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7" r:id="rId6"/>
    <p:sldId id="270" r:id="rId7"/>
    <p:sldId id="263" r:id="rId8"/>
    <p:sldId id="257" r:id="rId9"/>
    <p:sldId id="262" r:id="rId10"/>
    <p:sldId id="268" r:id="rId11"/>
    <p:sldId id="271" r:id="rId12"/>
    <p:sldId id="272" r:id="rId13"/>
    <p:sldId id="258" r:id="rId14"/>
    <p:sldId id="259" r:id="rId15"/>
    <p:sldId id="260" r:id="rId16"/>
    <p:sldId id="261" r:id="rId17"/>
    <p:sldId id="267" r:id="rId18"/>
    <p:sldId id="264" r:id="rId19"/>
    <p:sldId id="274" r:id="rId20"/>
    <p:sldId id="273" r:id="rId21"/>
    <p:sldId id="280" r:id="rId22"/>
    <p:sldId id="279" r:id="rId23"/>
    <p:sldId id="276" r:id="rId24"/>
    <p:sldId id="278" r:id="rId25"/>
    <p:sldId id="281" r:id="rId26"/>
    <p:sldId id="275" r:id="rId27"/>
    <p:sldId id="266" r:id="rId28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819"/>
    <a:srgbClr val="E5C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>
        <p:scale>
          <a:sx n="60" d="100"/>
          <a:sy n="60" d="100"/>
        </p:scale>
        <p:origin x="-2448" y="-972"/>
      </p:cViewPr>
      <p:guideLst>
        <p:guide orient="horz" pos="220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9E35116-088D-451A-B5C6-5061966BAD23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FFDAEA3-1ACA-4104-B4C4-583E7862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0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AC148E2-B2BA-4A29-9810-816435F96426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C15A5F4-3242-4C69-8ADB-1EE9379C0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5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A5F4-3242-4C69-8ADB-1EE9379C0E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9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D0DE-7EFD-4B9D-B78E-F7B05DD8FB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A5F4-3242-4C69-8ADB-1EE9379C0E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can be on different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5A5F4-3242-4C69-8ADB-1EE9379C0E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5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648958F-92DA-459C-B5A1-7F404D1CC68C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BC04D0-59D0-4C5A-AB9C-4C72076ED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ped.state.nm.us/ped/CCR_programs_dualcredit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ed.state.nm.us/ped/CCR_programs_dualcredi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rc.duske@state.nm.us" TargetMode="External"/><Relationship Id="rId2" Type="http://schemas.openxmlformats.org/officeDocument/2006/relationships/hyperlink" Target="mailto:marcia.knight@state.nm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077200" cy="1752600"/>
          </a:xfrm>
          <a:ln w="57150">
            <a:solidFill>
              <a:srgbClr val="CDB819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accent1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 Rounded MT Bold" pitchFamily="34" charset="0"/>
              </a:rPr>
              <a:t>Dual Credit</a:t>
            </a:r>
            <a:br>
              <a:rPr lang="en-US" sz="5400" dirty="0" smtClean="0">
                <a:latin typeface="Arial Rounded MT Bold" pitchFamily="34" charset="0"/>
              </a:rPr>
            </a:br>
            <a:r>
              <a:rPr lang="en-US" sz="5400" dirty="0" smtClean="0">
                <a:latin typeface="Arial Rounded MT Bold" pitchFamily="34" charset="0"/>
              </a:rPr>
              <a:t>2016-17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229600" cy="28194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3" descr="C:\Users\marcia.knight\AppData\Local\Microsoft\Windows\Temporary Internet Files\Content.IE5\49L7A80B\MP9004423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62200"/>
            <a:ext cx="4343400" cy="4267200"/>
          </a:xfrm>
          <a:prstGeom prst="rect">
            <a:avLst/>
          </a:prstGeom>
          <a:noFill/>
          <a:ln w="76200">
            <a:solidFill>
              <a:srgbClr val="CDB819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09600" y="3200400"/>
            <a:ext cx="3352800" cy="1877437"/>
          </a:xfrm>
          <a:prstGeom prst="rect">
            <a:avLst/>
          </a:prstGeom>
          <a:ln w="76200">
            <a:solidFill>
              <a:srgbClr val="CDB819"/>
            </a:solidFill>
          </a:ln>
        </p:spPr>
        <p:txBody>
          <a:bodyPr wrap="square">
            <a:spAutoFit/>
          </a:bodyPr>
          <a:lstStyle/>
          <a:p>
            <a:pPr marL="342900">
              <a:spcBef>
                <a:spcPct val="20000"/>
              </a:spcBef>
              <a:buClr>
                <a:srgbClr val="D6ECFF"/>
              </a:buClr>
              <a:buSzPct val="95000"/>
            </a:pPr>
            <a:r>
              <a:rPr lang="en-US" sz="2800" b="1" dirty="0"/>
              <a:t>New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2800" b="1" dirty="0"/>
              <a:t>Mexico </a:t>
            </a:r>
            <a:r>
              <a:rPr lang="en-US" sz="2800" b="1" dirty="0" smtClean="0"/>
              <a:t>Public Education Department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648200" cy="1219200"/>
          </a:xfrm>
          <a:ln w="76200">
            <a:solidFill>
              <a:srgbClr val="E5CE27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 Rounded MT Bold" pitchFamily="34" charset="0"/>
              </a:rPr>
              <a:t>Allocation I</a:t>
            </a:r>
            <a:endParaRPr lang="en-US" sz="5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305800" cy="4419600"/>
          </a:xfrm>
          <a:ln w="76200">
            <a:solidFill>
              <a:srgbClr val="CDB819"/>
            </a:solidFill>
          </a:ln>
        </p:spPr>
        <p:txBody>
          <a:bodyPr>
            <a:noAutofit/>
          </a:bodyPr>
          <a:lstStyle/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3200" dirty="0" smtClean="0"/>
              <a:t>Awarded based on enrollment (</a:t>
            </a:r>
            <a:r>
              <a:rPr lang="en-US" sz="3200" dirty="0"/>
              <a:t>3</a:t>
            </a:r>
            <a:r>
              <a:rPr lang="en-US" sz="3200" dirty="0" smtClean="0"/>
              <a:t>0%) and dual credit counts (70%)</a:t>
            </a:r>
          </a:p>
          <a:p>
            <a:pPr lvl="1">
              <a:buNone/>
            </a:pPr>
            <a:endParaRPr lang="en-US" sz="3200" dirty="0" smtClean="0"/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3200" dirty="0" smtClean="0"/>
              <a:t>Award I will be </a:t>
            </a:r>
            <a:r>
              <a:rPr lang="en-US" b="1" dirty="0"/>
              <a:t>85% </a:t>
            </a:r>
            <a:r>
              <a:rPr lang="en-US" sz="3200" dirty="0" smtClean="0"/>
              <a:t>of the                      computed allocation</a:t>
            </a:r>
          </a:p>
          <a:p>
            <a:pPr lvl="1">
              <a:buNone/>
            </a:pPr>
            <a:endParaRPr lang="en-US" sz="3200" dirty="0" smtClean="0"/>
          </a:p>
          <a:p>
            <a:pPr marL="342900" lvl="1" indent="-342900">
              <a:buClr>
                <a:srgbClr val="CDB819"/>
              </a:buClr>
              <a:buNone/>
            </a:pPr>
            <a:r>
              <a:rPr lang="en-US" sz="3200" dirty="0" smtClean="0"/>
              <a:t>Award letters are issued in </a:t>
            </a:r>
            <a:r>
              <a:rPr lang="en-US" b="1" dirty="0"/>
              <a:t>September</a:t>
            </a:r>
          </a:p>
        </p:txBody>
      </p:sp>
      <p:pic>
        <p:nvPicPr>
          <p:cNvPr id="4103" name="Picture 7" descr="C:\Users\marcia.knight\AppData\Local\Microsoft\Windows\Temporary Internet Files\Content.IE5\DNN2WEBW\MC9002958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842" y="2971800"/>
            <a:ext cx="219189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5943600" cy="1066800"/>
          </a:xfrm>
          <a:ln w="76200">
            <a:solidFill>
              <a:srgbClr val="CDB819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rial Rounded MT Bold" pitchFamily="34" charset="0"/>
              </a:rPr>
              <a:t>Timelines-I</a:t>
            </a:r>
            <a:endParaRPr lang="en-US" sz="5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0772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DB819"/>
                </a:solidFill>
              </a:rPr>
              <a:t>Allocation I</a:t>
            </a:r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3200" dirty="0" smtClean="0"/>
              <a:t>Initial BAR must be </a:t>
            </a:r>
          </a:p>
          <a:p>
            <a:pPr lvl="1">
              <a:buNone/>
            </a:pPr>
            <a:r>
              <a:rPr lang="en-US" sz="3200" dirty="0" smtClean="0"/>
              <a:t>	submitted by</a:t>
            </a:r>
          </a:p>
          <a:p>
            <a:pPr lvl="1">
              <a:buNone/>
            </a:pPr>
            <a:r>
              <a:rPr lang="en-US" sz="3200" dirty="0" smtClean="0"/>
              <a:t>	</a:t>
            </a:r>
            <a:r>
              <a:rPr lang="en-US" sz="3200" b="1" dirty="0" smtClean="0"/>
              <a:t>November 15, 2016</a:t>
            </a:r>
          </a:p>
          <a:p>
            <a:pPr lvl="1">
              <a:buNone/>
            </a:pPr>
            <a:endParaRPr lang="en-US" sz="3200" dirty="0" smtClean="0"/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3200" dirty="0" smtClean="0"/>
              <a:t>Claim against BAR by </a:t>
            </a:r>
          </a:p>
          <a:p>
            <a:pPr lvl="1">
              <a:buNone/>
            </a:pPr>
            <a:r>
              <a:rPr lang="en-US" sz="3200" dirty="0" smtClean="0"/>
              <a:t>	</a:t>
            </a:r>
            <a:r>
              <a:rPr lang="en-US" sz="3200" b="1" dirty="0"/>
              <a:t>March 10, 2017</a:t>
            </a:r>
          </a:p>
        </p:txBody>
      </p:sp>
      <p:pic>
        <p:nvPicPr>
          <p:cNvPr id="8" name="Picture 3" descr="C:\Users\marcia.knight\AppData\Local\Microsoft\Windows\Temporary Internet Files\Content.IE5\OSXHTFFM\MP9003419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234612" cy="3962400"/>
          </a:xfrm>
          <a:prstGeom prst="rect">
            <a:avLst/>
          </a:prstGeom>
          <a:noFill/>
          <a:ln w="76200">
            <a:solidFill>
              <a:srgbClr val="CDB819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cia.knight\AppData\Local\Microsoft\Windows\Temporary Internet Files\Content.IE5\EGUDAHIF\MC9004413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6200"/>
            <a:ext cx="3048000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5029200" cy="914400"/>
          </a:xfrm>
          <a:ln w="76200">
            <a:solidFill>
              <a:srgbClr val="CDB819"/>
            </a:solidFill>
          </a:ln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rial Rounded MT Bold" pitchFamily="34" charset="0"/>
              </a:rPr>
              <a:t>Allocation II</a:t>
            </a:r>
            <a:endParaRPr lang="en-US" sz="5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6858000" cy="4831560"/>
          </a:xfrm>
          <a:ln w="76200">
            <a:solidFill>
              <a:srgbClr val="CDB819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To qualify for Allocation II funding LEA must do the following:</a:t>
            </a:r>
          </a:p>
          <a:p>
            <a:pPr marL="342900" lvl="1" indent="-342900">
              <a:buClr>
                <a:srgbClr val="CDB819"/>
              </a:buClr>
              <a:buNone/>
            </a:pPr>
            <a:r>
              <a:rPr lang="en-US" sz="3200" dirty="0" smtClean="0"/>
              <a:t>Expend and claim all of the the awarded Allocation I funds March </a:t>
            </a:r>
            <a:r>
              <a:rPr lang="en-US" b="1" dirty="0"/>
              <a:t>10, 2017</a:t>
            </a:r>
          </a:p>
          <a:p>
            <a:pPr marL="1223963" lvl="1" indent="-457200">
              <a:buClr>
                <a:srgbClr val="CDB819"/>
              </a:buClr>
            </a:pPr>
            <a:r>
              <a:rPr lang="en-US" sz="3200" dirty="0" smtClean="0"/>
              <a:t>STARS data submitted </a:t>
            </a:r>
          </a:p>
          <a:p>
            <a:pPr marL="1489139" lvl="3" indent="-457200">
              <a:buClr>
                <a:srgbClr val="CDB819"/>
              </a:buClr>
            </a:pPr>
            <a:r>
              <a:rPr lang="en-US" sz="2800" dirty="0" smtClean="0"/>
              <a:t>Enrollment</a:t>
            </a:r>
          </a:p>
          <a:p>
            <a:pPr marL="1489139" lvl="3" indent="-457200">
              <a:buClr>
                <a:srgbClr val="CDB819"/>
              </a:buClr>
            </a:pPr>
            <a:r>
              <a:rPr lang="en-US" sz="2800" dirty="0"/>
              <a:t>D</a:t>
            </a:r>
            <a:r>
              <a:rPr lang="en-US" sz="2800" dirty="0" smtClean="0"/>
              <a:t>ual credit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  <a:ln w="76200">
            <a:solidFill>
              <a:srgbClr val="E5CE27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 Rounded MT Bold" pitchFamily="34" charset="0"/>
              </a:rPr>
              <a:t>Rescinding Allocation</a:t>
            </a:r>
            <a:endParaRPr lang="en-US" sz="48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181600"/>
          </a:xfrm>
          <a:ln w="76200">
            <a:solidFill>
              <a:srgbClr val="E5CE27"/>
            </a:solidFill>
          </a:ln>
        </p:spPr>
        <p:txBody>
          <a:bodyPr>
            <a:normAutofit fontScale="47500" lnSpcReduction="20000"/>
          </a:bodyPr>
          <a:lstStyle/>
          <a:p>
            <a:pPr lvl="1">
              <a:buNone/>
            </a:pPr>
            <a:endParaRPr lang="en-US" sz="4100" dirty="0" smtClean="0"/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8000" dirty="0" smtClean="0"/>
              <a:t>No BAR by 							November 15, 2016</a:t>
            </a:r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8000" dirty="0" smtClean="0"/>
              <a:t>No claims against BAR by                        	March 10, 2017</a:t>
            </a:r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8000" dirty="0" smtClean="0"/>
              <a:t>Incomplete or non-submission                of  STARS dual credit or enrollment data (40</a:t>
            </a:r>
            <a:r>
              <a:rPr lang="en-US" sz="8000" baseline="30000" dirty="0" smtClean="0"/>
              <a:t>th</a:t>
            </a:r>
            <a:r>
              <a:rPr lang="en-US" sz="8000" dirty="0" smtClean="0"/>
              <a:t> and 80</a:t>
            </a:r>
            <a:r>
              <a:rPr lang="en-US" sz="8000" baseline="30000" dirty="0" smtClean="0"/>
              <a:t>th</a:t>
            </a:r>
            <a:r>
              <a:rPr lang="en-US" sz="8000" dirty="0" smtClean="0"/>
              <a:t> day)</a:t>
            </a:r>
            <a:endParaRPr lang="en-US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5486400" cy="1066800"/>
          </a:xfrm>
          <a:ln w="76200">
            <a:solidFill>
              <a:srgbClr val="E5CE27"/>
            </a:solidFill>
          </a:ln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rial Rounded MT Bold" pitchFamily="34" charset="0"/>
              </a:rPr>
              <a:t>Timelines- II</a:t>
            </a:r>
            <a:endParaRPr lang="en-US" sz="5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5257800" cy="4678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/>
              <a:t>	</a:t>
            </a:r>
            <a:r>
              <a:rPr lang="en-US" sz="4000" b="1" dirty="0" smtClean="0">
                <a:solidFill>
                  <a:srgbClr val="CDB819"/>
                </a:solidFill>
              </a:rPr>
              <a:t>Allocation II – After March 10, 2017</a:t>
            </a:r>
          </a:p>
          <a:p>
            <a:pPr>
              <a:buNone/>
            </a:pPr>
            <a:endParaRPr lang="en-US" sz="3200" dirty="0" smtClean="0"/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3200" dirty="0" smtClean="0"/>
              <a:t>Voluntarily rescind unneeded funds</a:t>
            </a:r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3200" dirty="0" smtClean="0"/>
              <a:t>Request participation in additional distribution</a:t>
            </a:r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3200" dirty="0" smtClean="0"/>
              <a:t>Full liquidation by June 30, 2017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 descr="C:\Users\marcia.knight\AppData\Local\Microsoft\Windows\Temporary Internet Files\Content.IE5\OSXHTFFM\MP9003419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3234612" cy="3962400"/>
          </a:xfrm>
          <a:prstGeom prst="rect">
            <a:avLst/>
          </a:prstGeom>
          <a:noFill/>
          <a:ln w="76200">
            <a:solidFill>
              <a:srgbClr val="CDB819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15200" cy="914400"/>
          </a:xfrm>
          <a:ln w="76200">
            <a:solidFill>
              <a:srgbClr val="E5CE2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 Rounded MT Bold" pitchFamily="34" charset="0"/>
              </a:rPr>
              <a:t>Additional Funds</a:t>
            </a:r>
            <a:endParaRPr lang="en-US" sz="5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4800600" cy="5105400"/>
          </a:xfrm>
          <a:ln w="76200">
            <a:solidFill>
              <a:srgbClr val="CDB819"/>
            </a:solidFill>
          </a:ln>
        </p:spPr>
        <p:txBody>
          <a:bodyPr>
            <a:noAutofit/>
          </a:bodyPr>
          <a:lstStyle/>
          <a:p>
            <a:pPr marL="672084" indent="-514350">
              <a:buClr>
                <a:srgbClr val="CDB819"/>
              </a:buClr>
            </a:pPr>
            <a:r>
              <a:rPr lang="en-US" sz="3600" dirty="0" smtClean="0"/>
              <a:t>Expend and claim all Allocation I funds</a:t>
            </a:r>
          </a:p>
          <a:p>
            <a:pPr marL="672084" indent="-514350">
              <a:buClr>
                <a:srgbClr val="CDB819"/>
              </a:buClr>
            </a:pPr>
            <a:r>
              <a:rPr lang="en-US" sz="3600" dirty="0" smtClean="0"/>
              <a:t>A request in writing for additional funds (due March 10, 2017)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59" l="0" r="96528">
                        <a14:foregroundMark x1="47917" y1="11364" x2="48611" y2="4545"/>
                        <a14:foregroundMark x1="44444" y1="51136" x2="44444" y2="51136"/>
                        <a14:foregroundMark x1="50694" y1="73864" x2="50694" y2="73864"/>
                        <a14:foregroundMark x1="44444" y1="84659" x2="44444" y2="84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6" y="1905000"/>
            <a:ext cx="342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Spending the funds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cia.knight\AppData\Local\Microsoft\Windows\Temporary Internet Files\Content.IE5\BH2YY3PZ\MC9004355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850" y="4724400"/>
            <a:ext cx="2571750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reimbursable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373563"/>
          </a:xfrm>
        </p:spPr>
        <p:txBody>
          <a:bodyPr>
            <a:normAutofit fontScale="92500" lnSpcReduction="20000"/>
          </a:bodyPr>
          <a:lstStyle/>
          <a:p>
            <a:endParaRPr lang="en-US" sz="3200" dirty="0"/>
          </a:p>
          <a:p>
            <a:r>
              <a:rPr lang="en-US" sz="3200" dirty="0" smtClean="0"/>
              <a:t>Summer </a:t>
            </a:r>
            <a:r>
              <a:rPr lang="en-US" sz="3200" dirty="0"/>
              <a:t>– can be claimed – two cases </a:t>
            </a:r>
          </a:p>
          <a:p>
            <a:pPr lvl="1"/>
            <a:r>
              <a:rPr lang="en-US" sz="2800" dirty="0"/>
              <a:t>1.Class begins and ends by 6/30 – invoice and pay by 6/30 </a:t>
            </a:r>
          </a:p>
          <a:p>
            <a:pPr lvl="1"/>
            <a:r>
              <a:rPr lang="en-US" sz="2800" dirty="0"/>
              <a:t>2.Class ends after 6/30 – invoice and pay after 6/30 (next fiscal year) </a:t>
            </a:r>
          </a:p>
          <a:p>
            <a:r>
              <a:rPr lang="en-US" sz="3200" dirty="0" smtClean="0"/>
              <a:t>Rental </a:t>
            </a:r>
            <a:r>
              <a:rPr lang="en-US" sz="3200" dirty="0" smtClean="0"/>
              <a:t>Textbooks – yes, and online editions are also acceptable</a:t>
            </a:r>
          </a:p>
          <a:p>
            <a:r>
              <a:rPr lang="en-US" sz="3200" dirty="0" smtClean="0"/>
              <a:t>“Weird” courses – tighten up your master agreement</a:t>
            </a:r>
          </a:p>
        </p:txBody>
      </p:sp>
    </p:spTree>
    <p:extLst>
      <p:ext uri="{BB962C8B-B14F-4D97-AF65-F5344CB8AC3E}">
        <p14:creationId xmlns:p14="http://schemas.microsoft.com/office/powerpoint/2010/main" val="20796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the </a:t>
            </a:r>
            <a:r>
              <a:rPr lang="en-US" dirty="0" err="1" smtClean="0"/>
              <a:t>RfR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5867400" cy="4221163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RfR</a:t>
            </a:r>
            <a:r>
              <a:rPr lang="en-US" dirty="0" smtClean="0"/>
              <a:t> form on PED website</a:t>
            </a:r>
          </a:p>
          <a:p>
            <a:r>
              <a:rPr lang="en-US" dirty="0" smtClean="0">
                <a:hlinkClick r:id="rId2"/>
              </a:rPr>
              <a:t>http://www.ped.state.nm.us/ped/CCR_programs_dualcredit.html</a:t>
            </a:r>
            <a:endParaRPr lang="en-US" dirty="0" smtClean="0"/>
          </a:p>
          <a:p>
            <a:r>
              <a:rPr lang="en-US" dirty="0" smtClean="0"/>
              <a:t>New form –not required but includes all the elements we need for approving your claim</a:t>
            </a:r>
          </a:p>
          <a:p>
            <a:r>
              <a:rPr lang="en-US" dirty="0" smtClean="0"/>
              <a:t>Suggestion – partner with your postsecondary to get invoices ASAP – put timelines in a MOU</a:t>
            </a:r>
          </a:p>
          <a:p>
            <a:endParaRPr lang="en-US" dirty="0"/>
          </a:p>
        </p:txBody>
      </p:sp>
      <p:sp>
        <p:nvSpPr>
          <p:cNvPr id="2" name="AutoShape 4" descr="Image result for rubber stam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rubber stamp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rubber stamp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84444" l="3556" r="7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696">
            <a:off x="6440451" y="2299701"/>
            <a:ext cx="3393280" cy="33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64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Enrolling students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5943600" cy="4373563"/>
          </a:xfrm>
        </p:spPr>
        <p:txBody>
          <a:bodyPr/>
          <a:lstStyle/>
          <a:p>
            <a:r>
              <a:rPr lang="en-US" dirty="0" smtClean="0"/>
              <a:t>Use enrollment form on PED website</a:t>
            </a:r>
          </a:p>
          <a:p>
            <a:r>
              <a:rPr lang="en-US" dirty="0" smtClean="0">
                <a:hlinkClick r:id="rId2"/>
              </a:rPr>
              <a:t>http://www.ped.state.nm.us/ped/CCR_programs_dualcredit.html</a:t>
            </a:r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sz="2800" dirty="0" smtClean="0"/>
              <a:t>New</a:t>
            </a:r>
            <a:r>
              <a:rPr lang="en-US" sz="2800" dirty="0"/>
              <a:t> </a:t>
            </a:r>
            <a:r>
              <a:rPr lang="en-US" sz="2800" dirty="0" smtClean="0"/>
              <a:t>form </a:t>
            </a:r>
          </a:p>
          <a:p>
            <a:r>
              <a:rPr lang="en-US" sz="2800" dirty="0" smtClean="0"/>
              <a:t>stars ID </a:t>
            </a:r>
          </a:p>
          <a:p>
            <a:r>
              <a:rPr lang="en-US" sz="2800" dirty="0" smtClean="0"/>
              <a:t>stars course code</a:t>
            </a:r>
          </a:p>
          <a:p>
            <a:r>
              <a:rPr lang="en-US" sz="2800" dirty="0" smtClean="0"/>
              <a:t>NSP</a:t>
            </a:r>
          </a:p>
          <a:p>
            <a:endParaRPr lang="en-US" dirty="0"/>
          </a:p>
        </p:txBody>
      </p:sp>
      <p:pic>
        <p:nvPicPr>
          <p:cNvPr id="3074" name="Picture 2" descr="Image result for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66426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8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Dual </a:t>
            </a:r>
            <a:r>
              <a:rPr lang="en-US" dirty="0">
                <a:solidFill>
                  <a:schemeClr val="tx2"/>
                </a:solidFill>
                <a:latin typeface="Corbel" panose="020B0503020204020204" pitchFamily="34" charset="0"/>
              </a:rPr>
              <a:t>C</a:t>
            </a:r>
            <a:r>
              <a:rPr lang="en-US" dirty="0" smtClean="0">
                <a:solidFill>
                  <a:schemeClr val="tx2"/>
                </a:solidFill>
                <a:latin typeface="Corbel" panose="020B0503020204020204" pitchFamily="34" charset="0"/>
              </a:rPr>
              <a:t>redit (DC)</a:t>
            </a:r>
            <a:endParaRPr lang="en-US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Fastest-growing choice (AP, honors, DC, or online)</a:t>
            </a:r>
          </a:p>
          <a:p>
            <a:r>
              <a:rPr lang="en-US" sz="3200" dirty="0" smtClean="0"/>
              <a:t>2012 to 2015 unique students increased 22%</a:t>
            </a:r>
          </a:p>
          <a:p>
            <a:r>
              <a:rPr lang="en-US" sz="3200" dirty="0" smtClean="0"/>
              <a:t>2014-15 17,331 courses</a:t>
            </a:r>
          </a:p>
        </p:txBody>
      </p:sp>
    </p:spTree>
    <p:extLst>
      <p:ext uri="{BB962C8B-B14F-4D97-AF65-F5344CB8AC3E}">
        <p14:creationId xmlns:p14="http://schemas.microsoft.com/office/powerpoint/2010/main" val="3786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876800" cy="129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Making it matter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7109"/>
            <a:ext cx="3886200" cy="3704092"/>
          </a:xfrm>
          <a:ln w="38100">
            <a:solidFill>
              <a:srgbClr val="CDB8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Courses need to align to Next Step Plan</a:t>
            </a:r>
          </a:p>
          <a:p>
            <a:r>
              <a:rPr lang="en-US" dirty="0" smtClean="0"/>
              <a:t>College Success – only when appropriate for the student’s plan!</a:t>
            </a:r>
          </a:p>
          <a:p>
            <a:r>
              <a:rPr lang="en-US" dirty="0" smtClean="0"/>
              <a:t>Consider other classes – especially last course toward a program of study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9065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of Study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7620000" cy="2209800"/>
          </a:xfrm>
        </p:spPr>
        <p:txBody>
          <a:bodyPr>
            <a:normAutofit fontScale="92500"/>
          </a:bodyPr>
          <a:lstStyle/>
          <a:p>
            <a:r>
              <a:rPr lang="en-US" sz="2800" b="0" i="1" dirty="0" smtClean="0"/>
              <a:t>A comprehensive </a:t>
            </a:r>
            <a:r>
              <a:rPr lang="en-US" sz="2800" b="0" i="1" dirty="0"/>
              <a:t>approach for delivering academic and </a:t>
            </a:r>
            <a:r>
              <a:rPr lang="en-US" sz="2800" b="0" i="1" dirty="0" smtClean="0"/>
              <a:t>CTE to </a:t>
            </a:r>
            <a:r>
              <a:rPr lang="en-US" sz="2800" b="0" i="1" dirty="0"/>
              <a:t>prepare students for </a:t>
            </a:r>
            <a:r>
              <a:rPr lang="en-US" sz="2800" b="0" i="1" dirty="0" smtClean="0"/>
              <a:t>postsecondary </a:t>
            </a:r>
            <a:r>
              <a:rPr lang="en-US" sz="2800" b="0" i="1" dirty="0"/>
              <a:t>education </a:t>
            </a:r>
            <a:r>
              <a:rPr lang="en-US" sz="2800" b="1" i="1" u="sng" dirty="0"/>
              <a:t>and</a:t>
            </a:r>
            <a:r>
              <a:rPr lang="en-US" sz="2800" b="0" i="1" dirty="0"/>
              <a:t> career success. </a:t>
            </a:r>
            <a:r>
              <a:rPr lang="en-US" sz="2800" b="0" i="1" dirty="0" smtClean="0"/>
              <a:t>Students </a:t>
            </a:r>
            <a:r>
              <a:rPr lang="en-US" sz="2800" b="0" i="1" dirty="0"/>
              <a:t>earn industry credentials and/or college credit </a:t>
            </a:r>
            <a:r>
              <a:rPr lang="en-US" sz="2800" b="0" i="1" dirty="0" smtClean="0"/>
              <a:t>during </a:t>
            </a:r>
            <a:r>
              <a:rPr lang="en-US" sz="2800" b="0" i="1" dirty="0"/>
              <a:t>high school.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4047252"/>
            <a:ext cx="8839200" cy="1542426"/>
            <a:chOff x="152400" y="2723989"/>
            <a:chExt cx="8839200" cy="1542426"/>
          </a:xfrm>
        </p:grpSpPr>
        <p:sp>
          <p:nvSpPr>
            <p:cNvPr id="6" name="Pentagon 5"/>
            <p:cNvSpPr/>
            <p:nvPr/>
          </p:nvSpPr>
          <p:spPr>
            <a:xfrm>
              <a:off x="2590800" y="2791056"/>
              <a:ext cx="1720823" cy="1456516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>
              <a:off x="5029200" y="2791056"/>
              <a:ext cx="1742891" cy="1456517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152400" y="2791056"/>
              <a:ext cx="1706605" cy="1444790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7600" y="2723989"/>
              <a:ext cx="1524000" cy="15424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935500" y="3179110"/>
              <a:ext cx="558209" cy="61949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4367212" y="3186269"/>
              <a:ext cx="558209" cy="605173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95970" y="3225209"/>
              <a:ext cx="520995" cy="57339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Equal 12"/>
            <p:cNvSpPr/>
            <p:nvPr/>
          </p:nvSpPr>
          <p:spPr>
            <a:xfrm>
              <a:off x="6833183" y="3215595"/>
              <a:ext cx="446568" cy="606058"/>
            </a:xfrm>
            <a:prstGeom prst="mathEqua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35500" y="2967335"/>
              <a:ext cx="5582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+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67212" y="2967335"/>
              <a:ext cx="5582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+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" y="2967335"/>
              <a:ext cx="14478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CORE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90801" y="2967335"/>
              <a:ext cx="129970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CTE</a:t>
              </a:r>
              <a:endPara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29200" y="2967335"/>
              <a:ext cx="12192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DE</a:t>
              </a:r>
              <a:endPara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67600" y="2967335"/>
              <a:ext cx="1524000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POS</a:t>
              </a:r>
              <a:endParaRPr lang="en-US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4600" y="3495202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CAREER AND</a:t>
              </a:r>
            </a:p>
            <a:p>
              <a:r>
                <a:rPr lang="en-US" sz="1400" b="1" dirty="0" smtClean="0"/>
                <a:t>TECHNICAL</a:t>
              </a:r>
            </a:p>
            <a:p>
              <a:r>
                <a:rPr lang="en-US" sz="1400" b="1" dirty="0" smtClean="0"/>
                <a:t> EDUCATION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0466" y="3524032"/>
              <a:ext cx="2255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DUAL</a:t>
              </a:r>
            </a:p>
            <a:p>
              <a:r>
                <a:rPr lang="en-US" sz="1400" b="1" dirty="0" smtClean="0"/>
                <a:t>ENROLLMENT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81900" y="3488855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PROGRAMS</a:t>
              </a:r>
            </a:p>
            <a:p>
              <a:r>
                <a:rPr lang="en-US" sz="1400" b="1" dirty="0" smtClean="0"/>
                <a:t>OF</a:t>
              </a:r>
            </a:p>
            <a:p>
              <a:r>
                <a:rPr lang="en-US" sz="1400" b="1" dirty="0" smtClean="0"/>
                <a:t>STUDY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231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&amp; Rigor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RfI</a:t>
            </a:r>
            <a:r>
              <a:rPr lang="en-US" sz="3600" dirty="0" smtClean="0"/>
              <a:t> has survey about teacher qualifications</a:t>
            </a:r>
          </a:p>
          <a:p>
            <a:r>
              <a:rPr lang="en-US" sz="3600" dirty="0" smtClean="0"/>
              <a:t>Higher Learning Commission accreditation guidelines require increased standards for DC instructors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0165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Elective or core? – For core credit, must align to common core </a:t>
            </a:r>
            <a:r>
              <a:rPr lang="en-US" dirty="0" smtClean="0"/>
              <a:t>or other standards for the class </a:t>
            </a:r>
            <a:r>
              <a:rPr lang="en-US" dirty="0"/>
              <a:t>it is replacing</a:t>
            </a:r>
          </a:p>
          <a:p>
            <a:r>
              <a:rPr lang="en-US" dirty="0"/>
              <a:t>Wait for student to complete before reimbursing – no! this is an access </a:t>
            </a:r>
            <a:r>
              <a:rPr lang="en-US" dirty="0" smtClean="0"/>
              <a:t>issue</a:t>
            </a:r>
          </a:p>
          <a:p>
            <a:r>
              <a:rPr lang="en-US" dirty="0" smtClean="0"/>
              <a:t>Charging student for </a:t>
            </a:r>
          </a:p>
          <a:p>
            <a:pPr marL="114300" indent="0">
              <a:buNone/>
            </a:pPr>
            <a:r>
              <a:rPr lang="en-US" dirty="0" smtClean="0"/>
              <a:t>general fees – no! </a:t>
            </a:r>
            <a:r>
              <a:rPr lang="en-US" dirty="0" err="1" smtClean="0"/>
              <a:t>postsec</a:t>
            </a:r>
            <a:r>
              <a:rPr lang="en-US" dirty="0" smtClean="0"/>
              <a:t> is</a:t>
            </a:r>
          </a:p>
          <a:p>
            <a:pPr marL="114300" indent="0">
              <a:buNone/>
            </a:pPr>
            <a:r>
              <a:rPr lang="en-US" dirty="0" smtClean="0"/>
              <a:t>obligated to waive general</a:t>
            </a:r>
          </a:p>
          <a:p>
            <a:pPr marL="114300" indent="0">
              <a:buNone/>
            </a:pPr>
            <a:r>
              <a:rPr lang="en-US" dirty="0" smtClean="0"/>
              <a:t>fees for DC classes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6353"/>
          <a:stretch/>
        </p:blipFill>
        <p:spPr bwMode="auto">
          <a:xfrm>
            <a:off x="4800600" y="3662855"/>
            <a:ext cx="4143375" cy="272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9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572000" cy="1219200"/>
          </a:xfrm>
          <a:ln w="76200">
            <a:solidFill>
              <a:srgbClr val="E5CE27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 Rounded MT Bold" pitchFamily="34" charset="0"/>
              </a:rPr>
              <a:t>Questions?</a:t>
            </a:r>
            <a:endParaRPr lang="en-US" sz="5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rgbClr val="E5CE27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Elaine Perea	</a:t>
            </a:r>
          </a:p>
          <a:p>
            <a:pPr>
              <a:buNone/>
            </a:pPr>
            <a:r>
              <a:rPr lang="en-US" sz="3200" dirty="0"/>
              <a:t>505-827-6715</a:t>
            </a:r>
          </a:p>
          <a:p>
            <a:pPr>
              <a:buNone/>
            </a:pPr>
            <a:r>
              <a:rPr lang="en-US" sz="3200" dirty="0">
                <a:solidFill>
                  <a:srgbClr val="0070C0"/>
                </a:solidFill>
                <a:hlinkClick r:id="rId2"/>
              </a:rPr>
              <a:t>elaine.perea@state.nm.us</a:t>
            </a:r>
            <a:endParaRPr lang="en-US" sz="3200" dirty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Marc Duske	</a:t>
            </a:r>
          </a:p>
          <a:p>
            <a:pPr>
              <a:buNone/>
            </a:pPr>
            <a:r>
              <a:rPr lang="en-US" sz="3200" dirty="0" smtClean="0"/>
              <a:t>505-827-6712</a:t>
            </a:r>
          </a:p>
          <a:p>
            <a:pPr>
              <a:buNone/>
            </a:pPr>
            <a:r>
              <a:rPr lang="en-US" sz="3200" dirty="0" smtClean="0">
                <a:hlinkClick r:id="rId3"/>
              </a:rPr>
              <a:t>Marc.duske@state.nm.us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</a:t>
            </a:r>
            <a:r>
              <a:rPr lang="en-US" sz="3600" dirty="0" smtClean="0"/>
              <a:t>Process</a:t>
            </a:r>
          </a:p>
          <a:p>
            <a:r>
              <a:rPr lang="en-US" sz="3600" dirty="0" smtClean="0"/>
              <a:t>How </a:t>
            </a:r>
            <a:r>
              <a:rPr lang="en-US" sz="3600" dirty="0"/>
              <a:t>awards are </a:t>
            </a:r>
            <a:r>
              <a:rPr lang="en-US" sz="3600" dirty="0" smtClean="0"/>
              <a:t>determined</a:t>
            </a:r>
          </a:p>
          <a:p>
            <a:r>
              <a:rPr lang="en-US" sz="3600" dirty="0" smtClean="0"/>
              <a:t>Spending </a:t>
            </a:r>
            <a:r>
              <a:rPr lang="en-US" sz="3600" dirty="0"/>
              <a:t>the </a:t>
            </a:r>
            <a:r>
              <a:rPr lang="en-US" sz="3600" dirty="0" smtClean="0"/>
              <a:t>funds</a:t>
            </a:r>
          </a:p>
          <a:p>
            <a:r>
              <a:rPr lang="en-US" sz="3600" dirty="0" smtClean="0"/>
              <a:t>Q&amp;A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50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6560234" cy="1600200"/>
          </a:xfrm>
          <a:ln w="76200">
            <a:solidFill>
              <a:srgbClr val="E5CE27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dirty="0" err="1" smtClean="0">
                <a:solidFill>
                  <a:schemeClr val="tx1"/>
                </a:solidFill>
              </a:rPr>
              <a:t>Rfi</a:t>
            </a:r>
            <a:r>
              <a:rPr lang="en-US" sz="3200" dirty="0" smtClean="0">
                <a:solidFill>
                  <a:schemeClr val="tx1"/>
                </a:solidFill>
              </a:rPr>
              <a:t> required for funding</a:t>
            </a:r>
            <a:endParaRPr lang="en-US" sz="3200" dirty="0">
              <a:solidFill>
                <a:schemeClr val="tx1"/>
              </a:solidFill>
            </a:endParaRPr>
          </a:p>
          <a:p>
            <a:pPr algn="l"/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5334000" cy="2590800"/>
          </a:xfrm>
          <a:ln w="76200">
            <a:solidFill>
              <a:srgbClr val="E5CE27"/>
            </a:solidFill>
          </a:ln>
        </p:spPr>
        <p:txBody>
          <a:bodyPr>
            <a:noAutofit/>
          </a:bodyPr>
          <a:lstStyle/>
          <a:p>
            <a:r>
              <a:rPr lang="en-US" sz="4800" cap="none" dirty="0" smtClean="0">
                <a:solidFill>
                  <a:schemeClr val="tx1"/>
                </a:solidFill>
                <a:effectLst/>
                <a:latin typeface="+mn-lt"/>
              </a:rPr>
              <a:t>Dual Credit</a:t>
            </a:r>
            <a:br>
              <a:rPr lang="en-US" sz="4800" cap="none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4800" cap="none" dirty="0" smtClean="0">
                <a:solidFill>
                  <a:schemeClr val="tx1"/>
                </a:solidFill>
                <a:effectLst/>
                <a:latin typeface="+mn-lt"/>
              </a:rPr>
              <a:t>Request For Information 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+mn-lt"/>
              </a:rPr>
              <a:t>(RFI)</a:t>
            </a:r>
            <a:endParaRPr lang="en-US" sz="4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8" name="Picture 4" descr="C:\Users\marcia.knight\AppData\Local\Microsoft\Windows\Temporary Internet Files\Content.IE5\BH2YY3PZ\MC9004355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857500" cy="2286000"/>
          </a:xfrm>
          <a:prstGeom prst="rect">
            <a:avLst/>
          </a:prstGeom>
          <a:noFill/>
        </p:spPr>
      </p:pic>
      <p:pic>
        <p:nvPicPr>
          <p:cNvPr id="1026" name="Picture 2" descr="C:\Users\marcia.knight\AppData\Local\Microsoft\Windows\Temporary Internet Files\Content.IE5\7KRXWE42\MP9004395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876800"/>
            <a:ext cx="4267200" cy="1782721"/>
          </a:xfrm>
          <a:prstGeom prst="rect">
            <a:avLst/>
          </a:prstGeom>
          <a:noFill/>
          <a:ln w="76200">
            <a:solidFill>
              <a:srgbClr val="CDB819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3810000" cy="1143000"/>
          </a:xfrm>
          <a:ln w="76200">
            <a:solidFill>
              <a:srgbClr val="CDB819"/>
            </a:solidFill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 Rounded MT Bold" pitchFamily="34" charset="0"/>
              </a:rPr>
              <a:t>Timeline</a:t>
            </a:r>
            <a:endParaRPr lang="en-US" sz="5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4724400" cy="1219200"/>
          </a:xfrm>
          <a:ln w="76200">
            <a:solidFill>
              <a:srgbClr val="CDB819"/>
            </a:solidFill>
            <a:prstDash val="solid"/>
          </a:ln>
        </p:spPr>
        <p:txBody>
          <a:bodyPr>
            <a:noAutofit/>
          </a:bodyPr>
          <a:lstStyle/>
          <a:p>
            <a:pPr marL="411480" lvl="1" indent="-342900" algn="ctr">
              <a:spcBef>
                <a:spcPts val="700"/>
              </a:spcBef>
              <a:buClr>
                <a:srgbClr val="CDB819"/>
              </a:buClr>
              <a:buSzPct val="95000"/>
              <a:buNone/>
            </a:pPr>
            <a:r>
              <a:rPr lang="en-US" sz="3200" dirty="0" err="1" smtClean="0"/>
              <a:t>RFI</a:t>
            </a:r>
            <a:r>
              <a:rPr lang="en-US" sz="3200" dirty="0" smtClean="0"/>
              <a:t> Due by 5:00 PM</a:t>
            </a:r>
          </a:p>
          <a:p>
            <a:pPr algn="ctr">
              <a:buNone/>
            </a:pPr>
            <a:r>
              <a:rPr lang="en-US" sz="3600" dirty="0" smtClean="0"/>
              <a:t>May 16, 2016 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	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 </a:t>
            </a:r>
          </a:p>
          <a:p>
            <a:pPr lvl="1"/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2050" name="Picture 2" descr="C:\Users\marcia.knight\AppData\Local\Microsoft\Windows\Temporary Internet Files\Content.IE5\DNN2WEBW\MC9004127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57600"/>
            <a:ext cx="2256360" cy="3048000"/>
          </a:xfrm>
          <a:prstGeom prst="rect">
            <a:avLst/>
          </a:prstGeom>
          <a:noFill/>
        </p:spPr>
      </p:pic>
      <p:pic>
        <p:nvPicPr>
          <p:cNvPr id="1028" name="Picture 4" descr="C:\Documents and Settings\phyllis.bass\Local Settings\Temporary Internet Files\Content.IE5\5TPIOUIL\MP900309021[1].jpg"/>
          <p:cNvPicPr>
            <a:picLocks noChangeAspect="1" noChangeArrowheads="1"/>
          </p:cNvPicPr>
          <p:nvPr/>
        </p:nvPicPr>
        <p:blipFill>
          <a:blip r:embed="rId4" cstate="print"/>
          <a:srcRect r="23729"/>
          <a:stretch>
            <a:fillRect/>
          </a:stretch>
        </p:blipFill>
        <p:spPr bwMode="auto">
          <a:xfrm>
            <a:off x="5715000" y="152400"/>
            <a:ext cx="3429000" cy="6625188"/>
          </a:xfrm>
          <a:prstGeom prst="rect">
            <a:avLst/>
          </a:prstGeom>
          <a:noFill/>
          <a:ln w="57150">
            <a:solidFill>
              <a:srgbClr val="CDB819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066800"/>
          </a:xfrm>
          <a:ln w="76200">
            <a:solidFill>
              <a:srgbClr val="CDB819"/>
            </a:solidFill>
          </a:ln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 Rounded MT Bold" pitchFamily="34" charset="0"/>
              </a:rPr>
              <a:t>Eligibility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105400" cy="4876800"/>
          </a:xfrm>
          <a:ln w="76200">
            <a:solidFill>
              <a:srgbClr val="CDB819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Funding is available for</a:t>
            </a:r>
          </a:p>
          <a:p>
            <a:pPr>
              <a:buNone/>
            </a:pPr>
            <a:r>
              <a:rPr lang="en-US" sz="2800" dirty="0" smtClean="0"/>
              <a:t>all eligible </a:t>
            </a:r>
            <a:r>
              <a:rPr lang="en-US" sz="2800" dirty="0" err="1" smtClean="0"/>
              <a:t>LEAs</a:t>
            </a:r>
            <a:r>
              <a:rPr lang="en-US" sz="2800" dirty="0" smtClean="0"/>
              <a:t> who submit a</a:t>
            </a:r>
          </a:p>
          <a:p>
            <a:pPr>
              <a:buNone/>
            </a:pPr>
            <a:r>
              <a:rPr lang="en-US" sz="2800" dirty="0" smtClean="0"/>
              <a:t>RFI by </a:t>
            </a:r>
            <a:r>
              <a:rPr lang="en-US" sz="2800" b="1" dirty="0" smtClean="0"/>
              <a:t>May 16, 2016.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u="sng" dirty="0" smtClean="0"/>
              <a:t>Eligible </a:t>
            </a:r>
            <a:r>
              <a:rPr lang="en-US" sz="2800" u="sng" dirty="0" err="1" smtClean="0"/>
              <a:t>LEAs</a:t>
            </a:r>
            <a:endParaRPr lang="en-US" sz="2800" u="sng" dirty="0" smtClean="0"/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2800" dirty="0" smtClean="0"/>
              <a:t>Districts  (includes District Charter Schools)</a:t>
            </a:r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2800" dirty="0" smtClean="0"/>
              <a:t>State Chartered Schools</a:t>
            </a:r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2800" dirty="0" smtClean="0"/>
              <a:t>State-Supported Institutions</a:t>
            </a:r>
          </a:p>
          <a:p>
            <a:pPr lvl="1">
              <a:buClr>
                <a:srgbClr val="CDB819"/>
              </a:buClr>
              <a:buFont typeface="Wingdings" pitchFamily="2" charset="2"/>
              <a:buChar char="§"/>
            </a:pPr>
            <a:r>
              <a:rPr lang="en-US" sz="2800" dirty="0" err="1" smtClean="0"/>
              <a:t>BIE</a:t>
            </a:r>
            <a:r>
              <a:rPr lang="en-US" sz="2800" dirty="0" smtClean="0"/>
              <a:t>-Funded High Schools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8" name="Picture 10" descr="C:\Documents and Settings\phyllis.bass\Local Settings\Temporary Internet Files\Content.IE5\WJE94U5U\MP900399462[1].jpg"/>
          <p:cNvPicPr>
            <a:picLocks noChangeAspect="1" noChangeArrowheads="1"/>
          </p:cNvPicPr>
          <p:nvPr/>
        </p:nvPicPr>
        <p:blipFill>
          <a:blip r:embed="rId2" cstate="print"/>
          <a:srcRect l="22972"/>
          <a:stretch>
            <a:fillRect/>
          </a:stretch>
        </p:blipFill>
        <p:spPr bwMode="auto">
          <a:xfrm flipH="1">
            <a:off x="6019800" y="1600200"/>
            <a:ext cx="2783684" cy="4800600"/>
          </a:xfrm>
          <a:prstGeom prst="rect">
            <a:avLst/>
          </a:prstGeom>
          <a:noFill/>
          <a:ln w="38100">
            <a:solidFill>
              <a:srgbClr val="CDB819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ln w="76200">
            <a:solidFill>
              <a:srgbClr val="CDB819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Completed RFI Includes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133600"/>
            <a:ext cx="4648200" cy="3962400"/>
          </a:xfrm>
          <a:ln w="76200">
            <a:solidFill>
              <a:srgbClr val="CDB819"/>
            </a:solidFill>
          </a:ln>
        </p:spPr>
        <p:txBody>
          <a:bodyPr>
            <a:normAutofit/>
          </a:bodyPr>
          <a:lstStyle/>
          <a:p>
            <a:pPr>
              <a:buClr>
                <a:srgbClr val="CDB819"/>
              </a:buClr>
            </a:pPr>
            <a:r>
              <a:rPr lang="en-US" sz="3800" dirty="0" smtClean="0"/>
              <a:t>Master Agreement </a:t>
            </a:r>
          </a:p>
          <a:p>
            <a:pPr>
              <a:buClr>
                <a:srgbClr val="CDB819"/>
              </a:buClr>
            </a:pPr>
            <a:r>
              <a:rPr lang="en-US" sz="3800" dirty="0" smtClean="0"/>
              <a:t>Signed Assurances</a:t>
            </a:r>
          </a:p>
          <a:p>
            <a:pPr>
              <a:buClr>
                <a:srgbClr val="CDB819"/>
              </a:buClr>
            </a:pPr>
            <a:r>
              <a:rPr lang="en-US" sz="3800" dirty="0" smtClean="0"/>
              <a:t>Questionnaire</a:t>
            </a:r>
          </a:p>
          <a:p>
            <a:pPr>
              <a:buClr>
                <a:srgbClr val="CDB819"/>
              </a:buClr>
            </a:pPr>
            <a:r>
              <a:rPr lang="en-US" sz="3800" dirty="0" smtClean="0"/>
              <a:t>Cover Page</a:t>
            </a:r>
          </a:p>
        </p:txBody>
      </p:sp>
      <p:pic>
        <p:nvPicPr>
          <p:cNvPr id="102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048000" cy="3810000"/>
          </a:xfrm>
          <a:prstGeom prst="rect">
            <a:avLst/>
          </a:prstGeom>
          <a:noFill/>
          <a:ln w="76200">
            <a:solidFill>
              <a:srgbClr val="CDB819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Awards are Determined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066800"/>
          </a:xfrm>
          <a:ln w="76200">
            <a:solidFill>
              <a:srgbClr val="CDB81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 Rounded MT Bold" pitchFamily="34" charset="0"/>
              </a:rPr>
              <a:t>Dual Credit Fun</a:t>
            </a:r>
            <a:r>
              <a:rPr lang="en-US" sz="5400" b="1" dirty="0" smtClean="0">
                <a:solidFill>
                  <a:schemeClr val="tx1"/>
                </a:solidFill>
              </a:rPr>
              <a:t>ding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105400" cy="4876800"/>
          </a:xfrm>
          <a:ln w="76200">
            <a:solidFill>
              <a:srgbClr val="CDB819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Funding comes in two allocations</a:t>
            </a:r>
          </a:p>
          <a:p>
            <a:pPr>
              <a:buNone/>
            </a:pPr>
            <a:r>
              <a:rPr lang="en-US" sz="2800" b="1" dirty="0"/>
              <a:t>Allocation I is 85%</a:t>
            </a:r>
          </a:p>
          <a:p>
            <a:pPr>
              <a:buNone/>
            </a:pPr>
            <a:r>
              <a:rPr lang="en-US" sz="2800" b="1" dirty="0"/>
              <a:t>Allocation II is 15% </a:t>
            </a:r>
          </a:p>
          <a:p>
            <a:pPr>
              <a:buNone/>
            </a:pPr>
            <a:r>
              <a:rPr lang="en-US" sz="2800" b="1" dirty="0"/>
              <a:t>Additional funds may available – distributed with Allocation II</a:t>
            </a:r>
          </a:p>
          <a:p>
            <a:pPr>
              <a:buNone/>
            </a:pPr>
            <a:endParaRPr lang="en-US" sz="2800" b="1" dirty="0"/>
          </a:p>
          <a:p>
            <a:pPr marL="342900" lvl="1" indent="-342900">
              <a:buNone/>
            </a:pPr>
            <a:endParaRPr lang="en-US" b="1" dirty="0"/>
          </a:p>
        </p:txBody>
      </p:sp>
      <p:pic>
        <p:nvPicPr>
          <p:cNvPr id="2058" name="Picture 10" descr="C:\Documents and Settings\phyllis.bass\Local Settings\Temporary Internet Files\Content.IE5\WJE94U5U\MP900399462[1].jpg"/>
          <p:cNvPicPr>
            <a:picLocks noChangeAspect="1" noChangeArrowheads="1"/>
          </p:cNvPicPr>
          <p:nvPr/>
        </p:nvPicPr>
        <p:blipFill>
          <a:blip r:embed="rId2" cstate="print"/>
          <a:srcRect l="22972"/>
          <a:stretch>
            <a:fillRect/>
          </a:stretch>
        </p:blipFill>
        <p:spPr bwMode="auto">
          <a:xfrm flipH="1">
            <a:off x="6019800" y="1600200"/>
            <a:ext cx="2783684" cy="4800600"/>
          </a:xfrm>
          <a:prstGeom prst="rect">
            <a:avLst/>
          </a:prstGeom>
          <a:noFill/>
          <a:ln w="38100">
            <a:solidFill>
              <a:srgbClr val="CDB819"/>
            </a:solidFill>
          </a:ln>
        </p:spPr>
      </p:pic>
    </p:spTree>
    <p:extLst>
      <p:ext uri="{BB962C8B-B14F-4D97-AF65-F5344CB8AC3E}">
        <p14:creationId xmlns:p14="http://schemas.microsoft.com/office/powerpoint/2010/main" val="20669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5BDC4362274A4B968055D2A574799A" ma:contentTypeVersion="0" ma:contentTypeDescription="Create a new document." ma:contentTypeScope="" ma:versionID="d097f8b03c6e80c16334452802ae3b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DA6B0D-B089-4D45-A1CD-450BFE4CC996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142BE1-CDD2-4E52-89E6-E4BBC4E696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93672-B6EE-4BEF-AD4A-D33202DB1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802</TotalTime>
  <Words>543</Words>
  <Application>Microsoft Office PowerPoint</Application>
  <PresentationFormat>On-screen Show (4:3)</PresentationFormat>
  <Paragraphs>143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         </vt:lpstr>
      <vt:lpstr>Dual Credit (DC)</vt:lpstr>
      <vt:lpstr>Today’s presentation</vt:lpstr>
      <vt:lpstr>Dual Credit Request For Information (RFI)</vt:lpstr>
      <vt:lpstr>Timeline</vt:lpstr>
      <vt:lpstr>Eligibility</vt:lpstr>
      <vt:lpstr>Completed RFI Includes</vt:lpstr>
      <vt:lpstr>How Awards are Determined</vt:lpstr>
      <vt:lpstr>Dual Credit Funding</vt:lpstr>
      <vt:lpstr>Allocation I</vt:lpstr>
      <vt:lpstr>Timelines-I</vt:lpstr>
      <vt:lpstr>Allocation II</vt:lpstr>
      <vt:lpstr>Rescinding Allocation</vt:lpstr>
      <vt:lpstr>Timelines- II</vt:lpstr>
      <vt:lpstr>Additional Funds</vt:lpstr>
      <vt:lpstr>Spending the funds</vt:lpstr>
      <vt:lpstr>What is reimbursable</vt:lpstr>
      <vt:lpstr>Submitting the RfR</vt:lpstr>
      <vt:lpstr>Enrolling students</vt:lpstr>
      <vt:lpstr>Making it matter</vt:lpstr>
      <vt:lpstr>Programs of Study</vt:lpstr>
      <vt:lpstr>Quality &amp; Rigor</vt:lpstr>
      <vt:lpstr>Bad idea?</vt:lpstr>
      <vt:lpstr>Questions?</vt:lpstr>
    </vt:vector>
  </TitlesOfParts>
  <Company>NMPED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CREDIT  REQUEST FOR INFORMATION (RFI)</dc:title>
  <dc:creator>marcia.knight</dc:creator>
  <cp:lastModifiedBy>Elaine Perea</cp:lastModifiedBy>
  <cp:revision>83</cp:revision>
  <cp:lastPrinted>2016-03-30T17:06:10Z</cp:lastPrinted>
  <dcterms:created xsi:type="dcterms:W3CDTF">2012-09-07T20:09:06Z</dcterms:created>
  <dcterms:modified xsi:type="dcterms:W3CDTF">2016-04-22T17:44:28Z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0x010100A25BDC4362274A4B968055D2A574799A</vt:lpwstr>
  </property>
</Properties>
</file>