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3" r:id="rId13"/>
    <p:sldId id="264" r:id="rId14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>
        <p:scale>
          <a:sx n="80" d="100"/>
          <a:sy n="80" d="100"/>
        </p:scale>
        <p:origin x="129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950" y="-7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C5C2939-5979-4267-9974-5F89423F1D9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8B28A8C1-4B5C-4FEC-9516-60EDC582D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57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F054A-4E40-4AAC-B692-29436244C7DC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FD14D-8D6C-46CA-9FCB-2225810E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85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Initial</a:t>
            </a:r>
            <a:r>
              <a:rPr lang="en-US" baseline="0" dirty="0" smtClean="0"/>
              <a:t> question is, How Much to budget for the grant application?</a:t>
            </a:r>
          </a:p>
          <a:p>
            <a:endParaRPr lang="en-US" baseline="0" dirty="0" smtClean="0"/>
          </a:p>
          <a:p>
            <a:r>
              <a:rPr lang="en-US" baseline="0" dirty="0" smtClean="0"/>
              <a:t>FYI, Budget is made up by number of applicants and formula.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FD14D-8D6C-46CA-9FCB-2225810E28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10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FD14D-8D6C-46CA-9FCB-2225810E28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64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3 BULLETS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FD14D-8D6C-46CA-9FCB-2225810E28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83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Careful Planning in advance in Excel to track</a:t>
            </a:r>
            <a:r>
              <a:rPr lang="en-US" baseline="0" dirty="0" smtClean="0"/>
              <a:t> the expenditures for each line item</a:t>
            </a:r>
          </a:p>
          <a:p>
            <a:r>
              <a:rPr lang="en-US" baseline="0" dirty="0" smtClean="0"/>
              <a:t>Plan to spend down</a:t>
            </a:r>
          </a:p>
          <a:p>
            <a:r>
              <a:rPr lang="en-US" baseline="0" dirty="0" smtClean="0"/>
              <a:t>Reconcile with fiscal ongoing and often</a:t>
            </a:r>
          </a:p>
          <a:p>
            <a:r>
              <a:rPr lang="en-US" baseline="0" dirty="0" smtClean="0"/>
              <a:t>Reconcile with teachers ongoing and often</a:t>
            </a:r>
          </a:p>
          <a:p>
            <a:r>
              <a:rPr lang="en-US" baseline="0" dirty="0" smtClean="0"/>
              <a:t>Classroom to own their budgets and tracking the requisition process</a:t>
            </a:r>
          </a:p>
          <a:p>
            <a:r>
              <a:rPr lang="en-US" baseline="0" dirty="0" smtClean="0"/>
              <a:t>Prepare Supplies &amp; Materials / Equipment prior to summer break; once application is PED Substantially approved, process the 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FD14D-8D6C-46CA-9FCB-2225810E28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70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Living documents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FD14D-8D6C-46CA-9FCB-2225810E28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06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SCORE Online Portal</a:t>
            </a:r>
            <a:br>
              <a:rPr lang="en-US" dirty="0" smtClean="0"/>
            </a:br>
            <a:r>
              <a:rPr lang="en-US" dirty="0" smtClean="0"/>
              <a:t>Appendix 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057400"/>
            <a:ext cx="8305800" cy="4343400"/>
          </a:xfrm>
        </p:spPr>
        <p:txBody>
          <a:bodyPr/>
          <a:lstStyle>
            <a:lvl1pPr marL="571500" indent="-571500">
              <a:buFont typeface="Wingdings" panose="05000000000000000000" pitchFamily="2" charset="2"/>
              <a:buChar char="q"/>
              <a:defRPr lang="en-US" sz="3600" b="0" baseline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defRPr>
            </a:lvl1pPr>
            <a:lvl2pPr marL="914400" indent="-457200" algn="l">
              <a:buFont typeface="Courier New" panose="02070309020205020404" pitchFamily="49" charset="0"/>
              <a:buChar char="o"/>
              <a:defRPr sz="3200" baseline="0"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3200"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3200"/>
            </a:lvl4pPr>
            <a:lvl5pPr marL="2057400" indent="-228600">
              <a:buFont typeface="Courier New" panose="02070309020205020404" pitchFamily="49" charset="0"/>
              <a:buChar char="o"/>
              <a:defRPr sz="3200"/>
            </a:lvl5pPr>
          </a:lstStyle>
          <a:p>
            <a:pPr lvl="0"/>
            <a:r>
              <a:rPr lang="en-US" dirty="0" smtClean="0"/>
              <a:t>How much to budget for 2017-18 grant?</a:t>
            </a:r>
          </a:p>
          <a:p>
            <a:pPr lvl="0"/>
            <a:r>
              <a:rPr lang="en-US" dirty="0" smtClean="0"/>
              <a:t>Flat budget, at 90%</a:t>
            </a:r>
          </a:p>
          <a:p>
            <a:pPr lvl="0"/>
            <a:r>
              <a:rPr lang="en-US" dirty="0" smtClean="0"/>
              <a:t>Budget is derived from total eligible applicants</a:t>
            </a:r>
          </a:p>
          <a:p>
            <a:pPr lvl="1"/>
            <a:r>
              <a:rPr lang="en-US" dirty="0" smtClean="0"/>
              <a:t> Formula with % reserve set aside </a:t>
            </a:r>
          </a:p>
          <a:p>
            <a:pPr lvl="1"/>
            <a:r>
              <a:rPr lang="en-US" dirty="0" smtClean="0"/>
              <a:t>Secondary and Postsecondary each 50%</a:t>
            </a:r>
          </a:p>
        </p:txBody>
      </p:sp>
    </p:spTree>
    <p:extLst>
      <p:ext uri="{BB962C8B-B14F-4D97-AF65-F5344CB8AC3E}">
        <p14:creationId xmlns:p14="http://schemas.microsoft.com/office/powerpoint/2010/main" val="1261975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DD5C-9342-4004-B782-F22035D7F064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62600" y="6477000"/>
            <a:ext cx="457200" cy="244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46389-673F-4A2F-9F26-CA746CE9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32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Approved Allocations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057400"/>
            <a:ext cx="8305800" cy="4343400"/>
          </a:xfrm>
        </p:spPr>
        <p:txBody>
          <a:bodyPr/>
          <a:lstStyle>
            <a:lvl1pPr marL="571500" indent="-571500">
              <a:buFont typeface="Wingdings" panose="05000000000000000000" pitchFamily="2" charset="2"/>
              <a:buChar char="q"/>
              <a:defRPr lang="en-US" sz="3600" b="0" baseline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defRPr>
            </a:lvl1pPr>
            <a:lvl2pPr marL="914400" indent="-457200" algn="l">
              <a:buFont typeface="Courier New" panose="02070309020205020404" pitchFamily="49" charset="0"/>
              <a:buChar char="o"/>
              <a:defRPr sz="3200" baseline="0"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3200"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3200"/>
            </a:lvl4pPr>
            <a:lvl5pPr marL="2057400" indent="-228600">
              <a:buFont typeface="Courier New" panose="02070309020205020404" pitchFamily="49" charset="0"/>
              <a:buChar char="o"/>
              <a:defRPr sz="3200"/>
            </a:lvl5pPr>
          </a:lstStyle>
          <a:p>
            <a:pPr lvl="0"/>
            <a:r>
              <a:rPr lang="en-US" dirty="0" smtClean="0"/>
              <a:t>Allocation Table for Planning Amounts</a:t>
            </a:r>
          </a:p>
          <a:p>
            <a:pPr lvl="0"/>
            <a:r>
              <a:rPr lang="en-US" dirty="0" smtClean="0"/>
              <a:t>PED/A-Z/</a:t>
            </a:r>
            <a:r>
              <a:rPr lang="en-US" dirty="0" err="1" smtClean="0"/>
              <a:t>AdminServicesDiv</a:t>
            </a:r>
            <a:endParaRPr lang="en-US" dirty="0" smtClean="0"/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FY Planning Awards</a:t>
            </a:r>
          </a:p>
          <a:p>
            <a:pPr lvl="1"/>
            <a:r>
              <a:rPr lang="en-US" dirty="0" smtClean="0"/>
              <a:t>Carl Perkins Fund Numbers</a:t>
            </a:r>
          </a:p>
        </p:txBody>
      </p:sp>
    </p:spTree>
    <p:extLst>
      <p:ext uri="{BB962C8B-B14F-4D97-AF65-F5344CB8AC3E}">
        <p14:creationId xmlns:p14="http://schemas.microsoft.com/office/powerpoint/2010/main" val="3914346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209800"/>
            <a:ext cx="8077200" cy="3962400"/>
          </a:xfrm>
        </p:spPr>
        <p:txBody>
          <a:bodyPr anchor="t"/>
          <a:lstStyle>
            <a:lvl1pPr marL="0" indent="0" algn="l">
              <a:buFontTx/>
              <a:buNone/>
              <a:defRPr lang="en-US" sz="3600" b="0" kern="1200" baseline="0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571500" lvl="0" indent="-5715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dirty="0" smtClean="0"/>
              <a:t>OBMS, PED Online Credentials</a:t>
            </a:r>
            <a:br>
              <a:rPr lang="en-US" dirty="0" smtClean="0"/>
            </a:br>
            <a:r>
              <a:rPr lang="en-US" dirty="0" smtClean="0"/>
              <a:t>Operating Budget Management System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Uniform Chart of Accounts (UCOA)</a:t>
            </a:r>
            <a:br>
              <a:rPr lang="en-US" dirty="0" smtClean="0"/>
            </a:br>
            <a:r>
              <a:rPr lang="en-US" dirty="0" smtClean="0"/>
              <a:t>24174  Secondary Schools</a:t>
            </a:r>
            <a:br>
              <a:rPr lang="en-US" dirty="0" smtClean="0"/>
            </a:br>
            <a:r>
              <a:rPr lang="en-US" dirty="0" smtClean="0"/>
              <a:t>24177  Postsecondary Schools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533400"/>
            <a:ext cx="8153400" cy="1500187"/>
          </a:xfrm>
        </p:spPr>
        <p:txBody>
          <a:bodyPr anchor="b">
            <a:noAutofit/>
          </a:bodyPr>
          <a:lstStyle>
            <a:lvl1pPr marL="0" indent="0" algn="l">
              <a:buNone/>
              <a:defRPr sz="5400" baseline="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Establish Budget in OBMS</a:t>
            </a:r>
          </a:p>
        </p:txBody>
      </p:sp>
    </p:spTree>
    <p:extLst>
      <p:ext uri="{BB962C8B-B14F-4D97-AF65-F5344CB8AC3E}">
        <p14:creationId xmlns:p14="http://schemas.microsoft.com/office/powerpoint/2010/main" val="374471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Choosing Type of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057400"/>
            <a:ext cx="8305800" cy="4343400"/>
          </a:xfrm>
        </p:spPr>
        <p:txBody>
          <a:bodyPr/>
          <a:lstStyle>
            <a:lvl1pPr marL="571500" indent="-571500">
              <a:buFont typeface="Wingdings" panose="05000000000000000000" pitchFamily="2" charset="2"/>
              <a:buChar char="q"/>
              <a:defRPr lang="en-US" sz="3600" b="0" baseline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defRPr>
            </a:lvl1pPr>
            <a:lvl2pPr marL="914400" indent="-457200" algn="l">
              <a:buFont typeface="Courier New" panose="02070309020205020404" pitchFamily="49" charset="0"/>
              <a:buChar char="o"/>
              <a:defRPr sz="3200" baseline="0"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3200"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3200"/>
            </a:lvl4pPr>
            <a:lvl5pPr marL="2057400" indent="-228600">
              <a:buFont typeface="Courier New" panose="02070309020205020404" pitchFamily="49" charset="0"/>
              <a:buChar char="o"/>
              <a:defRPr sz="3200"/>
            </a:lvl5pPr>
          </a:lstStyle>
          <a:p>
            <a:pPr lvl="0"/>
            <a:r>
              <a:rPr lang="en-US" dirty="0" smtClean="0"/>
              <a:t>Budget Common To All</a:t>
            </a:r>
          </a:p>
          <a:p>
            <a:pPr lvl="0"/>
            <a:r>
              <a:rPr lang="en-US" dirty="0" smtClean="0"/>
              <a:t>Budget Will Apply To All Schools, by POS</a:t>
            </a:r>
          </a:p>
          <a:p>
            <a:pPr lvl="0"/>
            <a:r>
              <a:rPr lang="en-US" dirty="0" smtClean="0"/>
              <a:t>Site Based Budget,</a:t>
            </a:r>
          </a:p>
          <a:p>
            <a:pPr lvl="1"/>
            <a:r>
              <a:rPr lang="en-US" dirty="0" smtClean="0"/>
              <a:t> Larger District Tracking to Location</a:t>
            </a:r>
          </a:p>
          <a:p>
            <a:pPr lvl="1"/>
            <a:r>
              <a:rPr lang="en-US" dirty="0" smtClean="0"/>
              <a:t>Separated by POS and School site</a:t>
            </a:r>
          </a:p>
        </p:txBody>
      </p:sp>
    </p:spTree>
    <p:extLst>
      <p:ext uri="{BB962C8B-B14F-4D97-AF65-F5344CB8AC3E}">
        <p14:creationId xmlns:p14="http://schemas.microsoft.com/office/powerpoint/2010/main" val="3501060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Budget Line Items by POS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90600" y="2057400"/>
            <a:ext cx="7772400" cy="4343400"/>
          </a:xfrm>
        </p:spPr>
        <p:txBody>
          <a:bodyPr/>
          <a:lstStyle>
            <a:lvl1pPr marL="571500" indent="-571500">
              <a:buFont typeface="Wingdings" panose="05000000000000000000" pitchFamily="2" charset="2"/>
              <a:buChar char="q"/>
              <a:defRPr lang="en-US" sz="3600" b="0" baseline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defRPr>
            </a:lvl1pPr>
            <a:lvl2pPr marL="457200" indent="0" algn="l">
              <a:buFont typeface="Courier New" panose="02070309020205020404" pitchFamily="49" charset="0"/>
              <a:buNone/>
              <a:defRPr sz="3200" baseline="0"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3200"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3200"/>
            </a:lvl4pPr>
            <a:lvl5pPr marL="2057400" indent="-228600">
              <a:buFont typeface="Courier New" panose="02070309020205020404" pitchFamily="49" charset="0"/>
              <a:buChar char="o"/>
              <a:defRPr sz="3200"/>
            </a:lvl5pPr>
          </a:lstStyle>
          <a:p>
            <a:pPr lvl="0"/>
            <a:r>
              <a:rPr lang="en-US" dirty="0" smtClean="0"/>
              <a:t>Salary</a:t>
            </a:r>
          </a:p>
          <a:p>
            <a:pPr lvl="0"/>
            <a:r>
              <a:rPr lang="en-US" dirty="0" smtClean="0"/>
              <a:t>Benefits</a:t>
            </a:r>
          </a:p>
          <a:p>
            <a:pPr lvl="0"/>
            <a:r>
              <a:rPr lang="en-US" dirty="0" smtClean="0"/>
              <a:t>Purchased Services</a:t>
            </a:r>
          </a:p>
          <a:p>
            <a:pPr lvl="0"/>
            <a:r>
              <a:rPr lang="en-US" dirty="0" smtClean="0"/>
              <a:t>Supplies &amp; Materials</a:t>
            </a:r>
          </a:p>
          <a:p>
            <a:pPr lvl="0"/>
            <a:r>
              <a:rPr lang="en-US" dirty="0" smtClean="0"/>
              <a:t>Travel</a:t>
            </a:r>
          </a:p>
          <a:p>
            <a:pPr lvl="0"/>
            <a:r>
              <a:rPr lang="en-US" dirty="0" smtClean="0"/>
              <a:t>Equipment</a:t>
            </a:r>
          </a:p>
        </p:txBody>
      </p:sp>
    </p:spTree>
    <p:extLst>
      <p:ext uri="{BB962C8B-B14F-4D97-AF65-F5344CB8AC3E}">
        <p14:creationId xmlns:p14="http://schemas.microsoft.com/office/powerpoint/2010/main" val="2910382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Indirect Costs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DD5C-9342-4004-B782-F22035D7F064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62600" y="6477000"/>
            <a:ext cx="457200" cy="244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46389-673F-4A2F-9F26-CA746CE9EC8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81000" y="2057400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All </a:t>
            </a:r>
            <a:r>
              <a:rPr lang="en-US" sz="2400" b="0" kern="1200" dirty="0" smtClean="0">
                <a:solidFill>
                  <a:srgbClr val="FFFF00"/>
                </a:solidFill>
                <a:effectLst/>
                <a:latin typeface="+mn-lt"/>
                <a:ea typeface="+mn-ea"/>
                <a:cs typeface="+mn-cs"/>
              </a:rPr>
              <a:t>Applicants are limited to a maximum of five percent (5%) for Indirect Costs</a:t>
            </a:r>
            <a:r>
              <a:rPr lang="en-US" sz="24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(Example: If Education Institution Z has an indirect cost rate of 3%, the district should use 3%. If Education Institution Y has an indirect coast rate of 7%, they may only use 5%). If an institutions indirect rate is less than 5% (e.g. 3%), a supplement may be applied to take advantage of the full 5% that is allowable. That is, indirect cost is 3%; additional administrative costs related to the administration of the grant (i.e. project coordinator travel to state mandated Perkins meetings) can be applied to the grant at the rate of 2% to yield a total of 5%. </a:t>
            </a:r>
            <a:r>
              <a:rPr lang="en-US" sz="2400" b="0" kern="1200" dirty="0" smtClean="0">
                <a:solidFill>
                  <a:srgbClr val="FFFF00"/>
                </a:solidFill>
                <a:effectLst/>
                <a:latin typeface="+mn-lt"/>
                <a:ea typeface="+mn-ea"/>
                <a:cs typeface="+mn-cs"/>
              </a:rPr>
              <a:t>Please refer to your institutions indirect cost rate to calculate allowable costs</a:t>
            </a:r>
            <a:r>
              <a:rPr lang="en-US" sz="24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894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1371600" cy="6096000"/>
          </a:xfrm>
          <a:solidFill>
            <a:schemeClr val="accent3">
              <a:lumMod val="75000"/>
            </a:schemeClr>
          </a:solidFill>
        </p:spPr>
        <p:txBody>
          <a:bodyPr vert="wordArtVert" anchor="b"/>
          <a:lstStyle>
            <a:lvl1pPr algn="l">
              <a:defRPr sz="36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SCORE Revisions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57400" y="273050"/>
            <a:ext cx="6781800" cy="6432550"/>
          </a:xfrm>
        </p:spPr>
        <p:txBody>
          <a:bodyPr/>
          <a:lstStyle>
            <a:lvl1pPr>
              <a:defRPr sz="3600" baseline="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 sz="2800"/>
            </a:lvl2pPr>
            <a:lvl3pPr marL="1143000" indent="-228600">
              <a:buFont typeface="Courier New" panose="02070309020205020404" pitchFamily="49" charset="0"/>
              <a:buChar char="o"/>
              <a:defRPr sz="3200" baseline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Substantial Approval Updates.</a:t>
            </a:r>
          </a:p>
          <a:p>
            <a:pPr lvl="0"/>
            <a:r>
              <a:rPr lang="en-US" dirty="0" smtClean="0"/>
              <a:t>Final Approval Updates</a:t>
            </a:r>
          </a:p>
          <a:p>
            <a:pPr lvl="0"/>
            <a:r>
              <a:rPr lang="en-US" dirty="0" smtClean="0"/>
              <a:t>Final Award </a:t>
            </a:r>
            <a:r>
              <a:rPr lang="en-US" dirty="0" err="1" smtClean="0"/>
              <a:t>Leter</a:t>
            </a:r>
            <a:r>
              <a:rPr lang="en-US" dirty="0" smtClean="0"/>
              <a:t> to Match to the Final Award</a:t>
            </a:r>
          </a:p>
          <a:p>
            <a:pPr lvl="0"/>
            <a:r>
              <a:rPr lang="en-US" dirty="0" smtClean="0"/>
              <a:t>Material Changes</a:t>
            </a:r>
          </a:p>
          <a:p>
            <a:pPr lvl="2"/>
            <a:r>
              <a:rPr lang="en-US" dirty="0" smtClean="0"/>
              <a:t> Cost Savings</a:t>
            </a:r>
          </a:p>
          <a:p>
            <a:pPr lvl="2"/>
            <a:r>
              <a:rPr lang="en-US" dirty="0" smtClean="0"/>
              <a:t>Order Changes</a:t>
            </a:r>
          </a:p>
          <a:p>
            <a:pPr lvl="2"/>
            <a:r>
              <a:rPr lang="en-US" dirty="0" smtClean="0"/>
              <a:t>Attendee Updates for PD, Who, When, Where, </a:t>
            </a:r>
          </a:p>
          <a:p>
            <a:pPr lvl="2"/>
            <a:r>
              <a:rPr lang="en-US" dirty="0" smtClean="0"/>
              <a:t>Make &amp; Model, Unit Cost x # Purchased = $</a:t>
            </a:r>
          </a:p>
        </p:txBody>
      </p:sp>
    </p:spTree>
    <p:extLst>
      <p:ext uri="{BB962C8B-B14F-4D97-AF65-F5344CB8AC3E}">
        <p14:creationId xmlns:p14="http://schemas.microsoft.com/office/powerpoint/2010/main" val="4131638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304800"/>
            <a:ext cx="7924800" cy="12954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Monitor Contact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676400"/>
            <a:ext cx="7086600" cy="3352800"/>
          </a:xfrm>
        </p:spPr>
        <p:txBody>
          <a:bodyPr/>
          <a:lstStyle>
            <a:lvl1pPr marL="0" indent="0" algn="l">
              <a:buFontTx/>
              <a:buNone/>
              <a:defRPr sz="3600" baseline="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Louise Williams</a:t>
            </a:r>
          </a:p>
          <a:p>
            <a:r>
              <a:rPr lang="en-US" dirty="0" smtClean="0"/>
              <a:t>Education Administrator</a:t>
            </a:r>
          </a:p>
          <a:p>
            <a:r>
              <a:rPr lang="en-US" dirty="0" smtClean="0"/>
              <a:t>PED/CCRB</a:t>
            </a:r>
          </a:p>
          <a:p>
            <a:r>
              <a:rPr lang="en-US" dirty="0" smtClean="0"/>
              <a:t>505-827-7933</a:t>
            </a:r>
          </a:p>
          <a:p>
            <a:r>
              <a:rPr lang="en-US" dirty="0" smtClean="0"/>
              <a:t>Louise.williams@state.nm.us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9130" y="5696355"/>
            <a:ext cx="8839200" cy="9906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Hanna Skandera, Secretary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630047"/>
            <a:ext cx="8915400" cy="66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672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DD5C-9342-4004-B782-F22035D7F064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62600" y="6477000"/>
            <a:ext cx="457200" cy="244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46389-673F-4A2F-9F26-CA746CE9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53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How To</a:t>
            </a:r>
            <a:br>
              <a:rPr lang="en-US" dirty="0" smtClean="0"/>
            </a:br>
            <a:r>
              <a:rPr lang="en-US" dirty="0" smtClean="0"/>
              <a:t>Create A Solid Budget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85084"/>
            <a:ext cx="8229600" cy="3739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sz="5400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2098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2DD5C-9342-4004-B782-F22035D7F064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47" y="3581400"/>
            <a:ext cx="8305800" cy="159448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9862" y="5175885"/>
            <a:ext cx="81931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Louise Williams, Education Administrator</a:t>
            </a:r>
          </a:p>
          <a:p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College and Career Readiness Bureau</a:t>
            </a:r>
            <a:r>
              <a:rPr lang="en-US" sz="3200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(CCRB)</a:t>
            </a: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4297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9" r:id="rId2"/>
    <p:sldLayoutId id="2147483651" r:id="rId3"/>
    <p:sldLayoutId id="2147483658" r:id="rId4"/>
    <p:sldLayoutId id="2147483660" r:id="rId5"/>
    <p:sldLayoutId id="2147483654" r:id="rId6"/>
    <p:sldLayoutId id="2147483656" r:id="rId7"/>
    <p:sldLayoutId id="2147483649" r:id="rId8"/>
    <p:sldLayoutId id="2147483655" r:id="rId9"/>
    <p:sldLayoutId id="2147483657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kern="1200" baseline="0">
          <a:solidFill>
            <a:schemeClr val="accent6">
              <a:lumMod val="20000"/>
              <a:lumOff val="8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marR="0" indent="0" algn="ctr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5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louise.williams@state.nm.us" TargetMode="External"/><Relationship Id="rId3" Type="http://schemas.openxmlformats.org/officeDocument/2006/relationships/hyperlink" Target="mailto:barbara.armijo@state.nm.us" TargetMode="External"/><Relationship Id="rId7" Type="http://schemas.openxmlformats.org/officeDocument/2006/relationships/hyperlink" Target="mailto:rick.schmidt@state.nm.u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land.Salas@state.nm.us" TargetMode="External"/><Relationship Id="rId5" Type="http://schemas.openxmlformats.org/officeDocument/2006/relationships/hyperlink" Target="mailto:mary.medina2@state.nm.us" TargetMode="External"/><Relationship Id="rId4" Type="http://schemas.openxmlformats.org/officeDocument/2006/relationships/hyperlink" Target="mailto:carrie.hernandez@state.nm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0438"/>
            <a:ext cx="8229600" cy="1477962"/>
          </a:xfrm>
        </p:spPr>
        <p:txBody>
          <a:bodyPr/>
          <a:lstStyle/>
          <a:p>
            <a:r>
              <a:rPr lang="en-US" sz="6600" dirty="0" smtClean="0"/>
              <a:t>How To </a:t>
            </a:r>
            <a:br>
              <a:rPr lang="en-US" sz="6600" dirty="0" smtClean="0"/>
            </a:br>
            <a:r>
              <a:rPr lang="en-US" sz="6600" dirty="0" smtClean="0"/>
              <a:t>Create A solid Budget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1336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0" y="2585084"/>
            <a:ext cx="8229600" cy="3739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71500" indent="-5715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q"/>
              <a:defRPr lang="en-US" sz="3600" b="0" kern="1200" baseline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9144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 sz="3200" kern="120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32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5400" dirty="0" smtClean="0"/>
              <a:t> </a:t>
            </a:r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76" y="3763447"/>
            <a:ext cx="7203047" cy="13827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5175885"/>
            <a:ext cx="77947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Louise Williams, Education Administrator</a:t>
            </a:r>
          </a:p>
          <a:p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College and Career Readiness Bureau</a:t>
            </a:r>
            <a:r>
              <a:rPr lang="en-US" sz="3200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(CCRB)</a:t>
            </a: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82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Perkins Monitor Contacts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119130" y="5696355"/>
            <a:ext cx="8839200" cy="990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Hanna Skandera, Secretary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15000"/>
            <a:ext cx="8458200" cy="665577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767835"/>
              </p:ext>
            </p:extLst>
          </p:nvPr>
        </p:nvGraphicFramePr>
        <p:xfrm>
          <a:off x="457200" y="1735140"/>
          <a:ext cx="8001000" cy="30985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03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sng" strike="noStrike" dirty="0">
                          <a:effectLst/>
                          <a:hlinkClick r:id="rId3"/>
                        </a:rPr>
                        <a:t>Barbara Armijo</a:t>
                      </a:r>
                      <a:endParaRPr lang="en-US" sz="24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barbara.armijo@state.nm.us</a:t>
                      </a:r>
                      <a:endParaRPr lang="en-US" sz="24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505-827-8006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6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sng" strike="noStrike">
                          <a:effectLst/>
                          <a:hlinkClick r:id="rId4"/>
                        </a:rPr>
                        <a:t>Carrie Hernandez</a:t>
                      </a:r>
                      <a:endParaRPr lang="en-US" sz="24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sng" strike="noStrike" dirty="0" err="1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carrie.hernandez</a:t>
                      </a:r>
                      <a:r>
                        <a:rPr lang="en-US" sz="2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@</a:t>
                      </a:r>
                      <a:endParaRPr lang="en-US" sz="24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505-827-6717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sng" strike="noStrike" dirty="0">
                          <a:effectLst/>
                          <a:hlinkClick r:id="rId5"/>
                        </a:rPr>
                        <a:t>Mary Medina</a:t>
                      </a:r>
                      <a:endParaRPr lang="en-US" sz="24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mary.medina2@</a:t>
                      </a:r>
                      <a:endParaRPr lang="en-US" sz="24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505-827-6723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4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sng" strike="noStrike">
                          <a:effectLst/>
                          <a:hlinkClick r:id="rId6"/>
                        </a:rPr>
                        <a:t>Roland Salas</a:t>
                      </a:r>
                      <a:endParaRPr lang="en-US" sz="24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sng" strike="noStrike" dirty="0" err="1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roland.salas</a:t>
                      </a:r>
                      <a:r>
                        <a:rPr lang="en-US" sz="2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@</a:t>
                      </a:r>
                      <a:endParaRPr lang="en-US" sz="24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505-827-5844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4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sng" strike="noStrike">
                          <a:effectLst/>
                          <a:hlinkClick r:id="rId7"/>
                        </a:rPr>
                        <a:t>Rick Schmidt</a:t>
                      </a:r>
                      <a:endParaRPr lang="en-US" sz="24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sng" strike="noStrike" dirty="0" err="1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rick.schmidt</a:t>
                      </a:r>
                      <a:r>
                        <a:rPr lang="en-US" sz="2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@</a:t>
                      </a:r>
                      <a:endParaRPr lang="en-US" sz="24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505-827-6798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3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sng" strike="noStrike" dirty="0">
                          <a:effectLst/>
                          <a:hlinkClick r:id="rId8"/>
                        </a:rPr>
                        <a:t>Louise Williams</a:t>
                      </a:r>
                      <a:endParaRPr lang="en-US" sz="24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sng" strike="noStrike" dirty="0" err="1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louise.williams</a:t>
                      </a:r>
                      <a:r>
                        <a:rPr lang="en-US" sz="2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@</a:t>
                      </a:r>
                      <a:endParaRPr lang="en-US" sz="24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505-827-7933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61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47796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SCORE Online Portal</a:t>
            </a:r>
            <a:br>
              <a:rPr lang="en-US" dirty="0" smtClean="0"/>
            </a:br>
            <a:r>
              <a:rPr lang="en-US" dirty="0" smtClean="0"/>
              <a:t>Appendix G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057400"/>
            <a:ext cx="8305800" cy="4343400"/>
          </a:xfrm>
        </p:spPr>
        <p:txBody>
          <a:bodyPr/>
          <a:lstStyle>
            <a:lvl1pPr marL="571500" indent="-571500">
              <a:buFont typeface="Wingdings" panose="05000000000000000000" pitchFamily="2" charset="2"/>
              <a:buChar char="q"/>
              <a:defRPr lang="en-US" sz="3600" b="0" baseline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defRPr>
            </a:lvl1pPr>
            <a:lvl2pPr marL="914400" indent="-457200" algn="l">
              <a:buFont typeface="Courier New" panose="02070309020205020404" pitchFamily="49" charset="0"/>
              <a:buChar char="o"/>
              <a:defRPr sz="3200" baseline="0"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3200"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3200"/>
            </a:lvl4pPr>
            <a:lvl5pPr marL="2057400" indent="-228600">
              <a:buFont typeface="Courier New" panose="02070309020205020404" pitchFamily="49" charset="0"/>
              <a:buChar char="o"/>
              <a:defRPr sz="3200"/>
            </a:lvl5pPr>
          </a:lstStyle>
          <a:p>
            <a:pPr marL="0" lvl="0" indent="0">
              <a:buNone/>
            </a:pPr>
            <a:r>
              <a:rPr lang="en-US" b="1" dirty="0" smtClean="0">
                <a:solidFill>
                  <a:srgbClr val="F8CB0C"/>
                </a:solidFill>
              </a:rPr>
              <a:t>How much to budget for 2017-18 grant?</a:t>
            </a:r>
          </a:p>
          <a:p>
            <a:pPr lvl="0"/>
            <a:r>
              <a:rPr lang="en-US" dirty="0" smtClean="0"/>
              <a:t>Flat budget, at 90%</a:t>
            </a:r>
          </a:p>
          <a:p>
            <a:pPr lvl="0"/>
            <a:r>
              <a:rPr lang="en-US" dirty="0" smtClean="0"/>
              <a:t>Budget is derived from total eligible applicants and formula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Formula with 15% reserve set aside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Secondary and Postsecondary each 50%</a:t>
            </a:r>
          </a:p>
        </p:txBody>
      </p:sp>
    </p:spTree>
    <p:extLst>
      <p:ext uri="{BB962C8B-B14F-4D97-AF65-F5344CB8AC3E}">
        <p14:creationId xmlns:p14="http://schemas.microsoft.com/office/powerpoint/2010/main" val="58194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47796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Approved Allocations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057400"/>
            <a:ext cx="8305800" cy="4343400"/>
          </a:xfrm>
        </p:spPr>
        <p:txBody>
          <a:bodyPr/>
          <a:lstStyle>
            <a:lvl1pPr marL="571500" indent="-571500">
              <a:buFont typeface="Wingdings" panose="05000000000000000000" pitchFamily="2" charset="2"/>
              <a:buChar char="q"/>
              <a:defRPr lang="en-US" sz="3600" b="0" baseline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defRPr>
            </a:lvl1pPr>
            <a:lvl2pPr marL="914400" indent="-457200" algn="l">
              <a:buFont typeface="Courier New" panose="02070309020205020404" pitchFamily="49" charset="0"/>
              <a:buChar char="o"/>
              <a:defRPr sz="3200" baseline="0"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3200"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3200"/>
            </a:lvl4pPr>
            <a:lvl5pPr marL="2057400" indent="-228600">
              <a:buFont typeface="Courier New" panose="02070309020205020404" pitchFamily="49" charset="0"/>
              <a:buChar char="o"/>
              <a:defRPr sz="3200"/>
            </a:lvl5pPr>
          </a:lstStyle>
          <a:p>
            <a:pPr lvl="0"/>
            <a:r>
              <a:rPr lang="en-US" dirty="0" smtClean="0"/>
              <a:t>Allocation Table for Planning Amounts</a:t>
            </a:r>
          </a:p>
          <a:p>
            <a:pPr lvl="0"/>
            <a:r>
              <a:rPr lang="en-US" dirty="0" smtClean="0"/>
              <a:t>PED/A-Z/Admin Services </a:t>
            </a:r>
            <a:r>
              <a:rPr lang="en-US" dirty="0" err="1" smtClean="0"/>
              <a:t>Div</a:t>
            </a:r>
            <a:endParaRPr lang="en-US" dirty="0" smtClean="0"/>
          </a:p>
          <a:p>
            <a:pPr lvl="0"/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FY Planning Awards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Carl Perkins Fund Numbers for Tracking $$ the 27-month calendar for federal funds</a:t>
            </a:r>
          </a:p>
        </p:txBody>
      </p:sp>
    </p:spTree>
    <p:extLst>
      <p:ext uri="{BB962C8B-B14F-4D97-AF65-F5344CB8AC3E}">
        <p14:creationId xmlns:p14="http://schemas.microsoft.com/office/powerpoint/2010/main" val="191792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609600" y="76200"/>
            <a:ext cx="8153400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lang="en-US" sz="5400" b="0" kern="1200" baseline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Establish Budget in OBMS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OBMS - Operating Budget Management System</a:t>
            </a:r>
          </a:p>
          <a:p>
            <a:r>
              <a:rPr lang="en-US" dirty="0" smtClean="0"/>
              <a:t>OBMS – PED Online Access Credentials for controlled layers of local approval to submit to PED</a:t>
            </a:r>
          </a:p>
          <a:p>
            <a:r>
              <a:rPr lang="en-US" dirty="0" smtClean="0"/>
              <a:t>Uniform Chart of Accounts (UCOA)</a:t>
            </a:r>
            <a:br>
              <a:rPr lang="en-US" dirty="0" smtClean="0"/>
            </a:br>
            <a:r>
              <a:rPr lang="en-US" dirty="0" smtClean="0"/>
              <a:t>24174 – Secondary Schools Basic </a:t>
            </a:r>
            <a:br>
              <a:rPr lang="en-US" dirty="0" smtClean="0"/>
            </a:br>
            <a:r>
              <a:rPr lang="en-US" dirty="0" smtClean="0"/>
              <a:t>24177 – Postsecondary Schools Basic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0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477962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Choosing Type of Budget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057400"/>
            <a:ext cx="8305800" cy="4343400"/>
          </a:xfrm>
        </p:spPr>
        <p:txBody>
          <a:bodyPr/>
          <a:lstStyle>
            <a:lvl1pPr marL="571500" indent="-571500">
              <a:buFont typeface="Wingdings" panose="05000000000000000000" pitchFamily="2" charset="2"/>
              <a:buChar char="q"/>
              <a:defRPr lang="en-US" sz="3600" b="0" baseline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defRPr>
            </a:lvl1pPr>
            <a:lvl2pPr marL="914400" indent="-457200" algn="l">
              <a:buFont typeface="Courier New" panose="02070309020205020404" pitchFamily="49" charset="0"/>
              <a:buChar char="o"/>
              <a:defRPr sz="3200" baseline="0"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3200"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3200"/>
            </a:lvl4pPr>
            <a:lvl5pPr marL="2057400" indent="-228600">
              <a:buFont typeface="Courier New" panose="02070309020205020404" pitchFamily="49" charset="0"/>
              <a:buChar char="o"/>
              <a:defRPr sz="3200"/>
            </a:lvl5pPr>
          </a:lstStyle>
          <a:p>
            <a:pPr lvl="0"/>
            <a:r>
              <a:rPr lang="en-US" dirty="0" smtClean="0"/>
              <a:t>Budget Common To All</a:t>
            </a:r>
          </a:p>
          <a:p>
            <a:pPr lvl="0"/>
            <a:r>
              <a:rPr lang="en-US" dirty="0" smtClean="0"/>
              <a:t>Budget Will Apply To All Schools, by POS</a:t>
            </a:r>
          </a:p>
          <a:p>
            <a:pPr lvl="0"/>
            <a:r>
              <a:rPr lang="en-US" dirty="0" smtClean="0"/>
              <a:t>Site Based Budget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Separated by </a:t>
            </a:r>
            <a:r>
              <a:rPr lang="en-US" dirty="0" smtClean="0"/>
              <a:t>POS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Larger Schools Tracking to Location</a:t>
            </a:r>
          </a:p>
        </p:txBody>
      </p:sp>
    </p:spTree>
    <p:extLst>
      <p:ext uri="{BB962C8B-B14F-4D97-AF65-F5344CB8AC3E}">
        <p14:creationId xmlns:p14="http://schemas.microsoft.com/office/powerpoint/2010/main" val="371655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477962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Budget Line Items by POS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990600" y="2057400"/>
            <a:ext cx="7772400" cy="4343400"/>
          </a:xfrm>
        </p:spPr>
        <p:txBody>
          <a:bodyPr/>
          <a:lstStyle>
            <a:lvl1pPr marL="571500" indent="-571500">
              <a:buFont typeface="Wingdings" panose="05000000000000000000" pitchFamily="2" charset="2"/>
              <a:buChar char="q"/>
              <a:defRPr lang="en-US" sz="3600" b="0" baseline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defRPr>
            </a:lvl1pPr>
            <a:lvl2pPr marL="457200" indent="0" algn="l">
              <a:buFont typeface="Courier New" panose="02070309020205020404" pitchFamily="49" charset="0"/>
              <a:buNone/>
              <a:defRPr sz="3200" baseline="0"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3200"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3200"/>
            </a:lvl4pPr>
            <a:lvl5pPr marL="2057400" indent="-228600">
              <a:buFont typeface="Courier New" panose="02070309020205020404" pitchFamily="49" charset="0"/>
              <a:buChar char="o"/>
              <a:defRPr sz="3200"/>
            </a:lvl5pPr>
          </a:lstStyle>
          <a:p>
            <a:pPr lvl="0"/>
            <a:r>
              <a:rPr lang="en-US" dirty="0" smtClean="0"/>
              <a:t>Salary</a:t>
            </a:r>
          </a:p>
          <a:p>
            <a:pPr lvl="0"/>
            <a:r>
              <a:rPr lang="en-US" dirty="0" smtClean="0"/>
              <a:t>Benefits</a:t>
            </a:r>
          </a:p>
          <a:p>
            <a:pPr lvl="0"/>
            <a:r>
              <a:rPr lang="en-US" dirty="0" smtClean="0"/>
              <a:t>Purchased Services</a:t>
            </a:r>
          </a:p>
          <a:p>
            <a:pPr lvl="0"/>
            <a:r>
              <a:rPr lang="en-US" dirty="0" smtClean="0"/>
              <a:t>Supplies &amp; Materials</a:t>
            </a:r>
          </a:p>
          <a:p>
            <a:pPr lvl="0"/>
            <a:r>
              <a:rPr lang="en-US" dirty="0" smtClean="0"/>
              <a:t>Travel</a:t>
            </a:r>
          </a:p>
          <a:p>
            <a:pPr lvl="0"/>
            <a:r>
              <a:rPr lang="en-US" dirty="0" smtClean="0"/>
              <a:t>Equipment</a:t>
            </a:r>
          </a:p>
        </p:txBody>
      </p:sp>
    </p:spTree>
    <p:extLst>
      <p:ext uri="{BB962C8B-B14F-4D97-AF65-F5344CB8AC3E}">
        <p14:creationId xmlns:p14="http://schemas.microsoft.com/office/powerpoint/2010/main" val="191771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731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Indirect Costs (IDC)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1684992"/>
            <a:ext cx="8305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F8CB0C"/>
                </a:solidFill>
                <a:latin typeface="+mj-lt"/>
                <a:ea typeface="+mj-ea"/>
                <a:cs typeface="+mj-cs"/>
              </a:rPr>
              <a:t>All Applicants are limited to a maximum of five percent (5%) for </a:t>
            </a:r>
            <a:r>
              <a:rPr lang="en-US" sz="3200" b="1" dirty="0" smtClean="0">
                <a:solidFill>
                  <a:srgbClr val="F8CB0C"/>
                </a:solidFill>
                <a:latin typeface="+mj-lt"/>
                <a:ea typeface="+mj-ea"/>
                <a:cs typeface="+mj-cs"/>
              </a:rPr>
              <a:t>indirect </a:t>
            </a:r>
            <a:r>
              <a:rPr lang="en-US" sz="3200" b="1" dirty="0">
                <a:solidFill>
                  <a:srgbClr val="F8CB0C"/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3200" b="1" dirty="0" smtClean="0">
                <a:solidFill>
                  <a:srgbClr val="F8CB0C"/>
                </a:solidFill>
                <a:latin typeface="+mj-lt"/>
                <a:ea typeface="+mj-ea"/>
                <a:cs typeface="+mj-cs"/>
              </a:rPr>
              <a:t>osts combined with administrative cost</a:t>
            </a:r>
            <a:r>
              <a:rPr lang="en-US" sz="3200" b="0" kern="1200" dirty="0" smtClean="0">
                <a:solidFill>
                  <a:schemeClr val="tx1"/>
                </a:solidFill>
                <a:effectLst/>
              </a:rPr>
              <a:t>.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0" kern="1200" dirty="0" smtClean="0">
                <a:solidFill>
                  <a:schemeClr val="tx1"/>
                </a:solidFill>
                <a:effectLst/>
              </a:rPr>
              <a:t>Example: If Education Institution-Z has an indirect cost rate of 3%, the district should use 3%.  </a:t>
            </a:r>
            <a:endParaRPr lang="en-US" sz="3200" b="1" dirty="0">
              <a:solidFill>
                <a:srgbClr val="F8CB0C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8976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731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Indirect Costs (IDC)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400" b="1" dirty="0">
                <a:solidFill>
                  <a:srgbClr val="F8CB0C"/>
                </a:solidFill>
              </a:rPr>
              <a:t>If Education Institution-Y has an indirect </a:t>
            </a:r>
            <a:r>
              <a:rPr lang="en-US" sz="2400" b="1" dirty="0" smtClean="0">
                <a:solidFill>
                  <a:srgbClr val="F8CB0C"/>
                </a:solidFill>
              </a:rPr>
              <a:t>cost </a:t>
            </a:r>
            <a:r>
              <a:rPr lang="en-US" sz="2400" b="1" dirty="0">
                <a:solidFill>
                  <a:srgbClr val="F8CB0C"/>
                </a:solidFill>
              </a:rPr>
              <a:t>rate of 7%, they may only use up to 5%.  </a:t>
            </a:r>
            <a:endParaRPr lang="en-US" sz="2400" b="1" dirty="0" smtClean="0">
              <a:solidFill>
                <a:srgbClr val="F8CB0C"/>
              </a:solidFill>
            </a:endParaRPr>
          </a:p>
          <a:p>
            <a:pPr algn="just">
              <a:defRPr/>
            </a:pPr>
            <a:endParaRPr lang="en-US" sz="2400" b="1" dirty="0">
              <a:solidFill>
                <a:srgbClr val="F8CB0C"/>
              </a:solidFill>
            </a:endParaRPr>
          </a:p>
          <a:p>
            <a:pPr algn="just">
              <a:defRPr/>
            </a:pPr>
            <a:r>
              <a:rPr lang="en-US" sz="2400" dirty="0" smtClean="0"/>
              <a:t>If </a:t>
            </a:r>
            <a:r>
              <a:rPr lang="en-US" sz="2400" dirty="0"/>
              <a:t>an institutions indirect rate is less than 5% [e.g. 3%], a 2% administrative cost supplement may be applied to take advantage of the full 5% that is allowable.  That is, indirect cost is 3%; additional administrative costs related to the administration of the grant [i.e. project coordinator travel to state mandated Perkins meetings] can be applied to the grant at the rate of 2% to yield a total of 5</a:t>
            </a:r>
            <a:r>
              <a:rPr lang="en-US" sz="2400" dirty="0" smtClean="0"/>
              <a:t>%.</a:t>
            </a:r>
          </a:p>
          <a:p>
            <a:pPr algn="just">
              <a:defRPr/>
            </a:pPr>
            <a:endParaRPr lang="en-US" sz="2400" b="1" dirty="0">
              <a:solidFill>
                <a:srgbClr val="F8CB0C"/>
              </a:solidFill>
            </a:endParaRPr>
          </a:p>
          <a:p>
            <a:pPr algn="just">
              <a:defRPr/>
            </a:pPr>
            <a:r>
              <a:rPr lang="en-US" sz="2400" b="1" dirty="0" smtClean="0">
                <a:solidFill>
                  <a:srgbClr val="F8CB0C"/>
                </a:solidFill>
              </a:rPr>
              <a:t>Please </a:t>
            </a:r>
            <a:r>
              <a:rPr lang="en-US" sz="2400" b="1" dirty="0">
                <a:solidFill>
                  <a:srgbClr val="F8CB0C"/>
                </a:solidFill>
              </a:rPr>
              <a:t>refer to your institutions indirect cost rate to calculate allowable costs.</a:t>
            </a:r>
          </a:p>
        </p:txBody>
      </p:sp>
    </p:spTree>
    <p:extLst>
      <p:ext uri="{BB962C8B-B14F-4D97-AF65-F5344CB8AC3E}">
        <p14:creationId xmlns:p14="http://schemas.microsoft.com/office/powerpoint/2010/main" val="10361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0"/>
            <a:ext cx="1371600" cy="6858000"/>
          </a:xfrm>
          <a:solidFill>
            <a:schemeClr val="accent1">
              <a:lumMod val="50000"/>
            </a:schemeClr>
          </a:solidFill>
        </p:spPr>
        <p:txBody>
          <a:bodyPr vert="wordArtVert" anchor="b"/>
          <a:lstStyle>
            <a:lvl1pPr algn="l">
              <a:defRPr sz="36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 algn="just"/>
            <a:r>
              <a:rPr lang="en-US" sz="4000" dirty="0" smtClean="0">
                <a:solidFill>
                  <a:srgbClr val="F8CB0C"/>
                </a:solidFill>
              </a:rPr>
              <a:t>SCORE</a:t>
            </a:r>
            <a:r>
              <a:rPr lang="en-US" dirty="0" smtClean="0">
                <a:solidFill>
                  <a:srgbClr val="F8CB0C"/>
                </a:solidFill>
              </a:rPr>
              <a:t> Revisions</a:t>
            </a:r>
            <a:endParaRPr lang="en-US" dirty="0">
              <a:solidFill>
                <a:srgbClr val="F8CB0C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57400" y="273050"/>
            <a:ext cx="6781800" cy="6432550"/>
          </a:xfrm>
        </p:spPr>
        <p:txBody>
          <a:bodyPr>
            <a:normAutofit lnSpcReduction="10000"/>
          </a:bodyPr>
          <a:lstStyle>
            <a:lvl1pPr>
              <a:defRPr sz="3600" baseline="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 sz="2800"/>
            </a:lvl2pPr>
            <a:lvl3pPr marL="1143000" indent="-228600">
              <a:buFont typeface="Courier New" panose="02070309020205020404" pitchFamily="49" charset="0"/>
              <a:buChar char="o"/>
              <a:defRPr sz="3200" baseline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Substantial Approval Updates</a:t>
            </a:r>
          </a:p>
          <a:p>
            <a:pPr lvl="0"/>
            <a:r>
              <a:rPr lang="en-US" dirty="0" smtClean="0"/>
              <a:t>Final Approval Updates</a:t>
            </a:r>
          </a:p>
          <a:p>
            <a:pPr lvl="0"/>
            <a:r>
              <a:rPr lang="en-US" dirty="0" smtClean="0"/>
              <a:t>Final Award Letter to Match to Appendix G,</a:t>
            </a:r>
            <a:r>
              <a:rPr lang="en-US" baseline="0" dirty="0" smtClean="0"/>
              <a:t> Total </a:t>
            </a:r>
            <a:r>
              <a:rPr lang="en-US" dirty="0" smtClean="0"/>
              <a:t>Budgets</a:t>
            </a:r>
          </a:p>
          <a:p>
            <a:pPr lvl="0"/>
            <a:r>
              <a:rPr lang="en-US" dirty="0" smtClean="0"/>
              <a:t>Material Changes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 Cost Savings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 Order Changes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 Attendee Updates for PD: 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Who, When, Where, etc. and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 Make &amp; Model, Unit Cost x #  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Purchased = $</a:t>
            </a:r>
          </a:p>
        </p:txBody>
      </p:sp>
    </p:spTree>
    <p:extLst>
      <p:ext uri="{BB962C8B-B14F-4D97-AF65-F5344CB8AC3E}">
        <p14:creationId xmlns:p14="http://schemas.microsoft.com/office/powerpoint/2010/main" val="398658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5BDC4362274A4B968055D2A574799A" ma:contentTypeVersion="0" ma:contentTypeDescription="Create a new document." ma:contentTypeScope="" ma:versionID="d097f8b03c6e80c16334452802ae3bb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1DD09F-0AE1-4BE7-AE05-70495BFB658E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1F7C8C3-D5D0-4E54-99DB-47F6AB7266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FC9666-FA6C-44CB-AFF9-454D67D895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8831</TotalTime>
  <Words>516</Words>
  <Application>Microsoft Office PowerPoint</Application>
  <PresentationFormat>On-screen Show (4:3)</PresentationFormat>
  <Paragraphs>90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Office Theme</vt:lpstr>
      <vt:lpstr>How To  Create A solid Budget</vt:lpstr>
      <vt:lpstr>SCORE Online Portal Appendix G</vt:lpstr>
      <vt:lpstr>Approved Allocations</vt:lpstr>
      <vt:lpstr>PowerPoint Presentation</vt:lpstr>
      <vt:lpstr>Choosing Type of Budget</vt:lpstr>
      <vt:lpstr>Budget Line Items by POS</vt:lpstr>
      <vt:lpstr>Indirect Costs (IDC)</vt:lpstr>
      <vt:lpstr>PowerPoint Presentation</vt:lpstr>
      <vt:lpstr>SCORE Revisions</vt:lpstr>
      <vt:lpstr>PowerPoint Presentation</vt:lpstr>
    </vt:vector>
  </TitlesOfParts>
  <Company>NMPED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Beth.Gudbrandsen</dc:creator>
  <cp:lastModifiedBy>Marangellie.Trujillo2@state.nm.us</cp:lastModifiedBy>
  <cp:revision>72</cp:revision>
  <cp:lastPrinted>2017-01-17T23:14:01Z</cp:lastPrinted>
  <dcterms:created xsi:type="dcterms:W3CDTF">2016-06-13T22:32:29Z</dcterms:created>
  <dcterms:modified xsi:type="dcterms:W3CDTF">2017-12-07T23:58:40Z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0x010100A25BDC4362274A4B968055D2A574799A</vt:lpwstr>
  </property>
</Properties>
</file>