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75" r:id="rId4"/>
    <p:sldId id="269" r:id="rId5"/>
    <p:sldId id="276" r:id="rId6"/>
    <p:sldId id="277" r:id="rId7"/>
    <p:sldId id="270" r:id="rId8"/>
    <p:sldId id="271" r:id="rId9"/>
    <p:sldId id="278" r:id="rId10"/>
    <p:sldId id="259" r:id="rId11"/>
    <p:sldId id="279" r:id="rId12"/>
    <p:sldId id="272" r:id="rId13"/>
    <p:sldId id="280" r:id="rId14"/>
    <p:sldId id="261" r:id="rId15"/>
    <p:sldId id="281" r:id="rId16"/>
    <p:sldId id="273" r:id="rId17"/>
    <p:sldId id="282" r:id="rId18"/>
    <p:sldId id="264" r:id="rId19"/>
    <p:sldId id="283" r:id="rId20"/>
    <p:sldId id="266" r:id="rId21"/>
    <p:sldId id="284" r:id="rId22"/>
    <p:sldId id="267" r:id="rId23"/>
    <p:sldId id="285" r:id="rId24"/>
    <p:sldId id="265" r:id="rId25"/>
    <p:sldId id="286" r:id="rId26"/>
    <p:sldId id="263" r:id="rId27"/>
    <p:sldId id="287"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17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33842-1D8A-4BD4-8361-1A1DEE406AE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7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285384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422383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336225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33842-1D8A-4BD4-8361-1A1DEE406AE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15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281562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171071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250271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175602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C93FF0-E9DE-40B6-8FD5-0D7D759AE6A3}" type="datetimeFigureOut">
              <a:rPr lang="en-US" smtClean="0"/>
              <a:t>10/24/2017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333842-1D8A-4BD4-8361-1A1DEE406AEC}" type="slidenum">
              <a:rPr lang="en-US" smtClean="0"/>
              <a:t>‹#›</a:t>
            </a:fld>
            <a:endParaRPr lang="en-US" dirty="0"/>
          </a:p>
        </p:txBody>
      </p:sp>
    </p:spTree>
    <p:extLst>
      <p:ext uri="{BB962C8B-B14F-4D97-AF65-F5344CB8AC3E}">
        <p14:creationId xmlns:p14="http://schemas.microsoft.com/office/powerpoint/2010/main" val="20937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C93FF0-E9DE-40B6-8FD5-0D7D759AE6A3}"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33842-1D8A-4BD4-8361-1A1DEE406AEC}" type="slidenum">
              <a:rPr lang="en-US" smtClean="0"/>
              <a:t>‹#›</a:t>
            </a:fld>
            <a:endParaRPr lang="en-US" dirty="0"/>
          </a:p>
        </p:txBody>
      </p:sp>
    </p:spTree>
    <p:extLst>
      <p:ext uri="{BB962C8B-B14F-4D97-AF65-F5344CB8AC3E}">
        <p14:creationId xmlns:p14="http://schemas.microsoft.com/office/powerpoint/2010/main" val="174218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C93FF0-E9DE-40B6-8FD5-0D7D759AE6A3}" type="datetimeFigureOut">
              <a:rPr lang="en-US" smtClean="0"/>
              <a:t>10/24/2017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333842-1D8A-4BD4-8361-1A1DEE406AE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6877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7554A05-C21A-4954-B863-EF34D3C3EECB}"/>
              </a:ext>
            </a:extLst>
          </p:cNvPr>
          <p:cNvPicPr/>
          <p:nvPr/>
        </p:nvPicPr>
        <p:blipFill>
          <a:blip r:embed="rId2">
            <a:extLst>
              <a:ext uri="{28A0092B-C50C-407E-A947-70E740481C1C}">
                <a14:useLocalDpi xmlns:a14="http://schemas.microsoft.com/office/drawing/2010/main" val="0"/>
              </a:ext>
            </a:extLst>
          </a:blip>
          <a:stretch>
            <a:fillRect/>
          </a:stretch>
        </p:blipFill>
        <p:spPr>
          <a:xfrm>
            <a:off x="6972300" y="397192"/>
            <a:ext cx="3920807" cy="3870008"/>
          </a:xfrm>
          <a:prstGeom prst="rect">
            <a:avLst/>
          </a:prstGeom>
        </p:spPr>
      </p:pic>
      <p:sp>
        <p:nvSpPr>
          <p:cNvPr id="2" name="Title 1">
            <a:extLst>
              <a:ext uri="{FF2B5EF4-FFF2-40B4-BE49-F238E27FC236}">
                <a16:creationId xmlns:a16="http://schemas.microsoft.com/office/drawing/2014/main" xmlns="" id="{0F015E39-F48F-4DDE-9F4D-0643EA18324D}"/>
              </a:ext>
            </a:extLst>
          </p:cNvPr>
          <p:cNvSpPr>
            <a:spLocks noGrp="1"/>
          </p:cNvSpPr>
          <p:nvPr>
            <p:ph type="ctrTitle"/>
          </p:nvPr>
        </p:nvSpPr>
        <p:spPr/>
        <p:txBody>
          <a:bodyPr/>
          <a:lstStyle/>
          <a:p>
            <a:r>
              <a:rPr lang="en-US" dirty="0"/>
              <a:t>New Mexico PAC</a:t>
            </a:r>
          </a:p>
        </p:txBody>
      </p:sp>
      <p:sp>
        <p:nvSpPr>
          <p:cNvPr id="3" name="Subtitle 2">
            <a:extLst>
              <a:ext uri="{FF2B5EF4-FFF2-40B4-BE49-F238E27FC236}">
                <a16:creationId xmlns:a16="http://schemas.microsoft.com/office/drawing/2014/main" xmlns="" id="{9CD8EF0D-F23F-4305-810C-69629235EFA6}"/>
              </a:ext>
            </a:extLst>
          </p:cNvPr>
          <p:cNvSpPr>
            <a:spLocks noGrp="1"/>
          </p:cNvSpPr>
          <p:nvPr>
            <p:ph type="subTitle" idx="1"/>
          </p:nvPr>
        </p:nvSpPr>
        <p:spPr/>
        <p:txBody>
          <a:bodyPr/>
          <a:lstStyle/>
          <a:p>
            <a:r>
              <a:rPr lang="en-US" dirty="0"/>
              <a:t>October 26</a:t>
            </a:r>
            <a:r>
              <a:rPr lang="en-US" baseline="30000" dirty="0"/>
              <a:t>th</a:t>
            </a:r>
            <a:r>
              <a:rPr lang="en-US" dirty="0"/>
              <a:t>, 2017</a:t>
            </a:r>
          </a:p>
        </p:txBody>
      </p:sp>
    </p:spTree>
    <p:extLst>
      <p:ext uri="{BB962C8B-B14F-4D97-AF65-F5344CB8AC3E}">
        <p14:creationId xmlns:p14="http://schemas.microsoft.com/office/powerpoint/2010/main" val="17868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a:bodyPr>
          <a:lstStyle/>
          <a:p>
            <a:r>
              <a:rPr lang="en-US" sz="2800" dirty="0">
                <a:latin typeface="+mj-lt"/>
              </a:rPr>
              <a:t>Express interest in what your children are involved in. Ask questions and learn about what your children are interested in. </a:t>
            </a:r>
          </a:p>
          <a:p>
            <a:endParaRPr lang="en-US" sz="2800" dirty="0">
              <a:latin typeface="+mj-lt"/>
            </a:endParaRPr>
          </a:p>
          <a:p>
            <a:r>
              <a:rPr lang="en-US" sz="2800" dirty="0">
                <a:latin typeface="+mj-lt"/>
              </a:rPr>
              <a:t>Help spark curiosity in your children by asking questions about things in your every day environment. </a:t>
            </a:r>
          </a:p>
          <a:p>
            <a:endParaRPr lang="en-US" dirty="0"/>
          </a:p>
        </p:txBody>
      </p:sp>
      <p:pic>
        <p:nvPicPr>
          <p:cNvPr id="7" name="Content Placeholder 6">
            <a:extLst>
              <a:ext uri="{FF2B5EF4-FFF2-40B4-BE49-F238E27FC236}">
                <a16:creationId xmlns:a16="http://schemas.microsoft.com/office/drawing/2014/main" xmlns="" id="{8051DD39-5A13-4342-99F0-753D0F9C5B3E}"/>
              </a:ext>
            </a:extLst>
          </p:cNvPr>
          <p:cNvPicPr>
            <a:picLocks noGrp="1" noChangeAspect="1"/>
          </p:cNvPicPr>
          <p:nvPr>
            <p:ph sz="half" idx="2"/>
          </p:nvPr>
        </p:nvPicPr>
        <p:blipFill>
          <a:blip r:embed="rId2"/>
          <a:stretch>
            <a:fillRect/>
          </a:stretch>
        </p:blipFill>
        <p:spPr>
          <a:xfrm>
            <a:off x="6218238" y="1858156"/>
            <a:ext cx="4937125" cy="3998938"/>
          </a:xfrm>
          <a:prstGeom prst="rect">
            <a:avLst/>
          </a:prstGeom>
        </p:spPr>
      </p:pic>
      <p:pic>
        <p:nvPicPr>
          <p:cNvPr id="4" name="Picture 3">
            <a:extLst>
              <a:ext uri="{FF2B5EF4-FFF2-40B4-BE49-F238E27FC236}">
                <a16:creationId xmlns:a16="http://schemas.microsoft.com/office/drawing/2014/main" xmlns="" id="{796A5BCF-0C92-41B6-B46E-09FE1CCA92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147508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pPr lvl="0"/>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fontScale="92500"/>
          </a:bodyPr>
          <a:lstStyle/>
          <a:p>
            <a:pPr lvl="0"/>
            <a:r>
              <a:rPr lang="es-ES" sz="3200" dirty="0">
                <a:latin typeface="+mj-lt"/>
              </a:rPr>
              <a:t>Exprese interés en lo que sus hijos están involucrados. Haga preguntas y aprenda sobre lo que les interesa a sus hijos.</a:t>
            </a:r>
            <a:endParaRPr lang="en-US" sz="3200" dirty="0">
              <a:latin typeface="+mj-lt"/>
            </a:endParaRPr>
          </a:p>
          <a:p>
            <a:pPr lvl="0"/>
            <a:r>
              <a:rPr lang="es-ES" sz="3200" dirty="0">
                <a:latin typeface="+mj-lt"/>
              </a:rPr>
              <a:t> Ayude a despertar curiosidad en sus hijos haciendo preguntas sobre cosas que pasan en su día cotidiano.</a:t>
            </a:r>
            <a:endParaRPr lang="en-US" sz="3200" dirty="0">
              <a:latin typeface="+mj-lt"/>
            </a:endParaRPr>
          </a:p>
          <a:p>
            <a:endParaRPr lang="en-US" dirty="0"/>
          </a:p>
        </p:txBody>
      </p:sp>
      <p:pic>
        <p:nvPicPr>
          <p:cNvPr id="7" name="Content Placeholder 6">
            <a:extLst>
              <a:ext uri="{FF2B5EF4-FFF2-40B4-BE49-F238E27FC236}">
                <a16:creationId xmlns:a16="http://schemas.microsoft.com/office/drawing/2014/main" xmlns="" id="{8051DD39-5A13-4342-99F0-753D0F9C5B3E}"/>
              </a:ext>
            </a:extLst>
          </p:cNvPr>
          <p:cNvPicPr>
            <a:picLocks noGrp="1" noChangeAspect="1"/>
          </p:cNvPicPr>
          <p:nvPr>
            <p:ph sz="half" idx="2"/>
          </p:nvPr>
        </p:nvPicPr>
        <p:blipFill>
          <a:blip r:embed="rId2"/>
          <a:stretch>
            <a:fillRect/>
          </a:stretch>
        </p:blipFill>
        <p:spPr>
          <a:xfrm>
            <a:off x="6218238" y="1858156"/>
            <a:ext cx="4937125" cy="3998938"/>
          </a:xfrm>
          <a:prstGeom prst="rect">
            <a:avLst/>
          </a:prstGeom>
        </p:spPr>
      </p:pic>
      <p:pic>
        <p:nvPicPr>
          <p:cNvPr id="4" name="Picture 3">
            <a:extLst>
              <a:ext uri="{FF2B5EF4-FFF2-40B4-BE49-F238E27FC236}">
                <a16:creationId xmlns:a16="http://schemas.microsoft.com/office/drawing/2014/main" xmlns="" id="{796A5BCF-0C92-41B6-B46E-09FE1CCA92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84853" y="599023"/>
            <a:ext cx="1307147" cy="1138337"/>
          </a:xfrm>
          <a:prstGeom prst="rect">
            <a:avLst/>
          </a:prstGeom>
        </p:spPr>
      </p:pic>
    </p:spTree>
    <p:extLst>
      <p:ext uri="{BB962C8B-B14F-4D97-AF65-F5344CB8AC3E}">
        <p14:creationId xmlns:p14="http://schemas.microsoft.com/office/powerpoint/2010/main" val="33621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lnSpcReduction="10000"/>
          </a:bodyPr>
          <a:lstStyle/>
          <a:p>
            <a:endParaRPr lang="en-US" dirty="0"/>
          </a:p>
          <a:p>
            <a:r>
              <a:rPr lang="en-US" sz="3200" dirty="0">
                <a:latin typeface="+mj-lt"/>
              </a:rPr>
              <a:t>Offer new materials, games, toys, etc., that are challenging to your children but not impossible to learn. </a:t>
            </a:r>
          </a:p>
          <a:p>
            <a:endParaRPr lang="en-US" sz="3200" dirty="0">
              <a:latin typeface="+mj-lt"/>
            </a:endParaRPr>
          </a:p>
          <a:p>
            <a:r>
              <a:rPr lang="en-US" sz="3200" dirty="0">
                <a:latin typeface="+mj-lt"/>
              </a:rPr>
              <a:t>Help children develop memories by participating in family traditions. </a:t>
            </a:r>
          </a:p>
        </p:txBody>
      </p:sp>
      <p:pic>
        <p:nvPicPr>
          <p:cNvPr id="6" name="Content Placeholder 5">
            <a:extLst>
              <a:ext uri="{FF2B5EF4-FFF2-40B4-BE49-F238E27FC236}">
                <a16:creationId xmlns:a16="http://schemas.microsoft.com/office/drawing/2014/main" xmlns="" id="{81DFDB91-0ABD-4A30-90F7-1E5F31A743CD}"/>
              </a:ext>
            </a:extLst>
          </p:cNvPr>
          <p:cNvPicPr>
            <a:picLocks noGrp="1" noChangeAspect="1"/>
          </p:cNvPicPr>
          <p:nvPr>
            <p:ph sz="half" idx="2"/>
          </p:nvPr>
        </p:nvPicPr>
        <p:blipFill>
          <a:blip r:embed="rId2"/>
          <a:stretch>
            <a:fillRect/>
          </a:stretch>
        </p:blipFill>
        <p:spPr>
          <a:xfrm>
            <a:off x="6218238" y="2200390"/>
            <a:ext cx="4937125" cy="3314470"/>
          </a:xfrm>
          <a:prstGeom prst="rect">
            <a:avLst/>
          </a:prstGeom>
        </p:spPr>
      </p:pic>
      <p:pic>
        <p:nvPicPr>
          <p:cNvPr id="4" name="Picture 3">
            <a:extLst>
              <a:ext uri="{FF2B5EF4-FFF2-40B4-BE49-F238E27FC236}">
                <a16:creationId xmlns:a16="http://schemas.microsoft.com/office/drawing/2014/main" xmlns="" id="{796A5BCF-0C92-41B6-B46E-09FE1CCA92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37032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Autofit/>
          </a:bodyPr>
          <a:lstStyle/>
          <a:p>
            <a:pPr lvl="0"/>
            <a:r>
              <a:rPr lang="es-MX" sz="3200" dirty="0">
                <a:latin typeface="+mj-lt"/>
              </a:rPr>
              <a:t>Ofrezca nuevos materiales, juegos, juguetes, etc., que sean desafiantes para ellos pero no imposibles de aprender.</a:t>
            </a:r>
            <a:endParaRPr lang="en-US" sz="3200" dirty="0">
              <a:latin typeface="+mj-lt"/>
            </a:endParaRPr>
          </a:p>
          <a:p>
            <a:pPr lvl="0"/>
            <a:r>
              <a:rPr lang="es-MX" sz="2800" dirty="0">
                <a:latin typeface="+mj-lt"/>
              </a:rPr>
              <a:t> </a:t>
            </a:r>
            <a:r>
              <a:rPr lang="es-MX" sz="3200" dirty="0">
                <a:latin typeface="+mj-lt"/>
              </a:rPr>
              <a:t>Ayude a los niños a desarrollar recuerdos al participar en tradiciones familiares.</a:t>
            </a:r>
            <a:endParaRPr lang="en-US" sz="3200" dirty="0">
              <a:latin typeface="+mj-lt"/>
            </a:endParaRPr>
          </a:p>
          <a:p>
            <a:pPr lvl="0"/>
            <a:r>
              <a:rPr lang="es-MX" sz="2800" b="1" dirty="0"/>
              <a:t> </a:t>
            </a:r>
            <a:r>
              <a:rPr lang="es-MX" sz="2800" dirty="0"/>
              <a:t> </a:t>
            </a:r>
            <a:endParaRPr lang="en-US" sz="2800" dirty="0"/>
          </a:p>
        </p:txBody>
      </p:sp>
      <p:pic>
        <p:nvPicPr>
          <p:cNvPr id="6" name="Content Placeholder 5">
            <a:extLst>
              <a:ext uri="{FF2B5EF4-FFF2-40B4-BE49-F238E27FC236}">
                <a16:creationId xmlns:a16="http://schemas.microsoft.com/office/drawing/2014/main" xmlns="" id="{81DFDB91-0ABD-4A30-90F7-1E5F31A743CD}"/>
              </a:ext>
            </a:extLst>
          </p:cNvPr>
          <p:cNvPicPr>
            <a:picLocks noGrp="1" noChangeAspect="1"/>
          </p:cNvPicPr>
          <p:nvPr>
            <p:ph sz="half" idx="2"/>
          </p:nvPr>
        </p:nvPicPr>
        <p:blipFill>
          <a:blip r:embed="rId2"/>
          <a:stretch>
            <a:fillRect/>
          </a:stretch>
        </p:blipFill>
        <p:spPr>
          <a:xfrm>
            <a:off x="6218238" y="2200390"/>
            <a:ext cx="4937125" cy="3314470"/>
          </a:xfrm>
          <a:prstGeom prst="rect">
            <a:avLst/>
          </a:prstGeom>
        </p:spPr>
      </p:pic>
      <p:pic>
        <p:nvPicPr>
          <p:cNvPr id="4" name="Picture 3">
            <a:extLst>
              <a:ext uri="{FF2B5EF4-FFF2-40B4-BE49-F238E27FC236}">
                <a16:creationId xmlns:a16="http://schemas.microsoft.com/office/drawing/2014/main" xmlns="" id="{796A5BCF-0C92-41B6-B46E-09FE1CCA92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118856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a:xfrm>
            <a:off x="1097279" y="1845734"/>
            <a:ext cx="4937760" cy="4555066"/>
          </a:xfrm>
        </p:spPr>
        <p:txBody>
          <a:bodyPr>
            <a:normAutofit fontScale="85000" lnSpcReduction="10000"/>
          </a:bodyPr>
          <a:lstStyle/>
          <a:p>
            <a:pPr marL="0" indent="0">
              <a:buNone/>
            </a:pPr>
            <a:endParaRPr lang="en-US" sz="3100" dirty="0">
              <a:latin typeface="+mj-lt"/>
            </a:endParaRPr>
          </a:p>
          <a:p>
            <a:r>
              <a:rPr lang="en-US" sz="3100" dirty="0">
                <a:latin typeface="+mj-lt"/>
              </a:rPr>
              <a:t>Encourage problem solving by not stepping in immediately when a problem occurs but encourage the child to think about what can be done. Verbalize your own problem solving skills but talking out a situation you are facing. </a:t>
            </a:r>
          </a:p>
          <a:p>
            <a:pPr marL="0" indent="0">
              <a:buNone/>
            </a:pPr>
            <a:endParaRPr lang="en-US" sz="3100" dirty="0">
              <a:latin typeface="+mj-lt"/>
            </a:endParaRPr>
          </a:p>
          <a:p>
            <a:r>
              <a:rPr lang="en-US" sz="3100" dirty="0">
                <a:latin typeface="+mj-lt"/>
              </a:rPr>
              <a:t>Make sure your child sees you learn not being afraid to learn new things</a:t>
            </a:r>
            <a:r>
              <a:rPr lang="en-US" sz="2800" dirty="0">
                <a:latin typeface="+mj-lt"/>
              </a:rPr>
              <a:t>.</a:t>
            </a:r>
          </a:p>
        </p:txBody>
      </p:sp>
      <p:pic>
        <p:nvPicPr>
          <p:cNvPr id="6" name="Content Placeholder 5">
            <a:extLst>
              <a:ext uri="{FF2B5EF4-FFF2-40B4-BE49-F238E27FC236}">
                <a16:creationId xmlns:a16="http://schemas.microsoft.com/office/drawing/2014/main" xmlns="" id="{A92C2FC6-2175-458E-B627-DF3D3C78929A}"/>
              </a:ext>
            </a:extLst>
          </p:cNvPr>
          <p:cNvPicPr>
            <a:picLocks noGrp="1" noChangeAspect="1"/>
          </p:cNvPicPr>
          <p:nvPr>
            <p:ph sz="half" idx="2"/>
          </p:nvPr>
        </p:nvPicPr>
        <p:blipFill>
          <a:blip r:embed="rId2"/>
          <a:stretch>
            <a:fillRect/>
          </a:stretch>
        </p:blipFill>
        <p:spPr>
          <a:xfrm>
            <a:off x="6218238" y="2246084"/>
            <a:ext cx="4937125" cy="3223082"/>
          </a:xfrm>
          <a:prstGeom prst="rect">
            <a:avLst/>
          </a:prstGeom>
        </p:spPr>
      </p:pic>
      <p:pic>
        <p:nvPicPr>
          <p:cNvPr id="4" name="Picture 3">
            <a:extLst>
              <a:ext uri="{FF2B5EF4-FFF2-40B4-BE49-F238E27FC236}">
                <a16:creationId xmlns:a16="http://schemas.microsoft.com/office/drawing/2014/main" xmlns="" id="{5244DD6F-6235-420C-ADD2-C76FE15038C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181201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fontScale="92500"/>
          </a:bodyPr>
          <a:lstStyle/>
          <a:p>
            <a:pPr lvl="0"/>
            <a:r>
              <a:rPr lang="es-MX" sz="2800" dirty="0">
                <a:latin typeface="+mj-lt"/>
              </a:rPr>
              <a:t> Aliente la resolución de problemas al no intervenir inmediatamente cuando ocurra un problema, pero anime al niño/a a pensar qué se puede hacer. Verbalice sus </a:t>
            </a:r>
            <a:r>
              <a:rPr lang="en-US" sz="2800" dirty="0">
                <a:latin typeface="+mj-lt"/>
              </a:rPr>
              <a:t>ideas acerca de como </a:t>
            </a:r>
            <a:r>
              <a:rPr lang="en-US" sz="2800" dirty="0" err="1">
                <a:latin typeface="+mj-lt"/>
              </a:rPr>
              <a:t>enfrentar</a:t>
            </a:r>
            <a:r>
              <a:rPr lang="en-US" sz="2800" dirty="0">
                <a:latin typeface="+mj-lt"/>
              </a:rPr>
              <a:t> </a:t>
            </a:r>
            <a:r>
              <a:rPr lang="en-US" sz="2800" dirty="0" err="1">
                <a:latin typeface="+mj-lt"/>
              </a:rPr>
              <a:t>sus</a:t>
            </a:r>
            <a:r>
              <a:rPr lang="en-US" sz="2800" dirty="0">
                <a:latin typeface="+mj-lt"/>
              </a:rPr>
              <a:t> </a:t>
            </a:r>
            <a:r>
              <a:rPr lang="en-US" sz="2800" dirty="0" err="1">
                <a:latin typeface="+mj-lt"/>
              </a:rPr>
              <a:t>problemas</a:t>
            </a:r>
            <a:r>
              <a:rPr lang="en-US" sz="2800" dirty="0">
                <a:latin typeface="+mj-lt"/>
              </a:rPr>
              <a:t>.</a:t>
            </a:r>
          </a:p>
          <a:p>
            <a:pPr lvl="0"/>
            <a:r>
              <a:rPr lang="es-MX" sz="2800" dirty="0">
                <a:latin typeface="+mj-lt"/>
              </a:rPr>
              <a:t> Asegúrese de que su hijo mira que no tienes miedo de aprender cosas nuevas.</a:t>
            </a:r>
            <a:endParaRPr lang="en-US" sz="2800" dirty="0">
              <a:latin typeface="+mj-lt"/>
            </a:endParaRPr>
          </a:p>
        </p:txBody>
      </p:sp>
      <p:pic>
        <p:nvPicPr>
          <p:cNvPr id="6" name="Content Placeholder 5">
            <a:extLst>
              <a:ext uri="{FF2B5EF4-FFF2-40B4-BE49-F238E27FC236}">
                <a16:creationId xmlns:a16="http://schemas.microsoft.com/office/drawing/2014/main" xmlns="" id="{A92C2FC6-2175-458E-B627-DF3D3C78929A}"/>
              </a:ext>
            </a:extLst>
          </p:cNvPr>
          <p:cNvPicPr>
            <a:picLocks noGrp="1" noChangeAspect="1"/>
          </p:cNvPicPr>
          <p:nvPr>
            <p:ph sz="half" idx="2"/>
          </p:nvPr>
        </p:nvPicPr>
        <p:blipFill>
          <a:blip r:embed="rId2"/>
          <a:stretch>
            <a:fillRect/>
          </a:stretch>
        </p:blipFill>
        <p:spPr>
          <a:xfrm>
            <a:off x="6218238" y="2246084"/>
            <a:ext cx="4937125" cy="3223082"/>
          </a:xfrm>
          <a:prstGeom prst="rect">
            <a:avLst/>
          </a:prstGeom>
        </p:spPr>
      </p:pic>
      <p:pic>
        <p:nvPicPr>
          <p:cNvPr id="4" name="Picture 3">
            <a:extLst>
              <a:ext uri="{FF2B5EF4-FFF2-40B4-BE49-F238E27FC236}">
                <a16:creationId xmlns:a16="http://schemas.microsoft.com/office/drawing/2014/main" xmlns="" id="{5244DD6F-6235-420C-ADD2-C76FE15038C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202899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lnSpcReduction="10000"/>
          </a:bodyPr>
          <a:lstStyle/>
          <a:p>
            <a:r>
              <a:rPr lang="en-US" sz="2800" dirty="0">
                <a:latin typeface="+mj-lt"/>
              </a:rPr>
              <a:t>Take trips to interesting places such as a museum, library, or local business to stimulate your child’s curiosity and sense of wonder. Offer hands-on experiences during these trips to allow for further exploration. Bring along paper, writing utensils, a camera, or recorder to capture any thoughts or questions.</a:t>
            </a:r>
          </a:p>
          <a:p>
            <a:endParaRPr lang="en-US" dirty="0"/>
          </a:p>
        </p:txBody>
      </p:sp>
      <p:pic>
        <p:nvPicPr>
          <p:cNvPr id="6" name="Content Placeholder 5">
            <a:extLst>
              <a:ext uri="{FF2B5EF4-FFF2-40B4-BE49-F238E27FC236}">
                <a16:creationId xmlns:a16="http://schemas.microsoft.com/office/drawing/2014/main" xmlns="" id="{8E80375D-F60E-49A5-9E60-46A586AFC146}"/>
              </a:ext>
            </a:extLst>
          </p:cNvPr>
          <p:cNvPicPr>
            <a:picLocks noGrp="1" noChangeAspect="1"/>
          </p:cNvPicPr>
          <p:nvPr>
            <p:ph sz="half" idx="2"/>
          </p:nvPr>
        </p:nvPicPr>
        <p:blipFill>
          <a:blip r:embed="rId2"/>
          <a:stretch>
            <a:fillRect/>
          </a:stretch>
        </p:blipFill>
        <p:spPr>
          <a:xfrm>
            <a:off x="6473574" y="2286000"/>
            <a:ext cx="4420169" cy="2789873"/>
          </a:xfrm>
          <a:prstGeom prst="rect">
            <a:avLst/>
          </a:prstGeom>
        </p:spPr>
      </p:pic>
      <p:pic>
        <p:nvPicPr>
          <p:cNvPr id="4" name="Picture 3">
            <a:extLst>
              <a:ext uri="{FF2B5EF4-FFF2-40B4-BE49-F238E27FC236}">
                <a16:creationId xmlns:a16="http://schemas.microsoft.com/office/drawing/2014/main" xmlns="" id="{5244DD6F-6235-420C-ADD2-C76FE15038C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80608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fontScale="92500"/>
          </a:bodyPr>
          <a:lstStyle/>
          <a:p>
            <a:pPr lvl="0"/>
            <a:r>
              <a:rPr lang="es-MX" dirty="0"/>
              <a:t> </a:t>
            </a:r>
            <a:r>
              <a:rPr lang="es-MX" sz="2800" dirty="0">
                <a:latin typeface="+mj-lt"/>
              </a:rPr>
              <a:t>Realice viajes a lugares interesantes como un museo, una biblioteca o un negocio local para estimular la curiosidad de su hijo/a. Ofrezca experiencias prácticas durante estos viajes para permitir una mayor exploración. Traiga papel, algo para escribir, una cámara o grabadora para capturar cualquier pensamiento o pregunta.</a:t>
            </a:r>
            <a:endParaRPr lang="en-US" sz="2800" dirty="0">
              <a:latin typeface="+mj-lt"/>
            </a:endParaRPr>
          </a:p>
          <a:p>
            <a:endParaRPr lang="en-US" dirty="0"/>
          </a:p>
        </p:txBody>
      </p:sp>
      <p:pic>
        <p:nvPicPr>
          <p:cNvPr id="6" name="Content Placeholder 5">
            <a:extLst>
              <a:ext uri="{FF2B5EF4-FFF2-40B4-BE49-F238E27FC236}">
                <a16:creationId xmlns:a16="http://schemas.microsoft.com/office/drawing/2014/main" xmlns="" id="{8E80375D-F60E-49A5-9E60-46A586AFC146}"/>
              </a:ext>
            </a:extLst>
          </p:cNvPr>
          <p:cNvPicPr>
            <a:picLocks noGrp="1" noChangeAspect="1"/>
          </p:cNvPicPr>
          <p:nvPr>
            <p:ph sz="half" idx="2"/>
          </p:nvPr>
        </p:nvPicPr>
        <p:blipFill>
          <a:blip r:embed="rId2"/>
          <a:stretch>
            <a:fillRect/>
          </a:stretch>
        </p:blipFill>
        <p:spPr>
          <a:xfrm>
            <a:off x="6473574" y="2286000"/>
            <a:ext cx="4420169" cy="2789873"/>
          </a:xfrm>
          <a:prstGeom prst="rect">
            <a:avLst/>
          </a:prstGeom>
        </p:spPr>
      </p:pic>
      <p:pic>
        <p:nvPicPr>
          <p:cNvPr id="4" name="Picture 3">
            <a:extLst>
              <a:ext uri="{FF2B5EF4-FFF2-40B4-BE49-F238E27FC236}">
                <a16:creationId xmlns:a16="http://schemas.microsoft.com/office/drawing/2014/main" xmlns="" id="{5244DD6F-6235-420C-ADD2-C76FE15038C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270244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Autofit/>
          </a:bodyPr>
          <a:lstStyle/>
          <a:p>
            <a:r>
              <a:rPr lang="en-US" sz="2800" dirty="0">
                <a:latin typeface="+mj-lt"/>
              </a:rPr>
              <a:t>Choose toys for your child that encourages a variety of ways to play. Toys that can only be played with in one way limit children’s creativity and opportunities for problem-solving. Some suggestions would be: blocks, connecting toys, cardboard boxes, tracks and cars, paints, pencils, play dough, instruments, etc.</a:t>
            </a:r>
          </a:p>
        </p:txBody>
      </p:sp>
      <p:pic>
        <p:nvPicPr>
          <p:cNvPr id="6" name="Content Placeholder 5">
            <a:extLst>
              <a:ext uri="{FF2B5EF4-FFF2-40B4-BE49-F238E27FC236}">
                <a16:creationId xmlns:a16="http://schemas.microsoft.com/office/drawing/2014/main" xmlns="" id="{5E07BA48-29FB-4321-81F5-8F4788674362}"/>
              </a:ext>
            </a:extLst>
          </p:cNvPr>
          <p:cNvPicPr>
            <a:picLocks noGrp="1" noChangeAspect="1"/>
          </p:cNvPicPr>
          <p:nvPr>
            <p:ph sz="half" idx="2"/>
          </p:nvPr>
        </p:nvPicPr>
        <p:blipFill>
          <a:blip r:embed="rId2"/>
          <a:stretch>
            <a:fillRect/>
          </a:stretch>
        </p:blipFill>
        <p:spPr>
          <a:xfrm>
            <a:off x="6218238" y="2128363"/>
            <a:ext cx="4937125" cy="3458525"/>
          </a:xfrm>
          <a:prstGeom prst="rect">
            <a:avLst/>
          </a:prstGeom>
        </p:spPr>
      </p:pic>
      <p:pic>
        <p:nvPicPr>
          <p:cNvPr id="4" name="Picture 3">
            <a:extLst>
              <a:ext uri="{FF2B5EF4-FFF2-40B4-BE49-F238E27FC236}">
                <a16:creationId xmlns:a16="http://schemas.microsoft.com/office/drawing/2014/main" xmlns="" id="{31E6A328-3BA1-4D1D-BC92-B961CA63AFC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3475119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Autofit/>
          </a:bodyPr>
          <a:lstStyle/>
          <a:p>
            <a:r>
              <a:rPr lang="es-MX" sz="2700" dirty="0">
                <a:latin typeface="+mj-lt"/>
              </a:rPr>
              <a:t>Elija juguetes para su hijo que estimulen una variedad de formas de jugar. Los juguetes que solo se pueden jugar de alguna manera limitan la creatividad de los niños y las oportunidades para resolver problemas. Algunas sugerencias serían: bloques, juguetes de conexión, cajas de cartón, pistas y automóviles, pinturas, lápices, papel, plastilina, instrumentos, etc.</a:t>
            </a:r>
            <a:endParaRPr lang="en-US" sz="2700" dirty="0">
              <a:latin typeface="+mj-lt"/>
            </a:endParaRPr>
          </a:p>
        </p:txBody>
      </p:sp>
      <p:pic>
        <p:nvPicPr>
          <p:cNvPr id="6" name="Content Placeholder 5">
            <a:extLst>
              <a:ext uri="{FF2B5EF4-FFF2-40B4-BE49-F238E27FC236}">
                <a16:creationId xmlns:a16="http://schemas.microsoft.com/office/drawing/2014/main" xmlns="" id="{5E07BA48-29FB-4321-81F5-8F4788674362}"/>
              </a:ext>
            </a:extLst>
          </p:cNvPr>
          <p:cNvPicPr>
            <a:picLocks noGrp="1" noChangeAspect="1"/>
          </p:cNvPicPr>
          <p:nvPr>
            <p:ph sz="half" idx="2"/>
          </p:nvPr>
        </p:nvPicPr>
        <p:blipFill>
          <a:blip r:embed="rId2"/>
          <a:stretch>
            <a:fillRect/>
          </a:stretch>
        </p:blipFill>
        <p:spPr>
          <a:xfrm>
            <a:off x="6218238" y="2128363"/>
            <a:ext cx="4937125" cy="3458525"/>
          </a:xfrm>
          <a:prstGeom prst="rect">
            <a:avLst/>
          </a:prstGeom>
        </p:spPr>
      </p:pic>
      <p:pic>
        <p:nvPicPr>
          <p:cNvPr id="4" name="Picture 3">
            <a:extLst>
              <a:ext uri="{FF2B5EF4-FFF2-40B4-BE49-F238E27FC236}">
                <a16:creationId xmlns:a16="http://schemas.microsoft.com/office/drawing/2014/main" xmlns="" id="{31E6A328-3BA1-4D1D-BC92-B961CA63AFC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310126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F3E1F-55FA-4B06-94C9-6E5A2C43318B}"/>
              </a:ext>
            </a:extLst>
          </p:cNvPr>
          <p:cNvSpPr>
            <a:spLocks noGrp="1"/>
          </p:cNvSpPr>
          <p:nvPr>
            <p:ph type="title"/>
          </p:nvPr>
        </p:nvSpPr>
        <p:spPr/>
        <p:txBody>
          <a:bodyPr>
            <a:normAutofit/>
          </a:bodyPr>
          <a:lstStyle/>
          <a:p>
            <a:r>
              <a:rPr lang="en-US" dirty="0"/>
              <a:t>Purpose of the Migrant Education Program</a:t>
            </a:r>
          </a:p>
        </p:txBody>
      </p:sp>
      <p:pic>
        <p:nvPicPr>
          <p:cNvPr id="4" name="Picture 3">
            <a:extLst>
              <a:ext uri="{FF2B5EF4-FFF2-40B4-BE49-F238E27FC236}">
                <a16:creationId xmlns:a16="http://schemas.microsoft.com/office/drawing/2014/main" xmlns="" id="{870B2B53-4777-4DE4-8EA6-31CA87780276}"/>
              </a:ext>
            </a:extLst>
          </p:cNvPr>
          <p:cNvPicPr/>
          <p:nvPr/>
        </p:nvPicPr>
        <p:blipFill>
          <a:blip r:embed="rId2">
            <a:extLst>
              <a:ext uri="{28A0092B-C50C-407E-A947-70E740481C1C}">
                <a14:useLocalDpi xmlns:a14="http://schemas.microsoft.com/office/drawing/2010/main" val="0"/>
              </a:ext>
            </a:extLst>
          </a:blip>
          <a:stretch>
            <a:fillRect/>
          </a:stretch>
        </p:blipFill>
        <p:spPr>
          <a:xfrm>
            <a:off x="10073640" y="286603"/>
            <a:ext cx="1657667" cy="1206917"/>
          </a:xfrm>
          <a:prstGeom prst="rect">
            <a:avLst/>
          </a:prstGeom>
        </p:spPr>
      </p:pic>
      <p:sp>
        <p:nvSpPr>
          <p:cNvPr id="3" name="Content Placeholder 2">
            <a:extLst>
              <a:ext uri="{FF2B5EF4-FFF2-40B4-BE49-F238E27FC236}">
                <a16:creationId xmlns:a16="http://schemas.microsoft.com/office/drawing/2014/main" xmlns="" id="{63830174-F37C-4206-9E6B-C291B5993445}"/>
              </a:ext>
            </a:extLst>
          </p:cNvPr>
          <p:cNvSpPr>
            <a:spLocks noGrp="1"/>
          </p:cNvSpPr>
          <p:nvPr>
            <p:ph idx="1"/>
          </p:nvPr>
        </p:nvSpPr>
        <p:spPr/>
        <p:txBody>
          <a:bodyPr>
            <a:normAutofit/>
          </a:bodyPr>
          <a:lstStyle/>
          <a:p>
            <a:r>
              <a:rPr lang="en-US" sz="2800" dirty="0">
                <a:latin typeface="+mj-lt"/>
              </a:rPr>
              <a:t>The goal of the Migrant Education Program is to ensure that all migrant students reach challenging academic standards and graduate with a high school diploma (or complete a GED) that prepares them for responsible citizenship, further learning, and productive employment.</a:t>
            </a:r>
          </a:p>
          <a:p>
            <a:endParaRPr lang="en-US" sz="2800" dirty="0">
              <a:latin typeface="+mj-lt"/>
            </a:endParaRPr>
          </a:p>
          <a:p>
            <a:r>
              <a:rPr lang="en-US" sz="3200" dirty="0">
                <a:latin typeface="+mj-lt"/>
              </a:rPr>
              <a:t>We are here to help your children!</a:t>
            </a:r>
          </a:p>
        </p:txBody>
      </p:sp>
      <p:pic>
        <p:nvPicPr>
          <p:cNvPr id="5" name="Picture 4">
            <a:extLst>
              <a:ext uri="{FF2B5EF4-FFF2-40B4-BE49-F238E27FC236}">
                <a16:creationId xmlns:a16="http://schemas.microsoft.com/office/drawing/2014/main" xmlns="" id="{61BD3CCC-C02F-4993-83CA-3B7C62004B55}"/>
              </a:ext>
            </a:extLst>
          </p:cNvPr>
          <p:cNvPicPr>
            <a:picLocks noChangeAspect="1"/>
          </p:cNvPicPr>
          <p:nvPr/>
        </p:nvPicPr>
        <p:blipFill>
          <a:blip r:embed="rId3"/>
          <a:stretch>
            <a:fillRect/>
          </a:stretch>
        </p:blipFill>
        <p:spPr>
          <a:xfrm>
            <a:off x="7713253" y="3631485"/>
            <a:ext cx="3135260" cy="2189215"/>
          </a:xfrm>
          <a:prstGeom prst="rect">
            <a:avLst/>
          </a:prstGeom>
        </p:spPr>
      </p:pic>
    </p:spTree>
    <p:extLst>
      <p:ext uri="{BB962C8B-B14F-4D97-AF65-F5344CB8AC3E}">
        <p14:creationId xmlns:p14="http://schemas.microsoft.com/office/powerpoint/2010/main" val="311980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fontScale="92500"/>
          </a:bodyPr>
          <a:lstStyle/>
          <a:p>
            <a:r>
              <a:rPr lang="en-US" sz="2800" b="1" dirty="0">
                <a:latin typeface="+mj-lt"/>
              </a:rPr>
              <a:t>Don’t be afraid to limit screen time and access to technology. </a:t>
            </a:r>
          </a:p>
          <a:p>
            <a:r>
              <a:rPr lang="en-US" sz="2800" dirty="0">
                <a:latin typeface="+mj-lt"/>
              </a:rPr>
              <a:t>It is actually good for kids to be bored. Unstructured time gives children the opportunity to explore their inner and outer worlds, which is the beginning of creativity. This is how they learn to engage with themselves and the world, to imagine and invent and create.</a:t>
            </a:r>
          </a:p>
        </p:txBody>
      </p:sp>
      <p:pic>
        <p:nvPicPr>
          <p:cNvPr id="6" name="Content Placeholder 5">
            <a:extLst>
              <a:ext uri="{FF2B5EF4-FFF2-40B4-BE49-F238E27FC236}">
                <a16:creationId xmlns:a16="http://schemas.microsoft.com/office/drawing/2014/main" xmlns="" id="{6776EEF5-83CA-4D89-AAF9-3090B89B26AE}"/>
              </a:ext>
            </a:extLst>
          </p:cNvPr>
          <p:cNvPicPr>
            <a:picLocks noGrp="1" noChangeAspect="1"/>
          </p:cNvPicPr>
          <p:nvPr>
            <p:ph sz="half" idx="2"/>
          </p:nvPr>
        </p:nvPicPr>
        <p:blipFill>
          <a:blip r:embed="rId2"/>
          <a:stretch>
            <a:fillRect/>
          </a:stretch>
        </p:blipFill>
        <p:spPr>
          <a:xfrm>
            <a:off x="6218238" y="1954243"/>
            <a:ext cx="4937125" cy="3806764"/>
          </a:xfrm>
          <a:prstGeom prst="rect">
            <a:avLst/>
          </a:prstGeom>
        </p:spPr>
      </p:pic>
      <p:pic>
        <p:nvPicPr>
          <p:cNvPr id="4" name="Picture 3">
            <a:extLst>
              <a:ext uri="{FF2B5EF4-FFF2-40B4-BE49-F238E27FC236}">
                <a16:creationId xmlns:a16="http://schemas.microsoft.com/office/drawing/2014/main" xmlns="" id="{F3EE30CF-F86C-4680-8DBC-7C4D953928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336912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a:bodyPr>
          <a:lstStyle/>
          <a:p>
            <a:pPr lvl="0"/>
            <a:r>
              <a:rPr lang="es-MX" sz="2400" b="1" dirty="0">
                <a:latin typeface="+mj-lt"/>
              </a:rPr>
              <a:t> No tenga miedo de limitar el tiempo de pantalla y el acceso a la tecnología.</a:t>
            </a:r>
            <a:endParaRPr lang="en-US" sz="2400" dirty="0">
              <a:latin typeface="+mj-lt"/>
            </a:endParaRPr>
          </a:p>
          <a:p>
            <a:pPr lvl="0"/>
            <a:r>
              <a:rPr lang="es-MX" sz="2400" dirty="0">
                <a:latin typeface="+mj-lt"/>
              </a:rPr>
              <a:t> En realidad, es bueno que los niños se aburran. El tiempo que no estructurado les brinda a los niños la oportunidad de explorar sus mundos interno y externo, que es el comienzo de la creatividad. </a:t>
            </a:r>
          </a:p>
          <a:p>
            <a:pPr lvl="0"/>
            <a:r>
              <a:rPr lang="es-MX" sz="2400" dirty="0">
                <a:latin typeface="+mj-lt"/>
              </a:rPr>
              <a:t>Así es como aprenden mas acerca de ellos mismos y del mundo, y a imaginar, inventar y crear.</a:t>
            </a:r>
            <a:endParaRPr lang="en-US" sz="2400" dirty="0">
              <a:latin typeface="+mj-lt"/>
            </a:endParaRPr>
          </a:p>
        </p:txBody>
      </p:sp>
      <p:pic>
        <p:nvPicPr>
          <p:cNvPr id="6" name="Content Placeholder 5">
            <a:extLst>
              <a:ext uri="{FF2B5EF4-FFF2-40B4-BE49-F238E27FC236}">
                <a16:creationId xmlns:a16="http://schemas.microsoft.com/office/drawing/2014/main" xmlns="" id="{6776EEF5-83CA-4D89-AAF9-3090B89B26AE}"/>
              </a:ext>
            </a:extLst>
          </p:cNvPr>
          <p:cNvPicPr>
            <a:picLocks noGrp="1" noChangeAspect="1"/>
          </p:cNvPicPr>
          <p:nvPr>
            <p:ph sz="half" idx="2"/>
          </p:nvPr>
        </p:nvPicPr>
        <p:blipFill>
          <a:blip r:embed="rId2"/>
          <a:stretch>
            <a:fillRect/>
          </a:stretch>
        </p:blipFill>
        <p:spPr>
          <a:xfrm>
            <a:off x="6218238" y="1954243"/>
            <a:ext cx="4937125" cy="3806764"/>
          </a:xfrm>
          <a:prstGeom prst="rect">
            <a:avLst/>
          </a:prstGeom>
        </p:spPr>
      </p:pic>
      <p:pic>
        <p:nvPicPr>
          <p:cNvPr id="4" name="Picture 3">
            <a:extLst>
              <a:ext uri="{FF2B5EF4-FFF2-40B4-BE49-F238E27FC236}">
                <a16:creationId xmlns:a16="http://schemas.microsoft.com/office/drawing/2014/main" xmlns="" id="{F3EE30CF-F86C-4680-8DBC-7C4D953928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279510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lnSpcReduction="10000"/>
          </a:bodyPr>
          <a:lstStyle/>
          <a:p>
            <a:r>
              <a:rPr lang="en-US" sz="2400" dirty="0">
                <a:latin typeface="+mj-lt"/>
              </a:rPr>
              <a:t>Children need all kinds of other experiences, from building with blocks (motor skills, perceptual abilities) to engaging with other kids (learning how to get along and partner with others) to creative pursuits (becoming a doer, not a passive observer). Children also need to be physically active. Their bodies are designed to move, and if they don't, they have a harder time sustaining attention and staying in a good mood. That's why it's essential to limit screen time.</a:t>
            </a:r>
          </a:p>
        </p:txBody>
      </p:sp>
      <p:pic>
        <p:nvPicPr>
          <p:cNvPr id="6" name="Content Placeholder 5">
            <a:extLst>
              <a:ext uri="{FF2B5EF4-FFF2-40B4-BE49-F238E27FC236}">
                <a16:creationId xmlns:a16="http://schemas.microsoft.com/office/drawing/2014/main" xmlns="" id="{11AAEC4E-7E8F-4074-B80C-98D473EF4CD9}"/>
              </a:ext>
            </a:extLst>
          </p:cNvPr>
          <p:cNvPicPr>
            <a:picLocks noGrp="1" noChangeAspect="1"/>
          </p:cNvPicPr>
          <p:nvPr>
            <p:ph sz="half" idx="2"/>
          </p:nvPr>
        </p:nvPicPr>
        <p:blipFill>
          <a:blip r:embed="rId2"/>
          <a:stretch>
            <a:fillRect/>
          </a:stretch>
        </p:blipFill>
        <p:spPr>
          <a:xfrm>
            <a:off x="6218238" y="2091654"/>
            <a:ext cx="4937125" cy="3531943"/>
          </a:xfrm>
          <a:prstGeom prst="rect">
            <a:avLst/>
          </a:prstGeom>
        </p:spPr>
      </p:pic>
      <p:pic>
        <p:nvPicPr>
          <p:cNvPr id="4" name="Picture 3">
            <a:extLst>
              <a:ext uri="{FF2B5EF4-FFF2-40B4-BE49-F238E27FC236}">
                <a16:creationId xmlns:a16="http://schemas.microsoft.com/office/drawing/2014/main" xmlns="" id="{36128FD6-2A5D-4761-A8F7-69F02A1F82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198420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fontScale="92500" lnSpcReduction="10000"/>
          </a:bodyPr>
          <a:lstStyle/>
          <a:p>
            <a:r>
              <a:rPr lang="es-MX" sz="2400" dirty="0">
                <a:latin typeface="+mj-lt"/>
              </a:rPr>
              <a:t>Los niños necesitan todo tipo de experiencias, desde construir con bloques (habilidades motoras, habilidades perceptivas) hasta interactuar con otros niños (aprender a llevarse bien y asociarse con otros) a actividades creativas (convertirse en un hacedor, no en un observador pasivo). Los niños también deben ser físicamente activos. Sus cuerpos están diseñados para moverse, y si no lo hacen, tienen más dificultades para mantener la atención y permanecer de buen humor. Es por eso que es esencial limitar el tiempo de pantalla.</a:t>
            </a:r>
            <a:endParaRPr lang="en-US" sz="2400" dirty="0">
              <a:latin typeface="+mj-lt"/>
            </a:endParaRPr>
          </a:p>
        </p:txBody>
      </p:sp>
      <p:pic>
        <p:nvPicPr>
          <p:cNvPr id="6" name="Content Placeholder 5">
            <a:extLst>
              <a:ext uri="{FF2B5EF4-FFF2-40B4-BE49-F238E27FC236}">
                <a16:creationId xmlns:a16="http://schemas.microsoft.com/office/drawing/2014/main" xmlns="" id="{11AAEC4E-7E8F-4074-B80C-98D473EF4CD9}"/>
              </a:ext>
            </a:extLst>
          </p:cNvPr>
          <p:cNvPicPr>
            <a:picLocks noGrp="1" noChangeAspect="1"/>
          </p:cNvPicPr>
          <p:nvPr>
            <p:ph sz="half" idx="2"/>
          </p:nvPr>
        </p:nvPicPr>
        <p:blipFill>
          <a:blip r:embed="rId2"/>
          <a:stretch>
            <a:fillRect/>
          </a:stretch>
        </p:blipFill>
        <p:spPr>
          <a:xfrm>
            <a:off x="6218238" y="2091654"/>
            <a:ext cx="4937125" cy="3531943"/>
          </a:xfrm>
          <a:prstGeom prst="rect">
            <a:avLst/>
          </a:prstGeom>
        </p:spPr>
      </p:pic>
      <p:pic>
        <p:nvPicPr>
          <p:cNvPr id="4" name="Picture 3">
            <a:extLst>
              <a:ext uri="{FF2B5EF4-FFF2-40B4-BE49-F238E27FC236}">
                <a16:creationId xmlns:a16="http://schemas.microsoft.com/office/drawing/2014/main" xmlns="" id="{36128FD6-2A5D-4761-A8F7-69F02A1F82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143371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E751F-E637-4218-83DB-950E963AF3CB}"/>
              </a:ext>
            </a:extLst>
          </p:cNvPr>
          <p:cNvSpPr>
            <a:spLocks noGrp="1"/>
          </p:cNvSpPr>
          <p:nvPr>
            <p:ph type="title"/>
          </p:nvPr>
        </p:nvSpPr>
        <p:spPr/>
        <p:txBody>
          <a:bodyPr/>
          <a:lstStyle/>
          <a:p>
            <a:r>
              <a:rPr lang="en-US" dirty="0"/>
              <a:t>Bored? That is good!</a:t>
            </a:r>
          </a:p>
        </p:txBody>
      </p:sp>
      <p:sp>
        <p:nvSpPr>
          <p:cNvPr id="5" name="Rectangle 2">
            <a:extLst>
              <a:ext uri="{FF2B5EF4-FFF2-40B4-BE49-F238E27FC236}">
                <a16:creationId xmlns:a16="http://schemas.microsoft.com/office/drawing/2014/main" xmlns="" id="{6C33D39A-68FB-4E7B-A891-FC93B8321307}"/>
              </a:ext>
            </a:extLst>
          </p:cNvPr>
          <p:cNvSpPr>
            <a:spLocks noGrp="1" noChangeArrowheads="1"/>
          </p:cNvSpPr>
          <p:nvPr>
            <p:ph idx="1"/>
          </p:nvPr>
        </p:nvSpPr>
        <p:spPr bwMode="auto">
          <a:xfrm>
            <a:off x="838200" y="1869305"/>
            <a:ext cx="10578483" cy="42639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1740" numCol="3"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777777"/>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Play jump rope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Play with bubbles in the sink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Plant some seeds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Use the hose and a tarp to make a slip and slide on your lawn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Paint your toenails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Play dodgeball with a soft ball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Weed the garden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Make puppets with old socks, buttons &amp; markers.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Make a list of fun things you can do without a grownup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Mix liquid hand soap, cornstarch and food coloring into paint and paint the bathtub.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String beads to make friendship bracelets.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Use pipe cleaners to make animals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Use pipe cleaners to make an indoor ring toss game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Use a basket and string to rig an elevator to hoist stuffed animals up your stairwell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String a necklace out of pasta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Practice kicking a soccer ball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On a hot day, give kids sponges and a bucket of water outside, and let them toss them to each other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Glue popsicle sticks together to make picture frames, decorate.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Make and fill a bird feeder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Make playdoh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Paint sea shells or rocks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Make bean bags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777777"/>
                </a:solidFill>
                <a:effectLst/>
                <a:latin typeface="+mj-lt"/>
              </a:rPr>
              <a:t>Blow bubbles</a:t>
            </a:r>
          </a:p>
        </p:txBody>
      </p:sp>
      <p:pic>
        <p:nvPicPr>
          <p:cNvPr id="7" name="Picture 6">
            <a:extLst>
              <a:ext uri="{FF2B5EF4-FFF2-40B4-BE49-F238E27FC236}">
                <a16:creationId xmlns:a16="http://schemas.microsoft.com/office/drawing/2014/main" xmlns="" id="{FE6F6FA2-11AA-4BE8-9812-085E4DB0A861}"/>
              </a:ext>
            </a:extLst>
          </p:cNvPr>
          <p:cNvPicPr>
            <a:picLocks noChangeAspect="1"/>
          </p:cNvPicPr>
          <p:nvPr/>
        </p:nvPicPr>
        <p:blipFill>
          <a:blip r:embed="rId2"/>
          <a:stretch>
            <a:fillRect/>
          </a:stretch>
        </p:blipFill>
        <p:spPr>
          <a:xfrm>
            <a:off x="8291152" y="2189971"/>
            <a:ext cx="2552700" cy="2802278"/>
          </a:xfrm>
          <a:prstGeom prst="rect">
            <a:avLst/>
          </a:prstGeom>
        </p:spPr>
      </p:pic>
    </p:spTree>
    <p:extLst>
      <p:ext uri="{BB962C8B-B14F-4D97-AF65-F5344CB8AC3E}">
        <p14:creationId xmlns:p14="http://schemas.microsoft.com/office/powerpoint/2010/main" val="269124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E751F-E637-4218-83DB-950E963AF3CB}"/>
              </a:ext>
            </a:extLst>
          </p:cNvPr>
          <p:cNvSpPr>
            <a:spLocks noGrp="1"/>
          </p:cNvSpPr>
          <p:nvPr>
            <p:ph type="title"/>
          </p:nvPr>
        </p:nvSpPr>
        <p:spPr/>
        <p:txBody>
          <a:bodyPr/>
          <a:lstStyle/>
          <a:p>
            <a:r>
              <a:rPr lang="en-US" dirty="0"/>
              <a:t/>
            </a:r>
            <a:br>
              <a:rPr lang="en-US" dirty="0"/>
            </a:br>
            <a:r>
              <a:rPr lang="en-US" dirty="0"/>
              <a:t>¿</a:t>
            </a:r>
            <a:r>
              <a:rPr lang="en-US" dirty="0" err="1"/>
              <a:t>Aburrido</a:t>
            </a:r>
            <a:r>
              <a:rPr lang="en-US" dirty="0"/>
              <a:t>? ¡</a:t>
            </a:r>
            <a:r>
              <a:rPr lang="en-US" dirty="0" err="1"/>
              <a:t>Eso</a:t>
            </a:r>
            <a:r>
              <a:rPr lang="en-US" dirty="0"/>
              <a:t> </a:t>
            </a:r>
            <a:r>
              <a:rPr lang="en-US" dirty="0" err="1"/>
              <a:t>es</a:t>
            </a:r>
            <a:r>
              <a:rPr lang="en-US" dirty="0"/>
              <a:t> </a:t>
            </a:r>
            <a:r>
              <a:rPr lang="en-US" dirty="0" err="1"/>
              <a:t>bueno</a:t>
            </a:r>
            <a:r>
              <a:rPr lang="en-US" dirty="0"/>
              <a:t>!</a:t>
            </a:r>
          </a:p>
        </p:txBody>
      </p:sp>
      <p:sp>
        <p:nvSpPr>
          <p:cNvPr id="5" name="Rectangle 2">
            <a:extLst>
              <a:ext uri="{FF2B5EF4-FFF2-40B4-BE49-F238E27FC236}">
                <a16:creationId xmlns:a16="http://schemas.microsoft.com/office/drawing/2014/main" xmlns="" id="{6C33D39A-68FB-4E7B-A891-FC93B8321307}"/>
              </a:ext>
            </a:extLst>
          </p:cNvPr>
          <p:cNvSpPr>
            <a:spLocks noGrp="1" noChangeArrowheads="1"/>
          </p:cNvSpPr>
          <p:nvPr>
            <p:ph idx="1"/>
          </p:nvPr>
        </p:nvSpPr>
        <p:spPr bwMode="auto">
          <a:xfrm>
            <a:off x="965201" y="1737360"/>
            <a:ext cx="10190480" cy="4240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1740" numCol="3" anchor="ctr" anchorCtr="0" compatLnSpc="1">
            <a:prstTxWarp prst="textNoShape">
              <a:avLst/>
            </a:prstTxWarp>
            <a:spAutoFit/>
          </a:bodyPr>
          <a:lstStyle/>
          <a:p>
            <a:pPr>
              <a:lnSpc>
                <a:spcPct val="100000"/>
              </a:lnSpc>
              <a:spcBef>
                <a:spcPts val="0"/>
              </a:spcBef>
            </a:pPr>
            <a:r>
              <a:rPr lang="es-MX" sz="1800" dirty="0">
                <a:latin typeface="+mj-lt"/>
              </a:rPr>
              <a:t>• Plante algunas semillas</a:t>
            </a:r>
            <a:endParaRPr lang="en-US" sz="1800" dirty="0">
              <a:latin typeface="+mj-lt"/>
            </a:endParaRPr>
          </a:p>
          <a:p>
            <a:pPr>
              <a:lnSpc>
                <a:spcPct val="100000"/>
              </a:lnSpc>
              <a:spcBef>
                <a:spcPts val="0"/>
              </a:spcBef>
            </a:pPr>
            <a:r>
              <a:rPr lang="es-MX" sz="1800" dirty="0">
                <a:latin typeface="+mj-lt"/>
              </a:rPr>
              <a:t>• Use la manguera y una lona para resbalar y deslizar sobre su césped</a:t>
            </a:r>
            <a:endParaRPr lang="en-US" sz="1800" dirty="0">
              <a:latin typeface="+mj-lt"/>
            </a:endParaRPr>
          </a:p>
          <a:p>
            <a:pPr>
              <a:lnSpc>
                <a:spcPct val="100000"/>
              </a:lnSpc>
              <a:spcBef>
                <a:spcPts val="0"/>
              </a:spcBef>
            </a:pPr>
            <a:r>
              <a:rPr lang="es-MX" sz="1800" dirty="0">
                <a:latin typeface="+mj-lt"/>
              </a:rPr>
              <a:t>• Pinte sus uñas de los pies</a:t>
            </a:r>
            <a:endParaRPr lang="en-US" sz="1800" dirty="0">
              <a:latin typeface="+mj-lt"/>
            </a:endParaRPr>
          </a:p>
          <a:p>
            <a:pPr>
              <a:lnSpc>
                <a:spcPct val="100000"/>
              </a:lnSpc>
              <a:spcBef>
                <a:spcPts val="0"/>
              </a:spcBef>
            </a:pPr>
            <a:r>
              <a:rPr lang="es-MX" sz="1800" dirty="0">
                <a:latin typeface="+mj-lt"/>
              </a:rPr>
              <a:t>• Juega </a:t>
            </a:r>
            <a:r>
              <a:rPr lang="es-MX" sz="1800" dirty="0" err="1">
                <a:latin typeface="+mj-lt"/>
              </a:rPr>
              <a:t>Dodgeball</a:t>
            </a:r>
            <a:r>
              <a:rPr lang="es-MX" sz="1800" dirty="0">
                <a:latin typeface="+mj-lt"/>
              </a:rPr>
              <a:t> con una pelota suave</a:t>
            </a:r>
            <a:endParaRPr lang="en-US" sz="1800" dirty="0">
              <a:latin typeface="+mj-lt"/>
            </a:endParaRPr>
          </a:p>
          <a:p>
            <a:pPr>
              <a:lnSpc>
                <a:spcPct val="100000"/>
              </a:lnSpc>
              <a:spcBef>
                <a:spcPts val="0"/>
              </a:spcBef>
            </a:pPr>
            <a:r>
              <a:rPr lang="es-MX" sz="1800" dirty="0">
                <a:latin typeface="+mj-lt"/>
              </a:rPr>
              <a:t>•Limpiar  el jardín</a:t>
            </a:r>
            <a:endParaRPr lang="en-US" sz="1800" dirty="0">
              <a:latin typeface="+mj-lt"/>
            </a:endParaRPr>
          </a:p>
          <a:p>
            <a:pPr>
              <a:lnSpc>
                <a:spcPct val="100000"/>
              </a:lnSpc>
              <a:spcBef>
                <a:spcPts val="0"/>
              </a:spcBef>
            </a:pPr>
            <a:r>
              <a:rPr lang="es-MX" sz="1800" dirty="0">
                <a:latin typeface="+mj-lt"/>
              </a:rPr>
              <a:t>• Haga títeres con calcetines viejos, botones y marcadores.</a:t>
            </a:r>
            <a:endParaRPr lang="en-US" sz="1800" dirty="0">
              <a:latin typeface="+mj-lt"/>
            </a:endParaRPr>
          </a:p>
          <a:p>
            <a:pPr>
              <a:lnSpc>
                <a:spcPct val="100000"/>
              </a:lnSpc>
              <a:spcBef>
                <a:spcPts val="0"/>
              </a:spcBef>
            </a:pPr>
            <a:r>
              <a:rPr lang="es-MX" sz="1800" dirty="0">
                <a:latin typeface="+mj-lt"/>
              </a:rPr>
              <a:t>• Haga una lista de cosas divertidas que puede hacer sin un adulto</a:t>
            </a:r>
            <a:endParaRPr lang="en-US" sz="1800" dirty="0">
              <a:latin typeface="+mj-lt"/>
            </a:endParaRPr>
          </a:p>
          <a:p>
            <a:pPr>
              <a:lnSpc>
                <a:spcPct val="100000"/>
              </a:lnSpc>
              <a:spcBef>
                <a:spcPts val="0"/>
              </a:spcBef>
            </a:pPr>
            <a:r>
              <a:rPr lang="es-MX" sz="1800" dirty="0">
                <a:latin typeface="+mj-lt"/>
              </a:rPr>
              <a:t>• Mezcle el jabón de manos líquido, la maicena y el colorante de alimentos en pintura y píntela en la bañera.</a:t>
            </a:r>
            <a:endParaRPr lang="en-US" sz="1800" dirty="0">
              <a:latin typeface="+mj-lt"/>
            </a:endParaRPr>
          </a:p>
          <a:p>
            <a:pPr>
              <a:lnSpc>
                <a:spcPct val="100000"/>
              </a:lnSpc>
              <a:spcBef>
                <a:spcPts val="0"/>
              </a:spcBef>
            </a:pPr>
            <a:r>
              <a:rPr lang="es-MX" sz="1800" dirty="0">
                <a:latin typeface="+mj-lt"/>
              </a:rPr>
              <a:t>• Practicar patear una pelota de fútbol</a:t>
            </a:r>
            <a:endParaRPr lang="en-US" sz="1800" dirty="0">
              <a:latin typeface="+mj-lt"/>
            </a:endParaRPr>
          </a:p>
          <a:p>
            <a:pPr>
              <a:lnSpc>
                <a:spcPct val="100000"/>
              </a:lnSpc>
              <a:spcBef>
                <a:spcPts val="0"/>
              </a:spcBef>
            </a:pPr>
            <a:r>
              <a:rPr lang="es-MX" sz="1800" dirty="0">
                <a:latin typeface="+mj-lt"/>
              </a:rPr>
              <a:t>• En un día caluroso, </a:t>
            </a:r>
            <a:r>
              <a:rPr lang="es-MX" sz="1800" dirty="0" err="1">
                <a:latin typeface="+mj-lt"/>
              </a:rPr>
              <a:t>déle</a:t>
            </a:r>
            <a:r>
              <a:rPr lang="es-MX" sz="1800" dirty="0">
                <a:latin typeface="+mj-lt"/>
              </a:rPr>
              <a:t> esponjas a los niños y un balde de agua afuera, y permita que se los tiren entre ellos</a:t>
            </a:r>
            <a:endParaRPr lang="en-US" sz="1800" dirty="0">
              <a:latin typeface="+mj-lt"/>
            </a:endParaRPr>
          </a:p>
          <a:p>
            <a:pPr>
              <a:lnSpc>
                <a:spcPct val="100000"/>
              </a:lnSpc>
              <a:spcBef>
                <a:spcPts val="0"/>
              </a:spcBef>
            </a:pPr>
            <a:r>
              <a:rPr lang="es-MX" sz="1800" dirty="0">
                <a:latin typeface="+mj-lt"/>
              </a:rPr>
              <a:t> • Haga y llene un comedero para pájaros</a:t>
            </a:r>
            <a:endParaRPr lang="en-US" sz="1800" dirty="0">
              <a:latin typeface="+mj-lt"/>
            </a:endParaRPr>
          </a:p>
          <a:p>
            <a:pPr>
              <a:lnSpc>
                <a:spcPct val="100000"/>
              </a:lnSpc>
              <a:spcBef>
                <a:spcPts val="0"/>
              </a:spcBef>
            </a:pPr>
            <a:r>
              <a:rPr lang="es-MX" sz="1800" dirty="0">
                <a:latin typeface="+mj-lt"/>
              </a:rPr>
              <a:t>•  Pintar conchas de mar o rocas</a:t>
            </a:r>
            <a:endParaRPr lang="en-US" sz="1800" dirty="0">
              <a:latin typeface="+mj-lt"/>
            </a:endParaRPr>
          </a:p>
          <a:p>
            <a:pPr>
              <a:lnSpc>
                <a:spcPct val="100000"/>
              </a:lnSpc>
              <a:spcBef>
                <a:spcPts val="0"/>
              </a:spcBef>
            </a:pPr>
            <a:r>
              <a:rPr lang="es-MX" sz="1800" dirty="0">
                <a:latin typeface="+mj-lt"/>
              </a:rPr>
              <a:t>• Hacer bolsas de frijoles</a:t>
            </a:r>
            <a:endParaRPr lang="en-US" sz="1800" dirty="0">
              <a:latin typeface="+mj-lt"/>
            </a:endParaRPr>
          </a:p>
          <a:p>
            <a:pPr>
              <a:lnSpc>
                <a:spcPct val="100000"/>
              </a:lnSpc>
              <a:spcBef>
                <a:spcPts val="0"/>
              </a:spcBef>
            </a:pPr>
            <a:r>
              <a:rPr lang="es-MX" sz="1800" dirty="0">
                <a:latin typeface="+mj-lt"/>
              </a:rPr>
              <a:t>•Soplar burbujas</a:t>
            </a:r>
            <a:endParaRPr lang="en-US" sz="1800" dirty="0">
              <a:latin typeface="+mj-lt"/>
            </a:endParaRPr>
          </a:p>
        </p:txBody>
      </p:sp>
      <p:pic>
        <p:nvPicPr>
          <p:cNvPr id="7" name="Picture 6">
            <a:extLst>
              <a:ext uri="{FF2B5EF4-FFF2-40B4-BE49-F238E27FC236}">
                <a16:creationId xmlns:a16="http://schemas.microsoft.com/office/drawing/2014/main" xmlns="" id="{FE6F6FA2-11AA-4BE8-9812-085E4DB0A861}"/>
              </a:ext>
            </a:extLst>
          </p:cNvPr>
          <p:cNvPicPr>
            <a:picLocks noChangeAspect="1"/>
          </p:cNvPicPr>
          <p:nvPr/>
        </p:nvPicPr>
        <p:blipFill>
          <a:blip r:embed="rId2"/>
          <a:stretch>
            <a:fillRect/>
          </a:stretch>
        </p:blipFill>
        <p:spPr>
          <a:xfrm>
            <a:off x="8037153" y="2320808"/>
            <a:ext cx="2552700" cy="2802278"/>
          </a:xfrm>
          <a:prstGeom prst="rect">
            <a:avLst/>
          </a:prstGeom>
        </p:spPr>
      </p:pic>
    </p:spTree>
    <p:extLst>
      <p:ext uri="{BB962C8B-B14F-4D97-AF65-F5344CB8AC3E}">
        <p14:creationId xmlns:p14="http://schemas.microsoft.com/office/powerpoint/2010/main" val="159693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n-US" dirty="0"/>
              <a:t>How to stimulate your child's learning through experiences</a:t>
            </a:r>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lnSpcReduction="10000"/>
          </a:bodyPr>
          <a:lstStyle/>
          <a:p>
            <a:r>
              <a:rPr lang="en-US" sz="2400" dirty="0">
                <a:latin typeface="+mj-lt"/>
              </a:rPr>
              <a:t>Let your child know that what she thinks and questions is valued. Listen to his questions very carefully. Your child will have a stronger sense of self-worth and approach challenges with confidence.</a:t>
            </a:r>
          </a:p>
          <a:p>
            <a:r>
              <a:rPr lang="en-US" sz="2400" dirty="0">
                <a:latin typeface="+mj-lt"/>
              </a:rPr>
              <a:t>Ask questions and set up opportunities to provoke your child to think for herself. Encourage him to come up with original ideas. Wait and listen to them. Show an authentic respect for her ideas.</a:t>
            </a:r>
          </a:p>
          <a:p>
            <a:endParaRPr lang="en-US" dirty="0"/>
          </a:p>
          <a:p>
            <a:endParaRPr lang="en-US" dirty="0"/>
          </a:p>
        </p:txBody>
      </p:sp>
      <p:pic>
        <p:nvPicPr>
          <p:cNvPr id="6" name="Content Placeholder 5">
            <a:extLst>
              <a:ext uri="{FF2B5EF4-FFF2-40B4-BE49-F238E27FC236}">
                <a16:creationId xmlns:a16="http://schemas.microsoft.com/office/drawing/2014/main" xmlns="" id="{A98C03A6-307D-4703-B32E-36886860A455}"/>
              </a:ext>
            </a:extLst>
          </p:cNvPr>
          <p:cNvPicPr>
            <a:picLocks noGrp="1" noChangeAspect="1"/>
          </p:cNvPicPr>
          <p:nvPr>
            <p:ph sz="half" idx="2"/>
          </p:nvPr>
        </p:nvPicPr>
        <p:blipFill>
          <a:blip r:embed="rId2"/>
          <a:stretch>
            <a:fillRect/>
          </a:stretch>
        </p:blipFill>
        <p:spPr>
          <a:xfrm>
            <a:off x="6218238" y="2074775"/>
            <a:ext cx="4937125" cy="3565701"/>
          </a:xfrm>
          <a:prstGeom prst="rect">
            <a:avLst/>
          </a:prstGeom>
        </p:spPr>
      </p:pic>
      <p:pic>
        <p:nvPicPr>
          <p:cNvPr id="4" name="Picture 3">
            <a:extLst>
              <a:ext uri="{FF2B5EF4-FFF2-40B4-BE49-F238E27FC236}">
                <a16:creationId xmlns:a16="http://schemas.microsoft.com/office/drawing/2014/main" xmlns="" id="{829D8C86-1122-4FEB-B7DC-E91E98B497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267419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p:txBody>
          <a:bodyPr>
            <a:normAutofit/>
          </a:bodyPr>
          <a:lstStyle/>
          <a:p>
            <a:r>
              <a:rPr lang="es-ES" dirty="0"/>
              <a:t>Cómo estimular el aprendizaje de sus hijos a través de experiencias.</a:t>
            </a:r>
            <a:endParaRPr lang="en-US" dirty="0"/>
          </a:p>
        </p:txBody>
      </p:sp>
      <p:sp>
        <p:nvSpPr>
          <p:cNvPr id="3" name="Content Placeholder 2">
            <a:extLst>
              <a:ext uri="{FF2B5EF4-FFF2-40B4-BE49-F238E27FC236}">
                <a16:creationId xmlns:a16="http://schemas.microsoft.com/office/drawing/2014/main" xmlns="" id="{CDAD8EE7-3C17-4264-9FC6-4D8BF1BC5B9A}"/>
              </a:ext>
            </a:extLst>
          </p:cNvPr>
          <p:cNvSpPr>
            <a:spLocks noGrp="1"/>
          </p:cNvSpPr>
          <p:nvPr>
            <p:ph sz="half" idx="1"/>
          </p:nvPr>
        </p:nvSpPr>
        <p:spPr/>
        <p:txBody>
          <a:bodyPr>
            <a:normAutofit fontScale="85000" lnSpcReduction="20000"/>
          </a:bodyPr>
          <a:lstStyle/>
          <a:p>
            <a:r>
              <a:rPr lang="es-ES" sz="3000" dirty="0">
                <a:latin typeface="+mj-lt"/>
              </a:rPr>
              <a:t>Hágale saber a su hijo que lo que piensa y cuestiona es valorado. Escuche sus preguntas con mucho cuidado.  Si puede hacer esto su hijo tendrá un sentido de autoestima más fuerte y abordará los desafíos con confianza.</a:t>
            </a:r>
          </a:p>
          <a:p>
            <a:r>
              <a:rPr lang="es-ES" sz="3000" dirty="0">
                <a:latin typeface="+mj-lt"/>
              </a:rPr>
              <a:t> Haga preguntas y establezca oportunidades para provocar que su hijo piense por sí misma. Anímale a que genere ideas originales. Espera y escúchalos. Muestra un respeto auténtico por sus ideas.</a:t>
            </a:r>
            <a:endParaRPr lang="en-US" sz="3000" dirty="0">
              <a:latin typeface="+mj-lt"/>
            </a:endParaRPr>
          </a:p>
          <a:p>
            <a:endParaRPr lang="en-US" dirty="0"/>
          </a:p>
        </p:txBody>
      </p:sp>
      <p:pic>
        <p:nvPicPr>
          <p:cNvPr id="6" name="Content Placeholder 5">
            <a:extLst>
              <a:ext uri="{FF2B5EF4-FFF2-40B4-BE49-F238E27FC236}">
                <a16:creationId xmlns:a16="http://schemas.microsoft.com/office/drawing/2014/main" xmlns="" id="{A98C03A6-307D-4703-B32E-36886860A455}"/>
              </a:ext>
            </a:extLst>
          </p:cNvPr>
          <p:cNvPicPr>
            <a:picLocks noGrp="1" noChangeAspect="1"/>
          </p:cNvPicPr>
          <p:nvPr>
            <p:ph sz="half" idx="2"/>
          </p:nvPr>
        </p:nvPicPr>
        <p:blipFill>
          <a:blip r:embed="rId2"/>
          <a:stretch>
            <a:fillRect/>
          </a:stretch>
        </p:blipFill>
        <p:spPr>
          <a:xfrm>
            <a:off x="6218238" y="2074775"/>
            <a:ext cx="4937125" cy="3565701"/>
          </a:xfrm>
          <a:prstGeom prst="rect">
            <a:avLst/>
          </a:prstGeom>
        </p:spPr>
      </p:pic>
      <p:pic>
        <p:nvPicPr>
          <p:cNvPr id="4" name="Picture 3">
            <a:extLst>
              <a:ext uri="{FF2B5EF4-FFF2-40B4-BE49-F238E27FC236}">
                <a16:creationId xmlns:a16="http://schemas.microsoft.com/office/drawing/2014/main" xmlns="" id="{829D8C86-1122-4FEB-B7DC-E91E98B497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spTree>
    <p:extLst>
      <p:ext uri="{BB962C8B-B14F-4D97-AF65-F5344CB8AC3E}">
        <p14:creationId xmlns:p14="http://schemas.microsoft.com/office/powerpoint/2010/main" val="2490125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1AE79-AA58-477E-A1D0-234B8067B60B}"/>
              </a:ext>
            </a:extLst>
          </p:cNvPr>
          <p:cNvSpPr>
            <a:spLocks noGrp="1"/>
          </p:cNvSpPr>
          <p:nvPr>
            <p:ph type="title"/>
          </p:nvPr>
        </p:nvSpPr>
        <p:spPr>
          <a:xfrm>
            <a:off x="1002347" y="0"/>
            <a:ext cx="8961120" cy="3386667"/>
          </a:xfrm>
        </p:spPr>
        <p:txBody>
          <a:bodyPr>
            <a:noAutofit/>
          </a:bodyPr>
          <a:lstStyle/>
          <a:p>
            <a:r>
              <a:rPr lang="en-US" sz="6000" b="1" dirty="0"/>
              <a:t>Questions or Comments?</a:t>
            </a:r>
            <a:br>
              <a:rPr lang="en-US" sz="6000" b="1" dirty="0"/>
            </a:br>
            <a:r>
              <a:rPr lang="en-US" sz="6000" b="1" dirty="0"/>
              <a:t/>
            </a:r>
            <a:br>
              <a:rPr lang="en-US" sz="6000" b="1" dirty="0"/>
            </a:br>
            <a:r>
              <a:rPr lang="en-US" sz="6000" b="1" dirty="0"/>
              <a:t>¿</a:t>
            </a:r>
            <a:r>
              <a:rPr lang="en-US" sz="6000" b="1" dirty="0" err="1"/>
              <a:t>Preguntas</a:t>
            </a:r>
            <a:r>
              <a:rPr lang="en-US" sz="6000" b="1" dirty="0"/>
              <a:t> o </a:t>
            </a:r>
            <a:r>
              <a:rPr lang="en-US" sz="6000" b="1" dirty="0" err="1"/>
              <a:t>Comentarios</a:t>
            </a:r>
            <a:r>
              <a:rPr lang="en-US" sz="6000" b="1" dirty="0"/>
              <a:t>?</a:t>
            </a:r>
          </a:p>
        </p:txBody>
      </p:sp>
      <p:pic>
        <p:nvPicPr>
          <p:cNvPr id="4" name="Picture 3">
            <a:extLst>
              <a:ext uri="{FF2B5EF4-FFF2-40B4-BE49-F238E27FC236}">
                <a16:creationId xmlns:a16="http://schemas.microsoft.com/office/drawing/2014/main" xmlns="" id="{829D8C86-1122-4FEB-B7DC-E91E98B4970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24160" y="286603"/>
            <a:ext cx="1307147" cy="1138337"/>
          </a:xfrm>
          <a:prstGeom prst="rect">
            <a:avLst/>
          </a:prstGeom>
        </p:spPr>
      </p:pic>
      <p:pic>
        <p:nvPicPr>
          <p:cNvPr id="5" name="Picture 4">
            <a:extLst>
              <a:ext uri="{FF2B5EF4-FFF2-40B4-BE49-F238E27FC236}">
                <a16:creationId xmlns:a16="http://schemas.microsoft.com/office/drawing/2014/main" xmlns="" id="{DC0A16C6-5782-4E03-950C-B417E6622D53}"/>
              </a:ext>
            </a:extLst>
          </p:cNvPr>
          <p:cNvPicPr>
            <a:picLocks noChangeAspect="1"/>
          </p:cNvPicPr>
          <p:nvPr/>
        </p:nvPicPr>
        <p:blipFill>
          <a:blip r:embed="rId3"/>
          <a:stretch>
            <a:fillRect/>
          </a:stretch>
        </p:blipFill>
        <p:spPr>
          <a:xfrm>
            <a:off x="9194800" y="0"/>
            <a:ext cx="2997200" cy="4440344"/>
          </a:xfrm>
          <a:prstGeom prst="rect">
            <a:avLst/>
          </a:prstGeom>
        </p:spPr>
      </p:pic>
    </p:spTree>
    <p:extLst>
      <p:ext uri="{BB962C8B-B14F-4D97-AF65-F5344CB8AC3E}">
        <p14:creationId xmlns:p14="http://schemas.microsoft.com/office/powerpoint/2010/main" val="263502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F3E1F-55FA-4B06-94C9-6E5A2C43318B}"/>
              </a:ext>
            </a:extLst>
          </p:cNvPr>
          <p:cNvSpPr>
            <a:spLocks noGrp="1"/>
          </p:cNvSpPr>
          <p:nvPr>
            <p:ph type="title"/>
          </p:nvPr>
        </p:nvSpPr>
        <p:spPr/>
        <p:txBody>
          <a:bodyPr>
            <a:normAutofit/>
          </a:bodyPr>
          <a:lstStyle/>
          <a:p>
            <a:pPr lvl="0"/>
            <a:r>
              <a:rPr lang="es-ES" dirty="0"/>
              <a:t>El Propósito del </a:t>
            </a:r>
            <a:br>
              <a:rPr lang="es-ES" dirty="0"/>
            </a:br>
            <a:r>
              <a:rPr lang="es-ES" dirty="0"/>
              <a:t>Programa de Educación Migrante</a:t>
            </a:r>
            <a:endParaRPr lang="en-US" dirty="0"/>
          </a:p>
        </p:txBody>
      </p:sp>
      <p:pic>
        <p:nvPicPr>
          <p:cNvPr id="4" name="Picture 3">
            <a:extLst>
              <a:ext uri="{FF2B5EF4-FFF2-40B4-BE49-F238E27FC236}">
                <a16:creationId xmlns:a16="http://schemas.microsoft.com/office/drawing/2014/main" xmlns="" id="{870B2B53-4777-4DE4-8EA6-31CA87780276}"/>
              </a:ext>
            </a:extLst>
          </p:cNvPr>
          <p:cNvPicPr/>
          <p:nvPr/>
        </p:nvPicPr>
        <p:blipFill>
          <a:blip r:embed="rId2">
            <a:extLst>
              <a:ext uri="{28A0092B-C50C-407E-A947-70E740481C1C}">
                <a14:useLocalDpi xmlns:a14="http://schemas.microsoft.com/office/drawing/2010/main" val="0"/>
              </a:ext>
            </a:extLst>
          </a:blip>
          <a:stretch>
            <a:fillRect/>
          </a:stretch>
        </p:blipFill>
        <p:spPr>
          <a:xfrm>
            <a:off x="10326846" y="928234"/>
            <a:ext cx="1657667" cy="1206917"/>
          </a:xfrm>
          <a:prstGeom prst="rect">
            <a:avLst/>
          </a:prstGeom>
        </p:spPr>
      </p:pic>
      <p:sp>
        <p:nvSpPr>
          <p:cNvPr id="3" name="Content Placeholder 2">
            <a:extLst>
              <a:ext uri="{FF2B5EF4-FFF2-40B4-BE49-F238E27FC236}">
                <a16:creationId xmlns:a16="http://schemas.microsoft.com/office/drawing/2014/main" xmlns="" id="{63830174-F37C-4206-9E6B-C291B5993445}"/>
              </a:ext>
            </a:extLst>
          </p:cNvPr>
          <p:cNvSpPr>
            <a:spLocks noGrp="1"/>
          </p:cNvSpPr>
          <p:nvPr>
            <p:ph idx="1"/>
          </p:nvPr>
        </p:nvSpPr>
        <p:spPr/>
        <p:txBody>
          <a:bodyPr>
            <a:normAutofit/>
          </a:bodyPr>
          <a:lstStyle/>
          <a:p>
            <a:pPr lvl="0"/>
            <a:r>
              <a:rPr lang="es-ES" sz="3200" dirty="0">
                <a:latin typeface="+mj-lt"/>
              </a:rPr>
              <a:t> El objetivo del Programa de Educación Migrante es asegurar que todos los estudiantes migrantes alcancen estándares académicos desafiantes y se gradúen con un diploma de escuela secundaria (o completen un GED) que los prepare para ser una ciudadanía responsable, tener un mejor educación y un empleo productivo.</a:t>
            </a:r>
            <a:endParaRPr lang="en-US" sz="3200" dirty="0">
              <a:latin typeface="+mj-lt"/>
            </a:endParaRPr>
          </a:p>
          <a:p>
            <a:pPr lvl="0"/>
            <a:r>
              <a:rPr lang="es-ES" sz="3200" dirty="0">
                <a:latin typeface="+mj-lt"/>
              </a:rPr>
              <a:t> ¡Estamos aquí para ayudar a sus hijos!</a:t>
            </a:r>
            <a:endParaRPr lang="en-US" sz="3200" dirty="0">
              <a:latin typeface="+mj-lt"/>
            </a:endParaRPr>
          </a:p>
        </p:txBody>
      </p:sp>
      <p:pic>
        <p:nvPicPr>
          <p:cNvPr id="5" name="Picture 4">
            <a:extLst>
              <a:ext uri="{FF2B5EF4-FFF2-40B4-BE49-F238E27FC236}">
                <a16:creationId xmlns:a16="http://schemas.microsoft.com/office/drawing/2014/main" xmlns="" id="{61BD3CCC-C02F-4993-83CA-3B7C62004B55}"/>
              </a:ext>
            </a:extLst>
          </p:cNvPr>
          <p:cNvPicPr>
            <a:picLocks noChangeAspect="1"/>
          </p:cNvPicPr>
          <p:nvPr/>
        </p:nvPicPr>
        <p:blipFill>
          <a:blip r:embed="rId3"/>
          <a:stretch>
            <a:fillRect/>
          </a:stretch>
        </p:blipFill>
        <p:spPr>
          <a:xfrm>
            <a:off x="8434837" y="4116394"/>
            <a:ext cx="3135260" cy="2189215"/>
          </a:xfrm>
          <a:prstGeom prst="rect">
            <a:avLst/>
          </a:prstGeom>
        </p:spPr>
      </p:pic>
    </p:spTree>
    <p:extLst>
      <p:ext uri="{BB962C8B-B14F-4D97-AF65-F5344CB8AC3E}">
        <p14:creationId xmlns:p14="http://schemas.microsoft.com/office/powerpoint/2010/main" val="416988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F3E1F-55FA-4B06-94C9-6E5A2C43318B}"/>
              </a:ext>
            </a:extLst>
          </p:cNvPr>
          <p:cNvSpPr>
            <a:spLocks noGrp="1"/>
          </p:cNvSpPr>
          <p:nvPr>
            <p:ph type="title"/>
          </p:nvPr>
        </p:nvSpPr>
        <p:spPr/>
        <p:txBody>
          <a:bodyPr>
            <a:normAutofit/>
          </a:bodyPr>
          <a:lstStyle/>
          <a:p>
            <a:r>
              <a:rPr lang="en-US" dirty="0"/>
              <a:t>Purpose of the Migrant Education Program</a:t>
            </a:r>
          </a:p>
        </p:txBody>
      </p:sp>
      <p:sp>
        <p:nvSpPr>
          <p:cNvPr id="3" name="Content Placeholder 2">
            <a:extLst>
              <a:ext uri="{FF2B5EF4-FFF2-40B4-BE49-F238E27FC236}">
                <a16:creationId xmlns:a16="http://schemas.microsoft.com/office/drawing/2014/main" xmlns="" id="{63830174-F37C-4206-9E6B-C291B5993445}"/>
              </a:ext>
            </a:extLst>
          </p:cNvPr>
          <p:cNvSpPr>
            <a:spLocks noGrp="1"/>
          </p:cNvSpPr>
          <p:nvPr>
            <p:ph idx="1"/>
          </p:nvPr>
        </p:nvSpPr>
        <p:spPr/>
        <p:txBody>
          <a:bodyPr>
            <a:normAutofit/>
          </a:bodyPr>
          <a:lstStyle/>
          <a:p>
            <a:r>
              <a:rPr lang="en-US" dirty="0">
                <a:latin typeface="+mj-lt"/>
              </a:rPr>
              <a:t>We offer program services to help students in areas they are struggling. </a:t>
            </a:r>
          </a:p>
          <a:p>
            <a:r>
              <a:rPr lang="en-US" dirty="0">
                <a:latin typeface="+mj-lt"/>
              </a:rPr>
              <a:t>This includes academic support through:</a:t>
            </a:r>
          </a:p>
          <a:p>
            <a:r>
              <a:rPr lang="en-US" dirty="0">
                <a:latin typeface="+mj-lt"/>
              </a:rPr>
              <a:t>Tutoring</a:t>
            </a:r>
          </a:p>
          <a:p>
            <a:r>
              <a:rPr lang="en-US" dirty="0">
                <a:latin typeface="+mj-lt"/>
              </a:rPr>
              <a:t>ELL classes</a:t>
            </a:r>
          </a:p>
          <a:p>
            <a:r>
              <a:rPr lang="en-US" dirty="0">
                <a:latin typeface="+mj-lt"/>
              </a:rPr>
              <a:t>Summer School</a:t>
            </a:r>
          </a:p>
          <a:p>
            <a:r>
              <a:rPr lang="en-US" dirty="0">
                <a:latin typeface="+mj-lt"/>
              </a:rPr>
              <a:t>Counseling</a:t>
            </a:r>
          </a:p>
          <a:p>
            <a:r>
              <a:rPr lang="en-US" dirty="0">
                <a:latin typeface="+mj-lt"/>
              </a:rPr>
              <a:t>School Supplies</a:t>
            </a:r>
          </a:p>
          <a:p>
            <a:r>
              <a:rPr lang="en-US" dirty="0">
                <a:latin typeface="+mj-lt"/>
              </a:rPr>
              <a:t>Home visits</a:t>
            </a:r>
          </a:p>
          <a:p>
            <a:r>
              <a:rPr lang="en-US" dirty="0">
                <a:latin typeface="+mj-lt"/>
              </a:rPr>
              <a:t>Parent meetings</a:t>
            </a:r>
          </a:p>
          <a:p>
            <a:endParaRPr lang="en-US" dirty="0"/>
          </a:p>
        </p:txBody>
      </p:sp>
      <p:pic>
        <p:nvPicPr>
          <p:cNvPr id="4" name="Picture 3">
            <a:extLst>
              <a:ext uri="{FF2B5EF4-FFF2-40B4-BE49-F238E27FC236}">
                <a16:creationId xmlns:a16="http://schemas.microsoft.com/office/drawing/2014/main" xmlns="" id="{9439BD08-95C5-47F7-B9EB-4EEDEFAA692F}"/>
              </a:ext>
            </a:extLst>
          </p:cNvPr>
          <p:cNvPicPr/>
          <p:nvPr/>
        </p:nvPicPr>
        <p:blipFill>
          <a:blip r:embed="rId2">
            <a:extLst>
              <a:ext uri="{28A0092B-C50C-407E-A947-70E740481C1C}">
                <a14:useLocalDpi xmlns:a14="http://schemas.microsoft.com/office/drawing/2010/main" val="0"/>
              </a:ext>
            </a:extLst>
          </a:blip>
          <a:stretch>
            <a:fillRect/>
          </a:stretch>
        </p:blipFill>
        <p:spPr>
          <a:xfrm>
            <a:off x="9555480" y="286603"/>
            <a:ext cx="2175827" cy="2014637"/>
          </a:xfrm>
          <a:prstGeom prst="rect">
            <a:avLst/>
          </a:prstGeom>
        </p:spPr>
      </p:pic>
      <p:grpSp>
        <p:nvGrpSpPr>
          <p:cNvPr id="8" name="Group 7">
            <a:extLst>
              <a:ext uri="{FF2B5EF4-FFF2-40B4-BE49-F238E27FC236}">
                <a16:creationId xmlns:a16="http://schemas.microsoft.com/office/drawing/2014/main" xmlns="" id="{5CC5F743-FD5D-4840-BECE-60630D7FA8EA}"/>
              </a:ext>
            </a:extLst>
          </p:cNvPr>
          <p:cNvGrpSpPr/>
          <p:nvPr/>
        </p:nvGrpSpPr>
        <p:grpSpPr>
          <a:xfrm>
            <a:off x="3221458" y="2318174"/>
            <a:ext cx="8102814" cy="3729248"/>
            <a:chOff x="3221458" y="2318174"/>
            <a:chExt cx="8102814" cy="3729248"/>
          </a:xfrm>
        </p:grpSpPr>
        <p:pic>
          <p:nvPicPr>
            <p:cNvPr id="5" name="Picture 4">
              <a:extLst>
                <a:ext uri="{FF2B5EF4-FFF2-40B4-BE49-F238E27FC236}">
                  <a16:creationId xmlns:a16="http://schemas.microsoft.com/office/drawing/2014/main" xmlns="" id="{DAC6148C-9FDF-4139-B2B9-B4C4B96634A0}"/>
                </a:ext>
              </a:extLst>
            </p:cNvPr>
            <p:cNvPicPr>
              <a:picLocks noChangeAspect="1"/>
            </p:cNvPicPr>
            <p:nvPr/>
          </p:nvPicPr>
          <p:blipFill>
            <a:blip r:embed="rId3"/>
            <a:stretch>
              <a:fillRect/>
            </a:stretch>
          </p:blipFill>
          <p:spPr>
            <a:xfrm>
              <a:off x="7362623" y="2318174"/>
              <a:ext cx="3961649" cy="3334703"/>
            </a:xfrm>
            <a:prstGeom prst="rect">
              <a:avLst/>
            </a:prstGeom>
          </p:spPr>
        </p:pic>
        <p:pic>
          <p:nvPicPr>
            <p:cNvPr id="6" name="Picture 5">
              <a:extLst>
                <a:ext uri="{FF2B5EF4-FFF2-40B4-BE49-F238E27FC236}">
                  <a16:creationId xmlns:a16="http://schemas.microsoft.com/office/drawing/2014/main" xmlns="" id="{8364DBF8-CE40-4A8E-86DF-489203C15899}"/>
                </a:ext>
              </a:extLst>
            </p:cNvPr>
            <p:cNvPicPr>
              <a:picLocks noChangeAspect="1"/>
            </p:cNvPicPr>
            <p:nvPr/>
          </p:nvPicPr>
          <p:blipFill>
            <a:blip r:embed="rId4"/>
            <a:stretch>
              <a:fillRect/>
            </a:stretch>
          </p:blipFill>
          <p:spPr>
            <a:xfrm>
              <a:off x="4481993" y="3406140"/>
              <a:ext cx="3498051" cy="2641282"/>
            </a:xfrm>
            <a:prstGeom prst="rect">
              <a:avLst/>
            </a:prstGeom>
          </p:spPr>
        </p:pic>
        <p:pic>
          <p:nvPicPr>
            <p:cNvPr id="7" name="Picture 6">
              <a:extLst>
                <a:ext uri="{FF2B5EF4-FFF2-40B4-BE49-F238E27FC236}">
                  <a16:creationId xmlns:a16="http://schemas.microsoft.com/office/drawing/2014/main" xmlns="" id="{0C760982-37C2-46EC-A342-9BAA776A2A67}"/>
                </a:ext>
              </a:extLst>
            </p:cNvPr>
            <p:cNvPicPr>
              <a:picLocks noChangeAspect="1"/>
            </p:cNvPicPr>
            <p:nvPr/>
          </p:nvPicPr>
          <p:blipFill>
            <a:blip r:embed="rId5"/>
            <a:stretch>
              <a:fillRect/>
            </a:stretch>
          </p:blipFill>
          <p:spPr>
            <a:xfrm>
              <a:off x="3221458" y="3108959"/>
              <a:ext cx="3009560" cy="2063115"/>
            </a:xfrm>
            <a:prstGeom prst="rect">
              <a:avLst/>
            </a:prstGeom>
          </p:spPr>
        </p:pic>
      </p:grpSp>
    </p:spTree>
    <p:extLst>
      <p:ext uri="{BB962C8B-B14F-4D97-AF65-F5344CB8AC3E}">
        <p14:creationId xmlns:p14="http://schemas.microsoft.com/office/powerpoint/2010/main" val="69840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F3E1F-55FA-4B06-94C9-6E5A2C43318B}"/>
              </a:ext>
            </a:extLst>
          </p:cNvPr>
          <p:cNvSpPr>
            <a:spLocks noGrp="1"/>
          </p:cNvSpPr>
          <p:nvPr>
            <p:ph type="title"/>
          </p:nvPr>
        </p:nvSpPr>
        <p:spPr/>
        <p:txBody>
          <a:bodyPr>
            <a:normAutofit/>
          </a:bodyPr>
          <a:lstStyle/>
          <a:p>
            <a:r>
              <a:rPr lang="es-ES" dirty="0"/>
              <a:t>El Propósito del </a:t>
            </a:r>
            <a:br>
              <a:rPr lang="es-ES" dirty="0"/>
            </a:br>
            <a:r>
              <a:rPr lang="es-ES" dirty="0"/>
              <a:t>Programa de Educación Migrante</a:t>
            </a:r>
            <a:endParaRPr lang="en-US" dirty="0"/>
          </a:p>
        </p:txBody>
      </p:sp>
      <p:sp>
        <p:nvSpPr>
          <p:cNvPr id="3" name="Content Placeholder 2">
            <a:extLst>
              <a:ext uri="{FF2B5EF4-FFF2-40B4-BE49-F238E27FC236}">
                <a16:creationId xmlns:a16="http://schemas.microsoft.com/office/drawing/2014/main" xmlns="" id="{63830174-F37C-4206-9E6B-C291B5993445}"/>
              </a:ext>
            </a:extLst>
          </p:cNvPr>
          <p:cNvSpPr>
            <a:spLocks noGrp="1"/>
          </p:cNvSpPr>
          <p:nvPr>
            <p:ph idx="1"/>
          </p:nvPr>
        </p:nvSpPr>
        <p:spPr/>
        <p:txBody>
          <a:bodyPr>
            <a:normAutofit/>
          </a:bodyPr>
          <a:lstStyle/>
          <a:p>
            <a:pPr lvl="0"/>
            <a:r>
              <a:rPr lang="es-ES" dirty="0">
                <a:latin typeface="+mj-lt"/>
              </a:rPr>
              <a:t> Ofrecemos servicios para ayudar a los estudiantes en las áreas con dificultades.</a:t>
            </a:r>
            <a:endParaRPr lang="en-US" dirty="0">
              <a:latin typeface="+mj-lt"/>
            </a:endParaRPr>
          </a:p>
          <a:p>
            <a:pPr lvl="0"/>
            <a:r>
              <a:rPr lang="es-ES" dirty="0">
                <a:latin typeface="+mj-lt"/>
              </a:rPr>
              <a:t> Esto incluye apoyo académico a través de:</a:t>
            </a:r>
            <a:endParaRPr lang="en-US" dirty="0">
              <a:latin typeface="+mj-lt"/>
            </a:endParaRPr>
          </a:p>
          <a:p>
            <a:pPr lvl="0"/>
            <a:r>
              <a:rPr lang="es-ES" dirty="0">
                <a:latin typeface="+mj-lt"/>
              </a:rPr>
              <a:t> Tutoría</a:t>
            </a:r>
            <a:endParaRPr lang="en-US" dirty="0">
              <a:latin typeface="+mj-lt"/>
            </a:endParaRPr>
          </a:p>
          <a:p>
            <a:pPr lvl="0"/>
            <a:r>
              <a:rPr lang="es-ES" dirty="0">
                <a:latin typeface="+mj-lt"/>
              </a:rPr>
              <a:t> Clases de ELL</a:t>
            </a:r>
            <a:endParaRPr lang="en-US" dirty="0">
              <a:latin typeface="+mj-lt"/>
            </a:endParaRPr>
          </a:p>
          <a:p>
            <a:pPr lvl="0"/>
            <a:r>
              <a:rPr lang="es-ES" dirty="0">
                <a:latin typeface="+mj-lt"/>
              </a:rPr>
              <a:t> Escuela de Verano</a:t>
            </a:r>
            <a:endParaRPr lang="en-US" dirty="0">
              <a:latin typeface="+mj-lt"/>
            </a:endParaRPr>
          </a:p>
          <a:p>
            <a:pPr lvl="0"/>
            <a:r>
              <a:rPr lang="es-ES" dirty="0">
                <a:latin typeface="+mj-lt"/>
              </a:rPr>
              <a:t> Asesoramiento</a:t>
            </a:r>
            <a:endParaRPr lang="en-US" dirty="0">
              <a:latin typeface="+mj-lt"/>
            </a:endParaRPr>
          </a:p>
          <a:p>
            <a:pPr lvl="0"/>
            <a:r>
              <a:rPr lang="es-ES" dirty="0">
                <a:latin typeface="+mj-lt"/>
              </a:rPr>
              <a:t> Útiles escolares</a:t>
            </a:r>
            <a:endParaRPr lang="en-US" dirty="0">
              <a:latin typeface="+mj-lt"/>
            </a:endParaRPr>
          </a:p>
          <a:p>
            <a:pPr lvl="0"/>
            <a:r>
              <a:rPr lang="es-ES" dirty="0">
                <a:latin typeface="+mj-lt"/>
              </a:rPr>
              <a:t> Visitas </a:t>
            </a:r>
            <a:r>
              <a:rPr lang="en-US" dirty="0">
                <a:latin typeface="+mj-lt"/>
              </a:rPr>
              <a:t>a casa</a:t>
            </a:r>
          </a:p>
          <a:p>
            <a:pPr lvl="0"/>
            <a:r>
              <a:rPr lang="es-ES" dirty="0">
                <a:latin typeface="+mj-lt"/>
              </a:rPr>
              <a:t> Reuniones de padres</a:t>
            </a:r>
            <a:endParaRPr lang="en-US" dirty="0">
              <a:latin typeface="+mj-lt"/>
            </a:endParaRPr>
          </a:p>
          <a:p>
            <a:endParaRPr lang="en-US" dirty="0"/>
          </a:p>
        </p:txBody>
      </p:sp>
      <p:pic>
        <p:nvPicPr>
          <p:cNvPr id="4" name="Picture 3">
            <a:extLst>
              <a:ext uri="{FF2B5EF4-FFF2-40B4-BE49-F238E27FC236}">
                <a16:creationId xmlns:a16="http://schemas.microsoft.com/office/drawing/2014/main" xmlns="" id="{9439BD08-95C5-47F7-B9EB-4EEDEFAA692F}"/>
              </a:ext>
            </a:extLst>
          </p:cNvPr>
          <p:cNvPicPr/>
          <p:nvPr/>
        </p:nvPicPr>
        <p:blipFill>
          <a:blip r:embed="rId2">
            <a:extLst>
              <a:ext uri="{28A0092B-C50C-407E-A947-70E740481C1C}">
                <a14:useLocalDpi xmlns:a14="http://schemas.microsoft.com/office/drawing/2010/main" val="0"/>
              </a:ext>
            </a:extLst>
          </a:blip>
          <a:stretch>
            <a:fillRect/>
          </a:stretch>
        </p:blipFill>
        <p:spPr>
          <a:xfrm>
            <a:off x="9555480" y="286603"/>
            <a:ext cx="2175827" cy="2014637"/>
          </a:xfrm>
          <a:prstGeom prst="rect">
            <a:avLst/>
          </a:prstGeom>
        </p:spPr>
      </p:pic>
      <p:grpSp>
        <p:nvGrpSpPr>
          <p:cNvPr id="8" name="Group 7">
            <a:extLst>
              <a:ext uri="{FF2B5EF4-FFF2-40B4-BE49-F238E27FC236}">
                <a16:creationId xmlns:a16="http://schemas.microsoft.com/office/drawing/2014/main" xmlns="" id="{5CC5F743-FD5D-4840-BECE-60630D7FA8EA}"/>
              </a:ext>
            </a:extLst>
          </p:cNvPr>
          <p:cNvGrpSpPr/>
          <p:nvPr/>
        </p:nvGrpSpPr>
        <p:grpSpPr>
          <a:xfrm>
            <a:off x="3221458" y="2318174"/>
            <a:ext cx="8102814" cy="3729248"/>
            <a:chOff x="3221458" y="2318174"/>
            <a:chExt cx="8102814" cy="3729248"/>
          </a:xfrm>
        </p:grpSpPr>
        <p:pic>
          <p:nvPicPr>
            <p:cNvPr id="5" name="Picture 4">
              <a:extLst>
                <a:ext uri="{FF2B5EF4-FFF2-40B4-BE49-F238E27FC236}">
                  <a16:creationId xmlns:a16="http://schemas.microsoft.com/office/drawing/2014/main" xmlns="" id="{DAC6148C-9FDF-4139-B2B9-B4C4B96634A0}"/>
                </a:ext>
              </a:extLst>
            </p:cNvPr>
            <p:cNvPicPr>
              <a:picLocks noChangeAspect="1"/>
            </p:cNvPicPr>
            <p:nvPr/>
          </p:nvPicPr>
          <p:blipFill>
            <a:blip r:embed="rId3"/>
            <a:stretch>
              <a:fillRect/>
            </a:stretch>
          </p:blipFill>
          <p:spPr>
            <a:xfrm>
              <a:off x="7362623" y="2318174"/>
              <a:ext cx="3961649" cy="3334703"/>
            </a:xfrm>
            <a:prstGeom prst="rect">
              <a:avLst/>
            </a:prstGeom>
          </p:spPr>
        </p:pic>
        <p:pic>
          <p:nvPicPr>
            <p:cNvPr id="6" name="Picture 5">
              <a:extLst>
                <a:ext uri="{FF2B5EF4-FFF2-40B4-BE49-F238E27FC236}">
                  <a16:creationId xmlns:a16="http://schemas.microsoft.com/office/drawing/2014/main" xmlns="" id="{8364DBF8-CE40-4A8E-86DF-489203C15899}"/>
                </a:ext>
              </a:extLst>
            </p:cNvPr>
            <p:cNvPicPr>
              <a:picLocks noChangeAspect="1"/>
            </p:cNvPicPr>
            <p:nvPr/>
          </p:nvPicPr>
          <p:blipFill>
            <a:blip r:embed="rId4"/>
            <a:stretch>
              <a:fillRect/>
            </a:stretch>
          </p:blipFill>
          <p:spPr>
            <a:xfrm>
              <a:off x="4481993" y="3406140"/>
              <a:ext cx="3498051" cy="2641282"/>
            </a:xfrm>
            <a:prstGeom prst="rect">
              <a:avLst/>
            </a:prstGeom>
          </p:spPr>
        </p:pic>
        <p:pic>
          <p:nvPicPr>
            <p:cNvPr id="7" name="Picture 6">
              <a:extLst>
                <a:ext uri="{FF2B5EF4-FFF2-40B4-BE49-F238E27FC236}">
                  <a16:creationId xmlns:a16="http://schemas.microsoft.com/office/drawing/2014/main" xmlns="" id="{0C760982-37C2-46EC-A342-9BAA776A2A67}"/>
                </a:ext>
              </a:extLst>
            </p:cNvPr>
            <p:cNvPicPr>
              <a:picLocks noChangeAspect="1"/>
            </p:cNvPicPr>
            <p:nvPr/>
          </p:nvPicPr>
          <p:blipFill>
            <a:blip r:embed="rId5"/>
            <a:stretch>
              <a:fillRect/>
            </a:stretch>
          </p:blipFill>
          <p:spPr>
            <a:xfrm>
              <a:off x="3221458" y="3108959"/>
              <a:ext cx="3009560" cy="2063115"/>
            </a:xfrm>
            <a:prstGeom prst="rect">
              <a:avLst/>
            </a:prstGeom>
          </p:spPr>
        </p:pic>
      </p:grpSp>
    </p:spTree>
    <p:extLst>
      <p:ext uri="{BB962C8B-B14F-4D97-AF65-F5344CB8AC3E}">
        <p14:creationId xmlns:p14="http://schemas.microsoft.com/office/powerpoint/2010/main" val="331033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298EA-086C-4BE3-B6E3-F3F963B2E61F}"/>
              </a:ext>
            </a:extLst>
          </p:cNvPr>
          <p:cNvSpPr>
            <a:spLocks noGrp="1"/>
          </p:cNvSpPr>
          <p:nvPr>
            <p:ph type="title"/>
          </p:nvPr>
        </p:nvSpPr>
        <p:spPr/>
        <p:txBody>
          <a:bodyPr/>
          <a:lstStyle/>
          <a:p>
            <a:r>
              <a:rPr lang="en-US" dirty="0"/>
              <a:t>Parent Advisory Council</a:t>
            </a:r>
          </a:p>
        </p:txBody>
      </p:sp>
      <p:sp>
        <p:nvSpPr>
          <p:cNvPr id="3" name="Content Placeholder 2">
            <a:extLst>
              <a:ext uri="{FF2B5EF4-FFF2-40B4-BE49-F238E27FC236}">
                <a16:creationId xmlns:a16="http://schemas.microsoft.com/office/drawing/2014/main" xmlns="" id="{08231118-91E7-40F5-AD95-DD39FCD12103}"/>
              </a:ext>
            </a:extLst>
          </p:cNvPr>
          <p:cNvSpPr>
            <a:spLocks noGrp="1"/>
          </p:cNvSpPr>
          <p:nvPr>
            <p:ph idx="1"/>
          </p:nvPr>
        </p:nvSpPr>
        <p:spPr/>
        <p:txBody>
          <a:bodyPr>
            <a:normAutofit/>
          </a:bodyPr>
          <a:lstStyle/>
          <a:p>
            <a:r>
              <a:rPr lang="en-US" sz="3600" b="1" dirty="0">
                <a:latin typeface="+mj-lt"/>
              </a:rPr>
              <a:t>PAC meetings</a:t>
            </a:r>
            <a:r>
              <a:rPr lang="en-US" sz="3600" dirty="0">
                <a:latin typeface="+mj-lt"/>
              </a:rPr>
              <a:t> are designed to achieve two objectives: (1) to develop leadership among </a:t>
            </a:r>
            <a:r>
              <a:rPr lang="en-US" sz="3600" b="1" dirty="0">
                <a:latin typeface="+mj-lt"/>
              </a:rPr>
              <a:t>migrant</a:t>
            </a:r>
            <a:r>
              <a:rPr lang="en-US" sz="3600" dirty="0">
                <a:latin typeface="+mj-lt"/>
              </a:rPr>
              <a:t> parents; and (2) to educate parents about topics they express interest in or topics that the New Mexico </a:t>
            </a:r>
            <a:r>
              <a:rPr lang="en-US" sz="3600" b="1" dirty="0">
                <a:latin typeface="+mj-lt"/>
              </a:rPr>
              <a:t>Migrant Education</a:t>
            </a:r>
            <a:r>
              <a:rPr lang="en-US" sz="3600" dirty="0">
                <a:latin typeface="+mj-lt"/>
              </a:rPr>
              <a:t> office feels are important for </a:t>
            </a:r>
            <a:r>
              <a:rPr lang="en-US" sz="3600" b="1" dirty="0">
                <a:latin typeface="+mj-lt"/>
              </a:rPr>
              <a:t>migrant</a:t>
            </a:r>
            <a:r>
              <a:rPr lang="en-US" sz="3600" dirty="0">
                <a:latin typeface="+mj-lt"/>
              </a:rPr>
              <a:t> parents to be informed about.</a:t>
            </a:r>
          </a:p>
        </p:txBody>
      </p:sp>
      <p:pic>
        <p:nvPicPr>
          <p:cNvPr id="6" name="Picture 5">
            <a:extLst>
              <a:ext uri="{FF2B5EF4-FFF2-40B4-BE49-F238E27FC236}">
                <a16:creationId xmlns:a16="http://schemas.microsoft.com/office/drawing/2014/main" xmlns="" id="{A6A61C71-2192-427A-ABE6-8C514B5E62BA}"/>
              </a:ext>
            </a:extLst>
          </p:cNvPr>
          <p:cNvPicPr>
            <a:picLocks noChangeAspect="1"/>
          </p:cNvPicPr>
          <p:nvPr/>
        </p:nvPicPr>
        <p:blipFill>
          <a:blip r:embed="rId2"/>
          <a:stretch>
            <a:fillRect/>
          </a:stretch>
        </p:blipFill>
        <p:spPr>
          <a:xfrm>
            <a:off x="9008199" y="286603"/>
            <a:ext cx="2733675" cy="1685925"/>
          </a:xfrm>
          <a:prstGeom prst="rect">
            <a:avLst/>
          </a:prstGeom>
        </p:spPr>
      </p:pic>
    </p:spTree>
    <p:extLst>
      <p:ext uri="{BB962C8B-B14F-4D97-AF65-F5344CB8AC3E}">
        <p14:creationId xmlns:p14="http://schemas.microsoft.com/office/powerpoint/2010/main" val="218295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298EA-086C-4BE3-B6E3-F3F963B2E61F}"/>
              </a:ext>
            </a:extLst>
          </p:cNvPr>
          <p:cNvSpPr>
            <a:spLocks noGrp="1"/>
          </p:cNvSpPr>
          <p:nvPr>
            <p:ph type="title"/>
          </p:nvPr>
        </p:nvSpPr>
        <p:spPr/>
        <p:txBody>
          <a:bodyPr/>
          <a:lstStyle/>
          <a:p>
            <a:r>
              <a:rPr lang="es-ES" b="1" dirty="0"/>
              <a:t>Las reuniones del PAC</a:t>
            </a:r>
            <a:endParaRPr lang="en-US" dirty="0"/>
          </a:p>
        </p:txBody>
      </p:sp>
      <p:sp>
        <p:nvSpPr>
          <p:cNvPr id="3" name="Content Placeholder 2">
            <a:extLst>
              <a:ext uri="{FF2B5EF4-FFF2-40B4-BE49-F238E27FC236}">
                <a16:creationId xmlns:a16="http://schemas.microsoft.com/office/drawing/2014/main" xmlns="" id="{08231118-91E7-40F5-AD95-DD39FCD12103}"/>
              </a:ext>
            </a:extLst>
          </p:cNvPr>
          <p:cNvSpPr>
            <a:spLocks noGrp="1"/>
          </p:cNvSpPr>
          <p:nvPr>
            <p:ph idx="1"/>
          </p:nvPr>
        </p:nvSpPr>
        <p:spPr/>
        <p:txBody>
          <a:bodyPr>
            <a:normAutofit/>
          </a:bodyPr>
          <a:lstStyle/>
          <a:p>
            <a:pPr lvl="0"/>
            <a:r>
              <a:rPr lang="es-ES" sz="3600" dirty="0">
                <a:latin typeface="+mj-lt"/>
              </a:rPr>
              <a:t> </a:t>
            </a:r>
            <a:r>
              <a:rPr lang="es-ES" sz="3600" b="1" dirty="0">
                <a:latin typeface="+mj-lt"/>
              </a:rPr>
              <a:t>Las reuniones del PAC </a:t>
            </a:r>
            <a:r>
              <a:rPr lang="es-ES" sz="3600" dirty="0">
                <a:latin typeface="+mj-lt"/>
              </a:rPr>
              <a:t>están diseñadas para lograr dos objetivos: (1) </a:t>
            </a:r>
            <a:r>
              <a:rPr lang="es-ES" sz="3600" b="1" dirty="0">
                <a:latin typeface="+mj-lt"/>
              </a:rPr>
              <a:t>desarrollar el liderazgo </a:t>
            </a:r>
            <a:r>
              <a:rPr lang="es-ES" sz="3600" dirty="0">
                <a:latin typeface="+mj-lt"/>
              </a:rPr>
              <a:t>entre los padres migrantes; y (2) </a:t>
            </a:r>
            <a:r>
              <a:rPr lang="es-ES" sz="3600" b="1" dirty="0">
                <a:latin typeface="+mj-lt"/>
              </a:rPr>
              <a:t>para educar a los padres </a:t>
            </a:r>
            <a:r>
              <a:rPr lang="es-ES" sz="3600" dirty="0">
                <a:latin typeface="+mj-lt"/>
              </a:rPr>
              <a:t>sobre los temas que expresan interés o temas que la oficina de Educación Migrante de Nuevo México considera importantes para compartir con padres migrantes.</a:t>
            </a:r>
            <a:endParaRPr lang="en-US" sz="3600" dirty="0">
              <a:latin typeface="+mj-lt"/>
            </a:endParaRPr>
          </a:p>
        </p:txBody>
      </p:sp>
      <p:pic>
        <p:nvPicPr>
          <p:cNvPr id="6" name="Picture 5">
            <a:extLst>
              <a:ext uri="{FF2B5EF4-FFF2-40B4-BE49-F238E27FC236}">
                <a16:creationId xmlns:a16="http://schemas.microsoft.com/office/drawing/2014/main" xmlns="" id="{A6A61C71-2192-427A-ABE6-8C514B5E62BA}"/>
              </a:ext>
            </a:extLst>
          </p:cNvPr>
          <p:cNvPicPr>
            <a:picLocks noChangeAspect="1"/>
          </p:cNvPicPr>
          <p:nvPr/>
        </p:nvPicPr>
        <p:blipFill>
          <a:blip r:embed="rId2"/>
          <a:stretch>
            <a:fillRect/>
          </a:stretch>
        </p:blipFill>
        <p:spPr>
          <a:xfrm>
            <a:off x="9008199" y="286603"/>
            <a:ext cx="2733675" cy="1685925"/>
          </a:xfrm>
          <a:prstGeom prst="rect">
            <a:avLst/>
          </a:prstGeom>
        </p:spPr>
      </p:pic>
    </p:spTree>
    <p:extLst>
      <p:ext uri="{BB962C8B-B14F-4D97-AF65-F5344CB8AC3E}">
        <p14:creationId xmlns:p14="http://schemas.microsoft.com/office/powerpoint/2010/main" val="405146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178DFC-A836-44B6-B172-13F13048E76D}"/>
              </a:ext>
            </a:extLst>
          </p:cNvPr>
          <p:cNvPicPr>
            <a:picLocks noChangeAspect="1"/>
          </p:cNvPicPr>
          <p:nvPr/>
        </p:nvPicPr>
        <p:blipFill>
          <a:blip r:embed="rId2"/>
          <a:stretch>
            <a:fillRect/>
          </a:stretch>
        </p:blipFill>
        <p:spPr>
          <a:xfrm>
            <a:off x="0" y="481012"/>
            <a:ext cx="12283440" cy="5895975"/>
          </a:xfrm>
          <a:prstGeom prst="rect">
            <a:avLst/>
          </a:prstGeom>
        </p:spPr>
      </p:pic>
      <p:sp>
        <p:nvSpPr>
          <p:cNvPr id="6" name="Rectangle 5">
            <a:extLst>
              <a:ext uri="{FF2B5EF4-FFF2-40B4-BE49-F238E27FC236}">
                <a16:creationId xmlns:a16="http://schemas.microsoft.com/office/drawing/2014/main" xmlns="" id="{A8EF44AD-4181-4673-B4AF-82A5DD8730BC}"/>
              </a:ext>
            </a:extLst>
          </p:cNvPr>
          <p:cNvSpPr/>
          <p:nvPr/>
        </p:nvSpPr>
        <p:spPr>
          <a:xfrm>
            <a:off x="899160" y="4732020"/>
            <a:ext cx="10370820" cy="1310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05BF37B-121E-4797-B3E0-7393242A4067}"/>
              </a:ext>
            </a:extLst>
          </p:cNvPr>
          <p:cNvSpPr>
            <a:spLocks noGrp="1"/>
          </p:cNvSpPr>
          <p:nvPr>
            <p:ph type="title"/>
          </p:nvPr>
        </p:nvSpPr>
        <p:spPr>
          <a:xfrm>
            <a:off x="838200" y="365125"/>
            <a:ext cx="10515600" cy="5730875"/>
          </a:xfrm>
        </p:spPr>
        <p:txBody>
          <a:bodyPr/>
          <a:lstStyle/>
          <a:p>
            <a:r>
              <a:rPr lang="en-US" dirty="0"/>
              <a:t/>
            </a:r>
            <a:br>
              <a:rPr lang="en-US" dirty="0"/>
            </a:br>
            <a:r>
              <a:rPr lang="en-US" dirty="0"/>
              <a:t/>
            </a:r>
            <a:br>
              <a:rPr lang="en-US" dirty="0"/>
            </a:br>
            <a:r>
              <a:rPr lang="en-US" b="1" dirty="0">
                <a:solidFill>
                  <a:schemeClr val="bg1"/>
                </a:solidFill>
              </a:rPr>
              <a:t>PAC meeting focus: How to Stimulate your Child’s learning through experiences.</a:t>
            </a:r>
          </a:p>
        </p:txBody>
      </p:sp>
    </p:spTree>
    <p:extLst>
      <p:ext uri="{BB962C8B-B14F-4D97-AF65-F5344CB8AC3E}">
        <p14:creationId xmlns:p14="http://schemas.microsoft.com/office/powerpoint/2010/main" val="179617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178DFC-A836-44B6-B172-13F13048E76D}"/>
              </a:ext>
            </a:extLst>
          </p:cNvPr>
          <p:cNvPicPr>
            <a:picLocks noChangeAspect="1"/>
          </p:cNvPicPr>
          <p:nvPr/>
        </p:nvPicPr>
        <p:blipFill>
          <a:blip r:embed="rId2"/>
          <a:stretch>
            <a:fillRect/>
          </a:stretch>
        </p:blipFill>
        <p:spPr>
          <a:xfrm>
            <a:off x="0" y="481012"/>
            <a:ext cx="12283440" cy="5895975"/>
          </a:xfrm>
          <a:prstGeom prst="rect">
            <a:avLst/>
          </a:prstGeom>
        </p:spPr>
      </p:pic>
      <p:sp>
        <p:nvSpPr>
          <p:cNvPr id="6" name="Rectangle 5">
            <a:extLst>
              <a:ext uri="{FF2B5EF4-FFF2-40B4-BE49-F238E27FC236}">
                <a16:creationId xmlns:a16="http://schemas.microsoft.com/office/drawing/2014/main" xmlns="" id="{A8EF44AD-4181-4673-B4AF-82A5DD8730BC}"/>
              </a:ext>
            </a:extLst>
          </p:cNvPr>
          <p:cNvSpPr/>
          <p:nvPr/>
        </p:nvSpPr>
        <p:spPr>
          <a:xfrm>
            <a:off x="660400" y="4732282"/>
            <a:ext cx="10609581" cy="14145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05BF37B-121E-4797-B3E0-7393242A4067}"/>
              </a:ext>
            </a:extLst>
          </p:cNvPr>
          <p:cNvSpPr>
            <a:spLocks noGrp="1"/>
          </p:cNvSpPr>
          <p:nvPr>
            <p:ph type="title"/>
          </p:nvPr>
        </p:nvSpPr>
        <p:spPr>
          <a:xfrm>
            <a:off x="899161" y="4732283"/>
            <a:ext cx="9972039" cy="1811867"/>
          </a:xfrm>
        </p:spPr>
        <p:txBody>
          <a:bodyPr>
            <a:normAutofit fontScale="90000"/>
          </a:bodyPr>
          <a:lstStyle/>
          <a:p>
            <a:pPr algn="ctr"/>
            <a:r>
              <a:rPr lang="en-US" dirty="0"/>
              <a:t/>
            </a:r>
            <a:br>
              <a:rPr lang="en-US"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s-ES" sz="4400" b="1" dirty="0">
                <a:solidFill>
                  <a:schemeClr val="bg1"/>
                </a:solidFill>
              </a:rPr>
              <a:t> Cómo estimular el aprendizaje de sus hijos a través de experiencias.</a:t>
            </a:r>
            <a:r>
              <a:rPr lang="en-US" dirty="0"/>
              <a:t/>
            </a:r>
            <a:br>
              <a:rPr lang="en-US" dirty="0"/>
            </a:br>
            <a:endParaRPr lang="en-US" b="1" dirty="0">
              <a:solidFill>
                <a:schemeClr val="bg1"/>
              </a:solidFill>
            </a:endParaRPr>
          </a:p>
        </p:txBody>
      </p:sp>
    </p:spTree>
    <p:extLst>
      <p:ext uri="{BB962C8B-B14F-4D97-AF65-F5344CB8AC3E}">
        <p14:creationId xmlns:p14="http://schemas.microsoft.com/office/powerpoint/2010/main" val="226419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141</TotalTime>
  <Words>1724</Words>
  <Application>Microsoft Office PowerPoint</Application>
  <PresentationFormat>Custom</PresentationFormat>
  <Paragraphs>125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Retrospect</vt:lpstr>
      <vt:lpstr>New Mexico PAC</vt:lpstr>
      <vt:lpstr>Purpose of the Migrant Education Program</vt:lpstr>
      <vt:lpstr>El Propósito del  Programa de Educación Migrante</vt:lpstr>
      <vt:lpstr>Purpose of the Migrant Education Program</vt:lpstr>
      <vt:lpstr>El Propósito del  Programa de Educación Migrante</vt:lpstr>
      <vt:lpstr>Parent Advisory Council</vt:lpstr>
      <vt:lpstr>Las reuniones del PAC</vt:lpstr>
      <vt:lpstr>  PAC meeting focus: How to Stimulate your Child’s learning through experiences.</vt:lpstr>
      <vt:lpstr>          Cómo estimular el aprendizaje de sus hijos a través de experiencias. </vt:lpstr>
      <vt:lpstr>How to stimulate your child’s learning through experiences</vt:lpstr>
      <vt:lpstr>Cómo estimular el aprendizaje de sus hijos a través de experiencias.</vt:lpstr>
      <vt:lpstr>How to stimulate your child’s learning through experiences</vt:lpstr>
      <vt:lpstr>Cómo estimular el aprendizaje de sus hijos a través de experiencias.</vt:lpstr>
      <vt:lpstr>How to stimulate your child's learning through experiences</vt:lpstr>
      <vt:lpstr>Cómo estimular el aprendizaje de sus hijos a través de experiencias.</vt:lpstr>
      <vt:lpstr>How to stimulate your child’s learning through experiences</vt:lpstr>
      <vt:lpstr>Cómo estimular el aprendizaje de sus hijos a través de experiencias.</vt:lpstr>
      <vt:lpstr>How to stimulate your child's learning through experiences</vt:lpstr>
      <vt:lpstr>Cómo estimular el aprendizaje de sus hijos a través de experiencias</vt:lpstr>
      <vt:lpstr>How to stimulate your child's learning through experiences</vt:lpstr>
      <vt:lpstr>Cómo estimular el aprendizaje de sus hijos a través de experiencias.</vt:lpstr>
      <vt:lpstr>How to stimulate your child's learning through experiences</vt:lpstr>
      <vt:lpstr>Cómo estimular el aprendizaje de sus hijos a través de experiencias.</vt:lpstr>
      <vt:lpstr>Bored? That is good!</vt:lpstr>
      <vt:lpstr> ¿Aburrido? ¡Eso es bueno!</vt:lpstr>
      <vt:lpstr>How to stimulate your child's learning through experiences</vt:lpstr>
      <vt:lpstr>Cómo estimular el aprendizaje de sus hijos a través de experiencias.</vt:lpstr>
      <vt:lpstr>Questions or Comments?  ¿Preguntas o Comentarios?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PAC</dc:title>
  <dc:creator>Jessica Castanda</dc:creator>
  <cp:lastModifiedBy>Christina Rutland</cp:lastModifiedBy>
  <cp:revision>16</cp:revision>
  <dcterms:created xsi:type="dcterms:W3CDTF">2017-10-18T00:37:18Z</dcterms:created>
  <dcterms:modified xsi:type="dcterms:W3CDTF">2017-10-24T20:33:18Z</dcterms:modified>
</cp:coreProperties>
</file>