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6" r:id="rId2"/>
    <p:sldId id="396" r:id="rId3"/>
    <p:sldId id="397" r:id="rId4"/>
    <p:sldId id="398" r:id="rId5"/>
    <p:sldId id="400" r:id="rId6"/>
    <p:sldId id="401" r:id="rId7"/>
    <p:sldId id="399" r:id="rId8"/>
    <p:sldId id="402" r:id="rId9"/>
    <p:sldId id="403" r:id="rId10"/>
    <p:sldId id="404" r:id="rId11"/>
    <p:sldId id="405" r:id="rId12"/>
    <p:sldId id="407" r:id="rId13"/>
    <p:sldId id="406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70D"/>
    <a:srgbClr val="ECB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1562" autoAdjust="0"/>
  </p:normalViewPr>
  <p:slideViewPr>
    <p:cSldViewPr snapToGrid="0">
      <p:cViewPr>
        <p:scale>
          <a:sx n="122" d="100"/>
          <a:sy n="122" d="100"/>
        </p:scale>
        <p:origin x="-1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0AD531C-1A65-4649-A359-F48DD4F9A214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4A1E9C2-BF82-468F-9208-51653EE24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39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9D33703-6CD0-4C79-BADF-D094D05D223F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133F412-73E3-425E-9845-D0A36A477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8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851C-E3C2-4258-8F0E-D4EA8BA150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102-D3FD-4EA1-AB8B-8BDACA02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6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851C-E3C2-4258-8F0E-D4EA8BA150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102-D3FD-4EA1-AB8B-8BDACA02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6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851C-E3C2-4258-8F0E-D4EA8BA150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102-D3FD-4EA1-AB8B-8BDACA02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2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851C-E3C2-4258-8F0E-D4EA8BA150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102-D3FD-4EA1-AB8B-8BDACA02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4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851C-E3C2-4258-8F0E-D4EA8BA150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102-D3FD-4EA1-AB8B-8BDACA02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7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851C-E3C2-4258-8F0E-D4EA8BA150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102-D3FD-4EA1-AB8B-8BDACA02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3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851C-E3C2-4258-8F0E-D4EA8BA150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102-D3FD-4EA1-AB8B-8BDACA02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2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851C-E3C2-4258-8F0E-D4EA8BA150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102-D3FD-4EA1-AB8B-8BDACA02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851C-E3C2-4258-8F0E-D4EA8BA150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102-D3FD-4EA1-AB8B-8BDACA02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3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851C-E3C2-4258-8F0E-D4EA8BA150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102-D3FD-4EA1-AB8B-8BDACA02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851C-E3C2-4258-8F0E-D4EA8BA150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F102-D3FD-4EA1-AB8B-8BDACA02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7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E851C-E3C2-4258-8F0E-D4EA8BA150A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1F102-D3FD-4EA1-AB8B-8BDACA02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5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Mexico Charter School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$</a:t>
            </a:r>
            <a:r>
              <a:rPr lang="en-US" dirty="0" smtClean="0"/>
              <a:t>22,507,805 from October 1, 2017 to September 30, 2022</a:t>
            </a:r>
          </a:p>
          <a:p>
            <a:pPr lvl="1"/>
            <a:r>
              <a:rPr lang="en-US" dirty="0"/>
              <a:t>Year 1 and 2 - $</a:t>
            </a:r>
            <a:r>
              <a:rPr lang="en-US" dirty="0" smtClean="0"/>
              <a:t>6,358,693</a:t>
            </a:r>
          </a:p>
          <a:p>
            <a:pPr lvl="1"/>
            <a:r>
              <a:rPr lang="en-US" dirty="0" smtClean="0"/>
              <a:t>Continuation Awards Depending on Performance and Progress</a:t>
            </a:r>
          </a:p>
          <a:p>
            <a:pPr lvl="2"/>
            <a:r>
              <a:rPr lang="en-US" dirty="0" smtClean="0"/>
              <a:t>Year </a:t>
            </a:r>
            <a:r>
              <a:rPr lang="en-US" dirty="0"/>
              <a:t>3 - $5,378,241</a:t>
            </a:r>
            <a:endParaRPr lang="en-US" dirty="0" smtClean="0"/>
          </a:p>
          <a:p>
            <a:pPr lvl="2"/>
            <a:r>
              <a:rPr lang="en-US" dirty="0" smtClean="0"/>
              <a:t>Year 4 </a:t>
            </a:r>
            <a:r>
              <a:rPr lang="en-US" dirty="0"/>
              <a:t>- $6,066,510</a:t>
            </a:r>
            <a:endParaRPr lang="en-US" dirty="0" smtClean="0"/>
          </a:p>
          <a:p>
            <a:pPr lvl="2"/>
            <a:r>
              <a:rPr lang="en-US" dirty="0" smtClean="0"/>
              <a:t>Year 5 </a:t>
            </a:r>
            <a:r>
              <a:rPr lang="en-US" dirty="0"/>
              <a:t>- $</a:t>
            </a:r>
            <a:r>
              <a:rPr lang="en-US" dirty="0" smtClean="0"/>
              <a:t>4,704,361</a:t>
            </a:r>
          </a:p>
          <a:p>
            <a:r>
              <a:rPr lang="en-US" dirty="0" smtClean="0"/>
              <a:t>The purposes of this grant program are to improve:</a:t>
            </a:r>
          </a:p>
          <a:p>
            <a:pPr lvl="1"/>
            <a:r>
              <a:rPr lang="en-US" b="1" i="1" u="sng" dirty="0" smtClean="0"/>
              <a:t>academic </a:t>
            </a:r>
            <a:r>
              <a:rPr lang="en-US" b="1" i="1" u="sng" dirty="0"/>
              <a:t>performance </a:t>
            </a:r>
            <a:r>
              <a:rPr lang="en-US" dirty="0"/>
              <a:t>the charter sector by creating 22 new high-quality charter schools and growing 8 high quality schools over the next 5 </a:t>
            </a:r>
            <a:r>
              <a:rPr lang="en-US" dirty="0" smtClean="0"/>
              <a:t>years;</a:t>
            </a:r>
          </a:p>
          <a:p>
            <a:pPr lvl="1"/>
            <a:r>
              <a:rPr lang="en-US" dirty="0" smtClean="0"/>
              <a:t>fiscal/audit </a:t>
            </a:r>
            <a:r>
              <a:rPr lang="en-US" dirty="0"/>
              <a:t>and organizational performance of the charter school </a:t>
            </a:r>
            <a:r>
              <a:rPr lang="en-US" dirty="0" smtClean="0"/>
              <a:t>sector; and</a:t>
            </a:r>
          </a:p>
          <a:p>
            <a:pPr lvl="1"/>
            <a:r>
              <a:rPr lang="en-US" dirty="0"/>
              <a:t>charter authorizing </a:t>
            </a:r>
            <a:r>
              <a:rPr lang="en-US" dirty="0" smtClean="0"/>
              <a:t>practices in New Mexico.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3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Mexico Charter </a:t>
            </a:r>
            <a:r>
              <a:rPr lang="en-US" dirty="0"/>
              <a:t>School Program - </a:t>
            </a:r>
            <a:r>
              <a:rPr lang="en-US" dirty="0" smtClean="0"/>
              <a:t>Competitive </a:t>
            </a:r>
            <a:r>
              <a:rPr lang="en-US" dirty="0" err="1" smtClean="0"/>
              <a:t>Subgrant</a:t>
            </a:r>
            <a:r>
              <a:rPr lang="en-US" dirty="0" smtClean="0"/>
              <a:t> Program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Priorities and Preferences</a:t>
            </a:r>
          </a:p>
          <a:p>
            <a:r>
              <a:rPr lang="en-US" dirty="0"/>
              <a:t>PED’s NMCSP application includes preference points </a:t>
            </a:r>
            <a:r>
              <a:rPr lang="en-US" dirty="0" smtClean="0"/>
              <a:t>for: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applicants collaborating with a district to open a turnaround charter to support  a struggling district </a:t>
            </a:r>
            <a:r>
              <a:rPr lang="en-US" dirty="0" smtClean="0"/>
              <a:t>school; </a:t>
            </a:r>
          </a:p>
          <a:p>
            <a:pPr lvl="1"/>
            <a:r>
              <a:rPr lang="en-US" dirty="0"/>
              <a:t>innovative or diverse </a:t>
            </a:r>
            <a:r>
              <a:rPr lang="en-US" dirty="0" smtClean="0"/>
              <a:t>model; </a:t>
            </a:r>
          </a:p>
          <a:p>
            <a:pPr lvl="2"/>
            <a:r>
              <a:rPr lang="en-US" dirty="0"/>
              <a:t>a model that </a:t>
            </a:r>
            <a:r>
              <a:rPr lang="en-US" dirty="0" smtClean="0"/>
              <a:t>is not </a:t>
            </a:r>
            <a:r>
              <a:rPr lang="en-US" dirty="0"/>
              <a:t>accessible in the current school district or community either because there are no similar </a:t>
            </a:r>
            <a:r>
              <a:rPr lang="en-US" dirty="0" smtClean="0"/>
              <a:t>school models </a:t>
            </a:r>
            <a:r>
              <a:rPr lang="en-US" dirty="0"/>
              <a:t>or because all other similar school models are fully enrolled and have substantial </a:t>
            </a:r>
            <a:r>
              <a:rPr lang="en-US" dirty="0" smtClean="0"/>
              <a:t>waitlists</a:t>
            </a:r>
          </a:p>
          <a:p>
            <a:pPr lvl="2"/>
            <a:r>
              <a:rPr lang="en-US" dirty="0"/>
              <a:t>a wholly new and innovative model that is research based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model that proposes to serve a rural </a:t>
            </a:r>
            <a:r>
              <a:rPr lang="en-US" dirty="0" smtClean="0"/>
              <a:t>community</a:t>
            </a:r>
          </a:p>
          <a:p>
            <a:pPr lvl="2"/>
            <a:r>
              <a:rPr lang="en-US" dirty="0" smtClean="0"/>
              <a:t>Identified as rural through the 2010 census data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0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Mexico Charter </a:t>
            </a:r>
            <a:r>
              <a:rPr lang="en-US" dirty="0"/>
              <a:t>School Program - </a:t>
            </a:r>
            <a:r>
              <a:rPr lang="en-US" dirty="0" smtClean="0"/>
              <a:t>Competitive </a:t>
            </a:r>
            <a:r>
              <a:rPr lang="en-US" dirty="0" err="1" smtClean="0"/>
              <a:t>Subgrant</a:t>
            </a:r>
            <a:r>
              <a:rPr lang="en-US" dirty="0" smtClean="0"/>
              <a:t> Program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7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b="1" u="sng" dirty="0" smtClean="0"/>
              <a:t>Allowable Uses</a:t>
            </a:r>
          </a:p>
          <a:p>
            <a:r>
              <a:rPr lang="en-US" sz="3100" dirty="0" smtClean="0"/>
              <a:t>Preparing </a:t>
            </a:r>
            <a:r>
              <a:rPr lang="en-US" sz="3100" dirty="0"/>
              <a:t>teachers, school leaders, and specialized instructional support personnel, including through paying the costs associated with— </a:t>
            </a:r>
          </a:p>
          <a:p>
            <a:pPr lvl="1"/>
            <a:r>
              <a:rPr lang="en-US" sz="2700" dirty="0" smtClean="0"/>
              <a:t>providing </a:t>
            </a:r>
            <a:r>
              <a:rPr lang="en-US" sz="2700" dirty="0"/>
              <a:t>professional development; and </a:t>
            </a:r>
          </a:p>
          <a:p>
            <a:pPr lvl="1"/>
            <a:r>
              <a:rPr lang="en-US" sz="2700" dirty="0" smtClean="0"/>
              <a:t>hiring </a:t>
            </a:r>
            <a:r>
              <a:rPr lang="en-US" sz="2700" dirty="0"/>
              <a:t>and compensating, during the eligible applicant’s planning period specified in the application for </a:t>
            </a:r>
            <a:r>
              <a:rPr lang="en-US" sz="2700" dirty="0" err="1"/>
              <a:t>subgrant</a:t>
            </a:r>
            <a:r>
              <a:rPr lang="en-US" sz="2700" dirty="0"/>
              <a:t> funds that is required under this section, one or more of the following: </a:t>
            </a:r>
          </a:p>
          <a:p>
            <a:pPr lvl="2"/>
            <a:r>
              <a:rPr lang="en-US" sz="2400" dirty="0" smtClean="0"/>
              <a:t>Teachers</a:t>
            </a:r>
            <a:r>
              <a:rPr lang="en-US" sz="2400" dirty="0"/>
              <a:t>. </a:t>
            </a:r>
          </a:p>
          <a:p>
            <a:pPr lvl="2"/>
            <a:r>
              <a:rPr lang="en-US" sz="2400" dirty="0" smtClean="0"/>
              <a:t>School </a:t>
            </a:r>
            <a:r>
              <a:rPr lang="en-US" sz="2400" dirty="0"/>
              <a:t>leaders. </a:t>
            </a:r>
            <a:endParaRPr lang="en-US" sz="2400" dirty="0" smtClean="0"/>
          </a:p>
          <a:p>
            <a:pPr lvl="2"/>
            <a:r>
              <a:rPr lang="en-US" sz="2400" dirty="0" smtClean="0"/>
              <a:t>Specialized </a:t>
            </a:r>
            <a:r>
              <a:rPr lang="en-US" sz="2400" dirty="0"/>
              <a:t>instructional support personnel. </a:t>
            </a:r>
          </a:p>
          <a:p>
            <a:r>
              <a:rPr lang="en-US" sz="3100" dirty="0" smtClean="0"/>
              <a:t>Acquiring </a:t>
            </a:r>
            <a:r>
              <a:rPr lang="en-US" sz="3100" dirty="0"/>
              <a:t>supplies, training, equipment (including technology), and educational materials (including developing and acquiring instructional materials). </a:t>
            </a:r>
          </a:p>
          <a:p>
            <a:r>
              <a:rPr lang="en-US" sz="3100" dirty="0" smtClean="0"/>
              <a:t>Carrying </a:t>
            </a:r>
            <a:r>
              <a:rPr lang="en-US" sz="3100" dirty="0"/>
              <a:t>out necessary renovations to ensure that a new school building complies with applicable statutes and regulations, and minor facilities repairs (excluding construction). </a:t>
            </a:r>
            <a:endParaRPr lang="en-US" sz="3100" dirty="0" smtClean="0"/>
          </a:p>
          <a:p>
            <a:r>
              <a:rPr lang="en-US" sz="3100" dirty="0" smtClean="0"/>
              <a:t>Providing </a:t>
            </a:r>
            <a:r>
              <a:rPr lang="en-US" sz="3100" dirty="0"/>
              <a:t>one-time, startup costs associated with providing transportation to students to and from the charter school.</a:t>
            </a:r>
          </a:p>
          <a:p>
            <a:r>
              <a:rPr lang="en-US" sz="3100" dirty="0" smtClean="0"/>
              <a:t>Carrying </a:t>
            </a:r>
            <a:r>
              <a:rPr lang="en-US" sz="3100" dirty="0"/>
              <a:t>out community engagement activities, which may include paying the cost of student and staff recruitment.</a:t>
            </a:r>
          </a:p>
          <a:p>
            <a:r>
              <a:rPr lang="en-US" sz="3100" dirty="0" smtClean="0"/>
              <a:t>Providing </a:t>
            </a:r>
            <a:r>
              <a:rPr lang="en-US" sz="3100" dirty="0"/>
              <a:t>for other appropriate, non-sustained costs related to the activities described in subsection (b)(1) when such costs cannot be met from other sources.</a:t>
            </a:r>
            <a:endParaRPr lang="en-US" sz="3100" dirty="0" smtClean="0"/>
          </a:p>
        </p:txBody>
      </p:sp>
    </p:spTree>
    <p:extLst>
      <p:ext uri="{BB962C8B-B14F-4D97-AF65-F5344CB8AC3E}">
        <p14:creationId xmlns:p14="http://schemas.microsoft.com/office/powerpoint/2010/main" val="139985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Mexico Charter </a:t>
            </a:r>
            <a:r>
              <a:rPr lang="en-US" dirty="0"/>
              <a:t>School Program - </a:t>
            </a:r>
            <a:r>
              <a:rPr lang="en-US" dirty="0" smtClean="0"/>
              <a:t>Competitive </a:t>
            </a:r>
            <a:r>
              <a:rPr lang="en-US" dirty="0" err="1" smtClean="0"/>
              <a:t>Subgrant</a:t>
            </a:r>
            <a:r>
              <a:rPr lang="en-US" dirty="0" smtClean="0"/>
              <a:t> Program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Ongoing Eligibility</a:t>
            </a:r>
          </a:p>
          <a:p>
            <a:r>
              <a:rPr lang="en-US" dirty="0"/>
              <a:t>The continued availability of grant funding will also be dependent on meeting monitoring requirements and benchmarks. </a:t>
            </a:r>
            <a:endParaRPr lang="en-US" dirty="0" smtClean="0"/>
          </a:p>
          <a:p>
            <a:r>
              <a:rPr lang="en-US" dirty="0" err="1" smtClean="0"/>
              <a:t>Subgrantees</a:t>
            </a:r>
            <a:r>
              <a:rPr lang="en-US" dirty="0" smtClean="0"/>
              <a:t> </a:t>
            </a:r>
            <a:r>
              <a:rPr lang="en-US" dirty="0"/>
              <a:t>who do not meet requirements and benchmarks will be provided with a notice of the concern, in person TA and support from the NMCSP team, and an opportunity to cure.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failure is not cured, the </a:t>
            </a:r>
            <a:r>
              <a:rPr lang="en-US" dirty="0" err="1"/>
              <a:t>subgrantee</a:t>
            </a:r>
            <a:r>
              <a:rPr lang="en-US" dirty="0"/>
              <a:t> will be provided notice of suspension of grant funding.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err="1"/>
              <a:t>subgrantee</a:t>
            </a:r>
            <a:r>
              <a:rPr lang="en-US" dirty="0"/>
              <a:t> fails to correct performance within 3 months, the </a:t>
            </a:r>
            <a:r>
              <a:rPr lang="en-US" dirty="0" err="1"/>
              <a:t>subgrantee</a:t>
            </a:r>
            <a:r>
              <a:rPr lang="en-US" dirty="0"/>
              <a:t> will receive notice of termination of the </a:t>
            </a:r>
            <a:r>
              <a:rPr lang="en-US" dirty="0" err="1"/>
              <a:t>subgrant</a:t>
            </a:r>
            <a:r>
              <a:rPr lang="en-US" dirty="0"/>
              <a:t> funding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70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Mexico Charter </a:t>
            </a:r>
            <a:r>
              <a:rPr lang="en-US" dirty="0"/>
              <a:t>School Program - </a:t>
            </a:r>
            <a:r>
              <a:rPr lang="en-US" dirty="0" smtClean="0"/>
              <a:t>Competitive </a:t>
            </a:r>
            <a:r>
              <a:rPr lang="en-US" dirty="0" err="1" smtClean="0"/>
              <a:t>Subgrant</a:t>
            </a:r>
            <a:r>
              <a:rPr lang="en-US" dirty="0" smtClean="0"/>
              <a:t> Program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Ongoing Eligibility</a:t>
            </a:r>
          </a:p>
          <a:p>
            <a:r>
              <a:rPr lang="en-US" dirty="0" smtClean="0"/>
              <a:t>Monthly </a:t>
            </a:r>
            <a:r>
              <a:rPr lang="en-US" dirty="0"/>
              <a:t>activity reports with all RFRs from expenses incurred since the last </a:t>
            </a:r>
            <a:r>
              <a:rPr lang="en-US" dirty="0" err="1"/>
              <a:t>RfR</a:t>
            </a:r>
            <a:r>
              <a:rPr lang="en-US" dirty="0"/>
              <a:t> </a:t>
            </a:r>
            <a:r>
              <a:rPr lang="en-US" dirty="0" smtClean="0"/>
              <a:t>submission—must </a:t>
            </a:r>
            <a:r>
              <a:rPr lang="en-US" dirty="0"/>
              <a:t>justify the requested reimbursements and why they are allowable costs and aligned with project objectives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Quarterly reports—identify </a:t>
            </a:r>
            <a:r>
              <a:rPr lang="en-US" dirty="0"/>
              <a:t>programmatic activities aligned with program objectives, benchmarks achieved and deadlines met, </a:t>
            </a:r>
            <a:r>
              <a:rPr lang="en-US" dirty="0" smtClean="0"/>
              <a:t>expenses </a:t>
            </a:r>
            <a:r>
              <a:rPr lang="en-US" dirty="0"/>
              <a:t>aligned with allowed </a:t>
            </a:r>
            <a:r>
              <a:rPr lang="en-US" dirty="0" smtClean="0"/>
              <a:t>expenditures; budget </a:t>
            </a:r>
            <a:r>
              <a:rPr lang="en-US" dirty="0"/>
              <a:t>summary with comparisons of planned expenditures (from the application budget) to actual expenditures.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there are any variances, the applicant must provide an adjusted budget that addresses variances and demonstrates how the </a:t>
            </a:r>
            <a:r>
              <a:rPr lang="en-US" dirty="0" err="1"/>
              <a:t>subgrantee</a:t>
            </a:r>
            <a:r>
              <a:rPr lang="en-US" dirty="0"/>
              <a:t> will meet program objectives. </a:t>
            </a:r>
            <a:endParaRPr lang="en-US" dirty="0" smtClean="0"/>
          </a:p>
          <a:p>
            <a:r>
              <a:rPr lang="en-US" dirty="0"/>
              <a:t>Annual </a:t>
            </a:r>
            <a:r>
              <a:rPr lang="en-US" dirty="0" smtClean="0"/>
              <a:t>Reports – include </a:t>
            </a:r>
            <a:r>
              <a:rPr lang="en-US" dirty="0"/>
              <a:t>all elements of the quarterly report, compiled from the quarterly reports, project and budget variances and adjustments, and a report on success in obtaining program objectives.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err="1"/>
              <a:t>subgrantees</a:t>
            </a:r>
            <a:r>
              <a:rPr lang="en-US" dirty="0"/>
              <a:t> who do not meet program objectives, reports must include an improvement plan with action steps, work product, deadlines, and responsible parties to enable the </a:t>
            </a:r>
            <a:r>
              <a:rPr lang="en-US" dirty="0" err="1"/>
              <a:t>subgrantee</a:t>
            </a:r>
            <a:r>
              <a:rPr lang="en-US" dirty="0"/>
              <a:t> to meet program objectives.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8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Mexico Charter School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Through this grant, NMCSP will increase the number of high-quality charter schools in New Mexico and strengthen the state’s charter school sector through several parallel initiatives:   </a:t>
            </a:r>
          </a:p>
          <a:p>
            <a:pPr lvl="1"/>
            <a:r>
              <a:rPr lang="en-US" b="1" dirty="0"/>
              <a:t>supporting</a:t>
            </a:r>
            <a:r>
              <a:rPr lang="en-US" dirty="0"/>
              <a:t> </a:t>
            </a:r>
            <a:r>
              <a:rPr lang="en-US" b="1" dirty="0"/>
              <a:t>high-quality charter school development and growth</a:t>
            </a:r>
            <a:r>
              <a:rPr lang="en-US" dirty="0"/>
              <a:t> through a competitive </a:t>
            </a:r>
            <a:r>
              <a:rPr lang="en-US" dirty="0" err="1"/>
              <a:t>subgrant</a:t>
            </a:r>
            <a:r>
              <a:rPr lang="en-US" dirty="0"/>
              <a:t> program for a) new charter school start up, b) high quality charter school replication, and c) high quality charter school expansion; </a:t>
            </a:r>
          </a:p>
          <a:p>
            <a:pPr lvl="1"/>
            <a:r>
              <a:rPr lang="en-US" b="1" dirty="0"/>
              <a:t>building high-quality authorizing practices </a:t>
            </a:r>
            <a:r>
              <a:rPr lang="en-US" dirty="0"/>
              <a:t>among the state’s chartering agencies;  </a:t>
            </a:r>
          </a:p>
          <a:p>
            <a:pPr lvl="1"/>
            <a:r>
              <a:rPr lang="en-US" b="1" dirty="0"/>
              <a:t>strengthening charter school accountability</a:t>
            </a:r>
            <a:r>
              <a:rPr lang="en-US" dirty="0"/>
              <a:t> by supporting the closure of academically poor-performing charter schools; and </a:t>
            </a:r>
          </a:p>
          <a:p>
            <a:pPr lvl="1"/>
            <a:r>
              <a:rPr lang="en-US" b="1" dirty="0"/>
              <a:t>disseminating best practices</a:t>
            </a:r>
            <a:r>
              <a:rPr lang="en-US" dirty="0"/>
              <a:t> from successful charter schools to school districts, charter schools and developers, and other public schools throughout New Mexico. </a:t>
            </a:r>
          </a:p>
        </p:txBody>
      </p:sp>
    </p:spTree>
    <p:extLst>
      <p:ext uri="{BB962C8B-B14F-4D97-AF65-F5344CB8AC3E}">
        <p14:creationId xmlns:p14="http://schemas.microsoft.com/office/powerpoint/2010/main" val="195894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Mexico Charter School Program - Competitive Subgrant Program 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610680"/>
              </p:ext>
            </p:extLst>
          </p:nvPr>
        </p:nvGraphicFramePr>
        <p:xfrm>
          <a:off x="838200" y="1825625"/>
          <a:ext cx="10306540" cy="2194560"/>
        </p:xfrm>
        <a:graphic>
          <a:graphicData uri="http://schemas.openxmlformats.org/drawingml/2006/table">
            <a:tbl>
              <a:tblPr firstRow="1" firstCol="1" bandRow="1">
                <a:tableStyleId>{AF606853-7671-496A-8E4F-DF71F8EC918B}</a:tableStyleId>
              </a:tblPr>
              <a:tblGrid>
                <a:gridCol w="4311244"/>
                <a:gridCol w="1052046"/>
                <a:gridCol w="1052046"/>
                <a:gridCol w="963564"/>
                <a:gridCol w="963564"/>
                <a:gridCol w="982038"/>
                <a:gridCol w="982038"/>
              </a:tblGrid>
              <a:tr h="250622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Year-by-year </a:t>
                      </a:r>
                      <a:r>
                        <a:rPr lang="en-US" sz="2400" dirty="0">
                          <a:effectLst/>
                        </a:rPr>
                        <a:t>estimate of the number of </a:t>
                      </a:r>
                      <a:r>
                        <a:rPr lang="en-US" sz="2400" dirty="0" err="1">
                          <a:effectLst/>
                        </a:rPr>
                        <a:t>subgrants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50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17-18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18-19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19-20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20-21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21-22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Total</a:t>
                      </a:r>
                      <a:endParaRPr lang="en-US" sz="2400" i="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New School </a:t>
                      </a:r>
                      <a:r>
                        <a:rPr lang="en-US" sz="2400" dirty="0" err="1">
                          <a:effectLst/>
                        </a:rPr>
                        <a:t>Subgrant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15</a:t>
                      </a:r>
                      <a:endParaRPr lang="en-US" sz="2400" i="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Replication </a:t>
                      </a:r>
                      <a:r>
                        <a:rPr lang="en-US" sz="2400" dirty="0" err="1">
                          <a:effectLst/>
                        </a:rPr>
                        <a:t>Subgrant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7</a:t>
                      </a:r>
                      <a:endParaRPr lang="en-US" sz="2400" i="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Expansion </a:t>
                      </a:r>
                      <a:r>
                        <a:rPr lang="en-US" sz="2400" dirty="0" err="1">
                          <a:effectLst/>
                        </a:rPr>
                        <a:t>Subgrant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8</a:t>
                      </a:r>
                      <a:endParaRPr lang="en-US" sz="2400" i="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Total</a:t>
                      </a:r>
                      <a:endParaRPr lang="en-US" sz="2400" i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4</a:t>
                      </a:r>
                      <a:endParaRPr lang="en-US" sz="2400" i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5</a:t>
                      </a:r>
                      <a:endParaRPr lang="en-US" sz="2400" i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8</a:t>
                      </a:r>
                      <a:endParaRPr lang="en-US" sz="2400" i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8</a:t>
                      </a:r>
                      <a:endParaRPr lang="en-US" sz="2400" i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5</a:t>
                      </a:r>
                      <a:endParaRPr lang="en-US" sz="2400" i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effectLst/>
                        </a:rPr>
                        <a:t>30</a:t>
                      </a:r>
                      <a:endParaRPr lang="en-US" sz="2400" i="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1876" y="4259384"/>
            <a:ext cx="102928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</a:t>
            </a:r>
            <a:r>
              <a:rPr lang="en-US" sz="2400" dirty="0" err="1" smtClean="0"/>
              <a:t>subgrants</a:t>
            </a:r>
            <a:r>
              <a:rPr lang="en-US" sz="2400" dirty="0" smtClean="0"/>
              <a:t> will be funded on a per pupil amount based on anticipated 5 year enrollment, grant type, and grades served: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700362"/>
              </p:ext>
            </p:extLst>
          </p:nvPr>
        </p:nvGraphicFramePr>
        <p:xfrm>
          <a:off x="992551" y="5242334"/>
          <a:ext cx="10011509" cy="834936"/>
        </p:xfrm>
        <a:graphic>
          <a:graphicData uri="http://schemas.openxmlformats.org/drawingml/2006/table">
            <a:tbl>
              <a:tblPr firstRow="1" firstCol="1" bandRow="1"/>
              <a:tblGrid>
                <a:gridCol w="2644549"/>
                <a:gridCol w="2738998"/>
                <a:gridCol w="2266757"/>
                <a:gridCol w="2361205"/>
              </a:tblGrid>
              <a:tr h="2325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Elementary School–K-5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Middle School–6-8 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High School–9-12 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5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i="1">
                          <a:effectLst/>
                          <a:latin typeface="Times New Roman"/>
                        </a:rPr>
                        <a:t>New School Subgrant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$2,200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$2,000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$2,300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0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i="1" dirty="0">
                          <a:effectLst/>
                          <a:latin typeface="Times New Roman"/>
                        </a:rPr>
                        <a:t>Replication </a:t>
                      </a:r>
                      <a:r>
                        <a:rPr lang="en-US" sz="1200" i="1" dirty="0" err="1">
                          <a:effectLst/>
                          <a:latin typeface="Times New Roman"/>
                        </a:rPr>
                        <a:t>Subgrant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$1,760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$1,600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$1,840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50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i="1" dirty="0" smtClean="0">
                          <a:effectLst/>
                          <a:latin typeface="Times New Roman"/>
                        </a:rPr>
                        <a:t>Expansion </a:t>
                      </a:r>
                      <a:r>
                        <a:rPr lang="en-US" sz="1200" i="1" dirty="0" err="1">
                          <a:effectLst/>
                          <a:latin typeface="Times New Roman"/>
                        </a:rPr>
                        <a:t>Subgrant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$1,320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$1,200</a:t>
                      </a: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$1,380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41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Mexico Charter </a:t>
            </a:r>
            <a:r>
              <a:rPr lang="en-US" dirty="0"/>
              <a:t>School Program - </a:t>
            </a:r>
            <a:r>
              <a:rPr lang="en-US" dirty="0" smtClean="0"/>
              <a:t>Competitive </a:t>
            </a:r>
            <a:r>
              <a:rPr lang="en-US" dirty="0" err="1" smtClean="0"/>
              <a:t>Subgrant</a:t>
            </a:r>
            <a:r>
              <a:rPr lang="en-US" dirty="0" smtClean="0"/>
              <a:t> Program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New Charter School Start Up </a:t>
            </a:r>
          </a:p>
          <a:p>
            <a:r>
              <a:rPr lang="en-US" dirty="0" smtClean="0"/>
              <a:t>for new applicant teams not currently affiliated with any charter school operating in New Mexico</a:t>
            </a:r>
          </a:p>
          <a:p>
            <a:r>
              <a:rPr lang="en-US" dirty="0" smtClean="0"/>
              <a:t>15 schools over the 5 years</a:t>
            </a:r>
          </a:p>
          <a:p>
            <a:r>
              <a:rPr lang="en-US" dirty="0"/>
              <a:t>average</a:t>
            </a:r>
            <a:r>
              <a:rPr lang="en-US" b="1" dirty="0"/>
              <a:t> new school </a:t>
            </a:r>
            <a:r>
              <a:rPr lang="en-US" b="1" dirty="0" err="1"/>
              <a:t>subgrant</a:t>
            </a:r>
            <a:r>
              <a:rPr lang="en-US" dirty="0"/>
              <a:t> will be $</a:t>
            </a:r>
            <a:r>
              <a:rPr lang="en-US" dirty="0" smtClean="0"/>
              <a:t>884,893.77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322378"/>
              </p:ext>
            </p:extLst>
          </p:nvPr>
        </p:nvGraphicFramePr>
        <p:xfrm>
          <a:off x="947612" y="4622929"/>
          <a:ext cx="10009558" cy="920957"/>
        </p:xfrm>
        <a:graphic>
          <a:graphicData uri="http://schemas.openxmlformats.org/drawingml/2006/table">
            <a:tbl>
              <a:tblPr firstRow="1" firstCol="1" bandRow="1"/>
              <a:tblGrid>
                <a:gridCol w="990603"/>
                <a:gridCol w="554892"/>
                <a:gridCol w="1008185"/>
                <a:gridCol w="570523"/>
                <a:gridCol w="984738"/>
                <a:gridCol w="703385"/>
                <a:gridCol w="1109785"/>
                <a:gridCol w="578338"/>
                <a:gridCol w="1117600"/>
                <a:gridCol w="672123"/>
                <a:gridCol w="1101969"/>
                <a:gridCol w="617417"/>
              </a:tblGrid>
              <a:tr h="31539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Year 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Year 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Year 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Year 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Year 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Grant Term Total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Amount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Grants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Amount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Grants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Amount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Grants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Amount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Grants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Amount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Grants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Amount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Grants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3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$1,605,581.31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$1,497,601.26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$2,268,654.83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$3,211,162.61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$3,527,967.89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$12,110,978.89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32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Mexico Charter </a:t>
            </a:r>
            <a:r>
              <a:rPr lang="en-US" dirty="0"/>
              <a:t>School Program - </a:t>
            </a:r>
            <a:r>
              <a:rPr lang="en-US" dirty="0" smtClean="0"/>
              <a:t>Competitive </a:t>
            </a:r>
            <a:r>
              <a:rPr lang="en-US" dirty="0" err="1" smtClean="0"/>
              <a:t>Subgrant</a:t>
            </a:r>
            <a:r>
              <a:rPr lang="en-US" dirty="0" smtClean="0"/>
              <a:t> Program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New Charter School Start Up </a:t>
            </a:r>
          </a:p>
          <a:p>
            <a:r>
              <a:rPr lang="en-US" dirty="0" smtClean="0"/>
              <a:t>competitive application </a:t>
            </a:r>
          </a:p>
          <a:p>
            <a:pPr lvl="1"/>
            <a:r>
              <a:rPr lang="en-US" dirty="0" smtClean="0"/>
              <a:t>phase 1 – complete the </a:t>
            </a:r>
            <a:r>
              <a:rPr lang="en-US" dirty="0"/>
              <a:t>PEC’s </a:t>
            </a:r>
            <a:r>
              <a:rPr lang="en-US" dirty="0" smtClean="0"/>
              <a:t>New </a:t>
            </a:r>
            <a:r>
              <a:rPr lang="en-US" dirty="0"/>
              <a:t>Application and meet the minimum scoring </a:t>
            </a:r>
            <a:r>
              <a:rPr lang="en-US" dirty="0" smtClean="0"/>
              <a:t>requirements</a:t>
            </a:r>
          </a:p>
          <a:p>
            <a:pPr lvl="2"/>
            <a:r>
              <a:rPr lang="en-US" dirty="0" smtClean="0"/>
              <a:t>no </a:t>
            </a:r>
            <a:r>
              <a:rPr lang="en-US" dirty="0"/>
              <a:t>response is evaluated as “Falls Far Below the Criteria”; </a:t>
            </a:r>
            <a:endParaRPr lang="en-US" dirty="0" smtClean="0"/>
          </a:p>
          <a:p>
            <a:pPr lvl="2"/>
            <a:r>
              <a:rPr lang="en-US" dirty="0" smtClean="0"/>
              <a:t>no </a:t>
            </a:r>
            <a:r>
              <a:rPr lang="en-US" dirty="0"/>
              <a:t>more than 3 responses may be evaluated as “Approaches the Criteria” in any one section of the application; and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applicant must earn 95% of the available points or more.</a:t>
            </a:r>
            <a:endParaRPr lang="en-US" dirty="0" smtClean="0"/>
          </a:p>
          <a:p>
            <a:pPr lvl="1"/>
            <a:r>
              <a:rPr lang="en-US" dirty="0"/>
              <a:t>phase </a:t>
            </a:r>
            <a:r>
              <a:rPr lang="en-US" dirty="0" smtClean="0"/>
              <a:t>2 </a:t>
            </a:r>
            <a:r>
              <a:rPr lang="en-US" dirty="0"/>
              <a:t>– complete </a:t>
            </a:r>
            <a:r>
              <a:rPr lang="en-US" dirty="0" err="1" smtClean="0"/>
              <a:t>Subgrant</a:t>
            </a:r>
            <a:r>
              <a:rPr lang="en-US" dirty="0" smtClean="0"/>
              <a:t> Application and Behavioral Event Interview </a:t>
            </a:r>
          </a:p>
          <a:p>
            <a:pPr lvl="2"/>
            <a:r>
              <a:rPr lang="en-US" dirty="0" smtClean="0"/>
              <a:t>same application criteria as above</a:t>
            </a:r>
          </a:p>
          <a:p>
            <a:pPr lvl="2"/>
            <a:r>
              <a:rPr lang="en-US" dirty="0" smtClean="0"/>
              <a:t>BEI Scoring - No </a:t>
            </a:r>
            <a:r>
              <a:rPr lang="en-US" dirty="0"/>
              <a:t>competency is scored as “Level 1”; No more than 2 responses may be evaluated as “Level 2”; and the applicant must earn 95% of the available points or more.</a:t>
            </a:r>
            <a:endParaRPr lang="en-US" dirty="0" smtClean="0"/>
          </a:p>
          <a:p>
            <a:r>
              <a:rPr lang="en-US" dirty="0" smtClean="0"/>
              <a:t>scoring and awards </a:t>
            </a:r>
          </a:p>
          <a:p>
            <a:pPr lvl="1"/>
            <a:r>
              <a:rPr lang="en-US" dirty="0" smtClean="0"/>
              <a:t>includes scoring of the community input hearing</a:t>
            </a:r>
          </a:p>
          <a:p>
            <a:pPr lvl="1"/>
            <a:r>
              <a:rPr lang="en-US" dirty="0" smtClean="0"/>
              <a:t>highest scoring applicants awarded grants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4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Mexico Charter </a:t>
            </a:r>
            <a:r>
              <a:rPr lang="en-US" dirty="0"/>
              <a:t>School Program - </a:t>
            </a:r>
            <a:r>
              <a:rPr lang="en-US" dirty="0" smtClean="0"/>
              <a:t>Competitive </a:t>
            </a:r>
            <a:r>
              <a:rPr lang="en-US" dirty="0" err="1" smtClean="0"/>
              <a:t>Subgrant</a:t>
            </a:r>
            <a:r>
              <a:rPr lang="en-US" dirty="0" smtClean="0"/>
              <a:t> Program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New Charter School Start Up </a:t>
            </a:r>
          </a:p>
          <a:p>
            <a:r>
              <a:rPr lang="en-US" dirty="0" smtClean="0"/>
              <a:t>Behavioral Event Interview </a:t>
            </a:r>
            <a:r>
              <a:rPr lang="en-US" i="1" dirty="0" smtClean="0"/>
              <a:t>- identifying </a:t>
            </a:r>
            <a:r>
              <a:rPr lang="en-US" i="1" dirty="0"/>
              <a:t>competencies </a:t>
            </a:r>
            <a:r>
              <a:rPr lang="en-US" i="1" dirty="0" smtClean="0"/>
              <a:t>that have </a:t>
            </a:r>
            <a:r>
              <a:rPr lang="en-US" i="1" dirty="0"/>
              <a:t>been identified as particularly effective for school leadership</a:t>
            </a:r>
            <a:endParaRPr lang="en-US" i="1" dirty="0" smtClean="0"/>
          </a:p>
          <a:p>
            <a:pPr lvl="1"/>
            <a:r>
              <a:rPr lang="en-US" dirty="0" smtClean="0"/>
              <a:t>two-hour </a:t>
            </a:r>
            <a:r>
              <a:rPr lang="en-US" dirty="0"/>
              <a:t>process that delves deeper than traditional interviews to identify the underlying competencies that are predictors of success for new/turnaround school </a:t>
            </a:r>
            <a:r>
              <a:rPr lang="en-US" dirty="0" smtClean="0"/>
              <a:t>leaders</a:t>
            </a:r>
          </a:p>
          <a:p>
            <a:pPr lvl="1"/>
            <a:r>
              <a:rPr lang="en-US" dirty="0" smtClean="0"/>
              <a:t> Competencies: </a:t>
            </a:r>
          </a:p>
          <a:p>
            <a:pPr lvl="2"/>
            <a:r>
              <a:rPr lang="en-US" dirty="0" smtClean="0"/>
              <a:t>Focuses </a:t>
            </a:r>
            <a:r>
              <a:rPr lang="en-US" dirty="0"/>
              <a:t>on Sustainable </a:t>
            </a:r>
            <a:r>
              <a:rPr lang="en-US" dirty="0" smtClean="0"/>
              <a:t>Results</a:t>
            </a:r>
          </a:p>
          <a:p>
            <a:pPr lvl="2"/>
            <a:r>
              <a:rPr lang="en-US" dirty="0"/>
              <a:t>Engages the </a:t>
            </a:r>
            <a:r>
              <a:rPr lang="en-US" dirty="0" smtClean="0"/>
              <a:t>Team</a:t>
            </a:r>
          </a:p>
          <a:p>
            <a:pPr lvl="2"/>
            <a:r>
              <a:rPr lang="en-US" dirty="0"/>
              <a:t>Holding People Accountable for School </a:t>
            </a:r>
            <a:r>
              <a:rPr lang="en-US" dirty="0" smtClean="0"/>
              <a:t>Performance</a:t>
            </a:r>
          </a:p>
          <a:p>
            <a:pPr lvl="2"/>
            <a:r>
              <a:rPr lang="en-US" dirty="0"/>
              <a:t>Commitment to </a:t>
            </a:r>
            <a:r>
              <a:rPr lang="en-US" dirty="0" smtClean="0"/>
              <a:t>Students</a:t>
            </a:r>
          </a:p>
          <a:p>
            <a:pPr lvl="2"/>
            <a:r>
              <a:rPr lang="en-US" dirty="0"/>
              <a:t>Conceptual </a:t>
            </a:r>
            <a:r>
              <a:rPr lang="en-US" dirty="0" smtClean="0"/>
              <a:t>Thinking</a:t>
            </a:r>
          </a:p>
          <a:p>
            <a:pPr lvl="2"/>
            <a:r>
              <a:rPr lang="en-US" dirty="0"/>
              <a:t>Analytical Thinking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Mexico Charter </a:t>
            </a:r>
            <a:r>
              <a:rPr lang="en-US" dirty="0"/>
              <a:t>School Program - </a:t>
            </a:r>
            <a:r>
              <a:rPr lang="en-US" dirty="0" smtClean="0"/>
              <a:t>Competitive </a:t>
            </a:r>
            <a:r>
              <a:rPr lang="en-US" dirty="0" err="1" smtClean="0"/>
              <a:t>Subgrant</a:t>
            </a:r>
            <a:r>
              <a:rPr lang="en-US" dirty="0" smtClean="0"/>
              <a:t> Program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Replication and Expansion</a:t>
            </a:r>
          </a:p>
          <a:p>
            <a:r>
              <a:rPr lang="en-US" sz="2000" dirty="0" smtClean="0"/>
              <a:t>for applicant teams currently affiliated with an operating charter school in New Mexico</a:t>
            </a:r>
          </a:p>
          <a:p>
            <a:pPr lvl="1"/>
            <a:r>
              <a:rPr lang="en-US" sz="1800" dirty="0" smtClean="0"/>
              <a:t>charter amendment to add school site, increase enrollment cap, or expand grade levels served</a:t>
            </a:r>
          </a:p>
          <a:p>
            <a:pPr lvl="1"/>
            <a:r>
              <a:rPr lang="en-US" sz="1800" dirty="0" smtClean="0"/>
              <a:t>new charter application</a:t>
            </a:r>
          </a:p>
          <a:p>
            <a:pPr lvl="1"/>
            <a:r>
              <a:rPr lang="en-US" sz="1800" dirty="0" smtClean="0"/>
              <a:t>other “replication” process that may be developed</a:t>
            </a:r>
          </a:p>
          <a:p>
            <a:r>
              <a:rPr lang="en-US" sz="2000" dirty="0" smtClean="0"/>
              <a:t>7 schools over the 5 years</a:t>
            </a:r>
          </a:p>
          <a:p>
            <a:r>
              <a:rPr lang="en-US" sz="2000" dirty="0"/>
              <a:t>average</a:t>
            </a:r>
            <a:r>
              <a:rPr lang="en-US" sz="2000" b="1" dirty="0"/>
              <a:t> replication </a:t>
            </a:r>
            <a:r>
              <a:rPr lang="en-US" sz="2000" b="1" dirty="0" err="1"/>
              <a:t>subgrant</a:t>
            </a:r>
            <a:r>
              <a:rPr lang="en-US" sz="2000" b="1" dirty="0"/>
              <a:t> </a:t>
            </a:r>
            <a:r>
              <a:rPr lang="en-US" sz="2000" dirty="0"/>
              <a:t>will be $</a:t>
            </a:r>
            <a:r>
              <a:rPr lang="en-US" sz="2000" dirty="0" smtClean="0"/>
              <a:t>693,986.39</a:t>
            </a:r>
          </a:p>
          <a:p>
            <a:r>
              <a:rPr lang="en-US" sz="2000" dirty="0"/>
              <a:t>average </a:t>
            </a:r>
            <a:r>
              <a:rPr lang="en-US" sz="2000" b="1" dirty="0"/>
              <a:t>expansion </a:t>
            </a:r>
            <a:r>
              <a:rPr lang="en-US" sz="2000" b="1" dirty="0" err="1"/>
              <a:t>subgrant</a:t>
            </a:r>
            <a:r>
              <a:rPr lang="en-US" sz="2000" b="1" dirty="0"/>
              <a:t> </a:t>
            </a:r>
            <a:r>
              <a:rPr lang="en-US" sz="2000" dirty="0"/>
              <a:t>will be $265,714.29</a:t>
            </a:r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173769"/>
              </p:ext>
            </p:extLst>
          </p:nvPr>
        </p:nvGraphicFramePr>
        <p:xfrm>
          <a:off x="609601" y="4806461"/>
          <a:ext cx="10697312" cy="1043927"/>
        </p:xfrm>
        <a:graphic>
          <a:graphicData uri="http://schemas.openxmlformats.org/drawingml/2006/table">
            <a:tbl>
              <a:tblPr firstRow="1" firstCol="1" bandRow="1"/>
              <a:tblGrid>
                <a:gridCol w="890952"/>
                <a:gridCol w="945662"/>
                <a:gridCol w="609600"/>
                <a:gridCol w="976923"/>
                <a:gridCol w="593969"/>
                <a:gridCol w="1109785"/>
                <a:gridCol w="555681"/>
                <a:gridCol w="1041507"/>
                <a:gridCol w="604233"/>
                <a:gridCol w="1065358"/>
                <a:gridCol w="628084"/>
                <a:gridCol w="1073308"/>
                <a:gridCol w="602250"/>
              </a:tblGrid>
              <a:tr h="1468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Year 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Year 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Year 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Year 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Year 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Grant Term Total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4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Amount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Grants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Amount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Grants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Amount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Grants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Amount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Grants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Amount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Grants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Amount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Grants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Replication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$642,232.52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$599,040.50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$1,209,949.24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$1,284,465.04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$705,593.58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$4,441,286.89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Expansion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$481,674.39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$898,560.75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$1,361,192.90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$963,348.78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$0.00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$3,704,784.82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64" marR="685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19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Mexico Charter </a:t>
            </a:r>
            <a:r>
              <a:rPr lang="en-US" dirty="0"/>
              <a:t>School Program - </a:t>
            </a:r>
            <a:r>
              <a:rPr lang="en-US" dirty="0" smtClean="0"/>
              <a:t>Competitive </a:t>
            </a:r>
            <a:r>
              <a:rPr lang="en-US" dirty="0" err="1" smtClean="0"/>
              <a:t>Subgrant</a:t>
            </a:r>
            <a:r>
              <a:rPr lang="en-US" dirty="0" smtClean="0"/>
              <a:t> Program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Replication and Expansion</a:t>
            </a:r>
          </a:p>
          <a:p>
            <a:r>
              <a:rPr lang="en-US" dirty="0" smtClean="0"/>
              <a:t>competitive application </a:t>
            </a:r>
          </a:p>
          <a:p>
            <a:pPr lvl="1"/>
            <a:r>
              <a:rPr lang="en-US" dirty="0" smtClean="0"/>
              <a:t>phase 1 –  submit notice of intent to apply, PED verifies eligibility </a:t>
            </a:r>
          </a:p>
          <a:p>
            <a:pPr lvl="2"/>
            <a:r>
              <a:rPr lang="en-US" dirty="0" smtClean="0"/>
              <a:t>earned grades of B or better in each of the last 3 years</a:t>
            </a:r>
          </a:p>
          <a:p>
            <a:pPr lvl="2"/>
            <a:r>
              <a:rPr lang="en-US" dirty="0" smtClean="0"/>
              <a:t>does not meet TSI/CSI criteria</a:t>
            </a:r>
          </a:p>
          <a:p>
            <a:pPr lvl="2"/>
            <a:r>
              <a:rPr lang="en-US" dirty="0" smtClean="0"/>
              <a:t>no </a:t>
            </a:r>
            <a:r>
              <a:rPr lang="en-US" i="1" dirty="0" smtClean="0"/>
              <a:t>significant</a:t>
            </a:r>
            <a:r>
              <a:rPr lang="en-US" dirty="0" smtClean="0"/>
              <a:t> adverse audit findings or organizational non-compliance </a:t>
            </a:r>
          </a:p>
          <a:p>
            <a:pPr lvl="1"/>
            <a:r>
              <a:rPr lang="en-US" dirty="0"/>
              <a:t>phase </a:t>
            </a:r>
            <a:r>
              <a:rPr lang="en-US" dirty="0" smtClean="0"/>
              <a:t>2 </a:t>
            </a:r>
            <a:r>
              <a:rPr lang="en-US" dirty="0"/>
              <a:t>– complete </a:t>
            </a:r>
            <a:r>
              <a:rPr lang="en-US" dirty="0" err="1" smtClean="0"/>
              <a:t>Subgrant</a:t>
            </a:r>
            <a:r>
              <a:rPr lang="en-US" dirty="0" smtClean="0"/>
              <a:t> Application and Behavioral Event Interview </a:t>
            </a:r>
          </a:p>
          <a:p>
            <a:pPr lvl="2"/>
            <a:r>
              <a:rPr lang="en-US" dirty="0"/>
              <a:t>no response is evaluated as “Falls Far Below the Criteria”; </a:t>
            </a:r>
          </a:p>
          <a:p>
            <a:pPr lvl="2"/>
            <a:r>
              <a:rPr lang="en-US" dirty="0"/>
              <a:t>no more than 3 responses may be evaluated as “Approaches the Criteria</a:t>
            </a:r>
            <a:r>
              <a:rPr lang="en-US" dirty="0" smtClean="0"/>
              <a:t>”; </a:t>
            </a:r>
            <a:r>
              <a:rPr lang="en-US" dirty="0"/>
              <a:t>and </a:t>
            </a:r>
          </a:p>
          <a:p>
            <a:pPr lvl="2"/>
            <a:r>
              <a:rPr lang="en-US" dirty="0"/>
              <a:t>the applicant must earn 95% of the available points or more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BEI Scoring - No competency is scored as “Level 1”; No more than 2 responses may be evaluated as “Level 2”; and the applicant must earn 95% of the available points or more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scoring and awards </a:t>
            </a:r>
          </a:p>
          <a:p>
            <a:pPr lvl="1"/>
            <a:r>
              <a:rPr lang="en-US" dirty="0" smtClean="0"/>
              <a:t>includes scoring of the community input hearing</a:t>
            </a:r>
          </a:p>
          <a:p>
            <a:pPr lvl="1"/>
            <a:r>
              <a:rPr lang="en-US" dirty="0" smtClean="0"/>
              <a:t>highest scoring applicants awarded grants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Mexico Charter </a:t>
            </a:r>
            <a:r>
              <a:rPr lang="en-US" dirty="0"/>
              <a:t>School Program - </a:t>
            </a:r>
            <a:r>
              <a:rPr lang="en-US" dirty="0" smtClean="0"/>
              <a:t>Competitive </a:t>
            </a:r>
            <a:r>
              <a:rPr lang="en-US" dirty="0" err="1" smtClean="0"/>
              <a:t>Subgrant</a:t>
            </a:r>
            <a:r>
              <a:rPr lang="en-US" dirty="0" smtClean="0"/>
              <a:t> Program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Replication and Expansion</a:t>
            </a:r>
          </a:p>
          <a:p>
            <a:r>
              <a:rPr lang="en-US" dirty="0" smtClean="0"/>
              <a:t>Behavioral Event Interview </a:t>
            </a:r>
            <a:r>
              <a:rPr lang="en-US" i="1" dirty="0" smtClean="0"/>
              <a:t>- identifying </a:t>
            </a:r>
            <a:r>
              <a:rPr lang="en-US" i="1" dirty="0"/>
              <a:t>competencies </a:t>
            </a:r>
            <a:r>
              <a:rPr lang="en-US" i="1" dirty="0" smtClean="0"/>
              <a:t>that have </a:t>
            </a:r>
            <a:r>
              <a:rPr lang="en-US" i="1" dirty="0"/>
              <a:t>been identified as particularly effective for school leadership</a:t>
            </a:r>
            <a:endParaRPr lang="en-US" i="1" dirty="0" smtClean="0"/>
          </a:p>
          <a:p>
            <a:pPr lvl="1"/>
            <a:r>
              <a:rPr lang="en-US" dirty="0" smtClean="0"/>
              <a:t>two-hour </a:t>
            </a:r>
            <a:r>
              <a:rPr lang="en-US" dirty="0"/>
              <a:t>process that delves deeper than traditional interviews to identify the underlying competencies that are predictors of success for new/turnaround school </a:t>
            </a:r>
            <a:r>
              <a:rPr lang="en-US" dirty="0" smtClean="0"/>
              <a:t>leaders</a:t>
            </a:r>
          </a:p>
          <a:p>
            <a:pPr lvl="1"/>
            <a:r>
              <a:rPr lang="en-US" dirty="0" smtClean="0"/>
              <a:t> Competencies: </a:t>
            </a:r>
          </a:p>
          <a:p>
            <a:pPr lvl="2"/>
            <a:r>
              <a:rPr lang="en-US" dirty="0" smtClean="0"/>
              <a:t>Focuses </a:t>
            </a:r>
            <a:r>
              <a:rPr lang="en-US" dirty="0"/>
              <a:t>on Sustainable </a:t>
            </a:r>
            <a:r>
              <a:rPr lang="en-US" dirty="0" smtClean="0"/>
              <a:t>Results</a:t>
            </a:r>
          </a:p>
          <a:p>
            <a:pPr lvl="2"/>
            <a:r>
              <a:rPr lang="en-US" dirty="0"/>
              <a:t>Engages the </a:t>
            </a:r>
            <a:r>
              <a:rPr lang="en-US" dirty="0" smtClean="0"/>
              <a:t>Team</a:t>
            </a:r>
          </a:p>
          <a:p>
            <a:pPr lvl="2"/>
            <a:r>
              <a:rPr lang="en-US" dirty="0"/>
              <a:t>Holding People Accountable for School </a:t>
            </a:r>
            <a:r>
              <a:rPr lang="en-US" dirty="0" smtClean="0"/>
              <a:t>Performance</a:t>
            </a:r>
          </a:p>
          <a:p>
            <a:pPr lvl="2"/>
            <a:r>
              <a:rPr lang="en-US" dirty="0"/>
              <a:t>Commitment to </a:t>
            </a:r>
            <a:r>
              <a:rPr lang="en-US" dirty="0" smtClean="0"/>
              <a:t>Students</a:t>
            </a:r>
          </a:p>
          <a:p>
            <a:pPr lvl="2"/>
            <a:r>
              <a:rPr lang="en-US" dirty="0"/>
              <a:t>Conceptual </a:t>
            </a:r>
            <a:r>
              <a:rPr lang="en-US" dirty="0" smtClean="0"/>
              <a:t>Thinking</a:t>
            </a:r>
          </a:p>
          <a:p>
            <a:pPr lvl="2"/>
            <a:r>
              <a:rPr lang="en-US" dirty="0"/>
              <a:t>Analytical Thinking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2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5202</TotalTime>
  <Words>1499</Words>
  <Application>Microsoft Office PowerPoint</Application>
  <PresentationFormat>Custom</PresentationFormat>
  <Paragraphs>248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New Mexico Charter School Program</vt:lpstr>
      <vt:lpstr>New Mexico Charter School Program</vt:lpstr>
      <vt:lpstr>New Mexico Charter School Program - Competitive Subgrant Program </vt:lpstr>
      <vt:lpstr>New Mexico Charter School Program - Competitive Subgrant Program </vt:lpstr>
      <vt:lpstr>New Mexico Charter School Program - Competitive Subgrant Program </vt:lpstr>
      <vt:lpstr>New Mexico Charter School Program - Competitive Subgrant Program </vt:lpstr>
      <vt:lpstr>New Mexico Charter School Program - Competitive Subgrant Program </vt:lpstr>
      <vt:lpstr>New Mexico Charter School Program - Competitive Subgrant Program </vt:lpstr>
      <vt:lpstr>New Mexico Charter School Program - Competitive Subgrant Program </vt:lpstr>
      <vt:lpstr>New Mexico Charter School Program - Competitive Subgrant Program </vt:lpstr>
      <vt:lpstr>New Mexico Charter School Program - Competitive Subgrant Program </vt:lpstr>
      <vt:lpstr>New Mexico Charter School Program - Competitive Subgrant Program </vt:lpstr>
      <vt:lpstr>New Mexico Charter School Program - Competitive Subgrant Program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Hindman</dc:creator>
  <cp:lastModifiedBy>Katie Poulos</cp:lastModifiedBy>
  <cp:revision>268</cp:revision>
  <cp:lastPrinted>2017-12-08T05:29:38Z</cp:lastPrinted>
  <dcterms:created xsi:type="dcterms:W3CDTF">2017-05-14T22:19:20Z</dcterms:created>
  <dcterms:modified xsi:type="dcterms:W3CDTF">2018-01-25T23:09:35Z</dcterms:modified>
</cp:coreProperties>
</file>