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handoutMasterIdLst>
    <p:handoutMasterId r:id="rId16"/>
  </p:handoutMasterIdLst>
  <p:sldIdLst>
    <p:sldId id="448" r:id="rId2"/>
    <p:sldId id="433" r:id="rId3"/>
    <p:sldId id="445" r:id="rId4"/>
    <p:sldId id="440" r:id="rId5"/>
    <p:sldId id="441" r:id="rId6"/>
    <p:sldId id="436" r:id="rId7"/>
    <p:sldId id="442" r:id="rId8"/>
    <p:sldId id="435" r:id="rId9"/>
    <p:sldId id="446" r:id="rId10"/>
    <p:sldId id="434" r:id="rId11"/>
    <p:sldId id="437" r:id="rId12"/>
    <p:sldId id="450" r:id="rId13"/>
    <p:sldId id="449" r:id="rId14"/>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8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8" autoAdjust="0"/>
    <p:restoredTop sz="83429" autoAdjust="0"/>
  </p:normalViewPr>
  <p:slideViewPr>
    <p:cSldViewPr>
      <p:cViewPr>
        <p:scale>
          <a:sx n="90" d="100"/>
          <a:sy n="90" d="100"/>
        </p:scale>
        <p:origin x="-2160" y="-174"/>
      </p:cViewPr>
      <p:guideLst>
        <p:guide orient="horz" pos="2160"/>
        <p:guide pos="2880"/>
      </p:guideLst>
    </p:cSldViewPr>
  </p:slideViewPr>
  <p:outlineViewPr>
    <p:cViewPr>
      <p:scale>
        <a:sx n="33" d="100"/>
        <a:sy n="33" d="100"/>
      </p:scale>
      <p:origin x="0" y="2766"/>
    </p:cViewPr>
  </p:outlineViewPr>
  <p:notesTextViewPr>
    <p:cViewPr>
      <p:scale>
        <a:sx n="125" d="100"/>
        <a:sy n="12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9E12A1-4AC3-44DD-948C-C74F3F7CF6F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BE2A8B8-3A31-4E41-AD47-748A1C5BCB0A}">
      <dgm:prSet phldrT="[Text]" custT="1"/>
      <dgm:spPr/>
      <dgm:t>
        <a:bodyPr/>
        <a:lstStyle/>
        <a:p>
          <a:r>
            <a:rPr lang="en-US" sz="2400" b="1" dirty="0" smtClean="0"/>
            <a:t>TABE</a:t>
          </a:r>
          <a:endParaRPr lang="en-US" sz="2400" b="1" dirty="0"/>
        </a:p>
      </dgm:t>
    </dgm:pt>
    <dgm:pt modelId="{2894665D-DEDC-44E6-83AF-017B954A97A2}" type="parTrans" cxnId="{4871854D-61ED-4129-A637-13C8C2882D8A}">
      <dgm:prSet/>
      <dgm:spPr/>
      <dgm:t>
        <a:bodyPr/>
        <a:lstStyle/>
        <a:p>
          <a:endParaRPr lang="en-US"/>
        </a:p>
      </dgm:t>
    </dgm:pt>
    <dgm:pt modelId="{6F15F8F2-9A0F-48A4-A006-0D440F9CF4DC}" type="sibTrans" cxnId="{4871854D-61ED-4129-A637-13C8C2882D8A}">
      <dgm:prSet/>
      <dgm:spPr/>
      <dgm:t>
        <a:bodyPr/>
        <a:lstStyle/>
        <a:p>
          <a:endParaRPr lang="en-US"/>
        </a:p>
      </dgm:t>
    </dgm:pt>
    <dgm:pt modelId="{88A5FA41-1436-4C89-A42A-ABD01A6173D9}">
      <dgm:prSet phldrT="[Text]"/>
      <dgm:spPr/>
      <dgm:t>
        <a:bodyPr/>
        <a:lstStyle/>
        <a:p>
          <a:r>
            <a:rPr lang="en-US" b="1" dirty="0" smtClean="0"/>
            <a:t>Test of Adult Basic Education</a:t>
          </a:r>
          <a:endParaRPr lang="en-US" b="1" dirty="0"/>
        </a:p>
      </dgm:t>
    </dgm:pt>
    <dgm:pt modelId="{84C82406-42C5-4EBA-BFEC-783E673B817B}" type="parTrans" cxnId="{D2EF7938-A75D-49B1-9667-DE07B33630B7}">
      <dgm:prSet/>
      <dgm:spPr/>
      <dgm:t>
        <a:bodyPr/>
        <a:lstStyle/>
        <a:p>
          <a:endParaRPr lang="en-US"/>
        </a:p>
      </dgm:t>
    </dgm:pt>
    <dgm:pt modelId="{DD927C31-16BD-4282-814F-5A543DD1364C}" type="sibTrans" cxnId="{D2EF7938-A75D-49B1-9667-DE07B33630B7}">
      <dgm:prSet/>
      <dgm:spPr/>
      <dgm:t>
        <a:bodyPr/>
        <a:lstStyle/>
        <a:p>
          <a:endParaRPr lang="en-US"/>
        </a:p>
      </dgm:t>
    </dgm:pt>
    <dgm:pt modelId="{24685898-E4C1-45C1-8486-B2BDE84D6D3E}">
      <dgm:prSet phldrT="[Text]"/>
      <dgm:spPr/>
      <dgm:t>
        <a:bodyPr/>
        <a:lstStyle/>
        <a:p>
          <a:r>
            <a:rPr lang="en-US" dirty="0" smtClean="0"/>
            <a:t>measures a person’s grade level in reading, mathematics, and language</a:t>
          </a:r>
          <a:endParaRPr lang="en-US" dirty="0"/>
        </a:p>
      </dgm:t>
    </dgm:pt>
    <dgm:pt modelId="{74BA9457-1F5C-4334-9B64-53B15F152B36}" type="parTrans" cxnId="{B2A158F3-7DC9-4D7C-9050-335DF7325924}">
      <dgm:prSet/>
      <dgm:spPr/>
      <dgm:t>
        <a:bodyPr/>
        <a:lstStyle/>
        <a:p>
          <a:endParaRPr lang="en-US"/>
        </a:p>
      </dgm:t>
    </dgm:pt>
    <dgm:pt modelId="{652F3D0C-63C6-4FDE-8380-1E0F32BFF7D1}" type="sibTrans" cxnId="{B2A158F3-7DC9-4D7C-9050-335DF7325924}">
      <dgm:prSet/>
      <dgm:spPr/>
      <dgm:t>
        <a:bodyPr/>
        <a:lstStyle/>
        <a:p>
          <a:endParaRPr lang="en-US"/>
        </a:p>
      </dgm:t>
    </dgm:pt>
    <dgm:pt modelId="{540B4366-FA82-487A-A164-7912CCB607CA}">
      <dgm:prSet phldrT="[Text]" custT="1"/>
      <dgm:spPr/>
      <dgm:t>
        <a:bodyPr/>
        <a:lstStyle/>
        <a:p>
          <a:r>
            <a:rPr lang="en-US" sz="2400" b="1" dirty="0" err="1" smtClean="0"/>
            <a:t>WorkKeys</a:t>
          </a:r>
          <a:endParaRPr lang="en-US" sz="2400" b="1" dirty="0"/>
        </a:p>
      </dgm:t>
    </dgm:pt>
    <dgm:pt modelId="{90C57F1E-81A5-414A-9BC5-FCA0A30FC0F1}" type="parTrans" cxnId="{32E379CB-98DC-4532-A1E4-3C6DC5ABF96B}">
      <dgm:prSet/>
      <dgm:spPr/>
      <dgm:t>
        <a:bodyPr/>
        <a:lstStyle/>
        <a:p>
          <a:endParaRPr lang="en-US"/>
        </a:p>
      </dgm:t>
    </dgm:pt>
    <dgm:pt modelId="{12517435-7271-46CC-B08E-906EF1E24A86}" type="sibTrans" cxnId="{32E379CB-98DC-4532-A1E4-3C6DC5ABF96B}">
      <dgm:prSet/>
      <dgm:spPr/>
      <dgm:t>
        <a:bodyPr/>
        <a:lstStyle/>
        <a:p>
          <a:endParaRPr lang="en-US"/>
        </a:p>
      </dgm:t>
    </dgm:pt>
    <dgm:pt modelId="{20B8BB1A-80FC-46A0-B7C7-74B6378AD0DC}">
      <dgm:prSet phldrT="[Text]"/>
      <dgm:spPr/>
      <dgm:t>
        <a:bodyPr/>
        <a:lstStyle/>
        <a:p>
          <a:r>
            <a:rPr lang="en-US" b="1" dirty="0" err="1" smtClean="0"/>
            <a:t>WorkKeys</a:t>
          </a:r>
          <a:endParaRPr lang="en-US" b="1" dirty="0"/>
        </a:p>
      </dgm:t>
    </dgm:pt>
    <dgm:pt modelId="{DC809E85-B2D6-4EE1-B4F0-5673801BB357}" type="parTrans" cxnId="{A9441FB4-A081-47A9-BA52-562F262AC1CD}">
      <dgm:prSet/>
      <dgm:spPr/>
      <dgm:t>
        <a:bodyPr/>
        <a:lstStyle/>
        <a:p>
          <a:endParaRPr lang="en-US"/>
        </a:p>
      </dgm:t>
    </dgm:pt>
    <dgm:pt modelId="{742E7A41-B3D7-44D0-9D01-55A9C302C99F}" type="sibTrans" cxnId="{A9441FB4-A081-47A9-BA52-562F262AC1CD}">
      <dgm:prSet/>
      <dgm:spPr/>
      <dgm:t>
        <a:bodyPr/>
        <a:lstStyle/>
        <a:p>
          <a:endParaRPr lang="en-US"/>
        </a:p>
      </dgm:t>
    </dgm:pt>
    <dgm:pt modelId="{47028F74-CB9A-4656-9E68-E8B37381DFA8}">
      <dgm:prSet phldrT="[Text]"/>
      <dgm:spPr/>
      <dgm:t>
        <a:bodyPr/>
        <a:lstStyle/>
        <a:p>
          <a:r>
            <a:rPr lang="en-US" dirty="0" smtClean="0"/>
            <a:t>created by ACT</a:t>
          </a:r>
          <a:endParaRPr lang="en-US" dirty="0"/>
        </a:p>
      </dgm:t>
    </dgm:pt>
    <dgm:pt modelId="{E0220577-A907-4C67-A383-295D7801309A}" type="parTrans" cxnId="{1CE318FB-9868-4BFD-B525-81DB34B0BC4C}">
      <dgm:prSet/>
      <dgm:spPr/>
      <dgm:t>
        <a:bodyPr/>
        <a:lstStyle/>
        <a:p>
          <a:endParaRPr lang="en-US"/>
        </a:p>
      </dgm:t>
    </dgm:pt>
    <dgm:pt modelId="{DC45701A-A3D2-48E2-80F7-E09570411304}" type="sibTrans" cxnId="{1CE318FB-9868-4BFD-B525-81DB34B0BC4C}">
      <dgm:prSet/>
      <dgm:spPr/>
      <dgm:t>
        <a:bodyPr/>
        <a:lstStyle/>
        <a:p>
          <a:endParaRPr lang="en-US"/>
        </a:p>
      </dgm:t>
    </dgm:pt>
    <dgm:pt modelId="{EB6A7FCD-0C9A-4A04-9808-622F3B02E614}">
      <dgm:prSet phldrT="[Text]" custT="1"/>
      <dgm:spPr/>
      <dgm:t>
        <a:bodyPr/>
        <a:lstStyle/>
        <a:p>
          <a:r>
            <a:rPr lang="en-US" sz="2400" b="1" dirty="0" smtClean="0"/>
            <a:t>ASVAB</a:t>
          </a:r>
          <a:endParaRPr lang="en-US" sz="2400" b="1" dirty="0"/>
        </a:p>
      </dgm:t>
    </dgm:pt>
    <dgm:pt modelId="{469D3ED3-00D4-43F5-905D-73F68B92DD3C}" type="parTrans" cxnId="{E8AF4976-36A8-4B26-A38F-5FE2D437D775}">
      <dgm:prSet/>
      <dgm:spPr/>
      <dgm:t>
        <a:bodyPr/>
        <a:lstStyle/>
        <a:p>
          <a:endParaRPr lang="en-US"/>
        </a:p>
      </dgm:t>
    </dgm:pt>
    <dgm:pt modelId="{9F49F396-C6FF-4ECD-8425-B37D736FE657}" type="sibTrans" cxnId="{E8AF4976-36A8-4B26-A38F-5FE2D437D775}">
      <dgm:prSet/>
      <dgm:spPr/>
      <dgm:t>
        <a:bodyPr/>
        <a:lstStyle/>
        <a:p>
          <a:endParaRPr lang="en-US"/>
        </a:p>
      </dgm:t>
    </dgm:pt>
    <dgm:pt modelId="{582CD90A-8587-4F0F-BF37-9E2E6C0EB210}">
      <dgm:prSet phldrT="[Text]"/>
      <dgm:spPr/>
      <dgm:t>
        <a:bodyPr/>
        <a:lstStyle/>
        <a:p>
          <a:r>
            <a:rPr lang="en-US" b="1" dirty="0" smtClean="0"/>
            <a:t>Armed Services Vocational Aptitude Battery</a:t>
          </a:r>
          <a:endParaRPr lang="en-US" b="1" dirty="0"/>
        </a:p>
      </dgm:t>
    </dgm:pt>
    <dgm:pt modelId="{26AC91E1-B2BC-4C8B-8021-DEA9A5AB1A5A}" type="parTrans" cxnId="{76BECCF0-B53A-4843-A3AB-F6CF28E481B4}">
      <dgm:prSet/>
      <dgm:spPr/>
      <dgm:t>
        <a:bodyPr/>
        <a:lstStyle/>
        <a:p>
          <a:endParaRPr lang="en-US"/>
        </a:p>
      </dgm:t>
    </dgm:pt>
    <dgm:pt modelId="{28C8FA97-99B0-4BB7-A4E0-39D6CDF9E589}" type="sibTrans" cxnId="{76BECCF0-B53A-4843-A3AB-F6CF28E481B4}">
      <dgm:prSet/>
      <dgm:spPr/>
      <dgm:t>
        <a:bodyPr/>
        <a:lstStyle/>
        <a:p>
          <a:endParaRPr lang="en-US"/>
        </a:p>
      </dgm:t>
    </dgm:pt>
    <dgm:pt modelId="{D4D55168-8935-40D2-AF06-A8597363F92C}">
      <dgm:prSet phldrT="[Text]"/>
      <dgm:spPr/>
      <dgm:t>
        <a:bodyPr/>
        <a:lstStyle/>
        <a:p>
          <a:r>
            <a:rPr lang="en-US" dirty="0" smtClean="0"/>
            <a:t>Provides a composite score: the Armed Forces Qualification Test (AFQT) score  </a:t>
          </a:r>
          <a:endParaRPr lang="en-US" dirty="0"/>
        </a:p>
      </dgm:t>
    </dgm:pt>
    <dgm:pt modelId="{619D5DD3-C609-40A6-8B4B-6C2E4CD1642D}" type="parTrans" cxnId="{125E0B64-0E1C-42A7-894B-7629BDC62473}">
      <dgm:prSet/>
      <dgm:spPr/>
      <dgm:t>
        <a:bodyPr/>
        <a:lstStyle/>
        <a:p>
          <a:endParaRPr lang="en-US"/>
        </a:p>
      </dgm:t>
    </dgm:pt>
    <dgm:pt modelId="{31528A52-665F-4605-8DC7-C67543872497}" type="sibTrans" cxnId="{125E0B64-0E1C-42A7-894B-7629BDC62473}">
      <dgm:prSet/>
      <dgm:spPr/>
      <dgm:t>
        <a:bodyPr/>
        <a:lstStyle/>
        <a:p>
          <a:endParaRPr lang="en-US"/>
        </a:p>
      </dgm:t>
    </dgm:pt>
    <dgm:pt modelId="{642E313E-0CF4-4FA4-AD3F-5FB89ACD84B7}">
      <dgm:prSet phldrT="[Text]"/>
      <dgm:spPr/>
      <dgm:t>
        <a:bodyPr/>
        <a:lstStyle/>
        <a:p>
          <a:r>
            <a:rPr lang="en-US" dirty="0" smtClean="0"/>
            <a:t>measures workplace skills of job applicants</a:t>
          </a:r>
          <a:endParaRPr lang="en-US" dirty="0"/>
        </a:p>
      </dgm:t>
    </dgm:pt>
    <dgm:pt modelId="{6581031C-AA3C-4CAB-8BFD-1497B170562F}" type="parTrans" cxnId="{976755A8-6907-4D25-9847-E9EDE628E533}">
      <dgm:prSet/>
      <dgm:spPr/>
      <dgm:t>
        <a:bodyPr/>
        <a:lstStyle/>
        <a:p>
          <a:endParaRPr lang="en-US"/>
        </a:p>
      </dgm:t>
    </dgm:pt>
    <dgm:pt modelId="{D83CC8CE-9320-4AEA-8ABC-ECE3F98E9A2D}" type="sibTrans" cxnId="{976755A8-6907-4D25-9847-E9EDE628E533}">
      <dgm:prSet/>
      <dgm:spPr/>
      <dgm:t>
        <a:bodyPr/>
        <a:lstStyle/>
        <a:p>
          <a:endParaRPr lang="en-US"/>
        </a:p>
      </dgm:t>
    </dgm:pt>
    <dgm:pt modelId="{596EAE34-4BD3-4AFD-9EC5-EFF71B5FED92}">
      <dgm:prSet phldrT="[Text]"/>
      <dgm:spPr/>
      <dgm:t>
        <a:bodyPr/>
        <a:lstStyle/>
        <a:p>
          <a:r>
            <a:rPr lang="en-US" dirty="0" smtClean="0"/>
            <a:t>also used by schools and colleges to help prepare students for the workplace </a:t>
          </a:r>
          <a:endParaRPr lang="en-US" dirty="0"/>
        </a:p>
      </dgm:t>
    </dgm:pt>
    <dgm:pt modelId="{C8FDE2FB-069D-43D4-9DB1-4D8AF74E6BD8}" type="parTrans" cxnId="{202FF3A6-0C8A-4441-93A1-B4784CF592E0}">
      <dgm:prSet/>
      <dgm:spPr/>
      <dgm:t>
        <a:bodyPr/>
        <a:lstStyle/>
        <a:p>
          <a:endParaRPr lang="en-US"/>
        </a:p>
      </dgm:t>
    </dgm:pt>
    <dgm:pt modelId="{E8D19A32-65B9-4283-ACF6-2E581C9A280F}" type="sibTrans" cxnId="{202FF3A6-0C8A-4441-93A1-B4784CF592E0}">
      <dgm:prSet/>
      <dgm:spPr/>
      <dgm:t>
        <a:bodyPr/>
        <a:lstStyle/>
        <a:p>
          <a:endParaRPr lang="en-US"/>
        </a:p>
      </dgm:t>
    </dgm:pt>
    <dgm:pt modelId="{09D54EEC-CBC5-4C11-AE34-F94A4CCA3595}">
      <dgm:prSet phldrT="[Text]"/>
      <dgm:spPr/>
      <dgm:t>
        <a:bodyPr/>
        <a:lstStyle/>
        <a:p>
          <a:r>
            <a:rPr lang="en-US" dirty="0" smtClean="0"/>
            <a:t>identifies occupations that best suit a candidate’s abilities</a:t>
          </a:r>
          <a:endParaRPr lang="en-US" dirty="0"/>
        </a:p>
      </dgm:t>
    </dgm:pt>
    <dgm:pt modelId="{89D3BB8C-B67F-4A76-B42C-8034B89F2FD0}" type="parTrans" cxnId="{32080E80-FD2C-47B5-B5FA-B8AC4308BFEF}">
      <dgm:prSet/>
      <dgm:spPr/>
      <dgm:t>
        <a:bodyPr/>
        <a:lstStyle/>
        <a:p>
          <a:endParaRPr lang="en-US"/>
        </a:p>
      </dgm:t>
    </dgm:pt>
    <dgm:pt modelId="{647F1885-3755-469A-8851-E4963523B7D8}" type="sibTrans" cxnId="{32080E80-FD2C-47B5-B5FA-B8AC4308BFEF}">
      <dgm:prSet/>
      <dgm:spPr/>
      <dgm:t>
        <a:bodyPr/>
        <a:lstStyle/>
        <a:p>
          <a:endParaRPr lang="en-US"/>
        </a:p>
      </dgm:t>
    </dgm:pt>
    <dgm:pt modelId="{DC7B5FAF-93C8-4772-90A1-2DBAA359083B}">
      <dgm:prSet phldrT="[Text]"/>
      <dgm:spPr/>
      <dgm:t>
        <a:bodyPr/>
        <a:lstStyle/>
        <a:p>
          <a:r>
            <a:rPr lang="en-US" dirty="0" smtClean="0"/>
            <a:t>can be used to qualify for enlistment</a:t>
          </a:r>
          <a:endParaRPr lang="en-US" dirty="0"/>
        </a:p>
      </dgm:t>
    </dgm:pt>
    <dgm:pt modelId="{43EBE443-90CA-4D2D-B2BF-642D38F8DBB9}" type="parTrans" cxnId="{4EBB847B-3250-42B0-8610-74E519B71D16}">
      <dgm:prSet/>
      <dgm:spPr/>
      <dgm:t>
        <a:bodyPr/>
        <a:lstStyle/>
        <a:p>
          <a:endParaRPr lang="en-US"/>
        </a:p>
      </dgm:t>
    </dgm:pt>
    <dgm:pt modelId="{FECA71BC-57CB-46B2-BB3E-5EF76F90A450}" type="sibTrans" cxnId="{4EBB847B-3250-42B0-8610-74E519B71D16}">
      <dgm:prSet/>
      <dgm:spPr/>
      <dgm:t>
        <a:bodyPr/>
        <a:lstStyle/>
        <a:p>
          <a:endParaRPr lang="en-US"/>
        </a:p>
      </dgm:t>
    </dgm:pt>
    <dgm:pt modelId="{D17E38DA-D921-4587-81B4-BA2CA2351120}" type="pres">
      <dgm:prSet presAssocID="{F39E12A1-4AC3-44DD-948C-C74F3F7CF6FA}" presName="Name0" presStyleCnt="0">
        <dgm:presLayoutVars>
          <dgm:dir/>
          <dgm:animLvl val="lvl"/>
          <dgm:resizeHandles val="exact"/>
        </dgm:presLayoutVars>
      </dgm:prSet>
      <dgm:spPr/>
      <dgm:t>
        <a:bodyPr/>
        <a:lstStyle/>
        <a:p>
          <a:endParaRPr lang="en-US"/>
        </a:p>
      </dgm:t>
    </dgm:pt>
    <dgm:pt modelId="{2C3D17D5-E5AF-425E-9B13-F7BA871DE3E7}" type="pres">
      <dgm:prSet presAssocID="{6BE2A8B8-3A31-4E41-AD47-748A1C5BCB0A}" presName="composite" presStyleCnt="0"/>
      <dgm:spPr/>
    </dgm:pt>
    <dgm:pt modelId="{15D70065-F7DB-467D-9FC8-A789B3395BC0}" type="pres">
      <dgm:prSet presAssocID="{6BE2A8B8-3A31-4E41-AD47-748A1C5BCB0A}" presName="parTx" presStyleLbl="alignNode1" presStyleIdx="0" presStyleCnt="3">
        <dgm:presLayoutVars>
          <dgm:chMax val="0"/>
          <dgm:chPref val="0"/>
          <dgm:bulletEnabled val="1"/>
        </dgm:presLayoutVars>
      </dgm:prSet>
      <dgm:spPr/>
      <dgm:t>
        <a:bodyPr/>
        <a:lstStyle/>
        <a:p>
          <a:endParaRPr lang="en-US"/>
        </a:p>
      </dgm:t>
    </dgm:pt>
    <dgm:pt modelId="{1440DF51-CF4E-44C6-B928-B1A6E6D7164C}" type="pres">
      <dgm:prSet presAssocID="{6BE2A8B8-3A31-4E41-AD47-748A1C5BCB0A}" presName="desTx" presStyleLbl="alignAccFollowNode1" presStyleIdx="0" presStyleCnt="3">
        <dgm:presLayoutVars>
          <dgm:bulletEnabled val="1"/>
        </dgm:presLayoutVars>
      </dgm:prSet>
      <dgm:spPr/>
      <dgm:t>
        <a:bodyPr/>
        <a:lstStyle/>
        <a:p>
          <a:endParaRPr lang="en-US"/>
        </a:p>
      </dgm:t>
    </dgm:pt>
    <dgm:pt modelId="{4BD93156-CA9C-4AF5-B01B-D2AE3019F990}" type="pres">
      <dgm:prSet presAssocID="{6F15F8F2-9A0F-48A4-A006-0D440F9CF4DC}" presName="space" presStyleCnt="0"/>
      <dgm:spPr/>
    </dgm:pt>
    <dgm:pt modelId="{AB220BAB-02F2-4875-BC82-A41F7823B7D2}" type="pres">
      <dgm:prSet presAssocID="{540B4366-FA82-487A-A164-7912CCB607CA}" presName="composite" presStyleCnt="0"/>
      <dgm:spPr/>
    </dgm:pt>
    <dgm:pt modelId="{ACA660EF-0421-45C2-85D9-8C838B4141C8}" type="pres">
      <dgm:prSet presAssocID="{540B4366-FA82-487A-A164-7912CCB607CA}" presName="parTx" presStyleLbl="alignNode1" presStyleIdx="1" presStyleCnt="3">
        <dgm:presLayoutVars>
          <dgm:chMax val="0"/>
          <dgm:chPref val="0"/>
          <dgm:bulletEnabled val="1"/>
        </dgm:presLayoutVars>
      </dgm:prSet>
      <dgm:spPr/>
      <dgm:t>
        <a:bodyPr/>
        <a:lstStyle/>
        <a:p>
          <a:endParaRPr lang="en-US"/>
        </a:p>
      </dgm:t>
    </dgm:pt>
    <dgm:pt modelId="{75CECCA1-2CDB-4674-B8A0-7B3DB3C733C4}" type="pres">
      <dgm:prSet presAssocID="{540B4366-FA82-487A-A164-7912CCB607CA}" presName="desTx" presStyleLbl="alignAccFollowNode1" presStyleIdx="1" presStyleCnt="3">
        <dgm:presLayoutVars>
          <dgm:bulletEnabled val="1"/>
        </dgm:presLayoutVars>
      </dgm:prSet>
      <dgm:spPr/>
      <dgm:t>
        <a:bodyPr/>
        <a:lstStyle/>
        <a:p>
          <a:endParaRPr lang="en-US"/>
        </a:p>
      </dgm:t>
    </dgm:pt>
    <dgm:pt modelId="{8CEB0F67-7007-4830-92EB-12A4B3D56A0A}" type="pres">
      <dgm:prSet presAssocID="{12517435-7271-46CC-B08E-906EF1E24A86}" presName="space" presStyleCnt="0"/>
      <dgm:spPr/>
    </dgm:pt>
    <dgm:pt modelId="{AEDC4DC9-DB64-42B0-99CF-4614CB8E138E}" type="pres">
      <dgm:prSet presAssocID="{EB6A7FCD-0C9A-4A04-9808-622F3B02E614}" presName="composite" presStyleCnt="0"/>
      <dgm:spPr/>
    </dgm:pt>
    <dgm:pt modelId="{4209D3FC-1E46-4E09-AC52-4DC6542D6CFC}" type="pres">
      <dgm:prSet presAssocID="{EB6A7FCD-0C9A-4A04-9808-622F3B02E614}" presName="parTx" presStyleLbl="alignNode1" presStyleIdx="2" presStyleCnt="3">
        <dgm:presLayoutVars>
          <dgm:chMax val="0"/>
          <dgm:chPref val="0"/>
          <dgm:bulletEnabled val="1"/>
        </dgm:presLayoutVars>
      </dgm:prSet>
      <dgm:spPr/>
      <dgm:t>
        <a:bodyPr/>
        <a:lstStyle/>
        <a:p>
          <a:endParaRPr lang="en-US"/>
        </a:p>
      </dgm:t>
    </dgm:pt>
    <dgm:pt modelId="{EBC0A402-5D9A-4BE0-86DE-8A99D93C7B23}" type="pres">
      <dgm:prSet presAssocID="{EB6A7FCD-0C9A-4A04-9808-622F3B02E614}" presName="desTx" presStyleLbl="alignAccFollowNode1" presStyleIdx="2" presStyleCnt="3">
        <dgm:presLayoutVars>
          <dgm:bulletEnabled val="1"/>
        </dgm:presLayoutVars>
      </dgm:prSet>
      <dgm:spPr/>
      <dgm:t>
        <a:bodyPr/>
        <a:lstStyle/>
        <a:p>
          <a:endParaRPr lang="en-US"/>
        </a:p>
      </dgm:t>
    </dgm:pt>
  </dgm:ptLst>
  <dgm:cxnLst>
    <dgm:cxn modelId="{0DCB4C35-2E3C-42B9-B89B-3320F22E41EC}" type="presOf" srcId="{F39E12A1-4AC3-44DD-948C-C74F3F7CF6FA}" destId="{D17E38DA-D921-4587-81B4-BA2CA2351120}" srcOrd="0" destOrd="0" presId="urn:microsoft.com/office/officeart/2005/8/layout/hList1"/>
    <dgm:cxn modelId="{125E0B64-0E1C-42A7-894B-7629BDC62473}" srcId="{EB6A7FCD-0C9A-4A04-9808-622F3B02E614}" destId="{D4D55168-8935-40D2-AF06-A8597363F92C}" srcOrd="1" destOrd="0" parTransId="{619D5DD3-C609-40A6-8B4B-6C2E4CD1642D}" sibTransId="{31528A52-665F-4605-8DC7-C67543872497}"/>
    <dgm:cxn modelId="{042DF283-4308-4096-A1E6-176B1FBDD052}" type="presOf" srcId="{D4D55168-8935-40D2-AF06-A8597363F92C}" destId="{EBC0A402-5D9A-4BE0-86DE-8A99D93C7B23}" srcOrd="0" destOrd="1" presId="urn:microsoft.com/office/officeart/2005/8/layout/hList1"/>
    <dgm:cxn modelId="{6C3D1474-F360-4735-B743-38FE9EE78757}" type="presOf" srcId="{24685898-E4C1-45C1-8486-B2BDE84D6D3E}" destId="{1440DF51-CF4E-44C6-B928-B1A6E6D7164C}" srcOrd="0" destOrd="1" presId="urn:microsoft.com/office/officeart/2005/8/layout/hList1"/>
    <dgm:cxn modelId="{5A1DFBDD-B1BA-4A57-AD7C-CDBE8781D6BF}" type="presOf" srcId="{88A5FA41-1436-4C89-A42A-ABD01A6173D9}" destId="{1440DF51-CF4E-44C6-B928-B1A6E6D7164C}" srcOrd="0" destOrd="0" presId="urn:microsoft.com/office/officeart/2005/8/layout/hList1"/>
    <dgm:cxn modelId="{B2A158F3-7DC9-4D7C-9050-335DF7325924}" srcId="{6BE2A8B8-3A31-4E41-AD47-748A1C5BCB0A}" destId="{24685898-E4C1-45C1-8486-B2BDE84D6D3E}" srcOrd="1" destOrd="0" parTransId="{74BA9457-1F5C-4334-9B64-53B15F152B36}" sibTransId="{652F3D0C-63C6-4FDE-8380-1E0F32BFF7D1}"/>
    <dgm:cxn modelId="{976755A8-6907-4D25-9847-E9EDE628E533}" srcId="{540B4366-FA82-487A-A164-7912CCB607CA}" destId="{642E313E-0CF4-4FA4-AD3F-5FB89ACD84B7}" srcOrd="2" destOrd="0" parTransId="{6581031C-AA3C-4CAB-8BFD-1497B170562F}" sibTransId="{D83CC8CE-9320-4AEA-8ABC-ECE3F98E9A2D}"/>
    <dgm:cxn modelId="{13841217-93AB-420B-93DF-AEFEE9F4C9B0}" type="presOf" srcId="{EB6A7FCD-0C9A-4A04-9808-622F3B02E614}" destId="{4209D3FC-1E46-4E09-AC52-4DC6542D6CFC}" srcOrd="0" destOrd="0" presId="urn:microsoft.com/office/officeart/2005/8/layout/hList1"/>
    <dgm:cxn modelId="{E8AF4976-36A8-4B26-A38F-5FE2D437D775}" srcId="{F39E12A1-4AC3-44DD-948C-C74F3F7CF6FA}" destId="{EB6A7FCD-0C9A-4A04-9808-622F3B02E614}" srcOrd="2" destOrd="0" parTransId="{469D3ED3-00D4-43F5-905D-73F68B92DD3C}" sibTransId="{9F49F396-C6FF-4ECD-8425-B37D736FE657}"/>
    <dgm:cxn modelId="{847709C1-10D8-45D0-AF25-823AA261A501}" type="presOf" srcId="{47028F74-CB9A-4656-9E68-E8B37381DFA8}" destId="{75CECCA1-2CDB-4674-B8A0-7B3DB3C733C4}" srcOrd="0" destOrd="1" presId="urn:microsoft.com/office/officeart/2005/8/layout/hList1"/>
    <dgm:cxn modelId="{4EBB847B-3250-42B0-8610-74E519B71D16}" srcId="{EB6A7FCD-0C9A-4A04-9808-622F3B02E614}" destId="{DC7B5FAF-93C8-4772-90A1-2DBAA359083B}" srcOrd="3" destOrd="0" parTransId="{43EBE443-90CA-4D2D-B2BF-642D38F8DBB9}" sibTransId="{FECA71BC-57CB-46B2-BB3E-5EF76F90A450}"/>
    <dgm:cxn modelId="{A9441FB4-A081-47A9-BA52-562F262AC1CD}" srcId="{540B4366-FA82-487A-A164-7912CCB607CA}" destId="{20B8BB1A-80FC-46A0-B7C7-74B6378AD0DC}" srcOrd="0" destOrd="0" parTransId="{DC809E85-B2D6-4EE1-B4F0-5673801BB357}" sibTransId="{742E7A41-B3D7-44D0-9D01-55A9C302C99F}"/>
    <dgm:cxn modelId="{1CE318FB-9868-4BFD-B525-81DB34B0BC4C}" srcId="{540B4366-FA82-487A-A164-7912CCB607CA}" destId="{47028F74-CB9A-4656-9E68-E8B37381DFA8}" srcOrd="1" destOrd="0" parTransId="{E0220577-A907-4C67-A383-295D7801309A}" sibTransId="{DC45701A-A3D2-48E2-80F7-E09570411304}"/>
    <dgm:cxn modelId="{FDDD3BD5-432C-4CCA-8B2E-EAB413781F9A}" type="presOf" srcId="{6BE2A8B8-3A31-4E41-AD47-748A1C5BCB0A}" destId="{15D70065-F7DB-467D-9FC8-A789B3395BC0}" srcOrd="0" destOrd="0" presId="urn:microsoft.com/office/officeart/2005/8/layout/hList1"/>
    <dgm:cxn modelId="{14F56610-9F3A-40FD-99C9-EA17F630EFA0}" type="presOf" srcId="{DC7B5FAF-93C8-4772-90A1-2DBAA359083B}" destId="{EBC0A402-5D9A-4BE0-86DE-8A99D93C7B23}" srcOrd="0" destOrd="3" presId="urn:microsoft.com/office/officeart/2005/8/layout/hList1"/>
    <dgm:cxn modelId="{857CBC9E-164A-4880-8623-EC20F369BF2A}" type="presOf" srcId="{09D54EEC-CBC5-4C11-AE34-F94A4CCA3595}" destId="{EBC0A402-5D9A-4BE0-86DE-8A99D93C7B23}" srcOrd="0" destOrd="2" presId="urn:microsoft.com/office/officeart/2005/8/layout/hList1"/>
    <dgm:cxn modelId="{4871854D-61ED-4129-A637-13C8C2882D8A}" srcId="{F39E12A1-4AC3-44DD-948C-C74F3F7CF6FA}" destId="{6BE2A8B8-3A31-4E41-AD47-748A1C5BCB0A}" srcOrd="0" destOrd="0" parTransId="{2894665D-DEDC-44E6-83AF-017B954A97A2}" sibTransId="{6F15F8F2-9A0F-48A4-A006-0D440F9CF4DC}"/>
    <dgm:cxn modelId="{70136B23-C315-4D1A-84AD-9315A3C6BC47}" type="presOf" srcId="{20B8BB1A-80FC-46A0-B7C7-74B6378AD0DC}" destId="{75CECCA1-2CDB-4674-B8A0-7B3DB3C733C4}" srcOrd="0" destOrd="0" presId="urn:microsoft.com/office/officeart/2005/8/layout/hList1"/>
    <dgm:cxn modelId="{32080E80-FD2C-47B5-B5FA-B8AC4308BFEF}" srcId="{EB6A7FCD-0C9A-4A04-9808-622F3B02E614}" destId="{09D54EEC-CBC5-4C11-AE34-F94A4CCA3595}" srcOrd="2" destOrd="0" parTransId="{89D3BB8C-B67F-4A76-B42C-8034B89F2FD0}" sibTransId="{647F1885-3755-469A-8851-E4963523B7D8}"/>
    <dgm:cxn modelId="{EB29E209-00A7-4DB8-9597-BA77EDDD4F60}" type="presOf" srcId="{642E313E-0CF4-4FA4-AD3F-5FB89ACD84B7}" destId="{75CECCA1-2CDB-4674-B8A0-7B3DB3C733C4}" srcOrd="0" destOrd="2" presId="urn:microsoft.com/office/officeart/2005/8/layout/hList1"/>
    <dgm:cxn modelId="{76BECCF0-B53A-4843-A3AB-F6CF28E481B4}" srcId="{EB6A7FCD-0C9A-4A04-9808-622F3B02E614}" destId="{582CD90A-8587-4F0F-BF37-9E2E6C0EB210}" srcOrd="0" destOrd="0" parTransId="{26AC91E1-B2BC-4C8B-8021-DEA9A5AB1A5A}" sibTransId="{28C8FA97-99B0-4BB7-A4E0-39D6CDF9E589}"/>
    <dgm:cxn modelId="{D2EF7938-A75D-49B1-9667-DE07B33630B7}" srcId="{6BE2A8B8-3A31-4E41-AD47-748A1C5BCB0A}" destId="{88A5FA41-1436-4C89-A42A-ABD01A6173D9}" srcOrd="0" destOrd="0" parTransId="{84C82406-42C5-4EBA-BFEC-783E673B817B}" sibTransId="{DD927C31-16BD-4282-814F-5A543DD1364C}"/>
    <dgm:cxn modelId="{32D567DD-06E7-4E95-A9CB-AB8B21C851FE}" type="presOf" srcId="{582CD90A-8587-4F0F-BF37-9E2E6C0EB210}" destId="{EBC0A402-5D9A-4BE0-86DE-8A99D93C7B23}" srcOrd="0" destOrd="0" presId="urn:microsoft.com/office/officeart/2005/8/layout/hList1"/>
    <dgm:cxn modelId="{BA6C576B-930A-4935-A09A-698610997FB5}" type="presOf" srcId="{596EAE34-4BD3-4AFD-9EC5-EFF71B5FED92}" destId="{75CECCA1-2CDB-4674-B8A0-7B3DB3C733C4}" srcOrd="0" destOrd="3" presId="urn:microsoft.com/office/officeart/2005/8/layout/hList1"/>
    <dgm:cxn modelId="{32E379CB-98DC-4532-A1E4-3C6DC5ABF96B}" srcId="{F39E12A1-4AC3-44DD-948C-C74F3F7CF6FA}" destId="{540B4366-FA82-487A-A164-7912CCB607CA}" srcOrd="1" destOrd="0" parTransId="{90C57F1E-81A5-414A-9BC5-FCA0A30FC0F1}" sibTransId="{12517435-7271-46CC-B08E-906EF1E24A86}"/>
    <dgm:cxn modelId="{95583EE8-AF8D-43A9-815F-0FA212F31BE5}" type="presOf" srcId="{540B4366-FA82-487A-A164-7912CCB607CA}" destId="{ACA660EF-0421-45C2-85D9-8C838B4141C8}" srcOrd="0" destOrd="0" presId="urn:microsoft.com/office/officeart/2005/8/layout/hList1"/>
    <dgm:cxn modelId="{202FF3A6-0C8A-4441-93A1-B4784CF592E0}" srcId="{540B4366-FA82-487A-A164-7912CCB607CA}" destId="{596EAE34-4BD3-4AFD-9EC5-EFF71B5FED92}" srcOrd="3" destOrd="0" parTransId="{C8FDE2FB-069D-43D4-9DB1-4D8AF74E6BD8}" sibTransId="{E8D19A32-65B9-4283-ACF6-2E581C9A280F}"/>
    <dgm:cxn modelId="{707897F5-6F59-4CF7-AEBD-E35BB91E8D10}" type="presParOf" srcId="{D17E38DA-D921-4587-81B4-BA2CA2351120}" destId="{2C3D17D5-E5AF-425E-9B13-F7BA871DE3E7}" srcOrd="0" destOrd="0" presId="urn:microsoft.com/office/officeart/2005/8/layout/hList1"/>
    <dgm:cxn modelId="{FF8FF441-648C-46B6-9BBA-B755C5E4D189}" type="presParOf" srcId="{2C3D17D5-E5AF-425E-9B13-F7BA871DE3E7}" destId="{15D70065-F7DB-467D-9FC8-A789B3395BC0}" srcOrd="0" destOrd="0" presId="urn:microsoft.com/office/officeart/2005/8/layout/hList1"/>
    <dgm:cxn modelId="{93A30489-1789-4900-A06B-2EE22653CCF6}" type="presParOf" srcId="{2C3D17D5-E5AF-425E-9B13-F7BA871DE3E7}" destId="{1440DF51-CF4E-44C6-B928-B1A6E6D7164C}" srcOrd="1" destOrd="0" presId="urn:microsoft.com/office/officeart/2005/8/layout/hList1"/>
    <dgm:cxn modelId="{DD54D322-05F9-425A-9475-08C6F0644281}" type="presParOf" srcId="{D17E38DA-D921-4587-81B4-BA2CA2351120}" destId="{4BD93156-CA9C-4AF5-B01B-D2AE3019F990}" srcOrd="1" destOrd="0" presId="urn:microsoft.com/office/officeart/2005/8/layout/hList1"/>
    <dgm:cxn modelId="{90BD2862-DD53-416E-8D61-1CCDDE83307D}" type="presParOf" srcId="{D17E38DA-D921-4587-81B4-BA2CA2351120}" destId="{AB220BAB-02F2-4875-BC82-A41F7823B7D2}" srcOrd="2" destOrd="0" presId="urn:microsoft.com/office/officeart/2005/8/layout/hList1"/>
    <dgm:cxn modelId="{01D462B4-A465-482A-8550-771C33C33AB9}" type="presParOf" srcId="{AB220BAB-02F2-4875-BC82-A41F7823B7D2}" destId="{ACA660EF-0421-45C2-85D9-8C838B4141C8}" srcOrd="0" destOrd="0" presId="urn:microsoft.com/office/officeart/2005/8/layout/hList1"/>
    <dgm:cxn modelId="{5B51B714-422F-4247-BB8F-22C08DEF8D91}" type="presParOf" srcId="{AB220BAB-02F2-4875-BC82-A41F7823B7D2}" destId="{75CECCA1-2CDB-4674-B8A0-7B3DB3C733C4}" srcOrd="1" destOrd="0" presId="urn:microsoft.com/office/officeart/2005/8/layout/hList1"/>
    <dgm:cxn modelId="{08EF1209-2B57-4EF6-9F3D-FDC72BC765CE}" type="presParOf" srcId="{D17E38DA-D921-4587-81B4-BA2CA2351120}" destId="{8CEB0F67-7007-4830-92EB-12A4B3D56A0A}" srcOrd="3" destOrd="0" presId="urn:microsoft.com/office/officeart/2005/8/layout/hList1"/>
    <dgm:cxn modelId="{C9B2B120-10AA-4C46-B4FD-19B866CC5FE0}" type="presParOf" srcId="{D17E38DA-D921-4587-81B4-BA2CA2351120}" destId="{AEDC4DC9-DB64-42B0-99CF-4614CB8E138E}" srcOrd="4" destOrd="0" presId="urn:microsoft.com/office/officeart/2005/8/layout/hList1"/>
    <dgm:cxn modelId="{E71AF499-FFA8-4941-80A0-DD5C02098358}" type="presParOf" srcId="{AEDC4DC9-DB64-42B0-99CF-4614CB8E138E}" destId="{4209D3FC-1E46-4E09-AC52-4DC6542D6CFC}" srcOrd="0" destOrd="0" presId="urn:microsoft.com/office/officeart/2005/8/layout/hList1"/>
    <dgm:cxn modelId="{8DA7535E-F089-466A-9AC9-D2300B0EDAEE}" type="presParOf" srcId="{AEDC4DC9-DB64-42B0-99CF-4614CB8E138E}" destId="{EBC0A402-5D9A-4BE0-86DE-8A99D93C7B23}"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D70065-F7DB-467D-9FC8-A789B3395BC0}">
      <dsp:nvSpPr>
        <dsp:cNvPr id="0" name=""/>
        <dsp:cNvSpPr/>
      </dsp:nvSpPr>
      <dsp:spPr>
        <a:xfrm>
          <a:off x="2571" y="271588"/>
          <a:ext cx="2507456" cy="53354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kern="1200" dirty="0" smtClean="0"/>
            <a:t>TABE</a:t>
          </a:r>
          <a:endParaRPr lang="en-US" sz="2400" b="1" kern="1200" dirty="0"/>
        </a:p>
      </dsp:txBody>
      <dsp:txXfrm>
        <a:off x="2571" y="271588"/>
        <a:ext cx="2507456" cy="533543"/>
      </dsp:txXfrm>
    </dsp:sp>
    <dsp:sp modelId="{1440DF51-CF4E-44C6-B928-B1A6E6D7164C}">
      <dsp:nvSpPr>
        <dsp:cNvPr id="0" name=""/>
        <dsp:cNvSpPr/>
      </dsp:nvSpPr>
      <dsp:spPr>
        <a:xfrm>
          <a:off x="2571" y="805131"/>
          <a:ext cx="2507456" cy="344924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smtClean="0"/>
            <a:t>Test of Adult Basic Education</a:t>
          </a:r>
          <a:endParaRPr lang="en-US" sz="1800" b="1" kern="1200" dirty="0"/>
        </a:p>
        <a:p>
          <a:pPr marL="171450" lvl="1" indent="-171450" algn="l" defTabSz="800100">
            <a:lnSpc>
              <a:spcPct val="90000"/>
            </a:lnSpc>
            <a:spcBef>
              <a:spcPct val="0"/>
            </a:spcBef>
            <a:spcAft>
              <a:spcPct val="15000"/>
            </a:spcAft>
            <a:buChar char="••"/>
          </a:pPr>
          <a:r>
            <a:rPr lang="en-US" sz="1800" kern="1200" dirty="0" smtClean="0"/>
            <a:t>measures a person’s grade level in reading, mathematics, and language</a:t>
          </a:r>
          <a:endParaRPr lang="en-US" sz="1800" kern="1200" dirty="0"/>
        </a:p>
      </dsp:txBody>
      <dsp:txXfrm>
        <a:off x="2571" y="805131"/>
        <a:ext cx="2507456" cy="3449242"/>
      </dsp:txXfrm>
    </dsp:sp>
    <dsp:sp modelId="{ACA660EF-0421-45C2-85D9-8C838B4141C8}">
      <dsp:nvSpPr>
        <dsp:cNvPr id="0" name=""/>
        <dsp:cNvSpPr/>
      </dsp:nvSpPr>
      <dsp:spPr>
        <a:xfrm>
          <a:off x="2861071" y="271588"/>
          <a:ext cx="2507456" cy="53354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kern="1200" dirty="0" err="1" smtClean="0"/>
            <a:t>WorkKeys</a:t>
          </a:r>
          <a:endParaRPr lang="en-US" sz="2400" b="1" kern="1200" dirty="0"/>
        </a:p>
      </dsp:txBody>
      <dsp:txXfrm>
        <a:off x="2861071" y="271588"/>
        <a:ext cx="2507456" cy="533543"/>
      </dsp:txXfrm>
    </dsp:sp>
    <dsp:sp modelId="{75CECCA1-2CDB-4674-B8A0-7B3DB3C733C4}">
      <dsp:nvSpPr>
        <dsp:cNvPr id="0" name=""/>
        <dsp:cNvSpPr/>
      </dsp:nvSpPr>
      <dsp:spPr>
        <a:xfrm>
          <a:off x="2861071" y="805131"/>
          <a:ext cx="2507456" cy="344924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err="1" smtClean="0"/>
            <a:t>WorkKeys</a:t>
          </a:r>
          <a:endParaRPr lang="en-US" sz="1800" b="1" kern="1200" dirty="0"/>
        </a:p>
        <a:p>
          <a:pPr marL="171450" lvl="1" indent="-171450" algn="l" defTabSz="800100">
            <a:lnSpc>
              <a:spcPct val="90000"/>
            </a:lnSpc>
            <a:spcBef>
              <a:spcPct val="0"/>
            </a:spcBef>
            <a:spcAft>
              <a:spcPct val="15000"/>
            </a:spcAft>
            <a:buChar char="••"/>
          </a:pPr>
          <a:r>
            <a:rPr lang="en-US" sz="1800" kern="1200" dirty="0" smtClean="0"/>
            <a:t>created by ACT</a:t>
          </a:r>
          <a:endParaRPr lang="en-US" sz="1800" kern="1200" dirty="0"/>
        </a:p>
        <a:p>
          <a:pPr marL="171450" lvl="1" indent="-171450" algn="l" defTabSz="800100">
            <a:lnSpc>
              <a:spcPct val="90000"/>
            </a:lnSpc>
            <a:spcBef>
              <a:spcPct val="0"/>
            </a:spcBef>
            <a:spcAft>
              <a:spcPct val="15000"/>
            </a:spcAft>
            <a:buChar char="••"/>
          </a:pPr>
          <a:r>
            <a:rPr lang="en-US" sz="1800" kern="1200" dirty="0" smtClean="0"/>
            <a:t>measures workplace skills of job applicants</a:t>
          </a:r>
          <a:endParaRPr lang="en-US" sz="1800" kern="1200" dirty="0"/>
        </a:p>
        <a:p>
          <a:pPr marL="171450" lvl="1" indent="-171450" algn="l" defTabSz="800100">
            <a:lnSpc>
              <a:spcPct val="90000"/>
            </a:lnSpc>
            <a:spcBef>
              <a:spcPct val="0"/>
            </a:spcBef>
            <a:spcAft>
              <a:spcPct val="15000"/>
            </a:spcAft>
            <a:buChar char="••"/>
          </a:pPr>
          <a:r>
            <a:rPr lang="en-US" sz="1800" kern="1200" dirty="0" smtClean="0"/>
            <a:t>also used by schools and colleges to help prepare students for the workplace </a:t>
          </a:r>
          <a:endParaRPr lang="en-US" sz="1800" kern="1200" dirty="0"/>
        </a:p>
      </dsp:txBody>
      <dsp:txXfrm>
        <a:off x="2861071" y="805131"/>
        <a:ext cx="2507456" cy="3449242"/>
      </dsp:txXfrm>
    </dsp:sp>
    <dsp:sp modelId="{4209D3FC-1E46-4E09-AC52-4DC6542D6CFC}">
      <dsp:nvSpPr>
        <dsp:cNvPr id="0" name=""/>
        <dsp:cNvSpPr/>
      </dsp:nvSpPr>
      <dsp:spPr>
        <a:xfrm>
          <a:off x="5719571" y="271588"/>
          <a:ext cx="2507456" cy="53354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kern="1200" dirty="0" smtClean="0"/>
            <a:t>ASVAB</a:t>
          </a:r>
          <a:endParaRPr lang="en-US" sz="2400" b="1" kern="1200" dirty="0"/>
        </a:p>
      </dsp:txBody>
      <dsp:txXfrm>
        <a:off x="5719571" y="271588"/>
        <a:ext cx="2507456" cy="533543"/>
      </dsp:txXfrm>
    </dsp:sp>
    <dsp:sp modelId="{EBC0A402-5D9A-4BE0-86DE-8A99D93C7B23}">
      <dsp:nvSpPr>
        <dsp:cNvPr id="0" name=""/>
        <dsp:cNvSpPr/>
      </dsp:nvSpPr>
      <dsp:spPr>
        <a:xfrm>
          <a:off x="5719571" y="805131"/>
          <a:ext cx="2507456" cy="344924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smtClean="0"/>
            <a:t>Armed Services Vocational Aptitude Battery</a:t>
          </a:r>
          <a:endParaRPr lang="en-US" sz="1800" b="1" kern="1200" dirty="0"/>
        </a:p>
        <a:p>
          <a:pPr marL="171450" lvl="1" indent="-171450" algn="l" defTabSz="800100">
            <a:lnSpc>
              <a:spcPct val="90000"/>
            </a:lnSpc>
            <a:spcBef>
              <a:spcPct val="0"/>
            </a:spcBef>
            <a:spcAft>
              <a:spcPct val="15000"/>
            </a:spcAft>
            <a:buChar char="••"/>
          </a:pPr>
          <a:r>
            <a:rPr lang="en-US" sz="1800" kern="1200" dirty="0" smtClean="0"/>
            <a:t>Provides a composite score: the Armed Forces Qualification Test (AFQT) score  </a:t>
          </a:r>
          <a:endParaRPr lang="en-US" sz="1800" kern="1200" dirty="0"/>
        </a:p>
        <a:p>
          <a:pPr marL="171450" lvl="1" indent="-171450" algn="l" defTabSz="800100">
            <a:lnSpc>
              <a:spcPct val="90000"/>
            </a:lnSpc>
            <a:spcBef>
              <a:spcPct val="0"/>
            </a:spcBef>
            <a:spcAft>
              <a:spcPct val="15000"/>
            </a:spcAft>
            <a:buChar char="••"/>
          </a:pPr>
          <a:r>
            <a:rPr lang="en-US" sz="1800" kern="1200" dirty="0" smtClean="0"/>
            <a:t>identifies occupations that best suit a candidate’s abilities</a:t>
          </a:r>
          <a:endParaRPr lang="en-US" sz="1800" kern="1200" dirty="0"/>
        </a:p>
        <a:p>
          <a:pPr marL="171450" lvl="1" indent="-171450" algn="l" defTabSz="800100">
            <a:lnSpc>
              <a:spcPct val="90000"/>
            </a:lnSpc>
            <a:spcBef>
              <a:spcPct val="0"/>
            </a:spcBef>
            <a:spcAft>
              <a:spcPct val="15000"/>
            </a:spcAft>
            <a:buChar char="••"/>
          </a:pPr>
          <a:r>
            <a:rPr lang="en-US" sz="1800" kern="1200" dirty="0" smtClean="0"/>
            <a:t>can be used to qualify for enlistment</a:t>
          </a:r>
          <a:endParaRPr lang="en-US" sz="1800" kern="1200" dirty="0"/>
        </a:p>
      </dsp:txBody>
      <dsp:txXfrm>
        <a:off x="5719571" y="805131"/>
        <a:ext cx="2507456" cy="344924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26729" cy="463869"/>
          </a:xfrm>
          <a:prstGeom prst="rect">
            <a:avLst/>
          </a:prstGeom>
        </p:spPr>
        <p:txBody>
          <a:bodyPr vert="horz" lIns="91081" tIns="45542" rIns="91081" bIns="45542" rtlCol="0"/>
          <a:lstStyle>
            <a:lvl1pPr algn="l">
              <a:defRPr sz="1200"/>
            </a:lvl1pPr>
          </a:lstStyle>
          <a:p>
            <a:endParaRPr lang="en-US"/>
          </a:p>
        </p:txBody>
      </p:sp>
      <p:sp>
        <p:nvSpPr>
          <p:cNvPr id="3" name="Date Placeholder 2"/>
          <p:cNvSpPr>
            <a:spLocks noGrp="1"/>
          </p:cNvSpPr>
          <p:nvPr>
            <p:ph type="dt" sz="quarter" idx="1"/>
          </p:nvPr>
        </p:nvSpPr>
        <p:spPr>
          <a:xfrm>
            <a:off x="3956694" y="1"/>
            <a:ext cx="3026729" cy="463869"/>
          </a:xfrm>
          <a:prstGeom prst="rect">
            <a:avLst/>
          </a:prstGeom>
        </p:spPr>
        <p:txBody>
          <a:bodyPr vert="horz" lIns="91081" tIns="45542" rIns="91081" bIns="45542" rtlCol="0"/>
          <a:lstStyle>
            <a:lvl1pPr algn="r">
              <a:defRPr sz="1200"/>
            </a:lvl1pPr>
          </a:lstStyle>
          <a:p>
            <a:fld id="{9FAA0727-7809-46E6-A702-6AC6C0E68404}" type="datetimeFigureOut">
              <a:rPr lang="en-US" smtClean="0"/>
              <a:t>3/30/2018</a:t>
            </a:fld>
            <a:endParaRPr lang="en-US"/>
          </a:p>
        </p:txBody>
      </p:sp>
      <p:sp>
        <p:nvSpPr>
          <p:cNvPr id="4" name="Footer Placeholder 3"/>
          <p:cNvSpPr>
            <a:spLocks noGrp="1"/>
          </p:cNvSpPr>
          <p:nvPr>
            <p:ph type="ftr" sz="quarter" idx="2"/>
          </p:nvPr>
        </p:nvSpPr>
        <p:spPr>
          <a:xfrm>
            <a:off x="1" y="8818248"/>
            <a:ext cx="3026729" cy="463869"/>
          </a:xfrm>
          <a:prstGeom prst="rect">
            <a:avLst/>
          </a:prstGeom>
        </p:spPr>
        <p:txBody>
          <a:bodyPr vert="horz" lIns="91081" tIns="45542" rIns="91081" bIns="45542" rtlCol="0" anchor="b"/>
          <a:lstStyle>
            <a:lvl1pPr algn="l">
              <a:defRPr sz="1200"/>
            </a:lvl1pPr>
          </a:lstStyle>
          <a:p>
            <a:endParaRPr lang="en-US"/>
          </a:p>
        </p:txBody>
      </p:sp>
      <p:sp>
        <p:nvSpPr>
          <p:cNvPr id="5" name="Slide Number Placeholder 4"/>
          <p:cNvSpPr>
            <a:spLocks noGrp="1"/>
          </p:cNvSpPr>
          <p:nvPr>
            <p:ph type="sldNum" sz="quarter" idx="3"/>
          </p:nvPr>
        </p:nvSpPr>
        <p:spPr>
          <a:xfrm>
            <a:off x="3956694" y="8818248"/>
            <a:ext cx="3026729" cy="463869"/>
          </a:xfrm>
          <a:prstGeom prst="rect">
            <a:avLst/>
          </a:prstGeom>
        </p:spPr>
        <p:txBody>
          <a:bodyPr vert="horz" lIns="91081" tIns="45542" rIns="91081" bIns="45542" rtlCol="0" anchor="b"/>
          <a:lstStyle>
            <a:lvl1pPr algn="r">
              <a:defRPr sz="1200"/>
            </a:lvl1pPr>
          </a:lstStyle>
          <a:p>
            <a:fld id="{19478763-7626-4A66-8F2C-601A87AE0E3D}" type="slidenum">
              <a:rPr lang="en-US" smtClean="0"/>
              <a:t>‹#›</a:t>
            </a:fld>
            <a:endParaRPr lang="en-US"/>
          </a:p>
        </p:txBody>
      </p:sp>
    </p:spTree>
    <p:extLst>
      <p:ext uri="{BB962C8B-B14F-4D97-AF65-F5344CB8AC3E}">
        <p14:creationId xmlns:p14="http://schemas.microsoft.com/office/powerpoint/2010/main" val="3229469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26833" cy="464185"/>
          </a:xfrm>
          <a:prstGeom prst="rect">
            <a:avLst/>
          </a:prstGeom>
        </p:spPr>
        <p:txBody>
          <a:bodyPr vert="horz" lIns="92959" tIns="46479" rIns="92959" bIns="46479" rtlCol="0"/>
          <a:lstStyle>
            <a:lvl1pPr algn="l">
              <a:defRPr sz="1200"/>
            </a:lvl1pPr>
          </a:lstStyle>
          <a:p>
            <a:endParaRPr lang="en-US" dirty="0"/>
          </a:p>
        </p:txBody>
      </p:sp>
      <p:sp>
        <p:nvSpPr>
          <p:cNvPr id="3" name="Date Placeholder 2"/>
          <p:cNvSpPr>
            <a:spLocks noGrp="1"/>
          </p:cNvSpPr>
          <p:nvPr>
            <p:ph type="dt" idx="1"/>
          </p:nvPr>
        </p:nvSpPr>
        <p:spPr>
          <a:xfrm>
            <a:off x="3956552" y="1"/>
            <a:ext cx="3026833" cy="464185"/>
          </a:xfrm>
          <a:prstGeom prst="rect">
            <a:avLst/>
          </a:prstGeom>
        </p:spPr>
        <p:txBody>
          <a:bodyPr vert="horz" lIns="92959" tIns="46479" rIns="92959" bIns="46479" rtlCol="0"/>
          <a:lstStyle>
            <a:lvl1pPr algn="r">
              <a:defRPr sz="1200"/>
            </a:lvl1pPr>
          </a:lstStyle>
          <a:p>
            <a:fld id="{9C6A7F8C-F734-4E75-BDAD-4ECAB9C3BC8F}" type="datetimeFigureOut">
              <a:rPr lang="en-US" smtClean="0"/>
              <a:t>3/30/2018</a:t>
            </a:fld>
            <a:endParaRPr lang="en-US" dirty="0"/>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9" tIns="46479" rIns="92959" bIns="46479" rtlCol="0" anchor="ctr"/>
          <a:lstStyle/>
          <a:p>
            <a:endParaRPr lang="en-US" dirty="0"/>
          </a:p>
        </p:txBody>
      </p:sp>
      <p:sp>
        <p:nvSpPr>
          <p:cNvPr id="5" name="Notes Placeholder 4"/>
          <p:cNvSpPr>
            <a:spLocks noGrp="1"/>
          </p:cNvSpPr>
          <p:nvPr>
            <p:ph type="body" sz="quarter" idx="3"/>
          </p:nvPr>
        </p:nvSpPr>
        <p:spPr>
          <a:xfrm>
            <a:off x="698500" y="4409759"/>
            <a:ext cx="5588000" cy="4177665"/>
          </a:xfrm>
          <a:prstGeom prst="rect">
            <a:avLst/>
          </a:prstGeom>
        </p:spPr>
        <p:txBody>
          <a:bodyPr vert="horz" lIns="92959" tIns="46479" rIns="92959"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17905"/>
            <a:ext cx="3026833" cy="464185"/>
          </a:xfrm>
          <a:prstGeom prst="rect">
            <a:avLst/>
          </a:prstGeom>
        </p:spPr>
        <p:txBody>
          <a:bodyPr vert="horz" lIns="92959" tIns="46479" rIns="92959" bIns="4647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2" y="8817905"/>
            <a:ext cx="3026833" cy="464185"/>
          </a:xfrm>
          <a:prstGeom prst="rect">
            <a:avLst/>
          </a:prstGeom>
        </p:spPr>
        <p:txBody>
          <a:bodyPr vert="horz" lIns="92959" tIns="46479" rIns="92959" bIns="46479" rtlCol="0" anchor="b"/>
          <a:lstStyle>
            <a:lvl1pPr algn="r">
              <a:defRPr sz="1200"/>
            </a:lvl1pPr>
          </a:lstStyle>
          <a:p>
            <a:fld id="{C4A97E24-27BB-4B9C-BDD6-92B68F5B3E89}" type="slidenum">
              <a:rPr lang="en-US" smtClean="0"/>
              <a:t>‹#›</a:t>
            </a:fld>
            <a:endParaRPr lang="en-US" dirty="0"/>
          </a:p>
        </p:txBody>
      </p:sp>
    </p:spTree>
    <p:extLst>
      <p:ext uri="{BB962C8B-B14F-4D97-AF65-F5344CB8AC3E}">
        <p14:creationId xmlns:p14="http://schemas.microsoft.com/office/powerpoint/2010/main" val="3019653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498">
              <a:defRPr/>
            </a:pPr>
            <a:r>
              <a:rPr lang="en-US" dirty="0" smtClean="0"/>
              <a:t>The A-F grading</a:t>
            </a:r>
            <a:r>
              <a:rPr lang="en-US" baseline="0" dirty="0" smtClean="0"/>
              <a:t> system</a:t>
            </a:r>
            <a:r>
              <a:rPr lang="en-US" dirty="0" smtClean="0"/>
              <a:t> provides accountability on how schools and districts are meeting the needs of New Mexico’s diverse student population.  The report card presenting eac</a:t>
            </a:r>
            <a:r>
              <a:rPr lang="en-US" baseline="0" dirty="0" smtClean="0"/>
              <a:t>h school’s grade </a:t>
            </a:r>
            <a:r>
              <a:rPr lang="en-US" dirty="0" smtClean="0"/>
              <a:t>provides a tool for educators, parents, and the public to see </a:t>
            </a:r>
            <a:r>
              <a:rPr lang="en-US" baseline="0" dirty="0" smtClean="0"/>
              <a:t>what is working well and what needs additional work.  </a:t>
            </a:r>
          </a:p>
          <a:p>
            <a:pPr defTabSz="929498">
              <a:defRPr/>
            </a:pPr>
            <a:endParaRPr lang="en-US" baseline="0" dirty="0" smtClean="0"/>
          </a:p>
          <a:p>
            <a:pPr defTabSz="929498">
              <a:defRPr/>
            </a:pPr>
            <a:r>
              <a:rPr lang="en-US" dirty="0" smtClean="0"/>
              <a:t>This module</a:t>
            </a:r>
            <a:r>
              <a:rPr lang="en-US" baseline="0" dirty="0" smtClean="0"/>
              <a:t> on the Supplemental Accountability Model </a:t>
            </a:r>
            <a:r>
              <a:rPr lang="en-US" dirty="0" smtClean="0"/>
              <a:t>is one in a series that explains the component</a:t>
            </a:r>
            <a:r>
              <a:rPr lang="en-US" baseline="0" dirty="0" smtClean="0"/>
              <a:t>s of the School Grading system.</a:t>
            </a:r>
          </a:p>
        </p:txBody>
      </p:sp>
      <p:sp>
        <p:nvSpPr>
          <p:cNvPr id="4" name="Slide Number Placeholder 3"/>
          <p:cNvSpPr>
            <a:spLocks noGrp="1"/>
          </p:cNvSpPr>
          <p:nvPr>
            <p:ph type="sldNum" sz="quarter" idx="10"/>
          </p:nvPr>
        </p:nvSpPr>
        <p:spPr/>
        <p:txBody>
          <a:bodyPr/>
          <a:lstStyle/>
          <a:p>
            <a:fld id="{9BE32C17-7CFF-4AA8-9CB3-DE9955A2A774}" type="slidenum">
              <a:rPr lang="en-US" smtClean="0"/>
              <a:t>1</a:t>
            </a:fld>
            <a:endParaRPr lang="en-US"/>
          </a:p>
        </p:txBody>
      </p:sp>
    </p:spTree>
    <p:extLst>
      <p:ext uri="{BB962C8B-B14F-4D97-AF65-F5344CB8AC3E}">
        <p14:creationId xmlns:p14="http://schemas.microsoft.com/office/powerpoint/2010/main" val="1421063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federal law, at least 95% of enrolled students must participate in state assessments.  Under the standard accountability model, when a school does not test 95% or more of its students, its school grade is lowered by one grade.  For example, a participation penalty would drop an A grade to a B.</a:t>
            </a:r>
          </a:p>
          <a:p>
            <a:endParaRPr lang="en-US" dirty="0"/>
          </a:p>
          <a:p>
            <a:r>
              <a:rPr lang="en-US" dirty="0"/>
              <a:t>However, since SAM schools often experience a high rate of student turnover, this rate is sometimes difficult to achieve.  Therefore SAM schools are excused from a participation penalty.  It’s important to note that PED monitors SAM schools to ensure that students are not systematically being excluded from required assessments.</a:t>
            </a:r>
          </a:p>
        </p:txBody>
      </p:sp>
      <p:sp>
        <p:nvSpPr>
          <p:cNvPr id="4" name="Slide Number Placeholder 3"/>
          <p:cNvSpPr>
            <a:spLocks noGrp="1"/>
          </p:cNvSpPr>
          <p:nvPr>
            <p:ph type="sldNum" sz="quarter" idx="10"/>
          </p:nvPr>
        </p:nvSpPr>
        <p:spPr/>
        <p:txBody>
          <a:bodyPr/>
          <a:lstStyle/>
          <a:p>
            <a:fld id="{C4A97E24-27BB-4B9C-BDD6-92B68F5B3E89}" type="slidenum">
              <a:rPr lang="en-US" smtClean="0"/>
              <a:t>10</a:t>
            </a:fld>
            <a:endParaRPr lang="en-US" dirty="0"/>
          </a:p>
        </p:txBody>
      </p:sp>
    </p:spTree>
    <p:extLst>
      <p:ext uri="{BB962C8B-B14F-4D97-AF65-F5344CB8AC3E}">
        <p14:creationId xmlns:p14="http://schemas.microsoft.com/office/powerpoint/2010/main" val="597159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when computing </a:t>
            </a:r>
            <a:r>
              <a:rPr lang="en-US" dirty="0" smtClean="0"/>
              <a:t>the academic growth component of current standing, </a:t>
            </a:r>
            <a:r>
              <a:rPr lang="en-US" dirty="0"/>
              <a:t>accommodations are made so that </a:t>
            </a:r>
            <a:r>
              <a:rPr lang="en-US" dirty="0" smtClean="0"/>
              <a:t>growth</a:t>
            </a:r>
            <a:r>
              <a:rPr lang="en-US" baseline="0" dirty="0" smtClean="0"/>
              <a:t> </a:t>
            </a:r>
            <a:r>
              <a:rPr lang="en-US" dirty="0" smtClean="0"/>
              <a:t>points </a:t>
            </a:r>
            <a:r>
              <a:rPr lang="en-US" dirty="0"/>
              <a:t>are equally distributed among SAM schools as they are for schools under the Standard Accountability Model. </a:t>
            </a:r>
          </a:p>
          <a:p>
            <a:endParaRPr lang="en-US" dirty="0"/>
          </a:p>
          <a:p>
            <a:r>
              <a:rPr lang="en-US" dirty="0"/>
              <a:t>Current Standing is a two-part measure of the status of a school in the current year.  One score is composed of the percentage of students who are proficient.  The second score is based on a growth model that takes into account students’ prior scores and characteristics of the school.  This can help provide a broader picture of the school’s impact, or value-added, on student achievement.  </a:t>
            </a:r>
          </a:p>
          <a:p>
            <a:endParaRPr lang="en-US" dirty="0"/>
          </a:p>
          <a:p>
            <a:r>
              <a:rPr lang="en-US" dirty="0"/>
              <a:t>In this example, even though 0% of the students at the school were proficient in math, the school was still found to have a positive impact on students’ math scores based on current standing </a:t>
            </a:r>
            <a:r>
              <a:rPr lang="en-US" dirty="0" smtClean="0"/>
              <a:t>growth component.  </a:t>
            </a:r>
            <a:r>
              <a:rPr lang="en-US" dirty="0"/>
              <a:t>This school received 4.46 points for </a:t>
            </a:r>
            <a:r>
              <a:rPr lang="en-US" dirty="0" smtClean="0"/>
              <a:t>growth.</a:t>
            </a:r>
            <a:endParaRPr lang="en-US" dirty="0"/>
          </a:p>
        </p:txBody>
      </p:sp>
      <p:sp>
        <p:nvSpPr>
          <p:cNvPr id="4" name="Slide Number Placeholder 3"/>
          <p:cNvSpPr>
            <a:spLocks noGrp="1"/>
          </p:cNvSpPr>
          <p:nvPr>
            <p:ph type="sldNum" sz="quarter" idx="10"/>
          </p:nvPr>
        </p:nvSpPr>
        <p:spPr/>
        <p:txBody>
          <a:bodyPr/>
          <a:lstStyle/>
          <a:p>
            <a:fld id="{C4A97E24-27BB-4B9C-BDD6-92B68F5B3E89}" type="slidenum">
              <a:rPr lang="en-US" smtClean="0"/>
              <a:t>11</a:t>
            </a:fld>
            <a:endParaRPr lang="en-US" dirty="0"/>
          </a:p>
        </p:txBody>
      </p:sp>
    </p:spTree>
    <p:extLst>
      <p:ext uri="{BB962C8B-B14F-4D97-AF65-F5344CB8AC3E}">
        <p14:creationId xmlns:p14="http://schemas.microsoft.com/office/powerpoint/2010/main" val="3511142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Current Standing, an additional data step is applied for SAM schools.  This step uses growth as measured by the Value-Added Model, or VAM.</a:t>
            </a:r>
          </a:p>
          <a:p>
            <a:endParaRPr lang="en-US" dirty="0" smtClean="0"/>
          </a:p>
          <a:p>
            <a:r>
              <a:rPr lang="en-US" dirty="0" smtClean="0"/>
              <a:t>First, average VAM points are calculated separately for SAM schools and for all non-SAM schools.  In the above example, the average VAM among SAM schools is 2, and the average VAM among non-SAM schools is 7. </a:t>
            </a:r>
          </a:p>
          <a:p>
            <a:endParaRPr lang="en-US" dirty="0" smtClean="0"/>
          </a:p>
          <a:p>
            <a:r>
              <a:rPr lang="en-US" dirty="0" smtClean="0"/>
              <a:t>Next, the difference between these two averages is calculated.  In the above example, this difference is 5, which is added to the VAM points for all SAM schools. </a:t>
            </a:r>
          </a:p>
          <a:p>
            <a:endParaRPr lang="en-US" dirty="0" smtClean="0"/>
          </a:p>
          <a:p>
            <a:r>
              <a:rPr lang="en-US" dirty="0" smtClean="0"/>
              <a:t>Thus the average of SAM school VAM points is now equal to the average of VAM points among non-SAM schools, as shown in the example above.</a:t>
            </a:r>
          </a:p>
        </p:txBody>
      </p:sp>
      <p:sp>
        <p:nvSpPr>
          <p:cNvPr id="4" name="Slide Number Placeholder 3"/>
          <p:cNvSpPr>
            <a:spLocks noGrp="1"/>
          </p:cNvSpPr>
          <p:nvPr>
            <p:ph type="sldNum" sz="quarter" idx="10"/>
          </p:nvPr>
        </p:nvSpPr>
        <p:spPr/>
        <p:txBody>
          <a:bodyPr/>
          <a:lstStyle/>
          <a:p>
            <a:fld id="{C4A97E24-27BB-4B9C-BDD6-92B68F5B3E89}" type="slidenum">
              <a:rPr lang="en-US" smtClean="0"/>
              <a:t>12</a:t>
            </a:fld>
            <a:endParaRPr lang="en-US" dirty="0"/>
          </a:p>
        </p:txBody>
      </p:sp>
    </p:spTree>
    <p:extLst>
      <p:ext uri="{BB962C8B-B14F-4D97-AF65-F5344CB8AC3E}">
        <p14:creationId xmlns:p14="http://schemas.microsoft.com/office/powerpoint/2010/main" val="2063945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834">
              <a:defRPr/>
            </a:pPr>
            <a:r>
              <a:rPr lang="en-US" dirty="0" smtClean="0"/>
              <a:t>For</a:t>
            </a:r>
            <a:r>
              <a:rPr lang="en-US" baseline="0" dirty="0" smtClean="0"/>
              <a:t> questions about the supplemental accountability model in the A-F School Grading system, </a:t>
            </a:r>
            <a:r>
              <a:rPr lang="en-US" dirty="0" smtClean="0"/>
              <a:t>please contact Yun Yao</a:t>
            </a:r>
            <a:r>
              <a:rPr lang="en-US" baseline="0" dirty="0" smtClean="0"/>
              <a:t> or Ryan Tolman at the email addresses shown</a:t>
            </a:r>
            <a:r>
              <a:rPr lang="en-US" dirty="0" smtClean="0"/>
              <a:t>.</a:t>
            </a:r>
            <a:r>
              <a:rPr lang="en-US" baseline="0" dirty="0" smtClean="0"/>
              <a:t>  </a:t>
            </a:r>
          </a:p>
          <a:p>
            <a:endParaRPr lang="en-US" baseline="0" dirty="0" smtClean="0"/>
          </a:p>
        </p:txBody>
      </p:sp>
      <p:sp>
        <p:nvSpPr>
          <p:cNvPr id="4" name="Slide Number Placeholder 3"/>
          <p:cNvSpPr>
            <a:spLocks noGrp="1"/>
          </p:cNvSpPr>
          <p:nvPr>
            <p:ph type="sldNum" sz="quarter" idx="10"/>
          </p:nvPr>
        </p:nvSpPr>
        <p:spPr/>
        <p:txBody>
          <a:bodyPr/>
          <a:lstStyle/>
          <a:p>
            <a:fld id="{9BE32C17-7CFF-4AA8-9CB3-DE9955A2A77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121431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 course of this presentation, we’ll </a:t>
            </a:r>
          </a:p>
          <a:p>
            <a:pPr marL="227708" indent="-227708">
              <a:buFont typeface="+mj-lt"/>
              <a:buAutoNum type="arabicPeriod"/>
            </a:pPr>
            <a:r>
              <a:rPr lang="en-US" dirty="0" smtClean="0"/>
              <a:t>Discuss the purpose of having a Supplemental Accountability Model,</a:t>
            </a:r>
          </a:p>
          <a:p>
            <a:pPr marL="227708" indent="-227708">
              <a:buFont typeface="+mj-lt"/>
              <a:buAutoNum type="arabicPeriod"/>
            </a:pPr>
            <a:r>
              <a:rPr lang="en-US" dirty="0" smtClean="0"/>
              <a:t>Review the current criteria for SAM schools,</a:t>
            </a:r>
            <a:r>
              <a:rPr lang="en-US" baseline="0" dirty="0" smtClean="0"/>
              <a:t> and</a:t>
            </a:r>
            <a:endParaRPr lang="en-US" dirty="0" smtClean="0"/>
          </a:p>
          <a:p>
            <a:pPr marL="227708" indent="-227708">
              <a:buFont typeface="+mj-lt"/>
              <a:buAutoNum type="arabicPeriod"/>
            </a:pPr>
            <a:r>
              <a:rPr lang="en-US" dirty="0" smtClean="0"/>
              <a:t>Detail difference</a:t>
            </a:r>
            <a:r>
              <a:rPr lang="en-US" baseline="0" dirty="0" smtClean="0"/>
              <a:t>s in the accountability model for SAM schools in A-F School Grading. </a:t>
            </a:r>
          </a:p>
        </p:txBody>
      </p:sp>
      <p:sp>
        <p:nvSpPr>
          <p:cNvPr id="4" name="Slide Number Placeholder 3"/>
          <p:cNvSpPr>
            <a:spLocks noGrp="1"/>
          </p:cNvSpPr>
          <p:nvPr>
            <p:ph type="sldNum" sz="quarter" idx="10"/>
          </p:nvPr>
        </p:nvSpPr>
        <p:spPr/>
        <p:txBody>
          <a:bodyPr/>
          <a:lstStyle/>
          <a:p>
            <a:fld id="{C4A97E24-27BB-4B9C-BDD6-92B68F5B3E89}" type="slidenum">
              <a:rPr lang="en-US" smtClean="0"/>
              <a:t>2</a:t>
            </a:fld>
            <a:endParaRPr lang="en-US" dirty="0"/>
          </a:p>
        </p:txBody>
      </p:sp>
    </p:spTree>
    <p:extLst>
      <p:ext uri="{BB962C8B-B14F-4D97-AF65-F5344CB8AC3E}">
        <p14:creationId xmlns:p14="http://schemas.microsoft.com/office/powerpoint/2010/main" val="2567397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and federal statute mandates an accountability system for all public schools. </a:t>
            </a:r>
          </a:p>
          <a:p>
            <a:pPr marL="626198" lvl="1" indent="-170781">
              <a:buFont typeface="Arial" panose="020B0604020202020204" pitchFamily="34" charset="0"/>
              <a:buChar char="•"/>
            </a:pPr>
            <a:r>
              <a:rPr lang="en-US" dirty="0"/>
              <a:t>In New Mexico, this is the A-F School Grading accountability model. </a:t>
            </a:r>
          </a:p>
          <a:p>
            <a:pPr marL="626198" lvl="1" indent="-170781">
              <a:buFont typeface="Arial" panose="020B0604020202020204" pitchFamily="34" charset="0"/>
              <a:buChar char="•"/>
            </a:pPr>
            <a:r>
              <a:rPr lang="en-US" dirty="0"/>
              <a:t>This can also be considered our “Standard Accountability Model.”</a:t>
            </a:r>
          </a:p>
          <a:p>
            <a:pPr marL="455417" lvl="1"/>
            <a:endParaRPr lang="en-US" dirty="0"/>
          </a:p>
          <a:p>
            <a:r>
              <a:rPr lang="en-US" dirty="0"/>
              <a:t>However, schools specializing in dropout recovery or teaching students with disabilities may face unique challenges under a standard accountability model. </a:t>
            </a:r>
          </a:p>
          <a:p>
            <a:pPr marL="626198" lvl="1" indent="-170781">
              <a:buFont typeface="Arial" panose="020B0604020202020204" pitchFamily="34" charset="0"/>
              <a:buChar char="•"/>
            </a:pPr>
            <a:r>
              <a:rPr lang="en-US" dirty="0"/>
              <a:t>For example, these schools typically experience higher rates of student mobility and students who have already aged out of their graduation cohort, which can make the calculation of standard cohort rates more complex.</a:t>
            </a:r>
          </a:p>
          <a:p>
            <a:pPr marL="455417" lvl="1"/>
            <a:endParaRPr lang="en-US" dirty="0"/>
          </a:p>
          <a:p>
            <a:r>
              <a:rPr lang="en-US" dirty="0"/>
              <a:t>Therefore, these schools are allowed to supplement their accountability with additional rigorous measures that demonstrate that they have met their mission of student success. </a:t>
            </a:r>
          </a:p>
          <a:p>
            <a:pPr marL="626198" lvl="1" indent="-170781">
              <a:buFont typeface="Arial" panose="020B0604020202020204" pitchFamily="34" charset="0"/>
              <a:buChar char="•"/>
            </a:pPr>
            <a:r>
              <a:rPr lang="en-US" dirty="0"/>
              <a:t>These supplemental measures are in addition to, not in place of, the accountability measures required of non-SAM schools.</a:t>
            </a:r>
          </a:p>
          <a:p>
            <a:pPr marL="170781" indent="-17078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4A97E24-27BB-4B9C-BDD6-92B68F5B3E89}" type="slidenum">
              <a:rPr lang="en-US" smtClean="0"/>
              <a:t>3</a:t>
            </a:fld>
            <a:endParaRPr lang="en-US" dirty="0"/>
          </a:p>
        </p:txBody>
      </p:sp>
    </p:spTree>
    <p:extLst>
      <p:ext uri="{BB962C8B-B14F-4D97-AF65-F5344CB8AC3E}">
        <p14:creationId xmlns:p14="http://schemas.microsoft.com/office/powerpoint/2010/main" val="578777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Schools may qualify for the SAM model based on two conditions of their student demographics: </a:t>
            </a:r>
          </a:p>
          <a:p>
            <a:pPr marL="683125" lvl="1" indent="-227708">
              <a:buFont typeface="+mj-lt"/>
              <a:buAutoNum type="arabicPeriod"/>
            </a:pPr>
            <a:r>
              <a:rPr lang="en-US" dirty="0"/>
              <a:t>When the percentage of </a:t>
            </a:r>
            <a:r>
              <a:rPr lang="en-US" b="1" dirty="0"/>
              <a:t>students with disabilities</a:t>
            </a:r>
            <a:r>
              <a:rPr lang="en-US" dirty="0"/>
              <a:t> served by the school is </a:t>
            </a:r>
            <a:r>
              <a:rPr lang="en-US" u="sng" dirty="0"/>
              <a:t>greater than 20%</a:t>
            </a:r>
            <a:r>
              <a:rPr lang="en-US" dirty="0"/>
              <a:t>, or </a:t>
            </a:r>
          </a:p>
          <a:p>
            <a:pPr marL="683125" lvl="1" indent="-227708">
              <a:buFont typeface="+mj-lt"/>
              <a:buAutoNum type="arabicPeriod"/>
            </a:pPr>
            <a:r>
              <a:rPr lang="en-US" dirty="0"/>
              <a:t>When the percentage of </a:t>
            </a:r>
            <a:r>
              <a:rPr lang="en-US" b="1" dirty="0"/>
              <a:t>students aged 19 or older</a:t>
            </a:r>
            <a:r>
              <a:rPr lang="en-US" dirty="0"/>
              <a:t> is </a:t>
            </a:r>
            <a:r>
              <a:rPr lang="en-US" u="sng" dirty="0"/>
              <a:t>greater than 10%</a:t>
            </a:r>
            <a:r>
              <a:rPr lang="en-US" dirty="0"/>
              <a:t>.</a:t>
            </a:r>
          </a:p>
          <a:p>
            <a:pPr marL="455417" lvl="1"/>
            <a:endParaRPr lang="en-US" dirty="0"/>
          </a:p>
          <a:p>
            <a:r>
              <a:rPr lang="en-US" dirty="0"/>
              <a:t>After one of these two conditions was met, a school petitioned to be designated as a SAM school when its publicized mission is to serve students who have traditionally found a regular educational setting difficult.</a:t>
            </a:r>
          </a:p>
        </p:txBody>
      </p:sp>
      <p:sp>
        <p:nvSpPr>
          <p:cNvPr id="4" name="Slide Number Placeholder 3"/>
          <p:cNvSpPr>
            <a:spLocks noGrp="1"/>
          </p:cNvSpPr>
          <p:nvPr>
            <p:ph type="sldNum" sz="quarter" idx="10"/>
          </p:nvPr>
        </p:nvSpPr>
        <p:spPr/>
        <p:txBody>
          <a:bodyPr/>
          <a:lstStyle/>
          <a:p>
            <a:fld id="{C4A97E24-27BB-4B9C-BDD6-92B68F5B3E89}" type="slidenum">
              <a:rPr lang="en-US" smtClean="0"/>
              <a:t>4</a:t>
            </a:fld>
            <a:endParaRPr lang="en-US" dirty="0"/>
          </a:p>
        </p:txBody>
      </p:sp>
    </p:spTree>
    <p:extLst>
      <p:ext uri="{BB962C8B-B14F-4D97-AF65-F5344CB8AC3E}">
        <p14:creationId xmlns:p14="http://schemas.microsoft.com/office/powerpoint/2010/main" val="598905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we will discuss differences in computing school grades between the standard model and the Supplemental Accountability Model.  These differences include</a:t>
            </a:r>
          </a:p>
          <a:p>
            <a:pPr marL="227708" indent="-227708">
              <a:buFont typeface="+mj-lt"/>
              <a:buAutoNum type="alphaLcParenR"/>
            </a:pPr>
            <a:r>
              <a:rPr lang="en-US" baseline="0" dirty="0" smtClean="0"/>
              <a:t>Computing </a:t>
            </a:r>
            <a:r>
              <a:rPr lang="en-US" b="1" baseline="0" dirty="0" smtClean="0"/>
              <a:t>graduation rates</a:t>
            </a:r>
            <a:r>
              <a:rPr lang="en-US" baseline="0" dirty="0" smtClean="0"/>
              <a:t>; </a:t>
            </a:r>
          </a:p>
          <a:p>
            <a:pPr marL="227708" indent="-227708">
              <a:buFont typeface="+mj-lt"/>
              <a:buAutoNum type="alphaLcParenR"/>
            </a:pPr>
            <a:r>
              <a:rPr lang="en-US" baseline="0" dirty="0" smtClean="0"/>
              <a:t>Additional indicators that measure </a:t>
            </a:r>
            <a:r>
              <a:rPr lang="en-US" b="1" baseline="0" dirty="0" smtClean="0"/>
              <a:t>college and career readiness</a:t>
            </a:r>
            <a:r>
              <a:rPr lang="en-US" baseline="0" dirty="0" smtClean="0"/>
              <a:t>; </a:t>
            </a:r>
          </a:p>
          <a:p>
            <a:pPr marL="227708" indent="-227708">
              <a:buFont typeface="+mj-lt"/>
              <a:buAutoNum type="alphaLcParenR"/>
            </a:pPr>
            <a:r>
              <a:rPr lang="en-US" baseline="0" dirty="0" smtClean="0"/>
              <a:t>Exemption from </a:t>
            </a:r>
            <a:r>
              <a:rPr lang="en-US" b="1" baseline="0" dirty="0" smtClean="0"/>
              <a:t>participation penalties</a:t>
            </a:r>
            <a:r>
              <a:rPr lang="en-US" baseline="0" dirty="0" smtClean="0"/>
              <a:t>; and </a:t>
            </a:r>
          </a:p>
          <a:p>
            <a:pPr marL="227708" indent="-227708">
              <a:buFont typeface="+mj-lt"/>
              <a:buAutoNum type="alphaLcParenR"/>
            </a:pPr>
            <a:r>
              <a:rPr lang="en-US" dirty="0" smtClean="0"/>
              <a:t>Computing </a:t>
            </a:r>
            <a:r>
              <a:rPr lang="en-US" b="1" dirty="0" smtClean="0"/>
              <a:t>current standing growth </a:t>
            </a:r>
            <a:r>
              <a:rPr lang="en-US" dirty="0" smtClean="0"/>
              <a:t>amongst the subset of other SAM schools.</a:t>
            </a:r>
            <a:endParaRPr lang="en-US" dirty="0"/>
          </a:p>
        </p:txBody>
      </p:sp>
      <p:sp>
        <p:nvSpPr>
          <p:cNvPr id="4" name="Slide Number Placeholder 3"/>
          <p:cNvSpPr>
            <a:spLocks noGrp="1"/>
          </p:cNvSpPr>
          <p:nvPr>
            <p:ph type="sldNum" sz="quarter" idx="10"/>
          </p:nvPr>
        </p:nvSpPr>
        <p:spPr/>
        <p:txBody>
          <a:bodyPr/>
          <a:lstStyle/>
          <a:p>
            <a:fld id="{C4A97E24-27BB-4B9C-BDD6-92B68F5B3E89}" type="slidenum">
              <a:rPr lang="en-US" smtClean="0"/>
              <a:t>5</a:t>
            </a:fld>
            <a:endParaRPr lang="en-US" dirty="0"/>
          </a:p>
        </p:txBody>
      </p:sp>
    </p:spTree>
    <p:extLst>
      <p:ext uri="{BB962C8B-B14F-4D97-AF65-F5344CB8AC3E}">
        <p14:creationId xmlns:p14="http://schemas.microsoft.com/office/powerpoint/2010/main" val="598689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SAM schools that serve a high percentage of returning dropouts and adults whose graduation cohort has aged out of the system, meeting expected 4-year graduation benchmarks can be challenging. </a:t>
            </a:r>
          </a:p>
          <a:p>
            <a:endParaRPr lang="en-US" dirty="0"/>
          </a:p>
          <a:p>
            <a:r>
              <a:rPr lang="en-US" dirty="0"/>
              <a:t>Therefore, a senior completer method is used to supplement regular 4-year cohort graduation rates in computing 4-year graduation rates for SAM schools.  On the School Report Card, the use of this method is noted for SAM schools.</a:t>
            </a:r>
          </a:p>
          <a:p>
            <a:endParaRPr lang="en-US" dirty="0"/>
          </a:p>
          <a:p>
            <a:r>
              <a:rPr lang="en-US" dirty="0"/>
              <a:t>This method recognizes SAM </a:t>
            </a:r>
            <a:r>
              <a:rPr lang="en-US" dirty="0" smtClean="0"/>
              <a:t>schools’ </a:t>
            </a:r>
            <a:r>
              <a:rPr lang="en-US" dirty="0"/>
              <a:t>success in graduating 12</a:t>
            </a:r>
            <a:r>
              <a:rPr lang="en-US" baseline="30000" dirty="0"/>
              <a:t>th</a:t>
            </a:r>
            <a:r>
              <a:rPr lang="en-US" dirty="0"/>
              <a:t> grade students who would have aged out of the system. </a:t>
            </a:r>
          </a:p>
          <a:p>
            <a:endParaRPr lang="en-US" dirty="0" smtClean="0"/>
          </a:p>
        </p:txBody>
      </p:sp>
      <p:sp>
        <p:nvSpPr>
          <p:cNvPr id="4" name="Slide Number Placeholder 3"/>
          <p:cNvSpPr>
            <a:spLocks noGrp="1"/>
          </p:cNvSpPr>
          <p:nvPr>
            <p:ph type="sldNum" sz="quarter" idx="10"/>
          </p:nvPr>
        </p:nvSpPr>
        <p:spPr/>
        <p:txBody>
          <a:bodyPr/>
          <a:lstStyle/>
          <a:p>
            <a:fld id="{C4A97E24-27BB-4B9C-BDD6-92B68F5B3E89}" type="slidenum">
              <a:rPr lang="en-US" smtClean="0"/>
              <a:t>6</a:t>
            </a:fld>
            <a:endParaRPr lang="en-US" dirty="0"/>
          </a:p>
        </p:txBody>
      </p:sp>
    </p:spTree>
    <p:extLst>
      <p:ext uri="{BB962C8B-B14F-4D97-AF65-F5344CB8AC3E}">
        <p14:creationId xmlns:p14="http://schemas.microsoft.com/office/powerpoint/2010/main" val="3545839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 Graduation Rate is computed as follows: </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First</a:t>
            </a:r>
            <a:r>
              <a:rPr lang="en-US" dirty="0"/>
              <a:t>, the standard 4-year cohort graduation rate is computed.  (Detail on how this standard rate is calculated is presented in the module called “Graduation Rate.”)</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Next</a:t>
            </a:r>
            <a:r>
              <a:rPr lang="en-US" dirty="0"/>
              <a:t>, a non-cohort graduation rate is computed</a:t>
            </a:r>
            <a:r>
              <a:rPr lang="en-US" dirty="0" smtClean="0"/>
              <a:t>.</a:t>
            </a:r>
            <a:r>
              <a:rPr lang="en-US" baseline="0" dirty="0" smtClean="0"/>
              <a:t>  In other words, a second graduation rate is calculated based on 12</a:t>
            </a:r>
            <a:r>
              <a:rPr lang="en-US" baseline="30000" dirty="0" smtClean="0"/>
              <a:t>th</a:t>
            </a:r>
            <a:r>
              <a:rPr lang="en-US" baseline="0" dirty="0" smtClean="0"/>
              <a:t> grade students who are not members of the 4-year cohort.</a:t>
            </a:r>
            <a:endParaRPr lang="en-US" dirty="0"/>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The </a:t>
            </a:r>
            <a:r>
              <a:rPr lang="en-US" dirty="0"/>
              <a:t>numerator and denominator for the non-cohort graduation rate are derived from non-cohort members, since cohort members are already counted in the regular 4-year rate. </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Both </a:t>
            </a:r>
            <a:r>
              <a:rPr lang="en-US" dirty="0"/>
              <a:t>the 4-year cohort rate and non-cohort rate are then added together for the final SAM graduation rate. </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The </a:t>
            </a:r>
            <a:r>
              <a:rPr lang="en-US" dirty="0"/>
              <a:t>SAM graduation rate is then used to assign points for SAM schools on the same point framework used for non-SAM graduation rates under the standard accountability model.</a:t>
            </a:r>
          </a:p>
        </p:txBody>
      </p:sp>
      <p:sp>
        <p:nvSpPr>
          <p:cNvPr id="4" name="Slide Number Placeholder 3"/>
          <p:cNvSpPr>
            <a:spLocks noGrp="1"/>
          </p:cNvSpPr>
          <p:nvPr>
            <p:ph type="sldNum" sz="quarter" idx="10"/>
          </p:nvPr>
        </p:nvSpPr>
        <p:spPr/>
        <p:txBody>
          <a:bodyPr/>
          <a:lstStyle/>
          <a:p>
            <a:fld id="{C4A97E24-27BB-4B9C-BDD6-92B68F5B3E89}" type="slidenum">
              <a:rPr lang="en-US" smtClean="0"/>
              <a:t>7</a:t>
            </a:fld>
            <a:endParaRPr lang="en-US" dirty="0"/>
          </a:p>
        </p:txBody>
      </p:sp>
    </p:spTree>
    <p:extLst>
      <p:ext uri="{BB962C8B-B14F-4D97-AF65-F5344CB8AC3E}">
        <p14:creationId xmlns:p14="http://schemas.microsoft.com/office/powerpoint/2010/main" val="563473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College and Career Readiness (CCR) rules were broadened for SAM schools to include additional career readiness indicators in keeping with the mission of the school. </a:t>
            </a:r>
          </a:p>
          <a:p>
            <a:endParaRPr lang="en-US" dirty="0"/>
          </a:p>
          <a:p>
            <a:r>
              <a:rPr lang="en-US" dirty="0"/>
              <a:t>In addition to the CCR measures available to other schools under the Standard Accountability Model, SAM schools are allowed to use of additional </a:t>
            </a:r>
            <a:r>
              <a:rPr lang="en-US" dirty="0" smtClean="0"/>
              <a:t>indicators: the </a:t>
            </a:r>
            <a:r>
              <a:rPr lang="en-US" dirty="0"/>
              <a:t>ASVAB, </a:t>
            </a:r>
            <a:r>
              <a:rPr lang="en-US" dirty="0" err="1"/>
              <a:t>WorkKeys</a:t>
            </a:r>
            <a:r>
              <a:rPr lang="en-US" dirty="0"/>
              <a:t>, and TABE.  These indicators are not available to other high schools for School Grading.</a:t>
            </a:r>
          </a:p>
        </p:txBody>
      </p:sp>
      <p:sp>
        <p:nvSpPr>
          <p:cNvPr id="4" name="Slide Number Placeholder 3"/>
          <p:cNvSpPr>
            <a:spLocks noGrp="1"/>
          </p:cNvSpPr>
          <p:nvPr>
            <p:ph type="sldNum" sz="quarter" idx="10"/>
          </p:nvPr>
        </p:nvSpPr>
        <p:spPr/>
        <p:txBody>
          <a:bodyPr/>
          <a:lstStyle/>
          <a:p>
            <a:fld id="{C4A97E24-27BB-4B9C-BDD6-92B68F5B3E89}" type="slidenum">
              <a:rPr lang="en-US" smtClean="0"/>
              <a:t>8</a:t>
            </a:fld>
            <a:endParaRPr lang="en-US" dirty="0"/>
          </a:p>
        </p:txBody>
      </p:sp>
    </p:spTree>
    <p:extLst>
      <p:ext uri="{BB962C8B-B14F-4D97-AF65-F5344CB8AC3E}">
        <p14:creationId xmlns:p14="http://schemas.microsoft.com/office/powerpoint/2010/main" val="1990565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TABE, the Test of Adult Basic Education, is an assessment that measures a person’s grade level in reading, mathematics, and language. </a:t>
            </a:r>
          </a:p>
          <a:p>
            <a:endParaRPr lang="en-US" dirty="0" smtClean="0"/>
          </a:p>
          <a:p>
            <a:r>
              <a:rPr lang="en-US" dirty="0" err="1" smtClean="0"/>
              <a:t>WorkKeys</a:t>
            </a:r>
            <a:r>
              <a:rPr lang="en-US" dirty="0" smtClean="0"/>
              <a:t>, created by ACT, is used by businesses to assess workplace skills of job applicants</a:t>
            </a:r>
            <a:r>
              <a:rPr lang="en-US" baseline="0" dirty="0" smtClean="0"/>
              <a:t> </a:t>
            </a:r>
            <a:r>
              <a:rPr lang="en-US" dirty="0" smtClean="0"/>
              <a:t>and by schools and colleges to help prepare students for the workplace.</a:t>
            </a:r>
            <a:r>
              <a:rPr lang="en-US" baseline="0" dirty="0" smtClean="0"/>
              <a:t>  </a:t>
            </a:r>
            <a:endParaRPr lang="en-US" dirty="0" smtClean="0"/>
          </a:p>
          <a:p>
            <a:endParaRPr lang="en-US" dirty="0" smtClean="0"/>
          </a:p>
          <a:p>
            <a:r>
              <a:rPr lang="en-US" dirty="0" smtClean="0"/>
              <a:t>The Armed Services Vocational Aptitude Battery,</a:t>
            </a:r>
            <a:r>
              <a:rPr lang="en-US" baseline="0" dirty="0" smtClean="0"/>
              <a:t> or ASVAB, </a:t>
            </a:r>
            <a:r>
              <a:rPr lang="en-US" dirty="0" smtClean="0"/>
              <a:t>provides a composite score called the Armed Forces Qualification Test (AFQT) score.</a:t>
            </a:r>
            <a:r>
              <a:rPr lang="en-US" baseline="0" dirty="0" smtClean="0"/>
              <a:t>  </a:t>
            </a:r>
            <a:r>
              <a:rPr lang="en-US" dirty="0" smtClean="0"/>
              <a:t>The ASVAB scores identify occupations that best suit a candidate’s abilities and can be used to qualify for enlistment</a:t>
            </a:r>
            <a:r>
              <a:rPr lang="en-US" baseline="0" dirty="0" smtClean="0"/>
              <a:t> in the military.</a:t>
            </a:r>
            <a:endParaRPr lang="en-US" dirty="0"/>
          </a:p>
        </p:txBody>
      </p:sp>
      <p:sp>
        <p:nvSpPr>
          <p:cNvPr id="4" name="Slide Number Placeholder 3"/>
          <p:cNvSpPr>
            <a:spLocks noGrp="1"/>
          </p:cNvSpPr>
          <p:nvPr>
            <p:ph type="sldNum" sz="quarter" idx="10"/>
          </p:nvPr>
        </p:nvSpPr>
        <p:spPr/>
        <p:txBody>
          <a:bodyPr/>
          <a:lstStyle/>
          <a:p>
            <a:fld id="{C4A97E24-27BB-4B9C-BDD6-92B68F5B3E89}" type="slidenum">
              <a:rPr lang="en-US" smtClean="0"/>
              <a:t>9</a:t>
            </a:fld>
            <a:endParaRPr lang="en-US" dirty="0"/>
          </a:p>
        </p:txBody>
      </p:sp>
    </p:spTree>
    <p:extLst>
      <p:ext uri="{BB962C8B-B14F-4D97-AF65-F5344CB8AC3E}">
        <p14:creationId xmlns:p14="http://schemas.microsoft.com/office/powerpoint/2010/main" val="16278055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74303"/>
            <a:ext cx="9144000" cy="70052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15025" y="6172200"/>
            <a:ext cx="714375" cy="683697"/>
          </a:xfrm>
          <a:prstGeom prst="rect">
            <a:avLst/>
          </a:prstGeom>
          <a:effectLst/>
        </p:spPr>
      </p:pic>
      <p:sp>
        <p:nvSpPr>
          <p:cNvPr id="10" name="Slide Number Placeholder 5"/>
          <p:cNvSpPr txBox="1">
            <a:spLocks/>
          </p:cNvSpPr>
          <p:nvPr userDrawn="1"/>
        </p:nvSpPr>
        <p:spPr>
          <a:xfrm>
            <a:off x="6629400" y="6348308"/>
            <a:ext cx="2438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dirty="0" smtClean="0">
                <a:solidFill>
                  <a:schemeClr val="tx2"/>
                </a:solidFill>
              </a:rPr>
              <a:t>Christopher N.</a:t>
            </a:r>
            <a:r>
              <a:rPr lang="en-US" sz="1400" b="1" baseline="0" dirty="0" smtClean="0">
                <a:solidFill>
                  <a:schemeClr val="tx2"/>
                </a:solidFill>
              </a:rPr>
              <a:t> Ruszkowski</a:t>
            </a:r>
            <a:br>
              <a:rPr lang="en-US" sz="1400" b="1" baseline="0" dirty="0" smtClean="0">
                <a:solidFill>
                  <a:schemeClr val="tx2"/>
                </a:solidFill>
              </a:rPr>
            </a:br>
            <a:r>
              <a:rPr lang="en-US" sz="1400" b="1" baseline="0" dirty="0" smtClean="0">
                <a:solidFill>
                  <a:schemeClr val="tx2"/>
                </a:solidFill>
              </a:rPr>
              <a:t>Acting Secretary of Education </a:t>
            </a:r>
            <a:endParaRPr lang="en-US" sz="1400" b="1" dirty="0">
              <a:solidFill>
                <a:schemeClr val="tx2"/>
              </a:solidFill>
            </a:endParaRPr>
          </a:p>
        </p:txBody>
      </p:sp>
    </p:spTree>
    <p:extLst>
      <p:ext uri="{BB962C8B-B14F-4D97-AF65-F5344CB8AC3E}">
        <p14:creationId xmlns:p14="http://schemas.microsoft.com/office/powerpoint/2010/main" val="20776665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B2F14267-A0EC-42F9-9E8C-475046085F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4328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B2F14267-A0EC-42F9-9E8C-475046085F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0491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228600" y="6324600"/>
            <a:ext cx="2133600" cy="365125"/>
          </a:xfrm>
        </p:spPr>
        <p:txBody>
          <a:bodyPr/>
          <a:lstStyle>
            <a:lvl1pPr algn="l">
              <a:defRPr/>
            </a:lvl1pPr>
          </a:lstStyle>
          <a:p>
            <a:fld id="{B2F14267-A0EC-42F9-9E8C-475046085F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037344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152400" y="6324600"/>
            <a:ext cx="2133600" cy="365125"/>
          </a:xfrm>
        </p:spPr>
        <p:txBody>
          <a:bodyPr/>
          <a:lstStyle>
            <a:lvl1pPr algn="l">
              <a:defRPr/>
            </a:lvl1pPr>
          </a:lstStyle>
          <a:p>
            <a:fld id="{B2F14267-A0EC-42F9-9E8C-475046085F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565344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2F14267-A0EC-42F9-9E8C-475046085F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50732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dirty="0">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B2F14267-A0EC-42F9-9E8C-475046085F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4185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B2F14267-A0EC-42F9-9E8C-475046085F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8644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B2F14267-A0EC-42F9-9E8C-475046085F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261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2F14267-A0EC-42F9-9E8C-475046085F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2388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2F14267-A0EC-42F9-9E8C-475046085F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5405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172200"/>
            <a:ext cx="9144000" cy="700520"/>
          </a:xfrm>
          <a:prstGeom prst="rect">
            <a:avLst/>
          </a:prstGeom>
        </p:spPr>
      </p:pic>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84849" y="6187970"/>
            <a:ext cx="714375" cy="683697"/>
          </a:xfrm>
          <a:prstGeom prst="rect">
            <a:avLst/>
          </a:prstGeom>
          <a:effectLst/>
        </p:spPr>
      </p:pic>
      <p:sp>
        <p:nvSpPr>
          <p:cNvPr id="6" name="Slide Number Placeholder 5"/>
          <p:cNvSpPr>
            <a:spLocks noGrp="1"/>
          </p:cNvSpPr>
          <p:nvPr>
            <p:ph type="sldNum" sz="quarter" idx="4"/>
          </p:nvPr>
        </p:nvSpPr>
        <p:spPr>
          <a:xfrm>
            <a:off x="457200" y="633148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B2F14267-A0EC-42F9-9E8C-475046085F9E}" type="slidenum">
              <a:rPr lang="en-US" smtClean="0">
                <a:solidFill>
                  <a:prstClr val="black">
                    <a:tint val="75000"/>
                  </a:prstClr>
                </a:solidFill>
              </a:rPr>
              <a:pPr algn="l"/>
              <a:t>‹#›</a:t>
            </a:fld>
            <a:endParaRPr lang="en-US" dirty="0">
              <a:solidFill>
                <a:prstClr val="black">
                  <a:tint val="75000"/>
                </a:prstClr>
              </a:solidFill>
            </a:endParaRPr>
          </a:p>
        </p:txBody>
      </p:sp>
      <p:sp>
        <p:nvSpPr>
          <p:cNvPr id="8" name="Slide Number Placeholder 5"/>
          <p:cNvSpPr txBox="1">
            <a:spLocks/>
          </p:cNvSpPr>
          <p:nvPr userDrawn="1"/>
        </p:nvSpPr>
        <p:spPr>
          <a:xfrm>
            <a:off x="6473824" y="6348308"/>
            <a:ext cx="2667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dirty="0" smtClean="0">
                <a:solidFill>
                  <a:schemeClr val="tx2"/>
                </a:solidFill>
              </a:rPr>
              <a:t>Christopher N.</a:t>
            </a:r>
            <a:r>
              <a:rPr lang="en-US" sz="1400" b="1" baseline="0" dirty="0" smtClean="0">
                <a:solidFill>
                  <a:schemeClr val="tx2"/>
                </a:solidFill>
              </a:rPr>
              <a:t> Ruszkowski</a:t>
            </a:r>
            <a:br>
              <a:rPr lang="en-US" sz="1400" b="1" baseline="0" dirty="0" smtClean="0">
                <a:solidFill>
                  <a:schemeClr val="tx2"/>
                </a:solidFill>
              </a:rPr>
            </a:br>
            <a:r>
              <a:rPr lang="en-US" sz="1400" b="1" baseline="0" dirty="0" smtClean="0">
                <a:solidFill>
                  <a:schemeClr val="tx2"/>
                </a:solidFill>
              </a:rPr>
              <a:t>Secretary-Designate of Education </a:t>
            </a:r>
            <a:endParaRPr lang="en-US" sz="1400" b="1" dirty="0">
              <a:solidFill>
                <a:schemeClr val="tx2"/>
              </a:solidFill>
            </a:endParaRPr>
          </a:p>
        </p:txBody>
      </p:sp>
    </p:spTree>
    <p:extLst>
      <p:ext uri="{BB962C8B-B14F-4D97-AF65-F5344CB8AC3E}">
        <p14:creationId xmlns:p14="http://schemas.microsoft.com/office/powerpoint/2010/main" val="40285370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1"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7" Type="http://schemas.openxmlformats.org/officeDocument/2006/relationships/image" Target="../media/image4.png"/><Relationship Id="rId2" Type="http://schemas.microsoft.com/office/2007/relationships/media" Target="../media/media10.wav"/><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7" Type="http://schemas.openxmlformats.org/officeDocument/2006/relationships/image" Target="../media/image4.png"/><Relationship Id="rId2" Type="http://schemas.microsoft.com/office/2007/relationships/media" Target="../media/media11.wav"/><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hyperlink" Target="mailto:ryan.tolman@state.nm.us" TargetMode="External"/><Relationship Id="rId5" Type="http://schemas.openxmlformats.org/officeDocument/2006/relationships/hyperlink" Target="mailto:yun.yao@state.nm.us" TargetMode="External"/><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7" Type="http://schemas.openxmlformats.org/officeDocument/2006/relationships/image" Target="../media/image4.png"/><Relationship Id="rId2" Type="http://schemas.microsoft.com/office/2007/relationships/media" Target="../media/media6.wav"/><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7" Type="http://schemas.openxmlformats.org/officeDocument/2006/relationships/image" Target="../media/image4.png"/><Relationship Id="rId2" Type="http://schemas.microsoft.com/office/2007/relationships/media" Target="../media/media7.wav"/><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7" Type="http://schemas.openxmlformats.org/officeDocument/2006/relationships/image" Target="../media/image4.png"/><Relationship Id="rId2" Type="http://schemas.microsoft.com/office/2007/relationships/media" Target="../media/media8.wav"/><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9.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607713"/>
            <a:ext cx="6870285" cy="1050966"/>
          </a:xfrm>
        </p:spPr>
        <p:txBody>
          <a:bodyPr>
            <a:noAutofit/>
          </a:bodyPr>
          <a:lstStyle/>
          <a:p>
            <a:pPr algn="ctr"/>
            <a:r>
              <a:rPr lang="en-US" sz="6000" b="1" dirty="0" smtClean="0">
                <a:latin typeface="+mn-lt"/>
              </a:rPr>
              <a:t>A-F School Grading</a:t>
            </a:r>
            <a:endParaRPr lang="en-US" sz="6000" dirty="0"/>
          </a:p>
        </p:txBody>
      </p:sp>
      <p:pic>
        <p:nvPicPr>
          <p:cNvPr id="1027" name="Picture 3" descr="C:\Users\Lisa.Chandler\Pictures\New Mexico\schoolgrading cli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76400"/>
            <a:ext cx="3838575" cy="24574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0" y="4343400"/>
            <a:ext cx="7848600" cy="1323439"/>
          </a:xfrm>
          <a:prstGeom prst="rect">
            <a:avLst/>
          </a:prstGeom>
          <a:solidFill>
            <a:schemeClr val="accent6"/>
          </a:solidFill>
          <a:ln>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smtClean="0">
                <a:solidFill>
                  <a:schemeClr val="tx1"/>
                </a:solidFill>
              </a:rPr>
              <a:t>Supplemental Accountability Model (SAM)</a:t>
            </a:r>
            <a:endParaRPr lang="en-US" sz="4000" b="1" dirty="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73319099"/>
      </p:ext>
    </p:extLst>
  </p:cSld>
  <p:clrMapOvr>
    <a:masterClrMapping/>
  </p:clrMapOvr>
  <mc:AlternateContent xmlns:mc="http://schemas.openxmlformats.org/markup-compatibility/2006" xmlns:p14="http://schemas.microsoft.com/office/powerpoint/2010/main">
    <mc:Choice Requires="p14">
      <p:transition spd="slow" p14:dur="2000" advTm="29673"/>
    </mc:Choice>
    <mc:Fallback xmlns="">
      <p:transition spd="slow" advTm="29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lstStyle/>
          <a:p>
            <a:r>
              <a:rPr lang="en-US" dirty="0" smtClean="0"/>
              <a:t>Participation</a:t>
            </a:r>
            <a:endParaRPr lang="en-US" dirty="0"/>
          </a:p>
        </p:txBody>
      </p:sp>
      <p:sp>
        <p:nvSpPr>
          <p:cNvPr id="4" name="Slide Number Placeholder 3"/>
          <p:cNvSpPr>
            <a:spLocks noGrp="1"/>
          </p:cNvSpPr>
          <p:nvPr>
            <p:ph type="sldNum" sz="quarter" idx="12"/>
          </p:nvPr>
        </p:nvSpPr>
        <p:spPr/>
        <p:txBody>
          <a:bodyPr/>
          <a:lstStyle/>
          <a:p>
            <a:fld id="{B2F14267-A0EC-42F9-9E8C-475046085F9E}" type="slidenum">
              <a:rPr lang="en-US" smtClean="0">
                <a:solidFill>
                  <a:prstClr val="black">
                    <a:tint val="75000"/>
                  </a:prstClr>
                </a:solidFill>
              </a:rPr>
              <a:pPr/>
              <a:t>10</a:t>
            </a:fld>
            <a:endParaRPr lang="en-US" dirty="0">
              <a:solidFill>
                <a:prstClr val="black">
                  <a:tint val="75000"/>
                </a:prstClr>
              </a:solidFill>
            </a:endParaRPr>
          </a:p>
        </p:txBody>
      </p:sp>
      <p:pic>
        <p:nvPicPr>
          <p:cNvPr id="1026" name="Picture 2"/>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l="58528" t="15393" r="10206" b="18457"/>
          <a:stretch/>
        </p:blipFill>
        <p:spPr bwMode="auto">
          <a:xfrm>
            <a:off x="1114425" y="1737360"/>
            <a:ext cx="6915151"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724400" y="4191000"/>
            <a:ext cx="3352800" cy="762000"/>
          </a:xfrm>
          <a:prstGeom prst="rect">
            <a:avLst/>
          </a:prstGeom>
          <a:noFill/>
          <a:ln w="508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12967182"/>
      </p:ext>
    </p:extLst>
  </p:cSld>
  <p:clrMapOvr>
    <a:masterClrMapping/>
  </p:clrMapOvr>
  <mc:AlternateContent xmlns:mc="http://schemas.openxmlformats.org/markup-compatibility/2006" xmlns:p14="http://schemas.microsoft.com/office/powerpoint/2010/main">
    <mc:Choice Requires="p14">
      <p:transition spd="slow" p14:dur="2000" advTm="43349"/>
    </mc:Choice>
    <mc:Fallback xmlns="">
      <p:transition spd="slow" advTm="43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lstStyle/>
          <a:p>
            <a:r>
              <a:rPr lang="en-US" dirty="0" smtClean="0"/>
              <a:t>Current Standing - Growth</a:t>
            </a:r>
            <a:endParaRPr lang="en-US" dirty="0"/>
          </a:p>
        </p:txBody>
      </p:sp>
      <p:sp>
        <p:nvSpPr>
          <p:cNvPr id="4" name="Slide Number Placeholder 3"/>
          <p:cNvSpPr>
            <a:spLocks noGrp="1"/>
          </p:cNvSpPr>
          <p:nvPr>
            <p:ph type="sldNum" sz="quarter" idx="12"/>
          </p:nvPr>
        </p:nvSpPr>
        <p:spPr/>
        <p:txBody>
          <a:bodyPr/>
          <a:lstStyle/>
          <a:p>
            <a:fld id="{B2F14267-A0EC-42F9-9E8C-475046085F9E}" type="slidenum">
              <a:rPr lang="en-US" smtClean="0">
                <a:solidFill>
                  <a:prstClr val="black">
                    <a:tint val="75000"/>
                  </a:prstClr>
                </a:solidFill>
              </a:rPr>
              <a:pPr/>
              <a:t>11</a:t>
            </a:fld>
            <a:endParaRPr lang="en-US" dirty="0">
              <a:solidFill>
                <a:prstClr val="black">
                  <a:tint val="75000"/>
                </a:prstClr>
              </a:solidFill>
            </a:endParaRPr>
          </a:p>
        </p:txBody>
      </p:sp>
      <p:pic>
        <p:nvPicPr>
          <p:cNvPr id="4098" name="Picture 2"/>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l="52196" t="22743" r="8527" b="11566"/>
          <a:stretch/>
        </p:blipFill>
        <p:spPr bwMode="auto">
          <a:xfrm>
            <a:off x="392615" y="1706880"/>
            <a:ext cx="8358771" cy="393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143000" y="3962400"/>
            <a:ext cx="1828800" cy="2286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43000" y="4898066"/>
            <a:ext cx="1828800" cy="2286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14400" y="4191000"/>
            <a:ext cx="2057400" cy="2286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14400" y="5160334"/>
            <a:ext cx="2057400" cy="2286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2438400" y="4724400"/>
            <a:ext cx="457200" cy="740734"/>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56511053"/>
      </p:ext>
    </p:extLst>
  </p:cSld>
  <p:clrMapOvr>
    <a:masterClrMapping/>
  </p:clrMapOvr>
  <mc:AlternateContent xmlns:mc="http://schemas.openxmlformats.org/markup-compatibility/2006" xmlns:p14="http://schemas.microsoft.com/office/powerpoint/2010/main">
    <mc:Choice Requires="p14">
      <p:transition spd="slow" p14:dur="2000" advTm="52320"/>
    </mc:Choice>
    <mc:Fallback xmlns="">
      <p:transition spd="slow" advTm="52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6"/>
                </p:tgtEl>
              </p:cMediaNode>
            </p:audio>
          </p:childTnLst>
        </p:cTn>
      </p:par>
    </p:tnLst>
    <p:bldLst>
      <p:bldP spid="5" grpId="0" animBg="1"/>
      <p:bldP spid="8" grpId="0" animBg="1"/>
      <p:bldP spid="9" grpId="0" animBg="1"/>
      <p:bldP spid="11"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normAutofit/>
          </a:bodyPr>
          <a:lstStyle/>
          <a:p>
            <a:r>
              <a:rPr lang="en-US" dirty="0" smtClean="0"/>
              <a:t>Current Standing - Growth cont.</a:t>
            </a:r>
            <a:endParaRPr lang="en-US" dirty="0"/>
          </a:p>
        </p:txBody>
      </p:sp>
      <p:sp>
        <p:nvSpPr>
          <p:cNvPr id="4" name="Slide Number Placeholder 3"/>
          <p:cNvSpPr>
            <a:spLocks noGrp="1"/>
          </p:cNvSpPr>
          <p:nvPr>
            <p:ph type="sldNum" sz="quarter" idx="12"/>
          </p:nvPr>
        </p:nvSpPr>
        <p:spPr/>
        <p:txBody>
          <a:bodyPr/>
          <a:lstStyle/>
          <a:p>
            <a:fld id="{B2F14267-A0EC-42F9-9E8C-475046085F9E}" type="slidenum">
              <a:rPr lang="en-US" smtClean="0">
                <a:solidFill>
                  <a:prstClr val="black">
                    <a:tint val="75000"/>
                  </a:prstClr>
                </a:solidFill>
              </a:rPr>
              <a:pPr/>
              <a:t>12</a:t>
            </a:fld>
            <a:endParaRPr lang="en-US" dirty="0">
              <a:solidFill>
                <a:prstClr val="black">
                  <a:tint val="75000"/>
                </a:prstClr>
              </a:solidFill>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266901268"/>
              </p:ext>
            </p:extLst>
          </p:nvPr>
        </p:nvGraphicFramePr>
        <p:xfrm>
          <a:off x="2362200" y="1447800"/>
          <a:ext cx="4267200" cy="2665095"/>
        </p:xfrm>
        <a:graphic>
          <a:graphicData uri="http://schemas.openxmlformats.org/drawingml/2006/table">
            <a:tbl>
              <a:tblPr>
                <a:tableStyleId>{5C22544A-7EE6-4342-B048-85BDC9FD1C3A}</a:tableStyleId>
              </a:tblPr>
              <a:tblGrid>
                <a:gridCol w="853440"/>
                <a:gridCol w="853440"/>
                <a:gridCol w="853440"/>
                <a:gridCol w="853440"/>
                <a:gridCol w="853440"/>
              </a:tblGrid>
              <a:tr h="190500">
                <a:tc>
                  <a:txBody>
                    <a:bodyPr/>
                    <a:lstStyle/>
                    <a:p>
                      <a:pPr algn="ctr" fontAlgn="b"/>
                      <a:r>
                        <a:rPr lang="en-US" sz="1400" b="1" u="none" strike="noStrike" dirty="0">
                          <a:effectLst/>
                        </a:rPr>
                        <a:t>SAM</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effectLst/>
                        </a:rPr>
                        <a:t>School</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effectLst/>
                        </a:rPr>
                        <a:t>VAM Points</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effectLst/>
                        </a:rPr>
                        <a:t>Mean Deviation</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effectLst/>
                        </a:rPr>
                        <a:t>SAM VAM Points</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r>
              <a:tr h="190500">
                <a:tc>
                  <a:txBody>
                    <a:bodyPr/>
                    <a:lstStyle/>
                    <a:p>
                      <a:pPr algn="ctr" fontAlgn="b"/>
                      <a:r>
                        <a:rPr lang="en-US" sz="1400" u="none" strike="noStrike" dirty="0">
                          <a:effectLst/>
                        </a:rPr>
                        <a:t>N</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a:effectLst/>
                        </a:rPr>
                        <a:t>1</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a:effectLst/>
                        </a:rPr>
                        <a:t>10</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0</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10</a:t>
                      </a:r>
                      <a:endParaRPr lang="en-US" sz="1400" b="0" i="0" u="none" strike="noStrike">
                        <a:solidFill>
                          <a:srgbClr val="000000"/>
                        </a:solidFill>
                        <a:effectLst/>
                        <a:latin typeface="Calibri"/>
                      </a:endParaRPr>
                    </a:p>
                  </a:txBody>
                  <a:tcPr marL="9525" marR="9525" marT="9525" marB="0" anchor="b"/>
                </a:tc>
              </a:tr>
              <a:tr h="190500">
                <a:tc>
                  <a:txBody>
                    <a:bodyPr/>
                    <a:lstStyle/>
                    <a:p>
                      <a:pPr algn="ctr" fontAlgn="b"/>
                      <a:r>
                        <a:rPr lang="en-US" sz="1400" u="none" strike="noStrike" dirty="0">
                          <a:effectLst/>
                        </a:rPr>
                        <a:t>N</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a:effectLst/>
                        </a:rPr>
                        <a:t>2</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a:effectLst/>
                        </a:rPr>
                        <a:t>9</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0</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9</a:t>
                      </a:r>
                      <a:endParaRPr lang="en-US" sz="1400" b="0" i="0" u="none" strike="noStrike">
                        <a:solidFill>
                          <a:srgbClr val="000000"/>
                        </a:solidFill>
                        <a:effectLst/>
                        <a:latin typeface="Calibri"/>
                      </a:endParaRPr>
                    </a:p>
                  </a:txBody>
                  <a:tcPr marL="9525" marR="9525" marT="9525" marB="0" anchor="b"/>
                </a:tc>
              </a:tr>
              <a:tr h="190500">
                <a:tc>
                  <a:txBody>
                    <a:bodyPr/>
                    <a:lstStyle/>
                    <a:p>
                      <a:pPr algn="ctr" fontAlgn="b"/>
                      <a:r>
                        <a:rPr lang="en-US" sz="1400" u="none" strike="noStrike" dirty="0">
                          <a:effectLst/>
                        </a:rPr>
                        <a:t>N</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a:effectLst/>
                        </a:rPr>
                        <a:t>3</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a:effectLst/>
                        </a:rPr>
                        <a:t>8</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0</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8</a:t>
                      </a:r>
                      <a:endParaRPr lang="en-US" sz="1400" b="0" i="0" u="none" strike="noStrike">
                        <a:solidFill>
                          <a:srgbClr val="000000"/>
                        </a:solidFill>
                        <a:effectLst/>
                        <a:latin typeface="Calibri"/>
                      </a:endParaRPr>
                    </a:p>
                  </a:txBody>
                  <a:tcPr marL="9525" marR="9525" marT="9525" marB="0" anchor="b"/>
                </a:tc>
              </a:tr>
              <a:tr h="190500">
                <a:tc>
                  <a:txBody>
                    <a:bodyPr/>
                    <a:lstStyle/>
                    <a:p>
                      <a:pPr algn="ctr" fontAlgn="b"/>
                      <a:r>
                        <a:rPr lang="en-US" sz="1400" u="none" strike="noStrike" dirty="0">
                          <a:effectLst/>
                        </a:rPr>
                        <a:t>N</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a:effectLst/>
                        </a:rPr>
                        <a:t>4</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a:effectLst/>
                        </a:rPr>
                        <a:t>7</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0</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7</a:t>
                      </a:r>
                      <a:endParaRPr lang="en-US" sz="1400" b="0" i="0" u="none" strike="noStrike">
                        <a:solidFill>
                          <a:srgbClr val="000000"/>
                        </a:solidFill>
                        <a:effectLst/>
                        <a:latin typeface="Calibri"/>
                      </a:endParaRPr>
                    </a:p>
                  </a:txBody>
                  <a:tcPr marL="9525" marR="9525" marT="9525" marB="0" anchor="b"/>
                </a:tc>
              </a:tr>
              <a:tr h="190500">
                <a:tc>
                  <a:txBody>
                    <a:bodyPr/>
                    <a:lstStyle/>
                    <a:p>
                      <a:pPr algn="ctr" fontAlgn="b"/>
                      <a:r>
                        <a:rPr lang="en-US" sz="1400" u="none" strike="noStrike" dirty="0">
                          <a:effectLst/>
                        </a:rPr>
                        <a:t>N</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a:effectLst/>
                        </a:rPr>
                        <a:t>5</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a:effectLst/>
                        </a:rPr>
                        <a:t>6</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0</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6</a:t>
                      </a:r>
                      <a:endParaRPr lang="en-US" sz="1400" b="0" i="0" u="none" strike="noStrike">
                        <a:solidFill>
                          <a:srgbClr val="000000"/>
                        </a:solidFill>
                        <a:effectLst/>
                        <a:latin typeface="Calibri"/>
                      </a:endParaRPr>
                    </a:p>
                  </a:txBody>
                  <a:tcPr marL="9525" marR="9525" marT="9525" marB="0" anchor="b"/>
                </a:tc>
              </a:tr>
              <a:tr h="190500">
                <a:tc>
                  <a:txBody>
                    <a:bodyPr/>
                    <a:lstStyle/>
                    <a:p>
                      <a:pPr algn="ctr" fontAlgn="b"/>
                      <a:r>
                        <a:rPr lang="en-US" sz="1400" u="none" strike="noStrike" dirty="0">
                          <a:effectLst/>
                        </a:rPr>
                        <a:t>N</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a:effectLst/>
                        </a:rPr>
                        <a:t>6</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a:effectLst/>
                        </a:rPr>
                        <a:t>5</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0</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5</a:t>
                      </a:r>
                      <a:endParaRPr lang="en-US" sz="1400" b="0" i="0" u="none" strike="noStrike">
                        <a:solidFill>
                          <a:srgbClr val="000000"/>
                        </a:solidFill>
                        <a:effectLst/>
                        <a:latin typeface="Calibri"/>
                      </a:endParaRPr>
                    </a:p>
                  </a:txBody>
                  <a:tcPr marL="9525" marR="9525" marT="9525" marB="0" anchor="b"/>
                </a:tc>
              </a:tr>
              <a:tr h="190500">
                <a:tc>
                  <a:txBody>
                    <a:bodyPr/>
                    <a:lstStyle/>
                    <a:p>
                      <a:pPr algn="ctr" fontAlgn="b"/>
                      <a:r>
                        <a:rPr lang="en-US" sz="1400" u="none" strike="noStrike" dirty="0">
                          <a:effectLst/>
                        </a:rPr>
                        <a:t>N</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a:effectLst/>
                        </a:rPr>
                        <a:t>7</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a:effectLst/>
                        </a:rPr>
                        <a:t>4</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a:effectLst/>
                        </a:rPr>
                        <a:t>0</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4</a:t>
                      </a:r>
                      <a:endParaRPr lang="en-US" sz="1400" b="0" i="0" u="none" strike="noStrike">
                        <a:solidFill>
                          <a:srgbClr val="000000"/>
                        </a:solidFill>
                        <a:effectLst/>
                        <a:latin typeface="Calibri"/>
                      </a:endParaRPr>
                    </a:p>
                  </a:txBody>
                  <a:tcPr marL="9525" marR="9525" marT="9525" marB="0" anchor="b"/>
                </a:tc>
              </a:tr>
              <a:tr h="190500">
                <a:tc>
                  <a:txBody>
                    <a:bodyPr/>
                    <a:lstStyle/>
                    <a:p>
                      <a:pPr algn="ctr" fontAlgn="b"/>
                      <a:r>
                        <a:rPr lang="en-US" sz="1400" u="none" strike="noStrike" dirty="0">
                          <a:effectLst/>
                        </a:rPr>
                        <a:t>Y</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a:effectLst/>
                        </a:rPr>
                        <a:t>8</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dirty="0">
                          <a:effectLst/>
                        </a:rPr>
                        <a:t>3</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a:effectLst/>
                        </a:rPr>
                        <a:t>5</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8</a:t>
                      </a:r>
                      <a:endParaRPr lang="en-US" sz="1400" b="0" i="0" u="none" strike="noStrike">
                        <a:solidFill>
                          <a:srgbClr val="000000"/>
                        </a:solidFill>
                        <a:effectLst/>
                        <a:latin typeface="Calibri"/>
                      </a:endParaRPr>
                    </a:p>
                  </a:txBody>
                  <a:tcPr marL="9525" marR="9525" marT="9525" marB="0" anchor="b"/>
                </a:tc>
              </a:tr>
              <a:tr h="190500">
                <a:tc>
                  <a:txBody>
                    <a:bodyPr/>
                    <a:lstStyle/>
                    <a:p>
                      <a:pPr algn="ctr" fontAlgn="b"/>
                      <a:r>
                        <a:rPr lang="en-US" sz="1400" u="none" strike="noStrike" dirty="0">
                          <a:effectLst/>
                        </a:rPr>
                        <a:t>Y</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a:effectLst/>
                        </a:rPr>
                        <a:t>9</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dirty="0">
                          <a:effectLst/>
                        </a:rPr>
                        <a:t>2</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a:effectLst/>
                        </a:rPr>
                        <a:t>5</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a:effectLst/>
                        </a:rPr>
                        <a:t>7</a:t>
                      </a:r>
                      <a:endParaRPr lang="en-US" sz="1400" b="0" i="0" u="none" strike="noStrike" dirty="0">
                        <a:solidFill>
                          <a:srgbClr val="000000"/>
                        </a:solidFill>
                        <a:effectLst/>
                        <a:latin typeface="Calibri"/>
                      </a:endParaRPr>
                    </a:p>
                  </a:txBody>
                  <a:tcPr marL="9525" marR="9525" marT="9525" marB="0" anchor="b"/>
                </a:tc>
              </a:tr>
              <a:tr h="190500">
                <a:tc>
                  <a:txBody>
                    <a:bodyPr/>
                    <a:lstStyle/>
                    <a:p>
                      <a:pPr algn="ctr" fontAlgn="b"/>
                      <a:r>
                        <a:rPr lang="en-US" sz="1400" u="none" strike="noStrike" dirty="0">
                          <a:effectLst/>
                        </a:rPr>
                        <a:t>Y</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a:effectLst/>
                        </a:rPr>
                        <a:t>10</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1</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5</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dirty="0">
                          <a:effectLst/>
                        </a:rPr>
                        <a:t>6</a:t>
                      </a:r>
                      <a:endParaRPr lang="en-US" sz="1400" b="0" i="0" u="none" strike="noStrike" dirty="0">
                        <a:solidFill>
                          <a:srgbClr val="000000"/>
                        </a:solidFill>
                        <a:effectLst/>
                        <a:latin typeface="Calibri"/>
                      </a:endParaRPr>
                    </a:p>
                  </a:txBody>
                  <a:tcPr marL="9525" marR="9525" marT="9525" marB="0" anchor="b"/>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919757472"/>
              </p:ext>
            </p:extLst>
          </p:nvPr>
        </p:nvGraphicFramePr>
        <p:xfrm>
          <a:off x="914400" y="4568190"/>
          <a:ext cx="7543800" cy="1215390"/>
        </p:xfrm>
        <a:graphic>
          <a:graphicData uri="http://schemas.openxmlformats.org/drawingml/2006/table">
            <a:tbl>
              <a:tblPr>
                <a:tableStyleId>{5C22544A-7EE6-4342-B048-85BDC9FD1C3A}</a:tableStyleId>
              </a:tblPr>
              <a:tblGrid>
                <a:gridCol w="2971800"/>
                <a:gridCol w="685800"/>
                <a:gridCol w="304800"/>
                <a:gridCol w="2895600"/>
                <a:gridCol w="685800"/>
              </a:tblGrid>
              <a:tr h="190500">
                <a:tc gridSpan="2">
                  <a:txBody>
                    <a:bodyPr/>
                    <a:lstStyle/>
                    <a:p>
                      <a:pPr algn="ctr" fontAlgn="b"/>
                      <a:r>
                        <a:rPr lang="en-US" sz="1600" b="1" u="none" strike="noStrike" dirty="0">
                          <a:effectLst/>
                        </a:rPr>
                        <a:t>Prior to Applying SAM offset</a:t>
                      </a:r>
                      <a:endParaRPr lang="en-US" sz="16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hMerge="1">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endParaRPr lang="en-US" sz="1200" b="0" i="0" u="none" strike="noStrike" dirty="0">
                        <a:solidFill>
                          <a:srgbClr val="000000"/>
                        </a:solidFill>
                        <a:effectLst/>
                        <a:latin typeface="Calibri"/>
                      </a:endParaRPr>
                    </a:p>
                  </a:txBody>
                  <a:tcPr marL="9525" marR="9525" marT="9525" marB="0" anchor="b">
                    <a:solidFill>
                      <a:schemeClr val="tx2">
                        <a:lumMod val="40000"/>
                        <a:lumOff val="60000"/>
                      </a:schemeClr>
                    </a:solidFill>
                  </a:tcPr>
                </a:tc>
                <a:tc gridSpan="2">
                  <a:txBody>
                    <a:bodyPr/>
                    <a:lstStyle/>
                    <a:p>
                      <a:pPr algn="ctr" fontAlgn="b"/>
                      <a:r>
                        <a:rPr lang="en-US" sz="1600" b="1" u="none" strike="noStrike" dirty="0">
                          <a:effectLst/>
                        </a:rPr>
                        <a:t>After applying SAM offset</a:t>
                      </a:r>
                      <a:endParaRPr lang="en-US" sz="16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hMerge="1">
                  <a:txBody>
                    <a:bodyPr/>
                    <a:lstStyle/>
                    <a:p>
                      <a:pPr algn="l" fontAlgn="b"/>
                      <a:endParaRPr lang="en-US" sz="1100" b="0" i="0" u="none" strike="noStrike" dirty="0">
                        <a:solidFill>
                          <a:srgbClr val="000000"/>
                        </a:solidFill>
                        <a:effectLst/>
                        <a:latin typeface="Calibri"/>
                      </a:endParaRPr>
                    </a:p>
                  </a:txBody>
                  <a:tcPr marL="9525" marR="9525" marT="9525" marB="0" anchor="b"/>
                </a:tc>
              </a:tr>
              <a:tr h="190500">
                <a:tc>
                  <a:txBody>
                    <a:bodyPr/>
                    <a:lstStyle/>
                    <a:p>
                      <a:pPr algn="l" fontAlgn="b"/>
                      <a:r>
                        <a:rPr lang="en-US" sz="1200" b="1" u="none" strike="noStrike" dirty="0">
                          <a:effectLst/>
                        </a:rPr>
                        <a:t>Total </a:t>
                      </a:r>
                      <a:r>
                        <a:rPr lang="en-US" sz="1200" b="1" u="none" strike="noStrike" dirty="0" smtClean="0">
                          <a:effectLst/>
                        </a:rPr>
                        <a:t>VAM Average</a:t>
                      </a:r>
                      <a:endParaRPr lang="en-US" sz="1200" b="1" i="0" u="none" strike="noStrike" dirty="0">
                        <a:solidFill>
                          <a:srgbClr val="000000"/>
                        </a:solidFill>
                        <a:effectLst/>
                        <a:latin typeface="Calibri"/>
                      </a:endParaRPr>
                    </a:p>
                  </a:txBody>
                  <a:tcPr marL="9525" marR="9525" marT="9525" marB="0" anchor="b"/>
                </a:tc>
                <a:tc>
                  <a:txBody>
                    <a:bodyPr/>
                    <a:lstStyle/>
                    <a:p>
                      <a:pPr algn="ctr" fontAlgn="b"/>
                      <a:r>
                        <a:rPr lang="en-US" sz="1200" u="none" strike="noStrike" dirty="0">
                          <a:effectLst/>
                        </a:rPr>
                        <a:t>5.5</a:t>
                      </a:r>
                      <a:endParaRPr lang="en-US" sz="1200" b="0" i="0" u="none" strike="noStrike" dirty="0">
                        <a:solidFill>
                          <a:srgbClr val="000000"/>
                        </a:solidFill>
                        <a:effectLst/>
                        <a:latin typeface="Calibri"/>
                      </a:endParaRPr>
                    </a:p>
                  </a:txBody>
                  <a:tcPr marL="9525" marR="9525" marT="9525" marB="0" anchor="b"/>
                </a:tc>
                <a:tc>
                  <a:txBody>
                    <a:bodyPr/>
                    <a:lstStyle/>
                    <a:p>
                      <a:pPr algn="l" fontAlgn="b"/>
                      <a:endParaRPr lang="en-US" sz="1200" b="0" i="0" u="none" strike="noStrike" dirty="0">
                        <a:solidFill>
                          <a:srgbClr val="000000"/>
                        </a:solidFill>
                        <a:effectLst/>
                        <a:latin typeface="Calibri"/>
                      </a:endParaRPr>
                    </a:p>
                  </a:txBody>
                  <a:tcPr marL="9525" marR="9525" marT="9525" marB="0" anchor="b"/>
                </a:tc>
                <a:tc>
                  <a:txBody>
                    <a:bodyPr/>
                    <a:lstStyle/>
                    <a:p>
                      <a:pPr algn="l" fontAlgn="b"/>
                      <a:r>
                        <a:rPr lang="en-US" sz="1200" b="1" u="none" strike="noStrike" dirty="0">
                          <a:effectLst/>
                        </a:rPr>
                        <a:t>Total </a:t>
                      </a:r>
                      <a:r>
                        <a:rPr lang="en-US" sz="1200" b="1" u="none" strike="noStrike" dirty="0" smtClean="0">
                          <a:effectLst/>
                        </a:rPr>
                        <a:t>VAM Average</a:t>
                      </a:r>
                      <a:endParaRPr lang="en-US" sz="1200" b="1" i="0" u="none" strike="noStrike" dirty="0">
                        <a:solidFill>
                          <a:srgbClr val="000000"/>
                        </a:solidFill>
                        <a:effectLst/>
                        <a:latin typeface="Calibri"/>
                      </a:endParaRPr>
                    </a:p>
                  </a:txBody>
                  <a:tcPr marL="9525" marR="9525" marT="9525" marB="0" anchor="b"/>
                </a:tc>
                <a:tc>
                  <a:txBody>
                    <a:bodyPr/>
                    <a:lstStyle/>
                    <a:p>
                      <a:pPr algn="ctr" fontAlgn="b"/>
                      <a:r>
                        <a:rPr lang="en-US" sz="1200" u="none" strike="noStrike" dirty="0">
                          <a:effectLst/>
                        </a:rPr>
                        <a:t>7</a:t>
                      </a:r>
                      <a:endParaRPr lang="en-US" sz="1200" b="0" i="0" u="none" strike="noStrike" dirty="0">
                        <a:solidFill>
                          <a:srgbClr val="000000"/>
                        </a:solidFill>
                        <a:effectLst/>
                        <a:latin typeface="Calibri"/>
                      </a:endParaRPr>
                    </a:p>
                  </a:txBody>
                  <a:tcPr marL="9525" marR="9525" marT="9525" marB="0" anchor="b"/>
                </a:tc>
              </a:tr>
              <a:tr h="190500">
                <a:tc>
                  <a:txBody>
                    <a:bodyPr/>
                    <a:lstStyle/>
                    <a:p>
                      <a:pPr algn="l" fontAlgn="b"/>
                      <a:r>
                        <a:rPr lang="en-US" sz="1200" b="1" u="none" strike="noStrike" dirty="0">
                          <a:effectLst/>
                        </a:rPr>
                        <a:t>Standard Accountability Model </a:t>
                      </a:r>
                      <a:r>
                        <a:rPr lang="en-US" sz="1200" b="1" u="none" strike="noStrike" dirty="0" smtClean="0">
                          <a:effectLst/>
                        </a:rPr>
                        <a:t>VAM Average</a:t>
                      </a:r>
                      <a:endParaRPr lang="en-US" sz="1200" b="1" i="0" u="none" strike="noStrike" dirty="0">
                        <a:solidFill>
                          <a:srgbClr val="000000"/>
                        </a:solidFill>
                        <a:effectLst/>
                        <a:latin typeface="Calibri"/>
                      </a:endParaRPr>
                    </a:p>
                  </a:txBody>
                  <a:tcPr marL="9525" marR="9525" marT="9525" marB="0" anchor="b"/>
                </a:tc>
                <a:tc>
                  <a:txBody>
                    <a:bodyPr/>
                    <a:lstStyle/>
                    <a:p>
                      <a:pPr algn="ctr" fontAlgn="b"/>
                      <a:r>
                        <a:rPr lang="en-US" sz="1200" u="none" strike="noStrike" dirty="0">
                          <a:effectLst/>
                        </a:rPr>
                        <a:t>7</a:t>
                      </a:r>
                      <a:endParaRPr lang="en-US" sz="1200" b="0" i="0" u="none" strike="noStrike" dirty="0">
                        <a:solidFill>
                          <a:srgbClr val="000000"/>
                        </a:solidFill>
                        <a:effectLst/>
                        <a:latin typeface="Calibri"/>
                      </a:endParaRPr>
                    </a:p>
                  </a:txBody>
                  <a:tcPr marL="9525" marR="9525" marT="9525" marB="0" anchor="b"/>
                </a:tc>
                <a:tc>
                  <a:txBody>
                    <a:bodyPr/>
                    <a:lstStyle/>
                    <a:p>
                      <a:pPr algn="l" fontAlgn="b"/>
                      <a:endParaRPr lang="en-US" sz="1200" b="0" i="0" u="none" strike="noStrike" dirty="0">
                        <a:solidFill>
                          <a:srgbClr val="000000"/>
                        </a:solidFill>
                        <a:effectLst/>
                        <a:latin typeface="Calibri"/>
                      </a:endParaRPr>
                    </a:p>
                  </a:txBody>
                  <a:tcPr marL="9525" marR="9525" marT="9525" marB="0" anchor="b"/>
                </a:tc>
                <a:tc>
                  <a:txBody>
                    <a:bodyPr/>
                    <a:lstStyle/>
                    <a:p>
                      <a:pPr algn="l" fontAlgn="b"/>
                      <a:r>
                        <a:rPr lang="en-US" sz="1200" b="1" u="none" strike="noStrike" dirty="0">
                          <a:effectLst/>
                        </a:rPr>
                        <a:t>Standard Accountability Model </a:t>
                      </a:r>
                      <a:r>
                        <a:rPr lang="en-US" sz="1200" b="1" u="none" strike="noStrike" dirty="0" smtClean="0">
                          <a:effectLst/>
                        </a:rPr>
                        <a:t>VAM Average</a:t>
                      </a:r>
                      <a:endParaRPr lang="en-US" sz="1200" b="1" i="0" u="none" strike="noStrike" dirty="0">
                        <a:solidFill>
                          <a:srgbClr val="000000"/>
                        </a:solidFill>
                        <a:effectLst/>
                        <a:latin typeface="Calibri"/>
                      </a:endParaRPr>
                    </a:p>
                  </a:txBody>
                  <a:tcPr marL="9525" marR="9525" marT="9525" marB="0" anchor="b"/>
                </a:tc>
                <a:tc>
                  <a:txBody>
                    <a:bodyPr/>
                    <a:lstStyle/>
                    <a:p>
                      <a:pPr algn="ctr" fontAlgn="b"/>
                      <a:r>
                        <a:rPr lang="en-US" sz="1200" u="none" strike="noStrike" dirty="0">
                          <a:effectLst/>
                        </a:rPr>
                        <a:t>7</a:t>
                      </a:r>
                      <a:endParaRPr lang="en-US" sz="1200" b="0" i="0" u="none" strike="noStrike" dirty="0">
                        <a:solidFill>
                          <a:srgbClr val="000000"/>
                        </a:solidFill>
                        <a:effectLst/>
                        <a:latin typeface="Calibri"/>
                      </a:endParaRPr>
                    </a:p>
                  </a:txBody>
                  <a:tcPr marL="9525" marR="9525" marT="9525" marB="0" anchor="b"/>
                </a:tc>
              </a:tr>
              <a:tr h="190500">
                <a:tc>
                  <a:txBody>
                    <a:bodyPr/>
                    <a:lstStyle/>
                    <a:p>
                      <a:pPr algn="l" fontAlgn="b"/>
                      <a:r>
                        <a:rPr lang="en-US" sz="1200" b="1" u="none" strike="noStrike" dirty="0">
                          <a:effectLst/>
                        </a:rPr>
                        <a:t>SAM School </a:t>
                      </a:r>
                      <a:r>
                        <a:rPr lang="en-US" sz="1200" b="1" u="none" strike="noStrike" dirty="0" smtClean="0">
                          <a:effectLst/>
                        </a:rPr>
                        <a:t>VAM Average</a:t>
                      </a:r>
                      <a:endParaRPr lang="en-US" sz="1200" b="1" i="0" u="none" strike="noStrike" dirty="0">
                        <a:solidFill>
                          <a:srgbClr val="000000"/>
                        </a:solidFill>
                        <a:effectLst/>
                        <a:latin typeface="Calibri"/>
                      </a:endParaRPr>
                    </a:p>
                  </a:txBody>
                  <a:tcPr marL="9525" marR="9525" marT="9525" marB="0" anchor="b"/>
                </a:tc>
                <a:tc>
                  <a:txBody>
                    <a:bodyPr/>
                    <a:lstStyle/>
                    <a:p>
                      <a:pPr algn="ctr" fontAlgn="b"/>
                      <a:r>
                        <a:rPr lang="en-US" sz="1200" u="none" strike="noStrike" dirty="0">
                          <a:effectLst/>
                        </a:rPr>
                        <a:t>2</a:t>
                      </a:r>
                      <a:endParaRPr lang="en-US" sz="1200" b="0" i="0" u="none" strike="noStrike" dirty="0">
                        <a:solidFill>
                          <a:srgbClr val="000000"/>
                        </a:solidFill>
                        <a:effectLst/>
                        <a:latin typeface="Calibri"/>
                      </a:endParaRPr>
                    </a:p>
                  </a:txBody>
                  <a:tcPr marL="9525" marR="9525" marT="9525" marB="0" anchor="b"/>
                </a:tc>
                <a:tc>
                  <a:txBody>
                    <a:bodyPr/>
                    <a:lstStyle/>
                    <a:p>
                      <a:pPr algn="l" fontAlgn="b"/>
                      <a:endParaRPr lang="en-US" sz="1200" b="0" i="0" u="none" strike="noStrike" dirty="0">
                        <a:solidFill>
                          <a:srgbClr val="000000"/>
                        </a:solidFill>
                        <a:effectLst/>
                        <a:latin typeface="Calibri"/>
                      </a:endParaRPr>
                    </a:p>
                  </a:txBody>
                  <a:tcPr marL="9525" marR="9525" marT="9525" marB="0" anchor="b"/>
                </a:tc>
                <a:tc>
                  <a:txBody>
                    <a:bodyPr/>
                    <a:lstStyle/>
                    <a:p>
                      <a:pPr algn="l" fontAlgn="b"/>
                      <a:r>
                        <a:rPr lang="en-US" sz="1200" b="1" u="none" strike="noStrike" dirty="0">
                          <a:effectLst/>
                        </a:rPr>
                        <a:t>SAM School </a:t>
                      </a:r>
                      <a:r>
                        <a:rPr lang="en-US" sz="1200" b="1" u="none" strike="noStrike" dirty="0" smtClean="0">
                          <a:effectLst/>
                        </a:rPr>
                        <a:t>VAM Average</a:t>
                      </a:r>
                      <a:endParaRPr lang="en-US" sz="1200" b="1" i="0" u="none" strike="noStrike" dirty="0">
                        <a:solidFill>
                          <a:srgbClr val="000000"/>
                        </a:solidFill>
                        <a:effectLst/>
                        <a:latin typeface="Calibri"/>
                      </a:endParaRPr>
                    </a:p>
                  </a:txBody>
                  <a:tcPr marL="9525" marR="9525" marT="9525" marB="0" anchor="b"/>
                </a:tc>
                <a:tc>
                  <a:txBody>
                    <a:bodyPr/>
                    <a:lstStyle/>
                    <a:p>
                      <a:pPr algn="ctr" fontAlgn="b"/>
                      <a:r>
                        <a:rPr lang="en-US" sz="1200" u="none" strike="noStrike" dirty="0">
                          <a:effectLst/>
                        </a:rPr>
                        <a:t>7</a:t>
                      </a:r>
                      <a:endParaRPr lang="en-US" sz="1200" b="0" i="0" u="none" strike="noStrike" dirty="0">
                        <a:solidFill>
                          <a:srgbClr val="000000"/>
                        </a:solidFill>
                        <a:effectLst/>
                        <a:latin typeface="Calibri"/>
                      </a:endParaRPr>
                    </a:p>
                  </a:txBody>
                  <a:tcPr marL="9525" marR="9525" marT="9525" marB="0" anchor="b"/>
                </a:tc>
              </a:tr>
              <a:tr h="190500">
                <a:tc>
                  <a:txBody>
                    <a:bodyPr/>
                    <a:lstStyle/>
                    <a:p>
                      <a:pPr algn="l" fontAlgn="b"/>
                      <a:endParaRPr lang="en-US" sz="1200" b="1" i="0" u="none" strike="noStrike" dirty="0">
                        <a:solidFill>
                          <a:srgbClr val="000000"/>
                        </a:solidFill>
                        <a:effectLst/>
                        <a:latin typeface="Calibri"/>
                      </a:endParaRPr>
                    </a:p>
                  </a:txBody>
                  <a:tcPr marL="9525" marR="9525" marT="9525" marB="0" anchor="b"/>
                </a:tc>
                <a:tc>
                  <a:txBody>
                    <a:bodyPr/>
                    <a:lstStyle/>
                    <a:p>
                      <a:pPr algn="ctr" fontAlgn="b"/>
                      <a:endParaRPr lang="en-US" sz="1200" b="0" i="0" u="none" strike="noStrike" dirty="0">
                        <a:solidFill>
                          <a:srgbClr val="000000"/>
                        </a:solidFill>
                        <a:effectLst/>
                        <a:latin typeface="Calibri"/>
                      </a:endParaRPr>
                    </a:p>
                  </a:txBody>
                  <a:tcPr marL="9525" marR="9525" marT="9525" marB="0" anchor="b"/>
                </a:tc>
                <a:tc>
                  <a:txBody>
                    <a:bodyPr/>
                    <a:lstStyle/>
                    <a:p>
                      <a:pPr algn="l" fontAlgn="b"/>
                      <a:endParaRPr lang="en-US" sz="1200" b="0" i="0" u="none" strike="noStrike" dirty="0">
                        <a:solidFill>
                          <a:srgbClr val="000000"/>
                        </a:solidFill>
                        <a:effectLst/>
                        <a:latin typeface="Calibri"/>
                      </a:endParaRPr>
                    </a:p>
                  </a:txBody>
                  <a:tcPr marL="9525" marR="9525" marT="9525" marB="0" anchor="b"/>
                </a:tc>
                <a:tc>
                  <a:txBody>
                    <a:bodyPr/>
                    <a:lstStyle/>
                    <a:p>
                      <a:pPr algn="l" fontAlgn="b"/>
                      <a:endParaRPr lang="en-US" sz="1200" b="1" i="0" u="none" strike="noStrike" dirty="0">
                        <a:solidFill>
                          <a:srgbClr val="000000"/>
                        </a:solidFill>
                        <a:effectLst/>
                        <a:latin typeface="Calibri"/>
                      </a:endParaRPr>
                    </a:p>
                  </a:txBody>
                  <a:tcPr marL="9525" marR="9525" marT="9525" marB="0" anchor="b"/>
                </a:tc>
                <a:tc>
                  <a:txBody>
                    <a:bodyPr/>
                    <a:lstStyle/>
                    <a:p>
                      <a:pPr algn="ctr" fontAlgn="b"/>
                      <a:endParaRPr lang="en-US" sz="1200" b="0" i="0" u="none" strike="noStrike" dirty="0">
                        <a:solidFill>
                          <a:srgbClr val="000000"/>
                        </a:solidFill>
                        <a:effectLst/>
                        <a:latin typeface="Calibri"/>
                      </a:endParaRPr>
                    </a:p>
                  </a:txBody>
                  <a:tcPr marL="9525" marR="9525" marT="9525" marB="0" anchor="b"/>
                </a:tc>
              </a:tr>
              <a:tr h="190500">
                <a:tc>
                  <a:txBody>
                    <a:bodyPr/>
                    <a:lstStyle/>
                    <a:p>
                      <a:pPr algn="l" fontAlgn="b"/>
                      <a:r>
                        <a:rPr lang="en-US" sz="1200" b="1" u="none" strike="noStrike" dirty="0" smtClean="0">
                          <a:effectLst/>
                        </a:rPr>
                        <a:t>SAM Offset = Mean </a:t>
                      </a:r>
                      <a:r>
                        <a:rPr lang="en-US" sz="1200" b="1" u="none" strike="noStrike" dirty="0">
                          <a:effectLst/>
                        </a:rPr>
                        <a:t>Deviation</a:t>
                      </a:r>
                      <a:endParaRPr lang="en-US" sz="1200" b="1" i="0" u="none" strike="noStrike" dirty="0">
                        <a:solidFill>
                          <a:srgbClr val="000000"/>
                        </a:solidFill>
                        <a:effectLst/>
                        <a:latin typeface="Calibri"/>
                      </a:endParaRPr>
                    </a:p>
                  </a:txBody>
                  <a:tcPr marL="9525" marR="9525" marT="9525" marB="0" anchor="b"/>
                </a:tc>
                <a:tc>
                  <a:txBody>
                    <a:bodyPr/>
                    <a:lstStyle/>
                    <a:p>
                      <a:pPr algn="ctr" fontAlgn="b"/>
                      <a:r>
                        <a:rPr lang="en-US" sz="1200" u="none" strike="noStrike" dirty="0">
                          <a:effectLst/>
                        </a:rPr>
                        <a:t>5</a:t>
                      </a:r>
                      <a:endParaRPr lang="en-US" sz="1200" b="0" i="0" u="none" strike="noStrike" dirty="0">
                        <a:solidFill>
                          <a:srgbClr val="000000"/>
                        </a:solidFill>
                        <a:effectLst/>
                        <a:latin typeface="Calibri"/>
                      </a:endParaRPr>
                    </a:p>
                  </a:txBody>
                  <a:tcPr marL="9525" marR="9525" marT="9525" marB="0" anchor="b"/>
                </a:tc>
                <a:tc>
                  <a:txBody>
                    <a:bodyPr/>
                    <a:lstStyle/>
                    <a:p>
                      <a:pPr algn="l" fontAlgn="b"/>
                      <a:endParaRPr lang="en-US" sz="1200" b="0" i="0" u="none" strike="noStrike" dirty="0">
                        <a:solidFill>
                          <a:srgbClr val="000000"/>
                        </a:solidFill>
                        <a:effectLst/>
                        <a:latin typeface="Calibri"/>
                      </a:endParaRPr>
                    </a:p>
                  </a:txBody>
                  <a:tcPr marL="9525" marR="9525" marT="9525" marB="0" anchor="b"/>
                </a:tc>
                <a:tc>
                  <a:txBody>
                    <a:bodyPr/>
                    <a:lstStyle/>
                    <a:p>
                      <a:pPr algn="l" fontAlgn="b"/>
                      <a:r>
                        <a:rPr lang="en-US" sz="1200" b="1" u="none" strike="noStrike" dirty="0">
                          <a:effectLst/>
                        </a:rPr>
                        <a:t>Mean Deviation</a:t>
                      </a:r>
                      <a:endParaRPr lang="en-US" sz="1200" b="1" i="0" u="none" strike="noStrike" dirty="0">
                        <a:solidFill>
                          <a:srgbClr val="000000"/>
                        </a:solidFill>
                        <a:effectLst/>
                        <a:latin typeface="Calibri"/>
                      </a:endParaRPr>
                    </a:p>
                  </a:txBody>
                  <a:tcPr marL="9525" marR="9525" marT="9525" marB="0" anchor="b"/>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9525" marR="9525" marT="9525" marB="0" anchor="b"/>
                </a:tc>
              </a:tr>
            </a:tbl>
          </a:graphicData>
        </a:graphic>
      </p:graphicFrame>
      <p:grpSp>
        <p:nvGrpSpPr>
          <p:cNvPr id="18" name="Group 17"/>
          <p:cNvGrpSpPr/>
          <p:nvPr/>
        </p:nvGrpSpPr>
        <p:grpSpPr>
          <a:xfrm>
            <a:off x="1752600" y="1905000"/>
            <a:ext cx="2438400" cy="3200400"/>
            <a:chOff x="1752600" y="1905000"/>
            <a:chExt cx="2438400" cy="3200400"/>
          </a:xfrm>
        </p:grpSpPr>
        <p:sp>
          <p:nvSpPr>
            <p:cNvPr id="3" name="Left Brace 2"/>
            <p:cNvSpPr/>
            <p:nvPr/>
          </p:nvSpPr>
          <p:spPr>
            <a:xfrm>
              <a:off x="1752600" y="1905000"/>
              <a:ext cx="533400" cy="15240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Elbow Connector 5"/>
            <p:cNvCxnSpPr>
              <a:stCxn id="3" idx="1"/>
            </p:cNvCxnSpPr>
            <p:nvPr/>
          </p:nvCxnSpPr>
          <p:spPr>
            <a:xfrm rot="10800000" flipH="1" flipV="1">
              <a:off x="1752600" y="2667000"/>
              <a:ext cx="2438400" cy="2438400"/>
            </a:xfrm>
            <a:prstGeom prst="bentConnector4">
              <a:avLst>
                <a:gd name="adj1" fmla="val -9375"/>
                <a:gd name="adj2" fmla="val 65625"/>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1752600" y="3487478"/>
            <a:ext cx="2286000" cy="1770322"/>
            <a:chOff x="1752600" y="3487478"/>
            <a:chExt cx="2286000" cy="1770322"/>
          </a:xfrm>
        </p:grpSpPr>
        <p:sp>
          <p:nvSpPr>
            <p:cNvPr id="7" name="Left Brace 6"/>
            <p:cNvSpPr/>
            <p:nvPr/>
          </p:nvSpPr>
          <p:spPr>
            <a:xfrm>
              <a:off x="1752600" y="3487478"/>
              <a:ext cx="533400" cy="595423"/>
            </a:xfrm>
            <a:prstGeom prst="lef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Elbow Connector 15"/>
            <p:cNvCxnSpPr>
              <a:stCxn id="7" idx="1"/>
            </p:cNvCxnSpPr>
            <p:nvPr/>
          </p:nvCxnSpPr>
          <p:spPr>
            <a:xfrm rot="10800000" flipH="1" flipV="1">
              <a:off x="1752600" y="3785190"/>
              <a:ext cx="2286000" cy="1472610"/>
            </a:xfrm>
            <a:prstGeom prst="bentConnector3">
              <a:avLst>
                <a:gd name="adj1" fmla="val -15116"/>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sp>
        <p:nvSpPr>
          <p:cNvPr id="20" name="Down Arrow Callout 19"/>
          <p:cNvSpPr/>
          <p:nvPr/>
        </p:nvSpPr>
        <p:spPr>
          <a:xfrm>
            <a:off x="4038600" y="4953000"/>
            <a:ext cx="381000" cy="685800"/>
          </a:xfrm>
          <a:prstGeom prst="downArrowCallou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24" name="Group 23"/>
          <p:cNvGrpSpPr/>
          <p:nvPr/>
        </p:nvGrpSpPr>
        <p:grpSpPr>
          <a:xfrm>
            <a:off x="4419600" y="3429000"/>
            <a:ext cx="1524000" cy="2209800"/>
            <a:chOff x="4419600" y="3429000"/>
            <a:chExt cx="1524000" cy="2209800"/>
          </a:xfrm>
        </p:grpSpPr>
        <p:sp>
          <p:nvSpPr>
            <p:cNvPr id="21" name="Right Arrow Callout 20"/>
            <p:cNvSpPr/>
            <p:nvPr/>
          </p:nvSpPr>
          <p:spPr>
            <a:xfrm>
              <a:off x="5029200" y="3429000"/>
              <a:ext cx="914400" cy="762000"/>
            </a:xfrm>
            <a:prstGeom prst="rightArrowCallout">
              <a:avLst>
                <a:gd name="adj1" fmla="val 25000"/>
                <a:gd name="adj2" fmla="val 25000"/>
                <a:gd name="adj3" fmla="val 22674"/>
                <a:gd name="adj4" fmla="val 64977"/>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3" name="Straight Arrow Connector 22"/>
            <p:cNvCxnSpPr>
              <a:endCxn id="21" idx="2"/>
            </p:cNvCxnSpPr>
            <p:nvPr/>
          </p:nvCxnSpPr>
          <p:spPr>
            <a:xfrm flipV="1">
              <a:off x="4419600" y="4191000"/>
              <a:ext cx="906675" cy="14478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grpSp>
        <p:nvGrpSpPr>
          <p:cNvPr id="50" name="Group 49"/>
          <p:cNvGrpSpPr/>
          <p:nvPr/>
        </p:nvGrpSpPr>
        <p:grpSpPr>
          <a:xfrm>
            <a:off x="6629400" y="1905000"/>
            <a:ext cx="1447800" cy="2895600"/>
            <a:chOff x="6629400" y="1905000"/>
            <a:chExt cx="1447800" cy="2895600"/>
          </a:xfrm>
        </p:grpSpPr>
        <p:sp>
          <p:nvSpPr>
            <p:cNvPr id="25" name="Right Brace 24"/>
            <p:cNvSpPr/>
            <p:nvPr/>
          </p:nvSpPr>
          <p:spPr>
            <a:xfrm>
              <a:off x="6629400" y="1905000"/>
              <a:ext cx="685800" cy="1524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8" name="Elbow Connector 27"/>
            <p:cNvCxnSpPr>
              <a:stCxn id="25" idx="1"/>
            </p:cNvCxnSpPr>
            <p:nvPr/>
          </p:nvCxnSpPr>
          <p:spPr>
            <a:xfrm rot="10800000" flipH="1" flipV="1">
              <a:off x="7315200" y="2667000"/>
              <a:ext cx="762000" cy="2133600"/>
            </a:xfrm>
            <a:prstGeom prst="bentConnector4">
              <a:avLst>
                <a:gd name="adj1" fmla="val 46744"/>
                <a:gd name="adj2" fmla="val 77326"/>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6629400" y="3487478"/>
            <a:ext cx="1676400" cy="1617922"/>
            <a:chOff x="6629400" y="3487478"/>
            <a:chExt cx="1676400" cy="1617922"/>
          </a:xfrm>
        </p:grpSpPr>
        <p:sp>
          <p:nvSpPr>
            <p:cNvPr id="26" name="Right Brace 25"/>
            <p:cNvSpPr/>
            <p:nvPr/>
          </p:nvSpPr>
          <p:spPr>
            <a:xfrm>
              <a:off x="6629400" y="3487478"/>
              <a:ext cx="685800" cy="595423"/>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cxnSp>
          <p:nvCxnSpPr>
            <p:cNvPr id="37" name="Elbow Connector 36"/>
            <p:cNvCxnSpPr>
              <a:stCxn id="26" idx="1"/>
            </p:cNvCxnSpPr>
            <p:nvPr/>
          </p:nvCxnSpPr>
          <p:spPr>
            <a:xfrm rot="10800000" flipH="1" flipV="1">
              <a:off x="7315200" y="3785189"/>
              <a:ext cx="990600" cy="1320211"/>
            </a:xfrm>
            <a:prstGeom prst="bentConnector4">
              <a:avLst>
                <a:gd name="adj1" fmla="val 138998"/>
                <a:gd name="adj2" fmla="val 99932"/>
              </a:avLst>
            </a:prstGeom>
            <a:ln>
              <a:tailEnd type="arrow"/>
            </a:ln>
          </p:spPr>
          <p:style>
            <a:lnRef idx="1">
              <a:schemeClr val="accent2"/>
            </a:lnRef>
            <a:fillRef idx="0">
              <a:schemeClr val="accent2"/>
            </a:fillRef>
            <a:effectRef idx="0">
              <a:schemeClr val="accent2"/>
            </a:effectRef>
            <a:fontRef idx="minor">
              <a:schemeClr val="tx1"/>
            </a:fontRef>
          </p:style>
        </p:cxnSp>
      </p:grpSp>
      <p:sp>
        <p:nvSpPr>
          <p:cNvPr id="52" name="Down Arrow Callout 51"/>
          <p:cNvSpPr/>
          <p:nvPr/>
        </p:nvSpPr>
        <p:spPr>
          <a:xfrm>
            <a:off x="7924800" y="4953000"/>
            <a:ext cx="381000" cy="685800"/>
          </a:xfrm>
          <a:prstGeom prst="downArrowCallou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01216789"/>
      </p:ext>
    </p:extLst>
  </p:cSld>
  <p:clrMapOvr>
    <a:masterClrMapping/>
  </p:clrMapOvr>
  <mc:AlternateContent xmlns:mc="http://schemas.openxmlformats.org/markup-compatibility/2006">
    <mc:Choice xmlns:p14="http://schemas.microsoft.com/office/powerpoint/2010/main" Requires="p14">
      <p:transition spd="slow" p14:dur="2000" advTm="44328"/>
    </mc:Choice>
    <mc:Fallback>
      <p:transition spd="slow" advTm="44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par>
                                <p:cTn id="30" presetID="10" presetClass="entr" presetSubtype="0"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12"/>
                </p:tgtEl>
              </p:cMediaNode>
            </p:audio>
          </p:childTnLst>
        </p:cTn>
      </p:par>
    </p:tnLst>
    <p:bldLst>
      <p:bldP spid="20" grpId="0" animBg="1"/>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lstStyle/>
          <a:p>
            <a:pPr algn="ctr"/>
            <a:r>
              <a:rPr lang="en-US" sz="4000" b="1" dirty="0" smtClean="0">
                <a:latin typeface="+mn-lt"/>
              </a:rPr>
              <a:t>Questions?</a:t>
            </a:r>
            <a:endParaRPr lang="en-US" sz="4000" b="1" dirty="0">
              <a:latin typeface="+mn-lt"/>
            </a:endParaRPr>
          </a:p>
        </p:txBody>
      </p:sp>
      <p:sp>
        <p:nvSpPr>
          <p:cNvPr id="3" name="Content Placeholder 2"/>
          <p:cNvSpPr>
            <a:spLocks noGrp="1"/>
          </p:cNvSpPr>
          <p:nvPr>
            <p:ph idx="1"/>
          </p:nvPr>
        </p:nvSpPr>
        <p:spPr>
          <a:xfrm>
            <a:off x="-381000" y="1828800"/>
            <a:ext cx="8229600" cy="4525963"/>
          </a:xfrm>
        </p:spPr>
        <p:txBody>
          <a:bodyPr>
            <a:noAutofit/>
          </a:bodyPr>
          <a:lstStyle/>
          <a:p>
            <a:pPr marL="0" indent="0" algn="ctr">
              <a:buNone/>
            </a:pPr>
            <a:endParaRPr lang="en-US" sz="800" dirty="0" smtClean="0"/>
          </a:p>
          <a:p>
            <a:pPr marL="0" indent="0" algn="ctr">
              <a:buNone/>
            </a:pPr>
            <a:r>
              <a:rPr lang="en-US" sz="2800" dirty="0" smtClean="0"/>
              <a:t>For additional information, please contact</a:t>
            </a:r>
          </a:p>
          <a:p>
            <a:endParaRPr lang="en-US" sz="1000" b="1" dirty="0" smtClean="0"/>
          </a:p>
          <a:p>
            <a:pPr marL="457200" lvl="1" indent="576263">
              <a:buNone/>
            </a:pPr>
            <a:r>
              <a:rPr lang="en-US" sz="2600" dirty="0" smtClean="0"/>
              <a:t>Yun Yao, Ph.D., Statistician</a:t>
            </a:r>
          </a:p>
          <a:p>
            <a:pPr marL="457200" lvl="1" indent="576263">
              <a:buNone/>
            </a:pPr>
            <a:r>
              <a:rPr lang="en-US" sz="2400" dirty="0" smtClean="0">
                <a:solidFill>
                  <a:schemeClr val="bg2">
                    <a:lumMod val="50000"/>
                  </a:schemeClr>
                </a:solidFill>
                <a:hlinkClick r:id="rId5"/>
              </a:rPr>
              <a:t>yun.yao@state.nm.us</a:t>
            </a:r>
            <a:r>
              <a:rPr lang="en-US" sz="2400" dirty="0" smtClean="0">
                <a:solidFill>
                  <a:schemeClr val="bg2">
                    <a:lumMod val="50000"/>
                  </a:schemeClr>
                </a:solidFill>
              </a:rPr>
              <a:t>  </a:t>
            </a:r>
          </a:p>
          <a:p>
            <a:pPr marL="457200" lvl="2" indent="576263"/>
            <a:endParaRPr lang="en-US" sz="1800" dirty="0" smtClean="0"/>
          </a:p>
          <a:p>
            <a:pPr marL="457200" lvl="1" indent="576263">
              <a:buNone/>
            </a:pPr>
            <a:r>
              <a:rPr lang="en-US" sz="2600" dirty="0" smtClean="0"/>
              <a:t>Ryan Tolman, Ph.D., Statistician</a:t>
            </a:r>
          </a:p>
          <a:p>
            <a:pPr marL="457200" lvl="1" indent="576263">
              <a:buNone/>
            </a:pPr>
            <a:r>
              <a:rPr lang="en-US" sz="2400" dirty="0" smtClean="0">
                <a:hlinkClick r:id="rId6"/>
              </a:rPr>
              <a:t>ryan.tolman@state.nm.us</a:t>
            </a:r>
            <a:r>
              <a:rPr lang="en-US" sz="2400" dirty="0" smtClean="0"/>
              <a:t> </a:t>
            </a:r>
            <a:endParaRPr lang="en-US" sz="2400" dirty="0"/>
          </a:p>
        </p:txBody>
      </p:sp>
      <p:sp>
        <p:nvSpPr>
          <p:cNvPr id="4" name="Slide Number Placeholder 3"/>
          <p:cNvSpPr>
            <a:spLocks noGrp="1"/>
          </p:cNvSpPr>
          <p:nvPr>
            <p:ph type="sldNum" sz="quarter" idx="12"/>
          </p:nvPr>
        </p:nvSpPr>
        <p:spPr/>
        <p:txBody>
          <a:bodyPr/>
          <a:lstStyle/>
          <a:p>
            <a:fld id="{FF6DD05B-B767-4147-8A75-8E129424D82E}" type="slidenum">
              <a:rPr lang="en-US" smtClean="0"/>
              <a:pPr/>
              <a:t>13</a:t>
            </a:fld>
            <a:endParaRPr lang="en-US"/>
          </a:p>
        </p:txBody>
      </p:sp>
      <p:pic>
        <p:nvPicPr>
          <p:cNvPr id="8" name="Picture 7" descr="C:\Users\Lisa.Chandler\AppData\Local\Microsoft\Windows\Temporary Internet Files\Content.IE5\ASSGC3FN\Thank-you-pinned-note[1].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9800" y="3200400"/>
            <a:ext cx="2209800" cy="2209800"/>
          </a:xfrm>
          <a:prstGeom prst="rect">
            <a:avLst/>
          </a:prstGeom>
          <a:noFill/>
          <a:ln>
            <a:no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9656253"/>
      </p:ext>
    </p:extLst>
  </p:cSld>
  <p:clrMapOvr>
    <a:masterClrMapping/>
  </p:clrMapOvr>
  <mc:AlternateContent xmlns:mc="http://schemas.openxmlformats.org/markup-compatibility/2006" xmlns:p14="http://schemas.microsoft.com/office/powerpoint/2010/main">
    <mc:Choice Requires="p14">
      <p:transition spd="slow" p14:dur="2000" advTm="12848"/>
    </mc:Choice>
    <mc:Fallback xmlns="">
      <p:transition spd="slow" advTm="12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lstStyle/>
          <a:p>
            <a:r>
              <a:rPr lang="en-US" dirty="0" smtClean="0"/>
              <a:t>Overview</a:t>
            </a:r>
            <a:endParaRPr lang="en-US" dirty="0"/>
          </a:p>
        </p:txBody>
      </p:sp>
      <p:sp>
        <p:nvSpPr>
          <p:cNvPr id="3" name="Content Placeholder 2"/>
          <p:cNvSpPr>
            <a:spLocks noGrp="1"/>
          </p:cNvSpPr>
          <p:nvPr>
            <p:ph idx="1"/>
          </p:nvPr>
        </p:nvSpPr>
        <p:spPr/>
        <p:txBody>
          <a:bodyPr/>
          <a:lstStyle/>
          <a:p>
            <a:pPr marL="0" indent="0">
              <a:buNone/>
            </a:pPr>
            <a:endParaRPr lang="en-US" sz="1600" dirty="0" smtClean="0"/>
          </a:p>
          <a:p>
            <a:pPr marL="514350" indent="-514350">
              <a:buFont typeface="+mj-lt"/>
              <a:buAutoNum type="arabicPeriod"/>
            </a:pPr>
            <a:r>
              <a:rPr lang="en-US" dirty="0" smtClean="0"/>
              <a:t>Purpose of SAM</a:t>
            </a:r>
          </a:p>
          <a:p>
            <a:pPr marL="514350" indent="-514350">
              <a:buFont typeface="+mj-lt"/>
              <a:buAutoNum type="arabicPeriod"/>
            </a:pPr>
            <a:r>
              <a:rPr lang="en-US" dirty="0" smtClean="0"/>
              <a:t>Criteria</a:t>
            </a:r>
          </a:p>
          <a:p>
            <a:pPr marL="514350" indent="-514350">
              <a:buFont typeface="+mj-lt"/>
              <a:buAutoNum type="arabicPeriod"/>
            </a:pPr>
            <a:r>
              <a:rPr lang="en-US" dirty="0" smtClean="0"/>
              <a:t>Accountability Model for SAM Schools</a:t>
            </a:r>
          </a:p>
          <a:p>
            <a:pPr marL="1541463" lvl="1" indent="-457200">
              <a:buFont typeface="+mj-lt"/>
              <a:buAutoNum type="alphaLcPeriod"/>
            </a:pPr>
            <a:r>
              <a:rPr lang="en-US" dirty="0" smtClean="0"/>
              <a:t>Graduation Rates</a:t>
            </a:r>
          </a:p>
          <a:p>
            <a:pPr marL="1541463" lvl="1" indent="-457200">
              <a:buFont typeface="+mj-lt"/>
              <a:buAutoNum type="alphaLcPeriod"/>
            </a:pPr>
            <a:r>
              <a:rPr lang="en-US" dirty="0" smtClean="0"/>
              <a:t>College and Career Readiness</a:t>
            </a:r>
          </a:p>
          <a:p>
            <a:pPr marL="1541463" lvl="1" indent="-457200">
              <a:buFont typeface="+mj-lt"/>
              <a:buAutoNum type="alphaLcPeriod"/>
            </a:pPr>
            <a:r>
              <a:rPr lang="en-US" dirty="0" smtClean="0"/>
              <a:t>Participation</a:t>
            </a:r>
          </a:p>
          <a:p>
            <a:pPr marL="1541463" lvl="1" indent="-457200">
              <a:buFont typeface="+mj-lt"/>
              <a:buAutoNum type="alphaLcPeriod"/>
            </a:pPr>
            <a:r>
              <a:rPr lang="en-US" dirty="0" smtClean="0"/>
              <a:t>Current Standing Growth Component</a:t>
            </a:r>
          </a:p>
        </p:txBody>
      </p:sp>
      <p:sp>
        <p:nvSpPr>
          <p:cNvPr id="4" name="Slide Number Placeholder 3"/>
          <p:cNvSpPr>
            <a:spLocks noGrp="1"/>
          </p:cNvSpPr>
          <p:nvPr>
            <p:ph type="sldNum" sz="quarter" idx="12"/>
          </p:nvPr>
        </p:nvSpPr>
        <p:spPr/>
        <p:txBody>
          <a:bodyPr/>
          <a:lstStyle/>
          <a:p>
            <a:fld id="{B2F14267-A0EC-42F9-9E8C-475046085F9E}" type="slidenum">
              <a:rPr lang="en-US" smtClean="0">
                <a:solidFill>
                  <a:prstClr val="black">
                    <a:tint val="75000"/>
                  </a:prstClr>
                </a:solidFill>
              </a:rPr>
              <a:pPr/>
              <a:t>2</a:t>
            </a:fld>
            <a:endParaRPr lang="en-US" dirty="0">
              <a:solidFill>
                <a:prstClr val="black">
                  <a:tint val="75000"/>
                </a:prstClr>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30080824"/>
      </p:ext>
    </p:extLst>
  </p:cSld>
  <p:clrMapOvr>
    <a:masterClrMapping/>
  </p:clrMapOvr>
  <mc:AlternateContent xmlns:mc="http://schemas.openxmlformats.org/markup-compatibility/2006" xmlns:p14="http://schemas.microsoft.com/office/powerpoint/2010/main">
    <mc:Choice Requires="p14">
      <p:transition spd="slow" p14:dur="2000" advTm="17217"/>
    </mc:Choice>
    <mc:Fallback xmlns="">
      <p:transition spd="slow" advTm="17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lstStyle/>
          <a:p>
            <a:r>
              <a:rPr lang="en-US" dirty="0" smtClean="0"/>
              <a:t>Purpose of SAM</a:t>
            </a:r>
            <a:endParaRPr lang="en-US" dirty="0"/>
          </a:p>
        </p:txBody>
      </p:sp>
      <p:sp>
        <p:nvSpPr>
          <p:cNvPr id="3" name="Content Placeholder 2"/>
          <p:cNvSpPr>
            <a:spLocks noGrp="1"/>
          </p:cNvSpPr>
          <p:nvPr>
            <p:ph idx="1"/>
          </p:nvPr>
        </p:nvSpPr>
        <p:spPr/>
        <p:txBody>
          <a:bodyPr>
            <a:normAutofit fontScale="92500" lnSpcReduction="10000"/>
          </a:bodyPr>
          <a:lstStyle/>
          <a:p>
            <a:pPr>
              <a:spcAft>
                <a:spcPts val="1200"/>
              </a:spcAft>
            </a:pPr>
            <a:r>
              <a:rPr lang="en-US" b="1" u="sng" dirty="0" smtClean="0"/>
              <a:t>Standard Accountability Model</a:t>
            </a:r>
          </a:p>
          <a:p>
            <a:pPr lvl="1">
              <a:spcAft>
                <a:spcPts val="1200"/>
              </a:spcAft>
            </a:pPr>
            <a:r>
              <a:rPr lang="en-US" dirty="0" smtClean="0"/>
              <a:t>State </a:t>
            </a:r>
            <a:r>
              <a:rPr lang="en-US" dirty="0"/>
              <a:t>and federal statute </a:t>
            </a:r>
            <a:r>
              <a:rPr lang="en-US" dirty="0" smtClean="0"/>
              <a:t>mandates </a:t>
            </a:r>
            <a:r>
              <a:rPr lang="en-US" dirty="0"/>
              <a:t>accountability for all public </a:t>
            </a:r>
            <a:r>
              <a:rPr lang="en-US" dirty="0" smtClean="0"/>
              <a:t>schools: A-F School Grading. </a:t>
            </a:r>
          </a:p>
          <a:p>
            <a:pPr>
              <a:spcAft>
                <a:spcPts val="1200"/>
              </a:spcAft>
            </a:pPr>
            <a:r>
              <a:rPr lang="en-US" b="1" u="sng" dirty="0" smtClean="0"/>
              <a:t>Supplemental Accountability Model</a:t>
            </a:r>
          </a:p>
          <a:p>
            <a:pPr lvl="1">
              <a:spcAft>
                <a:spcPts val="1200"/>
              </a:spcAft>
            </a:pPr>
            <a:r>
              <a:rPr lang="en-US" dirty="0" smtClean="0"/>
              <a:t>New </a:t>
            </a:r>
            <a:r>
              <a:rPr lang="en-US" dirty="0"/>
              <a:t>Mexico recognizes schools that </a:t>
            </a:r>
            <a:r>
              <a:rPr lang="en-US" dirty="0" smtClean="0"/>
              <a:t>are in the mission of dropout recovery or specialize </a:t>
            </a:r>
            <a:r>
              <a:rPr lang="en-US" dirty="0"/>
              <a:t>in teaching students with </a:t>
            </a:r>
            <a:r>
              <a:rPr lang="en-US" dirty="0" smtClean="0"/>
              <a:t>disabilities. </a:t>
            </a:r>
          </a:p>
          <a:p>
            <a:pPr lvl="1">
              <a:spcAft>
                <a:spcPts val="1200"/>
              </a:spcAft>
            </a:pPr>
            <a:r>
              <a:rPr lang="en-US" dirty="0" smtClean="0"/>
              <a:t>SAM </a:t>
            </a:r>
            <a:r>
              <a:rPr lang="en-US" dirty="0"/>
              <a:t>schools (Supplemental Accountability Model) </a:t>
            </a:r>
            <a:r>
              <a:rPr lang="en-US" dirty="0" smtClean="0"/>
              <a:t>are </a:t>
            </a:r>
            <a:r>
              <a:rPr lang="en-US" dirty="0"/>
              <a:t>given additional ways to demonstrate success.</a:t>
            </a:r>
          </a:p>
        </p:txBody>
      </p:sp>
      <p:sp>
        <p:nvSpPr>
          <p:cNvPr id="4" name="Slide Number Placeholder 3"/>
          <p:cNvSpPr>
            <a:spLocks noGrp="1"/>
          </p:cNvSpPr>
          <p:nvPr>
            <p:ph type="sldNum" sz="quarter" idx="12"/>
          </p:nvPr>
        </p:nvSpPr>
        <p:spPr/>
        <p:txBody>
          <a:bodyPr/>
          <a:lstStyle/>
          <a:p>
            <a:fld id="{B2F14267-A0EC-42F9-9E8C-475046085F9E}" type="slidenum">
              <a:rPr lang="en-US" smtClean="0">
                <a:solidFill>
                  <a:prstClr val="black">
                    <a:tint val="75000"/>
                  </a:prstClr>
                </a:solidFill>
              </a:rPr>
              <a:pPr/>
              <a:t>3</a:t>
            </a:fld>
            <a:endParaRPr lang="en-US" dirty="0">
              <a:solidFill>
                <a:prstClr val="black">
                  <a:tint val="75000"/>
                </a:prstClr>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0759620"/>
      </p:ext>
    </p:extLst>
  </p:cSld>
  <p:clrMapOvr>
    <a:masterClrMapping/>
  </p:clrMapOvr>
  <mc:AlternateContent xmlns:mc="http://schemas.openxmlformats.org/markup-compatibility/2006" xmlns:p14="http://schemas.microsoft.com/office/powerpoint/2010/main">
    <mc:Choice Requires="p14">
      <p:transition spd="slow" p14:dur="2000" advTm="57621"/>
    </mc:Choice>
    <mc:Fallback xmlns="">
      <p:transition spd="slow" advTm="57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lstStyle/>
          <a:p>
            <a:r>
              <a:rPr lang="en-US" dirty="0" smtClean="0"/>
              <a:t>Criteria</a:t>
            </a:r>
            <a:endParaRPr lang="en-US" dirty="0"/>
          </a:p>
        </p:txBody>
      </p:sp>
      <p:sp>
        <p:nvSpPr>
          <p:cNvPr id="3" name="Content Placeholder 2"/>
          <p:cNvSpPr>
            <a:spLocks noGrp="1"/>
          </p:cNvSpPr>
          <p:nvPr>
            <p:ph idx="1"/>
          </p:nvPr>
        </p:nvSpPr>
        <p:spPr/>
        <p:txBody>
          <a:bodyPr>
            <a:normAutofit fontScale="92500" lnSpcReduction="20000"/>
          </a:bodyPr>
          <a:lstStyle/>
          <a:p>
            <a:r>
              <a:rPr lang="en-US" b="1" u="sng" dirty="0" smtClean="0"/>
              <a:t>Students with Disabilities (SWD)</a:t>
            </a:r>
            <a:r>
              <a:rPr lang="en-US" dirty="0" smtClean="0"/>
              <a:t>: When the percentage of students with disabilities in the school is greater than 20%</a:t>
            </a:r>
          </a:p>
          <a:p>
            <a:endParaRPr lang="en-US" b="1" u="sng" dirty="0" smtClean="0"/>
          </a:p>
          <a:p>
            <a:r>
              <a:rPr lang="en-US" b="1" u="sng" dirty="0" smtClean="0"/>
              <a:t>Overage &amp; </a:t>
            </a:r>
            <a:r>
              <a:rPr lang="en-US" b="1" u="sng" dirty="0" err="1" smtClean="0"/>
              <a:t>Undercredited</a:t>
            </a:r>
            <a:r>
              <a:rPr lang="en-US" dirty="0" smtClean="0"/>
              <a:t>: When the percentage of students aged 19 or older is greater than 10%</a:t>
            </a:r>
          </a:p>
          <a:p>
            <a:endParaRPr lang="en-US" b="1" u="sng" dirty="0" smtClean="0"/>
          </a:p>
          <a:p>
            <a:r>
              <a:rPr lang="en-US" b="1" u="sng" dirty="0" smtClean="0"/>
              <a:t>School Mission</a:t>
            </a:r>
            <a:r>
              <a:rPr lang="en-US" dirty="0" smtClean="0"/>
              <a:t>: Schools petitioned to become a SAM school when the publicized mission of the school is to serve students who have traditionally found a regular educational setting difficult</a:t>
            </a:r>
            <a:endParaRPr lang="en-US" dirty="0"/>
          </a:p>
        </p:txBody>
      </p:sp>
      <p:sp>
        <p:nvSpPr>
          <p:cNvPr id="4" name="Slide Number Placeholder 3"/>
          <p:cNvSpPr>
            <a:spLocks noGrp="1"/>
          </p:cNvSpPr>
          <p:nvPr>
            <p:ph type="sldNum" sz="quarter" idx="12"/>
          </p:nvPr>
        </p:nvSpPr>
        <p:spPr/>
        <p:txBody>
          <a:bodyPr/>
          <a:lstStyle/>
          <a:p>
            <a:fld id="{B2F14267-A0EC-42F9-9E8C-475046085F9E}" type="slidenum">
              <a:rPr lang="en-US" smtClean="0">
                <a:solidFill>
                  <a:prstClr val="black">
                    <a:tint val="75000"/>
                  </a:prstClr>
                </a:solidFill>
              </a:rPr>
              <a:pPr/>
              <a:t>4</a:t>
            </a:fld>
            <a:endParaRPr lang="en-US" dirty="0">
              <a:solidFill>
                <a:prstClr val="black">
                  <a:tint val="75000"/>
                </a:prstClr>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66886274"/>
      </p:ext>
    </p:extLst>
  </p:cSld>
  <p:clrMapOvr>
    <a:masterClrMapping/>
  </p:clrMapOvr>
  <mc:AlternateContent xmlns:mc="http://schemas.openxmlformats.org/markup-compatibility/2006" xmlns:p14="http://schemas.microsoft.com/office/powerpoint/2010/main">
    <mc:Choice Requires="p14">
      <p:transition spd="slow" p14:dur="2000" advTm="30691"/>
    </mc:Choice>
    <mc:Fallback xmlns="">
      <p:transition spd="slow" advTm="30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normAutofit fontScale="90000"/>
          </a:bodyPr>
          <a:lstStyle/>
          <a:p>
            <a:r>
              <a:rPr lang="en-US" dirty="0" smtClean="0"/>
              <a:t>Accountability Model</a:t>
            </a:r>
            <a:br>
              <a:rPr lang="en-US" dirty="0" smtClean="0"/>
            </a:br>
            <a:r>
              <a:rPr lang="en-US" dirty="0" smtClean="0"/>
              <a:t>for SAM Schools</a:t>
            </a:r>
            <a:endParaRPr lang="en-US" dirty="0"/>
          </a:p>
        </p:txBody>
      </p:sp>
      <p:sp>
        <p:nvSpPr>
          <p:cNvPr id="3" name="Content Placeholder 2"/>
          <p:cNvSpPr>
            <a:spLocks noGrp="1"/>
          </p:cNvSpPr>
          <p:nvPr>
            <p:ph idx="1"/>
          </p:nvPr>
        </p:nvSpPr>
        <p:spPr/>
        <p:txBody>
          <a:bodyPr>
            <a:noAutofit/>
          </a:bodyPr>
          <a:lstStyle/>
          <a:p>
            <a:pPr marL="514350" indent="-514350">
              <a:spcAft>
                <a:spcPts val="1200"/>
              </a:spcAft>
              <a:buFont typeface="+mj-lt"/>
              <a:buAutoNum type="alphaLcParenR"/>
            </a:pPr>
            <a:r>
              <a:rPr lang="en-US" sz="3600" dirty="0" smtClean="0"/>
              <a:t>Graduation Rates </a:t>
            </a:r>
          </a:p>
          <a:p>
            <a:pPr marL="514350" indent="-514350">
              <a:spcAft>
                <a:spcPts val="1200"/>
              </a:spcAft>
              <a:buFont typeface="+mj-lt"/>
              <a:buAutoNum type="alphaLcParenR"/>
            </a:pPr>
            <a:r>
              <a:rPr lang="en-US" sz="3600" dirty="0" smtClean="0"/>
              <a:t>College and Career Readiness Measure includes additional indicators</a:t>
            </a:r>
          </a:p>
          <a:p>
            <a:pPr marL="514350" indent="-514350">
              <a:spcAft>
                <a:spcPts val="1200"/>
              </a:spcAft>
              <a:buFont typeface="+mj-lt"/>
              <a:buAutoNum type="alphaLcParenR"/>
            </a:pPr>
            <a:r>
              <a:rPr lang="en-US" sz="3600" dirty="0" smtClean="0"/>
              <a:t>Exempt from Participation Penalty</a:t>
            </a:r>
          </a:p>
          <a:p>
            <a:pPr marL="514350" indent="-514350">
              <a:spcAft>
                <a:spcPts val="1200"/>
              </a:spcAft>
              <a:buFont typeface="+mj-lt"/>
              <a:buAutoNum type="alphaLcParenR"/>
            </a:pPr>
            <a:r>
              <a:rPr lang="en-US" sz="3600" dirty="0" smtClean="0"/>
              <a:t>Current Standing Growth Component computed amongst SAM schools</a:t>
            </a:r>
            <a:endParaRPr lang="en-US" sz="3600" dirty="0"/>
          </a:p>
        </p:txBody>
      </p:sp>
      <p:sp>
        <p:nvSpPr>
          <p:cNvPr id="4" name="Slide Number Placeholder 3"/>
          <p:cNvSpPr>
            <a:spLocks noGrp="1"/>
          </p:cNvSpPr>
          <p:nvPr>
            <p:ph type="sldNum" sz="quarter" idx="12"/>
          </p:nvPr>
        </p:nvSpPr>
        <p:spPr/>
        <p:txBody>
          <a:bodyPr/>
          <a:lstStyle/>
          <a:p>
            <a:fld id="{B2F14267-A0EC-42F9-9E8C-475046085F9E}" type="slidenum">
              <a:rPr lang="en-US" smtClean="0">
                <a:solidFill>
                  <a:prstClr val="black">
                    <a:tint val="75000"/>
                  </a:prstClr>
                </a:solidFill>
              </a:rPr>
              <a:pPr/>
              <a:t>5</a:t>
            </a:fld>
            <a:endParaRPr lang="en-US" dirty="0">
              <a:solidFill>
                <a:prstClr val="black">
                  <a:tint val="75000"/>
                </a:prstClr>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35199828"/>
      </p:ext>
    </p:extLst>
  </p:cSld>
  <p:clrMapOvr>
    <a:masterClrMapping/>
  </p:clrMapOvr>
  <mc:AlternateContent xmlns:mc="http://schemas.openxmlformats.org/markup-compatibility/2006" xmlns:p14="http://schemas.microsoft.com/office/powerpoint/2010/main">
    <mc:Choice Requires="p14">
      <p:transition spd="slow" p14:dur="2000" advTm="24912"/>
    </mc:Choice>
    <mc:Fallback xmlns="">
      <p:transition spd="slow" advTm="24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normAutofit/>
          </a:bodyPr>
          <a:lstStyle/>
          <a:p>
            <a:r>
              <a:rPr lang="en-US" dirty="0" smtClean="0"/>
              <a:t>Graduation Rates</a:t>
            </a:r>
            <a:endParaRPr lang="en-US" dirty="0"/>
          </a:p>
        </p:txBody>
      </p:sp>
      <p:sp>
        <p:nvSpPr>
          <p:cNvPr id="4" name="Slide Number Placeholder 3"/>
          <p:cNvSpPr>
            <a:spLocks noGrp="1"/>
          </p:cNvSpPr>
          <p:nvPr>
            <p:ph type="sldNum" sz="quarter" idx="12"/>
          </p:nvPr>
        </p:nvSpPr>
        <p:spPr/>
        <p:txBody>
          <a:bodyPr/>
          <a:lstStyle/>
          <a:p>
            <a:fld id="{B2F14267-A0EC-42F9-9E8C-475046085F9E}" type="slidenum">
              <a:rPr lang="en-US" smtClean="0">
                <a:solidFill>
                  <a:prstClr val="black">
                    <a:tint val="75000"/>
                  </a:prstClr>
                </a:solidFill>
              </a:rPr>
              <a:pPr/>
              <a:t>6</a:t>
            </a:fld>
            <a:endParaRPr lang="en-US" dirty="0">
              <a:solidFill>
                <a:prstClr val="black">
                  <a:tint val="75000"/>
                </a:prstClr>
              </a:solidFill>
            </a:endParaRPr>
          </a:p>
        </p:txBody>
      </p:sp>
      <p:pic>
        <p:nvPicPr>
          <p:cNvPr id="3074" name="Picture 2"/>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l="52196" t="15393" r="8786" b="4676"/>
          <a:stretch/>
        </p:blipFill>
        <p:spPr bwMode="auto">
          <a:xfrm>
            <a:off x="604348" y="1508760"/>
            <a:ext cx="793530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362200" y="3407734"/>
            <a:ext cx="5105400" cy="304800"/>
          </a:xfrm>
          <a:prstGeom prst="rect">
            <a:avLst/>
          </a:prstGeom>
          <a:noFill/>
          <a:ln w="508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5675676"/>
      </p:ext>
    </p:extLst>
  </p:cSld>
  <p:clrMapOvr>
    <a:masterClrMapping/>
  </p:clrMapOvr>
  <mc:AlternateContent xmlns:mc="http://schemas.openxmlformats.org/markup-compatibility/2006" xmlns:p14="http://schemas.microsoft.com/office/powerpoint/2010/main">
    <mc:Choice Requires="p14">
      <p:transition spd="slow" p14:dur="2000" advTm="36882"/>
    </mc:Choice>
    <mc:Fallback xmlns="">
      <p:transition spd="slow" advTm="36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accent6"/>
          </a:solidFill>
        </p:spPr>
        <p:txBody>
          <a:bodyPr/>
          <a:lstStyle/>
          <a:p>
            <a:r>
              <a:rPr lang="en-US" dirty="0" smtClean="0"/>
              <a:t>Graduation Rates cont.</a:t>
            </a:r>
            <a:endParaRPr lang="en-US" dirty="0"/>
          </a:p>
        </p:txBody>
      </p:sp>
      <p:sp>
        <p:nvSpPr>
          <p:cNvPr id="4" name="Slide Number Placeholder 3"/>
          <p:cNvSpPr>
            <a:spLocks noGrp="1"/>
          </p:cNvSpPr>
          <p:nvPr>
            <p:ph type="sldNum" sz="quarter" idx="12"/>
          </p:nvPr>
        </p:nvSpPr>
        <p:spPr/>
        <p:txBody>
          <a:bodyPr/>
          <a:lstStyle/>
          <a:p>
            <a:fld id="{B2F14267-A0EC-42F9-9E8C-475046085F9E}" type="slidenum">
              <a:rPr lang="en-US" smtClean="0">
                <a:solidFill>
                  <a:prstClr val="black">
                    <a:tint val="75000"/>
                  </a:prstClr>
                </a:solidFill>
              </a:rPr>
              <a:pPr/>
              <a:t>7</a:t>
            </a:fld>
            <a:endParaRPr lang="en-US" dirty="0">
              <a:solidFill>
                <a:prstClr val="black">
                  <a:tint val="75000"/>
                </a:prstClr>
              </a:solidFill>
            </a:endParaRPr>
          </a:p>
        </p:txBody>
      </p:sp>
      <p:pic>
        <p:nvPicPr>
          <p:cNvPr id="5122" name="Picture 2"/>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l="54909" t="33308" r="13695" b="24429"/>
          <a:stretch/>
        </p:blipFill>
        <p:spPr bwMode="auto">
          <a:xfrm>
            <a:off x="345383" y="1965960"/>
            <a:ext cx="8453235"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ine Callout 3 2"/>
          <p:cNvSpPr/>
          <p:nvPr/>
        </p:nvSpPr>
        <p:spPr>
          <a:xfrm>
            <a:off x="1981200" y="1219200"/>
            <a:ext cx="2286000" cy="685800"/>
          </a:xfrm>
          <a:prstGeom prst="borderCallout3">
            <a:avLst>
              <a:gd name="adj1" fmla="val 18750"/>
              <a:gd name="adj2" fmla="val -8333"/>
              <a:gd name="adj3" fmla="val 18750"/>
              <a:gd name="adj4" fmla="val -16667"/>
              <a:gd name="adj5" fmla="val 100000"/>
              <a:gd name="adj6" fmla="val -16667"/>
              <a:gd name="adj7" fmla="val 205986"/>
              <a:gd name="adj8" fmla="val 39574"/>
            </a:avLst>
          </a:prstGeom>
          <a:ln>
            <a:tailEnd type="triangl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Standard 4-year cohort graduation rate</a:t>
            </a:r>
            <a:endParaRPr lang="en-US" dirty="0"/>
          </a:p>
        </p:txBody>
      </p:sp>
      <p:sp>
        <p:nvSpPr>
          <p:cNvPr id="6" name="Line Callout 3 5"/>
          <p:cNvSpPr/>
          <p:nvPr/>
        </p:nvSpPr>
        <p:spPr>
          <a:xfrm>
            <a:off x="4648200" y="1219200"/>
            <a:ext cx="2286000" cy="685800"/>
          </a:xfrm>
          <a:prstGeom prst="borderCallout3">
            <a:avLst>
              <a:gd name="adj1" fmla="val 19525"/>
              <a:gd name="adj2" fmla="val 103760"/>
              <a:gd name="adj3" fmla="val 21075"/>
              <a:gd name="adj4" fmla="val 112170"/>
              <a:gd name="adj5" fmla="val 96124"/>
              <a:gd name="adj6" fmla="val 116821"/>
              <a:gd name="adj7" fmla="val 212963"/>
              <a:gd name="adj8" fmla="val 52598"/>
            </a:avLst>
          </a:prstGeom>
          <a:ln>
            <a:tailEnd type="triangl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Non-cohort graduation rate</a:t>
            </a:r>
            <a:endParaRPr lang="en-US" dirty="0"/>
          </a:p>
        </p:txBody>
      </p:sp>
      <p:sp>
        <p:nvSpPr>
          <p:cNvPr id="5" name="Left Arrow Callout 4"/>
          <p:cNvSpPr/>
          <p:nvPr/>
        </p:nvSpPr>
        <p:spPr>
          <a:xfrm>
            <a:off x="5334000" y="3771900"/>
            <a:ext cx="2743200" cy="800100"/>
          </a:xfrm>
          <a:prstGeom prst="left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Numerator and denominator for NCGR</a:t>
            </a:r>
            <a:endParaRPr lang="en-US" dirty="0"/>
          </a:p>
        </p:txBody>
      </p:sp>
      <p:sp>
        <p:nvSpPr>
          <p:cNvPr id="7" name="Line Callout 3 6"/>
          <p:cNvSpPr/>
          <p:nvPr/>
        </p:nvSpPr>
        <p:spPr>
          <a:xfrm>
            <a:off x="762000" y="5105400"/>
            <a:ext cx="2286000" cy="914400"/>
          </a:xfrm>
          <a:prstGeom prst="borderCallout3">
            <a:avLst>
              <a:gd name="adj1" fmla="val 18750"/>
              <a:gd name="adj2" fmla="val -8333"/>
              <a:gd name="adj3" fmla="val 18750"/>
              <a:gd name="adj4" fmla="val -16667"/>
              <a:gd name="adj5" fmla="val -191860"/>
              <a:gd name="adj6" fmla="val -16202"/>
              <a:gd name="adj7" fmla="val -235874"/>
              <a:gd name="adj8" fmla="val -5077"/>
            </a:avLst>
          </a:prstGeom>
          <a:ln>
            <a:tailEnd type="triangle"/>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Standard graduation rate + non-cohort graduation rate</a:t>
            </a:r>
            <a:endParaRPr lang="en-US" dirty="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0018467"/>
      </p:ext>
    </p:extLst>
  </p:cSld>
  <p:clrMapOvr>
    <a:masterClrMapping/>
  </p:clrMapOvr>
  <mc:AlternateContent xmlns:mc="http://schemas.openxmlformats.org/markup-compatibility/2006" xmlns:p14="http://schemas.microsoft.com/office/powerpoint/2010/main">
    <mc:Choice Requires="p14">
      <p:transition spd="slow" p14:dur="2000" advTm="60129"/>
    </mc:Choice>
    <mc:Fallback xmlns="">
      <p:transition spd="slow" advTm="60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bldLst>
      <p:bldP spid="3" grpId="0" animBg="1"/>
      <p:bldP spid="6" grpId="0" animBg="1"/>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lstStyle/>
          <a:p>
            <a:r>
              <a:rPr lang="en-US" dirty="0" smtClean="0"/>
              <a:t>College and Career Readiness</a:t>
            </a:r>
            <a:endParaRPr lang="en-US" dirty="0"/>
          </a:p>
        </p:txBody>
      </p:sp>
      <p:sp>
        <p:nvSpPr>
          <p:cNvPr id="4" name="Slide Number Placeholder 3"/>
          <p:cNvSpPr>
            <a:spLocks noGrp="1"/>
          </p:cNvSpPr>
          <p:nvPr>
            <p:ph type="sldNum" sz="quarter" idx="12"/>
          </p:nvPr>
        </p:nvSpPr>
        <p:spPr/>
        <p:txBody>
          <a:bodyPr/>
          <a:lstStyle/>
          <a:p>
            <a:fld id="{B2F14267-A0EC-42F9-9E8C-475046085F9E}" type="slidenum">
              <a:rPr lang="en-US" smtClean="0">
                <a:solidFill>
                  <a:prstClr val="black">
                    <a:tint val="75000"/>
                  </a:prstClr>
                </a:solidFill>
              </a:rPr>
              <a:pPr/>
              <a:t>8</a:t>
            </a:fld>
            <a:endParaRPr lang="en-US" dirty="0">
              <a:solidFill>
                <a:prstClr val="black">
                  <a:tint val="75000"/>
                </a:prstClr>
              </a:solidFill>
            </a:endParaRPr>
          </a:p>
        </p:txBody>
      </p:sp>
      <p:pic>
        <p:nvPicPr>
          <p:cNvPr id="2050" name="Picture 2"/>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l="54910" t="12177" r="11628" b="4675"/>
          <a:stretch/>
        </p:blipFill>
        <p:spPr bwMode="auto">
          <a:xfrm>
            <a:off x="1170029" y="1371600"/>
            <a:ext cx="6803942" cy="4754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600200" y="5410200"/>
            <a:ext cx="6248400" cy="304800"/>
          </a:xfrm>
          <a:prstGeom prst="rect">
            <a:avLst/>
          </a:prstGeom>
          <a:noFill/>
          <a:ln w="508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4572666"/>
      </p:ext>
    </p:extLst>
  </p:cSld>
  <p:clrMapOvr>
    <a:masterClrMapping/>
  </p:clrMapOvr>
  <mc:AlternateContent xmlns:mc="http://schemas.openxmlformats.org/markup-compatibility/2006" xmlns:p14="http://schemas.microsoft.com/office/powerpoint/2010/main">
    <mc:Choice Requires="p14">
      <p:transition spd="slow" p14:dur="2000" advTm="28141"/>
    </mc:Choice>
    <mc:Fallback xmlns="">
      <p:transition spd="slow" advTm="28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a:solidFill>
            <a:schemeClr val="accent6"/>
          </a:solidFill>
        </p:spPr>
        <p:txBody>
          <a:bodyPr>
            <a:normAutofit/>
          </a:bodyPr>
          <a:lstStyle/>
          <a:p>
            <a:pPr algn="l"/>
            <a:r>
              <a:rPr lang="en-US" dirty="0" smtClean="0"/>
              <a:t>College and Career Readiness cont.</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6615138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p:cNvSpPr>
            <a:spLocks noGrp="1"/>
          </p:cNvSpPr>
          <p:nvPr>
            <p:ph type="sldNum" sz="quarter" idx="12"/>
          </p:nvPr>
        </p:nvSpPr>
        <p:spPr/>
        <p:txBody>
          <a:bodyPr/>
          <a:lstStyle/>
          <a:p>
            <a:fld id="{B2F14267-A0EC-42F9-9E8C-475046085F9E}" type="slidenum">
              <a:rPr lang="en-US" smtClean="0">
                <a:solidFill>
                  <a:prstClr val="black">
                    <a:tint val="75000"/>
                  </a:prstClr>
                </a:solidFill>
              </a:rPr>
              <a:pPr/>
              <a:t>9</a:t>
            </a:fld>
            <a:endParaRPr lang="en-US" dirty="0">
              <a:solidFill>
                <a:prstClr val="black">
                  <a:tint val="75000"/>
                </a:prstClr>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17727389"/>
      </p:ext>
    </p:extLst>
  </p:cSld>
  <p:clrMapOvr>
    <a:masterClrMapping/>
  </p:clrMapOvr>
  <mc:AlternateContent xmlns:mc="http://schemas.openxmlformats.org/markup-compatibility/2006" xmlns:p14="http://schemas.microsoft.com/office/powerpoint/2010/main">
    <mc:Choice Requires="p14">
      <p:transition spd="slow" p14:dur="2000" advTm="38631"/>
    </mc:Choice>
    <mc:Fallback xmlns="">
      <p:transition spd="slow" advTm="38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8|14.8"/>
</p:tagLst>
</file>

<file path=ppt/tags/tag2.xml><?xml version="1.0" encoding="utf-8"?>
<p:tagLst xmlns:a="http://schemas.openxmlformats.org/drawingml/2006/main" xmlns:r="http://schemas.openxmlformats.org/officeDocument/2006/relationships" xmlns:p="http://schemas.openxmlformats.org/presentationml/2006/main">
  <p:tag name="TIMING" val="|0.4|16.7"/>
</p:tagLst>
</file>

<file path=ppt/tags/tag3.xml><?xml version="1.0" encoding="utf-8"?>
<p:tagLst xmlns:a="http://schemas.openxmlformats.org/drawingml/2006/main" xmlns:r="http://schemas.openxmlformats.org/officeDocument/2006/relationships" xmlns:p="http://schemas.openxmlformats.org/presentationml/2006/main">
  <p:tag name="TIMING" val="|28.4"/>
</p:tagLst>
</file>

<file path=ppt/tags/tag4.xml><?xml version="1.0" encoding="utf-8"?>
<p:tagLst xmlns:a="http://schemas.openxmlformats.org/drawingml/2006/main" xmlns:r="http://schemas.openxmlformats.org/officeDocument/2006/relationships" xmlns:p="http://schemas.openxmlformats.org/presentationml/2006/main">
  <p:tag name="TIMING" val="|5.3|11.2|11.4|11.8"/>
</p:tagLst>
</file>

<file path=ppt/tags/tag5.xml><?xml version="1.0" encoding="utf-8"?>
<p:tagLst xmlns:a="http://schemas.openxmlformats.org/drawingml/2006/main" xmlns:r="http://schemas.openxmlformats.org/officeDocument/2006/relationships" xmlns:p="http://schemas.openxmlformats.org/presentationml/2006/main">
  <p:tag name="TIMING" val="|9.6"/>
</p:tagLst>
</file>

<file path=ppt/tags/tag6.xml><?xml version="1.0" encoding="utf-8"?>
<p:tagLst xmlns:a="http://schemas.openxmlformats.org/drawingml/2006/main" xmlns:r="http://schemas.openxmlformats.org/officeDocument/2006/relationships" xmlns:p="http://schemas.openxmlformats.org/presentationml/2006/main">
  <p:tag name="TIMING" val="|29.8"/>
</p:tagLst>
</file>

<file path=ppt/tags/tag7.xml><?xml version="1.0" encoding="utf-8"?>
<p:tagLst xmlns:a="http://schemas.openxmlformats.org/drawingml/2006/main" xmlns:r="http://schemas.openxmlformats.org/officeDocument/2006/relationships" xmlns:p="http://schemas.openxmlformats.org/presentationml/2006/main">
  <p:tag name="TIMING" val="|19|4.7|12.6"/>
</p:tagLst>
</file>

<file path=ppt/tags/tag8.xml><?xml version="1.0" encoding="utf-8"?>
<p:tagLst xmlns:a="http://schemas.openxmlformats.org/drawingml/2006/main" xmlns:r="http://schemas.openxmlformats.org/officeDocument/2006/relationships" xmlns:p="http://schemas.openxmlformats.org/presentationml/2006/main">
  <p:tag name="TIMING" val="|10|14|6.7|4.1|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7606</TotalTime>
  <Words>1705</Words>
  <Application>Microsoft Office PowerPoint</Application>
  <PresentationFormat>On-screen Show (4:3)</PresentationFormat>
  <Paragraphs>225</Paragraphs>
  <Slides>13</Slides>
  <Notes>13</Notes>
  <HiddenSlides>0</HiddenSlides>
  <MMClips>13</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1_Office Theme</vt:lpstr>
      <vt:lpstr>A-F School Grading</vt:lpstr>
      <vt:lpstr>Overview</vt:lpstr>
      <vt:lpstr>Purpose of SAM</vt:lpstr>
      <vt:lpstr>Criteria</vt:lpstr>
      <vt:lpstr>Accountability Model for SAM Schools</vt:lpstr>
      <vt:lpstr>Graduation Rates</vt:lpstr>
      <vt:lpstr>Graduation Rates cont.</vt:lpstr>
      <vt:lpstr>College and Career Readiness</vt:lpstr>
      <vt:lpstr>College and Career Readiness cont.</vt:lpstr>
      <vt:lpstr>Participation</vt:lpstr>
      <vt:lpstr>Current Standing - Growth</vt:lpstr>
      <vt:lpstr>Current Standing - Growth cont.</vt:lpstr>
      <vt:lpstr>Questions?</vt:lpstr>
    </vt:vector>
  </TitlesOfParts>
  <Company>NMPED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Aimee Barabe</dc:creator>
  <cp:lastModifiedBy>Ryan Tolman</cp:lastModifiedBy>
  <cp:revision>312</cp:revision>
  <cp:lastPrinted>2018-03-12T20:16:06Z</cp:lastPrinted>
  <dcterms:created xsi:type="dcterms:W3CDTF">2014-10-19T20:44:28Z</dcterms:created>
  <dcterms:modified xsi:type="dcterms:W3CDTF">2018-03-30T22:10:50Z</dcterms:modified>
</cp:coreProperties>
</file>