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sldIdLst>
    <p:sldId id="256" r:id="rId2"/>
    <p:sldId id="268" r:id="rId3"/>
    <p:sldId id="270" r:id="rId4"/>
    <p:sldId id="271" r:id="rId5"/>
    <p:sldId id="272" r:id="rId6"/>
    <p:sldId id="273" r:id="rId7"/>
    <p:sldId id="274" r:id="rId8"/>
    <p:sldId id="275" r:id="rId9"/>
    <p:sldId id="276" r:id="rId10"/>
    <p:sldId id="284" r:id="rId11"/>
    <p:sldId id="257" r:id="rId12"/>
    <p:sldId id="258" r:id="rId13"/>
    <p:sldId id="259" r:id="rId14"/>
    <p:sldId id="260" r:id="rId15"/>
    <p:sldId id="261" r:id="rId16"/>
    <p:sldId id="262" r:id="rId17"/>
    <p:sldId id="263" r:id="rId18"/>
    <p:sldId id="277" r:id="rId19"/>
    <p:sldId id="278" r:id="rId20"/>
    <p:sldId id="281" r:id="rId21"/>
    <p:sldId id="282" r:id="rId22"/>
    <p:sldId id="264" r:id="rId23"/>
    <p:sldId id="283" r:id="rId24"/>
    <p:sldId id="265" r:id="rId25"/>
    <p:sldId id="266" r:id="rId26"/>
    <p:sldId id="280" r:id="rId27"/>
    <p:sldId id="285" r:id="rId28"/>
    <p:sldId id="267"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F108AA0-8E02-4D83-84DB-8E164A73BED9}" type="datetimeFigureOut">
              <a:rPr lang="en-US" smtClean="0"/>
              <a:pPr/>
              <a:t>9/13/2019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C245A8E-C3DF-4E3A-906B-B0CA0EF991D1}" type="slidenum">
              <a:rPr lang="en-US" smtClean="0"/>
              <a:pPr/>
              <a:t>‹#›</a:t>
            </a:fld>
            <a:endParaRPr lang="en-US" dirty="0"/>
          </a:p>
        </p:txBody>
      </p:sp>
    </p:spTree>
    <p:extLst>
      <p:ext uri="{BB962C8B-B14F-4D97-AF65-F5344CB8AC3E}">
        <p14:creationId xmlns:p14="http://schemas.microsoft.com/office/powerpoint/2010/main" val="327729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ns.usda.gov/area-eligibility-child-nutrition-program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FOUR DIFFERENT SNACK GROUPS .  WHICH SNACKS WOULD BE IN COMPLIANCE PER USDA MEAL PATTERN REQUIREMENTS?  AND WHAT IS THE REQUIRED SERVING AMOUNT FOR EACH OF THE CREDIBLE FOOD COMPONENTS?  WE WILL REVIEW THE REQUIRED AMOUNTS AS WE GO ON.  REMEMBER TWO LIQUIDS SHOULD NEVER BE SERVED FOR SNACK.</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2</a:t>
            </a:fld>
            <a:endParaRPr lang="en-US" dirty="0"/>
          </a:p>
        </p:txBody>
      </p:sp>
    </p:spTree>
    <p:extLst>
      <p:ext uri="{BB962C8B-B14F-4D97-AF65-F5344CB8AC3E}">
        <p14:creationId xmlns:p14="http://schemas.microsoft.com/office/powerpoint/2010/main" val="112454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eligible education or enrichment activities include: homework assistance, tutoring, supervised “drop-in” athletic programs, extended day programs, drama activities, and arts and crafts programs. Organized interscholastic programs or community-level competitive sports are not eligible to participate. State agencies can provide further information regarding afterschool care program eligibility.</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6</a:t>
            </a:fld>
            <a:endParaRPr lang="en-US" dirty="0"/>
          </a:p>
        </p:txBody>
      </p:sp>
    </p:spTree>
    <p:extLst>
      <p:ext uri="{BB962C8B-B14F-4D97-AF65-F5344CB8AC3E}">
        <p14:creationId xmlns:p14="http://schemas.microsoft.com/office/powerpoint/2010/main" val="285926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afterschool care program site is area eligible if it is located at a school or in the attendance area of a school where at least 50 percent of the enrolled children are eligible for free or reduced price meals. For example, if a high school with less than 50 percent free or reduced price school enrollment is located in the attendance area of a middle school with 50 percent or more of the enrolled children eligible for free or reduced price meals, then the afterschool care program located in the high school would be area eligible. For more information, see: </a:t>
            </a:r>
            <a:r>
              <a:rPr lang="en-US" dirty="0" smtClean="0">
                <a:hlinkClick r:id="rId3"/>
              </a:rPr>
              <a:t>SP 08-2017, CACFP 04-2017, SFSP 03-2017: </a:t>
            </a:r>
            <a:r>
              <a:rPr lang="en-US" i="1" dirty="0" smtClean="0">
                <a:hlinkClick r:id="rId3"/>
              </a:rPr>
              <a:t>Area Eligibility in the Child Nutrition Programs</a:t>
            </a:r>
            <a:r>
              <a:rPr lang="en-US" dirty="0" smtClean="0"/>
              <a:t>, December 1, 2016. Sites that are not area eligible must document participating children’s individual eligibility status. In most cases, children participating in the NSLP Afterschool Snack Service will have an eligibility determination for the NSLP. The SFA sponsoring the afterschool care program could use participating children’s eligibility status for the NSLP to document individual eligibility for the snack service. If an approved free or reduced price application or direct certification match is not on file for a child, the SFA will earn the paid rate of reimbursement for snacks served to that child unless the child’s household applies and is approved for free or reduced price benefits.</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9</a:t>
            </a:fld>
            <a:endParaRPr lang="en-US" dirty="0"/>
          </a:p>
        </p:txBody>
      </p:sp>
    </p:spTree>
    <p:extLst>
      <p:ext uri="{BB962C8B-B14F-4D97-AF65-F5344CB8AC3E}">
        <p14:creationId xmlns:p14="http://schemas.microsoft.com/office/powerpoint/2010/main" val="163554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called “grains” now. Lunch: K-8</a:t>
            </a:r>
            <a:r>
              <a:rPr lang="en-US" baseline="0" dirty="0" smtClean="0"/>
              <a:t> requires a 1 oz equivalent per day.  9-12 is a 2 oz eq. per day.</a:t>
            </a:r>
          </a:p>
          <a:p>
            <a:r>
              <a:rPr lang="en-US" baseline="0" dirty="0" smtClean="0"/>
              <a:t>Examples: whole grain breads, tortillas and cereals.  Companies are on board with these changes!</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9-12 is</a:t>
            </a:r>
            <a:r>
              <a:rPr lang="en-US" baseline="0" dirty="0" smtClean="0"/>
              <a:t> 2 oz serving size</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½ cup carrots has</a:t>
            </a:r>
            <a:r>
              <a:rPr lang="en-US" baseline="0" dirty="0" smtClean="0"/>
              <a:t> almost 200% of Daily allowance of Vit A. </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eligible sites must record and report the total number of snacks served each day. Non-area eligible sites must record and report the number of snacks served each day by category of reimbursement (i.e., free, reduced price, or paid). Area eligible sites must maintain documentation to demonstrate area eligibility. All sites must maintain documentation of compliance with the meal pattern.</a:t>
            </a:r>
            <a:endParaRPr lang="en-US" dirty="0"/>
          </a:p>
        </p:txBody>
      </p:sp>
      <p:sp>
        <p:nvSpPr>
          <p:cNvPr id="4" name="Slide Number Placeholder 3"/>
          <p:cNvSpPr>
            <a:spLocks noGrp="1"/>
          </p:cNvSpPr>
          <p:nvPr>
            <p:ph type="sldNum" sz="quarter" idx="10"/>
          </p:nvPr>
        </p:nvSpPr>
        <p:spPr/>
        <p:txBody>
          <a:bodyPr/>
          <a:lstStyle/>
          <a:p>
            <a:fld id="{CC245A8E-C3DF-4E3A-906B-B0CA0EF991D1}" type="slidenum">
              <a:rPr lang="en-US" smtClean="0"/>
              <a:pPr/>
              <a:t>18</a:t>
            </a:fld>
            <a:endParaRPr lang="en-US" dirty="0"/>
          </a:p>
        </p:txBody>
      </p:sp>
    </p:spTree>
    <p:extLst>
      <p:ext uri="{BB962C8B-B14F-4D97-AF65-F5344CB8AC3E}">
        <p14:creationId xmlns:p14="http://schemas.microsoft.com/office/powerpoint/2010/main" val="123887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7082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72137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31099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2750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3685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62639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11345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16901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85630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4876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4835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9882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34085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261047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423877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47667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F42306-EE72-42CD-8428-64900E89757C}"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14102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F42306-EE72-42CD-8428-64900E89757C}" type="datetimeFigureOut">
              <a:rPr lang="en-US" smtClean="0"/>
              <a:pPr/>
              <a:t>9/13/2019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D72DB38-8453-443F-B47D-4702DFE36D97}" type="slidenum">
              <a:rPr lang="en-US" smtClean="0"/>
              <a:pPr/>
              <a:t>‹#›</a:t>
            </a:fld>
            <a:endParaRPr lang="en-US" dirty="0"/>
          </a:p>
        </p:txBody>
      </p:sp>
    </p:spTree>
    <p:extLst>
      <p:ext uri="{BB962C8B-B14F-4D97-AF65-F5344CB8AC3E}">
        <p14:creationId xmlns:p14="http://schemas.microsoft.com/office/powerpoint/2010/main" val="358385447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mailto:Jerome.Armijo@state.nm.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
            <a:ext cx="7315200" cy="4038600"/>
          </a:xfrm>
        </p:spPr>
        <p:txBody>
          <a:bodyPr>
            <a:noAutofit/>
          </a:bodyPr>
          <a:lstStyle/>
          <a:p>
            <a:pPr algn="ctr"/>
            <a:r>
              <a:rPr lang="en-US" sz="5400" b="1" dirty="0" smtClean="0">
                <a:solidFill>
                  <a:schemeClr val="bg1"/>
                </a:solidFill>
              </a:rPr>
              <a:t>NATIONAL SCHOOL LUNCH (NSLP) AFTERSCHOOL SNACK PROGRAM (ASSP)</a:t>
            </a:r>
            <a:endParaRPr lang="en-US" sz="5400" b="1" dirty="0">
              <a:solidFill>
                <a:schemeClr val="bg1"/>
              </a:solidFill>
            </a:endParaRPr>
          </a:p>
        </p:txBody>
      </p:sp>
      <p:sp>
        <p:nvSpPr>
          <p:cNvPr id="3" name="Subtitle 2"/>
          <p:cNvSpPr>
            <a:spLocks noGrp="1"/>
          </p:cNvSpPr>
          <p:nvPr>
            <p:ph type="subTitle" idx="1"/>
          </p:nvPr>
        </p:nvSpPr>
        <p:spPr>
          <a:xfrm>
            <a:off x="1" y="4419600"/>
            <a:ext cx="9143999" cy="1371600"/>
          </a:xfrm>
        </p:spPr>
        <p:txBody>
          <a:bodyPr/>
          <a:lstStyle/>
          <a:p>
            <a:pPr algn="ctr"/>
            <a:r>
              <a:rPr lang="en-US" sz="2000" dirty="0">
                <a:solidFill>
                  <a:srgbClr val="FFFF00"/>
                </a:solidFill>
                <a:latin typeface="Aharoni" panose="02010803020104030203" pitchFamily="2" charset="-79"/>
                <a:cs typeface="Aharoni" panose="02010803020104030203" pitchFamily="2" charset="-79"/>
              </a:rPr>
              <a:t>Feeding a child at school is such a simple thing – but it works miracles.</a:t>
            </a:r>
            <a:endParaRPr lang="en-US" sz="2000" b="1" dirty="0" smtClean="0">
              <a:solidFill>
                <a:srgbClr val="FFFF00"/>
              </a:solidFill>
              <a:latin typeface="Aharoni" panose="02010803020104030203" pitchFamily="2" charset="-79"/>
              <a:cs typeface="Aharoni" panose="02010803020104030203" pitchFamily="2" charset="-79"/>
            </a:endParaRPr>
          </a:p>
          <a:p>
            <a:pPr algn="ctr"/>
            <a:r>
              <a:rPr lang="en-US" b="1" dirty="0" smtClean="0">
                <a:solidFill>
                  <a:schemeClr val="tx1"/>
                </a:solidFill>
              </a:rPr>
              <a:t>By: Jerome Armijo, Health Educator</a:t>
            </a: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76200" y="5257801"/>
            <a:ext cx="8991600"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a:r>
              <a:rPr lang="en-US" dirty="0" smtClean="0">
                <a:solidFill>
                  <a:schemeClr val="bg1"/>
                </a:solidFill>
              </a:rPr>
              <a:t>MENUS</a:t>
            </a:r>
            <a:endParaRPr lang="en-US" dirty="0">
              <a:solidFill>
                <a:schemeClr val="bg1"/>
              </a:solidFill>
            </a:endParaRPr>
          </a:p>
        </p:txBody>
      </p:sp>
      <p:sp>
        <p:nvSpPr>
          <p:cNvPr id="3" name="Content Placeholder 2"/>
          <p:cNvSpPr>
            <a:spLocks noGrp="1"/>
          </p:cNvSpPr>
          <p:nvPr>
            <p:ph idx="1"/>
          </p:nvPr>
        </p:nvSpPr>
        <p:spPr>
          <a:xfrm>
            <a:off x="457200" y="990600"/>
            <a:ext cx="7467600" cy="5135563"/>
          </a:xfrm>
        </p:spPr>
        <p:txBody>
          <a:bodyPr/>
          <a:lstStyle/>
          <a:p>
            <a:pPr>
              <a:buClr>
                <a:srgbClr val="FFFF00"/>
              </a:buClr>
            </a:pPr>
            <a:r>
              <a:rPr lang="en-US" dirty="0" smtClean="0">
                <a:solidFill>
                  <a:schemeClr val="accent6">
                    <a:lumMod val="20000"/>
                    <a:lumOff val="80000"/>
                  </a:schemeClr>
                </a:solidFill>
              </a:rPr>
              <a:t>A Sample Menu must be uploaded with Application </a:t>
            </a:r>
          </a:p>
          <a:p>
            <a:pPr>
              <a:buClr>
                <a:srgbClr val="FFFF00"/>
              </a:buClr>
            </a:pPr>
            <a:r>
              <a:rPr lang="en-US" dirty="0" smtClean="0">
                <a:solidFill>
                  <a:schemeClr val="accent6">
                    <a:lumMod val="20000"/>
                    <a:lumOff val="80000"/>
                  </a:schemeClr>
                </a:solidFill>
              </a:rPr>
              <a:t>Each menu must contain at least two credible components per day</a:t>
            </a:r>
          </a:p>
          <a:p>
            <a:endParaRPr lang="en-US" dirty="0">
              <a:solidFill>
                <a:srgbClr val="00B050"/>
              </a:solidFill>
            </a:endParaRPr>
          </a:p>
        </p:txBody>
      </p:sp>
      <p:pic>
        <p:nvPicPr>
          <p:cNvPr id="5122" name="Picture 2" descr="C:\Users\terry.lovato.PED\Documents\ASSP Sample Men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02" y="2258528"/>
            <a:ext cx="7959498" cy="406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837294799"/>
              </p:ext>
            </p:extLst>
          </p:nvPr>
        </p:nvGraphicFramePr>
        <p:xfrm>
          <a:off x="0" y="2133600"/>
          <a:ext cx="9132852" cy="4724400"/>
        </p:xfrm>
        <a:graphic>
          <a:graphicData uri="http://schemas.openxmlformats.org/presentationml/2006/ole">
            <mc:AlternateContent xmlns:mc="http://schemas.openxmlformats.org/markup-compatibility/2006">
              <mc:Choice xmlns:v="urn:schemas-microsoft-com:vml" Requires="v">
                <p:oleObj spid="_x0000_s3152" name="Document" r:id="rId3" imgW="6960881" imgH="3619830" progId="Word.Document.12">
                  <p:embed/>
                </p:oleObj>
              </mc:Choice>
              <mc:Fallback>
                <p:oleObj name="Document" r:id="rId3" imgW="6960881" imgH="3619830" progId="Word.Document.12">
                  <p:embed/>
                  <p:pic>
                    <p:nvPicPr>
                      <p:cNvPr id="0" name="Object 5"/>
                      <p:cNvPicPr>
                        <a:picLocks noChangeAspect="1" noChangeArrowheads="1"/>
                      </p:cNvPicPr>
                      <p:nvPr/>
                    </p:nvPicPr>
                    <p:blipFill>
                      <a:blip r:embed="rId4"/>
                      <a:srcRect/>
                      <a:stretch>
                        <a:fillRect/>
                      </a:stretch>
                    </p:blipFill>
                    <p:spPr bwMode="auto">
                      <a:xfrm>
                        <a:off x="0" y="2133600"/>
                        <a:ext cx="9132852" cy="4724400"/>
                      </a:xfrm>
                      <a:prstGeom prst="rect">
                        <a:avLst/>
                      </a:prstGeom>
                      <a:solidFill>
                        <a:schemeClr val="bg2">
                          <a:lumMod val="40000"/>
                          <a:lumOff val="60000"/>
                        </a:schemeClr>
                      </a:solidFill>
                      <a:ln>
                        <a:noFill/>
                      </a:ln>
                    </p:spPr>
                  </p:pic>
                </p:oleObj>
              </mc:Fallback>
            </mc:AlternateContent>
          </a:graphicData>
        </a:graphic>
      </p:graphicFrame>
      <p:sp>
        <p:nvSpPr>
          <p:cNvPr id="7" name="Rectangle 6"/>
          <p:cNvSpPr/>
          <p:nvPr/>
        </p:nvSpPr>
        <p:spPr>
          <a:xfrm>
            <a:off x="-63009" y="0"/>
            <a:ext cx="9207009"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chemeClr val="bg1"/>
                </a:solidFill>
                <a:effectLst>
                  <a:outerShdw blurRad="80000" dist="40000" dir="5040000" algn="tl">
                    <a:srgbClr val="000000">
                      <a:alpha val="30000"/>
                    </a:srgbClr>
                  </a:outerShdw>
                </a:effectLst>
              </a:rPr>
              <a:t>Select 2 of the 4 Components</a:t>
            </a:r>
            <a:endParaRPr lang="en-US" sz="5400" b="1" dirty="0">
              <a:ln w="11430"/>
              <a:solidFill>
                <a:schemeClr val="bg1"/>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p:spPr>
        <p:txBody>
          <a:bodyPr/>
          <a:lstStyle/>
          <a:p>
            <a:pPr algn="ctr"/>
            <a:r>
              <a:rPr lang="en-US" b="1" dirty="0" smtClean="0">
                <a:solidFill>
                  <a:schemeClr val="accent3">
                    <a:lumMod val="40000"/>
                    <a:lumOff val="60000"/>
                  </a:schemeClr>
                </a:solidFill>
              </a:rPr>
              <a:t>Milk</a:t>
            </a:r>
            <a:endParaRPr lang="en-US" b="1" dirty="0">
              <a:solidFill>
                <a:schemeClr val="accent3">
                  <a:lumMod val="40000"/>
                  <a:lumOff val="60000"/>
                </a:schemeClr>
              </a:solidFill>
            </a:endParaRPr>
          </a:p>
        </p:txBody>
      </p:sp>
      <p:sp>
        <p:nvSpPr>
          <p:cNvPr id="3" name="Content Placeholder 2"/>
          <p:cNvSpPr>
            <a:spLocks noGrp="1"/>
          </p:cNvSpPr>
          <p:nvPr>
            <p:ph idx="1"/>
          </p:nvPr>
        </p:nvSpPr>
        <p:spPr>
          <a:xfrm>
            <a:off x="732473" y="1219200"/>
            <a:ext cx="8229600" cy="4724400"/>
          </a:xfrm>
        </p:spPr>
        <p:txBody>
          <a:bodyPr>
            <a:normAutofit/>
          </a:bodyPr>
          <a:lstStyle/>
          <a:p>
            <a:pPr algn="ctr">
              <a:buNone/>
            </a:pPr>
            <a:r>
              <a:rPr lang="en-US" sz="3600" b="1" dirty="0" smtClean="0">
                <a:solidFill>
                  <a:schemeClr val="accent4">
                    <a:lumMod val="60000"/>
                    <a:lumOff val="40000"/>
                  </a:schemeClr>
                </a:solidFill>
              </a:rPr>
              <a:t>Serving Size: 1 CUP</a:t>
            </a:r>
          </a:p>
          <a:p>
            <a:pPr algn="ctr">
              <a:buNone/>
            </a:pPr>
            <a:endParaRPr lang="en-US" sz="3600" b="1" dirty="0" smtClean="0">
              <a:solidFill>
                <a:schemeClr val="accent5">
                  <a:lumMod val="50000"/>
                </a:schemeClr>
              </a:solidFill>
            </a:endParaRPr>
          </a:p>
          <a:p>
            <a:pPr>
              <a:buClr>
                <a:srgbClr val="FFFF00"/>
              </a:buClr>
            </a:pPr>
            <a:r>
              <a:rPr lang="en-US" sz="3200" dirty="0" smtClean="0"/>
              <a:t>Fat </a:t>
            </a:r>
            <a:r>
              <a:rPr lang="en-US" sz="3200" dirty="0"/>
              <a:t>Free </a:t>
            </a:r>
            <a:r>
              <a:rPr lang="en-US" sz="3200" dirty="0" smtClean="0"/>
              <a:t>Flavored or 1% Milk Unflavored</a:t>
            </a:r>
          </a:p>
          <a:p>
            <a:pPr>
              <a:buClr>
                <a:srgbClr val="FFFF00"/>
              </a:buClr>
            </a:pPr>
            <a:r>
              <a:rPr lang="en-US" sz="3200" dirty="0"/>
              <a:t>Milk cannot be served when the only other component is juice</a:t>
            </a:r>
          </a:p>
          <a:p>
            <a:pPr>
              <a:buClr>
                <a:srgbClr val="FFFF00"/>
              </a:buClr>
            </a:pPr>
            <a:r>
              <a:rPr lang="en-US" sz="3200" dirty="0" smtClean="0"/>
              <a:t>Same rules as above for lactose free &amp; lactose reduced milk</a:t>
            </a:r>
          </a:p>
          <a:p>
            <a:pPr lvl="2">
              <a:buNone/>
            </a:pPr>
            <a:r>
              <a:rPr lang="en-US" dirty="0" smtClean="0">
                <a:solidFill>
                  <a:srgbClr val="FFFF00"/>
                </a:solidFill>
              </a:rPr>
              <a:t>*Whole, 2% and low fat flavored milks not allowed</a:t>
            </a:r>
          </a:p>
          <a:p>
            <a:pPr lvl="2">
              <a:buNone/>
            </a:pPr>
            <a:endParaRPr lang="en-US" sz="2000" dirty="0"/>
          </a:p>
          <a:p>
            <a:endParaRPr lang="en-US" dirty="0"/>
          </a:p>
        </p:txBody>
      </p:sp>
      <p:pic>
        <p:nvPicPr>
          <p:cNvPr id="6146" name="Picture 2" descr="C:\Users\terry.lovato.PED\AppData\Local\Microsoft\Windows\Temporary Internet Files\Content.IE5\0W823S25\milk_3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57800"/>
            <a:ext cx="9906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400337"/>
            <a:ext cx="7055380" cy="1400530"/>
          </a:xfrm>
        </p:spPr>
        <p:txBody>
          <a:bodyPr>
            <a:noAutofit/>
          </a:bodyPr>
          <a:lstStyle/>
          <a:p>
            <a:pPr algn="ctr"/>
            <a:r>
              <a:rPr lang="en-US" b="1" dirty="0" smtClean="0"/>
              <a:t>	</a:t>
            </a:r>
            <a:r>
              <a:rPr lang="en-US" b="1" dirty="0" smtClean="0">
                <a:solidFill>
                  <a:schemeClr val="accent4">
                    <a:lumMod val="40000"/>
                    <a:lumOff val="60000"/>
                  </a:schemeClr>
                </a:solidFill>
              </a:rPr>
              <a:t>Fruit and Vegetables</a:t>
            </a:r>
            <a:endParaRPr lang="en-US" b="1" dirty="0">
              <a:solidFill>
                <a:schemeClr val="accent4">
                  <a:lumMod val="40000"/>
                  <a:lumOff val="60000"/>
                </a:schemeClr>
              </a:solidFill>
            </a:endParaRPr>
          </a:p>
        </p:txBody>
      </p:sp>
      <p:sp>
        <p:nvSpPr>
          <p:cNvPr id="3" name="Content Placeholder 2"/>
          <p:cNvSpPr>
            <a:spLocks noGrp="1"/>
          </p:cNvSpPr>
          <p:nvPr>
            <p:ph idx="1"/>
          </p:nvPr>
        </p:nvSpPr>
        <p:spPr>
          <a:xfrm>
            <a:off x="457200" y="1371600"/>
            <a:ext cx="8229600" cy="5105400"/>
          </a:xfrm>
        </p:spPr>
        <p:txBody>
          <a:bodyPr>
            <a:normAutofit fontScale="92500"/>
          </a:bodyPr>
          <a:lstStyle/>
          <a:p>
            <a:pPr algn="ctr">
              <a:buNone/>
            </a:pPr>
            <a:r>
              <a:rPr lang="en-US" b="1" dirty="0" smtClean="0"/>
              <a:t>SERVING SIZE: </a:t>
            </a:r>
            <a:r>
              <a:rPr lang="en-US" sz="4400" b="1" dirty="0" smtClean="0"/>
              <a:t>¾</a:t>
            </a:r>
            <a:r>
              <a:rPr lang="en-US" b="1" dirty="0" smtClean="0"/>
              <a:t> CUP</a:t>
            </a:r>
          </a:p>
          <a:p>
            <a:pPr>
              <a:buClr>
                <a:srgbClr val="FFFF00"/>
              </a:buClr>
            </a:pPr>
            <a:r>
              <a:rPr lang="en-US" sz="2400" b="1" dirty="0" smtClean="0"/>
              <a:t>If serving a juice instead of fresh fruit, it must be 100% juice</a:t>
            </a:r>
          </a:p>
          <a:p>
            <a:pPr>
              <a:buClr>
                <a:srgbClr val="FFFF00"/>
              </a:buClr>
            </a:pPr>
            <a:r>
              <a:rPr lang="en-US" sz="2400" b="1" dirty="0" smtClean="0"/>
              <a:t>Two liquid components such as juice and milk cannot be served for snack.  It can only be </a:t>
            </a:r>
            <a:r>
              <a:rPr lang="en-US" sz="2400" b="1" u="sng" dirty="0" smtClean="0"/>
              <a:t>One</a:t>
            </a:r>
            <a:r>
              <a:rPr lang="en-US" sz="2400" b="1" dirty="0" smtClean="0"/>
              <a:t> liquid component.</a:t>
            </a:r>
          </a:p>
          <a:p>
            <a:pPr algn="ctr">
              <a:buNone/>
            </a:pPr>
            <a:endParaRPr lang="en-US" sz="2800" b="1" u="sng" dirty="0" smtClean="0">
              <a:solidFill>
                <a:schemeClr val="tx2">
                  <a:lumMod val="60000"/>
                  <a:lumOff val="40000"/>
                </a:schemeClr>
              </a:solidFill>
            </a:endParaRPr>
          </a:p>
          <a:p>
            <a:pPr algn="ctr">
              <a:buNone/>
            </a:pPr>
            <a:r>
              <a:rPr lang="en-US" sz="2800" b="1" u="sng" dirty="0" smtClean="0">
                <a:solidFill>
                  <a:srgbClr val="FFFF00"/>
                </a:solidFill>
              </a:rPr>
              <a:t>Special Guidance: </a:t>
            </a:r>
          </a:p>
          <a:p>
            <a:pPr>
              <a:buClr>
                <a:schemeClr val="accent5">
                  <a:lumMod val="40000"/>
                  <a:lumOff val="60000"/>
                </a:schemeClr>
              </a:buClr>
            </a:pPr>
            <a:r>
              <a:rPr lang="en-US" sz="2000" b="1" dirty="0" smtClean="0"/>
              <a:t>No more than half of the weekly fruit offering may be 100% juice.</a:t>
            </a:r>
          </a:p>
          <a:p>
            <a:pPr>
              <a:buClr>
                <a:schemeClr val="accent5">
                  <a:lumMod val="40000"/>
                  <a:lumOff val="60000"/>
                </a:schemeClr>
              </a:buClr>
            </a:pPr>
            <a:r>
              <a:rPr lang="en-US" sz="2000" b="1" dirty="0" smtClean="0"/>
              <a:t>Dried fruit counts as double:  3/8 cup raisins = 3 /4 cup fruit.</a:t>
            </a:r>
          </a:p>
          <a:p>
            <a:pPr>
              <a:buClr>
                <a:schemeClr val="accent5">
                  <a:lumMod val="40000"/>
                  <a:lumOff val="60000"/>
                </a:schemeClr>
              </a:buClr>
            </a:pPr>
            <a:r>
              <a:rPr lang="en-US" sz="2000" b="1" dirty="0" smtClean="0"/>
              <a:t>Frozen with or without added sugar.</a:t>
            </a:r>
          </a:p>
          <a:p>
            <a:pPr>
              <a:buClr>
                <a:schemeClr val="accent5">
                  <a:lumMod val="40000"/>
                  <a:lumOff val="60000"/>
                </a:schemeClr>
              </a:buClr>
            </a:pPr>
            <a:r>
              <a:rPr lang="en-US" sz="2000" b="1" dirty="0" smtClean="0"/>
              <a:t>Canned in light syrup, fruit juice or water.</a:t>
            </a:r>
          </a:p>
          <a:p>
            <a:endParaRPr lang="en-US" dirty="0" smtClean="0"/>
          </a:p>
          <a:p>
            <a:endParaRPr lang="en-US" sz="2000" b="1" dirty="0" smtClean="0"/>
          </a:p>
          <a:p>
            <a:pPr>
              <a:buNone/>
            </a:pPr>
            <a:endParaRPr lang="en-US" sz="2400" b="1" dirty="0"/>
          </a:p>
        </p:txBody>
      </p:sp>
      <p:pic>
        <p:nvPicPr>
          <p:cNvPr id="5122" name="Picture 2" descr="C:\Users\terry.lovato.PED\AppData\Local\Microsoft\Windows\Temporary Internet Files\Content.IE5\0W823S25\fruits-veggies_fotalia569019-l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835" y="3657600"/>
            <a:ext cx="2082273" cy="1191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446"/>
            <a:ext cx="1885950" cy="21570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r>
              <a:rPr lang="en-US" b="1" dirty="0" smtClean="0">
                <a:solidFill>
                  <a:schemeClr val="accent4">
                    <a:lumMod val="40000"/>
                    <a:lumOff val="60000"/>
                  </a:schemeClr>
                </a:solidFill>
              </a:rPr>
              <a:t>Whole Grains</a:t>
            </a:r>
            <a:endParaRPr lang="en-US" b="1" dirty="0">
              <a:solidFill>
                <a:schemeClr val="accent4">
                  <a:lumMod val="40000"/>
                  <a:lumOff val="60000"/>
                </a:schemeClr>
              </a:solidFill>
            </a:endParaRPr>
          </a:p>
        </p:txBody>
      </p:sp>
      <p:sp>
        <p:nvSpPr>
          <p:cNvPr id="3" name="Content Placeholder 2"/>
          <p:cNvSpPr>
            <a:spLocks noGrp="1"/>
          </p:cNvSpPr>
          <p:nvPr>
            <p:ph idx="1"/>
          </p:nvPr>
        </p:nvSpPr>
        <p:spPr>
          <a:xfrm>
            <a:off x="457200" y="1295400"/>
            <a:ext cx="8229600" cy="5410200"/>
          </a:xfrm>
        </p:spPr>
        <p:txBody>
          <a:bodyPr>
            <a:normAutofit lnSpcReduction="10000"/>
          </a:bodyPr>
          <a:lstStyle/>
          <a:p>
            <a:pPr algn="ctr">
              <a:buNone/>
            </a:pPr>
            <a:r>
              <a:rPr lang="en-US" b="1" dirty="0" smtClean="0"/>
              <a:t>SERVING SIZE: 1 SERVING</a:t>
            </a:r>
          </a:p>
          <a:p>
            <a:pPr>
              <a:buFont typeface="Arial" charset="0"/>
              <a:buChar char="•"/>
            </a:pPr>
            <a:r>
              <a:rPr lang="en-US" sz="2400" b="1" dirty="0" smtClean="0"/>
              <a:t>Ingredients must include:</a:t>
            </a:r>
          </a:p>
          <a:p>
            <a:pPr lvl="1">
              <a:buFont typeface="Arial" charset="0"/>
              <a:buChar char="•"/>
            </a:pPr>
            <a:r>
              <a:rPr lang="en-US" sz="2000" b="1" dirty="0" smtClean="0"/>
              <a:t>Enriched flour or whole grains or a combination of both</a:t>
            </a:r>
          </a:p>
          <a:p>
            <a:pPr lvl="1">
              <a:buFont typeface="Arial" charset="0"/>
              <a:buChar char="•"/>
            </a:pPr>
            <a:r>
              <a:rPr lang="en-US" sz="2000" b="1" dirty="0" smtClean="0"/>
              <a:t>Cereals must be whole grain, enriched or fortified</a:t>
            </a:r>
          </a:p>
          <a:p>
            <a:pPr lvl="1">
              <a:buNone/>
            </a:pPr>
            <a:endParaRPr lang="en-US" sz="2000" b="1" dirty="0" smtClean="0"/>
          </a:p>
          <a:p>
            <a:pPr lvl="1">
              <a:buNone/>
            </a:pPr>
            <a:r>
              <a:rPr lang="en-US" sz="2000" b="1" dirty="0" smtClean="0">
                <a:solidFill>
                  <a:srgbClr val="FF0000"/>
                </a:solidFill>
              </a:rPr>
              <a:t>                               </a:t>
            </a:r>
            <a:r>
              <a:rPr lang="en-US" sz="2400" b="1" u="sng" dirty="0" smtClean="0">
                <a:solidFill>
                  <a:schemeClr val="tx2">
                    <a:lumMod val="75000"/>
                  </a:schemeClr>
                </a:solidFill>
              </a:rPr>
              <a:t>Special Guidance</a:t>
            </a:r>
            <a:r>
              <a:rPr lang="en-US" sz="2400" b="1" dirty="0" smtClean="0">
                <a:solidFill>
                  <a:schemeClr val="tx2">
                    <a:lumMod val="75000"/>
                  </a:schemeClr>
                </a:solidFill>
              </a:rPr>
              <a:t>:</a:t>
            </a:r>
            <a:endParaRPr lang="en-US" sz="2000" b="1" dirty="0" smtClean="0">
              <a:solidFill>
                <a:schemeClr val="tx2">
                  <a:lumMod val="75000"/>
                </a:schemeClr>
              </a:solidFill>
            </a:endParaRPr>
          </a:p>
          <a:p>
            <a:pPr lvl="1">
              <a:buFont typeface="Arial" panose="020B0604020202020204" pitchFamily="34" charset="0"/>
              <a:buChar char="•"/>
            </a:pPr>
            <a:r>
              <a:rPr lang="en-US" sz="2000" b="1" dirty="0" smtClean="0"/>
              <a:t>All grains must be “whole-grain rich”</a:t>
            </a:r>
          </a:p>
          <a:p>
            <a:pPr lvl="1">
              <a:buFont typeface="Arial" panose="020B0604020202020204" pitchFamily="34" charset="0"/>
              <a:buChar char="•"/>
            </a:pPr>
            <a:r>
              <a:rPr lang="en-US" sz="2000" b="1" dirty="0" smtClean="0"/>
              <a:t>Half of all grains for the week must be “whole-grain rich”</a:t>
            </a:r>
          </a:p>
          <a:p>
            <a:pPr lvl="1">
              <a:buNone/>
            </a:pPr>
            <a:r>
              <a:rPr lang="en-US" sz="2000" b="1" dirty="0" smtClean="0"/>
              <a:t>“Whole-grain rich”= At least 50% whole grains and the rest of the product/blend must be enriched flour. </a:t>
            </a:r>
          </a:p>
          <a:p>
            <a:pPr lvl="1">
              <a:buFont typeface="Arial" panose="020B0604020202020204" pitchFamily="34" charset="0"/>
              <a:buChar char="•"/>
            </a:pPr>
            <a:r>
              <a:rPr lang="en-US" sz="2000" b="1" dirty="0" smtClean="0"/>
              <a:t>A serving is a “1 oz equivalent” based on 16 grams of grain per serving</a:t>
            </a:r>
          </a:p>
          <a:p>
            <a:pPr lvl="1">
              <a:buFont typeface="Arial" panose="020B0604020202020204" pitchFamily="34" charset="0"/>
              <a:buChar char="•"/>
            </a:pPr>
            <a:r>
              <a:rPr lang="en-US" sz="2000" b="1" dirty="0" smtClean="0"/>
              <a:t>Cereals must be whole grain rich and fortified</a:t>
            </a:r>
          </a:p>
        </p:txBody>
      </p:sp>
      <p:pic>
        <p:nvPicPr>
          <p:cNvPr id="7170" name="Picture 2" descr="C:\Users\terry.lovato.PED\AppData\Local\Microsoft\Windows\Temporary Internet Files\Content.IE5\WH4N6B9N\Bread_and_grai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57201"/>
            <a:ext cx="1676400" cy="1587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effectLst>
            <a:glow rad="139700">
              <a:schemeClr val="accent2">
                <a:satMod val="175000"/>
                <a:alpha val="40000"/>
              </a:schemeClr>
            </a:glow>
            <a:innerShdw blurRad="114300">
              <a:prstClr val="black"/>
            </a:innerShdw>
          </a:effectLst>
        </p:spPr>
        <p:txBody>
          <a:bodyPr/>
          <a:lstStyle/>
          <a:p>
            <a:pPr algn="ctr"/>
            <a:r>
              <a:rPr lang="en-US" b="1" dirty="0" smtClean="0">
                <a:solidFill>
                  <a:schemeClr val="accent4">
                    <a:lumMod val="40000"/>
                    <a:lumOff val="60000"/>
                  </a:schemeClr>
                </a:solidFill>
              </a:rPr>
              <a:t>Meat/ Meat Alternate</a:t>
            </a:r>
            <a:endParaRPr lang="en-US" b="1" dirty="0">
              <a:solidFill>
                <a:schemeClr val="accent4">
                  <a:lumMod val="40000"/>
                  <a:lumOff val="60000"/>
                </a:schemeClr>
              </a:solidFill>
            </a:endParaRPr>
          </a:p>
        </p:txBody>
      </p:sp>
      <p:sp>
        <p:nvSpPr>
          <p:cNvPr id="3" name="Content Placeholder 2"/>
          <p:cNvSpPr>
            <a:spLocks noGrp="1"/>
          </p:cNvSpPr>
          <p:nvPr>
            <p:ph idx="1"/>
          </p:nvPr>
        </p:nvSpPr>
        <p:spPr>
          <a:xfrm>
            <a:off x="457200" y="1219200"/>
            <a:ext cx="8229600" cy="4906963"/>
          </a:xfrm>
        </p:spPr>
        <p:txBody>
          <a:bodyPr/>
          <a:lstStyle/>
          <a:p>
            <a:pPr algn="ctr">
              <a:buNone/>
            </a:pPr>
            <a:r>
              <a:rPr lang="en-US" b="1" dirty="0" smtClean="0"/>
              <a:t>SERVING SIZE:  1 OZ</a:t>
            </a:r>
          </a:p>
          <a:p>
            <a:pPr>
              <a:buNone/>
            </a:pPr>
            <a:endParaRPr lang="en-US" sz="2400" b="1" u="sng" dirty="0" smtClean="0">
              <a:solidFill>
                <a:srgbClr val="FFC000"/>
              </a:solidFill>
            </a:endParaRPr>
          </a:p>
          <a:p>
            <a:pPr>
              <a:buNone/>
            </a:pPr>
            <a:r>
              <a:rPr lang="en-US" sz="2400" b="1" u="sng" dirty="0" smtClean="0">
                <a:solidFill>
                  <a:schemeClr val="accent3">
                    <a:lumMod val="60000"/>
                    <a:lumOff val="40000"/>
                  </a:schemeClr>
                </a:solidFill>
              </a:rPr>
              <a:t>Meat examples</a:t>
            </a:r>
            <a:r>
              <a:rPr lang="en-US" sz="2400" b="1" dirty="0" smtClean="0">
                <a:solidFill>
                  <a:schemeClr val="accent3">
                    <a:lumMod val="60000"/>
                    <a:lumOff val="40000"/>
                  </a:schemeClr>
                </a:solidFill>
              </a:rPr>
              <a:t>: </a:t>
            </a:r>
          </a:p>
          <a:p>
            <a:pPr>
              <a:buNone/>
            </a:pPr>
            <a:r>
              <a:rPr lang="en-US" sz="2400" b="1" dirty="0" smtClean="0"/>
              <a:t>Lean Meats</a:t>
            </a:r>
          </a:p>
          <a:p>
            <a:pPr>
              <a:buNone/>
            </a:pPr>
            <a:r>
              <a:rPr lang="en-US" sz="2400" b="1" u="sng" dirty="0" smtClean="0">
                <a:solidFill>
                  <a:schemeClr val="accent3">
                    <a:lumMod val="60000"/>
                    <a:lumOff val="40000"/>
                  </a:schemeClr>
                </a:solidFill>
              </a:rPr>
              <a:t>Meat Alternates examples</a:t>
            </a:r>
            <a:r>
              <a:rPr lang="en-US" sz="2400" b="1" dirty="0" smtClean="0">
                <a:solidFill>
                  <a:schemeClr val="accent3">
                    <a:lumMod val="60000"/>
                    <a:lumOff val="40000"/>
                  </a:schemeClr>
                </a:solidFill>
              </a:rPr>
              <a:t>: </a:t>
            </a:r>
          </a:p>
          <a:p>
            <a:pPr>
              <a:buNone/>
            </a:pPr>
            <a:r>
              <a:rPr lang="en-US" sz="2400" b="1" dirty="0" smtClean="0"/>
              <a:t>Eggs, cheese, tofu, yogurt, beans, nut butters, nuts and seeds.</a:t>
            </a:r>
          </a:p>
          <a:p>
            <a:pPr algn="ctr">
              <a:buNone/>
            </a:pPr>
            <a:endParaRPr lang="en-US" sz="2400" b="1" u="sng" dirty="0" smtClean="0">
              <a:solidFill>
                <a:schemeClr val="tx2">
                  <a:lumMod val="60000"/>
                  <a:lumOff val="40000"/>
                </a:schemeClr>
              </a:solidFill>
            </a:endParaRPr>
          </a:p>
        </p:txBody>
      </p:sp>
      <p:pic>
        <p:nvPicPr>
          <p:cNvPr id="8194" name="Picture 2" descr="C:\Users\terry.lovato.PED\AppData\Local\Microsoft\Windows\Temporary Internet Files\Content.IE5\LZ9BN3IN\frozen_yogurt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587" y="4419600"/>
            <a:ext cx="22724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erry.lovato.PED\AppData\Local\Microsoft\Windows\Temporary Internet Files\Content.IE5\WH4N6B9N\peanut_butt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371600"/>
            <a:ext cx="1828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01600">
              <a:schemeClr val="accent2">
                <a:satMod val="175000"/>
                <a:alpha val="40000"/>
              </a:schemeClr>
            </a:glow>
          </a:effectLst>
        </p:spPr>
        <p:txBody>
          <a:bodyPr/>
          <a:lstStyle/>
          <a:p>
            <a:pPr algn="ctr"/>
            <a:r>
              <a:rPr lang="en-US" b="1" u="sng" dirty="0" smtClean="0">
                <a:solidFill>
                  <a:schemeClr val="accent5">
                    <a:lumMod val="40000"/>
                    <a:lumOff val="60000"/>
                  </a:schemeClr>
                </a:solidFill>
              </a:rPr>
              <a:t>NON CREDITABLE ITEMS</a:t>
            </a:r>
            <a:endParaRPr lang="en-US" b="1" u="sng" dirty="0">
              <a:solidFill>
                <a:schemeClr val="accent5">
                  <a:lumMod val="40000"/>
                  <a:lumOff val="60000"/>
                </a:schemeClr>
              </a:solidFill>
            </a:endParaRPr>
          </a:p>
        </p:txBody>
      </p:sp>
      <p:sp>
        <p:nvSpPr>
          <p:cNvPr id="3" name="Content Placeholder 2"/>
          <p:cNvSpPr>
            <a:spLocks noGrp="1"/>
          </p:cNvSpPr>
          <p:nvPr>
            <p:ph idx="1"/>
          </p:nvPr>
        </p:nvSpPr>
        <p:spPr>
          <a:xfrm>
            <a:off x="533400" y="1581150"/>
            <a:ext cx="8229600" cy="2933700"/>
          </a:xfrm>
        </p:spPr>
        <p:txBody>
          <a:bodyPr numCol="2">
            <a:normAutofit fontScale="92500" lnSpcReduction="10000"/>
          </a:bodyPr>
          <a:lstStyle/>
          <a:p>
            <a:r>
              <a:rPr lang="en-US" sz="2400" dirty="0" smtClean="0"/>
              <a:t>Ice cream </a:t>
            </a:r>
          </a:p>
          <a:p>
            <a:r>
              <a:rPr lang="en-US" sz="2400" dirty="0" smtClean="0"/>
              <a:t>Kool-Aid</a:t>
            </a:r>
          </a:p>
          <a:p>
            <a:r>
              <a:rPr lang="en-US" sz="2400" dirty="0" smtClean="0"/>
              <a:t>Cokes</a:t>
            </a:r>
          </a:p>
          <a:p>
            <a:r>
              <a:rPr lang="en-US" sz="2400" dirty="0" smtClean="0"/>
              <a:t>Lemonade</a:t>
            </a:r>
          </a:p>
          <a:p>
            <a:r>
              <a:rPr lang="en-US" sz="2400" dirty="0" smtClean="0"/>
              <a:t>Pudding</a:t>
            </a:r>
          </a:p>
          <a:p>
            <a:r>
              <a:rPr lang="en-US" sz="2400" dirty="0" smtClean="0"/>
              <a:t>Fruit Snacks</a:t>
            </a:r>
          </a:p>
          <a:p>
            <a:r>
              <a:rPr lang="en-US" sz="2400" dirty="0" smtClean="0"/>
              <a:t>Jell-O</a:t>
            </a:r>
          </a:p>
          <a:p>
            <a:r>
              <a:rPr lang="en-US" sz="2400" dirty="0" smtClean="0"/>
              <a:t>Candy, Chocolate bars, etc.</a:t>
            </a:r>
          </a:p>
          <a:p>
            <a:r>
              <a:rPr lang="en-US" sz="2400" dirty="0" smtClean="0"/>
              <a:t>Potato chips </a:t>
            </a:r>
            <a:endParaRPr lang="en-US" dirty="0"/>
          </a:p>
          <a:p>
            <a:r>
              <a:rPr lang="en-US" sz="2400" dirty="0" smtClean="0"/>
              <a:t>Donuts</a:t>
            </a:r>
          </a:p>
          <a:p>
            <a:r>
              <a:rPr lang="en-US" sz="2400" dirty="0" smtClean="0"/>
              <a:t>Cupcakes</a:t>
            </a:r>
          </a:p>
          <a:p>
            <a:r>
              <a:rPr lang="en-US" sz="2400" dirty="0" smtClean="0"/>
              <a:t>Sports Drinks</a:t>
            </a:r>
          </a:p>
        </p:txBody>
      </p:sp>
      <p:pic>
        <p:nvPicPr>
          <p:cNvPr id="10243" name="Picture 3" descr="C:\Users\terry.lovato.PED\AppData\Local\Microsoft\Windows\Temporary Internet Files\Content.IE5\LZ9BN3IN\diet-sod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5800"/>
            <a:ext cx="2667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terry.lovato.PED\AppData\Local\Microsoft\Windows\Temporary Internet Files\Content.IE5\J06HDUBC\junk-foo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495800"/>
            <a:ext cx="2305050" cy="2209799"/>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terry.lovato.PED\AppData\Local\Microsoft\Windows\Temporary Internet Files\Content.IE5\J06HDUBC\junk_foo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232" y="4495800"/>
            <a:ext cx="2258042"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20000"/>
                    <a:lumOff val="80000"/>
                  </a:schemeClr>
                </a:solidFill>
              </a:rPr>
              <a:t>Healthy Snacks</a:t>
            </a:r>
            <a:endParaRPr lang="en-US" b="1" dirty="0">
              <a:solidFill>
                <a:schemeClr val="accent5">
                  <a:lumMod val="20000"/>
                  <a:lumOff val="80000"/>
                </a:schemeClr>
              </a:solidFill>
            </a:endParaRP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Font typeface="Wingdings" pitchFamily="2" charset="2"/>
              <a:buChar char="v"/>
            </a:pPr>
            <a:r>
              <a:rPr lang="en-US" sz="2400" dirty="0" smtClean="0"/>
              <a:t>Baby carrots (other veggies) with low fat ranch dressing </a:t>
            </a:r>
          </a:p>
          <a:p>
            <a:pPr>
              <a:buFont typeface="Wingdings" pitchFamily="2" charset="2"/>
              <a:buChar char="v"/>
            </a:pPr>
            <a:r>
              <a:rPr lang="en-US" sz="2400" dirty="0" smtClean="0"/>
              <a:t>Grilled cheese sandwich on Whole Grain (WG) bread (low fat cheese)</a:t>
            </a:r>
          </a:p>
          <a:p>
            <a:pPr>
              <a:buFont typeface="Wingdings" pitchFamily="2" charset="2"/>
              <a:buChar char="v"/>
            </a:pPr>
            <a:r>
              <a:rPr lang="en-US" sz="2400" dirty="0" smtClean="0"/>
              <a:t>Apples or bananas with peanut butter</a:t>
            </a:r>
          </a:p>
          <a:p>
            <a:pPr>
              <a:buFont typeface="Wingdings" pitchFamily="2" charset="2"/>
              <a:buChar char="v"/>
            </a:pPr>
            <a:r>
              <a:rPr lang="en-US" sz="2400" dirty="0" smtClean="0"/>
              <a:t>Turkey and cheese on WG bread with tomato and lettuce</a:t>
            </a:r>
          </a:p>
          <a:p>
            <a:pPr>
              <a:buFont typeface="Wingdings" pitchFamily="2" charset="2"/>
              <a:buChar char="v"/>
            </a:pPr>
            <a:r>
              <a:rPr lang="en-US" sz="2400" dirty="0" smtClean="0"/>
              <a:t>Fresh fruit with light mozzarella string cheese sticks</a:t>
            </a:r>
          </a:p>
          <a:p>
            <a:pPr>
              <a:buFont typeface="Wingdings" pitchFamily="2" charset="2"/>
              <a:buChar char="v"/>
            </a:pPr>
            <a:r>
              <a:rPr lang="en-US" sz="2400" dirty="0" smtClean="0"/>
              <a:t>Yogurt with nuts and raisins</a:t>
            </a:r>
          </a:p>
          <a:p>
            <a:pPr>
              <a:buFont typeface="Wingdings" pitchFamily="2" charset="2"/>
              <a:buChar char="v"/>
            </a:pPr>
            <a:r>
              <a:rPr lang="en-US" sz="2400" dirty="0" smtClean="0"/>
              <a:t>Low fat tortilla chips with salsa and shredded cheese</a:t>
            </a:r>
          </a:p>
          <a:p>
            <a:pPr>
              <a:buFont typeface="Wingdings" pitchFamily="2" charset="2"/>
              <a:buChar char="v"/>
            </a:pPr>
            <a:r>
              <a:rPr lang="en-US" sz="2400" dirty="0" smtClean="0"/>
              <a:t>Hard boiled egg with a piece of fresh fruit</a:t>
            </a:r>
          </a:p>
          <a:p>
            <a:pPr>
              <a:buFont typeface="Wingdings" pitchFamily="2" charset="2"/>
              <a:buChar char="v"/>
            </a:pPr>
            <a:r>
              <a:rPr lang="en-US" sz="2400" dirty="0" smtClean="0"/>
              <a:t>Beans, low fat cheese and salsa </a:t>
            </a:r>
            <a:endParaRPr lang="en-US" sz="2400" dirty="0"/>
          </a:p>
          <a:p>
            <a:pPr>
              <a:buFont typeface="Wingdings" pitchFamily="2" charset="2"/>
              <a:buChar char="v"/>
            </a:pPr>
            <a:r>
              <a:rPr lang="en-US" sz="2400" dirty="0" smtClean="0"/>
              <a:t>Veggies with hummus</a:t>
            </a:r>
          </a:p>
          <a:p>
            <a:pPr>
              <a:buFont typeface="Wingdings" pitchFamily="2" charset="2"/>
              <a:buChar char="v"/>
            </a:pPr>
            <a:endParaRPr lang="en-US" sz="2400" dirty="0" smtClean="0"/>
          </a:p>
          <a:p>
            <a:pPr>
              <a:buFont typeface="Wingdings" pitchFamily="2" charset="2"/>
              <a:buChar char="v"/>
            </a:pPr>
            <a:endParaRPr lang="en-US" sz="2400" dirty="0"/>
          </a:p>
        </p:txBody>
      </p:sp>
      <p:pic>
        <p:nvPicPr>
          <p:cNvPr id="4098" name="Picture 2" descr="C:\Users\terry.lovato.PED\AppData\Local\Microsoft\Windows\Temporary Internet Files\Content.IE5\J06HDUBC\Top-12-Best-Healthy-Snac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430" y="4953000"/>
            <a:ext cx="254137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40000"/>
                    <a:lumOff val="60000"/>
                  </a:schemeClr>
                </a:solidFill>
              </a:rPr>
              <a:t>CLAIMS</a:t>
            </a:r>
            <a:endParaRPr lang="en-US" dirty="0">
              <a:solidFill>
                <a:schemeClr val="accent5">
                  <a:lumMod val="40000"/>
                  <a:lumOff val="60000"/>
                </a:schemeClr>
              </a:solidFill>
            </a:endParaRPr>
          </a:p>
        </p:txBody>
      </p:sp>
      <p:sp>
        <p:nvSpPr>
          <p:cNvPr id="3" name="Content Placeholder 2"/>
          <p:cNvSpPr>
            <a:spLocks noGrp="1"/>
          </p:cNvSpPr>
          <p:nvPr>
            <p:ph idx="1"/>
          </p:nvPr>
        </p:nvSpPr>
        <p:spPr/>
        <p:txBody>
          <a:bodyPr/>
          <a:lstStyle/>
          <a:p>
            <a:pPr>
              <a:buClr>
                <a:srgbClr val="FFFF00"/>
              </a:buClr>
            </a:pPr>
            <a:r>
              <a:rPr lang="en-US" dirty="0" smtClean="0">
                <a:solidFill>
                  <a:schemeClr val="accent6">
                    <a:lumMod val="20000"/>
                    <a:lumOff val="80000"/>
                  </a:schemeClr>
                </a:solidFill>
              </a:rPr>
              <a:t>Completed online in the claim system under the SFA District/School site</a:t>
            </a:r>
          </a:p>
          <a:p>
            <a:pPr>
              <a:buClr>
                <a:srgbClr val="FFFF00"/>
              </a:buClr>
            </a:pPr>
            <a:r>
              <a:rPr lang="en-US" dirty="0" smtClean="0">
                <a:solidFill>
                  <a:schemeClr val="accent6">
                    <a:lumMod val="20000"/>
                    <a:lumOff val="80000"/>
                  </a:schemeClr>
                </a:solidFill>
              </a:rPr>
              <a:t>Receive reimbursement with Student Breakfast Program and National School Lunch Program claims (if applicable)</a:t>
            </a:r>
          </a:p>
          <a:p>
            <a:pPr marL="36576" indent="0">
              <a:buNone/>
            </a:pPr>
            <a:endParaRPr lang="en-US" dirty="0">
              <a:solidFill>
                <a:srgbClr val="00B050"/>
              </a:solidFill>
            </a:endParaRPr>
          </a:p>
        </p:txBody>
      </p:sp>
      <p:pic>
        <p:nvPicPr>
          <p:cNvPr id="11270" name="Picture 6" descr="C:\Users\terry.lovato.PED\Documents\ASSP Meal Counts SNI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33800"/>
            <a:ext cx="3835028" cy="2781349"/>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terry.lovato.PED\Documents\Claim Sam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6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pPr algn="ctr"/>
            <a:r>
              <a:rPr lang="en-US" dirty="0" smtClean="0">
                <a:solidFill>
                  <a:schemeClr val="accent5">
                    <a:lumMod val="40000"/>
                    <a:lumOff val="60000"/>
                  </a:schemeClr>
                </a:solidFill>
              </a:rPr>
              <a:t>2018/19 ASSP REIMBURSEMENT RATES</a:t>
            </a:r>
            <a:endParaRPr lang="en-US" dirty="0">
              <a:solidFill>
                <a:schemeClr val="accent5">
                  <a:lumMod val="40000"/>
                  <a:lumOff val="60000"/>
                </a:schemeClr>
              </a:solidFill>
            </a:endParaRPr>
          </a:p>
        </p:txBody>
      </p:sp>
      <p:pic>
        <p:nvPicPr>
          <p:cNvPr id="8" name="Content Placeholder 7"/>
          <p:cNvPicPr>
            <a:picLocks noGrp="1" noChangeAspect="1"/>
          </p:cNvPicPr>
          <p:nvPr>
            <p:ph idx="1"/>
          </p:nvPr>
        </p:nvPicPr>
        <p:blipFill>
          <a:blip r:embed="rId2"/>
          <a:stretch>
            <a:fillRect/>
          </a:stretch>
        </p:blipFill>
        <p:spPr>
          <a:xfrm>
            <a:off x="1043377" y="2052638"/>
            <a:ext cx="6279371" cy="4195762"/>
          </a:xfrm>
          <a:prstGeom prst="rect">
            <a:avLst/>
          </a:prstGeom>
        </p:spPr>
      </p:pic>
    </p:spTree>
    <p:extLst>
      <p:ext uri="{BB962C8B-B14F-4D97-AF65-F5344CB8AC3E}">
        <p14:creationId xmlns:p14="http://schemas.microsoft.com/office/powerpoint/2010/main" val="271676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dirty="0" smtClean="0">
                <a:solidFill>
                  <a:schemeClr val="bg1"/>
                </a:solidFill>
              </a:rPr>
              <a:t>TEST YOUR KNOWLEDGE</a:t>
            </a:r>
            <a:endParaRPr lang="en-US" dirty="0">
              <a:solidFill>
                <a:schemeClr val="bg1"/>
              </a:solidFill>
            </a:endParaRPr>
          </a:p>
        </p:txBody>
      </p:sp>
      <p:pic>
        <p:nvPicPr>
          <p:cNvPr id="5126" name="Picture 6" descr="C:\Users\terry.lovato.PED\AppData\Local\Microsoft\Windows\Temporary Internet Files\Content.IE5\LZ9BN3IN\missing_add_on_milk_box_for_kuja_by_xtanley-d5qwv9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617" y="1761737"/>
            <a:ext cx="1295400" cy="153010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terry.lovato.PED\AppData\Local\Microsoft\Windows\Temporary Internet Files\Content.IE5\WH4N6B9N\carton_apple_ju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 y="1371600"/>
            <a:ext cx="11430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terry.lovato.PED\AppData\Local\Microsoft\Windows\Temporary Internet Files\Content.IE5\J06HDUBC\untitled_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1278" y="4343400"/>
            <a:ext cx="1242121" cy="181762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terry.lovato.PED\AppData\Local\Microsoft\Windows\Temporary Internet Files\Content.IE5\LZ9BN3IN\goldfish_top_imag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2286000" y="4427670"/>
            <a:ext cx="1363848" cy="151593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terry.lovato.PED\AppData\Local\Microsoft\Windows\Temporary Internet Files\Content.IE5\0W823S25\Swiss_cheese_cube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642620" y="3962400"/>
            <a:ext cx="1338580" cy="168048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terry.lovato.PED\AppData\Local\Microsoft\Windows\Temporary Internet Files\Content.IE5\LZ9BN3IN\Culinary_fruits_front_view[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245" y="1534391"/>
            <a:ext cx="1851355" cy="175744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terry.lovato.PED\AppData\Local\Microsoft\Windows\Temporary Internet Files\Content.IE5\J06HDUBC\Yoplait[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9867" y="1371600"/>
            <a:ext cx="122093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Users\terry.lovato.PED\AppData\Local\Microsoft\Windows\Temporary Internet Files\Content.IE5\0W823S25\cookie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79867" y="3962400"/>
            <a:ext cx="1586692" cy="168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8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40000"/>
                    <a:lumOff val="60000"/>
                  </a:schemeClr>
                </a:solidFill>
              </a:rPr>
              <a:t>FOOD SAFETY</a:t>
            </a:r>
            <a:endParaRPr lang="en-US" dirty="0">
              <a:solidFill>
                <a:schemeClr val="accent5">
                  <a:lumMod val="40000"/>
                  <a:lumOff val="60000"/>
                </a:schemeClr>
              </a:solidFill>
            </a:endParaRPr>
          </a:p>
        </p:txBody>
      </p:sp>
      <p:sp>
        <p:nvSpPr>
          <p:cNvPr id="3" name="Content Placeholder 2"/>
          <p:cNvSpPr>
            <a:spLocks noGrp="1"/>
          </p:cNvSpPr>
          <p:nvPr>
            <p:ph idx="1"/>
          </p:nvPr>
        </p:nvSpPr>
        <p:spPr/>
        <p:txBody>
          <a:bodyPr>
            <a:normAutofit fontScale="92500" lnSpcReduction="10000"/>
          </a:bodyPr>
          <a:lstStyle/>
          <a:p>
            <a:pPr>
              <a:buClr>
                <a:schemeClr val="tx1">
                  <a:lumMod val="65000"/>
                </a:schemeClr>
              </a:buClr>
            </a:pPr>
            <a:r>
              <a:rPr lang="en-US" sz="2800" dirty="0" smtClean="0"/>
              <a:t>Should have Food Safety/Hazard Analysis Critical Control Point (HACCP) at each site to also include Standard Operating Procedures (SOP) for Snack Service</a:t>
            </a:r>
          </a:p>
          <a:p>
            <a:pPr>
              <a:buClr>
                <a:schemeClr val="tx1">
                  <a:lumMod val="65000"/>
                </a:schemeClr>
              </a:buClr>
            </a:pPr>
            <a:r>
              <a:rPr lang="en-US" sz="2800" dirty="0" smtClean="0"/>
              <a:t>SOP</a:t>
            </a:r>
            <a:r>
              <a:rPr lang="en-US" dirty="0" smtClean="0"/>
              <a:t> should include regulatory procedures for:</a:t>
            </a:r>
          </a:p>
          <a:p>
            <a:pPr marL="550926" indent="-514350">
              <a:buClr>
                <a:schemeClr val="bg1"/>
              </a:buClr>
              <a:buFont typeface="+mj-lt"/>
              <a:buAutoNum type="arabicPeriod"/>
            </a:pPr>
            <a:r>
              <a:rPr lang="en-US" sz="2400" dirty="0" smtClean="0"/>
              <a:t>Proper food preparation</a:t>
            </a:r>
          </a:p>
          <a:p>
            <a:pPr marL="550926" indent="-514350">
              <a:buClr>
                <a:schemeClr val="bg1"/>
              </a:buClr>
              <a:buFont typeface="+mj-lt"/>
              <a:buAutoNum type="arabicPeriod"/>
            </a:pPr>
            <a:r>
              <a:rPr lang="en-US" sz="2400" dirty="0" smtClean="0"/>
              <a:t>Time and Temp Control</a:t>
            </a:r>
          </a:p>
          <a:p>
            <a:pPr marL="550926" indent="-514350">
              <a:buClr>
                <a:schemeClr val="bg1"/>
              </a:buClr>
              <a:buFont typeface="+mj-lt"/>
              <a:buAutoNum type="arabicPeriod"/>
            </a:pPr>
            <a:r>
              <a:rPr lang="en-US" sz="2400" dirty="0" smtClean="0"/>
              <a:t>Proper Serving Techniques</a:t>
            </a:r>
          </a:p>
          <a:p>
            <a:pPr marL="550926" indent="-514350">
              <a:buClr>
                <a:schemeClr val="bg1"/>
              </a:buClr>
              <a:buFont typeface="+mj-lt"/>
              <a:buAutoNum type="arabicPeriod"/>
            </a:pPr>
            <a:r>
              <a:rPr lang="en-US" sz="2400" dirty="0" smtClean="0"/>
              <a:t>Proper Storage/holding equipment/facilities</a:t>
            </a:r>
            <a:endParaRPr lang="en-US" sz="2400" dirty="0"/>
          </a:p>
        </p:txBody>
      </p:sp>
    </p:spTree>
    <p:extLst>
      <p:ext uri="{BB962C8B-B14F-4D97-AF65-F5344CB8AC3E}">
        <p14:creationId xmlns:p14="http://schemas.microsoft.com/office/powerpoint/2010/main" val="90807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40000"/>
                    <a:lumOff val="60000"/>
                  </a:schemeClr>
                </a:solidFill>
              </a:rPr>
              <a:t>MONITORING</a:t>
            </a:r>
            <a:endParaRPr lang="en-US" dirty="0">
              <a:solidFill>
                <a:schemeClr val="accent5">
                  <a:lumMod val="40000"/>
                  <a:lumOff val="60000"/>
                </a:schemeClr>
              </a:solidFill>
            </a:endParaRPr>
          </a:p>
        </p:txBody>
      </p:sp>
      <p:sp>
        <p:nvSpPr>
          <p:cNvPr id="3" name="Content Placeholder 2"/>
          <p:cNvSpPr>
            <a:spLocks noGrp="1"/>
          </p:cNvSpPr>
          <p:nvPr>
            <p:ph idx="1"/>
          </p:nvPr>
        </p:nvSpPr>
        <p:spPr/>
        <p:txBody>
          <a:bodyPr/>
          <a:lstStyle/>
          <a:p>
            <a:pPr>
              <a:buClr>
                <a:schemeClr val="bg1"/>
              </a:buClr>
            </a:pPr>
            <a:r>
              <a:rPr lang="en-US" dirty="0" smtClean="0"/>
              <a:t>The SFA must review each site two times during the school operating year</a:t>
            </a:r>
          </a:p>
          <a:p>
            <a:pPr marL="550926" indent="-514350">
              <a:buClr>
                <a:schemeClr val="accent4">
                  <a:lumMod val="60000"/>
                  <a:lumOff val="40000"/>
                </a:schemeClr>
              </a:buClr>
              <a:buFont typeface="+mj-lt"/>
              <a:buAutoNum type="arabicPeriod"/>
            </a:pPr>
            <a:r>
              <a:rPr lang="en-US" dirty="0" smtClean="0"/>
              <a:t>First review must take place within the first 4 weeks of beginning the program.</a:t>
            </a:r>
          </a:p>
          <a:p>
            <a:pPr marL="550926" indent="-514350">
              <a:buClr>
                <a:schemeClr val="accent4">
                  <a:lumMod val="60000"/>
                  <a:lumOff val="40000"/>
                </a:schemeClr>
              </a:buClr>
              <a:buFont typeface="+mj-lt"/>
              <a:buAutoNum type="arabicPeriod"/>
            </a:pPr>
            <a:r>
              <a:rPr lang="en-US" dirty="0" smtClean="0"/>
              <a:t>SFA conducts the self-review prior to the end of each school year. </a:t>
            </a:r>
          </a:p>
          <a:p>
            <a:pPr marL="36576" indent="0">
              <a:buNone/>
            </a:pPr>
            <a:r>
              <a:rPr lang="en-US" dirty="0"/>
              <a:t>	</a:t>
            </a:r>
            <a:r>
              <a:rPr lang="en-US" dirty="0" smtClean="0"/>
              <a:t>(attached example of Monitoring Form)</a:t>
            </a:r>
            <a:endParaRPr lang="en-US" dirty="0"/>
          </a:p>
        </p:txBody>
      </p:sp>
      <p:pic>
        <p:nvPicPr>
          <p:cNvPr id="12291" name="Picture 3" descr="C:\Users\terry.lovato.PED\AppData\Local\Microsoft\Windows\Temporary Internet Files\Content.IE5\WH4N6B9N\clipart-pencil-checkli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914" y="4724400"/>
            <a:ext cx="246888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47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chemeClr val="accent5">
                    <a:lumMod val="40000"/>
                    <a:lumOff val="60000"/>
                  </a:schemeClr>
                </a:solidFill>
              </a:rPr>
              <a:t>AFTERSCHOOL SNACK (ASSP)</a:t>
            </a:r>
            <a:br>
              <a:rPr lang="en-US" sz="3200" dirty="0" smtClean="0">
                <a:solidFill>
                  <a:schemeClr val="accent5">
                    <a:lumMod val="40000"/>
                    <a:lumOff val="60000"/>
                  </a:schemeClr>
                </a:solidFill>
              </a:rPr>
            </a:br>
            <a:r>
              <a:rPr lang="en-US" sz="3200" dirty="0" smtClean="0">
                <a:solidFill>
                  <a:schemeClr val="accent5">
                    <a:lumMod val="40000"/>
                    <a:lumOff val="60000"/>
                  </a:schemeClr>
                </a:solidFill>
              </a:rPr>
              <a:t>MONITORING FORM</a:t>
            </a:r>
            <a:endParaRPr lang="en-US" sz="3200" dirty="0">
              <a:solidFill>
                <a:schemeClr val="accent5">
                  <a:lumMod val="40000"/>
                  <a:lumOff val="60000"/>
                </a:schemeClr>
              </a:solidFill>
            </a:endParaRPr>
          </a:p>
        </p:txBody>
      </p:sp>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424595" y="1600200"/>
            <a:ext cx="4101971" cy="506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471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dirty="0" smtClean="0">
                <a:solidFill>
                  <a:schemeClr val="tx1"/>
                </a:solidFill>
              </a:rPr>
              <a:t>RECORDKEEPING</a:t>
            </a:r>
            <a:endParaRPr lang="en-US" dirty="0">
              <a:solidFill>
                <a:schemeClr val="tx1"/>
              </a:solidFill>
            </a:endParaRPr>
          </a:p>
        </p:txBody>
      </p:sp>
      <p:sp>
        <p:nvSpPr>
          <p:cNvPr id="3" name="Content Placeholder 2"/>
          <p:cNvSpPr>
            <a:spLocks noGrp="1"/>
          </p:cNvSpPr>
          <p:nvPr>
            <p:ph idx="1"/>
          </p:nvPr>
        </p:nvSpPr>
        <p:spPr>
          <a:xfrm>
            <a:off x="457200" y="1295400"/>
            <a:ext cx="8229600" cy="4419600"/>
          </a:xfrm>
        </p:spPr>
        <p:txBody>
          <a:bodyPr>
            <a:normAutofit/>
          </a:bodyPr>
          <a:lstStyle/>
          <a:p>
            <a:pPr>
              <a:buClr>
                <a:schemeClr val="tx1">
                  <a:lumMod val="65000"/>
                </a:schemeClr>
              </a:buClr>
            </a:pPr>
            <a:r>
              <a:rPr lang="en-US" sz="2800" dirty="0" smtClean="0">
                <a:solidFill>
                  <a:srgbClr val="00FF00"/>
                </a:solidFill>
              </a:rPr>
              <a:t> </a:t>
            </a:r>
            <a:r>
              <a:rPr lang="en-US" sz="2800" dirty="0" smtClean="0">
                <a:solidFill>
                  <a:srgbClr val="FFFF00"/>
                </a:solidFill>
              </a:rPr>
              <a:t> </a:t>
            </a:r>
            <a:r>
              <a:rPr lang="en-US" sz="2400" dirty="0" smtClean="0">
                <a:latin typeface="Aharoni" panose="02010803020104030203" pitchFamily="2" charset="-79"/>
                <a:cs typeface="Aharoni" panose="02010803020104030203" pitchFamily="2" charset="-79"/>
              </a:rPr>
              <a:t>Provide accurate and daily Production Records</a:t>
            </a:r>
          </a:p>
          <a:p>
            <a:pPr marL="36576" indent="0">
              <a:buNone/>
            </a:pPr>
            <a:r>
              <a:rPr lang="en-US" sz="2400" dirty="0">
                <a:latin typeface="Aharoni" panose="02010803020104030203" pitchFamily="2" charset="-79"/>
                <a:cs typeface="Aharoni" panose="02010803020104030203" pitchFamily="2" charset="-79"/>
              </a:rPr>
              <a:t>	</a:t>
            </a:r>
            <a:r>
              <a:rPr lang="en-US" sz="2400" dirty="0" smtClean="0">
                <a:latin typeface="Aharoni" panose="02010803020104030203" pitchFamily="2" charset="-79"/>
                <a:cs typeface="Aharoni" panose="02010803020104030203" pitchFamily="2" charset="-79"/>
              </a:rPr>
              <a:t>(attached example of ASSP Production Record)</a:t>
            </a:r>
          </a:p>
          <a:p>
            <a:pPr>
              <a:buClr>
                <a:schemeClr val="tx1">
                  <a:lumMod val="65000"/>
                </a:schemeClr>
              </a:buClr>
            </a:pPr>
            <a:r>
              <a:rPr lang="en-US" sz="2400" dirty="0" smtClean="0"/>
              <a:t> </a:t>
            </a:r>
            <a:r>
              <a:rPr lang="en-US" sz="2400" dirty="0" smtClean="0">
                <a:latin typeface="Aharoni" panose="02010803020104030203" pitchFamily="2" charset="-79"/>
                <a:cs typeface="Aharoni" panose="02010803020104030203" pitchFamily="2" charset="-79"/>
              </a:rPr>
              <a:t>Provide accurate Daily Meal Counts and </a:t>
            </a:r>
          </a:p>
          <a:p>
            <a:pPr marL="0" indent="0">
              <a:buNone/>
            </a:pPr>
            <a:r>
              <a:rPr lang="en-US" sz="2400" dirty="0" smtClean="0">
                <a:latin typeface="Aharoni" panose="02010803020104030203" pitchFamily="2" charset="-79"/>
                <a:cs typeface="Aharoni" panose="02010803020104030203" pitchFamily="2" charset="-79"/>
              </a:rPr>
              <a:t>     Attendance Records</a:t>
            </a:r>
          </a:p>
          <a:p>
            <a:pPr marL="550926" indent="-514350">
              <a:buClr>
                <a:schemeClr val="accent4">
                  <a:lumMod val="60000"/>
                  <a:lumOff val="40000"/>
                </a:schemeClr>
              </a:buClr>
              <a:buFont typeface="+mj-lt"/>
              <a:buAutoNum type="arabicPeriod"/>
            </a:pPr>
            <a:r>
              <a:rPr lang="en-US" sz="2400" dirty="0" smtClean="0">
                <a:latin typeface="Aharoni" panose="02010803020104030203" pitchFamily="2" charset="-79"/>
                <a:cs typeface="Aharoni" panose="02010803020104030203" pitchFamily="2" charset="-79"/>
              </a:rPr>
              <a:t>Meal Counts must be taken at Point of Service</a:t>
            </a:r>
          </a:p>
          <a:p>
            <a:pPr marL="36576" indent="0">
              <a:buNone/>
            </a:pPr>
            <a:r>
              <a:rPr lang="en-US" sz="2400" dirty="0">
                <a:latin typeface="Aharoni" panose="02010803020104030203" pitchFamily="2" charset="-79"/>
                <a:cs typeface="Aharoni" panose="02010803020104030203" pitchFamily="2" charset="-79"/>
              </a:rPr>
              <a:t>	</a:t>
            </a:r>
            <a:r>
              <a:rPr lang="en-US" sz="2400" dirty="0" smtClean="0">
                <a:latin typeface="Aharoni" panose="02010803020104030203" pitchFamily="2" charset="-79"/>
                <a:cs typeface="Aharoni" panose="02010803020104030203" pitchFamily="2" charset="-79"/>
              </a:rPr>
              <a:t>(attached example of Daily Meal Count and </a:t>
            </a:r>
          </a:p>
          <a:p>
            <a:pPr marL="36576" indent="0">
              <a:buNone/>
            </a:pPr>
            <a:r>
              <a:rPr lang="en-US" sz="2400" dirty="0">
                <a:latin typeface="Aharoni" panose="02010803020104030203" pitchFamily="2" charset="-79"/>
                <a:cs typeface="Aharoni" panose="02010803020104030203" pitchFamily="2" charset="-79"/>
              </a:rPr>
              <a:t>	</a:t>
            </a:r>
            <a:r>
              <a:rPr lang="en-US" sz="2400" dirty="0" smtClean="0">
                <a:latin typeface="Aharoni" panose="02010803020104030203" pitchFamily="2" charset="-79"/>
                <a:cs typeface="Aharoni" panose="02010803020104030203" pitchFamily="2" charset="-79"/>
              </a:rPr>
              <a:t>Attendance Sheet)</a:t>
            </a:r>
          </a:p>
          <a:p>
            <a:pPr>
              <a:buClr>
                <a:schemeClr val="tx1">
                  <a:lumMod val="65000"/>
                </a:schemeClr>
              </a:buClr>
            </a:pPr>
            <a:r>
              <a:rPr lang="en-US" sz="2400" dirty="0" smtClean="0">
                <a:latin typeface="Aharoni" panose="02010803020104030203" pitchFamily="2" charset="-79"/>
                <a:cs typeface="Aharoni" panose="02010803020104030203" pitchFamily="2" charset="-79"/>
              </a:rPr>
              <a:t>Claim no more than one snack per child per day</a:t>
            </a:r>
          </a:p>
          <a:p>
            <a:pPr marL="0" indent="0">
              <a:buNone/>
            </a:pPr>
            <a:endParaRPr lang="en-US" sz="2400" dirty="0">
              <a:solidFill>
                <a:srgbClr val="00B050"/>
              </a:solidFill>
              <a:latin typeface="Aharoni" panose="02010803020104030203" pitchFamily="2" charset="-79"/>
              <a:cs typeface="Aharoni" panose="02010803020104030203" pitchFamily="2" charset="-79"/>
            </a:endParaRPr>
          </a:p>
        </p:txBody>
      </p:sp>
      <p:pic>
        <p:nvPicPr>
          <p:cNvPr id="13316" name="Picture 4" descr="C:\Users\terry.lovato.PED\AppData\Local\Microsoft\Windows\Temporary Internet Files\Content.IE5\WH4N6B9N\teacherfile4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200400"/>
            <a:ext cx="2057400" cy="182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8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3200" dirty="0" smtClean="0">
                <a:solidFill>
                  <a:schemeClr val="tx1"/>
                </a:solidFill>
              </a:rPr>
              <a:t>AFTERSCHOOL SNACK PROGRAM (ASSP)</a:t>
            </a:r>
            <a:br>
              <a:rPr lang="en-US" sz="3200" dirty="0" smtClean="0">
                <a:solidFill>
                  <a:schemeClr val="tx1"/>
                </a:solidFill>
              </a:rPr>
            </a:br>
            <a:r>
              <a:rPr lang="en-US" sz="3200" dirty="0" smtClean="0">
                <a:solidFill>
                  <a:schemeClr val="tx1"/>
                </a:solidFill>
              </a:rPr>
              <a:t>PRODUCTION RECORD</a:t>
            </a:r>
            <a:endParaRPr lang="en-US" sz="3200" dirty="0">
              <a:solidFill>
                <a:schemeClr val="tx1"/>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1722"/>
          <a:stretch/>
        </p:blipFill>
        <p:spPr bwMode="auto">
          <a:xfrm rot="20194861">
            <a:off x="953148" y="2211718"/>
            <a:ext cx="3521212" cy="399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r="31722" b="68308"/>
          <a:stretch/>
        </p:blipFill>
        <p:spPr bwMode="auto">
          <a:xfrm>
            <a:off x="2895600" y="1323667"/>
            <a:ext cx="6126480" cy="3087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0134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a:r>
              <a:rPr lang="en-US" sz="2800" dirty="0" smtClean="0">
                <a:solidFill>
                  <a:schemeClr val="tx1"/>
                </a:solidFill>
              </a:rPr>
              <a:t>AFTERSCHOOL SNACK PROGRAM (ASSP)</a:t>
            </a:r>
            <a:br>
              <a:rPr lang="en-US" sz="2800" dirty="0" smtClean="0">
                <a:solidFill>
                  <a:schemeClr val="tx1"/>
                </a:solidFill>
              </a:rPr>
            </a:br>
            <a:r>
              <a:rPr lang="en-US" sz="2800" dirty="0" smtClean="0">
                <a:solidFill>
                  <a:schemeClr val="tx1"/>
                </a:solidFill>
              </a:rPr>
              <a:t>DAILY ATTENDANCE AND MEAL COUNT FORM</a:t>
            </a:r>
            <a:endParaRPr lang="en-US" sz="2800" dirty="0">
              <a:solidFill>
                <a:schemeClr val="tx1"/>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989118" y="2052638"/>
            <a:ext cx="6387890"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70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rPr>
              <a:t>AFTERSCHOOL SNACK PROGRAM RESOURCES</a:t>
            </a:r>
            <a:endParaRPr lang="en-US" dirty="0">
              <a:solidFill>
                <a:schemeClr val="tx1"/>
              </a:solidFill>
            </a:endParaRPr>
          </a:p>
        </p:txBody>
      </p:sp>
      <p:sp>
        <p:nvSpPr>
          <p:cNvPr id="3" name="Content Placeholder 2"/>
          <p:cNvSpPr>
            <a:spLocks noGrp="1"/>
          </p:cNvSpPr>
          <p:nvPr>
            <p:ph idx="1"/>
          </p:nvPr>
        </p:nvSpPr>
        <p:spPr>
          <a:xfrm>
            <a:off x="457200" y="1828800"/>
            <a:ext cx="7467600" cy="4297363"/>
          </a:xfrm>
        </p:spPr>
        <p:txBody>
          <a:bodyPr/>
          <a:lstStyle/>
          <a:p>
            <a:r>
              <a:rPr lang="en-US" dirty="0"/>
              <a:t>http://www.fns.usda.gov/school-meals/afterschool-snacks</a:t>
            </a:r>
          </a:p>
          <a:p>
            <a:r>
              <a:rPr lang="en-US" dirty="0"/>
              <a:t>https://webnew.ped.state.nm.us/bureaus/student-success-wellness/</a:t>
            </a:r>
          </a:p>
        </p:txBody>
      </p:sp>
      <p:pic>
        <p:nvPicPr>
          <p:cNvPr id="14338" name="Picture 2" descr="C:\Users\terry.lovato.PED\AppData\Local\Microsoft\Windows\Temporary Internet Files\Content.IE5\WH4N6B9N\Online-Resour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05200"/>
            <a:ext cx="27559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84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4" name="Picture 2" descr="C:\Users\terry.lovato.PED\AppData\Local\Microsoft\Windows\Temporary Internet Files\Content.IE5\WH4N6B9N\Ask-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2362200"/>
            <a:ext cx="3200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3790950" cy="3790950"/>
          </a:xfrm>
          <a:prstGeom prst="rect">
            <a:avLst/>
          </a:prstGeom>
        </p:spPr>
      </p:pic>
    </p:spTree>
    <p:extLst>
      <p:ext uri="{BB962C8B-B14F-4D97-AF65-F5344CB8AC3E}">
        <p14:creationId xmlns:p14="http://schemas.microsoft.com/office/powerpoint/2010/main" val="63660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ctr"/>
            <a:r>
              <a:rPr lang="en-US" dirty="0" smtClean="0">
                <a:solidFill>
                  <a:schemeClr val="tx1"/>
                </a:solidFill>
              </a:rPr>
              <a:t>THANK YOU</a:t>
            </a:r>
            <a:endParaRPr lang="en-US" dirty="0">
              <a:solidFill>
                <a:schemeClr val="tx1"/>
              </a:solidFill>
            </a:endParaRPr>
          </a:p>
        </p:txBody>
      </p:sp>
      <p:pic>
        <p:nvPicPr>
          <p:cNvPr id="9218" name="Picture 2" descr="C:\Users\terry.lovato.PED\AppData\Local\Microsoft\Windows\Temporary Internet Files\Content.IE5\WH4N6B9N\Ask-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286000"/>
            <a:ext cx="32004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45" y="3962400"/>
            <a:ext cx="4435720" cy="2209800"/>
          </a:xfrm>
          <a:prstGeom prst="rect">
            <a:avLst/>
          </a:prstGeom>
        </p:spPr>
      </p:pic>
      <p:sp>
        <p:nvSpPr>
          <p:cNvPr id="7" name="TextBox 6"/>
          <p:cNvSpPr txBox="1"/>
          <p:nvPr/>
        </p:nvSpPr>
        <p:spPr>
          <a:xfrm>
            <a:off x="1649774" y="2101334"/>
            <a:ext cx="5759462" cy="2000548"/>
          </a:xfrm>
          <a:prstGeom prst="rect">
            <a:avLst/>
          </a:prstGeom>
          <a:noFill/>
        </p:spPr>
        <p:txBody>
          <a:bodyPr wrap="none" rtlCol="0">
            <a:spAutoFit/>
          </a:bodyPr>
          <a:lstStyle/>
          <a:p>
            <a:pPr algn="ctr"/>
            <a:r>
              <a:rPr lang="en-US" sz="3200" dirty="0" smtClean="0"/>
              <a:t>Jerome Armijo Health Educator</a:t>
            </a:r>
          </a:p>
          <a:p>
            <a:pPr algn="ctr"/>
            <a:r>
              <a:rPr lang="en-US" sz="3200" dirty="0" smtClean="0"/>
              <a:t>(505)827-1465</a:t>
            </a:r>
          </a:p>
          <a:p>
            <a:pPr algn="ctr"/>
            <a:r>
              <a:rPr lang="en-US" sz="3200" dirty="0" smtClean="0">
                <a:hlinkClick r:id="rId4"/>
              </a:rPr>
              <a:t>Jerome.Armijo@state.nm.us</a:t>
            </a:r>
            <a:endParaRPr lang="en-US" sz="3200" dirty="0" smtClean="0"/>
          </a:p>
          <a:p>
            <a:pPr algn="ctr"/>
            <a:endParaRPr lang="en-US" sz="2800" dirty="0"/>
          </a:p>
        </p:txBody>
      </p:sp>
    </p:spTree>
    <p:extLst>
      <p:ext uri="{BB962C8B-B14F-4D97-AF65-F5344CB8AC3E}">
        <p14:creationId xmlns:p14="http://schemas.microsoft.com/office/powerpoint/2010/main" val="126726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OBJECTIVES</a:t>
            </a:r>
            <a:endParaRPr lang="en-US" dirty="0">
              <a:solidFill>
                <a:schemeClr val="bg1"/>
              </a:solidFill>
            </a:endParaRPr>
          </a:p>
        </p:txBody>
      </p:sp>
      <p:sp>
        <p:nvSpPr>
          <p:cNvPr id="3" name="Content Placeholder 2"/>
          <p:cNvSpPr>
            <a:spLocks noGrp="1"/>
          </p:cNvSpPr>
          <p:nvPr>
            <p:ph idx="1"/>
          </p:nvPr>
        </p:nvSpPr>
        <p:spPr>
          <a:xfrm>
            <a:off x="828436" y="1600200"/>
            <a:ext cx="6711654" cy="4195481"/>
          </a:xfrm>
        </p:spPr>
        <p:txBody>
          <a:bodyPr/>
          <a:lstStyle/>
          <a:p>
            <a:pPr>
              <a:buClr>
                <a:srgbClr val="FFFF00"/>
              </a:buClr>
            </a:pPr>
            <a:r>
              <a:rPr lang="en-US" dirty="0" smtClean="0">
                <a:solidFill>
                  <a:schemeClr val="accent5">
                    <a:lumMod val="20000"/>
                    <a:lumOff val="80000"/>
                  </a:schemeClr>
                </a:solidFill>
              </a:rPr>
              <a:t>By the end of this presentation each participant will be able to:</a:t>
            </a:r>
          </a:p>
          <a:p>
            <a:pPr marL="550926" indent="-514350">
              <a:buClr>
                <a:schemeClr val="tx2">
                  <a:lumMod val="50000"/>
                </a:schemeClr>
              </a:buClr>
              <a:buAutoNum type="arabicPeriod"/>
            </a:pPr>
            <a:r>
              <a:rPr lang="en-US" sz="2400" dirty="0" smtClean="0">
                <a:solidFill>
                  <a:schemeClr val="accent5">
                    <a:lumMod val="20000"/>
                    <a:lumOff val="80000"/>
                  </a:schemeClr>
                </a:solidFill>
              </a:rPr>
              <a:t>Identify qualifying criteria for the Afterschool Snack Program (ASSP)</a:t>
            </a:r>
          </a:p>
          <a:p>
            <a:pPr marL="550926" indent="-514350">
              <a:buClr>
                <a:schemeClr val="tx2">
                  <a:lumMod val="50000"/>
                </a:schemeClr>
              </a:buClr>
              <a:buAutoNum type="arabicPeriod"/>
            </a:pPr>
            <a:r>
              <a:rPr lang="en-US" sz="2400" dirty="0" smtClean="0">
                <a:solidFill>
                  <a:schemeClr val="accent5">
                    <a:lumMod val="20000"/>
                    <a:lumOff val="80000"/>
                  </a:schemeClr>
                </a:solidFill>
              </a:rPr>
              <a:t>Understand the application and claiming process.</a:t>
            </a:r>
          </a:p>
          <a:p>
            <a:pPr marL="550926" indent="-514350">
              <a:buClr>
                <a:schemeClr val="tx2">
                  <a:lumMod val="50000"/>
                </a:schemeClr>
              </a:buClr>
              <a:buAutoNum type="arabicPeriod"/>
            </a:pPr>
            <a:r>
              <a:rPr lang="en-US" sz="2400" dirty="0" smtClean="0">
                <a:solidFill>
                  <a:schemeClr val="accent5">
                    <a:lumMod val="20000"/>
                    <a:lumOff val="80000"/>
                  </a:schemeClr>
                </a:solidFill>
              </a:rPr>
              <a:t>Implement the ASSP Meal Pattern Requirements.</a:t>
            </a:r>
          </a:p>
          <a:p>
            <a:pPr marL="550926" indent="-514350">
              <a:buClr>
                <a:schemeClr val="tx2">
                  <a:lumMod val="50000"/>
                </a:schemeClr>
              </a:buClr>
              <a:buAutoNum type="arabicPeriod"/>
            </a:pPr>
            <a:r>
              <a:rPr lang="en-US" sz="2400" dirty="0" smtClean="0">
                <a:solidFill>
                  <a:schemeClr val="accent5">
                    <a:lumMod val="20000"/>
                    <a:lumOff val="80000"/>
                  </a:schemeClr>
                </a:solidFill>
              </a:rPr>
              <a:t>Train sites to be in compliance with all program regulations.</a:t>
            </a:r>
          </a:p>
          <a:p>
            <a:pPr marL="36576" indent="0">
              <a:buClr>
                <a:schemeClr val="bg1"/>
              </a:buClr>
              <a:buNone/>
            </a:pPr>
            <a:endParaRPr lang="en-US" dirty="0">
              <a:solidFill>
                <a:schemeClr val="accent5">
                  <a:lumMod val="20000"/>
                  <a:lumOff val="80000"/>
                </a:schemeClr>
              </a:solidFill>
            </a:endParaRPr>
          </a:p>
        </p:txBody>
      </p:sp>
      <p:pic>
        <p:nvPicPr>
          <p:cNvPr id="6148" name="Picture 4" descr="C:\Users\terry.lovato.PED\AppData\Local\Microsoft\Windows\Temporary Internet Files\Content.IE5\J06HDUBC\learning-is-required-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352800"/>
            <a:ext cx="195072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terry.lovato.PED\AppData\Local\Microsoft\Windows\Temporary Internet Files\Content.IE5\LZ9BN3IN\objectiv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09728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DEFINITION</a:t>
            </a:r>
            <a:endParaRPr lang="en-US" dirty="0">
              <a:solidFill>
                <a:schemeClr val="bg1"/>
              </a:solidFill>
            </a:endParaRPr>
          </a:p>
        </p:txBody>
      </p:sp>
      <p:sp>
        <p:nvSpPr>
          <p:cNvPr id="3" name="Content Placeholder 2"/>
          <p:cNvSpPr>
            <a:spLocks noGrp="1"/>
          </p:cNvSpPr>
          <p:nvPr>
            <p:ph idx="1"/>
          </p:nvPr>
        </p:nvSpPr>
        <p:spPr/>
        <p:txBody>
          <a:bodyPr>
            <a:normAutofit/>
          </a:bodyPr>
          <a:lstStyle/>
          <a:p>
            <a:pPr marL="36576" indent="0">
              <a:buNone/>
            </a:pPr>
            <a:r>
              <a:rPr lang="en-US" dirty="0" smtClean="0">
                <a:solidFill>
                  <a:schemeClr val="accent5">
                    <a:lumMod val="20000"/>
                    <a:lumOff val="80000"/>
                  </a:schemeClr>
                </a:solidFill>
              </a:rPr>
              <a:t>As defined in federal regulation 7 CFR, Part 210, an “Afterschool Snack Program means a program providing organized child care services to enrolled school-aged children after school hours for the purpose of care and supervision of children. Those programs shall be distinct from any extracurricular programs organized primarily for scholastic, cultural, or athletic purposes.”</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288690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dirty="0" smtClean="0">
                <a:solidFill>
                  <a:schemeClr val="bg1"/>
                </a:solidFill>
              </a:rPr>
              <a:t>PURPOSE</a:t>
            </a:r>
            <a:endParaRPr lang="en-US" dirty="0">
              <a:solidFill>
                <a:schemeClr val="bg1"/>
              </a:solidFill>
            </a:endParaRPr>
          </a:p>
        </p:txBody>
      </p:sp>
      <p:sp>
        <p:nvSpPr>
          <p:cNvPr id="3" name="Content Placeholder 2"/>
          <p:cNvSpPr>
            <a:spLocks noGrp="1"/>
          </p:cNvSpPr>
          <p:nvPr>
            <p:ph idx="1"/>
          </p:nvPr>
        </p:nvSpPr>
        <p:spPr>
          <a:xfrm>
            <a:off x="457200" y="1143000"/>
            <a:ext cx="8229600" cy="4191000"/>
          </a:xfrm>
        </p:spPr>
        <p:txBody>
          <a:bodyPr/>
          <a:lstStyle/>
          <a:p>
            <a:pPr marL="36576" indent="0">
              <a:buNone/>
            </a:pPr>
            <a:r>
              <a:rPr lang="en-US" dirty="0" smtClean="0">
                <a:solidFill>
                  <a:schemeClr val="accent6">
                    <a:lumMod val="20000"/>
                    <a:lumOff val="80000"/>
                  </a:schemeClr>
                </a:solidFill>
                <a:latin typeface="Aharoni" panose="02010803020104030203" pitchFamily="2" charset="-79"/>
                <a:cs typeface="Aharoni" panose="02010803020104030203" pitchFamily="2" charset="-79"/>
              </a:rPr>
              <a:t>The intent of the Afterschool Snack Program (ASSP) is to assist schools that operate organized supervised programs which include; educational and enrichment activities.  Eligible programs serving snacks to children that meet USDA requirements may be claimed for reimbursement.</a:t>
            </a:r>
            <a:endParaRPr lang="en-US" dirty="0">
              <a:solidFill>
                <a:schemeClr val="accent6">
                  <a:lumMod val="20000"/>
                  <a:lumOff val="80000"/>
                </a:schemeClr>
              </a:solidFill>
              <a:latin typeface="Aharoni" panose="02010803020104030203" pitchFamily="2" charset="-79"/>
              <a:cs typeface="Aharoni" panose="02010803020104030203" pitchFamily="2" charset="-79"/>
            </a:endParaRPr>
          </a:p>
        </p:txBody>
      </p:sp>
      <p:pic>
        <p:nvPicPr>
          <p:cNvPr id="7170" name="Picture 2" descr="C:\Users\terry.lovato.PED\AppData\Local\Microsoft\Windows\Temporary Internet Files\Content.IE5\WH4N6B9N\FINDING-YOUR-PURPO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343400"/>
            <a:ext cx="5029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31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QUALIFYING CRITERIA</a:t>
            </a:r>
            <a:endParaRPr lang="en-US" dirty="0">
              <a:solidFill>
                <a:schemeClr val="bg1"/>
              </a:solidFill>
            </a:endParaRPr>
          </a:p>
        </p:txBody>
      </p:sp>
      <p:sp>
        <p:nvSpPr>
          <p:cNvPr id="3" name="Content Placeholder 2"/>
          <p:cNvSpPr>
            <a:spLocks noGrp="1"/>
          </p:cNvSpPr>
          <p:nvPr>
            <p:ph idx="1"/>
          </p:nvPr>
        </p:nvSpPr>
        <p:spPr>
          <a:xfrm>
            <a:off x="457200" y="1676400"/>
            <a:ext cx="8229600" cy="4114800"/>
          </a:xfrm>
        </p:spPr>
        <p:txBody>
          <a:bodyPr>
            <a:normAutofit fontScale="92500" lnSpcReduction="10000"/>
          </a:bodyPr>
          <a:lstStyle/>
          <a:p>
            <a:pPr>
              <a:buClr>
                <a:schemeClr val="bg1"/>
              </a:buClr>
              <a:buFont typeface="Wingdings" panose="05000000000000000000" pitchFamily="2" charset="2"/>
              <a:buChar char="q"/>
            </a:pPr>
            <a:r>
              <a:rPr lang="en-US" sz="2800" dirty="0" smtClean="0">
                <a:solidFill>
                  <a:schemeClr val="accent6">
                    <a:lumMod val="20000"/>
                    <a:lumOff val="80000"/>
                  </a:schemeClr>
                </a:solidFill>
                <a:latin typeface="Aharoni" panose="02010803020104030203" pitchFamily="2" charset="-79"/>
                <a:cs typeface="Aharoni" panose="02010803020104030203" pitchFamily="2" charset="-79"/>
              </a:rPr>
              <a:t>The SFA must:</a:t>
            </a:r>
          </a:p>
          <a:p>
            <a:pPr marL="493776" indent="-457200">
              <a:buClr>
                <a:schemeClr val="accent4">
                  <a:lumMod val="40000"/>
                  <a:lumOff val="60000"/>
                </a:schemeClr>
              </a:buClr>
              <a:buFont typeface="+mj-lt"/>
              <a:buAutoNum type="arabicPeriod"/>
            </a:pPr>
            <a:r>
              <a:rPr lang="en-US" sz="2400" dirty="0" smtClean="0">
                <a:solidFill>
                  <a:schemeClr val="accent6">
                    <a:lumMod val="20000"/>
                    <a:lumOff val="80000"/>
                  </a:schemeClr>
                </a:solidFill>
                <a:latin typeface="Aharoni" panose="02010803020104030203" pitchFamily="2" charset="-79"/>
                <a:cs typeface="Aharoni" panose="02010803020104030203" pitchFamily="2" charset="-79"/>
              </a:rPr>
              <a:t>Participate in the National School Lunch Program</a:t>
            </a:r>
          </a:p>
          <a:p>
            <a:pPr>
              <a:buClr>
                <a:schemeClr val="bg1"/>
              </a:buClr>
              <a:buFont typeface="Wingdings" panose="05000000000000000000" pitchFamily="2" charset="2"/>
              <a:buChar char="q"/>
            </a:pPr>
            <a:r>
              <a:rPr lang="en-US" sz="2800" dirty="0" smtClean="0">
                <a:solidFill>
                  <a:schemeClr val="accent6">
                    <a:lumMod val="20000"/>
                    <a:lumOff val="80000"/>
                  </a:schemeClr>
                </a:solidFill>
                <a:latin typeface="Aharoni" panose="02010803020104030203" pitchFamily="2" charset="-79"/>
                <a:cs typeface="Aharoni" panose="02010803020104030203" pitchFamily="2" charset="-79"/>
              </a:rPr>
              <a:t>The Afterschool Snack Program must:</a:t>
            </a:r>
          </a:p>
          <a:p>
            <a:pPr marL="550926" indent="-514350">
              <a:buClr>
                <a:schemeClr val="accent4">
                  <a:lumMod val="40000"/>
                  <a:lumOff val="60000"/>
                </a:schemeClr>
              </a:buClr>
              <a:buFont typeface="+mj-lt"/>
              <a:buAutoNum type="arabicPeriod"/>
            </a:pPr>
            <a:r>
              <a:rPr lang="en-US" sz="2400" dirty="0" smtClean="0">
                <a:solidFill>
                  <a:schemeClr val="accent6">
                    <a:lumMod val="20000"/>
                    <a:lumOff val="80000"/>
                  </a:schemeClr>
                </a:solidFill>
                <a:latin typeface="Aharoni" panose="02010803020104030203" pitchFamily="2" charset="-79"/>
                <a:cs typeface="Aharoni" panose="02010803020104030203" pitchFamily="2" charset="-79"/>
              </a:rPr>
              <a:t>Provide regularly scheduled educational/enrichment activities and be available to all children</a:t>
            </a:r>
          </a:p>
          <a:p>
            <a:pPr marL="550926" indent="-514350">
              <a:buClr>
                <a:schemeClr val="accent4">
                  <a:lumMod val="40000"/>
                  <a:lumOff val="60000"/>
                </a:schemeClr>
              </a:buClr>
              <a:buFont typeface="+mj-lt"/>
              <a:buAutoNum type="arabicPeriod"/>
            </a:pPr>
            <a:r>
              <a:rPr lang="en-US" sz="2400" dirty="0" smtClean="0">
                <a:solidFill>
                  <a:schemeClr val="accent6">
                    <a:lumMod val="20000"/>
                    <a:lumOff val="80000"/>
                  </a:schemeClr>
                </a:solidFill>
                <a:latin typeface="Aharoni" panose="02010803020104030203" pitchFamily="2" charset="-79"/>
                <a:cs typeface="Aharoni" panose="02010803020104030203" pitchFamily="2" charset="-79"/>
              </a:rPr>
              <a:t>Include children only through the age of 18 years</a:t>
            </a:r>
          </a:p>
          <a:p>
            <a:pPr marL="550926" indent="-514350">
              <a:buClr>
                <a:schemeClr val="accent4">
                  <a:lumMod val="40000"/>
                  <a:lumOff val="60000"/>
                </a:schemeClr>
              </a:buClr>
              <a:buFont typeface="+mj-lt"/>
              <a:buAutoNum type="arabicPeriod"/>
            </a:pPr>
            <a:r>
              <a:rPr lang="en-US" sz="2400" dirty="0" smtClean="0">
                <a:solidFill>
                  <a:schemeClr val="accent6">
                    <a:lumMod val="20000"/>
                    <a:lumOff val="80000"/>
                  </a:schemeClr>
                </a:solidFill>
                <a:latin typeface="Aharoni" panose="02010803020104030203" pitchFamily="2" charset="-79"/>
                <a:cs typeface="Aharoni" panose="02010803020104030203" pitchFamily="2" charset="-79"/>
              </a:rPr>
              <a:t>ASSP snacks are served only after the </a:t>
            </a:r>
            <a:r>
              <a:rPr lang="en-US" sz="2400" i="1" dirty="0" smtClean="0">
                <a:solidFill>
                  <a:schemeClr val="accent6">
                    <a:lumMod val="20000"/>
                    <a:lumOff val="80000"/>
                  </a:schemeClr>
                </a:solidFill>
                <a:latin typeface="Aharoni" panose="02010803020104030203" pitchFamily="2" charset="-79"/>
                <a:cs typeface="Aharoni" panose="02010803020104030203" pitchFamily="2" charset="-79"/>
              </a:rPr>
              <a:t>end of the school day.  Schools are not eligible for reimbursement for snacks served before or during the school day, unless the school operates an Expanded Learning Time Program. Refer to FNS Memorandum SP 04-2011.</a:t>
            </a:r>
            <a:endParaRPr lang="en-US" dirty="0" smtClean="0">
              <a:solidFill>
                <a:schemeClr val="accent6">
                  <a:lumMod val="20000"/>
                  <a:lumOff val="80000"/>
                </a:schemeClr>
              </a:solidFill>
              <a:latin typeface="Aharoni" panose="02010803020104030203" pitchFamily="2" charset="-79"/>
              <a:cs typeface="Aharoni" panose="02010803020104030203" pitchFamily="2" charset="-79"/>
            </a:endParaRPr>
          </a:p>
          <a:p>
            <a:pPr marL="493776" indent="-457200">
              <a:buFont typeface="+mj-lt"/>
              <a:buAutoNum type="arabicPeriod"/>
            </a:pPr>
            <a:endParaRPr lang="en-US" sz="2400" dirty="0" smtClean="0">
              <a:solidFill>
                <a:schemeClr val="accent6">
                  <a:lumMod val="20000"/>
                  <a:lumOff val="80000"/>
                </a:schemeClr>
              </a:solidFill>
              <a:latin typeface="Aharoni" panose="02010803020104030203" pitchFamily="2" charset="-79"/>
              <a:cs typeface="Aharoni" panose="02010803020104030203" pitchFamily="2" charset="-79"/>
            </a:endParaRPr>
          </a:p>
          <a:p>
            <a:pPr marL="36576" indent="0">
              <a:buNone/>
            </a:pPr>
            <a:endParaRPr lang="en-US" sz="2400" dirty="0" smtClean="0">
              <a:solidFill>
                <a:srgbClr val="00B050"/>
              </a:solidFill>
            </a:endParaRPr>
          </a:p>
          <a:p>
            <a:pPr marL="36576" indent="0">
              <a:buNone/>
            </a:pPr>
            <a:endParaRPr lang="en-US" sz="2400" dirty="0" smtClean="0">
              <a:solidFill>
                <a:srgbClr val="00B050"/>
              </a:solidFill>
            </a:endParaRPr>
          </a:p>
          <a:p>
            <a:pPr marL="36576" indent="0">
              <a:buNone/>
            </a:pPr>
            <a:endParaRPr lang="en-US" dirty="0" smtClean="0">
              <a:solidFill>
                <a:srgbClr val="00B050"/>
              </a:solidFill>
            </a:endParaRPr>
          </a:p>
          <a:p>
            <a:pPr marL="550926" indent="-514350">
              <a:buFont typeface="+mj-lt"/>
              <a:buAutoNum type="arabicPeriod"/>
            </a:pPr>
            <a:endParaRPr lang="en-US" dirty="0">
              <a:solidFill>
                <a:srgbClr val="00B050"/>
              </a:solidFill>
            </a:endParaRPr>
          </a:p>
        </p:txBody>
      </p:sp>
    </p:spTree>
    <p:extLst>
      <p:ext uri="{BB962C8B-B14F-4D97-AF65-F5344CB8AC3E}">
        <p14:creationId xmlns:p14="http://schemas.microsoft.com/office/powerpoint/2010/main" val="204192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rPr>
              <a:t>PROGRAM REQUIREMENTS AT THE SFA LEVEL</a:t>
            </a:r>
            <a:endParaRPr lang="en-US" dirty="0">
              <a:solidFill>
                <a:schemeClr val="bg1"/>
              </a:solidFill>
            </a:endParaRPr>
          </a:p>
        </p:txBody>
      </p:sp>
      <p:sp>
        <p:nvSpPr>
          <p:cNvPr id="3" name="Content Placeholder 2"/>
          <p:cNvSpPr>
            <a:spLocks noGrp="1"/>
          </p:cNvSpPr>
          <p:nvPr>
            <p:ph idx="1"/>
          </p:nvPr>
        </p:nvSpPr>
        <p:spPr/>
        <p:txBody>
          <a:bodyPr/>
          <a:lstStyle/>
          <a:p>
            <a:pPr algn="just">
              <a:buClr>
                <a:schemeClr val="tx2">
                  <a:lumMod val="50000"/>
                </a:schemeClr>
              </a:buClr>
            </a:pPr>
            <a:r>
              <a:rPr lang="en-US" dirty="0" smtClean="0">
                <a:solidFill>
                  <a:schemeClr val="accent6">
                    <a:lumMod val="20000"/>
                    <a:lumOff val="80000"/>
                  </a:schemeClr>
                </a:solidFill>
              </a:rPr>
              <a:t>Complete Application</a:t>
            </a:r>
          </a:p>
          <a:p>
            <a:pPr algn="just">
              <a:buClr>
                <a:schemeClr val="tx2">
                  <a:lumMod val="50000"/>
                </a:schemeClr>
              </a:buClr>
            </a:pPr>
            <a:r>
              <a:rPr lang="en-US" dirty="0" smtClean="0">
                <a:solidFill>
                  <a:schemeClr val="accent6">
                    <a:lumMod val="20000"/>
                    <a:lumOff val="80000"/>
                  </a:schemeClr>
                </a:solidFill>
              </a:rPr>
              <a:t>Create Menu</a:t>
            </a:r>
          </a:p>
          <a:p>
            <a:pPr algn="just">
              <a:buClr>
                <a:schemeClr val="tx2">
                  <a:lumMod val="50000"/>
                </a:schemeClr>
              </a:buClr>
            </a:pPr>
            <a:r>
              <a:rPr lang="en-US" dirty="0" smtClean="0">
                <a:solidFill>
                  <a:schemeClr val="accent6">
                    <a:lumMod val="20000"/>
                    <a:lumOff val="80000"/>
                  </a:schemeClr>
                </a:solidFill>
              </a:rPr>
              <a:t>Conduct Training with Staff</a:t>
            </a:r>
          </a:p>
          <a:p>
            <a:pPr algn="just">
              <a:buClr>
                <a:schemeClr val="tx2">
                  <a:lumMod val="50000"/>
                </a:schemeClr>
              </a:buClr>
            </a:pPr>
            <a:r>
              <a:rPr lang="en-US" dirty="0" smtClean="0">
                <a:solidFill>
                  <a:schemeClr val="accent6">
                    <a:lumMod val="20000"/>
                    <a:lumOff val="80000"/>
                  </a:schemeClr>
                </a:solidFill>
              </a:rPr>
              <a:t>Monitor Sites</a:t>
            </a:r>
          </a:p>
          <a:p>
            <a:pPr algn="just">
              <a:buClr>
                <a:schemeClr val="tx2">
                  <a:lumMod val="50000"/>
                </a:schemeClr>
              </a:buClr>
            </a:pPr>
            <a:r>
              <a:rPr lang="en-US" dirty="0" smtClean="0">
                <a:solidFill>
                  <a:schemeClr val="accent6">
                    <a:lumMod val="20000"/>
                    <a:lumOff val="80000"/>
                  </a:schemeClr>
                </a:solidFill>
              </a:rPr>
              <a:t>Submit Monthly Claims</a:t>
            </a:r>
          </a:p>
          <a:p>
            <a:pPr algn="just">
              <a:buClr>
                <a:schemeClr val="tx2">
                  <a:lumMod val="50000"/>
                </a:schemeClr>
              </a:buClr>
            </a:pPr>
            <a:r>
              <a:rPr lang="en-US" dirty="0" smtClean="0">
                <a:solidFill>
                  <a:schemeClr val="accent6">
                    <a:lumMod val="20000"/>
                    <a:lumOff val="80000"/>
                  </a:schemeClr>
                </a:solidFill>
              </a:rPr>
              <a:t>Submit Quarterly Reports</a:t>
            </a:r>
            <a:endParaRPr lang="en-US" dirty="0">
              <a:solidFill>
                <a:schemeClr val="accent6">
                  <a:lumMod val="20000"/>
                  <a:lumOff val="80000"/>
                </a:schemeClr>
              </a:solidFill>
            </a:endParaRPr>
          </a:p>
        </p:txBody>
      </p:sp>
      <p:pic>
        <p:nvPicPr>
          <p:cNvPr id="8195" name="Picture 3" descr="C:\Users\terry.lovato.PED\AppData\Local\Microsoft\Windows\Temporary Internet Files\Content.IE5\WH4N6B9N\checkl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29000"/>
            <a:ext cx="324112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2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chemeClr val="bg1"/>
                </a:solidFill>
              </a:rPr>
              <a:t>APPLICATION PROCESS AND APPLICATION INFORMATION</a:t>
            </a:r>
            <a:endParaRPr lang="en-US" sz="32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Clr>
                <a:schemeClr val="tx2">
                  <a:lumMod val="75000"/>
                </a:schemeClr>
              </a:buClr>
            </a:pPr>
            <a:r>
              <a:rPr lang="en-US" sz="2800" dirty="0" smtClean="0">
                <a:solidFill>
                  <a:schemeClr val="accent6">
                    <a:lumMod val="20000"/>
                    <a:lumOff val="80000"/>
                  </a:schemeClr>
                </a:solidFill>
              </a:rPr>
              <a:t>SFA Level complete the application on the 2018-19 NSLP Application OR Student Nutrition Website</a:t>
            </a:r>
          </a:p>
          <a:p>
            <a:pPr>
              <a:buClr>
                <a:schemeClr val="tx2">
                  <a:lumMod val="75000"/>
                </a:schemeClr>
              </a:buClr>
            </a:pPr>
            <a:r>
              <a:rPr lang="en-US" sz="2800" dirty="0" smtClean="0">
                <a:solidFill>
                  <a:schemeClr val="accent6">
                    <a:lumMod val="20000"/>
                    <a:lumOff val="80000"/>
                  </a:schemeClr>
                </a:solidFill>
              </a:rPr>
              <a:t>Information needed to complete application:</a:t>
            </a:r>
          </a:p>
          <a:p>
            <a:pPr marL="550926" indent="-514350">
              <a:buClr>
                <a:schemeClr val="bg1"/>
              </a:buClr>
              <a:buFont typeface="+mj-lt"/>
              <a:buAutoNum type="arabicPeriod"/>
            </a:pPr>
            <a:r>
              <a:rPr lang="en-US" sz="2400" dirty="0" smtClean="0">
                <a:solidFill>
                  <a:schemeClr val="accent6">
                    <a:lumMod val="20000"/>
                    <a:lumOff val="80000"/>
                  </a:schemeClr>
                </a:solidFill>
              </a:rPr>
              <a:t>Dates of Operation</a:t>
            </a:r>
          </a:p>
          <a:p>
            <a:pPr marL="550926" indent="-514350">
              <a:buClr>
                <a:schemeClr val="bg1"/>
              </a:buClr>
              <a:buFont typeface="+mj-lt"/>
              <a:buAutoNum type="arabicPeriod"/>
            </a:pPr>
            <a:r>
              <a:rPr lang="en-US" sz="2400" dirty="0" smtClean="0">
                <a:solidFill>
                  <a:schemeClr val="accent6">
                    <a:lumMod val="20000"/>
                    <a:lumOff val="80000"/>
                  </a:schemeClr>
                </a:solidFill>
              </a:rPr>
              <a:t>Time snack program starts and ends</a:t>
            </a:r>
          </a:p>
          <a:p>
            <a:pPr marL="550926" indent="-514350">
              <a:buClr>
                <a:schemeClr val="bg1"/>
              </a:buClr>
              <a:buFont typeface="+mj-lt"/>
              <a:buAutoNum type="arabicPeriod"/>
            </a:pPr>
            <a:r>
              <a:rPr lang="en-US" sz="2400" dirty="0" smtClean="0">
                <a:solidFill>
                  <a:schemeClr val="accent6">
                    <a:lumMod val="20000"/>
                    <a:lumOff val="80000"/>
                  </a:schemeClr>
                </a:solidFill>
              </a:rPr>
              <a:t>Days of the week program operates</a:t>
            </a:r>
          </a:p>
          <a:p>
            <a:pPr marL="550926" indent="-514350">
              <a:buClr>
                <a:schemeClr val="bg1"/>
              </a:buClr>
              <a:buFont typeface="+mj-lt"/>
              <a:buAutoNum type="arabicPeriod"/>
            </a:pPr>
            <a:r>
              <a:rPr lang="en-US" sz="2400" dirty="0" smtClean="0">
                <a:solidFill>
                  <a:schemeClr val="accent6">
                    <a:lumMod val="20000"/>
                    <a:lumOff val="80000"/>
                  </a:schemeClr>
                </a:solidFill>
              </a:rPr>
              <a:t>Approximate number of Student participants</a:t>
            </a:r>
          </a:p>
          <a:p>
            <a:pPr marL="550926" indent="-514350">
              <a:buClr>
                <a:schemeClr val="bg1"/>
              </a:buClr>
              <a:buFont typeface="+mj-lt"/>
              <a:buAutoNum type="arabicPeriod"/>
            </a:pPr>
            <a:r>
              <a:rPr lang="en-US" sz="2400" dirty="0" smtClean="0">
                <a:solidFill>
                  <a:schemeClr val="accent6">
                    <a:lumMod val="20000"/>
                    <a:lumOff val="80000"/>
                  </a:schemeClr>
                </a:solidFill>
              </a:rPr>
              <a:t>Educational/Enrichment Activities being offered</a:t>
            </a:r>
          </a:p>
          <a:p>
            <a:pPr marL="550926" indent="-514350">
              <a:buClr>
                <a:schemeClr val="bg1"/>
              </a:buClr>
              <a:buFont typeface="+mj-lt"/>
              <a:buAutoNum type="arabicPeriod"/>
            </a:pPr>
            <a:r>
              <a:rPr lang="en-US" sz="2400" dirty="0" smtClean="0">
                <a:solidFill>
                  <a:schemeClr val="accent6">
                    <a:lumMod val="20000"/>
                    <a:lumOff val="80000"/>
                  </a:schemeClr>
                </a:solidFill>
              </a:rPr>
              <a:t>Menu</a:t>
            </a:r>
            <a:endParaRPr lang="en-US" sz="2400" dirty="0">
              <a:solidFill>
                <a:schemeClr val="accent6">
                  <a:lumMod val="20000"/>
                  <a:lumOff val="80000"/>
                </a:schemeClr>
              </a:solidFill>
            </a:endParaRPr>
          </a:p>
        </p:txBody>
      </p:sp>
    </p:spTree>
    <p:extLst>
      <p:ext uri="{BB962C8B-B14F-4D97-AF65-F5344CB8AC3E}">
        <p14:creationId xmlns:p14="http://schemas.microsoft.com/office/powerpoint/2010/main" val="2708644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solidFill>
                  <a:schemeClr val="bg1"/>
                </a:solidFill>
              </a:rPr>
              <a:t>ELIGIBILITY</a:t>
            </a:r>
            <a:endParaRPr lang="en-US" dirty="0">
              <a:solidFill>
                <a:schemeClr val="bg1"/>
              </a:solidFill>
            </a:endParaRPr>
          </a:p>
        </p:txBody>
      </p:sp>
      <p:sp>
        <p:nvSpPr>
          <p:cNvPr id="3" name="Content Placeholder 2"/>
          <p:cNvSpPr>
            <a:spLocks noGrp="1"/>
          </p:cNvSpPr>
          <p:nvPr>
            <p:ph idx="1"/>
          </p:nvPr>
        </p:nvSpPr>
        <p:spPr>
          <a:xfrm>
            <a:off x="457200" y="1219200"/>
            <a:ext cx="8229600" cy="4876800"/>
          </a:xfrm>
        </p:spPr>
        <p:txBody>
          <a:bodyPr/>
          <a:lstStyle/>
          <a:p>
            <a:pPr>
              <a:buClr>
                <a:srgbClr val="FFFF00"/>
              </a:buClr>
            </a:pPr>
            <a:r>
              <a:rPr lang="en-US" dirty="0" smtClean="0">
                <a:solidFill>
                  <a:schemeClr val="accent6">
                    <a:lumMod val="20000"/>
                    <a:lumOff val="80000"/>
                  </a:schemeClr>
                </a:solidFill>
              </a:rPr>
              <a:t>Area-Eligible</a:t>
            </a:r>
          </a:p>
          <a:p>
            <a:pPr marL="36576" indent="0">
              <a:buNone/>
            </a:pPr>
            <a:r>
              <a:rPr lang="en-US" dirty="0" smtClean="0">
                <a:solidFill>
                  <a:schemeClr val="accent6">
                    <a:lumMod val="20000"/>
                    <a:lumOff val="80000"/>
                  </a:schemeClr>
                </a:solidFill>
              </a:rPr>
              <a:t>	</a:t>
            </a:r>
            <a:r>
              <a:rPr lang="en-US" sz="2000" dirty="0" smtClean="0">
                <a:solidFill>
                  <a:schemeClr val="accent6">
                    <a:lumMod val="20000"/>
                    <a:lumOff val="80000"/>
                  </a:schemeClr>
                </a:solidFill>
              </a:rPr>
              <a:t>The schools or a school in a qualifying area that has at least 50% or more enrolled students approved for free or reduced meals.  All Snacks are served at no charge to all participating children and reimbursed at the free rate.</a:t>
            </a:r>
          </a:p>
          <a:p>
            <a:pPr>
              <a:buClr>
                <a:srgbClr val="FFFF00"/>
              </a:buClr>
            </a:pPr>
            <a:r>
              <a:rPr lang="en-US" dirty="0" smtClean="0">
                <a:solidFill>
                  <a:schemeClr val="accent6">
                    <a:lumMod val="20000"/>
                    <a:lumOff val="80000"/>
                  </a:schemeClr>
                </a:solidFill>
              </a:rPr>
              <a:t>Non Area-Eligible</a:t>
            </a:r>
          </a:p>
          <a:p>
            <a:pPr marL="448056" lvl="1" indent="0">
              <a:buNone/>
            </a:pPr>
            <a:r>
              <a:rPr lang="en-US" dirty="0">
                <a:solidFill>
                  <a:schemeClr val="accent6">
                    <a:lumMod val="20000"/>
                    <a:lumOff val="80000"/>
                  </a:schemeClr>
                </a:solidFill>
              </a:rPr>
              <a:t>	</a:t>
            </a:r>
            <a:r>
              <a:rPr lang="en-US" sz="2000" dirty="0" smtClean="0">
                <a:solidFill>
                  <a:schemeClr val="accent6">
                    <a:lumMod val="20000"/>
                    <a:lumOff val="80000"/>
                  </a:schemeClr>
                </a:solidFill>
              </a:rPr>
              <a:t>A school that has less than 50% of the enrolled student approved for free or reduced price meals.  Snacks must be counted and claimed based upon the child’s approved eligibility (free, reduced, or paid).  Snacks are reimbursed at the free, reduced, and paid snack rate. </a:t>
            </a:r>
            <a:endParaRPr lang="en-US" sz="2000" dirty="0">
              <a:solidFill>
                <a:schemeClr val="accent6">
                  <a:lumMod val="20000"/>
                  <a:lumOff val="80000"/>
                </a:schemeClr>
              </a:solidFill>
            </a:endParaRPr>
          </a:p>
        </p:txBody>
      </p:sp>
      <p:pic>
        <p:nvPicPr>
          <p:cNvPr id="4098" name="Picture 2" descr="C:\Users\terry.lovato.PED\AppData\Local\Microsoft\Windows\Temporary Internet Files\Content.IE5\J06HDUBC\school_hou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05400"/>
            <a:ext cx="2590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0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3445</TotalTime>
  <Words>1429</Words>
  <Application>Microsoft Office PowerPoint</Application>
  <PresentationFormat>On-screen Show (4:3)</PresentationFormat>
  <Paragraphs>161</Paragraphs>
  <Slides>28</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Aharoni</vt:lpstr>
      <vt:lpstr>Arial</vt:lpstr>
      <vt:lpstr>Calibri</vt:lpstr>
      <vt:lpstr>Century Gothic</vt:lpstr>
      <vt:lpstr>Wingdings</vt:lpstr>
      <vt:lpstr>Wingdings 3</vt:lpstr>
      <vt:lpstr>Ion</vt:lpstr>
      <vt:lpstr>Document</vt:lpstr>
      <vt:lpstr>NATIONAL SCHOOL LUNCH (NSLP) AFTERSCHOOL SNACK PROGRAM (ASSP)</vt:lpstr>
      <vt:lpstr>TEST YOUR KNOWLEDGE</vt:lpstr>
      <vt:lpstr>OBJECTIVES</vt:lpstr>
      <vt:lpstr>DEFINITION</vt:lpstr>
      <vt:lpstr>PURPOSE</vt:lpstr>
      <vt:lpstr>QUALIFYING CRITERIA</vt:lpstr>
      <vt:lpstr>PROGRAM REQUIREMENTS AT THE SFA LEVEL</vt:lpstr>
      <vt:lpstr>APPLICATION PROCESS AND APPLICATION INFORMATION</vt:lpstr>
      <vt:lpstr>ELIGIBILITY</vt:lpstr>
      <vt:lpstr>MENUS</vt:lpstr>
      <vt:lpstr>PowerPoint Presentation</vt:lpstr>
      <vt:lpstr>Milk</vt:lpstr>
      <vt:lpstr> Fruit and Vegetables</vt:lpstr>
      <vt:lpstr>Whole Grains</vt:lpstr>
      <vt:lpstr>Meat/ Meat Alternate</vt:lpstr>
      <vt:lpstr>NON CREDITABLE ITEMS</vt:lpstr>
      <vt:lpstr>Healthy Snacks</vt:lpstr>
      <vt:lpstr>CLAIMS</vt:lpstr>
      <vt:lpstr>2018/19 ASSP REIMBURSEMENT RATES</vt:lpstr>
      <vt:lpstr>FOOD SAFETY</vt:lpstr>
      <vt:lpstr>MONITORING</vt:lpstr>
      <vt:lpstr>AFTERSCHOOL SNACK (ASSP) MONITORING FORM</vt:lpstr>
      <vt:lpstr>RECORDKEEPING</vt:lpstr>
      <vt:lpstr>AFTERSCHOOL SNACK PROGRAM (ASSP) PRODUCTION RECORD</vt:lpstr>
      <vt:lpstr>AFTERSCHOOL SNACK PROGRAM (ASSP) DAILY ATTENDANCE AND MEAL COUNT FORM</vt:lpstr>
      <vt:lpstr>AFTERSCHOOL SNACK PROGRAM RESOURCES</vt:lpstr>
      <vt:lpstr>Questions?</vt:lpstr>
      <vt:lpstr>THANK YOU</vt:lpstr>
    </vt:vector>
  </TitlesOfParts>
  <Company>NMPED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SNACK PROGRAM NUTRITION</dc:title>
  <dc:creator>Donna.Intriere</dc:creator>
  <cp:lastModifiedBy>Jerome Armijo</cp:lastModifiedBy>
  <cp:revision>148</cp:revision>
  <cp:lastPrinted>2016-07-26T21:05:35Z</cp:lastPrinted>
  <dcterms:created xsi:type="dcterms:W3CDTF">2013-11-07T17:45:20Z</dcterms:created>
  <dcterms:modified xsi:type="dcterms:W3CDTF">2019-09-13T21:50:58Z</dcterms:modified>
</cp:coreProperties>
</file>