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60" r:id="rId4"/>
    <p:sldId id="269" r:id="rId5"/>
    <p:sldId id="268" r:id="rId6"/>
    <p:sldId id="258" r:id="rId7"/>
    <p:sldId id="259" r:id="rId8"/>
    <p:sldId id="261" r:id="rId9"/>
    <p:sldId id="273" r:id="rId10"/>
    <p:sldId id="262" r:id="rId11"/>
    <p:sldId id="266" r:id="rId12"/>
    <p:sldId id="264" r:id="rId13"/>
    <p:sldId id="265" r:id="rId14"/>
    <p:sldId id="267" r:id="rId15"/>
    <p:sldId id="272" r:id="rId16"/>
    <p:sldId id="270"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670"/>
    <a:srgbClr val="1E166E"/>
    <a:srgbClr val="161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6472" autoAdjust="0"/>
  </p:normalViewPr>
  <p:slideViewPr>
    <p:cSldViewPr snapToGrid="0">
      <p:cViewPr varScale="1">
        <p:scale>
          <a:sx n="111" d="100"/>
          <a:sy n="111" d="100"/>
        </p:scale>
        <p:origin x="112" y="13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7" d="100"/>
          <a:sy n="87" d="100"/>
        </p:scale>
        <p:origin x="3788"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8E9A5A5-E0B7-4837-A0A2-6A2BD58D9C46}" type="datetimeFigureOut">
              <a:rPr lang="en-US" smtClean="0"/>
              <a:t>9/16/2019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9C32AC4-E614-4A69-ACC2-F52ABF680131}" type="slidenum">
              <a:rPr lang="en-US" smtClean="0"/>
              <a:t>‹#›</a:t>
            </a:fld>
            <a:endParaRPr lang="en-US"/>
          </a:p>
        </p:txBody>
      </p:sp>
    </p:spTree>
    <p:extLst>
      <p:ext uri="{BB962C8B-B14F-4D97-AF65-F5344CB8AC3E}">
        <p14:creationId xmlns:p14="http://schemas.microsoft.com/office/powerpoint/2010/main" val="38529113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2F1032-E6C9-45C5-BA91-7475BFCDE4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117536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F1032-E6C9-45C5-BA91-7475BFCDE4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66812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F1032-E6C9-45C5-BA91-7475BFCDE4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171791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F1032-E6C9-45C5-BA91-7475BFCDE4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97776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2F1032-E6C9-45C5-BA91-7475BFCDE4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415890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F1032-E6C9-45C5-BA91-7475BFCDE417}"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28851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F1032-E6C9-45C5-BA91-7475BFCDE417}"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43380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F1032-E6C9-45C5-BA91-7475BFCDE417}"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371647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F1032-E6C9-45C5-BA91-7475BFCDE417}"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260065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2F1032-E6C9-45C5-BA91-7475BFCDE417}"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121213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2F1032-E6C9-45C5-BA91-7475BFCDE417}"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8C3A-2407-4E13-987C-0361979C6613}" type="slidenum">
              <a:rPr lang="en-US" smtClean="0"/>
              <a:t>‹#›</a:t>
            </a:fld>
            <a:endParaRPr lang="en-US"/>
          </a:p>
        </p:txBody>
      </p:sp>
    </p:spTree>
    <p:extLst>
      <p:ext uri="{BB962C8B-B14F-4D97-AF65-F5344CB8AC3E}">
        <p14:creationId xmlns:p14="http://schemas.microsoft.com/office/powerpoint/2010/main" val="312008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F1032-E6C9-45C5-BA91-7475BFCDE417}" type="datetimeFigureOut">
              <a:rPr lang="en-US" smtClean="0"/>
              <a:t>9/16/2019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E8C3A-2407-4E13-987C-0361979C6613}" type="slidenum">
              <a:rPr lang="en-US" smtClean="0"/>
              <a:t>‹#›</a:t>
            </a:fld>
            <a:endParaRPr lang="en-US"/>
          </a:p>
        </p:txBody>
      </p:sp>
    </p:spTree>
    <p:extLst>
      <p:ext uri="{BB962C8B-B14F-4D97-AF65-F5344CB8AC3E}">
        <p14:creationId xmlns:p14="http://schemas.microsoft.com/office/powerpoint/2010/main" val="3811304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ns.ped.state.nm.us/PORTAL/start.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fns.usda.gov/ffvp/fresh-fruit-and-vegetable-progr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974" y="1337033"/>
            <a:ext cx="10515600" cy="2636867"/>
          </a:xfrm>
        </p:spPr>
        <p:txBody>
          <a:bodyPr>
            <a:normAutofit/>
          </a:bodyPr>
          <a:lstStyle/>
          <a:p>
            <a:pPr algn="ctr"/>
            <a:r>
              <a:rPr lang="en-US" b="1" dirty="0" smtClean="0">
                <a:solidFill>
                  <a:schemeClr val="bg1"/>
                </a:solidFill>
                <a:latin typeface="Century" panose="02040604050505020304" pitchFamily="18" charset="0"/>
              </a:rPr>
              <a:t>FRESH FRUIT AND VEGETABLE (FFVP)</a:t>
            </a:r>
            <a:endParaRPr lang="en-US" b="1" dirty="0">
              <a:solidFill>
                <a:schemeClr val="bg1"/>
              </a:solidFill>
              <a:latin typeface="Century" panose="02040604050505020304" pitchFamily="18" charset="0"/>
            </a:endParaRPr>
          </a:p>
        </p:txBody>
      </p:sp>
      <p:sp>
        <p:nvSpPr>
          <p:cNvPr id="3" name="Content Placeholder 2"/>
          <p:cNvSpPr>
            <a:spLocks noGrp="1"/>
          </p:cNvSpPr>
          <p:nvPr>
            <p:ph idx="1"/>
          </p:nvPr>
        </p:nvSpPr>
        <p:spPr>
          <a:xfrm>
            <a:off x="1431981" y="2789207"/>
            <a:ext cx="8967159" cy="3069790"/>
          </a:xfrm>
        </p:spPr>
        <p:txBody>
          <a:bodyPr>
            <a:normAutofit/>
          </a:bodyPr>
          <a:lstStyle/>
          <a:p>
            <a:pPr lvl="1" algn="ctr"/>
            <a:endParaRPr lang="en-US" sz="4000" dirty="0" smtClean="0">
              <a:solidFill>
                <a:schemeClr val="bg1"/>
              </a:solidFill>
              <a:latin typeface="Century" panose="02040604050505020304" pitchFamily="18" charset="0"/>
            </a:endParaRPr>
          </a:p>
          <a:p>
            <a:pPr lvl="1" algn="ctr"/>
            <a:r>
              <a:rPr lang="en-US" sz="4000" b="1" dirty="0" smtClean="0">
                <a:latin typeface="+mj-lt"/>
              </a:rPr>
              <a:t>FRESHLY PRESENTED BY</a:t>
            </a:r>
          </a:p>
          <a:p>
            <a:pPr marL="0" indent="0" algn="ctr">
              <a:buNone/>
            </a:pPr>
            <a:r>
              <a:rPr lang="en-US" sz="4000" b="1" dirty="0" smtClean="0">
                <a:latin typeface="+mj-lt"/>
              </a:rPr>
              <a:t>Felix Griego </a:t>
            </a:r>
          </a:p>
          <a:p>
            <a:pPr marL="0" indent="0" algn="ctr">
              <a:buNone/>
            </a:pPr>
            <a:r>
              <a:rPr lang="en-US" sz="4000" b="1" dirty="0" smtClean="0">
                <a:latin typeface="+mj-lt"/>
              </a:rPr>
              <a:t>KRISTINA </a:t>
            </a:r>
            <a:r>
              <a:rPr lang="en-US" sz="4000" b="1" dirty="0" smtClean="0">
                <a:latin typeface="+mj-lt"/>
              </a:rPr>
              <a:t>FERNANDEZ </a:t>
            </a:r>
            <a:r>
              <a:rPr lang="en-US" sz="4000" b="1" dirty="0" smtClean="0">
                <a:latin typeface="+mj-lt"/>
              </a:rPr>
              <a:t>CLAIMS</a:t>
            </a:r>
            <a:endParaRPr lang="en-US" sz="4000" b="1" dirty="0">
              <a:latin typeface="+mj-lt"/>
            </a:endParaRPr>
          </a:p>
        </p:txBody>
      </p:sp>
      <p:pic>
        <p:nvPicPr>
          <p:cNvPr id="5"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10717"/>
          <a:stretch/>
        </p:blipFill>
        <p:spPr>
          <a:xfrm>
            <a:off x="2946730" y="82607"/>
            <a:ext cx="5937659" cy="1617452"/>
          </a:xfrm>
          <a:prstGeom prst="rect">
            <a:avLst/>
          </a:prstGeom>
          <a:ln w="12700">
            <a:solidFill>
              <a:schemeClr val="accent5">
                <a:lumMod val="75000"/>
              </a:schemeClr>
            </a:solidFill>
          </a:ln>
        </p:spPr>
      </p:pic>
      <p:pic>
        <p:nvPicPr>
          <p:cNvPr id="6" name="Picture 5" descr="SSWB Logo"/>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726556" y="5451896"/>
            <a:ext cx="2692880" cy="1288570"/>
          </a:xfrm>
          <a:prstGeom prst="rect">
            <a:avLst/>
          </a:prstGeom>
        </p:spPr>
      </p:pic>
    </p:spTree>
    <p:extLst>
      <p:ext uri="{BB962C8B-B14F-4D97-AF65-F5344CB8AC3E}">
        <p14:creationId xmlns:p14="http://schemas.microsoft.com/office/powerpoint/2010/main" val="68459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482478"/>
            <a:ext cx="10515600" cy="1237463"/>
          </a:xfrm>
        </p:spPr>
        <p:txBody>
          <a:bodyPr>
            <a:normAutofit fontScale="90000"/>
          </a:bodyPr>
          <a:lstStyle/>
          <a:p>
            <a:pPr algn="ctr"/>
            <a:r>
              <a:rPr lang="en-US" dirty="0" smtClean="0">
                <a:solidFill>
                  <a:schemeClr val="bg1"/>
                </a:solidFill>
                <a:latin typeface="Century" panose="02040604050505020304" pitchFamily="18" charset="0"/>
              </a:rPr>
              <a:t>ADMINISTRATIVE COSTS</a:t>
            </a:r>
            <a:r>
              <a:rPr lang="en-US" dirty="0" smtClean="0">
                <a:latin typeface="Century" panose="02040604050505020304" pitchFamily="18" charset="0"/>
              </a:rPr>
              <a:t/>
            </a:r>
            <a:br>
              <a:rPr lang="en-US" dirty="0" smtClean="0">
                <a:latin typeface="Century" panose="02040604050505020304" pitchFamily="18" charset="0"/>
              </a:rPr>
            </a:br>
            <a:endParaRPr lang="en-US" dirty="0">
              <a:latin typeface="Century" panose="02040604050505020304" pitchFamily="18" charset="0"/>
            </a:endParaRPr>
          </a:p>
        </p:txBody>
      </p:sp>
      <p:sp>
        <p:nvSpPr>
          <p:cNvPr id="3" name="Content Placeholder 2"/>
          <p:cNvSpPr>
            <a:spLocks noGrp="1"/>
          </p:cNvSpPr>
          <p:nvPr>
            <p:ph idx="1"/>
          </p:nvPr>
        </p:nvSpPr>
        <p:spPr/>
        <p:txBody>
          <a:bodyPr/>
          <a:lstStyle/>
          <a:p>
            <a:r>
              <a:rPr lang="en-US" dirty="0" smtClean="0"/>
              <a:t>A maximum of 15% of the funds may be used for non-operating costs or administrative costs based on the total grant awarded. </a:t>
            </a:r>
            <a:endParaRPr lang="en-US" dirty="0"/>
          </a:p>
          <a:p>
            <a:r>
              <a:rPr lang="en-US" dirty="0" smtClean="0"/>
              <a:t>Documented expenses for planning the program, managing the paperwork, and all other aspects of the FFVP not related to preparation and serving of FFVP.</a:t>
            </a:r>
          </a:p>
          <a:p>
            <a:r>
              <a:rPr lang="en-US" dirty="0"/>
              <a:t> </a:t>
            </a:r>
            <a:r>
              <a:rPr lang="en-US" dirty="0" smtClean="0"/>
              <a:t>                                            </a:t>
            </a:r>
            <a:endParaRPr lang="en-US" dirty="0"/>
          </a:p>
        </p:txBody>
      </p:sp>
      <p:pic>
        <p:nvPicPr>
          <p:cNvPr id="4" name="Picture 3" descr="Waltham Fields Community Farm: Radishes - The Season's First Jewe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956" y="3922272"/>
            <a:ext cx="3778955" cy="2687373"/>
          </a:xfrm>
          <a:prstGeom prst="rect">
            <a:avLst/>
          </a:prstGeom>
        </p:spPr>
      </p:pic>
      <p:pic>
        <p:nvPicPr>
          <p:cNvPr id="5" name="Picture 4" descr="vegetables - Why are non-orange coloured carrots so uncommon? - Seasoned Adv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855" y="3820583"/>
            <a:ext cx="4064000" cy="2705100"/>
          </a:xfrm>
          <a:prstGeom prst="rect">
            <a:avLst/>
          </a:prstGeom>
        </p:spPr>
      </p:pic>
    </p:spTree>
    <p:extLst>
      <p:ext uri="{BB962C8B-B14F-4D97-AF65-F5344CB8AC3E}">
        <p14:creationId xmlns:p14="http://schemas.microsoft.com/office/powerpoint/2010/main" val="38459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Century" panose="02040604050505020304" pitchFamily="18" charset="0"/>
              </a:rPr>
              <a:t>PRODUCTION RECORDS</a:t>
            </a:r>
            <a:endParaRPr lang="en-US" dirty="0">
              <a:solidFill>
                <a:schemeClr val="bg1"/>
              </a:solidFill>
              <a:latin typeface="Century" panose="02040604050505020304" pitchFamily="18" charset="0"/>
            </a:endParaRPr>
          </a:p>
        </p:txBody>
      </p:sp>
      <p:sp>
        <p:nvSpPr>
          <p:cNvPr id="3" name="Content Placeholder 2"/>
          <p:cNvSpPr>
            <a:spLocks noGrp="1"/>
          </p:cNvSpPr>
          <p:nvPr>
            <p:ph idx="1"/>
          </p:nvPr>
        </p:nvSpPr>
        <p:spPr/>
        <p:txBody>
          <a:bodyPr/>
          <a:lstStyle/>
          <a:p>
            <a:r>
              <a:rPr lang="en-US" dirty="0" smtClean="0"/>
              <a:t>FFVP PRODUCTION RECORDS</a:t>
            </a:r>
          </a:p>
          <a:p>
            <a:r>
              <a:rPr lang="en-US" dirty="0" smtClean="0"/>
              <a:t>MAINTAIN ON A DAILY </a:t>
            </a:r>
            <a:r>
              <a:rPr lang="en-US" dirty="0"/>
              <a:t>B</a:t>
            </a:r>
            <a:r>
              <a:rPr lang="en-US" dirty="0" smtClean="0"/>
              <a:t>ASIS</a:t>
            </a:r>
          </a:p>
          <a:p>
            <a:r>
              <a:rPr lang="en-US" dirty="0" smtClean="0"/>
              <a:t>RECORD FRUITS AND VEGETABLES SERVED</a:t>
            </a:r>
          </a:p>
          <a:p>
            <a:r>
              <a:rPr lang="en-US" dirty="0" smtClean="0"/>
              <a:t>RECORD LEFTOVERS</a:t>
            </a:r>
          </a:p>
          <a:p>
            <a:endParaRPr lang="en-US" dirty="0"/>
          </a:p>
        </p:txBody>
      </p:sp>
      <p:pic>
        <p:nvPicPr>
          <p:cNvPr id="4" name="Picture 3" descr="Si necesitas reducir el tamaño de tus PDF para enviar por e-mail, para subir a la web... 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281" y="3235569"/>
            <a:ext cx="5930693" cy="344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24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bg1"/>
                </a:solidFill>
                <a:latin typeface="Century" panose="02040604050505020304" pitchFamily="18" charset="0"/>
              </a:rPr>
              <a:t>PLAN TO SPEND YOUR TOTAL ALLOCATION</a:t>
            </a:r>
            <a:r>
              <a:rPr lang="en-US" dirty="0" smtClean="0">
                <a:latin typeface="Century" panose="02040604050505020304" pitchFamily="18" charset="0"/>
              </a:rPr>
              <a:t/>
            </a:r>
            <a:br>
              <a:rPr lang="en-US" dirty="0" smtClean="0">
                <a:latin typeface="Century" panose="02040604050505020304" pitchFamily="18" charset="0"/>
              </a:rPr>
            </a:br>
            <a:endParaRPr lang="en-US" dirty="0">
              <a:latin typeface="Century" panose="02040604050505020304" pitchFamily="18" charset="0"/>
            </a:endParaRPr>
          </a:p>
        </p:txBody>
      </p:sp>
      <p:sp>
        <p:nvSpPr>
          <p:cNvPr id="3" name="Content Placeholder 2"/>
          <p:cNvSpPr>
            <a:spLocks noGrp="1"/>
          </p:cNvSpPr>
          <p:nvPr>
            <p:ph idx="1"/>
          </p:nvPr>
        </p:nvSpPr>
        <p:spPr/>
        <p:txBody>
          <a:bodyPr/>
          <a:lstStyle/>
          <a:p>
            <a:r>
              <a:rPr lang="en-US" dirty="0" smtClean="0"/>
              <a:t>FIGURE THE AMOUNT TO BE SPENT EACH MONTH AND </a:t>
            </a:r>
            <a:r>
              <a:rPr lang="en-US" i="1" u="sng" dirty="0" smtClean="0"/>
              <a:t>SPEND IT</a:t>
            </a:r>
          </a:p>
          <a:p>
            <a:r>
              <a:rPr lang="en-US" dirty="0" smtClean="0"/>
              <a:t>FFVP  PRESENTED EVERY MONTH THROUGHOUT THE SCHOOL YEAR</a:t>
            </a:r>
          </a:p>
          <a:p>
            <a:r>
              <a:rPr lang="en-US" dirty="0" smtClean="0"/>
              <a:t>DO NOT SPEND ALL YOUR FUNDS THE FIRST COUPLE OF MONTHS AND END THE PROGRAM</a:t>
            </a:r>
          </a:p>
          <a:p>
            <a:endParaRPr lang="en-US" dirty="0" smtClean="0"/>
          </a:p>
          <a:p>
            <a:endParaRPr lang="en-US" dirty="0"/>
          </a:p>
        </p:txBody>
      </p:sp>
      <p:pic>
        <p:nvPicPr>
          <p:cNvPr id="4" name="Picture 3" descr="Eat Well. Save Much: 7 Tips for Eating Healthy on a Budg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275" y="3516924"/>
            <a:ext cx="4588232" cy="3170640"/>
          </a:xfrm>
          <a:prstGeom prst="rect">
            <a:avLst/>
          </a:prstGeom>
        </p:spPr>
      </p:pic>
      <p:pic>
        <p:nvPicPr>
          <p:cNvPr id="5" name="Picture 4" descr="Can’t Buy My Love- CEA Lineshows, Tech Gadgets, and the MomBloggers Who Love Them | Beccara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3688336"/>
            <a:ext cx="3441588" cy="2999228"/>
          </a:xfrm>
          <a:prstGeom prst="rect">
            <a:avLst/>
          </a:prstGeom>
        </p:spPr>
      </p:pic>
    </p:spTree>
    <p:extLst>
      <p:ext uri="{BB962C8B-B14F-4D97-AF65-F5344CB8AC3E}">
        <p14:creationId xmlns:p14="http://schemas.microsoft.com/office/powerpoint/2010/main" val="6783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entury" panose="02040604050505020304" pitchFamily="18" charset="0"/>
              </a:rPr>
              <a:t>REIMBURSEMENT CLAIM</a:t>
            </a:r>
            <a:r>
              <a:rPr lang="en-US" dirty="0" smtClean="0">
                <a:latin typeface="Century" panose="02040604050505020304" pitchFamily="18" charset="0"/>
              </a:rPr>
              <a:t/>
            </a:r>
            <a:br>
              <a:rPr lang="en-US" dirty="0" smtClean="0">
                <a:latin typeface="Century" panose="02040604050505020304" pitchFamily="18" charset="0"/>
              </a:rPr>
            </a:br>
            <a:endParaRPr lang="en-US" dirty="0">
              <a:latin typeface="Century" panose="02040604050505020304" pitchFamily="18" charset="0"/>
            </a:endParaRPr>
          </a:p>
        </p:txBody>
      </p:sp>
      <p:sp>
        <p:nvSpPr>
          <p:cNvPr id="3" name="Content Placeholder 2"/>
          <p:cNvSpPr>
            <a:spLocks noGrp="1"/>
          </p:cNvSpPr>
          <p:nvPr>
            <p:ph idx="1"/>
          </p:nvPr>
        </p:nvSpPr>
        <p:spPr/>
        <p:txBody>
          <a:bodyPr/>
          <a:lstStyle/>
          <a:p>
            <a:r>
              <a:rPr lang="en-US" dirty="0" smtClean="0"/>
              <a:t>FUNDS DISBURSED BASED ON CLAIMS SUBMITTED</a:t>
            </a:r>
          </a:p>
          <a:p>
            <a:endParaRPr lang="en-US" dirty="0" smtClean="0"/>
          </a:p>
          <a:p>
            <a:r>
              <a:rPr lang="en-US" dirty="0" smtClean="0"/>
              <a:t>SUBMIT MONTHLY CLAIMS SHOWING MONTHLY EXPENDITURES</a:t>
            </a:r>
          </a:p>
          <a:p>
            <a:r>
              <a:rPr lang="en-US" dirty="0" smtClean="0"/>
              <a:t>DO NOT SUBMIT MORE THAN ONE MONTHLY CLAIM AT A TIME THIS IS UNALLOWABLE PER THE USDA §211.9(4)(C)</a:t>
            </a:r>
          </a:p>
          <a:p>
            <a:r>
              <a:rPr lang="en-US" dirty="0" smtClean="0"/>
              <a:t>SUBMIT </a:t>
            </a:r>
            <a:r>
              <a:rPr lang="en-US" dirty="0"/>
              <a:t>YOUR REIMBURSEMENT </a:t>
            </a:r>
            <a:r>
              <a:rPr lang="en-US" b="1" i="1" u="sng" dirty="0"/>
              <a:t>MONTHLY</a:t>
            </a:r>
            <a:r>
              <a:rPr lang="en-US" dirty="0"/>
              <a:t> </a:t>
            </a:r>
            <a:r>
              <a:rPr lang="en-US" dirty="0" smtClean="0"/>
              <a:t>BY THE </a:t>
            </a:r>
            <a:r>
              <a:rPr lang="en-US" dirty="0"/>
              <a:t>10</a:t>
            </a:r>
            <a:r>
              <a:rPr lang="en-US" baseline="30000" dirty="0"/>
              <a:t>th</a:t>
            </a:r>
            <a:r>
              <a:rPr lang="en-US" dirty="0"/>
              <a:t> </a:t>
            </a:r>
            <a:r>
              <a:rPr lang="en-US" dirty="0" smtClean="0"/>
              <a:t>OF EVERY MONTH</a:t>
            </a:r>
          </a:p>
          <a:p>
            <a:r>
              <a:rPr lang="en-US" dirty="0" smtClean="0"/>
              <a:t>READABLE VENDOR INVOICES, FINANCIAL PAGE</a:t>
            </a:r>
          </a:p>
          <a:p>
            <a:endParaRPr lang="en-US" dirty="0"/>
          </a:p>
          <a:p>
            <a:endParaRPr lang="en-US" dirty="0"/>
          </a:p>
        </p:txBody>
      </p:sp>
      <p:pic>
        <p:nvPicPr>
          <p:cNvPr id="4" name="Picture 3" descr="Rationally Speaking: Essays on emergence, part II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755" y="248890"/>
            <a:ext cx="2948805" cy="2440204"/>
          </a:xfrm>
          <a:prstGeom prst="rect">
            <a:avLst/>
          </a:prstGeom>
        </p:spPr>
      </p:pic>
    </p:spTree>
    <p:extLst>
      <p:ext uri="{BB962C8B-B14F-4D97-AF65-F5344CB8AC3E}">
        <p14:creationId xmlns:p14="http://schemas.microsoft.com/office/powerpoint/2010/main" val="12307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Century" panose="02040604050505020304" pitchFamily="18" charset="0"/>
              </a:rPr>
              <a:t>LATE SUBMISSION</a:t>
            </a:r>
            <a:r>
              <a:rPr lang="en-US" dirty="0" smtClean="0">
                <a:latin typeface="Century" panose="02040604050505020304" pitchFamily="18" charset="0"/>
              </a:rPr>
              <a:t/>
            </a:r>
            <a:br>
              <a:rPr lang="en-US" dirty="0" smtClean="0">
                <a:latin typeface="Century" panose="02040604050505020304" pitchFamily="18" charset="0"/>
              </a:rPr>
            </a:br>
            <a:endParaRPr lang="en-US" dirty="0">
              <a:latin typeface="Century" panose="02040604050505020304" pitchFamily="18" charset="0"/>
            </a:endParaRPr>
          </a:p>
        </p:txBody>
      </p:sp>
      <p:sp>
        <p:nvSpPr>
          <p:cNvPr id="3" name="Content Placeholder 2"/>
          <p:cNvSpPr>
            <a:spLocks noGrp="1"/>
          </p:cNvSpPr>
          <p:nvPr>
            <p:ph idx="1"/>
          </p:nvPr>
        </p:nvSpPr>
        <p:spPr/>
        <p:txBody>
          <a:bodyPr/>
          <a:lstStyle/>
          <a:p>
            <a:r>
              <a:rPr lang="en-US" dirty="0" smtClean="0"/>
              <a:t>MONTHLY CLAIMS FOR REIMBURSEMENT SHALL BE SUBMITTED BY THE SFAS TO THE STATE AGENCY NOT LATER THAN 60 DAYS FOLLOWING THE LAST DAY OF THE FULL MONTH COVERED BY THE CLAIM IN ACCORDANCE WITH §211.9 OF THE PROPSED RULE.</a:t>
            </a:r>
          </a:p>
          <a:p>
            <a:endParaRPr lang="en-US" dirty="0"/>
          </a:p>
          <a:p>
            <a:r>
              <a:rPr lang="en-US" dirty="0" smtClean="0"/>
              <a:t>CLAIMS NOT POSTMARKED AND SUBMITTED WITHIN 60 DAYS SHALL NOT BE PAID WITH PROGRAM FUNDS UNLESS FNS DETERMINES THAT AN EXCEPTION SHOULD BE GRANTED</a:t>
            </a:r>
            <a:endParaRPr lang="en-US" dirty="0"/>
          </a:p>
        </p:txBody>
      </p:sp>
      <p:pic>
        <p:nvPicPr>
          <p:cNvPr id="4" name="Picture 3" descr="24 | November | 2011 | The Chaotic Sou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131" y="4707266"/>
            <a:ext cx="2597113" cy="2083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799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68892"/>
          </a:xfrm>
        </p:spPr>
        <p:txBody>
          <a:bodyPr>
            <a:noAutofit/>
          </a:bodyPr>
          <a:lstStyle/>
          <a:p>
            <a:pPr algn="ctr"/>
            <a:r>
              <a:rPr lang="en-US" sz="4800" dirty="0" smtClean="0"/>
              <a:t/>
            </a:r>
            <a:br>
              <a:rPr lang="en-US" sz="4800" dirty="0" smtClean="0"/>
            </a:br>
            <a:r>
              <a:rPr lang="en-US" dirty="0" smtClean="0">
                <a:solidFill>
                  <a:schemeClr val="bg1"/>
                </a:solidFill>
                <a:latin typeface="Century" panose="02040604050505020304" pitchFamily="18" charset="0"/>
              </a:rPr>
              <a:t>FFVP WILL NO LONGER BE SUBMITTED THROUGH OBMS</a:t>
            </a:r>
            <a:br>
              <a:rPr lang="en-US" dirty="0" smtClean="0">
                <a:solidFill>
                  <a:schemeClr val="bg1"/>
                </a:solidFill>
                <a:latin typeface="Century" panose="02040604050505020304" pitchFamily="18" charset="0"/>
              </a:rPr>
            </a:br>
            <a:endParaRPr lang="en-US" dirty="0">
              <a:solidFill>
                <a:schemeClr val="bg1"/>
              </a:solidFill>
              <a:latin typeface="Century" panose="02040604050505020304" pitchFamily="18" charset="0"/>
            </a:endParaRPr>
          </a:p>
        </p:txBody>
      </p:sp>
      <p:sp>
        <p:nvSpPr>
          <p:cNvPr id="3" name="Content Placeholder 2"/>
          <p:cNvSpPr>
            <a:spLocks noGrp="1"/>
          </p:cNvSpPr>
          <p:nvPr>
            <p:ph idx="1"/>
          </p:nvPr>
        </p:nvSpPr>
        <p:spPr>
          <a:xfrm>
            <a:off x="838200" y="1515074"/>
            <a:ext cx="10515600" cy="4351338"/>
          </a:xfrm>
        </p:spPr>
        <p:txBody>
          <a:bodyPr>
            <a:normAutofit fontScale="92500"/>
          </a:bodyPr>
          <a:lstStyle/>
          <a:p>
            <a:pPr marL="0" indent="0">
              <a:buNone/>
            </a:pPr>
            <a:endParaRPr lang="en-US" sz="3500" dirty="0" smtClean="0"/>
          </a:p>
          <a:p>
            <a:r>
              <a:rPr lang="en-US" sz="3500" dirty="0" smtClean="0">
                <a:solidFill>
                  <a:schemeClr val="bg1"/>
                </a:solidFill>
              </a:rPr>
              <a:t>     </a:t>
            </a:r>
            <a:r>
              <a:rPr lang="en-US" sz="3900" dirty="0" smtClean="0">
                <a:solidFill>
                  <a:srgbClr val="FF0000"/>
                </a:solidFill>
              </a:rPr>
              <a:t>Starting October 1, 2019 FFVP will be entered in:</a:t>
            </a:r>
          </a:p>
          <a:p>
            <a:pPr marL="0" indent="0">
              <a:buNone/>
            </a:pPr>
            <a:endParaRPr lang="en-US" sz="3900" dirty="0">
              <a:solidFill>
                <a:schemeClr val="bg1"/>
              </a:solidFill>
            </a:endParaRPr>
          </a:p>
          <a:p>
            <a:r>
              <a:rPr lang="en-US" sz="3900" dirty="0" smtClean="0">
                <a:solidFill>
                  <a:schemeClr val="bg1"/>
                </a:solidFill>
              </a:rPr>
              <a:t>  Student Nutrition Portal</a:t>
            </a:r>
          </a:p>
          <a:p>
            <a:pPr marL="0" indent="0">
              <a:buNone/>
            </a:pPr>
            <a:r>
              <a:rPr lang="en-US" sz="3900" dirty="0">
                <a:solidFill>
                  <a:schemeClr val="bg1"/>
                </a:solidFill>
                <a:hlinkClick r:id="rId2"/>
              </a:rPr>
              <a:t>https://</a:t>
            </a:r>
            <a:r>
              <a:rPr lang="en-US" sz="3900" dirty="0" smtClean="0">
                <a:solidFill>
                  <a:schemeClr val="bg1"/>
                </a:solidFill>
                <a:hlinkClick r:id="rId2"/>
              </a:rPr>
              <a:t>sns.ped.state.nm.us/PORTAL/start.aspx</a:t>
            </a:r>
            <a:r>
              <a:rPr lang="en-US" sz="3900" dirty="0" smtClean="0">
                <a:solidFill>
                  <a:schemeClr val="bg1"/>
                </a:solidFill>
              </a:rPr>
              <a:t> </a:t>
            </a:r>
            <a:endParaRPr lang="en-US" sz="3900" dirty="0" smtClean="0">
              <a:solidFill>
                <a:schemeClr val="bg1"/>
              </a:solidFill>
            </a:endParaRPr>
          </a:p>
          <a:p>
            <a:pPr marL="0" indent="0">
              <a:buNone/>
            </a:pPr>
            <a:endParaRPr lang="en-US" sz="3900" dirty="0" smtClean="0">
              <a:solidFill>
                <a:schemeClr val="bg1"/>
              </a:solidFill>
            </a:endParaRPr>
          </a:p>
          <a:p>
            <a:r>
              <a:rPr lang="en-US" sz="3900" dirty="0" smtClean="0">
                <a:solidFill>
                  <a:schemeClr val="bg1"/>
                </a:solidFill>
              </a:rPr>
              <a:t>     Kristina will have more on this process</a:t>
            </a:r>
          </a:p>
          <a:p>
            <a:endParaRPr lang="en-US" sz="3900" dirty="0">
              <a:solidFill>
                <a:schemeClr val="bg1"/>
              </a:solidFill>
            </a:endParaRPr>
          </a:p>
        </p:txBody>
      </p:sp>
    </p:spTree>
    <p:extLst>
      <p:ext uri="{BB962C8B-B14F-4D97-AF65-F5344CB8AC3E}">
        <p14:creationId xmlns:p14="http://schemas.microsoft.com/office/powerpoint/2010/main" val="16317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bg1"/>
                </a:solidFill>
                <a:latin typeface="Century" panose="02040604050505020304" pitchFamily="18" charset="0"/>
              </a:rPr>
              <a:t/>
            </a:r>
            <a:br>
              <a:rPr lang="en-US" dirty="0" smtClean="0">
                <a:solidFill>
                  <a:schemeClr val="bg1"/>
                </a:solidFill>
                <a:latin typeface="Century" panose="02040604050505020304" pitchFamily="18" charset="0"/>
              </a:rPr>
            </a:br>
            <a:r>
              <a:rPr lang="en-US" dirty="0" smtClean="0">
                <a:solidFill>
                  <a:schemeClr val="bg1"/>
                </a:solidFill>
                <a:latin typeface="Century" panose="02040604050505020304" pitchFamily="18" charset="0"/>
              </a:rPr>
              <a:t>QUESTIONS ABOUT THE FFVP PROGRAM ?</a:t>
            </a:r>
            <a:r>
              <a:rPr lang="en-US" dirty="0">
                <a:solidFill>
                  <a:schemeClr val="bg1"/>
                </a:solidFill>
                <a:latin typeface="Century" panose="02040604050505020304" pitchFamily="18" charset="0"/>
              </a:rPr>
              <a:t/>
            </a:r>
            <a:br>
              <a:rPr lang="en-US" dirty="0">
                <a:solidFill>
                  <a:schemeClr val="bg1"/>
                </a:solidFill>
                <a:latin typeface="Century" panose="02040604050505020304" pitchFamily="18" charset="0"/>
              </a:rPr>
            </a:br>
            <a:endParaRPr lang="en-US" dirty="0">
              <a:solidFill>
                <a:schemeClr val="bg1"/>
              </a:solidFill>
              <a:latin typeface="Century" panose="02040604050505020304" pitchFamily="18" charset="0"/>
            </a:endParaRPr>
          </a:p>
        </p:txBody>
      </p:sp>
      <p:pic>
        <p:nvPicPr>
          <p:cNvPr id="4" name="Content Placeholder 3" descr="About Work-based Learn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861" y="2067147"/>
            <a:ext cx="5201434" cy="4351338"/>
          </a:xfrm>
        </p:spPr>
      </p:pic>
      <p:pic>
        <p:nvPicPr>
          <p:cNvPr id="3" name="Picture 2" descr="Enfants de question illustration stock. Illustration du people - 797965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4311" y="4242816"/>
            <a:ext cx="3962400" cy="2334768"/>
          </a:xfrm>
          <a:prstGeom prst="rect">
            <a:avLst/>
          </a:prstGeom>
        </p:spPr>
      </p:pic>
      <p:pic>
        <p:nvPicPr>
          <p:cNvPr id="5" name="Picture 4" descr="301 Moved Permanentl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553" y="2441730"/>
            <a:ext cx="3296356" cy="2497489"/>
          </a:xfrm>
          <a:prstGeom prst="rect">
            <a:avLst/>
          </a:prstGeom>
        </p:spPr>
      </p:pic>
    </p:spTree>
    <p:extLst>
      <p:ext uri="{BB962C8B-B14F-4D97-AF65-F5344CB8AC3E}">
        <p14:creationId xmlns:p14="http://schemas.microsoft.com/office/powerpoint/2010/main" val="41855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959" y="139699"/>
            <a:ext cx="10515600" cy="1325563"/>
          </a:xfrm>
        </p:spPr>
        <p:txBody>
          <a:bodyPr/>
          <a:lstStyle/>
          <a:p>
            <a:pPr algn="ctr"/>
            <a:r>
              <a:rPr lang="en-US" b="1" dirty="0" smtClean="0">
                <a:solidFill>
                  <a:schemeClr val="bg1"/>
                </a:solidFill>
                <a:latin typeface="Century" panose="02040604050505020304" pitchFamily="18" charset="0"/>
              </a:rPr>
              <a:t>Overview</a:t>
            </a:r>
            <a:r>
              <a:rPr lang="en-US" b="1" dirty="0" smtClean="0">
                <a:latin typeface="Century" panose="02040604050505020304" pitchFamily="18" charset="0"/>
              </a:rPr>
              <a:t>	</a:t>
            </a:r>
            <a:endParaRPr lang="en-US" b="1" dirty="0">
              <a:latin typeface="Century" panose="02040604050505020304" pitchFamily="18" charset="0"/>
            </a:endParaRPr>
          </a:p>
        </p:txBody>
      </p:sp>
      <p:sp>
        <p:nvSpPr>
          <p:cNvPr id="3" name="Content Placeholder 2"/>
          <p:cNvSpPr>
            <a:spLocks noGrp="1"/>
          </p:cNvSpPr>
          <p:nvPr>
            <p:ph idx="1"/>
          </p:nvPr>
        </p:nvSpPr>
        <p:spPr>
          <a:xfrm>
            <a:off x="993475" y="1465262"/>
            <a:ext cx="10515600" cy="4351338"/>
          </a:xfrm>
        </p:spPr>
        <p:txBody>
          <a:bodyPr/>
          <a:lstStyle/>
          <a:p>
            <a:r>
              <a:rPr lang="en-US" dirty="0" smtClean="0"/>
              <a:t>WHAT IS THE FRESH FRUIT AND VEGETABLE PROGRAM (FFVP) GOALS</a:t>
            </a:r>
          </a:p>
          <a:p>
            <a:r>
              <a:rPr lang="en-US" dirty="0" smtClean="0"/>
              <a:t>SCHOOL SELECTION CRITERIA FROM THE USDA</a:t>
            </a:r>
          </a:p>
          <a:p>
            <a:r>
              <a:rPr lang="en-US" dirty="0" smtClean="0"/>
              <a:t>TWO TYPES OF COSTS </a:t>
            </a:r>
          </a:p>
          <a:p>
            <a:r>
              <a:rPr lang="en-US" dirty="0" smtClean="0"/>
              <a:t>DAILY OPERATION OF FFVP</a:t>
            </a:r>
          </a:p>
          <a:p>
            <a:r>
              <a:rPr lang="en-US" sz="2400" b="1" u="sng" dirty="0" smtClean="0">
                <a:solidFill>
                  <a:schemeClr val="bg1"/>
                </a:solidFill>
              </a:rPr>
              <a:t>NEW PROCEDURE FOR ENTERING YOUR CLAIMS FOR FFVP</a:t>
            </a:r>
          </a:p>
          <a:p>
            <a:r>
              <a:rPr lang="en-US" dirty="0" smtClean="0"/>
              <a:t>HELPFUL HINTS</a:t>
            </a:r>
            <a:endParaRPr lang="en-US" dirty="0"/>
          </a:p>
        </p:txBody>
      </p:sp>
      <p:pic>
        <p:nvPicPr>
          <p:cNvPr id="4" name="Picture 3" descr="Regina Prude and Ella Henderson on Living Your Best Life with Genma Holmes | Genma Spea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906" y="4174266"/>
            <a:ext cx="4301467" cy="2545711"/>
          </a:xfrm>
          <a:prstGeom prst="rect">
            <a:avLst/>
          </a:prstGeom>
        </p:spPr>
      </p:pic>
    </p:spTree>
    <p:extLst>
      <p:ext uri="{BB962C8B-B14F-4D97-AF65-F5344CB8AC3E}">
        <p14:creationId xmlns:p14="http://schemas.microsoft.com/office/powerpoint/2010/main" val="407416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Century" panose="02040604050505020304" pitchFamily="18" charset="0"/>
              </a:rPr>
              <a:t>USDA GUIDELINES FOR FFVP</a:t>
            </a:r>
            <a:r>
              <a:rPr lang="en-US" dirty="0" smtClean="0"/>
              <a:t>	</a:t>
            </a:r>
            <a:endParaRPr lang="en-US" dirty="0"/>
          </a:p>
        </p:txBody>
      </p:sp>
      <p:sp>
        <p:nvSpPr>
          <p:cNvPr id="3" name="Content Placeholder 2"/>
          <p:cNvSpPr>
            <a:spLocks noGrp="1"/>
          </p:cNvSpPr>
          <p:nvPr>
            <p:ph idx="1"/>
          </p:nvPr>
        </p:nvSpPr>
        <p:spPr/>
        <p:txBody>
          <a:bodyPr/>
          <a:lstStyle/>
          <a:p>
            <a:r>
              <a:rPr lang="en-US" dirty="0" smtClean="0"/>
              <a:t>PROVIDE A VARIETY OF FREE. </a:t>
            </a:r>
            <a:r>
              <a:rPr lang="en-US" b="1" dirty="0" smtClean="0"/>
              <a:t>FRESH FRUITS </a:t>
            </a:r>
            <a:r>
              <a:rPr lang="en-US" dirty="0" smtClean="0"/>
              <a:t>AND </a:t>
            </a:r>
            <a:r>
              <a:rPr lang="en-US" b="1" dirty="0" smtClean="0"/>
              <a:t>VEGETABLES</a:t>
            </a:r>
            <a:r>
              <a:rPr lang="en-US" dirty="0" smtClean="0"/>
              <a:t> </a:t>
            </a:r>
          </a:p>
          <a:p>
            <a:r>
              <a:rPr lang="en-US" dirty="0" smtClean="0"/>
              <a:t>INTRODUCING SCHOOL CHILDREN TO A VARIETY OF PRODUCE THAT THEY OTHERWISE MIGHT NOT HAVE THE OPPORTUNITY TO SAMPLE</a:t>
            </a:r>
          </a:p>
          <a:p>
            <a:r>
              <a:rPr lang="en-US" dirty="0" smtClean="0"/>
              <a:t>MAKE A DIFFERENCE IN CHILDREN’S DIETS TO IMPACT THEIR PRESENT AND FUTURE</a:t>
            </a:r>
          </a:p>
          <a:p>
            <a:endParaRPr lang="en-US" dirty="0"/>
          </a:p>
        </p:txBody>
      </p:sp>
      <p:pic>
        <p:nvPicPr>
          <p:cNvPr id="4" name="Picture 3" descr="Free picture: young, African American boy eating, fresh, fruit, ora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48" y="4069643"/>
            <a:ext cx="4777604" cy="2370667"/>
          </a:xfrm>
          <a:prstGeom prst="rect">
            <a:avLst/>
          </a:prstGeom>
        </p:spPr>
      </p:pic>
      <p:pic>
        <p:nvPicPr>
          <p:cNvPr id="6" name="Picture 5" descr="Framboo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626" y="3773310"/>
            <a:ext cx="4267200" cy="2667000"/>
          </a:xfrm>
          <a:prstGeom prst="rect">
            <a:avLst/>
          </a:prstGeom>
        </p:spPr>
      </p:pic>
    </p:spTree>
    <p:extLst>
      <p:ext uri="{BB962C8B-B14F-4D97-AF65-F5344CB8AC3E}">
        <p14:creationId xmlns:p14="http://schemas.microsoft.com/office/powerpoint/2010/main" val="13405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22" y="324868"/>
            <a:ext cx="10515600" cy="1325563"/>
          </a:xfrm>
        </p:spPr>
        <p:txBody>
          <a:bodyPr/>
          <a:lstStyle/>
          <a:p>
            <a:r>
              <a:rPr lang="en-US" dirty="0" smtClean="0">
                <a:solidFill>
                  <a:schemeClr val="bg1"/>
                </a:solidFill>
                <a:latin typeface="Century" panose="02040604050505020304" pitchFamily="18" charset="0"/>
              </a:rPr>
              <a:t>NUTRITION EDUCATION</a:t>
            </a:r>
            <a:endParaRPr lang="en-US" dirty="0">
              <a:solidFill>
                <a:schemeClr val="bg1"/>
              </a:solidFill>
              <a:latin typeface="Century" panose="02040604050505020304" pitchFamily="18" charset="0"/>
            </a:endParaRPr>
          </a:p>
        </p:txBody>
      </p:sp>
      <p:sp>
        <p:nvSpPr>
          <p:cNvPr id="3" name="Content Placeholder 2"/>
          <p:cNvSpPr>
            <a:spLocks noGrp="1"/>
          </p:cNvSpPr>
          <p:nvPr>
            <p:ph idx="1"/>
          </p:nvPr>
        </p:nvSpPr>
        <p:spPr>
          <a:xfrm>
            <a:off x="671421" y="2392187"/>
            <a:ext cx="10939733" cy="4359421"/>
          </a:xfrm>
        </p:spPr>
        <p:txBody>
          <a:bodyPr>
            <a:normAutofit/>
          </a:bodyPr>
          <a:lstStyle/>
          <a:p>
            <a:endParaRPr lang="en-US" dirty="0" smtClean="0"/>
          </a:p>
          <a:p>
            <a:r>
              <a:rPr lang="en-US" dirty="0" smtClean="0"/>
              <a:t>INTERGRATE PROGRAM ACTIVITIES WITH OTHER SCHOOL EFFORTS TO PROMOTE HEALTH NUTRITION, HEALTHY WEIGHT AND PHYSICAL ACTIVITY</a:t>
            </a:r>
          </a:p>
          <a:p>
            <a:r>
              <a:rPr lang="en-US" dirty="0" smtClean="0"/>
              <a:t>PUBLICIZE THE AVAILABILITY OF FFVP FOR CHILDREN WIDELY WITHIN THE SCHOOL THROUGH USE OF THE PUBLIC ADDRESS SYSTEM, FLYERS MONTHLY SCHOOL MENUS AND OTHER USUAL MEANS OF COMMUNICIATION.</a:t>
            </a:r>
          </a:p>
          <a:p>
            <a:r>
              <a:rPr lang="en-US" dirty="0" smtClean="0"/>
              <a:t>USE </a:t>
            </a:r>
            <a:r>
              <a:rPr lang="en-US" dirty="0"/>
              <a:t>THE FREE EDUCATIONAL MATERIALS FROM USDA TOOL KIT </a:t>
            </a:r>
            <a:r>
              <a:rPr lang="en-US" dirty="0" smtClean="0"/>
              <a:t> </a:t>
            </a:r>
            <a:r>
              <a:rPr lang="en-US" dirty="0">
                <a:solidFill>
                  <a:schemeClr val="accent3"/>
                </a:solidFill>
                <a:hlinkClick r:id="rId2"/>
              </a:rPr>
              <a:t>https://</a:t>
            </a:r>
            <a:r>
              <a:rPr lang="en-US" dirty="0" smtClean="0">
                <a:solidFill>
                  <a:schemeClr val="accent3"/>
                </a:solidFill>
                <a:hlinkClick r:id="rId2"/>
              </a:rPr>
              <a:t>www.fns.usda.gov/ffvp/fresh-fruit-and-vegetable-program</a:t>
            </a:r>
            <a:r>
              <a:rPr lang="en-US" dirty="0" smtClean="0">
                <a:solidFill>
                  <a:schemeClr val="accent3"/>
                </a:solidFill>
              </a:rPr>
              <a:t> </a:t>
            </a:r>
            <a:endParaRPr lang="en-US" dirty="0">
              <a:solidFill>
                <a:schemeClr val="accent3"/>
              </a:solidFill>
            </a:endParaRPr>
          </a:p>
        </p:txBody>
      </p:sp>
      <p:pic>
        <p:nvPicPr>
          <p:cNvPr id="4" name="Picture 3" descr="Nutrition and ADHD - Psychology 1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844" y="230187"/>
            <a:ext cx="3804356" cy="2596005"/>
          </a:xfrm>
          <a:prstGeom prst="rect">
            <a:avLst/>
          </a:prstGeom>
        </p:spPr>
      </p:pic>
    </p:spTree>
    <p:extLst>
      <p:ext uri="{BB962C8B-B14F-4D97-AF65-F5344CB8AC3E}">
        <p14:creationId xmlns:p14="http://schemas.microsoft.com/office/powerpoint/2010/main" val="122418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178"/>
            <a:ext cx="10515600" cy="1325563"/>
          </a:xfrm>
        </p:spPr>
        <p:txBody>
          <a:bodyPr/>
          <a:lstStyle/>
          <a:p>
            <a:pPr algn="ctr"/>
            <a:r>
              <a:rPr lang="en-US" dirty="0" smtClean="0">
                <a:solidFill>
                  <a:schemeClr val="bg1"/>
                </a:solidFill>
              </a:rPr>
              <a:t>UNALLOWABLE COSTS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IF DIP FOR VEGETABLES IS PROVIDED, IT MUST BE FAT-FREE OR LOW-FAT AND MUST BE LIMITED TO A </a:t>
            </a:r>
            <a:r>
              <a:rPr lang="en-US" b="1" i="1" u="sng" dirty="0" smtClean="0"/>
              <a:t>2 OUNCE SERVING SIZE</a:t>
            </a:r>
            <a:r>
              <a:rPr lang="en-US" dirty="0" smtClean="0"/>
              <a:t>.  </a:t>
            </a:r>
            <a:endParaRPr lang="en-US" dirty="0"/>
          </a:p>
          <a:p>
            <a:endParaRPr lang="en-US" dirty="0" smtClean="0"/>
          </a:p>
          <a:p>
            <a:r>
              <a:rPr lang="en-US" dirty="0" smtClean="0"/>
              <a:t>DIP FOR FRUITS IS NOT ALLOWED</a:t>
            </a:r>
          </a:p>
          <a:p>
            <a:endParaRPr lang="en-US" dirty="0"/>
          </a:p>
          <a:p>
            <a:r>
              <a:rPr lang="en-US" dirty="0" smtClean="0"/>
              <a:t>PEANUT BUTTER </a:t>
            </a:r>
          </a:p>
          <a:p>
            <a:r>
              <a:rPr lang="en-US" dirty="0" smtClean="0"/>
              <a:t>CREAM CHEESE</a:t>
            </a:r>
          </a:p>
          <a:p>
            <a:r>
              <a:rPr lang="en-US" dirty="0" smtClean="0"/>
              <a:t>FROZEN, CANNED, DRIED AND OTHER TYPES OF PROCESSED FRUITS AND VEGETABLES ARE NOT ALLOWED.</a:t>
            </a:r>
          </a:p>
          <a:p>
            <a:endParaRPr lang="en-US" dirty="0"/>
          </a:p>
          <a:p>
            <a:endParaRPr lang="en-US" dirty="0"/>
          </a:p>
        </p:txBody>
      </p:sp>
      <p:pic>
        <p:nvPicPr>
          <p:cNvPr id="4" name="Picture 3" descr="The Peanut Butter Test for Alzheimer's Disease - Psy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648" y="3719409"/>
            <a:ext cx="1641388" cy="1528922"/>
          </a:xfrm>
          <a:prstGeom prst="rect">
            <a:avLst/>
          </a:prstGeom>
        </p:spPr>
      </p:pic>
      <p:pic>
        <p:nvPicPr>
          <p:cNvPr id="6" name="Picture 5" descr="Frozen Peas Corn and Beans IMG_0998 | Frozen mixed vegetable…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566" y="3719409"/>
            <a:ext cx="2182849" cy="1458143"/>
          </a:xfrm>
          <a:prstGeom prst="rect">
            <a:avLst/>
          </a:prstGeom>
        </p:spPr>
      </p:pic>
      <p:pic>
        <p:nvPicPr>
          <p:cNvPr id="7" name="Picture 6" descr="Diets and Calories: Princes Canned Fruit in Jui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732" y="3719409"/>
            <a:ext cx="2728481" cy="1485806"/>
          </a:xfrm>
          <a:prstGeom prst="rect">
            <a:avLst/>
          </a:prstGeom>
        </p:spPr>
      </p:pic>
    </p:spTree>
    <p:extLst>
      <p:ext uri="{BB962C8B-B14F-4D97-AF65-F5344CB8AC3E}">
        <p14:creationId xmlns:p14="http://schemas.microsoft.com/office/powerpoint/2010/main" val="427565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bg1"/>
                </a:solidFill>
                <a:latin typeface="Century" panose="02040604050505020304" pitchFamily="18" charset="0"/>
              </a:rPr>
              <a:t/>
            </a:r>
            <a:br>
              <a:rPr lang="en-US" dirty="0" smtClean="0">
                <a:solidFill>
                  <a:schemeClr val="bg1"/>
                </a:solidFill>
                <a:latin typeface="Century" panose="02040604050505020304" pitchFamily="18" charset="0"/>
              </a:rPr>
            </a:br>
            <a:r>
              <a:rPr lang="en-US" dirty="0" smtClean="0">
                <a:solidFill>
                  <a:schemeClr val="bg1"/>
                </a:solidFill>
                <a:latin typeface="Century" panose="02040604050505020304" pitchFamily="18" charset="0"/>
              </a:rPr>
              <a:t>REMEMBER</a:t>
            </a:r>
            <a:r>
              <a:rPr lang="en-US" dirty="0" smtClean="0">
                <a:solidFill>
                  <a:schemeClr val="bg1"/>
                </a:solidFill>
              </a:rPr>
              <a:t/>
            </a:r>
            <a:br>
              <a:rPr lang="en-US" dirty="0" smtClean="0">
                <a:solidFill>
                  <a:schemeClr val="bg1"/>
                </a:solidFill>
              </a:rPr>
            </a:br>
            <a:r>
              <a:rPr lang="en-US" dirty="0"/>
              <a:t>	</a:t>
            </a:r>
          </a:p>
        </p:txBody>
      </p:sp>
      <p:sp>
        <p:nvSpPr>
          <p:cNvPr id="3" name="Content Placeholder 2"/>
          <p:cNvSpPr>
            <a:spLocks noGrp="1"/>
          </p:cNvSpPr>
          <p:nvPr>
            <p:ph idx="1"/>
          </p:nvPr>
        </p:nvSpPr>
        <p:spPr>
          <a:xfrm>
            <a:off x="838200" y="2017031"/>
            <a:ext cx="10515600" cy="4159931"/>
          </a:xfrm>
        </p:spPr>
        <p:txBody>
          <a:bodyPr>
            <a:normAutofit fontScale="77500" lnSpcReduction="20000"/>
          </a:bodyPr>
          <a:lstStyle/>
          <a:p>
            <a:endParaRPr lang="en-US" dirty="0" smtClean="0"/>
          </a:p>
          <a:p>
            <a:endParaRPr lang="en-US" dirty="0"/>
          </a:p>
          <a:p>
            <a:r>
              <a:rPr lang="en-US" dirty="0" smtClean="0"/>
              <a:t>WHEN PURCHASING FOR THE PROGRAM THE GOAL IS TO SERVE FRESH FRUITS AND VEGETABLES IN THEIR </a:t>
            </a:r>
            <a:r>
              <a:rPr lang="en-US" b="1" i="1" dirty="0" smtClean="0"/>
              <a:t>NATURAL STATE</a:t>
            </a:r>
            <a:r>
              <a:rPr lang="en-US" dirty="0" smtClean="0"/>
              <a:t> AND </a:t>
            </a:r>
            <a:r>
              <a:rPr lang="en-US" b="1" dirty="0" smtClean="0"/>
              <a:t>WITHOUT ADDITIVES </a:t>
            </a:r>
            <a:r>
              <a:rPr lang="en-US" dirty="0" smtClean="0"/>
              <a:t>(FFVP SIZES SHOULD REFLECT THE AGES AND PREFERENCES OF STUDENTS)  (EXAMPLE YELLOW KIWI)</a:t>
            </a:r>
          </a:p>
          <a:p>
            <a:endParaRPr lang="en-US" dirty="0"/>
          </a:p>
          <a:p>
            <a:r>
              <a:rPr lang="en-US" dirty="0" smtClean="0"/>
              <a:t>LIMIT THE SERVICE OF </a:t>
            </a:r>
            <a:r>
              <a:rPr lang="en-US" b="1" dirty="0" smtClean="0"/>
              <a:t>COOKED</a:t>
            </a:r>
            <a:r>
              <a:rPr lang="en-US" dirty="0" smtClean="0"/>
              <a:t> FRESH VEGETABLES TO NO MORE THAN ONCE EACH WEEK AND ONLY WHEN INCLUDED AS PART OF A </a:t>
            </a:r>
            <a:r>
              <a:rPr lang="en-US" b="1" dirty="0" smtClean="0"/>
              <a:t>NUTRITION EDUCATION LESSON</a:t>
            </a:r>
          </a:p>
          <a:p>
            <a:endParaRPr lang="en-US" dirty="0" smtClean="0"/>
          </a:p>
          <a:p>
            <a:r>
              <a:rPr lang="en-US" dirty="0" smtClean="0"/>
              <a:t>SERVE THE STUDENTS DURING THE SCHOOL DAY AND AT LEAST TWICE A WEEK AND SEPARATELY FROM THE NSLP AND SCHOOL BREAKFAST PROGRAM SERVICE TIMES.</a:t>
            </a:r>
            <a:endParaRPr lang="en-US" dirty="0"/>
          </a:p>
        </p:txBody>
      </p:sp>
      <p:pic>
        <p:nvPicPr>
          <p:cNvPr id="4" name="Picture 3" descr="Chronicles of the ShoeSquirrel: January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378" y="146088"/>
            <a:ext cx="2548419" cy="2313884"/>
          </a:xfrm>
          <a:prstGeom prst="rect">
            <a:avLst/>
          </a:prstGeom>
        </p:spPr>
      </p:pic>
    </p:spTree>
    <p:extLst>
      <p:ext uri="{BB962C8B-B14F-4D97-AF65-F5344CB8AC3E}">
        <p14:creationId xmlns:p14="http://schemas.microsoft.com/office/powerpoint/2010/main" val="354038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Century" panose="02040604050505020304" pitchFamily="18" charset="0"/>
              </a:rPr>
              <a:t>SCHOOL SELECTION CRITERIA</a:t>
            </a:r>
            <a:endParaRPr lang="en-US" dirty="0">
              <a:solidFill>
                <a:schemeClr val="bg1"/>
              </a:solidFill>
              <a:latin typeface="Century" panose="02040604050505020304" pitchFamily="18" charset="0"/>
            </a:endParaRPr>
          </a:p>
        </p:txBody>
      </p:sp>
      <p:sp>
        <p:nvSpPr>
          <p:cNvPr id="3" name="Content Placeholder 2"/>
          <p:cNvSpPr>
            <a:spLocks noGrp="1"/>
          </p:cNvSpPr>
          <p:nvPr>
            <p:ph idx="1"/>
          </p:nvPr>
        </p:nvSpPr>
        <p:spPr/>
        <p:txBody>
          <a:bodyPr/>
          <a:lstStyle/>
          <a:p>
            <a:r>
              <a:rPr lang="en-US" dirty="0" smtClean="0"/>
              <a:t>ELEMENTARY SCHOOL STUDENTS</a:t>
            </a:r>
          </a:p>
          <a:p>
            <a:r>
              <a:rPr lang="en-US" dirty="0" smtClean="0"/>
              <a:t>MUST OPERATE THE NATIONAL SCHOOL LUNCH PROGRAM (NSLP)</a:t>
            </a:r>
          </a:p>
          <a:p>
            <a:r>
              <a:rPr lang="en-US" dirty="0" smtClean="0"/>
              <a:t>BASED ON THE % OF </a:t>
            </a:r>
            <a:r>
              <a:rPr lang="en-US" dirty="0" smtClean="0">
                <a:solidFill>
                  <a:srgbClr val="FF0000"/>
                </a:solidFill>
              </a:rPr>
              <a:t>FREE AND REDUCED </a:t>
            </a:r>
            <a:r>
              <a:rPr lang="en-US" dirty="0" smtClean="0"/>
              <a:t>PRICE MEALS WITH THE HIGHEST PRIORITY GIVEN TO SCHOOLS WITH </a:t>
            </a:r>
            <a:r>
              <a:rPr lang="en-US" dirty="0" smtClean="0">
                <a:solidFill>
                  <a:srgbClr val="FF0000"/>
                </a:solidFill>
              </a:rPr>
              <a:t>HIGHEST % OF LOW INCOME STUDENTS</a:t>
            </a:r>
          </a:p>
          <a:p>
            <a:endParaRPr lang="en-US" dirty="0"/>
          </a:p>
        </p:txBody>
      </p:sp>
      <p:pic>
        <p:nvPicPr>
          <p:cNvPr id="4" name="Picture 3" descr="Quadro Negro Escola De Giz · Gráfico vetorial grátis no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341" y="3771109"/>
            <a:ext cx="4772195" cy="3086891"/>
          </a:xfrm>
          <a:prstGeom prst="rect">
            <a:avLst/>
          </a:prstGeom>
        </p:spPr>
      </p:pic>
    </p:spTree>
    <p:extLst>
      <p:ext uri="{BB962C8B-B14F-4D97-AF65-F5344CB8AC3E}">
        <p14:creationId xmlns:p14="http://schemas.microsoft.com/office/powerpoint/2010/main" val="29647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latin typeface="Century" panose="02040604050505020304" pitchFamily="18" charset="0"/>
              </a:rPr>
              <a:t>TWO TYPES OF COSTS</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lnSpcReduction="10000"/>
          </a:bodyPr>
          <a:lstStyle/>
          <a:p>
            <a:r>
              <a:rPr lang="en-US" sz="4400" i="1" u="sng" dirty="0" smtClean="0"/>
              <a:t>OPERATING COSTS</a:t>
            </a:r>
          </a:p>
          <a:p>
            <a:r>
              <a:rPr lang="en-US" dirty="0" smtClean="0"/>
              <a:t>MINIMUM OF 85% AND A MAXIMUM OF 100% OF THE GRANT AWARD CAN BE EXPENDED ON OPERATING COSTS</a:t>
            </a:r>
          </a:p>
          <a:p>
            <a:endParaRPr lang="en-US" dirty="0"/>
          </a:p>
          <a:p>
            <a:r>
              <a:rPr lang="en-US" sz="4400" i="1" u="sng" dirty="0" smtClean="0"/>
              <a:t>ADMINISTRATIVE COSTS</a:t>
            </a:r>
          </a:p>
          <a:p>
            <a:r>
              <a:rPr lang="en-US" dirty="0" smtClean="0"/>
              <a:t>LIMITED TO 15% (§211.6) OF YOUR SCHOOLS’S TOTAL FFVP GRANT</a:t>
            </a:r>
          </a:p>
          <a:p>
            <a:r>
              <a:rPr lang="en-US" dirty="0" smtClean="0"/>
              <a:t>EXAMPLE YOUR TOTAL ALLOCATION FOR FFVP</a:t>
            </a:r>
          </a:p>
          <a:p>
            <a:r>
              <a:rPr lang="en-US" dirty="0" smtClean="0"/>
              <a:t>$30,000 YOU COULD SPEND $4,500 FOR ADMIN. COSTS</a:t>
            </a:r>
            <a:endParaRPr lang="en-US" dirty="0"/>
          </a:p>
        </p:txBody>
      </p:sp>
    </p:spTree>
    <p:extLst>
      <p:ext uri="{BB962C8B-B14F-4D97-AF65-F5344CB8AC3E}">
        <p14:creationId xmlns:p14="http://schemas.microsoft.com/office/powerpoint/2010/main" val="15706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	</a:t>
            </a:r>
            <a:r>
              <a:rPr lang="en-US" dirty="0" smtClean="0">
                <a:solidFill>
                  <a:schemeClr val="bg1"/>
                </a:solidFill>
                <a:latin typeface="Century" panose="02040604050505020304" pitchFamily="18" charset="0"/>
              </a:rPr>
              <a:t>OPERATING COST</a:t>
            </a:r>
            <a:endParaRPr lang="en-US" dirty="0">
              <a:solidFill>
                <a:schemeClr val="bg1"/>
              </a:solidFill>
              <a:latin typeface="Century" panose="02040604050505020304" pitchFamily="18" charset="0"/>
            </a:endParaRPr>
          </a:p>
        </p:txBody>
      </p:sp>
      <p:sp>
        <p:nvSpPr>
          <p:cNvPr id="3" name="Content Placeholder 2"/>
          <p:cNvSpPr>
            <a:spLocks noGrp="1"/>
          </p:cNvSpPr>
          <p:nvPr>
            <p:ph idx="1"/>
          </p:nvPr>
        </p:nvSpPr>
        <p:spPr/>
        <p:txBody>
          <a:bodyPr/>
          <a:lstStyle/>
          <a:p>
            <a:pPr marL="0" indent="0">
              <a:buNone/>
            </a:pPr>
            <a:r>
              <a:rPr lang="en-US" dirty="0" smtClean="0"/>
              <a:t>Include FRESH fruit and vegetable cost, freight and taxes</a:t>
            </a:r>
          </a:p>
          <a:p>
            <a:pPr marL="0" indent="0">
              <a:buNone/>
            </a:pPr>
            <a:r>
              <a:rPr lang="en-US" b="1" i="1" dirty="0" smtClean="0"/>
              <a:t>LABOR COSTS</a:t>
            </a:r>
          </a:p>
          <a:p>
            <a:pPr marL="0" indent="0">
              <a:buNone/>
            </a:pPr>
            <a:r>
              <a:rPr lang="en-US" dirty="0" smtClean="0"/>
              <a:t>Washing and chopping produce</a:t>
            </a:r>
          </a:p>
          <a:p>
            <a:pPr marL="0" indent="0">
              <a:buNone/>
            </a:pPr>
            <a:r>
              <a:rPr lang="en-US" dirty="0" smtClean="0"/>
              <a:t>Preparing Trays </a:t>
            </a:r>
          </a:p>
          <a:p>
            <a:pPr marL="0" indent="0">
              <a:buNone/>
            </a:pPr>
            <a:r>
              <a:rPr lang="en-US" dirty="0" smtClean="0"/>
              <a:t>Delivery of Fresh Fruit and Vegetables</a:t>
            </a:r>
          </a:p>
          <a:p>
            <a:pPr marL="0" indent="0">
              <a:buNone/>
            </a:pPr>
            <a:r>
              <a:rPr lang="en-US" b="1" i="1" dirty="0" smtClean="0"/>
              <a:t>Small Supplies/Other</a:t>
            </a:r>
          </a:p>
          <a:p>
            <a:pPr marL="0" indent="0">
              <a:buNone/>
            </a:pPr>
            <a:r>
              <a:rPr lang="en-US" dirty="0" smtClean="0"/>
              <a:t>Napkins, Paper Plates, Utensils, Bowls, Trays, Baskets, Trash Bags and Cleaning Supplies to name a few</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20382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2127</TotalTime>
  <Words>701</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vt:lpstr>
      <vt:lpstr>Office Theme</vt:lpstr>
      <vt:lpstr>FRESH FRUIT AND VEGETABLE (FFVP)</vt:lpstr>
      <vt:lpstr>Overview </vt:lpstr>
      <vt:lpstr>USDA GUIDELINES FOR FFVP </vt:lpstr>
      <vt:lpstr>NUTRITION EDUCATION</vt:lpstr>
      <vt:lpstr>UNALLOWABLE COSTS</vt:lpstr>
      <vt:lpstr> REMEMBER  </vt:lpstr>
      <vt:lpstr>SCHOOL SELECTION CRITERIA</vt:lpstr>
      <vt:lpstr>TWO TYPES OF COSTS </vt:lpstr>
      <vt:lpstr> OPERATING COST</vt:lpstr>
      <vt:lpstr>ADMINISTRATIVE COSTS </vt:lpstr>
      <vt:lpstr>PRODUCTION RECORDS</vt:lpstr>
      <vt:lpstr>PLAN TO SPEND YOUR TOTAL ALLOCATION </vt:lpstr>
      <vt:lpstr>REIMBURSEMENT CLAIM </vt:lpstr>
      <vt:lpstr>LATE SUBMISSION </vt:lpstr>
      <vt:lpstr> FFVP WILL NO LONGER BE SUBMITTED THROUGH OBMS </vt:lpstr>
      <vt:lpstr> QUESTIONS ABOUT THE FFVP PROGRAM ?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FRUIT AND VEGETABLE (FFVP)</dc:title>
  <dc:creator>Lizana Schweiger</dc:creator>
  <cp:lastModifiedBy>Felix Griego</cp:lastModifiedBy>
  <cp:revision>66</cp:revision>
  <cp:lastPrinted>2019-04-03T15:21:08Z</cp:lastPrinted>
  <dcterms:created xsi:type="dcterms:W3CDTF">2019-03-22T20:34:45Z</dcterms:created>
  <dcterms:modified xsi:type="dcterms:W3CDTF">2019-09-17T17:09:12Z</dcterms:modified>
</cp:coreProperties>
</file>