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48" r:id="rId2"/>
    <p:sldId id="257" r:id="rId3"/>
    <p:sldId id="347" r:id="rId4"/>
    <p:sldId id="363" r:id="rId5"/>
    <p:sldId id="259" r:id="rId6"/>
    <p:sldId id="34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51" r:id="rId18"/>
    <p:sldId id="350" r:id="rId19"/>
    <p:sldId id="271" r:id="rId20"/>
    <p:sldId id="272" r:id="rId21"/>
    <p:sldId id="275" r:id="rId22"/>
    <p:sldId id="276" r:id="rId23"/>
    <p:sldId id="277" r:id="rId24"/>
    <p:sldId id="278" r:id="rId25"/>
    <p:sldId id="279" r:id="rId26"/>
    <p:sldId id="280" r:id="rId27"/>
    <p:sldId id="353" r:id="rId28"/>
    <p:sldId id="354" r:id="rId29"/>
    <p:sldId id="355" r:id="rId30"/>
    <p:sldId id="356" r:id="rId31"/>
    <p:sldId id="352" r:id="rId32"/>
    <p:sldId id="282" r:id="rId33"/>
    <p:sldId id="283" r:id="rId34"/>
    <p:sldId id="286" r:id="rId35"/>
    <p:sldId id="285" r:id="rId36"/>
    <p:sldId id="288" r:id="rId37"/>
    <p:sldId id="290" r:id="rId38"/>
    <p:sldId id="360" r:id="rId39"/>
    <p:sldId id="361" r:id="rId40"/>
    <p:sldId id="293" r:id="rId41"/>
    <p:sldId id="294" r:id="rId42"/>
    <p:sldId id="357" r:id="rId43"/>
    <p:sldId id="297" r:id="rId44"/>
    <p:sldId id="298" r:id="rId45"/>
    <p:sldId id="299" r:id="rId46"/>
    <p:sldId id="300" r:id="rId47"/>
    <p:sldId id="301" r:id="rId48"/>
    <p:sldId id="308" r:id="rId49"/>
    <p:sldId id="364" r:id="rId50"/>
    <p:sldId id="365" r:id="rId51"/>
    <p:sldId id="367" r:id="rId52"/>
    <p:sldId id="369" r:id="rId53"/>
    <p:sldId id="371" r:id="rId54"/>
    <p:sldId id="334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14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chemeClr val="accent1">
                    <a:lumMod val="90000"/>
                  </a:schemeClr>
                </a:solidFill>
              </a:rPr>
              <a:t># of</a:t>
            </a:r>
            <a:r>
              <a:rPr lang="en-US" baseline="0" dirty="0">
                <a:solidFill>
                  <a:schemeClr val="accent1">
                    <a:lumMod val="90000"/>
                  </a:schemeClr>
                </a:solidFill>
              </a:rPr>
              <a:t> Students Experiencing Homelessness Statewide by Grade </a:t>
            </a:r>
            <a:endParaRPr lang="en-US" dirty="0">
              <a:solidFill>
                <a:schemeClr val="accent1">
                  <a:lumMod val="90000"/>
                </a:schemeClr>
              </a:solidFill>
            </a:endParaRPr>
          </a:p>
        </c:rich>
      </c:tx>
      <c:layout>
        <c:manualLayout>
          <c:xMode val="edge"/>
          <c:yMode val="edge"/>
          <c:x val="0.16954567656303812"/>
          <c:y val="6.717663581525994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152327466419639"/>
          <c:y val="0.32541057367829024"/>
          <c:w val="0.81069881889763784"/>
          <c:h val="0.3233530183727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strRef>
              <c:f>Sheet1!$A$2:$A$16</c:f>
              <c:strCache>
                <c:ptCount val="15"/>
                <c:pt idx="0">
                  <c:v>3-5 not kindergarten</c:v>
                </c:pt>
                <c:pt idx="1">
                  <c:v>Kindergarten 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Ungraded 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409</c:v>
                </c:pt>
                <c:pt idx="1">
                  <c:v>878</c:v>
                </c:pt>
                <c:pt idx="2">
                  <c:v>859</c:v>
                </c:pt>
                <c:pt idx="3">
                  <c:v>984</c:v>
                </c:pt>
                <c:pt idx="4">
                  <c:v>987</c:v>
                </c:pt>
                <c:pt idx="5">
                  <c:v>970</c:v>
                </c:pt>
                <c:pt idx="6">
                  <c:v>984</c:v>
                </c:pt>
                <c:pt idx="7">
                  <c:v>854</c:v>
                </c:pt>
                <c:pt idx="8">
                  <c:v>836</c:v>
                </c:pt>
                <c:pt idx="9">
                  <c:v>747</c:v>
                </c:pt>
                <c:pt idx="10">
                  <c:v>1006</c:v>
                </c:pt>
                <c:pt idx="11">
                  <c:v>749</c:v>
                </c:pt>
                <c:pt idx="12">
                  <c:v>584</c:v>
                </c:pt>
                <c:pt idx="13">
                  <c:v>680</c:v>
                </c:pt>
                <c:pt idx="14">
                  <c:v>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BB5-45A7-938F-2EFB9FAC4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Sheet1!$A$2:$A$16</c:f>
              <c:strCache>
                <c:ptCount val="15"/>
                <c:pt idx="0">
                  <c:v>3-5 not kindergarten</c:v>
                </c:pt>
                <c:pt idx="1">
                  <c:v>Kindergarten 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Ungraded 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BB5-45A7-938F-2EFB9FAC4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cat>
            <c:strRef>
              <c:f>Sheet1!$A$2:$A$16</c:f>
              <c:strCache>
                <c:ptCount val="15"/>
                <c:pt idx="0">
                  <c:v>3-5 not kindergarten</c:v>
                </c:pt>
                <c:pt idx="1">
                  <c:v>Kindergarten 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Ungraded 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BB5-45A7-938F-2EFB9FAC4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/>
        <c:marker val="1"/>
        <c:smooth val="0"/>
        <c:axId val="126133376"/>
        <c:axId val="126134912"/>
      </c:lineChart>
      <c:catAx>
        <c:axId val="126133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6134912"/>
        <c:crosses val="autoZero"/>
        <c:auto val="1"/>
        <c:lblAlgn val="ctr"/>
        <c:lblOffset val="100"/>
        <c:noMultiLvlLbl val="0"/>
      </c:catAx>
      <c:valAx>
        <c:axId val="1261349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261333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Where they were “living” when identified</a:t>
            </a:r>
            <a:r>
              <a:rPr lang="en-US" b="0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as “homeless”</a:t>
            </a:r>
            <a:r>
              <a:rPr lang="en-US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c:rich>
      </c:tx>
      <c:layout>
        <c:manualLayout>
          <c:xMode val="edge"/>
          <c:yMode val="edge"/>
          <c:x val="0.10320858040893036"/>
          <c:y val="8.1887711918746317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Primary Nighttime Residence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Shelters/TH</c:v>
                </c:pt>
                <c:pt idx="1">
                  <c:v>Doubled-up </c:v>
                </c:pt>
                <c:pt idx="2">
                  <c:v>Unsheltered</c:v>
                </c:pt>
                <c:pt idx="3">
                  <c:v>Hotels/Motels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1258</c:v>
                </c:pt>
                <c:pt idx="1">
                  <c:v>8746</c:v>
                </c:pt>
                <c:pt idx="2">
                  <c:v>1093</c:v>
                </c:pt>
                <c:pt idx="3" formatCode="General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36-4F46-909F-E47191804E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17697907112203"/>
          <c:y val="0.32239534227602656"/>
          <c:w val="0.3522875059419"/>
          <c:h val="0.5160692503013670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F416A7-6B9C-4006-B0D5-396B61322097}" type="doc">
      <dgm:prSet loTypeId="urn:microsoft.com/office/officeart/2008/layout/LinedList" loCatId="list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1062B596-4504-4548-A8E7-265BBF80AFB5}">
      <dgm:prSet/>
      <dgm:spPr/>
      <dgm:t>
        <a:bodyPr/>
        <a:lstStyle/>
        <a:p>
          <a:pPr rtl="0"/>
          <a:r>
            <a:rPr lang="en-US" dirty="0" smtClean="0"/>
            <a:t>Main themes:</a:t>
          </a:r>
          <a:endParaRPr lang="en-US" dirty="0"/>
        </a:p>
      </dgm:t>
    </dgm:pt>
    <dgm:pt modelId="{7024F0C2-648C-4DE7-ACAE-7A3A6E2836A4}" type="parTrans" cxnId="{5141BB1A-0C1E-415E-B9B5-DC61A05C2D65}">
      <dgm:prSet/>
      <dgm:spPr/>
      <dgm:t>
        <a:bodyPr/>
        <a:lstStyle/>
        <a:p>
          <a:endParaRPr lang="en-US"/>
        </a:p>
      </dgm:t>
    </dgm:pt>
    <dgm:pt modelId="{F3EFAD0F-F4EA-46BE-8096-4F19D5D5FEAA}" type="sibTrans" cxnId="{5141BB1A-0C1E-415E-B9B5-DC61A05C2D65}">
      <dgm:prSet/>
      <dgm:spPr/>
      <dgm:t>
        <a:bodyPr/>
        <a:lstStyle/>
        <a:p>
          <a:endParaRPr lang="en-US"/>
        </a:p>
      </dgm:t>
    </dgm:pt>
    <dgm:pt modelId="{63E029DD-5440-4391-AB38-27FFDAEB3401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90000"/>
                </a:schemeClr>
              </a:solidFill>
            </a:rPr>
            <a:t>Identification</a:t>
          </a:r>
          <a:endParaRPr lang="en-US" dirty="0">
            <a:solidFill>
              <a:schemeClr val="accent1">
                <a:lumMod val="90000"/>
              </a:schemeClr>
            </a:solidFill>
          </a:endParaRPr>
        </a:p>
      </dgm:t>
    </dgm:pt>
    <dgm:pt modelId="{45456924-9C99-48F2-A09B-6BD638E806FC}" type="parTrans" cxnId="{34B71FA0-880B-49EC-886E-0EFAF6FE7C41}">
      <dgm:prSet/>
      <dgm:spPr/>
      <dgm:t>
        <a:bodyPr/>
        <a:lstStyle/>
        <a:p>
          <a:endParaRPr lang="en-US"/>
        </a:p>
      </dgm:t>
    </dgm:pt>
    <dgm:pt modelId="{70A2162D-488D-4F0A-9D97-1786B0409B67}" type="sibTrans" cxnId="{34B71FA0-880B-49EC-886E-0EFAF6FE7C41}">
      <dgm:prSet/>
      <dgm:spPr/>
      <dgm:t>
        <a:bodyPr/>
        <a:lstStyle/>
        <a:p>
          <a:endParaRPr lang="en-US"/>
        </a:p>
      </dgm:t>
    </dgm:pt>
    <dgm:pt modelId="{2562E8D2-3ADF-4D19-8758-47804F21C4D0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90000"/>
                </a:schemeClr>
              </a:solidFill>
            </a:rPr>
            <a:t>School stability</a:t>
          </a:r>
          <a:endParaRPr lang="en-US" dirty="0">
            <a:solidFill>
              <a:schemeClr val="accent1">
                <a:lumMod val="90000"/>
              </a:schemeClr>
            </a:solidFill>
          </a:endParaRPr>
        </a:p>
      </dgm:t>
    </dgm:pt>
    <dgm:pt modelId="{7DF687DE-99B4-4360-B2F8-A5DCE1F3B6F4}" type="parTrans" cxnId="{5A0099FE-3B6A-4FC9-B937-BDD011401FD0}">
      <dgm:prSet/>
      <dgm:spPr/>
      <dgm:t>
        <a:bodyPr/>
        <a:lstStyle/>
        <a:p>
          <a:endParaRPr lang="en-US"/>
        </a:p>
      </dgm:t>
    </dgm:pt>
    <dgm:pt modelId="{90B44597-4091-4DDD-9B4B-EFABC272DE67}" type="sibTrans" cxnId="{5A0099FE-3B6A-4FC9-B937-BDD011401FD0}">
      <dgm:prSet/>
      <dgm:spPr/>
      <dgm:t>
        <a:bodyPr/>
        <a:lstStyle/>
        <a:p>
          <a:endParaRPr lang="en-US"/>
        </a:p>
      </dgm:t>
    </dgm:pt>
    <dgm:pt modelId="{2E563970-DF67-4C39-AC02-755644CC41D4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90000"/>
                </a:schemeClr>
              </a:solidFill>
            </a:rPr>
            <a:t>School enrollment</a:t>
          </a:r>
          <a:endParaRPr lang="en-US" dirty="0">
            <a:solidFill>
              <a:schemeClr val="accent1">
                <a:lumMod val="90000"/>
              </a:schemeClr>
            </a:solidFill>
          </a:endParaRPr>
        </a:p>
      </dgm:t>
    </dgm:pt>
    <dgm:pt modelId="{566B4259-79A9-4546-A1A5-95D4E64C3493}" type="parTrans" cxnId="{E415BFFE-CE84-4932-AAE3-74B1B4C827C4}">
      <dgm:prSet/>
      <dgm:spPr/>
      <dgm:t>
        <a:bodyPr/>
        <a:lstStyle/>
        <a:p>
          <a:endParaRPr lang="en-US"/>
        </a:p>
      </dgm:t>
    </dgm:pt>
    <dgm:pt modelId="{EC0D9CCC-BFA0-45A4-9D25-A46D0C2336C9}" type="sibTrans" cxnId="{E415BFFE-CE84-4932-AAE3-74B1B4C827C4}">
      <dgm:prSet/>
      <dgm:spPr/>
      <dgm:t>
        <a:bodyPr/>
        <a:lstStyle/>
        <a:p>
          <a:endParaRPr lang="en-US"/>
        </a:p>
      </dgm:t>
    </dgm:pt>
    <dgm:pt modelId="{313E5AA7-BF35-43DD-BCF0-71AFC00CEA96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90000"/>
                </a:schemeClr>
              </a:solidFill>
            </a:rPr>
            <a:t>Support for academic success</a:t>
          </a:r>
          <a:endParaRPr lang="en-US" dirty="0">
            <a:solidFill>
              <a:schemeClr val="accent1">
                <a:lumMod val="90000"/>
              </a:schemeClr>
            </a:solidFill>
          </a:endParaRPr>
        </a:p>
      </dgm:t>
    </dgm:pt>
    <dgm:pt modelId="{6196DC6E-AE43-46D6-9C60-EFAB159427CB}" type="parTrans" cxnId="{E0455AEC-4BE7-442F-BBDC-CEB2F3585172}">
      <dgm:prSet/>
      <dgm:spPr/>
      <dgm:t>
        <a:bodyPr/>
        <a:lstStyle/>
        <a:p>
          <a:endParaRPr lang="en-US"/>
        </a:p>
      </dgm:t>
    </dgm:pt>
    <dgm:pt modelId="{FCB48C05-C71F-49CE-9671-CAA5EA839617}" type="sibTrans" cxnId="{E0455AEC-4BE7-442F-BBDC-CEB2F3585172}">
      <dgm:prSet/>
      <dgm:spPr/>
      <dgm:t>
        <a:bodyPr/>
        <a:lstStyle/>
        <a:p>
          <a:endParaRPr lang="en-US"/>
        </a:p>
      </dgm:t>
    </dgm:pt>
    <dgm:pt modelId="{857F9857-E5FA-4C69-92BD-E1CE69EBCAFB}">
      <dgm:prSet/>
      <dgm:spPr/>
      <dgm:t>
        <a:bodyPr/>
        <a:lstStyle/>
        <a:p>
          <a:pPr rtl="0"/>
          <a:r>
            <a:rPr lang="en-US" dirty="0" smtClean="0">
              <a:solidFill>
                <a:schemeClr val="accent1">
                  <a:lumMod val="90000"/>
                </a:schemeClr>
              </a:solidFill>
            </a:rPr>
            <a:t>Child-centered, best interest decision making</a:t>
          </a:r>
          <a:endParaRPr lang="en-US" dirty="0">
            <a:solidFill>
              <a:schemeClr val="accent1">
                <a:lumMod val="90000"/>
              </a:schemeClr>
            </a:solidFill>
          </a:endParaRPr>
        </a:p>
      </dgm:t>
    </dgm:pt>
    <dgm:pt modelId="{B1EDFA63-99F4-453B-B019-79793ADCC3BA}" type="parTrans" cxnId="{578C9922-46F2-4B03-B327-AAB8852FFB78}">
      <dgm:prSet/>
      <dgm:spPr/>
      <dgm:t>
        <a:bodyPr/>
        <a:lstStyle/>
        <a:p>
          <a:endParaRPr lang="en-US"/>
        </a:p>
      </dgm:t>
    </dgm:pt>
    <dgm:pt modelId="{DB83CECF-352D-474A-A069-49D6049D8FD1}" type="sibTrans" cxnId="{578C9922-46F2-4B03-B327-AAB8852FFB78}">
      <dgm:prSet/>
      <dgm:spPr/>
      <dgm:t>
        <a:bodyPr/>
        <a:lstStyle/>
        <a:p>
          <a:endParaRPr lang="en-US"/>
        </a:p>
      </dgm:t>
    </dgm:pt>
    <dgm:pt modelId="{D5C4DD69-951B-49F2-90EE-166FB115807E}" type="pres">
      <dgm:prSet presAssocID="{1BF416A7-6B9C-4006-B0D5-396B6132209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1F76DCB-34E1-493F-B9B2-311CCC6DF503}" type="pres">
      <dgm:prSet presAssocID="{1062B596-4504-4548-A8E7-265BBF80AFB5}" presName="thickLine" presStyleLbl="alignNode1" presStyleIdx="0" presStyleCnt="1"/>
      <dgm:spPr/>
    </dgm:pt>
    <dgm:pt modelId="{11F902D5-1090-46CA-A111-964977460C40}" type="pres">
      <dgm:prSet presAssocID="{1062B596-4504-4548-A8E7-265BBF80AFB5}" presName="horz1" presStyleCnt="0"/>
      <dgm:spPr/>
    </dgm:pt>
    <dgm:pt modelId="{3C5E78F0-89DE-4691-B99F-1B784880E462}" type="pres">
      <dgm:prSet presAssocID="{1062B596-4504-4548-A8E7-265BBF80AFB5}" presName="tx1" presStyleLbl="revTx" presStyleIdx="0" presStyleCnt="6"/>
      <dgm:spPr/>
      <dgm:t>
        <a:bodyPr/>
        <a:lstStyle/>
        <a:p>
          <a:endParaRPr lang="en-US"/>
        </a:p>
      </dgm:t>
    </dgm:pt>
    <dgm:pt modelId="{E94B06D1-0C02-47E7-96CC-C69891424137}" type="pres">
      <dgm:prSet presAssocID="{1062B596-4504-4548-A8E7-265BBF80AFB5}" presName="vert1" presStyleCnt="0"/>
      <dgm:spPr/>
    </dgm:pt>
    <dgm:pt modelId="{2D97C618-BB51-481B-8A5E-C24EBFE54D9F}" type="pres">
      <dgm:prSet presAssocID="{63E029DD-5440-4391-AB38-27FFDAEB3401}" presName="vertSpace2a" presStyleCnt="0"/>
      <dgm:spPr/>
    </dgm:pt>
    <dgm:pt modelId="{B75A725C-158B-494D-8D5A-69AF467B725F}" type="pres">
      <dgm:prSet presAssocID="{63E029DD-5440-4391-AB38-27FFDAEB3401}" presName="horz2" presStyleCnt="0"/>
      <dgm:spPr/>
    </dgm:pt>
    <dgm:pt modelId="{761B744F-90A4-4D5E-9F1C-2A6B18D57A5A}" type="pres">
      <dgm:prSet presAssocID="{63E029DD-5440-4391-AB38-27FFDAEB3401}" presName="horzSpace2" presStyleCnt="0"/>
      <dgm:spPr/>
    </dgm:pt>
    <dgm:pt modelId="{401E902E-17A8-408A-ACB7-F5B66D2D83A7}" type="pres">
      <dgm:prSet presAssocID="{63E029DD-5440-4391-AB38-27FFDAEB3401}" presName="tx2" presStyleLbl="revTx" presStyleIdx="1" presStyleCnt="6"/>
      <dgm:spPr/>
      <dgm:t>
        <a:bodyPr/>
        <a:lstStyle/>
        <a:p>
          <a:endParaRPr lang="en-US"/>
        </a:p>
      </dgm:t>
    </dgm:pt>
    <dgm:pt modelId="{26C7A6AC-B502-423A-A61F-6B6ACAF85A92}" type="pres">
      <dgm:prSet presAssocID="{63E029DD-5440-4391-AB38-27FFDAEB3401}" presName="vert2" presStyleCnt="0"/>
      <dgm:spPr/>
    </dgm:pt>
    <dgm:pt modelId="{52DCA0A4-EE63-48B7-8830-4AD3C158CFE6}" type="pres">
      <dgm:prSet presAssocID="{63E029DD-5440-4391-AB38-27FFDAEB3401}" presName="thinLine2b" presStyleLbl="callout" presStyleIdx="0" presStyleCnt="5"/>
      <dgm:spPr/>
    </dgm:pt>
    <dgm:pt modelId="{E88C1B2C-1CF8-4F19-915B-6480C7E53C1C}" type="pres">
      <dgm:prSet presAssocID="{63E029DD-5440-4391-AB38-27FFDAEB3401}" presName="vertSpace2b" presStyleCnt="0"/>
      <dgm:spPr/>
    </dgm:pt>
    <dgm:pt modelId="{10F047D2-1992-48DE-B84E-BF3ADB66E5D9}" type="pres">
      <dgm:prSet presAssocID="{2562E8D2-3ADF-4D19-8758-47804F21C4D0}" presName="horz2" presStyleCnt="0"/>
      <dgm:spPr/>
    </dgm:pt>
    <dgm:pt modelId="{ECCDABDD-4CE0-4D04-ACC6-E41D8068FC22}" type="pres">
      <dgm:prSet presAssocID="{2562E8D2-3ADF-4D19-8758-47804F21C4D0}" presName="horzSpace2" presStyleCnt="0"/>
      <dgm:spPr/>
    </dgm:pt>
    <dgm:pt modelId="{332A4118-A337-48B9-8553-C7E3DF6A1B82}" type="pres">
      <dgm:prSet presAssocID="{2562E8D2-3ADF-4D19-8758-47804F21C4D0}" presName="tx2" presStyleLbl="revTx" presStyleIdx="2" presStyleCnt="6"/>
      <dgm:spPr/>
      <dgm:t>
        <a:bodyPr/>
        <a:lstStyle/>
        <a:p>
          <a:endParaRPr lang="en-US"/>
        </a:p>
      </dgm:t>
    </dgm:pt>
    <dgm:pt modelId="{30448F8E-F2D4-4CDC-81C1-BCEC5311C47B}" type="pres">
      <dgm:prSet presAssocID="{2562E8D2-3ADF-4D19-8758-47804F21C4D0}" presName="vert2" presStyleCnt="0"/>
      <dgm:spPr/>
    </dgm:pt>
    <dgm:pt modelId="{C4A2BCE3-1BDF-4649-9F5C-D241E364F986}" type="pres">
      <dgm:prSet presAssocID="{2562E8D2-3ADF-4D19-8758-47804F21C4D0}" presName="thinLine2b" presStyleLbl="callout" presStyleIdx="1" presStyleCnt="5"/>
      <dgm:spPr/>
    </dgm:pt>
    <dgm:pt modelId="{665D1F56-1781-4347-884E-9D5725302367}" type="pres">
      <dgm:prSet presAssocID="{2562E8D2-3ADF-4D19-8758-47804F21C4D0}" presName="vertSpace2b" presStyleCnt="0"/>
      <dgm:spPr/>
    </dgm:pt>
    <dgm:pt modelId="{C6BB3770-5E65-4A1B-AE1D-0AC89D4FD180}" type="pres">
      <dgm:prSet presAssocID="{2E563970-DF67-4C39-AC02-755644CC41D4}" presName="horz2" presStyleCnt="0"/>
      <dgm:spPr/>
    </dgm:pt>
    <dgm:pt modelId="{E24AE85E-BF04-4219-B370-AB91712B75A4}" type="pres">
      <dgm:prSet presAssocID="{2E563970-DF67-4C39-AC02-755644CC41D4}" presName="horzSpace2" presStyleCnt="0"/>
      <dgm:spPr/>
    </dgm:pt>
    <dgm:pt modelId="{59379ACD-5CFE-472C-9B0A-0F66096E4A8C}" type="pres">
      <dgm:prSet presAssocID="{2E563970-DF67-4C39-AC02-755644CC41D4}" presName="tx2" presStyleLbl="revTx" presStyleIdx="3" presStyleCnt="6"/>
      <dgm:spPr/>
      <dgm:t>
        <a:bodyPr/>
        <a:lstStyle/>
        <a:p>
          <a:endParaRPr lang="en-US"/>
        </a:p>
      </dgm:t>
    </dgm:pt>
    <dgm:pt modelId="{4E3B11BF-78B0-4FEC-9767-622907620D40}" type="pres">
      <dgm:prSet presAssocID="{2E563970-DF67-4C39-AC02-755644CC41D4}" presName="vert2" presStyleCnt="0"/>
      <dgm:spPr/>
    </dgm:pt>
    <dgm:pt modelId="{7BC0AFD2-4480-4B80-8AC7-80AE03E5BEFC}" type="pres">
      <dgm:prSet presAssocID="{2E563970-DF67-4C39-AC02-755644CC41D4}" presName="thinLine2b" presStyleLbl="callout" presStyleIdx="2" presStyleCnt="5"/>
      <dgm:spPr/>
    </dgm:pt>
    <dgm:pt modelId="{5164F995-6173-4407-B937-DB1940A4F459}" type="pres">
      <dgm:prSet presAssocID="{2E563970-DF67-4C39-AC02-755644CC41D4}" presName="vertSpace2b" presStyleCnt="0"/>
      <dgm:spPr/>
    </dgm:pt>
    <dgm:pt modelId="{21EB0E9D-EFB6-4044-9B1F-C2B475C13DB8}" type="pres">
      <dgm:prSet presAssocID="{313E5AA7-BF35-43DD-BCF0-71AFC00CEA96}" presName="horz2" presStyleCnt="0"/>
      <dgm:spPr/>
    </dgm:pt>
    <dgm:pt modelId="{E797EE6D-C568-4A0C-B7F5-BDFFEA119192}" type="pres">
      <dgm:prSet presAssocID="{313E5AA7-BF35-43DD-BCF0-71AFC00CEA96}" presName="horzSpace2" presStyleCnt="0"/>
      <dgm:spPr/>
    </dgm:pt>
    <dgm:pt modelId="{611B497C-EF87-4CA2-822A-A26F0C509815}" type="pres">
      <dgm:prSet presAssocID="{313E5AA7-BF35-43DD-BCF0-71AFC00CEA96}" presName="tx2" presStyleLbl="revTx" presStyleIdx="4" presStyleCnt="6"/>
      <dgm:spPr/>
      <dgm:t>
        <a:bodyPr/>
        <a:lstStyle/>
        <a:p>
          <a:endParaRPr lang="en-US"/>
        </a:p>
      </dgm:t>
    </dgm:pt>
    <dgm:pt modelId="{D87FD5EB-BF7B-42BE-ACFB-CCD627CACF08}" type="pres">
      <dgm:prSet presAssocID="{313E5AA7-BF35-43DD-BCF0-71AFC00CEA96}" presName="vert2" presStyleCnt="0"/>
      <dgm:spPr/>
    </dgm:pt>
    <dgm:pt modelId="{F90F562D-E36F-425B-A91E-9B84E6379E3A}" type="pres">
      <dgm:prSet presAssocID="{313E5AA7-BF35-43DD-BCF0-71AFC00CEA96}" presName="thinLine2b" presStyleLbl="callout" presStyleIdx="3" presStyleCnt="5"/>
      <dgm:spPr/>
    </dgm:pt>
    <dgm:pt modelId="{A715DE65-06AC-440A-807E-9A16EB914E54}" type="pres">
      <dgm:prSet presAssocID="{313E5AA7-BF35-43DD-BCF0-71AFC00CEA96}" presName="vertSpace2b" presStyleCnt="0"/>
      <dgm:spPr/>
    </dgm:pt>
    <dgm:pt modelId="{EC75C89F-F27C-4339-90B3-91ED28037D5E}" type="pres">
      <dgm:prSet presAssocID="{857F9857-E5FA-4C69-92BD-E1CE69EBCAFB}" presName="horz2" presStyleCnt="0"/>
      <dgm:spPr/>
    </dgm:pt>
    <dgm:pt modelId="{D4234EB3-7AEE-470B-8B12-6D29C8B16FE6}" type="pres">
      <dgm:prSet presAssocID="{857F9857-E5FA-4C69-92BD-E1CE69EBCAFB}" presName="horzSpace2" presStyleCnt="0"/>
      <dgm:spPr/>
    </dgm:pt>
    <dgm:pt modelId="{92DCE4EC-F2AF-403B-8B3B-2D9E7DDB970C}" type="pres">
      <dgm:prSet presAssocID="{857F9857-E5FA-4C69-92BD-E1CE69EBCAFB}" presName="tx2" presStyleLbl="revTx" presStyleIdx="5" presStyleCnt="6"/>
      <dgm:spPr/>
      <dgm:t>
        <a:bodyPr/>
        <a:lstStyle/>
        <a:p>
          <a:endParaRPr lang="en-US"/>
        </a:p>
      </dgm:t>
    </dgm:pt>
    <dgm:pt modelId="{F242ED6A-30C3-4715-B331-8002B87B5378}" type="pres">
      <dgm:prSet presAssocID="{857F9857-E5FA-4C69-92BD-E1CE69EBCAFB}" presName="vert2" presStyleCnt="0"/>
      <dgm:spPr/>
    </dgm:pt>
    <dgm:pt modelId="{D073D7B3-99C0-4645-9933-196DBFB74E66}" type="pres">
      <dgm:prSet presAssocID="{857F9857-E5FA-4C69-92BD-E1CE69EBCAFB}" presName="thinLine2b" presStyleLbl="callout" presStyleIdx="4" presStyleCnt="5"/>
      <dgm:spPr/>
    </dgm:pt>
    <dgm:pt modelId="{67F78974-06AD-451C-A55D-23347EC5037A}" type="pres">
      <dgm:prSet presAssocID="{857F9857-E5FA-4C69-92BD-E1CE69EBCAFB}" presName="vertSpace2b" presStyleCnt="0"/>
      <dgm:spPr/>
    </dgm:pt>
  </dgm:ptLst>
  <dgm:cxnLst>
    <dgm:cxn modelId="{EAA3D9B8-2826-4286-8FE9-6FD75B0C837C}" type="presOf" srcId="{2E563970-DF67-4C39-AC02-755644CC41D4}" destId="{59379ACD-5CFE-472C-9B0A-0F66096E4A8C}" srcOrd="0" destOrd="0" presId="urn:microsoft.com/office/officeart/2008/layout/LinedList"/>
    <dgm:cxn modelId="{578C9922-46F2-4B03-B327-AAB8852FFB78}" srcId="{1062B596-4504-4548-A8E7-265BBF80AFB5}" destId="{857F9857-E5FA-4C69-92BD-E1CE69EBCAFB}" srcOrd="4" destOrd="0" parTransId="{B1EDFA63-99F4-453B-B019-79793ADCC3BA}" sibTransId="{DB83CECF-352D-474A-A069-49D6049D8FD1}"/>
    <dgm:cxn modelId="{AA3E04E9-4B88-444C-B44D-B86398342C45}" type="presOf" srcId="{2562E8D2-3ADF-4D19-8758-47804F21C4D0}" destId="{332A4118-A337-48B9-8553-C7E3DF6A1B82}" srcOrd="0" destOrd="0" presId="urn:microsoft.com/office/officeart/2008/layout/LinedList"/>
    <dgm:cxn modelId="{34B71FA0-880B-49EC-886E-0EFAF6FE7C41}" srcId="{1062B596-4504-4548-A8E7-265BBF80AFB5}" destId="{63E029DD-5440-4391-AB38-27FFDAEB3401}" srcOrd="0" destOrd="0" parTransId="{45456924-9C99-48F2-A09B-6BD638E806FC}" sibTransId="{70A2162D-488D-4F0A-9D97-1786B0409B67}"/>
    <dgm:cxn modelId="{E415BFFE-CE84-4932-AAE3-74B1B4C827C4}" srcId="{1062B596-4504-4548-A8E7-265BBF80AFB5}" destId="{2E563970-DF67-4C39-AC02-755644CC41D4}" srcOrd="2" destOrd="0" parTransId="{566B4259-79A9-4546-A1A5-95D4E64C3493}" sibTransId="{EC0D9CCC-BFA0-45A4-9D25-A46D0C2336C9}"/>
    <dgm:cxn modelId="{74B422AD-2A81-424E-AA27-417DB558448A}" type="presOf" srcId="{313E5AA7-BF35-43DD-BCF0-71AFC00CEA96}" destId="{611B497C-EF87-4CA2-822A-A26F0C509815}" srcOrd="0" destOrd="0" presId="urn:microsoft.com/office/officeart/2008/layout/LinedList"/>
    <dgm:cxn modelId="{5141BB1A-0C1E-415E-B9B5-DC61A05C2D65}" srcId="{1BF416A7-6B9C-4006-B0D5-396B61322097}" destId="{1062B596-4504-4548-A8E7-265BBF80AFB5}" srcOrd="0" destOrd="0" parTransId="{7024F0C2-648C-4DE7-ACAE-7A3A6E2836A4}" sibTransId="{F3EFAD0F-F4EA-46BE-8096-4F19D5D5FEAA}"/>
    <dgm:cxn modelId="{E0455AEC-4BE7-442F-BBDC-CEB2F3585172}" srcId="{1062B596-4504-4548-A8E7-265BBF80AFB5}" destId="{313E5AA7-BF35-43DD-BCF0-71AFC00CEA96}" srcOrd="3" destOrd="0" parTransId="{6196DC6E-AE43-46D6-9C60-EFAB159427CB}" sibTransId="{FCB48C05-C71F-49CE-9671-CAA5EA839617}"/>
    <dgm:cxn modelId="{5A0099FE-3B6A-4FC9-B937-BDD011401FD0}" srcId="{1062B596-4504-4548-A8E7-265BBF80AFB5}" destId="{2562E8D2-3ADF-4D19-8758-47804F21C4D0}" srcOrd="1" destOrd="0" parTransId="{7DF687DE-99B4-4360-B2F8-A5DCE1F3B6F4}" sibTransId="{90B44597-4091-4DDD-9B4B-EFABC272DE67}"/>
    <dgm:cxn modelId="{69210762-65E8-4F03-B0FC-E1C869F8E24B}" type="presOf" srcId="{63E029DD-5440-4391-AB38-27FFDAEB3401}" destId="{401E902E-17A8-408A-ACB7-F5B66D2D83A7}" srcOrd="0" destOrd="0" presId="urn:microsoft.com/office/officeart/2008/layout/LinedList"/>
    <dgm:cxn modelId="{61FC6B0B-781E-4CAF-A6FF-4749592C3288}" type="presOf" srcId="{857F9857-E5FA-4C69-92BD-E1CE69EBCAFB}" destId="{92DCE4EC-F2AF-403B-8B3B-2D9E7DDB970C}" srcOrd="0" destOrd="0" presId="urn:microsoft.com/office/officeart/2008/layout/LinedList"/>
    <dgm:cxn modelId="{99772567-0AA9-4559-B05F-E9E25B2120DA}" type="presOf" srcId="{1BF416A7-6B9C-4006-B0D5-396B61322097}" destId="{D5C4DD69-951B-49F2-90EE-166FB115807E}" srcOrd="0" destOrd="0" presId="urn:microsoft.com/office/officeart/2008/layout/LinedList"/>
    <dgm:cxn modelId="{55A62620-1051-4779-A74E-1CD819764253}" type="presOf" srcId="{1062B596-4504-4548-A8E7-265BBF80AFB5}" destId="{3C5E78F0-89DE-4691-B99F-1B784880E462}" srcOrd="0" destOrd="0" presId="urn:microsoft.com/office/officeart/2008/layout/LinedList"/>
    <dgm:cxn modelId="{3F62CD1E-9263-4F4A-97AD-F02EA64C0F87}" type="presParOf" srcId="{D5C4DD69-951B-49F2-90EE-166FB115807E}" destId="{01F76DCB-34E1-493F-B9B2-311CCC6DF503}" srcOrd="0" destOrd="0" presId="urn:microsoft.com/office/officeart/2008/layout/LinedList"/>
    <dgm:cxn modelId="{4A44B75C-018E-4959-AFB4-149BA6D73336}" type="presParOf" srcId="{D5C4DD69-951B-49F2-90EE-166FB115807E}" destId="{11F902D5-1090-46CA-A111-964977460C40}" srcOrd="1" destOrd="0" presId="urn:microsoft.com/office/officeart/2008/layout/LinedList"/>
    <dgm:cxn modelId="{081F83C1-2B75-4048-A239-4CFC8D09204C}" type="presParOf" srcId="{11F902D5-1090-46CA-A111-964977460C40}" destId="{3C5E78F0-89DE-4691-B99F-1B784880E462}" srcOrd="0" destOrd="0" presId="urn:microsoft.com/office/officeart/2008/layout/LinedList"/>
    <dgm:cxn modelId="{0D70F220-B03F-4E45-921B-744119F07B56}" type="presParOf" srcId="{11F902D5-1090-46CA-A111-964977460C40}" destId="{E94B06D1-0C02-47E7-96CC-C69891424137}" srcOrd="1" destOrd="0" presId="urn:microsoft.com/office/officeart/2008/layout/LinedList"/>
    <dgm:cxn modelId="{66C1006B-8487-442A-A835-CF5D8859A5A3}" type="presParOf" srcId="{E94B06D1-0C02-47E7-96CC-C69891424137}" destId="{2D97C618-BB51-481B-8A5E-C24EBFE54D9F}" srcOrd="0" destOrd="0" presId="urn:microsoft.com/office/officeart/2008/layout/LinedList"/>
    <dgm:cxn modelId="{C8E74EB1-C140-4D6D-B2C7-B371A215BBF1}" type="presParOf" srcId="{E94B06D1-0C02-47E7-96CC-C69891424137}" destId="{B75A725C-158B-494D-8D5A-69AF467B725F}" srcOrd="1" destOrd="0" presId="urn:microsoft.com/office/officeart/2008/layout/LinedList"/>
    <dgm:cxn modelId="{7DEF5DEF-2A37-4059-ABAD-621D58EA5BA4}" type="presParOf" srcId="{B75A725C-158B-494D-8D5A-69AF467B725F}" destId="{761B744F-90A4-4D5E-9F1C-2A6B18D57A5A}" srcOrd="0" destOrd="0" presId="urn:microsoft.com/office/officeart/2008/layout/LinedList"/>
    <dgm:cxn modelId="{6BECE3B2-CABB-4748-90B6-00BA4CA17459}" type="presParOf" srcId="{B75A725C-158B-494D-8D5A-69AF467B725F}" destId="{401E902E-17A8-408A-ACB7-F5B66D2D83A7}" srcOrd="1" destOrd="0" presId="urn:microsoft.com/office/officeart/2008/layout/LinedList"/>
    <dgm:cxn modelId="{6BC53F54-D0D0-4F19-A4CA-0DE4B8511D65}" type="presParOf" srcId="{B75A725C-158B-494D-8D5A-69AF467B725F}" destId="{26C7A6AC-B502-423A-A61F-6B6ACAF85A92}" srcOrd="2" destOrd="0" presId="urn:microsoft.com/office/officeart/2008/layout/LinedList"/>
    <dgm:cxn modelId="{1D632A72-DCD6-4355-A333-228122498A17}" type="presParOf" srcId="{E94B06D1-0C02-47E7-96CC-C69891424137}" destId="{52DCA0A4-EE63-48B7-8830-4AD3C158CFE6}" srcOrd="2" destOrd="0" presId="urn:microsoft.com/office/officeart/2008/layout/LinedList"/>
    <dgm:cxn modelId="{E2E8A0A5-4F5A-4D3A-8B96-31375F736079}" type="presParOf" srcId="{E94B06D1-0C02-47E7-96CC-C69891424137}" destId="{E88C1B2C-1CF8-4F19-915B-6480C7E53C1C}" srcOrd="3" destOrd="0" presId="urn:microsoft.com/office/officeart/2008/layout/LinedList"/>
    <dgm:cxn modelId="{461E4BBA-86CE-49D6-BAAF-2E45F13410A0}" type="presParOf" srcId="{E94B06D1-0C02-47E7-96CC-C69891424137}" destId="{10F047D2-1992-48DE-B84E-BF3ADB66E5D9}" srcOrd="4" destOrd="0" presId="urn:microsoft.com/office/officeart/2008/layout/LinedList"/>
    <dgm:cxn modelId="{82680FB7-828B-4EE0-BFE0-C3F09878A734}" type="presParOf" srcId="{10F047D2-1992-48DE-B84E-BF3ADB66E5D9}" destId="{ECCDABDD-4CE0-4D04-ACC6-E41D8068FC22}" srcOrd="0" destOrd="0" presId="urn:microsoft.com/office/officeart/2008/layout/LinedList"/>
    <dgm:cxn modelId="{78C094E1-3521-4C3C-A0C7-BF4F0AE02F71}" type="presParOf" srcId="{10F047D2-1992-48DE-B84E-BF3ADB66E5D9}" destId="{332A4118-A337-48B9-8553-C7E3DF6A1B82}" srcOrd="1" destOrd="0" presId="urn:microsoft.com/office/officeart/2008/layout/LinedList"/>
    <dgm:cxn modelId="{3529006B-6864-460F-BB21-158E3419214A}" type="presParOf" srcId="{10F047D2-1992-48DE-B84E-BF3ADB66E5D9}" destId="{30448F8E-F2D4-4CDC-81C1-BCEC5311C47B}" srcOrd="2" destOrd="0" presId="urn:microsoft.com/office/officeart/2008/layout/LinedList"/>
    <dgm:cxn modelId="{FB13CF5F-2D65-4C77-8FA6-D760CC50922E}" type="presParOf" srcId="{E94B06D1-0C02-47E7-96CC-C69891424137}" destId="{C4A2BCE3-1BDF-4649-9F5C-D241E364F986}" srcOrd="5" destOrd="0" presId="urn:microsoft.com/office/officeart/2008/layout/LinedList"/>
    <dgm:cxn modelId="{92D88415-F95D-4B43-9B26-62C6034BD4BF}" type="presParOf" srcId="{E94B06D1-0C02-47E7-96CC-C69891424137}" destId="{665D1F56-1781-4347-884E-9D5725302367}" srcOrd="6" destOrd="0" presId="urn:microsoft.com/office/officeart/2008/layout/LinedList"/>
    <dgm:cxn modelId="{D846802C-F793-48F5-830E-C71EF57F7367}" type="presParOf" srcId="{E94B06D1-0C02-47E7-96CC-C69891424137}" destId="{C6BB3770-5E65-4A1B-AE1D-0AC89D4FD180}" srcOrd="7" destOrd="0" presId="urn:microsoft.com/office/officeart/2008/layout/LinedList"/>
    <dgm:cxn modelId="{55AA25FE-D6A1-431F-81F2-9CB0D6C616A9}" type="presParOf" srcId="{C6BB3770-5E65-4A1B-AE1D-0AC89D4FD180}" destId="{E24AE85E-BF04-4219-B370-AB91712B75A4}" srcOrd="0" destOrd="0" presId="urn:microsoft.com/office/officeart/2008/layout/LinedList"/>
    <dgm:cxn modelId="{70137800-7F13-4A04-BCAC-175C0A78ADCF}" type="presParOf" srcId="{C6BB3770-5E65-4A1B-AE1D-0AC89D4FD180}" destId="{59379ACD-5CFE-472C-9B0A-0F66096E4A8C}" srcOrd="1" destOrd="0" presId="urn:microsoft.com/office/officeart/2008/layout/LinedList"/>
    <dgm:cxn modelId="{7436D0F3-7E75-456C-B023-98416735FE4A}" type="presParOf" srcId="{C6BB3770-5E65-4A1B-AE1D-0AC89D4FD180}" destId="{4E3B11BF-78B0-4FEC-9767-622907620D40}" srcOrd="2" destOrd="0" presId="urn:microsoft.com/office/officeart/2008/layout/LinedList"/>
    <dgm:cxn modelId="{5A4AA406-5E8C-46B1-A072-561F5E4F1ED6}" type="presParOf" srcId="{E94B06D1-0C02-47E7-96CC-C69891424137}" destId="{7BC0AFD2-4480-4B80-8AC7-80AE03E5BEFC}" srcOrd="8" destOrd="0" presId="urn:microsoft.com/office/officeart/2008/layout/LinedList"/>
    <dgm:cxn modelId="{B6A8D95E-2FA3-4F81-9431-2EB8D813F44C}" type="presParOf" srcId="{E94B06D1-0C02-47E7-96CC-C69891424137}" destId="{5164F995-6173-4407-B937-DB1940A4F459}" srcOrd="9" destOrd="0" presId="urn:microsoft.com/office/officeart/2008/layout/LinedList"/>
    <dgm:cxn modelId="{022B0F6A-62F4-409B-A7D1-BB50C4D0AC4E}" type="presParOf" srcId="{E94B06D1-0C02-47E7-96CC-C69891424137}" destId="{21EB0E9D-EFB6-4044-9B1F-C2B475C13DB8}" srcOrd="10" destOrd="0" presId="urn:microsoft.com/office/officeart/2008/layout/LinedList"/>
    <dgm:cxn modelId="{F4E7FD8C-A653-4BDB-9766-6A10228DB234}" type="presParOf" srcId="{21EB0E9D-EFB6-4044-9B1F-C2B475C13DB8}" destId="{E797EE6D-C568-4A0C-B7F5-BDFFEA119192}" srcOrd="0" destOrd="0" presId="urn:microsoft.com/office/officeart/2008/layout/LinedList"/>
    <dgm:cxn modelId="{4938D498-50CE-4E02-9646-B625CE45EF62}" type="presParOf" srcId="{21EB0E9D-EFB6-4044-9B1F-C2B475C13DB8}" destId="{611B497C-EF87-4CA2-822A-A26F0C509815}" srcOrd="1" destOrd="0" presId="urn:microsoft.com/office/officeart/2008/layout/LinedList"/>
    <dgm:cxn modelId="{E626EF2C-1793-44EE-89F6-DED20000D788}" type="presParOf" srcId="{21EB0E9D-EFB6-4044-9B1F-C2B475C13DB8}" destId="{D87FD5EB-BF7B-42BE-ACFB-CCD627CACF08}" srcOrd="2" destOrd="0" presId="urn:microsoft.com/office/officeart/2008/layout/LinedList"/>
    <dgm:cxn modelId="{12620939-CE86-4D8F-9F48-8CD4596BB754}" type="presParOf" srcId="{E94B06D1-0C02-47E7-96CC-C69891424137}" destId="{F90F562D-E36F-425B-A91E-9B84E6379E3A}" srcOrd="11" destOrd="0" presId="urn:microsoft.com/office/officeart/2008/layout/LinedList"/>
    <dgm:cxn modelId="{5FA55D8C-3F57-4139-8A34-4324E1A6ED48}" type="presParOf" srcId="{E94B06D1-0C02-47E7-96CC-C69891424137}" destId="{A715DE65-06AC-440A-807E-9A16EB914E54}" srcOrd="12" destOrd="0" presId="urn:microsoft.com/office/officeart/2008/layout/LinedList"/>
    <dgm:cxn modelId="{FCFD0F0D-7A59-4E0E-AEA2-623D74E5A7D0}" type="presParOf" srcId="{E94B06D1-0C02-47E7-96CC-C69891424137}" destId="{EC75C89F-F27C-4339-90B3-91ED28037D5E}" srcOrd="13" destOrd="0" presId="urn:microsoft.com/office/officeart/2008/layout/LinedList"/>
    <dgm:cxn modelId="{DDB5E4DA-DA14-4A37-AC2C-62BB463044A8}" type="presParOf" srcId="{EC75C89F-F27C-4339-90B3-91ED28037D5E}" destId="{D4234EB3-7AEE-470B-8B12-6D29C8B16FE6}" srcOrd="0" destOrd="0" presId="urn:microsoft.com/office/officeart/2008/layout/LinedList"/>
    <dgm:cxn modelId="{E4206F2C-357C-45CA-B5F6-36D7C5120C17}" type="presParOf" srcId="{EC75C89F-F27C-4339-90B3-91ED28037D5E}" destId="{92DCE4EC-F2AF-403B-8B3B-2D9E7DDB970C}" srcOrd="1" destOrd="0" presId="urn:microsoft.com/office/officeart/2008/layout/LinedList"/>
    <dgm:cxn modelId="{08FE0D83-B164-443D-9E90-418BC3064D23}" type="presParOf" srcId="{EC75C89F-F27C-4339-90B3-91ED28037D5E}" destId="{F242ED6A-30C3-4715-B331-8002B87B5378}" srcOrd="2" destOrd="0" presId="urn:microsoft.com/office/officeart/2008/layout/LinedList"/>
    <dgm:cxn modelId="{325F6C06-90B5-4AF0-A59C-BE4571E1A01F}" type="presParOf" srcId="{E94B06D1-0C02-47E7-96CC-C69891424137}" destId="{D073D7B3-99C0-4645-9933-196DBFB74E66}" srcOrd="14" destOrd="0" presId="urn:microsoft.com/office/officeart/2008/layout/LinedList"/>
    <dgm:cxn modelId="{F9101618-1B44-4A53-A4AB-FA0D7AB2901F}" type="presParOf" srcId="{E94B06D1-0C02-47E7-96CC-C69891424137}" destId="{67F78974-06AD-451C-A55D-23347EC5037A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8981FB-AD57-464F-ADEA-B8D3AAF3DC0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9B280B7-CC01-42E3-8529-F938888872AF}">
      <dgm:prSet custT="1"/>
      <dgm:spPr/>
      <dgm:t>
        <a:bodyPr/>
        <a:lstStyle/>
        <a:p>
          <a:pPr rtl="0"/>
          <a:r>
            <a:rPr lang="en-US" sz="2800" dirty="0" smtClean="0"/>
            <a:t>Higher rates of depression and anxiety</a:t>
          </a:r>
          <a:endParaRPr lang="en-US" sz="2800" dirty="0"/>
        </a:p>
      </dgm:t>
    </dgm:pt>
    <dgm:pt modelId="{72720012-D1E0-45A8-9FBE-550704875DEA}" type="parTrans" cxnId="{A512A740-FA2D-47D6-90C7-22E9B9759837}">
      <dgm:prSet/>
      <dgm:spPr/>
      <dgm:t>
        <a:bodyPr/>
        <a:lstStyle/>
        <a:p>
          <a:endParaRPr lang="en-US"/>
        </a:p>
      </dgm:t>
    </dgm:pt>
    <dgm:pt modelId="{C756072F-2AE3-4F78-9E7C-2B6D52AC999C}" type="sibTrans" cxnId="{A512A740-FA2D-47D6-90C7-22E9B9759837}">
      <dgm:prSet/>
      <dgm:spPr/>
      <dgm:t>
        <a:bodyPr/>
        <a:lstStyle/>
        <a:p>
          <a:endParaRPr lang="en-US"/>
        </a:p>
      </dgm:t>
    </dgm:pt>
    <dgm:pt modelId="{3D5F27A8-AFA9-4D2B-9974-B413C4DD1955}">
      <dgm:prSet/>
      <dgm:spPr/>
      <dgm:t>
        <a:bodyPr/>
        <a:lstStyle/>
        <a:p>
          <a:pPr rtl="0"/>
          <a:r>
            <a:rPr lang="en-US" dirty="0" smtClean="0"/>
            <a:t>Uncertainty re: living/family situation</a:t>
          </a:r>
          <a:endParaRPr lang="en-US" dirty="0"/>
        </a:p>
      </dgm:t>
    </dgm:pt>
    <dgm:pt modelId="{FAD747C2-B912-4FF4-8D51-24656F25D8D5}" type="parTrans" cxnId="{50D47DB7-05B7-418C-A8E8-76693D77CE04}">
      <dgm:prSet/>
      <dgm:spPr/>
      <dgm:t>
        <a:bodyPr/>
        <a:lstStyle/>
        <a:p>
          <a:endParaRPr lang="en-US"/>
        </a:p>
      </dgm:t>
    </dgm:pt>
    <dgm:pt modelId="{457B9E24-F16F-4E25-8C42-0BBA2DC1B73F}" type="sibTrans" cxnId="{50D47DB7-05B7-418C-A8E8-76693D77CE04}">
      <dgm:prSet/>
      <dgm:spPr/>
      <dgm:t>
        <a:bodyPr/>
        <a:lstStyle/>
        <a:p>
          <a:endParaRPr lang="en-US"/>
        </a:p>
      </dgm:t>
    </dgm:pt>
    <dgm:pt modelId="{12FA9FBD-318A-4C1C-B496-F3928ACB35EC}">
      <dgm:prSet/>
      <dgm:spPr/>
      <dgm:t>
        <a:bodyPr/>
        <a:lstStyle/>
        <a:p>
          <a:pPr rtl="0"/>
          <a:r>
            <a:rPr lang="en-US" dirty="0" smtClean="0"/>
            <a:t>Social isolation</a:t>
          </a:r>
          <a:endParaRPr lang="en-US" dirty="0"/>
        </a:p>
      </dgm:t>
    </dgm:pt>
    <dgm:pt modelId="{C8A71BCE-90CB-47C3-B7FD-1DC5C630AAC4}" type="parTrans" cxnId="{1E831118-7F8D-4323-AA75-B2C388072C9C}">
      <dgm:prSet/>
      <dgm:spPr/>
      <dgm:t>
        <a:bodyPr/>
        <a:lstStyle/>
        <a:p>
          <a:endParaRPr lang="en-US"/>
        </a:p>
      </dgm:t>
    </dgm:pt>
    <dgm:pt modelId="{791F9FD6-92E9-4515-BE0A-DCA3D158D7EF}" type="sibTrans" cxnId="{1E831118-7F8D-4323-AA75-B2C388072C9C}">
      <dgm:prSet/>
      <dgm:spPr/>
      <dgm:t>
        <a:bodyPr/>
        <a:lstStyle/>
        <a:p>
          <a:endParaRPr lang="en-US"/>
        </a:p>
      </dgm:t>
    </dgm:pt>
    <dgm:pt modelId="{706299C8-3371-45A5-98E5-CB7B8D0DB25E}">
      <dgm:prSet/>
      <dgm:spPr/>
      <dgm:t>
        <a:bodyPr/>
        <a:lstStyle/>
        <a:p>
          <a:pPr rtl="0"/>
          <a:r>
            <a:rPr lang="en-US" smtClean="0"/>
            <a:t>Separation from family</a:t>
          </a:r>
          <a:endParaRPr lang="en-US"/>
        </a:p>
      </dgm:t>
    </dgm:pt>
    <dgm:pt modelId="{7FD2709D-26DE-48BC-9D83-127FEED68A14}" type="parTrans" cxnId="{BB580EE1-24CE-4F9A-A05F-16017AE66EA9}">
      <dgm:prSet/>
      <dgm:spPr/>
      <dgm:t>
        <a:bodyPr/>
        <a:lstStyle/>
        <a:p>
          <a:endParaRPr lang="en-US"/>
        </a:p>
      </dgm:t>
    </dgm:pt>
    <dgm:pt modelId="{8BBFAEFD-1C84-4331-895E-8EF097579057}" type="sibTrans" cxnId="{BB580EE1-24CE-4F9A-A05F-16017AE66EA9}">
      <dgm:prSet/>
      <dgm:spPr/>
      <dgm:t>
        <a:bodyPr/>
        <a:lstStyle/>
        <a:p>
          <a:endParaRPr lang="en-US"/>
        </a:p>
      </dgm:t>
    </dgm:pt>
    <dgm:pt modelId="{29E451FD-BFCC-4A51-8366-1CCDAB8C822F}">
      <dgm:prSet/>
      <dgm:spPr/>
      <dgm:t>
        <a:bodyPr/>
        <a:lstStyle/>
        <a:p>
          <a:pPr rtl="0"/>
          <a:r>
            <a:rPr lang="en-US" smtClean="0"/>
            <a:t>Emotional trauma</a:t>
          </a:r>
          <a:endParaRPr lang="en-US"/>
        </a:p>
      </dgm:t>
    </dgm:pt>
    <dgm:pt modelId="{8B0DA81E-54F8-4185-85C8-83496DA8C8DF}" type="parTrans" cxnId="{DAB60AFB-8781-4097-B4A3-84D21CCBE449}">
      <dgm:prSet/>
      <dgm:spPr/>
      <dgm:t>
        <a:bodyPr/>
        <a:lstStyle/>
        <a:p>
          <a:endParaRPr lang="en-US"/>
        </a:p>
      </dgm:t>
    </dgm:pt>
    <dgm:pt modelId="{F8400C91-253D-4210-8210-F5BE95367281}" type="sibTrans" cxnId="{DAB60AFB-8781-4097-B4A3-84D21CCBE449}">
      <dgm:prSet/>
      <dgm:spPr/>
      <dgm:t>
        <a:bodyPr/>
        <a:lstStyle/>
        <a:p>
          <a:endParaRPr lang="en-US"/>
        </a:p>
      </dgm:t>
    </dgm:pt>
    <dgm:pt modelId="{797BA0A7-29D4-4F76-B8DA-9F56A3F75B1B}">
      <dgm:prSet custT="1"/>
      <dgm:spPr/>
      <dgm:t>
        <a:bodyPr/>
        <a:lstStyle/>
        <a:p>
          <a:pPr rtl="0"/>
          <a:r>
            <a:rPr lang="en-US" sz="2800" dirty="0" smtClean="0"/>
            <a:t>Lack of services</a:t>
          </a:r>
          <a:endParaRPr lang="en-US" sz="2800" dirty="0"/>
        </a:p>
      </dgm:t>
    </dgm:pt>
    <dgm:pt modelId="{7CBF08D1-BDCA-4C5D-877A-DDE5BF75DB79}" type="parTrans" cxnId="{8E3AC7DE-225E-460A-9E8D-3A24C80491ED}">
      <dgm:prSet/>
      <dgm:spPr/>
      <dgm:t>
        <a:bodyPr/>
        <a:lstStyle/>
        <a:p>
          <a:endParaRPr lang="en-US"/>
        </a:p>
      </dgm:t>
    </dgm:pt>
    <dgm:pt modelId="{3D32E44F-26B8-4A28-BCD3-8D6039B598CE}" type="sibTrans" cxnId="{8E3AC7DE-225E-460A-9E8D-3A24C80491ED}">
      <dgm:prSet/>
      <dgm:spPr/>
      <dgm:t>
        <a:bodyPr/>
        <a:lstStyle/>
        <a:p>
          <a:endParaRPr lang="en-US"/>
        </a:p>
      </dgm:t>
    </dgm:pt>
    <dgm:pt modelId="{23BCD32A-550F-44C1-996B-FAF04D044F8D}">
      <dgm:prSet/>
      <dgm:spPr/>
      <dgm:t>
        <a:bodyPr/>
        <a:lstStyle/>
        <a:p>
          <a:pPr rtl="0"/>
          <a:r>
            <a:rPr lang="en-US" smtClean="0"/>
            <a:t>Transportation</a:t>
          </a:r>
          <a:endParaRPr lang="en-US"/>
        </a:p>
      </dgm:t>
    </dgm:pt>
    <dgm:pt modelId="{1319F3EC-4D3E-4D3C-A656-EA564F559C70}" type="parTrans" cxnId="{98E9391B-9D6B-4F37-8C5F-DE9F7A60B1D8}">
      <dgm:prSet/>
      <dgm:spPr/>
      <dgm:t>
        <a:bodyPr/>
        <a:lstStyle/>
        <a:p>
          <a:endParaRPr lang="en-US"/>
        </a:p>
      </dgm:t>
    </dgm:pt>
    <dgm:pt modelId="{4696AA37-51B9-454B-A75A-8CF1BCC9A8B7}" type="sibTrans" cxnId="{98E9391B-9D6B-4F37-8C5F-DE9F7A60B1D8}">
      <dgm:prSet/>
      <dgm:spPr/>
      <dgm:t>
        <a:bodyPr/>
        <a:lstStyle/>
        <a:p>
          <a:endParaRPr lang="en-US"/>
        </a:p>
      </dgm:t>
    </dgm:pt>
    <dgm:pt modelId="{DA2C3514-6433-435D-AC79-CFC55971564A}">
      <dgm:prSet/>
      <dgm:spPr/>
      <dgm:t>
        <a:bodyPr/>
        <a:lstStyle/>
        <a:p>
          <a:pPr rtl="0"/>
          <a:r>
            <a:rPr lang="en-US" smtClean="0"/>
            <a:t>Health Care</a:t>
          </a:r>
          <a:endParaRPr lang="en-US"/>
        </a:p>
      </dgm:t>
    </dgm:pt>
    <dgm:pt modelId="{DDD7CD31-A14F-418A-9934-B667DC1F5D21}" type="parTrans" cxnId="{AAD5AADF-9C1B-411B-919C-25AA2FE32B81}">
      <dgm:prSet/>
      <dgm:spPr/>
      <dgm:t>
        <a:bodyPr/>
        <a:lstStyle/>
        <a:p>
          <a:endParaRPr lang="en-US"/>
        </a:p>
      </dgm:t>
    </dgm:pt>
    <dgm:pt modelId="{4AEFF06F-1672-468B-8437-1454B57D148B}" type="sibTrans" cxnId="{AAD5AADF-9C1B-411B-919C-25AA2FE32B81}">
      <dgm:prSet/>
      <dgm:spPr/>
      <dgm:t>
        <a:bodyPr/>
        <a:lstStyle/>
        <a:p>
          <a:endParaRPr lang="en-US"/>
        </a:p>
      </dgm:t>
    </dgm:pt>
    <dgm:pt modelId="{3C701057-DBA4-4C7C-B3C4-6F596143E4A3}">
      <dgm:prSet/>
      <dgm:spPr/>
      <dgm:t>
        <a:bodyPr/>
        <a:lstStyle/>
        <a:p>
          <a:pPr rtl="0"/>
          <a:r>
            <a:rPr lang="en-US" smtClean="0"/>
            <a:t>Behavioral Health Care</a:t>
          </a:r>
          <a:endParaRPr lang="en-US"/>
        </a:p>
      </dgm:t>
    </dgm:pt>
    <dgm:pt modelId="{3131E93F-6D5F-4989-BD5A-F8F0295BEDFF}" type="parTrans" cxnId="{7738419A-E925-4FD9-9BFC-00AA4D9D5BBD}">
      <dgm:prSet/>
      <dgm:spPr/>
      <dgm:t>
        <a:bodyPr/>
        <a:lstStyle/>
        <a:p>
          <a:endParaRPr lang="en-US"/>
        </a:p>
      </dgm:t>
    </dgm:pt>
    <dgm:pt modelId="{CA65D0D0-EB6D-40CD-87AB-76EBB39DD364}" type="sibTrans" cxnId="{7738419A-E925-4FD9-9BFC-00AA4D9D5BBD}">
      <dgm:prSet/>
      <dgm:spPr/>
      <dgm:t>
        <a:bodyPr/>
        <a:lstStyle/>
        <a:p>
          <a:endParaRPr lang="en-US"/>
        </a:p>
      </dgm:t>
    </dgm:pt>
    <dgm:pt modelId="{40059366-8C52-418C-B66C-5E51FAA0D62B}">
      <dgm:prSet custT="1"/>
      <dgm:spPr/>
      <dgm:t>
        <a:bodyPr/>
        <a:lstStyle/>
        <a:p>
          <a:pPr rtl="0"/>
          <a:r>
            <a:rPr lang="en-US" sz="2800" dirty="0" smtClean="0"/>
            <a:t>Societal Stigma</a:t>
          </a:r>
          <a:endParaRPr lang="en-US" sz="2800" dirty="0"/>
        </a:p>
      </dgm:t>
    </dgm:pt>
    <dgm:pt modelId="{31836620-33B0-41EC-B4D2-957E3F3A5B40}" type="parTrans" cxnId="{5C15C398-F01D-42B8-A287-CDEFA7FB75F3}">
      <dgm:prSet/>
      <dgm:spPr/>
      <dgm:t>
        <a:bodyPr/>
        <a:lstStyle/>
        <a:p>
          <a:endParaRPr lang="en-US"/>
        </a:p>
      </dgm:t>
    </dgm:pt>
    <dgm:pt modelId="{FF3B81AE-2537-4CC8-A54C-65CDA241D456}" type="sibTrans" cxnId="{5C15C398-F01D-42B8-A287-CDEFA7FB75F3}">
      <dgm:prSet/>
      <dgm:spPr/>
      <dgm:t>
        <a:bodyPr/>
        <a:lstStyle/>
        <a:p>
          <a:endParaRPr lang="en-US"/>
        </a:p>
      </dgm:t>
    </dgm:pt>
    <dgm:pt modelId="{96C8BCD5-893C-419C-9E5B-D74CAAC1F156}">
      <dgm:prSet/>
      <dgm:spPr/>
      <dgm:t>
        <a:bodyPr/>
        <a:lstStyle/>
        <a:p>
          <a:pPr rtl="0"/>
          <a:r>
            <a:rPr lang="en-US" smtClean="0"/>
            <a:t>Stereotyping</a:t>
          </a:r>
          <a:endParaRPr lang="en-US"/>
        </a:p>
      </dgm:t>
    </dgm:pt>
    <dgm:pt modelId="{5999EC28-B629-4C78-83E7-4C1BFFD9D856}" type="parTrans" cxnId="{E94BA825-1A38-41EC-BED6-A541F093C617}">
      <dgm:prSet/>
      <dgm:spPr/>
      <dgm:t>
        <a:bodyPr/>
        <a:lstStyle/>
        <a:p>
          <a:endParaRPr lang="en-US"/>
        </a:p>
      </dgm:t>
    </dgm:pt>
    <dgm:pt modelId="{4E75D170-23FB-4989-A002-E9A70EE075FE}" type="sibTrans" cxnId="{E94BA825-1A38-41EC-BED6-A541F093C617}">
      <dgm:prSet/>
      <dgm:spPr/>
      <dgm:t>
        <a:bodyPr/>
        <a:lstStyle/>
        <a:p>
          <a:endParaRPr lang="en-US"/>
        </a:p>
      </dgm:t>
    </dgm:pt>
    <dgm:pt modelId="{936BDC0E-338F-4FF4-98DF-83B93D66901E}">
      <dgm:prSet/>
      <dgm:spPr/>
      <dgm:t>
        <a:bodyPr/>
        <a:lstStyle/>
        <a:p>
          <a:pPr rtl="0"/>
          <a:r>
            <a:rPr lang="en-US" smtClean="0"/>
            <a:t>Lack of awareness, understanding </a:t>
          </a:r>
          <a:endParaRPr lang="en-US"/>
        </a:p>
      </dgm:t>
    </dgm:pt>
    <dgm:pt modelId="{5B93403C-DDD3-4CF8-93C4-B8647968C53D}" type="parTrans" cxnId="{86039D90-3F1D-4D61-971B-7B9908666078}">
      <dgm:prSet/>
      <dgm:spPr/>
      <dgm:t>
        <a:bodyPr/>
        <a:lstStyle/>
        <a:p>
          <a:endParaRPr lang="en-US"/>
        </a:p>
      </dgm:t>
    </dgm:pt>
    <dgm:pt modelId="{26F2B93A-6C06-40A5-8A69-E88838E364BA}" type="sibTrans" cxnId="{86039D90-3F1D-4D61-971B-7B9908666078}">
      <dgm:prSet/>
      <dgm:spPr/>
      <dgm:t>
        <a:bodyPr/>
        <a:lstStyle/>
        <a:p>
          <a:endParaRPr lang="en-US"/>
        </a:p>
      </dgm:t>
    </dgm:pt>
    <dgm:pt modelId="{68765DFA-ED27-4209-8AF6-D137C76276E2}" type="pres">
      <dgm:prSet presAssocID="{DE8981FB-AD57-464F-ADEA-B8D3AAF3DC0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D3295A-9676-41D8-A8FD-A4CB388F325A}" type="pres">
      <dgm:prSet presAssocID="{69B280B7-CC01-42E3-8529-F938888872AF}" presName="circle1" presStyleLbl="node1" presStyleIdx="0" presStyleCnt="3"/>
      <dgm:spPr/>
    </dgm:pt>
    <dgm:pt modelId="{6E1B84AF-76A9-4234-9A37-A9F31FA1D07C}" type="pres">
      <dgm:prSet presAssocID="{69B280B7-CC01-42E3-8529-F938888872AF}" presName="space" presStyleCnt="0"/>
      <dgm:spPr/>
    </dgm:pt>
    <dgm:pt modelId="{9D0C9DF2-CB04-429C-A48C-DFE181BF677D}" type="pres">
      <dgm:prSet presAssocID="{69B280B7-CC01-42E3-8529-F938888872AF}" presName="rect1" presStyleLbl="alignAcc1" presStyleIdx="0" presStyleCnt="3"/>
      <dgm:spPr/>
      <dgm:t>
        <a:bodyPr/>
        <a:lstStyle/>
        <a:p>
          <a:endParaRPr lang="en-US"/>
        </a:p>
      </dgm:t>
    </dgm:pt>
    <dgm:pt modelId="{0CE6D301-04F8-4847-A298-74BDA9500D4F}" type="pres">
      <dgm:prSet presAssocID="{797BA0A7-29D4-4F76-B8DA-9F56A3F75B1B}" presName="vertSpace2" presStyleLbl="node1" presStyleIdx="0" presStyleCnt="3"/>
      <dgm:spPr/>
    </dgm:pt>
    <dgm:pt modelId="{27169F3D-A25A-48F4-8E03-D030B53CB50C}" type="pres">
      <dgm:prSet presAssocID="{797BA0A7-29D4-4F76-B8DA-9F56A3F75B1B}" presName="circle2" presStyleLbl="node1" presStyleIdx="1" presStyleCnt="3"/>
      <dgm:spPr/>
    </dgm:pt>
    <dgm:pt modelId="{26BF17BF-E41E-4E64-B271-42213B27FD43}" type="pres">
      <dgm:prSet presAssocID="{797BA0A7-29D4-4F76-B8DA-9F56A3F75B1B}" presName="rect2" presStyleLbl="alignAcc1" presStyleIdx="1" presStyleCnt="3"/>
      <dgm:spPr/>
      <dgm:t>
        <a:bodyPr/>
        <a:lstStyle/>
        <a:p>
          <a:endParaRPr lang="en-US"/>
        </a:p>
      </dgm:t>
    </dgm:pt>
    <dgm:pt modelId="{CB6364ED-19F2-43F3-9203-EA857630169E}" type="pres">
      <dgm:prSet presAssocID="{40059366-8C52-418C-B66C-5E51FAA0D62B}" presName="vertSpace3" presStyleLbl="node1" presStyleIdx="1" presStyleCnt="3"/>
      <dgm:spPr/>
    </dgm:pt>
    <dgm:pt modelId="{A11E9F1C-DE5D-40F7-82A1-556F495F97E0}" type="pres">
      <dgm:prSet presAssocID="{40059366-8C52-418C-B66C-5E51FAA0D62B}" presName="circle3" presStyleLbl="node1" presStyleIdx="2" presStyleCnt="3"/>
      <dgm:spPr/>
    </dgm:pt>
    <dgm:pt modelId="{516BDDF6-DBAE-4DA6-9B85-14DC21BE2928}" type="pres">
      <dgm:prSet presAssocID="{40059366-8C52-418C-B66C-5E51FAA0D62B}" presName="rect3" presStyleLbl="alignAcc1" presStyleIdx="2" presStyleCnt="3"/>
      <dgm:spPr/>
      <dgm:t>
        <a:bodyPr/>
        <a:lstStyle/>
        <a:p>
          <a:endParaRPr lang="en-US"/>
        </a:p>
      </dgm:t>
    </dgm:pt>
    <dgm:pt modelId="{D94F8F27-1CBA-4882-A18C-F10B11C2FBE6}" type="pres">
      <dgm:prSet presAssocID="{69B280B7-CC01-42E3-8529-F938888872AF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DD214-CB2E-41B4-9CF1-58B407662174}" type="pres">
      <dgm:prSet presAssocID="{69B280B7-CC01-42E3-8529-F938888872AF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3F134-5B0C-41CA-B146-F4AE619D5F32}" type="pres">
      <dgm:prSet presAssocID="{797BA0A7-29D4-4F76-B8DA-9F56A3F75B1B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746A85-3723-4C62-8629-34A1C7F3C1BA}" type="pres">
      <dgm:prSet presAssocID="{797BA0A7-29D4-4F76-B8DA-9F56A3F75B1B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D5B00-66DB-4200-80A1-93E3F06C9760}" type="pres">
      <dgm:prSet presAssocID="{40059366-8C52-418C-B66C-5E51FAA0D62B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100F9B-39C8-400C-AB0E-80C4D92FF17C}" type="pres">
      <dgm:prSet presAssocID="{40059366-8C52-418C-B66C-5E51FAA0D62B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D77882-D631-4565-B787-B3A108D37F4A}" type="presOf" srcId="{23BCD32A-550F-44C1-996B-FAF04D044F8D}" destId="{8B746A85-3723-4C62-8629-34A1C7F3C1BA}" srcOrd="0" destOrd="0" presId="urn:microsoft.com/office/officeart/2005/8/layout/target3"/>
    <dgm:cxn modelId="{94469B3E-AF7F-4D64-80DE-150D8D5C1DA2}" type="presOf" srcId="{96C8BCD5-893C-419C-9E5B-D74CAAC1F156}" destId="{BF100F9B-39C8-400C-AB0E-80C4D92FF17C}" srcOrd="0" destOrd="0" presId="urn:microsoft.com/office/officeart/2005/8/layout/target3"/>
    <dgm:cxn modelId="{50D47DB7-05B7-418C-A8E8-76693D77CE04}" srcId="{69B280B7-CC01-42E3-8529-F938888872AF}" destId="{3D5F27A8-AFA9-4D2B-9974-B413C4DD1955}" srcOrd="0" destOrd="0" parTransId="{FAD747C2-B912-4FF4-8D51-24656F25D8D5}" sibTransId="{457B9E24-F16F-4E25-8C42-0BBA2DC1B73F}"/>
    <dgm:cxn modelId="{5C15C398-F01D-42B8-A287-CDEFA7FB75F3}" srcId="{DE8981FB-AD57-464F-ADEA-B8D3AAF3DC04}" destId="{40059366-8C52-418C-B66C-5E51FAA0D62B}" srcOrd="2" destOrd="0" parTransId="{31836620-33B0-41EC-B4D2-957E3F3A5B40}" sibTransId="{FF3B81AE-2537-4CC8-A54C-65CDA241D456}"/>
    <dgm:cxn modelId="{4D22A78C-AF42-464A-AF90-17C4C1AF9A34}" type="presOf" srcId="{12FA9FBD-318A-4C1C-B496-F3928ACB35EC}" destId="{2B4DD214-CB2E-41B4-9CF1-58B407662174}" srcOrd="0" destOrd="1" presId="urn:microsoft.com/office/officeart/2005/8/layout/target3"/>
    <dgm:cxn modelId="{14AE9752-32F4-4B36-9B9B-6D874EC1776B}" type="presOf" srcId="{DE8981FB-AD57-464F-ADEA-B8D3AAF3DC04}" destId="{68765DFA-ED27-4209-8AF6-D137C76276E2}" srcOrd="0" destOrd="0" presId="urn:microsoft.com/office/officeart/2005/8/layout/target3"/>
    <dgm:cxn modelId="{1E831118-7F8D-4323-AA75-B2C388072C9C}" srcId="{69B280B7-CC01-42E3-8529-F938888872AF}" destId="{12FA9FBD-318A-4C1C-B496-F3928ACB35EC}" srcOrd="1" destOrd="0" parTransId="{C8A71BCE-90CB-47C3-B7FD-1DC5C630AAC4}" sibTransId="{791F9FD6-92E9-4515-BE0A-DCA3D158D7EF}"/>
    <dgm:cxn modelId="{98E9391B-9D6B-4F37-8C5F-DE9F7A60B1D8}" srcId="{797BA0A7-29D4-4F76-B8DA-9F56A3F75B1B}" destId="{23BCD32A-550F-44C1-996B-FAF04D044F8D}" srcOrd="0" destOrd="0" parTransId="{1319F3EC-4D3E-4D3C-A656-EA564F559C70}" sibTransId="{4696AA37-51B9-454B-A75A-8CF1BCC9A8B7}"/>
    <dgm:cxn modelId="{86039D90-3F1D-4D61-971B-7B9908666078}" srcId="{40059366-8C52-418C-B66C-5E51FAA0D62B}" destId="{936BDC0E-338F-4FF4-98DF-83B93D66901E}" srcOrd="1" destOrd="0" parTransId="{5B93403C-DDD3-4CF8-93C4-B8647968C53D}" sibTransId="{26F2B93A-6C06-40A5-8A69-E88838E364BA}"/>
    <dgm:cxn modelId="{14EF4938-850B-4C0B-8719-D3A4C5FA3CDE}" type="presOf" srcId="{797BA0A7-29D4-4F76-B8DA-9F56A3F75B1B}" destId="{F493F134-5B0C-41CA-B146-F4AE619D5F32}" srcOrd="1" destOrd="0" presId="urn:microsoft.com/office/officeart/2005/8/layout/target3"/>
    <dgm:cxn modelId="{0EB9E0E2-EA6B-4F94-9463-F2A0157318B3}" type="presOf" srcId="{DA2C3514-6433-435D-AC79-CFC55971564A}" destId="{8B746A85-3723-4C62-8629-34A1C7F3C1BA}" srcOrd="0" destOrd="1" presId="urn:microsoft.com/office/officeart/2005/8/layout/target3"/>
    <dgm:cxn modelId="{AAD5AADF-9C1B-411B-919C-25AA2FE32B81}" srcId="{797BA0A7-29D4-4F76-B8DA-9F56A3F75B1B}" destId="{DA2C3514-6433-435D-AC79-CFC55971564A}" srcOrd="1" destOrd="0" parTransId="{DDD7CD31-A14F-418A-9934-B667DC1F5D21}" sibTransId="{4AEFF06F-1672-468B-8437-1454B57D148B}"/>
    <dgm:cxn modelId="{4139657F-0F9E-48B9-A71F-610F691ADED4}" type="presOf" srcId="{797BA0A7-29D4-4F76-B8DA-9F56A3F75B1B}" destId="{26BF17BF-E41E-4E64-B271-42213B27FD43}" srcOrd="0" destOrd="0" presId="urn:microsoft.com/office/officeart/2005/8/layout/target3"/>
    <dgm:cxn modelId="{B30FC497-C9BC-4732-BDFC-9F4D95216AB1}" type="presOf" srcId="{40059366-8C52-418C-B66C-5E51FAA0D62B}" destId="{B0FD5B00-66DB-4200-80A1-93E3F06C9760}" srcOrd="1" destOrd="0" presId="urn:microsoft.com/office/officeart/2005/8/layout/target3"/>
    <dgm:cxn modelId="{7485895C-9903-4B8A-A770-43045D1F5A9F}" type="presOf" srcId="{69B280B7-CC01-42E3-8529-F938888872AF}" destId="{D94F8F27-1CBA-4882-A18C-F10B11C2FBE6}" srcOrd="1" destOrd="0" presId="urn:microsoft.com/office/officeart/2005/8/layout/target3"/>
    <dgm:cxn modelId="{7738419A-E925-4FD9-9BFC-00AA4D9D5BBD}" srcId="{797BA0A7-29D4-4F76-B8DA-9F56A3F75B1B}" destId="{3C701057-DBA4-4C7C-B3C4-6F596143E4A3}" srcOrd="2" destOrd="0" parTransId="{3131E93F-6D5F-4989-BD5A-F8F0295BEDFF}" sibTransId="{CA65D0D0-EB6D-40CD-87AB-76EBB39DD364}"/>
    <dgm:cxn modelId="{9EC98847-B444-4240-9708-E192801831CC}" type="presOf" srcId="{40059366-8C52-418C-B66C-5E51FAA0D62B}" destId="{516BDDF6-DBAE-4DA6-9B85-14DC21BE2928}" srcOrd="0" destOrd="0" presId="urn:microsoft.com/office/officeart/2005/8/layout/target3"/>
    <dgm:cxn modelId="{E94BA825-1A38-41EC-BED6-A541F093C617}" srcId="{40059366-8C52-418C-B66C-5E51FAA0D62B}" destId="{96C8BCD5-893C-419C-9E5B-D74CAAC1F156}" srcOrd="0" destOrd="0" parTransId="{5999EC28-B629-4C78-83E7-4C1BFFD9D856}" sibTransId="{4E75D170-23FB-4989-A002-E9A70EE075FE}"/>
    <dgm:cxn modelId="{A512A740-FA2D-47D6-90C7-22E9B9759837}" srcId="{DE8981FB-AD57-464F-ADEA-B8D3AAF3DC04}" destId="{69B280B7-CC01-42E3-8529-F938888872AF}" srcOrd="0" destOrd="0" parTransId="{72720012-D1E0-45A8-9FBE-550704875DEA}" sibTransId="{C756072F-2AE3-4F78-9E7C-2B6D52AC999C}"/>
    <dgm:cxn modelId="{00EEC16E-D65A-4796-B250-2EA2C1451B7B}" type="presOf" srcId="{706299C8-3371-45A5-98E5-CB7B8D0DB25E}" destId="{2B4DD214-CB2E-41B4-9CF1-58B407662174}" srcOrd="0" destOrd="2" presId="urn:microsoft.com/office/officeart/2005/8/layout/target3"/>
    <dgm:cxn modelId="{DAB60AFB-8781-4097-B4A3-84D21CCBE449}" srcId="{69B280B7-CC01-42E3-8529-F938888872AF}" destId="{29E451FD-BFCC-4A51-8366-1CCDAB8C822F}" srcOrd="3" destOrd="0" parTransId="{8B0DA81E-54F8-4185-85C8-83496DA8C8DF}" sibTransId="{F8400C91-253D-4210-8210-F5BE95367281}"/>
    <dgm:cxn modelId="{5FBF56F4-D0EC-42C0-A6BD-79B88CD21719}" type="presOf" srcId="{936BDC0E-338F-4FF4-98DF-83B93D66901E}" destId="{BF100F9B-39C8-400C-AB0E-80C4D92FF17C}" srcOrd="0" destOrd="1" presId="urn:microsoft.com/office/officeart/2005/8/layout/target3"/>
    <dgm:cxn modelId="{4FCA380E-180C-4C4E-B564-A4E7C030E867}" type="presOf" srcId="{3C701057-DBA4-4C7C-B3C4-6F596143E4A3}" destId="{8B746A85-3723-4C62-8629-34A1C7F3C1BA}" srcOrd="0" destOrd="2" presId="urn:microsoft.com/office/officeart/2005/8/layout/target3"/>
    <dgm:cxn modelId="{3AC80A97-88CE-45EC-962F-C8668F31798B}" type="presOf" srcId="{69B280B7-CC01-42E3-8529-F938888872AF}" destId="{9D0C9DF2-CB04-429C-A48C-DFE181BF677D}" srcOrd="0" destOrd="0" presId="urn:microsoft.com/office/officeart/2005/8/layout/target3"/>
    <dgm:cxn modelId="{8E3AC7DE-225E-460A-9E8D-3A24C80491ED}" srcId="{DE8981FB-AD57-464F-ADEA-B8D3AAF3DC04}" destId="{797BA0A7-29D4-4F76-B8DA-9F56A3F75B1B}" srcOrd="1" destOrd="0" parTransId="{7CBF08D1-BDCA-4C5D-877A-DDE5BF75DB79}" sibTransId="{3D32E44F-26B8-4A28-BCD3-8D6039B598CE}"/>
    <dgm:cxn modelId="{A1895402-BCAB-474F-9F34-3C5990F198F5}" type="presOf" srcId="{3D5F27A8-AFA9-4D2B-9974-B413C4DD1955}" destId="{2B4DD214-CB2E-41B4-9CF1-58B407662174}" srcOrd="0" destOrd="0" presId="urn:microsoft.com/office/officeart/2005/8/layout/target3"/>
    <dgm:cxn modelId="{BB580EE1-24CE-4F9A-A05F-16017AE66EA9}" srcId="{69B280B7-CC01-42E3-8529-F938888872AF}" destId="{706299C8-3371-45A5-98E5-CB7B8D0DB25E}" srcOrd="2" destOrd="0" parTransId="{7FD2709D-26DE-48BC-9D83-127FEED68A14}" sibTransId="{8BBFAEFD-1C84-4331-895E-8EF097579057}"/>
    <dgm:cxn modelId="{3F72DB8D-60B2-426E-80F9-834692D99855}" type="presOf" srcId="{29E451FD-BFCC-4A51-8366-1CCDAB8C822F}" destId="{2B4DD214-CB2E-41B4-9CF1-58B407662174}" srcOrd="0" destOrd="3" presId="urn:microsoft.com/office/officeart/2005/8/layout/target3"/>
    <dgm:cxn modelId="{32DD4F80-6FB3-4EED-B999-B06615E29A4D}" type="presParOf" srcId="{68765DFA-ED27-4209-8AF6-D137C76276E2}" destId="{88D3295A-9676-41D8-A8FD-A4CB388F325A}" srcOrd="0" destOrd="0" presId="urn:microsoft.com/office/officeart/2005/8/layout/target3"/>
    <dgm:cxn modelId="{4310D3E2-AA13-42D7-B4A3-D5F68CE66D30}" type="presParOf" srcId="{68765DFA-ED27-4209-8AF6-D137C76276E2}" destId="{6E1B84AF-76A9-4234-9A37-A9F31FA1D07C}" srcOrd="1" destOrd="0" presId="urn:microsoft.com/office/officeart/2005/8/layout/target3"/>
    <dgm:cxn modelId="{31BB060A-207A-447B-8181-1FCAD34AFFE5}" type="presParOf" srcId="{68765DFA-ED27-4209-8AF6-D137C76276E2}" destId="{9D0C9DF2-CB04-429C-A48C-DFE181BF677D}" srcOrd="2" destOrd="0" presId="urn:microsoft.com/office/officeart/2005/8/layout/target3"/>
    <dgm:cxn modelId="{C439C365-7031-432B-8A4F-D42E7317DBEF}" type="presParOf" srcId="{68765DFA-ED27-4209-8AF6-D137C76276E2}" destId="{0CE6D301-04F8-4847-A298-74BDA9500D4F}" srcOrd="3" destOrd="0" presId="urn:microsoft.com/office/officeart/2005/8/layout/target3"/>
    <dgm:cxn modelId="{95185926-D98A-4F34-A1D6-CEE57A6793F0}" type="presParOf" srcId="{68765DFA-ED27-4209-8AF6-D137C76276E2}" destId="{27169F3D-A25A-48F4-8E03-D030B53CB50C}" srcOrd="4" destOrd="0" presId="urn:microsoft.com/office/officeart/2005/8/layout/target3"/>
    <dgm:cxn modelId="{79BBEF68-27BA-4CB4-AF1B-28ECC8952B37}" type="presParOf" srcId="{68765DFA-ED27-4209-8AF6-D137C76276E2}" destId="{26BF17BF-E41E-4E64-B271-42213B27FD43}" srcOrd="5" destOrd="0" presId="urn:microsoft.com/office/officeart/2005/8/layout/target3"/>
    <dgm:cxn modelId="{248EED94-8D6B-4257-91BA-FDD328AAD348}" type="presParOf" srcId="{68765DFA-ED27-4209-8AF6-D137C76276E2}" destId="{CB6364ED-19F2-43F3-9203-EA857630169E}" srcOrd="6" destOrd="0" presId="urn:microsoft.com/office/officeart/2005/8/layout/target3"/>
    <dgm:cxn modelId="{852742AF-74A8-4BEA-BE8D-18B81A43D1BE}" type="presParOf" srcId="{68765DFA-ED27-4209-8AF6-D137C76276E2}" destId="{A11E9F1C-DE5D-40F7-82A1-556F495F97E0}" srcOrd="7" destOrd="0" presId="urn:microsoft.com/office/officeart/2005/8/layout/target3"/>
    <dgm:cxn modelId="{386324BA-754F-41BF-8BB7-69F1A1527D89}" type="presParOf" srcId="{68765DFA-ED27-4209-8AF6-D137C76276E2}" destId="{516BDDF6-DBAE-4DA6-9B85-14DC21BE2928}" srcOrd="8" destOrd="0" presId="urn:microsoft.com/office/officeart/2005/8/layout/target3"/>
    <dgm:cxn modelId="{E243518B-5D71-4A47-B84B-9AA67EBAF3F1}" type="presParOf" srcId="{68765DFA-ED27-4209-8AF6-D137C76276E2}" destId="{D94F8F27-1CBA-4882-A18C-F10B11C2FBE6}" srcOrd="9" destOrd="0" presId="urn:microsoft.com/office/officeart/2005/8/layout/target3"/>
    <dgm:cxn modelId="{FD71E83D-1CC5-4B7D-BB9C-CB30EC1A8461}" type="presParOf" srcId="{68765DFA-ED27-4209-8AF6-D137C76276E2}" destId="{2B4DD214-CB2E-41B4-9CF1-58B407662174}" srcOrd="10" destOrd="0" presId="urn:microsoft.com/office/officeart/2005/8/layout/target3"/>
    <dgm:cxn modelId="{F8ABE8CD-DEFD-4F50-A1AC-C2F538AD29FB}" type="presParOf" srcId="{68765DFA-ED27-4209-8AF6-D137C76276E2}" destId="{F493F134-5B0C-41CA-B146-F4AE619D5F32}" srcOrd="11" destOrd="0" presId="urn:microsoft.com/office/officeart/2005/8/layout/target3"/>
    <dgm:cxn modelId="{ED0D80E7-146B-47D9-9DDC-C4405DD8B0C7}" type="presParOf" srcId="{68765DFA-ED27-4209-8AF6-D137C76276E2}" destId="{8B746A85-3723-4C62-8629-34A1C7F3C1BA}" srcOrd="12" destOrd="0" presId="urn:microsoft.com/office/officeart/2005/8/layout/target3"/>
    <dgm:cxn modelId="{E7DB28C3-F308-4AEC-BFC9-025CE73A424C}" type="presParOf" srcId="{68765DFA-ED27-4209-8AF6-D137C76276E2}" destId="{B0FD5B00-66DB-4200-80A1-93E3F06C9760}" srcOrd="13" destOrd="0" presId="urn:microsoft.com/office/officeart/2005/8/layout/target3"/>
    <dgm:cxn modelId="{9B74FFA7-19A4-4FFD-9B38-CA88F483D632}" type="presParOf" srcId="{68765DFA-ED27-4209-8AF6-D137C76276E2}" destId="{BF100F9B-39C8-400C-AB0E-80C4D92FF17C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F79665-013A-4C67-8F18-4FA4126E54C9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46C8F5C-D9CA-43F4-B2BE-1304C064A6BF}">
      <dgm:prSet/>
      <dgm:spPr/>
      <dgm:t>
        <a:bodyPr/>
        <a:lstStyle/>
        <a:p>
          <a:pPr rtl="0"/>
          <a:r>
            <a:rPr lang="en-US" dirty="0" smtClean="0"/>
            <a:t>Frequent school changes</a:t>
          </a:r>
          <a:endParaRPr lang="en-US" dirty="0"/>
        </a:p>
      </dgm:t>
    </dgm:pt>
    <dgm:pt modelId="{6083BDA0-864E-43B0-834F-B79D7239E11C}" type="parTrans" cxnId="{4B078694-7FA9-44F3-A14F-369D4DAC37AA}">
      <dgm:prSet/>
      <dgm:spPr/>
      <dgm:t>
        <a:bodyPr/>
        <a:lstStyle/>
        <a:p>
          <a:endParaRPr lang="en-US"/>
        </a:p>
      </dgm:t>
    </dgm:pt>
    <dgm:pt modelId="{7E3CF048-E867-4E0D-9053-F1A0F43AF4ED}" type="sibTrans" cxnId="{4B078694-7FA9-44F3-A14F-369D4DAC37AA}">
      <dgm:prSet/>
      <dgm:spPr/>
      <dgm:t>
        <a:bodyPr/>
        <a:lstStyle/>
        <a:p>
          <a:endParaRPr lang="en-US"/>
        </a:p>
      </dgm:t>
    </dgm:pt>
    <dgm:pt modelId="{6EA9B5B8-ADC5-4D28-9CAD-14442CF8CEE8}">
      <dgm:prSet/>
      <dgm:spPr/>
      <dgm:t>
        <a:bodyPr/>
        <a:lstStyle/>
        <a:p>
          <a:pPr rtl="0"/>
          <a:r>
            <a:rPr lang="en-US" dirty="0" smtClean="0"/>
            <a:t>Loss of 4-6 months academic progress per school change</a:t>
          </a:r>
          <a:endParaRPr lang="en-US" dirty="0"/>
        </a:p>
      </dgm:t>
    </dgm:pt>
    <dgm:pt modelId="{4C316FCC-27AC-4EA8-B64E-93B1D34CFCC1}" type="parTrans" cxnId="{C833B231-8F4E-45D2-BD0B-5EE4D1F60B9C}">
      <dgm:prSet/>
      <dgm:spPr/>
      <dgm:t>
        <a:bodyPr/>
        <a:lstStyle/>
        <a:p>
          <a:endParaRPr lang="en-US"/>
        </a:p>
      </dgm:t>
    </dgm:pt>
    <dgm:pt modelId="{2EEF6269-2220-46E2-B5E9-1902933895C7}" type="sibTrans" cxnId="{C833B231-8F4E-45D2-BD0B-5EE4D1F60B9C}">
      <dgm:prSet/>
      <dgm:spPr/>
      <dgm:t>
        <a:bodyPr/>
        <a:lstStyle/>
        <a:p>
          <a:endParaRPr lang="en-US"/>
        </a:p>
      </dgm:t>
    </dgm:pt>
    <dgm:pt modelId="{3B652F05-6A68-4E59-B0F8-B60DD855866B}">
      <dgm:prSet/>
      <dgm:spPr/>
      <dgm:t>
        <a:bodyPr/>
        <a:lstStyle/>
        <a:p>
          <a:pPr rtl="0"/>
          <a:r>
            <a:rPr lang="en-US" dirty="0" smtClean="0"/>
            <a:t>Disruption of educational and personal routines</a:t>
          </a:r>
          <a:endParaRPr lang="en-US" dirty="0"/>
        </a:p>
      </dgm:t>
    </dgm:pt>
    <dgm:pt modelId="{5E943436-9376-49DD-A34E-BA2C4FAE1C7C}" type="parTrans" cxnId="{2D321B88-E716-46D4-B117-1CB2189387DF}">
      <dgm:prSet/>
      <dgm:spPr/>
      <dgm:t>
        <a:bodyPr/>
        <a:lstStyle/>
        <a:p>
          <a:endParaRPr lang="en-US"/>
        </a:p>
      </dgm:t>
    </dgm:pt>
    <dgm:pt modelId="{A3522AF3-2F93-439B-AD71-6AEAE67E370A}" type="sibTrans" cxnId="{2D321B88-E716-46D4-B117-1CB2189387DF}">
      <dgm:prSet/>
      <dgm:spPr/>
      <dgm:t>
        <a:bodyPr/>
        <a:lstStyle/>
        <a:p>
          <a:endParaRPr lang="en-US"/>
        </a:p>
      </dgm:t>
    </dgm:pt>
    <dgm:pt modelId="{16AEF440-A29E-4420-A692-329761CA368E}">
      <dgm:prSet/>
      <dgm:spPr/>
      <dgm:t>
        <a:bodyPr/>
        <a:lstStyle/>
        <a:p>
          <a:pPr rtl="0"/>
          <a:r>
            <a:rPr lang="en-US" smtClean="0"/>
            <a:t>Creates stress in and out of school</a:t>
          </a:r>
          <a:endParaRPr lang="en-US"/>
        </a:p>
      </dgm:t>
    </dgm:pt>
    <dgm:pt modelId="{F1923CBC-0747-487E-BCE9-40D325D7998F}" type="parTrans" cxnId="{5AAFB9DA-AE35-4752-8913-B0CC4E517CCE}">
      <dgm:prSet/>
      <dgm:spPr/>
      <dgm:t>
        <a:bodyPr/>
        <a:lstStyle/>
        <a:p>
          <a:endParaRPr lang="en-US"/>
        </a:p>
      </dgm:t>
    </dgm:pt>
    <dgm:pt modelId="{3BBE577D-4B4D-4D3F-8102-1CA7E168F5FD}" type="sibTrans" cxnId="{5AAFB9DA-AE35-4752-8913-B0CC4E517CCE}">
      <dgm:prSet/>
      <dgm:spPr/>
      <dgm:t>
        <a:bodyPr/>
        <a:lstStyle/>
        <a:p>
          <a:endParaRPr lang="en-US"/>
        </a:p>
      </dgm:t>
    </dgm:pt>
    <dgm:pt modelId="{EAE1E568-8889-4FE3-A56E-6A1AA8E407E6}">
      <dgm:prSet/>
      <dgm:spPr/>
      <dgm:t>
        <a:bodyPr/>
        <a:lstStyle/>
        <a:p>
          <a:pPr rtl="0"/>
          <a:r>
            <a:rPr lang="en-US" smtClean="0"/>
            <a:t>Transition to different culture and/or country</a:t>
          </a:r>
          <a:endParaRPr lang="en-US"/>
        </a:p>
      </dgm:t>
    </dgm:pt>
    <dgm:pt modelId="{8C5784F0-A6E6-43C2-8EC0-3C955A4AD683}" type="parTrans" cxnId="{7F5C25D8-9AA9-4FF6-A881-838D37B71E88}">
      <dgm:prSet/>
      <dgm:spPr/>
      <dgm:t>
        <a:bodyPr/>
        <a:lstStyle/>
        <a:p>
          <a:endParaRPr lang="en-US"/>
        </a:p>
      </dgm:t>
    </dgm:pt>
    <dgm:pt modelId="{0ECA2706-F262-49D6-B54E-8B0F2C92C7E7}" type="sibTrans" cxnId="{7F5C25D8-9AA9-4FF6-A881-838D37B71E88}">
      <dgm:prSet/>
      <dgm:spPr/>
      <dgm:t>
        <a:bodyPr/>
        <a:lstStyle/>
        <a:p>
          <a:endParaRPr lang="en-US"/>
        </a:p>
      </dgm:t>
    </dgm:pt>
    <dgm:pt modelId="{E6F87538-0DA4-47B5-BA96-280114F2F8FE}">
      <dgm:prSet/>
      <dgm:spPr/>
      <dgm:t>
        <a:bodyPr/>
        <a:lstStyle/>
        <a:p>
          <a:pPr rtl="0"/>
          <a:r>
            <a:rPr lang="en-US" smtClean="0"/>
            <a:t>Language and social challenges</a:t>
          </a:r>
          <a:endParaRPr lang="en-US"/>
        </a:p>
      </dgm:t>
    </dgm:pt>
    <dgm:pt modelId="{2E6EA3C3-9809-476A-AF66-74A44C3B03DF}" type="parTrans" cxnId="{75045F0E-B989-4B8D-A43B-50945C95487A}">
      <dgm:prSet/>
      <dgm:spPr/>
      <dgm:t>
        <a:bodyPr/>
        <a:lstStyle/>
        <a:p>
          <a:endParaRPr lang="en-US"/>
        </a:p>
      </dgm:t>
    </dgm:pt>
    <dgm:pt modelId="{F6F81031-1983-4833-A565-E75DF926F7DA}" type="sibTrans" cxnId="{75045F0E-B989-4B8D-A43B-50945C95487A}">
      <dgm:prSet/>
      <dgm:spPr/>
      <dgm:t>
        <a:bodyPr/>
        <a:lstStyle/>
        <a:p>
          <a:endParaRPr lang="en-US"/>
        </a:p>
      </dgm:t>
    </dgm:pt>
    <dgm:pt modelId="{ED5DB278-E783-4EEE-92C6-7D5409E11C06}" type="pres">
      <dgm:prSet presAssocID="{95F79665-013A-4C67-8F18-4FA4126E54C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BD3B55D-C3D3-48E8-A9A0-2FB38F3ACFAB}" type="pres">
      <dgm:prSet presAssocID="{546C8F5C-D9CA-43F4-B2BE-1304C064A6BF}" presName="horFlow" presStyleCnt="0"/>
      <dgm:spPr/>
    </dgm:pt>
    <dgm:pt modelId="{CD362EA9-FD2A-499E-91D0-B8E2FCFFEDF3}" type="pres">
      <dgm:prSet presAssocID="{546C8F5C-D9CA-43F4-B2BE-1304C064A6BF}" presName="bigChev" presStyleLbl="node1" presStyleIdx="0" presStyleCnt="3"/>
      <dgm:spPr/>
      <dgm:t>
        <a:bodyPr/>
        <a:lstStyle/>
        <a:p>
          <a:endParaRPr lang="en-US"/>
        </a:p>
      </dgm:t>
    </dgm:pt>
    <dgm:pt modelId="{70E77C83-4A39-4C9A-9EDF-D2A3B34BD5CC}" type="pres">
      <dgm:prSet presAssocID="{4C316FCC-27AC-4EA8-B64E-93B1D34CFCC1}" presName="parTrans" presStyleCnt="0"/>
      <dgm:spPr/>
    </dgm:pt>
    <dgm:pt modelId="{495EE918-EE55-4A08-B821-762DAA299C35}" type="pres">
      <dgm:prSet presAssocID="{6EA9B5B8-ADC5-4D28-9CAD-14442CF8CEE8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7EC60-7B63-4CE0-B339-B4D8464FBBF3}" type="pres">
      <dgm:prSet presAssocID="{546C8F5C-D9CA-43F4-B2BE-1304C064A6BF}" presName="vSp" presStyleCnt="0"/>
      <dgm:spPr/>
    </dgm:pt>
    <dgm:pt modelId="{C3423F73-47F5-43C9-9C94-C7348887E0A7}" type="pres">
      <dgm:prSet presAssocID="{3B652F05-6A68-4E59-B0F8-B60DD855866B}" presName="horFlow" presStyleCnt="0"/>
      <dgm:spPr/>
    </dgm:pt>
    <dgm:pt modelId="{F79236B6-76AA-40A6-9977-BE33FE0BC4B8}" type="pres">
      <dgm:prSet presAssocID="{3B652F05-6A68-4E59-B0F8-B60DD855866B}" presName="bigChev" presStyleLbl="node1" presStyleIdx="1" presStyleCnt="3"/>
      <dgm:spPr/>
      <dgm:t>
        <a:bodyPr/>
        <a:lstStyle/>
        <a:p>
          <a:endParaRPr lang="en-US"/>
        </a:p>
      </dgm:t>
    </dgm:pt>
    <dgm:pt modelId="{18BEC18B-9422-4A37-9703-2C525058EA48}" type="pres">
      <dgm:prSet presAssocID="{F1923CBC-0747-487E-BCE9-40D325D7998F}" presName="parTrans" presStyleCnt="0"/>
      <dgm:spPr/>
    </dgm:pt>
    <dgm:pt modelId="{4F114899-9446-41D7-9545-37C8166859D7}" type="pres">
      <dgm:prSet presAssocID="{16AEF440-A29E-4420-A692-329761CA368E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E0A923-F5D7-472B-9FAF-98C0EEF1CB89}" type="pres">
      <dgm:prSet presAssocID="{3B652F05-6A68-4E59-B0F8-B60DD855866B}" presName="vSp" presStyleCnt="0"/>
      <dgm:spPr/>
    </dgm:pt>
    <dgm:pt modelId="{F5127087-4CE5-4F01-A0E1-0B20D2696A20}" type="pres">
      <dgm:prSet presAssocID="{EAE1E568-8889-4FE3-A56E-6A1AA8E407E6}" presName="horFlow" presStyleCnt="0"/>
      <dgm:spPr/>
    </dgm:pt>
    <dgm:pt modelId="{4BB7F109-7045-47E2-85BF-FCD73A2FCB1F}" type="pres">
      <dgm:prSet presAssocID="{EAE1E568-8889-4FE3-A56E-6A1AA8E407E6}" presName="bigChev" presStyleLbl="node1" presStyleIdx="2" presStyleCnt="3"/>
      <dgm:spPr/>
      <dgm:t>
        <a:bodyPr/>
        <a:lstStyle/>
        <a:p>
          <a:endParaRPr lang="en-US"/>
        </a:p>
      </dgm:t>
    </dgm:pt>
    <dgm:pt modelId="{C0FC6FC4-4998-4E72-AFDE-3DEB297D9A69}" type="pres">
      <dgm:prSet presAssocID="{2E6EA3C3-9809-476A-AF66-74A44C3B03DF}" presName="parTrans" presStyleCnt="0"/>
      <dgm:spPr/>
    </dgm:pt>
    <dgm:pt modelId="{B18018A6-206F-4628-A2F5-9679A8896A5C}" type="pres">
      <dgm:prSet presAssocID="{E6F87538-0DA4-47B5-BA96-280114F2F8FE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AFB9DA-AE35-4752-8913-B0CC4E517CCE}" srcId="{3B652F05-6A68-4E59-B0F8-B60DD855866B}" destId="{16AEF440-A29E-4420-A692-329761CA368E}" srcOrd="0" destOrd="0" parTransId="{F1923CBC-0747-487E-BCE9-40D325D7998F}" sibTransId="{3BBE577D-4B4D-4D3F-8102-1CA7E168F5FD}"/>
    <dgm:cxn modelId="{5D457DCC-9204-4EEA-A831-71A7D0AB9612}" type="presOf" srcId="{546C8F5C-D9CA-43F4-B2BE-1304C064A6BF}" destId="{CD362EA9-FD2A-499E-91D0-B8E2FCFFEDF3}" srcOrd="0" destOrd="0" presId="urn:microsoft.com/office/officeart/2005/8/layout/lProcess3"/>
    <dgm:cxn modelId="{2D321B88-E716-46D4-B117-1CB2189387DF}" srcId="{95F79665-013A-4C67-8F18-4FA4126E54C9}" destId="{3B652F05-6A68-4E59-B0F8-B60DD855866B}" srcOrd="1" destOrd="0" parTransId="{5E943436-9376-49DD-A34E-BA2C4FAE1C7C}" sibTransId="{A3522AF3-2F93-439B-AD71-6AEAE67E370A}"/>
    <dgm:cxn modelId="{7F5C25D8-9AA9-4FF6-A881-838D37B71E88}" srcId="{95F79665-013A-4C67-8F18-4FA4126E54C9}" destId="{EAE1E568-8889-4FE3-A56E-6A1AA8E407E6}" srcOrd="2" destOrd="0" parTransId="{8C5784F0-A6E6-43C2-8EC0-3C955A4AD683}" sibTransId="{0ECA2706-F262-49D6-B54E-8B0F2C92C7E7}"/>
    <dgm:cxn modelId="{89A45A9E-C207-403F-93AA-509262572542}" type="presOf" srcId="{E6F87538-0DA4-47B5-BA96-280114F2F8FE}" destId="{B18018A6-206F-4628-A2F5-9679A8896A5C}" srcOrd="0" destOrd="0" presId="urn:microsoft.com/office/officeart/2005/8/layout/lProcess3"/>
    <dgm:cxn modelId="{C8890FED-B94F-42FF-935B-FE37CDAC0911}" type="presOf" srcId="{3B652F05-6A68-4E59-B0F8-B60DD855866B}" destId="{F79236B6-76AA-40A6-9977-BE33FE0BC4B8}" srcOrd="0" destOrd="0" presId="urn:microsoft.com/office/officeart/2005/8/layout/lProcess3"/>
    <dgm:cxn modelId="{C833B231-8F4E-45D2-BD0B-5EE4D1F60B9C}" srcId="{546C8F5C-D9CA-43F4-B2BE-1304C064A6BF}" destId="{6EA9B5B8-ADC5-4D28-9CAD-14442CF8CEE8}" srcOrd="0" destOrd="0" parTransId="{4C316FCC-27AC-4EA8-B64E-93B1D34CFCC1}" sibTransId="{2EEF6269-2220-46E2-B5E9-1902933895C7}"/>
    <dgm:cxn modelId="{007CF562-5891-41A8-822B-B5CECD729203}" type="presOf" srcId="{95F79665-013A-4C67-8F18-4FA4126E54C9}" destId="{ED5DB278-E783-4EEE-92C6-7D5409E11C06}" srcOrd="0" destOrd="0" presId="urn:microsoft.com/office/officeart/2005/8/layout/lProcess3"/>
    <dgm:cxn modelId="{75045F0E-B989-4B8D-A43B-50945C95487A}" srcId="{EAE1E568-8889-4FE3-A56E-6A1AA8E407E6}" destId="{E6F87538-0DA4-47B5-BA96-280114F2F8FE}" srcOrd="0" destOrd="0" parTransId="{2E6EA3C3-9809-476A-AF66-74A44C3B03DF}" sibTransId="{F6F81031-1983-4833-A565-E75DF926F7DA}"/>
    <dgm:cxn modelId="{6D597051-2318-4E2C-8FC4-B4E52F1B6BF9}" type="presOf" srcId="{6EA9B5B8-ADC5-4D28-9CAD-14442CF8CEE8}" destId="{495EE918-EE55-4A08-B821-762DAA299C35}" srcOrd="0" destOrd="0" presId="urn:microsoft.com/office/officeart/2005/8/layout/lProcess3"/>
    <dgm:cxn modelId="{2B370BDB-91FD-478B-856C-B4437BA52CDE}" type="presOf" srcId="{16AEF440-A29E-4420-A692-329761CA368E}" destId="{4F114899-9446-41D7-9545-37C8166859D7}" srcOrd="0" destOrd="0" presId="urn:microsoft.com/office/officeart/2005/8/layout/lProcess3"/>
    <dgm:cxn modelId="{1D399271-E159-4AA2-9212-6CAF173728FE}" type="presOf" srcId="{EAE1E568-8889-4FE3-A56E-6A1AA8E407E6}" destId="{4BB7F109-7045-47E2-85BF-FCD73A2FCB1F}" srcOrd="0" destOrd="0" presId="urn:microsoft.com/office/officeart/2005/8/layout/lProcess3"/>
    <dgm:cxn modelId="{4B078694-7FA9-44F3-A14F-369D4DAC37AA}" srcId="{95F79665-013A-4C67-8F18-4FA4126E54C9}" destId="{546C8F5C-D9CA-43F4-B2BE-1304C064A6BF}" srcOrd="0" destOrd="0" parTransId="{6083BDA0-864E-43B0-834F-B79D7239E11C}" sibTransId="{7E3CF048-E867-4E0D-9053-F1A0F43AF4ED}"/>
    <dgm:cxn modelId="{A55564BD-D54D-48DB-8255-478591F7292B}" type="presParOf" srcId="{ED5DB278-E783-4EEE-92C6-7D5409E11C06}" destId="{5BD3B55D-C3D3-48E8-A9A0-2FB38F3ACFAB}" srcOrd="0" destOrd="0" presId="urn:microsoft.com/office/officeart/2005/8/layout/lProcess3"/>
    <dgm:cxn modelId="{0AC2FEF0-AA6A-45CA-B3D1-F570AA392B84}" type="presParOf" srcId="{5BD3B55D-C3D3-48E8-A9A0-2FB38F3ACFAB}" destId="{CD362EA9-FD2A-499E-91D0-B8E2FCFFEDF3}" srcOrd="0" destOrd="0" presId="urn:microsoft.com/office/officeart/2005/8/layout/lProcess3"/>
    <dgm:cxn modelId="{3E6A4F0C-5C32-4265-848A-3435494D8CEE}" type="presParOf" srcId="{5BD3B55D-C3D3-48E8-A9A0-2FB38F3ACFAB}" destId="{70E77C83-4A39-4C9A-9EDF-D2A3B34BD5CC}" srcOrd="1" destOrd="0" presId="urn:microsoft.com/office/officeart/2005/8/layout/lProcess3"/>
    <dgm:cxn modelId="{E5EA9D55-CC78-410B-80AE-F380E6E63929}" type="presParOf" srcId="{5BD3B55D-C3D3-48E8-A9A0-2FB38F3ACFAB}" destId="{495EE918-EE55-4A08-B821-762DAA299C35}" srcOrd="2" destOrd="0" presId="urn:microsoft.com/office/officeart/2005/8/layout/lProcess3"/>
    <dgm:cxn modelId="{D78226E9-BAE2-486C-B4E6-87ED9949545A}" type="presParOf" srcId="{ED5DB278-E783-4EEE-92C6-7D5409E11C06}" destId="{2207EC60-7B63-4CE0-B339-B4D8464FBBF3}" srcOrd="1" destOrd="0" presId="urn:microsoft.com/office/officeart/2005/8/layout/lProcess3"/>
    <dgm:cxn modelId="{7F5490AF-3474-4C06-8285-1D83D0E6AC37}" type="presParOf" srcId="{ED5DB278-E783-4EEE-92C6-7D5409E11C06}" destId="{C3423F73-47F5-43C9-9C94-C7348887E0A7}" srcOrd="2" destOrd="0" presId="urn:microsoft.com/office/officeart/2005/8/layout/lProcess3"/>
    <dgm:cxn modelId="{441BF8B9-D0C5-48B7-9B74-B5BC6034F1AF}" type="presParOf" srcId="{C3423F73-47F5-43C9-9C94-C7348887E0A7}" destId="{F79236B6-76AA-40A6-9977-BE33FE0BC4B8}" srcOrd="0" destOrd="0" presId="urn:microsoft.com/office/officeart/2005/8/layout/lProcess3"/>
    <dgm:cxn modelId="{BB7FBCE2-B82B-4F8A-A434-8DA46519113C}" type="presParOf" srcId="{C3423F73-47F5-43C9-9C94-C7348887E0A7}" destId="{18BEC18B-9422-4A37-9703-2C525058EA48}" srcOrd="1" destOrd="0" presId="urn:microsoft.com/office/officeart/2005/8/layout/lProcess3"/>
    <dgm:cxn modelId="{BCD6823D-B137-4F7B-863C-88A4422531D9}" type="presParOf" srcId="{C3423F73-47F5-43C9-9C94-C7348887E0A7}" destId="{4F114899-9446-41D7-9545-37C8166859D7}" srcOrd="2" destOrd="0" presId="urn:microsoft.com/office/officeart/2005/8/layout/lProcess3"/>
    <dgm:cxn modelId="{8766602B-6777-4E29-9904-7D9CB6FD030D}" type="presParOf" srcId="{ED5DB278-E783-4EEE-92C6-7D5409E11C06}" destId="{21E0A923-F5D7-472B-9FAF-98C0EEF1CB89}" srcOrd="3" destOrd="0" presId="urn:microsoft.com/office/officeart/2005/8/layout/lProcess3"/>
    <dgm:cxn modelId="{1F950B1F-D33A-4C64-B7DA-0F521210EF38}" type="presParOf" srcId="{ED5DB278-E783-4EEE-92C6-7D5409E11C06}" destId="{F5127087-4CE5-4F01-A0E1-0B20D2696A20}" srcOrd="4" destOrd="0" presId="urn:microsoft.com/office/officeart/2005/8/layout/lProcess3"/>
    <dgm:cxn modelId="{B0487281-D303-42E9-94E7-6EF8534394F9}" type="presParOf" srcId="{F5127087-4CE5-4F01-A0E1-0B20D2696A20}" destId="{4BB7F109-7045-47E2-85BF-FCD73A2FCB1F}" srcOrd="0" destOrd="0" presId="urn:microsoft.com/office/officeart/2005/8/layout/lProcess3"/>
    <dgm:cxn modelId="{9996529D-4567-4946-9915-3E1C0F9F9DB5}" type="presParOf" srcId="{F5127087-4CE5-4F01-A0E1-0B20D2696A20}" destId="{C0FC6FC4-4998-4E72-AFDE-3DEB297D9A69}" srcOrd="1" destOrd="0" presId="urn:microsoft.com/office/officeart/2005/8/layout/lProcess3"/>
    <dgm:cxn modelId="{9CDCC25D-5842-4B42-AD75-EC2B4EAD7646}" type="presParOf" srcId="{F5127087-4CE5-4F01-A0E1-0B20D2696A20}" destId="{B18018A6-206F-4628-A2F5-9679A8896A5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35F803-8298-49DC-A30A-BE7A58E241EC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67F2557-87CB-4871-A2C8-EFA65F94E36B}">
      <dgm:prSet custT="1"/>
      <dgm:spPr/>
      <dgm:t>
        <a:bodyPr/>
        <a:lstStyle/>
        <a:p>
          <a:pPr rtl="0"/>
          <a:r>
            <a:rPr lang="en-US" sz="2800" dirty="0" smtClean="0"/>
            <a:t>Disruption of relationships with peers and teachers</a:t>
          </a:r>
          <a:endParaRPr lang="en-US" sz="2800" dirty="0"/>
        </a:p>
      </dgm:t>
    </dgm:pt>
    <dgm:pt modelId="{D9604DFB-1090-40CB-B59A-9617E497E23B}" type="parTrans" cxnId="{1317E16B-7494-42D3-9D09-E4E53B606F59}">
      <dgm:prSet/>
      <dgm:spPr/>
      <dgm:t>
        <a:bodyPr/>
        <a:lstStyle/>
        <a:p>
          <a:endParaRPr lang="en-US"/>
        </a:p>
      </dgm:t>
    </dgm:pt>
    <dgm:pt modelId="{618CD002-2B9D-4A8F-BC5D-85552A5A2287}" type="sibTrans" cxnId="{1317E16B-7494-42D3-9D09-E4E53B606F59}">
      <dgm:prSet/>
      <dgm:spPr/>
      <dgm:t>
        <a:bodyPr/>
        <a:lstStyle/>
        <a:p>
          <a:endParaRPr lang="en-US"/>
        </a:p>
      </dgm:t>
    </dgm:pt>
    <dgm:pt modelId="{4E45ECC0-E1E6-4692-A358-412ED70087AE}">
      <dgm:prSet custT="1"/>
      <dgm:spPr/>
      <dgm:t>
        <a:bodyPr/>
        <a:lstStyle/>
        <a:p>
          <a:pPr rtl="0"/>
          <a:r>
            <a:rPr lang="en-US" sz="2400" dirty="0" smtClean="0"/>
            <a:t>Difficulty trusting and establishing new relationships</a:t>
          </a:r>
          <a:endParaRPr lang="en-US" sz="2400" dirty="0"/>
        </a:p>
      </dgm:t>
    </dgm:pt>
    <dgm:pt modelId="{962922BD-0C7F-44A1-B18E-306FBD78B249}" type="parTrans" cxnId="{1CD89024-F371-4C06-B4A8-9C144A8A4BCB}">
      <dgm:prSet/>
      <dgm:spPr/>
      <dgm:t>
        <a:bodyPr/>
        <a:lstStyle/>
        <a:p>
          <a:endParaRPr lang="en-US"/>
        </a:p>
      </dgm:t>
    </dgm:pt>
    <dgm:pt modelId="{549A130E-70B2-4F33-AF86-FE013C25C0A4}" type="sibTrans" cxnId="{1CD89024-F371-4C06-B4A8-9C144A8A4BCB}">
      <dgm:prSet/>
      <dgm:spPr/>
      <dgm:t>
        <a:bodyPr/>
        <a:lstStyle/>
        <a:p>
          <a:endParaRPr lang="en-US"/>
        </a:p>
      </dgm:t>
    </dgm:pt>
    <dgm:pt modelId="{E7706F03-7C23-40FD-AFCC-0D5763CEA9D4}">
      <dgm:prSet custT="1"/>
      <dgm:spPr/>
      <dgm:t>
        <a:bodyPr/>
        <a:lstStyle/>
        <a:p>
          <a:pPr rtl="0"/>
          <a:r>
            <a:rPr lang="en-US" sz="2800" dirty="0" smtClean="0"/>
            <a:t>Under-identification of student needs</a:t>
          </a:r>
          <a:endParaRPr lang="en-US" sz="2800" dirty="0"/>
        </a:p>
      </dgm:t>
    </dgm:pt>
    <dgm:pt modelId="{A9109D44-CA09-4446-A988-E54D2276E474}" type="parTrans" cxnId="{384DA8DF-4271-4642-AF16-0E5A8A9987F2}">
      <dgm:prSet/>
      <dgm:spPr/>
      <dgm:t>
        <a:bodyPr/>
        <a:lstStyle/>
        <a:p>
          <a:endParaRPr lang="en-US"/>
        </a:p>
      </dgm:t>
    </dgm:pt>
    <dgm:pt modelId="{F06C9E76-79AC-4931-9E60-A7B256F3B1C6}" type="sibTrans" cxnId="{384DA8DF-4271-4642-AF16-0E5A8A9987F2}">
      <dgm:prSet/>
      <dgm:spPr/>
      <dgm:t>
        <a:bodyPr/>
        <a:lstStyle/>
        <a:p>
          <a:endParaRPr lang="en-US"/>
        </a:p>
      </dgm:t>
    </dgm:pt>
    <dgm:pt modelId="{A6FA119D-1965-4823-A679-D9B20F5CD39F}">
      <dgm:prSet custT="1"/>
      <dgm:spPr/>
      <dgm:t>
        <a:bodyPr/>
        <a:lstStyle/>
        <a:p>
          <a:pPr rtl="0"/>
          <a:r>
            <a:rPr lang="en-US" sz="2400" dirty="0" smtClean="0"/>
            <a:t>Language, culture</a:t>
          </a:r>
          <a:endParaRPr lang="en-US" sz="2400" dirty="0"/>
        </a:p>
      </dgm:t>
    </dgm:pt>
    <dgm:pt modelId="{0E8988BB-1FEB-4E78-A882-7FD8809A2A2E}" type="parTrans" cxnId="{055EB54C-3C9B-4469-9A6B-F8D43C194282}">
      <dgm:prSet/>
      <dgm:spPr/>
      <dgm:t>
        <a:bodyPr/>
        <a:lstStyle/>
        <a:p>
          <a:endParaRPr lang="en-US"/>
        </a:p>
      </dgm:t>
    </dgm:pt>
    <dgm:pt modelId="{5F4AC717-52E9-46AD-984B-157994FE5837}" type="sibTrans" cxnId="{055EB54C-3C9B-4469-9A6B-F8D43C194282}">
      <dgm:prSet/>
      <dgm:spPr/>
      <dgm:t>
        <a:bodyPr/>
        <a:lstStyle/>
        <a:p>
          <a:endParaRPr lang="en-US"/>
        </a:p>
      </dgm:t>
    </dgm:pt>
    <dgm:pt modelId="{A8133D1F-2705-41E4-A727-959637A1A3E0}" type="pres">
      <dgm:prSet presAssocID="{5D35F803-8298-49DC-A30A-BE7A58E241E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D802FFA-4509-44ED-A4D7-4BF8B5383CB5}" type="pres">
      <dgm:prSet presAssocID="{267F2557-87CB-4871-A2C8-EFA65F94E36B}" presName="horFlow" presStyleCnt="0"/>
      <dgm:spPr/>
    </dgm:pt>
    <dgm:pt modelId="{8D2E05B2-486E-47D7-A62F-CD6F16A3566C}" type="pres">
      <dgm:prSet presAssocID="{267F2557-87CB-4871-A2C8-EFA65F94E36B}" presName="bigChev" presStyleLbl="node1" presStyleIdx="0" presStyleCnt="2" custScaleX="85850" custLinFactNeighborX="-498" custLinFactNeighborY="-326"/>
      <dgm:spPr/>
      <dgm:t>
        <a:bodyPr/>
        <a:lstStyle/>
        <a:p>
          <a:endParaRPr lang="en-US"/>
        </a:p>
      </dgm:t>
    </dgm:pt>
    <dgm:pt modelId="{E60D55F7-1B11-4F37-ACDB-F6D2350FEA6D}" type="pres">
      <dgm:prSet presAssocID="{962922BD-0C7F-44A1-B18E-306FBD78B249}" presName="parTrans" presStyleCnt="0"/>
      <dgm:spPr/>
    </dgm:pt>
    <dgm:pt modelId="{A6CE8EEB-39E4-4152-8AAE-B68F3FF89092}" type="pres">
      <dgm:prSet presAssocID="{4E45ECC0-E1E6-4692-A358-412ED70087AE}" presName="node" presStyleLbl="alignAccFollowNode1" presStyleIdx="0" presStyleCnt="2" custLinFactNeighborX="8846" custLinFactNeighborY="-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5B015D-3DD6-4028-BD2F-3AD7D1021BE8}" type="pres">
      <dgm:prSet presAssocID="{267F2557-87CB-4871-A2C8-EFA65F94E36B}" presName="vSp" presStyleCnt="0"/>
      <dgm:spPr/>
    </dgm:pt>
    <dgm:pt modelId="{8EF08FD9-D300-4EB6-A9D3-D7393E07FA76}" type="pres">
      <dgm:prSet presAssocID="{E7706F03-7C23-40FD-AFCC-0D5763CEA9D4}" presName="horFlow" presStyleCnt="0"/>
      <dgm:spPr/>
    </dgm:pt>
    <dgm:pt modelId="{41A17DA1-D1E8-4AAD-B650-AC3FB68E696A}" type="pres">
      <dgm:prSet presAssocID="{E7706F03-7C23-40FD-AFCC-0D5763CEA9D4}" presName="bigChev" presStyleLbl="node1" presStyleIdx="1" presStyleCnt="2" custScaleX="85750"/>
      <dgm:spPr/>
      <dgm:t>
        <a:bodyPr/>
        <a:lstStyle/>
        <a:p>
          <a:endParaRPr lang="en-US"/>
        </a:p>
      </dgm:t>
    </dgm:pt>
    <dgm:pt modelId="{D3261F44-6969-4AEB-A12D-A34AB0389C08}" type="pres">
      <dgm:prSet presAssocID="{0E8988BB-1FEB-4E78-A882-7FD8809A2A2E}" presName="parTrans" presStyleCnt="0"/>
      <dgm:spPr/>
    </dgm:pt>
    <dgm:pt modelId="{9EB19820-80B3-4633-AB01-45FE41251568}" type="pres">
      <dgm:prSet presAssocID="{A6FA119D-1965-4823-A679-D9B20F5CD39F}" presName="node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D89024-F371-4C06-B4A8-9C144A8A4BCB}" srcId="{267F2557-87CB-4871-A2C8-EFA65F94E36B}" destId="{4E45ECC0-E1E6-4692-A358-412ED70087AE}" srcOrd="0" destOrd="0" parTransId="{962922BD-0C7F-44A1-B18E-306FBD78B249}" sibTransId="{549A130E-70B2-4F33-AF86-FE013C25C0A4}"/>
    <dgm:cxn modelId="{384DA8DF-4271-4642-AF16-0E5A8A9987F2}" srcId="{5D35F803-8298-49DC-A30A-BE7A58E241EC}" destId="{E7706F03-7C23-40FD-AFCC-0D5763CEA9D4}" srcOrd="1" destOrd="0" parTransId="{A9109D44-CA09-4446-A988-E54D2276E474}" sibTransId="{F06C9E76-79AC-4931-9E60-A7B256F3B1C6}"/>
    <dgm:cxn modelId="{055EB54C-3C9B-4469-9A6B-F8D43C194282}" srcId="{E7706F03-7C23-40FD-AFCC-0D5763CEA9D4}" destId="{A6FA119D-1965-4823-A679-D9B20F5CD39F}" srcOrd="0" destOrd="0" parTransId="{0E8988BB-1FEB-4E78-A882-7FD8809A2A2E}" sibTransId="{5F4AC717-52E9-46AD-984B-157994FE5837}"/>
    <dgm:cxn modelId="{CEAF056D-880D-411F-95B2-DC7B7773FDB7}" type="presOf" srcId="{E7706F03-7C23-40FD-AFCC-0D5763CEA9D4}" destId="{41A17DA1-D1E8-4AAD-B650-AC3FB68E696A}" srcOrd="0" destOrd="0" presId="urn:microsoft.com/office/officeart/2005/8/layout/lProcess3"/>
    <dgm:cxn modelId="{C5E0695B-43E9-455D-B2FE-17D0E03A553E}" type="presOf" srcId="{A6FA119D-1965-4823-A679-D9B20F5CD39F}" destId="{9EB19820-80B3-4633-AB01-45FE41251568}" srcOrd="0" destOrd="0" presId="urn:microsoft.com/office/officeart/2005/8/layout/lProcess3"/>
    <dgm:cxn modelId="{BA13958C-47D9-4CCC-BE43-7CD769B356A2}" type="presOf" srcId="{5D35F803-8298-49DC-A30A-BE7A58E241EC}" destId="{A8133D1F-2705-41E4-A727-959637A1A3E0}" srcOrd="0" destOrd="0" presId="urn:microsoft.com/office/officeart/2005/8/layout/lProcess3"/>
    <dgm:cxn modelId="{3D4490E4-D22A-46A8-B238-D2377D6A22E4}" type="presOf" srcId="{267F2557-87CB-4871-A2C8-EFA65F94E36B}" destId="{8D2E05B2-486E-47D7-A62F-CD6F16A3566C}" srcOrd="0" destOrd="0" presId="urn:microsoft.com/office/officeart/2005/8/layout/lProcess3"/>
    <dgm:cxn modelId="{1317E16B-7494-42D3-9D09-E4E53B606F59}" srcId="{5D35F803-8298-49DC-A30A-BE7A58E241EC}" destId="{267F2557-87CB-4871-A2C8-EFA65F94E36B}" srcOrd="0" destOrd="0" parTransId="{D9604DFB-1090-40CB-B59A-9617E497E23B}" sibTransId="{618CD002-2B9D-4A8F-BC5D-85552A5A2287}"/>
    <dgm:cxn modelId="{931DEF1D-066C-4725-B6FF-4243054F1C83}" type="presOf" srcId="{4E45ECC0-E1E6-4692-A358-412ED70087AE}" destId="{A6CE8EEB-39E4-4152-8AAE-B68F3FF89092}" srcOrd="0" destOrd="0" presId="urn:microsoft.com/office/officeart/2005/8/layout/lProcess3"/>
    <dgm:cxn modelId="{C90C01CE-4246-4CFD-BFAA-EEE0E906E5D1}" type="presParOf" srcId="{A8133D1F-2705-41E4-A727-959637A1A3E0}" destId="{6D802FFA-4509-44ED-A4D7-4BF8B5383CB5}" srcOrd="0" destOrd="0" presId="urn:microsoft.com/office/officeart/2005/8/layout/lProcess3"/>
    <dgm:cxn modelId="{42F2FF7D-88EC-47F8-AF20-621D1A11D833}" type="presParOf" srcId="{6D802FFA-4509-44ED-A4D7-4BF8B5383CB5}" destId="{8D2E05B2-486E-47D7-A62F-CD6F16A3566C}" srcOrd="0" destOrd="0" presId="urn:microsoft.com/office/officeart/2005/8/layout/lProcess3"/>
    <dgm:cxn modelId="{09CE002C-854A-4339-8F49-6C08E7952B64}" type="presParOf" srcId="{6D802FFA-4509-44ED-A4D7-4BF8B5383CB5}" destId="{E60D55F7-1B11-4F37-ACDB-F6D2350FEA6D}" srcOrd="1" destOrd="0" presId="urn:microsoft.com/office/officeart/2005/8/layout/lProcess3"/>
    <dgm:cxn modelId="{BCA13BBE-E087-45A8-9642-937C5CE6CBCA}" type="presParOf" srcId="{6D802FFA-4509-44ED-A4D7-4BF8B5383CB5}" destId="{A6CE8EEB-39E4-4152-8AAE-B68F3FF89092}" srcOrd="2" destOrd="0" presId="urn:microsoft.com/office/officeart/2005/8/layout/lProcess3"/>
    <dgm:cxn modelId="{5C6AA385-3FC5-467D-B530-8A6F0711E5B2}" type="presParOf" srcId="{A8133D1F-2705-41E4-A727-959637A1A3E0}" destId="{6C5B015D-3DD6-4028-BD2F-3AD7D1021BE8}" srcOrd="1" destOrd="0" presId="urn:microsoft.com/office/officeart/2005/8/layout/lProcess3"/>
    <dgm:cxn modelId="{829F4A30-701B-4202-A7E9-BE682B0EF0A1}" type="presParOf" srcId="{A8133D1F-2705-41E4-A727-959637A1A3E0}" destId="{8EF08FD9-D300-4EB6-A9D3-D7393E07FA76}" srcOrd="2" destOrd="0" presId="urn:microsoft.com/office/officeart/2005/8/layout/lProcess3"/>
    <dgm:cxn modelId="{0B4E8DD3-CDCA-4320-8B1C-8F4DC156EF18}" type="presParOf" srcId="{8EF08FD9-D300-4EB6-A9D3-D7393E07FA76}" destId="{41A17DA1-D1E8-4AAD-B650-AC3FB68E696A}" srcOrd="0" destOrd="0" presId="urn:microsoft.com/office/officeart/2005/8/layout/lProcess3"/>
    <dgm:cxn modelId="{72FA2F9D-60D2-44F7-AE9B-0A372A362233}" type="presParOf" srcId="{8EF08FD9-D300-4EB6-A9D3-D7393E07FA76}" destId="{D3261F44-6969-4AEB-A12D-A34AB0389C08}" srcOrd="1" destOrd="0" presId="urn:microsoft.com/office/officeart/2005/8/layout/lProcess3"/>
    <dgm:cxn modelId="{BF6A4004-A8C8-45E2-A293-EC30091A865C}" type="presParOf" srcId="{8EF08FD9-D300-4EB6-A9D3-D7393E07FA76}" destId="{9EB19820-80B3-4633-AB01-45FE41251568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DB2DFA-7630-4988-9410-C9AB480621A5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824C88-1BFD-435D-B1E0-52F696DFB4BE}">
      <dgm:prSet/>
      <dgm:spPr/>
      <dgm:t>
        <a:bodyPr/>
        <a:lstStyle/>
        <a:p>
          <a:pPr rtl="0"/>
          <a:r>
            <a:rPr lang="en-US" smtClean="0"/>
            <a:t>Curriculum changes leading to achievement gaps and academic difficulty</a:t>
          </a:r>
          <a:endParaRPr lang="en-US"/>
        </a:p>
      </dgm:t>
    </dgm:pt>
    <dgm:pt modelId="{CFFD0675-3EC4-441B-9273-7BABFE9EC5E6}" type="parTrans" cxnId="{E4E5E8D2-B424-4FB9-B712-783712BB0191}">
      <dgm:prSet/>
      <dgm:spPr/>
      <dgm:t>
        <a:bodyPr/>
        <a:lstStyle/>
        <a:p>
          <a:endParaRPr lang="en-US"/>
        </a:p>
      </dgm:t>
    </dgm:pt>
    <dgm:pt modelId="{73D0E74E-EC93-4017-8039-211624F77AEF}" type="sibTrans" cxnId="{E4E5E8D2-B424-4FB9-B712-783712BB0191}">
      <dgm:prSet/>
      <dgm:spPr/>
      <dgm:t>
        <a:bodyPr/>
        <a:lstStyle/>
        <a:p>
          <a:endParaRPr lang="en-US"/>
        </a:p>
      </dgm:t>
    </dgm:pt>
    <dgm:pt modelId="{83F25F60-55B8-4025-A2D7-967B5E437EBB}">
      <dgm:prSet/>
      <dgm:spPr/>
      <dgm:t>
        <a:bodyPr/>
        <a:lstStyle/>
        <a:p>
          <a:pPr rtl="0"/>
          <a:r>
            <a:rPr lang="en-US" smtClean="0"/>
            <a:t>Same grade, different texts or subjects</a:t>
          </a:r>
          <a:endParaRPr lang="en-US"/>
        </a:p>
      </dgm:t>
    </dgm:pt>
    <dgm:pt modelId="{FDAEF729-18EA-4011-A3AC-874056EF9DD8}" type="parTrans" cxnId="{45ABB899-0472-4B2E-8EA3-C2B63E1DA2C1}">
      <dgm:prSet/>
      <dgm:spPr/>
      <dgm:t>
        <a:bodyPr/>
        <a:lstStyle/>
        <a:p>
          <a:endParaRPr lang="en-US"/>
        </a:p>
      </dgm:t>
    </dgm:pt>
    <dgm:pt modelId="{39FA6C76-5E1F-451B-81E1-9238EC6D97A8}" type="sibTrans" cxnId="{45ABB899-0472-4B2E-8EA3-C2B63E1DA2C1}">
      <dgm:prSet/>
      <dgm:spPr/>
      <dgm:t>
        <a:bodyPr/>
        <a:lstStyle/>
        <a:p>
          <a:endParaRPr lang="en-US"/>
        </a:p>
      </dgm:t>
    </dgm:pt>
    <dgm:pt modelId="{A6AAC6EE-3233-433D-9590-9D1FFF066DB7}">
      <dgm:prSet/>
      <dgm:spPr/>
      <dgm:t>
        <a:bodyPr/>
        <a:lstStyle/>
        <a:p>
          <a:pPr rtl="0"/>
          <a:r>
            <a:rPr lang="en-US" smtClean="0"/>
            <a:t>Credits not transferring among schools/districts</a:t>
          </a:r>
          <a:endParaRPr lang="en-US"/>
        </a:p>
      </dgm:t>
    </dgm:pt>
    <dgm:pt modelId="{145CF60B-9DA3-4956-A92F-0F5A8A2D100E}" type="parTrans" cxnId="{F339239A-F5BC-4D4A-81CD-4645C8DE5CAA}">
      <dgm:prSet/>
      <dgm:spPr/>
      <dgm:t>
        <a:bodyPr/>
        <a:lstStyle/>
        <a:p>
          <a:endParaRPr lang="en-US"/>
        </a:p>
      </dgm:t>
    </dgm:pt>
    <dgm:pt modelId="{5B3F586B-D7AD-4BDD-8B6B-2588AD493B46}" type="sibTrans" cxnId="{F339239A-F5BC-4D4A-81CD-4645C8DE5CAA}">
      <dgm:prSet/>
      <dgm:spPr/>
      <dgm:t>
        <a:bodyPr/>
        <a:lstStyle/>
        <a:p>
          <a:endParaRPr lang="en-US"/>
        </a:p>
      </dgm:t>
    </dgm:pt>
    <dgm:pt modelId="{8E3E418B-F5D4-4F7E-A323-A2133FE55B69}">
      <dgm:prSet/>
      <dgm:spPr/>
      <dgm:t>
        <a:bodyPr/>
        <a:lstStyle/>
        <a:p>
          <a:pPr rtl="0"/>
          <a:r>
            <a:rPr lang="en-US" smtClean="0"/>
            <a:t>No system for earning partial credits</a:t>
          </a:r>
          <a:endParaRPr lang="en-US"/>
        </a:p>
      </dgm:t>
    </dgm:pt>
    <dgm:pt modelId="{573CE80A-FD94-43BA-BD1F-797F81F96022}" type="parTrans" cxnId="{0037C243-F600-4F8E-94E5-ECAAF2C1176E}">
      <dgm:prSet/>
      <dgm:spPr/>
      <dgm:t>
        <a:bodyPr/>
        <a:lstStyle/>
        <a:p>
          <a:endParaRPr lang="en-US"/>
        </a:p>
      </dgm:t>
    </dgm:pt>
    <dgm:pt modelId="{73D7CF41-5B88-4A4C-8FE3-67F433CD1FA0}" type="sibTrans" cxnId="{0037C243-F600-4F8E-94E5-ECAAF2C1176E}">
      <dgm:prSet/>
      <dgm:spPr/>
      <dgm:t>
        <a:bodyPr/>
        <a:lstStyle/>
        <a:p>
          <a:endParaRPr lang="en-US"/>
        </a:p>
      </dgm:t>
    </dgm:pt>
    <dgm:pt modelId="{1F777525-94A5-4B42-B74F-7CB8A1BC529D}">
      <dgm:prSet/>
      <dgm:spPr/>
      <dgm:t>
        <a:bodyPr/>
        <a:lstStyle/>
        <a:p>
          <a:pPr rtl="0"/>
          <a:r>
            <a:rPr lang="en-US" dirty="0" smtClean="0"/>
            <a:t>Chronic Absences</a:t>
          </a:r>
          <a:endParaRPr lang="en-US" dirty="0"/>
        </a:p>
      </dgm:t>
    </dgm:pt>
    <dgm:pt modelId="{29B4DA24-FF8D-4EDF-B169-4B16CDD5A14C}" type="parTrans" cxnId="{192BBD5F-6F68-488D-9C11-B053D51BE8C0}">
      <dgm:prSet/>
      <dgm:spPr/>
      <dgm:t>
        <a:bodyPr/>
        <a:lstStyle/>
        <a:p>
          <a:endParaRPr lang="en-US"/>
        </a:p>
      </dgm:t>
    </dgm:pt>
    <dgm:pt modelId="{02591DA7-AF42-4101-8F9C-201B486EE7DA}" type="sibTrans" cxnId="{192BBD5F-6F68-488D-9C11-B053D51BE8C0}">
      <dgm:prSet/>
      <dgm:spPr/>
      <dgm:t>
        <a:bodyPr/>
        <a:lstStyle/>
        <a:p>
          <a:endParaRPr lang="en-US"/>
        </a:p>
      </dgm:t>
    </dgm:pt>
    <dgm:pt modelId="{166F9197-1F9F-4B4E-BD50-90752EBF45CE}">
      <dgm:prSet/>
      <dgm:spPr/>
      <dgm:t>
        <a:bodyPr/>
        <a:lstStyle/>
        <a:p>
          <a:pPr rtl="0"/>
          <a:r>
            <a:rPr lang="en-US" smtClean="0"/>
            <a:t>Related to working with migrant parents, not being enrolled in timely manner, court appearances, etc.</a:t>
          </a:r>
          <a:endParaRPr lang="en-US"/>
        </a:p>
      </dgm:t>
    </dgm:pt>
    <dgm:pt modelId="{644B789A-075A-4DB1-B3A6-004D976F6DED}" type="parTrans" cxnId="{DBE77012-0579-4E14-8EE2-D1E00E9CD44B}">
      <dgm:prSet/>
      <dgm:spPr/>
      <dgm:t>
        <a:bodyPr/>
        <a:lstStyle/>
        <a:p>
          <a:endParaRPr lang="en-US"/>
        </a:p>
      </dgm:t>
    </dgm:pt>
    <dgm:pt modelId="{EBC5A14C-9E23-41FE-A9CC-EED958EB6D66}" type="sibTrans" cxnId="{DBE77012-0579-4E14-8EE2-D1E00E9CD44B}">
      <dgm:prSet/>
      <dgm:spPr/>
      <dgm:t>
        <a:bodyPr/>
        <a:lstStyle/>
        <a:p>
          <a:endParaRPr lang="en-US"/>
        </a:p>
      </dgm:t>
    </dgm:pt>
    <dgm:pt modelId="{89DEA652-A9A3-4625-8150-E774D4A0E9CF}" type="pres">
      <dgm:prSet presAssocID="{77DB2DFA-7630-4988-9410-C9AB480621A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ADBB9E6-2D68-47FA-97D5-82F203FA1A0E}" type="pres">
      <dgm:prSet presAssocID="{D5824C88-1BFD-435D-B1E0-52F696DFB4BE}" presName="horFlow" presStyleCnt="0"/>
      <dgm:spPr/>
    </dgm:pt>
    <dgm:pt modelId="{FFC0E14B-F1B1-4406-A225-60441390167C}" type="pres">
      <dgm:prSet presAssocID="{D5824C88-1BFD-435D-B1E0-52F696DFB4BE}" presName="bigChev" presStyleLbl="node1" presStyleIdx="0" presStyleCnt="3" custScaleX="115140"/>
      <dgm:spPr/>
      <dgm:t>
        <a:bodyPr/>
        <a:lstStyle/>
        <a:p>
          <a:endParaRPr lang="en-US"/>
        </a:p>
      </dgm:t>
    </dgm:pt>
    <dgm:pt modelId="{2A704595-794A-4271-A6A3-C7E519B120B8}" type="pres">
      <dgm:prSet presAssocID="{FDAEF729-18EA-4011-A3AC-874056EF9DD8}" presName="parTrans" presStyleCnt="0"/>
      <dgm:spPr/>
    </dgm:pt>
    <dgm:pt modelId="{51040D5C-708F-4C70-8BA3-B6C3C0D588EC}" type="pres">
      <dgm:prSet presAssocID="{83F25F60-55B8-4025-A2D7-967B5E437EBB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D8CE6-42F8-41E9-AE6E-6F88B67AABF3}" type="pres">
      <dgm:prSet presAssocID="{D5824C88-1BFD-435D-B1E0-52F696DFB4BE}" presName="vSp" presStyleCnt="0"/>
      <dgm:spPr/>
    </dgm:pt>
    <dgm:pt modelId="{58FA1001-80AE-49D8-A57F-9C61DEAEBF6F}" type="pres">
      <dgm:prSet presAssocID="{A6AAC6EE-3233-433D-9590-9D1FFF066DB7}" presName="horFlow" presStyleCnt="0"/>
      <dgm:spPr/>
    </dgm:pt>
    <dgm:pt modelId="{B570B10F-C568-46D8-8929-0A544E0AA7C6}" type="pres">
      <dgm:prSet presAssocID="{A6AAC6EE-3233-433D-9590-9D1FFF066DB7}" presName="bigChev" presStyleLbl="node1" presStyleIdx="1" presStyleCnt="3" custScaleX="109547"/>
      <dgm:spPr/>
      <dgm:t>
        <a:bodyPr/>
        <a:lstStyle/>
        <a:p>
          <a:endParaRPr lang="en-US"/>
        </a:p>
      </dgm:t>
    </dgm:pt>
    <dgm:pt modelId="{FEDB1237-B0C3-42DC-B477-B599769A84DD}" type="pres">
      <dgm:prSet presAssocID="{573CE80A-FD94-43BA-BD1F-797F81F96022}" presName="parTrans" presStyleCnt="0"/>
      <dgm:spPr/>
    </dgm:pt>
    <dgm:pt modelId="{203B7F3C-BF67-4CB6-90C8-12A9DB955FAF}" type="pres">
      <dgm:prSet presAssocID="{8E3E418B-F5D4-4F7E-A323-A2133FE55B69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DA04F-8F48-4B50-BA67-3369582442F7}" type="pres">
      <dgm:prSet presAssocID="{A6AAC6EE-3233-433D-9590-9D1FFF066DB7}" presName="vSp" presStyleCnt="0"/>
      <dgm:spPr/>
    </dgm:pt>
    <dgm:pt modelId="{ACB34C1E-2CD5-4540-BF7D-9A7AB6A74820}" type="pres">
      <dgm:prSet presAssocID="{1F777525-94A5-4B42-B74F-7CB8A1BC529D}" presName="horFlow" presStyleCnt="0"/>
      <dgm:spPr/>
    </dgm:pt>
    <dgm:pt modelId="{3575B8B0-B8EA-4429-95E2-326333673F46}" type="pres">
      <dgm:prSet presAssocID="{1F777525-94A5-4B42-B74F-7CB8A1BC529D}" presName="bigChev" presStyleLbl="node1" presStyleIdx="2" presStyleCnt="3"/>
      <dgm:spPr/>
      <dgm:t>
        <a:bodyPr/>
        <a:lstStyle/>
        <a:p>
          <a:endParaRPr lang="en-US"/>
        </a:p>
      </dgm:t>
    </dgm:pt>
    <dgm:pt modelId="{D44E7091-79AF-4836-B79A-8A2538C9D8FB}" type="pres">
      <dgm:prSet presAssocID="{644B789A-075A-4DB1-B3A6-004D976F6DED}" presName="parTrans" presStyleCnt="0"/>
      <dgm:spPr/>
    </dgm:pt>
    <dgm:pt modelId="{038FB149-E038-4FFB-9D25-62DA8FD7D7CD}" type="pres">
      <dgm:prSet presAssocID="{166F9197-1F9F-4B4E-BD50-90752EBF45CE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4985ED-6223-490C-BE89-268B043F105F}" type="presOf" srcId="{166F9197-1F9F-4B4E-BD50-90752EBF45CE}" destId="{038FB149-E038-4FFB-9D25-62DA8FD7D7CD}" srcOrd="0" destOrd="0" presId="urn:microsoft.com/office/officeart/2005/8/layout/lProcess3"/>
    <dgm:cxn modelId="{DBE77012-0579-4E14-8EE2-D1E00E9CD44B}" srcId="{1F777525-94A5-4B42-B74F-7CB8A1BC529D}" destId="{166F9197-1F9F-4B4E-BD50-90752EBF45CE}" srcOrd="0" destOrd="0" parTransId="{644B789A-075A-4DB1-B3A6-004D976F6DED}" sibTransId="{EBC5A14C-9E23-41FE-A9CC-EED958EB6D66}"/>
    <dgm:cxn modelId="{2B2DCE93-065B-42BA-BAF8-3B2D329DFBF7}" type="presOf" srcId="{77DB2DFA-7630-4988-9410-C9AB480621A5}" destId="{89DEA652-A9A3-4625-8150-E774D4A0E9CF}" srcOrd="0" destOrd="0" presId="urn:microsoft.com/office/officeart/2005/8/layout/lProcess3"/>
    <dgm:cxn modelId="{07C7F4C7-17FD-4FEB-B18D-D8F6B593F9B3}" type="presOf" srcId="{1F777525-94A5-4B42-B74F-7CB8A1BC529D}" destId="{3575B8B0-B8EA-4429-95E2-326333673F46}" srcOrd="0" destOrd="0" presId="urn:microsoft.com/office/officeart/2005/8/layout/lProcess3"/>
    <dgm:cxn modelId="{61FA640F-811D-4114-BCE9-23D78AA34328}" type="presOf" srcId="{D5824C88-1BFD-435D-B1E0-52F696DFB4BE}" destId="{FFC0E14B-F1B1-4406-A225-60441390167C}" srcOrd="0" destOrd="0" presId="urn:microsoft.com/office/officeart/2005/8/layout/lProcess3"/>
    <dgm:cxn modelId="{B1661B50-F353-4287-BBC6-CF997EC8BEAF}" type="presOf" srcId="{83F25F60-55B8-4025-A2D7-967B5E437EBB}" destId="{51040D5C-708F-4C70-8BA3-B6C3C0D588EC}" srcOrd="0" destOrd="0" presId="urn:microsoft.com/office/officeart/2005/8/layout/lProcess3"/>
    <dgm:cxn modelId="{8C852ACF-07B8-46C2-B1E6-F7CEC1BDDC8C}" type="presOf" srcId="{A6AAC6EE-3233-433D-9590-9D1FFF066DB7}" destId="{B570B10F-C568-46D8-8929-0A544E0AA7C6}" srcOrd="0" destOrd="0" presId="urn:microsoft.com/office/officeart/2005/8/layout/lProcess3"/>
    <dgm:cxn modelId="{0037C243-F600-4F8E-94E5-ECAAF2C1176E}" srcId="{A6AAC6EE-3233-433D-9590-9D1FFF066DB7}" destId="{8E3E418B-F5D4-4F7E-A323-A2133FE55B69}" srcOrd="0" destOrd="0" parTransId="{573CE80A-FD94-43BA-BD1F-797F81F96022}" sibTransId="{73D7CF41-5B88-4A4C-8FE3-67F433CD1FA0}"/>
    <dgm:cxn modelId="{E4E5E8D2-B424-4FB9-B712-783712BB0191}" srcId="{77DB2DFA-7630-4988-9410-C9AB480621A5}" destId="{D5824C88-1BFD-435D-B1E0-52F696DFB4BE}" srcOrd="0" destOrd="0" parTransId="{CFFD0675-3EC4-441B-9273-7BABFE9EC5E6}" sibTransId="{73D0E74E-EC93-4017-8039-211624F77AEF}"/>
    <dgm:cxn modelId="{192BBD5F-6F68-488D-9C11-B053D51BE8C0}" srcId="{77DB2DFA-7630-4988-9410-C9AB480621A5}" destId="{1F777525-94A5-4B42-B74F-7CB8A1BC529D}" srcOrd="2" destOrd="0" parTransId="{29B4DA24-FF8D-4EDF-B169-4B16CDD5A14C}" sibTransId="{02591DA7-AF42-4101-8F9C-201B486EE7DA}"/>
    <dgm:cxn modelId="{F339239A-F5BC-4D4A-81CD-4645C8DE5CAA}" srcId="{77DB2DFA-7630-4988-9410-C9AB480621A5}" destId="{A6AAC6EE-3233-433D-9590-9D1FFF066DB7}" srcOrd="1" destOrd="0" parTransId="{145CF60B-9DA3-4956-A92F-0F5A8A2D100E}" sibTransId="{5B3F586B-D7AD-4BDD-8B6B-2588AD493B46}"/>
    <dgm:cxn modelId="{08207845-A56C-4B53-B3BB-2F04C127584A}" type="presOf" srcId="{8E3E418B-F5D4-4F7E-A323-A2133FE55B69}" destId="{203B7F3C-BF67-4CB6-90C8-12A9DB955FAF}" srcOrd="0" destOrd="0" presId="urn:microsoft.com/office/officeart/2005/8/layout/lProcess3"/>
    <dgm:cxn modelId="{45ABB899-0472-4B2E-8EA3-C2B63E1DA2C1}" srcId="{D5824C88-1BFD-435D-B1E0-52F696DFB4BE}" destId="{83F25F60-55B8-4025-A2D7-967B5E437EBB}" srcOrd="0" destOrd="0" parTransId="{FDAEF729-18EA-4011-A3AC-874056EF9DD8}" sibTransId="{39FA6C76-5E1F-451B-81E1-9238EC6D97A8}"/>
    <dgm:cxn modelId="{44005C73-5E4E-4EE1-AAE0-D99AD23ECB6A}" type="presParOf" srcId="{89DEA652-A9A3-4625-8150-E774D4A0E9CF}" destId="{DADBB9E6-2D68-47FA-97D5-82F203FA1A0E}" srcOrd="0" destOrd="0" presId="urn:microsoft.com/office/officeart/2005/8/layout/lProcess3"/>
    <dgm:cxn modelId="{C95A2423-B515-4733-81CE-2BB78380E905}" type="presParOf" srcId="{DADBB9E6-2D68-47FA-97D5-82F203FA1A0E}" destId="{FFC0E14B-F1B1-4406-A225-60441390167C}" srcOrd="0" destOrd="0" presId="urn:microsoft.com/office/officeart/2005/8/layout/lProcess3"/>
    <dgm:cxn modelId="{B63A9881-B7EB-4369-A460-66E6A2627162}" type="presParOf" srcId="{DADBB9E6-2D68-47FA-97D5-82F203FA1A0E}" destId="{2A704595-794A-4271-A6A3-C7E519B120B8}" srcOrd="1" destOrd="0" presId="urn:microsoft.com/office/officeart/2005/8/layout/lProcess3"/>
    <dgm:cxn modelId="{0E72D1FA-F71F-4331-B388-7AFD6B85ACFD}" type="presParOf" srcId="{DADBB9E6-2D68-47FA-97D5-82F203FA1A0E}" destId="{51040D5C-708F-4C70-8BA3-B6C3C0D588EC}" srcOrd="2" destOrd="0" presId="urn:microsoft.com/office/officeart/2005/8/layout/lProcess3"/>
    <dgm:cxn modelId="{A956404A-3C16-4871-ADD7-FD1CE5B3F869}" type="presParOf" srcId="{89DEA652-A9A3-4625-8150-E774D4A0E9CF}" destId="{939D8CE6-42F8-41E9-AE6E-6F88B67AABF3}" srcOrd="1" destOrd="0" presId="urn:microsoft.com/office/officeart/2005/8/layout/lProcess3"/>
    <dgm:cxn modelId="{135B8656-F7C9-4D56-9FBE-E2D2DB69875E}" type="presParOf" srcId="{89DEA652-A9A3-4625-8150-E774D4A0E9CF}" destId="{58FA1001-80AE-49D8-A57F-9C61DEAEBF6F}" srcOrd="2" destOrd="0" presId="urn:microsoft.com/office/officeart/2005/8/layout/lProcess3"/>
    <dgm:cxn modelId="{87BF1EA0-8E0A-4783-A154-CC97BDE02B28}" type="presParOf" srcId="{58FA1001-80AE-49D8-A57F-9C61DEAEBF6F}" destId="{B570B10F-C568-46D8-8929-0A544E0AA7C6}" srcOrd="0" destOrd="0" presId="urn:microsoft.com/office/officeart/2005/8/layout/lProcess3"/>
    <dgm:cxn modelId="{0A776766-03C7-4FFD-A177-371629AF3A80}" type="presParOf" srcId="{58FA1001-80AE-49D8-A57F-9C61DEAEBF6F}" destId="{FEDB1237-B0C3-42DC-B477-B599769A84DD}" srcOrd="1" destOrd="0" presId="urn:microsoft.com/office/officeart/2005/8/layout/lProcess3"/>
    <dgm:cxn modelId="{19FA5F1E-F92A-4B7D-B9BA-25F75F5537BD}" type="presParOf" srcId="{58FA1001-80AE-49D8-A57F-9C61DEAEBF6F}" destId="{203B7F3C-BF67-4CB6-90C8-12A9DB955FAF}" srcOrd="2" destOrd="0" presId="urn:microsoft.com/office/officeart/2005/8/layout/lProcess3"/>
    <dgm:cxn modelId="{D24F5F25-4F60-4402-B209-E65E4D97091A}" type="presParOf" srcId="{89DEA652-A9A3-4625-8150-E774D4A0E9CF}" destId="{A3FDA04F-8F48-4B50-BA67-3369582442F7}" srcOrd="3" destOrd="0" presId="urn:microsoft.com/office/officeart/2005/8/layout/lProcess3"/>
    <dgm:cxn modelId="{7BEB3556-968B-4B20-894C-EC1BD186B570}" type="presParOf" srcId="{89DEA652-A9A3-4625-8150-E774D4A0E9CF}" destId="{ACB34C1E-2CD5-4540-BF7D-9A7AB6A74820}" srcOrd="4" destOrd="0" presId="urn:microsoft.com/office/officeart/2005/8/layout/lProcess3"/>
    <dgm:cxn modelId="{E09B1518-F443-4E59-BA52-24A95F0949ED}" type="presParOf" srcId="{ACB34C1E-2CD5-4540-BF7D-9A7AB6A74820}" destId="{3575B8B0-B8EA-4429-95E2-326333673F46}" srcOrd="0" destOrd="0" presId="urn:microsoft.com/office/officeart/2005/8/layout/lProcess3"/>
    <dgm:cxn modelId="{9095CF7A-E2F8-463A-9478-7C88D0108ADC}" type="presParOf" srcId="{ACB34C1E-2CD5-4540-BF7D-9A7AB6A74820}" destId="{D44E7091-79AF-4836-B79A-8A2538C9D8FB}" srcOrd="1" destOrd="0" presId="urn:microsoft.com/office/officeart/2005/8/layout/lProcess3"/>
    <dgm:cxn modelId="{A6A4F5FE-F56A-40F9-98FD-0F33E07DA67C}" type="presParOf" srcId="{ACB34C1E-2CD5-4540-BF7D-9A7AB6A74820}" destId="{038FB149-E038-4FFB-9D25-62DA8FD7D7CD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F4E692-8DAE-4939-863C-8EEE62401705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83C575D-5F92-41EB-9FF6-50DFD50C0403}">
      <dgm:prSet custT="1"/>
      <dgm:spPr/>
      <dgm:t>
        <a:bodyPr/>
        <a:lstStyle/>
        <a:p>
          <a:pPr rtl="0"/>
          <a:r>
            <a:rPr lang="en-US" sz="2400" dirty="0" smtClean="0"/>
            <a:t>Falling behind in academics</a:t>
          </a:r>
          <a:endParaRPr lang="en-US" sz="2400" dirty="0"/>
        </a:p>
      </dgm:t>
    </dgm:pt>
    <dgm:pt modelId="{DAA73D5B-9F32-4ABA-A66B-6492BB2F7837}" type="parTrans" cxnId="{B72E9B18-CF61-4A9D-B064-4984301A0C14}">
      <dgm:prSet/>
      <dgm:spPr/>
      <dgm:t>
        <a:bodyPr/>
        <a:lstStyle/>
        <a:p>
          <a:endParaRPr lang="en-US"/>
        </a:p>
      </dgm:t>
    </dgm:pt>
    <dgm:pt modelId="{133C8223-F88C-44F0-A297-C84B8506E38F}" type="sibTrans" cxnId="{B72E9B18-CF61-4A9D-B064-4984301A0C14}">
      <dgm:prSet/>
      <dgm:spPr/>
      <dgm:t>
        <a:bodyPr/>
        <a:lstStyle/>
        <a:p>
          <a:endParaRPr lang="en-US"/>
        </a:p>
      </dgm:t>
    </dgm:pt>
    <dgm:pt modelId="{20F02825-635B-42D7-BAE4-D4E2DF572114}">
      <dgm:prSet/>
      <dgm:spPr/>
      <dgm:t>
        <a:bodyPr/>
        <a:lstStyle/>
        <a:p>
          <a:pPr rtl="0"/>
          <a:r>
            <a:rPr lang="en-US" dirty="0" smtClean="0"/>
            <a:t>Students may be older than peers in class</a:t>
          </a:r>
          <a:endParaRPr lang="en-US" dirty="0"/>
        </a:p>
      </dgm:t>
    </dgm:pt>
    <dgm:pt modelId="{5281FA6A-25C3-49FB-8A2D-3F992DE76268}" type="parTrans" cxnId="{C71D31E0-C987-4C71-BB6B-1C93B6E03D5B}">
      <dgm:prSet/>
      <dgm:spPr/>
      <dgm:t>
        <a:bodyPr/>
        <a:lstStyle/>
        <a:p>
          <a:endParaRPr lang="en-US"/>
        </a:p>
      </dgm:t>
    </dgm:pt>
    <dgm:pt modelId="{BA27CDF8-A133-4B84-84FA-BBD28D550305}" type="sibTrans" cxnId="{C71D31E0-C987-4C71-BB6B-1C93B6E03D5B}">
      <dgm:prSet/>
      <dgm:spPr/>
      <dgm:t>
        <a:bodyPr/>
        <a:lstStyle/>
        <a:p>
          <a:endParaRPr lang="en-US"/>
        </a:p>
      </dgm:t>
    </dgm:pt>
    <dgm:pt modelId="{5C34F694-AD33-40B6-83E4-46809B733AE0}">
      <dgm:prSet custT="1"/>
      <dgm:spPr/>
      <dgm:t>
        <a:bodyPr/>
        <a:lstStyle/>
        <a:p>
          <a:pPr rtl="0"/>
          <a:r>
            <a:rPr lang="en-US" sz="2400" dirty="0" smtClean="0"/>
            <a:t>Changes to extracurricular activities</a:t>
          </a:r>
          <a:endParaRPr lang="en-US" sz="2400" dirty="0"/>
        </a:p>
      </dgm:t>
    </dgm:pt>
    <dgm:pt modelId="{F3F7A247-736F-40DD-A234-F2D69790E4DF}" type="parTrans" cxnId="{2E14D5ED-0147-4CDA-8E31-4D0CBB091051}">
      <dgm:prSet/>
      <dgm:spPr/>
      <dgm:t>
        <a:bodyPr/>
        <a:lstStyle/>
        <a:p>
          <a:endParaRPr lang="en-US"/>
        </a:p>
      </dgm:t>
    </dgm:pt>
    <dgm:pt modelId="{AE66ACD6-1721-4A46-B1CB-0070D649A8CC}" type="sibTrans" cxnId="{2E14D5ED-0147-4CDA-8E31-4D0CBB091051}">
      <dgm:prSet/>
      <dgm:spPr/>
      <dgm:t>
        <a:bodyPr/>
        <a:lstStyle/>
        <a:p>
          <a:endParaRPr lang="en-US"/>
        </a:p>
      </dgm:t>
    </dgm:pt>
    <dgm:pt modelId="{407F8332-F8E9-4625-8B04-21C81300D9A2}">
      <dgm:prSet/>
      <dgm:spPr/>
      <dgm:t>
        <a:bodyPr/>
        <a:lstStyle/>
        <a:p>
          <a:pPr rtl="0"/>
          <a:r>
            <a:rPr lang="en-US" dirty="0" smtClean="0"/>
            <a:t>New school does not offer same activities, sports, clubs</a:t>
          </a:r>
          <a:endParaRPr lang="en-US" dirty="0"/>
        </a:p>
      </dgm:t>
    </dgm:pt>
    <dgm:pt modelId="{8CBA0A8F-4987-4F08-89FB-DF83FEA7CAA6}" type="parTrans" cxnId="{52B55679-7443-41A1-9BDA-90358557F370}">
      <dgm:prSet/>
      <dgm:spPr/>
      <dgm:t>
        <a:bodyPr/>
        <a:lstStyle/>
        <a:p>
          <a:endParaRPr lang="en-US"/>
        </a:p>
      </dgm:t>
    </dgm:pt>
    <dgm:pt modelId="{25895875-BD94-46F1-9001-2158911E6187}" type="sibTrans" cxnId="{52B55679-7443-41A1-9BDA-90358557F370}">
      <dgm:prSet/>
      <dgm:spPr/>
      <dgm:t>
        <a:bodyPr/>
        <a:lstStyle/>
        <a:p>
          <a:endParaRPr lang="en-US"/>
        </a:p>
      </dgm:t>
    </dgm:pt>
    <dgm:pt modelId="{0182583E-7343-4FD9-B68A-C274E65788D2}">
      <dgm:prSet custT="1"/>
      <dgm:spPr/>
      <dgm:t>
        <a:bodyPr/>
        <a:lstStyle/>
        <a:p>
          <a:pPr rtl="0"/>
          <a:r>
            <a:rPr lang="en-US" sz="2400" dirty="0" smtClean="0"/>
            <a:t>Lower graduation rates </a:t>
          </a:r>
          <a:endParaRPr lang="en-US" sz="2400" dirty="0"/>
        </a:p>
      </dgm:t>
    </dgm:pt>
    <dgm:pt modelId="{FAC97A78-0F40-4B85-8B7A-F6A7460BEBD3}" type="parTrans" cxnId="{F1455342-7AB8-4D5B-9B43-BCDB228D70DF}">
      <dgm:prSet/>
      <dgm:spPr/>
      <dgm:t>
        <a:bodyPr/>
        <a:lstStyle/>
        <a:p>
          <a:endParaRPr lang="en-US"/>
        </a:p>
      </dgm:t>
    </dgm:pt>
    <dgm:pt modelId="{0EE6018E-5E1D-4216-B0C9-3A737B9A77F9}" type="sibTrans" cxnId="{F1455342-7AB8-4D5B-9B43-BCDB228D70DF}">
      <dgm:prSet/>
      <dgm:spPr/>
      <dgm:t>
        <a:bodyPr/>
        <a:lstStyle/>
        <a:p>
          <a:endParaRPr lang="en-US"/>
        </a:p>
      </dgm:t>
    </dgm:pt>
    <dgm:pt modelId="{0CE54EC8-6352-4775-B223-15FE8A5C131C}">
      <dgm:prSet/>
      <dgm:spPr/>
      <dgm:t>
        <a:bodyPr/>
        <a:lstStyle/>
        <a:p>
          <a:pPr rtl="0"/>
          <a:r>
            <a:rPr lang="en-US" smtClean="0"/>
            <a:t>Affects all groups of highly </a:t>
          </a:r>
          <a:endParaRPr lang="en-US"/>
        </a:p>
      </dgm:t>
    </dgm:pt>
    <dgm:pt modelId="{D7019D26-E3C6-43D6-84F7-221916C9EAB3}" type="parTrans" cxnId="{42BA9D96-B65D-4E7F-9E5F-438EDBEC9A08}">
      <dgm:prSet/>
      <dgm:spPr/>
      <dgm:t>
        <a:bodyPr/>
        <a:lstStyle/>
        <a:p>
          <a:endParaRPr lang="en-US"/>
        </a:p>
      </dgm:t>
    </dgm:pt>
    <dgm:pt modelId="{CC1763F8-5345-4FC3-A51C-FB8388E85E16}" type="sibTrans" cxnId="{42BA9D96-B65D-4E7F-9E5F-438EDBEC9A08}">
      <dgm:prSet/>
      <dgm:spPr/>
      <dgm:t>
        <a:bodyPr/>
        <a:lstStyle/>
        <a:p>
          <a:endParaRPr lang="en-US"/>
        </a:p>
      </dgm:t>
    </dgm:pt>
    <dgm:pt modelId="{EF7CC2B4-A2F7-4827-B53B-15400A04A4B3}" type="pres">
      <dgm:prSet presAssocID="{99F4E692-8DAE-4939-863C-8EEE6240170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C6DCA4E-176C-4BD7-AC63-E1E65DBEA75C}" type="pres">
      <dgm:prSet presAssocID="{483C575D-5F92-41EB-9FF6-50DFD50C0403}" presName="horFlow" presStyleCnt="0"/>
      <dgm:spPr/>
    </dgm:pt>
    <dgm:pt modelId="{D575379D-FEF9-4348-A218-BFCF2D352307}" type="pres">
      <dgm:prSet presAssocID="{483C575D-5F92-41EB-9FF6-50DFD50C0403}" presName="bigChev" presStyleLbl="node1" presStyleIdx="0" presStyleCnt="3" custScaleX="126633"/>
      <dgm:spPr/>
      <dgm:t>
        <a:bodyPr/>
        <a:lstStyle/>
        <a:p>
          <a:endParaRPr lang="en-US"/>
        </a:p>
      </dgm:t>
    </dgm:pt>
    <dgm:pt modelId="{7A869ABF-C3E5-427D-8FE0-A28D6596CB08}" type="pres">
      <dgm:prSet presAssocID="{5281FA6A-25C3-49FB-8A2D-3F992DE76268}" presName="parTrans" presStyleCnt="0"/>
      <dgm:spPr/>
    </dgm:pt>
    <dgm:pt modelId="{B3621594-9B01-4D82-8B91-B6AF2B002998}" type="pres">
      <dgm:prSet presAssocID="{20F02825-635B-42D7-BAE4-D4E2DF572114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811074-0D44-4253-B4EB-EC35BD473D66}" type="pres">
      <dgm:prSet presAssocID="{483C575D-5F92-41EB-9FF6-50DFD50C0403}" presName="vSp" presStyleCnt="0"/>
      <dgm:spPr/>
    </dgm:pt>
    <dgm:pt modelId="{ED7F3179-11DC-4A40-8984-D3BBB16D8ADF}" type="pres">
      <dgm:prSet presAssocID="{5C34F694-AD33-40B6-83E4-46809B733AE0}" presName="horFlow" presStyleCnt="0"/>
      <dgm:spPr/>
    </dgm:pt>
    <dgm:pt modelId="{E5B0C93E-DBCE-4D60-AB9C-F3796A4745BD}" type="pres">
      <dgm:prSet presAssocID="{5C34F694-AD33-40B6-83E4-46809B733AE0}" presName="bigChev" presStyleLbl="node1" presStyleIdx="1" presStyleCnt="3" custScaleX="127087"/>
      <dgm:spPr/>
      <dgm:t>
        <a:bodyPr/>
        <a:lstStyle/>
        <a:p>
          <a:endParaRPr lang="en-US"/>
        </a:p>
      </dgm:t>
    </dgm:pt>
    <dgm:pt modelId="{FD651BE3-F298-475D-896F-2E935894BAD5}" type="pres">
      <dgm:prSet presAssocID="{8CBA0A8F-4987-4F08-89FB-DF83FEA7CAA6}" presName="parTrans" presStyleCnt="0"/>
      <dgm:spPr/>
    </dgm:pt>
    <dgm:pt modelId="{E97080F4-8154-4811-BD52-C13385B5FAF4}" type="pres">
      <dgm:prSet presAssocID="{407F8332-F8E9-4625-8B04-21C81300D9A2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4FEB1B-A461-47F0-B69E-60685AF75FCA}" type="pres">
      <dgm:prSet presAssocID="{5C34F694-AD33-40B6-83E4-46809B733AE0}" presName="vSp" presStyleCnt="0"/>
      <dgm:spPr/>
    </dgm:pt>
    <dgm:pt modelId="{A80FA37B-DC2E-4099-8B86-87DD9A57DFE1}" type="pres">
      <dgm:prSet presAssocID="{0182583E-7343-4FD9-B68A-C274E65788D2}" presName="horFlow" presStyleCnt="0"/>
      <dgm:spPr/>
    </dgm:pt>
    <dgm:pt modelId="{1D931605-DB93-4B42-BF69-01D9E02C391C}" type="pres">
      <dgm:prSet presAssocID="{0182583E-7343-4FD9-B68A-C274E65788D2}" presName="bigChev" presStyleLbl="node1" presStyleIdx="2" presStyleCnt="3" custScaleX="123267"/>
      <dgm:spPr/>
      <dgm:t>
        <a:bodyPr/>
        <a:lstStyle/>
        <a:p>
          <a:endParaRPr lang="en-US"/>
        </a:p>
      </dgm:t>
    </dgm:pt>
    <dgm:pt modelId="{A86AED56-59D5-447C-8455-7AC12377A3D9}" type="pres">
      <dgm:prSet presAssocID="{D7019D26-E3C6-43D6-84F7-221916C9EAB3}" presName="parTrans" presStyleCnt="0"/>
      <dgm:spPr/>
    </dgm:pt>
    <dgm:pt modelId="{E5116D17-956D-457B-9D2D-3889E8B1F954}" type="pres">
      <dgm:prSet presAssocID="{0CE54EC8-6352-4775-B223-15FE8A5C131C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FC3C58-11F4-47B6-B190-CCF075C8F799}" type="presOf" srcId="{99F4E692-8DAE-4939-863C-8EEE62401705}" destId="{EF7CC2B4-A2F7-4827-B53B-15400A04A4B3}" srcOrd="0" destOrd="0" presId="urn:microsoft.com/office/officeart/2005/8/layout/lProcess3"/>
    <dgm:cxn modelId="{D8966256-8130-4F25-995D-EC2B44B76604}" type="presOf" srcId="{5C34F694-AD33-40B6-83E4-46809B733AE0}" destId="{E5B0C93E-DBCE-4D60-AB9C-F3796A4745BD}" srcOrd="0" destOrd="0" presId="urn:microsoft.com/office/officeart/2005/8/layout/lProcess3"/>
    <dgm:cxn modelId="{42BA9D96-B65D-4E7F-9E5F-438EDBEC9A08}" srcId="{0182583E-7343-4FD9-B68A-C274E65788D2}" destId="{0CE54EC8-6352-4775-B223-15FE8A5C131C}" srcOrd="0" destOrd="0" parTransId="{D7019D26-E3C6-43D6-84F7-221916C9EAB3}" sibTransId="{CC1763F8-5345-4FC3-A51C-FB8388E85E16}"/>
    <dgm:cxn modelId="{F1455342-7AB8-4D5B-9B43-BCDB228D70DF}" srcId="{99F4E692-8DAE-4939-863C-8EEE62401705}" destId="{0182583E-7343-4FD9-B68A-C274E65788D2}" srcOrd="2" destOrd="0" parTransId="{FAC97A78-0F40-4B85-8B7A-F6A7460BEBD3}" sibTransId="{0EE6018E-5E1D-4216-B0C9-3A737B9A77F9}"/>
    <dgm:cxn modelId="{A9B43594-0A26-4F5F-9837-0272562FF334}" type="presOf" srcId="{483C575D-5F92-41EB-9FF6-50DFD50C0403}" destId="{D575379D-FEF9-4348-A218-BFCF2D352307}" srcOrd="0" destOrd="0" presId="urn:microsoft.com/office/officeart/2005/8/layout/lProcess3"/>
    <dgm:cxn modelId="{52B55679-7443-41A1-9BDA-90358557F370}" srcId="{5C34F694-AD33-40B6-83E4-46809B733AE0}" destId="{407F8332-F8E9-4625-8B04-21C81300D9A2}" srcOrd="0" destOrd="0" parTransId="{8CBA0A8F-4987-4F08-89FB-DF83FEA7CAA6}" sibTransId="{25895875-BD94-46F1-9001-2158911E6187}"/>
    <dgm:cxn modelId="{F11CEE25-8432-44C0-B724-606AEA00DD54}" type="presOf" srcId="{0CE54EC8-6352-4775-B223-15FE8A5C131C}" destId="{E5116D17-956D-457B-9D2D-3889E8B1F954}" srcOrd="0" destOrd="0" presId="urn:microsoft.com/office/officeart/2005/8/layout/lProcess3"/>
    <dgm:cxn modelId="{B72E9B18-CF61-4A9D-B064-4984301A0C14}" srcId="{99F4E692-8DAE-4939-863C-8EEE62401705}" destId="{483C575D-5F92-41EB-9FF6-50DFD50C0403}" srcOrd="0" destOrd="0" parTransId="{DAA73D5B-9F32-4ABA-A66B-6492BB2F7837}" sibTransId="{133C8223-F88C-44F0-A297-C84B8506E38F}"/>
    <dgm:cxn modelId="{C71D31E0-C987-4C71-BB6B-1C93B6E03D5B}" srcId="{483C575D-5F92-41EB-9FF6-50DFD50C0403}" destId="{20F02825-635B-42D7-BAE4-D4E2DF572114}" srcOrd="0" destOrd="0" parTransId="{5281FA6A-25C3-49FB-8A2D-3F992DE76268}" sibTransId="{BA27CDF8-A133-4B84-84FA-BBD28D550305}"/>
    <dgm:cxn modelId="{E2C1A3E4-8887-4738-BDE3-834B53450CE3}" type="presOf" srcId="{0182583E-7343-4FD9-B68A-C274E65788D2}" destId="{1D931605-DB93-4B42-BF69-01D9E02C391C}" srcOrd="0" destOrd="0" presId="urn:microsoft.com/office/officeart/2005/8/layout/lProcess3"/>
    <dgm:cxn modelId="{9CD241BB-3130-460B-91FA-F3542B528760}" type="presOf" srcId="{407F8332-F8E9-4625-8B04-21C81300D9A2}" destId="{E97080F4-8154-4811-BD52-C13385B5FAF4}" srcOrd="0" destOrd="0" presId="urn:microsoft.com/office/officeart/2005/8/layout/lProcess3"/>
    <dgm:cxn modelId="{657DBA1E-AD03-46A2-9B39-DB08A5E1F0F8}" type="presOf" srcId="{20F02825-635B-42D7-BAE4-D4E2DF572114}" destId="{B3621594-9B01-4D82-8B91-B6AF2B002998}" srcOrd="0" destOrd="0" presId="urn:microsoft.com/office/officeart/2005/8/layout/lProcess3"/>
    <dgm:cxn modelId="{2E14D5ED-0147-4CDA-8E31-4D0CBB091051}" srcId="{99F4E692-8DAE-4939-863C-8EEE62401705}" destId="{5C34F694-AD33-40B6-83E4-46809B733AE0}" srcOrd="1" destOrd="0" parTransId="{F3F7A247-736F-40DD-A234-F2D69790E4DF}" sibTransId="{AE66ACD6-1721-4A46-B1CB-0070D649A8CC}"/>
    <dgm:cxn modelId="{14D0F3C2-3DFC-4BE1-BC64-1FFDE504174D}" type="presParOf" srcId="{EF7CC2B4-A2F7-4827-B53B-15400A04A4B3}" destId="{DC6DCA4E-176C-4BD7-AC63-E1E65DBEA75C}" srcOrd="0" destOrd="0" presId="urn:microsoft.com/office/officeart/2005/8/layout/lProcess3"/>
    <dgm:cxn modelId="{5FF58F75-0F47-449F-8373-152C55BF2961}" type="presParOf" srcId="{DC6DCA4E-176C-4BD7-AC63-E1E65DBEA75C}" destId="{D575379D-FEF9-4348-A218-BFCF2D352307}" srcOrd="0" destOrd="0" presId="urn:microsoft.com/office/officeart/2005/8/layout/lProcess3"/>
    <dgm:cxn modelId="{D6962A77-FC58-4F83-9DC6-2A75D74664B9}" type="presParOf" srcId="{DC6DCA4E-176C-4BD7-AC63-E1E65DBEA75C}" destId="{7A869ABF-C3E5-427D-8FE0-A28D6596CB08}" srcOrd="1" destOrd="0" presId="urn:microsoft.com/office/officeart/2005/8/layout/lProcess3"/>
    <dgm:cxn modelId="{4096FEC4-D646-4014-8D2A-6488B1A2A920}" type="presParOf" srcId="{DC6DCA4E-176C-4BD7-AC63-E1E65DBEA75C}" destId="{B3621594-9B01-4D82-8B91-B6AF2B002998}" srcOrd="2" destOrd="0" presId="urn:microsoft.com/office/officeart/2005/8/layout/lProcess3"/>
    <dgm:cxn modelId="{AD34B31E-0A8F-49BF-A414-24465761E266}" type="presParOf" srcId="{EF7CC2B4-A2F7-4827-B53B-15400A04A4B3}" destId="{8D811074-0D44-4253-B4EB-EC35BD473D66}" srcOrd="1" destOrd="0" presId="urn:microsoft.com/office/officeart/2005/8/layout/lProcess3"/>
    <dgm:cxn modelId="{56AB05E2-936B-4480-98D4-59CAB710489B}" type="presParOf" srcId="{EF7CC2B4-A2F7-4827-B53B-15400A04A4B3}" destId="{ED7F3179-11DC-4A40-8984-D3BBB16D8ADF}" srcOrd="2" destOrd="0" presId="urn:microsoft.com/office/officeart/2005/8/layout/lProcess3"/>
    <dgm:cxn modelId="{D3F8AD88-1E53-4DAD-A479-7006033FDA26}" type="presParOf" srcId="{ED7F3179-11DC-4A40-8984-D3BBB16D8ADF}" destId="{E5B0C93E-DBCE-4D60-AB9C-F3796A4745BD}" srcOrd="0" destOrd="0" presId="urn:microsoft.com/office/officeart/2005/8/layout/lProcess3"/>
    <dgm:cxn modelId="{3A02F861-D47A-4BEC-A44B-683D1BAEE514}" type="presParOf" srcId="{ED7F3179-11DC-4A40-8984-D3BBB16D8ADF}" destId="{FD651BE3-F298-475D-896F-2E935894BAD5}" srcOrd="1" destOrd="0" presId="urn:microsoft.com/office/officeart/2005/8/layout/lProcess3"/>
    <dgm:cxn modelId="{15CD97C4-D1E5-44C6-A9B6-A98A4690B786}" type="presParOf" srcId="{ED7F3179-11DC-4A40-8984-D3BBB16D8ADF}" destId="{E97080F4-8154-4811-BD52-C13385B5FAF4}" srcOrd="2" destOrd="0" presId="urn:microsoft.com/office/officeart/2005/8/layout/lProcess3"/>
    <dgm:cxn modelId="{254C0407-B3D0-4838-AFC4-496365EC05A3}" type="presParOf" srcId="{EF7CC2B4-A2F7-4827-B53B-15400A04A4B3}" destId="{814FEB1B-A461-47F0-B69E-60685AF75FCA}" srcOrd="3" destOrd="0" presId="urn:microsoft.com/office/officeart/2005/8/layout/lProcess3"/>
    <dgm:cxn modelId="{B1FBF312-2FC6-4DE6-8048-6F00FBF157C3}" type="presParOf" srcId="{EF7CC2B4-A2F7-4827-B53B-15400A04A4B3}" destId="{A80FA37B-DC2E-4099-8B86-87DD9A57DFE1}" srcOrd="4" destOrd="0" presId="urn:microsoft.com/office/officeart/2005/8/layout/lProcess3"/>
    <dgm:cxn modelId="{DFF76EDE-7CDB-4BA5-AABD-F34F6E8101C0}" type="presParOf" srcId="{A80FA37B-DC2E-4099-8B86-87DD9A57DFE1}" destId="{1D931605-DB93-4B42-BF69-01D9E02C391C}" srcOrd="0" destOrd="0" presId="urn:microsoft.com/office/officeart/2005/8/layout/lProcess3"/>
    <dgm:cxn modelId="{6BF9FF80-4EFC-45B6-A467-9DB38E0A3321}" type="presParOf" srcId="{A80FA37B-DC2E-4099-8B86-87DD9A57DFE1}" destId="{A86AED56-59D5-447C-8455-7AC12377A3D9}" srcOrd="1" destOrd="0" presId="urn:microsoft.com/office/officeart/2005/8/layout/lProcess3"/>
    <dgm:cxn modelId="{481E9C63-53BE-496A-BB1A-C57FF375B459}" type="presParOf" srcId="{A80FA37B-DC2E-4099-8B86-87DD9A57DFE1}" destId="{E5116D17-956D-457B-9D2D-3889E8B1F95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4C074E-0D79-4BD5-A03A-A4490195DD3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1E489A-5A0F-4BEC-BD66-68D9A4505157}">
      <dgm:prSet/>
      <dgm:spPr/>
      <dgm:t>
        <a:bodyPr/>
        <a:lstStyle/>
        <a:p>
          <a:pPr algn="l"/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* LEAs must determine the school that is in the best interest of the child or youth to attend. 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EC70100-4ED8-435B-9E22-3718F8B41127}" type="parTrans" cxnId="{E603DC27-E65E-46CC-8651-F85FD5783DF5}">
      <dgm:prSet/>
      <dgm:spPr/>
      <dgm:t>
        <a:bodyPr/>
        <a:lstStyle/>
        <a:p>
          <a:endParaRPr lang="en-US"/>
        </a:p>
      </dgm:t>
    </dgm:pt>
    <dgm:pt modelId="{CDFB6034-67BE-4C23-AE39-9393A67AB0E0}" type="sibTrans" cxnId="{E603DC27-E65E-46CC-8651-F85FD5783DF5}">
      <dgm:prSet/>
      <dgm:spPr/>
      <dgm:t>
        <a:bodyPr/>
        <a:lstStyle/>
        <a:p>
          <a:endParaRPr lang="en-US"/>
        </a:p>
      </dgm:t>
    </dgm:pt>
    <dgm:pt modelId="{CB8A9A6F-EEB9-4D54-82E7-A99DFE746945}">
      <dgm:prSet/>
      <dgm:spPr/>
      <dgm:t>
        <a:bodyPr/>
        <a:lstStyle/>
        <a:p>
          <a:pPr algn="l"/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*LEAS must presume that staying in the school of origin is in the student's best interest, and</a:t>
          </a:r>
        </a:p>
      </dgm:t>
    </dgm:pt>
    <dgm:pt modelId="{9A7B1BDF-0DA9-4ADF-A010-086ADB2B06D0}" type="parTrans" cxnId="{579E3AE9-C3CC-44A3-BC91-31CFE2EE9B90}">
      <dgm:prSet/>
      <dgm:spPr/>
      <dgm:t>
        <a:bodyPr/>
        <a:lstStyle/>
        <a:p>
          <a:endParaRPr lang="en-US"/>
        </a:p>
      </dgm:t>
    </dgm:pt>
    <dgm:pt modelId="{F584F6FE-68EB-4B2A-AC8A-4C4FE1967E19}" type="sibTrans" cxnId="{579E3AE9-C3CC-44A3-BC91-31CFE2EE9B90}">
      <dgm:prSet/>
      <dgm:spPr/>
      <dgm:t>
        <a:bodyPr/>
        <a:lstStyle/>
        <a:p>
          <a:endParaRPr lang="en-US"/>
        </a:p>
      </dgm:t>
    </dgm:pt>
    <dgm:pt modelId="{2847E9C9-BB85-491E-A852-C08D84FF9FAD}">
      <dgm:prSet/>
      <dgm:spPr/>
      <dgm:t>
        <a:bodyPr/>
        <a:lstStyle/>
        <a:p>
          <a:pPr algn="l"/>
          <a:r>
            <a:rPr lang="en-US" dirty="0" smtClean="0">
              <a:solidFill>
                <a:schemeClr val="tx1">
                  <a:lumMod val="75000"/>
                  <a:lumOff val="25000"/>
                </a:schemeClr>
              </a:solidFill>
            </a:rPr>
            <a:t>*The definition of "school of origin" also includes preschools.</a:t>
          </a:r>
          <a:endParaRPr lang="en-US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3B4F5DA-7270-42A9-B57D-84AFD017D351}" type="parTrans" cxnId="{F1BB8399-6FEA-4306-885F-BBA136689C5A}">
      <dgm:prSet/>
      <dgm:spPr/>
      <dgm:t>
        <a:bodyPr/>
        <a:lstStyle/>
        <a:p>
          <a:endParaRPr lang="en-US"/>
        </a:p>
      </dgm:t>
    </dgm:pt>
    <dgm:pt modelId="{A5E3ED2D-3CFD-4C43-A05A-BA92583D98F6}" type="sibTrans" cxnId="{F1BB8399-6FEA-4306-885F-BBA136689C5A}">
      <dgm:prSet/>
      <dgm:spPr/>
      <dgm:t>
        <a:bodyPr/>
        <a:lstStyle/>
        <a:p>
          <a:endParaRPr lang="en-US"/>
        </a:p>
      </dgm:t>
    </dgm:pt>
    <dgm:pt modelId="{A9487296-491B-4C6D-B826-AF505EE15C38}" type="pres">
      <dgm:prSet presAssocID="{2C4C074E-0D79-4BD5-A03A-A4490195DD3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50C3CFD-8DE0-463C-9312-348F3D9F2824}" type="pres">
      <dgm:prSet presAssocID="{881E489A-5A0F-4BEC-BD66-68D9A450515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47D843-DFB7-4B8D-AD64-8CBED72EF7F4}" type="pres">
      <dgm:prSet presAssocID="{CDFB6034-67BE-4C23-AE39-9393A67AB0E0}" presName="sibTrans" presStyleCnt="0"/>
      <dgm:spPr/>
    </dgm:pt>
    <dgm:pt modelId="{3EE4FF94-B5BA-4838-8993-359EBB19DBF8}" type="pres">
      <dgm:prSet presAssocID="{CB8A9A6F-EEB9-4D54-82E7-A99DFE74694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1A9C2-50F5-4F2A-9DA1-DC4DDA0EC184}" type="pres">
      <dgm:prSet presAssocID="{F584F6FE-68EB-4B2A-AC8A-4C4FE1967E19}" presName="sibTrans" presStyleCnt="0"/>
      <dgm:spPr/>
    </dgm:pt>
    <dgm:pt modelId="{ED4B1117-EF71-4CCF-BB99-7CF19BA90513}" type="pres">
      <dgm:prSet presAssocID="{2847E9C9-BB85-491E-A852-C08D84FF9FA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F224D9D-089C-4E59-B750-0FB13E5D99BC}" type="presOf" srcId="{881E489A-5A0F-4BEC-BD66-68D9A4505157}" destId="{B50C3CFD-8DE0-463C-9312-348F3D9F2824}" srcOrd="0" destOrd="0" presId="urn:microsoft.com/office/officeart/2005/8/layout/hList6"/>
    <dgm:cxn modelId="{F1BB8399-6FEA-4306-885F-BBA136689C5A}" srcId="{2C4C074E-0D79-4BD5-A03A-A4490195DD36}" destId="{2847E9C9-BB85-491E-A852-C08D84FF9FAD}" srcOrd="2" destOrd="0" parTransId="{33B4F5DA-7270-42A9-B57D-84AFD017D351}" sibTransId="{A5E3ED2D-3CFD-4C43-A05A-BA92583D98F6}"/>
    <dgm:cxn modelId="{579E3AE9-C3CC-44A3-BC91-31CFE2EE9B90}" srcId="{2C4C074E-0D79-4BD5-A03A-A4490195DD36}" destId="{CB8A9A6F-EEB9-4D54-82E7-A99DFE746945}" srcOrd="1" destOrd="0" parTransId="{9A7B1BDF-0DA9-4ADF-A010-086ADB2B06D0}" sibTransId="{F584F6FE-68EB-4B2A-AC8A-4C4FE1967E19}"/>
    <dgm:cxn modelId="{F10306BC-538D-4CD7-8714-DE963CB60F08}" type="presOf" srcId="{2C4C074E-0D79-4BD5-A03A-A4490195DD36}" destId="{A9487296-491B-4C6D-B826-AF505EE15C38}" srcOrd="0" destOrd="0" presId="urn:microsoft.com/office/officeart/2005/8/layout/hList6"/>
    <dgm:cxn modelId="{93AD59B3-02E1-4F46-BF21-FDDFDB9B0CD1}" type="presOf" srcId="{CB8A9A6F-EEB9-4D54-82E7-A99DFE746945}" destId="{3EE4FF94-B5BA-4838-8993-359EBB19DBF8}" srcOrd="0" destOrd="0" presId="urn:microsoft.com/office/officeart/2005/8/layout/hList6"/>
    <dgm:cxn modelId="{E603DC27-E65E-46CC-8651-F85FD5783DF5}" srcId="{2C4C074E-0D79-4BD5-A03A-A4490195DD36}" destId="{881E489A-5A0F-4BEC-BD66-68D9A4505157}" srcOrd="0" destOrd="0" parTransId="{4EC70100-4ED8-435B-9E22-3718F8B41127}" sibTransId="{CDFB6034-67BE-4C23-AE39-9393A67AB0E0}"/>
    <dgm:cxn modelId="{BC1C1650-A364-4E6B-857A-50B77CB411B5}" type="presOf" srcId="{2847E9C9-BB85-491E-A852-C08D84FF9FAD}" destId="{ED4B1117-EF71-4CCF-BB99-7CF19BA90513}" srcOrd="0" destOrd="0" presId="urn:microsoft.com/office/officeart/2005/8/layout/hList6"/>
    <dgm:cxn modelId="{C305C366-A54D-4ED2-8A6C-7CF5A53BC86A}" type="presParOf" srcId="{A9487296-491B-4C6D-B826-AF505EE15C38}" destId="{B50C3CFD-8DE0-463C-9312-348F3D9F2824}" srcOrd="0" destOrd="0" presId="urn:microsoft.com/office/officeart/2005/8/layout/hList6"/>
    <dgm:cxn modelId="{1A523147-205F-493D-B8CC-41E8C89777D0}" type="presParOf" srcId="{A9487296-491B-4C6D-B826-AF505EE15C38}" destId="{1D47D843-DFB7-4B8D-AD64-8CBED72EF7F4}" srcOrd="1" destOrd="0" presId="urn:microsoft.com/office/officeart/2005/8/layout/hList6"/>
    <dgm:cxn modelId="{B173157E-F78F-46E5-B22F-45A950357F4C}" type="presParOf" srcId="{A9487296-491B-4C6D-B826-AF505EE15C38}" destId="{3EE4FF94-B5BA-4838-8993-359EBB19DBF8}" srcOrd="2" destOrd="0" presId="urn:microsoft.com/office/officeart/2005/8/layout/hList6"/>
    <dgm:cxn modelId="{A8ABA80E-966A-4434-B464-155461AAB9D2}" type="presParOf" srcId="{A9487296-491B-4C6D-B826-AF505EE15C38}" destId="{D241A9C2-50F5-4F2A-9DA1-DC4DDA0EC184}" srcOrd="3" destOrd="0" presId="urn:microsoft.com/office/officeart/2005/8/layout/hList6"/>
    <dgm:cxn modelId="{C9A7A3BF-3715-4D3B-9535-DE51B39CE629}" type="presParOf" srcId="{A9487296-491B-4C6D-B826-AF505EE15C38}" destId="{ED4B1117-EF71-4CCF-BB99-7CF19BA9051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334AC2-381C-4E66-914F-A3816A7CD113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86CCE0-2ADE-41D2-B817-C6FC6C300265}">
      <dgm:prSet phldrT="[Text]" custT="1"/>
      <dgm:spPr/>
      <dgm:t>
        <a:bodyPr/>
        <a:lstStyle/>
        <a:p>
          <a:endParaRPr lang="en-US" sz="1100" b="1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“Doubled-Up”</a:t>
          </a:r>
        </a:p>
        <a:p>
          <a:r>
            <a:rPr lang="en-US" sz="1400" b="1" u="sng" dirty="0" smtClean="0">
              <a:solidFill>
                <a:schemeClr val="tx1">
                  <a:lumMod val="95000"/>
                  <a:lumOff val="5000"/>
                </a:schemeClr>
              </a:solidFill>
            </a:rPr>
            <a:t>Sharing housing:</a:t>
          </a:r>
        </a:p>
        <a:p>
          <a:r>
            <a:rPr lang="en-US" sz="1400" b="1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*Loss of housing</a:t>
          </a:r>
        </a:p>
        <a:p>
          <a:r>
            <a:rPr lang="en-US" sz="1400" b="1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*Economic hardship </a:t>
          </a:r>
        </a:p>
        <a:p>
          <a:r>
            <a:rPr lang="en-US" sz="1400" b="1" u="none" dirty="0" smtClean="0">
              <a:solidFill>
                <a:schemeClr val="tx1">
                  <a:lumMod val="95000"/>
                  <a:lumOff val="5000"/>
                </a:schemeClr>
              </a:solidFill>
            </a:rPr>
            <a:t>* Similar reason</a:t>
          </a:r>
        </a:p>
      </dgm:t>
    </dgm:pt>
    <dgm:pt modelId="{43E01527-76CF-4BC0-A10B-A69EDC31284C}" type="parTrans" cxnId="{F2AB374D-7DB1-428B-B6E7-8EA4131ABFAD}">
      <dgm:prSet/>
      <dgm:spPr/>
      <dgm:t>
        <a:bodyPr/>
        <a:lstStyle/>
        <a:p>
          <a:endParaRPr lang="en-US"/>
        </a:p>
      </dgm:t>
    </dgm:pt>
    <dgm:pt modelId="{CA304CA1-0141-4837-988C-78BBD9CF8E69}" type="sibTrans" cxnId="{F2AB374D-7DB1-428B-B6E7-8EA4131ABFAD}">
      <dgm:prSet/>
      <dgm:spPr/>
      <dgm:t>
        <a:bodyPr/>
        <a:lstStyle/>
        <a:p>
          <a:endParaRPr lang="en-US"/>
        </a:p>
      </dgm:t>
    </dgm:pt>
    <dgm:pt modelId="{2D31952D-C642-44F8-932B-6A57FC09A202}">
      <dgm:prSet phldrT="[Text]"/>
      <dgm:spPr/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Shelters/Transitional Housing 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582ABDC-074A-4B52-96C8-A6D26150B4F9}" type="parTrans" cxnId="{26479E85-952E-4646-AE1F-D2CDE4D4A08F}">
      <dgm:prSet/>
      <dgm:spPr/>
      <dgm:t>
        <a:bodyPr/>
        <a:lstStyle/>
        <a:p>
          <a:endParaRPr lang="en-US"/>
        </a:p>
      </dgm:t>
    </dgm:pt>
    <dgm:pt modelId="{23B5F1B2-94DA-49AD-B820-FE9B2A091067}" type="sibTrans" cxnId="{26479E85-952E-4646-AE1F-D2CDE4D4A08F}">
      <dgm:prSet/>
      <dgm:spPr/>
      <dgm:t>
        <a:bodyPr/>
        <a:lstStyle/>
        <a:p>
          <a:endParaRPr lang="en-US"/>
        </a:p>
      </dgm:t>
    </dgm:pt>
    <dgm:pt modelId="{F53488F6-2EB8-4500-82ED-E36B8ABFB4A4}">
      <dgm:prSet/>
      <dgm:spPr/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cars, parks, public spaces, in abandoned building and substandard housing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AE221DF-512F-4EA5-A2D6-080C5DC05241}" type="parTrans" cxnId="{9DF3E7CB-1320-40FF-A71A-09CB50898F25}">
      <dgm:prSet/>
      <dgm:spPr/>
      <dgm:t>
        <a:bodyPr/>
        <a:lstStyle/>
        <a:p>
          <a:endParaRPr lang="en-US"/>
        </a:p>
      </dgm:t>
    </dgm:pt>
    <dgm:pt modelId="{966439D3-16A2-4854-9E7F-8D0571DBB17B}" type="sibTrans" cxnId="{9DF3E7CB-1320-40FF-A71A-09CB50898F25}">
      <dgm:prSet/>
      <dgm:spPr/>
      <dgm:t>
        <a:bodyPr/>
        <a:lstStyle/>
        <a:p>
          <a:endParaRPr lang="en-US"/>
        </a:p>
      </dgm:t>
    </dgm:pt>
    <dgm:pt modelId="{2477E090-1439-4EF0-A263-6106B8F0B5A6}">
      <dgm:prSet/>
      <dgm:spPr/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motels, hotels due to the lack of alternative adequate accommodations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A299AEEF-7948-4DE0-8EF8-04263EB1676D}" type="parTrans" cxnId="{71766429-5C5B-48B7-9C67-AAFA9A547243}">
      <dgm:prSet/>
      <dgm:spPr/>
      <dgm:t>
        <a:bodyPr/>
        <a:lstStyle/>
        <a:p>
          <a:endParaRPr lang="en-US"/>
        </a:p>
      </dgm:t>
    </dgm:pt>
    <dgm:pt modelId="{3B572020-91FD-47C2-B00B-5366D734BF4C}" type="sibTrans" cxnId="{71766429-5C5B-48B7-9C67-AAFA9A547243}">
      <dgm:prSet/>
      <dgm:spPr/>
      <dgm:t>
        <a:bodyPr/>
        <a:lstStyle/>
        <a:p>
          <a:endParaRPr lang="en-US"/>
        </a:p>
      </dgm:t>
    </dgm:pt>
    <dgm:pt modelId="{35A9311F-C311-44B3-9881-2DE5DECD8A9D}">
      <dgm:prSet/>
      <dgm:spPr/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trailer parks/campgrounds</a:t>
          </a:r>
        </a:p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due to the lack of alternative adequate accommodations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807D1D1-95FB-474A-8757-A4670BE919D4}" type="parTrans" cxnId="{72E0C142-1352-4555-9222-3DBFDCB94CFA}">
      <dgm:prSet/>
      <dgm:spPr/>
      <dgm:t>
        <a:bodyPr/>
        <a:lstStyle/>
        <a:p>
          <a:endParaRPr lang="en-US"/>
        </a:p>
      </dgm:t>
    </dgm:pt>
    <dgm:pt modelId="{980C0CB7-DD7B-440F-B818-C45554E6D487}" type="sibTrans" cxnId="{72E0C142-1352-4555-9222-3DBFDCB94CFA}">
      <dgm:prSet/>
      <dgm:spPr/>
      <dgm:t>
        <a:bodyPr/>
        <a:lstStyle/>
        <a:p>
          <a:endParaRPr lang="en-US"/>
        </a:p>
      </dgm:t>
    </dgm:pt>
    <dgm:pt modelId="{1B48D547-329C-4857-8A91-32174C746782}">
      <dgm:prSet/>
      <dgm:spPr/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abandoned building and substandard housing. bus or train stations, or similar settings</a:t>
          </a:r>
          <a:endParaRPr lang="en-US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FFB6185-B22A-4031-8DF1-AE99AFA39FFD}" type="parTrans" cxnId="{4333C315-617A-43A0-A5D5-1DC03B676E06}">
      <dgm:prSet/>
      <dgm:spPr/>
      <dgm:t>
        <a:bodyPr/>
        <a:lstStyle/>
        <a:p>
          <a:endParaRPr lang="en-US"/>
        </a:p>
      </dgm:t>
    </dgm:pt>
    <dgm:pt modelId="{DD9644C4-F298-43DE-9DA5-0629E4C8E27A}" type="sibTrans" cxnId="{4333C315-617A-43A0-A5D5-1DC03B676E06}">
      <dgm:prSet/>
      <dgm:spPr/>
      <dgm:t>
        <a:bodyPr/>
        <a:lstStyle/>
        <a:p>
          <a:endParaRPr lang="en-US"/>
        </a:p>
      </dgm:t>
    </dgm:pt>
    <dgm:pt modelId="{0CCE017E-D38C-4C88-B869-B2D3C8DD9595}" type="pres">
      <dgm:prSet presAssocID="{F7334AC2-381C-4E66-914F-A3816A7CD11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9F5EEC-9D1B-4A27-950C-AE045C056181}" type="pres">
      <dgm:prSet presAssocID="{F7334AC2-381C-4E66-914F-A3816A7CD113}" presName="fgShape" presStyleLbl="fgShp" presStyleIdx="0" presStyleCnt="1" custScaleY="57151"/>
      <dgm:spPr/>
    </dgm:pt>
    <dgm:pt modelId="{D011B803-838F-437F-B8FA-6C2CD1BEBCD3}" type="pres">
      <dgm:prSet presAssocID="{F7334AC2-381C-4E66-914F-A3816A7CD113}" presName="linComp" presStyleCnt="0"/>
      <dgm:spPr/>
    </dgm:pt>
    <dgm:pt modelId="{F5ED1318-1002-4521-8209-150C4FEAF40B}" type="pres">
      <dgm:prSet presAssocID="{4986CCE0-2ADE-41D2-B817-C6FC6C300265}" presName="compNode" presStyleCnt="0"/>
      <dgm:spPr/>
    </dgm:pt>
    <dgm:pt modelId="{E2B4FCEF-0945-41B9-A671-530A10D85FBA}" type="pres">
      <dgm:prSet presAssocID="{4986CCE0-2ADE-41D2-B817-C6FC6C300265}" presName="bkgdShape" presStyleLbl="node1" presStyleIdx="0" presStyleCnt="6" custLinFactNeighborX="3547" custLinFactNeighborY="0"/>
      <dgm:spPr/>
      <dgm:t>
        <a:bodyPr/>
        <a:lstStyle/>
        <a:p>
          <a:endParaRPr lang="en-US"/>
        </a:p>
      </dgm:t>
    </dgm:pt>
    <dgm:pt modelId="{3749172C-248F-42FA-A445-E019CCBAF212}" type="pres">
      <dgm:prSet presAssocID="{4986CCE0-2ADE-41D2-B817-C6FC6C300265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9EB326-21CC-4374-8777-267AC6DAD4C5}" type="pres">
      <dgm:prSet presAssocID="{4986CCE0-2ADE-41D2-B817-C6FC6C300265}" presName="invisiNode" presStyleLbl="node1" presStyleIdx="0" presStyleCnt="6"/>
      <dgm:spPr/>
    </dgm:pt>
    <dgm:pt modelId="{5A736CFC-C50C-4126-AA40-5B464E9BD056}" type="pres">
      <dgm:prSet presAssocID="{4986CCE0-2ADE-41D2-B817-C6FC6C300265}" presName="imagNode" presStyleLbl="fgImgPlace1" presStyleIdx="0" presStyleCnt="6" custScaleY="13603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2D63EA-4CDA-4EDC-9334-757975645AEC}" type="pres">
      <dgm:prSet presAssocID="{CA304CA1-0141-4837-988C-78BBD9CF8E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2DB8EB8-19D8-405B-A603-7E88F0A6914F}" type="pres">
      <dgm:prSet presAssocID="{2D31952D-C642-44F8-932B-6A57FC09A202}" presName="compNode" presStyleCnt="0"/>
      <dgm:spPr/>
    </dgm:pt>
    <dgm:pt modelId="{1DBCA902-C331-4A46-A639-BED5448A48B9}" type="pres">
      <dgm:prSet presAssocID="{2D31952D-C642-44F8-932B-6A57FC09A202}" presName="bkgdShape" presStyleLbl="node1" presStyleIdx="1" presStyleCnt="6" custLinFactNeighborX="1083"/>
      <dgm:spPr/>
      <dgm:t>
        <a:bodyPr/>
        <a:lstStyle/>
        <a:p>
          <a:endParaRPr lang="en-US"/>
        </a:p>
      </dgm:t>
    </dgm:pt>
    <dgm:pt modelId="{20B40D53-8FF4-4F3F-BCBE-AF32C9C986A3}" type="pres">
      <dgm:prSet presAssocID="{2D31952D-C642-44F8-932B-6A57FC09A202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69453D-A9A1-4DD1-B337-5AF985C25F89}" type="pres">
      <dgm:prSet presAssocID="{2D31952D-C642-44F8-932B-6A57FC09A202}" presName="invisiNode" presStyleLbl="node1" presStyleIdx="1" presStyleCnt="6"/>
      <dgm:spPr/>
    </dgm:pt>
    <dgm:pt modelId="{837AC69C-93F1-4CC7-879B-55702C3C31B4}" type="pres">
      <dgm:prSet presAssocID="{2D31952D-C642-44F8-932B-6A57FC09A202}" presName="imagNode" presStyleLbl="fgImgPlace1" presStyleIdx="1" presStyleCnt="6" custScaleY="13603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3C557D-2E5C-4960-9898-FEAEC3EE70BE}" type="pres">
      <dgm:prSet presAssocID="{23B5F1B2-94DA-49AD-B820-FE9B2A09106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0ED5F39-9338-423D-92A2-78F75161FFD1}" type="pres">
      <dgm:prSet presAssocID="{2477E090-1439-4EF0-A263-6106B8F0B5A6}" presName="compNode" presStyleCnt="0"/>
      <dgm:spPr/>
    </dgm:pt>
    <dgm:pt modelId="{48377A67-8320-4022-9A10-B45BE7CAFA33}" type="pres">
      <dgm:prSet presAssocID="{2477E090-1439-4EF0-A263-6106B8F0B5A6}" presName="bkgdShape" presStyleLbl="node1" presStyleIdx="2" presStyleCnt="6"/>
      <dgm:spPr/>
      <dgm:t>
        <a:bodyPr/>
        <a:lstStyle/>
        <a:p>
          <a:endParaRPr lang="en-US"/>
        </a:p>
      </dgm:t>
    </dgm:pt>
    <dgm:pt modelId="{DA9DA6BA-0A59-483C-841D-6DE49AFA286A}" type="pres">
      <dgm:prSet presAssocID="{2477E090-1439-4EF0-A263-6106B8F0B5A6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43493-7945-41B3-808C-906502CC9B04}" type="pres">
      <dgm:prSet presAssocID="{2477E090-1439-4EF0-A263-6106B8F0B5A6}" presName="invisiNode" presStyleLbl="node1" presStyleIdx="2" presStyleCnt="6"/>
      <dgm:spPr/>
    </dgm:pt>
    <dgm:pt modelId="{E87C31BE-16F3-49F4-8D3E-CBCD3DEDB8EC}" type="pres">
      <dgm:prSet presAssocID="{2477E090-1439-4EF0-A263-6106B8F0B5A6}" presName="imagNode" presStyleLbl="fgImgPlace1" presStyleIdx="2" presStyleCnt="6" custScaleY="13603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2B5A22B-91A9-47AD-A98C-44592B981937}" type="pres">
      <dgm:prSet presAssocID="{3B572020-91FD-47C2-B00B-5366D734BF4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9AD4AAF-FBDC-4733-8057-37F7811291F5}" type="pres">
      <dgm:prSet presAssocID="{35A9311F-C311-44B3-9881-2DE5DECD8A9D}" presName="compNode" presStyleCnt="0"/>
      <dgm:spPr/>
    </dgm:pt>
    <dgm:pt modelId="{F77AD284-BE85-432D-8A22-F244BBB720E3}" type="pres">
      <dgm:prSet presAssocID="{35A9311F-C311-44B3-9881-2DE5DECD8A9D}" presName="bkgdShape" presStyleLbl="node1" presStyleIdx="3" presStyleCnt="6"/>
      <dgm:spPr/>
      <dgm:t>
        <a:bodyPr/>
        <a:lstStyle/>
        <a:p>
          <a:endParaRPr lang="en-US"/>
        </a:p>
      </dgm:t>
    </dgm:pt>
    <dgm:pt modelId="{55A4F861-62C7-4D65-91BD-CBD5E66E6F8D}" type="pres">
      <dgm:prSet presAssocID="{35A9311F-C311-44B3-9881-2DE5DECD8A9D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2A299C-49D1-425F-8709-05AF0ED35C2D}" type="pres">
      <dgm:prSet presAssocID="{35A9311F-C311-44B3-9881-2DE5DECD8A9D}" presName="invisiNode" presStyleLbl="node1" presStyleIdx="3" presStyleCnt="6"/>
      <dgm:spPr/>
    </dgm:pt>
    <dgm:pt modelId="{7768CBD9-4BD1-4C7E-8F61-932D2DF7AD79}" type="pres">
      <dgm:prSet presAssocID="{35A9311F-C311-44B3-9881-2DE5DECD8A9D}" presName="imagNode" presStyleLbl="fgImgPlace1" presStyleIdx="3" presStyleCnt="6" custScaleY="13603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4C2AD32-34F7-47C7-850C-F30375D99E08}" type="pres">
      <dgm:prSet presAssocID="{980C0CB7-DD7B-440F-B818-C45554E6D48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BE75D5-E825-41E8-A8CD-D157A93EECDB}" type="pres">
      <dgm:prSet presAssocID="{F53488F6-2EB8-4500-82ED-E36B8ABFB4A4}" presName="compNode" presStyleCnt="0"/>
      <dgm:spPr/>
    </dgm:pt>
    <dgm:pt modelId="{24D659D2-F202-463C-B4A2-87CB25807CAF}" type="pres">
      <dgm:prSet presAssocID="{F53488F6-2EB8-4500-82ED-E36B8ABFB4A4}" presName="bkgdShape" presStyleLbl="node1" presStyleIdx="4" presStyleCnt="6"/>
      <dgm:spPr/>
      <dgm:t>
        <a:bodyPr/>
        <a:lstStyle/>
        <a:p>
          <a:endParaRPr lang="en-US"/>
        </a:p>
      </dgm:t>
    </dgm:pt>
    <dgm:pt modelId="{C1EA4ED3-AF48-4651-AFE6-C0F229A0A84B}" type="pres">
      <dgm:prSet presAssocID="{F53488F6-2EB8-4500-82ED-E36B8ABFB4A4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8588B-FF9C-4FDF-98AF-725BCC8F4176}" type="pres">
      <dgm:prSet presAssocID="{F53488F6-2EB8-4500-82ED-E36B8ABFB4A4}" presName="invisiNode" presStyleLbl="node1" presStyleIdx="4" presStyleCnt="6"/>
      <dgm:spPr/>
    </dgm:pt>
    <dgm:pt modelId="{3700B0A4-7040-4F20-AA6D-3EC907328C1C}" type="pres">
      <dgm:prSet presAssocID="{F53488F6-2EB8-4500-82ED-E36B8ABFB4A4}" presName="imagNode" presStyleLbl="fgImgPlace1" presStyleIdx="4" presStyleCnt="6" custScaleY="13603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0A7DE7-5442-4518-A288-7ABEC457FA14}" type="pres">
      <dgm:prSet presAssocID="{966439D3-16A2-4854-9E7F-8D0571DBB17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EEA9E9-BEF1-47A1-BE2C-9E36708EA9CF}" type="pres">
      <dgm:prSet presAssocID="{1B48D547-329C-4857-8A91-32174C746782}" presName="compNode" presStyleCnt="0"/>
      <dgm:spPr/>
    </dgm:pt>
    <dgm:pt modelId="{0570B795-5DEF-473E-ADCD-81F30E6C9760}" type="pres">
      <dgm:prSet presAssocID="{1B48D547-329C-4857-8A91-32174C746782}" presName="bkgdShape" presStyleLbl="node1" presStyleIdx="5" presStyleCnt="6"/>
      <dgm:spPr/>
      <dgm:t>
        <a:bodyPr/>
        <a:lstStyle/>
        <a:p>
          <a:endParaRPr lang="en-US"/>
        </a:p>
      </dgm:t>
    </dgm:pt>
    <dgm:pt modelId="{332FA328-04B2-4A7B-B21B-2CD58D2CE24D}" type="pres">
      <dgm:prSet presAssocID="{1B48D547-329C-4857-8A91-32174C746782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697AD-C9ED-4691-A8D0-9F6F361381AC}" type="pres">
      <dgm:prSet presAssocID="{1B48D547-329C-4857-8A91-32174C746782}" presName="invisiNode" presStyleLbl="node1" presStyleIdx="5" presStyleCnt="6"/>
      <dgm:spPr/>
    </dgm:pt>
    <dgm:pt modelId="{551175DA-8E9B-4E8A-A152-2FE67103434F}" type="pres">
      <dgm:prSet presAssocID="{1B48D547-329C-4857-8A91-32174C746782}" presName="imagNode" presStyleLbl="fgImgPlace1" presStyleIdx="5" presStyleCnt="6" custScaleY="14538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B352BF7-ECA6-41C9-AB92-2CA3371CD691}" type="presOf" srcId="{23B5F1B2-94DA-49AD-B820-FE9B2A091067}" destId="{503C557D-2E5C-4960-9898-FEAEC3EE70BE}" srcOrd="0" destOrd="0" presId="urn:microsoft.com/office/officeart/2005/8/layout/hList7"/>
    <dgm:cxn modelId="{4333C315-617A-43A0-A5D5-1DC03B676E06}" srcId="{F7334AC2-381C-4E66-914F-A3816A7CD113}" destId="{1B48D547-329C-4857-8A91-32174C746782}" srcOrd="5" destOrd="0" parTransId="{7FFB6185-B22A-4031-8DF1-AE99AFA39FFD}" sibTransId="{DD9644C4-F298-43DE-9DA5-0629E4C8E27A}"/>
    <dgm:cxn modelId="{72E0C142-1352-4555-9222-3DBFDCB94CFA}" srcId="{F7334AC2-381C-4E66-914F-A3816A7CD113}" destId="{35A9311F-C311-44B3-9881-2DE5DECD8A9D}" srcOrd="3" destOrd="0" parTransId="{0807D1D1-95FB-474A-8757-A4670BE919D4}" sibTransId="{980C0CB7-DD7B-440F-B818-C45554E6D487}"/>
    <dgm:cxn modelId="{002A24AD-8DA8-43EC-99D1-3CEB02584500}" type="presOf" srcId="{F7334AC2-381C-4E66-914F-A3816A7CD113}" destId="{0CCE017E-D38C-4C88-B869-B2D3C8DD9595}" srcOrd="0" destOrd="0" presId="urn:microsoft.com/office/officeart/2005/8/layout/hList7"/>
    <dgm:cxn modelId="{4171C013-893F-4772-9564-93D1F675C68E}" type="presOf" srcId="{F53488F6-2EB8-4500-82ED-E36B8ABFB4A4}" destId="{24D659D2-F202-463C-B4A2-87CB25807CAF}" srcOrd="0" destOrd="0" presId="urn:microsoft.com/office/officeart/2005/8/layout/hList7"/>
    <dgm:cxn modelId="{ED119999-3094-4E87-9C25-FFB46C67146A}" type="presOf" srcId="{CA304CA1-0141-4837-988C-78BBD9CF8E69}" destId="{082D63EA-4CDA-4EDC-9334-757975645AEC}" srcOrd="0" destOrd="0" presId="urn:microsoft.com/office/officeart/2005/8/layout/hList7"/>
    <dgm:cxn modelId="{9DF3E7CB-1320-40FF-A71A-09CB50898F25}" srcId="{F7334AC2-381C-4E66-914F-A3816A7CD113}" destId="{F53488F6-2EB8-4500-82ED-E36B8ABFB4A4}" srcOrd="4" destOrd="0" parTransId="{8AE221DF-512F-4EA5-A2D6-080C5DC05241}" sibTransId="{966439D3-16A2-4854-9E7F-8D0571DBB17B}"/>
    <dgm:cxn modelId="{BF11DB32-35F3-4D57-8B0A-15207EA6CE4A}" type="presOf" srcId="{2477E090-1439-4EF0-A263-6106B8F0B5A6}" destId="{DA9DA6BA-0A59-483C-841D-6DE49AFA286A}" srcOrd="1" destOrd="0" presId="urn:microsoft.com/office/officeart/2005/8/layout/hList7"/>
    <dgm:cxn modelId="{1E281F91-5688-474E-9D69-DAB7C7CFE1AA}" type="presOf" srcId="{4986CCE0-2ADE-41D2-B817-C6FC6C300265}" destId="{E2B4FCEF-0945-41B9-A671-530A10D85FBA}" srcOrd="0" destOrd="0" presId="urn:microsoft.com/office/officeart/2005/8/layout/hList7"/>
    <dgm:cxn modelId="{26479E85-952E-4646-AE1F-D2CDE4D4A08F}" srcId="{F7334AC2-381C-4E66-914F-A3816A7CD113}" destId="{2D31952D-C642-44F8-932B-6A57FC09A202}" srcOrd="1" destOrd="0" parTransId="{4582ABDC-074A-4B52-96C8-A6D26150B4F9}" sibTransId="{23B5F1B2-94DA-49AD-B820-FE9B2A091067}"/>
    <dgm:cxn modelId="{ACDA34F9-AE88-4E0B-BE75-E0BDEDDA529E}" type="presOf" srcId="{966439D3-16A2-4854-9E7F-8D0571DBB17B}" destId="{120A7DE7-5442-4518-A288-7ABEC457FA14}" srcOrd="0" destOrd="0" presId="urn:microsoft.com/office/officeart/2005/8/layout/hList7"/>
    <dgm:cxn modelId="{AAF8A22E-7283-4225-9909-7DBAA5C91362}" type="presOf" srcId="{2D31952D-C642-44F8-932B-6A57FC09A202}" destId="{1DBCA902-C331-4A46-A639-BED5448A48B9}" srcOrd="0" destOrd="0" presId="urn:microsoft.com/office/officeart/2005/8/layout/hList7"/>
    <dgm:cxn modelId="{71766429-5C5B-48B7-9C67-AAFA9A547243}" srcId="{F7334AC2-381C-4E66-914F-A3816A7CD113}" destId="{2477E090-1439-4EF0-A263-6106B8F0B5A6}" srcOrd="2" destOrd="0" parTransId="{A299AEEF-7948-4DE0-8EF8-04263EB1676D}" sibTransId="{3B572020-91FD-47C2-B00B-5366D734BF4C}"/>
    <dgm:cxn modelId="{6A2CB3F5-D17C-4159-AD36-854BA5FE11CC}" type="presOf" srcId="{F53488F6-2EB8-4500-82ED-E36B8ABFB4A4}" destId="{C1EA4ED3-AF48-4651-AFE6-C0F229A0A84B}" srcOrd="1" destOrd="0" presId="urn:microsoft.com/office/officeart/2005/8/layout/hList7"/>
    <dgm:cxn modelId="{C64270E6-6084-4639-B3EF-3876785150E1}" type="presOf" srcId="{35A9311F-C311-44B3-9881-2DE5DECD8A9D}" destId="{F77AD284-BE85-432D-8A22-F244BBB720E3}" srcOrd="0" destOrd="0" presId="urn:microsoft.com/office/officeart/2005/8/layout/hList7"/>
    <dgm:cxn modelId="{15A8E6E8-18EB-4667-A0DA-7AA3526C1672}" type="presOf" srcId="{35A9311F-C311-44B3-9881-2DE5DECD8A9D}" destId="{55A4F861-62C7-4D65-91BD-CBD5E66E6F8D}" srcOrd="1" destOrd="0" presId="urn:microsoft.com/office/officeart/2005/8/layout/hList7"/>
    <dgm:cxn modelId="{5A29686C-3097-42ED-B85D-3CE5FA9AA128}" type="presOf" srcId="{1B48D547-329C-4857-8A91-32174C746782}" destId="{332FA328-04B2-4A7B-B21B-2CD58D2CE24D}" srcOrd="1" destOrd="0" presId="urn:microsoft.com/office/officeart/2005/8/layout/hList7"/>
    <dgm:cxn modelId="{88206689-0BE6-4972-8DDF-163F895766AB}" type="presOf" srcId="{2477E090-1439-4EF0-A263-6106B8F0B5A6}" destId="{48377A67-8320-4022-9A10-B45BE7CAFA33}" srcOrd="0" destOrd="0" presId="urn:microsoft.com/office/officeart/2005/8/layout/hList7"/>
    <dgm:cxn modelId="{587822D3-3CF2-4EEC-9D40-A23E9CE077E4}" type="presOf" srcId="{2D31952D-C642-44F8-932B-6A57FC09A202}" destId="{20B40D53-8FF4-4F3F-BCBE-AF32C9C986A3}" srcOrd="1" destOrd="0" presId="urn:microsoft.com/office/officeart/2005/8/layout/hList7"/>
    <dgm:cxn modelId="{E02A12F1-7F5C-4023-86AE-465C54506A7D}" type="presOf" srcId="{980C0CB7-DD7B-440F-B818-C45554E6D487}" destId="{54C2AD32-34F7-47C7-850C-F30375D99E08}" srcOrd="0" destOrd="0" presId="urn:microsoft.com/office/officeart/2005/8/layout/hList7"/>
    <dgm:cxn modelId="{C76EAC76-B2FE-4294-9526-D7516D0C8C7F}" type="presOf" srcId="{4986CCE0-2ADE-41D2-B817-C6FC6C300265}" destId="{3749172C-248F-42FA-A445-E019CCBAF212}" srcOrd="1" destOrd="0" presId="urn:microsoft.com/office/officeart/2005/8/layout/hList7"/>
    <dgm:cxn modelId="{F2AB374D-7DB1-428B-B6E7-8EA4131ABFAD}" srcId="{F7334AC2-381C-4E66-914F-A3816A7CD113}" destId="{4986CCE0-2ADE-41D2-B817-C6FC6C300265}" srcOrd="0" destOrd="0" parTransId="{43E01527-76CF-4BC0-A10B-A69EDC31284C}" sibTransId="{CA304CA1-0141-4837-988C-78BBD9CF8E69}"/>
    <dgm:cxn modelId="{1FFF5EFC-FE69-4CDD-B534-4E8B84AA4E45}" type="presOf" srcId="{1B48D547-329C-4857-8A91-32174C746782}" destId="{0570B795-5DEF-473E-ADCD-81F30E6C9760}" srcOrd="0" destOrd="0" presId="urn:microsoft.com/office/officeart/2005/8/layout/hList7"/>
    <dgm:cxn modelId="{10FD6702-636E-469B-AC80-4EE5A27F6E9D}" type="presOf" srcId="{3B572020-91FD-47C2-B00B-5366D734BF4C}" destId="{92B5A22B-91A9-47AD-A98C-44592B981937}" srcOrd="0" destOrd="0" presId="urn:microsoft.com/office/officeart/2005/8/layout/hList7"/>
    <dgm:cxn modelId="{E1F48702-81C0-4A5A-9333-D22D42054B78}" type="presParOf" srcId="{0CCE017E-D38C-4C88-B869-B2D3C8DD9595}" destId="{C89F5EEC-9D1B-4A27-950C-AE045C056181}" srcOrd="0" destOrd="0" presId="urn:microsoft.com/office/officeart/2005/8/layout/hList7"/>
    <dgm:cxn modelId="{8927352E-2917-4F37-835B-C713FD429641}" type="presParOf" srcId="{0CCE017E-D38C-4C88-B869-B2D3C8DD9595}" destId="{D011B803-838F-437F-B8FA-6C2CD1BEBCD3}" srcOrd="1" destOrd="0" presId="urn:microsoft.com/office/officeart/2005/8/layout/hList7"/>
    <dgm:cxn modelId="{C6766981-22DD-4EE1-AD5B-4A7DFDBD69A1}" type="presParOf" srcId="{D011B803-838F-437F-B8FA-6C2CD1BEBCD3}" destId="{F5ED1318-1002-4521-8209-150C4FEAF40B}" srcOrd="0" destOrd="0" presId="urn:microsoft.com/office/officeart/2005/8/layout/hList7"/>
    <dgm:cxn modelId="{0BB2DAB7-6806-4B82-A07E-28FCC824CDC2}" type="presParOf" srcId="{F5ED1318-1002-4521-8209-150C4FEAF40B}" destId="{E2B4FCEF-0945-41B9-A671-530A10D85FBA}" srcOrd="0" destOrd="0" presId="urn:microsoft.com/office/officeart/2005/8/layout/hList7"/>
    <dgm:cxn modelId="{65744FB3-96F0-42B4-BE45-F8D163CF4E1F}" type="presParOf" srcId="{F5ED1318-1002-4521-8209-150C4FEAF40B}" destId="{3749172C-248F-42FA-A445-E019CCBAF212}" srcOrd="1" destOrd="0" presId="urn:microsoft.com/office/officeart/2005/8/layout/hList7"/>
    <dgm:cxn modelId="{CB962693-86A6-458B-A0EC-00D623929467}" type="presParOf" srcId="{F5ED1318-1002-4521-8209-150C4FEAF40B}" destId="{DC9EB326-21CC-4374-8777-267AC6DAD4C5}" srcOrd="2" destOrd="0" presId="urn:microsoft.com/office/officeart/2005/8/layout/hList7"/>
    <dgm:cxn modelId="{E8BDDA51-4194-42E3-BC80-1EE6EC87E331}" type="presParOf" srcId="{F5ED1318-1002-4521-8209-150C4FEAF40B}" destId="{5A736CFC-C50C-4126-AA40-5B464E9BD056}" srcOrd="3" destOrd="0" presId="urn:microsoft.com/office/officeart/2005/8/layout/hList7"/>
    <dgm:cxn modelId="{248EFCBC-940A-40C8-BA96-29A13E9C6319}" type="presParOf" srcId="{D011B803-838F-437F-B8FA-6C2CD1BEBCD3}" destId="{082D63EA-4CDA-4EDC-9334-757975645AEC}" srcOrd="1" destOrd="0" presId="urn:microsoft.com/office/officeart/2005/8/layout/hList7"/>
    <dgm:cxn modelId="{816036DC-B348-4C47-AFF3-74E9B6A48779}" type="presParOf" srcId="{D011B803-838F-437F-B8FA-6C2CD1BEBCD3}" destId="{92DB8EB8-19D8-405B-A603-7E88F0A6914F}" srcOrd="2" destOrd="0" presId="urn:microsoft.com/office/officeart/2005/8/layout/hList7"/>
    <dgm:cxn modelId="{5B7762F5-FB4D-4734-A150-92FE1B15BF46}" type="presParOf" srcId="{92DB8EB8-19D8-405B-A603-7E88F0A6914F}" destId="{1DBCA902-C331-4A46-A639-BED5448A48B9}" srcOrd="0" destOrd="0" presId="urn:microsoft.com/office/officeart/2005/8/layout/hList7"/>
    <dgm:cxn modelId="{EFDC55B4-BB62-4F37-9397-6AE477E3044F}" type="presParOf" srcId="{92DB8EB8-19D8-405B-A603-7E88F0A6914F}" destId="{20B40D53-8FF4-4F3F-BCBE-AF32C9C986A3}" srcOrd="1" destOrd="0" presId="urn:microsoft.com/office/officeart/2005/8/layout/hList7"/>
    <dgm:cxn modelId="{4B43AEC5-FB75-4370-9E6C-29E114C74C39}" type="presParOf" srcId="{92DB8EB8-19D8-405B-A603-7E88F0A6914F}" destId="{5B69453D-A9A1-4DD1-B337-5AF985C25F89}" srcOrd="2" destOrd="0" presId="urn:microsoft.com/office/officeart/2005/8/layout/hList7"/>
    <dgm:cxn modelId="{BBE7C839-487D-4EE6-8B40-03118620B410}" type="presParOf" srcId="{92DB8EB8-19D8-405B-A603-7E88F0A6914F}" destId="{837AC69C-93F1-4CC7-879B-55702C3C31B4}" srcOrd="3" destOrd="0" presId="urn:microsoft.com/office/officeart/2005/8/layout/hList7"/>
    <dgm:cxn modelId="{460B50F9-57C6-4151-8F7E-BFE2A9B76C14}" type="presParOf" srcId="{D011B803-838F-437F-B8FA-6C2CD1BEBCD3}" destId="{503C557D-2E5C-4960-9898-FEAEC3EE70BE}" srcOrd="3" destOrd="0" presId="urn:microsoft.com/office/officeart/2005/8/layout/hList7"/>
    <dgm:cxn modelId="{A3B88EE0-A0C8-442A-BB63-A950C6A51EC1}" type="presParOf" srcId="{D011B803-838F-437F-B8FA-6C2CD1BEBCD3}" destId="{70ED5F39-9338-423D-92A2-78F75161FFD1}" srcOrd="4" destOrd="0" presId="urn:microsoft.com/office/officeart/2005/8/layout/hList7"/>
    <dgm:cxn modelId="{CE17E276-8B17-4625-A823-69D6A9D9D505}" type="presParOf" srcId="{70ED5F39-9338-423D-92A2-78F75161FFD1}" destId="{48377A67-8320-4022-9A10-B45BE7CAFA33}" srcOrd="0" destOrd="0" presId="urn:microsoft.com/office/officeart/2005/8/layout/hList7"/>
    <dgm:cxn modelId="{B686BF12-3715-47EB-A47C-75BD09C5BC04}" type="presParOf" srcId="{70ED5F39-9338-423D-92A2-78F75161FFD1}" destId="{DA9DA6BA-0A59-483C-841D-6DE49AFA286A}" srcOrd="1" destOrd="0" presId="urn:microsoft.com/office/officeart/2005/8/layout/hList7"/>
    <dgm:cxn modelId="{090DDC65-33A9-491C-84B3-DD0A24CE180D}" type="presParOf" srcId="{70ED5F39-9338-423D-92A2-78F75161FFD1}" destId="{07E43493-7945-41B3-808C-906502CC9B04}" srcOrd="2" destOrd="0" presId="urn:microsoft.com/office/officeart/2005/8/layout/hList7"/>
    <dgm:cxn modelId="{A64FFC55-E297-4E9D-94FE-925F366AD5D1}" type="presParOf" srcId="{70ED5F39-9338-423D-92A2-78F75161FFD1}" destId="{E87C31BE-16F3-49F4-8D3E-CBCD3DEDB8EC}" srcOrd="3" destOrd="0" presId="urn:microsoft.com/office/officeart/2005/8/layout/hList7"/>
    <dgm:cxn modelId="{609F9289-EB7A-4C41-A7F2-CFCF0AF613F1}" type="presParOf" srcId="{D011B803-838F-437F-B8FA-6C2CD1BEBCD3}" destId="{92B5A22B-91A9-47AD-A98C-44592B981937}" srcOrd="5" destOrd="0" presId="urn:microsoft.com/office/officeart/2005/8/layout/hList7"/>
    <dgm:cxn modelId="{0A03F074-95EB-40BF-896E-AAC6BE437629}" type="presParOf" srcId="{D011B803-838F-437F-B8FA-6C2CD1BEBCD3}" destId="{69AD4AAF-FBDC-4733-8057-37F7811291F5}" srcOrd="6" destOrd="0" presId="urn:microsoft.com/office/officeart/2005/8/layout/hList7"/>
    <dgm:cxn modelId="{250A6824-5EE3-491C-BEE0-B6CBE5AED337}" type="presParOf" srcId="{69AD4AAF-FBDC-4733-8057-37F7811291F5}" destId="{F77AD284-BE85-432D-8A22-F244BBB720E3}" srcOrd="0" destOrd="0" presId="urn:microsoft.com/office/officeart/2005/8/layout/hList7"/>
    <dgm:cxn modelId="{9CB3C46A-5B0E-4794-A975-7B11E0859E72}" type="presParOf" srcId="{69AD4AAF-FBDC-4733-8057-37F7811291F5}" destId="{55A4F861-62C7-4D65-91BD-CBD5E66E6F8D}" srcOrd="1" destOrd="0" presId="urn:microsoft.com/office/officeart/2005/8/layout/hList7"/>
    <dgm:cxn modelId="{7E534DAC-DC2A-4303-A54F-E04B6B11E0D7}" type="presParOf" srcId="{69AD4AAF-FBDC-4733-8057-37F7811291F5}" destId="{2A2A299C-49D1-425F-8709-05AF0ED35C2D}" srcOrd="2" destOrd="0" presId="urn:microsoft.com/office/officeart/2005/8/layout/hList7"/>
    <dgm:cxn modelId="{B5D14B5D-5E4E-40CE-9510-DD654220AD6D}" type="presParOf" srcId="{69AD4AAF-FBDC-4733-8057-37F7811291F5}" destId="{7768CBD9-4BD1-4C7E-8F61-932D2DF7AD79}" srcOrd="3" destOrd="0" presId="urn:microsoft.com/office/officeart/2005/8/layout/hList7"/>
    <dgm:cxn modelId="{EDCECF77-D913-4AD0-B7FD-7DF5F8979EBD}" type="presParOf" srcId="{D011B803-838F-437F-B8FA-6C2CD1BEBCD3}" destId="{54C2AD32-34F7-47C7-850C-F30375D99E08}" srcOrd="7" destOrd="0" presId="urn:microsoft.com/office/officeart/2005/8/layout/hList7"/>
    <dgm:cxn modelId="{F15C0D7C-A560-4BE4-9D2F-CE13D06C4C29}" type="presParOf" srcId="{D011B803-838F-437F-B8FA-6C2CD1BEBCD3}" destId="{2BBE75D5-E825-41E8-A8CD-D157A93EECDB}" srcOrd="8" destOrd="0" presId="urn:microsoft.com/office/officeart/2005/8/layout/hList7"/>
    <dgm:cxn modelId="{BC31C625-6553-4B38-BD03-75C1BC947369}" type="presParOf" srcId="{2BBE75D5-E825-41E8-A8CD-D157A93EECDB}" destId="{24D659D2-F202-463C-B4A2-87CB25807CAF}" srcOrd="0" destOrd="0" presId="urn:microsoft.com/office/officeart/2005/8/layout/hList7"/>
    <dgm:cxn modelId="{8E887DD5-6966-45CB-9307-490965DFA94F}" type="presParOf" srcId="{2BBE75D5-E825-41E8-A8CD-D157A93EECDB}" destId="{C1EA4ED3-AF48-4651-AFE6-C0F229A0A84B}" srcOrd="1" destOrd="0" presId="urn:microsoft.com/office/officeart/2005/8/layout/hList7"/>
    <dgm:cxn modelId="{458A006D-A5A5-44C9-834F-137D59317662}" type="presParOf" srcId="{2BBE75D5-E825-41E8-A8CD-D157A93EECDB}" destId="{FBE8588B-FF9C-4FDF-98AF-725BCC8F4176}" srcOrd="2" destOrd="0" presId="urn:microsoft.com/office/officeart/2005/8/layout/hList7"/>
    <dgm:cxn modelId="{F5CE54EF-190E-4660-A82D-9E273DB56F0C}" type="presParOf" srcId="{2BBE75D5-E825-41E8-A8CD-D157A93EECDB}" destId="{3700B0A4-7040-4F20-AA6D-3EC907328C1C}" srcOrd="3" destOrd="0" presId="urn:microsoft.com/office/officeart/2005/8/layout/hList7"/>
    <dgm:cxn modelId="{644BC5D7-57EF-468E-AF8A-EED4DFB74B5A}" type="presParOf" srcId="{D011B803-838F-437F-B8FA-6C2CD1BEBCD3}" destId="{120A7DE7-5442-4518-A288-7ABEC457FA14}" srcOrd="9" destOrd="0" presId="urn:microsoft.com/office/officeart/2005/8/layout/hList7"/>
    <dgm:cxn modelId="{D4CA8F9E-21A7-4609-A0EA-C8108A374257}" type="presParOf" srcId="{D011B803-838F-437F-B8FA-6C2CD1BEBCD3}" destId="{22EEA9E9-BEF1-47A1-BE2C-9E36708EA9CF}" srcOrd="10" destOrd="0" presId="urn:microsoft.com/office/officeart/2005/8/layout/hList7"/>
    <dgm:cxn modelId="{AEC47ED5-7683-4EB6-BAD0-66EA09E0EDF6}" type="presParOf" srcId="{22EEA9E9-BEF1-47A1-BE2C-9E36708EA9CF}" destId="{0570B795-5DEF-473E-ADCD-81F30E6C9760}" srcOrd="0" destOrd="0" presId="urn:microsoft.com/office/officeart/2005/8/layout/hList7"/>
    <dgm:cxn modelId="{20695C86-C56B-4CAD-B97D-B72969E790CC}" type="presParOf" srcId="{22EEA9E9-BEF1-47A1-BE2C-9E36708EA9CF}" destId="{332FA328-04B2-4A7B-B21B-2CD58D2CE24D}" srcOrd="1" destOrd="0" presId="urn:microsoft.com/office/officeart/2005/8/layout/hList7"/>
    <dgm:cxn modelId="{D480BD13-E575-4143-B4E3-D395A6F5A196}" type="presParOf" srcId="{22EEA9E9-BEF1-47A1-BE2C-9E36708EA9CF}" destId="{89C697AD-C9ED-4691-A8D0-9F6F361381AC}" srcOrd="2" destOrd="0" presId="urn:microsoft.com/office/officeart/2005/8/layout/hList7"/>
    <dgm:cxn modelId="{CD8B2F50-7B5B-4E9C-B00B-717357587D79}" type="presParOf" srcId="{22EEA9E9-BEF1-47A1-BE2C-9E36708EA9CF}" destId="{551175DA-8E9B-4E8A-A152-2FE67103434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76DCB-34E1-493F-B9B2-311CCC6DF503}">
      <dsp:nvSpPr>
        <dsp:cNvPr id="0" name=""/>
        <dsp:cNvSpPr/>
      </dsp:nvSpPr>
      <dsp:spPr>
        <a:xfrm>
          <a:off x="0" y="0"/>
          <a:ext cx="8229600" cy="0"/>
        </a:xfrm>
        <a:prstGeom prst="lin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5E78F0-89DE-4691-B99F-1B784880E462}">
      <dsp:nvSpPr>
        <dsp:cNvPr id="0" name=""/>
        <dsp:cNvSpPr/>
      </dsp:nvSpPr>
      <dsp:spPr>
        <a:xfrm>
          <a:off x="0" y="0"/>
          <a:ext cx="1645920" cy="38401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Main themes:</a:t>
          </a:r>
          <a:endParaRPr lang="en-US" sz="3300" kern="1200" dirty="0"/>
        </a:p>
      </dsp:txBody>
      <dsp:txXfrm>
        <a:off x="0" y="0"/>
        <a:ext cx="1645920" cy="3840163"/>
      </dsp:txXfrm>
    </dsp:sp>
    <dsp:sp modelId="{401E902E-17A8-408A-ACB7-F5B66D2D83A7}">
      <dsp:nvSpPr>
        <dsp:cNvPr id="0" name=""/>
        <dsp:cNvSpPr/>
      </dsp:nvSpPr>
      <dsp:spPr>
        <a:xfrm>
          <a:off x="1769364" y="36189"/>
          <a:ext cx="6460236" cy="723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90000"/>
                </a:schemeClr>
              </a:solidFill>
            </a:rPr>
            <a:t>Identification</a:t>
          </a:r>
          <a:endParaRPr lang="en-US" sz="2600" kern="1200" dirty="0">
            <a:solidFill>
              <a:schemeClr val="accent1">
                <a:lumMod val="90000"/>
              </a:schemeClr>
            </a:solidFill>
          </a:endParaRPr>
        </a:p>
      </dsp:txBody>
      <dsp:txXfrm>
        <a:off x="1769364" y="36189"/>
        <a:ext cx="6460236" cy="723780"/>
      </dsp:txXfrm>
    </dsp:sp>
    <dsp:sp modelId="{52DCA0A4-EE63-48B7-8830-4AD3C158CFE6}">
      <dsp:nvSpPr>
        <dsp:cNvPr id="0" name=""/>
        <dsp:cNvSpPr/>
      </dsp:nvSpPr>
      <dsp:spPr>
        <a:xfrm>
          <a:off x="1645920" y="759969"/>
          <a:ext cx="65836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2A4118-A337-48B9-8553-C7E3DF6A1B82}">
      <dsp:nvSpPr>
        <dsp:cNvPr id="0" name=""/>
        <dsp:cNvSpPr/>
      </dsp:nvSpPr>
      <dsp:spPr>
        <a:xfrm>
          <a:off x="1769364" y="796158"/>
          <a:ext cx="6460236" cy="723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90000"/>
                </a:schemeClr>
              </a:solidFill>
            </a:rPr>
            <a:t>School stability</a:t>
          </a:r>
          <a:endParaRPr lang="en-US" sz="2600" kern="1200" dirty="0">
            <a:solidFill>
              <a:schemeClr val="accent1">
                <a:lumMod val="90000"/>
              </a:schemeClr>
            </a:solidFill>
          </a:endParaRPr>
        </a:p>
      </dsp:txBody>
      <dsp:txXfrm>
        <a:off x="1769364" y="796158"/>
        <a:ext cx="6460236" cy="723780"/>
      </dsp:txXfrm>
    </dsp:sp>
    <dsp:sp modelId="{C4A2BCE3-1BDF-4649-9F5C-D241E364F986}">
      <dsp:nvSpPr>
        <dsp:cNvPr id="0" name=""/>
        <dsp:cNvSpPr/>
      </dsp:nvSpPr>
      <dsp:spPr>
        <a:xfrm>
          <a:off x="1645920" y="1519939"/>
          <a:ext cx="65836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379ACD-5CFE-472C-9B0A-0F66096E4A8C}">
      <dsp:nvSpPr>
        <dsp:cNvPr id="0" name=""/>
        <dsp:cNvSpPr/>
      </dsp:nvSpPr>
      <dsp:spPr>
        <a:xfrm>
          <a:off x="1769364" y="1556128"/>
          <a:ext cx="6460236" cy="723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90000"/>
                </a:schemeClr>
              </a:solidFill>
            </a:rPr>
            <a:t>School enrollment</a:t>
          </a:r>
          <a:endParaRPr lang="en-US" sz="2600" kern="1200" dirty="0">
            <a:solidFill>
              <a:schemeClr val="accent1">
                <a:lumMod val="90000"/>
              </a:schemeClr>
            </a:solidFill>
          </a:endParaRPr>
        </a:p>
      </dsp:txBody>
      <dsp:txXfrm>
        <a:off x="1769364" y="1556128"/>
        <a:ext cx="6460236" cy="723780"/>
      </dsp:txXfrm>
    </dsp:sp>
    <dsp:sp modelId="{7BC0AFD2-4480-4B80-8AC7-80AE03E5BEFC}">
      <dsp:nvSpPr>
        <dsp:cNvPr id="0" name=""/>
        <dsp:cNvSpPr/>
      </dsp:nvSpPr>
      <dsp:spPr>
        <a:xfrm>
          <a:off x="1645920" y="2279909"/>
          <a:ext cx="65836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1B497C-EF87-4CA2-822A-A26F0C509815}">
      <dsp:nvSpPr>
        <dsp:cNvPr id="0" name=""/>
        <dsp:cNvSpPr/>
      </dsp:nvSpPr>
      <dsp:spPr>
        <a:xfrm>
          <a:off x="1769364" y="2316098"/>
          <a:ext cx="6460236" cy="723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90000"/>
                </a:schemeClr>
              </a:solidFill>
            </a:rPr>
            <a:t>Support for academic success</a:t>
          </a:r>
          <a:endParaRPr lang="en-US" sz="2600" kern="1200" dirty="0">
            <a:solidFill>
              <a:schemeClr val="accent1">
                <a:lumMod val="90000"/>
              </a:schemeClr>
            </a:solidFill>
          </a:endParaRPr>
        </a:p>
      </dsp:txBody>
      <dsp:txXfrm>
        <a:off x="1769364" y="2316098"/>
        <a:ext cx="6460236" cy="723780"/>
      </dsp:txXfrm>
    </dsp:sp>
    <dsp:sp modelId="{F90F562D-E36F-425B-A91E-9B84E6379E3A}">
      <dsp:nvSpPr>
        <dsp:cNvPr id="0" name=""/>
        <dsp:cNvSpPr/>
      </dsp:nvSpPr>
      <dsp:spPr>
        <a:xfrm>
          <a:off x="1645920" y="3039879"/>
          <a:ext cx="65836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DCE4EC-F2AF-403B-8B3B-2D9E7DDB970C}">
      <dsp:nvSpPr>
        <dsp:cNvPr id="0" name=""/>
        <dsp:cNvSpPr/>
      </dsp:nvSpPr>
      <dsp:spPr>
        <a:xfrm>
          <a:off x="1769364" y="3076068"/>
          <a:ext cx="6460236" cy="723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solidFill>
                <a:schemeClr val="accent1">
                  <a:lumMod val="90000"/>
                </a:schemeClr>
              </a:solidFill>
            </a:rPr>
            <a:t>Child-centered, best interest decision making</a:t>
          </a:r>
          <a:endParaRPr lang="en-US" sz="2600" kern="1200" dirty="0">
            <a:solidFill>
              <a:schemeClr val="accent1">
                <a:lumMod val="90000"/>
              </a:schemeClr>
            </a:solidFill>
          </a:endParaRPr>
        </a:p>
      </dsp:txBody>
      <dsp:txXfrm>
        <a:off x="1769364" y="3076068"/>
        <a:ext cx="6460236" cy="723780"/>
      </dsp:txXfrm>
    </dsp:sp>
    <dsp:sp modelId="{D073D7B3-99C0-4645-9933-196DBFB74E66}">
      <dsp:nvSpPr>
        <dsp:cNvPr id="0" name=""/>
        <dsp:cNvSpPr/>
      </dsp:nvSpPr>
      <dsp:spPr>
        <a:xfrm>
          <a:off x="1645920" y="3799848"/>
          <a:ext cx="65836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3295A-9676-41D8-A8FD-A4CB388F325A}">
      <dsp:nvSpPr>
        <dsp:cNvPr id="0" name=""/>
        <dsp:cNvSpPr/>
      </dsp:nvSpPr>
      <dsp:spPr>
        <a:xfrm>
          <a:off x="0" y="106396"/>
          <a:ext cx="4468657" cy="446865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C9DF2-CB04-429C-A48C-DFE181BF677D}">
      <dsp:nvSpPr>
        <dsp:cNvPr id="0" name=""/>
        <dsp:cNvSpPr/>
      </dsp:nvSpPr>
      <dsp:spPr>
        <a:xfrm>
          <a:off x="2234328" y="106396"/>
          <a:ext cx="5213434" cy="44686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Higher rates of depression and anxiety</a:t>
          </a:r>
          <a:endParaRPr lang="en-US" sz="2800" kern="1200" dirty="0"/>
        </a:p>
      </dsp:txBody>
      <dsp:txXfrm>
        <a:off x="2234328" y="106396"/>
        <a:ext cx="2606717" cy="1340600"/>
      </dsp:txXfrm>
    </dsp:sp>
    <dsp:sp modelId="{27169F3D-A25A-48F4-8E03-D030B53CB50C}">
      <dsp:nvSpPr>
        <dsp:cNvPr id="0" name=""/>
        <dsp:cNvSpPr/>
      </dsp:nvSpPr>
      <dsp:spPr>
        <a:xfrm>
          <a:off x="782016" y="1446996"/>
          <a:ext cx="2904624" cy="290462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F17BF-E41E-4E64-B271-42213B27FD43}">
      <dsp:nvSpPr>
        <dsp:cNvPr id="0" name=""/>
        <dsp:cNvSpPr/>
      </dsp:nvSpPr>
      <dsp:spPr>
        <a:xfrm>
          <a:off x="2234328" y="1446996"/>
          <a:ext cx="5213434" cy="29046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Lack of services</a:t>
          </a:r>
          <a:endParaRPr lang="en-US" sz="2800" kern="1200" dirty="0"/>
        </a:p>
      </dsp:txBody>
      <dsp:txXfrm>
        <a:off x="2234328" y="1446996"/>
        <a:ext cx="2606717" cy="1340595"/>
      </dsp:txXfrm>
    </dsp:sp>
    <dsp:sp modelId="{A11E9F1C-DE5D-40F7-82A1-556F495F97E0}">
      <dsp:nvSpPr>
        <dsp:cNvPr id="0" name=""/>
        <dsp:cNvSpPr/>
      </dsp:nvSpPr>
      <dsp:spPr>
        <a:xfrm>
          <a:off x="1564030" y="2787592"/>
          <a:ext cx="1340595" cy="134059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BDDF6-DBAE-4DA6-9B85-14DC21BE2928}">
      <dsp:nvSpPr>
        <dsp:cNvPr id="0" name=""/>
        <dsp:cNvSpPr/>
      </dsp:nvSpPr>
      <dsp:spPr>
        <a:xfrm>
          <a:off x="2234328" y="2787592"/>
          <a:ext cx="5213434" cy="13405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Societal Stigma</a:t>
          </a:r>
          <a:endParaRPr lang="en-US" sz="2800" kern="1200" dirty="0"/>
        </a:p>
      </dsp:txBody>
      <dsp:txXfrm>
        <a:off x="2234328" y="2787592"/>
        <a:ext cx="2606717" cy="1340595"/>
      </dsp:txXfrm>
    </dsp:sp>
    <dsp:sp modelId="{2B4DD214-CB2E-41B4-9CF1-58B407662174}">
      <dsp:nvSpPr>
        <dsp:cNvPr id="0" name=""/>
        <dsp:cNvSpPr/>
      </dsp:nvSpPr>
      <dsp:spPr>
        <a:xfrm>
          <a:off x="4841045" y="106396"/>
          <a:ext cx="2606717" cy="1340600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Uncertainty re: living/family situation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Social isolation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Separation from family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Emotional trauma</a:t>
          </a:r>
          <a:endParaRPr lang="en-US" sz="1500" kern="1200"/>
        </a:p>
      </dsp:txBody>
      <dsp:txXfrm>
        <a:off x="4841045" y="106396"/>
        <a:ext cx="2606717" cy="1340600"/>
      </dsp:txXfrm>
    </dsp:sp>
    <dsp:sp modelId="{8B746A85-3723-4C62-8629-34A1C7F3C1BA}">
      <dsp:nvSpPr>
        <dsp:cNvPr id="0" name=""/>
        <dsp:cNvSpPr/>
      </dsp:nvSpPr>
      <dsp:spPr>
        <a:xfrm>
          <a:off x="4841045" y="1446996"/>
          <a:ext cx="2606717" cy="1340595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Transportation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Health Care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Behavioral Health Care</a:t>
          </a:r>
          <a:endParaRPr lang="en-US" sz="1500" kern="1200"/>
        </a:p>
      </dsp:txBody>
      <dsp:txXfrm>
        <a:off x="4841045" y="1446996"/>
        <a:ext cx="2606717" cy="1340595"/>
      </dsp:txXfrm>
    </dsp:sp>
    <dsp:sp modelId="{BF100F9B-39C8-400C-AB0E-80C4D92FF17C}">
      <dsp:nvSpPr>
        <dsp:cNvPr id="0" name=""/>
        <dsp:cNvSpPr/>
      </dsp:nvSpPr>
      <dsp:spPr>
        <a:xfrm>
          <a:off x="4841045" y="2787592"/>
          <a:ext cx="2606717" cy="1340595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Stereotyping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Lack of awareness, understanding </a:t>
          </a:r>
          <a:endParaRPr lang="en-US" sz="1500" kern="1200"/>
        </a:p>
      </dsp:txBody>
      <dsp:txXfrm>
        <a:off x="4841045" y="2787592"/>
        <a:ext cx="2606717" cy="13405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62EA9-FD2A-499E-91D0-B8E2FCFFEDF3}">
      <dsp:nvSpPr>
        <dsp:cNvPr id="0" name=""/>
        <dsp:cNvSpPr/>
      </dsp:nvSpPr>
      <dsp:spPr>
        <a:xfrm>
          <a:off x="746388" y="1525"/>
          <a:ext cx="3427276" cy="137091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Frequent school changes</a:t>
          </a:r>
          <a:endParaRPr lang="en-US" sz="2400" kern="1200" dirty="0"/>
        </a:p>
      </dsp:txBody>
      <dsp:txXfrm>
        <a:off x="1431843" y="1525"/>
        <a:ext cx="2056366" cy="1370910"/>
      </dsp:txXfrm>
    </dsp:sp>
    <dsp:sp modelId="{495EE918-EE55-4A08-B821-762DAA299C35}">
      <dsp:nvSpPr>
        <dsp:cNvPr id="0" name=""/>
        <dsp:cNvSpPr/>
      </dsp:nvSpPr>
      <dsp:spPr>
        <a:xfrm>
          <a:off x="3728119" y="118053"/>
          <a:ext cx="2844639" cy="113785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Loss of 4-6 months academic progress per school change</a:t>
          </a:r>
          <a:endParaRPr lang="en-US" sz="1800" kern="1200" dirty="0"/>
        </a:p>
      </dsp:txBody>
      <dsp:txXfrm>
        <a:off x="4297047" y="118053"/>
        <a:ext cx="1706784" cy="1137855"/>
      </dsp:txXfrm>
    </dsp:sp>
    <dsp:sp modelId="{F79236B6-76AA-40A6-9977-BE33FE0BC4B8}">
      <dsp:nvSpPr>
        <dsp:cNvPr id="0" name=""/>
        <dsp:cNvSpPr/>
      </dsp:nvSpPr>
      <dsp:spPr>
        <a:xfrm>
          <a:off x="746388" y="1564364"/>
          <a:ext cx="3427276" cy="1370910"/>
        </a:xfrm>
        <a:prstGeom prst="chevron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Disruption of educational and personal routines</a:t>
          </a:r>
          <a:endParaRPr lang="en-US" sz="2400" kern="1200" dirty="0"/>
        </a:p>
      </dsp:txBody>
      <dsp:txXfrm>
        <a:off x="1431843" y="1564364"/>
        <a:ext cx="2056366" cy="1370910"/>
      </dsp:txXfrm>
    </dsp:sp>
    <dsp:sp modelId="{4F114899-9446-41D7-9545-37C8166859D7}">
      <dsp:nvSpPr>
        <dsp:cNvPr id="0" name=""/>
        <dsp:cNvSpPr/>
      </dsp:nvSpPr>
      <dsp:spPr>
        <a:xfrm>
          <a:off x="3728119" y="1680891"/>
          <a:ext cx="2844639" cy="1137855"/>
        </a:xfrm>
        <a:prstGeom prst="chevron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Creates stress in and out of school</a:t>
          </a:r>
          <a:endParaRPr lang="en-US" sz="1800" kern="1200"/>
        </a:p>
      </dsp:txBody>
      <dsp:txXfrm>
        <a:off x="4297047" y="1680891"/>
        <a:ext cx="1706784" cy="1137855"/>
      </dsp:txXfrm>
    </dsp:sp>
    <dsp:sp modelId="{4BB7F109-7045-47E2-85BF-FCD73A2FCB1F}">
      <dsp:nvSpPr>
        <dsp:cNvPr id="0" name=""/>
        <dsp:cNvSpPr/>
      </dsp:nvSpPr>
      <dsp:spPr>
        <a:xfrm>
          <a:off x="746388" y="3127202"/>
          <a:ext cx="3427276" cy="1370910"/>
        </a:xfrm>
        <a:prstGeom prst="chevron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Transition to different culture and/or country</a:t>
          </a:r>
          <a:endParaRPr lang="en-US" sz="2400" kern="1200"/>
        </a:p>
      </dsp:txBody>
      <dsp:txXfrm>
        <a:off x="1431843" y="3127202"/>
        <a:ext cx="2056366" cy="1370910"/>
      </dsp:txXfrm>
    </dsp:sp>
    <dsp:sp modelId="{B18018A6-206F-4628-A2F5-9679A8896A5C}">
      <dsp:nvSpPr>
        <dsp:cNvPr id="0" name=""/>
        <dsp:cNvSpPr/>
      </dsp:nvSpPr>
      <dsp:spPr>
        <a:xfrm>
          <a:off x="3728119" y="3243729"/>
          <a:ext cx="2844639" cy="1137855"/>
        </a:xfrm>
        <a:prstGeom prst="chevron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Language and social challenges</a:t>
          </a:r>
          <a:endParaRPr lang="en-US" sz="1800" kern="1200"/>
        </a:p>
      </dsp:txBody>
      <dsp:txXfrm>
        <a:off x="4297047" y="3243729"/>
        <a:ext cx="1706784" cy="11378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E05B2-486E-47D7-A62F-CD6F16A3566C}">
      <dsp:nvSpPr>
        <dsp:cNvPr id="0" name=""/>
        <dsp:cNvSpPr/>
      </dsp:nvSpPr>
      <dsp:spPr>
        <a:xfrm>
          <a:off x="0" y="235977"/>
          <a:ext cx="4068736" cy="189574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Disruption of relationships with peers and teachers</a:t>
          </a:r>
          <a:endParaRPr lang="en-US" sz="2800" kern="1200" dirty="0"/>
        </a:p>
      </dsp:txBody>
      <dsp:txXfrm>
        <a:off x="947871" y="235977"/>
        <a:ext cx="2172995" cy="1895741"/>
      </dsp:txXfrm>
    </dsp:sp>
    <dsp:sp modelId="{A6CE8EEB-39E4-4152-8AAE-B68F3FF89092}">
      <dsp:nvSpPr>
        <dsp:cNvPr id="0" name=""/>
        <dsp:cNvSpPr/>
      </dsp:nvSpPr>
      <dsp:spPr>
        <a:xfrm>
          <a:off x="3453092" y="389716"/>
          <a:ext cx="3933664" cy="1573465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Difficulty trusting and establishing new relationships</a:t>
          </a:r>
          <a:endParaRPr lang="en-US" sz="2400" kern="1200" dirty="0"/>
        </a:p>
      </dsp:txBody>
      <dsp:txXfrm>
        <a:off x="4239825" y="389716"/>
        <a:ext cx="2360199" cy="1573465"/>
      </dsp:txXfrm>
    </dsp:sp>
    <dsp:sp modelId="{41A17DA1-D1E8-4AAD-B650-AC3FB68E696A}">
      <dsp:nvSpPr>
        <dsp:cNvPr id="0" name=""/>
        <dsp:cNvSpPr/>
      </dsp:nvSpPr>
      <dsp:spPr>
        <a:xfrm>
          <a:off x="236" y="2403303"/>
          <a:ext cx="4063996" cy="1895741"/>
        </a:xfrm>
        <a:prstGeom prst="chevron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Under-identification of student needs</a:t>
          </a:r>
          <a:endParaRPr lang="en-US" sz="2800" kern="1200" dirty="0"/>
        </a:p>
      </dsp:txBody>
      <dsp:txXfrm>
        <a:off x="948107" y="2403303"/>
        <a:ext cx="2168255" cy="1895741"/>
      </dsp:txXfrm>
    </dsp:sp>
    <dsp:sp modelId="{9EB19820-80B3-4633-AB01-45FE41251568}">
      <dsp:nvSpPr>
        <dsp:cNvPr id="0" name=""/>
        <dsp:cNvSpPr/>
      </dsp:nvSpPr>
      <dsp:spPr>
        <a:xfrm>
          <a:off x="3448116" y="2564441"/>
          <a:ext cx="3933664" cy="1573465"/>
        </a:xfrm>
        <a:prstGeom prst="chevron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Language, culture</a:t>
          </a:r>
          <a:endParaRPr lang="en-US" sz="2400" kern="1200" dirty="0"/>
        </a:p>
      </dsp:txBody>
      <dsp:txXfrm>
        <a:off x="4234849" y="2564441"/>
        <a:ext cx="2360199" cy="15734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C0E14B-F1B1-4406-A225-60441390167C}">
      <dsp:nvSpPr>
        <dsp:cNvPr id="0" name=""/>
        <dsp:cNvSpPr/>
      </dsp:nvSpPr>
      <dsp:spPr>
        <a:xfrm>
          <a:off x="484245" y="1517"/>
          <a:ext cx="3924296" cy="136331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Curriculum changes leading to achievement gaps and academic difficulty</a:t>
          </a:r>
          <a:endParaRPr lang="en-US" sz="2200" kern="1200"/>
        </a:p>
      </dsp:txBody>
      <dsp:txXfrm>
        <a:off x="1165901" y="1517"/>
        <a:ext cx="2560984" cy="1363312"/>
      </dsp:txXfrm>
    </dsp:sp>
    <dsp:sp modelId="{51040D5C-708F-4C70-8BA3-B6C3C0D588EC}">
      <dsp:nvSpPr>
        <dsp:cNvPr id="0" name=""/>
        <dsp:cNvSpPr/>
      </dsp:nvSpPr>
      <dsp:spPr>
        <a:xfrm>
          <a:off x="3965464" y="117398"/>
          <a:ext cx="2828874" cy="1131549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Same grade, different texts or subjects</a:t>
          </a:r>
          <a:endParaRPr lang="en-US" sz="1500" kern="1200"/>
        </a:p>
      </dsp:txBody>
      <dsp:txXfrm>
        <a:off x="4531239" y="117398"/>
        <a:ext cx="1697325" cy="1131549"/>
      </dsp:txXfrm>
    </dsp:sp>
    <dsp:sp modelId="{B570B10F-C568-46D8-8929-0A544E0AA7C6}">
      <dsp:nvSpPr>
        <dsp:cNvPr id="0" name=""/>
        <dsp:cNvSpPr/>
      </dsp:nvSpPr>
      <dsp:spPr>
        <a:xfrm>
          <a:off x="484245" y="1555694"/>
          <a:ext cx="3733670" cy="1363312"/>
        </a:xfrm>
        <a:prstGeom prst="chevron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Credits not transferring among schools/districts</a:t>
          </a:r>
          <a:endParaRPr lang="en-US" sz="2200" kern="1200"/>
        </a:p>
      </dsp:txBody>
      <dsp:txXfrm>
        <a:off x="1165901" y="1555694"/>
        <a:ext cx="2370358" cy="1363312"/>
      </dsp:txXfrm>
    </dsp:sp>
    <dsp:sp modelId="{203B7F3C-BF67-4CB6-90C8-12A9DB955FAF}">
      <dsp:nvSpPr>
        <dsp:cNvPr id="0" name=""/>
        <dsp:cNvSpPr/>
      </dsp:nvSpPr>
      <dsp:spPr>
        <a:xfrm>
          <a:off x="3774839" y="1671575"/>
          <a:ext cx="2828874" cy="1131549"/>
        </a:xfrm>
        <a:prstGeom prst="chevron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No system for earning partial credits</a:t>
          </a:r>
          <a:endParaRPr lang="en-US" sz="1500" kern="1200"/>
        </a:p>
      </dsp:txBody>
      <dsp:txXfrm>
        <a:off x="4340614" y="1671575"/>
        <a:ext cx="1697325" cy="1131549"/>
      </dsp:txXfrm>
    </dsp:sp>
    <dsp:sp modelId="{3575B8B0-B8EA-4429-95E2-326333673F46}">
      <dsp:nvSpPr>
        <dsp:cNvPr id="0" name=""/>
        <dsp:cNvSpPr/>
      </dsp:nvSpPr>
      <dsp:spPr>
        <a:xfrm>
          <a:off x="484245" y="3109870"/>
          <a:ext cx="3408282" cy="1363312"/>
        </a:xfrm>
        <a:prstGeom prst="chevron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Chronic Absences</a:t>
          </a:r>
          <a:endParaRPr lang="en-US" sz="2200" kern="1200" dirty="0"/>
        </a:p>
      </dsp:txBody>
      <dsp:txXfrm>
        <a:off x="1165901" y="3109870"/>
        <a:ext cx="2044970" cy="1363312"/>
      </dsp:txXfrm>
    </dsp:sp>
    <dsp:sp modelId="{038FB149-E038-4FFB-9D25-62DA8FD7D7CD}">
      <dsp:nvSpPr>
        <dsp:cNvPr id="0" name=""/>
        <dsp:cNvSpPr/>
      </dsp:nvSpPr>
      <dsp:spPr>
        <a:xfrm>
          <a:off x="3449450" y="3225752"/>
          <a:ext cx="2828874" cy="1131549"/>
        </a:xfrm>
        <a:prstGeom prst="chevron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Related to working with migrant parents, not being enrolled in timely manner, court appearances, etc.</a:t>
          </a:r>
          <a:endParaRPr lang="en-US" sz="1500" kern="1200"/>
        </a:p>
      </dsp:txBody>
      <dsp:txXfrm>
        <a:off x="4015225" y="3225752"/>
        <a:ext cx="1697325" cy="11315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5379D-FEF9-4348-A218-BFCF2D352307}">
      <dsp:nvSpPr>
        <dsp:cNvPr id="0" name=""/>
        <dsp:cNvSpPr/>
      </dsp:nvSpPr>
      <dsp:spPr>
        <a:xfrm>
          <a:off x="277523" y="1500"/>
          <a:ext cx="4267902" cy="134811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Falling behind in academics</a:t>
          </a:r>
          <a:endParaRPr lang="en-US" sz="2400" kern="1200" dirty="0"/>
        </a:p>
      </dsp:txBody>
      <dsp:txXfrm>
        <a:off x="951582" y="1500"/>
        <a:ext cx="2919785" cy="1348117"/>
      </dsp:txXfrm>
    </dsp:sp>
    <dsp:sp modelId="{B3621594-9B01-4D82-8B91-B6AF2B002998}">
      <dsp:nvSpPr>
        <dsp:cNvPr id="0" name=""/>
        <dsp:cNvSpPr/>
      </dsp:nvSpPr>
      <dsp:spPr>
        <a:xfrm>
          <a:off x="4107287" y="116090"/>
          <a:ext cx="2797342" cy="1118937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Students may be older than peers in class</a:t>
          </a:r>
          <a:endParaRPr lang="en-US" sz="1900" kern="1200" dirty="0"/>
        </a:p>
      </dsp:txBody>
      <dsp:txXfrm>
        <a:off x="4666756" y="116090"/>
        <a:ext cx="1678405" cy="1118937"/>
      </dsp:txXfrm>
    </dsp:sp>
    <dsp:sp modelId="{E5B0C93E-DBCE-4D60-AB9C-F3796A4745BD}">
      <dsp:nvSpPr>
        <dsp:cNvPr id="0" name=""/>
        <dsp:cNvSpPr/>
      </dsp:nvSpPr>
      <dsp:spPr>
        <a:xfrm>
          <a:off x="277523" y="1538353"/>
          <a:ext cx="4283203" cy="1348117"/>
        </a:xfrm>
        <a:prstGeom prst="chevron">
          <a:avLst/>
        </a:prstGeom>
        <a:solidFill>
          <a:schemeClr val="accent2">
            <a:hueOff val="19519"/>
            <a:satOff val="-13438"/>
            <a:lumOff val="-343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Changes to extracurricular activities</a:t>
          </a:r>
          <a:endParaRPr lang="en-US" sz="2400" kern="1200" dirty="0"/>
        </a:p>
      </dsp:txBody>
      <dsp:txXfrm>
        <a:off x="951582" y="1538353"/>
        <a:ext cx="2935086" cy="1348117"/>
      </dsp:txXfrm>
    </dsp:sp>
    <dsp:sp modelId="{E97080F4-8154-4811-BD52-C13385B5FAF4}">
      <dsp:nvSpPr>
        <dsp:cNvPr id="0" name=""/>
        <dsp:cNvSpPr/>
      </dsp:nvSpPr>
      <dsp:spPr>
        <a:xfrm>
          <a:off x="4122588" y="1652943"/>
          <a:ext cx="2797342" cy="1118937"/>
        </a:xfrm>
        <a:prstGeom prst="chevron">
          <a:avLst/>
        </a:prstGeom>
        <a:solidFill>
          <a:schemeClr val="accent2">
            <a:tint val="40000"/>
            <a:alpha val="90000"/>
            <a:hueOff val="123599"/>
            <a:satOff val="-11908"/>
            <a:lumOff val="-1255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123599"/>
              <a:satOff val="-11908"/>
              <a:lumOff val="-1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New school does not offer same activities, sports, clubs</a:t>
          </a:r>
          <a:endParaRPr lang="en-US" sz="1900" kern="1200" dirty="0"/>
        </a:p>
      </dsp:txBody>
      <dsp:txXfrm>
        <a:off x="4682057" y="1652943"/>
        <a:ext cx="1678405" cy="1118937"/>
      </dsp:txXfrm>
    </dsp:sp>
    <dsp:sp modelId="{1D931605-DB93-4B42-BF69-01D9E02C391C}">
      <dsp:nvSpPr>
        <dsp:cNvPr id="0" name=""/>
        <dsp:cNvSpPr/>
      </dsp:nvSpPr>
      <dsp:spPr>
        <a:xfrm>
          <a:off x="277523" y="3075207"/>
          <a:ext cx="4154458" cy="1348117"/>
        </a:xfrm>
        <a:prstGeom prst="chevron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Lower graduation rates </a:t>
          </a:r>
          <a:endParaRPr lang="en-US" sz="2400" kern="1200" dirty="0"/>
        </a:p>
      </dsp:txBody>
      <dsp:txXfrm>
        <a:off x="951582" y="3075207"/>
        <a:ext cx="2806341" cy="1348117"/>
      </dsp:txXfrm>
    </dsp:sp>
    <dsp:sp modelId="{E5116D17-956D-457B-9D2D-3889E8B1F954}">
      <dsp:nvSpPr>
        <dsp:cNvPr id="0" name=""/>
        <dsp:cNvSpPr/>
      </dsp:nvSpPr>
      <dsp:spPr>
        <a:xfrm>
          <a:off x="3993843" y="3189797"/>
          <a:ext cx="2797342" cy="1118937"/>
        </a:xfrm>
        <a:prstGeom prst="chevron">
          <a:avLst/>
        </a:prstGeom>
        <a:solidFill>
          <a:schemeClr val="accent2">
            <a:tint val="40000"/>
            <a:alpha val="90000"/>
            <a:hueOff val="247198"/>
            <a:satOff val="-23816"/>
            <a:lumOff val="-2511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247198"/>
              <a:satOff val="-23816"/>
              <a:lumOff val="-2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Affects all groups of highly </a:t>
          </a:r>
          <a:endParaRPr lang="en-US" sz="1900" kern="1200"/>
        </a:p>
      </dsp:txBody>
      <dsp:txXfrm>
        <a:off x="4553312" y="3189797"/>
        <a:ext cx="1678405" cy="11189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C3CFD-8DE0-463C-9312-348F3D9F2824}">
      <dsp:nvSpPr>
        <dsp:cNvPr id="0" name=""/>
        <dsp:cNvSpPr/>
      </dsp:nvSpPr>
      <dsp:spPr>
        <a:xfrm rot="16200000">
          <a:off x="-413953" y="415180"/>
          <a:ext cx="4022725" cy="319236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3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* LEAs must determine the school that is in the best interest of the child or youth to attend. </a:t>
          </a:r>
          <a:endParaRPr lang="en-US" sz="2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1228" y="804544"/>
        <a:ext cx="3192363" cy="2413635"/>
      </dsp:txXfrm>
    </dsp:sp>
    <dsp:sp modelId="{3EE4FF94-B5BA-4838-8993-359EBB19DBF8}">
      <dsp:nvSpPr>
        <dsp:cNvPr id="0" name=""/>
        <dsp:cNvSpPr/>
      </dsp:nvSpPr>
      <dsp:spPr>
        <a:xfrm rot="16200000">
          <a:off x="3017837" y="415180"/>
          <a:ext cx="4022725" cy="319236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3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*LEAS must presume that staying in the school of origin is in the student's best interest, and</a:t>
          </a:r>
        </a:p>
      </dsp:txBody>
      <dsp:txXfrm rot="5400000">
        <a:off x="3433018" y="804544"/>
        <a:ext cx="3192363" cy="2413635"/>
      </dsp:txXfrm>
    </dsp:sp>
    <dsp:sp modelId="{ED4B1117-EF71-4CCF-BB99-7CF19BA90513}">
      <dsp:nvSpPr>
        <dsp:cNvPr id="0" name=""/>
        <dsp:cNvSpPr/>
      </dsp:nvSpPr>
      <dsp:spPr>
        <a:xfrm rot="16200000">
          <a:off x="6449628" y="415180"/>
          <a:ext cx="4022725" cy="319236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337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*The definition of "school of origin" also includes preschools.</a:t>
          </a:r>
          <a:endParaRPr lang="en-US" sz="2800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 rot="5400000">
        <a:off x="6864809" y="804544"/>
        <a:ext cx="3192363" cy="24136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B4FCEF-0945-41B9-A671-530A10D85FBA}">
      <dsp:nvSpPr>
        <dsp:cNvPr id="0" name=""/>
        <dsp:cNvSpPr/>
      </dsp:nvSpPr>
      <dsp:spPr>
        <a:xfrm>
          <a:off x="69073" y="0"/>
          <a:ext cx="1943264" cy="4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“Doubled-Up”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Sharing housing: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*Loss of housing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*Economic hardship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none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* Similar reason</a:t>
          </a:r>
        </a:p>
      </dsp:txBody>
      <dsp:txXfrm>
        <a:off x="69073" y="1943412"/>
        <a:ext cx="1943264" cy="1943412"/>
      </dsp:txXfrm>
    </dsp:sp>
    <dsp:sp modelId="{5A736CFC-C50C-4126-AA40-5B464E9BD056}">
      <dsp:nvSpPr>
        <dsp:cNvPr id="0" name=""/>
        <dsp:cNvSpPr/>
      </dsp:nvSpPr>
      <dsp:spPr>
        <a:xfrm>
          <a:off x="162832" y="0"/>
          <a:ext cx="1617891" cy="220091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CA902-C331-4A46-A639-BED5448A48B9}">
      <dsp:nvSpPr>
        <dsp:cNvPr id="0" name=""/>
        <dsp:cNvSpPr/>
      </dsp:nvSpPr>
      <dsp:spPr>
        <a:xfrm>
          <a:off x="2022753" y="0"/>
          <a:ext cx="1943264" cy="4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Shelters/Transitional Housing </a:t>
          </a:r>
          <a:endParaRPr lang="en-US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022753" y="1943412"/>
        <a:ext cx="1943264" cy="1943412"/>
      </dsp:txXfrm>
    </dsp:sp>
    <dsp:sp modelId="{837AC69C-93F1-4CC7-879B-55702C3C31B4}">
      <dsp:nvSpPr>
        <dsp:cNvPr id="0" name=""/>
        <dsp:cNvSpPr/>
      </dsp:nvSpPr>
      <dsp:spPr>
        <a:xfrm>
          <a:off x="2164394" y="0"/>
          <a:ext cx="1617891" cy="220091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77A67-8320-4022-9A10-B45BE7CAFA33}">
      <dsp:nvSpPr>
        <dsp:cNvPr id="0" name=""/>
        <dsp:cNvSpPr/>
      </dsp:nvSpPr>
      <dsp:spPr>
        <a:xfrm>
          <a:off x="4003270" y="0"/>
          <a:ext cx="1943264" cy="4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motels, hotels due to the lack of alternative adequate accommodations</a:t>
          </a:r>
          <a:endParaRPr lang="en-US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003270" y="1943412"/>
        <a:ext cx="1943264" cy="1943412"/>
      </dsp:txXfrm>
    </dsp:sp>
    <dsp:sp modelId="{E87C31BE-16F3-49F4-8D3E-CBCD3DEDB8EC}">
      <dsp:nvSpPr>
        <dsp:cNvPr id="0" name=""/>
        <dsp:cNvSpPr/>
      </dsp:nvSpPr>
      <dsp:spPr>
        <a:xfrm>
          <a:off x="4165957" y="0"/>
          <a:ext cx="1617891" cy="220091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7AD284-BE85-432D-8A22-F244BBB720E3}">
      <dsp:nvSpPr>
        <dsp:cNvPr id="0" name=""/>
        <dsp:cNvSpPr/>
      </dsp:nvSpPr>
      <dsp:spPr>
        <a:xfrm>
          <a:off x="6004832" y="0"/>
          <a:ext cx="1943264" cy="4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trailer parks/campgrounds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due to the lack of alternative adequate accommodations</a:t>
          </a:r>
          <a:endParaRPr lang="en-US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004832" y="1943412"/>
        <a:ext cx="1943264" cy="1943412"/>
      </dsp:txXfrm>
    </dsp:sp>
    <dsp:sp modelId="{7768CBD9-4BD1-4C7E-8F61-932D2DF7AD79}">
      <dsp:nvSpPr>
        <dsp:cNvPr id="0" name=""/>
        <dsp:cNvSpPr/>
      </dsp:nvSpPr>
      <dsp:spPr>
        <a:xfrm>
          <a:off x="6167519" y="0"/>
          <a:ext cx="1617891" cy="220091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659D2-F202-463C-B4A2-87CB25807CAF}">
      <dsp:nvSpPr>
        <dsp:cNvPr id="0" name=""/>
        <dsp:cNvSpPr/>
      </dsp:nvSpPr>
      <dsp:spPr>
        <a:xfrm>
          <a:off x="8006395" y="0"/>
          <a:ext cx="1943264" cy="4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cars, parks, public spaces, in abandoned building and substandard housing</a:t>
          </a:r>
          <a:endParaRPr lang="en-US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006395" y="1943412"/>
        <a:ext cx="1943264" cy="1943412"/>
      </dsp:txXfrm>
    </dsp:sp>
    <dsp:sp modelId="{3700B0A4-7040-4F20-AA6D-3EC907328C1C}">
      <dsp:nvSpPr>
        <dsp:cNvPr id="0" name=""/>
        <dsp:cNvSpPr/>
      </dsp:nvSpPr>
      <dsp:spPr>
        <a:xfrm>
          <a:off x="8169081" y="0"/>
          <a:ext cx="1617891" cy="220091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0B795-5DEF-473E-ADCD-81F30E6C9760}">
      <dsp:nvSpPr>
        <dsp:cNvPr id="0" name=""/>
        <dsp:cNvSpPr/>
      </dsp:nvSpPr>
      <dsp:spPr>
        <a:xfrm>
          <a:off x="10007957" y="37822"/>
          <a:ext cx="1943264" cy="4858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Living in abandoned building and substandard housing. bus or train stations, or similar settings</a:t>
          </a:r>
          <a:endParaRPr lang="en-US" sz="15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0007957" y="1981234"/>
        <a:ext cx="1943264" cy="1943412"/>
      </dsp:txXfrm>
    </dsp:sp>
    <dsp:sp modelId="{551175DA-8E9B-4E8A-A152-2FE67103434F}">
      <dsp:nvSpPr>
        <dsp:cNvPr id="0" name=""/>
        <dsp:cNvSpPr/>
      </dsp:nvSpPr>
      <dsp:spPr>
        <a:xfrm>
          <a:off x="10170644" y="-37822"/>
          <a:ext cx="1617891" cy="235220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F5EEC-9D1B-4A27-950C-AE045C056181}">
      <dsp:nvSpPr>
        <dsp:cNvPr id="0" name=""/>
        <dsp:cNvSpPr/>
      </dsp:nvSpPr>
      <dsp:spPr>
        <a:xfrm>
          <a:off x="478054" y="4042963"/>
          <a:ext cx="10995258" cy="41650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76858-28CF-4071-BE58-4B976B44D436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63739-7C46-4ECC-8B07-ADEBEF423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3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41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else in your community do kids tend to gather?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84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81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https://datacenter.kidscount.org/data/tables/6679-children-in-foster-care-waiting-for-adoption-by-amount-of-time-waiting?loc=1&amp;loct=2#detailed/2/33/false/870/2980,2983,2982,2984,2981,2986/13735,13734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25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97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64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03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42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13119" indent="-38246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E9905B9-2D5C-0D4B-B90B-3A7319903455}" type="slidenum">
              <a:rPr lang="en-US" sz="1200">
                <a:solidFill>
                  <a:prstClr val="black"/>
                </a:solidFill>
              </a:rPr>
              <a:pPr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497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03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5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other groups of children</a:t>
            </a:r>
            <a:r>
              <a:rPr lang="en-US" baseline="0" dirty="0" smtClean="0"/>
              <a:t> and youth could be added to this graph?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04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13119" indent="-38246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5FB8D9-C26B-1842-BA53-D4C9B7ED58CA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ＭＳ Ｐゴシック" charset="0"/>
                <a:cs typeface="+mn-cs"/>
              </a:rPr>
              <a:t>What have</a:t>
            </a:r>
            <a:r>
              <a:rPr lang="en-US" baseline="0" dirty="0" smtClean="0">
                <a:ea typeface="ＭＳ Ｐゴシック" charset="0"/>
                <a:cs typeface="+mn-cs"/>
              </a:rPr>
              <a:t> you observed?</a:t>
            </a:r>
            <a:endParaRPr lang="en-US" dirty="0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7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713119" indent="-382465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D5FB8D9-C26B-1842-BA53-D4C9B7ED58CA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77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5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17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Christina example of achievement gap due to curriculum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6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649F70-7E90-4344-AFA5-F6B636FE9E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1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3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2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39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8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30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3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2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94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0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3CEA7B-1C97-43BF-9AB4-F6356361AEDC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F44400-FE6F-4483-8E8A-5439BA29A56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03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atacenter.kidscount.org/data/bar/6244-children-in-foster-care-by-age-group?loc=33&amp;loct=2#2/33/false/573/1889,2616,2617,2618,2619,122/1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center.kidscount.org/data/bar/6244-children-in-foster-care-by-age-group?loc=33&amp;loct=2#2/33/false/573/1889,2616,2617,2618,2619,122/1298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datacenter.kidscount.org/data/bar/6244-children-in-foster-care-by-age-group?loc=33&amp;loct=2#2/33/false/573/1889,2616,2617,2618,2619,122/1298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ebnew.ped.state.nm.us/bureaus/student-success-wellness/mckinney-vento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076" y="4552883"/>
            <a:ext cx="11205556" cy="143228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5100" dirty="0" smtClean="0"/>
              <a:t>BACK TO SCHOOL CONFERENCE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DANA MALONE –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Coordinator for Education of Homeless Children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Youth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LAURA HENRY -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State Coordinator for Migrant Education &amp; Foster Care Point of Contact</a:t>
            </a:r>
          </a:p>
          <a:p>
            <a:pPr algn="ctr"/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/>
          <a:stretch/>
        </p:blipFill>
        <p:spPr>
          <a:xfrm>
            <a:off x="1626523" y="371154"/>
            <a:ext cx="8534400" cy="3808763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4027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102287"/>
              </p:ext>
            </p:extLst>
          </p:nvPr>
        </p:nvGraphicFramePr>
        <p:xfrm>
          <a:off x="2352502" y="1770611"/>
          <a:ext cx="7386757" cy="4541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879762" y="152400"/>
            <a:ext cx="10824558" cy="1470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accent2"/>
                </a:solidFill>
              </a:rPr>
              <a:t>HIGH MOBILITY AND EDUCATIONAL DISRUPTION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0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3501321"/>
              </p:ext>
            </p:extLst>
          </p:nvPr>
        </p:nvGraphicFramePr>
        <p:xfrm>
          <a:off x="2502131" y="1803862"/>
          <a:ext cx="7278584" cy="447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879762" y="152400"/>
            <a:ext cx="10824558" cy="1470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accent2"/>
                </a:solidFill>
              </a:rPr>
              <a:t>HIGH MOBILITY AND EDUCATIONAL DISRUPTION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2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723837"/>
              </p:ext>
            </p:extLst>
          </p:nvPr>
        </p:nvGraphicFramePr>
        <p:xfrm>
          <a:off x="3622103" y="1828800"/>
          <a:ext cx="7197455" cy="442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4" y="2992797"/>
            <a:ext cx="2822914" cy="2053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879762" y="152400"/>
            <a:ext cx="10824558" cy="14702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accent2"/>
                </a:solidFill>
              </a:rPr>
              <a:t>HIGH MOBILITY AND EDUCATIONAL DISRUPTION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1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IDENTIFYING CHILDRED AND YOUTH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38597" y="1865734"/>
            <a:ext cx="10058400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dirty="0" smtClean="0"/>
              <a:t>Coordination </a:t>
            </a:r>
            <a:r>
              <a:rPr lang="en-US" sz="2600" dirty="0"/>
              <a:t>with community agencies and entities</a:t>
            </a:r>
          </a:p>
          <a:p>
            <a:pPr marL="0" indent="0">
              <a:buNone/>
            </a:pPr>
            <a:endParaRPr lang="en-US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Public health clinics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Food kitchens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Homeless and domestic violence shelters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Faith communities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Housing and public assistance agencies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Law enforcement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Behavioral health, recovery resources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0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266007"/>
            <a:ext cx="10058400" cy="147135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IDENTIFYING CHILDREN AND YOUTH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10266218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Become familiar with youth-serving agencies and places that youth frequent</a:t>
            </a:r>
          </a:p>
          <a:p>
            <a:pPr marL="0" indent="0">
              <a:buNone/>
            </a:pPr>
            <a:endParaRPr lang="en-US" sz="9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Drop in centers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Teen parent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Street outreach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Health centers that teens use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LGBTQ youth organizations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Parks, restaurants, etc. where youth hang out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36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IDENTIFYING HIGHLY MOBILE STUDENTS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3657" y="1865734"/>
            <a:ext cx="9942021" cy="40033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School resources for identification:</a:t>
            </a:r>
          </a:p>
          <a:p>
            <a:pPr marL="0" indent="0">
              <a:buNone/>
            </a:pPr>
            <a:endParaRPr lang="en-US" sz="26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Enrollment and withdrawal forms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Family needs assessments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Occupational surveys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School counselors, social workers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School nurses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Athletic coaches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Food service staff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accent1">
                    <a:lumMod val="90000"/>
                  </a:schemeClr>
                </a:solidFill>
              </a:rPr>
              <a:t>Librarians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67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FOCUS ON 3 SUBGROUPS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16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28" y="4101330"/>
            <a:ext cx="2900020" cy="197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90" y="2546671"/>
            <a:ext cx="36512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428" y="1979979"/>
            <a:ext cx="2900020" cy="193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46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SERVICES ARE THESE STUDENTS ELIGIBLE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 smtClean="0"/>
              <a:t>Free school lunches and other school meals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School enrollment assistance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Tutoring and homework help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Preschool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Afterschool programs (extended learning)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Summer school programs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Referrals to High School Diploma or GED programs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Credit accrual and credit </a:t>
            </a:r>
            <a:r>
              <a:rPr lang="en-US" dirty="0" smtClean="0"/>
              <a:t>recovery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Health screenings and referrals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Supplies necessary to participate in school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Referrals to community and school resources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Resources for English Language acquisition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Mentoring Services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Transportation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Housing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176" y="5103907"/>
            <a:ext cx="3433158" cy="153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SCHOOL STABILITY AND PLACEMENT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19781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1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STUDENTS IN FOSTER CARE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4083" y="186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dirty="0" smtClean="0">
              <a:solidFill>
                <a:schemeClr val="accent1">
                  <a:lumMod val="9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 smtClean="0"/>
              <a:t>24 </a:t>
            </a:r>
            <a:r>
              <a:rPr lang="en-US" sz="2600" dirty="0"/>
              <a:t>hour substitute care away from parents/guardians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In custody and care of state and tribal child welfare agencies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/>
              <a:t>Includes foster family homes, foster homes of relatives, group </a:t>
            </a:r>
            <a:r>
              <a:rPr lang="en-US" sz="2600" dirty="0" smtClean="0"/>
              <a:t>homes, emergency </a:t>
            </a:r>
            <a:r>
              <a:rPr lang="en-US" sz="2600" dirty="0"/>
              <a:t>shelters, residential facilities, child care institutions and </a:t>
            </a:r>
            <a:r>
              <a:rPr lang="en-US" sz="2600" dirty="0" smtClean="0"/>
              <a:t>pre-adoptive </a:t>
            </a:r>
            <a:r>
              <a:rPr lang="en-US" sz="2600" dirty="0"/>
              <a:t>homes.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2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5948" y="1390998"/>
            <a:ext cx="9795164" cy="1942406"/>
          </a:xfrm>
        </p:spPr>
        <p:txBody>
          <a:bodyPr anchor="t" anchorCtr="1"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4800" dirty="0">
                <a:solidFill>
                  <a:schemeClr val="tx1"/>
                </a:solidFill>
              </a:rPr>
              <a:t>Identifying and Supporting Our Highly Mobile </a:t>
            </a:r>
            <a:r>
              <a:rPr lang="en-US" sz="4800" dirty="0" smtClean="0">
                <a:solidFill>
                  <a:schemeClr val="tx1"/>
                </a:solidFill>
              </a:rPr>
              <a:t>Students</a:t>
            </a:r>
          </a:p>
          <a:p>
            <a:pPr algn="ctr"/>
            <a:endParaRPr lang="en-US" dirty="0">
              <a:solidFill>
                <a:schemeClr val="accent6">
                  <a:lumMod val="90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accent6">
                  <a:lumMod val="9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895" y="4397433"/>
            <a:ext cx="4085269" cy="18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8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>STUDENTS IN FOSTER CARE – </a:t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4400" dirty="0" smtClean="0">
                <a:solidFill>
                  <a:schemeClr val="tx2"/>
                </a:solidFill>
              </a:rPr>
              <a:t>NATIONAL TRENDS</a:t>
            </a:r>
            <a:endParaRPr lang="en-US" sz="44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20584" y="1865734"/>
            <a:ext cx="10058400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All ages: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90000"/>
                  </a:schemeClr>
                </a:solidFill>
              </a:rPr>
              <a:t>2x more likely of being absent from school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90000"/>
                  </a:schemeClr>
                </a:solidFill>
              </a:rPr>
              <a:t>56%--75% change schools when first going into foster care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17-18 year olds: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2x more likely of having out of school suspension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3x more likely of being expelled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Average reading level is 7</a:t>
            </a:r>
            <a:r>
              <a:rPr lang="en-US" sz="2000" baseline="30000" dirty="0">
                <a:solidFill>
                  <a:schemeClr val="accent1">
                    <a:lumMod val="90000"/>
                  </a:schemeClr>
                </a:solidFill>
              </a:rPr>
              <a:t>th</a:t>
            </a: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 grade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50% complete college by age 18</a:t>
            </a:r>
          </a:p>
          <a:p>
            <a:pPr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20% attend </a:t>
            </a:r>
            <a:r>
              <a:rPr lang="en-US" sz="2000" dirty="0" smtClean="0">
                <a:solidFill>
                  <a:schemeClr val="accent1">
                    <a:lumMod val="90000"/>
                  </a:schemeClr>
                </a:solidFill>
              </a:rPr>
              <a:t>college</a:t>
            </a:r>
            <a:endParaRPr lang="en-US" sz="2000" dirty="0">
              <a:solidFill>
                <a:schemeClr val="accent1">
                  <a:lumMod val="90000"/>
                </a:schemeClr>
              </a:solidFill>
            </a:endParaRPr>
          </a:p>
          <a:p>
            <a:pPr marL="342900" lvl="1" indent="0">
              <a:buNone/>
            </a:pPr>
            <a:r>
              <a:rPr lang="en-US" sz="1400" dirty="0"/>
              <a:t>(Foster Care &amp; Education.org)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20</a:t>
            </a:fld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6635107"/>
            <a:ext cx="106197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https://datacenter.kidscount.org/data/bar/6244-children-in-foster-care-by-age-group?loc=33&amp;loct=2#2/33/false/573/1889,2616,2617,2618,2619,122/12989</a:t>
            </a:r>
            <a:r>
              <a:rPr lang="en-US" altLang="en-US" sz="600" dirty="0">
                <a:latin typeface="Arial" pitchFamily="34" charset="0"/>
                <a:cs typeface="Arial" pitchFamily="34" charset="0"/>
              </a:rPr>
              <a:t> 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86" y="2917035"/>
            <a:ext cx="2658143" cy="2238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8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In New Mexico in 2016, 56% of children in foster care were between the ages of 6-20 years of age.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21</a:t>
            </a:fld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6635107"/>
            <a:ext cx="106197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  <a:t/>
            </a:r>
            <a:b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</a:b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  <a:t>https://datacenter.kidscount.org/data/bar/6244-children-in-foster-care-by-age-group?loc=33&amp;loct=2#2/33/false/573/1889,2616,2617,2618,2619,122/12989</a:t>
            </a:r>
            <a:r>
              <a:rPr lang="en-US" altLang="en-US" sz="600" dirty="0">
                <a:latin typeface="Arial" pitchFamily="34" charset="0"/>
                <a:cs typeface="Arial" pitchFamily="34" charset="0"/>
              </a:rPr>
              <a:t> 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285" y="2525639"/>
            <a:ext cx="7754389" cy="3726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1097280" y="2830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accent2"/>
                </a:solidFill>
              </a:rPr>
              <a:t>STUDENTS IN FOSTER CARE – </a:t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4400" dirty="0" smtClean="0">
                <a:solidFill>
                  <a:schemeClr val="tx2"/>
                </a:solidFill>
              </a:rPr>
              <a:t>NEW MEXICO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45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20585" y="1832127"/>
            <a:ext cx="10058400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In 2016, of the 1263 children and youth waiting for adoption: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600" dirty="0"/>
              <a:t>8%  waited less than 12 months</a:t>
            </a:r>
          </a:p>
          <a:p>
            <a:r>
              <a:rPr lang="en-US" sz="2600" dirty="0"/>
              <a:t>35% waited 12-23 months</a:t>
            </a:r>
          </a:p>
          <a:p>
            <a:r>
              <a:rPr lang="en-US" sz="2600" dirty="0"/>
              <a:t>32% waited 24-35 months</a:t>
            </a:r>
          </a:p>
          <a:p>
            <a:r>
              <a:rPr lang="en-US" sz="2600" dirty="0"/>
              <a:t>18% waited 3-4 years</a:t>
            </a:r>
          </a:p>
          <a:p>
            <a:r>
              <a:rPr lang="en-US" sz="2600" dirty="0"/>
              <a:t>7% waited more than 5 </a:t>
            </a:r>
            <a:r>
              <a:rPr lang="en-US" sz="2600" dirty="0" smtClean="0"/>
              <a:t>years</a:t>
            </a:r>
            <a:endParaRPr lang="en-US" sz="2400" dirty="0"/>
          </a:p>
          <a:p>
            <a:pPr algn="ctr"/>
            <a:r>
              <a:rPr lang="en-US" sz="2400" dirty="0" smtClean="0">
                <a:ln>
                  <a:solidFill>
                    <a:srgbClr val="FFFF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The </a:t>
            </a:r>
            <a:r>
              <a:rPr lang="en-US" sz="2400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longer a child is in foster care, the more likely they are to move from placement to placement.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22</a:t>
            </a:fld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6635107"/>
            <a:ext cx="106197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/>
            </a:r>
            <a:b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</a:b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3"/>
              </a:rPr>
              <a:t>https://datacenter.kidscount.org/data/bar/6244-children-in-foster-care-by-age-group?loc=33&amp;loct=2#2/33/false/573/1889,2616,2617,2618,2619,122/12989</a:t>
            </a:r>
            <a:r>
              <a:rPr lang="en-US" altLang="en-US" sz="600" dirty="0">
                <a:latin typeface="Arial" pitchFamily="34" charset="0"/>
                <a:cs typeface="Arial" pitchFamily="34" charset="0"/>
              </a:rPr>
              <a:t> 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731" y="2607853"/>
            <a:ext cx="2019300" cy="2004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1097280" y="2830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accent2"/>
                </a:solidFill>
              </a:rPr>
              <a:t>STUDENTS IN FOSTER CARE – </a:t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4400" dirty="0" smtClean="0">
                <a:solidFill>
                  <a:schemeClr val="tx2"/>
                </a:solidFill>
              </a:rPr>
              <a:t>NEW MEXICO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21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3659" y="183545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 2016, 49% of children in foster care in New Mexico had more than two placements.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23</a:t>
            </a:fld>
            <a:endParaRPr lang="en-US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1" y="6635106"/>
            <a:ext cx="105780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  <a:t/>
            </a:r>
            <a:b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  <a:hlinkClick r:id="rId2"/>
              </a:rPr>
            </a:br>
            <a:r>
              <a:rPr lang="en-US" altLang="en-US" sz="1200" dirty="0">
                <a:latin typeface="Arial" pitchFamily="34" charset="0"/>
                <a:ea typeface="Calibri" pitchFamily="34" charset="0"/>
                <a:cs typeface="Arial" pitchFamily="34" charset="0"/>
              </a:rPr>
              <a:t>https://datacenter.kidscount.org/data/tables/8822-children-in-foster-care-with-more-than-two-placements?loc=1&amp;loct=2#ranking/2/any/true/870/any/17681</a:t>
            </a:r>
            <a:endParaRPr lang="en-US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074" y="2618231"/>
            <a:ext cx="8969800" cy="2992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1097280" y="283018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accent2"/>
                </a:solidFill>
              </a:rPr>
              <a:t>STUDENTS IN FOSTER CARE – </a:t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4400" dirty="0" smtClean="0">
                <a:solidFill>
                  <a:schemeClr val="tx2"/>
                </a:solidFill>
              </a:rPr>
              <a:t>NEW MEXICO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06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900" dirty="0">
                <a:solidFill>
                  <a:schemeClr val="accent2"/>
                </a:solidFill>
              </a:rPr>
              <a:t>ESSA </a:t>
            </a:r>
            <a:r>
              <a:rPr lang="en-US" sz="4900" dirty="0" smtClean="0">
                <a:solidFill>
                  <a:schemeClr val="accent2"/>
                </a:solidFill>
              </a:rPr>
              <a:t>AND EDUCATIONAL STABILITY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STUDENTS IN FOSTER CARE: TITLE I PROVISIONS</a:t>
            </a:r>
            <a:endParaRPr lang="en-US" sz="2800" dirty="0">
              <a:solidFill>
                <a:schemeClr val="accent6">
                  <a:lumMod val="9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20585" y="186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Emphasis </a:t>
            </a:r>
            <a:r>
              <a:rPr lang="en-US" sz="2400" dirty="0"/>
              <a:t>on remaining in school of origin (SOO)</a:t>
            </a:r>
          </a:p>
          <a:p>
            <a:pPr marL="0" indent="0">
              <a:buNone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Foster home changes often cross school attendance areas or are in a different school district.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accent1">
                  <a:lumMod val="9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Staying in the school of origin when a student is moved to a different foster care home reduces educational and social disruption.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9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67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900" dirty="0">
                <a:solidFill>
                  <a:schemeClr val="accent2"/>
                </a:solidFill>
              </a:rPr>
              <a:t>ESSA </a:t>
            </a:r>
            <a:r>
              <a:rPr lang="en-US" sz="4900" dirty="0" smtClean="0">
                <a:solidFill>
                  <a:schemeClr val="accent2"/>
                </a:solidFill>
              </a:rPr>
              <a:t>AND EDUCATIONAL STABILITY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STUDENTS IN FOSTER CARE: TITLE I PROVISIONS</a:t>
            </a:r>
            <a:endParaRPr lang="en-US" sz="2800" dirty="0">
              <a:solidFill>
                <a:schemeClr val="accent6">
                  <a:lumMod val="9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2272" y="1840795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Best </a:t>
            </a:r>
            <a:r>
              <a:rPr lang="en-US" sz="2400" dirty="0"/>
              <a:t>Interest Determination Meeting (BID)</a:t>
            </a:r>
          </a:p>
          <a:p>
            <a:pPr marL="0" indent="0">
              <a:buNone/>
            </a:pP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90000"/>
                  </a:schemeClr>
                </a:solidFill>
              </a:rPr>
              <a:t>If a move to a foster home that is located in a different school or district is possible or is happening, staff of the district/state charter who know the student well and CYFD hold a Best Interest Determination Meeting—preferably with the student.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894" y="3722047"/>
            <a:ext cx="3266778" cy="2142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72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900" dirty="0">
                <a:solidFill>
                  <a:schemeClr val="accent2"/>
                </a:solidFill>
              </a:rPr>
              <a:t>ESSA </a:t>
            </a:r>
            <a:r>
              <a:rPr lang="en-US" sz="4900" dirty="0" smtClean="0">
                <a:solidFill>
                  <a:schemeClr val="accent2"/>
                </a:solidFill>
              </a:rPr>
              <a:t>AND EDUCATIONAL STABILITY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000" dirty="0" smtClean="0">
                <a:solidFill>
                  <a:schemeClr val="tx2"/>
                </a:solidFill>
              </a:rPr>
              <a:t>STUDENTS IN FOSTER CARE: TITLE I PROVISIONS</a:t>
            </a:r>
            <a:endParaRPr lang="en-US" sz="2800" dirty="0">
              <a:solidFill>
                <a:schemeClr val="accent6">
                  <a:lumMod val="9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3658" y="1840795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Best </a:t>
            </a:r>
            <a:r>
              <a:rPr lang="en-US" sz="2400" dirty="0"/>
              <a:t>Interest Determination Meeting (BID) (cont.)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Student centered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Considers a variety of factors to determine if remaining in the school of origin is best for the </a:t>
            </a:r>
            <a:r>
              <a:rPr lang="en-US" sz="2000" dirty="0" smtClean="0">
                <a:solidFill>
                  <a:schemeClr val="accent1">
                    <a:lumMod val="90000"/>
                  </a:schemeClr>
                </a:solidFill>
              </a:rPr>
              <a:t>student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/>
              <a:t>Transportation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90000"/>
                  </a:schemeClr>
                </a:solidFill>
              </a:rPr>
              <a:t>If the BID determines the student should stay in the school of origin, CYFD and the district/state charter collaborate to ensure transportation for the student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95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MIGRANT EDUCATION PROGRAM –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ELIGIBILITY CRITERIA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97280" y="1812483"/>
            <a:ext cx="10058400" cy="4023360"/>
          </a:xfrm>
        </p:spPr>
        <p:txBody>
          <a:bodyPr/>
          <a:lstStyle/>
          <a:p>
            <a:r>
              <a:rPr lang="en-US" dirty="0" smtClean="0"/>
              <a:t>Must have a Certificate </a:t>
            </a:r>
            <a:r>
              <a:rPr lang="en-US" dirty="0"/>
              <a:t>of Eligibility (COE) completed by a recruiter and validated by PED MEP staff</a:t>
            </a:r>
          </a:p>
          <a:p>
            <a:r>
              <a:rPr lang="en-US" dirty="0">
                <a:solidFill>
                  <a:schemeClr val="accent1"/>
                </a:solidFill>
              </a:rPr>
              <a:t>Meets ALL eligibility criteria (below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US" dirty="0" smtClean="0"/>
              <a:t>Age: Between the ages of 3 and 21 years old</a:t>
            </a:r>
          </a:p>
          <a:p>
            <a:pPr lvl="1"/>
            <a:r>
              <a:rPr lang="en-US" dirty="0" smtClean="0"/>
              <a:t>No high school diploma or GED obtained</a:t>
            </a:r>
          </a:p>
          <a:p>
            <a:pPr lvl="1"/>
            <a:r>
              <a:rPr lang="en-US" dirty="0" smtClean="0"/>
              <a:t>Moved across school district lines within the past 36 months due to economic necessity (school interruption)</a:t>
            </a:r>
          </a:p>
          <a:p>
            <a:pPr lvl="1"/>
            <a:r>
              <a:rPr lang="en-US" dirty="0" smtClean="0"/>
              <a:t>Is a resident in the State of NM for at least one day during the program year </a:t>
            </a:r>
          </a:p>
          <a:p>
            <a:pPr lvl="2"/>
            <a:r>
              <a:rPr lang="en-US" dirty="0" smtClean="0"/>
              <a:t>Program year: September 1 – August 31 </a:t>
            </a:r>
          </a:p>
          <a:p>
            <a:pPr lvl="1"/>
            <a:r>
              <a:rPr lang="en-US" dirty="0" smtClean="0"/>
              <a:t>Youth who are migratory workers themselves or a spouse of a migratory worker.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62351" y="2136680"/>
            <a:ext cx="25732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accent5">
                    <a:lumMod val="75000"/>
                  </a:schemeClr>
                </a:solidFill>
              </a:rPr>
              <a:t>“Migrant” does </a:t>
            </a:r>
            <a:r>
              <a:rPr lang="en-US" sz="1400" b="1" i="1" u="sng" dirty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n-US" sz="1400" b="1" i="1" dirty="0">
                <a:solidFill>
                  <a:schemeClr val="accent5">
                    <a:lumMod val="75000"/>
                  </a:schemeClr>
                </a:solidFill>
              </a:rPr>
              <a:t> mean the same as an “immigrant.” </a:t>
            </a:r>
          </a:p>
          <a:p>
            <a:endParaRPr lang="en-US" sz="1400" b="1" i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400" b="1" i="1" dirty="0">
                <a:solidFill>
                  <a:schemeClr val="accent5">
                    <a:lumMod val="75000"/>
                  </a:schemeClr>
                </a:solidFill>
              </a:rPr>
              <a:t>An immigrant MAY be migrant ONLY if s/he meets the eligibility requirements.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9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ELIGIBILITY REQUIREMENTS FOR PARTICIPATION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 child is considered “migratory” if the parent </a:t>
            </a:r>
            <a:r>
              <a:rPr lang="en-US" dirty="0"/>
              <a:t>or guardian is a migratory worker in the agricultural, dairy, lumber, or fishing industries and whose family has moved during the past three years.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"qualifying" move can range from moving from one residence to another or across school district boundaries due to economic necessity. A young adult may also qualify if he or she has moved on his own within the past three years to engage in qualifying work or sought to obtain qualifying </a:t>
            </a:r>
            <a:r>
              <a:rPr lang="en-US" dirty="0" smtClean="0"/>
              <a:t>work.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eligibility period is three years from the date of the last move. Eligibility is established through an interview conducted by a Migrant Education recruiter who visits both home and employment locations where migrant workers are employed.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MEXICO’S QUALIFYING WORK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b="12621"/>
          <a:stretch>
            <a:fillRect/>
          </a:stretch>
        </p:blipFill>
        <p:spPr>
          <a:xfrm>
            <a:off x="15" y="0"/>
            <a:ext cx="6206607" cy="2502131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OTHER QUALIFYING </a:t>
            </a:r>
            <a:r>
              <a:rPr lang="en-US" dirty="0" smtClean="0"/>
              <a:t>WORK </a:t>
            </a:r>
            <a:r>
              <a:rPr lang="en-US" dirty="0" smtClean="0"/>
              <a:t>INCLUDES: </a:t>
            </a:r>
            <a:r>
              <a:rPr lang="en-US" dirty="0" smtClean="0"/>
              <a:t>FISHING INDUSTRIES AND LUMBER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22" y="-9143"/>
            <a:ext cx="5985378" cy="2511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2494641"/>
            <a:ext cx="5985378" cy="24347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93" y="2494641"/>
            <a:ext cx="6206607" cy="24347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965" y="5174232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OBJECTIVES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Understand the impact of educational disruption on highly mobile students, including children and youth who are experiencing homelessness, who are in the foster care system and who are migratory.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dirty="0"/>
              <a:t>Become familiar with Federal and New Mexico laws that ensure equitable access to education and supports educational stability.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dirty="0"/>
              <a:t>Identify resources for administrators and teachers to support highly mobile students and their families.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QUALIFYING WORK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EBC98-9256-4B62-BC7B-C0B34D8D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244" y="315882"/>
            <a:ext cx="4220496" cy="573578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44F23-2849-4B42-A759-9E5F0D103AD6}"/>
              </a:ext>
            </a:extLst>
          </p:cNvPr>
          <p:cNvSpPr txBox="1">
            <a:spLocks/>
          </p:cNvSpPr>
          <p:nvPr/>
        </p:nvSpPr>
        <p:spPr>
          <a:xfrm>
            <a:off x="1097280" y="1837113"/>
            <a:ext cx="5412288" cy="3773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9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799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B082E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rebuchet MS" panose="020B0603020202020204" pitchFamily="34" charset="0"/>
              </a:rPr>
              <a:t>Top commercial crops for the mass market in NM are: pecans, onions, greenhouse nursery crops,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rebuchet MS" panose="020B0603020202020204" pitchFamily="34" charset="0"/>
              </a:rPr>
              <a:t>chile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rebuchet MS" panose="020B0603020202020204" pitchFamily="34" charset="0"/>
              </a:rPr>
              <a:t>. Peanuts (about 10,000 acres), potatoes (about 5,500 acres), sweet corn and dry beans (about 7.500 acres) are important in specific agro-ecoregions. There are many farms growing apples (over 900 totaling over 2,000 acres), and over 1,000 acres each of grapes, pistachios, pumpkins, and watermelons.</a:t>
            </a:r>
          </a:p>
          <a:p>
            <a:pPr>
              <a:buClr>
                <a:srgbClr val="0B082E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rebuchet MS" panose="020B0603020202020204" pitchFamily="34" charset="0"/>
              </a:rPr>
              <a:t>Hemp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Trebuchet MS" panose="020B0603020202020204" pitchFamily="34" charset="0"/>
              </a:rPr>
              <a:t> is a new crop that falls under the qualifying work for the MEP.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39" y="1880553"/>
            <a:ext cx="4776723" cy="3457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MIGRANT EDUCATION PROGRAMS </a:t>
            </a: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>
                <a:solidFill>
                  <a:schemeClr val="tx2"/>
                </a:solidFill>
              </a:rPr>
              <a:t>SUPPLEMENTAL GRANT (Title I – C)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C00000"/>
                </a:solidFill>
              </a:rPr>
              <a:t>Clovis Municipal Schools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Deming Public Schools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Dexter Consolidated Schools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Gadsden Independent Schools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Hagerman Municipal Schools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Hatch Valley Public Schools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Las Cruces Public Schools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Portales Municipal Schools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Roswell Independent Schools</a:t>
            </a:r>
          </a:p>
          <a:p>
            <a:pPr lvl="1"/>
            <a:r>
              <a:rPr lang="en-US" dirty="0" smtClean="0">
                <a:solidFill>
                  <a:srgbClr val="C00000"/>
                </a:solidFill>
              </a:rPr>
              <a:t>Truth or Consequences Municipal Schools</a:t>
            </a:r>
          </a:p>
          <a:p>
            <a:pPr lvl="0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400" dirty="0" smtClean="0">
                <a:solidFill>
                  <a:schemeClr val="accent2"/>
                </a:solidFill>
              </a:rPr>
              <a:t>MIGRATORY CHILDREN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HIGH MOBILITY &amp; EDUCATIONAL CHALLENGES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Due to educational disruption and language barriers, </a:t>
            </a:r>
            <a:r>
              <a:rPr lang="en-US" sz="2400" dirty="0" smtClean="0"/>
              <a:t>migratory students are </a:t>
            </a:r>
            <a:r>
              <a:rPr lang="en-US" sz="2400" dirty="0"/>
              <a:t>often academically behind their peers; may be older than peers in their </a:t>
            </a:r>
            <a:r>
              <a:rPr lang="en-US" sz="2400" dirty="0" smtClean="0"/>
              <a:t>grade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Lower graduation </a:t>
            </a:r>
            <a:r>
              <a:rPr lang="en-US" sz="2400" dirty="0" smtClean="0"/>
              <a:t>rates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Older, migratory </a:t>
            </a:r>
            <a:r>
              <a:rPr lang="en-US" sz="2400" dirty="0"/>
              <a:t>children sometimes work with their parents and family members during the </a:t>
            </a:r>
            <a:r>
              <a:rPr lang="en-US" sz="2400" dirty="0" smtClean="0"/>
              <a:t>day</a:t>
            </a:r>
            <a:r>
              <a:rPr lang="en-US" sz="2400" dirty="0"/>
              <a:t> </a:t>
            </a:r>
            <a:r>
              <a:rPr lang="en-US" sz="2400" dirty="0" smtClean="0"/>
              <a:t>and miss out on in-school and out-of-school activities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37" y="4115417"/>
            <a:ext cx="3429000" cy="1920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8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400" dirty="0" smtClean="0">
                <a:solidFill>
                  <a:schemeClr val="accent2"/>
                </a:solidFill>
              </a:rPr>
              <a:t>MIGRATORY CHILDREN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2800" dirty="0" smtClean="0">
                <a:solidFill>
                  <a:schemeClr val="tx2"/>
                </a:solidFill>
              </a:rPr>
              <a:t>HIGH MOBILITY &amp; EDUCATIONAL CHALLENGES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2272" y="1840795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Frequent moves among schools, school districts and </a:t>
            </a:r>
            <a:r>
              <a:rPr lang="en-US" sz="2400" dirty="0" smtClean="0"/>
              <a:t>states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Learning how to navigate in a new school in the middle of the school </a:t>
            </a:r>
            <a:r>
              <a:rPr lang="en-US" sz="2400" dirty="0" smtClean="0"/>
              <a:t>year</a:t>
            </a:r>
            <a:endParaRPr lang="en-US" sz="1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Social isolation—difficult to maintain relationships with peers and adults in school due to moves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00" y="3852475"/>
            <a:ext cx="3657600" cy="1969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2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2272" y="186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Purpose: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Ensure that migratory children receive full and appropriate opportunities to meet the same </a:t>
            </a:r>
            <a:r>
              <a:rPr lang="en-US" sz="2000" dirty="0"/>
              <a:t>challenging State </a:t>
            </a: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academic content and student academic achievement </a:t>
            </a:r>
            <a:r>
              <a:rPr lang="en-US" sz="2000" dirty="0"/>
              <a:t>standards</a:t>
            </a: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 that all children are expected to meet</a:t>
            </a:r>
            <a:r>
              <a:rPr lang="en-US" sz="2000" dirty="0" smtClean="0">
                <a:solidFill>
                  <a:schemeClr val="accent1">
                    <a:lumMod val="90000"/>
                  </a:schemeClr>
                </a:solidFill>
              </a:rPr>
              <a:t>;</a:t>
            </a:r>
            <a:endParaRPr lang="en-US" sz="2000" dirty="0">
              <a:solidFill>
                <a:schemeClr val="accent1">
                  <a:lumMod val="9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Design programs to help migratory children </a:t>
            </a:r>
            <a:r>
              <a:rPr lang="en-US" sz="2000" dirty="0"/>
              <a:t>overcome educational disruption, cultural and language barriers, social isolation, various health-related problems, and other factors </a:t>
            </a: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that inhibit the ability of such children to do well in school, and to prepare such children to make a successful transition to postsecondary education or employment; </a:t>
            </a:r>
            <a:r>
              <a:rPr lang="en-US" sz="2000" dirty="0" smtClean="0">
                <a:solidFill>
                  <a:schemeClr val="accent1">
                    <a:lumMod val="90000"/>
                  </a:schemeClr>
                </a:solidFill>
              </a:rPr>
              <a:t>and</a:t>
            </a:r>
            <a:endParaRPr lang="en-US" sz="2000" dirty="0">
              <a:solidFill>
                <a:schemeClr val="accent1">
                  <a:lumMod val="9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90000"/>
                  </a:schemeClr>
                </a:solidFill>
              </a:rPr>
              <a:t>Ensure that migratory children benefit from State and local systemic reforms.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400" dirty="0">
                <a:solidFill>
                  <a:schemeClr val="accent2"/>
                </a:solidFill>
              </a:rPr>
              <a:t>ESSA </a:t>
            </a:r>
            <a:r>
              <a:rPr lang="en-US" sz="4400" dirty="0" smtClean="0">
                <a:solidFill>
                  <a:schemeClr val="accent2"/>
                </a:solidFill>
              </a:rPr>
              <a:t>AND EDUCATIONAL STABILITY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MIGRATORY STUDENTS: TITLE I, PART C – EDUCATION OF MIGRATORY STUDENTS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4400" dirty="0">
                <a:solidFill>
                  <a:schemeClr val="accent2"/>
                </a:solidFill>
              </a:rPr>
              <a:t>ESSA </a:t>
            </a:r>
            <a:r>
              <a:rPr lang="en-US" sz="4400" dirty="0" smtClean="0">
                <a:solidFill>
                  <a:schemeClr val="accent2"/>
                </a:solidFill>
              </a:rPr>
              <a:t>AND EDUCATIONAL STABILITY</a:t>
            </a:r>
            <a:r>
              <a:rPr lang="en-US" sz="2800" dirty="0">
                <a:solidFill>
                  <a:schemeClr val="accent6">
                    <a:lumMod val="9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90000"/>
                  </a:schemeClr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MIGRATORY STUDENTS: TITLE I, PART C – EDUCATION OF MIGRATORY STUDENTS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3658" y="186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Purpose:</a:t>
            </a:r>
            <a:endParaRPr lang="en-US" dirty="0">
              <a:solidFill>
                <a:schemeClr val="accent1">
                  <a:lumMod val="9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Support high-quality and comprehensive educational programs for migratory children to help reduce the </a:t>
            </a:r>
            <a:r>
              <a:rPr lang="en-US" dirty="0">
                <a:solidFill>
                  <a:schemeClr val="accent1"/>
                </a:solidFill>
              </a:rPr>
              <a:t>educational disruptions </a:t>
            </a:r>
            <a:r>
              <a:rPr lang="en-US" dirty="0"/>
              <a:t>and other problems that result from repeated moves</a:t>
            </a:r>
            <a:r>
              <a:rPr lang="en-US" dirty="0" smtClean="0"/>
              <a:t>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Ensure that migratory children who move among the States are </a:t>
            </a:r>
            <a:r>
              <a:rPr lang="en-US" dirty="0">
                <a:solidFill>
                  <a:schemeClr val="accent1"/>
                </a:solidFill>
              </a:rPr>
              <a:t>not penalized in any manner by disparities</a:t>
            </a:r>
            <a:r>
              <a:rPr lang="en-US" dirty="0"/>
              <a:t> among the States in curriculum, graduation requirements, and State academic content and student academic achievement standards</a:t>
            </a:r>
            <a:r>
              <a:rPr lang="en-US" dirty="0" smtClean="0"/>
              <a:t>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Ensure that migratory children are provided with </a:t>
            </a:r>
            <a:r>
              <a:rPr lang="en-US" dirty="0">
                <a:solidFill>
                  <a:schemeClr val="accent1"/>
                </a:solidFill>
              </a:rPr>
              <a:t>appropriate educational services </a:t>
            </a:r>
            <a:r>
              <a:rPr lang="en-US" dirty="0"/>
              <a:t>(including supportive services) that address their special needs in a coordinated and efficient </a:t>
            </a:r>
            <a:r>
              <a:rPr lang="en-US" dirty="0" smtClean="0"/>
              <a:t>manner.</a:t>
            </a:r>
            <a:endParaRPr lang="en-US" dirty="0"/>
          </a:p>
          <a:p>
            <a:pPr marL="0" indent="0" algn="ctr">
              <a:buNone/>
            </a:pPr>
            <a:endParaRPr lang="en-US" sz="2400" dirty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189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>EDUCATIONAL RESOURCES FOR MIGRATORY STUDENTS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4083" y="1664784"/>
            <a:ext cx="10058400" cy="4023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900" dirty="0">
              <a:solidFill>
                <a:srgbClr val="92D050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Title I, Part A  (Improving the Academic Achievement of the Disadvantaged)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Title I, Part C (Migrant Education Programs)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IDEA </a:t>
            </a:r>
            <a:r>
              <a:rPr lang="en-US" sz="2000" dirty="0" smtClean="0"/>
              <a:t>(</a:t>
            </a:r>
            <a:r>
              <a:rPr lang="en-US" sz="2000" dirty="0"/>
              <a:t>Individuals with Disabilities Education Act)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English Language Acquisition Programs (under Title III)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National Clearinghouse for English Language Acquisition https://ncela.ed.gov/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45" y="4181303"/>
            <a:ext cx="3361197" cy="20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u="sng" dirty="0" smtClean="0"/>
              <a:t>Title </a:t>
            </a:r>
            <a:r>
              <a:rPr lang="en-US" sz="2200" u="sng" dirty="0"/>
              <a:t>I, Part </a:t>
            </a:r>
            <a:r>
              <a:rPr lang="en-US" sz="2200" u="sng" dirty="0" smtClean="0"/>
              <a:t>C</a:t>
            </a: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2"/>
                </a:solidFill>
              </a:rPr>
              <a:t>Migrant Education Programs (MEP): provides educational and supportive services to children who are migratory agricultural workers or fishers or who move with a parent or guardian who is a migratory agricultural worker or fisher. Newly arrived immigrant children may qualify as eligible migratory children on a case-by-case basis— provided they meet the program requirements and fit the program-specific definition of migratory child. </a:t>
            </a:r>
          </a:p>
          <a:p>
            <a:pPr marL="0" indent="0">
              <a:buNone/>
            </a:pPr>
            <a:endParaRPr lang="en-US" sz="2200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2200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>EDUCATIONAL RESOURCES FOR MIGRATORY STUDENTS</a:t>
            </a:r>
            <a:endParaRPr lang="en-US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"/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1134846" y="252306"/>
            <a:ext cx="10020833" cy="1485054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>
                <a:solidFill>
                  <a:schemeClr val="accent2"/>
                </a:solidFill>
                <a:latin typeface="+mj-lt"/>
              </a:rPr>
              <a:t>EDUCATION FOR HOMELESS </a:t>
            </a:r>
          </a:p>
          <a:p>
            <a:r>
              <a:rPr lang="en-US" sz="4800" dirty="0" smtClean="0">
                <a:solidFill>
                  <a:schemeClr val="accent2"/>
                </a:solidFill>
                <a:latin typeface="+mj-lt"/>
              </a:rPr>
              <a:t>CHILDREN AND YOUTH</a:t>
            </a:r>
            <a:endParaRPr lang="en-US" sz="48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7280" y="1912199"/>
            <a:ext cx="6956829" cy="364123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46473" y="1846052"/>
            <a:ext cx="3009206" cy="736282"/>
          </a:xfrm>
        </p:spPr>
        <p:txBody>
          <a:bodyPr/>
          <a:lstStyle/>
          <a:p>
            <a:r>
              <a:rPr lang="en-US" dirty="0"/>
              <a:t>They are HIDDEN IN PLAIN SIGHT……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8146472" y="2582334"/>
            <a:ext cx="3009207" cy="242192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In our communities and in our schools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2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  <a:cs typeface="Times New Roman" panose="02020603050405020304" pitchFamily="18" charset="0"/>
              </a:rPr>
              <a:t>WHICH STUDENT IS HOMELESS?</a:t>
            </a:r>
            <a:endParaRPr lang="en-US" sz="4800" dirty="0">
              <a:solidFill>
                <a:schemeClr val="bg1">
                  <a:lumMod val="8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" y="0"/>
            <a:ext cx="12191985" cy="498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80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ECHY, </a:t>
            </a:r>
            <a:r>
              <a:rPr lang="en-US" dirty="0" smtClean="0">
                <a:solidFill>
                  <a:schemeClr val="accent2"/>
                </a:solidFill>
              </a:rPr>
              <a:t>FOSTER </a:t>
            </a:r>
            <a:r>
              <a:rPr lang="en-US" dirty="0" smtClean="0">
                <a:solidFill>
                  <a:schemeClr val="accent2"/>
                </a:solidFill>
              </a:rPr>
              <a:t>and </a:t>
            </a:r>
            <a:r>
              <a:rPr lang="en-US" dirty="0" smtClean="0">
                <a:solidFill>
                  <a:schemeClr val="accent2"/>
                </a:solidFill>
              </a:rPr>
              <a:t>MIGRANT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4</a:t>
            </a:fld>
            <a:endParaRPr lang="en-US">
              <a:solidFill>
                <a:srgbClr val="EEECE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981200" y="1852611"/>
          <a:ext cx="8229600" cy="384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WHERE WOULD YOU GO IF YOU LOST YOUR HOUSING TODAY?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40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65" y="1901825"/>
            <a:ext cx="20335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612" y="1772103"/>
            <a:ext cx="1752600" cy="242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75" y="3441266"/>
            <a:ext cx="3542066" cy="13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96" y="5064717"/>
            <a:ext cx="410051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4995947"/>
            <a:ext cx="962185" cy="1327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92" y="4563397"/>
            <a:ext cx="1530020" cy="1530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71" y="4041984"/>
            <a:ext cx="1865376" cy="17647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6300" y="1822016"/>
            <a:ext cx="28194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88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4400" dirty="0" smtClean="0">
                <a:solidFill>
                  <a:schemeClr val="accent2"/>
                </a:solidFill>
              </a:rPr>
              <a:t>STUDENTS EXPERIENCING HOMELESSNESS</a:t>
            </a:r>
            <a:r>
              <a:rPr lang="en-US" sz="2400" dirty="0">
                <a:solidFill>
                  <a:schemeClr val="accent1">
                    <a:lumMod val="9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90000"/>
                  </a:schemeClr>
                </a:solidFill>
              </a:rPr>
            </a:br>
            <a:r>
              <a:rPr lang="en-US" sz="2400" dirty="0" smtClean="0">
                <a:solidFill>
                  <a:schemeClr val="tx2"/>
                </a:solidFill>
              </a:rPr>
              <a:t>ELIGIBILITY FOR HOMELESSNESS: CONTEXT FOR DEFINITION</a:t>
            </a:r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>
          <a:xfrm>
            <a:off x="1154083" y="1840795"/>
            <a:ext cx="10058400" cy="402336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Shelters </a:t>
            </a:r>
            <a:r>
              <a:rPr lang="en-US" sz="2200" dirty="0"/>
              <a:t>do not exist in many suburban and rural areas, and often are full where they do exist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Eligibility conditions of shelters sometimes exclude families with boys over the age of 12, or unaccompanied minors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Youth on their own fear adult shelters and have no safe living options in many communities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Shelters often have 30, 60, or 90 day time limits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 dirty="0"/>
              <a:t>Motels may not be available, or may be too expensive or unsafe</a:t>
            </a:r>
            <a:r>
              <a:rPr lang="en-US" sz="2200" dirty="0" smtClean="0"/>
              <a:t>.</a:t>
            </a:r>
            <a:endParaRPr lang="en-US" sz="2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200" dirty="0">
                <a:solidFill>
                  <a:schemeClr val="accent1">
                    <a:lumMod val="90000"/>
                  </a:schemeClr>
                </a:solidFill>
              </a:rPr>
              <a:t>Families/youth</a:t>
            </a:r>
            <a:r>
              <a:rPr lang="en-US" sz="2200" dirty="0"/>
              <a:t> may be unaware of alternatives, fleeing in crisis.</a:t>
            </a:r>
            <a:endParaRPr lang="en-US" sz="2200" dirty="0"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41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7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5" y="78909"/>
            <a:ext cx="12079705" cy="1335023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 smtClean="0">
                <a:solidFill>
                  <a:schemeClr val="accent2"/>
                </a:solidFill>
              </a:rPr>
              <a:t>Educational Definition of </a:t>
            </a:r>
            <a:r>
              <a:rPr lang="en-US" sz="4000" u="sng" dirty="0">
                <a:solidFill>
                  <a:schemeClr val="accent2"/>
                </a:solidFill>
              </a:rPr>
              <a:t>Homelessness:</a:t>
            </a:r>
            <a:br>
              <a:rPr lang="en-US" sz="4000" u="sng" dirty="0">
                <a:solidFill>
                  <a:schemeClr val="accent2"/>
                </a:solidFill>
              </a:rPr>
            </a:br>
            <a:r>
              <a:rPr lang="en-US" sz="4000" dirty="0" smtClean="0">
                <a:solidFill>
                  <a:schemeClr val="accent2"/>
                </a:solidFill>
              </a:rPr>
              <a:t>“lacking </a:t>
            </a:r>
            <a:r>
              <a:rPr lang="en-US" sz="4000" dirty="0">
                <a:solidFill>
                  <a:schemeClr val="accent2"/>
                </a:solidFill>
              </a:rPr>
              <a:t>a fixed, regular, and adequate nighttime </a:t>
            </a:r>
            <a:r>
              <a:rPr lang="en-US" sz="4000" dirty="0" smtClean="0">
                <a:solidFill>
                  <a:schemeClr val="accent2"/>
                </a:solidFill>
              </a:rPr>
              <a:t>residence” </a:t>
            </a:r>
            <a:endParaRPr lang="en-US" sz="4000" dirty="0">
              <a:solidFill>
                <a:schemeClr val="accent2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138338"/>
              </p:ext>
            </p:extLst>
          </p:nvPr>
        </p:nvGraphicFramePr>
        <p:xfrm>
          <a:off x="112295" y="1413932"/>
          <a:ext cx="11951368" cy="4858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29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 charset="0"/>
                <a:cs typeface="ＭＳ Ｐゴシック" charset="0"/>
              </a:rPr>
              <a:t>Migratory children living in homeless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circumstances</a:t>
            </a: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0" lvl="1" indent="0">
              <a:buNone/>
            </a:pPr>
            <a:endParaRPr lang="en-US" sz="2200" dirty="0">
              <a:solidFill>
                <a:schemeClr val="accent1">
                  <a:lumMod val="9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2200" dirty="0">
                <a:ea typeface="ＭＳ Ｐゴシック" charset="0"/>
                <a:cs typeface="ＭＳ Ｐゴシック" charset="0"/>
              </a:rPr>
              <a:t>Unaccompanied youth living in homeless 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circumstances</a:t>
            </a: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0" lvl="1" indent="0">
              <a:buNone/>
            </a:pPr>
            <a:endParaRPr lang="en-US" sz="2200" dirty="0">
              <a:solidFill>
                <a:schemeClr val="accent1">
                  <a:lumMod val="9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 marL="400050" lvl="2" indent="0">
              <a:buNone/>
            </a:pPr>
            <a:r>
              <a:rPr lang="en-US" sz="2200" u="sng" dirty="0">
                <a:ea typeface="ＭＳ Ｐゴシック" charset="0"/>
                <a:cs typeface="ＭＳ Ｐゴシック" charset="0"/>
              </a:rPr>
              <a:t>If you think you know a student who might be homeless:</a:t>
            </a:r>
          </a:p>
          <a:p>
            <a:pPr marL="1200150" lvl="3" indent="-34290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accent1">
                    <a:lumMod val="90000"/>
                  </a:schemeClr>
                </a:solidFill>
                <a:ea typeface="ＭＳ Ｐゴシック" charset="0"/>
                <a:cs typeface="ＭＳ Ｐゴシック" charset="0"/>
              </a:rPr>
              <a:t>Get as much information as possible </a:t>
            </a:r>
          </a:p>
          <a:p>
            <a:pPr marL="1200150" lvl="3" indent="-342900"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accent1">
                    <a:lumMod val="90000"/>
                  </a:schemeClr>
                </a:solidFill>
                <a:ea typeface="ＭＳ Ｐゴシック" charset="0"/>
                <a:cs typeface="ＭＳ Ｐゴシック" charset="0"/>
              </a:rPr>
              <a:t>Refer them to your LEA’s Homeless </a:t>
            </a:r>
            <a:r>
              <a:rPr lang="en-US" sz="2200" dirty="0" smtClean="0">
                <a:solidFill>
                  <a:schemeClr val="accent1">
                    <a:lumMod val="90000"/>
                  </a:schemeClr>
                </a:solidFill>
                <a:ea typeface="ＭＳ Ｐゴシック" charset="0"/>
                <a:cs typeface="ＭＳ Ｐゴシック" charset="0"/>
              </a:rPr>
              <a:t>Liaison</a:t>
            </a:r>
            <a:endParaRPr lang="en-US" sz="2200" dirty="0">
              <a:solidFill>
                <a:schemeClr val="accent1">
                  <a:lumMod val="9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pPr marL="0" lvl="1" indent="0">
              <a:buNone/>
            </a:pP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0" lvl="1" indent="0">
              <a:buNone/>
            </a:pPr>
            <a:r>
              <a:rPr lang="en-US" sz="2200" u="sng" dirty="0">
                <a:ea typeface="ＭＳ Ｐゴシック" charset="0"/>
                <a:cs typeface="ＭＳ Ｐゴシック" charset="0"/>
              </a:rPr>
              <a:t>You can find contact information for your Homeless Liaison here</a:t>
            </a:r>
            <a:r>
              <a:rPr lang="en-US" sz="2200" dirty="0" smtClean="0">
                <a:ea typeface="ＭＳ Ｐゴシック" charset="0"/>
                <a:cs typeface="ＭＳ Ｐゴシック" charset="0"/>
              </a:rPr>
              <a:t>:</a:t>
            </a:r>
            <a:endParaRPr lang="en-US" sz="2200" dirty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r>
              <a:rPr lang="en-US" sz="2400" dirty="0">
                <a:ea typeface="ＭＳ Ｐゴシック" charset="0"/>
                <a:cs typeface="ＭＳ Ｐゴシック" charset="0"/>
                <a:hlinkClick r:id="rId2"/>
              </a:rPr>
              <a:t>https://webnew.ped.state.nm.us/bureaus/student-success-wellness/mckinney-vento</a:t>
            </a:r>
            <a:r>
              <a:rPr lang="en-US" sz="2400" dirty="0" smtClean="0">
                <a:ea typeface="ＭＳ Ｐゴシック" charset="0"/>
                <a:cs typeface="ＭＳ Ｐゴシック" charset="0"/>
                <a:hlinkClick r:id="rId2"/>
              </a:rPr>
              <a:t>/</a:t>
            </a:r>
            <a:endParaRPr lang="en-US" sz="2400" dirty="0" smtClean="0"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43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STUDENTS EXPERIENCING </a:t>
            </a:r>
            <a:r>
              <a:rPr lang="en-US" sz="4400" dirty="0" smtClean="0">
                <a:solidFill>
                  <a:schemeClr val="accent2"/>
                </a:solidFill>
              </a:rPr>
              <a:t>HOMELESSNESS</a:t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WHO IS CONSIDERED “</a:t>
            </a:r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HOMELESS</a:t>
            </a:r>
            <a:r>
              <a:rPr lang="en-US" sz="3600" dirty="0" smtClean="0">
                <a:solidFill>
                  <a:schemeClr val="tx2"/>
                </a:solidFill>
              </a:rPr>
              <a:t>”?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671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5746248" cy="445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81000" y="3886140"/>
            <a:ext cx="3276600" cy="1614055"/>
          </a:xfrm>
        </p:spPr>
        <p:txBody>
          <a:bodyPr>
            <a:normAutofit fontScale="92500"/>
          </a:bodyPr>
          <a:lstStyle/>
          <a:p>
            <a:endParaRPr lang="en-US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many students experience homelessness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New Mexico Schools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"/>
            <a:ext cx="3276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923287399"/>
              </p:ext>
            </p:extLst>
          </p:nvPr>
        </p:nvGraphicFramePr>
        <p:xfrm>
          <a:off x="4887266" y="4459704"/>
          <a:ext cx="5608038" cy="215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640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4349" y="762000"/>
            <a:ext cx="8291241" cy="5334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</a:rPr>
              <a:t>  STUDENTS EXPERIENCING         HOMELESSNESS SY 2016-2017</a:t>
            </a:r>
            <a:endParaRPr lang="en-US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1031221"/>
              </p:ext>
            </p:extLst>
          </p:nvPr>
        </p:nvGraphicFramePr>
        <p:xfrm>
          <a:off x="4975824" y="1292629"/>
          <a:ext cx="4779616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144" y="1677785"/>
            <a:ext cx="3276600" cy="4343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 </a:t>
            </a:r>
          </a:p>
          <a:p>
            <a:endParaRPr lang="en-US" sz="2400" dirty="0"/>
          </a:p>
          <a:p>
            <a:r>
              <a:rPr lang="en-US" sz="2400" dirty="0"/>
              <a:t>Shelters/TH – 11%</a:t>
            </a:r>
          </a:p>
          <a:p>
            <a:endParaRPr lang="en-US" sz="2400" dirty="0"/>
          </a:p>
          <a:p>
            <a:r>
              <a:rPr lang="en-US" sz="2400" dirty="0"/>
              <a:t>Doubled-up – 75%</a:t>
            </a:r>
          </a:p>
          <a:p>
            <a:endParaRPr lang="en-US" sz="2400" dirty="0"/>
          </a:p>
          <a:p>
            <a:r>
              <a:rPr lang="en-US" sz="2400" dirty="0"/>
              <a:t>Unsheltered – 9%</a:t>
            </a:r>
          </a:p>
          <a:p>
            <a:endParaRPr lang="en-US" sz="2400" dirty="0"/>
          </a:p>
          <a:p>
            <a:r>
              <a:rPr lang="en-US" sz="2400" dirty="0"/>
              <a:t>Hotels/Motels – 5%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706" y="1446952"/>
            <a:ext cx="38903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a typeface="+mj-ea"/>
                <a:cs typeface="+mj-cs"/>
              </a:rPr>
              <a:t>Primary Nighttime Residence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29199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67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>STUDENTS EXPERIENCING HOMELESSNESS</a:t>
            </a:r>
            <a:br>
              <a:rPr lang="en-US" sz="4400" dirty="0" smtClean="0">
                <a:solidFill>
                  <a:schemeClr val="accent2"/>
                </a:solidFill>
              </a:rPr>
            </a:br>
            <a:r>
              <a:rPr lang="en-US" sz="4400" dirty="0" smtClean="0">
                <a:solidFill>
                  <a:schemeClr val="tx2"/>
                </a:solidFill>
              </a:rPr>
              <a:t>SUBGROUPS</a:t>
            </a:r>
            <a:endParaRPr lang="en-US" sz="4400" dirty="0">
              <a:solidFill>
                <a:schemeClr val="tx2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4096981"/>
              </p:ext>
            </p:extLst>
          </p:nvPr>
        </p:nvGraphicFramePr>
        <p:xfrm>
          <a:off x="1770615" y="1837112"/>
          <a:ext cx="8703424" cy="4400296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531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4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69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5491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Special Population </a:t>
                      </a:r>
                      <a:endParaRPr lang="en-US" sz="17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# of Students Experiencing  Homelessness </a:t>
                      </a:r>
                      <a:endParaRPr lang="en-US" sz="17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% of</a:t>
                      </a:r>
                      <a:r>
                        <a:rPr lang="en-US" sz="17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total</a:t>
                      </a:r>
                      <a:endParaRPr lang="en-US" sz="17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310334" marR="310334" marT="42194" marB="421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976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Unaccompanied Homeless Youth </a:t>
                      </a:r>
                    </a:p>
                    <a:p>
                      <a:r>
                        <a:rPr lang="en-US" sz="1700" dirty="0" smtClean="0"/>
                        <a:t>(54% increase</a:t>
                      </a:r>
                      <a:r>
                        <a:rPr lang="en-US" sz="1700" baseline="0" dirty="0" smtClean="0"/>
                        <a:t> from SY 15-16)</a:t>
                      </a:r>
                      <a:endParaRPr lang="en-US" sz="1700" dirty="0">
                        <a:solidFill>
                          <a:srgbClr val="C00000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1,543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13%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84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Migratory</a:t>
                      </a:r>
                      <a:r>
                        <a:rPr lang="en-US" sz="1700" baseline="0" dirty="0" smtClean="0"/>
                        <a:t> Children/Youth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32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0847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Children with Disabilities 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2,465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21%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6135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Limited</a:t>
                      </a:r>
                      <a:r>
                        <a:rPr lang="en-US" sz="1700" baseline="0" dirty="0" smtClean="0"/>
                        <a:t> Eng. Proficient (LEP) students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2,558 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22%</a:t>
                      </a:r>
                      <a:endParaRPr lang="en-US" sz="1700" dirty="0">
                        <a:solidFill>
                          <a:schemeClr val="bg1"/>
                        </a:solidFill>
                      </a:endParaRPr>
                    </a:p>
                  </a:txBody>
                  <a:tcPr marL="310334" marR="310334" marT="42194" marB="421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97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400" dirty="0" smtClean="0">
                <a:solidFill>
                  <a:schemeClr val="accent2"/>
                </a:solidFill>
              </a:rPr>
              <a:t>STUDENTS EXPERIENCING HOMELESSNESS</a:t>
            </a:r>
            <a: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YOUNG CHILDREN AND HOMELESSNESS</a:t>
            </a:r>
            <a:endParaRPr sz="2400" dirty="0">
              <a:solidFill>
                <a:srgbClr val="92D05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Calibri" charset="0"/>
              </a:rPr>
              <a:t>51% of all children in HUD homeless shelters are under the age of 6.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charset="0"/>
              </a:rPr>
              <a:t>The age at which a person is most likely to stay in a homeless shelter in the United States is infancy (under age 1).</a:t>
            </a:r>
          </a:p>
          <a:p>
            <a:pPr eaLnBrk="1" hangingPunct="1">
              <a:lnSpc>
                <a:spcPct val="90000"/>
              </a:lnSpc>
            </a:pPr>
            <a:endParaRPr lang="en-US" sz="3000" dirty="0"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47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45" y="3268840"/>
            <a:ext cx="6019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</a:rPr>
              <a:t>ONE THING TO REMEMBER</a:t>
            </a:r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buNone/>
            </a:pPr>
            <a:r>
              <a:rPr lang="en-US" sz="2600" dirty="0" smtClean="0"/>
              <a:t>If identified as “homeless” at any point in the year</a:t>
            </a:r>
            <a:r>
              <a:rPr lang="en-US" altLang="ja-JP" sz="2600" dirty="0" smtClean="0"/>
              <a:t>:</a:t>
            </a:r>
            <a:endParaRPr lang="en-US" altLang="ja-JP" sz="2600" dirty="0"/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600" dirty="0" smtClean="0">
                <a:solidFill>
                  <a:schemeClr val="accent1">
                    <a:lumMod val="90000"/>
                  </a:schemeClr>
                </a:solidFill>
              </a:rPr>
              <a:t>Continue to receive free meals until the</a:t>
            </a:r>
            <a:r>
              <a:rPr lang="en-US" altLang="ja-JP" sz="2600" dirty="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r>
              <a:rPr lang="en-US" altLang="ja-JP" sz="2600" b="1" u="sng" dirty="0">
                <a:solidFill>
                  <a:schemeClr val="accent1">
                    <a:lumMod val="90000"/>
                  </a:schemeClr>
                </a:solidFill>
              </a:rPr>
              <a:t>end of the academic year </a:t>
            </a:r>
            <a:r>
              <a:rPr lang="en-US" altLang="ja-JP" sz="2600" dirty="0">
                <a:solidFill>
                  <a:schemeClr val="accent1">
                    <a:lumMod val="90000"/>
                  </a:schemeClr>
                </a:solidFill>
              </a:rPr>
              <a:t>in which the student becomes permanently housed; </a:t>
            </a:r>
            <a:endParaRPr lang="en-US" altLang="ja-JP" sz="2600" dirty="0" smtClean="0">
              <a:solidFill>
                <a:schemeClr val="accent1">
                  <a:lumMod val="90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ja-JP" sz="2600" dirty="0" smtClean="0">
                <a:solidFill>
                  <a:schemeClr val="accent1">
                    <a:lumMod val="90000"/>
                  </a:schemeClr>
                </a:solidFill>
              </a:rPr>
              <a:t>Includes </a:t>
            </a:r>
            <a:r>
              <a:rPr lang="en-US" altLang="ja-JP" sz="2600" dirty="0">
                <a:solidFill>
                  <a:schemeClr val="accent1">
                    <a:lumMod val="90000"/>
                  </a:schemeClr>
                </a:solidFill>
              </a:rPr>
              <a:t>preschool.</a:t>
            </a: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endParaRPr lang="en-US" i="1" dirty="0">
              <a:solidFill>
                <a:schemeClr val="accent1">
                  <a:lumMod val="90000"/>
                </a:schemeClr>
              </a:solidFill>
            </a:endParaRPr>
          </a:p>
          <a:p>
            <a:pPr marL="0" indent="0">
              <a:lnSpc>
                <a:spcPct val="80000"/>
              </a:lnSpc>
              <a:spcAft>
                <a:spcPts val="600"/>
              </a:spcAft>
              <a:buNone/>
            </a:pPr>
            <a:endParaRPr lang="en-US" dirty="0">
              <a:solidFill>
                <a:schemeClr val="accent1">
                  <a:lumMod val="90000"/>
                </a:schemeClr>
              </a:solidFill>
            </a:endParaRPr>
          </a:p>
          <a:p>
            <a:pPr lvl="1">
              <a:lnSpc>
                <a:spcPct val="8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accent1">
                  <a:lumMod val="90000"/>
                </a:schemeClr>
              </a:solidFill>
              <a:ea typeface="Calibri" charset="0"/>
              <a:cs typeface="Calibri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>
                <a:solidFill>
                  <a:srgbClr val="EEECE1"/>
                </a:solidFill>
              </a:rPr>
              <a:pPr/>
              <a:t>48</a:t>
            </a:fld>
            <a:endParaRPr lang="en-US">
              <a:solidFill>
                <a:srgbClr val="EEECE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WHAT YOU NEED TO KNOW:</a:t>
            </a:r>
            <a:endParaRPr lang="en-US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Homeless, Foster and Migrant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students are categorially eligible for free meals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Once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a child is certified as eligible to receive free school meals, </a:t>
            </a:r>
            <a:r>
              <a:rPr lang="en-US" sz="24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eligibility remains in effect for the duration of the current school year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and for up to 30 days after the first operating day of the subsequent school year or until a new eligibility determination is made in the new school year, whichever comes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first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250" y="3905263"/>
            <a:ext cx="3371517" cy="23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20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WHO ARE OUR HIGHLY MOBILE STUDENTS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27" y="1803862"/>
            <a:ext cx="8064136" cy="4456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5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FOOD SERVICE STAFF AS PARTNERS</a:t>
            </a:r>
            <a:endParaRPr lang="en-US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Have regular contact with your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LEA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Homeless Liaison, Foster Care Liaison, and Migrant Program Staff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Cafeteria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managers often help identify these students, contacting the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appropriate program specialist (liaison)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when they notice students </a:t>
            </a:r>
            <a:r>
              <a:rPr lang="en-US" sz="2400" dirty="0" smtClean="0">
                <a:latin typeface="+mj-lt"/>
                <a:cs typeface="Times New Roman" panose="02020603050405020304" pitchFamily="18" charset="0"/>
              </a:rPr>
              <a:t>who:</a:t>
            </a:r>
          </a:p>
          <a:p>
            <a:pPr lvl="2"/>
            <a:r>
              <a:rPr lang="en-US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repeatedly </a:t>
            </a:r>
            <a:r>
              <a:rPr lang="en-US" sz="20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are unable to pay for </a:t>
            </a:r>
            <a:r>
              <a:rPr lang="en-US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lunch; </a:t>
            </a:r>
          </a:p>
          <a:p>
            <a:pPr lvl="2"/>
            <a:r>
              <a:rPr lang="en-US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are </a:t>
            </a:r>
            <a:r>
              <a:rPr lang="en-US" sz="20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hoarding </a:t>
            </a:r>
            <a:r>
              <a:rPr lang="en-US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food; </a:t>
            </a:r>
          </a:p>
          <a:p>
            <a:pPr lvl="2"/>
            <a:r>
              <a:rPr lang="en-US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eat </a:t>
            </a:r>
            <a:r>
              <a:rPr lang="en-US" sz="20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frequently from other students’ trays, or </a:t>
            </a:r>
            <a:endParaRPr lang="en-US" sz="2000" dirty="0" smtClean="0">
              <a:solidFill>
                <a:schemeClr val="accent2"/>
              </a:solidFill>
              <a:latin typeface="+mj-lt"/>
              <a:cs typeface="Times New Roman" panose="02020603050405020304" pitchFamily="18" charset="0"/>
            </a:endParaRPr>
          </a:p>
          <a:p>
            <a:pPr lvl="2"/>
            <a:r>
              <a:rPr lang="en-US" sz="2000" dirty="0" smtClean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need </a:t>
            </a:r>
            <a:r>
              <a:rPr lang="en-US" sz="2000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assistance with a lunch application.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57" y="3570746"/>
            <a:ext cx="4107306" cy="149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342900" indent="-274320">
              <a:spcBef>
                <a:spcPct val="20000"/>
              </a:spcBef>
            </a:pPr>
            <a:r>
              <a:rPr lang="en-US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FREQUENTLY ASKED QUESTIONS –</a:t>
            </a:r>
            <a:r>
              <a:rPr lang="en-US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RELATED TO SCHOOL MEALS </a:t>
            </a:r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marL="6858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Q. What 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should we do if there are delays in processing the free school meal paperwork for a student experiencing homelessness? </a:t>
            </a:r>
            <a:endParaRPr lang="en-US" b="1" dirty="0" smtClean="0">
              <a:latin typeface="+mj-lt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Due to the streamlined procedures for homeless students outlined by USDA statutes and policy, 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generally </a:t>
            </a:r>
            <a:r>
              <a:rPr lang="en-US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there should be no delay in determining their 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eligibility</a:t>
            </a:r>
            <a:r>
              <a:rPr lang="en-US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6858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Q. </a:t>
            </a:r>
            <a:r>
              <a:rPr lang="en-US" dirty="0">
                <a:solidFill>
                  <a:srgbClr val="C00000"/>
                </a:solidFill>
              </a:rPr>
              <a:t>If a homeless child changes schools, does the child continue to receive free school meals in the new school? </a:t>
            </a:r>
            <a:endParaRPr lang="en-US" dirty="0" smtClean="0">
              <a:solidFill>
                <a:srgbClr val="C00000"/>
              </a:solidFill>
            </a:endParaRPr>
          </a:p>
          <a:p>
            <a:pPr marL="68580" indent="0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A: </a:t>
            </a:r>
            <a:r>
              <a:rPr lang="en-US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Once a child is certified as eligible to receive free school meals, eligibility remains effective for the remainder of the school year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and continues for a maximum of 30 days after the first operating day in the subsequent school year, or when a new eligibility determination is made in the new school year, whichever comes first. If a student changes schools within the same LEA, the free meal certification must continue. If a student moves to a new LEA, the new district may rely on the eligibility determination of the prior district without incurring liability for any error. </a:t>
            </a:r>
          </a:p>
          <a:p>
            <a:pPr marL="68580" indent="0">
              <a:buNone/>
            </a:pPr>
            <a:endParaRPr 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342900" indent="-274320">
              <a:spcBef>
                <a:spcPct val="20000"/>
              </a:spcBef>
            </a:pPr>
            <a:r>
              <a:rPr lang="en-US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FAQ CONTINUED…</a:t>
            </a:r>
            <a:endParaRPr lang="en-US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68580" indent="0"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Q: One of our students just lost housing. We identified him as homeless and enrolled him for free school meals immediately; but he has unpaid meal fees from a period of time prior to his homelessness. How should we handle those unpaid fees? </a:t>
            </a:r>
            <a:endParaRPr lang="en-US" b="1" dirty="0" smtClean="0">
              <a:latin typeface="+mj-lt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Regardless of past fees, every student identified as homeless is categorically eligible for free meals from the date on which the local liaison or shelter director documents the student’s homelessness. </a:t>
            </a:r>
            <a:r>
              <a:rPr lang="en-US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There can be no delay in providing free meals to students who meet the relevant eligibility criteria due to unpaid fees. </a:t>
            </a:r>
            <a:endParaRPr 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Q</a:t>
            </a:r>
            <a:r>
              <a:rPr lang="en-US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: How can an unaccompanied homeless youth be enrolled for free school meals? </a:t>
            </a:r>
            <a:endParaRPr lang="en-US" b="1" dirty="0" smtClean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A: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Like other homeless students, unaccompanied homeless youth are categorically eligible for free school meals.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A shelter staff or Homeless Liaison can document the student’s eligibility;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Direct certification is the quickest and easiest way to provide youth with meals immediately.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If not directly certified, youth who are 18 years of age or older and youth who are legally emancipated under state law may complete their own meal applications. </a:t>
            </a:r>
          </a:p>
          <a:p>
            <a:pPr marL="68580" indent="0">
              <a:buNone/>
            </a:pPr>
            <a:endParaRPr lang="en-US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08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j-lt"/>
              </a:rPr>
              <a:t>Q</a:t>
            </a:r>
            <a:r>
              <a:rPr lang="en-US" b="1" dirty="0">
                <a:solidFill>
                  <a:srgbClr val="C00000"/>
                </a:solidFill>
                <a:latin typeface="+mj-lt"/>
              </a:rPr>
              <a:t>: If a homeless child changes schools, does the child continue to receive free school meals in the new school? </a:t>
            </a:r>
            <a:endParaRPr lang="en-US" b="1" dirty="0" smtClean="0">
              <a:latin typeface="+mj-lt"/>
              <a:cs typeface="Times New Roman" panose="02020603050405020304" pitchFamily="18" charset="0"/>
            </a:endParaRPr>
          </a:p>
          <a:p>
            <a:pPr marL="68580" indent="0">
              <a:buNone/>
            </a:pP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Once a child is certified as eligible to receive free school meals, eligibility remains effective for the remainder of the school year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and continues for a maximum of 30 days after the first operating day in the subsequent school year, or when a new eligibility determination is made in the new school year, whichever comes first. If a student changes schools within the same LEA, the free meal certification must continue. If a student moves to a new LEA, the new district may rely on the eligibility determination of the prior district without incurring liability for any error.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42900" indent="-274320">
              <a:spcBef>
                <a:spcPct val="20000"/>
              </a:spcBef>
            </a:pPr>
            <a:r>
              <a:rPr lang="en-US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FAQ CONTINUED…</a:t>
            </a:r>
            <a:endParaRPr lang="en-US" dirty="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7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FOR QUESTIONS: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PLEASE CONTACT 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Dana Malone</a:t>
            </a:r>
          </a:p>
          <a:p>
            <a:pPr marL="0" indent="0">
              <a:buNone/>
            </a:pPr>
            <a:r>
              <a:rPr lang="en-US" sz="2600" dirty="0"/>
              <a:t>(505) 827-1810</a:t>
            </a:r>
          </a:p>
          <a:p>
            <a:pPr marL="0" indent="0">
              <a:buNone/>
            </a:pPr>
            <a:r>
              <a:rPr lang="en-US" sz="2600" dirty="0"/>
              <a:t>dana.malone@state.nm.us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/>
              <a:t>Laura Henry</a:t>
            </a:r>
          </a:p>
          <a:p>
            <a:pPr marL="0" indent="0">
              <a:buNone/>
            </a:pPr>
            <a:r>
              <a:rPr lang="en-US" sz="2600" dirty="0"/>
              <a:t>(505) 827-1829</a:t>
            </a:r>
          </a:p>
          <a:p>
            <a:pPr marL="0" indent="0">
              <a:buNone/>
            </a:pPr>
            <a:r>
              <a:rPr lang="en-US" sz="2600" dirty="0"/>
              <a:t>Laura.Henry@state.nm.us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77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WHAT CAUSES HIGH MOBILITY?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8720" y="1845734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Becoming homeless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Migratory parents’ seasonal agricultural job ended and the family must to move to find more work.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Children are removed from the home and placed in foster care.  Foster home placements change.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Youth are placed in a juvenile detention center or behavioral health treatment facility far from their family and school.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Behavioral issues may create frequent school changes.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79" y="286603"/>
            <a:ext cx="10523913" cy="1450757"/>
          </a:xfr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4400" dirty="0" smtClean="0">
                <a:solidFill>
                  <a:schemeClr val="accent2"/>
                </a:solidFill>
              </a:rPr>
              <a:t>IMPACTS OF HIGH MOBILITY ON CHILDREN AND YOUTH</a:t>
            </a:r>
            <a:endParaRPr sz="4400" dirty="0">
              <a:solidFill>
                <a:schemeClr val="accent2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1154083" y="1865734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Higher incidences </a:t>
            </a:r>
            <a:r>
              <a:rPr lang="en-US" sz="2400" dirty="0" smtClean="0">
                <a:solidFill>
                  <a:schemeClr val="accent1"/>
                </a:solidFill>
              </a:rPr>
              <a:t>of: </a:t>
            </a:r>
            <a:endParaRPr lang="en-US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Acute and chronic illnesses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Fatigue and hunger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Emotional trauma, depression, anxiety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Stereotypes and lack of awareness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Lack of adequate, timely health care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Lack of clothing appropriate to season, geography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Exposure to toxins—Environmental and Substance </a:t>
            </a:r>
            <a:r>
              <a:rPr lang="en-US" dirty="0" smtClean="0">
                <a:solidFill>
                  <a:schemeClr val="tx1"/>
                </a:solidFill>
              </a:rPr>
              <a:t>Abuse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Lack of transportation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Lack of school supplies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School enrollment requirements (school records, health records, proof of residency, guardianship) </a:t>
            </a:r>
            <a:endParaRPr lang="en-US" dirty="0">
              <a:solidFill>
                <a:schemeClr val="tx1"/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091" y="2184563"/>
            <a:ext cx="3622269" cy="241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7156" y="529244"/>
            <a:ext cx="10241280" cy="914400"/>
          </a:xfrm>
        </p:spPr>
        <p:txBody>
          <a:bodyPr vert="horz" wrap="square" lIns="91440" tIns="45720" rIns="91440" bIns="45720" numCol="1" rtlCol="0" anchor="ctr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4400" dirty="0">
                <a:solidFill>
                  <a:schemeClr val="accent2"/>
                </a:solidFill>
              </a:rPr>
              <a:t>IMPACTS OF HIGH MOBILITY ON CHILDREN AND YOUTH</a:t>
            </a:r>
            <a:endParaRPr sz="4400" dirty="0">
              <a:solidFill>
                <a:schemeClr val="accent1">
                  <a:lumMod val="90000"/>
                </a:schemeClr>
              </a:solidFill>
            </a:endParaRPr>
          </a:p>
        </p:txBody>
      </p:sp>
      <p:graphicFrame>
        <p:nvGraphicFramePr>
          <p:cNvPr id="7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508208"/>
              </p:ext>
            </p:extLst>
          </p:nvPr>
        </p:nvGraphicFramePr>
        <p:xfrm>
          <a:off x="1878675" y="1711834"/>
          <a:ext cx="7447763" cy="468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6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9762" y="152400"/>
            <a:ext cx="10824558" cy="1470241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/>
                </a:solidFill>
              </a:rPr>
              <a:t>HIGH MOBILITY AND EDUCATIONAL DISRUPTION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711F1-479F-4A05-94AF-1B2576FA4C03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405" y="5004260"/>
            <a:ext cx="962185" cy="1327151"/>
          </a:xfrm>
          <a:prstGeom prst="rect">
            <a:avLst/>
          </a:prstGeom>
        </p:spPr>
      </p:pic>
      <p:graphicFrame>
        <p:nvGraphicFramePr>
          <p:cNvPr id="8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255672"/>
              </p:ext>
            </p:extLst>
          </p:nvPr>
        </p:nvGraphicFramePr>
        <p:xfrm>
          <a:off x="2269375" y="1781897"/>
          <a:ext cx="7319148" cy="4499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365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574</TotalTime>
  <Words>3170</Words>
  <Application>Microsoft Office PowerPoint</Application>
  <PresentationFormat>Widescreen</PresentationFormat>
  <Paragraphs>430</Paragraphs>
  <Slides>54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Calibri</vt:lpstr>
      <vt:lpstr>Calibri Light</vt:lpstr>
      <vt:lpstr>Times New Roman</vt:lpstr>
      <vt:lpstr>Trebuchet MS</vt:lpstr>
      <vt:lpstr>Wingdings</vt:lpstr>
      <vt:lpstr>Retrospect</vt:lpstr>
      <vt:lpstr>PowerPoint Presentation</vt:lpstr>
      <vt:lpstr>PowerPoint Presentation</vt:lpstr>
      <vt:lpstr>OBJECTIVES</vt:lpstr>
      <vt:lpstr>ECHY, FOSTER and MIGRANT </vt:lpstr>
      <vt:lpstr>WHO ARE OUR HIGHLY MOBILE STUDENTS </vt:lpstr>
      <vt:lpstr>WHAT CAUSES HIGH MOBILITY?</vt:lpstr>
      <vt:lpstr>IMPACTS OF HIGH MOBILITY ON CHILDREN AND YOUTH</vt:lpstr>
      <vt:lpstr>IMPACTS OF HIGH MOBILITY ON CHILDREN AND YOUTH</vt:lpstr>
      <vt:lpstr>HIGH MOBILITY AND EDUCATIONAL DISRUPTION</vt:lpstr>
      <vt:lpstr>PowerPoint Presentation</vt:lpstr>
      <vt:lpstr>PowerPoint Presentation</vt:lpstr>
      <vt:lpstr>PowerPoint Presentation</vt:lpstr>
      <vt:lpstr>IDENTIFYING CHILDRED AND YOUTH</vt:lpstr>
      <vt:lpstr>IDENTIFYING CHILDREN AND YOUTH</vt:lpstr>
      <vt:lpstr>IDENTIFYING HIGHLY MOBILE STUDENTS</vt:lpstr>
      <vt:lpstr>FOCUS ON 3 SUBGROUPS</vt:lpstr>
      <vt:lpstr>WHAT SERVICES ARE THESE STUDENTS ELIGIBLE FOR?</vt:lpstr>
      <vt:lpstr>SCHOOL STABILITY AND PLACEMENT</vt:lpstr>
      <vt:lpstr>STUDENTS IN FOSTER CARE</vt:lpstr>
      <vt:lpstr>STUDENTS IN FOSTER CARE –  NATIONAL TRENDS</vt:lpstr>
      <vt:lpstr>PowerPoint Presentation</vt:lpstr>
      <vt:lpstr>PowerPoint Presentation</vt:lpstr>
      <vt:lpstr>PowerPoint Presentation</vt:lpstr>
      <vt:lpstr> ESSA AND EDUCATIONAL STABILITY STUDENTS IN FOSTER CARE: TITLE I PROVISIONS</vt:lpstr>
      <vt:lpstr> ESSA AND EDUCATIONAL STABILITY STUDENTS IN FOSTER CARE: TITLE I PROVISIONS</vt:lpstr>
      <vt:lpstr> ESSA AND EDUCATIONAL STABILITY STUDENTS IN FOSTER CARE: TITLE I PROVISIONS</vt:lpstr>
      <vt:lpstr>MIGRANT EDUCATION PROGRAM –  ELIGIBILITY CRITERIA</vt:lpstr>
      <vt:lpstr>ELIGIBILITY REQUIREMENTS FOR PARTICIPATION</vt:lpstr>
      <vt:lpstr>NEW MEXICO’S QUALIFYING WORK</vt:lpstr>
      <vt:lpstr>QUALIFYING WORK</vt:lpstr>
      <vt:lpstr>MIGRANT EDUCATION PROGRAMS –  SUPPLEMENTAL GRANT (Title I – C)</vt:lpstr>
      <vt:lpstr> MIGRATORY CHILDREN HIGH MOBILITY &amp; EDUCATIONAL CHALLENGES</vt:lpstr>
      <vt:lpstr> MIGRATORY CHILDREN HIGH MOBILITY &amp; EDUCATIONAL CHALLENGES</vt:lpstr>
      <vt:lpstr> ESSA AND EDUCATIONAL STABILITY MIGRATORY STUDENTS: TITLE I, PART C – EDUCATION OF MIGRATORY STUDENTS</vt:lpstr>
      <vt:lpstr> ESSA AND EDUCATIONAL STABILITY MIGRATORY STUDENTS: TITLE I, PART C – EDUCATION OF MIGRATORY STUDENTS</vt:lpstr>
      <vt:lpstr>EDUCATIONAL RESOURCES FOR MIGRATORY STUDENTS</vt:lpstr>
      <vt:lpstr>EDUCATIONAL RESOURCES FOR MIGRATORY STUDENTS</vt:lpstr>
      <vt:lpstr> </vt:lpstr>
      <vt:lpstr>WHICH STUDENT IS HOMELESS?</vt:lpstr>
      <vt:lpstr>WHERE WOULD YOU GO IF YOU LOST YOUR HOUSING TODAY?</vt:lpstr>
      <vt:lpstr>STUDENTS EXPERIENCING HOMELESSNESS ELIGIBILITY FOR HOMELESSNESS: CONTEXT FOR DEFINITION</vt:lpstr>
      <vt:lpstr>Educational Definition of Homelessness: “lacking a fixed, regular, and adequate nighttime residence” </vt:lpstr>
      <vt:lpstr>STUDENTS EXPERIENCING HOMELESSNESS WHO IS CONSIDERED “HOMELESS”?</vt:lpstr>
      <vt:lpstr>PowerPoint Presentation</vt:lpstr>
      <vt:lpstr>  STUDENTS EXPERIENCING         HOMELESSNESS SY 2016-2017</vt:lpstr>
      <vt:lpstr>STUDENTS EXPERIENCING HOMELESSNESS SUBGROUPS</vt:lpstr>
      <vt:lpstr>STUDENTS EXPERIENCING HOMELESSNESS YOUNG CHILDREN AND HOMELESSNESS</vt:lpstr>
      <vt:lpstr>ONE THING TO REMEMBER</vt:lpstr>
      <vt:lpstr>WHAT YOU NEED TO KNOW:</vt:lpstr>
      <vt:lpstr>FOOD SERVICE STAFF AS PARTNERS</vt:lpstr>
      <vt:lpstr>FREQUENTLY ASKED QUESTIONS –RELATED TO SCHOOL MEALS </vt:lpstr>
      <vt:lpstr>FAQ CONTINUED…</vt:lpstr>
      <vt:lpstr>FAQ CONTINUED…</vt:lpstr>
      <vt:lpstr>FOR QUESTIONS: PLEASE 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Henry</dc:creator>
  <cp:lastModifiedBy>Laura Henry</cp:lastModifiedBy>
  <cp:revision>47</cp:revision>
  <dcterms:created xsi:type="dcterms:W3CDTF">2019-09-13T17:22:52Z</dcterms:created>
  <dcterms:modified xsi:type="dcterms:W3CDTF">2019-09-16T21:49:51Z</dcterms:modified>
</cp:coreProperties>
</file>