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256" r:id="rId5"/>
    <p:sldId id="298" r:id="rId6"/>
    <p:sldId id="299" r:id="rId7"/>
    <p:sldId id="297" r:id="rId8"/>
    <p:sldId id="294" r:id="rId9"/>
    <p:sldId id="291" r:id="rId10"/>
    <p:sldId id="300" r:id="rId11"/>
    <p:sldId id="301" r:id="rId12"/>
    <p:sldId id="302" r:id="rId13"/>
    <p:sldId id="304" r:id="rId14"/>
    <p:sldId id="303" r:id="rId15"/>
    <p:sldId id="305" r:id="rId16"/>
    <p:sldId id="306" r:id="rId17"/>
    <p:sldId id="288" r:id="rId18"/>
    <p:sldId id="30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4651" autoAdjust="0"/>
  </p:normalViewPr>
  <p:slideViewPr>
    <p:cSldViewPr snapToGrid="0">
      <p:cViewPr varScale="1">
        <p:scale>
          <a:sx n="97" d="100"/>
          <a:sy n="97" d="100"/>
        </p:scale>
        <p:origin x="1056" y="90"/>
      </p:cViewPr>
      <p:guideLst>
        <p:guide pos="3840"/>
        <p:guide orient="horz" pos="2160"/>
      </p:guideLst>
    </p:cSldViewPr>
  </p:slideViewPr>
  <p:outlineViewPr>
    <p:cViewPr>
      <p:scale>
        <a:sx n="33" d="100"/>
        <a:sy n="33" d="100"/>
      </p:scale>
      <p:origin x="0" y="6258"/>
    </p:cViewPr>
  </p:outlin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053817-A6D5-42D0-8027-BBF48FE1713F}"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56C48F0B-1619-4DFA-9EB9-28599A06B38C}">
      <dgm:prSet/>
      <dgm:spPr/>
      <dgm:t>
        <a:bodyPr/>
        <a:lstStyle/>
        <a:p>
          <a:pPr rtl="0"/>
          <a:r>
            <a:rPr lang="en-US" dirty="0" smtClean="0"/>
            <a:t>Students, school staff, parents and communities will understand that safe schools are everyone’s responsibility and, in the long run, benefit the whole community.</a:t>
          </a:r>
          <a:endParaRPr lang="en-US" dirty="0"/>
        </a:p>
      </dgm:t>
    </dgm:pt>
    <dgm:pt modelId="{FE97AF5B-5ABF-489D-8B0D-AFF7C09EEA60}" type="parTrans" cxnId="{473E186E-9CA3-4FB3-A08F-867FD680AE38}">
      <dgm:prSet/>
      <dgm:spPr/>
      <dgm:t>
        <a:bodyPr/>
        <a:lstStyle/>
        <a:p>
          <a:endParaRPr lang="en-US"/>
        </a:p>
      </dgm:t>
    </dgm:pt>
    <dgm:pt modelId="{99891430-2B7E-4C64-B4B4-B7D535385275}" type="sibTrans" cxnId="{473E186E-9CA3-4FB3-A08F-867FD680AE38}">
      <dgm:prSet/>
      <dgm:spPr/>
      <dgm:t>
        <a:bodyPr/>
        <a:lstStyle/>
        <a:p>
          <a:endParaRPr lang="en-US"/>
        </a:p>
      </dgm:t>
    </dgm:pt>
    <dgm:pt modelId="{1C123FB3-AB64-487C-905F-D531944CEE1D}">
      <dgm:prSet/>
      <dgm:spPr/>
      <dgm:t>
        <a:bodyPr/>
        <a:lstStyle/>
        <a:p>
          <a:pPr rtl="0"/>
          <a:r>
            <a:rPr lang="en-US" dirty="0" smtClean="0"/>
            <a:t>All school personnel will be able to carry out their duties in a safe, secure, healthful, caring and respectful work environment.</a:t>
          </a:r>
          <a:endParaRPr lang="en-US" dirty="0"/>
        </a:p>
      </dgm:t>
    </dgm:pt>
    <dgm:pt modelId="{A950CB69-F8F3-4811-A797-54302FB30E98}" type="sibTrans" cxnId="{C2F1EB8C-6CB8-40DA-9979-16BBE7A07719}">
      <dgm:prSet/>
      <dgm:spPr/>
      <dgm:t>
        <a:bodyPr/>
        <a:lstStyle/>
        <a:p>
          <a:endParaRPr lang="en-US"/>
        </a:p>
      </dgm:t>
    </dgm:pt>
    <dgm:pt modelId="{2024751D-32F8-4BFE-8CAB-FE9B359B388B}" type="parTrans" cxnId="{C2F1EB8C-6CB8-40DA-9979-16BBE7A07719}">
      <dgm:prSet/>
      <dgm:spPr/>
      <dgm:t>
        <a:bodyPr/>
        <a:lstStyle/>
        <a:p>
          <a:endParaRPr lang="en-US"/>
        </a:p>
      </dgm:t>
    </dgm:pt>
    <dgm:pt modelId="{1C9C478D-E399-419A-8B8E-1B0C42D1EE6E}">
      <dgm:prSet/>
      <dgm:spPr/>
      <dgm:t>
        <a:bodyPr/>
        <a:lstStyle/>
        <a:p>
          <a:pPr rtl="0"/>
          <a:r>
            <a:rPr lang="en-US" dirty="0" smtClean="0"/>
            <a:t> All students will have access to public educational services in a safe, secure, healthful, caring and respectful learning environment</a:t>
          </a:r>
          <a:endParaRPr lang="en-US" dirty="0"/>
        </a:p>
      </dgm:t>
    </dgm:pt>
    <dgm:pt modelId="{5A098888-6A81-49CD-9889-0BFC34991EAE}" type="sibTrans" cxnId="{16EF9BEF-FE53-4F6A-ACBE-0FB3C171C3B8}">
      <dgm:prSet/>
      <dgm:spPr/>
      <dgm:t>
        <a:bodyPr/>
        <a:lstStyle/>
        <a:p>
          <a:endParaRPr lang="en-US"/>
        </a:p>
      </dgm:t>
    </dgm:pt>
    <dgm:pt modelId="{04383210-D8D5-4F96-A395-DBAEFDCEEA04}" type="parTrans" cxnId="{16EF9BEF-FE53-4F6A-ACBE-0FB3C171C3B8}">
      <dgm:prSet/>
      <dgm:spPr/>
      <dgm:t>
        <a:bodyPr/>
        <a:lstStyle/>
        <a:p>
          <a:endParaRPr lang="en-US"/>
        </a:p>
      </dgm:t>
    </dgm:pt>
    <dgm:pt modelId="{CCF9C530-AFE3-4C60-803B-628EA60946DD}" type="pres">
      <dgm:prSet presAssocID="{01053817-A6D5-42D0-8027-BBF48FE1713F}" presName="Name0" presStyleCnt="0">
        <dgm:presLayoutVars>
          <dgm:chMax val="7"/>
          <dgm:dir/>
          <dgm:animLvl val="lvl"/>
          <dgm:resizeHandles val="exact"/>
        </dgm:presLayoutVars>
      </dgm:prSet>
      <dgm:spPr/>
      <dgm:t>
        <a:bodyPr/>
        <a:lstStyle/>
        <a:p>
          <a:endParaRPr lang="en-US"/>
        </a:p>
      </dgm:t>
    </dgm:pt>
    <dgm:pt modelId="{DE92A694-62B3-45DC-9476-EE35E0FEC973}" type="pres">
      <dgm:prSet presAssocID="{1C9C478D-E399-419A-8B8E-1B0C42D1EE6E}" presName="circle1" presStyleLbl="node1" presStyleIdx="0" presStyleCnt="3"/>
      <dgm:spPr/>
    </dgm:pt>
    <dgm:pt modelId="{30C39B4E-B2C6-4192-A3B1-65AD7449E63F}" type="pres">
      <dgm:prSet presAssocID="{1C9C478D-E399-419A-8B8E-1B0C42D1EE6E}" presName="space" presStyleCnt="0"/>
      <dgm:spPr/>
    </dgm:pt>
    <dgm:pt modelId="{2AC6B1B3-B3D6-4758-BE24-53F5BDFEF2D5}" type="pres">
      <dgm:prSet presAssocID="{1C9C478D-E399-419A-8B8E-1B0C42D1EE6E}" presName="rect1" presStyleLbl="alignAcc1" presStyleIdx="0" presStyleCnt="3" custLinFactNeighborX="-305" custLinFactNeighborY="-920"/>
      <dgm:spPr/>
      <dgm:t>
        <a:bodyPr/>
        <a:lstStyle/>
        <a:p>
          <a:endParaRPr lang="en-US"/>
        </a:p>
      </dgm:t>
    </dgm:pt>
    <dgm:pt modelId="{599A4938-87C1-4812-A409-75BDABEF3ED1}" type="pres">
      <dgm:prSet presAssocID="{1C123FB3-AB64-487C-905F-D531944CEE1D}" presName="vertSpace2" presStyleLbl="node1" presStyleIdx="0" presStyleCnt="3"/>
      <dgm:spPr/>
    </dgm:pt>
    <dgm:pt modelId="{7A17596A-C362-418B-B5D3-FEFDE816D902}" type="pres">
      <dgm:prSet presAssocID="{1C123FB3-AB64-487C-905F-D531944CEE1D}" presName="circle2" presStyleLbl="node1" presStyleIdx="1" presStyleCnt="3"/>
      <dgm:spPr/>
    </dgm:pt>
    <dgm:pt modelId="{A02F6E58-2929-4129-BCAB-281FD47AC37C}" type="pres">
      <dgm:prSet presAssocID="{1C123FB3-AB64-487C-905F-D531944CEE1D}" presName="rect2" presStyleLbl="alignAcc1" presStyleIdx="1" presStyleCnt="3" custScaleY="108281"/>
      <dgm:spPr/>
      <dgm:t>
        <a:bodyPr/>
        <a:lstStyle/>
        <a:p>
          <a:endParaRPr lang="en-US"/>
        </a:p>
      </dgm:t>
    </dgm:pt>
    <dgm:pt modelId="{1F517565-BCCE-4123-A6AB-C96F23D3774B}" type="pres">
      <dgm:prSet presAssocID="{56C48F0B-1619-4DFA-9EB9-28599A06B38C}" presName="vertSpace3" presStyleLbl="node1" presStyleIdx="1" presStyleCnt="3"/>
      <dgm:spPr/>
    </dgm:pt>
    <dgm:pt modelId="{B5B8D8B1-7927-45D6-A1EB-F2AFABEE655F}" type="pres">
      <dgm:prSet presAssocID="{56C48F0B-1619-4DFA-9EB9-28599A06B38C}" presName="circle3" presStyleLbl="node1" presStyleIdx="2" presStyleCnt="3"/>
      <dgm:spPr/>
    </dgm:pt>
    <dgm:pt modelId="{7CB5AC8F-A120-4F58-ACD3-544AF6139224}" type="pres">
      <dgm:prSet presAssocID="{56C48F0B-1619-4DFA-9EB9-28599A06B38C}" presName="rect3" presStyleLbl="alignAcc1" presStyleIdx="2" presStyleCnt="3" custScaleY="100835"/>
      <dgm:spPr/>
      <dgm:t>
        <a:bodyPr/>
        <a:lstStyle/>
        <a:p>
          <a:endParaRPr lang="en-US"/>
        </a:p>
      </dgm:t>
    </dgm:pt>
    <dgm:pt modelId="{AF044DE9-6096-4B33-A965-635E0DA5DC34}" type="pres">
      <dgm:prSet presAssocID="{1C9C478D-E399-419A-8B8E-1B0C42D1EE6E}" presName="rect1ParTxNoCh" presStyleLbl="alignAcc1" presStyleIdx="2" presStyleCnt="3">
        <dgm:presLayoutVars>
          <dgm:chMax val="1"/>
          <dgm:bulletEnabled val="1"/>
        </dgm:presLayoutVars>
      </dgm:prSet>
      <dgm:spPr/>
      <dgm:t>
        <a:bodyPr/>
        <a:lstStyle/>
        <a:p>
          <a:endParaRPr lang="en-US"/>
        </a:p>
      </dgm:t>
    </dgm:pt>
    <dgm:pt modelId="{51770411-0583-4B73-955E-4A64E2CD1488}" type="pres">
      <dgm:prSet presAssocID="{1C123FB3-AB64-487C-905F-D531944CEE1D}" presName="rect2ParTxNoCh" presStyleLbl="alignAcc1" presStyleIdx="2" presStyleCnt="3">
        <dgm:presLayoutVars>
          <dgm:chMax val="1"/>
          <dgm:bulletEnabled val="1"/>
        </dgm:presLayoutVars>
      </dgm:prSet>
      <dgm:spPr/>
      <dgm:t>
        <a:bodyPr/>
        <a:lstStyle/>
        <a:p>
          <a:endParaRPr lang="en-US"/>
        </a:p>
      </dgm:t>
    </dgm:pt>
    <dgm:pt modelId="{91D418A1-6083-4993-BA77-AAEF05C68F90}" type="pres">
      <dgm:prSet presAssocID="{56C48F0B-1619-4DFA-9EB9-28599A06B38C}" presName="rect3ParTxNoCh" presStyleLbl="alignAcc1" presStyleIdx="2" presStyleCnt="3">
        <dgm:presLayoutVars>
          <dgm:chMax val="1"/>
          <dgm:bulletEnabled val="1"/>
        </dgm:presLayoutVars>
      </dgm:prSet>
      <dgm:spPr/>
      <dgm:t>
        <a:bodyPr/>
        <a:lstStyle/>
        <a:p>
          <a:endParaRPr lang="en-US"/>
        </a:p>
      </dgm:t>
    </dgm:pt>
  </dgm:ptLst>
  <dgm:cxnLst>
    <dgm:cxn modelId="{473E186E-9CA3-4FB3-A08F-867FD680AE38}" srcId="{01053817-A6D5-42D0-8027-BBF48FE1713F}" destId="{56C48F0B-1619-4DFA-9EB9-28599A06B38C}" srcOrd="2" destOrd="0" parTransId="{FE97AF5B-5ABF-489D-8B0D-AFF7C09EEA60}" sibTransId="{99891430-2B7E-4C64-B4B4-B7D535385275}"/>
    <dgm:cxn modelId="{B63E6B34-CD57-4B84-9803-C27E4B65F407}" type="presOf" srcId="{1C123FB3-AB64-487C-905F-D531944CEE1D}" destId="{51770411-0583-4B73-955E-4A64E2CD1488}" srcOrd="1" destOrd="0" presId="urn:microsoft.com/office/officeart/2005/8/layout/target3"/>
    <dgm:cxn modelId="{C343EF8F-9AF8-47C5-800A-96010EC8DC77}" type="presOf" srcId="{1C9C478D-E399-419A-8B8E-1B0C42D1EE6E}" destId="{2AC6B1B3-B3D6-4758-BE24-53F5BDFEF2D5}" srcOrd="0" destOrd="0" presId="urn:microsoft.com/office/officeart/2005/8/layout/target3"/>
    <dgm:cxn modelId="{D9AA279F-4995-42C7-984A-DFD8A74241C4}" type="presOf" srcId="{01053817-A6D5-42D0-8027-BBF48FE1713F}" destId="{CCF9C530-AFE3-4C60-803B-628EA60946DD}" srcOrd="0" destOrd="0" presId="urn:microsoft.com/office/officeart/2005/8/layout/target3"/>
    <dgm:cxn modelId="{5EBA1C7C-2AB7-4A2D-ABA0-0581FCA00792}" type="presOf" srcId="{56C48F0B-1619-4DFA-9EB9-28599A06B38C}" destId="{91D418A1-6083-4993-BA77-AAEF05C68F90}" srcOrd="1" destOrd="0" presId="urn:microsoft.com/office/officeart/2005/8/layout/target3"/>
    <dgm:cxn modelId="{A4D7FC47-6001-43C2-A624-4D747E087DE1}" type="presOf" srcId="{56C48F0B-1619-4DFA-9EB9-28599A06B38C}" destId="{7CB5AC8F-A120-4F58-ACD3-544AF6139224}" srcOrd="0" destOrd="0" presId="urn:microsoft.com/office/officeart/2005/8/layout/target3"/>
    <dgm:cxn modelId="{16EF9BEF-FE53-4F6A-ACBE-0FB3C171C3B8}" srcId="{01053817-A6D5-42D0-8027-BBF48FE1713F}" destId="{1C9C478D-E399-419A-8B8E-1B0C42D1EE6E}" srcOrd="0" destOrd="0" parTransId="{04383210-D8D5-4F96-A395-DBAEFDCEEA04}" sibTransId="{5A098888-6A81-49CD-9889-0BFC34991EAE}"/>
    <dgm:cxn modelId="{EFE2C4DA-2CBE-47B9-A42D-BB4D92369440}" type="presOf" srcId="{1C123FB3-AB64-487C-905F-D531944CEE1D}" destId="{A02F6E58-2929-4129-BCAB-281FD47AC37C}" srcOrd="0" destOrd="0" presId="urn:microsoft.com/office/officeart/2005/8/layout/target3"/>
    <dgm:cxn modelId="{C2F1EB8C-6CB8-40DA-9979-16BBE7A07719}" srcId="{01053817-A6D5-42D0-8027-BBF48FE1713F}" destId="{1C123FB3-AB64-487C-905F-D531944CEE1D}" srcOrd="1" destOrd="0" parTransId="{2024751D-32F8-4BFE-8CAB-FE9B359B388B}" sibTransId="{A950CB69-F8F3-4811-A797-54302FB30E98}"/>
    <dgm:cxn modelId="{D5E07B40-0CE2-4AA8-9492-8FC67361A091}" type="presOf" srcId="{1C9C478D-E399-419A-8B8E-1B0C42D1EE6E}" destId="{AF044DE9-6096-4B33-A965-635E0DA5DC34}" srcOrd="1" destOrd="0" presId="urn:microsoft.com/office/officeart/2005/8/layout/target3"/>
    <dgm:cxn modelId="{BE3B7A8A-01C8-4E04-B00E-1B12898881BF}" type="presParOf" srcId="{CCF9C530-AFE3-4C60-803B-628EA60946DD}" destId="{DE92A694-62B3-45DC-9476-EE35E0FEC973}" srcOrd="0" destOrd="0" presId="urn:microsoft.com/office/officeart/2005/8/layout/target3"/>
    <dgm:cxn modelId="{8668F461-75C0-42C7-A6A2-F0D13E6F0BAA}" type="presParOf" srcId="{CCF9C530-AFE3-4C60-803B-628EA60946DD}" destId="{30C39B4E-B2C6-4192-A3B1-65AD7449E63F}" srcOrd="1" destOrd="0" presId="urn:microsoft.com/office/officeart/2005/8/layout/target3"/>
    <dgm:cxn modelId="{8E29E91C-BCEB-47E9-80D3-CE14AC33B5E8}" type="presParOf" srcId="{CCF9C530-AFE3-4C60-803B-628EA60946DD}" destId="{2AC6B1B3-B3D6-4758-BE24-53F5BDFEF2D5}" srcOrd="2" destOrd="0" presId="urn:microsoft.com/office/officeart/2005/8/layout/target3"/>
    <dgm:cxn modelId="{B88437C6-D639-419C-A094-08E140595F35}" type="presParOf" srcId="{CCF9C530-AFE3-4C60-803B-628EA60946DD}" destId="{599A4938-87C1-4812-A409-75BDABEF3ED1}" srcOrd="3" destOrd="0" presId="urn:microsoft.com/office/officeart/2005/8/layout/target3"/>
    <dgm:cxn modelId="{683F6B1B-37AB-4B62-B795-4533DBABBCB4}" type="presParOf" srcId="{CCF9C530-AFE3-4C60-803B-628EA60946DD}" destId="{7A17596A-C362-418B-B5D3-FEFDE816D902}" srcOrd="4" destOrd="0" presId="urn:microsoft.com/office/officeart/2005/8/layout/target3"/>
    <dgm:cxn modelId="{0A1A79FA-A37A-432A-AEE2-6002E25CE0D4}" type="presParOf" srcId="{CCF9C530-AFE3-4C60-803B-628EA60946DD}" destId="{A02F6E58-2929-4129-BCAB-281FD47AC37C}" srcOrd="5" destOrd="0" presId="urn:microsoft.com/office/officeart/2005/8/layout/target3"/>
    <dgm:cxn modelId="{48B2F6EE-64BD-481E-96E7-77614624C0BA}" type="presParOf" srcId="{CCF9C530-AFE3-4C60-803B-628EA60946DD}" destId="{1F517565-BCCE-4123-A6AB-C96F23D3774B}" srcOrd="6" destOrd="0" presId="urn:microsoft.com/office/officeart/2005/8/layout/target3"/>
    <dgm:cxn modelId="{B673A452-104F-4F45-9D0B-7B16A0D9BA2F}" type="presParOf" srcId="{CCF9C530-AFE3-4C60-803B-628EA60946DD}" destId="{B5B8D8B1-7927-45D6-A1EB-F2AFABEE655F}" srcOrd="7" destOrd="0" presId="urn:microsoft.com/office/officeart/2005/8/layout/target3"/>
    <dgm:cxn modelId="{A50F6B6E-C45E-4D39-B2EF-F138A81DC4D1}" type="presParOf" srcId="{CCF9C530-AFE3-4C60-803B-628EA60946DD}" destId="{7CB5AC8F-A120-4F58-ACD3-544AF6139224}" srcOrd="8" destOrd="0" presId="urn:microsoft.com/office/officeart/2005/8/layout/target3"/>
    <dgm:cxn modelId="{5573334E-BECA-4EEF-A793-5515BA2CEBE2}" type="presParOf" srcId="{CCF9C530-AFE3-4C60-803B-628EA60946DD}" destId="{AF044DE9-6096-4B33-A965-635E0DA5DC34}" srcOrd="9" destOrd="0" presId="urn:microsoft.com/office/officeart/2005/8/layout/target3"/>
    <dgm:cxn modelId="{B2778702-0FD6-4149-87E5-0D759C3289E0}" type="presParOf" srcId="{CCF9C530-AFE3-4C60-803B-628EA60946DD}" destId="{51770411-0583-4B73-955E-4A64E2CD1488}" srcOrd="10" destOrd="0" presId="urn:microsoft.com/office/officeart/2005/8/layout/target3"/>
    <dgm:cxn modelId="{D0E25868-389C-4F04-852A-7818DF7BC5A6}" type="presParOf" srcId="{CCF9C530-AFE3-4C60-803B-628EA60946DD}" destId="{91D418A1-6083-4993-BA77-AAEF05C68F90}"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C15735-6AD4-490A-B675-9E8FC4518876}" type="doc">
      <dgm:prSet loTypeId="urn:microsoft.com/office/officeart/2005/8/layout/cycle2" loCatId="cycle" qsTypeId="urn:microsoft.com/office/officeart/2005/8/quickstyle/3d1" qsCatId="3D" csTypeId="urn:microsoft.com/office/officeart/2005/8/colors/colorful4" csCatId="colorful"/>
      <dgm:spPr/>
      <dgm:t>
        <a:bodyPr/>
        <a:lstStyle/>
        <a:p>
          <a:endParaRPr lang="en-US"/>
        </a:p>
      </dgm:t>
    </dgm:pt>
    <dgm:pt modelId="{11F8C9A9-32A7-4B51-BD17-72988B2E6FDA}">
      <dgm:prSet/>
      <dgm:spPr/>
      <dgm:t>
        <a:bodyPr/>
        <a:lstStyle/>
        <a:p>
          <a:pPr rtl="0"/>
          <a:r>
            <a:rPr lang="en-US" dirty="0" smtClean="0"/>
            <a:t>Prevention</a:t>
          </a:r>
          <a:endParaRPr lang="en-US" dirty="0"/>
        </a:p>
      </dgm:t>
    </dgm:pt>
    <dgm:pt modelId="{10C338B7-47EB-4DB4-98DB-9227E86EB869}" type="parTrans" cxnId="{93D2F73A-1C4B-4448-9BED-2FD29996B304}">
      <dgm:prSet/>
      <dgm:spPr/>
      <dgm:t>
        <a:bodyPr/>
        <a:lstStyle/>
        <a:p>
          <a:endParaRPr lang="en-US"/>
        </a:p>
      </dgm:t>
    </dgm:pt>
    <dgm:pt modelId="{ECD71CEE-6104-445B-A263-6864E5B5E2FE}" type="sibTrans" cxnId="{93D2F73A-1C4B-4448-9BED-2FD29996B304}">
      <dgm:prSet/>
      <dgm:spPr/>
      <dgm:t>
        <a:bodyPr/>
        <a:lstStyle/>
        <a:p>
          <a:endParaRPr lang="en-US"/>
        </a:p>
      </dgm:t>
    </dgm:pt>
    <dgm:pt modelId="{396AAD94-48D3-45D0-9C5E-43E55C4ABD48}">
      <dgm:prSet/>
      <dgm:spPr/>
      <dgm:t>
        <a:bodyPr/>
        <a:lstStyle/>
        <a:p>
          <a:pPr rtl="0"/>
          <a:r>
            <a:rPr lang="en-US" smtClean="0"/>
            <a:t>Mitigation</a:t>
          </a:r>
          <a:endParaRPr lang="en-US"/>
        </a:p>
      </dgm:t>
    </dgm:pt>
    <dgm:pt modelId="{EDD11A0E-F176-4663-85C7-597060363A01}" type="parTrans" cxnId="{93BFA58C-EBDD-414D-9E2B-FECE4118B60B}">
      <dgm:prSet/>
      <dgm:spPr/>
      <dgm:t>
        <a:bodyPr/>
        <a:lstStyle/>
        <a:p>
          <a:endParaRPr lang="en-US"/>
        </a:p>
      </dgm:t>
    </dgm:pt>
    <dgm:pt modelId="{2BB60B37-ED02-42E4-A907-438699B81023}" type="sibTrans" cxnId="{93BFA58C-EBDD-414D-9E2B-FECE4118B60B}">
      <dgm:prSet/>
      <dgm:spPr/>
      <dgm:t>
        <a:bodyPr/>
        <a:lstStyle/>
        <a:p>
          <a:endParaRPr lang="en-US"/>
        </a:p>
      </dgm:t>
    </dgm:pt>
    <dgm:pt modelId="{C4962E21-B8E0-496F-B5C6-26B7DDB6795C}">
      <dgm:prSet/>
      <dgm:spPr/>
      <dgm:t>
        <a:bodyPr/>
        <a:lstStyle/>
        <a:p>
          <a:pPr rtl="0"/>
          <a:r>
            <a:rPr lang="en-US" smtClean="0"/>
            <a:t>Protection</a:t>
          </a:r>
          <a:endParaRPr lang="en-US"/>
        </a:p>
      </dgm:t>
    </dgm:pt>
    <dgm:pt modelId="{E7CE3A43-1C83-4946-BE11-922C8A464D8B}" type="parTrans" cxnId="{EEA285F5-6EEB-4561-8E54-02EE8AE3387F}">
      <dgm:prSet/>
      <dgm:spPr/>
      <dgm:t>
        <a:bodyPr/>
        <a:lstStyle/>
        <a:p>
          <a:endParaRPr lang="en-US"/>
        </a:p>
      </dgm:t>
    </dgm:pt>
    <dgm:pt modelId="{6220063D-D32B-4E4F-BE5C-AEFAFE86E4DD}" type="sibTrans" cxnId="{EEA285F5-6EEB-4561-8E54-02EE8AE3387F}">
      <dgm:prSet/>
      <dgm:spPr/>
      <dgm:t>
        <a:bodyPr/>
        <a:lstStyle/>
        <a:p>
          <a:endParaRPr lang="en-US"/>
        </a:p>
      </dgm:t>
    </dgm:pt>
    <dgm:pt modelId="{3AFEC80E-CD3E-4FB8-B4AE-1EA320F3C734}">
      <dgm:prSet/>
      <dgm:spPr/>
      <dgm:t>
        <a:bodyPr/>
        <a:lstStyle/>
        <a:p>
          <a:pPr rtl="0"/>
          <a:r>
            <a:rPr lang="en-US" smtClean="0"/>
            <a:t>Response</a:t>
          </a:r>
          <a:endParaRPr lang="en-US"/>
        </a:p>
      </dgm:t>
    </dgm:pt>
    <dgm:pt modelId="{6BFB47B7-4FD7-4BE3-9549-8FDB3BD3F99F}" type="parTrans" cxnId="{BB03C3A6-4A7D-4608-9BFE-DC4E6BB2BEC0}">
      <dgm:prSet/>
      <dgm:spPr/>
      <dgm:t>
        <a:bodyPr/>
        <a:lstStyle/>
        <a:p>
          <a:endParaRPr lang="en-US"/>
        </a:p>
      </dgm:t>
    </dgm:pt>
    <dgm:pt modelId="{78C26D2D-C935-4E07-8789-739D9EF55047}" type="sibTrans" cxnId="{BB03C3A6-4A7D-4608-9BFE-DC4E6BB2BEC0}">
      <dgm:prSet/>
      <dgm:spPr/>
      <dgm:t>
        <a:bodyPr/>
        <a:lstStyle/>
        <a:p>
          <a:endParaRPr lang="en-US"/>
        </a:p>
      </dgm:t>
    </dgm:pt>
    <dgm:pt modelId="{5001B89F-8167-4AAA-BBA1-B2BDA7BED521}">
      <dgm:prSet/>
      <dgm:spPr/>
      <dgm:t>
        <a:bodyPr/>
        <a:lstStyle/>
        <a:p>
          <a:pPr rtl="0"/>
          <a:r>
            <a:rPr lang="en-US" smtClean="0"/>
            <a:t>Recovery</a:t>
          </a:r>
          <a:endParaRPr lang="en-US"/>
        </a:p>
      </dgm:t>
    </dgm:pt>
    <dgm:pt modelId="{5DDE49B2-9C57-44DC-A3DA-E707F61F89BD}" type="parTrans" cxnId="{CEF13223-80D9-4951-AD8C-C3368A662215}">
      <dgm:prSet/>
      <dgm:spPr/>
      <dgm:t>
        <a:bodyPr/>
        <a:lstStyle/>
        <a:p>
          <a:endParaRPr lang="en-US"/>
        </a:p>
      </dgm:t>
    </dgm:pt>
    <dgm:pt modelId="{9ED0C85A-B2AA-40E8-8571-90BB58B3797E}" type="sibTrans" cxnId="{CEF13223-80D9-4951-AD8C-C3368A662215}">
      <dgm:prSet/>
      <dgm:spPr/>
      <dgm:t>
        <a:bodyPr/>
        <a:lstStyle/>
        <a:p>
          <a:endParaRPr lang="en-US"/>
        </a:p>
      </dgm:t>
    </dgm:pt>
    <dgm:pt modelId="{4CEEF549-D34A-4B00-A8B8-205DDEDB69F3}" type="pres">
      <dgm:prSet presAssocID="{89C15735-6AD4-490A-B675-9E8FC4518876}" presName="cycle" presStyleCnt="0">
        <dgm:presLayoutVars>
          <dgm:dir/>
          <dgm:resizeHandles val="exact"/>
        </dgm:presLayoutVars>
      </dgm:prSet>
      <dgm:spPr/>
      <dgm:t>
        <a:bodyPr/>
        <a:lstStyle/>
        <a:p>
          <a:endParaRPr lang="en-US"/>
        </a:p>
      </dgm:t>
    </dgm:pt>
    <dgm:pt modelId="{31E18439-7676-404D-8E5A-7A2EE99E951B}" type="pres">
      <dgm:prSet presAssocID="{11F8C9A9-32A7-4B51-BD17-72988B2E6FDA}" presName="node" presStyleLbl="node1" presStyleIdx="0" presStyleCnt="5">
        <dgm:presLayoutVars>
          <dgm:bulletEnabled val="1"/>
        </dgm:presLayoutVars>
      </dgm:prSet>
      <dgm:spPr/>
      <dgm:t>
        <a:bodyPr/>
        <a:lstStyle/>
        <a:p>
          <a:endParaRPr lang="en-US"/>
        </a:p>
      </dgm:t>
    </dgm:pt>
    <dgm:pt modelId="{9C389DD0-BBDE-4CB7-AEAF-5ABF7AE9105E}" type="pres">
      <dgm:prSet presAssocID="{ECD71CEE-6104-445B-A263-6864E5B5E2FE}" presName="sibTrans" presStyleLbl="sibTrans2D1" presStyleIdx="0" presStyleCnt="5"/>
      <dgm:spPr/>
      <dgm:t>
        <a:bodyPr/>
        <a:lstStyle/>
        <a:p>
          <a:endParaRPr lang="en-US"/>
        </a:p>
      </dgm:t>
    </dgm:pt>
    <dgm:pt modelId="{F8571FFA-AAED-408E-A5C7-D5D0F1DD393F}" type="pres">
      <dgm:prSet presAssocID="{ECD71CEE-6104-445B-A263-6864E5B5E2FE}" presName="connectorText" presStyleLbl="sibTrans2D1" presStyleIdx="0" presStyleCnt="5"/>
      <dgm:spPr/>
      <dgm:t>
        <a:bodyPr/>
        <a:lstStyle/>
        <a:p>
          <a:endParaRPr lang="en-US"/>
        </a:p>
      </dgm:t>
    </dgm:pt>
    <dgm:pt modelId="{39C22698-C4D7-4B9D-A2C8-EB82E7F79FA9}" type="pres">
      <dgm:prSet presAssocID="{396AAD94-48D3-45D0-9C5E-43E55C4ABD48}" presName="node" presStyleLbl="node1" presStyleIdx="1" presStyleCnt="5">
        <dgm:presLayoutVars>
          <dgm:bulletEnabled val="1"/>
        </dgm:presLayoutVars>
      </dgm:prSet>
      <dgm:spPr/>
      <dgm:t>
        <a:bodyPr/>
        <a:lstStyle/>
        <a:p>
          <a:endParaRPr lang="en-US"/>
        </a:p>
      </dgm:t>
    </dgm:pt>
    <dgm:pt modelId="{384E1D68-835A-4287-9101-82470B1723D7}" type="pres">
      <dgm:prSet presAssocID="{2BB60B37-ED02-42E4-A907-438699B81023}" presName="sibTrans" presStyleLbl="sibTrans2D1" presStyleIdx="1" presStyleCnt="5"/>
      <dgm:spPr/>
      <dgm:t>
        <a:bodyPr/>
        <a:lstStyle/>
        <a:p>
          <a:endParaRPr lang="en-US"/>
        </a:p>
      </dgm:t>
    </dgm:pt>
    <dgm:pt modelId="{AD67162D-42B0-4E29-B38F-6130FDBB8814}" type="pres">
      <dgm:prSet presAssocID="{2BB60B37-ED02-42E4-A907-438699B81023}" presName="connectorText" presStyleLbl="sibTrans2D1" presStyleIdx="1" presStyleCnt="5"/>
      <dgm:spPr/>
      <dgm:t>
        <a:bodyPr/>
        <a:lstStyle/>
        <a:p>
          <a:endParaRPr lang="en-US"/>
        </a:p>
      </dgm:t>
    </dgm:pt>
    <dgm:pt modelId="{0B4D28DC-E25F-4D9F-809E-DA9743C45F2B}" type="pres">
      <dgm:prSet presAssocID="{C4962E21-B8E0-496F-B5C6-26B7DDB6795C}" presName="node" presStyleLbl="node1" presStyleIdx="2" presStyleCnt="5">
        <dgm:presLayoutVars>
          <dgm:bulletEnabled val="1"/>
        </dgm:presLayoutVars>
      </dgm:prSet>
      <dgm:spPr/>
      <dgm:t>
        <a:bodyPr/>
        <a:lstStyle/>
        <a:p>
          <a:endParaRPr lang="en-US"/>
        </a:p>
      </dgm:t>
    </dgm:pt>
    <dgm:pt modelId="{B33917E1-4F43-4701-BC92-947A84143ACF}" type="pres">
      <dgm:prSet presAssocID="{6220063D-D32B-4E4F-BE5C-AEFAFE86E4DD}" presName="sibTrans" presStyleLbl="sibTrans2D1" presStyleIdx="2" presStyleCnt="5"/>
      <dgm:spPr/>
      <dgm:t>
        <a:bodyPr/>
        <a:lstStyle/>
        <a:p>
          <a:endParaRPr lang="en-US"/>
        </a:p>
      </dgm:t>
    </dgm:pt>
    <dgm:pt modelId="{8A9D13EB-9B4F-4FD2-A818-A075FB92965D}" type="pres">
      <dgm:prSet presAssocID="{6220063D-D32B-4E4F-BE5C-AEFAFE86E4DD}" presName="connectorText" presStyleLbl="sibTrans2D1" presStyleIdx="2" presStyleCnt="5"/>
      <dgm:spPr/>
      <dgm:t>
        <a:bodyPr/>
        <a:lstStyle/>
        <a:p>
          <a:endParaRPr lang="en-US"/>
        </a:p>
      </dgm:t>
    </dgm:pt>
    <dgm:pt modelId="{C847C31D-B2C4-42BE-B7E5-9949694D6BB4}" type="pres">
      <dgm:prSet presAssocID="{3AFEC80E-CD3E-4FB8-B4AE-1EA320F3C734}" presName="node" presStyleLbl="node1" presStyleIdx="3" presStyleCnt="5">
        <dgm:presLayoutVars>
          <dgm:bulletEnabled val="1"/>
        </dgm:presLayoutVars>
      </dgm:prSet>
      <dgm:spPr/>
      <dgm:t>
        <a:bodyPr/>
        <a:lstStyle/>
        <a:p>
          <a:endParaRPr lang="en-US"/>
        </a:p>
      </dgm:t>
    </dgm:pt>
    <dgm:pt modelId="{DEA1D564-057B-4D00-8EDF-EBD86179C058}" type="pres">
      <dgm:prSet presAssocID="{78C26D2D-C935-4E07-8789-739D9EF55047}" presName="sibTrans" presStyleLbl="sibTrans2D1" presStyleIdx="3" presStyleCnt="5"/>
      <dgm:spPr/>
      <dgm:t>
        <a:bodyPr/>
        <a:lstStyle/>
        <a:p>
          <a:endParaRPr lang="en-US"/>
        </a:p>
      </dgm:t>
    </dgm:pt>
    <dgm:pt modelId="{8D274FAB-2239-4CDD-A20A-9DB197EEAAC7}" type="pres">
      <dgm:prSet presAssocID="{78C26D2D-C935-4E07-8789-739D9EF55047}" presName="connectorText" presStyleLbl="sibTrans2D1" presStyleIdx="3" presStyleCnt="5"/>
      <dgm:spPr/>
      <dgm:t>
        <a:bodyPr/>
        <a:lstStyle/>
        <a:p>
          <a:endParaRPr lang="en-US"/>
        </a:p>
      </dgm:t>
    </dgm:pt>
    <dgm:pt modelId="{5E12904E-F162-4C37-9B60-6DF7E54379D9}" type="pres">
      <dgm:prSet presAssocID="{5001B89F-8167-4AAA-BBA1-B2BDA7BED521}" presName="node" presStyleLbl="node1" presStyleIdx="4" presStyleCnt="5">
        <dgm:presLayoutVars>
          <dgm:bulletEnabled val="1"/>
        </dgm:presLayoutVars>
      </dgm:prSet>
      <dgm:spPr/>
      <dgm:t>
        <a:bodyPr/>
        <a:lstStyle/>
        <a:p>
          <a:endParaRPr lang="en-US"/>
        </a:p>
      </dgm:t>
    </dgm:pt>
    <dgm:pt modelId="{C931C42C-8E6A-4997-A9EB-AA7362E39BE5}" type="pres">
      <dgm:prSet presAssocID="{9ED0C85A-B2AA-40E8-8571-90BB58B3797E}" presName="sibTrans" presStyleLbl="sibTrans2D1" presStyleIdx="4" presStyleCnt="5"/>
      <dgm:spPr/>
      <dgm:t>
        <a:bodyPr/>
        <a:lstStyle/>
        <a:p>
          <a:endParaRPr lang="en-US"/>
        </a:p>
      </dgm:t>
    </dgm:pt>
    <dgm:pt modelId="{C3B5EF1D-2524-4D25-931B-6F4237BDFD8B}" type="pres">
      <dgm:prSet presAssocID="{9ED0C85A-B2AA-40E8-8571-90BB58B3797E}" presName="connectorText" presStyleLbl="sibTrans2D1" presStyleIdx="4" presStyleCnt="5"/>
      <dgm:spPr/>
      <dgm:t>
        <a:bodyPr/>
        <a:lstStyle/>
        <a:p>
          <a:endParaRPr lang="en-US"/>
        </a:p>
      </dgm:t>
    </dgm:pt>
  </dgm:ptLst>
  <dgm:cxnLst>
    <dgm:cxn modelId="{93BFA58C-EBDD-414D-9E2B-FECE4118B60B}" srcId="{89C15735-6AD4-490A-B675-9E8FC4518876}" destId="{396AAD94-48D3-45D0-9C5E-43E55C4ABD48}" srcOrd="1" destOrd="0" parTransId="{EDD11A0E-F176-4663-85C7-597060363A01}" sibTransId="{2BB60B37-ED02-42E4-A907-438699B81023}"/>
    <dgm:cxn modelId="{C7E0FF83-FF44-48D7-90BB-F8CA9FFCF997}" type="presOf" srcId="{78C26D2D-C935-4E07-8789-739D9EF55047}" destId="{8D274FAB-2239-4CDD-A20A-9DB197EEAAC7}" srcOrd="1" destOrd="0" presId="urn:microsoft.com/office/officeart/2005/8/layout/cycle2"/>
    <dgm:cxn modelId="{96AC9881-F7DC-4326-9F71-8F8365B66344}" type="presOf" srcId="{2BB60B37-ED02-42E4-A907-438699B81023}" destId="{384E1D68-835A-4287-9101-82470B1723D7}" srcOrd="0" destOrd="0" presId="urn:microsoft.com/office/officeart/2005/8/layout/cycle2"/>
    <dgm:cxn modelId="{8EC9FB69-7475-44D8-A1CB-6ABA130EC8F6}" type="presOf" srcId="{5001B89F-8167-4AAA-BBA1-B2BDA7BED521}" destId="{5E12904E-F162-4C37-9B60-6DF7E54379D9}" srcOrd="0" destOrd="0" presId="urn:microsoft.com/office/officeart/2005/8/layout/cycle2"/>
    <dgm:cxn modelId="{93D2F73A-1C4B-4448-9BED-2FD29996B304}" srcId="{89C15735-6AD4-490A-B675-9E8FC4518876}" destId="{11F8C9A9-32A7-4B51-BD17-72988B2E6FDA}" srcOrd="0" destOrd="0" parTransId="{10C338B7-47EB-4DB4-98DB-9227E86EB869}" sibTransId="{ECD71CEE-6104-445B-A263-6864E5B5E2FE}"/>
    <dgm:cxn modelId="{735074BF-7D69-4731-9823-775919A449DE}" type="presOf" srcId="{ECD71CEE-6104-445B-A263-6864E5B5E2FE}" destId="{F8571FFA-AAED-408E-A5C7-D5D0F1DD393F}" srcOrd="1" destOrd="0" presId="urn:microsoft.com/office/officeart/2005/8/layout/cycle2"/>
    <dgm:cxn modelId="{98DAD606-38E1-4BEB-ACC2-2B24B45D059A}" type="presOf" srcId="{11F8C9A9-32A7-4B51-BD17-72988B2E6FDA}" destId="{31E18439-7676-404D-8E5A-7A2EE99E951B}" srcOrd="0" destOrd="0" presId="urn:microsoft.com/office/officeart/2005/8/layout/cycle2"/>
    <dgm:cxn modelId="{C26C24D3-A16A-4CD8-82F7-764E4939F65F}" type="presOf" srcId="{9ED0C85A-B2AA-40E8-8571-90BB58B3797E}" destId="{C931C42C-8E6A-4997-A9EB-AA7362E39BE5}" srcOrd="0" destOrd="0" presId="urn:microsoft.com/office/officeart/2005/8/layout/cycle2"/>
    <dgm:cxn modelId="{4D948529-C52D-466C-9269-0219A649CE19}" type="presOf" srcId="{3AFEC80E-CD3E-4FB8-B4AE-1EA320F3C734}" destId="{C847C31D-B2C4-42BE-B7E5-9949694D6BB4}" srcOrd="0" destOrd="0" presId="urn:microsoft.com/office/officeart/2005/8/layout/cycle2"/>
    <dgm:cxn modelId="{EF6B22E5-DB55-4A6C-9143-248E31E52C30}" type="presOf" srcId="{9ED0C85A-B2AA-40E8-8571-90BB58B3797E}" destId="{C3B5EF1D-2524-4D25-931B-6F4237BDFD8B}" srcOrd="1" destOrd="0" presId="urn:microsoft.com/office/officeart/2005/8/layout/cycle2"/>
    <dgm:cxn modelId="{BB03C3A6-4A7D-4608-9BFE-DC4E6BB2BEC0}" srcId="{89C15735-6AD4-490A-B675-9E8FC4518876}" destId="{3AFEC80E-CD3E-4FB8-B4AE-1EA320F3C734}" srcOrd="3" destOrd="0" parTransId="{6BFB47B7-4FD7-4BE3-9549-8FDB3BD3F99F}" sibTransId="{78C26D2D-C935-4E07-8789-739D9EF55047}"/>
    <dgm:cxn modelId="{EEA285F5-6EEB-4561-8E54-02EE8AE3387F}" srcId="{89C15735-6AD4-490A-B675-9E8FC4518876}" destId="{C4962E21-B8E0-496F-B5C6-26B7DDB6795C}" srcOrd="2" destOrd="0" parTransId="{E7CE3A43-1C83-4946-BE11-922C8A464D8B}" sibTransId="{6220063D-D32B-4E4F-BE5C-AEFAFE86E4DD}"/>
    <dgm:cxn modelId="{0A8982F1-9B4C-4B15-934E-B19EBD9D8D3F}" type="presOf" srcId="{ECD71CEE-6104-445B-A263-6864E5B5E2FE}" destId="{9C389DD0-BBDE-4CB7-AEAF-5ABF7AE9105E}" srcOrd="0" destOrd="0" presId="urn:microsoft.com/office/officeart/2005/8/layout/cycle2"/>
    <dgm:cxn modelId="{85612075-9728-472A-9972-74A788E2B3C8}" type="presOf" srcId="{89C15735-6AD4-490A-B675-9E8FC4518876}" destId="{4CEEF549-D34A-4B00-A8B8-205DDEDB69F3}" srcOrd="0" destOrd="0" presId="urn:microsoft.com/office/officeart/2005/8/layout/cycle2"/>
    <dgm:cxn modelId="{CEF13223-80D9-4951-AD8C-C3368A662215}" srcId="{89C15735-6AD4-490A-B675-9E8FC4518876}" destId="{5001B89F-8167-4AAA-BBA1-B2BDA7BED521}" srcOrd="4" destOrd="0" parTransId="{5DDE49B2-9C57-44DC-A3DA-E707F61F89BD}" sibTransId="{9ED0C85A-B2AA-40E8-8571-90BB58B3797E}"/>
    <dgm:cxn modelId="{91D10F4F-2134-469B-AABB-165607C4C3A0}" type="presOf" srcId="{6220063D-D32B-4E4F-BE5C-AEFAFE86E4DD}" destId="{B33917E1-4F43-4701-BC92-947A84143ACF}" srcOrd="0" destOrd="0" presId="urn:microsoft.com/office/officeart/2005/8/layout/cycle2"/>
    <dgm:cxn modelId="{6D89E67A-4CAA-477F-B7F4-D364F99EED7A}" type="presOf" srcId="{78C26D2D-C935-4E07-8789-739D9EF55047}" destId="{DEA1D564-057B-4D00-8EDF-EBD86179C058}" srcOrd="0" destOrd="0" presId="urn:microsoft.com/office/officeart/2005/8/layout/cycle2"/>
    <dgm:cxn modelId="{6CD0BF91-15D6-43B0-B025-49809EDF8CA0}" type="presOf" srcId="{6220063D-D32B-4E4F-BE5C-AEFAFE86E4DD}" destId="{8A9D13EB-9B4F-4FD2-A818-A075FB92965D}" srcOrd="1" destOrd="0" presId="urn:microsoft.com/office/officeart/2005/8/layout/cycle2"/>
    <dgm:cxn modelId="{70884966-4032-4538-A851-74C66ECC9666}" type="presOf" srcId="{396AAD94-48D3-45D0-9C5E-43E55C4ABD48}" destId="{39C22698-C4D7-4B9D-A2C8-EB82E7F79FA9}" srcOrd="0" destOrd="0" presId="urn:microsoft.com/office/officeart/2005/8/layout/cycle2"/>
    <dgm:cxn modelId="{12145C9E-BD03-4F16-824D-11A4995F14CB}" type="presOf" srcId="{C4962E21-B8E0-496F-B5C6-26B7DDB6795C}" destId="{0B4D28DC-E25F-4D9F-809E-DA9743C45F2B}" srcOrd="0" destOrd="0" presId="urn:microsoft.com/office/officeart/2005/8/layout/cycle2"/>
    <dgm:cxn modelId="{A1D8B9E8-B6D6-4BA1-A393-4F3F5E9222FA}" type="presOf" srcId="{2BB60B37-ED02-42E4-A907-438699B81023}" destId="{AD67162D-42B0-4E29-B38F-6130FDBB8814}" srcOrd="1" destOrd="0" presId="urn:microsoft.com/office/officeart/2005/8/layout/cycle2"/>
    <dgm:cxn modelId="{47FC7354-FF70-4E62-A707-B893165AF0D9}" type="presParOf" srcId="{4CEEF549-D34A-4B00-A8B8-205DDEDB69F3}" destId="{31E18439-7676-404D-8E5A-7A2EE99E951B}" srcOrd="0" destOrd="0" presId="urn:microsoft.com/office/officeart/2005/8/layout/cycle2"/>
    <dgm:cxn modelId="{9A0E013E-9FE5-4E64-8A95-0731F6817B8D}" type="presParOf" srcId="{4CEEF549-D34A-4B00-A8B8-205DDEDB69F3}" destId="{9C389DD0-BBDE-4CB7-AEAF-5ABF7AE9105E}" srcOrd="1" destOrd="0" presId="urn:microsoft.com/office/officeart/2005/8/layout/cycle2"/>
    <dgm:cxn modelId="{53F760DB-7099-420B-B17A-94905DC8A437}" type="presParOf" srcId="{9C389DD0-BBDE-4CB7-AEAF-5ABF7AE9105E}" destId="{F8571FFA-AAED-408E-A5C7-D5D0F1DD393F}" srcOrd="0" destOrd="0" presId="urn:microsoft.com/office/officeart/2005/8/layout/cycle2"/>
    <dgm:cxn modelId="{E3162DC1-D0BB-4F35-8A68-8AE7DA40C132}" type="presParOf" srcId="{4CEEF549-D34A-4B00-A8B8-205DDEDB69F3}" destId="{39C22698-C4D7-4B9D-A2C8-EB82E7F79FA9}" srcOrd="2" destOrd="0" presId="urn:microsoft.com/office/officeart/2005/8/layout/cycle2"/>
    <dgm:cxn modelId="{02B0C6C4-1EB7-48CD-AFD0-74D052ED2336}" type="presParOf" srcId="{4CEEF549-D34A-4B00-A8B8-205DDEDB69F3}" destId="{384E1D68-835A-4287-9101-82470B1723D7}" srcOrd="3" destOrd="0" presId="urn:microsoft.com/office/officeart/2005/8/layout/cycle2"/>
    <dgm:cxn modelId="{353861DD-398C-4F4A-9E7A-8A8737E4E8BB}" type="presParOf" srcId="{384E1D68-835A-4287-9101-82470B1723D7}" destId="{AD67162D-42B0-4E29-B38F-6130FDBB8814}" srcOrd="0" destOrd="0" presId="urn:microsoft.com/office/officeart/2005/8/layout/cycle2"/>
    <dgm:cxn modelId="{4B255725-D8B3-4E76-955A-93ACDB1D8C7E}" type="presParOf" srcId="{4CEEF549-D34A-4B00-A8B8-205DDEDB69F3}" destId="{0B4D28DC-E25F-4D9F-809E-DA9743C45F2B}" srcOrd="4" destOrd="0" presId="urn:microsoft.com/office/officeart/2005/8/layout/cycle2"/>
    <dgm:cxn modelId="{074F289A-45B4-4ADF-9790-E0AE8B0F4A80}" type="presParOf" srcId="{4CEEF549-D34A-4B00-A8B8-205DDEDB69F3}" destId="{B33917E1-4F43-4701-BC92-947A84143ACF}" srcOrd="5" destOrd="0" presId="urn:microsoft.com/office/officeart/2005/8/layout/cycle2"/>
    <dgm:cxn modelId="{61F0FAFB-E68C-49FF-846A-794381BC7A99}" type="presParOf" srcId="{B33917E1-4F43-4701-BC92-947A84143ACF}" destId="{8A9D13EB-9B4F-4FD2-A818-A075FB92965D}" srcOrd="0" destOrd="0" presId="urn:microsoft.com/office/officeart/2005/8/layout/cycle2"/>
    <dgm:cxn modelId="{654083EB-CCFA-466F-81A2-05F17D79CDE7}" type="presParOf" srcId="{4CEEF549-D34A-4B00-A8B8-205DDEDB69F3}" destId="{C847C31D-B2C4-42BE-B7E5-9949694D6BB4}" srcOrd="6" destOrd="0" presId="urn:microsoft.com/office/officeart/2005/8/layout/cycle2"/>
    <dgm:cxn modelId="{EDAA8B80-3E77-45E0-9AEA-0A124AADA4CE}" type="presParOf" srcId="{4CEEF549-D34A-4B00-A8B8-205DDEDB69F3}" destId="{DEA1D564-057B-4D00-8EDF-EBD86179C058}" srcOrd="7" destOrd="0" presId="urn:microsoft.com/office/officeart/2005/8/layout/cycle2"/>
    <dgm:cxn modelId="{59BF8A81-C7B9-47F0-A639-751D7640FF6B}" type="presParOf" srcId="{DEA1D564-057B-4D00-8EDF-EBD86179C058}" destId="{8D274FAB-2239-4CDD-A20A-9DB197EEAAC7}" srcOrd="0" destOrd="0" presId="urn:microsoft.com/office/officeart/2005/8/layout/cycle2"/>
    <dgm:cxn modelId="{F99AD1D4-C647-43D9-A567-037B3A8F8A24}" type="presParOf" srcId="{4CEEF549-D34A-4B00-A8B8-205DDEDB69F3}" destId="{5E12904E-F162-4C37-9B60-6DF7E54379D9}" srcOrd="8" destOrd="0" presId="urn:microsoft.com/office/officeart/2005/8/layout/cycle2"/>
    <dgm:cxn modelId="{7A82D656-3CAF-4B8F-983E-1FC782576D0E}" type="presParOf" srcId="{4CEEF549-D34A-4B00-A8B8-205DDEDB69F3}" destId="{C931C42C-8E6A-4997-A9EB-AA7362E39BE5}" srcOrd="9" destOrd="0" presId="urn:microsoft.com/office/officeart/2005/8/layout/cycle2"/>
    <dgm:cxn modelId="{9844184C-6710-4FDC-8DA0-67A0C42446A2}" type="presParOf" srcId="{C931C42C-8E6A-4997-A9EB-AA7362E39BE5}" destId="{C3B5EF1D-2524-4D25-931B-6F4237BDFD8B}"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C2E724-672B-409B-B6AE-DFD7E7F860F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B927914B-17FF-4116-8970-32C71EA97850}">
      <dgm:prSet/>
      <dgm:spPr/>
      <dgm:t>
        <a:bodyPr/>
        <a:lstStyle/>
        <a:p>
          <a:pPr rtl="0"/>
          <a:r>
            <a:rPr lang="en-US" dirty="0" smtClean="0"/>
            <a:t>Understanding</a:t>
          </a:r>
          <a:endParaRPr lang="en-US" dirty="0"/>
        </a:p>
      </dgm:t>
    </dgm:pt>
    <dgm:pt modelId="{ECD8F7B2-F327-4660-831E-B65241DE761D}" type="parTrans" cxnId="{052AE864-DF9C-4CA8-A05C-E5120CB33ADF}">
      <dgm:prSet/>
      <dgm:spPr/>
      <dgm:t>
        <a:bodyPr/>
        <a:lstStyle/>
        <a:p>
          <a:endParaRPr lang="en-US"/>
        </a:p>
      </dgm:t>
    </dgm:pt>
    <dgm:pt modelId="{7FBE8327-A7CF-4289-BAAF-0E52A8234B85}" type="sibTrans" cxnId="{052AE864-DF9C-4CA8-A05C-E5120CB33ADF}">
      <dgm:prSet/>
      <dgm:spPr/>
      <dgm:t>
        <a:bodyPr/>
        <a:lstStyle/>
        <a:p>
          <a:endParaRPr lang="en-US"/>
        </a:p>
      </dgm:t>
    </dgm:pt>
    <dgm:pt modelId="{0CDDD7F9-61A4-4661-B0D6-BBD4F43DDA07}">
      <dgm:prSet/>
      <dgm:spPr/>
      <dgm:t>
        <a:bodyPr/>
        <a:lstStyle/>
        <a:p>
          <a:pPr rtl="0"/>
          <a:r>
            <a:rPr lang="en-US" smtClean="0"/>
            <a:t>Assessment</a:t>
          </a:r>
          <a:endParaRPr lang="en-US"/>
        </a:p>
      </dgm:t>
    </dgm:pt>
    <dgm:pt modelId="{F1DB4178-C57E-4E6E-9097-D27AB0D73838}" type="parTrans" cxnId="{F1B2138A-13B4-4936-AA37-FC0E01812B53}">
      <dgm:prSet/>
      <dgm:spPr/>
      <dgm:t>
        <a:bodyPr/>
        <a:lstStyle/>
        <a:p>
          <a:endParaRPr lang="en-US"/>
        </a:p>
      </dgm:t>
    </dgm:pt>
    <dgm:pt modelId="{C400CFDA-26B8-460D-BFD3-375D14D006A4}" type="sibTrans" cxnId="{F1B2138A-13B4-4936-AA37-FC0E01812B53}">
      <dgm:prSet/>
      <dgm:spPr/>
      <dgm:t>
        <a:bodyPr/>
        <a:lstStyle/>
        <a:p>
          <a:endParaRPr lang="en-US"/>
        </a:p>
      </dgm:t>
    </dgm:pt>
    <dgm:pt modelId="{77FAB96A-FFB8-48E1-857C-7CB407315DF0}">
      <dgm:prSet/>
      <dgm:spPr/>
      <dgm:t>
        <a:bodyPr/>
        <a:lstStyle/>
        <a:p>
          <a:pPr rtl="0"/>
          <a:r>
            <a:rPr lang="en-US" smtClean="0"/>
            <a:t>Drill and Exercise</a:t>
          </a:r>
          <a:endParaRPr lang="en-US"/>
        </a:p>
      </dgm:t>
    </dgm:pt>
    <dgm:pt modelId="{368D991D-EAFD-40F8-B7FE-5220CA02C81C}" type="parTrans" cxnId="{78CDB17C-DF4E-48F5-A7C1-83081DAE26D8}">
      <dgm:prSet/>
      <dgm:spPr/>
      <dgm:t>
        <a:bodyPr/>
        <a:lstStyle/>
        <a:p>
          <a:endParaRPr lang="en-US"/>
        </a:p>
      </dgm:t>
    </dgm:pt>
    <dgm:pt modelId="{EF15477B-24F0-46D3-A3E8-8AEF48426F30}" type="sibTrans" cxnId="{78CDB17C-DF4E-48F5-A7C1-83081DAE26D8}">
      <dgm:prSet/>
      <dgm:spPr/>
      <dgm:t>
        <a:bodyPr/>
        <a:lstStyle/>
        <a:p>
          <a:endParaRPr lang="en-US"/>
        </a:p>
      </dgm:t>
    </dgm:pt>
    <dgm:pt modelId="{D0D6EE37-02C5-4504-A137-7DB49F5F85F9}">
      <dgm:prSet/>
      <dgm:spPr/>
      <dgm:t>
        <a:bodyPr/>
        <a:lstStyle/>
        <a:p>
          <a:pPr rtl="0"/>
          <a:r>
            <a:rPr lang="en-US" smtClean="0"/>
            <a:t>Review, Revise and Share</a:t>
          </a:r>
          <a:endParaRPr lang="en-US"/>
        </a:p>
      </dgm:t>
    </dgm:pt>
    <dgm:pt modelId="{E9635000-EE03-4D31-8FFC-61B99B39FF89}" type="parTrans" cxnId="{3D7CD39E-2748-44A6-BB6A-FF3A645A773B}">
      <dgm:prSet/>
      <dgm:spPr/>
      <dgm:t>
        <a:bodyPr/>
        <a:lstStyle/>
        <a:p>
          <a:endParaRPr lang="en-US"/>
        </a:p>
      </dgm:t>
    </dgm:pt>
    <dgm:pt modelId="{A8D860A6-1BD6-4F57-AEF5-D65BFE2F786B}" type="sibTrans" cxnId="{3D7CD39E-2748-44A6-BB6A-FF3A645A773B}">
      <dgm:prSet/>
      <dgm:spPr/>
      <dgm:t>
        <a:bodyPr/>
        <a:lstStyle/>
        <a:p>
          <a:endParaRPr lang="en-US"/>
        </a:p>
      </dgm:t>
    </dgm:pt>
    <dgm:pt modelId="{ACF86F12-C75E-42C4-8DE1-1F0BEBF6A96F}">
      <dgm:prSet custT="1"/>
      <dgm:spPr/>
      <dgm:t>
        <a:bodyPr/>
        <a:lstStyle/>
        <a:p>
          <a:r>
            <a:rPr lang="en-US" sz="2800" dirty="0" smtClean="0"/>
            <a:t>ID and prioritize risks, threats and hazards</a:t>
          </a:r>
          <a:endParaRPr lang="en-US" sz="2800" dirty="0"/>
        </a:p>
      </dgm:t>
    </dgm:pt>
    <dgm:pt modelId="{4A5F1270-F0F1-4A40-830D-13BA66D24E82}" type="parTrans" cxnId="{316C4898-91D3-47C7-AC49-09C5C3F1ACBC}">
      <dgm:prSet/>
      <dgm:spPr/>
      <dgm:t>
        <a:bodyPr/>
        <a:lstStyle/>
        <a:p>
          <a:endParaRPr lang="en-US"/>
        </a:p>
      </dgm:t>
    </dgm:pt>
    <dgm:pt modelId="{5D42F9BC-E059-41E7-A860-F80D090FAF30}" type="sibTrans" cxnId="{316C4898-91D3-47C7-AC49-09C5C3F1ACBC}">
      <dgm:prSet/>
      <dgm:spPr/>
      <dgm:t>
        <a:bodyPr/>
        <a:lstStyle/>
        <a:p>
          <a:endParaRPr lang="en-US"/>
        </a:p>
      </dgm:t>
    </dgm:pt>
    <dgm:pt modelId="{6ED7AAA5-05DC-4E7E-86B1-209C2AC075C0}">
      <dgm:prSet custT="1"/>
      <dgm:spPr/>
      <dgm:t>
        <a:bodyPr/>
        <a:lstStyle/>
        <a:p>
          <a:r>
            <a:rPr lang="en-US" sz="2400" dirty="0" smtClean="0"/>
            <a:t>Assess capacity and culture, ID a Behavioral Threat Assessment Team</a:t>
          </a:r>
          <a:endParaRPr lang="en-US" sz="2400" dirty="0"/>
        </a:p>
      </dgm:t>
    </dgm:pt>
    <dgm:pt modelId="{6B80C600-F90D-455B-B048-A30EC034AFB0}" type="parTrans" cxnId="{B4345E17-0E10-4541-AD3E-ECA733AD5046}">
      <dgm:prSet/>
      <dgm:spPr/>
      <dgm:t>
        <a:bodyPr/>
        <a:lstStyle/>
        <a:p>
          <a:endParaRPr lang="en-US"/>
        </a:p>
      </dgm:t>
    </dgm:pt>
    <dgm:pt modelId="{14ED3CA2-12BF-40AB-A175-C44F8786E628}" type="sibTrans" cxnId="{B4345E17-0E10-4541-AD3E-ECA733AD5046}">
      <dgm:prSet/>
      <dgm:spPr/>
      <dgm:t>
        <a:bodyPr/>
        <a:lstStyle/>
        <a:p>
          <a:endParaRPr lang="en-US"/>
        </a:p>
      </dgm:t>
    </dgm:pt>
    <dgm:pt modelId="{73F5AF14-5F5D-4A5D-9CD9-EE8CFCCCDA21}">
      <dgm:prSet custT="1"/>
      <dgm:spPr/>
      <dgm:t>
        <a:bodyPr/>
        <a:lstStyle/>
        <a:p>
          <a:r>
            <a:rPr lang="en-US" sz="2400" dirty="0" smtClean="0"/>
            <a:t>Considerations for special populations</a:t>
          </a:r>
          <a:endParaRPr lang="en-US" sz="2400" dirty="0"/>
        </a:p>
      </dgm:t>
    </dgm:pt>
    <dgm:pt modelId="{1C6ED068-8C86-42AA-B565-B926A88A979C}" type="parTrans" cxnId="{DFA4A7CE-59DC-42C4-9116-5FC4F51DE227}">
      <dgm:prSet/>
      <dgm:spPr/>
      <dgm:t>
        <a:bodyPr/>
        <a:lstStyle/>
        <a:p>
          <a:endParaRPr lang="en-US"/>
        </a:p>
      </dgm:t>
    </dgm:pt>
    <dgm:pt modelId="{78C04600-74F1-426A-8CAE-4FCB0E53ABFD}" type="sibTrans" cxnId="{DFA4A7CE-59DC-42C4-9116-5FC4F51DE227}">
      <dgm:prSet/>
      <dgm:spPr/>
      <dgm:t>
        <a:bodyPr/>
        <a:lstStyle/>
        <a:p>
          <a:endParaRPr lang="en-US"/>
        </a:p>
      </dgm:t>
    </dgm:pt>
    <dgm:pt modelId="{827DD4C6-9D0C-4E09-8344-6CBBD3B5DA46}">
      <dgm:prSet custT="1"/>
      <dgm:spPr/>
      <dgm:t>
        <a:bodyPr/>
        <a:lstStyle/>
        <a:p>
          <a:r>
            <a:rPr lang="en-US" sz="2400" dirty="0" smtClean="0"/>
            <a:t>Practice all forms of drills</a:t>
          </a:r>
          <a:endParaRPr lang="en-US" sz="2400" dirty="0"/>
        </a:p>
      </dgm:t>
    </dgm:pt>
    <dgm:pt modelId="{DCDFCD28-F339-414C-A88D-4230E03A4ED6}" type="parTrans" cxnId="{262FC346-2CE1-4922-8D13-5AE31BD58FC9}">
      <dgm:prSet/>
      <dgm:spPr/>
      <dgm:t>
        <a:bodyPr/>
        <a:lstStyle/>
        <a:p>
          <a:endParaRPr lang="en-US"/>
        </a:p>
      </dgm:t>
    </dgm:pt>
    <dgm:pt modelId="{CB1F430D-1C83-4E03-B086-09B832850E7F}" type="sibTrans" cxnId="{262FC346-2CE1-4922-8D13-5AE31BD58FC9}">
      <dgm:prSet/>
      <dgm:spPr/>
      <dgm:t>
        <a:bodyPr/>
        <a:lstStyle/>
        <a:p>
          <a:endParaRPr lang="en-US"/>
        </a:p>
      </dgm:t>
    </dgm:pt>
    <dgm:pt modelId="{CDCCED6F-BB67-48FE-AC31-9FE8F8AE284D}">
      <dgm:prSet custT="1"/>
      <dgm:spPr/>
      <dgm:t>
        <a:bodyPr/>
        <a:lstStyle/>
        <a:p>
          <a:r>
            <a:rPr lang="en-US" sz="2300" dirty="0" smtClean="0"/>
            <a:t>Make changes when there are facility and staff changes</a:t>
          </a:r>
          <a:endParaRPr lang="en-US" sz="2300" dirty="0"/>
        </a:p>
      </dgm:t>
    </dgm:pt>
    <dgm:pt modelId="{8AEB1124-E31A-452A-9B34-B9D19133BC15}" type="parTrans" cxnId="{B0045601-7915-46AB-B283-5A1640725D50}">
      <dgm:prSet/>
      <dgm:spPr/>
      <dgm:t>
        <a:bodyPr/>
        <a:lstStyle/>
        <a:p>
          <a:endParaRPr lang="en-US"/>
        </a:p>
      </dgm:t>
    </dgm:pt>
    <dgm:pt modelId="{7225734D-AEDD-48BE-B622-F1A88D04C539}" type="sibTrans" cxnId="{B0045601-7915-46AB-B283-5A1640725D50}">
      <dgm:prSet/>
      <dgm:spPr/>
      <dgm:t>
        <a:bodyPr/>
        <a:lstStyle/>
        <a:p>
          <a:endParaRPr lang="en-US"/>
        </a:p>
      </dgm:t>
    </dgm:pt>
    <dgm:pt modelId="{0634D674-3BDB-4228-B9EA-E91D3E39E06D}">
      <dgm:prSet/>
      <dgm:spPr/>
      <dgm:t>
        <a:bodyPr/>
        <a:lstStyle/>
        <a:p>
          <a:endParaRPr lang="en-US" sz="1400" dirty="0"/>
        </a:p>
      </dgm:t>
    </dgm:pt>
    <dgm:pt modelId="{A4A602F8-D1FB-4A82-B71C-1FE6647070ED}" type="parTrans" cxnId="{DD97BA56-B441-48BF-A7E6-8795ED97C52B}">
      <dgm:prSet/>
      <dgm:spPr/>
      <dgm:t>
        <a:bodyPr/>
        <a:lstStyle/>
        <a:p>
          <a:endParaRPr lang="en-US"/>
        </a:p>
      </dgm:t>
    </dgm:pt>
    <dgm:pt modelId="{2A2E9C74-3F71-478D-8CFE-4BFC1BAF253F}" type="sibTrans" cxnId="{DD97BA56-B441-48BF-A7E6-8795ED97C52B}">
      <dgm:prSet/>
      <dgm:spPr/>
      <dgm:t>
        <a:bodyPr/>
        <a:lstStyle/>
        <a:p>
          <a:endParaRPr lang="en-US"/>
        </a:p>
      </dgm:t>
    </dgm:pt>
    <dgm:pt modelId="{422C243B-3224-4AC0-A9F2-B3130BA93AC4}">
      <dgm:prSet custT="1"/>
      <dgm:spPr/>
      <dgm:t>
        <a:bodyPr/>
        <a:lstStyle/>
        <a:p>
          <a:r>
            <a:rPr lang="en-US" sz="2300" dirty="0" smtClean="0"/>
            <a:t>Share with local responders and community </a:t>
          </a:r>
          <a:endParaRPr lang="en-US" sz="2300" dirty="0"/>
        </a:p>
      </dgm:t>
    </dgm:pt>
    <dgm:pt modelId="{20A2EFF3-2B5C-4F67-9769-9CBAEA6EA31F}" type="parTrans" cxnId="{043EC527-6B95-4693-83CB-54BF67B3EF27}">
      <dgm:prSet/>
      <dgm:spPr/>
      <dgm:t>
        <a:bodyPr/>
        <a:lstStyle/>
        <a:p>
          <a:endParaRPr lang="en-US"/>
        </a:p>
      </dgm:t>
    </dgm:pt>
    <dgm:pt modelId="{1C2B15BD-D922-4B4F-B98D-495669A47A27}" type="sibTrans" cxnId="{043EC527-6B95-4693-83CB-54BF67B3EF27}">
      <dgm:prSet/>
      <dgm:spPr/>
      <dgm:t>
        <a:bodyPr/>
        <a:lstStyle/>
        <a:p>
          <a:endParaRPr lang="en-US"/>
        </a:p>
      </dgm:t>
    </dgm:pt>
    <dgm:pt modelId="{3B1184D4-92B8-4325-89D2-E60E2804F3B9}" type="pres">
      <dgm:prSet presAssocID="{04C2E724-672B-409B-B6AE-DFD7E7F860F4}" presName="Name0" presStyleCnt="0">
        <dgm:presLayoutVars>
          <dgm:dir/>
          <dgm:animLvl val="lvl"/>
          <dgm:resizeHandles/>
        </dgm:presLayoutVars>
      </dgm:prSet>
      <dgm:spPr/>
      <dgm:t>
        <a:bodyPr/>
        <a:lstStyle/>
        <a:p>
          <a:endParaRPr lang="en-US"/>
        </a:p>
      </dgm:t>
    </dgm:pt>
    <dgm:pt modelId="{EABA322A-EC12-4577-AAAE-89DF8C15A173}" type="pres">
      <dgm:prSet presAssocID="{B927914B-17FF-4116-8970-32C71EA97850}" presName="linNode" presStyleCnt="0"/>
      <dgm:spPr/>
    </dgm:pt>
    <dgm:pt modelId="{6EFE631A-1A13-46C2-83D9-8EBBF27154DB}" type="pres">
      <dgm:prSet presAssocID="{B927914B-17FF-4116-8970-32C71EA97850}" presName="parentShp" presStyleLbl="node1" presStyleIdx="0" presStyleCnt="4">
        <dgm:presLayoutVars>
          <dgm:bulletEnabled val="1"/>
        </dgm:presLayoutVars>
      </dgm:prSet>
      <dgm:spPr/>
      <dgm:t>
        <a:bodyPr/>
        <a:lstStyle/>
        <a:p>
          <a:endParaRPr lang="en-US"/>
        </a:p>
      </dgm:t>
    </dgm:pt>
    <dgm:pt modelId="{E9214BF1-1113-43EE-8CB9-C15CE2422E82}" type="pres">
      <dgm:prSet presAssocID="{B927914B-17FF-4116-8970-32C71EA97850}" presName="childShp" presStyleLbl="bgAccFollowNode1" presStyleIdx="0" presStyleCnt="4" custLinFactNeighborX="-1294" custLinFactNeighborY="956">
        <dgm:presLayoutVars>
          <dgm:bulletEnabled val="1"/>
        </dgm:presLayoutVars>
      </dgm:prSet>
      <dgm:spPr/>
      <dgm:t>
        <a:bodyPr/>
        <a:lstStyle/>
        <a:p>
          <a:endParaRPr lang="en-US"/>
        </a:p>
      </dgm:t>
    </dgm:pt>
    <dgm:pt modelId="{DE20BA2C-2F64-41DA-A087-8D5C5776D49C}" type="pres">
      <dgm:prSet presAssocID="{7FBE8327-A7CF-4289-BAAF-0E52A8234B85}" presName="spacing" presStyleCnt="0"/>
      <dgm:spPr/>
    </dgm:pt>
    <dgm:pt modelId="{111A6098-47B8-4F42-A9B1-D4FF0CCB9088}" type="pres">
      <dgm:prSet presAssocID="{0CDDD7F9-61A4-4661-B0D6-BBD4F43DDA07}" presName="linNode" presStyleCnt="0"/>
      <dgm:spPr/>
    </dgm:pt>
    <dgm:pt modelId="{173F50E6-BD0A-49A7-AF14-E1791ACB0EF5}" type="pres">
      <dgm:prSet presAssocID="{0CDDD7F9-61A4-4661-B0D6-BBD4F43DDA07}" presName="parentShp" presStyleLbl="node1" presStyleIdx="1" presStyleCnt="4">
        <dgm:presLayoutVars>
          <dgm:bulletEnabled val="1"/>
        </dgm:presLayoutVars>
      </dgm:prSet>
      <dgm:spPr/>
      <dgm:t>
        <a:bodyPr/>
        <a:lstStyle/>
        <a:p>
          <a:endParaRPr lang="en-US"/>
        </a:p>
      </dgm:t>
    </dgm:pt>
    <dgm:pt modelId="{69FFA9B0-88AD-4410-9222-8BFE4C615A20}" type="pres">
      <dgm:prSet presAssocID="{0CDDD7F9-61A4-4661-B0D6-BBD4F43DDA07}" presName="childShp" presStyleLbl="bgAccFollowNode1" presStyleIdx="1" presStyleCnt="4" custScaleX="106403" custScaleY="114741">
        <dgm:presLayoutVars>
          <dgm:bulletEnabled val="1"/>
        </dgm:presLayoutVars>
      </dgm:prSet>
      <dgm:spPr/>
      <dgm:t>
        <a:bodyPr/>
        <a:lstStyle/>
        <a:p>
          <a:endParaRPr lang="en-US"/>
        </a:p>
      </dgm:t>
    </dgm:pt>
    <dgm:pt modelId="{055BE2AD-5511-4A41-B950-C85EFD37F5D0}" type="pres">
      <dgm:prSet presAssocID="{C400CFDA-26B8-460D-BFD3-375D14D006A4}" presName="spacing" presStyleCnt="0"/>
      <dgm:spPr/>
    </dgm:pt>
    <dgm:pt modelId="{02250D43-603C-4CD9-8CD2-28E8B94E2457}" type="pres">
      <dgm:prSet presAssocID="{77FAB96A-FFB8-48E1-857C-7CB407315DF0}" presName="linNode" presStyleCnt="0"/>
      <dgm:spPr/>
    </dgm:pt>
    <dgm:pt modelId="{57ABCBB4-D5CD-45D2-B009-8AB239320235}" type="pres">
      <dgm:prSet presAssocID="{77FAB96A-FFB8-48E1-857C-7CB407315DF0}" presName="parentShp" presStyleLbl="node1" presStyleIdx="2" presStyleCnt="4">
        <dgm:presLayoutVars>
          <dgm:bulletEnabled val="1"/>
        </dgm:presLayoutVars>
      </dgm:prSet>
      <dgm:spPr/>
      <dgm:t>
        <a:bodyPr/>
        <a:lstStyle/>
        <a:p>
          <a:endParaRPr lang="en-US"/>
        </a:p>
      </dgm:t>
    </dgm:pt>
    <dgm:pt modelId="{DB2C5CAD-215C-4372-84F8-46C5417B2B71}" type="pres">
      <dgm:prSet presAssocID="{77FAB96A-FFB8-48E1-857C-7CB407315DF0}" presName="childShp" presStyleLbl="bgAccFollowNode1" presStyleIdx="2" presStyleCnt="4" custScaleY="126830" custLinFactNeighborX="341" custLinFactNeighborY="-5136">
        <dgm:presLayoutVars>
          <dgm:bulletEnabled val="1"/>
        </dgm:presLayoutVars>
      </dgm:prSet>
      <dgm:spPr/>
      <dgm:t>
        <a:bodyPr/>
        <a:lstStyle/>
        <a:p>
          <a:endParaRPr lang="en-US"/>
        </a:p>
      </dgm:t>
    </dgm:pt>
    <dgm:pt modelId="{DB7F66D4-5FDC-41AC-8EB4-58D7BBFBF125}" type="pres">
      <dgm:prSet presAssocID="{EF15477B-24F0-46D3-A3E8-8AEF48426F30}" presName="spacing" presStyleCnt="0"/>
      <dgm:spPr/>
    </dgm:pt>
    <dgm:pt modelId="{26CEF0DD-73CF-408B-88D2-32BEB696DD92}" type="pres">
      <dgm:prSet presAssocID="{D0D6EE37-02C5-4504-A137-7DB49F5F85F9}" presName="linNode" presStyleCnt="0"/>
      <dgm:spPr/>
    </dgm:pt>
    <dgm:pt modelId="{FBA33F81-1443-4132-8FA3-43ED1AD58521}" type="pres">
      <dgm:prSet presAssocID="{D0D6EE37-02C5-4504-A137-7DB49F5F85F9}" presName="parentShp" presStyleLbl="node1" presStyleIdx="3" presStyleCnt="4">
        <dgm:presLayoutVars>
          <dgm:bulletEnabled val="1"/>
        </dgm:presLayoutVars>
      </dgm:prSet>
      <dgm:spPr/>
      <dgm:t>
        <a:bodyPr/>
        <a:lstStyle/>
        <a:p>
          <a:endParaRPr lang="en-US"/>
        </a:p>
      </dgm:t>
    </dgm:pt>
    <dgm:pt modelId="{08DC5EFC-840C-458E-827C-91199C76F8CE}" type="pres">
      <dgm:prSet presAssocID="{D0D6EE37-02C5-4504-A137-7DB49F5F85F9}" presName="childShp" presStyleLbl="bgAccFollowNode1" presStyleIdx="3" presStyleCnt="4" custScaleX="104970" custScaleY="160586">
        <dgm:presLayoutVars>
          <dgm:bulletEnabled val="1"/>
        </dgm:presLayoutVars>
      </dgm:prSet>
      <dgm:spPr/>
      <dgm:t>
        <a:bodyPr/>
        <a:lstStyle/>
        <a:p>
          <a:endParaRPr lang="en-US"/>
        </a:p>
      </dgm:t>
    </dgm:pt>
  </dgm:ptLst>
  <dgm:cxnLst>
    <dgm:cxn modelId="{B6BD55E1-9622-4985-B378-D68645FA3005}" type="presOf" srcId="{827DD4C6-9D0C-4E09-8344-6CBBD3B5DA46}" destId="{DB2C5CAD-215C-4372-84F8-46C5417B2B71}" srcOrd="0" destOrd="1" presId="urn:microsoft.com/office/officeart/2005/8/layout/vList6"/>
    <dgm:cxn modelId="{3D7CD39E-2748-44A6-BB6A-FF3A645A773B}" srcId="{04C2E724-672B-409B-B6AE-DFD7E7F860F4}" destId="{D0D6EE37-02C5-4504-A137-7DB49F5F85F9}" srcOrd="3" destOrd="0" parTransId="{E9635000-EE03-4D31-8FFC-61B99B39FF89}" sibTransId="{A8D860A6-1BD6-4F57-AEF5-D65BFE2F786B}"/>
    <dgm:cxn modelId="{F1B2138A-13B4-4936-AA37-FC0E01812B53}" srcId="{04C2E724-672B-409B-B6AE-DFD7E7F860F4}" destId="{0CDDD7F9-61A4-4661-B0D6-BBD4F43DDA07}" srcOrd="1" destOrd="0" parTransId="{F1DB4178-C57E-4E6E-9097-D27AB0D73838}" sibTransId="{C400CFDA-26B8-460D-BFD3-375D14D006A4}"/>
    <dgm:cxn modelId="{60E61771-53B6-42EE-9964-AD15939F2359}" type="presOf" srcId="{CDCCED6F-BB67-48FE-AC31-9FE8F8AE284D}" destId="{08DC5EFC-840C-458E-827C-91199C76F8CE}" srcOrd="0" destOrd="0" presId="urn:microsoft.com/office/officeart/2005/8/layout/vList6"/>
    <dgm:cxn modelId="{316C4898-91D3-47C7-AC49-09C5C3F1ACBC}" srcId="{B927914B-17FF-4116-8970-32C71EA97850}" destId="{ACF86F12-C75E-42C4-8DE1-1F0BEBF6A96F}" srcOrd="0" destOrd="0" parTransId="{4A5F1270-F0F1-4A40-830D-13BA66D24E82}" sibTransId="{5D42F9BC-E059-41E7-A860-F80D090FAF30}"/>
    <dgm:cxn modelId="{75CD9F36-1A6B-4672-8525-CD40B8882E5C}" type="presOf" srcId="{D0D6EE37-02C5-4504-A137-7DB49F5F85F9}" destId="{FBA33F81-1443-4132-8FA3-43ED1AD58521}" srcOrd="0" destOrd="0" presId="urn:microsoft.com/office/officeart/2005/8/layout/vList6"/>
    <dgm:cxn modelId="{B8BCD2CC-EE74-49FF-B90B-129BE394438C}" type="presOf" srcId="{6ED7AAA5-05DC-4E7E-86B1-209C2AC075C0}" destId="{69FFA9B0-88AD-4410-9222-8BFE4C615A20}" srcOrd="0" destOrd="0" presId="urn:microsoft.com/office/officeart/2005/8/layout/vList6"/>
    <dgm:cxn modelId="{5B581805-DB6C-4542-8B7A-638BAFAB34ED}" type="presOf" srcId="{422C243B-3224-4AC0-A9F2-B3130BA93AC4}" destId="{08DC5EFC-840C-458E-827C-91199C76F8CE}" srcOrd="0" destOrd="1" presId="urn:microsoft.com/office/officeart/2005/8/layout/vList6"/>
    <dgm:cxn modelId="{DD97BA56-B441-48BF-A7E6-8795ED97C52B}" srcId="{D0D6EE37-02C5-4504-A137-7DB49F5F85F9}" destId="{0634D674-3BDB-4228-B9EA-E91D3E39E06D}" srcOrd="2" destOrd="0" parTransId="{A4A602F8-D1FB-4A82-B71C-1FE6647070ED}" sibTransId="{2A2E9C74-3F71-478D-8CFE-4BFC1BAF253F}"/>
    <dgm:cxn modelId="{78CDB17C-DF4E-48F5-A7C1-83081DAE26D8}" srcId="{04C2E724-672B-409B-B6AE-DFD7E7F860F4}" destId="{77FAB96A-FFB8-48E1-857C-7CB407315DF0}" srcOrd="2" destOrd="0" parTransId="{368D991D-EAFD-40F8-B7FE-5220CA02C81C}" sibTransId="{EF15477B-24F0-46D3-A3E8-8AEF48426F30}"/>
    <dgm:cxn modelId="{052AE864-DF9C-4CA8-A05C-E5120CB33ADF}" srcId="{04C2E724-672B-409B-B6AE-DFD7E7F860F4}" destId="{B927914B-17FF-4116-8970-32C71EA97850}" srcOrd="0" destOrd="0" parTransId="{ECD8F7B2-F327-4660-831E-B65241DE761D}" sibTransId="{7FBE8327-A7CF-4289-BAAF-0E52A8234B85}"/>
    <dgm:cxn modelId="{B4345E17-0E10-4541-AD3E-ECA733AD5046}" srcId="{0CDDD7F9-61A4-4661-B0D6-BBD4F43DDA07}" destId="{6ED7AAA5-05DC-4E7E-86B1-209C2AC075C0}" srcOrd="0" destOrd="0" parTransId="{6B80C600-F90D-455B-B048-A30EC034AFB0}" sibTransId="{14ED3CA2-12BF-40AB-A175-C44F8786E628}"/>
    <dgm:cxn modelId="{44163340-80B0-47E2-A896-2427480B322B}" type="presOf" srcId="{04C2E724-672B-409B-B6AE-DFD7E7F860F4}" destId="{3B1184D4-92B8-4325-89D2-E60E2804F3B9}" srcOrd="0" destOrd="0" presId="urn:microsoft.com/office/officeart/2005/8/layout/vList6"/>
    <dgm:cxn modelId="{77516D09-192B-4DF3-A92B-F32269D5C895}" type="presOf" srcId="{0634D674-3BDB-4228-B9EA-E91D3E39E06D}" destId="{08DC5EFC-840C-458E-827C-91199C76F8CE}" srcOrd="0" destOrd="2" presId="urn:microsoft.com/office/officeart/2005/8/layout/vList6"/>
    <dgm:cxn modelId="{A2D4E4EF-6E27-4B8A-A3E3-B72963E50A70}" type="presOf" srcId="{0CDDD7F9-61A4-4661-B0D6-BBD4F43DDA07}" destId="{173F50E6-BD0A-49A7-AF14-E1791ACB0EF5}" srcOrd="0" destOrd="0" presId="urn:microsoft.com/office/officeart/2005/8/layout/vList6"/>
    <dgm:cxn modelId="{10F40731-D127-4F63-B410-64DFF6B22A8C}" type="presOf" srcId="{ACF86F12-C75E-42C4-8DE1-1F0BEBF6A96F}" destId="{E9214BF1-1113-43EE-8CB9-C15CE2422E82}" srcOrd="0" destOrd="0" presId="urn:microsoft.com/office/officeart/2005/8/layout/vList6"/>
    <dgm:cxn modelId="{B0045601-7915-46AB-B283-5A1640725D50}" srcId="{D0D6EE37-02C5-4504-A137-7DB49F5F85F9}" destId="{CDCCED6F-BB67-48FE-AC31-9FE8F8AE284D}" srcOrd="0" destOrd="0" parTransId="{8AEB1124-E31A-452A-9B34-B9D19133BC15}" sibTransId="{7225734D-AEDD-48BE-B622-F1A88D04C539}"/>
    <dgm:cxn modelId="{4B7CC1DB-04E4-4A8F-85ED-AA050848F7F2}" type="presOf" srcId="{B927914B-17FF-4116-8970-32C71EA97850}" destId="{6EFE631A-1A13-46C2-83D9-8EBBF27154DB}" srcOrd="0" destOrd="0" presId="urn:microsoft.com/office/officeart/2005/8/layout/vList6"/>
    <dgm:cxn modelId="{043EC527-6B95-4693-83CB-54BF67B3EF27}" srcId="{D0D6EE37-02C5-4504-A137-7DB49F5F85F9}" destId="{422C243B-3224-4AC0-A9F2-B3130BA93AC4}" srcOrd="1" destOrd="0" parTransId="{20A2EFF3-2B5C-4F67-9769-9CBAEA6EA31F}" sibTransId="{1C2B15BD-D922-4B4F-B98D-495669A47A27}"/>
    <dgm:cxn modelId="{DFA4A7CE-59DC-42C4-9116-5FC4F51DE227}" srcId="{77FAB96A-FFB8-48E1-857C-7CB407315DF0}" destId="{73F5AF14-5F5D-4A5D-9CD9-EE8CFCCCDA21}" srcOrd="0" destOrd="0" parTransId="{1C6ED068-8C86-42AA-B565-B926A88A979C}" sibTransId="{78C04600-74F1-426A-8CAE-4FCB0E53ABFD}"/>
    <dgm:cxn modelId="{3F09A96D-2FF8-4DEC-8B02-A8AAC344DE9C}" type="presOf" srcId="{73F5AF14-5F5D-4A5D-9CD9-EE8CFCCCDA21}" destId="{DB2C5CAD-215C-4372-84F8-46C5417B2B71}" srcOrd="0" destOrd="0" presId="urn:microsoft.com/office/officeart/2005/8/layout/vList6"/>
    <dgm:cxn modelId="{262FC346-2CE1-4922-8D13-5AE31BD58FC9}" srcId="{77FAB96A-FFB8-48E1-857C-7CB407315DF0}" destId="{827DD4C6-9D0C-4E09-8344-6CBBD3B5DA46}" srcOrd="1" destOrd="0" parTransId="{DCDFCD28-F339-414C-A88D-4230E03A4ED6}" sibTransId="{CB1F430D-1C83-4E03-B086-09B832850E7F}"/>
    <dgm:cxn modelId="{037DC787-DDCD-4B30-8A28-771DAD3B1E14}" type="presOf" srcId="{77FAB96A-FFB8-48E1-857C-7CB407315DF0}" destId="{57ABCBB4-D5CD-45D2-B009-8AB239320235}" srcOrd="0" destOrd="0" presId="urn:microsoft.com/office/officeart/2005/8/layout/vList6"/>
    <dgm:cxn modelId="{CDBDDA19-21D0-4E08-AE1D-BD447C31668D}" type="presParOf" srcId="{3B1184D4-92B8-4325-89D2-E60E2804F3B9}" destId="{EABA322A-EC12-4577-AAAE-89DF8C15A173}" srcOrd="0" destOrd="0" presId="urn:microsoft.com/office/officeart/2005/8/layout/vList6"/>
    <dgm:cxn modelId="{71256EED-F5F5-453D-8920-897FEF00D463}" type="presParOf" srcId="{EABA322A-EC12-4577-AAAE-89DF8C15A173}" destId="{6EFE631A-1A13-46C2-83D9-8EBBF27154DB}" srcOrd="0" destOrd="0" presId="urn:microsoft.com/office/officeart/2005/8/layout/vList6"/>
    <dgm:cxn modelId="{25528906-7CC5-40F6-A7A9-DE45434E1173}" type="presParOf" srcId="{EABA322A-EC12-4577-AAAE-89DF8C15A173}" destId="{E9214BF1-1113-43EE-8CB9-C15CE2422E82}" srcOrd="1" destOrd="0" presId="urn:microsoft.com/office/officeart/2005/8/layout/vList6"/>
    <dgm:cxn modelId="{26EC495B-B705-481D-A885-4E0ABA290AD7}" type="presParOf" srcId="{3B1184D4-92B8-4325-89D2-E60E2804F3B9}" destId="{DE20BA2C-2F64-41DA-A087-8D5C5776D49C}" srcOrd="1" destOrd="0" presId="urn:microsoft.com/office/officeart/2005/8/layout/vList6"/>
    <dgm:cxn modelId="{DC541166-6963-43B2-BAB2-F164993E3E62}" type="presParOf" srcId="{3B1184D4-92B8-4325-89D2-E60E2804F3B9}" destId="{111A6098-47B8-4F42-A9B1-D4FF0CCB9088}" srcOrd="2" destOrd="0" presId="urn:microsoft.com/office/officeart/2005/8/layout/vList6"/>
    <dgm:cxn modelId="{14DCCF7F-9D3B-40E6-8C0B-499166D25842}" type="presParOf" srcId="{111A6098-47B8-4F42-A9B1-D4FF0CCB9088}" destId="{173F50E6-BD0A-49A7-AF14-E1791ACB0EF5}" srcOrd="0" destOrd="0" presId="urn:microsoft.com/office/officeart/2005/8/layout/vList6"/>
    <dgm:cxn modelId="{4D9034C7-277A-490D-92DA-EEE867C21076}" type="presParOf" srcId="{111A6098-47B8-4F42-A9B1-D4FF0CCB9088}" destId="{69FFA9B0-88AD-4410-9222-8BFE4C615A20}" srcOrd="1" destOrd="0" presId="urn:microsoft.com/office/officeart/2005/8/layout/vList6"/>
    <dgm:cxn modelId="{2F43CD97-5FED-4B8B-A15C-037EB4989EDA}" type="presParOf" srcId="{3B1184D4-92B8-4325-89D2-E60E2804F3B9}" destId="{055BE2AD-5511-4A41-B950-C85EFD37F5D0}" srcOrd="3" destOrd="0" presId="urn:microsoft.com/office/officeart/2005/8/layout/vList6"/>
    <dgm:cxn modelId="{94220D3C-208D-437F-860F-14A2BFD30387}" type="presParOf" srcId="{3B1184D4-92B8-4325-89D2-E60E2804F3B9}" destId="{02250D43-603C-4CD9-8CD2-28E8B94E2457}" srcOrd="4" destOrd="0" presId="urn:microsoft.com/office/officeart/2005/8/layout/vList6"/>
    <dgm:cxn modelId="{730F1250-BEF3-452D-A600-D725DF2216CE}" type="presParOf" srcId="{02250D43-603C-4CD9-8CD2-28E8B94E2457}" destId="{57ABCBB4-D5CD-45D2-B009-8AB239320235}" srcOrd="0" destOrd="0" presId="urn:microsoft.com/office/officeart/2005/8/layout/vList6"/>
    <dgm:cxn modelId="{B4958CA2-0E04-4783-BC9A-BA468D70227A}" type="presParOf" srcId="{02250D43-603C-4CD9-8CD2-28E8B94E2457}" destId="{DB2C5CAD-215C-4372-84F8-46C5417B2B71}" srcOrd="1" destOrd="0" presId="urn:microsoft.com/office/officeart/2005/8/layout/vList6"/>
    <dgm:cxn modelId="{4A79750A-CC38-4B96-9393-B4A2643D6F34}" type="presParOf" srcId="{3B1184D4-92B8-4325-89D2-E60E2804F3B9}" destId="{DB7F66D4-5FDC-41AC-8EB4-58D7BBFBF125}" srcOrd="5" destOrd="0" presId="urn:microsoft.com/office/officeart/2005/8/layout/vList6"/>
    <dgm:cxn modelId="{FCDC3A4D-9362-4FDD-BC00-DCB59AAE663E}" type="presParOf" srcId="{3B1184D4-92B8-4325-89D2-E60E2804F3B9}" destId="{26CEF0DD-73CF-408B-88D2-32BEB696DD92}" srcOrd="6" destOrd="0" presId="urn:microsoft.com/office/officeart/2005/8/layout/vList6"/>
    <dgm:cxn modelId="{BD5F372F-1C5B-47CB-B40A-1692CEA7792D}" type="presParOf" srcId="{26CEF0DD-73CF-408B-88D2-32BEB696DD92}" destId="{FBA33F81-1443-4132-8FA3-43ED1AD58521}" srcOrd="0" destOrd="0" presId="urn:microsoft.com/office/officeart/2005/8/layout/vList6"/>
    <dgm:cxn modelId="{99738B04-F6F6-4F3A-9419-F75EE9F5BC14}" type="presParOf" srcId="{26CEF0DD-73CF-408B-88D2-32BEB696DD92}" destId="{08DC5EFC-840C-458E-827C-91199C76F8CE}"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6A9F78-9E4D-4165-AE30-1E78AFEDB783}" type="doc">
      <dgm:prSet loTypeId="urn:microsoft.com/office/officeart/2008/layout/LinedList" loCatId="list" qsTypeId="urn:microsoft.com/office/officeart/2005/8/quickstyle/simple1" qsCatId="simple" csTypeId="urn:microsoft.com/office/officeart/2005/8/colors/colorful3" csCatId="colorful"/>
      <dgm:spPr/>
      <dgm:t>
        <a:bodyPr/>
        <a:lstStyle/>
        <a:p>
          <a:endParaRPr lang="en-US"/>
        </a:p>
      </dgm:t>
    </dgm:pt>
    <dgm:pt modelId="{413F5A12-32CF-4EB1-8B94-0BEDCEE6BEE4}">
      <dgm:prSet custT="1"/>
      <dgm:spPr/>
      <dgm:t>
        <a:bodyPr/>
        <a:lstStyle/>
        <a:p>
          <a:pPr rtl="0"/>
          <a:r>
            <a:rPr lang="en-US" sz="4000" dirty="0" smtClean="0"/>
            <a:t>Incident Command</a:t>
          </a:r>
          <a:endParaRPr lang="en-US" sz="4000" dirty="0"/>
        </a:p>
      </dgm:t>
    </dgm:pt>
    <dgm:pt modelId="{43F9D748-9C14-49D6-8B93-C6C05A2B17B8}" type="parTrans" cxnId="{4BD8D391-0AFA-4910-A6A6-73E5A4451E2B}">
      <dgm:prSet/>
      <dgm:spPr/>
      <dgm:t>
        <a:bodyPr/>
        <a:lstStyle/>
        <a:p>
          <a:endParaRPr lang="en-US"/>
        </a:p>
      </dgm:t>
    </dgm:pt>
    <dgm:pt modelId="{69908D08-B419-48F1-A0F1-CC97FCB9A720}" type="sibTrans" cxnId="{4BD8D391-0AFA-4910-A6A6-73E5A4451E2B}">
      <dgm:prSet/>
      <dgm:spPr/>
      <dgm:t>
        <a:bodyPr/>
        <a:lstStyle/>
        <a:p>
          <a:endParaRPr lang="en-US"/>
        </a:p>
      </dgm:t>
    </dgm:pt>
    <dgm:pt modelId="{E10CAF5C-35E2-42EB-A0C2-9A120349D087}">
      <dgm:prSet custT="1"/>
      <dgm:spPr/>
      <dgm:t>
        <a:bodyPr/>
        <a:lstStyle/>
        <a:p>
          <a:pPr rtl="0"/>
          <a:r>
            <a:rPr lang="en-US" sz="2800" dirty="0" smtClean="0"/>
            <a:t>Written</a:t>
          </a:r>
          <a:r>
            <a:rPr lang="en-US" sz="2400" dirty="0" smtClean="0"/>
            <a:t> protocol for evacuation, shelter in place and lockdown</a:t>
          </a:r>
          <a:endParaRPr lang="en-US" sz="2400" dirty="0"/>
        </a:p>
      </dgm:t>
    </dgm:pt>
    <dgm:pt modelId="{FC5B680C-36B8-4AFD-946D-794220467F75}" type="parTrans" cxnId="{A4B292B7-89F9-49BC-A3FB-6F6957C3F065}">
      <dgm:prSet/>
      <dgm:spPr/>
      <dgm:t>
        <a:bodyPr/>
        <a:lstStyle/>
        <a:p>
          <a:endParaRPr lang="en-US"/>
        </a:p>
      </dgm:t>
    </dgm:pt>
    <dgm:pt modelId="{30234913-EE72-44A4-9F3C-CA89FEA9CF73}" type="sibTrans" cxnId="{A4B292B7-89F9-49BC-A3FB-6F6957C3F065}">
      <dgm:prSet/>
      <dgm:spPr/>
      <dgm:t>
        <a:bodyPr/>
        <a:lstStyle/>
        <a:p>
          <a:endParaRPr lang="en-US"/>
        </a:p>
      </dgm:t>
    </dgm:pt>
    <dgm:pt modelId="{20986514-272A-4109-A46C-3ECA7CACB30D}">
      <dgm:prSet custT="1"/>
      <dgm:spPr/>
      <dgm:t>
        <a:bodyPr/>
        <a:lstStyle/>
        <a:p>
          <a:pPr rtl="0"/>
          <a:r>
            <a:rPr lang="en-US" sz="2800" baseline="0" dirty="0" smtClean="0"/>
            <a:t>Early dismissal</a:t>
          </a:r>
          <a:endParaRPr lang="en-US" sz="2800" baseline="0" dirty="0"/>
        </a:p>
      </dgm:t>
    </dgm:pt>
    <dgm:pt modelId="{0A6DF5E1-7EED-4FCC-B435-ED552071D669}" type="parTrans" cxnId="{5CF3EE92-4C94-4454-81E4-1289D7CCFA50}">
      <dgm:prSet/>
      <dgm:spPr/>
      <dgm:t>
        <a:bodyPr/>
        <a:lstStyle/>
        <a:p>
          <a:endParaRPr lang="en-US"/>
        </a:p>
      </dgm:t>
    </dgm:pt>
    <dgm:pt modelId="{985F1D6B-5651-4BAC-80F3-DBF70940A4F5}" type="sibTrans" cxnId="{5CF3EE92-4C94-4454-81E4-1289D7CCFA50}">
      <dgm:prSet/>
      <dgm:spPr/>
      <dgm:t>
        <a:bodyPr/>
        <a:lstStyle/>
        <a:p>
          <a:endParaRPr lang="en-US"/>
        </a:p>
      </dgm:t>
    </dgm:pt>
    <dgm:pt modelId="{56A43CAA-C554-42B2-BDE2-D209E2802B53}">
      <dgm:prSet custT="1"/>
      <dgm:spPr/>
      <dgm:t>
        <a:bodyPr/>
        <a:lstStyle/>
        <a:p>
          <a:pPr rtl="0"/>
          <a:r>
            <a:rPr lang="en-US" sz="2400" baseline="0" dirty="0" smtClean="0"/>
            <a:t>All acts of violence including active shooter, bomb threat, animal on campus, fire, loss of water or power</a:t>
          </a:r>
          <a:endParaRPr lang="en-US" sz="2400" baseline="0" dirty="0"/>
        </a:p>
      </dgm:t>
    </dgm:pt>
    <dgm:pt modelId="{5779E379-1E31-4769-982A-39DB24446AAB}" type="parTrans" cxnId="{E5B8032D-17AD-43B5-8B31-1B7FDD62175C}">
      <dgm:prSet/>
      <dgm:spPr/>
      <dgm:t>
        <a:bodyPr/>
        <a:lstStyle/>
        <a:p>
          <a:endParaRPr lang="en-US"/>
        </a:p>
      </dgm:t>
    </dgm:pt>
    <dgm:pt modelId="{E64C654D-9C90-4FC7-8079-2F4D263F7832}" type="sibTrans" cxnId="{E5B8032D-17AD-43B5-8B31-1B7FDD62175C}">
      <dgm:prSet/>
      <dgm:spPr/>
      <dgm:t>
        <a:bodyPr/>
        <a:lstStyle/>
        <a:p>
          <a:endParaRPr lang="en-US"/>
        </a:p>
      </dgm:t>
    </dgm:pt>
    <dgm:pt modelId="{07CFDB51-8434-47FC-BC40-6F2EAF18E0C9}">
      <dgm:prSet custT="1"/>
      <dgm:spPr/>
      <dgm:t>
        <a:bodyPr/>
        <a:lstStyle/>
        <a:p>
          <a:pPr rtl="0"/>
          <a:r>
            <a:rPr lang="en-US" sz="4000" baseline="0" dirty="0" smtClean="0"/>
            <a:t>Suicide</a:t>
          </a:r>
          <a:endParaRPr lang="en-US" sz="4000" baseline="0" dirty="0"/>
        </a:p>
      </dgm:t>
    </dgm:pt>
    <dgm:pt modelId="{89DFC148-8308-465A-8B7F-B6C14C096AB0}" type="parTrans" cxnId="{10A5A192-DFC6-4AA1-9CBF-B801E782308E}">
      <dgm:prSet/>
      <dgm:spPr/>
      <dgm:t>
        <a:bodyPr/>
        <a:lstStyle/>
        <a:p>
          <a:endParaRPr lang="en-US"/>
        </a:p>
      </dgm:t>
    </dgm:pt>
    <dgm:pt modelId="{61EF19D3-BF0F-4783-A476-5803CA9385C8}" type="sibTrans" cxnId="{10A5A192-DFC6-4AA1-9CBF-B801E782308E}">
      <dgm:prSet/>
      <dgm:spPr/>
      <dgm:t>
        <a:bodyPr/>
        <a:lstStyle/>
        <a:p>
          <a:endParaRPr lang="en-US"/>
        </a:p>
      </dgm:t>
    </dgm:pt>
    <dgm:pt modelId="{A9EC05D9-A617-453A-AF83-F0CEFC68B2F7}">
      <dgm:prSet custT="1"/>
      <dgm:spPr/>
      <dgm:t>
        <a:bodyPr/>
        <a:lstStyle/>
        <a:p>
          <a:pPr rtl="0"/>
          <a:r>
            <a:rPr lang="en-US" sz="2800" baseline="0" dirty="0" smtClean="0"/>
            <a:t>Transportation Emergencies</a:t>
          </a:r>
          <a:endParaRPr lang="en-US" sz="2800" baseline="0" dirty="0"/>
        </a:p>
      </dgm:t>
    </dgm:pt>
    <dgm:pt modelId="{5DA29EA6-0235-48E8-B123-5CFFDA2C5037}" type="parTrans" cxnId="{9DB424C9-F78F-4748-BFFD-D99254562F72}">
      <dgm:prSet/>
      <dgm:spPr/>
      <dgm:t>
        <a:bodyPr/>
        <a:lstStyle/>
        <a:p>
          <a:endParaRPr lang="en-US"/>
        </a:p>
      </dgm:t>
    </dgm:pt>
    <dgm:pt modelId="{AC5B27AF-5865-4ED0-9FC2-16219615B211}" type="sibTrans" cxnId="{9DB424C9-F78F-4748-BFFD-D99254562F72}">
      <dgm:prSet/>
      <dgm:spPr/>
      <dgm:t>
        <a:bodyPr/>
        <a:lstStyle/>
        <a:p>
          <a:endParaRPr lang="en-US"/>
        </a:p>
      </dgm:t>
    </dgm:pt>
    <dgm:pt modelId="{6962A4F8-C843-43C5-A220-1F2C01CDF83A}">
      <dgm:prSet custT="1"/>
      <dgm:spPr/>
      <dgm:t>
        <a:bodyPr/>
        <a:lstStyle/>
        <a:p>
          <a:pPr rtl="0"/>
          <a:r>
            <a:rPr lang="en-US" sz="2800" baseline="0" dirty="0" smtClean="0"/>
            <a:t>Media</a:t>
          </a:r>
          <a:endParaRPr lang="en-US" sz="2800" baseline="0" dirty="0"/>
        </a:p>
      </dgm:t>
    </dgm:pt>
    <dgm:pt modelId="{4F774343-B1F5-483E-A9CA-629F38B16750}" type="parTrans" cxnId="{D69B6B15-BC63-4B6A-B574-6ACD6A5D097E}">
      <dgm:prSet/>
      <dgm:spPr/>
      <dgm:t>
        <a:bodyPr/>
        <a:lstStyle/>
        <a:p>
          <a:endParaRPr lang="en-US"/>
        </a:p>
      </dgm:t>
    </dgm:pt>
    <dgm:pt modelId="{AA5C0453-57AC-4858-857D-808CCD909D77}" type="sibTrans" cxnId="{D69B6B15-BC63-4B6A-B574-6ACD6A5D097E}">
      <dgm:prSet/>
      <dgm:spPr/>
      <dgm:t>
        <a:bodyPr/>
        <a:lstStyle/>
        <a:p>
          <a:endParaRPr lang="en-US"/>
        </a:p>
      </dgm:t>
    </dgm:pt>
    <dgm:pt modelId="{4C18F9EC-46E1-4400-9470-984C92755011}" type="pres">
      <dgm:prSet presAssocID="{586A9F78-9E4D-4165-AE30-1E78AFEDB783}" presName="vert0" presStyleCnt="0">
        <dgm:presLayoutVars>
          <dgm:dir/>
          <dgm:animOne val="branch"/>
          <dgm:animLvl val="lvl"/>
        </dgm:presLayoutVars>
      </dgm:prSet>
      <dgm:spPr/>
      <dgm:t>
        <a:bodyPr/>
        <a:lstStyle/>
        <a:p>
          <a:endParaRPr lang="en-US"/>
        </a:p>
      </dgm:t>
    </dgm:pt>
    <dgm:pt modelId="{9F1A70B1-4F39-47CB-8246-B304D73DC0C3}" type="pres">
      <dgm:prSet presAssocID="{413F5A12-32CF-4EB1-8B94-0BEDCEE6BEE4}" presName="thickLine" presStyleLbl="alignNode1" presStyleIdx="0" presStyleCnt="7"/>
      <dgm:spPr/>
    </dgm:pt>
    <dgm:pt modelId="{C2F03B70-DC52-4B2A-8A32-914A622934EA}" type="pres">
      <dgm:prSet presAssocID="{413F5A12-32CF-4EB1-8B94-0BEDCEE6BEE4}" presName="horz1" presStyleCnt="0"/>
      <dgm:spPr/>
    </dgm:pt>
    <dgm:pt modelId="{02B52DF0-7A7C-4228-92D0-FB4C08CB4638}" type="pres">
      <dgm:prSet presAssocID="{413F5A12-32CF-4EB1-8B94-0BEDCEE6BEE4}" presName="tx1" presStyleLbl="revTx" presStyleIdx="0" presStyleCnt="7"/>
      <dgm:spPr/>
      <dgm:t>
        <a:bodyPr/>
        <a:lstStyle/>
        <a:p>
          <a:endParaRPr lang="en-US"/>
        </a:p>
      </dgm:t>
    </dgm:pt>
    <dgm:pt modelId="{D8CB6EE8-227B-40FB-BEEF-F5FDB2135C67}" type="pres">
      <dgm:prSet presAssocID="{413F5A12-32CF-4EB1-8B94-0BEDCEE6BEE4}" presName="vert1" presStyleCnt="0"/>
      <dgm:spPr/>
    </dgm:pt>
    <dgm:pt modelId="{F6F219C7-7FA3-43E4-8547-5653312BF968}" type="pres">
      <dgm:prSet presAssocID="{E10CAF5C-35E2-42EB-A0C2-9A120349D087}" presName="thickLine" presStyleLbl="alignNode1" presStyleIdx="1" presStyleCnt="7"/>
      <dgm:spPr/>
    </dgm:pt>
    <dgm:pt modelId="{1D312007-5044-4FDB-957A-CB01B4D3A0FD}" type="pres">
      <dgm:prSet presAssocID="{E10CAF5C-35E2-42EB-A0C2-9A120349D087}" presName="horz1" presStyleCnt="0"/>
      <dgm:spPr/>
    </dgm:pt>
    <dgm:pt modelId="{E4F81943-53C5-40EA-83CD-558203278952}" type="pres">
      <dgm:prSet presAssocID="{E10CAF5C-35E2-42EB-A0C2-9A120349D087}" presName="tx1" presStyleLbl="revTx" presStyleIdx="1" presStyleCnt="7"/>
      <dgm:spPr/>
      <dgm:t>
        <a:bodyPr/>
        <a:lstStyle/>
        <a:p>
          <a:endParaRPr lang="en-US"/>
        </a:p>
      </dgm:t>
    </dgm:pt>
    <dgm:pt modelId="{D6B084E4-6D16-4668-88F4-076846CBC0FB}" type="pres">
      <dgm:prSet presAssocID="{E10CAF5C-35E2-42EB-A0C2-9A120349D087}" presName="vert1" presStyleCnt="0"/>
      <dgm:spPr/>
    </dgm:pt>
    <dgm:pt modelId="{317C0CC7-C6D0-4A6B-A028-2A33681B7B81}" type="pres">
      <dgm:prSet presAssocID="{20986514-272A-4109-A46C-3ECA7CACB30D}" presName="thickLine" presStyleLbl="alignNode1" presStyleIdx="2" presStyleCnt="7"/>
      <dgm:spPr/>
    </dgm:pt>
    <dgm:pt modelId="{F470B847-CBDB-4F27-B48E-49F4F476E50A}" type="pres">
      <dgm:prSet presAssocID="{20986514-272A-4109-A46C-3ECA7CACB30D}" presName="horz1" presStyleCnt="0"/>
      <dgm:spPr/>
    </dgm:pt>
    <dgm:pt modelId="{1727BF0B-7420-4AD3-8091-7722FD0D3A41}" type="pres">
      <dgm:prSet presAssocID="{20986514-272A-4109-A46C-3ECA7CACB30D}" presName="tx1" presStyleLbl="revTx" presStyleIdx="2" presStyleCnt="7"/>
      <dgm:spPr/>
      <dgm:t>
        <a:bodyPr/>
        <a:lstStyle/>
        <a:p>
          <a:endParaRPr lang="en-US"/>
        </a:p>
      </dgm:t>
    </dgm:pt>
    <dgm:pt modelId="{AFF58753-B258-433D-A5A5-6A33D0F9D0ED}" type="pres">
      <dgm:prSet presAssocID="{20986514-272A-4109-A46C-3ECA7CACB30D}" presName="vert1" presStyleCnt="0"/>
      <dgm:spPr/>
    </dgm:pt>
    <dgm:pt modelId="{DC259252-922E-4B96-B5EB-5C00F6DCADCE}" type="pres">
      <dgm:prSet presAssocID="{56A43CAA-C554-42B2-BDE2-D209E2802B53}" presName="thickLine" presStyleLbl="alignNode1" presStyleIdx="3" presStyleCnt="7"/>
      <dgm:spPr/>
    </dgm:pt>
    <dgm:pt modelId="{2A3BE282-EEFA-4736-85FD-BD6FA19110A6}" type="pres">
      <dgm:prSet presAssocID="{56A43CAA-C554-42B2-BDE2-D209E2802B53}" presName="horz1" presStyleCnt="0"/>
      <dgm:spPr/>
    </dgm:pt>
    <dgm:pt modelId="{1D7B9058-595D-4224-B333-0310748DCABC}" type="pres">
      <dgm:prSet presAssocID="{56A43CAA-C554-42B2-BDE2-D209E2802B53}" presName="tx1" presStyleLbl="revTx" presStyleIdx="3" presStyleCnt="7"/>
      <dgm:spPr/>
      <dgm:t>
        <a:bodyPr/>
        <a:lstStyle/>
        <a:p>
          <a:endParaRPr lang="en-US"/>
        </a:p>
      </dgm:t>
    </dgm:pt>
    <dgm:pt modelId="{8473EE54-A9FC-4B0E-9199-AC56F75D8418}" type="pres">
      <dgm:prSet presAssocID="{56A43CAA-C554-42B2-BDE2-D209E2802B53}" presName="vert1" presStyleCnt="0"/>
      <dgm:spPr/>
    </dgm:pt>
    <dgm:pt modelId="{EE58ED7C-1AC1-4719-988A-E522F1802D47}" type="pres">
      <dgm:prSet presAssocID="{07CFDB51-8434-47FC-BC40-6F2EAF18E0C9}" presName="thickLine" presStyleLbl="alignNode1" presStyleIdx="4" presStyleCnt="7"/>
      <dgm:spPr/>
    </dgm:pt>
    <dgm:pt modelId="{6B62621E-48C0-4C72-B3AB-009D3D721C69}" type="pres">
      <dgm:prSet presAssocID="{07CFDB51-8434-47FC-BC40-6F2EAF18E0C9}" presName="horz1" presStyleCnt="0"/>
      <dgm:spPr/>
    </dgm:pt>
    <dgm:pt modelId="{9FBEF077-ED3C-41CC-B81D-BF0A3D71F4E1}" type="pres">
      <dgm:prSet presAssocID="{07CFDB51-8434-47FC-BC40-6F2EAF18E0C9}" presName="tx1" presStyleLbl="revTx" presStyleIdx="4" presStyleCnt="7"/>
      <dgm:spPr/>
      <dgm:t>
        <a:bodyPr/>
        <a:lstStyle/>
        <a:p>
          <a:endParaRPr lang="en-US"/>
        </a:p>
      </dgm:t>
    </dgm:pt>
    <dgm:pt modelId="{8DC7D23A-31B0-48F6-8511-414B1FA71FCD}" type="pres">
      <dgm:prSet presAssocID="{07CFDB51-8434-47FC-BC40-6F2EAF18E0C9}" presName="vert1" presStyleCnt="0"/>
      <dgm:spPr/>
    </dgm:pt>
    <dgm:pt modelId="{3DAC85F6-7A58-47BD-AEBE-4C7346154420}" type="pres">
      <dgm:prSet presAssocID="{A9EC05D9-A617-453A-AF83-F0CEFC68B2F7}" presName="thickLine" presStyleLbl="alignNode1" presStyleIdx="5" presStyleCnt="7"/>
      <dgm:spPr/>
    </dgm:pt>
    <dgm:pt modelId="{6A29D90A-E737-4615-9BEA-7B24E6A5B663}" type="pres">
      <dgm:prSet presAssocID="{A9EC05D9-A617-453A-AF83-F0CEFC68B2F7}" presName="horz1" presStyleCnt="0"/>
      <dgm:spPr/>
    </dgm:pt>
    <dgm:pt modelId="{0AAB5577-B2CC-4963-A438-C0116224CBC1}" type="pres">
      <dgm:prSet presAssocID="{A9EC05D9-A617-453A-AF83-F0CEFC68B2F7}" presName="tx1" presStyleLbl="revTx" presStyleIdx="5" presStyleCnt="7"/>
      <dgm:spPr/>
      <dgm:t>
        <a:bodyPr/>
        <a:lstStyle/>
        <a:p>
          <a:endParaRPr lang="en-US"/>
        </a:p>
      </dgm:t>
    </dgm:pt>
    <dgm:pt modelId="{68D58057-32D0-4B0C-9B00-FAD07C7EAFBA}" type="pres">
      <dgm:prSet presAssocID="{A9EC05D9-A617-453A-AF83-F0CEFC68B2F7}" presName="vert1" presStyleCnt="0"/>
      <dgm:spPr/>
    </dgm:pt>
    <dgm:pt modelId="{A488F9D1-B884-4E97-B3BC-157D3645B3D0}" type="pres">
      <dgm:prSet presAssocID="{6962A4F8-C843-43C5-A220-1F2C01CDF83A}" presName="thickLine" presStyleLbl="alignNode1" presStyleIdx="6" presStyleCnt="7"/>
      <dgm:spPr/>
    </dgm:pt>
    <dgm:pt modelId="{A834D340-7EF1-46AB-8A9A-FA45C813CAEA}" type="pres">
      <dgm:prSet presAssocID="{6962A4F8-C843-43C5-A220-1F2C01CDF83A}" presName="horz1" presStyleCnt="0"/>
      <dgm:spPr/>
    </dgm:pt>
    <dgm:pt modelId="{AB385384-809F-4A42-8CF1-2278264BA657}" type="pres">
      <dgm:prSet presAssocID="{6962A4F8-C843-43C5-A220-1F2C01CDF83A}" presName="tx1" presStyleLbl="revTx" presStyleIdx="6" presStyleCnt="7"/>
      <dgm:spPr/>
      <dgm:t>
        <a:bodyPr/>
        <a:lstStyle/>
        <a:p>
          <a:endParaRPr lang="en-US"/>
        </a:p>
      </dgm:t>
    </dgm:pt>
    <dgm:pt modelId="{A1F2FB4E-072F-4CFB-A26D-31EEC4D44427}" type="pres">
      <dgm:prSet presAssocID="{6962A4F8-C843-43C5-A220-1F2C01CDF83A}" presName="vert1" presStyleCnt="0"/>
      <dgm:spPr/>
    </dgm:pt>
  </dgm:ptLst>
  <dgm:cxnLst>
    <dgm:cxn modelId="{7DE3ABC2-C868-4F91-86C0-F0A938207D76}" type="presOf" srcId="{56A43CAA-C554-42B2-BDE2-D209E2802B53}" destId="{1D7B9058-595D-4224-B333-0310748DCABC}" srcOrd="0" destOrd="0" presId="urn:microsoft.com/office/officeart/2008/layout/LinedList"/>
    <dgm:cxn modelId="{5A7F8644-D4D8-4DE1-80D4-5667DBE75D18}" type="presOf" srcId="{E10CAF5C-35E2-42EB-A0C2-9A120349D087}" destId="{E4F81943-53C5-40EA-83CD-558203278952}" srcOrd="0" destOrd="0" presId="urn:microsoft.com/office/officeart/2008/layout/LinedList"/>
    <dgm:cxn modelId="{1F0CD250-0186-4C9B-97D6-A4B0D2C45AC8}" type="presOf" srcId="{A9EC05D9-A617-453A-AF83-F0CEFC68B2F7}" destId="{0AAB5577-B2CC-4963-A438-C0116224CBC1}" srcOrd="0" destOrd="0" presId="urn:microsoft.com/office/officeart/2008/layout/LinedList"/>
    <dgm:cxn modelId="{4BD8D391-0AFA-4910-A6A6-73E5A4451E2B}" srcId="{586A9F78-9E4D-4165-AE30-1E78AFEDB783}" destId="{413F5A12-32CF-4EB1-8B94-0BEDCEE6BEE4}" srcOrd="0" destOrd="0" parTransId="{43F9D748-9C14-49D6-8B93-C6C05A2B17B8}" sibTransId="{69908D08-B419-48F1-A0F1-CC97FCB9A720}"/>
    <dgm:cxn modelId="{B4F0F8CB-247D-45E9-A9E3-90E8AA68F5C9}" type="presOf" srcId="{413F5A12-32CF-4EB1-8B94-0BEDCEE6BEE4}" destId="{02B52DF0-7A7C-4228-92D0-FB4C08CB4638}" srcOrd="0" destOrd="0" presId="urn:microsoft.com/office/officeart/2008/layout/LinedList"/>
    <dgm:cxn modelId="{E5B8032D-17AD-43B5-8B31-1B7FDD62175C}" srcId="{586A9F78-9E4D-4165-AE30-1E78AFEDB783}" destId="{56A43CAA-C554-42B2-BDE2-D209E2802B53}" srcOrd="3" destOrd="0" parTransId="{5779E379-1E31-4769-982A-39DB24446AAB}" sibTransId="{E64C654D-9C90-4FC7-8079-2F4D263F7832}"/>
    <dgm:cxn modelId="{6B595728-A024-4849-9544-6E2F007B7A44}" type="presOf" srcId="{586A9F78-9E4D-4165-AE30-1E78AFEDB783}" destId="{4C18F9EC-46E1-4400-9470-984C92755011}" srcOrd="0" destOrd="0" presId="urn:microsoft.com/office/officeart/2008/layout/LinedList"/>
    <dgm:cxn modelId="{D69B6B15-BC63-4B6A-B574-6ACD6A5D097E}" srcId="{586A9F78-9E4D-4165-AE30-1E78AFEDB783}" destId="{6962A4F8-C843-43C5-A220-1F2C01CDF83A}" srcOrd="6" destOrd="0" parTransId="{4F774343-B1F5-483E-A9CA-629F38B16750}" sibTransId="{AA5C0453-57AC-4858-857D-808CCD909D77}"/>
    <dgm:cxn modelId="{A4B292B7-89F9-49BC-A3FB-6F6957C3F065}" srcId="{586A9F78-9E4D-4165-AE30-1E78AFEDB783}" destId="{E10CAF5C-35E2-42EB-A0C2-9A120349D087}" srcOrd="1" destOrd="0" parTransId="{FC5B680C-36B8-4AFD-946D-794220467F75}" sibTransId="{30234913-EE72-44A4-9F3C-CA89FEA9CF73}"/>
    <dgm:cxn modelId="{9DB424C9-F78F-4748-BFFD-D99254562F72}" srcId="{586A9F78-9E4D-4165-AE30-1E78AFEDB783}" destId="{A9EC05D9-A617-453A-AF83-F0CEFC68B2F7}" srcOrd="5" destOrd="0" parTransId="{5DA29EA6-0235-48E8-B123-5CFFDA2C5037}" sibTransId="{AC5B27AF-5865-4ED0-9FC2-16219615B211}"/>
    <dgm:cxn modelId="{10A5A192-DFC6-4AA1-9CBF-B801E782308E}" srcId="{586A9F78-9E4D-4165-AE30-1E78AFEDB783}" destId="{07CFDB51-8434-47FC-BC40-6F2EAF18E0C9}" srcOrd="4" destOrd="0" parTransId="{89DFC148-8308-465A-8B7F-B6C14C096AB0}" sibTransId="{61EF19D3-BF0F-4783-A476-5803CA9385C8}"/>
    <dgm:cxn modelId="{7D7AA946-C5BF-4B29-B947-64037C0763D3}" type="presOf" srcId="{20986514-272A-4109-A46C-3ECA7CACB30D}" destId="{1727BF0B-7420-4AD3-8091-7722FD0D3A41}" srcOrd="0" destOrd="0" presId="urn:microsoft.com/office/officeart/2008/layout/LinedList"/>
    <dgm:cxn modelId="{4F22E2C4-F0DD-4C2E-B790-4C46509B9500}" type="presOf" srcId="{6962A4F8-C843-43C5-A220-1F2C01CDF83A}" destId="{AB385384-809F-4A42-8CF1-2278264BA657}" srcOrd="0" destOrd="0" presId="urn:microsoft.com/office/officeart/2008/layout/LinedList"/>
    <dgm:cxn modelId="{5CF3EE92-4C94-4454-81E4-1289D7CCFA50}" srcId="{586A9F78-9E4D-4165-AE30-1E78AFEDB783}" destId="{20986514-272A-4109-A46C-3ECA7CACB30D}" srcOrd="2" destOrd="0" parTransId="{0A6DF5E1-7EED-4FCC-B435-ED552071D669}" sibTransId="{985F1D6B-5651-4BAC-80F3-DBF70940A4F5}"/>
    <dgm:cxn modelId="{E47BBB8E-548B-4DB2-9C04-2A1E393DCC85}" type="presOf" srcId="{07CFDB51-8434-47FC-BC40-6F2EAF18E0C9}" destId="{9FBEF077-ED3C-41CC-B81D-BF0A3D71F4E1}" srcOrd="0" destOrd="0" presId="urn:microsoft.com/office/officeart/2008/layout/LinedList"/>
    <dgm:cxn modelId="{A5F10A39-E6A1-4513-BE41-B67CD32EC9E6}" type="presParOf" srcId="{4C18F9EC-46E1-4400-9470-984C92755011}" destId="{9F1A70B1-4F39-47CB-8246-B304D73DC0C3}" srcOrd="0" destOrd="0" presId="urn:microsoft.com/office/officeart/2008/layout/LinedList"/>
    <dgm:cxn modelId="{A4E51B5C-4A35-4C68-828A-F769D28F4844}" type="presParOf" srcId="{4C18F9EC-46E1-4400-9470-984C92755011}" destId="{C2F03B70-DC52-4B2A-8A32-914A622934EA}" srcOrd="1" destOrd="0" presId="urn:microsoft.com/office/officeart/2008/layout/LinedList"/>
    <dgm:cxn modelId="{14D2A64F-58BD-4CE5-B8DF-AEC439859FC7}" type="presParOf" srcId="{C2F03B70-DC52-4B2A-8A32-914A622934EA}" destId="{02B52DF0-7A7C-4228-92D0-FB4C08CB4638}" srcOrd="0" destOrd="0" presId="urn:microsoft.com/office/officeart/2008/layout/LinedList"/>
    <dgm:cxn modelId="{C41FA183-5798-4D19-9BE5-B2A831480597}" type="presParOf" srcId="{C2F03B70-DC52-4B2A-8A32-914A622934EA}" destId="{D8CB6EE8-227B-40FB-BEEF-F5FDB2135C67}" srcOrd="1" destOrd="0" presId="urn:microsoft.com/office/officeart/2008/layout/LinedList"/>
    <dgm:cxn modelId="{7B602396-47CE-4968-ADC7-FC2C69C00C15}" type="presParOf" srcId="{4C18F9EC-46E1-4400-9470-984C92755011}" destId="{F6F219C7-7FA3-43E4-8547-5653312BF968}" srcOrd="2" destOrd="0" presId="urn:microsoft.com/office/officeart/2008/layout/LinedList"/>
    <dgm:cxn modelId="{FBD0634F-8F28-4107-A559-0C90B3CD04BE}" type="presParOf" srcId="{4C18F9EC-46E1-4400-9470-984C92755011}" destId="{1D312007-5044-4FDB-957A-CB01B4D3A0FD}" srcOrd="3" destOrd="0" presId="urn:microsoft.com/office/officeart/2008/layout/LinedList"/>
    <dgm:cxn modelId="{C5C4C5E7-D30F-4EC8-B9A1-CE0680DF784A}" type="presParOf" srcId="{1D312007-5044-4FDB-957A-CB01B4D3A0FD}" destId="{E4F81943-53C5-40EA-83CD-558203278952}" srcOrd="0" destOrd="0" presId="urn:microsoft.com/office/officeart/2008/layout/LinedList"/>
    <dgm:cxn modelId="{BFB2EBB5-F192-48FC-A84E-AF0365C9DF44}" type="presParOf" srcId="{1D312007-5044-4FDB-957A-CB01B4D3A0FD}" destId="{D6B084E4-6D16-4668-88F4-076846CBC0FB}" srcOrd="1" destOrd="0" presId="urn:microsoft.com/office/officeart/2008/layout/LinedList"/>
    <dgm:cxn modelId="{704D701C-F78D-4990-944A-FA9CB7E1B611}" type="presParOf" srcId="{4C18F9EC-46E1-4400-9470-984C92755011}" destId="{317C0CC7-C6D0-4A6B-A028-2A33681B7B81}" srcOrd="4" destOrd="0" presId="urn:microsoft.com/office/officeart/2008/layout/LinedList"/>
    <dgm:cxn modelId="{57DD0EDF-5191-4307-A307-A04094E865FA}" type="presParOf" srcId="{4C18F9EC-46E1-4400-9470-984C92755011}" destId="{F470B847-CBDB-4F27-B48E-49F4F476E50A}" srcOrd="5" destOrd="0" presId="urn:microsoft.com/office/officeart/2008/layout/LinedList"/>
    <dgm:cxn modelId="{28D1F187-40D5-48F2-8274-D8C58FC11BD0}" type="presParOf" srcId="{F470B847-CBDB-4F27-B48E-49F4F476E50A}" destId="{1727BF0B-7420-4AD3-8091-7722FD0D3A41}" srcOrd="0" destOrd="0" presId="urn:microsoft.com/office/officeart/2008/layout/LinedList"/>
    <dgm:cxn modelId="{54D504EB-1D27-443A-8881-7DB3767647E6}" type="presParOf" srcId="{F470B847-CBDB-4F27-B48E-49F4F476E50A}" destId="{AFF58753-B258-433D-A5A5-6A33D0F9D0ED}" srcOrd="1" destOrd="0" presId="urn:microsoft.com/office/officeart/2008/layout/LinedList"/>
    <dgm:cxn modelId="{C914C488-D946-4969-8DA7-B2CCD72C00D1}" type="presParOf" srcId="{4C18F9EC-46E1-4400-9470-984C92755011}" destId="{DC259252-922E-4B96-B5EB-5C00F6DCADCE}" srcOrd="6" destOrd="0" presId="urn:microsoft.com/office/officeart/2008/layout/LinedList"/>
    <dgm:cxn modelId="{05D4D522-AE67-4BFF-8341-98223010B89F}" type="presParOf" srcId="{4C18F9EC-46E1-4400-9470-984C92755011}" destId="{2A3BE282-EEFA-4736-85FD-BD6FA19110A6}" srcOrd="7" destOrd="0" presId="urn:microsoft.com/office/officeart/2008/layout/LinedList"/>
    <dgm:cxn modelId="{64DA5E44-DD24-424C-9A7A-306F79D01BBD}" type="presParOf" srcId="{2A3BE282-EEFA-4736-85FD-BD6FA19110A6}" destId="{1D7B9058-595D-4224-B333-0310748DCABC}" srcOrd="0" destOrd="0" presId="urn:microsoft.com/office/officeart/2008/layout/LinedList"/>
    <dgm:cxn modelId="{194C3871-78B8-4619-99A7-190E2F60FEE2}" type="presParOf" srcId="{2A3BE282-EEFA-4736-85FD-BD6FA19110A6}" destId="{8473EE54-A9FC-4B0E-9199-AC56F75D8418}" srcOrd="1" destOrd="0" presId="urn:microsoft.com/office/officeart/2008/layout/LinedList"/>
    <dgm:cxn modelId="{C117942B-A73F-46BC-9FC0-56AE17F46172}" type="presParOf" srcId="{4C18F9EC-46E1-4400-9470-984C92755011}" destId="{EE58ED7C-1AC1-4719-988A-E522F1802D47}" srcOrd="8" destOrd="0" presId="urn:microsoft.com/office/officeart/2008/layout/LinedList"/>
    <dgm:cxn modelId="{34BCE394-3B16-4A02-A775-0122769816B8}" type="presParOf" srcId="{4C18F9EC-46E1-4400-9470-984C92755011}" destId="{6B62621E-48C0-4C72-B3AB-009D3D721C69}" srcOrd="9" destOrd="0" presId="urn:microsoft.com/office/officeart/2008/layout/LinedList"/>
    <dgm:cxn modelId="{BAA76DDB-7DC2-4070-946B-405DD4C982D8}" type="presParOf" srcId="{6B62621E-48C0-4C72-B3AB-009D3D721C69}" destId="{9FBEF077-ED3C-41CC-B81D-BF0A3D71F4E1}" srcOrd="0" destOrd="0" presId="urn:microsoft.com/office/officeart/2008/layout/LinedList"/>
    <dgm:cxn modelId="{4C6E1000-E08C-4384-AE17-DB114452A37C}" type="presParOf" srcId="{6B62621E-48C0-4C72-B3AB-009D3D721C69}" destId="{8DC7D23A-31B0-48F6-8511-414B1FA71FCD}" srcOrd="1" destOrd="0" presId="urn:microsoft.com/office/officeart/2008/layout/LinedList"/>
    <dgm:cxn modelId="{F7B69688-AA45-4DF7-B4F5-B55F23411465}" type="presParOf" srcId="{4C18F9EC-46E1-4400-9470-984C92755011}" destId="{3DAC85F6-7A58-47BD-AEBE-4C7346154420}" srcOrd="10" destOrd="0" presId="urn:microsoft.com/office/officeart/2008/layout/LinedList"/>
    <dgm:cxn modelId="{5C290A32-AFB9-4B19-87A9-0B55A71B769F}" type="presParOf" srcId="{4C18F9EC-46E1-4400-9470-984C92755011}" destId="{6A29D90A-E737-4615-9BEA-7B24E6A5B663}" srcOrd="11" destOrd="0" presId="urn:microsoft.com/office/officeart/2008/layout/LinedList"/>
    <dgm:cxn modelId="{ECBB570F-126F-443B-AEE7-0DDED198214C}" type="presParOf" srcId="{6A29D90A-E737-4615-9BEA-7B24E6A5B663}" destId="{0AAB5577-B2CC-4963-A438-C0116224CBC1}" srcOrd="0" destOrd="0" presId="urn:microsoft.com/office/officeart/2008/layout/LinedList"/>
    <dgm:cxn modelId="{8938254E-964D-464F-802A-E75C28AB7233}" type="presParOf" srcId="{6A29D90A-E737-4615-9BEA-7B24E6A5B663}" destId="{68D58057-32D0-4B0C-9B00-FAD07C7EAFBA}" srcOrd="1" destOrd="0" presId="urn:microsoft.com/office/officeart/2008/layout/LinedList"/>
    <dgm:cxn modelId="{211B4CB8-4513-4516-B2D0-DE559B87F3FB}" type="presParOf" srcId="{4C18F9EC-46E1-4400-9470-984C92755011}" destId="{A488F9D1-B884-4E97-B3BC-157D3645B3D0}" srcOrd="12" destOrd="0" presId="urn:microsoft.com/office/officeart/2008/layout/LinedList"/>
    <dgm:cxn modelId="{0B298561-78E8-42A3-BAF3-94271FD7982E}" type="presParOf" srcId="{4C18F9EC-46E1-4400-9470-984C92755011}" destId="{A834D340-7EF1-46AB-8A9A-FA45C813CAEA}" srcOrd="13" destOrd="0" presId="urn:microsoft.com/office/officeart/2008/layout/LinedList"/>
    <dgm:cxn modelId="{FE2953D4-7EA1-4C23-9839-1392DF3A2F8C}" type="presParOf" srcId="{A834D340-7EF1-46AB-8A9A-FA45C813CAEA}" destId="{AB385384-809F-4A42-8CF1-2278264BA657}" srcOrd="0" destOrd="0" presId="urn:microsoft.com/office/officeart/2008/layout/LinedList"/>
    <dgm:cxn modelId="{BE28F9B6-3791-473C-A50A-8E12289375E6}" type="presParOf" srcId="{A834D340-7EF1-46AB-8A9A-FA45C813CAEA}" destId="{A1F2FB4E-072F-4CFB-A26D-31EEC4D4442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92A694-62B3-45DC-9476-EE35E0FEC973}">
      <dsp:nvSpPr>
        <dsp:cNvPr id="0" name=""/>
        <dsp:cNvSpPr/>
      </dsp:nvSpPr>
      <dsp:spPr>
        <a:xfrm>
          <a:off x="0" y="0"/>
          <a:ext cx="4537482" cy="4537482"/>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C6B1B3-B3D6-4758-BE24-53F5BDFEF2D5}">
      <dsp:nvSpPr>
        <dsp:cNvPr id="0" name=""/>
        <dsp:cNvSpPr/>
      </dsp:nvSpPr>
      <dsp:spPr>
        <a:xfrm>
          <a:off x="2249573" y="0"/>
          <a:ext cx="6284735" cy="453748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 All students will have access to public educational services in a safe, secure, healthful, caring and respectful learning environment</a:t>
          </a:r>
          <a:endParaRPr lang="en-US" sz="2200" kern="1200" dirty="0"/>
        </a:p>
      </dsp:txBody>
      <dsp:txXfrm>
        <a:off x="2249573" y="0"/>
        <a:ext cx="6284735" cy="1361247"/>
      </dsp:txXfrm>
    </dsp:sp>
    <dsp:sp modelId="{7A17596A-C362-418B-B5D3-FEFDE816D902}">
      <dsp:nvSpPr>
        <dsp:cNvPr id="0" name=""/>
        <dsp:cNvSpPr/>
      </dsp:nvSpPr>
      <dsp:spPr>
        <a:xfrm>
          <a:off x="794060" y="1361247"/>
          <a:ext cx="2949361" cy="2949361"/>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2F6E58-2929-4129-BCAB-281FD47AC37C}">
      <dsp:nvSpPr>
        <dsp:cNvPr id="0" name=""/>
        <dsp:cNvSpPr/>
      </dsp:nvSpPr>
      <dsp:spPr>
        <a:xfrm>
          <a:off x="2268741" y="1239129"/>
          <a:ext cx="6284735" cy="319359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All school personnel will be able to carry out their duties in a safe, secure, healthful, caring and respectful work environment.</a:t>
          </a:r>
          <a:endParaRPr lang="en-US" sz="2200" kern="1200" dirty="0"/>
        </a:p>
      </dsp:txBody>
      <dsp:txXfrm>
        <a:off x="2268741" y="1239129"/>
        <a:ext cx="6284735" cy="1473967"/>
      </dsp:txXfrm>
    </dsp:sp>
    <dsp:sp modelId="{B5B8D8B1-7927-45D6-A1EB-F2AFABEE655F}">
      <dsp:nvSpPr>
        <dsp:cNvPr id="0" name=""/>
        <dsp:cNvSpPr/>
      </dsp:nvSpPr>
      <dsp:spPr>
        <a:xfrm>
          <a:off x="1588119" y="2722491"/>
          <a:ext cx="1361243" cy="136124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B5AC8F-A120-4F58-ACD3-544AF6139224}">
      <dsp:nvSpPr>
        <dsp:cNvPr id="0" name=""/>
        <dsp:cNvSpPr/>
      </dsp:nvSpPr>
      <dsp:spPr>
        <a:xfrm>
          <a:off x="2268741" y="2716807"/>
          <a:ext cx="6284735" cy="137260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Students, school staff, parents and communities will understand that safe schools are everyone’s responsibility and, in the long run, benefit the whole community.</a:t>
          </a:r>
          <a:endParaRPr lang="en-US" sz="2200" kern="1200" dirty="0"/>
        </a:p>
      </dsp:txBody>
      <dsp:txXfrm>
        <a:off x="2268741" y="2716807"/>
        <a:ext cx="6284735" cy="13726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18439-7676-404D-8E5A-7A2EE99E951B}">
      <dsp:nvSpPr>
        <dsp:cNvPr id="0" name=""/>
        <dsp:cNvSpPr/>
      </dsp:nvSpPr>
      <dsp:spPr>
        <a:xfrm>
          <a:off x="4422964" y="2556"/>
          <a:ext cx="1940890" cy="1940890"/>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0">
            <a:lnSpc>
              <a:spcPct val="90000"/>
            </a:lnSpc>
            <a:spcBef>
              <a:spcPct val="0"/>
            </a:spcBef>
            <a:spcAft>
              <a:spcPct val="35000"/>
            </a:spcAft>
          </a:pPr>
          <a:r>
            <a:rPr lang="en-US" sz="2200" kern="1200" dirty="0" smtClean="0"/>
            <a:t>Prevention</a:t>
          </a:r>
          <a:endParaRPr lang="en-US" sz="2200" kern="1200" dirty="0"/>
        </a:p>
      </dsp:txBody>
      <dsp:txXfrm>
        <a:off x="4707201" y="286793"/>
        <a:ext cx="1372416" cy="1372416"/>
      </dsp:txXfrm>
    </dsp:sp>
    <dsp:sp modelId="{9C389DD0-BBDE-4CB7-AEAF-5ABF7AE9105E}">
      <dsp:nvSpPr>
        <dsp:cNvPr id="0" name=""/>
        <dsp:cNvSpPr/>
      </dsp:nvSpPr>
      <dsp:spPr>
        <a:xfrm rot="2160000">
          <a:off x="6302597" y="1493598"/>
          <a:ext cx="516302" cy="655050"/>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6317388" y="1579087"/>
        <a:ext cx="361411" cy="393030"/>
      </dsp:txXfrm>
    </dsp:sp>
    <dsp:sp modelId="{39C22698-C4D7-4B9D-A2C8-EB82E7F79FA9}">
      <dsp:nvSpPr>
        <dsp:cNvPr id="0" name=""/>
        <dsp:cNvSpPr/>
      </dsp:nvSpPr>
      <dsp:spPr>
        <a:xfrm>
          <a:off x="6781285" y="1715977"/>
          <a:ext cx="1940890" cy="1940890"/>
        </a:xfrm>
        <a:prstGeom prst="ellipse">
          <a:avLst/>
        </a:prstGeom>
        <a:gradFill rotWithShape="0">
          <a:gsLst>
            <a:gs pos="0">
              <a:schemeClr val="accent4">
                <a:hueOff val="-621737"/>
                <a:satOff val="-9904"/>
                <a:lumOff val="-7991"/>
                <a:alphaOff val="0"/>
                <a:satMod val="103000"/>
                <a:lumMod val="102000"/>
                <a:tint val="94000"/>
              </a:schemeClr>
            </a:gs>
            <a:gs pos="50000">
              <a:schemeClr val="accent4">
                <a:hueOff val="-621737"/>
                <a:satOff val="-9904"/>
                <a:lumOff val="-7991"/>
                <a:alphaOff val="0"/>
                <a:satMod val="110000"/>
                <a:lumMod val="100000"/>
                <a:shade val="100000"/>
              </a:schemeClr>
            </a:gs>
            <a:gs pos="100000">
              <a:schemeClr val="accent4">
                <a:hueOff val="-621737"/>
                <a:satOff val="-9904"/>
                <a:lumOff val="-799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0">
            <a:lnSpc>
              <a:spcPct val="90000"/>
            </a:lnSpc>
            <a:spcBef>
              <a:spcPct val="0"/>
            </a:spcBef>
            <a:spcAft>
              <a:spcPct val="35000"/>
            </a:spcAft>
          </a:pPr>
          <a:r>
            <a:rPr lang="en-US" sz="2200" kern="1200" smtClean="0"/>
            <a:t>Mitigation</a:t>
          </a:r>
          <a:endParaRPr lang="en-US" sz="2200" kern="1200"/>
        </a:p>
      </dsp:txBody>
      <dsp:txXfrm>
        <a:off x="7065522" y="2000214"/>
        <a:ext cx="1372416" cy="1372416"/>
      </dsp:txXfrm>
    </dsp:sp>
    <dsp:sp modelId="{384E1D68-835A-4287-9101-82470B1723D7}">
      <dsp:nvSpPr>
        <dsp:cNvPr id="0" name=""/>
        <dsp:cNvSpPr/>
      </dsp:nvSpPr>
      <dsp:spPr>
        <a:xfrm rot="6480000">
          <a:off x="7047696" y="3731186"/>
          <a:ext cx="516302" cy="655050"/>
        </a:xfrm>
        <a:prstGeom prst="rightArrow">
          <a:avLst>
            <a:gd name="adj1" fmla="val 60000"/>
            <a:gd name="adj2" fmla="val 50000"/>
          </a:avLst>
        </a:prstGeom>
        <a:gradFill rotWithShape="0">
          <a:gsLst>
            <a:gs pos="0">
              <a:schemeClr val="accent4">
                <a:hueOff val="-621737"/>
                <a:satOff val="-9904"/>
                <a:lumOff val="-7991"/>
                <a:alphaOff val="0"/>
                <a:satMod val="103000"/>
                <a:lumMod val="102000"/>
                <a:tint val="94000"/>
              </a:schemeClr>
            </a:gs>
            <a:gs pos="50000">
              <a:schemeClr val="accent4">
                <a:hueOff val="-621737"/>
                <a:satOff val="-9904"/>
                <a:lumOff val="-7991"/>
                <a:alphaOff val="0"/>
                <a:satMod val="110000"/>
                <a:lumMod val="100000"/>
                <a:shade val="100000"/>
              </a:schemeClr>
            </a:gs>
            <a:gs pos="100000">
              <a:schemeClr val="accent4">
                <a:hueOff val="-621737"/>
                <a:satOff val="-9904"/>
                <a:lumOff val="-7991"/>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7149073" y="3788541"/>
        <a:ext cx="361411" cy="393030"/>
      </dsp:txXfrm>
    </dsp:sp>
    <dsp:sp modelId="{0B4D28DC-E25F-4D9F-809E-DA9743C45F2B}">
      <dsp:nvSpPr>
        <dsp:cNvPr id="0" name=""/>
        <dsp:cNvSpPr/>
      </dsp:nvSpPr>
      <dsp:spPr>
        <a:xfrm>
          <a:off x="5880487" y="4488349"/>
          <a:ext cx="1940890" cy="1940890"/>
        </a:xfrm>
        <a:prstGeom prst="ellipse">
          <a:avLst/>
        </a:prstGeom>
        <a:gradFill rotWithShape="0">
          <a:gsLst>
            <a:gs pos="0">
              <a:schemeClr val="accent4">
                <a:hueOff val="-1243473"/>
                <a:satOff val="-19809"/>
                <a:lumOff val="-15981"/>
                <a:alphaOff val="0"/>
                <a:satMod val="103000"/>
                <a:lumMod val="102000"/>
                <a:tint val="94000"/>
              </a:schemeClr>
            </a:gs>
            <a:gs pos="50000">
              <a:schemeClr val="accent4">
                <a:hueOff val="-1243473"/>
                <a:satOff val="-19809"/>
                <a:lumOff val="-15981"/>
                <a:alphaOff val="0"/>
                <a:satMod val="110000"/>
                <a:lumMod val="100000"/>
                <a:shade val="100000"/>
              </a:schemeClr>
            </a:gs>
            <a:gs pos="100000">
              <a:schemeClr val="accent4">
                <a:hueOff val="-1243473"/>
                <a:satOff val="-19809"/>
                <a:lumOff val="-1598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0">
            <a:lnSpc>
              <a:spcPct val="90000"/>
            </a:lnSpc>
            <a:spcBef>
              <a:spcPct val="0"/>
            </a:spcBef>
            <a:spcAft>
              <a:spcPct val="35000"/>
            </a:spcAft>
          </a:pPr>
          <a:r>
            <a:rPr lang="en-US" sz="2200" kern="1200" smtClean="0"/>
            <a:t>Protection</a:t>
          </a:r>
          <a:endParaRPr lang="en-US" sz="2200" kern="1200"/>
        </a:p>
      </dsp:txBody>
      <dsp:txXfrm>
        <a:off x="6164724" y="4772586"/>
        <a:ext cx="1372416" cy="1372416"/>
      </dsp:txXfrm>
    </dsp:sp>
    <dsp:sp modelId="{B33917E1-4F43-4701-BC92-947A84143ACF}">
      <dsp:nvSpPr>
        <dsp:cNvPr id="0" name=""/>
        <dsp:cNvSpPr/>
      </dsp:nvSpPr>
      <dsp:spPr>
        <a:xfrm rot="10800000">
          <a:off x="5149871" y="5131269"/>
          <a:ext cx="516302" cy="655050"/>
        </a:xfrm>
        <a:prstGeom prst="rightArrow">
          <a:avLst>
            <a:gd name="adj1" fmla="val 60000"/>
            <a:gd name="adj2" fmla="val 50000"/>
          </a:avLst>
        </a:prstGeom>
        <a:gradFill rotWithShape="0">
          <a:gsLst>
            <a:gs pos="0">
              <a:schemeClr val="accent4">
                <a:hueOff val="-1243473"/>
                <a:satOff val="-19809"/>
                <a:lumOff val="-15981"/>
                <a:alphaOff val="0"/>
                <a:satMod val="103000"/>
                <a:lumMod val="102000"/>
                <a:tint val="94000"/>
              </a:schemeClr>
            </a:gs>
            <a:gs pos="50000">
              <a:schemeClr val="accent4">
                <a:hueOff val="-1243473"/>
                <a:satOff val="-19809"/>
                <a:lumOff val="-15981"/>
                <a:alphaOff val="0"/>
                <a:satMod val="110000"/>
                <a:lumMod val="100000"/>
                <a:shade val="100000"/>
              </a:schemeClr>
            </a:gs>
            <a:gs pos="100000">
              <a:schemeClr val="accent4">
                <a:hueOff val="-1243473"/>
                <a:satOff val="-19809"/>
                <a:lumOff val="-15981"/>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5304762" y="5262279"/>
        <a:ext cx="361411" cy="393030"/>
      </dsp:txXfrm>
    </dsp:sp>
    <dsp:sp modelId="{C847C31D-B2C4-42BE-B7E5-9949694D6BB4}">
      <dsp:nvSpPr>
        <dsp:cNvPr id="0" name=""/>
        <dsp:cNvSpPr/>
      </dsp:nvSpPr>
      <dsp:spPr>
        <a:xfrm>
          <a:off x="2965442" y="4488349"/>
          <a:ext cx="1940890" cy="1940890"/>
        </a:xfrm>
        <a:prstGeom prst="ellipse">
          <a:avLst/>
        </a:prstGeom>
        <a:gradFill rotWithShape="0">
          <a:gsLst>
            <a:gs pos="0">
              <a:schemeClr val="accent4">
                <a:hueOff val="-1865210"/>
                <a:satOff val="-29713"/>
                <a:lumOff val="-23972"/>
                <a:alphaOff val="0"/>
                <a:satMod val="103000"/>
                <a:lumMod val="102000"/>
                <a:tint val="94000"/>
              </a:schemeClr>
            </a:gs>
            <a:gs pos="50000">
              <a:schemeClr val="accent4">
                <a:hueOff val="-1865210"/>
                <a:satOff val="-29713"/>
                <a:lumOff val="-23972"/>
                <a:alphaOff val="0"/>
                <a:satMod val="110000"/>
                <a:lumMod val="100000"/>
                <a:shade val="100000"/>
              </a:schemeClr>
            </a:gs>
            <a:gs pos="100000">
              <a:schemeClr val="accent4">
                <a:hueOff val="-1865210"/>
                <a:satOff val="-29713"/>
                <a:lumOff val="-2397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0">
            <a:lnSpc>
              <a:spcPct val="90000"/>
            </a:lnSpc>
            <a:spcBef>
              <a:spcPct val="0"/>
            </a:spcBef>
            <a:spcAft>
              <a:spcPct val="35000"/>
            </a:spcAft>
          </a:pPr>
          <a:r>
            <a:rPr lang="en-US" sz="2200" kern="1200" smtClean="0"/>
            <a:t>Response</a:t>
          </a:r>
          <a:endParaRPr lang="en-US" sz="2200" kern="1200"/>
        </a:p>
      </dsp:txBody>
      <dsp:txXfrm>
        <a:off x="3249679" y="4772586"/>
        <a:ext cx="1372416" cy="1372416"/>
      </dsp:txXfrm>
    </dsp:sp>
    <dsp:sp modelId="{DEA1D564-057B-4D00-8EDF-EBD86179C058}">
      <dsp:nvSpPr>
        <dsp:cNvPr id="0" name=""/>
        <dsp:cNvSpPr/>
      </dsp:nvSpPr>
      <dsp:spPr>
        <a:xfrm rot="15120000">
          <a:off x="3231852" y="3758980"/>
          <a:ext cx="516302" cy="655050"/>
        </a:xfrm>
        <a:prstGeom prst="rightArrow">
          <a:avLst>
            <a:gd name="adj1" fmla="val 60000"/>
            <a:gd name="adj2" fmla="val 50000"/>
          </a:avLst>
        </a:prstGeom>
        <a:gradFill rotWithShape="0">
          <a:gsLst>
            <a:gs pos="0">
              <a:schemeClr val="accent4">
                <a:hueOff val="-1865210"/>
                <a:satOff val="-29713"/>
                <a:lumOff val="-23972"/>
                <a:alphaOff val="0"/>
                <a:satMod val="103000"/>
                <a:lumMod val="102000"/>
                <a:tint val="94000"/>
              </a:schemeClr>
            </a:gs>
            <a:gs pos="50000">
              <a:schemeClr val="accent4">
                <a:hueOff val="-1865210"/>
                <a:satOff val="-29713"/>
                <a:lumOff val="-23972"/>
                <a:alphaOff val="0"/>
                <a:satMod val="110000"/>
                <a:lumMod val="100000"/>
                <a:shade val="100000"/>
              </a:schemeClr>
            </a:gs>
            <a:gs pos="100000">
              <a:schemeClr val="accent4">
                <a:hueOff val="-1865210"/>
                <a:satOff val="-29713"/>
                <a:lumOff val="-23972"/>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3333229" y="3963645"/>
        <a:ext cx="361411" cy="393030"/>
      </dsp:txXfrm>
    </dsp:sp>
    <dsp:sp modelId="{5E12904E-F162-4C37-9B60-6DF7E54379D9}">
      <dsp:nvSpPr>
        <dsp:cNvPr id="0" name=""/>
        <dsp:cNvSpPr/>
      </dsp:nvSpPr>
      <dsp:spPr>
        <a:xfrm>
          <a:off x="2064643" y="1715977"/>
          <a:ext cx="1940890" cy="1940890"/>
        </a:xfrm>
        <a:prstGeom prst="ellipse">
          <a:avLst/>
        </a:prstGeom>
        <a:gradFill rotWithShape="0">
          <a:gsLst>
            <a:gs pos="0">
              <a:schemeClr val="accent4">
                <a:hueOff val="-2486947"/>
                <a:satOff val="-39618"/>
                <a:lumOff val="-31962"/>
                <a:alphaOff val="0"/>
                <a:satMod val="103000"/>
                <a:lumMod val="102000"/>
                <a:tint val="94000"/>
              </a:schemeClr>
            </a:gs>
            <a:gs pos="50000">
              <a:schemeClr val="accent4">
                <a:hueOff val="-2486947"/>
                <a:satOff val="-39618"/>
                <a:lumOff val="-31962"/>
                <a:alphaOff val="0"/>
                <a:satMod val="110000"/>
                <a:lumMod val="100000"/>
                <a:shade val="100000"/>
              </a:schemeClr>
            </a:gs>
            <a:gs pos="100000">
              <a:schemeClr val="accent4">
                <a:hueOff val="-2486947"/>
                <a:satOff val="-39618"/>
                <a:lumOff val="-3196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0">
            <a:lnSpc>
              <a:spcPct val="90000"/>
            </a:lnSpc>
            <a:spcBef>
              <a:spcPct val="0"/>
            </a:spcBef>
            <a:spcAft>
              <a:spcPct val="35000"/>
            </a:spcAft>
          </a:pPr>
          <a:r>
            <a:rPr lang="en-US" sz="2200" kern="1200" smtClean="0"/>
            <a:t>Recovery</a:t>
          </a:r>
          <a:endParaRPr lang="en-US" sz="2200" kern="1200"/>
        </a:p>
      </dsp:txBody>
      <dsp:txXfrm>
        <a:off x="2348880" y="2000214"/>
        <a:ext cx="1372416" cy="1372416"/>
      </dsp:txXfrm>
    </dsp:sp>
    <dsp:sp modelId="{C931C42C-8E6A-4997-A9EB-AA7362E39BE5}">
      <dsp:nvSpPr>
        <dsp:cNvPr id="0" name=""/>
        <dsp:cNvSpPr/>
      </dsp:nvSpPr>
      <dsp:spPr>
        <a:xfrm rot="19440000">
          <a:off x="3944276" y="1510775"/>
          <a:ext cx="516302" cy="655050"/>
        </a:xfrm>
        <a:prstGeom prst="rightArrow">
          <a:avLst>
            <a:gd name="adj1" fmla="val 60000"/>
            <a:gd name="adj2" fmla="val 50000"/>
          </a:avLst>
        </a:prstGeom>
        <a:gradFill rotWithShape="0">
          <a:gsLst>
            <a:gs pos="0">
              <a:schemeClr val="accent4">
                <a:hueOff val="-2486947"/>
                <a:satOff val="-39618"/>
                <a:lumOff val="-31962"/>
                <a:alphaOff val="0"/>
                <a:satMod val="103000"/>
                <a:lumMod val="102000"/>
                <a:tint val="94000"/>
              </a:schemeClr>
            </a:gs>
            <a:gs pos="50000">
              <a:schemeClr val="accent4">
                <a:hueOff val="-2486947"/>
                <a:satOff val="-39618"/>
                <a:lumOff val="-31962"/>
                <a:alphaOff val="0"/>
                <a:satMod val="110000"/>
                <a:lumMod val="100000"/>
                <a:shade val="100000"/>
              </a:schemeClr>
            </a:gs>
            <a:gs pos="100000">
              <a:schemeClr val="accent4">
                <a:hueOff val="-2486947"/>
                <a:satOff val="-39618"/>
                <a:lumOff val="-31962"/>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3959067" y="1687306"/>
        <a:ext cx="361411" cy="3930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14BF1-1113-43EE-8CB9-C15CE2422E82}">
      <dsp:nvSpPr>
        <dsp:cNvPr id="0" name=""/>
        <dsp:cNvSpPr/>
      </dsp:nvSpPr>
      <dsp:spPr>
        <a:xfrm>
          <a:off x="3233715" y="12742"/>
          <a:ext cx="4914163" cy="1064157"/>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t>ID and prioritize risks, threats and hazards</a:t>
          </a:r>
          <a:endParaRPr lang="en-US" sz="2800" kern="1200" dirty="0"/>
        </a:p>
      </dsp:txBody>
      <dsp:txXfrm>
        <a:off x="3233715" y="145762"/>
        <a:ext cx="4515104" cy="798117"/>
      </dsp:txXfrm>
    </dsp:sp>
    <dsp:sp modelId="{6EFE631A-1A13-46C2-83D9-8EBBF27154DB}">
      <dsp:nvSpPr>
        <dsp:cNvPr id="0" name=""/>
        <dsp:cNvSpPr/>
      </dsp:nvSpPr>
      <dsp:spPr>
        <a:xfrm>
          <a:off x="0" y="2568"/>
          <a:ext cx="3276108" cy="10641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rtl="0">
            <a:lnSpc>
              <a:spcPct val="90000"/>
            </a:lnSpc>
            <a:spcBef>
              <a:spcPct val="0"/>
            </a:spcBef>
            <a:spcAft>
              <a:spcPct val="35000"/>
            </a:spcAft>
          </a:pPr>
          <a:r>
            <a:rPr lang="en-US" sz="3100" kern="1200" dirty="0" smtClean="0"/>
            <a:t>Understanding</a:t>
          </a:r>
          <a:endParaRPr lang="en-US" sz="3100" kern="1200" dirty="0"/>
        </a:p>
      </dsp:txBody>
      <dsp:txXfrm>
        <a:off x="51948" y="54516"/>
        <a:ext cx="3172212" cy="960261"/>
      </dsp:txXfrm>
    </dsp:sp>
    <dsp:sp modelId="{69FFA9B0-88AD-4410-9222-8BFE4C615A20}">
      <dsp:nvSpPr>
        <dsp:cNvPr id="0" name=""/>
        <dsp:cNvSpPr/>
      </dsp:nvSpPr>
      <dsp:spPr>
        <a:xfrm>
          <a:off x="3155013" y="1173142"/>
          <a:ext cx="5034778" cy="122102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Assess capacity and culture, ID a Behavioral Threat Assessment Team</a:t>
          </a:r>
          <a:endParaRPr lang="en-US" sz="2400" kern="1200" dirty="0"/>
        </a:p>
      </dsp:txBody>
      <dsp:txXfrm>
        <a:off x="3155013" y="1325770"/>
        <a:ext cx="4576894" cy="915768"/>
      </dsp:txXfrm>
    </dsp:sp>
    <dsp:sp modelId="{173F50E6-BD0A-49A7-AF14-E1791ACB0EF5}">
      <dsp:nvSpPr>
        <dsp:cNvPr id="0" name=""/>
        <dsp:cNvSpPr/>
      </dsp:nvSpPr>
      <dsp:spPr>
        <a:xfrm>
          <a:off x="479" y="1251575"/>
          <a:ext cx="3154534" cy="10641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rtl="0">
            <a:lnSpc>
              <a:spcPct val="90000"/>
            </a:lnSpc>
            <a:spcBef>
              <a:spcPct val="0"/>
            </a:spcBef>
            <a:spcAft>
              <a:spcPct val="35000"/>
            </a:spcAft>
          </a:pPr>
          <a:r>
            <a:rPr lang="en-US" sz="3100" kern="1200" smtClean="0"/>
            <a:t>Assessment</a:t>
          </a:r>
          <a:endParaRPr lang="en-US" sz="3100" kern="1200"/>
        </a:p>
      </dsp:txBody>
      <dsp:txXfrm>
        <a:off x="52427" y="1303523"/>
        <a:ext cx="3050638" cy="960261"/>
      </dsp:txXfrm>
    </dsp:sp>
    <dsp:sp modelId="{DB2C5CAD-215C-4372-84F8-46C5417B2B71}">
      <dsp:nvSpPr>
        <dsp:cNvPr id="0" name=""/>
        <dsp:cNvSpPr/>
      </dsp:nvSpPr>
      <dsp:spPr>
        <a:xfrm>
          <a:off x="3280907" y="2445927"/>
          <a:ext cx="4909364" cy="1349670"/>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Considerations for special populations</a:t>
          </a:r>
          <a:endParaRPr lang="en-US" sz="2400" kern="1200" dirty="0"/>
        </a:p>
        <a:p>
          <a:pPr marL="228600" lvl="1" indent="-228600" algn="l" defTabSz="1066800">
            <a:lnSpc>
              <a:spcPct val="90000"/>
            </a:lnSpc>
            <a:spcBef>
              <a:spcPct val="0"/>
            </a:spcBef>
            <a:spcAft>
              <a:spcPct val="15000"/>
            </a:spcAft>
            <a:buChar char="••"/>
          </a:pPr>
          <a:r>
            <a:rPr lang="en-US" sz="2400" kern="1200" dirty="0" smtClean="0"/>
            <a:t>Practice all forms of drills</a:t>
          </a:r>
          <a:endParaRPr lang="en-US" sz="2400" kern="1200" dirty="0"/>
        </a:p>
      </dsp:txBody>
      <dsp:txXfrm>
        <a:off x="3280907" y="2614636"/>
        <a:ext cx="4403238" cy="1012252"/>
      </dsp:txXfrm>
    </dsp:sp>
    <dsp:sp modelId="{57ABCBB4-D5CD-45D2-B009-8AB239320235}">
      <dsp:nvSpPr>
        <dsp:cNvPr id="0" name=""/>
        <dsp:cNvSpPr/>
      </dsp:nvSpPr>
      <dsp:spPr>
        <a:xfrm>
          <a:off x="3999" y="2643339"/>
          <a:ext cx="3272909" cy="10641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rtl="0">
            <a:lnSpc>
              <a:spcPct val="90000"/>
            </a:lnSpc>
            <a:spcBef>
              <a:spcPct val="0"/>
            </a:spcBef>
            <a:spcAft>
              <a:spcPct val="35000"/>
            </a:spcAft>
          </a:pPr>
          <a:r>
            <a:rPr lang="en-US" sz="3100" kern="1200" smtClean="0"/>
            <a:t>Drill and Exercise</a:t>
          </a:r>
          <a:endParaRPr lang="en-US" sz="3100" kern="1200"/>
        </a:p>
      </dsp:txBody>
      <dsp:txXfrm>
        <a:off x="55947" y="2695287"/>
        <a:ext cx="3169013" cy="960261"/>
      </dsp:txXfrm>
    </dsp:sp>
    <dsp:sp modelId="{08DC5EFC-840C-458E-827C-91199C76F8CE}">
      <dsp:nvSpPr>
        <dsp:cNvPr id="0" name=""/>
        <dsp:cNvSpPr/>
      </dsp:nvSpPr>
      <dsp:spPr>
        <a:xfrm>
          <a:off x="3181564" y="3956669"/>
          <a:ext cx="5007272" cy="1708887"/>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Make changes when there are facility and staff changes</a:t>
          </a:r>
          <a:endParaRPr lang="en-US" sz="2300" kern="1200" dirty="0"/>
        </a:p>
        <a:p>
          <a:pPr marL="228600" lvl="1" indent="-228600" algn="l" defTabSz="1022350">
            <a:lnSpc>
              <a:spcPct val="90000"/>
            </a:lnSpc>
            <a:spcBef>
              <a:spcPct val="0"/>
            </a:spcBef>
            <a:spcAft>
              <a:spcPct val="15000"/>
            </a:spcAft>
            <a:buChar char="••"/>
          </a:pPr>
          <a:r>
            <a:rPr lang="en-US" sz="2300" kern="1200" dirty="0" smtClean="0"/>
            <a:t>Share with local responders and community </a:t>
          </a:r>
          <a:endParaRPr lang="en-US" sz="2300" kern="1200" dirty="0"/>
        </a:p>
        <a:p>
          <a:pPr marL="114300" lvl="1" indent="-114300" algn="l" defTabSz="622300">
            <a:lnSpc>
              <a:spcPct val="90000"/>
            </a:lnSpc>
            <a:spcBef>
              <a:spcPct val="0"/>
            </a:spcBef>
            <a:spcAft>
              <a:spcPct val="15000"/>
            </a:spcAft>
            <a:buChar char="••"/>
          </a:pPr>
          <a:endParaRPr lang="en-US" sz="1400" kern="1200" dirty="0"/>
        </a:p>
      </dsp:txBody>
      <dsp:txXfrm>
        <a:off x="3181564" y="4170280"/>
        <a:ext cx="4366439" cy="1281665"/>
      </dsp:txXfrm>
    </dsp:sp>
    <dsp:sp modelId="{FBA33F81-1443-4132-8FA3-43ED1AD58521}">
      <dsp:nvSpPr>
        <dsp:cNvPr id="0" name=""/>
        <dsp:cNvSpPr/>
      </dsp:nvSpPr>
      <dsp:spPr>
        <a:xfrm>
          <a:off x="1435" y="4279034"/>
          <a:ext cx="3180129" cy="10641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rtl="0">
            <a:lnSpc>
              <a:spcPct val="90000"/>
            </a:lnSpc>
            <a:spcBef>
              <a:spcPct val="0"/>
            </a:spcBef>
            <a:spcAft>
              <a:spcPct val="35000"/>
            </a:spcAft>
          </a:pPr>
          <a:r>
            <a:rPr lang="en-US" sz="3100" kern="1200" smtClean="0"/>
            <a:t>Review, Revise and Share</a:t>
          </a:r>
          <a:endParaRPr lang="en-US" sz="3100" kern="1200"/>
        </a:p>
      </dsp:txBody>
      <dsp:txXfrm>
        <a:off x="53383" y="4330982"/>
        <a:ext cx="3076233" cy="9602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1A70B1-4F39-47CB-8246-B304D73DC0C3}">
      <dsp:nvSpPr>
        <dsp:cNvPr id="0" name=""/>
        <dsp:cNvSpPr/>
      </dsp:nvSpPr>
      <dsp:spPr>
        <a:xfrm>
          <a:off x="0" y="659"/>
          <a:ext cx="778714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B52DF0-7A7C-4228-92D0-FB4C08CB4638}">
      <dsp:nvSpPr>
        <dsp:cNvPr id="0" name=""/>
        <dsp:cNvSpPr/>
      </dsp:nvSpPr>
      <dsp:spPr>
        <a:xfrm>
          <a:off x="0" y="659"/>
          <a:ext cx="7787148" cy="771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rtl="0">
            <a:lnSpc>
              <a:spcPct val="90000"/>
            </a:lnSpc>
            <a:spcBef>
              <a:spcPct val="0"/>
            </a:spcBef>
            <a:spcAft>
              <a:spcPct val="35000"/>
            </a:spcAft>
          </a:pPr>
          <a:r>
            <a:rPr lang="en-US" sz="4000" kern="1200" dirty="0" smtClean="0"/>
            <a:t>Incident Command</a:t>
          </a:r>
          <a:endParaRPr lang="en-US" sz="4000" kern="1200" dirty="0"/>
        </a:p>
      </dsp:txBody>
      <dsp:txXfrm>
        <a:off x="0" y="659"/>
        <a:ext cx="7787148" cy="771619"/>
      </dsp:txXfrm>
    </dsp:sp>
    <dsp:sp modelId="{F6F219C7-7FA3-43E4-8547-5653312BF968}">
      <dsp:nvSpPr>
        <dsp:cNvPr id="0" name=""/>
        <dsp:cNvSpPr/>
      </dsp:nvSpPr>
      <dsp:spPr>
        <a:xfrm>
          <a:off x="0" y="772279"/>
          <a:ext cx="7787148" cy="0"/>
        </a:xfrm>
        <a:prstGeom prst="line">
          <a:avLst/>
        </a:prstGeom>
        <a:solidFill>
          <a:schemeClr val="accent3">
            <a:hueOff val="164963"/>
            <a:satOff val="6179"/>
            <a:lumOff val="4510"/>
            <a:alphaOff val="0"/>
          </a:schemeClr>
        </a:solidFill>
        <a:ln w="12700" cap="flat" cmpd="sng" algn="ctr">
          <a:solidFill>
            <a:schemeClr val="accent3">
              <a:hueOff val="164963"/>
              <a:satOff val="6179"/>
              <a:lumOff val="451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F81943-53C5-40EA-83CD-558203278952}">
      <dsp:nvSpPr>
        <dsp:cNvPr id="0" name=""/>
        <dsp:cNvSpPr/>
      </dsp:nvSpPr>
      <dsp:spPr>
        <a:xfrm>
          <a:off x="0" y="772279"/>
          <a:ext cx="7787148" cy="771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2800" kern="1200" dirty="0" smtClean="0"/>
            <a:t>Written</a:t>
          </a:r>
          <a:r>
            <a:rPr lang="en-US" sz="2400" kern="1200" dirty="0" smtClean="0"/>
            <a:t> protocol for evacuation, shelter in place and lockdown</a:t>
          </a:r>
          <a:endParaRPr lang="en-US" sz="2400" kern="1200" dirty="0"/>
        </a:p>
      </dsp:txBody>
      <dsp:txXfrm>
        <a:off x="0" y="772279"/>
        <a:ext cx="7787148" cy="771619"/>
      </dsp:txXfrm>
    </dsp:sp>
    <dsp:sp modelId="{317C0CC7-C6D0-4A6B-A028-2A33681B7B81}">
      <dsp:nvSpPr>
        <dsp:cNvPr id="0" name=""/>
        <dsp:cNvSpPr/>
      </dsp:nvSpPr>
      <dsp:spPr>
        <a:xfrm>
          <a:off x="0" y="1543898"/>
          <a:ext cx="7787148" cy="0"/>
        </a:xfrm>
        <a:prstGeom prst="line">
          <a:avLst/>
        </a:prstGeom>
        <a:solidFill>
          <a:schemeClr val="accent3">
            <a:hueOff val="329926"/>
            <a:satOff val="12359"/>
            <a:lumOff val="9020"/>
            <a:alphaOff val="0"/>
          </a:schemeClr>
        </a:solidFill>
        <a:ln w="12700" cap="flat" cmpd="sng" algn="ctr">
          <a:solidFill>
            <a:schemeClr val="accent3">
              <a:hueOff val="329926"/>
              <a:satOff val="12359"/>
              <a:lumOff val="902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27BF0B-7420-4AD3-8091-7722FD0D3A41}">
      <dsp:nvSpPr>
        <dsp:cNvPr id="0" name=""/>
        <dsp:cNvSpPr/>
      </dsp:nvSpPr>
      <dsp:spPr>
        <a:xfrm>
          <a:off x="0" y="1543898"/>
          <a:ext cx="7787148" cy="771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2800" kern="1200" baseline="0" dirty="0" smtClean="0"/>
            <a:t>Early dismissal</a:t>
          </a:r>
          <a:endParaRPr lang="en-US" sz="2800" kern="1200" baseline="0" dirty="0"/>
        </a:p>
      </dsp:txBody>
      <dsp:txXfrm>
        <a:off x="0" y="1543898"/>
        <a:ext cx="7787148" cy="771619"/>
      </dsp:txXfrm>
    </dsp:sp>
    <dsp:sp modelId="{DC259252-922E-4B96-B5EB-5C00F6DCADCE}">
      <dsp:nvSpPr>
        <dsp:cNvPr id="0" name=""/>
        <dsp:cNvSpPr/>
      </dsp:nvSpPr>
      <dsp:spPr>
        <a:xfrm>
          <a:off x="0" y="2315518"/>
          <a:ext cx="7787148" cy="0"/>
        </a:xfrm>
        <a:prstGeom prst="line">
          <a:avLst/>
        </a:prstGeom>
        <a:solidFill>
          <a:schemeClr val="accent3">
            <a:hueOff val="494889"/>
            <a:satOff val="18538"/>
            <a:lumOff val="13530"/>
            <a:alphaOff val="0"/>
          </a:schemeClr>
        </a:solidFill>
        <a:ln w="12700" cap="flat" cmpd="sng" algn="ctr">
          <a:solidFill>
            <a:schemeClr val="accent3">
              <a:hueOff val="494889"/>
              <a:satOff val="18538"/>
              <a:lumOff val="1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7B9058-595D-4224-B333-0310748DCABC}">
      <dsp:nvSpPr>
        <dsp:cNvPr id="0" name=""/>
        <dsp:cNvSpPr/>
      </dsp:nvSpPr>
      <dsp:spPr>
        <a:xfrm>
          <a:off x="0" y="2315518"/>
          <a:ext cx="7787148" cy="771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baseline="0" dirty="0" smtClean="0"/>
            <a:t>All acts of violence including active shooter, bomb threat, animal on campus, fire, loss of water or power</a:t>
          </a:r>
          <a:endParaRPr lang="en-US" sz="2400" kern="1200" baseline="0" dirty="0"/>
        </a:p>
      </dsp:txBody>
      <dsp:txXfrm>
        <a:off x="0" y="2315518"/>
        <a:ext cx="7787148" cy="771619"/>
      </dsp:txXfrm>
    </dsp:sp>
    <dsp:sp modelId="{EE58ED7C-1AC1-4719-988A-E522F1802D47}">
      <dsp:nvSpPr>
        <dsp:cNvPr id="0" name=""/>
        <dsp:cNvSpPr/>
      </dsp:nvSpPr>
      <dsp:spPr>
        <a:xfrm>
          <a:off x="0" y="3087138"/>
          <a:ext cx="7787148" cy="0"/>
        </a:xfrm>
        <a:prstGeom prst="line">
          <a:avLst/>
        </a:prstGeom>
        <a:solidFill>
          <a:schemeClr val="accent3">
            <a:hueOff val="659853"/>
            <a:satOff val="24718"/>
            <a:lumOff val="18040"/>
            <a:alphaOff val="0"/>
          </a:schemeClr>
        </a:solidFill>
        <a:ln w="12700" cap="flat" cmpd="sng" algn="ctr">
          <a:solidFill>
            <a:schemeClr val="accent3">
              <a:hueOff val="659853"/>
              <a:satOff val="24718"/>
              <a:lumOff val="1804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EF077-ED3C-41CC-B81D-BF0A3D71F4E1}">
      <dsp:nvSpPr>
        <dsp:cNvPr id="0" name=""/>
        <dsp:cNvSpPr/>
      </dsp:nvSpPr>
      <dsp:spPr>
        <a:xfrm>
          <a:off x="0" y="3087138"/>
          <a:ext cx="7787148" cy="771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rtl="0">
            <a:lnSpc>
              <a:spcPct val="90000"/>
            </a:lnSpc>
            <a:spcBef>
              <a:spcPct val="0"/>
            </a:spcBef>
            <a:spcAft>
              <a:spcPct val="35000"/>
            </a:spcAft>
          </a:pPr>
          <a:r>
            <a:rPr lang="en-US" sz="4000" kern="1200" baseline="0" dirty="0" smtClean="0"/>
            <a:t>Suicide</a:t>
          </a:r>
          <a:endParaRPr lang="en-US" sz="4000" kern="1200" baseline="0" dirty="0"/>
        </a:p>
      </dsp:txBody>
      <dsp:txXfrm>
        <a:off x="0" y="3087138"/>
        <a:ext cx="7787148" cy="771619"/>
      </dsp:txXfrm>
    </dsp:sp>
    <dsp:sp modelId="{3DAC85F6-7A58-47BD-AEBE-4C7346154420}">
      <dsp:nvSpPr>
        <dsp:cNvPr id="0" name=""/>
        <dsp:cNvSpPr/>
      </dsp:nvSpPr>
      <dsp:spPr>
        <a:xfrm>
          <a:off x="0" y="3858758"/>
          <a:ext cx="7787148" cy="0"/>
        </a:xfrm>
        <a:prstGeom prst="line">
          <a:avLst/>
        </a:prstGeom>
        <a:solidFill>
          <a:schemeClr val="accent3">
            <a:hueOff val="824816"/>
            <a:satOff val="30897"/>
            <a:lumOff val="22550"/>
            <a:alphaOff val="0"/>
          </a:schemeClr>
        </a:solidFill>
        <a:ln w="12700" cap="flat" cmpd="sng" algn="ctr">
          <a:solidFill>
            <a:schemeClr val="accent3">
              <a:hueOff val="824816"/>
              <a:satOff val="30897"/>
              <a:lumOff val="2255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AB5577-B2CC-4963-A438-C0116224CBC1}">
      <dsp:nvSpPr>
        <dsp:cNvPr id="0" name=""/>
        <dsp:cNvSpPr/>
      </dsp:nvSpPr>
      <dsp:spPr>
        <a:xfrm>
          <a:off x="0" y="3858758"/>
          <a:ext cx="7787148" cy="771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2800" kern="1200" baseline="0" dirty="0" smtClean="0"/>
            <a:t>Transportation Emergencies</a:t>
          </a:r>
          <a:endParaRPr lang="en-US" sz="2800" kern="1200" baseline="0" dirty="0"/>
        </a:p>
      </dsp:txBody>
      <dsp:txXfrm>
        <a:off x="0" y="3858758"/>
        <a:ext cx="7787148" cy="771619"/>
      </dsp:txXfrm>
    </dsp:sp>
    <dsp:sp modelId="{A488F9D1-B884-4E97-B3BC-157D3645B3D0}">
      <dsp:nvSpPr>
        <dsp:cNvPr id="0" name=""/>
        <dsp:cNvSpPr/>
      </dsp:nvSpPr>
      <dsp:spPr>
        <a:xfrm>
          <a:off x="0" y="4630377"/>
          <a:ext cx="7787148" cy="0"/>
        </a:xfrm>
        <a:prstGeom prst="line">
          <a:avLst/>
        </a:prstGeom>
        <a:solidFill>
          <a:schemeClr val="accent3">
            <a:hueOff val="989779"/>
            <a:satOff val="37077"/>
            <a:lumOff val="27060"/>
            <a:alphaOff val="0"/>
          </a:schemeClr>
        </a:solidFill>
        <a:ln w="12700" cap="flat" cmpd="sng" algn="ctr">
          <a:solidFill>
            <a:schemeClr val="accent3">
              <a:hueOff val="989779"/>
              <a:satOff val="37077"/>
              <a:lumOff val="2706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385384-809F-4A42-8CF1-2278264BA657}">
      <dsp:nvSpPr>
        <dsp:cNvPr id="0" name=""/>
        <dsp:cNvSpPr/>
      </dsp:nvSpPr>
      <dsp:spPr>
        <a:xfrm>
          <a:off x="0" y="4630377"/>
          <a:ext cx="7787148" cy="771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2800" kern="1200" baseline="0" dirty="0" smtClean="0"/>
            <a:t>Media</a:t>
          </a:r>
          <a:endParaRPr lang="en-US" sz="2800" kern="1200" baseline="0" dirty="0"/>
        </a:p>
      </dsp:txBody>
      <dsp:txXfrm>
        <a:off x="0" y="4630377"/>
        <a:ext cx="7787148" cy="771619"/>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9/16/2019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9/16/2019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a:t>
            </a:fld>
            <a:endParaRPr lang="en-US"/>
          </a:p>
        </p:txBody>
      </p:sp>
    </p:spTree>
    <p:extLst>
      <p:ext uri="{BB962C8B-B14F-4D97-AF65-F5344CB8AC3E}">
        <p14:creationId xmlns:p14="http://schemas.microsoft.com/office/powerpoint/2010/main" val="4146980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11</a:t>
            </a:fld>
            <a:endParaRPr lang="en-US"/>
          </a:p>
        </p:txBody>
      </p:sp>
    </p:spTree>
    <p:extLst>
      <p:ext uri="{BB962C8B-B14F-4D97-AF65-F5344CB8AC3E}">
        <p14:creationId xmlns:p14="http://schemas.microsoft.com/office/powerpoint/2010/main" val="2440418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Response: The capabilities necessary to stabilize an emergency once it has already happened or is certain to happen in an unpreventable way. Appropriate response means to establish a safe and secure environment, save lives and property, and facilitate the transition to recovery. </a:t>
            </a:r>
          </a:p>
          <a:p>
            <a:endParaRPr lang="en-US" dirty="0"/>
          </a:p>
          <a:p>
            <a:r>
              <a:rPr lang="en-US" dirty="0"/>
              <a:t> While some see </a:t>
            </a:r>
            <a:r>
              <a:rPr lang="en-US" b="1" i="1" dirty="0"/>
              <a:t>Response</a:t>
            </a:r>
            <a:r>
              <a:rPr lang="en-US" dirty="0"/>
              <a:t> as the chief mission area for which they must plan and prepare (perhaps because it is what happens </a:t>
            </a:r>
            <a:r>
              <a:rPr lang="en-US" b="1" i="1" dirty="0"/>
              <a:t>during</a:t>
            </a:r>
            <a:r>
              <a:rPr lang="en-US" dirty="0"/>
              <a:t> an incident), an effective SSP cannot overlook all of the mission areas—</a:t>
            </a:r>
            <a:r>
              <a:rPr lang="en-US" b="1" i="1" dirty="0"/>
              <a:t>Prevention, Protection, Mitigation, Response and Recovery.</a:t>
            </a:r>
            <a:r>
              <a:rPr lang="en-US" dirty="0"/>
              <a:t>  Schools must have SSPs that address the totality of these areas, all of which are equally important and rely upon each other’s success for effective execution.  Remember that preparedness is cyclical in nature, </a:t>
            </a:r>
            <a:endParaRPr lang="en-US" altLang="en-US" dirty="0" smtClean="0">
              <a:latin typeface="Arial Rounded MT Bold" panose="020F0704030504030204" pitchFamily="34" charset="0"/>
            </a:endParaRPr>
          </a:p>
          <a:p>
            <a:pPr eaLnBrk="1" hangingPunct="1"/>
            <a:endParaRPr lang="en-US" altLang="en-US" dirty="0"/>
          </a:p>
          <a:p>
            <a:pPr eaLnBrk="1" hangingPunct="1"/>
            <a:r>
              <a:rPr lang="en-US" altLang="en-US" dirty="0"/>
              <a:t>IC Team—Assign roles and know who has what responsibility when an emergency occurs and practice your roles.  During a crisis, you’re not going to be efficient in your assigned roles if you’ve never exercised what is expected of you.  Also know that once first responders arrive, they’re in charge of the incident and you’re in charge of school-related issues.  These might be: helping FR’s with floor plans and the layout of the school (your facilities manager may be asked to accompany law enforcement as they clear a school after a crisis event), accounting for students and staff who have evacuated, managing your family reunification site, dealing with media, notifying parents.</a:t>
            </a:r>
          </a:p>
          <a:p>
            <a:pPr eaLnBrk="1" hangingPunct="1"/>
            <a:endParaRPr lang="en-US" altLang="en-US" dirty="0"/>
          </a:p>
          <a:p>
            <a:pPr eaLnBrk="1" hangingPunct="1"/>
            <a:r>
              <a:rPr lang="en-US" altLang="en-US" dirty="0"/>
              <a:t>Make sure you have plans for evacuation, shelter-in-place, lockdown, and active shooter.  These are PED requirements.  </a:t>
            </a:r>
          </a:p>
          <a:p>
            <a:pPr eaLnBrk="1" hangingPunct="1"/>
            <a:r>
              <a:rPr lang="en-US" altLang="en-US" dirty="0"/>
              <a:t>Lockdown:  Keeping the bad guy out.  Used to protect building occupants from potential dangers in the building or external threats that may enter the building.  This normally calls for lights out, silencing cells phones, moving against a wall out of sight from the door.</a:t>
            </a:r>
          </a:p>
          <a:p>
            <a:pPr eaLnBrk="1" hangingPunct="1"/>
            <a:r>
              <a:rPr lang="en-US" altLang="en-US" dirty="0"/>
              <a:t>Shelter-in-Place:  Keeping the bad stuff out.  Shelter where you are and isolate the inside environment from the outside environment.  The normal learning environment continues during a shelter-in-place, but no outside access to the school is permitted.</a:t>
            </a:r>
          </a:p>
          <a:p>
            <a:pPr eaLnBrk="1" hangingPunct="1"/>
            <a:r>
              <a:rPr lang="en-US" altLang="en-US" dirty="0"/>
              <a:t>Evacuation:  Moving building occupants from the buildings to a pre-determined safe area.</a:t>
            </a:r>
          </a:p>
          <a:p>
            <a:pPr eaLnBrk="1" hangingPunct="1"/>
            <a:r>
              <a:rPr lang="en-US" altLang="en-US" dirty="0"/>
              <a:t>There are variations on LD and SIP (“Lockout” is one) and some schools have levels of LD (1,2,3) but whatever your school uses make sure its consistent and everyone understands what the procedures are.</a:t>
            </a:r>
          </a:p>
          <a:p>
            <a:pPr eaLnBrk="1" hangingPunct="1"/>
            <a:endParaRPr lang="en-US" altLang="en-US" dirty="0"/>
          </a:p>
          <a:p>
            <a:pPr eaLnBrk="1" hangingPunct="1"/>
            <a:r>
              <a:rPr lang="en-US" altLang="en-US" dirty="0"/>
              <a:t>Most frequently under-addressed are in this Recovery part of the plan. This is the really advanced planning part of the “If…then” scenarios. Reunification, Relocation and Continuity Of Operations Plans are difficult.</a:t>
            </a:r>
          </a:p>
          <a:p>
            <a:pPr eaLnBrk="1" hangingPunct="1"/>
            <a:endParaRPr lang="en-US" altLang="en-US" dirty="0"/>
          </a:p>
          <a:p>
            <a:pPr eaLnBrk="1" hangingPunct="1"/>
            <a:r>
              <a:rPr lang="en-US" altLang="en-US" dirty="0"/>
              <a:t>Reunification: This may not be so difficult if all of the students and staff have relocated to the same place. Making sure the proper adults are the ones who are picking up the kids may be manageable. Every teacher has a “GO BAG” with copies of registration cards. You may have preplanned to have grade levels gathered in one area or a couple of people in charge of signing kids out. How do you keep your high school kids from getting in their own cars and driving off or leaving with friends? What if your students and staff had to scatter to avoid danger? Do you have a plan to communicate with everyone? At your reunification site, are prepared to deal with press? Or with a parent who does not yet know that their child is injured or deceased? How do you communicate to parents where your reunification site is? And to stay away from school if there is an emergency occurring there.</a:t>
            </a:r>
          </a:p>
          <a:p>
            <a:pPr eaLnBrk="1" hangingPunct="1"/>
            <a:r>
              <a:rPr lang="en-US" altLang="en-US" dirty="0"/>
              <a:t>Relocation: This goes beyond a temporary site to have students and staff reunify with family. This is the “What </a:t>
            </a:r>
            <a:r>
              <a:rPr lang="en-US" altLang="en-US" dirty="0" err="1"/>
              <a:t>if..then</a:t>
            </a:r>
            <a:r>
              <a:rPr lang="en-US" altLang="en-US" dirty="0"/>
              <a:t>” scenario that has your current operational site</a:t>
            </a:r>
          </a:p>
          <a:p>
            <a:pPr eaLnBrk="1" hangingPunct="1"/>
            <a:endParaRPr lang="en-US" altLang="en-US" dirty="0"/>
          </a:p>
          <a:p>
            <a:pPr eaLnBrk="1" hangingPunct="1"/>
            <a:endParaRPr lang="en-US" altLang="en-US" dirty="0"/>
          </a:p>
          <a:p>
            <a:r>
              <a:rPr lang="en-US" altLang="en-US" dirty="0"/>
              <a:t>Notification and messaging:  </a:t>
            </a:r>
            <a:r>
              <a:rPr lang="en-US" dirty="0"/>
              <a:t>It is certain that during a school emergency, parents/guardians will begin arriving at the school—even if you advise them not to.  It is important to notify parents/guardians in advance of possible campus emergency response actions that will be used if an emergency happens during school hours. While it is not necessary to detail every step for them, it is important for parents/guardians to be aware of the protective actions the school may take, such as:  lockdown, shelter-in-place and evacuation and what those mean. This will not eliminate the possibility of parents/guardians arriving at the school during an emergency, but it should help to reduce the number of parents/guardians who do, as well as reduce their anxiety about the situation.  Schools may use the </a:t>
            </a:r>
            <a:r>
              <a:rPr lang="en-US" i="1" dirty="0"/>
              <a:t>Sample Parent/Guardian Letter</a:t>
            </a:r>
            <a:r>
              <a:rPr lang="en-US" dirty="0"/>
              <a:t> found in Appendix B in the PED Guide as a template to advise parents on emergency procedures. </a:t>
            </a:r>
          </a:p>
          <a:p>
            <a:r>
              <a:rPr lang="en-US" dirty="0"/>
              <a:t> </a:t>
            </a:r>
          </a:p>
          <a:p>
            <a:r>
              <a:rPr lang="en-US" dirty="0"/>
              <a:t>In addition to advance notification of how these protective actions will proceed in your school should they be necessary, it is also important to notify parents/guardians as soon as possible when an emergency occurs at a school.   Providing parents/guardians with accurate information on the response actions occurring at the school, as well as with clear instructions on their expected actions, is essential.  Instructions can reiterate the relevant sections of the pre-event letter referenced above and may also include where and when to pick-up students if an early release or off-site relocation occurs.  For both accuracy and liability purposes, it is better to message something to the effect of </a:t>
            </a:r>
            <a:r>
              <a:rPr lang="en-US" i="1" dirty="0"/>
              <a:t>“We are in the process of establishing the safety status of all students and staff”</a:t>
            </a:r>
            <a:r>
              <a:rPr lang="en-US" dirty="0"/>
              <a:t> rather than </a:t>
            </a:r>
            <a:r>
              <a:rPr lang="en-US" i="1" dirty="0"/>
              <a:t>“Everyone is safe” </a:t>
            </a:r>
            <a:r>
              <a:rPr lang="en-US" dirty="0"/>
              <a:t>if the crisis is not over and everyone’s safety has not been confirmed. </a:t>
            </a:r>
          </a:p>
          <a:p>
            <a:r>
              <a:rPr lang="en-US" dirty="0"/>
              <a:t> </a:t>
            </a:r>
          </a:p>
          <a:p>
            <a:r>
              <a:rPr lang="en-US" dirty="0"/>
              <a:t>Most schools or districts have a mass notification system to bulk call, text and/or e-mail information to parents/guardians. For these systems to be effective, schools must maintain a database of current parent/guardian phone numbers and/or e-mail addresses.  Posting updates on the school or district website is also common practice, although schools must keep in mind that the websites are public and some information should not be available to the general public, such as the relocation or reunification site, which should only be sent to parents/guardians.</a:t>
            </a:r>
          </a:p>
          <a:p>
            <a:r>
              <a:rPr lang="en-US" dirty="0"/>
              <a:t> </a:t>
            </a:r>
          </a:p>
          <a:p>
            <a:r>
              <a:rPr lang="en-US" dirty="0"/>
              <a:t>It is imperative that accurate, factual information be delivered, starting with the first outgoing message.  In addition, because so many students—at an ever younger age—have cell phones, it is likely that parents/guardians will receive texts or e-mails from their child sooner than they do from the school.  An effective way to minimize inaccurate information being transmitted from student to their parent/guardian, is to have pre-scripted messages prepared that students may send their parents/guardians. While a pre-scripted message may not fit all potential circumstances, it will provide schools an advantage during the initial stage of a crisis. This will not entirely eliminate continued student-parent/guardian communication, but it can help to minimize inaccurate information being transmitted.</a:t>
            </a:r>
          </a:p>
          <a:p>
            <a:pPr eaLnBrk="1" hangingPunct="1"/>
            <a:endParaRPr lang="en-US"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91D82-DCB6-4270-9547-6F87CED2FBE0}" type="slidenum">
              <a:rPr kumimoji="0" lang="en-US" sz="1200" b="0" i="0" u="none" strike="noStrike" kern="1200" cap="none" spc="0" normalizeH="0" baseline="0" noProof="0" smtClean="0">
                <a:ln>
                  <a:noFill/>
                </a:ln>
                <a:solidFill>
                  <a:prstClr val="black"/>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mbria"/>
              <a:ea typeface="+mn-ea"/>
              <a:cs typeface="+mn-cs"/>
            </a:endParaRPr>
          </a:p>
        </p:txBody>
      </p:sp>
    </p:spTree>
    <p:extLst>
      <p:ext uri="{BB962C8B-B14F-4D97-AF65-F5344CB8AC3E}">
        <p14:creationId xmlns:p14="http://schemas.microsoft.com/office/powerpoint/2010/main" val="133394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en-US" sz="1200" dirty="0" smtClean="0"/>
              <a:t>How many of you are aware of what is in your school’s safety plan?</a:t>
            </a:r>
          </a:p>
          <a:p>
            <a:pPr eaLnBrk="1" hangingPunct="1">
              <a:defRPr/>
            </a:pPr>
            <a:endParaRPr lang="en-US" altLang="en-US" sz="1200" dirty="0" smtClean="0"/>
          </a:p>
          <a:p>
            <a:pPr eaLnBrk="1" hangingPunct="1">
              <a:defRPr/>
            </a:pPr>
            <a:r>
              <a:rPr lang="en-US" altLang="en-US" sz="1200" dirty="0" smtClean="0"/>
              <a:t>I’m going to start with a quick history of Safe Schools Planning in NM.</a:t>
            </a:r>
          </a:p>
          <a:p>
            <a:pPr eaLnBrk="1" hangingPunct="1">
              <a:defRPr/>
            </a:pPr>
            <a:endParaRPr lang="en-US" altLang="en-US" sz="1200" dirty="0" smtClean="0"/>
          </a:p>
          <a:p>
            <a:pPr eaLnBrk="1" hangingPunct="1">
              <a:defRPr/>
            </a:pPr>
            <a:r>
              <a:rPr lang="en-US" altLang="en-US" sz="1200" dirty="0" smtClean="0"/>
              <a:t>Since 2008, NM has had a requirement for SSPs, as part of our School Wellness Policy.</a:t>
            </a:r>
          </a:p>
          <a:p>
            <a:pPr eaLnBrk="1" hangingPunct="1">
              <a:defRPr/>
            </a:pPr>
            <a:endParaRPr lang="en-US" altLang="en-US" sz="1200" dirty="0" smtClean="0"/>
          </a:p>
          <a:p>
            <a:pPr eaLnBrk="1" hangingPunct="1">
              <a:defRPr/>
            </a:pPr>
            <a:r>
              <a:rPr lang="en-US" sz="1200" dirty="0" smtClean="0">
                <a:latin typeface="Arial Rounded MT Bold" panose="020F0704030504030204" pitchFamily="34" charset="0"/>
              </a:rPr>
              <a:t>Every public and state charter school is required to have an SSP and submit it to the PED every three years.  The SSP is a living document is  meant to be reviewed and updated at least once a year, or more often if circumstances (physical setting, staff turnover, recent emergency events) dictate. </a:t>
            </a:r>
            <a:r>
              <a:rPr lang="en-US" altLang="en-US" sz="1200" dirty="0" smtClean="0"/>
              <a:t>Part of Melanie’s job is to review each school’s SSP on a tri-annual basis.  School level, not district level, although some SSPs are district SSPs. </a:t>
            </a:r>
          </a:p>
          <a:p>
            <a:pPr eaLnBrk="1" hangingPunct="1">
              <a:defRPr/>
            </a:pPr>
            <a:endParaRPr lang="en-US" altLang="en-US" sz="1200" dirty="0" smtClean="0"/>
          </a:p>
          <a:p>
            <a:pPr eaLnBrk="1" hangingPunct="1">
              <a:defRPr/>
            </a:pPr>
            <a:r>
              <a:rPr lang="en-US" sz="1200" dirty="0" smtClean="0">
                <a:latin typeface="Arial Rounded MT Bold" panose="020F0704030504030204" pitchFamily="34" charset="0"/>
              </a:rPr>
              <a:t>Every</a:t>
            </a:r>
            <a:r>
              <a:rPr lang="en-US" sz="1200" baseline="0" dirty="0" smtClean="0">
                <a:latin typeface="Arial Rounded MT Bold" panose="020F0704030504030204" pitchFamily="34" charset="0"/>
              </a:rPr>
              <a:t> year about 300 plans are up for approval by the PED.</a:t>
            </a:r>
            <a:endParaRPr lang="en-US" sz="1200" dirty="0" smtClean="0">
              <a:latin typeface="Arial Rounded MT Bold" panose="020F0704030504030204" pitchFamily="34" charset="0"/>
            </a:endParaRPr>
          </a:p>
          <a:p>
            <a:pPr eaLnBrk="1" hangingPunct="1">
              <a:defRPr/>
            </a:pPr>
            <a:endParaRPr lang="en-US" altLang="en-US" sz="1200" dirty="0" smtClean="0"/>
          </a:p>
          <a:p>
            <a:pPr eaLnBrk="1" hangingPunct="1">
              <a:defRPr/>
            </a:pPr>
            <a:r>
              <a:rPr lang="en-US" altLang="en-US" sz="1200" dirty="0" smtClean="0"/>
              <a:t>Safe Schools Planning encompass a lot of important elements.  A couple of key things to know is that SSPs: </a:t>
            </a:r>
          </a:p>
          <a:p>
            <a:pPr marL="285750" indent="-285750" eaLnBrk="1" hangingPunct="1">
              <a:buFont typeface="Arial" panose="020B0604020202020204" pitchFamily="34" charset="0"/>
              <a:buChar char="•"/>
              <a:defRPr/>
            </a:pPr>
            <a:r>
              <a:rPr lang="en-US" altLang="en-US" sz="1200" dirty="0" smtClean="0"/>
              <a:t>are living documents, </a:t>
            </a:r>
          </a:p>
          <a:p>
            <a:pPr marL="285750" indent="-285750" eaLnBrk="1" hangingPunct="1">
              <a:buFont typeface="Arial" panose="020B0604020202020204" pitchFamily="34" charset="0"/>
              <a:buChar char="•"/>
              <a:defRPr/>
            </a:pPr>
            <a:r>
              <a:rPr lang="en-US" altLang="en-US" sz="1200" dirty="0" smtClean="0"/>
              <a:t>they need to be customized for each individual school because each school has a unique set of circumstances and needs</a:t>
            </a:r>
          </a:p>
          <a:p>
            <a:pPr marL="285750" indent="-285750" eaLnBrk="1" hangingPunct="1">
              <a:buFont typeface="Arial" panose="020B0604020202020204" pitchFamily="34" charset="0"/>
              <a:buChar char="•"/>
              <a:defRPr/>
            </a:pPr>
            <a:r>
              <a:rPr lang="en-US" altLang="en-US" sz="1200" dirty="0" smtClean="0"/>
              <a:t>that the best SSP is not worth the paper it’s printed on unless it is properly exercised—everyone in your school needs to know how to use it</a:t>
            </a:r>
          </a:p>
          <a:p>
            <a:endParaRPr lang="en-US" dirty="0" smtClean="0">
              <a:latin typeface="Arial Rounded MT Bold" panose="020F0704030504030204" pitchFamily="34" charset="0"/>
            </a:endParaRPr>
          </a:p>
          <a:p>
            <a:endParaRPr lang="en-US" dirty="0">
              <a:latin typeface="Arial Rounded MT Bold" panose="020F0704030504030204" pitchFamily="34" charset="0"/>
            </a:endParaRPr>
          </a:p>
          <a:p>
            <a:endParaRPr lang="en-US" dirty="0" smtClean="0">
              <a:latin typeface="Arial Rounded MT Bold" panose="020F0704030504030204" pitchFamily="34" charset="0"/>
            </a:endParaRPr>
          </a:p>
          <a:p>
            <a:endParaRPr lang="en-US" dirty="0">
              <a:latin typeface="Arial Rounded MT Bold" panose="020F0704030504030204" pitchFamily="34" charset="0"/>
            </a:endParaRPr>
          </a:p>
          <a:p>
            <a:endParaRPr lang="en-US" dirty="0">
              <a:latin typeface="Arial Rounded MT Bold" panose="020F0704030504030204" pitchFamily="34" charset="0"/>
            </a:endParaRPr>
          </a:p>
        </p:txBody>
      </p:sp>
      <p:sp>
        <p:nvSpPr>
          <p:cNvPr id="4" name="Slide Number Placeholder 3"/>
          <p:cNvSpPr>
            <a:spLocks noGrp="1"/>
          </p:cNvSpPr>
          <p:nvPr>
            <p:ph type="sldNum" sz="quarter" idx="10"/>
          </p:nvPr>
        </p:nvSpPr>
        <p:spPr/>
        <p:txBody>
          <a:bodyPr/>
          <a:lstStyle/>
          <a:p>
            <a:fld id="{91791D82-DCB6-4270-9547-6F87CED2FBE0}" type="slidenum">
              <a:rPr lang="en-US" smtClean="0"/>
              <a:t>2</a:t>
            </a:fld>
            <a:endParaRPr lang="en-US"/>
          </a:p>
        </p:txBody>
      </p:sp>
    </p:spTree>
    <p:extLst>
      <p:ext uri="{BB962C8B-B14F-4D97-AF65-F5344CB8AC3E}">
        <p14:creationId xmlns:p14="http://schemas.microsoft.com/office/powerpoint/2010/main" val="3221463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is why we are here. According to the survey sent out by the nutrition bureau, school safety is</a:t>
            </a:r>
            <a:r>
              <a:rPr lang="en-US" baseline="0" dirty="0" smtClean="0"/>
              <a:t> a concern of food service staff. </a:t>
            </a:r>
          </a:p>
          <a:p>
            <a:r>
              <a:rPr lang="en-US" baseline="0" dirty="0" smtClean="0"/>
              <a:t>Thank you for bringing this to our attention. As you saw, one of the goals of the plan is that all personnel be able to carry out their duties in a safe and secure environment. You will not feel safe at work if you are not aware of what is in your school’s plan.</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4</a:t>
            </a:fld>
            <a:endParaRPr lang="en-US"/>
          </a:p>
        </p:txBody>
      </p:sp>
    </p:spTree>
    <p:extLst>
      <p:ext uri="{BB962C8B-B14F-4D97-AF65-F5344CB8AC3E}">
        <p14:creationId xmlns:p14="http://schemas.microsoft.com/office/powerpoint/2010/main" val="2072615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cafeteria staff, whether</a:t>
            </a:r>
            <a:r>
              <a:rPr lang="en-US" baseline="0" dirty="0" smtClean="0"/>
              <a:t> you are district staff or contract staff,</a:t>
            </a:r>
            <a:r>
              <a:rPr lang="en-US" dirty="0" smtClean="0"/>
              <a:t> are integral to all areas of school safety. Most cafeterias are</a:t>
            </a:r>
            <a:r>
              <a:rPr lang="en-US" baseline="0" dirty="0" smtClean="0"/>
              <a:t> in operation for at least 4 hours of the school day. Chances are high that if and when an emergency occurs, some of the staff and students will be in the cafeteria. </a:t>
            </a:r>
            <a:endParaRPr lang="en-US" dirty="0" smtClean="0"/>
          </a:p>
          <a:p>
            <a:r>
              <a:rPr lang="en-US" dirty="0" smtClean="0"/>
              <a:t>Not</a:t>
            </a:r>
            <a:r>
              <a:rPr lang="en-US" baseline="0" dirty="0" smtClean="0"/>
              <a:t> only should cafeteria staff be made aware of the what is in their school’s safety plan, there should be representation on the school safety planning team. The expertise of a member of the staff that is aware of all of the aspects of cafeteria operation and procedures can give valuable insight in to planning for all the stages of the preparedness cycle.</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5</a:t>
            </a:fld>
            <a:endParaRPr lang="en-US"/>
          </a:p>
        </p:txBody>
      </p:sp>
    </p:spTree>
    <p:extLst>
      <p:ext uri="{BB962C8B-B14F-4D97-AF65-F5344CB8AC3E}">
        <p14:creationId xmlns:p14="http://schemas.microsoft.com/office/powerpoint/2010/main" val="1225534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preparedness cycle used by all entities</a:t>
            </a:r>
            <a:r>
              <a:rPr lang="en-US" baseline="0" dirty="0" smtClean="0"/>
              <a:t> that deal with emergency management.</a:t>
            </a:r>
          </a:p>
          <a:p>
            <a:r>
              <a:rPr lang="en-US" baseline="0" dirty="0" smtClean="0"/>
              <a:t>Your schools plan includes all of these and a little more. The plan includes maps and floor plans including water, gas and electrical system shut-offs. This would be specifically important in the cafeteria kitchen. It also includes assurances for food safety inspections, communicable disease management, pest management and ID badging to name a few.</a:t>
            </a:r>
          </a:p>
          <a:p>
            <a:r>
              <a:rPr lang="en-US" baseline="0" dirty="0" smtClean="0"/>
              <a:t>Are you required to wear an ID badge at work?</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6</a:t>
            </a:fld>
            <a:endParaRPr lang="en-US"/>
          </a:p>
        </p:txBody>
      </p:sp>
    </p:spTree>
    <p:extLst>
      <p:ext uri="{BB962C8B-B14F-4D97-AF65-F5344CB8AC3E}">
        <p14:creationId xmlns:p14="http://schemas.microsoft.com/office/powerpoint/2010/main" val="4261131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Prevention is exactly what it says. The plan is required to address those items on the left in detail. Those items on the right are common sense strategies towards</a:t>
            </a:r>
            <a:r>
              <a:rPr lang="en-US" baseline="0" dirty="0" smtClean="0"/>
              <a:t> prevention. Be aware of what is going on around you. We become blind to little things when we go through our daily routines. Practice being more aware of things outside the norm from the time you get out of your car until the end of the day. Are there broken lights in the parking area or on the exterior of the building? Report these to facilities. Someone could be planning to come back after dark and perpetrate a crime. Is there an unattended backpack under some bushes? What might that indicate? Did you just see a student prop open an exterior door right before a passing period?</a:t>
            </a:r>
          </a:p>
          <a:p>
            <a:r>
              <a:rPr lang="en-US" baseline="0" dirty="0" smtClean="0"/>
              <a:t>Everyone who is supposed to be in the building should be wearing some kind or identification, from staff to volunteers including maintenance and custodial and kitchen. All staff should approach anyone in the building who is not wearing proper ID and escort them to the office for ID. This can be done politely with the explanation that this system is in place to keep our kids safe.</a:t>
            </a:r>
          </a:p>
          <a:p>
            <a:r>
              <a:rPr lang="en-US" baseline="0" dirty="0" smtClean="0"/>
              <a:t>If you are receiving an order, man the open door so that you know who is coming in. If it is not the delivery person, close the locked door.</a:t>
            </a:r>
          </a:p>
        </p:txBody>
      </p:sp>
      <p:sp>
        <p:nvSpPr>
          <p:cNvPr id="4" name="Slide Number Placeholder 3"/>
          <p:cNvSpPr>
            <a:spLocks noGrp="1"/>
          </p:cNvSpPr>
          <p:nvPr>
            <p:ph type="sldNum" sz="quarter" idx="10"/>
          </p:nvPr>
        </p:nvSpPr>
        <p:spPr/>
        <p:txBody>
          <a:bodyPr/>
          <a:lstStyle/>
          <a:p>
            <a:fld id="{7FB667E1-E601-4AAF-B95C-B25720D70A60}" type="slidenum">
              <a:rPr lang="en-US" smtClean="0"/>
              <a:t>7</a:t>
            </a:fld>
            <a:endParaRPr lang="en-US"/>
          </a:p>
        </p:txBody>
      </p:sp>
    </p:spTree>
    <p:extLst>
      <p:ext uri="{BB962C8B-B14F-4D97-AF65-F5344CB8AC3E}">
        <p14:creationId xmlns:p14="http://schemas.microsoft.com/office/powerpoint/2010/main" val="4187132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8</a:t>
            </a:fld>
            <a:endParaRPr lang="en-US"/>
          </a:p>
        </p:txBody>
      </p:sp>
    </p:spTree>
    <p:extLst>
      <p:ext uri="{BB962C8B-B14F-4D97-AF65-F5344CB8AC3E}">
        <p14:creationId xmlns:p14="http://schemas.microsoft.com/office/powerpoint/2010/main" val="3706389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 matter how thorough the planning, it is not possible to avoid all emergencies. Knowing that emergencies will occur and taking steps to lessen the severity of the consequences is imperative to emergency planning.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Understanding: Each site needs to understand the threats and hazards that are unique to them. In Deming it might be planning for blowing dirt closing roads and having to keep students at school past dismissal. In Ruidoso it might be going into a shelter in place situation if there is a bear sighted nearby. Your school may be located near a rail line and you might have to plan for toxic spill threats. Domestic violence spillover is a threat that needs to be addressed by all schools.</a:t>
            </a:r>
            <a:endParaRPr lang="en-US" dirty="0" smtClean="0"/>
          </a:p>
          <a:p>
            <a:r>
              <a:rPr lang="en-US" dirty="0" smtClean="0"/>
              <a:t>Assessment: Capacity is knowing if you have people with special skills in your building: those that are CPR certified, volunteer</a:t>
            </a:r>
            <a:r>
              <a:rPr lang="en-US" baseline="0" dirty="0" smtClean="0"/>
              <a:t> firefighters and so forth. Create a behavioral threat assessment team-get to know the kids and report when you notice that they are not acting like themselves. Maybe they are suddenly missing a lot of school or their eating habits have changed. Let someone know</a:t>
            </a:r>
          </a:p>
          <a:p>
            <a:r>
              <a:rPr lang="en-US" baseline="0" dirty="0" smtClean="0"/>
              <a:t>Drill: Think about the kids who are on medication to manage diseases like asthma or who have mobility issues. What are you going to do if you are in lockdown for hours and a child starts having an asthma attack or needs to have blood sugar regulated. Plan for kids with mobility issues  in an off site evacuation.</a:t>
            </a:r>
          </a:p>
          <a:p>
            <a:r>
              <a:rPr lang="en-US" baseline="0" dirty="0" smtClean="0"/>
              <a:t>Revise your plans if there are changes to the buildings or changes to staff that have important roles in your emergency operations team. Have backups in case someone is absent in an emergency. </a:t>
            </a:r>
          </a:p>
          <a:p>
            <a:r>
              <a:rPr lang="en-US" baseline="0" dirty="0" smtClean="0"/>
              <a:t>The entire plan should be shared with local emergency responders and managers. The plan is secure otherwise and not subject to open records laws. Tell parents about having the plan and the parts that they need to know in an emergency like off site reunification sites.</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9</a:t>
            </a:fld>
            <a:endParaRPr lang="en-US"/>
          </a:p>
        </p:txBody>
      </p:sp>
    </p:spTree>
    <p:extLst>
      <p:ext uri="{BB962C8B-B14F-4D97-AF65-F5344CB8AC3E}">
        <p14:creationId xmlns:p14="http://schemas.microsoft.com/office/powerpoint/2010/main" val="603693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Response:</a:t>
            </a:r>
            <a:r>
              <a:rPr lang="en-US" sz="1200" b="0" i="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he capabilities necessary to stabilize an emergency once it has already happened or is certain to happen in an unpreventable way. Appropriate response means to establish a safe and secure environment, save lives and property, and facilitate the transition to recovery.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While some see </a:t>
            </a:r>
            <a:r>
              <a:rPr lang="en-US" sz="1200" b="1" i="1" kern="1200" dirty="0" smtClean="0">
                <a:solidFill>
                  <a:schemeClr val="tx1"/>
                </a:solidFill>
                <a:effectLst/>
                <a:latin typeface="+mn-lt"/>
                <a:ea typeface="+mn-ea"/>
                <a:cs typeface="+mn-cs"/>
              </a:rPr>
              <a:t>Response</a:t>
            </a:r>
            <a:r>
              <a:rPr lang="en-US" sz="1200" kern="1200" dirty="0" smtClean="0">
                <a:solidFill>
                  <a:schemeClr val="tx1"/>
                </a:solidFill>
                <a:effectLst/>
                <a:latin typeface="+mn-lt"/>
                <a:ea typeface="+mn-ea"/>
                <a:cs typeface="+mn-cs"/>
              </a:rPr>
              <a:t> as the chief mission area for which they must plan and prepare (perhaps because it is what happens </a:t>
            </a:r>
            <a:r>
              <a:rPr lang="en-US" sz="1200" b="1" i="1" kern="1200" dirty="0" smtClean="0">
                <a:solidFill>
                  <a:schemeClr val="tx1"/>
                </a:solidFill>
                <a:effectLst/>
                <a:latin typeface="+mn-lt"/>
                <a:ea typeface="+mn-ea"/>
                <a:cs typeface="+mn-cs"/>
              </a:rPr>
              <a:t>during</a:t>
            </a:r>
            <a:r>
              <a:rPr lang="en-US" sz="1200" kern="1200" dirty="0" smtClean="0">
                <a:solidFill>
                  <a:schemeClr val="tx1"/>
                </a:solidFill>
                <a:effectLst/>
                <a:latin typeface="+mn-lt"/>
                <a:ea typeface="+mn-ea"/>
                <a:cs typeface="+mn-cs"/>
              </a:rPr>
              <a:t> an incident), an effective SSP cannot overlook all of the mission areas—</a:t>
            </a:r>
            <a:r>
              <a:rPr lang="en-US" sz="1200" b="1" i="1" kern="1200" dirty="0" smtClean="0">
                <a:solidFill>
                  <a:schemeClr val="tx1"/>
                </a:solidFill>
                <a:effectLst/>
                <a:latin typeface="+mn-lt"/>
                <a:ea typeface="+mn-ea"/>
                <a:cs typeface="+mn-cs"/>
              </a:rPr>
              <a:t>Prevention, Protection, Mitigation, Response and Recovery.</a:t>
            </a:r>
            <a:r>
              <a:rPr lang="en-US" sz="1200" kern="1200" dirty="0" smtClean="0">
                <a:solidFill>
                  <a:schemeClr val="tx1"/>
                </a:solidFill>
                <a:effectLst/>
                <a:latin typeface="+mn-lt"/>
                <a:ea typeface="+mn-ea"/>
                <a:cs typeface="+mn-cs"/>
              </a:rPr>
              <a:t>  Schools must have SSPs that address the totality of these areas, all of which are equally important and rely upon each other’s success for effective execution.  Remember that preparedness is cyclical in nature, </a:t>
            </a:r>
            <a:endParaRPr lang="en-US" altLang="en-US" dirty="0" smtClean="0">
              <a:latin typeface="Arial Rounded MT Bold" panose="020F0704030504030204" pitchFamily="34" charset="0"/>
            </a:endParaRPr>
          </a:p>
          <a:p>
            <a:pPr eaLnBrk="1" hangingPunct="1"/>
            <a:endParaRPr lang="en-US" altLang="en-US" sz="1200" dirty="0" smtClean="0"/>
          </a:p>
          <a:p>
            <a:pPr eaLnBrk="1" hangingPunct="1"/>
            <a:r>
              <a:rPr lang="en-US" altLang="en-US" sz="1200" dirty="0" smtClean="0"/>
              <a:t>IC</a:t>
            </a:r>
            <a:r>
              <a:rPr lang="en-US" altLang="en-US" sz="1200" baseline="0" dirty="0" smtClean="0"/>
              <a:t> Team—Assign roles and know who has what responsibility when an emergency occurs and practice your roles.  During a crisis, you’re not going to be efficient in your assigned roles if you’ve never exercised what is expected of you.  Also know that once first responders arrive, they’re in charge of the incident and you’re in charge of school-related issues.  These might be: helping FR’s with floor plans and the layout of the school (your facilities manager may be asked to accompany law enforcement as they clear a school after a crisis event), accounting for students and staff who have evacuated, managing your family reunification site, dealing with media, notifying parents.</a:t>
            </a:r>
          </a:p>
          <a:p>
            <a:pPr eaLnBrk="1" hangingPunct="1"/>
            <a:endParaRPr lang="en-US" altLang="en-US" sz="1200" dirty="0" smtClean="0"/>
          </a:p>
          <a:p>
            <a:pPr eaLnBrk="1" hangingPunct="1"/>
            <a:r>
              <a:rPr lang="en-US" altLang="en-US" sz="1200" dirty="0" smtClean="0"/>
              <a:t>Make</a:t>
            </a:r>
            <a:r>
              <a:rPr lang="en-US" altLang="en-US" sz="1200" baseline="0" dirty="0" smtClean="0"/>
              <a:t> sure you have plans for evacuation, shelter-in-place, lockdown, and active shooter.  These are PED requirements.  </a:t>
            </a:r>
          </a:p>
          <a:p>
            <a:pPr eaLnBrk="1" hangingPunct="1"/>
            <a:r>
              <a:rPr lang="en-US" altLang="en-US" sz="1200" baseline="0" dirty="0" smtClean="0"/>
              <a:t>Lockdown:  Keeping the bad guy out.  Used to protect building occupants from potential dangers in the building or external threats that may enter the building.  This normally calls for lights out, silencing cells phones, moving against a wall out of sight from the door.</a:t>
            </a:r>
          </a:p>
          <a:p>
            <a:pPr eaLnBrk="1" hangingPunct="1"/>
            <a:r>
              <a:rPr lang="en-US" altLang="en-US" sz="1200" baseline="0" dirty="0" smtClean="0"/>
              <a:t>Shelter-in-Place:  Keeping the bad stuff out.  Shelter where you are and isolate the inside environment from the outside environment.  The normal learning environment continues during a shelter-in-place, but no outside access to the school is permitted.</a:t>
            </a:r>
          </a:p>
          <a:p>
            <a:pPr eaLnBrk="1" hangingPunct="1"/>
            <a:r>
              <a:rPr lang="en-US" altLang="en-US" sz="1200" baseline="0" dirty="0" smtClean="0"/>
              <a:t>Evacuation:  Moving building occupants from the buildings to a pre-determined safe area.</a:t>
            </a:r>
          </a:p>
          <a:p>
            <a:pPr eaLnBrk="1" hangingPunct="1"/>
            <a:r>
              <a:rPr lang="en-US" altLang="en-US" sz="1200" baseline="0" dirty="0" smtClean="0"/>
              <a:t>There are variations on LD and SIP (“Lockout” is one) and some schools have levels of LD (1,2,3) but whatever your school uses make sure its consistent and everyone understands what the procedures are.</a:t>
            </a:r>
          </a:p>
          <a:p>
            <a:pPr eaLnBrk="1" hangingPunct="1"/>
            <a:endParaRPr lang="en-US" altLang="en-US" sz="1200" baseline="0" dirty="0" smtClean="0"/>
          </a:p>
          <a:p>
            <a:pPr eaLnBrk="1" hangingPunct="1"/>
            <a:r>
              <a:rPr lang="en-US" altLang="en-US" sz="1200" baseline="0" dirty="0" smtClean="0"/>
              <a:t>Active Shooter:  coming in 2 slides</a:t>
            </a:r>
          </a:p>
          <a:p>
            <a:pPr eaLnBrk="1" hangingPunct="1"/>
            <a:endParaRPr lang="en-US" altLang="en-US" sz="1200" dirty="0" smtClean="0"/>
          </a:p>
          <a:p>
            <a:r>
              <a:rPr lang="en-US" altLang="en-US" sz="1200" dirty="0" smtClean="0"/>
              <a:t>Notification</a:t>
            </a:r>
            <a:r>
              <a:rPr lang="en-US" altLang="en-US" sz="1200" baseline="0" dirty="0" smtClean="0"/>
              <a:t> and messaging:  </a:t>
            </a:r>
            <a:r>
              <a:rPr lang="en-US" sz="1200" kern="1200" dirty="0" smtClean="0">
                <a:solidFill>
                  <a:schemeClr val="tx1"/>
                </a:solidFill>
                <a:effectLst/>
                <a:latin typeface="+mn-lt"/>
                <a:ea typeface="+mn-ea"/>
                <a:cs typeface="+mn-cs"/>
              </a:rPr>
              <a:t>It is certain that during a school emergency, parents/guardians will begin arriving at the school—even if you advise them not to.  It is important to notify parents/guardians in advance of possible campus emergency response actions that will be used if an emergency happens during school hours. While it is not necessary to detail every step for</a:t>
            </a:r>
            <a:r>
              <a:rPr lang="en-US" sz="1200" kern="1200" baseline="0" dirty="0" smtClean="0">
                <a:solidFill>
                  <a:schemeClr val="tx1"/>
                </a:solidFill>
                <a:effectLst/>
                <a:latin typeface="+mn-lt"/>
                <a:ea typeface="+mn-ea"/>
                <a:cs typeface="+mn-cs"/>
              </a:rPr>
              <a:t> them</a:t>
            </a:r>
            <a:r>
              <a:rPr lang="en-US" sz="1200" kern="1200" dirty="0" smtClean="0">
                <a:solidFill>
                  <a:schemeClr val="tx1"/>
                </a:solidFill>
                <a:effectLst/>
                <a:latin typeface="+mn-lt"/>
                <a:ea typeface="+mn-ea"/>
                <a:cs typeface="+mn-cs"/>
              </a:rPr>
              <a:t>, it is important for parents/guardians to be aware of the protective actions the school may take, such as:  lockdown, shelter-in-place and evacuation and what those mean. This will not eliminate the possibility of parents/guardians arriving at the school during an emergency, but it should help to reduce the number of parents/guardians who do, as well as reduce their anxiety about the situation.  Schools may use the </a:t>
            </a:r>
            <a:r>
              <a:rPr lang="en-US" sz="1200" i="1" kern="1200" dirty="0" smtClean="0">
                <a:solidFill>
                  <a:schemeClr val="tx1"/>
                </a:solidFill>
                <a:effectLst/>
                <a:latin typeface="+mn-lt"/>
                <a:ea typeface="+mn-ea"/>
                <a:cs typeface="+mn-cs"/>
              </a:rPr>
              <a:t>Sample Parent/Guardian Letter</a:t>
            </a:r>
            <a:r>
              <a:rPr lang="en-US" sz="1200" kern="1200" dirty="0" smtClean="0">
                <a:solidFill>
                  <a:schemeClr val="tx1"/>
                </a:solidFill>
                <a:effectLst/>
                <a:latin typeface="+mn-lt"/>
                <a:ea typeface="+mn-ea"/>
                <a:cs typeface="+mn-cs"/>
              </a:rPr>
              <a:t> found in Appendix B in the PED Guide as a template to advise parents on emergency procedures.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addition to advance notification of how these protective actions will proceed in your school should they be necessary, it is also important to notify parents/guardians as soon as possible when an emergency occurs at a school.   Providing parents/guardians with accurate information on the response actions occurring at the school, as well as with clear instructions on their expected actions, is essential.  Instructions can reiterate the relevant sections of the pre-event letter referenced above and may also include where and when to pick-up students if an early release or off-site relocation occurs.  For both accuracy and liability purposes, it is better to message something to the effect of </a:t>
            </a:r>
            <a:r>
              <a:rPr lang="en-US" sz="1200" i="1" kern="1200" dirty="0" smtClean="0">
                <a:solidFill>
                  <a:schemeClr val="tx1"/>
                </a:solidFill>
                <a:effectLst/>
                <a:latin typeface="+mn-lt"/>
                <a:ea typeface="+mn-ea"/>
                <a:cs typeface="+mn-cs"/>
              </a:rPr>
              <a:t>“We are in the process of establishing the safety status of all students and staff”</a:t>
            </a:r>
            <a:r>
              <a:rPr lang="en-US" sz="1200" kern="1200" dirty="0" smtClean="0">
                <a:solidFill>
                  <a:schemeClr val="tx1"/>
                </a:solidFill>
                <a:effectLst/>
                <a:latin typeface="+mn-lt"/>
                <a:ea typeface="+mn-ea"/>
                <a:cs typeface="+mn-cs"/>
              </a:rPr>
              <a:t> rather than </a:t>
            </a:r>
            <a:r>
              <a:rPr lang="en-US" sz="1200" i="1" kern="1200" dirty="0" smtClean="0">
                <a:solidFill>
                  <a:schemeClr val="tx1"/>
                </a:solidFill>
                <a:effectLst/>
                <a:latin typeface="+mn-lt"/>
                <a:ea typeface="+mn-ea"/>
                <a:cs typeface="+mn-cs"/>
              </a:rPr>
              <a:t>“Everyone is safe” </a:t>
            </a:r>
            <a:r>
              <a:rPr lang="en-US" sz="1200" kern="1200" dirty="0" smtClean="0">
                <a:solidFill>
                  <a:schemeClr val="tx1"/>
                </a:solidFill>
                <a:effectLst/>
                <a:latin typeface="+mn-lt"/>
                <a:ea typeface="+mn-ea"/>
                <a:cs typeface="+mn-cs"/>
              </a:rPr>
              <a:t>if the crisis is not over and everyone’s safety has not been confirmed.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Most schools or districts have a mass notification system to bulk call, text and/or e-mail information to parents/guardians. For these systems to be effective, schools must maintain a database of current parent/guardian phone numbers and/or e-mail addresses.  Posting updates on the school or district website is also common practice, although schools must keep in mind that the websites are public and some information should not be available to the general public, such as the relocation or reunification site, which should only be sent to parents/guardians.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is imperative that accurate, factual information be delivered, starting with the first outgoing message.  In addition, because so many students—at an ever younger age—have cell phones, it is likely that parents/guardians will receive texts or e-mails from their child sooner than they do from the school.  An effective way to minimize inaccurate information being transmitted from student to their parent/guardian, is to have pre-scripted messages prepared that students may send their parents/guardians. While a pre-scripted message may not fit all potential circumstances, it will provide schools an advantage during the initial stage of a crisis. This will not entirely eliminate continued student-parent/guardian communication, but it can help to minimize inaccurate information being transmitted.</a:t>
            </a:r>
          </a:p>
          <a:p>
            <a:pPr eaLnBrk="1" hangingPunct="1"/>
            <a:endParaRPr lang="en-US" altLang="en-US" sz="1200" dirty="0" smtClean="0"/>
          </a:p>
        </p:txBody>
      </p:sp>
      <p:sp>
        <p:nvSpPr>
          <p:cNvPr id="4" name="Slide Number Placeholder 3"/>
          <p:cNvSpPr>
            <a:spLocks noGrp="1"/>
          </p:cNvSpPr>
          <p:nvPr>
            <p:ph type="sldNum" sz="quarter" idx="10"/>
          </p:nvPr>
        </p:nvSpPr>
        <p:spPr/>
        <p:txBody>
          <a:bodyPr/>
          <a:lstStyle/>
          <a:p>
            <a:fld id="{91791D82-DCB6-4270-9547-6F87CED2FBE0}" type="slidenum">
              <a:rPr lang="en-US" smtClean="0"/>
              <a:t>10</a:t>
            </a:fld>
            <a:endParaRPr lang="en-US"/>
          </a:p>
        </p:txBody>
      </p:sp>
    </p:spTree>
    <p:extLst>
      <p:ext uri="{BB962C8B-B14F-4D97-AF65-F5344CB8AC3E}">
        <p14:creationId xmlns:p14="http://schemas.microsoft.com/office/powerpoint/2010/main" val="3674267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p:cNvGrpSpPr/>
          <p:nvPr/>
        </p:nvGrpSpPr>
        <p:grpSpPr>
          <a:xfrm rot="248467">
            <a:off x="223563" y="2575407"/>
            <a:ext cx="4688853" cy="2424835"/>
            <a:chOff x="-10068" y="2615721"/>
            <a:chExt cx="5488038" cy="2838132"/>
          </a:xfrm>
        </p:grpSpPr>
        <p:sp>
          <p:nvSpPr>
            <p:cNvPr id="5" name="Freeform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 name="Freeform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 name="Freeform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 name="Freeform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0" name="Group 39"/>
          <p:cNvGrpSpPr/>
          <p:nvPr/>
        </p:nvGrpSpPr>
        <p:grpSpPr>
          <a:xfrm rot="18988672">
            <a:off x="68557" y="189622"/>
            <a:ext cx="517230" cy="587584"/>
            <a:chOff x="11036616" y="1071278"/>
            <a:chExt cx="1030189" cy="1170315"/>
          </a:xfrm>
        </p:grpSpPr>
        <p:sp>
          <p:nvSpPr>
            <p:cNvPr id="41"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49" name="Freeform 500"/>
          <p:cNvSpPr>
            <a:spLocks/>
          </p:cNvSpPr>
          <p:nvPr/>
        </p:nvSpPr>
        <p:spPr bwMode="auto">
          <a:xfrm>
            <a:off x="3284322" y="4664178"/>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50" name="Group 49"/>
          <p:cNvGrpSpPr/>
          <p:nvPr/>
        </p:nvGrpSpPr>
        <p:grpSpPr>
          <a:xfrm>
            <a:off x="11434163" y="6542"/>
            <a:ext cx="679129" cy="712528"/>
            <a:chOff x="11231706" y="127529"/>
            <a:chExt cx="679129" cy="712528"/>
          </a:xfrm>
        </p:grpSpPr>
        <p:sp>
          <p:nvSpPr>
            <p:cNvPr id="51" name="Freeform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59" name="Freeform 413"/>
          <p:cNvSpPr>
            <a:spLocks/>
          </p:cNvSpPr>
          <p:nvPr/>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414"/>
          <p:cNvSpPr>
            <a:spLocks/>
          </p:cNvSpPr>
          <p:nvPr/>
        </p:nvSpPr>
        <p:spPr bwMode="auto">
          <a:xfrm>
            <a:off x="-23365" y="3324746"/>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61" name="Group 5"/>
          <p:cNvGrpSpPr>
            <a:grpSpLocks noChangeAspect="1"/>
          </p:cNvGrpSpPr>
          <p:nvPr/>
        </p:nvGrpSpPr>
        <p:grpSpPr bwMode="auto">
          <a:xfrm>
            <a:off x="-1519" y="854145"/>
            <a:ext cx="1881474" cy="2341763"/>
            <a:chOff x="3000" y="1116"/>
            <a:chExt cx="1680" cy="2091"/>
          </a:xfrm>
        </p:grpSpPr>
        <p:sp>
          <p:nvSpPr>
            <p:cNvPr id="62" name="Freeform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1" name="Group 33"/>
          <p:cNvGrpSpPr>
            <a:grpSpLocks noChangeAspect="1"/>
          </p:cNvGrpSpPr>
          <p:nvPr/>
        </p:nvGrpSpPr>
        <p:grpSpPr bwMode="auto">
          <a:xfrm>
            <a:off x="1714988" y="4544219"/>
            <a:ext cx="1873268" cy="2324202"/>
            <a:chOff x="3359" y="1523"/>
            <a:chExt cx="943" cy="1170"/>
          </a:xfrm>
        </p:grpSpPr>
        <p:sp>
          <p:nvSpPr>
            <p:cNvPr id="82" name="Freeform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7" name="Group 43"/>
          <p:cNvGrpSpPr>
            <a:grpSpLocks noChangeAspect="1"/>
          </p:cNvGrpSpPr>
          <p:nvPr/>
        </p:nvGrpSpPr>
        <p:grpSpPr bwMode="auto">
          <a:xfrm>
            <a:off x="1168399" y="5011046"/>
            <a:ext cx="1497013" cy="1857375"/>
            <a:chOff x="3367" y="1523"/>
            <a:chExt cx="943" cy="1170"/>
          </a:xfrm>
        </p:grpSpPr>
        <p:sp>
          <p:nvSpPr>
            <p:cNvPr id="88"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3"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4" name="Group 93"/>
          <p:cNvGrpSpPr/>
          <p:nvPr/>
        </p:nvGrpSpPr>
        <p:grpSpPr>
          <a:xfrm>
            <a:off x="-21971" y="4350236"/>
            <a:ext cx="1696783" cy="2518186"/>
            <a:chOff x="-3496" y="4350236"/>
            <a:chExt cx="1696783" cy="2518186"/>
          </a:xfrm>
        </p:grpSpPr>
        <p:sp>
          <p:nvSpPr>
            <p:cNvPr id="95" name="Freeform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9" name="Group 43"/>
          <p:cNvGrpSpPr>
            <a:grpSpLocks noChangeAspect="1"/>
          </p:cNvGrpSpPr>
          <p:nvPr/>
        </p:nvGrpSpPr>
        <p:grpSpPr bwMode="auto">
          <a:xfrm>
            <a:off x="2911336" y="4572470"/>
            <a:ext cx="1850498" cy="2295951"/>
            <a:chOff x="3367" y="1523"/>
            <a:chExt cx="943" cy="1170"/>
          </a:xfrm>
        </p:grpSpPr>
        <p:sp>
          <p:nvSpPr>
            <p:cNvPr id="100"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06" name="Group 105"/>
          <p:cNvGrpSpPr/>
          <p:nvPr/>
        </p:nvGrpSpPr>
        <p:grpSpPr>
          <a:xfrm rot="1576354">
            <a:off x="11125791" y="2895976"/>
            <a:ext cx="1030189" cy="1170315"/>
            <a:chOff x="11036616" y="1071278"/>
            <a:chExt cx="1030189" cy="1170315"/>
          </a:xfrm>
        </p:grpSpPr>
        <p:sp>
          <p:nvSpPr>
            <p:cNvPr id="107"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115" name="Freeform 8"/>
          <p:cNvSpPr>
            <a:spLocks/>
          </p:cNvSpPr>
          <p:nvPr/>
        </p:nvSpPr>
        <p:spPr bwMode="auto">
          <a:xfrm>
            <a:off x="4042661" y="535189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115"/>
          <p:cNvSpPr/>
          <p:nvPr/>
        </p:nvSpPr>
        <p:spPr>
          <a:xfrm>
            <a:off x="-28233" y="3533670"/>
            <a:ext cx="12139450"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7" name="Group 116"/>
          <p:cNvGrpSpPr/>
          <p:nvPr/>
        </p:nvGrpSpPr>
        <p:grpSpPr>
          <a:xfrm rot="198573">
            <a:off x="1199275" y="2684218"/>
            <a:ext cx="2154692" cy="1686565"/>
            <a:chOff x="1175948" y="2708421"/>
            <a:chExt cx="2159248" cy="1690131"/>
          </a:xfrm>
        </p:grpSpPr>
        <p:sp>
          <p:nvSpPr>
            <p:cNvPr id="118" name="Freeform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a:p>
          </p:txBody>
        </p:sp>
        <p:sp>
          <p:nvSpPr>
            <p:cNvPr id="145" name="Freeform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a:p>
          </p:txBody>
        </p:sp>
      </p:grpSp>
      <p:grpSp>
        <p:nvGrpSpPr>
          <p:cNvPr id="146" name="Group 5"/>
          <p:cNvGrpSpPr>
            <a:grpSpLocks noChangeAspect="1"/>
          </p:cNvGrpSpPr>
          <p:nvPr/>
        </p:nvGrpSpPr>
        <p:grpSpPr bwMode="auto">
          <a:xfrm>
            <a:off x="9167354" y="4138360"/>
            <a:ext cx="3023057" cy="2719639"/>
            <a:chOff x="2887" y="1286"/>
            <a:chExt cx="1903" cy="1712"/>
          </a:xfrm>
        </p:grpSpPr>
        <p:sp>
          <p:nvSpPr>
            <p:cNvPr id="147" name="Freeform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1" name="Group 64"/>
          <p:cNvGrpSpPr>
            <a:grpSpLocks noChangeAspect="1"/>
          </p:cNvGrpSpPr>
          <p:nvPr/>
        </p:nvGrpSpPr>
        <p:grpSpPr bwMode="auto">
          <a:xfrm rot="12827499" flipH="1">
            <a:off x="11360417" y="2338535"/>
            <a:ext cx="483752" cy="536662"/>
            <a:chOff x="2052" y="995"/>
            <a:chExt cx="768" cy="852"/>
          </a:xfrm>
        </p:grpSpPr>
        <p:sp>
          <p:nvSpPr>
            <p:cNvPr id="17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2681288" y="165020"/>
            <a:ext cx="9360418" cy="2263258"/>
          </a:xfrm>
        </p:spPr>
        <p:txBody>
          <a:bodyPr anchor="b">
            <a:normAutofit/>
          </a:bodyPr>
          <a:lstStyle>
            <a:lvl1pPr algn="ctr">
              <a:defRPr sz="6600"/>
            </a:lvl1pPr>
          </a:lstStyle>
          <a:p>
            <a:r>
              <a:rPr lang="en-US" smtClean="0"/>
              <a:t>Click to edit Master title style</a:t>
            </a:r>
            <a:endParaRPr/>
          </a:p>
        </p:txBody>
      </p:sp>
      <p:sp>
        <p:nvSpPr>
          <p:cNvPr id="3" name="Subtitle 2"/>
          <p:cNvSpPr>
            <a:spLocks noGrp="1"/>
          </p:cNvSpPr>
          <p:nvPr>
            <p:ph type="subTitle" idx="1"/>
          </p:nvPr>
        </p:nvSpPr>
        <p:spPr>
          <a:xfrm>
            <a:off x="3903329" y="2476917"/>
            <a:ext cx="6916336" cy="1771600"/>
          </a:xfrm>
        </p:spPr>
        <p:txBody>
          <a:bodyPr>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9/16/2019</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92666"/>
            <a:ext cx="2628900" cy="557953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592666"/>
            <a:ext cx="7734300" cy="55795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9/16/2019</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9/16/2019</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3999" y="1485900"/>
            <a:ext cx="9144001" cy="2933700"/>
          </a:xfrm>
        </p:spPr>
        <p:txBody>
          <a:bodyPr anchor="b">
            <a:normAutofit/>
          </a:bodyPr>
          <a:lstStyle>
            <a:lvl1pPr algn="l">
              <a:defRPr sz="5200" b="0"/>
            </a:lvl1pPr>
          </a:lstStyle>
          <a:p>
            <a:r>
              <a:rPr lang="en-US" smtClean="0"/>
              <a:t>Click to edit Master title style</a:t>
            </a:r>
            <a:endParaRPr/>
          </a:p>
        </p:txBody>
      </p:sp>
      <p:sp>
        <p:nvSpPr>
          <p:cNvPr id="3" name="Text Placeholder 2"/>
          <p:cNvSpPr>
            <a:spLocks noGrp="1"/>
          </p:cNvSpPr>
          <p:nvPr>
            <p:ph type="body" idx="1"/>
          </p:nvPr>
        </p:nvSpPr>
        <p:spPr>
          <a:xfrm>
            <a:off x="1522413" y="4454034"/>
            <a:ext cx="9144000" cy="1184766"/>
          </a:xfrm>
        </p:spPr>
        <p:txBody>
          <a:bodyPr anchor="t">
            <a:normAutofit/>
          </a:bodyPr>
          <a:lstStyle>
            <a:lvl1pPr marL="0" indent="0" algn="l">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9/16/2019</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28572"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7169"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F12952B5-7A2F-4CC8-B7CE-9234E21C2837}" type="datetime1">
              <a:rPr lang="en-US" smtClean="0"/>
              <a:t>9/16/2019</a:t>
            </a:fld>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9252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528572"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8572"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7169"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7169"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CE1DA07A-9201-4B4B-BAF2-015AFA30F520}" type="datetime1">
              <a:rPr lang="en-US" smtClean="0"/>
              <a:t>9/16/2019</a:t>
            </a:fld>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00370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Freeform 92"/>
          <p:cNvSpPr>
            <a:spLocks/>
          </p:cNvSpPr>
          <p:nvPr/>
        </p:nvSpPr>
        <p:spPr bwMode="auto">
          <a:xfrm>
            <a:off x="8643511" y="3888584"/>
            <a:ext cx="213014"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a:extLst/>
        </p:spPr>
        <p:txBody>
          <a:bodyPr vert="horz" wrap="square" lIns="91440" tIns="45720" rIns="91440" bIns="45720" numCol="1" anchor="t" anchorCtr="0" compatLnSpc="1">
            <a:prstTxWarp prst="textNoShape">
              <a:avLst/>
            </a:prstTxWarp>
          </a:bodyPr>
          <a:lstStyle/>
          <a:p>
            <a:endParaRPr/>
          </a:p>
        </p:txBody>
      </p:sp>
      <p:sp>
        <p:nvSpPr>
          <p:cNvPr id="7" name="Freeform 50"/>
          <p:cNvSpPr>
            <a:spLocks/>
          </p:cNvSpPr>
          <p:nvPr/>
        </p:nvSpPr>
        <p:spPr bwMode="auto">
          <a:xfrm>
            <a:off x="6780212" y="4191000"/>
            <a:ext cx="540996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125" y="4572000"/>
            <a:ext cx="11415276"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nvGrpSpPr>
          <p:cNvPr id="9" name="Group 69"/>
          <p:cNvGrpSpPr>
            <a:grpSpLocks noChangeAspect="1"/>
          </p:cNvGrpSpPr>
          <p:nvPr/>
        </p:nvGrpSpPr>
        <p:grpSpPr bwMode="auto">
          <a:xfrm flipH="1">
            <a:off x="9732236" y="958654"/>
            <a:ext cx="1400819" cy="4001744"/>
            <a:chOff x="3220" y="236"/>
            <a:chExt cx="1347" cy="3848"/>
          </a:xfrm>
        </p:grpSpPr>
        <p:sp>
          <p:nvSpPr>
            <p:cNvPr id="10"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1"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2"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1"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2"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7"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8"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3" name="Group 69"/>
          <p:cNvGrpSpPr>
            <a:grpSpLocks noChangeAspect="1"/>
          </p:cNvGrpSpPr>
          <p:nvPr/>
        </p:nvGrpSpPr>
        <p:grpSpPr bwMode="auto">
          <a:xfrm>
            <a:off x="10895012" y="1248597"/>
            <a:ext cx="1254796" cy="3346122"/>
            <a:chOff x="3124" y="236"/>
            <a:chExt cx="1443" cy="3848"/>
          </a:xfrm>
        </p:grpSpPr>
        <p:sp>
          <p:nvSpPr>
            <p:cNvPr id="94" name="Freeform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5" name="Freeform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9" name="Freeform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0" name="Freeform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6"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7"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5"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7" name="Freeform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5"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6"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7"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1"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2"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7" name="Group 69"/>
          <p:cNvGrpSpPr>
            <a:grpSpLocks noChangeAspect="1"/>
          </p:cNvGrpSpPr>
          <p:nvPr/>
        </p:nvGrpSpPr>
        <p:grpSpPr bwMode="auto">
          <a:xfrm>
            <a:off x="9087454" y="2736976"/>
            <a:ext cx="906206" cy="2416549"/>
            <a:chOff x="3124" y="236"/>
            <a:chExt cx="1443" cy="3848"/>
          </a:xfrm>
        </p:grpSpPr>
        <p:sp>
          <p:nvSpPr>
            <p:cNvPr id="178"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0"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1"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2"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3"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4"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5"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6"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7" name="Freeform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8"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9"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0"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1"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2"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3"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4"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5"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6"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7"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8"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9"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0"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1"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2"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3"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4"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5"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6"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7"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8"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9"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0"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1"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2"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3"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4"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5"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6"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7"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8"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9"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0"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1"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2"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3"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4"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5"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6"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7"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8"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9"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0"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1"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2"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3"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4"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5"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6"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7"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8"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9"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0"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1"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2"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3"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4"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5"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6"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7"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8"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9"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0"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1"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2"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3"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4"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5"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6"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7"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8"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9"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0" name="Group 50"/>
          <p:cNvGrpSpPr>
            <a:grpSpLocks noChangeAspect="1"/>
          </p:cNvGrpSpPr>
          <p:nvPr/>
        </p:nvGrpSpPr>
        <p:grpSpPr bwMode="auto">
          <a:xfrm>
            <a:off x="10514012" y="2438400"/>
            <a:ext cx="1485016" cy="2195929"/>
            <a:chOff x="3369" y="1563"/>
            <a:chExt cx="940" cy="1390"/>
          </a:xfrm>
        </p:grpSpPr>
        <p:sp>
          <p:nvSpPr>
            <p:cNvPr id="261" name="Freeform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2" name="Freeform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3" name="Freeform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4" name="Freeform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5" name="Freeform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6" name="Freeform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7" name="Freeform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8" name="Freeform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9" name="Freeform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0" name="Freeform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1" name="Freeform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2" name="Freeform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3" name="Freeform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4" name="Freeform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5" name="Freeform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6" name="Freeform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7" name="Freeform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8" name="Freeform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9" name="Freeform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0" name="Freeform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1" name="Freeform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2" name="Freeform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3" name="Freeform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4" name="Freeform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5" name="Freeform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6" name="Freeform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7" name="Freeform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8" name="Freeform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89" name="Group 5"/>
          <p:cNvGrpSpPr>
            <a:grpSpLocks noChangeAspect="1"/>
          </p:cNvGrpSpPr>
          <p:nvPr/>
        </p:nvGrpSpPr>
        <p:grpSpPr bwMode="auto">
          <a:xfrm>
            <a:off x="7988059" y="2988645"/>
            <a:ext cx="2439575" cy="3074765"/>
            <a:chOff x="2968" y="1107"/>
            <a:chExt cx="1736" cy="2188"/>
          </a:xfrm>
        </p:grpSpPr>
        <p:sp>
          <p:nvSpPr>
            <p:cNvPr id="290" name="Freeform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1" name="Oval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2" name="Freeform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3" name="Freeform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4" name="Freeform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5" name="Freeform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6" name="Freeform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7" name="Freeform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8" name="Freeform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9" name="Freeform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0" name="Freeform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1" name="Freeform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2" name="Freeform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3" name="Freeform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4" name="Freeform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5" name="Freeform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6" name="Freeform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7" name="Freeform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8" name="Freeform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9" name="Freeform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310" name="Freeform 52"/>
          <p:cNvSpPr>
            <a:spLocks/>
          </p:cNvSpPr>
          <p:nvPr/>
        </p:nvSpPr>
        <p:spPr bwMode="auto">
          <a:xfrm>
            <a:off x="0" y="5181600"/>
            <a:ext cx="11163675"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311" name="Group 29"/>
          <p:cNvGrpSpPr>
            <a:grpSpLocks noChangeAspect="1"/>
          </p:cNvGrpSpPr>
          <p:nvPr/>
        </p:nvGrpSpPr>
        <p:grpSpPr bwMode="auto">
          <a:xfrm flipH="1">
            <a:off x="9191537" y="4800600"/>
            <a:ext cx="2998875" cy="2083312"/>
            <a:chOff x="2481" y="1188"/>
            <a:chExt cx="2735" cy="1900"/>
          </a:xfrm>
        </p:grpSpPr>
        <p:sp>
          <p:nvSpPr>
            <p:cNvPr id="312" name="Freeform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3" name="Freeform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4" name="Freeform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5" name="Freeform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6" name="Freeform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7" name="Freeform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8" name="Freeform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9" name="Freeform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0" name="Freeform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1" name="Freeform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2" name="Freeform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3" name="Freeform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4" name="Freeform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5" name="Freeform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6" name="Freeform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7" name="Freeform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8" name="Freeform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9" name="Freeform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0" name="Freeform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1" name="Freeform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2" name="Freeform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3" name="Freeform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4" name="Freeform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5" name="Freeform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6" name="Freeform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7" name="Freeform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8" name="Freeform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9" name="Freeform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0" name="Freeform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1" name="Freeform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2" name="Freeform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3" name="Freeform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4" name="Freeform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5" name="Freeform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6" name="Freeform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7" name="Freeform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8" name="Group 347"/>
          <p:cNvGrpSpPr/>
          <p:nvPr/>
        </p:nvGrpSpPr>
        <p:grpSpPr>
          <a:xfrm>
            <a:off x="-1588" y="3799401"/>
            <a:ext cx="4386410" cy="3084511"/>
            <a:chOff x="-1588" y="4419600"/>
            <a:chExt cx="3504440" cy="2464312"/>
          </a:xfrm>
        </p:grpSpPr>
        <p:grpSp>
          <p:nvGrpSpPr>
            <p:cNvPr id="349" name="Group 156"/>
            <p:cNvGrpSpPr>
              <a:grpSpLocks noChangeAspect="1"/>
            </p:cNvGrpSpPr>
            <p:nvPr/>
          </p:nvGrpSpPr>
          <p:grpSpPr bwMode="auto">
            <a:xfrm>
              <a:off x="-321" y="4419600"/>
              <a:ext cx="2827754" cy="2458133"/>
              <a:chOff x="437" y="-367"/>
              <a:chExt cx="5799" cy="5041"/>
            </a:xfrm>
          </p:grpSpPr>
          <p:sp>
            <p:nvSpPr>
              <p:cNvPr id="375" name="Freeform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6" name="Freeform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7" name="Freeform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8" name="Freeform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9" name="Freeform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0" name="Freeform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1" name="Freeform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2" name="Freeform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3" name="Freeform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4" name="Freeform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5" name="Freeform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6" name="Freeform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7" name="Freeform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8" name="Freeform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9" name="Freeform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0" name="Freeform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1" name="Freeform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2" name="Freeform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3" name="Freeform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4" name="Freeform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5" name="Freeform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6" name="Freeform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7" name="Freeform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8" name="Freeform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9" name="Freeform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0" name="Freeform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1" name="Freeform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2" name="Freeform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3" name="Freeform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4" name="Freeform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5" name="Freeform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6" name="Freeform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7" name="Freeform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8" name="Freeform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9" name="Freeform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0" name="Freeform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1" name="Freeform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2" name="Freeform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3" name="Freeform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4" name="Freeform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5" name="Freeform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6" name="Freeform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7" name="Freeform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8" name="Freeform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9" name="Freeform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0" name="Freeform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1" name="Freeform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0" name="Group 349"/>
            <p:cNvGrpSpPr/>
            <p:nvPr/>
          </p:nvGrpSpPr>
          <p:grpSpPr>
            <a:xfrm flipH="1">
              <a:off x="2055224" y="5313306"/>
              <a:ext cx="1134584" cy="955223"/>
              <a:chOff x="3900133" y="5425719"/>
              <a:chExt cx="1778554" cy="1449268"/>
            </a:xfrm>
          </p:grpSpPr>
          <p:sp>
            <p:nvSpPr>
              <p:cNvPr id="366" name="Freeform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7" name="Freeform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8" name="Freeform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9" name="Freeform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0" name="Freeform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1" name="Freeform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2" name="Freeform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3" name="Freeform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4" name="Freeform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1" name="Group 350"/>
            <p:cNvGrpSpPr/>
            <p:nvPr/>
          </p:nvGrpSpPr>
          <p:grpSpPr>
            <a:xfrm>
              <a:off x="-1588" y="5362669"/>
              <a:ext cx="1522208" cy="1521243"/>
              <a:chOff x="-1588" y="5362669"/>
              <a:chExt cx="1522208" cy="1521243"/>
            </a:xfrm>
          </p:grpSpPr>
          <p:sp>
            <p:nvSpPr>
              <p:cNvPr id="359" name="Freeform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0" name="Freeform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1" name="Freeform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2" name="Freeform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3" name="Freeform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4" name="Freeform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5" name="Freeform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2" name="Group 351"/>
            <p:cNvGrpSpPr/>
            <p:nvPr/>
          </p:nvGrpSpPr>
          <p:grpSpPr>
            <a:xfrm>
              <a:off x="1808901" y="5856153"/>
              <a:ext cx="1693951" cy="1019100"/>
              <a:chOff x="1623186" y="-214403"/>
              <a:chExt cx="1171187" cy="716005"/>
            </a:xfrm>
          </p:grpSpPr>
          <p:sp>
            <p:nvSpPr>
              <p:cNvPr id="353" name="Freeform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4" name="Freeform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5" name="Freeform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6" name="Freeform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7" name="Freeform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8" name="Freeform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grpSp>
        <p:nvGrpSpPr>
          <p:cNvPr id="422" name="Group 52"/>
          <p:cNvGrpSpPr>
            <a:grpSpLocks noChangeAspect="1"/>
          </p:cNvGrpSpPr>
          <p:nvPr/>
        </p:nvGrpSpPr>
        <p:grpSpPr bwMode="auto">
          <a:xfrm rot="19948164">
            <a:off x="369246" y="506291"/>
            <a:ext cx="892898" cy="1021771"/>
            <a:chOff x="4634" y="754"/>
            <a:chExt cx="1164" cy="1332"/>
          </a:xfrm>
        </p:grpSpPr>
        <p:sp>
          <p:nvSpPr>
            <p:cNvPr id="42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1" name="Group 52"/>
          <p:cNvGrpSpPr>
            <a:grpSpLocks noChangeAspect="1"/>
          </p:cNvGrpSpPr>
          <p:nvPr/>
        </p:nvGrpSpPr>
        <p:grpSpPr bwMode="auto">
          <a:xfrm rot="5825446">
            <a:off x="11635759" y="394369"/>
            <a:ext cx="408172" cy="467084"/>
            <a:chOff x="4634" y="754"/>
            <a:chExt cx="1164" cy="1332"/>
          </a:xfrm>
        </p:grpSpPr>
        <p:sp>
          <p:nvSpPr>
            <p:cNvPr id="432"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3"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4"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5"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6"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7"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8"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9"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40" name="Group 66"/>
          <p:cNvGrpSpPr>
            <a:grpSpLocks noChangeAspect="1"/>
          </p:cNvGrpSpPr>
          <p:nvPr/>
        </p:nvGrpSpPr>
        <p:grpSpPr bwMode="auto">
          <a:xfrm>
            <a:off x="23436" y="3048994"/>
            <a:ext cx="388175" cy="364678"/>
            <a:chOff x="3636" y="1964"/>
            <a:chExt cx="413" cy="388"/>
          </a:xfrm>
        </p:grpSpPr>
        <p:sp>
          <p:nvSpPr>
            <p:cNvPr id="44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2034904" y="828876"/>
            <a:ext cx="6058552" cy="3507549"/>
          </a:xfrm>
        </p:spPr>
        <p:txBody>
          <a:bodyPr anchor="ctr">
            <a:normAutofit/>
          </a:bodyPr>
          <a:lstStyle>
            <a:lvl1pPr algn="ctr">
              <a:defRPr sz="6000"/>
            </a:lvl1pPr>
          </a:lstStyle>
          <a:p>
            <a:r>
              <a:rPr lang="en-US" smtClean="0"/>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9E583DDF-CA54-461A-A486-592D2374C532}" type="datetimeFigureOut">
              <a:rPr lang="en-US"/>
              <a:t>9/16/2019</a:t>
            </a:fld>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9/16/2019</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4480560" y="457200"/>
            <a:ext cx="6675120" cy="5943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9E583DDF-CA54-461A-A486-592D2374C532}" type="datetimeFigureOut">
              <a:rPr lang="en-US"/>
              <a:t>9/16/2019</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4480560" y="457200"/>
            <a:ext cx="6675120" cy="5943600"/>
          </a:xfrm>
          <a:solidFill>
            <a:schemeClr val="bg1">
              <a:lumMod val="95000"/>
            </a:schemeClr>
          </a:solidFill>
        </p:spPr>
        <p:txBody>
          <a:bodyPr>
            <a:normAutofit/>
          </a:bodyPr>
          <a:lstStyle>
            <a:lvl1pPr marL="0" indent="0" algn="ctr">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9E583DDF-CA54-461A-A486-592D2374C532}" type="datetimeFigureOut">
              <a:rPr lang="en-US"/>
              <a:t>9/16/2019</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Freeform 50"/>
          <p:cNvSpPr>
            <a:spLocks/>
          </p:cNvSpPr>
          <p:nvPr/>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0" y="5652178"/>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p:spPr>
        <p:txBody>
          <a:bodyPr vert="horz" wrap="square" lIns="91440" tIns="45720" rIns="91440" bIns="45720" numCol="1" anchor="t" anchorCtr="0" compatLnSpc="1">
            <a:prstTxWarp prst="textNoShape">
              <a:avLst/>
            </a:prstTxWarp>
          </a:bodyPr>
          <a:lstStyle/>
          <a:p>
            <a:endParaRPr/>
          </a:p>
        </p:txBody>
      </p:sp>
      <p:sp>
        <p:nvSpPr>
          <p:cNvPr id="9" name="Freeform 51"/>
          <p:cNvSpPr>
            <a:spLocks/>
          </p:cNvSpPr>
          <p:nvPr/>
        </p:nvSpPr>
        <p:spPr bwMode="auto">
          <a:xfrm>
            <a:off x="-13749" y="5865035"/>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10" name="Group 66"/>
          <p:cNvGrpSpPr>
            <a:grpSpLocks noChangeAspect="1"/>
          </p:cNvGrpSpPr>
          <p:nvPr/>
        </p:nvGrpSpPr>
        <p:grpSpPr bwMode="auto">
          <a:xfrm>
            <a:off x="11647687" y="947576"/>
            <a:ext cx="426645" cy="400819"/>
            <a:chOff x="3636" y="1964"/>
            <a:chExt cx="413" cy="388"/>
          </a:xfrm>
        </p:grpSpPr>
        <p:sp>
          <p:nvSpPr>
            <p:cNvPr id="1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9" name="Group 18"/>
          <p:cNvGrpSpPr/>
          <p:nvPr/>
        </p:nvGrpSpPr>
        <p:grpSpPr>
          <a:xfrm>
            <a:off x="11308927" y="6212029"/>
            <a:ext cx="875471" cy="645972"/>
            <a:chOff x="7344986" y="5566058"/>
            <a:chExt cx="1750940" cy="1291943"/>
          </a:xfrm>
        </p:grpSpPr>
        <p:sp>
          <p:nvSpPr>
            <p:cNvPr id="20" name="Freeform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 name="Group 5"/>
          <p:cNvGrpSpPr>
            <a:grpSpLocks noChangeAspect="1"/>
          </p:cNvGrpSpPr>
          <p:nvPr/>
        </p:nvGrpSpPr>
        <p:grpSpPr bwMode="auto">
          <a:xfrm>
            <a:off x="2441" y="2873890"/>
            <a:ext cx="597228" cy="789302"/>
            <a:chOff x="2121" y="1060"/>
            <a:chExt cx="597" cy="789"/>
          </a:xfrm>
        </p:grpSpPr>
        <p:sp>
          <p:nvSpPr>
            <p:cNvPr id="27" name="Freeform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 name="Group 16"/>
          <p:cNvGrpSpPr>
            <a:grpSpLocks noChangeAspect="1"/>
          </p:cNvGrpSpPr>
          <p:nvPr/>
        </p:nvGrpSpPr>
        <p:grpSpPr bwMode="auto">
          <a:xfrm>
            <a:off x="139505" y="-13010"/>
            <a:ext cx="1382907" cy="804244"/>
            <a:chOff x="1922" y="1129"/>
            <a:chExt cx="987" cy="574"/>
          </a:xfrm>
        </p:grpSpPr>
        <p:sp>
          <p:nvSpPr>
            <p:cNvPr id="35" name="Freeform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 name="Group 28"/>
          <p:cNvGrpSpPr>
            <a:grpSpLocks noChangeAspect="1"/>
          </p:cNvGrpSpPr>
          <p:nvPr/>
        </p:nvGrpSpPr>
        <p:grpSpPr bwMode="auto">
          <a:xfrm>
            <a:off x="0" y="5007562"/>
            <a:ext cx="687853" cy="1147722"/>
            <a:chOff x="1901" y="2020"/>
            <a:chExt cx="1059" cy="1767"/>
          </a:xfrm>
        </p:grpSpPr>
        <p:sp>
          <p:nvSpPr>
            <p:cNvPr id="44" name="Freeform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52" name="Group 52"/>
          <p:cNvGrpSpPr>
            <a:grpSpLocks noChangeAspect="1"/>
          </p:cNvGrpSpPr>
          <p:nvPr/>
        </p:nvGrpSpPr>
        <p:grpSpPr bwMode="auto">
          <a:xfrm rot="19948164">
            <a:off x="11143247" y="105148"/>
            <a:ext cx="675071" cy="772505"/>
            <a:chOff x="4634" y="754"/>
            <a:chExt cx="1164" cy="1332"/>
          </a:xfrm>
        </p:grpSpPr>
        <p:sp>
          <p:nvSpPr>
            <p:cNvPr id="5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61" name="Group 64"/>
          <p:cNvGrpSpPr>
            <a:grpSpLocks noChangeAspect="1"/>
          </p:cNvGrpSpPr>
          <p:nvPr/>
        </p:nvGrpSpPr>
        <p:grpSpPr bwMode="auto">
          <a:xfrm flipH="1">
            <a:off x="10782665" y="2958792"/>
            <a:ext cx="1028242" cy="1140705"/>
            <a:chOff x="2052" y="995"/>
            <a:chExt cx="768" cy="852"/>
          </a:xfrm>
        </p:grpSpPr>
        <p:sp>
          <p:nvSpPr>
            <p:cNvPr id="6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Placeholder 1"/>
          <p:cNvSpPr>
            <a:spLocks noGrp="1"/>
          </p:cNvSpPr>
          <p:nvPr>
            <p:ph type="title"/>
          </p:nvPr>
        </p:nvSpPr>
        <p:spPr>
          <a:xfrm>
            <a:off x="1524000" y="78910"/>
            <a:ext cx="9133730" cy="1233424"/>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8572" y="1485900"/>
            <a:ext cx="9134856" cy="415290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3"/>
          </p:nvPr>
        </p:nvSpPr>
        <p:spPr>
          <a:xfrm>
            <a:off x="1522412" y="6601968"/>
            <a:ext cx="6978460" cy="237744"/>
          </a:xfrm>
          <a:prstGeom prst="rect">
            <a:avLst/>
          </a:prstGeom>
        </p:spPr>
        <p:txBody>
          <a:bodyPr vert="horz" lIns="91440" tIns="45720" rIns="91440" bIns="45720" rtlCol="0" anchor="ctr"/>
          <a:lstStyle>
            <a:lvl1pPr algn="l">
              <a:defRPr sz="1200" cap="none" baseline="0">
                <a:solidFill>
                  <a:schemeClr val="tx1"/>
                </a:solidFill>
              </a:defRPr>
            </a:lvl1pPr>
          </a:lstStyle>
          <a:p>
            <a:r>
              <a:rPr lang="en-US" dirty="0"/>
              <a:t>Add a footer</a:t>
            </a:r>
          </a:p>
        </p:txBody>
      </p:sp>
      <p:sp>
        <p:nvSpPr>
          <p:cNvPr id="4" name="Date Placeholder 3"/>
          <p:cNvSpPr>
            <a:spLocks noGrp="1"/>
          </p:cNvSpPr>
          <p:nvPr>
            <p:ph type="dt" sz="half" idx="2"/>
          </p:nvPr>
        </p:nvSpPr>
        <p:spPr>
          <a:xfrm>
            <a:off x="8875776" y="6601968"/>
            <a:ext cx="1063198" cy="193933"/>
          </a:xfrm>
          <a:prstGeom prst="rect">
            <a:avLst/>
          </a:prstGeom>
        </p:spPr>
        <p:txBody>
          <a:bodyPr vert="horz" lIns="91440" tIns="45720" rIns="91440" bIns="45720" rtlCol="0" anchor="ctr"/>
          <a:lstStyle>
            <a:lvl1pPr algn="r">
              <a:defRPr sz="1200">
                <a:solidFill>
                  <a:schemeClr val="tx1"/>
                </a:solidFill>
              </a:defRPr>
            </a:lvl1pPr>
          </a:lstStyle>
          <a:p>
            <a:fld id="{9E583DDF-CA54-461A-A486-592D2374C532}" type="datetimeFigureOut">
              <a:rPr lang="en-US" smtClean="0"/>
              <a:pPr/>
              <a:t>9/16/2019</a:t>
            </a:fld>
            <a:endParaRPr lang="en-US"/>
          </a:p>
        </p:txBody>
      </p:sp>
      <p:sp>
        <p:nvSpPr>
          <p:cNvPr id="6" name="Slide Number Placeholder 5"/>
          <p:cNvSpPr>
            <a:spLocks noGrp="1"/>
          </p:cNvSpPr>
          <p:nvPr>
            <p:ph type="sldNum" sz="quarter" idx="4"/>
          </p:nvPr>
        </p:nvSpPr>
        <p:spPr>
          <a:xfrm>
            <a:off x="10023348" y="6601968"/>
            <a:ext cx="640080" cy="237744"/>
          </a:xfrm>
          <a:prstGeom prst="rect">
            <a:avLst/>
          </a:prstGeom>
        </p:spPr>
        <p:txBody>
          <a:bodyPr vert="horz" lIns="91440" tIns="45720" rIns="91440" bIns="45720" rtlCol="0" anchor="ctr"/>
          <a:lstStyle>
            <a:lvl1pPr algn="r">
              <a:defRPr sz="1200">
                <a:solidFill>
                  <a:schemeClr val="tx1"/>
                </a:solidFill>
              </a:defRPr>
            </a:lvl1pPr>
          </a:lstStyle>
          <a:p>
            <a:fld id="{CA8D9AD5-F248-4919-864A-CFD76CC027D6}" type="slidenum">
              <a:rPr lang="en-US" smtClean="0"/>
              <a:pPr/>
              <a:t>‹#›</a:t>
            </a:fld>
            <a:endParaRPr lang="en-US"/>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64"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46008" y="794374"/>
            <a:ext cx="9360418" cy="2263258"/>
          </a:xfrm>
        </p:spPr>
        <p:txBody>
          <a:bodyPr>
            <a:normAutofit fontScale="90000"/>
          </a:bodyPr>
          <a:lstStyle/>
          <a:p>
            <a:r>
              <a:rPr lang="en-US" dirty="0" smtClean="0"/>
              <a:t>Safe </a:t>
            </a:r>
            <a:r>
              <a:rPr lang="en-US" dirty="0" smtClean="0"/>
              <a:t>Schools, Safe Cafeterias</a:t>
            </a:r>
            <a:r>
              <a:rPr lang="en-US" dirty="0" smtClean="0"/>
              <a:t/>
            </a:r>
            <a:br>
              <a:rPr lang="en-US" dirty="0" smtClean="0"/>
            </a:br>
            <a:r>
              <a:rPr lang="en-US" sz="2400" dirty="0" smtClean="0"/>
              <a:t>Melanie Granito, Safe Schools Coordinator</a:t>
            </a:r>
            <a:br>
              <a:rPr lang="en-US" sz="2400" dirty="0" smtClean="0"/>
            </a:br>
            <a:r>
              <a:rPr lang="en-US" sz="2400" dirty="0" smtClean="0"/>
              <a:t>Jimmie Thompson, Health Education Coordinator</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5150" y="-119459"/>
            <a:ext cx="3380916" cy="1689968"/>
          </a:xfrm>
          <a:prstGeom prst="rect">
            <a:avLst/>
          </a:prstGeom>
        </p:spPr>
      </p:pic>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41420" y="64379"/>
            <a:ext cx="10058400" cy="914400"/>
          </a:xfrm>
        </p:spPr>
        <p:txBody>
          <a:bodyPr>
            <a:normAutofit/>
          </a:bodyPr>
          <a:lstStyle/>
          <a:p>
            <a:pPr algn="ctr"/>
            <a:r>
              <a:rPr lang="en-US" sz="4400" b="1" dirty="0" smtClean="0"/>
              <a:t>Section V:  RESPONSE</a:t>
            </a:r>
            <a:endParaRPr lang="en-US" sz="4400" b="1" dirty="0"/>
          </a:p>
        </p:txBody>
      </p:sp>
      <p:sp>
        <p:nvSpPr>
          <p:cNvPr id="2" name="Content Placeholder 1"/>
          <p:cNvSpPr>
            <a:spLocks noGrp="1"/>
          </p:cNvSpPr>
          <p:nvPr>
            <p:ph idx="1"/>
          </p:nvPr>
        </p:nvSpPr>
        <p:spPr>
          <a:xfrm>
            <a:off x="534647" y="978779"/>
            <a:ext cx="11143716" cy="5378153"/>
          </a:xfrm>
        </p:spPr>
        <p:txBody>
          <a:bodyPr>
            <a:normAutofit/>
          </a:bodyPr>
          <a:lstStyle/>
          <a:p>
            <a:pPr lvl="1">
              <a:buFont typeface="Wingdings" panose="05000000000000000000" pitchFamily="2" charset="2"/>
              <a:buChar char="v"/>
            </a:pPr>
            <a:r>
              <a:rPr lang="en-US" sz="3500" b="1" dirty="0" smtClean="0">
                <a:solidFill>
                  <a:srgbClr val="002060"/>
                </a:solidFill>
                <a:effectLst/>
              </a:rPr>
              <a:t>Incident Command Team </a:t>
            </a:r>
            <a:endParaRPr lang="en-US" sz="3500" b="1" dirty="0">
              <a:solidFill>
                <a:srgbClr val="002060"/>
              </a:solidFill>
              <a:effectLst/>
            </a:endParaRPr>
          </a:p>
          <a:p>
            <a:pPr lvl="1">
              <a:buFont typeface="Wingdings" panose="05000000000000000000" pitchFamily="2" charset="2"/>
              <a:buChar char="v"/>
            </a:pPr>
            <a:r>
              <a:rPr lang="en-US" sz="3500" b="1" dirty="0" smtClean="0">
                <a:solidFill>
                  <a:srgbClr val="002060"/>
                </a:solidFill>
                <a:effectLst/>
              </a:rPr>
              <a:t>Protective Actions </a:t>
            </a:r>
          </a:p>
          <a:p>
            <a:pPr lvl="2">
              <a:buFont typeface="Wingdings" panose="05000000000000000000" pitchFamily="2" charset="2"/>
              <a:buChar char="v"/>
            </a:pPr>
            <a:r>
              <a:rPr lang="en-US" sz="3500" b="1" dirty="0" smtClean="0">
                <a:solidFill>
                  <a:schemeClr val="tx1"/>
                </a:solidFill>
                <a:effectLst/>
              </a:rPr>
              <a:t>Lockdown</a:t>
            </a:r>
          </a:p>
          <a:p>
            <a:pPr lvl="2">
              <a:buFont typeface="Wingdings" panose="05000000000000000000" pitchFamily="2" charset="2"/>
              <a:buChar char="v"/>
            </a:pPr>
            <a:r>
              <a:rPr lang="en-US" sz="3500" b="1" dirty="0" smtClean="0">
                <a:solidFill>
                  <a:schemeClr val="tx1"/>
                </a:solidFill>
                <a:effectLst/>
              </a:rPr>
              <a:t>Shelter-in-Place</a:t>
            </a:r>
          </a:p>
          <a:p>
            <a:pPr lvl="2">
              <a:buFont typeface="Wingdings" panose="05000000000000000000" pitchFamily="2" charset="2"/>
              <a:buChar char="v"/>
            </a:pPr>
            <a:r>
              <a:rPr lang="en-US" sz="3500" b="1" dirty="0" smtClean="0">
                <a:solidFill>
                  <a:schemeClr val="tx1"/>
                </a:solidFill>
              </a:rPr>
              <a:t>Evacuation</a:t>
            </a:r>
            <a:endParaRPr lang="en-US" sz="3500" b="1" dirty="0" smtClean="0">
              <a:solidFill>
                <a:schemeClr val="tx1"/>
              </a:solidFill>
              <a:effectLst/>
            </a:endParaRPr>
          </a:p>
          <a:p>
            <a:pPr lvl="2">
              <a:buFont typeface="Wingdings" panose="05000000000000000000" pitchFamily="2" charset="2"/>
              <a:buChar char="v"/>
            </a:pPr>
            <a:r>
              <a:rPr lang="en-US" sz="3500" b="1" dirty="0" smtClean="0">
                <a:solidFill>
                  <a:schemeClr val="tx1"/>
                </a:solidFill>
              </a:rPr>
              <a:t>Active Shooter Protocol</a:t>
            </a:r>
            <a:endParaRPr lang="en-US" sz="3500" b="1" dirty="0" smtClean="0">
              <a:solidFill>
                <a:schemeClr val="tx1"/>
              </a:solidFill>
              <a:effectLst/>
            </a:endParaRPr>
          </a:p>
          <a:p>
            <a:pPr lvl="1">
              <a:buFont typeface="Wingdings" panose="05000000000000000000" pitchFamily="2" charset="2"/>
              <a:buChar char="v"/>
            </a:pPr>
            <a:r>
              <a:rPr lang="en-US" sz="3500" b="1" dirty="0" smtClean="0">
                <a:solidFill>
                  <a:srgbClr val="002060"/>
                </a:solidFill>
              </a:rPr>
              <a:t>Notification/Messaging </a:t>
            </a:r>
          </a:p>
          <a:p>
            <a:pPr lvl="1">
              <a:buFont typeface="Wingdings" panose="05000000000000000000" pitchFamily="2" charset="2"/>
              <a:buChar char="v"/>
            </a:pPr>
            <a:r>
              <a:rPr lang="en-US" sz="3500" b="1" dirty="0" smtClean="0">
                <a:solidFill>
                  <a:srgbClr val="002060"/>
                </a:solidFill>
              </a:rPr>
              <a:t>Media Relations Plan </a:t>
            </a:r>
          </a:p>
          <a:p>
            <a:pPr lvl="1">
              <a:buFont typeface="Wingdings" panose="05000000000000000000" pitchFamily="2" charset="2"/>
              <a:buChar char="v"/>
            </a:pPr>
            <a:endParaRPr lang="en-US" sz="2800" b="1" dirty="0" smtClean="0">
              <a:solidFill>
                <a:srgbClr val="FFFF00"/>
              </a:solidFill>
            </a:endParaRP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337501" y="1310640"/>
            <a:ext cx="3596821" cy="493776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84A7E546-8AD5-42F9-BD7E-39A75346B6AF}" type="slidenum">
              <a:rPr lang="en-US" sz="1600" smtClean="0">
                <a:solidFill>
                  <a:schemeClr val="tx1"/>
                </a:solidFill>
              </a:rPr>
              <a:t>10</a:t>
            </a:fld>
            <a:endParaRPr lang="en-US" sz="1600" dirty="0">
              <a:solidFill>
                <a:schemeClr val="tx1"/>
              </a:solidFill>
            </a:endParaRPr>
          </a:p>
        </p:txBody>
      </p:sp>
    </p:spTree>
    <p:extLst>
      <p:ext uri="{BB962C8B-B14F-4D97-AF65-F5344CB8AC3E}">
        <p14:creationId xmlns:p14="http://schemas.microsoft.com/office/powerpoint/2010/main" val="5983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7818" y="1592825"/>
            <a:ext cx="2698303" cy="830997"/>
          </a:xfrm>
          <a:prstGeom prst="rect">
            <a:avLst/>
          </a:prstGeom>
          <a:noFill/>
        </p:spPr>
        <p:txBody>
          <a:bodyPr wrap="none" rtlCol="0">
            <a:spAutoFit/>
          </a:bodyPr>
          <a:lstStyle/>
          <a:p>
            <a:r>
              <a:rPr lang="en-US" sz="4800" dirty="0" smtClean="0"/>
              <a:t>Response</a:t>
            </a:r>
            <a:endParaRPr lang="en-US" sz="4800" dirty="0"/>
          </a:p>
        </p:txBody>
      </p:sp>
      <p:graphicFrame>
        <p:nvGraphicFramePr>
          <p:cNvPr id="5" name="Diagram 4"/>
          <p:cNvGraphicFramePr/>
          <p:nvPr>
            <p:extLst>
              <p:ext uri="{D42A27DB-BD31-4B8C-83A1-F6EECF244321}">
                <p14:modId xmlns:p14="http://schemas.microsoft.com/office/powerpoint/2010/main" val="933925711"/>
              </p:ext>
            </p:extLst>
          </p:nvPr>
        </p:nvGraphicFramePr>
        <p:xfrm>
          <a:off x="2973175" y="382354"/>
          <a:ext cx="7787148" cy="5402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6430297" y="4712022"/>
            <a:ext cx="5761703" cy="2145978"/>
          </a:xfrm>
          <a:prstGeom prst="rect">
            <a:avLst/>
          </a:prstGeom>
        </p:spPr>
      </p:pic>
    </p:spTree>
    <p:extLst>
      <p:ext uri="{BB962C8B-B14F-4D97-AF65-F5344CB8AC3E}">
        <p14:creationId xmlns:p14="http://schemas.microsoft.com/office/powerpoint/2010/main" val="233415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79775" y="12468"/>
            <a:ext cx="10058400" cy="914400"/>
          </a:xfrm>
        </p:spPr>
        <p:txBody>
          <a:bodyPr>
            <a:normAutofit/>
          </a:bodyPr>
          <a:lstStyle/>
          <a:p>
            <a:pPr algn="ctr"/>
            <a:r>
              <a:rPr lang="en-US" sz="4400" b="1" dirty="0" smtClean="0"/>
              <a:t>Section VI:  RECOVERY</a:t>
            </a:r>
            <a:endParaRPr lang="en-US" sz="4400" b="1" dirty="0"/>
          </a:p>
        </p:txBody>
      </p:sp>
      <p:sp>
        <p:nvSpPr>
          <p:cNvPr id="5" name="Content Placeholder 4"/>
          <p:cNvSpPr>
            <a:spLocks noGrp="1"/>
          </p:cNvSpPr>
          <p:nvPr>
            <p:ph idx="1"/>
          </p:nvPr>
        </p:nvSpPr>
        <p:spPr>
          <a:xfrm>
            <a:off x="663664" y="926868"/>
            <a:ext cx="8534400" cy="5305490"/>
          </a:xfrm>
        </p:spPr>
        <p:txBody>
          <a:bodyPr>
            <a:normAutofit lnSpcReduction="10000"/>
          </a:bodyPr>
          <a:lstStyle/>
          <a:p>
            <a:pPr>
              <a:buFont typeface="Wingdings" panose="05000000000000000000" pitchFamily="2" charset="2"/>
              <a:buChar char="v"/>
            </a:pPr>
            <a:r>
              <a:rPr lang="en-US" sz="3600" b="1" dirty="0">
                <a:solidFill>
                  <a:srgbClr val="EB7F23"/>
                </a:solidFill>
              </a:rPr>
              <a:t>Relocation</a:t>
            </a:r>
            <a:r>
              <a:rPr lang="en-US" sz="3600" b="1" dirty="0">
                <a:solidFill>
                  <a:schemeClr val="accent5">
                    <a:lumMod val="60000"/>
                    <a:lumOff val="40000"/>
                  </a:schemeClr>
                </a:solidFill>
              </a:rPr>
              <a:t> </a:t>
            </a:r>
          </a:p>
          <a:p>
            <a:pPr lvl="1">
              <a:buFont typeface="Wingdings" panose="05000000000000000000" pitchFamily="2" charset="2"/>
              <a:buChar char="v"/>
            </a:pPr>
            <a:r>
              <a:rPr lang="en-US" sz="3600" b="1" dirty="0">
                <a:solidFill>
                  <a:schemeClr val="accent5">
                    <a:lumMod val="75000"/>
                  </a:schemeClr>
                </a:solidFill>
              </a:rPr>
              <a:t>Staff Trained, Primary &amp; Secondary Sites Identified</a:t>
            </a:r>
          </a:p>
          <a:p>
            <a:pPr>
              <a:buFont typeface="Wingdings" panose="05000000000000000000" pitchFamily="2" charset="2"/>
              <a:buChar char="v"/>
            </a:pPr>
            <a:r>
              <a:rPr lang="en-US" sz="3600" b="1" dirty="0">
                <a:solidFill>
                  <a:schemeClr val="accent5">
                    <a:lumMod val="60000"/>
                    <a:lumOff val="40000"/>
                  </a:schemeClr>
                </a:solidFill>
              </a:rPr>
              <a:t>Notification </a:t>
            </a:r>
          </a:p>
          <a:p>
            <a:pPr>
              <a:buFont typeface="Wingdings" panose="05000000000000000000" pitchFamily="2" charset="2"/>
              <a:buChar char="v"/>
            </a:pPr>
            <a:r>
              <a:rPr lang="en-US" sz="3600" b="1" dirty="0">
                <a:solidFill>
                  <a:srgbClr val="EB7F23"/>
                </a:solidFill>
              </a:rPr>
              <a:t>Reunification </a:t>
            </a:r>
          </a:p>
          <a:p>
            <a:pPr lvl="1">
              <a:buFont typeface="Wingdings" panose="05000000000000000000" pitchFamily="2" charset="2"/>
              <a:buChar char="v"/>
            </a:pPr>
            <a:r>
              <a:rPr lang="en-US" sz="3600" b="1" dirty="0">
                <a:solidFill>
                  <a:schemeClr val="accent5">
                    <a:lumMod val="75000"/>
                  </a:schemeClr>
                </a:solidFill>
              </a:rPr>
              <a:t>Accountability &amp; Custody</a:t>
            </a:r>
          </a:p>
          <a:p>
            <a:pPr>
              <a:buFont typeface="Wingdings" panose="05000000000000000000" pitchFamily="2" charset="2"/>
              <a:buChar char="v"/>
            </a:pPr>
            <a:r>
              <a:rPr lang="en-US" sz="3600" b="1" dirty="0">
                <a:solidFill>
                  <a:srgbClr val="EB7F23"/>
                </a:solidFill>
              </a:rPr>
              <a:t>COOP </a:t>
            </a:r>
          </a:p>
          <a:p>
            <a:pPr>
              <a:buFont typeface="Wingdings" panose="05000000000000000000" pitchFamily="2" charset="2"/>
              <a:buChar char="v"/>
            </a:pPr>
            <a:r>
              <a:rPr lang="en-US" sz="3600" b="1" dirty="0">
                <a:solidFill>
                  <a:schemeClr val="accent5">
                    <a:lumMod val="60000"/>
                    <a:lumOff val="40000"/>
                  </a:schemeClr>
                </a:solidFill>
              </a:rPr>
              <a:t>Psychological/Emotional Recovery </a:t>
            </a:r>
          </a:p>
          <a:p>
            <a:pPr marL="384048" lvl="1" indent="0">
              <a:buNone/>
            </a:pPr>
            <a:endParaRPr lang="en-US" sz="3200" b="1" dirty="0">
              <a:solidFill>
                <a:schemeClr val="accent5">
                  <a:lumMod val="60000"/>
                  <a:lumOff val="40000"/>
                </a:schemeClr>
              </a:solidFill>
            </a:endParaRP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A7E546-8AD5-42F9-BD7E-39A75346B6AF}" type="slidenum">
              <a:rPr kumimoji="0" lang="en-US" sz="1600" b="0" i="0" u="none" strike="noStrike" kern="1200" cap="none" spc="0" normalizeH="0" baseline="0" noProof="0" smtClean="0">
                <a:ln>
                  <a:noFill/>
                </a:ln>
                <a:solidFill>
                  <a:prstClr val="black"/>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2" name="Picture 1"/>
          <p:cNvPicPr>
            <a:picLocks noChangeAspect="1"/>
          </p:cNvPicPr>
          <p:nvPr/>
        </p:nvPicPr>
        <p:blipFill>
          <a:blip r:embed="rId3"/>
          <a:stretch>
            <a:fillRect/>
          </a:stretch>
        </p:blipFill>
        <p:spPr>
          <a:xfrm>
            <a:off x="7161913" y="2308056"/>
            <a:ext cx="4532782" cy="3021855"/>
          </a:xfrm>
          <a:prstGeom prst="rect">
            <a:avLst/>
          </a:prstGeom>
        </p:spPr>
      </p:pic>
    </p:spTree>
    <p:extLst>
      <p:ext uri="{BB962C8B-B14F-4D97-AF65-F5344CB8AC3E}">
        <p14:creationId xmlns:p14="http://schemas.microsoft.com/office/powerpoint/2010/main" val="3437898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Reunification, Relocation and Continuity of Operations</a:t>
            </a:r>
            <a:endParaRPr lang="en-US" dirty="0"/>
          </a:p>
        </p:txBody>
      </p:sp>
      <p:sp>
        <p:nvSpPr>
          <p:cNvPr id="3" name="Content Placeholder 2"/>
          <p:cNvSpPr>
            <a:spLocks noGrp="1"/>
          </p:cNvSpPr>
          <p:nvPr>
            <p:ph idx="1"/>
          </p:nvPr>
        </p:nvSpPr>
        <p:spPr>
          <a:xfrm>
            <a:off x="545346" y="1161435"/>
            <a:ext cx="9134856" cy="4152901"/>
          </a:xfrm>
        </p:spPr>
        <p:txBody>
          <a:bodyPr>
            <a:normAutofit lnSpcReduction="10000"/>
          </a:bodyPr>
          <a:lstStyle/>
          <a:p>
            <a:pPr marL="45720" indent="0">
              <a:buNone/>
            </a:pPr>
            <a:r>
              <a:rPr lang="en-US" sz="4000" dirty="0" smtClean="0">
                <a:solidFill>
                  <a:srgbClr val="C00000"/>
                </a:solidFill>
              </a:rPr>
              <a:t>What if…?</a:t>
            </a:r>
          </a:p>
          <a:p>
            <a:r>
              <a:rPr lang="en-US" sz="3600" dirty="0" smtClean="0">
                <a:solidFill>
                  <a:srgbClr val="002060"/>
                </a:solidFill>
              </a:rPr>
              <a:t>Staff scattered in an evacuation</a:t>
            </a:r>
          </a:p>
          <a:p>
            <a:r>
              <a:rPr lang="en-US" sz="3600" dirty="0" smtClean="0">
                <a:solidFill>
                  <a:srgbClr val="002060"/>
                </a:solidFill>
              </a:rPr>
              <a:t>You could not continue meal service at your current location</a:t>
            </a:r>
          </a:p>
          <a:p>
            <a:r>
              <a:rPr lang="en-US" sz="3600" dirty="0" smtClean="0">
                <a:solidFill>
                  <a:srgbClr val="002060"/>
                </a:solidFill>
              </a:rPr>
              <a:t>Your site had to relocate to another </a:t>
            </a:r>
          </a:p>
          <a:p>
            <a:pPr marL="45720" indent="0">
              <a:buNone/>
            </a:pPr>
            <a:r>
              <a:rPr lang="en-US" sz="3600" dirty="0" smtClean="0">
                <a:solidFill>
                  <a:srgbClr val="002060"/>
                </a:solidFill>
              </a:rPr>
              <a:t>building</a:t>
            </a:r>
            <a:endParaRPr lang="en-US" sz="3600" dirty="0">
              <a:solidFill>
                <a:srgbClr val="002060"/>
              </a:solidFill>
            </a:endParaRPr>
          </a:p>
        </p:txBody>
      </p:sp>
      <p:pic>
        <p:nvPicPr>
          <p:cNvPr id="4" name="Picture 3"/>
          <p:cNvPicPr>
            <a:picLocks noChangeAspect="1"/>
          </p:cNvPicPr>
          <p:nvPr/>
        </p:nvPicPr>
        <p:blipFill>
          <a:blip r:embed="rId2"/>
          <a:stretch>
            <a:fillRect/>
          </a:stretch>
        </p:blipFill>
        <p:spPr>
          <a:xfrm>
            <a:off x="8429134" y="3150788"/>
            <a:ext cx="3651821" cy="3584759"/>
          </a:xfrm>
          <a:prstGeom prst="rect">
            <a:avLst/>
          </a:prstGeom>
        </p:spPr>
      </p:pic>
    </p:spTree>
    <p:extLst>
      <p:ext uri="{BB962C8B-B14F-4D97-AF65-F5344CB8AC3E}">
        <p14:creationId xmlns:p14="http://schemas.microsoft.com/office/powerpoint/2010/main" val="315322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0141" y="439992"/>
            <a:ext cx="8731045" cy="5820697"/>
          </a:xfrm>
          <a:prstGeom prst="rect">
            <a:avLst/>
          </a:prstGeom>
        </p:spPr>
      </p:pic>
    </p:spTree>
    <p:extLst>
      <p:ext uri="{BB962C8B-B14F-4D97-AF65-F5344CB8AC3E}">
        <p14:creationId xmlns:p14="http://schemas.microsoft.com/office/powerpoint/2010/main" val="140386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42355" y="0"/>
            <a:ext cx="4568510" cy="2284256"/>
          </a:xfrm>
          <a:prstGeom prst="rect">
            <a:avLst/>
          </a:prstGeom>
        </p:spPr>
      </p:pic>
      <p:sp>
        <p:nvSpPr>
          <p:cNvPr id="4" name="Rectangle 3"/>
          <p:cNvSpPr/>
          <p:nvPr/>
        </p:nvSpPr>
        <p:spPr>
          <a:xfrm>
            <a:off x="3526610" y="5415567"/>
            <a:ext cx="6096000" cy="923330"/>
          </a:xfrm>
          <a:prstGeom prst="rect">
            <a:avLst/>
          </a:prstGeom>
        </p:spPr>
        <p:txBody>
          <a:bodyPr>
            <a:spAutoFit/>
          </a:bodyPr>
          <a:lstStyle/>
          <a:p>
            <a:pPr lvl="0" algn="ctr">
              <a:buClr>
                <a:srgbClr val="E48312"/>
              </a:buClr>
              <a:buSzPct val="100000"/>
              <a:defRPr/>
            </a:pPr>
            <a:r>
              <a:rPr lang="en-US" b="1" dirty="0">
                <a:ln w="12700">
                  <a:noFill/>
                </a:ln>
                <a:solidFill>
                  <a:srgbClr val="002060"/>
                </a:solidFill>
              </a:rPr>
              <a:t>Jimmie Thompson, </a:t>
            </a:r>
            <a:r>
              <a:rPr lang="en-US" b="1" dirty="0" smtClean="0">
                <a:ln w="12700">
                  <a:noFill/>
                </a:ln>
                <a:solidFill>
                  <a:srgbClr val="002060"/>
                </a:solidFill>
              </a:rPr>
              <a:t>Health Education Coordinator</a:t>
            </a:r>
            <a:endParaRPr lang="en-US" b="1" dirty="0">
              <a:ln w="12700">
                <a:noFill/>
              </a:ln>
              <a:solidFill>
                <a:srgbClr val="002060"/>
              </a:solidFill>
            </a:endParaRPr>
          </a:p>
          <a:p>
            <a:pPr lvl="0" algn="ctr">
              <a:buClr>
                <a:srgbClr val="E48312"/>
              </a:buClr>
              <a:buSzPct val="100000"/>
              <a:defRPr/>
            </a:pPr>
            <a:r>
              <a:rPr lang="en-US" b="1" dirty="0">
                <a:ln w="12700">
                  <a:noFill/>
                </a:ln>
                <a:solidFill>
                  <a:srgbClr val="002060"/>
                </a:solidFill>
              </a:rPr>
              <a:t>505-827-1804</a:t>
            </a:r>
          </a:p>
          <a:p>
            <a:pPr lvl="0" algn="ctr">
              <a:buClr>
                <a:srgbClr val="E48312"/>
              </a:buClr>
              <a:buSzPct val="100000"/>
              <a:defRPr/>
            </a:pPr>
            <a:r>
              <a:rPr lang="en-US" b="1" dirty="0">
                <a:ln w="12700">
                  <a:noFill/>
                </a:ln>
                <a:solidFill>
                  <a:srgbClr val="002060"/>
                </a:solidFill>
              </a:rPr>
              <a:t>jimmie.thompson@state.nm.us</a:t>
            </a:r>
            <a:endParaRPr lang="en-US" b="1" dirty="0">
              <a:ln w="12700">
                <a:noFill/>
              </a:ln>
              <a:solidFill>
                <a:srgbClr val="002060"/>
              </a:solidFill>
            </a:endParaRPr>
          </a:p>
        </p:txBody>
      </p:sp>
      <p:sp>
        <p:nvSpPr>
          <p:cNvPr id="6" name="Rectangle 5"/>
          <p:cNvSpPr/>
          <p:nvPr/>
        </p:nvSpPr>
        <p:spPr>
          <a:xfrm>
            <a:off x="835742" y="2937838"/>
            <a:ext cx="6096000" cy="923330"/>
          </a:xfrm>
          <a:prstGeom prst="rect">
            <a:avLst/>
          </a:prstGeom>
        </p:spPr>
        <p:txBody>
          <a:bodyPr>
            <a:spAutoFit/>
          </a:bodyPr>
          <a:lstStyle/>
          <a:p>
            <a:pPr lvl="0" algn="ctr">
              <a:buClr>
                <a:srgbClr val="E48312"/>
              </a:buClr>
              <a:buSzPct val="100000"/>
              <a:defRPr/>
            </a:pPr>
            <a:r>
              <a:rPr lang="en-US" b="1" dirty="0" smtClean="0">
                <a:ln w="12700">
                  <a:noFill/>
                </a:ln>
                <a:solidFill>
                  <a:srgbClr val="002060"/>
                </a:solidFill>
              </a:rPr>
              <a:t>Melanie Granito, Safe Schools Coordinator</a:t>
            </a:r>
            <a:endParaRPr lang="en-US" b="1" dirty="0">
              <a:ln w="12700">
                <a:noFill/>
              </a:ln>
              <a:solidFill>
                <a:srgbClr val="002060"/>
              </a:solidFill>
            </a:endParaRPr>
          </a:p>
          <a:p>
            <a:pPr lvl="0" algn="ctr">
              <a:buClr>
                <a:srgbClr val="E48312"/>
              </a:buClr>
              <a:buSzPct val="100000"/>
              <a:defRPr/>
            </a:pPr>
            <a:r>
              <a:rPr lang="en-US" b="1" dirty="0" smtClean="0">
                <a:ln w="12700">
                  <a:noFill/>
                </a:ln>
                <a:solidFill>
                  <a:srgbClr val="002060"/>
                </a:solidFill>
              </a:rPr>
              <a:t>505-827-1589</a:t>
            </a:r>
            <a:endParaRPr lang="en-US" b="1" dirty="0">
              <a:ln w="12700">
                <a:noFill/>
              </a:ln>
              <a:solidFill>
                <a:srgbClr val="002060"/>
              </a:solidFill>
            </a:endParaRPr>
          </a:p>
          <a:p>
            <a:pPr lvl="0" algn="ctr">
              <a:buClr>
                <a:srgbClr val="E48312"/>
              </a:buClr>
              <a:buSzPct val="100000"/>
              <a:defRPr/>
            </a:pPr>
            <a:r>
              <a:rPr lang="en-US" b="1" dirty="0" smtClean="0">
                <a:ln w="12700">
                  <a:noFill/>
                </a:ln>
                <a:solidFill>
                  <a:srgbClr val="002060"/>
                </a:solidFill>
              </a:rPr>
              <a:t>Melanie.Granito2@state.nm.us</a:t>
            </a:r>
            <a:endParaRPr lang="en-US" b="1" dirty="0">
              <a:ln w="12700">
                <a:noFill/>
              </a:ln>
              <a:solidFill>
                <a:srgbClr val="002060"/>
              </a:solidFill>
            </a:endParaRPr>
          </a:p>
        </p:txBody>
      </p:sp>
    </p:spTree>
    <p:extLst>
      <p:ext uri="{BB962C8B-B14F-4D97-AF65-F5344CB8AC3E}">
        <p14:creationId xmlns:p14="http://schemas.microsoft.com/office/powerpoint/2010/main" val="211953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66605" y="14956"/>
            <a:ext cx="10058400" cy="914400"/>
          </a:xfrm>
        </p:spPr>
        <p:txBody>
          <a:bodyPr/>
          <a:lstStyle/>
          <a:p>
            <a:pPr algn="ctr"/>
            <a:r>
              <a:rPr lang="en-US" sz="3600" b="1" dirty="0" smtClean="0"/>
              <a:t>SSP History </a:t>
            </a:r>
            <a:endParaRPr lang="en-US" sz="3600" b="1" dirty="0"/>
          </a:p>
        </p:txBody>
      </p:sp>
      <p:sp>
        <p:nvSpPr>
          <p:cNvPr id="2" name="Content Placeholder 1"/>
          <p:cNvSpPr>
            <a:spLocks noGrp="1"/>
          </p:cNvSpPr>
          <p:nvPr>
            <p:ph idx="1"/>
          </p:nvPr>
        </p:nvSpPr>
        <p:spPr>
          <a:xfrm>
            <a:off x="412996" y="1016639"/>
            <a:ext cx="11143716" cy="4965106"/>
          </a:xfrm>
        </p:spPr>
        <p:txBody>
          <a:bodyPr>
            <a:normAutofit lnSpcReduction="10000"/>
          </a:bodyPr>
          <a:lstStyle/>
          <a:p>
            <a:pPr marL="18288" indent="0">
              <a:buNone/>
            </a:pPr>
            <a:r>
              <a:rPr lang="en-US" sz="3200" b="1" u="sng" dirty="0" smtClean="0">
                <a:solidFill>
                  <a:srgbClr val="002060"/>
                </a:solidFill>
              </a:rPr>
              <a:t>Since 2008</a:t>
            </a:r>
          </a:p>
          <a:p>
            <a:pPr>
              <a:buFont typeface="Wingdings" panose="05000000000000000000" pitchFamily="2" charset="2"/>
              <a:buChar char="v"/>
            </a:pPr>
            <a:r>
              <a:rPr lang="en-US" sz="3200" b="1" dirty="0" smtClean="0"/>
              <a:t>Required as part </a:t>
            </a:r>
            <a:r>
              <a:rPr lang="en-US" sz="3200" b="1" dirty="0"/>
              <a:t>of School Wellness </a:t>
            </a:r>
            <a:endParaRPr lang="en-US" sz="3200" b="1" dirty="0" smtClean="0"/>
          </a:p>
          <a:p>
            <a:pPr marL="18288" indent="0">
              <a:buNone/>
            </a:pPr>
            <a:r>
              <a:rPr lang="en-US" sz="3200" b="1" dirty="0"/>
              <a:t> </a:t>
            </a:r>
            <a:r>
              <a:rPr lang="en-US" sz="3200" b="1" dirty="0" smtClean="0"/>
              <a:t>  Policy, </a:t>
            </a:r>
            <a:r>
              <a:rPr lang="en-US" sz="3200" b="1" dirty="0"/>
              <a:t>NMAC </a:t>
            </a:r>
            <a:r>
              <a:rPr lang="en-US" sz="3200" b="1" dirty="0" smtClean="0"/>
              <a:t>6.12.6</a:t>
            </a:r>
          </a:p>
          <a:p>
            <a:pPr marL="18288" indent="0">
              <a:buNone/>
            </a:pPr>
            <a:endParaRPr lang="en-US" sz="2000" b="1" dirty="0" smtClean="0"/>
          </a:p>
          <a:p>
            <a:pPr>
              <a:buFont typeface="Wingdings" panose="05000000000000000000" pitchFamily="2" charset="2"/>
              <a:buChar char="v"/>
            </a:pPr>
            <a:r>
              <a:rPr lang="en-US" sz="3200" b="1" dirty="0" smtClean="0"/>
              <a:t>NM SSP Guidance Document </a:t>
            </a:r>
          </a:p>
          <a:p>
            <a:pPr lvl="1">
              <a:buFont typeface="Wingdings" panose="05000000000000000000" pitchFamily="2" charset="2"/>
              <a:buChar char="v"/>
            </a:pPr>
            <a:r>
              <a:rPr lang="en-US" sz="3000" b="1" dirty="0" smtClean="0">
                <a:solidFill>
                  <a:srgbClr val="002060"/>
                </a:solidFill>
              </a:rPr>
              <a:t>Required from every </a:t>
            </a:r>
            <a:r>
              <a:rPr lang="en-US" sz="3000" b="1" dirty="0">
                <a:solidFill>
                  <a:srgbClr val="002060"/>
                </a:solidFill>
              </a:rPr>
              <a:t>s</a:t>
            </a:r>
            <a:r>
              <a:rPr lang="en-US" sz="3000" b="1" dirty="0" smtClean="0">
                <a:solidFill>
                  <a:srgbClr val="002060"/>
                </a:solidFill>
              </a:rPr>
              <a:t>chool</a:t>
            </a:r>
          </a:p>
          <a:p>
            <a:pPr lvl="1">
              <a:buFont typeface="Wingdings" panose="05000000000000000000" pitchFamily="2" charset="2"/>
              <a:buChar char="v"/>
            </a:pPr>
            <a:r>
              <a:rPr lang="en-US" sz="3000" b="1" dirty="0" smtClean="0">
                <a:solidFill>
                  <a:srgbClr val="002060"/>
                </a:solidFill>
              </a:rPr>
              <a:t>Approx. </a:t>
            </a:r>
            <a:r>
              <a:rPr lang="en-US" sz="3000" b="1" dirty="0">
                <a:solidFill>
                  <a:srgbClr val="002060"/>
                </a:solidFill>
              </a:rPr>
              <a:t>5</a:t>
            </a:r>
            <a:r>
              <a:rPr lang="en-US" sz="3000" b="1" dirty="0" smtClean="0">
                <a:solidFill>
                  <a:srgbClr val="002060"/>
                </a:solidFill>
              </a:rPr>
              <a:t>0 elements </a:t>
            </a:r>
            <a:r>
              <a:rPr lang="en-US" sz="3000" b="1" dirty="0" smtClean="0">
                <a:solidFill>
                  <a:srgbClr val="002060"/>
                </a:solidFill>
              </a:rPr>
              <a:t>+ </a:t>
            </a:r>
            <a:r>
              <a:rPr lang="en-US" sz="3000" b="1" dirty="0" smtClean="0">
                <a:solidFill>
                  <a:srgbClr val="002060"/>
                </a:solidFill>
              </a:rPr>
              <a:t>Assurances </a:t>
            </a:r>
          </a:p>
          <a:p>
            <a:pPr lvl="1">
              <a:buFont typeface="Wingdings" panose="05000000000000000000" pitchFamily="2" charset="2"/>
              <a:buChar char="v"/>
            </a:pPr>
            <a:r>
              <a:rPr lang="en-US" sz="3000" b="1" dirty="0" smtClean="0">
                <a:solidFill>
                  <a:srgbClr val="002060"/>
                </a:solidFill>
              </a:rPr>
              <a:t>Triennial PED review </a:t>
            </a:r>
            <a:r>
              <a:rPr lang="en-US" sz="3000" b="1" dirty="0">
                <a:solidFill>
                  <a:srgbClr val="002060"/>
                </a:solidFill>
              </a:rPr>
              <a:t>&amp;</a:t>
            </a:r>
            <a:r>
              <a:rPr lang="en-US" sz="3000" b="1" dirty="0" smtClean="0">
                <a:solidFill>
                  <a:srgbClr val="002060"/>
                </a:solidFill>
              </a:rPr>
              <a:t> approval </a:t>
            </a:r>
          </a:p>
          <a:p>
            <a:pPr marL="18288" indent="0">
              <a:buNone/>
            </a:pPr>
            <a:endParaRPr lang="en-US" dirty="0"/>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3756" y="795230"/>
            <a:ext cx="4271548" cy="5516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a:off x="6453352" y="3934407"/>
            <a:ext cx="1313901" cy="4841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00"/>
              </a:solidFill>
            </a:endParaRPr>
          </a:p>
        </p:txBody>
      </p:sp>
    </p:spTree>
    <p:extLst>
      <p:ext uri="{BB962C8B-B14F-4D97-AF65-F5344CB8AC3E}">
        <p14:creationId xmlns:p14="http://schemas.microsoft.com/office/powerpoint/2010/main" val="279631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254987204"/>
              </p:ext>
            </p:extLst>
          </p:nvPr>
        </p:nvGraphicFramePr>
        <p:xfrm>
          <a:off x="1427431" y="1212388"/>
          <a:ext cx="8553477" cy="4537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427431" y="444137"/>
            <a:ext cx="8170185" cy="646331"/>
          </a:xfrm>
          <a:prstGeom prst="rect">
            <a:avLst/>
          </a:prstGeom>
          <a:noFill/>
        </p:spPr>
        <p:txBody>
          <a:bodyPr wrap="none" rtlCol="0">
            <a:spAutoFit/>
          </a:bodyPr>
          <a:lstStyle/>
          <a:p>
            <a:r>
              <a:rPr lang="en-US" sz="3600" dirty="0" smtClean="0"/>
              <a:t>The goals for safe schools in New Mexico</a:t>
            </a:r>
            <a:endParaRPr lang="en-US" sz="3600" dirty="0"/>
          </a:p>
        </p:txBody>
      </p:sp>
    </p:spTree>
    <p:extLst>
      <p:ext uri="{BB962C8B-B14F-4D97-AF65-F5344CB8AC3E}">
        <p14:creationId xmlns:p14="http://schemas.microsoft.com/office/powerpoint/2010/main" val="392047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894" y="2335875"/>
            <a:ext cx="3532909" cy="3050771"/>
          </a:xfrm>
        </p:spPr>
        <p:txBody>
          <a:bodyPr>
            <a:noAutofit/>
          </a:bodyPr>
          <a:lstStyle/>
          <a:p>
            <a:r>
              <a:rPr lang="en-US" sz="5400" dirty="0" smtClean="0"/>
              <a:t>Where does the cafeteria staff fit in to school safety?</a:t>
            </a:r>
            <a:endParaRPr lang="en-US" sz="5400"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9873" r="9873"/>
          <a:stretch>
            <a:fillRect/>
          </a:stretch>
        </p:blipFill>
        <p:spPr/>
      </p:pic>
    </p:spTree>
    <p:extLst>
      <p:ext uri="{BB962C8B-B14F-4D97-AF65-F5344CB8AC3E}">
        <p14:creationId xmlns:p14="http://schemas.microsoft.com/office/powerpoint/2010/main" val="326272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8503" y="-139338"/>
            <a:ext cx="7445829" cy="5033555"/>
          </a:xfrm>
        </p:spPr>
        <p:txBody>
          <a:bodyPr/>
          <a:lstStyle/>
          <a:p>
            <a:r>
              <a:rPr lang="en-US" dirty="0" smtClean="0"/>
              <a:t>Safe Schools Planning </a:t>
            </a:r>
            <a:br>
              <a:rPr lang="en-US" dirty="0" smtClean="0"/>
            </a:br>
            <a:r>
              <a:rPr lang="en-US" dirty="0" smtClean="0"/>
              <a:t>Team</a:t>
            </a:r>
            <a:endParaRPr lang="en-US" dirty="0"/>
          </a:p>
        </p:txBody>
      </p:sp>
    </p:spTree>
    <p:extLst>
      <p:ext uri="{BB962C8B-B14F-4D97-AF65-F5344CB8AC3E}">
        <p14:creationId xmlns:p14="http://schemas.microsoft.com/office/powerpoint/2010/main" val="417014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537" y="3440573"/>
            <a:ext cx="4234560" cy="821461"/>
          </a:xfrm>
        </p:spPr>
        <p:txBody>
          <a:bodyPr>
            <a:normAutofit fontScale="90000"/>
          </a:bodyPr>
          <a:lstStyle/>
          <a:p>
            <a:pPr algn="ctr"/>
            <a:r>
              <a:rPr lang="en-US" dirty="0" smtClean="0"/>
              <a:t>The Preparedness</a:t>
            </a:r>
            <a:br>
              <a:rPr lang="en-US" dirty="0" smtClean="0"/>
            </a:br>
            <a:r>
              <a:rPr lang="en-US" dirty="0" smtClean="0"/>
              <a:t> Cycle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88294626"/>
              </p:ext>
            </p:extLst>
          </p:nvPr>
        </p:nvGraphicFramePr>
        <p:xfrm>
          <a:off x="852407" y="108488"/>
          <a:ext cx="10786820" cy="64317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4025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145170" y="4616245"/>
            <a:ext cx="4046830" cy="2241755"/>
          </a:xfrm>
          <a:prstGeom prst="rect">
            <a:avLst/>
          </a:prstGeom>
        </p:spPr>
      </p:pic>
      <p:sp>
        <p:nvSpPr>
          <p:cNvPr id="2" name="Title 1"/>
          <p:cNvSpPr>
            <a:spLocks noGrp="1"/>
          </p:cNvSpPr>
          <p:nvPr>
            <p:ph type="title"/>
          </p:nvPr>
        </p:nvSpPr>
        <p:spPr>
          <a:xfrm>
            <a:off x="1523999" y="105435"/>
            <a:ext cx="9133730" cy="800890"/>
          </a:xfrm>
        </p:spPr>
        <p:txBody>
          <a:bodyPr>
            <a:normAutofit/>
          </a:bodyPr>
          <a:lstStyle/>
          <a:p>
            <a:pPr algn="ctr"/>
            <a:r>
              <a:rPr lang="en-US" sz="4800" dirty="0" smtClean="0"/>
              <a:t>Prevention and Protection</a:t>
            </a:r>
            <a:endParaRPr lang="en-US" sz="4800" dirty="0"/>
          </a:p>
        </p:txBody>
      </p:sp>
      <p:sp>
        <p:nvSpPr>
          <p:cNvPr id="3" name="Content Placeholder 2"/>
          <p:cNvSpPr>
            <a:spLocks noGrp="1"/>
          </p:cNvSpPr>
          <p:nvPr>
            <p:ph sz="half" idx="1"/>
          </p:nvPr>
        </p:nvSpPr>
        <p:spPr>
          <a:xfrm>
            <a:off x="970091" y="909107"/>
            <a:ext cx="5120773" cy="5103964"/>
          </a:xfrm>
        </p:spPr>
        <p:txBody>
          <a:bodyPr>
            <a:noAutofit/>
          </a:bodyPr>
          <a:lstStyle/>
          <a:p>
            <a:pPr marL="45720" indent="0">
              <a:buNone/>
            </a:pPr>
            <a:r>
              <a:rPr lang="en-US" sz="2600" dirty="0" smtClean="0"/>
              <a:t>The plan addresses:</a:t>
            </a:r>
          </a:p>
          <a:p>
            <a:r>
              <a:rPr lang="en-US" sz="2600" dirty="0" smtClean="0"/>
              <a:t>Health services inclusive of all students, staff and community</a:t>
            </a:r>
          </a:p>
          <a:p>
            <a:r>
              <a:rPr lang="en-US" sz="2600" dirty="0" smtClean="0"/>
              <a:t>Infectious and communicable disease control and response</a:t>
            </a:r>
          </a:p>
          <a:p>
            <a:r>
              <a:rPr lang="en-US" sz="2600" dirty="0" smtClean="0"/>
              <a:t>Behavioral and mental health supports inclusive of counseling and conflict resolution</a:t>
            </a:r>
          </a:p>
          <a:p>
            <a:r>
              <a:rPr lang="en-US" sz="2600" dirty="0" smtClean="0"/>
              <a:t>Bullying prevention </a:t>
            </a:r>
          </a:p>
          <a:p>
            <a:r>
              <a:rPr lang="en-US" sz="2600" dirty="0" smtClean="0"/>
              <a:t>Suicide awareness and prevention</a:t>
            </a:r>
            <a:endParaRPr lang="en-US" sz="2600" dirty="0"/>
          </a:p>
        </p:txBody>
      </p:sp>
      <p:sp>
        <p:nvSpPr>
          <p:cNvPr id="4" name="Content Placeholder 3"/>
          <p:cNvSpPr>
            <a:spLocks noGrp="1"/>
          </p:cNvSpPr>
          <p:nvPr>
            <p:ph sz="half" idx="2"/>
          </p:nvPr>
        </p:nvSpPr>
        <p:spPr>
          <a:xfrm>
            <a:off x="6049998" y="906325"/>
            <a:ext cx="4648597" cy="4297510"/>
          </a:xfrm>
        </p:spPr>
        <p:txBody>
          <a:bodyPr>
            <a:normAutofit fontScale="92500" lnSpcReduction="10000"/>
          </a:bodyPr>
          <a:lstStyle/>
          <a:p>
            <a:pPr marL="45720" indent="0">
              <a:buNone/>
            </a:pPr>
            <a:r>
              <a:rPr lang="en-US" sz="3000" dirty="0" smtClean="0"/>
              <a:t>Best Practices:</a:t>
            </a:r>
          </a:p>
          <a:p>
            <a:r>
              <a:rPr lang="en-US" sz="2800" dirty="0" smtClean="0"/>
              <a:t>Situational awareness</a:t>
            </a:r>
          </a:p>
          <a:p>
            <a:r>
              <a:rPr lang="en-US" sz="2800" dirty="0" smtClean="0"/>
              <a:t>Wearing badges and approaching those who do not have them</a:t>
            </a:r>
          </a:p>
          <a:p>
            <a:r>
              <a:rPr lang="en-US" sz="2800" dirty="0" smtClean="0"/>
              <a:t>Keeping exterior doors and perimeter fencing closed and locked at all times</a:t>
            </a:r>
          </a:p>
          <a:p>
            <a:r>
              <a:rPr lang="en-US" sz="2800" dirty="0" smtClean="0"/>
              <a:t>Ideas?</a:t>
            </a:r>
            <a:endParaRPr lang="en-US" sz="2800" dirty="0"/>
          </a:p>
        </p:txBody>
      </p:sp>
    </p:spTree>
    <p:extLst>
      <p:ext uri="{BB962C8B-B14F-4D97-AF65-F5344CB8AC3E}">
        <p14:creationId xmlns:p14="http://schemas.microsoft.com/office/powerpoint/2010/main" val="90623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43" y="255852"/>
            <a:ext cx="3376397" cy="987159"/>
          </a:xfrm>
        </p:spPr>
        <p:txBody>
          <a:bodyPr>
            <a:normAutofit/>
          </a:bodyPr>
          <a:lstStyle/>
          <a:p>
            <a:pPr algn="ctr"/>
            <a:r>
              <a:rPr lang="en-US" sz="4800" dirty="0" smtClean="0"/>
              <a:t>Protection</a:t>
            </a:r>
            <a:endParaRPr lang="en-US" sz="4800" dirty="0"/>
          </a:p>
        </p:txBody>
      </p:sp>
      <p:sp>
        <p:nvSpPr>
          <p:cNvPr id="4" name="Text Placeholder 3"/>
          <p:cNvSpPr>
            <a:spLocks noGrp="1"/>
          </p:cNvSpPr>
          <p:nvPr>
            <p:ph type="body" sz="half" idx="2"/>
          </p:nvPr>
        </p:nvSpPr>
        <p:spPr>
          <a:xfrm>
            <a:off x="515847" y="1243011"/>
            <a:ext cx="4428449" cy="3928970"/>
          </a:xfrm>
        </p:spPr>
        <p:txBody>
          <a:bodyPr>
            <a:normAutofit/>
          </a:bodyPr>
          <a:lstStyle/>
          <a:p>
            <a:pPr marL="285750" indent="-285750">
              <a:buFont typeface="Arial" panose="020B0604020202020204" pitchFamily="34" charset="0"/>
              <a:buChar char="•"/>
            </a:pPr>
            <a:r>
              <a:rPr lang="en-US" sz="3200" dirty="0" smtClean="0"/>
              <a:t>Access Control</a:t>
            </a:r>
          </a:p>
          <a:p>
            <a:pPr marL="285750" indent="-285750">
              <a:buFont typeface="Arial" panose="020B0604020202020204" pitchFamily="34" charset="0"/>
              <a:buChar char="•"/>
            </a:pPr>
            <a:r>
              <a:rPr lang="en-US" sz="3200" dirty="0" smtClean="0"/>
              <a:t>Traffic safety</a:t>
            </a:r>
          </a:p>
          <a:p>
            <a:pPr marL="285750" indent="-285750">
              <a:buFont typeface="Arial" panose="020B0604020202020204" pitchFamily="34" charset="0"/>
              <a:buChar char="•"/>
            </a:pPr>
            <a:r>
              <a:rPr lang="en-US" sz="3200" dirty="0" smtClean="0"/>
              <a:t>Facility safety</a:t>
            </a:r>
          </a:p>
          <a:p>
            <a:pPr marL="285750" indent="-285750">
              <a:buFont typeface="Arial" panose="020B0604020202020204" pitchFamily="34" charset="0"/>
              <a:buChar char="•"/>
            </a:pPr>
            <a:r>
              <a:rPr lang="en-US" sz="3200" dirty="0" smtClean="0"/>
              <a:t>Playground safety</a:t>
            </a:r>
          </a:p>
          <a:p>
            <a:pPr marL="285750" indent="-285750">
              <a:buFont typeface="Arial" panose="020B0604020202020204" pitchFamily="34" charset="0"/>
              <a:buChar char="•"/>
            </a:pPr>
            <a:r>
              <a:rPr lang="en-US" sz="3200" dirty="0" smtClean="0"/>
              <a:t>Bicycle safety</a:t>
            </a:r>
          </a:p>
          <a:p>
            <a:pPr marL="285750" indent="-285750">
              <a:buFont typeface="Arial" panose="020B0604020202020204" pitchFamily="34" charset="0"/>
              <a:buChar char="•"/>
            </a:pPr>
            <a:r>
              <a:rPr lang="en-US" sz="3200" dirty="0" smtClean="0"/>
              <a:t>Internet safety</a:t>
            </a:r>
            <a:endParaRPr lang="en-US" sz="3200" dirty="0"/>
          </a:p>
        </p:txBody>
      </p:sp>
      <p:sp>
        <p:nvSpPr>
          <p:cNvPr id="5" name="TextBox 4"/>
          <p:cNvSpPr txBox="1"/>
          <p:nvPr/>
        </p:nvSpPr>
        <p:spPr>
          <a:xfrm>
            <a:off x="4944296" y="412014"/>
            <a:ext cx="2437590" cy="830997"/>
          </a:xfrm>
          <a:prstGeom prst="rect">
            <a:avLst/>
          </a:prstGeom>
          <a:noFill/>
        </p:spPr>
        <p:txBody>
          <a:bodyPr wrap="none" rtlCol="0">
            <a:spAutoFit/>
          </a:bodyPr>
          <a:lstStyle/>
          <a:p>
            <a:r>
              <a:rPr lang="en-US" sz="4800" dirty="0" smtClean="0"/>
              <a:t> </a:t>
            </a:r>
            <a:r>
              <a:rPr lang="en-US" sz="4800" dirty="0"/>
              <a:t>P</a:t>
            </a:r>
            <a:r>
              <a:rPr lang="en-US" sz="4800" dirty="0" smtClean="0"/>
              <a:t>ractice</a:t>
            </a:r>
            <a:endParaRPr lang="en-US" sz="4800" dirty="0"/>
          </a:p>
        </p:txBody>
      </p:sp>
      <p:sp>
        <p:nvSpPr>
          <p:cNvPr id="6" name="TextBox 5"/>
          <p:cNvSpPr txBox="1"/>
          <p:nvPr/>
        </p:nvSpPr>
        <p:spPr>
          <a:xfrm>
            <a:off x="7381886" y="959137"/>
            <a:ext cx="3696930" cy="5539978"/>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Time is taken to directly teach </a:t>
            </a:r>
            <a:r>
              <a:rPr lang="en-US" sz="2800" dirty="0" smtClean="0"/>
              <a:t>the staff and </a:t>
            </a:r>
            <a:r>
              <a:rPr lang="en-US" sz="2800" dirty="0" smtClean="0"/>
              <a:t>students the rules</a:t>
            </a:r>
          </a:p>
          <a:p>
            <a:pPr marL="457200" indent="-457200">
              <a:buFont typeface="Arial" panose="020B0604020202020204" pitchFamily="34" charset="0"/>
              <a:buChar char="•"/>
            </a:pPr>
            <a:r>
              <a:rPr lang="en-US" sz="2800" dirty="0" smtClean="0"/>
              <a:t>Rules are re-taught often</a:t>
            </a:r>
          </a:p>
          <a:p>
            <a:pPr marL="457200" indent="-457200">
              <a:buFont typeface="Arial" panose="020B0604020202020204" pitchFamily="34" charset="0"/>
              <a:buChar char="•"/>
            </a:pPr>
            <a:r>
              <a:rPr lang="en-US" sz="2800" dirty="0" smtClean="0"/>
              <a:t>Rules and procedures are communicated </a:t>
            </a:r>
            <a:r>
              <a:rPr lang="en-US" sz="2800" dirty="0" smtClean="0"/>
              <a:t>to staff, </a:t>
            </a:r>
            <a:r>
              <a:rPr lang="en-US" sz="2800" dirty="0" smtClean="0"/>
              <a:t>students and parents often in different ways</a:t>
            </a:r>
          </a:p>
          <a:p>
            <a:endParaRPr lang="en-US" dirty="0"/>
          </a:p>
        </p:txBody>
      </p:sp>
      <p:pic>
        <p:nvPicPr>
          <p:cNvPr id="7" name="Picture 6"/>
          <p:cNvPicPr>
            <a:picLocks noChangeAspect="1"/>
          </p:cNvPicPr>
          <p:nvPr/>
        </p:nvPicPr>
        <p:blipFill>
          <a:blip r:embed="rId3"/>
          <a:stretch>
            <a:fillRect/>
          </a:stretch>
        </p:blipFill>
        <p:spPr>
          <a:xfrm>
            <a:off x="4163003" y="3474735"/>
            <a:ext cx="3218883" cy="3218883"/>
          </a:xfrm>
          <a:prstGeom prst="rect">
            <a:avLst/>
          </a:prstGeom>
        </p:spPr>
      </p:pic>
    </p:spTree>
    <p:extLst>
      <p:ext uri="{BB962C8B-B14F-4D97-AF65-F5344CB8AC3E}">
        <p14:creationId xmlns:p14="http://schemas.microsoft.com/office/powerpoint/2010/main" val="234288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06529" y="206477"/>
            <a:ext cx="2888611" cy="830997"/>
          </a:xfrm>
          <a:prstGeom prst="rect">
            <a:avLst/>
          </a:prstGeom>
          <a:noFill/>
        </p:spPr>
        <p:txBody>
          <a:bodyPr wrap="none" rtlCol="0">
            <a:spAutoFit/>
          </a:bodyPr>
          <a:lstStyle/>
          <a:p>
            <a:r>
              <a:rPr lang="en-US" sz="4800" dirty="0" smtClean="0"/>
              <a:t>Mitigation</a:t>
            </a:r>
            <a:endParaRPr lang="en-US" sz="4800" dirty="0"/>
          </a:p>
        </p:txBody>
      </p:sp>
      <p:pic>
        <p:nvPicPr>
          <p:cNvPr id="4" name="Picture 3"/>
          <p:cNvPicPr>
            <a:picLocks noChangeAspect="1"/>
          </p:cNvPicPr>
          <p:nvPr/>
        </p:nvPicPr>
        <p:blipFill>
          <a:blip r:embed="rId3"/>
          <a:stretch>
            <a:fillRect/>
          </a:stretch>
        </p:blipFill>
        <p:spPr>
          <a:xfrm>
            <a:off x="190808" y="785367"/>
            <a:ext cx="2198431" cy="1878406"/>
          </a:xfrm>
          <a:prstGeom prst="rect">
            <a:avLst/>
          </a:prstGeom>
        </p:spPr>
      </p:pic>
      <p:graphicFrame>
        <p:nvGraphicFramePr>
          <p:cNvPr id="5" name="Diagram 4"/>
          <p:cNvGraphicFramePr/>
          <p:nvPr>
            <p:extLst>
              <p:ext uri="{D42A27DB-BD31-4B8C-83A1-F6EECF244321}">
                <p14:modId xmlns:p14="http://schemas.microsoft.com/office/powerpoint/2010/main" val="3598849545"/>
              </p:ext>
            </p:extLst>
          </p:nvPr>
        </p:nvGraphicFramePr>
        <p:xfrm>
          <a:off x="2467896" y="1037474"/>
          <a:ext cx="8190272" cy="56681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1506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ck to School 16x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ll fun education presentation (widescreen).potx" id="{13F266B3-3667-4715-838E-2D35384A824B}" vid="{5EC2A2B6-6A5B-436A-9EF3-6607D16C2EDB}"/>
    </a:ext>
  </a:extLst>
</a:theme>
</file>

<file path=ppt/theme/theme2.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9B8A7B-DB68-4625-86A7-7FECB4C2AE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F5AFAE-B80F-42D3-94B4-729362BC1BCB}">
  <ds:schemaRefs>
    <ds:schemaRef ds:uri="http://purl.org/dc/terms/"/>
    <ds:schemaRef ds:uri="http://schemas.microsoft.com/office/2006/metadata/properties"/>
    <ds:schemaRef ds:uri="http://schemas.microsoft.com/office/2006/documentManagement/types"/>
    <ds:schemaRef ds:uri="http://purl.org/dc/dcmitype/"/>
    <ds:schemaRef ds:uri="http://schemas.microsoft.com/office/infopath/2007/PartnerControls"/>
    <ds:schemaRef ds:uri="http://www.w3.org/XML/1998/namespace"/>
    <ds:schemaRef ds:uri="http://schemas.openxmlformats.org/package/2006/metadata/core-properties"/>
    <ds:schemaRef ds:uri="40262f94-9f35-4ac3-9a90-690165a166b7"/>
    <ds:schemaRef ds:uri="a4f35948-e619-41b3-aa29-22878b09cfd2"/>
    <ds:schemaRef ds:uri="http://purl.org/dc/elements/1.1/"/>
  </ds:schemaRefs>
</ds:datastoreItem>
</file>

<file path=customXml/itemProps3.xml><?xml version="1.0" encoding="utf-8"?>
<ds:datastoreItem xmlns:ds="http://schemas.openxmlformats.org/officeDocument/2006/customXml" ds:itemID="{6CC9A7CA-BEC5-41E5-AAE1-C9D7FC518E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Fall fun education presentation (widescreen)</Template>
  <TotalTime>1040</TotalTime>
  <Words>2988</Words>
  <Application>Microsoft Office PowerPoint</Application>
  <PresentationFormat>Widescreen</PresentationFormat>
  <Paragraphs>186</Paragraphs>
  <Slides>15</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Rounded MT Bold</vt:lpstr>
      <vt:lpstr>Cambria</vt:lpstr>
      <vt:lpstr>Trebuchet MS</vt:lpstr>
      <vt:lpstr>Wingdings</vt:lpstr>
      <vt:lpstr>Back to School 16x9</vt:lpstr>
      <vt:lpstr>Safe Schools, Safe Cafeterias Melanie Granito, Safe Schools Coordinator Jimmie Thompson, Health Education Coordinator</vt:lpstr>
      <vt:lpstr>SSP History </vt:lpstr>
      <vt:lpstr>PowerPoint Presentation</vt:lpstr>
      <vt:lpstr>Where does the cafeteria staff fit in to school safety?</vt:lpstr>
      <vt:lpstr>Safe Schools Planning  Team</vt:lpstr>
      <vt:lpstr>The Preparedness  Cycle</vt:lpstr>
      <vt:lpstr>Prevention and Protection</vt:lpstr>
      <vt:lpstr>Protection</vt:lpstr>
      <vt:lpstr>PowerPoint Presentation</vt:lpstr>
      <vt:lpstr>Section V:  RESPONSE</vt:lpstr>
      <vt:lpstr>PowerPoint Presentation</vt:lpstr>
      <vt:lpstr>Section VI:  RECOVERY</vt:lpstr>
      <vt:lpstr> Reunification, Relocation and Continuity of Operations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Jimmie Thompson</dc:creator>
  <cp:lastModifiedBy>Jimmie Thompson</cp:lastModifiedBy>
  <cp:revision>33</cp:revision>
  <dcterms:created xsi:type="dcterms:W3CDTF">2018-06-01T17:21:32Z</dcterms:created>
  <dcterms:modified xsi:type="dcterms:W3CDTF">2019-09-16T19:55:00Z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