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44"/>
  </p:notesMasterIdLst>
  <p:handoutMasterIdLst>
    <p:handoutMasterId r:id="rId45"/>
  </p:handoutMasterIdLst>
  <p:sldIdLst>
    <p:sldId id="258" r:id="rId3"/>
    <p:sldId id="296" r:id="rId4"/>
    <p:sldId id="282" r:id="rId5"/>
    <p:sldId id="303" r:id="rId6"/>
    <p:sldId id="266" r:id="rId7"/>
    <p:sldId id="304" r:id="rId8"/>
    <p:sldId id="265" r:id="rId9"/>
    <p:sldId id="305" r:id="rId10"/>
    <p:sldId id="306" r:id="rId11"/>
    <p:sldId id="268" r:id="rId12"/>
    <p:sldId id="300" r:id="rId13"/>
    <p:sldId id="297" r:id="rId14"/>
    <p:sldId id="269" r:id="rId15"/>
    <p:sldId id="270" r:id="rId16"/>
    <p:sldId id="271" r:id="rId17"/>
    <p:sldId id="261" r:id="rId18"/>
    <p:sldId id="259" r:id="rId19"/>
    <p:sldId id="275" r:id="rId20"/>
    <p:sldId id="272" r:id="rId21"/>
    <p:sldId id="299" r:id="rId22"/>
    <p:sldId id="276" r:id="rId23"/>
    <p:sldId id="285" r:id="rId24"/>
    <p:sldId id="277" r:id="rId25"/>
    <p:sldId id="278" r:id="rId26"/>
    <p:sldId id="284" r:id="rId27"/>
    <p:sldId id="279" r:id="rId28"/>
    <p:sldId id="290" r:id="rId29"/>
    <p:sldId id="280" r:id="rId30"/>
    <p:sldId id="286" r:id="rId31"/>
    <p:sldId id="288" r:id="rId32"/>
    <p:sldId id="287" r:id="rId33"/>
    <p:sldId id="292" r:id="rId34"/>
    <p:sldId id="281" r:id="rId35"/>
    <p:sldId id="293" r:id="rId36"/>
    <p:sldId id="291" r:id="rId37"/>
    <p:sldId id="295" r:id="rId38"/>
    <p:sldId id="294" r:id="rId39"/>
    <p:sldId id="298" r:id="rId40"/>
    <p:sldId id="273" r:id="rId41"/>
    <p:sldId id="274" r:id="rId42"/>
    <p:sldId id="302" r:id="rId4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1" autoAdjust="0"/>
    <p:restoredTop sz="76658" autoAdjust="0"/>
  </p:normalViewPr>
  <p:slideViewPr>
    <p:cSldViewPr snapToGrid="0">
      <p:cViewPr varScale="1">
        <p:scale>
          <a:sx n="50" d="100"/>
          <a:sy n="50" d="100"/>
        </p:scale>
        <p:origin x="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29F565B-7E6A-4FE2-A417-520CF53EF045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5582716-2100-4378-AC52-5B63566B6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1B979FF-7F73-48C8-B0CF-99306E93AE3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848A1F8-57F9-4359-975A-57B2FDA96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4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A1F8-57F9-4359-975A-57B2FDA963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4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67361-66B3-4FBD-BA94-51D52FD3B1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55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7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9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7555A-1690-4CAC-98C4-8521ECBCAF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5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7555A-1690-4CAC-98C4-8521ECBCAF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8A1F8-57F9-4359-975A-57B2FDA963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99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7555A-1690-4CAC-98C4-8521ECBCAF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7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4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AFF3-AEFB-40FC-B099-2B0FBBC6E3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7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12192000" cy="26060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060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4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8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11887200" cy="2057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0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981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5562600"/>
            <a:ext cx="12192000" cy="12954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" y="5638801"/>
            <a:ext cx="12192000" cy="80091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4091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12192000" cy="26060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91535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78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8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10871200" cy="1401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1"/>
            <a:ext cx="5384800" cy="45259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133601"/>
            <a:ext cx="5384800" cy="45259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9432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1"/>
            <a:ext cx="2641600" cy="16827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02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1828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2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11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01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4368800" cy="13716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7018867" cy="6508750"/>
          </a:xfrm>
        </p:spPr>
        <p:txBody>
          <a:bodyPr/>
          <a:lstStyle>
            <a:lvl1pPr>
              <a:defRPr sz="4400"/>
            </a:lvl1pPr>
            <a:lvl2pPr>
              <a:defRPr sz="3200"/>
            </a:lvl2pPr>
            <a:lvl3pPr>
              <a:defRPr sz="3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4368800" cy="51816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080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800600"/>
            <a:ext cx="7315200" cy="566738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0" y="304801"/>
            <a:ext cx="10871200" cy="441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5626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7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11887200" cy="2057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97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981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5562600"/>
            <a:ext cx="12192000" cy="12954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" y="5638801"/>
            <a:ext cx="12192000" cy="80091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6766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3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10871200" cy="1401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1"/>
            <a:ext cx="5384800" cy="45259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133601"/>
            <a:ext cx="5384800" cy="45259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496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432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1"/>
            <a:ext cx="2641600" cy="16827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4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277600" cy="1828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6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4368800" cy="1371600"/>
          </a:xfrm>
        </p:spPr>
        <p:txBody>
          <a:bodyPr anchor="b"/>
          <a:lstStyle>
            <a:lvl1pPr algn="l">
              <a:defRPr sz="4400" b="1"/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7018867" cy="6508750"/>
          </a:xfrm>
        </p:spPr>
        <p:txBody>
          <a:bodyPr/>
          <a:lstStyle>
            <a:lvl1pPr>
              <a:defRPr sz="4400"/>
            </a:lvl1pPr>
            <a:lvl2pPr>
              <a:defRPr sz="3200"/>
            </a:lvl2pPr>
            <a:lvl3pPr>
              <a:defRPr sz="3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4368800" cy="51816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5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800600"/>
            <a:ext cx="7315200" cy="566738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200" y="304801"/>
            <a:ext cx="10871200" cy="441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5626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>
              <a:solidFill>
                <a:srgbClr val="EEECE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76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E536243-E10F-43F5-9A24-9F1A8E4C43F8}" type="datetimeFigureOut">
              <a:rPr lang="en-US" smtClean="0">
                <a:solidFill>
                  <a:srgbClr val="EEECE1"/>
                </a:solidFill>
              </a:rPr>
              <a:pPr/>
              <a:t>9/30/2019</a:t>
            </a:fld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3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038600"/>
            <a:ext cx="8534400" cy="2438400"/>
          </a:xfrm>
        </p:spPr>
        <p:txBody>
          <a:bodyPr/>
          <a:lstStyle/>
          <a:p>
            <a:r>
              <a:rPr lang="en-US" sz="4400" dirty="0" smtClean="0"/>
              <a:t>Cooking with the Seasons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Kendal Chavez – Farm to School Specialist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September 19, 2019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229838"/>
            <a:ext cx="8534400" cy="3808763"/>
          </a:xfrm>
          <a:ln w="127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32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37880" y="619725"/>
            <a:ext cx="6184428" cy="1463908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Discussion: </a:t>
            </a:r>
            <a:br>
              <a:rPr lang="en-US" sz="4400" b="1" dirty="0" smtClean="0">
                <a:solidFill>
                  <a:schemeClr val="tx1"/>
                </a:solidFill>
              </a:rPr>
            </a:br>
            <a:r>
              <a:rPr lang="en-US" sz="4400" b="1" dirty="0" smtClean="0">
                <a:solidFill>
                  <a:schemeClr val="tx1"/>
                </a:solidFill>
              </a:rPr>
              <a:t>Tips and Tricks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260621"/>
            <a:ext cx="4669972" cy="31480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2565990"/>
            <a:ext cx="2514600" cy="4085182"/>
          </a:xfrm>
          <a:prstGeom prst="rect">
            <a:avLst/>
          </a:prstGeom>
          <a:ln w="19050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593" y="3508267"/>
            <a:ext cx="4659236" cy="31403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001" y="2586997"/>
            <a:ext cx="2283413" cy="40532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6743" y="2590798"/>
            <a:ext cx="1442128" cy="1251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628" y="3973285"/>
            <a:ext cx="1447801" cy="1219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8515" y="5323113"/>
            <a:ext cx="1447800" cy="12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718" y="2232212"/>
            <a:ext cx="11277600" cy="1828800"/>
          </a:xfrm>
        </p:spPr>
        <p:txBody>
          <a:bodyPr/>
          <a:lstStyle/>
          <a:p>
            <a:r>
              <a:rPr lang="en-US" b="1" dirty="0" smtClean="0"/>
              <a:t>Planning for Local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8495" y="5335178"/>
            <a:ext cx="9305364" cy="635315"/>
          </a:xfrm>
        </p:spPr>
        <p:txBody>
          <a:bodyPr/>
          <a:lstStyle/>
          <a:p>
            <a:pPr algn="ctr"/>
            <a:r>
              <a:rPr lang="en-US" sz="3600" dirty="0" smtClean="0"/>
              <a:t>How are you menu-</a:t>
            </a:r>
            <a:r>
              <a:rPr lang="en-US" sz="3600" dirty="0" err="1" smtClean="0"/>
              <a:t>ing</a:t>
            </a:r>
            <a:r>
              <a:rPr lang="en-US" sz="3600" dirty="0" smtClean="0"/>
              <a:t> local items??</a:t>
            </a:r>
            <a:endParaRPr lang="en-US" sz="36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7" b="228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436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10339" y="370114"/>
            <a:ext cx="5763276" cy="74306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Menu Local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1534883"/>
            <a:ext cx="5943599" cy="1153886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Swap out one menu item for a product grown in New Mexico! 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037" y="1643743"/>
            <a:ext cx="5762020" cy="4571999"/>
          </a:xfrm>
        </p:spPr>
      </p:pic>
      <p:pic>
        <p:nvPicPr>
          <p:cNvPr id="28" name="Picture 27" descr="Foodservice_FM_Day_Aspen__Danny_Farrar_7.21.2016_CROPPE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603" y="4789713"/>
            <a:ext cx="3423370" cy="18281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14" y="2830252"/>
            <a:ext cx="2525486" cy="17635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0365" y="2830285"/>
            <a:ext cx="2654006" cy="17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358" y="710609"/>
            <a:ext cx="6422596" cy="735496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Organize a </a:t>
            </a:r>
            <a:r>
              <a:rPr lang="en-US" sz="4400" b="1" dirty="0" smtClean="0">
                <a:solidFill>
                  <a:schemeClr val="tx1"/>
                </a:solidFill>
              </a:rPr>
              <a:t>Local </a:t>
            </a:r>
            <a:r>
              <a:rPr lang="en-US" sz="4400" b="1" dirty="0">
                <a:solidFill>
                  <a:schemeClr val="tx1"/>
                </a:solidFill>
              </a:rPr>
              <a:t>Food </a:t>
            </a:r>
            <a:r>
              <a:rPr lang="en-US" sz="4400" b="1" dirty="0" smtClean="0">
                <a:solidFill>
                  <a:schemeClr val="tx1"/>
                </a:solidFill>
              </a:rPr>
              <a:t>Day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18" y="1600201"/>
            <a:ext cx="7174298" cy="4800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3" y="411820"/>
            <a:ext cx="3563876" cy="593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51172" y="397564"/>
            <a:ext cx="4987550" cy="834888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Local Week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>
          <a:xfrm>
            <a:off x="6391807" y="1621972"/>
            <a:ext cx="5625548" cy="3776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74" y="323555"/>
            <a:ext cx="6107120" cy="32900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99" y="3875311"/>
            <a:ext cx="2961637" cy="156754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576943" y="2841172"/>
            <a:ext cx="544286" cy="2068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169227" y="3156859"/>
            <a:ext cx="544286" cy="2068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389914" y="4648199"/>
            <a:ext cx="5584372" cy="8164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3855887"/>
            <a:ext cx="2898161" cy="1552664"/>
          </a:xfrm>
          <a:prstGeom prst="rect">
            <a:avLst/>
          </a:prstGeom>
          <a:ln w="1905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881743" y="5682344"/>
            <a:ext cx="1040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Localize it: use local in your salad bar, hot vegetable side, entrée, or fresh fruit offerings! </a:t>
            </a:r>
          </a:p>
        </p:txBody>
      </p:sp>
      <p:sp>
        <p:nvSpPr>
          <p:cNvPr id="12" name="Oval 11"/>
          <p:cNvSpPr/>
          <p:nvPr/>
        </p:nvSpPr>
        <p:spPr>
          <a:xfrm>
            <a:off x="1762615" y="3158164"/>
            <a:ext cx="544286" cy="2068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69623" y="3057580"/>
            <a:ext cx="544286" cy="2068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74495" y="2764972"/>
            <a:ext cx="544286" cy="206829"/>
          </a:xfrm>
          <a:prstGeom prst="ellipse">
            <a:avLst/>
          </a:prstGeom>
          <a:solidFill>
            <a:srgbClr val="FF0000">
              <a:alpha val="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7189" y="2602315"/>
            <a:ext cx="10554929" cy="1619864"/>
          </a:xfrm>
        </p:spPr>
        <p:txBody>
          <a:bodyPr/>
          <a:lstStyle/>
          <a:p>
            <a:r>
              <a:rPr lang="en-US" b="1" dirty="0" smtClean="0"/>
              <a:t>Seasonality Guide for New Mexico Schools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94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18" y="161128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 Availability </a:t>
            </a:r>
            <a:endParaRPr lang="en-U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" y="1430592"/>
            <a:ext cx="5993685" cy="53058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58" y="1414719"/>
            <a:ext cx="5994401" cy="53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September - November</a:t>
            </a:r>
            <a:endParaRPr lang="en-US" sz="36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89934" y="5486400"/>
            <a:ext cx="11002297" cy="124977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Days get shorter, temperatures drop, and the abundance of summer winds down…</a:t>
            </a:r>
          </a:p>
          <a:p>
            <a:pPr algn="ctr"/>
            <a:r>
              <a:rPr lang="en-US" sz="2000" b="1" dirty="0" smtClean="0"/>
              <a:t>What’s available to purchase?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19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59" y="287287"/>
            <a:ext cx="5246914" cy="77619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Produce Available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148" y="671691"/>
            <a:ext cx="555979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Apples, pears, peaches, plums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Melons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Tomatoes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Summer squash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Head lettuce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Salad greens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Cucumbers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Posole</a:t>
            </a:r>
            <a:endParaRPr lang="en-US" sz="2800" dirty="0"/>
          </a:p>
          <a:p>
            <a:endParaRPr lang="en-US" sz="1600" dirty="0"/>
          </a:p>
          <a:p>
            <a:r>
              <a:rPr lang="en-US" sz="1600" dirty="0"/>
              <a:t>More info at: http://farmersmarketsnm.org/resources/shopper-resources/whats-in-season/northern-nm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508" y="176981"/>
            <a:ext cx="5206181" cy="2862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58" y="3202472"/>
            <a:ext cx="5201265" cy="34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3799" y="2538663"/>
            <a:ext cx="7683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Working with Local Growers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160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0" y="0"/>
            <a:ext cx="1230198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44379" y="3829149"/>
            <a:ext cx="3260558" cy="658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-216568" y="4659329"/>
            <a:ext cx="3092115" cy="466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17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22" y="-935848"/>
            <a:ext cx="12427974" cy="95046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19432" y="1519084"/>
            <a:ext cx="1991032" cy="339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9097" y="1907458"/>
            <a:ext cx="1991032" cy="339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4181" y="2276168"/>
            <a:ext cx="2025444" cy="334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5355" y="6066504"/>
            <a:ext cx="1991032" cy="339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78948"/>
            <a:ext cx="12192001" cy="736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40" y="1126246"/>
            <a:ext cx="3206150" cy="20052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2981194"/>
            <a:ext cx="2505205" cy="1628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74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December - February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79870" y="5486399"/>
            <a:ext cx="9822427" cy="114653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It’s snowy, frigid and dry…</a:t>
            </a:r>
          </a:p>
          <a:p>
            <a:pPr algn="ctr"/>
            <a:r>
              <a:rPr lang="en-US" sz="2000" b="1" dirty="0" smtClean="0"/>
              <a:t>What’s available to purchase?</a:t>
            </a:r>
            <a:endParaRPr lang="en-US" sz="2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2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59" y="287287"/>
            <a:ext cx="5246914" cy="77619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Produce Available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275" y="1093486"/>
            <a:ext cx="55597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Carrots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Potatoes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Sweet potatoes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Lettuce – salad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Spinach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Winter squash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Source: http</a:t>
            </a:r>
            <a:r>
              <a:rPr lang="en-US" sz="1600" dirty="0"/>
              <a:t>://farmersmarketsnm.org/resources/shopper-resources/whats-in-season/northern-nm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8"/>
          <a:stretch/>
        </p:blipFill>
        <p:spPr>
          <a:xfrm>
            <a:off x="6533536" y="353962"/>
            <a:ext cx="5294942" cy="2816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8284" y="3362633"/>
            <a:ext cx="5282480" cy="32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-333768"/>
            <a:ext cx="12585032" cy="96289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8957" y="1723622"/>
            <a:ext cx="2220022" cy="46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2863" y="2337232"/>
            <a:ext cx="2256116" cy="41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8800" y="2878653"/>
            <a:ext cx="2304242" cy="41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7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465"/>
            <a:ext cx="12296274" cy="950166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31463" y="3323821"/>
            <a:ext cx="1991032" cy="339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47242" y="5381222"/>
            <a:ext cx="1991032" cy="339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05"/>
            <a:ext cx="12348411" cy="95185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2663" y="4466823"/>
            <a:ext cx="2562727" cy="454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6726" y="977665"/>
            <a:ext cx="2695073" cy="43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33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50430" y="4860758"/>
            <a:ext cx="7315200" cy="566738"/>
          </a:xfrm>
        </p:spPr>
        <p:txBody>
          <a:bodyPr/>
          <a:lstStyle/>
          <a:p>
            <a:pPr algn="ctr"/>
            <a:r>
              <a:rPr lang="en-US" sz="3600" dirty="0" smtClean="0"/>
              <a:t>March - May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79870" y="5486399"/>
            <a:ext cx="9822427" cy="114653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Here come the winds and intense temperature fluctuation…</a:t>
            </a:r>
          </a:p>
          <a:p>
            <a:pPr algn="ctr"/>
            <a:r>
              <a:rPr lang="en-US" sz="2000" b="1" dirty="0" smtClean="0"/>
              <a:t>What’s available to purchase?</a:t>
            </a:r>
            <a:endParaRPr lang="en-US" sz="2000" b="1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8" b="21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59" y="287287"/>
            <a:ext cx="5246914" cy="77619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Produce Available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023" y="961139"/>
            <a:ext cx="555979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Asparagus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Arugula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Carrots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Lettuce – salad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Radish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Spinach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Turnips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Rutabaga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Parsnip</a:t>
            </a:r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 smtClean="0"/>
              <a:t>Source: http</a:t>
            </a:r>
            <a:r>
              <a:rPr lang="en-US" sz="1600" dirty="0"/>
              <a:t>://farmersmarketsnm.org/resources/shopper-resources/whats-in-season/northern-nm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02" y="192503"/>
            <a:ext cx="4734429" cy="315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64" y="3501188"/>
            <a:ext cx="4768131" cy="31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76" y="0"/>
            <a:ext cx="6897624" cy="6989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505" y="227264"/>
            <a:ext cx="500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Top Agricultural Commodities in New Mexico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5219" y="1895215"/>
            <a:ext cx="46177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Dairy products - $1.3B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Cattle &amp; Calves - $823.8M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Pecans - $220.8M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Hay - $109M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Onions - $106.6M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Chile - $44.6M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Cotton - $31.9M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Field Corn - $22.4M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Wheat - $15.7M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Sorghum - $7.65M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32" y="0"/>
            <a:ext cx="13512825" cy="69422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24261" y="6091086"/>
            <a:ext cx="3429002" cy="4781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84420" y="5309033"/>
            <a:ext cx="3344780" cy="4781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544"/>
            <a:ext cx="12416589" cy="93401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7830" y="2842559"/>
            <a:ext cx="2370221" cy="40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7725" y="4426717"/>
            <a:ext cx="2370221" cy="405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409348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27220" y="4322444"/>
            <a:ext cx="3152275" cy="357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1283" y="4863865"/>
            <a:ext cx="3080085" cy="36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7378" y="5369191"/>
            <a:ext cx="3031959" cy="36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25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June - August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79870" y="5486399"/>
            <a:ext cx="9822427" cy="114653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/>
              <a:t>Warm-season abundance is finally here…</a:t>
            </a:r>
          </a:p>
          <a:p>
            <a:pPr algn="ctr"/>
            <a:r>
              <a:rPr lang="en-US" sz="2000" b="1" dirty="0" smtClean="0"/>
              <a:t>What’s available to purchase?</a:t>
            </a:r>
            <a:endParaRPr lang="en-US" sz="2000" b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86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59" y="287287"/>
            <a:ext cx="5246914" cy="77619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Produce Available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9991" y="648318"/>
            <a:ext cx="555979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Broccoli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Cucumber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Eggplant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Salad greens/head lettuce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Melons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Tree fruit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Peppers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Summer squash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Tomatoes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r>
              <a:rPr lang="en-US" sz="1600" dirty="0" smtClean="0"/>
              <a:t>Source: http</a:t>
            </a:r>
            <a:r>
              <a:rPr lang="en-US" sz="1600" dirty="0"/>
              <a:t>://farmersmarketsnm.org/resources/shopper-resources/whats-in-season/northern-nm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78"/>
          <a:stretch/>
        </p:blipFill>
        <p:spPr>
          <a:xfrm>
            <a:off x="7375358" y="144545"/>
            <a:ext cx="4644191" cy="3325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267699" y="3162303"/>
            <a:ext cx="3200401" cy="38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15" y="1"/>
            <a:ext cx="1265463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66274" y="4563076"/>
            <a:ext cx="3946358" cy="1139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8" y="0"/>
            <a:ext cx="12344174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32348" y="3396014"/>
            <a:ext cx="2069432" cy="333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-228601" y="4238224"/>
            <a:ext cx="2334127" cy="357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49" y="0"/>
            <a:ext cx="13199320" cy="69662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52074" y="4647298"/>
            <a:ext cx="3092115" cy="466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67852" y="6151246"/>
            <a:ext cx="3104147" cy="466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8642" y="2538664"/>
            <a:ext cx="8855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+mj-lt"/>
              </a:rPr>
              <a:t>New Mexico Grown Week 2019</a:t>
            </a:r>
            <a:endParaRPr 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7176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1" y="0"/>
            <a:ext cx="8875059" cy="6858000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" y="2553416"/>
            <a:ext cx="1842049" cy="1828120"/>
          </a:xfrm>
          <a:ln w="19050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48" y="4735285"/>
            <a:ext cx="2615007" cy="1894113"/>
          </a:xfrm>
          <a:prstGeom prst="rect">
            <a:avLst/>
          </a:prstGeom>
          <a:ln w="19050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5" y="290780"/>
            <a:ext cx="2632089" cy="1973448"/>
          </a:xfrm>
          <a:prstGeom prst="rect">
            <a:avLst/>
          </a:prstGeom>
          <a:ln w="19050">
            <a:noFill/>
          </a:ln>
        </p:spPr>
      </p:pic>
      <p:cxnSp>
        <p:nvCxnSpPr>
          <p:cNvPr id="19" name="Straight Connector 18"/>
          <p:cNvCxnSpPr/>
          <p:nvPr/>
        </p:nvCxnSpPr>
        <p:spPr>
          <a:xfrm>
            <a:off x="2405742" y="1556657"/>
            <a:ext cx="1676400" cy="87085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14600" y="3733800"/>
            <a:ext cx="1600199" cy="0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55914" y="5029200"/>
            <a:ext cx="3015342" cy="348343"/>
          </a:xfrm>
          <a:prstGeom prst="line">
            <a:avLst/>
          </a:prstGeom>
          <a:ln w="41275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6487" y="4969565"/>
            <a:ext cx="1749287" cy="1172818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5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Myth-busting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3600" dirty="0" smtClean="0"/>
              <a:t>USDA requires all food served in school cafeterias to be “certified” or from an established vendor from an “approved vendor” list</a:t>
            </a:r>
          </a:p>
          <a:p>
            <a:pPr marL="0" indent="0" algn="ctr">
              <a:buNone/>
            </a:pPr>
            <a:r>
              <a:rPr lang="en-US" sz="2800" dirty="0" smtClean="0"/>
              <a:t> 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2815" y="482083"/>
            <a:ext cx="6732181" cy="740661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Celebrate with Us!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457202" y="1945757"/>
            <a:ext cx="5231218" cy="3806455"/>
          </a:xfrm>
        </p:spPr>
        <p:txBody>
          <a:bodyPr>
            <a:normAutofit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 your SFA/LEA up at </a:t>
            </a:r>
            <a:r>
              <a:rPr lang="en-US" sz="24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</a:t>
            </a:r>
            <a:r>
              <a:rPr lang="en-US" sz="24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www.surveymonkey.com/r/PEDFTS</a:t>
            </a:r>
            <a:r>
              <a:rPr lang="en-US" sz="24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23, 2019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a picture, example local menu, videos, etc.  to </a:t>
            </a:r>
            <a:r>
              <a:rPr lang="en-US" sz="2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Kendal.Chavez@state.nm.us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October 18, 2019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an automatic nomination for the 2020 Farm to School Awards!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0" y="1862426"/>
            <a:ext cx="5762152" cy="3814665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2084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14" y="2432976"/>
            <a:ext cx="11277600" cy="1828800"/>
          </a:xfrm>
        </p:spPr>
        <p:txBody>
          <a:bodyPr/>
          <a:lstStyle/>
          <a:p>
            <a:r>
              <a:rPr lang="en-US" b="1" dirty="0" smtClean="0"/>
              <a:t>Discussion: </a:t>
            </a:r>
            <a:br>
              <a:rPr lang="en-US" b="1" dirty="0" smtClean="0"/>
            </a:br>
            <a:r>
              <a:rPr lang="en-US" b="1" dirty="0" smtClean="0"/>
              <a:t>What will you focus on this year to improve your farm to school program?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29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49" y="1682719"/>
            <a:ext cx="4494998" cy="1134640"/>
          </a:xfrm>
        </p:spPr>
        <p:txBody>
          <a:bodyPr/>
          <a:lstStyle/>
          <a:p>
            <a:r>
              <a:rPr lang="en-US" sz="2400" dirty="0" smtClean="0"/>
              <a:t>“Approved Vendors”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8493" y="4950834"/>
            <a:ext cx="9430869" cy="1503755"/>
          </a:xfrm>
          <a:noFill/>
          <a:ln w="28575">
            <a:noFill/>
          </a:ln>
        </p:spPr>
        <p:txBody>
          <a:bodyPr>
            <a:normAutofit fontScale="92500" lnSpcReduction="10000"/>
          </a:bodyPr>
          <a:lstStyle/>
          <a:p>
            <a:pPr algn="l"/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600" dirty="0" smtClean="0">
                <a:solidFill>
                  <a:schemeClr val="tx1"/>
                </a:solidFill>
                <a:latin typeface="+mj-lt"/>
              </a:rPr>
              <a:t>The selection and management of vendors is up to the SFA, not the PED!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5" b="19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3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Myth-busting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“Local” is defined by the USDA as “within 300 miles from the district’s administrative office”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465" y="5100404"/>
            <a:ext cx="7789889" cy="1030574"/>
          </a:xfrm>
        </p:spPr>
        <p:txBody>
          <a:bodyPr/>
          <a:lstStyle/>
          <a:p>
            <a:pPr algn="ctr"/>
            <a:r>
              <a:rPr lang="en-US" b="0" dirty="0" smtClean="0"/>
              <a:t>“Local” is defined as the State of New Mexico</a:t>
            </a:r>
            <a:endParaRPr lang="en-US" b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7" b="228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49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Myth-busting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Districts must buy the same food for all schools in their program / farmers must provide enough product for all students in the district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9050" y="5021706"/>
            <a:ext cx="9283908" cy="1394084"/>
          </a:xfrm>
        </p:spPr>
        <p:txBody>
          <a:bodyPr/>
          <a:lstStyle/>
          <a:p>
            <a:pPr algn="ctr"/>
            <a:r>
              <a:rPr lang="en-US" b="0" dirty="0" smtClean="0"/>
              <a:t>Work with your local growers first, then backfill with prime produce vendors and </a:t>
            </a:r>
            <a:r>
              <a:rPr lang="en-US" b="0" dirty="0" err="1" smtClean="0"/>
              <a:t>broadline</a:t>
            </a:r>
            <a:r>
              <a:rPr lang="en-US" b="0" dirty="0" smtClean="0"/>
              <a:t> distributors</a:t>
            </a:r>
            <a:endParaRPr lang="en-US" b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8665663"/>
      </p:ext>
    </p:extLst>
  </p:cSld>
  <p:clrMapOvr>
    <a:masterClrMapping/>
  </p:clrMapOvr>
</p:sld>
</file>

<file path=ppt/theme/theme1.xml><?xml version="1.0" encoding="utf-8"?>
<a:theme xmlns:a="http://schemas.openxmlformats.org/drawingml/2006/main" name="PED master1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BD5B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BD5B5"/>
      </a:accent6>
      <a:hlink>
        <a:srgbClr val="0000FF"/>
      </a:hlink>
      <a:folHlink>
        <a:srgbClr val="800080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D master1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BD5B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BD5B5"/>
      </a:accent6>
      <a:hlink>
        <a:srgbClr val="0000FF"/>
      </a:hlink>
      <a:folHlink>
        <a:srgbClr val="800080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Widescreen</PresentationFormat>
  <Paragraphs>138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Tahoma</vt:lpstr>
      <vt:lpstr>PED master1</vt:lpstr>
      <vt:lpstr>1_PED master1</vt:lpstr>
      <vt:lpstr>Cooking with the Seasons Kendal Chavez – Farm to School Specialist September 19, 2019</vt:lpstr>
      <vt:lpstr>PowerPoint Presentation</vt:lpstr>
      <vt:lpstr>PowerPoint Presentation</vt:lpstr>
      <vt:lpstr>Myth-busting</vt:lpstr>
      <vt:lpstr>“Approved Vendors”</vt:lpstr>
      <vt:lpstr>Myth-busting</vt:lpstr>
      <vt:lpstr>“Local” is defined as the State of New Mexico</vt:lpstr>
      <vt:lpstr>Myth-busting</vt:lpstr>
      <vt:lpstr>Work with your local growers first, then backfill with prime produce vendors and broadline distributors</vt:lpstr>
      <vt:lpstr>Discussion:  Tips and Tricks</vt:lpstr>
      <vt:lpstr>Planning for Local</vt:lpstr>
      <vt:lpstr>How are you menu-ing local items??</vt:lpstr>
      <vt:lpstr>Menu Local</vt:lpstr>
      <vt:lpstr>Organize a Local Food Day</vt:lpstr>
      <vt:lpstr>Local Week</vt:lpstr>
      <vt:lpstr>Seasonality Guide for New Mexico Schools</vt:lpstr>
      <vt:lpstr>Product Availability </vt:lpstr>
      <vt:lpstr>September - November</vt:lpstr>
      <vt:lpstr>Produce Available</vt:lpstr>
      <vt:lpstr>PowerPoint Presentation</vt:lpstr>
      <vt:lpstr>PowerPoint Presentation</vt:lpstr>
      <vt:lpstr>PowerPoint Presentation</vt:lpstr>
      <vt:lpstr>December - February</vt:lpstr>
      <vt:lpstr>Produce Available</vt:lpstr>
      <vt:lpstr>PowerPoint Presentation</vt:lpstr>
      <vt:lpstr>PowerPoint Presentation</vt:lpstr>
      <vt:lpstr>PowerPoint Presentation</vt:lpstr>
      <vt:lpstr>March - May</vt:lpstr>
      <vt:lpstr>Produce Available</vt:lpstr>
      <vt:lpstr>PowerPoint Presentation</vt:lpstr>
      <vt:lpstr>PowerPoint Presentation</vt:lpstr>
      <vt:lpstr>PowerPoint Presentation</vt:lpstr>
      <vt:lpstr>June - August</vt:lpstr>
      <vt:lpstr>Produce Available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Celebrate with Us!</vt:lpstr>
      <vt:lpstr>Discussion:  What will you focus on this year to improve your farm to school program?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2019-09-17T21:17:36Z</dcterms:created>
  <dcterms:modified xsi:type="dcterms:W3CDTF">2019-09-30T17:09:09Z</dcterms:modified>
</cp:coreProperties>
</file>