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9"/>
  </p:notesMasterIdLst>
  <p:sldIdLst>
    <p:sldId id="256" r:id="rId2"/>
    <p:sldId id="257" r:id="rId3"/>
    <p:sldId id="305" r:id="rId4"/>
    <p:sldId id="289" r:id="rId5"/>
    <p:sldId id="258" r:id="rId6"/>
    <p:sldId id="287" r:id="rId7"/>
    <p:sldId id="290" r:id="rId8"/>
    <p:sldId id="291" r:id="rId9"/>
    <p:sldId id="261" r:id="rId10"/>
    <p:sldId id="301" r:id="rId11"/>
    <p:sldId id="296" r:id="rId12"/>
    <p:sldId id="295" r:id="rId13"/>
    <p:sldId id="306" r:id="rId14"/>
    <p:sldId id="297" r:id="rId15"/>
    <p:sldId id="307" r:id="rId16"/>
    <p:sldId id="308" r:id="rId17"/>
    <p:sldId id="292" r:id="rId18"/>
    <p:sldId id="293" r:id="rId19"/>
    <p:sldId id="304" r:id="rId20"/>
    <p:sldId id="264" r:id="rId21"/>
    <p:sldId id="265" r:id="rId22"/>
    <p:sldId id="302" r:id="rId23"/>
    <p:sldId id="266" r:id="rId24"/>
    <p:sldId id="270" r:id="rId25"/>
    <p:sldId id="271" r:id="rId26"/>
    <p:sldId id="309" r:id="rId27"/>
    <p:sldId id="272" r:id="rId28"/>
    <p:sldId id="267" r:id="rId29"/>
    <p:sldId id="268" r:id="rId30"/>
    <p:sldId id="269" r:id="rId31"/>
    <p:sldId id="278" r:id="rId32"/>
    <p:sldId id="310" r:id="rId33"/>
    <p:sldId id="311" r:id="rId34"/>
    <p:sldId id="279" r:id="rId35"/>
    <p:sldId id="281" r:id="rId36"/>
    <p:sldId id="283"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Forbush" initials="DF" lastIdx="23" clrIdx="0">
    <p:extLst>
      <p:ext uri="{19B8F6BF-5375-455C-9EA6-DF929625EA0E}">
        <p15:presenceInfo xmlns:p15="http://schemas.microsoft.com/office/powerpoint/2012/main" userId="S-1-5-21-3753626778-2754075789-1807569589-1194" providerId="AD"/>
      </p:ext>
    </p:extLst>
  </p:cmAuthor>
  <p:cmAuthor id="2" name="David Forbush" initials="DF [2]" lastIdx="14" clrIdx="1">
    <p:extLst>
      <p:ext uri="{19B8F6BF-5375-455C-9EA6-DF929625EA0E}">
        <p15:presenceInfo xmlns:p15="http://schemas.microsoft.com/office/powerpoint/2012/main" userId="David Forbu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5T09:53:30.133" idx="6">
    <p:pos x="298" y="298"/>
    <p:text/>
    <p:extLst mod="1">
      <p:ext uri="{C676402C-5697-4E1C-873F-D02D1690AC5C}">
        <p15:threadingInfo xmlns:p15="http://schemas.microsoft.com/office/powerpoint/2012/main" timeZoneBias="360"/>
      </p:ext>
    </p:extLst>
  </p:cm>
  <p:cm authorId="2" dt="2019-09-30T18:52:26.859" idx="2">
    <p:pos x="298" y="394"/>
    <p:text>Tyler, use this language for the pod, "School, district, position?"</p:text>
    <p:extLst>
      <p:ext uri="{C676402C-5697-4E1C-873F-D02D1690AC5C}">
        <p15:threadingInfo xmlns:p15="http://schemas.microsoft.com/office/powerpoint/2012/main" timeZoneBias="360">
          <p15:parentCm authorId="1" idx="6"/>
        </p15:threadingInfo>
      </p:ext>
    </p:extLst>
  </p:cm>
  <p:cm authorId="2" dt="2019-09-30T18:53:30.385" idx="3">
    <p:pos x="298" y="490"/>
    <p:text>Ken and Tyler, the black square will serve as a visual prompt that this slide has a pod attached. For slides with multiple pods, multiple black boxes will be displayed. Also, all pods are narratives except one which is a radio button pod.</p:text>
    <p:extLst>
      <p:ext uri="{C676402C-5697-4E1C-873F-D02D1690AC5C}">
        <p15:threadingInfo xmlns:p15="http://schemas.microsoft.com/office/powerpoint/2012/main" timeZoneBias="360">
          <p15:parentCm authorId="1" idx="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25T10:05:24.262" idx="11">
    <p:pos x="10" y="10"/>
    <p:text/>
    <p:extLst mod="1">
      <p:ext uri="{C676402C-5697-4E1C-873F-D02D1690AC5C}">
        <p15:threadingInfo xmlns:p15="http://schemas.microsoft.com/office/powerpoint/2012/main" timeZoneBias="360"/>
      </p:ext>
    </p:extLst>
  </p:cm>
  <p:cm authorId="2" dt="2019-09-30T18:54:48.683" idx="4">
    <p:pos x="10" y="106"/>
    <p:text>Tyler use this language in the pods: (P1: MLSS Implementation Successes? P2: "MLSS Implementation Challenges"</p:text>
    <p:extLst>
      <p:ext uri="{C676402C-5697-4E1C-873F-D02D1690AC5C}">
        <p15:threadingInfo xmlns:p15="http://schemas.microsoft.com/office/powerpoint/2012/main" timeZoneBias="360">
          <p15:parentCm authorId="1" idx="11"/>
        </p15:threadingInfo>
      </p:ext>
    </p:extLst>
  </p:cm>
  <p:cm authorId="2" dt="2019-09-30T18:55:26.526" idx="5">
    <p:pos x="10" y="202"/>
    <p:text>Tyler, here pod 3: P3 "Navigating through or around challenges?"</p:text>
    <p:extLst>
      <p:ext uri="{C676402C-5697-4E1C-873F-D02D1690AC5C}">
        <p15:threadingInfo xmlns:p15="http://schemas.microsoft.com/office/powerpoint/2012/main" timeZoneBias="360">
          <p15:parentCm authorId="1" idx="1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9-25T10:17:43.529" idx="15">
    <p:pos x="106" y="106"/>
    <p:text>Pod with radio button and hidden data. No names revealed and reveal responses after data after comes in.</p:text>
    <p:extLst mod="1">
      <p:ext uri="{C676402C-5697-4E1C-873F-D02D1690AC5C}">
        <p15:threadingInfo xmlns:p15="http://schemas.microsoft.com/office/powerpoint/2012/main" timeZoneBias="360"/>
      </p:ext>
    </p:extLst>
  </p:cm>
  <p:cm authorId="2" dt="2019-09-30T20:22:41.345" idx="6">
    <p:pos x="106" y="202"/>
    <p:text>Tyler, the pod should read "What implementation stage is your school in?"</p:text>
    <p:extLst>
      <p:ext uri="{C676402C-5697-4E1C-873F-D02D1690AC5C}">
        <p15:threadingInfo xmlns:p15="http://schemas.microsoft.com/office/powerpoint/2012/main" timeZoneBias="360">
          <p15:parentCm authorId="1" idx="1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9-25T10:24:14.188" idx="17">
    <p:pos x="10" y="10"/>
    <p:text>Two narrative pods...narrative responses. No names attached.</p:text>
    <p:extLst mod="1">
      <p:ext uri="{C676402C-5697-4E1C-873F-D02D1690AC5C}">
        <p15:threadingInfo xmlns:p15="http://schemas.microsoft.com/office/powerpoint/2012/main" timeZoneBias="360"/>
      </p:ext>
    </p:extLst>
  </p:cm>
  <p:cm authorId="2" dt="2019-09-30T20:35:48.068" idx="7">
    <p:pos x="10" y="106"/>
    <p:text>Tyler here's the language for the pods: P1: How have you used manual so far? P2: "What successes and challenges arose?"</p:text>
    <p:extLst>
      <p:ext uri="{C676402C-5697-4E1C-873F-D02D1690AC5C}">
        <p15:threadingInfo xmlns:p15="http://schemas.microsoft.com/office/powerpoint/2012/main" timeZoneBias="360">
          <p15:parentCm authorId="1" idx="1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9-25T10:26:27.040" idx="18">
    <p:pos x="10" y="10"/>
    <p:text>What questions</p:text>
    <p:extLst>
      <p:ext uri="{C676402C-5697-4E1C-873F-D02D1690AC5C}">
        <p15:threadingInfo xmlns:p15="http://schemas.microsoft.com/office/powerpoint/2012/main" timeZoneBias="360"/>
      </p:ext>
    </p:extLst>
  </p:cm>
  <p:cm authorId="2" dt="2019-09-30T21:01:26.513" idx="8">
    <p:pos x="10" y="298"/>
    <p:text>Tyler here's the pod language: P1: SAT successes? P2 SAT challenges?</p:text>
    <p:extLst>
      <p:ext uri="{C676402C-5697-4E1C-873F-D02D1690AC5C}">
        <p15:threadingInfo xmlns:p15="http://schemas.microsoft.com/office/powerpoint/2012/main" timeZoneBias="360">
          <p15:parentCm authorId="1" idx="18"/>
        </p15:threadingInfo>
      </p:ext>
    </p:extLst>
  </p:cm>
  <p:cm authorId="2" dt="2019-09-30T21:16:00.010" idx="14">
    <p:pos x="10" y="106"/>
    <p:text>Use narrative pods.</p:text>
    <p:extLst>
      <p:ext uri="{C676402C-5697-4E1C-873F-D02D1690AC5C}">
        <p15:threadingInfo xmlns:p15="http://schemas.microsoft.com/office/powerpoint/2012/main" timeZoneBias="360">
          <p15:parentCm authorId="1" idx="1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93060-40DA-4677-B459-A041D5095ED2}" type="datetimeFigureOut">
              <a:rPr lang="en-US" smtClean="0"/>
              <a:t>12/18/2019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931F5-B579-4C0C-86E0-E8AC43606E73}" type="slidenum">
              <a:rPr lang="en-US" smtClean="0"/>
              <a:t>‹#›</a:t>
            </a:fld>
            <a:endParaRPr lang="en-US"/>
          </a:p>
        </p:txBody>
      </p:sp>
    </p:spTree>
    <p:extLst>
      <p:ext uri="{BB962C8B-B14F-4D97-AF65-F5344CB8AC3E}">
        <p14:creationId xmlns:p14="http://schemas.microsoft.com/office/powerpoint/2010/main" val="353365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Frequent communication with parent(s) or guardian(s) regarding assessed student progress is vital during Layer 2 targeted interventions. If a student receiving Layer 2 targeted interventions is not making expected progress, the student may need even more intensive intervention (i.e., Layer 3 intensive interventions). </a:t>
            </a:r>
          </a:p>
          <a:p>
            <a:endParaRPr lang="en-US" dirty="0"/>
          </a:p>
        </p:txBody>
      </p:sp>
      <p:sp>
        <p:nvSpPr>
          <p:cNvPr id="4" name="Slide Number Placeholder 3"/>
          <p:cNvSpPr>
            <a:spLocks noGrp="1"/>
          </p:cNvSpPr>
          <p:nvPr>
            <p:ph type="sldNum" sz="quarter" idx="10"/>
          </p:nvPr>
        </p:nvSpPr>
        <p:spPr/>
        <p:txBody>
          <a:bodyPr/>
          <a:lstStyle/>
          <a:p>
            <a:fld id="{5DB931F5-B579-4C0C-86E0-E8AC43606E73}" type="slidenum">
              <a:rPr lang="en-US" smtClean="0"/>
              <a:t>21</a:t>
            </a:fld>
            <a:endParaRPr lang="en-US"/>
          </a:p>
        </p:txBody>
      </p:sp>
    </p:spTree>
    <p:extLst>
      <p:ext uri="{BB962C8B-B14F-4D97-AF65-F5344CB8AC3E}">
        <p14:creationId xmlns:p14="http://schemas.microsoft.com/office/powerpoint/2010/main" val="278638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Frequent communication with parent(s) or guardian(s) regarding assessed student progress is vital during Layer 2 targeted interventions. If a student receiving Layer 2 targeted interventions is not making expected progress, the student may need even more intensive intervention (i.e., Layer 3 intensive interventions). </a:t>
            </a:r>
          </a:p>
          <a:p>
            <a:endParaRPr lang="en-US" dirty="0"/>
          </a:p>
        </p:txBody>
      </p:sp>
      <p:sp>
        <p:nvSpPr>
          <p:cNvPr id="4" name="Slide Number Placeholder 3"/>
          <p:cNvSpPr>
            <a:spLocks noGrp="1"/>
          </p:cNvSpPr>
          <p:nvPr>
            <p:ph type="sldNum" sz="quarter" idx="10"/>
          </p:nvPr>
        </p:nvSpPr>
        <p:spPr/>
        <p:txBody>
          <a:bodyPr/>
          <a:lstStyle/>
          <a:p>
            <a:fld id="{5DB931F5-B579-4C0C-86E0-E8AC43606E73}" type="slidenum">
              <a:rPr lang="en-US" smtClean="0"/>
              <a:t>22</a:t>
            </a:fld>
            <a:endParaRPr lang="en-US"/>
          </a:p>
        </p:txBody>
      </p:sp>
    </p:spTree>
    <p:extLst>
      <p:ext uri="{BB962C8B-B14F-4D97-AF65-F5344CB8AC3E}">
        <p14:creationId xmlns:p14="http://schemas.microsoft.com/office/powerpoint/2010/main" val="262765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6EE87-EBD5-4F12-A48A-63ACA297AC8F}"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449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73815-2707-4475-8F1A-B873CB631BB4}"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352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AFB99-0EAB-4182-AFF8-E214C82A68F6}"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4561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3794B-289A-4A80-97D7-111025398D45}"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197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282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6A301-0538-44EC-B09D-202E1042A48B}"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967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9574A-8875-45EF-8EA2-3CAA0F7ABC4C}" type="datetimeFigureOut">
              <a:rPr lang="en-US" smtClean="0"/>
              <a:t>12/18/2019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263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EF4D4C-5367-4C26-9E2B-D8088D7FCA81}" type="datetimeFigureOut">
              <a:rPr lang="en-US" smtClean="0"/>
              <a:t>12/18/2019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551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291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368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2479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12/18/2019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5469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cid:image002.jpg@01D00011.CAF96390" TargetMode="Externa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tiff"/><Relationship Id="rId7" Type="http://schemas.openxmlformats.org/officeDocument/2006/relationships/image" Target="../media/image9.jpe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4.tiff"/><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tiff"/><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6.tiff"/><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ebnew.ped.state.nm.us/wp-content/uploads/2018/03/Hearing-Screening-Form.doc" TargetMode="External"/><Relationship Id="rId3" Type="http://schemas.openxmlformats.org/officeDocument/2006/relationships/hyperlink" Target="https://webnew.ped.state.nm.us/wp-content/uploads/2018/03/Teacher-Input-Addressing-Behavior.doc" TargetMode="External"/><Relationship Id="rId7" Type="http://schemas.openxmlformats.org/officeDocument/2006/relationships/hyperlink" Target="https://webnew.ped.state.nm.us/wp-content/uploads/2018/03/Vision-Screening-Form.doc" TargetMode="External"/><Relationship Id="rId12" Type="http://schemas.openxmlformats.org/officeDocument/2006/relationships/image" Target="../media/image3.PNG"/><Relationship Id="rId2" Type="http://schemas.openxmlformats.org/officeDocument/2006/relationships/hyperlink" Target="https://webnew.ped.state.nm.us/wp-content/uploads/2018/03/Teacher-Form.doc" TargetMode="External"/><Relationship Id="rId1" Type="http://schemas.openxmlformats.org/officeDocument/2006/relationships/slideLayout" Target="../slideLayouts/slideLayout2.xml"/><Relationship Id="rId6" Type="http://schemas.openxmlformats.org/officeDocument/2006/relationships/hyperlink" Target="https://webnew.ped.state.nm.us/wp-content/uploads/2018/03/SAT-Action-Intervention-Plan.docx" TargetMode="External"/><Relationship Id="rId11" Type="http://schemas.openxmlformats.org/officeDocument/2006/relationships/hyperlink" Target="https://webnew.ped.state.nm.us/wp-content/uploads/2019/08/MLSS-Individual-Student-Intervention-Sheet.pdf" TargetMode="External"/><Relationship Id="rId5" Type="http://schemas.openxmlformats.org/officeDocument/2006/relationships/hyperlink" Target="https://webnew.ped.state.nm.us/wp-content/uploads/2018/03/Student-Profile-Form.doc" TargetMode="External"/><Relationship Id="rId10" Type="http://schemas.openxmlformats.org/officeDocument/2006/relationships/hyperlink" Target="https://webnew.ped.state.nm.us/wp-content/uploads/2018/03/Fidelity-Assurance-SAT-Referral.docx" TargetMode="External"/><Relationship Id="rId4" Type="http://schemas.openxmlformats.org/officeDocument/2006/relationships/hyperlink" Target="https://webnew.ped.state.nm.us/wp-content/uploads/2018/03/Intervention-Plan-for-Behavior.docx" TargetMode="External"/><Relationship Id="rId9" Type="http://schemas.openxmlformats.org/officeDocument/2006/relationships/hyperlink" Target="https://webnew.ped.state.nm.us/wp-content/uploads/2018/03/Student-Observation.docx"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2032" y="2381199"/>
            <a:ext cx="5635752" cy="2387600"/>
          </a:xfrm>
        </p:spPr>
        <p:txBody>
          <a:bodyPr>
            <a:normAutofit fontScale="90000"/>
          </a:bodyPr>
          <a:lstStyle/>
          <a:p>
            <a:r>
              <a:rPr lang="en-US" b="1" dirty="0" smtClean="0"/>
              <a:t>MLSS – </a:t>
            </a:r>
            <a:r>
              <a:rPr lang="en-US" dirty="0" smtClean="0"/>
              <a:t>Implementation Driver</a:t>
            </a:r>
            <a:br>
              <a:rPr lang="en-US" dirty="0" smtClean="0"/>
            </a:br>
            <a:r>
              <a:rPr lang="en-US" dirty="0" smtClean="0"/>
              <a:t>Meeting #1</a:t>
            </a:r>
            <a:br>
              <a:rPr lang="en-US" dirty="0" smtClean="0"/>
            </a:br>
            <a:r>
              <a:rPr lang="en-US" dirty="0"/>
              <a:t/>
            </a:r>
            <a:br>
              <a:rPr lang="en-US" dirty="0"/>
            </a:br>
            <a:r>
              <a:rPr lang="en-US" dirty="0" smtClean="0"/>
              <a:t>October 2, 2019</a:t>
            </a:r>
            <a:endParaRPr lang="en-US" dirty="0"/>
          </a:p>
        </p:txBody>
      </p:sp>
      <p:pic>
        <p:nvPicPr>
          <p:cNvPr id="3" name="Picture 2"/>
          <p:cNvPicPr>
            <a:picLocks noChangeAspect="1"/>
          </p:cNvPicPr>
          <p:nvPr/>
        </p:nvPicPr>
        <p:blipFill>
          <a:blip r:embed="rId2"/>
          <a:stretch>
            <a:fillRect/>
          </a:stretch>
        </p:blipFill>
        <p:spPr>
          <a:xfrm>
            <a:off x="7759268" y="4926334"/>
            <a:ext cx="4518311" cy="2257468"/>
          </a:xfrm>
          <a:prstGeom prst="rect">
            <a:avLst/>
          </a:prstGeom>
        </p:spPr>
      </p:pic>
      <p:pic>
        <p:nvPicPr>
          <p:cNvPr id="4" name="Picture 3"/>
          <p:cNvPicPr>
            <a:picLocks noChangeAspect="1"/>
          </p:cNvPicPr>
          <p:nvPr/>
        </p:nvPicPr>
        <p:blipFill>
          <a:blip r:embed="rId3"/>
          <a:stretch>
            <a:fillRect/>
          </a:stretch>
        </p:blipFill>
        <p:spPr>
          <a:xfrm>
            <a:off x="240327" y="1094931"/>
            <a:ext cx="6194001" cy="4960137"/>
          </a:xfrm>
          <a:prstGeom prst="rect">
            <a:avLst/>
          </a:prstGeom>
        </p:spPr>
      </p:pic>
      <p:sp>
        <p:nvSpPr>
          <p:cNvPr id="5" name="Rounded Rectangle 4"/>
          <p:cNvSpPr/>
          <p:nvPr/>
        </p:nvSpPr>
        <p:spPr>
          <a:xfrm>
            <a:off x="159327" y="6354705"/>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95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Stages </a:t>
            </a:r>
            <a:r>
              <a:rPr lang="en-US" dirty="0"/>
              <a:t/>
            </a:r>
            <a:br>
              <a:rPr lang="en-US" dirty="0"/>
            </a:br>
            <a:r>
              <a:rPr lang="en-US" sz="3600" b="1" i="1" dirty="0"/>
              <a:t>S</a:t>
            </a:r>
            <a:r>
              <a:rPr lang="en-US" sz="3600" b="1" i="1" dirty="0" smtClean="0"/>
              <a:t>tage 1 - Exploration &amp; Adoption</a:t>
            </a:r>
            <a:endParaRPr lang="en-US" sz="3600" b="1" i="1" dirty="0"/>
          </a:p>
        </p:txBody>
      </p:sp>
      <p:sp>
        <p:nvSpPr>
          <p:cNvPr id="3" name="Content Placeholder 2"/>
          <p:cNvSpPr>
            <a:spLocks noGrp="1"/>
          </p:cNvSpPr>
          <p:nvPr>
            <p:ph idx="1"/>
          </p:nvPr>
        </p:nvSpPr>
        <p:spPr>
          <a:xfrm>
            <a:off x="436246" y="1770207"/>
            <a:ext cx="11035145" cy="4351338"/>
          </a:xfrm>
        </p:spPr>
        <p:txBody>
          <a:bodyPr>
            <a:normAutofit/>
          </a:bodyPr>
          <a:lstStyle/>
          <a:p>
            <a:pPr marL="457200" lvl="1" indent="0">
              <a:buNone/>
            </a:pPr>
            <a:r>
              <a:rPr lang="en-US" sz="3200" b="1" dirty="0" smtClean="0"/>
              <a:t>Activities </a:t>
            </a:r>
            <a:r>
              <a:rPr lang="en-US" sz="3200" b="1" dirty="0"/>
              <a:t>&amp; Results:</a:t>
            </a:r>
          </a:p>
          <a:p>
            <a:pPr lvl="1"/>
            <a:r>
              <a:rPr lang="en-US" sz="3200" dirty="0" smtClean="0"/>
              <a:t>The </a:t>
            </a:r>
            <a:r>
              <a:rPr lang="en-US" sz="3200" dirty="0"/>
              <a:t>result of </a:t>
            </a:r>
            <a:r>
              <a:rPr lang="en-US" sz="3200" dirty="0" smtClean="0"/>
              <a:t>“exploration &amp; adoption” </a:t>
            </a:r>
            <a:r>
              <a:rPr lang="en-US" sz="3200" dirty="0"/>
              <a:t>is a common understanding and acceptance of the </a:t>
            </a:r>
            <a:r>
              <a:rPr lang="en-US" sz="3200" dirty="0" smtClean="0"/>
              <a:t>EBP </a:t>
            </a:r>
            <a:r>
              <a:rPr lang="en-US" sz="3200" dirty="0"/>
              <a:t>and the required implementation </a:t>
            </a:r>
            <a:r>
              <a:rPr lang="en-US" sz="3200" dirty="0" smtClean="0"/>
              <a:t>supports. Also, a </a:t>
            </a:r>
            <a:r>
              <a:rPr lang="en-US" sz="3200" dirty="0"/>
              <a:t>collective decision to proceed (i.e. mutually informed </a:t>
            </a:r>
            <a:r>
              <a:rPr lang="en-US" sz="3200" dirty="0" smtClean="0"/>
              <a:t>agreement).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2288924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Stages </a:t>
            </a:r>
            <a:br>
              <a:rPr lang="en-US" b="1" dirty="0" smtClean="0"/>
            </a:br>
            <a:r>
              <a:rPr lang="en-US" sz="3600" b="1" i="1" dirty="0" smtClean="0"/>
              <a:t>Stage 2 - Program Installation</a:t>
            </a:r>
            <a:endParaRPr lang="en-US" sz="3600" b="1" i="1" dirty="0"/>
          </a:p>
        </p:txBody>
      </p:sp>
      <p:sp>
        <p:nvSpPr>
          <p:cNvPr id="3" name="Content Placeholder 2"/>
          <p:cNvSpPr>
            <a:spLocks noGrp="1"/>
          </p:cNvSpPr>
          <p:nvPr>
            <p:ph idx="1"/>
          </p:nvPr>
        </p:nvSpPr>
        <p:spPr/>
        <p:txBody>
          <a:bodyPr>
            <a:normAutofit/>
          </a:bodyPr>
          <a:lstStyle/>
          <a:p>
            <a:pPr marL="0" indent="0">
              <a:buNone/>
            </a:pPr>
            <a:r>
              <a:rPr lang="en-US" b="1" dirty="0" smtClean="0"/>
              <a:t>Activities &amp; Results:</a:t>
            </a:r>
          </a:p>
          <a:p>
            <a:r>
              <a:rPr lang="en-US" dirty="0" smtClean="0"/>
              <a:t>Develop </a:t>
            </a:r>
            <a:r>
              <a:rPr lang="en-US" dirty="0"/>
              <a:t>interview methods and </a:t>
            </a:r>
            <a:r>
              <a:rPr lang="en-US" dirty="0" smtClean="0"/>
              <a:t>prepare </a:t>
            </a:r>
            <a:r>
              <a:rPr lang="en-US" dirty="0"/>
              <a:t>interviewers to select practitioners and staff to do the new </a:t>
            </a:r>
            <a:r>
              <a:rPr lang="en-US" dirty="0" smtClean="0"/>
              <a:t>work.</a:t>
            </a:r>
          </a:p>
          <a:p>
            <a:r>
              <a:rPr lang="en-US" dirty="0" smtClean="0"/>
              <a:t>Develop </a:t>
            </a:r>
            <a:r>
              <a:rPr lang="en-US" dirty="0"/>
              <a:t>data collection sources and </a:t>
            </a:r>
            <a:r>
              <a:rPr lang="en-US" dirty="0" smtClean="0"/>
              <a:t>protocols</a:t>
            </a:r>
            <a:r>
              <a:rPr lang="en-US" dirty="0"/>
              <a:t>.</a:t>
            </a:r>
            <a:r>
              <a:rPr lang="en-US" dirty="0" smtClean="0"/>
              <a:t> </a:t>
            </a:r>
          </a:p>
          <a:p>
            <a:r>
              <a:rPr lang="en-US" dirty="0" smtClean="0"/>
              <a:t>Develop timely </a:t>
            </a:r>
            <a:r>
              <a:rPr lang="en-US" dirty="0"/>
              <a:t>training, preparing a coaching service delivery </a:t>
            </a:r>
            <a:r>
              <a:rPr lang="en-US" dirty="0" smtClean="0"/>
              <a:t>plan...</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1117325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Stages </a:t>
            </a:r>
            <a:r>
              <a:rPr lang="en-US" b="1" dirty="0"/>
              <a:t/>
            </a:r>
            <a:br>
              <a:rPr lang="en-US" b="1" dirty="0"/>
            </a:br>
            <a:r>
              <a:rPr lang="en-US" sz="3600" b="1" i="1" dirty="0" smtClean="0"/>
              <a:t>Stage 3 - Initial Implementation</a:t>
            </a:r>
            <a:endParaRPr lang="en-US" sz="3600" b="1" i="1" dirty="0"/>
          </a:p>
        </p:txBody>
      </p:sp>
      <p:sp>
        <p:nvSpPr>
          <p:cNvPr id="3" name="Content Placeholder 2"/>
          <p:cNvSpPr>
            <a:spLocks noGrp="1"/>
          </p:cNvSpPr>
          <p:nvPr>
            <p:ph idx="1"/>
          </p:nvPr>
        </p:nvSpPr>
        <p:spPr>
          <a:xfrm>
            <a:off x="838200" y="1825624"/>
            <a:ext cx="10515600" cy="5032375"/>
          </a:xfrm>
        </p:spPr>
        <p:txBody>
          <a:bodyPr>
            <a:normAutofit/>
          </a:bodyPr>
          <a:lstStyle/>
          <a:p>
            <a:pPr marL="0" indent="0">
              <a:buNone/>
            </a:pPr>
            <a:r>
              <a:rPr lang="en-US" b="1" dirty="0"/>
              <a:t>A</a:t>
            </a:r>
            <a:r>
              <a:rPr lang="en-US" b="1" dirty="0" smtClean="0"/>
              <a:t>ctivities &amp; Results:</a:t>
            </a:r>
          </a:p>
          <a:p>
            <a:r>
              <a:rPr lang="en-US" dirty="0"/>
              <a:t>U</a:t>
            </a:r>
            <a:r>
              <a:rPr lang="en-US" dirty="0" smtClean="0"/>
              <a:t>se </a:t>
            </a:r>
            <a:r>
              <a:rPr lang="en-US" dirty="0"/>
              <a:t>newly learned skills </a:t>
            </a:r>
            <a:r>
              <a:rPr lang="en-US" dirty="0" smtClean="0"/>
              <a:t>(EBP) and adjust to </a:t>
            </a:r>
            <a:r>
              <a:rPr lang="en-US" dirty="0"/>
              <a:t>accommodate and support the </a:t>
            </a:r>
            <a:r>
              <a:rPr lang="en-US" dirty="0" smtClean="0"/>
              <a:t>EBP.</a:t>
            </a:r>
          </a:p>
          <a:p>
            <a:r>
              <a:rPr lang="en-US" dirty="0"/>
              <a:t>D</a:t>
            </a:r>
            <a:r>
              <a:rPr lang="en-US" dirty="0" smtClean="0"/>
              <a:t>evelop staff </a:t>
            </a:r>
            <a:r>
              <a:rPr lang="en-US" dirty="0"/>
              <a:t>competencies required </a:t>
            </a:r>
            <a:r>
              <a:rPr lang="en-US" dirty="0" smtClean="0"/>
              <a:t>to implement the EBP.</a:t>
            </a:r>
          </a:p>
          <a:p>
            <a:r>
              <a:rPr lang="en-US" dirty="0"/>
              <a:t>D</a:t>
            </a:r>
            <a:r>
              <a:rPr lang="en-US" dirty="0" smtClean="0"/>
              <a:t>evelop coaching and support plans for implementing educators.</a:t>
            </a:r>
          </a:p>
          <a:p>
            <a:r>
              <a:rPr lang="en-US" dirty="0"/>
              <a:t>H</a:t>
            </a:r>
            <a:r>
              <a:rPr lang="en-US" dirty="0" smtClean="0"/>
              <a:t>elp </a:t>
            </a:r>
            <a:r>
              <a:rPr lang="en-US" dirty="0"/>
              <a:t>administrators adjust organization roles and </a:t>
            </a:r>
            <a:r>
              <a:rPr lang="en-US" dirty="0" smtClean="0"/>
              <a:t>activities </a:t>
            </a:r>
            <a:r>
              <a:rPr lang="en-US" dirty="0"/>
              <a:t>to align with the </a:t>
            </a:r>
            <a:r>
              <a:rPr lang="en-US" dirty="0" smtClean="0"/>
              <a:t>program</a:t>
            </a:r>
            <a:r>
              <a:rPr lang="en-US" dirty="0"/>
              <a:t>.</a:t>
            </a:r>
            <a:r>
              <a:rPr lang="en-US" dirty="0" smtClean="0"/>
              <a:t> </a:t>
            </a:r>
          </a:p>
          <a:p>
            <a:r>
              <a:rPr lang="en-US" dirty="0"/>
              <a:t>H</a:t>
            </a:r>
            <a:r>
              <a:rPr lang="en-US" dirty="0" smtClean="0"/>
              <a:t>elp </a:t>
            </a:r>
            <a:r>
              <a:rPr lang="en-US" dirty="0"/>
              <a:t>leaders </a:t>
            </a:r>
            <a:r>
              <a:rPr lang="en-US" dirty="0" smtClean="0"/>
              <a:t>support </a:t>
            </a:r>
            <a:r>
              <a:rPr lang="en-US" dirty="0"/>
              <a:t>the </a:t>
            </a:r>
            <a:r>
              <a:rPr lang="en-US" dirty="0" smtClean="0"/>
              <a:t>processes </a:t>
            </a:r>
            <a:r>
              <a:rPr lang="en-US" dirty="0"/>
              <a:t>of using the </a:t>
            </a:r>
            <a:r>
              <a:rPr lang="en-US" dirty="0" smtClean="0"/>
              <a:t>EBP </a:t>
            </a:r>
            <a:r>
              <a:rPr lang="en-US" dirty="0"/>
              <a:t>and </a:t>
            </a:r>
            <a:r>
              <a:rPr lang="en-US" dirty="0" smtClean="0"/>
              <a:t>to incorporate </a:t>
            </a:r>
            <a:r>
              <a:rPr lang="en-US" dirty="0"/>
              <a:t>the necessary implementation supports.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4177651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Stages </a:t>
            </a:r>
            <a:r>
              <a:rPr lang="en-US" dirty="0"/>
              <a:t/>
            </a:r>
            <a:br>
              <a:rPr lang="en-US" dirty="0"/>
            </a:br>
            <a:r>
              <a:rPr lang="en-US" sz="3600" b="1" i="1" dirty="0" smtClean="0"/>
              <a:t>Stage - 4 - Partial Implementation</a:t>
            </a:r>
            <a:endParaRPr lang="en-US" sz="3600" b="1" i="1" dirty="0"/>
          </a:p>
        </p:txBody>
      </p:sp>
      <p:sp>
        <p:nvSpPr>
          <p:cNvPr id="3" name="Content Placeholder 2"/>
          <p:cNvSpPr>
            <a:spLocks noGrp="1"/>
          </p:cNvSpPr>
          <p:nvPr>
            <p:ph idx="1"/>
          </p:nvPr>
        </p:nvSpPr>
        <p:spPr/>
        <p:txBody>
          <a:bodyPr>
            <a:normAutofit fontScale="92500"/>
          </a:bodyPr>
          <a:lstStyle/>
          <a:p>
            <a:pPr marL="0" indent="0">
              <a:buNone/>
            </a:pPr>
            <a:r>
              <a:rPr lang="en-US" sz="3200" b="1" dirty="0"/>
              <a:t>Activities &amp; Results: </a:t>
            </a:r>
          </a:p>
          <a:p>
            <a:r>
              <a:rPr lang="en-US" sz="3200" dirty="0"/>
              <a:t>Fidelity measures and reporting processes </a:t>
            </a:r>
            <a:r>
              <a:rPr lang="en-US" sz="3200" dirty="0" smtClean="0"/>
              <a:t>are being identified.</a:t>
            </a:r>
          </a:p>
          <a:p>
            <a:r>
              <a:rPr lang="en-US" sz="3200" dirty="0" smtClean="0"/>
              <a:t>PD on the EBP and associated “in-context” coaching is offered to bring about high-fidelity implementation.  </a:t>
            </a:r>
            <a:endParaRPr lang="en-US" sz="3200" dirty="0"/>
          </a:p>
          <a:p>
            <a:r>
              <a:rPr lang="en-US" sz="3200" dirty="0"/>
              <a:t>Outcome data measures and reporting processes </a:t>
            </a:r>
            <a:r>
              <a:rPr lang="en-US" sz="3200" dirty="0" smtClean="0"/>
              <a:t>are being identified. </a:t>
            </a:r>
            <a:endParaRPr lang="en-US" sz="3200" dirty="0"/>
          </a:p>
          <a:p>
            <a:r>
              <a:rPr lang="en-US" sz="3200" dirty="0"/>
              <a:t>Building and/or district administrative policies and </a:t>
            </a:r>
            <a:r>
              <a:rPr lang="en-US" sz="3200" dirty="0" smtClean="0"/>
              <a:t>practices are reviewed to determine if they will negatively compete with, or block EBP implementation.  </a:t>
            </a:r>
            <a:endParaRPr lang="en-US" sz="3200" b="1" dirty="0"/>
          </a:p>
          <a:p>
            <a:pPr lvl="1"/>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2101288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Stages </a:t>
            </a:r>
            <a:r>
              <a:rPr lang="en-US" dirty="0"/>
              <a:t/>
            </a:r>
            <a:br>
              <a:rPr lang="en-US" dirty="0"/>
            </a:br>
            <a:r>
              <a:rPr lang="en-US" sz="3600" b="1" i="1" dirty="0" smtClean="0"/>
              <a:t>Stage – 5 - Full </a:t>
            </a:r>
            <a:r>
              <a:rPr lang="en-US" sz="3600" b="1" i="1" dirty="0"/>
              <a:t>I</a:t>
            </a:r>
            <a:r>
              <a:rPr lang="en-US" sz="3600" b="1" i="1" dirty="0" smtClean="0"/>
              <a:t>mplementation</a:t>
            </a:r>
            <a:endParaRPr lang="en-US" sz="3600" b="1" i="1" dirty="0"/>
          </a:p>
        </p:txBody>
      </p:sp>
      <p:sp>
        <p:nvSpPr>
          <p:cNvPr id="3" name="Content Placeholder 2"/>
          <p:cNvSpPr>
            <a:spLocks noGrp="1"/>
          </p:cNvSpPr>
          <p:nvPr>
            <p:ph idx="1"/>
          </p:nvPr>
        </p:nvSpPr>
        <p:spPr/>
        <p:txBody>
          <a:bodyPr>
            <a:normAutofit/>
          </a:bodyPr>
          <a:lstStyle/>
          <a:p>
            <a:pPr marL="0" indent="0">
              <a:buNone/>
            </a:pPr>
            <a:r>
              <a:rPr lang="en-US" b="1" dirty="0"/>
              <a:t>A</a:t>
            </a:r>
            <a:r>
              <a:rPr lang="en-US" b="1" dirty="0" smtClean="0"/>
              <a:t>ctivities &amp; Results: </a:t>
            </a:r>
          </a:p>
          <a:p>
            <a:r>
              <a:rPr lang="en-US" dirty="0"/>
              <a:t>F</a:t>
            </a:r>
            <a:r>
              <a:rPr lang="en-US" dirty="0" smtClean="0"/>
              <a:t>idelity measures and reporting processes in place. </a:t>
            </a:r>
          </a:p>
          <a:p>
            <a:r>
              <a:rPr lang="en-US" dirty="0"/>
              <a:t>O</a:t>
            </a:r>
            <a:r>
              <a:rPr lang="en-US" dirty="0" smtClean="0"/>
              <a:t>utcome data measures and reporting processes in place. </a:t>
            </a:r>
          </a:p>
          <a:p>
            <a:r>
              <a:rPr lang="en-US" dirty="0"/>
              <a:t>B</a:t>
            </a:r>
            <a:r>
              <a:rPr lang="en-US" dirty="0" smtClean="0"/>
              <a:t>uilding and/or district administrative policies and practices</a:t>
            </a:r>
            <a:r>
              <a:rPr lang="en-US" dirty="0"/>
              <a:t> </a:t>
            </a:r>
            <a:r>
              <a:rPr lang="en-US" dirty="0" smtClean="0"/>
              <a:t>are amended to support continued implementation and are adapted based on feedback loops.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3534813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Implementation Stages </a:t>
            </a:r>
            <a:r>
              <a:rPr lang="en-US" dirty="0"/>
              <a:t/>
            </a:r>
            <a:br>
              <a:rPr lang="en-US" dirty="0"/>
            </a:br>
            <a:r>
              <a:rPr lang="en-US" sz="3600" b="1" i="1" dirty="0"/>
              <a:t>Stage - </a:t>
            </a:r>
            <a:r>
              <a:rPr lang="en-US" sz="3600" b="1" i="1" dirty="0" smtClean="0"/>
              <a:t>6 </a:t>
            </a:r>
            <a:r>
              <a:rPr lang="en-US" sz="3600" b="1" i="1" dirty="0"/>
              <a:t>- </a:t>
            </a:r>
            <a:r>
              <a:rPr lang="en-US" sz="3600" b="1" i="1" dirty="0" smtClean="0"/>
              <a:t>Innovation</a:t>
            </a:r>
            <a:endParaRPr lang="en-US" sz="3600" i="1" dirty="0"/>
          </a:p>
        </p:txBody>
      </p:sp>
      <p:sp>
        <p:nvSpPr>
          <p:cNvPr id="3" name="Content Placeholder 2"/>
          <p:cNvSpPr>
            <a:spLocks noGrp="1"/>
          </p:cNvSpPr>
          <p:nvPr>
            <p:ph idx="1"/>
          </p:nvPr>
        </p:nvSpPr>
        <p:spPr/>
        <p:txBody>
          <a:bodyPr>
            <a:normAutofit/>
          </a:bodyPr>
          <a:lstStyle/>
          <a:p>
            <a:pPr marL="0" indent="0">
              <a:buNone/>
            </a:pPr>
            <a:r>
              <a:rPr lang="en-US" sz="3200" b="1" dirty="0"/>
              <a:t>Activities &amp; Results</a:t>
            </a:r>
            <a:r>
              <a:rPr lang="en-US" sz="3200" b="1" dirty="0" smtClean="0"/>
              <a:t>:</a:t>
            </a:r>
          </a:p>
          <a:p>
            <a:r>
              <a:rPr lang="en-US" sz="3200" dirty="0" smtClean="0"/>
              <a:t>EBPs and evidence-based practices, after being implemented with fidelity for sufficient time often require alterations, or innovations to fit a school’s unique context.</a:t>
            </a:r>
          </a:p>
          <a:p>
            <a:r>
              <a:rPr lang="en-US" sz="3200" dirty="0" smtClean="0"/>
              <a:t>Trim the EBP, retaining critical features. </a:t>
            </a:r>
          </a:p>
          <a:p>
            <a:r>
              <a:rPr lang="en-US" sz="3200" dirty="0" smtClean="0"/>
              <a:t>Watch the data to ensure innovations are enhancing student learning.   </a:t>
            </a:r>
            <a:endParaRPr lang="en-US" sz="3200" dirty="0"/>
          </a:p>
          <a:p>
            <a:pPr lvl="1"/>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587155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Implementation Stages </a:t>
            </a:r>
            <a:r>
              <a:rPr lang="en-US" dirty="0"/>
              <a:t/>
            </a:r>
            <a:br>
              <a:rPr lang="en-US" dirty="0"/>
            </a:br>
            <a:r>
              <a:rPr lang="en-US" sz="3600" b="1" i="1" dirty="0"/>
              <a:t>Stage - </a:t>
            </a:r>
            <a:r>
              <a:rPr lang="en-US" sz="3600" b="1" i="1" dirty="0" smtClean="0"/>
              <a:t>7 </a:t>
            </a:r>
            <a:r>
              <a:rPr lang="en-US" sz="3600" b="1" i="1" dirty="0"/>
              <a:t>- </a:t>
            </a:r>
            <a:r>
              <a:rPr lang="en-US" sz="3600" b="1" i="1" dirty="0" smtClean="0"/>
              <a:t>Sustainability</a:t>
            </a:r>
            <a:endParaRPr lang="en-US" sz="3600" i="1" dirty="0"/>
          </a:p>
        </p:txBody>
      </p:sp>
      <p:sp>
        <p:nvSpPr>
          <p:cNvPr id="3" name="Content Placeholder 2"/>
          <p:cNvSpPr>
            <a:spLocks noGrp="1"/>
          </p:cNvSpPr>
          <p:nvPr>
            <p:ph idx="1"/>
          </p:nvPr>
        </p:nvSpPr>
        <p:spPr/>
        <p:txBody>
          <a:bodyPr>
            <a:normAutofit/>
          </a:bodyPr>
          <a:lstStyle/>
          <a:p>
            <a:pPr marL="0" indent="0">
              <a:buNone/>
            </a:pPr>
            <a:r>
              <a:rPr lang="en-US" b="1" dirty="0"/>
              <a:t>Activities &amp; Results</a:t>
            </a:r>
            <a:r>
              <a:rPr lang="en-US" b="1" dirty="0" smtClean="0"/>
              <a:t>:</a:t>
            </a:r>
          </a:p>
          <a:p>
            <a:r>
              <a:rPr lang="en-US" dirty="0" smtClean="0"/>
              <a:t>After the EBP is fully implemented, and innovated to enhance student learning, then the challenge is to sustain the practice while bringing in other initiatives. </a:t>
            </a:r>
          </a:p>
          <a:p>
            <a:r>
              <a:rPr lang="en-US" dirty="0" smtClean="0"/>
              <a:t>Ensure the EBP is institutionalized and is sustained with less effort and with automaticity. </a:t>
            </a:r>
          </a:p>
          <a:p>
            <a:r>
              <a:rPr lang="en-US" dirty="0" smtClean="0"/>
              <a:t>Watch implementation data and outcome data…watch for “implementation drift.”</a:t>
            </a:r>
            <a:endParaRPr lang="en-US" dirty="0"/>
          </a:p>
          <a:p>
            <a:pPr marL="457200" lvl="1"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3629208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Stage is Your School </a:t>
            </a:r>
            <a:r>
              <a:rPr lang="en-US" b="1" dirty="0"/>
              <a:t>i</a:t>
            </a:r>
            <a:r>
              <a:rPr lang="en-US" b="1" dirty="0" smtClean="0"/>
              <a:t>n? </a:t>
            </a:r>
            <a:endParaRPr lang="en-US" b="1" dirty="0"/>
          </a:p>
        </p:txBody>
      </p:sp>
      <p:sp>
        <p:nvSpPr>
          <p:cNvPr id="3" name="Content Placeholder 2"/>
          <p:cNvSpPr>
            <a:spLocks noGrp="1"/>
          </p:cNvSpPr>
          <p:nvPr>
            <p:ph idx="1"/>
          </p:nvPr>
        </p:nvSpPr>
        <p:spPr/>
        <p:txBody>
          <a:bodyPr/>
          <a:lstStyle/>
          <a:p>
            <a:pPr marL="0" indent="0">
              <a:buNone/>
            </a:pPr>
            <a:r>
              <a:rPr lang="en-US" dirty="0"/>
              <a:t>1. Exploration </a:t>
            </a:r>
            <a:r>
              <a:rPr lang="en-US" dirty="0" smtClean="0"/>
              <a:t>&amp; Adoption              </a:t>
            </a:r>
          </a:p>
          <a:p>
            <a:pPr marL="0" indent="0">
              <a:buNone/>
            </a:pPr>
            <a:r>
              <a:rPr lang="en-US" dirty="0" smtClean="0"/>
              <a:t>2</a:t>
            </a:r>
            <a:r>
              <a:rPr lang="en-US" dirty="0"/>
              <a:t>. Program </a:t>
            </a:r>
            <a:r>
              <a:rPr lang="en-US" dirty="0" smtClean="0"/>
              <a:t>Installation         </a:t>
            </a:r>
          </a:p>
          <a:p>
            <a:pPr marL="0" indent="0">
              <a:buNone/>
            </a:pPr>
            <a:r>
              <a:rPr lang="en-US" dirty="0" smtClean="0"/>
              <a:t>3</a:t>
            </a:r>
            <a:r>
              <a:rPr lang="en-US" dirty="0"/>
              <a:t>. Initial </a:t>
            </a:r>
            <a:r>
              <a:rPr lang="en-US" dirty="0" smtClean="0"/>
              <a:t>Implementation</a:t>
            </a:r>
          </a:p>
          <a:p>
            <a:pPr marL="0" indent="0">
              <a:buNone/>
            </a:pPr>
            <a:r>
              <a:rPr lang="en-US" dirty="0" smtClean="0"/>
              <a:t>4. Partial Implementation</a:t>
            </a:r>
          </a:p>
          <a:p>
            <a:pPr marL="0" indent="0">
              <a:buNone/>
            </a:pPr>
            <a:r>
              <a:rPr lang="en-US" dirty="0" smtClean="0"/>
              <a:t>5</a:t>
            </a:r>
            <a:r>
              <a:rPr lang="en-US" dirty="0"/>
              <a:t>. Full </a:t>
            </a:r>
            <a:r>
              <a:rPr lang="en-US" dirty="0" smtClean="0"/>
              <a:t>Implementation</a:t>
            </a:r>
          </a:p>
          <a:p>
            <a:pPr marL="0" indent="0">
              <a:buNone/>
            </a:pPr>
            <a:r>
              <a:rPr lang="en-US" dirty="0" smtClean="0"/>
              <a:t>6. Innovation</a:t>
            </a:r>
          </a:p>
          <a:p>
            <a:pPr marL="0" indent="0">
              <a:buNone/>
            </a:pPr>
            <a:r>
              <a:rPr lang="en-US" dirty="0" smtClean="0"/>
              <a:t>7. Sustainability </a:t>
            </a:r>
          </a:p>
          <a:p>
            <a:pPr marL="0" indent="0">
              <a:buNone/>
            </a:pPr>
            <a:r>
              <a:rPr lang="en-US" dirty="0" smtClean="0"/>
              <a:t>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
        <p:nvSpPr>
          <p:cNvPr id="5" name="Rounded Rectangle 4"/>
          <p:cNvSpPr/>
          <p:nvPr/>
        </p:nvSpPr>
        <p:spPr>
          <a:xfrm>
            <a:off x="159327" y="6359236"/>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601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2554144"/>
            <a:ext cx="10515600" cy="1325563"/>
          </a:xfrm>
        </p:spPr>
        <p:txBody>
          <a:bodyPr>
            <a:noAutofit/>
          </a:bodyPr>
          <a:lstStyle/>
          <a:p>
            <a:r>
              <a:rPr lang="en-US" sz="3600" b="1" dirty="0" smtClean="0"/>
              <a:t>Q-1 - In what ways have you and your staff used your MLSS Implementation Manuals so far? </a:t>
            </a:r>
            <a:br>
              <a:rPr lang="en-US" sz="3600" b="1" dirty="0" smtClean="0"/>
            </a:br>
            <a:r>
              <a:rPr lang="en-US" sz="3600" b="1" dirty="0"/>
              <a:t/>
            </a:r>
            <a:br>
              <a:rPr lang="en-US" sz="3600" b="1" dirty="0"/>
            </a:br>
            <a:r>
              <a:rPr lang="en-US" sz="3600" b="1" dirty="0" smtClean="0"/>
              <a:t>Q-2 - What successes and challenges arose in your use?</a:t>
            </a:r>
            <a:r>
              <a:rPr lang="en-US" sz="3600" dirty="0" smtClean="0"/>
              <a:t>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grpSp>
        <p:nvGrpSpPr>
          <p:cNvPr id="3" name="Group 2"/>
          <p:cNvGrpSpPr/>
          <p:nvPr/>
        </p:nvGrpSpPr>
        <p:grpSpPr>
          <a:xfrm>
            <a:off x="159327" y="6359236"/>
            <a:ext cx="1510146" cy="361460"/>
            <a:chOff x="159327" y="6359236"/>
            <a:chExt cx="1510146" cy="361460"/>
          </a:xfrm>
        </p:grpSpPr>
        <p:sp>
          <p:nvSpPr>
            <p:cNvPr id="5" name="Rounded Rectangle 4"/>
            <p:cNvSpPr/>
            <p:nvPr/>
          </p:nvSpPr>
          <p:spPr>
            <a:xfrm>
              <a:off x="159327" y="6359236"/>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ounded Rectangle 5"/>
            <p:cNvSpPr/>
            <p:nvPr/>
          </p:nvSpPr>
          <p:spPr>
            <a:xfrm>
              <a:off x="990600" y="6359236"/>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1315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MLSS Manual Overview</a:t>
            </a:r>
            <a:r>
              <a:rPr lang="en-US" b="1" dirty="0"/>
              <a:t/>
            </a:r>
            <a:br>
              <a:rPr lang="en-US" b="1" dirty="0"/>
            </a:br>
            <a:endParaRPr lang="en-US" dirty="0"/>
          </a:p>
        </p:txBody>
      </p:sp>
      <p:pic>
        <p:nvPicPr>
          <p:cNvPr id="4" name="Picture 3" descr="MLSS_Manual_7.1.19_ks_gcb_071919_08619df-082119df - Word"/>
          <p:cNvPicPr>
            <a:picLocks noChangeAspect="1"/>
          </p:cNvPicPr>
          <p:nvPr/>
        </p:nvPicPr>
        <p:blipFill rotWithShape="1">
          <a:blip r:embed="rId2">
            <a:extLst>
              <a:ext uri="{28A0092B-C50C-407E-A947-70E740481C1C}">
                <a14:useLocalDpi xmlns:a14="http://schemas.microsoft.com/office/drawing/2010/main" val="0"/>
              </a:ext>
            </a:extLst>
          </a:blip>
          <a:srcRect l="8636" t="25341" r="61932" b="3564"/>
          <a:stretch/>
        </p:blipFill>
        <p:spPr>
          <a:xfrm>
            <a:off x="3657600" y="1249879"/>
            <a:ext cx="4232564" cy="5441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5745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4574"/>
            <a:ext cx="10515600" cy="1325563"/>
          </a:xfrm>
        </p:spPr>
        <p:txBody>
          <a:bodyPr/>
          <a:lstStyle/>
          <a:p>
            <a:r>
              <a:rPr lang="en-US" b="1" dirty="0" smtClean="0"/>
              <a:t>Introductions</a:t>
            </a:r>
            <a:r>
              <a:rPr lang="en-US" dirty="0" smtClean="0"/>
              <a:t>	</a:t>
            </a:r>
            <a:endParaRPr lang="en-US" dirty="0"/>
          </a:p>
        </p:txBody>
      </p:sp>
      <p:sp>
        <p:nvSpPr>
          <p:cNvPr id="3" name="Content Placeholder 2"/>
          <p:cNvSpPr>
            <a:spLocks noGrp="1"/>
          </p:cNvSpPr>
          <p:nvPr>
            <p:ph idx="1"/>
          </p:nvPr>
        </p:nvSpPr>
        <p:spPr>
          <a:xfrm>
            <a:off x="838200" y="1556191"/>
            <a:ext cx="10515600" cy="4351338"/>
          </a:xfrm>
        </p:spPr>
        <p:txBody>
          <a:bodyPr>
            <a:noAutofit/>
          </a:bodyPr>
          <a:lstStyle/>
          <a:p>
            <a:r>
              <a:rPr lang="en-US" sz="3200" dirty="0" smtClean="0"/>
              <a:t>Kenneth Stowe</a:t>
            </a:r>
          </a:p>
          <a:p>
            <a:pPr lvl="1"/>
            <a:r>
              <a:rPr lang="en-US" sz="3200" dirty="0" smtClean="0"/>
              <a:t>MLSS State Coordinator</a:t>
            </a:r>
          </a:p>
          <a:p>
            <a:pPr lvl="1"/>
            <a:r>
              <a:rPr lang="en-US" sz="3200" dirty="0" smtClean="0"/>
              <a:t>Director: Title I, Part D </a:t>
            </a:r>
          </a:p>
          <a:p>
            <a:pPr marL="128016" lvl="1" indent="0">
              <a:buNone/>
            </a:pPr>
            <a:endParaRPr lang="en-US" sz="3200" dirty="0"/>
          </a:p>
          <a:p>
            <a:pPr marL="128016" lvl="1" indent="0">
              <a:buNone/>
            </a:pPr>
            <a:r>
              <a:rPr lang="en-US" sz="3200" dirty="0" smtClean="0"/>
              <a:t>David Forbush, Ph.D. </a:t>
            </a:r>
          </a:p>
          <a:p>
            <a:pPr lvl="1"/>
            <a:r>
              <a:rPr lang="en-US" sz="3200" dirty="0" smtClean="0"/>
              <a:t>Center for Technical Assistance for Excellence in Special Education (TAESE)</a:t>
            </a:r>
          </a:p>
          <a:p>
            <a:pPr marL="128016" lvl="1" indent="0">
              <a:buNone/>
            </a:pPr>
            <a:endParaRPr lang="en-US" sz="3200" dirty="0" smtClean="0"/>
          </a:p>
          <a:p>
            <a:pPr marL="128016" lvl="1" indent="0">
              <a:buNone/>
            </a:pPr>
            <a:r>
              <a:rPr lang="en-US" sz="3200" dirty="0" smtClean="0"/>
              <a:t>Tyler Monson</a:t>
            </a:r>
          </a:p>
          <a:p>
            <a:pPr lvl="1"/>
            <a:r>
              <a:rPr lang="en-US" sz="3200" dirty="0" smtClean="0"/>
              <a:t>TAESE - Tech Support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1603871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MLSS Manual Overview </a:t>
            </a:r>
            <a:r>
              <a:rPr lang="en-US" b="1" dirty="0" smtClean="0"/>
              <a:t/>
            </a:r>
            <a:br>
              <a:rPr lang="en-US" b="1" dirty="0" smtClean="0"/>
            </a:br>
            <a:r>
              <a:rPr lang="en-US" dirty="0" smtClean="0"/>
              <a:t>Layer 1</a:t>
            </a:r>
            <a:endParaRPr lang="en-US" dirty="0"/>
          </a:p>
        </p:txBody>
      </p:sp>
      <p:sp>
        <p:nvSpPr>
          <p:cNvPr id="3" name="Content Placeholder 2"/>
          <p:cNvSpPr>
            <a:spLocks noGrp="1"/>
          </p:cNvSpPr>
          <p:nvPr>
            <p:ph idx="1"/>
          </p:nvPr>
        </p:nvSpPr>
        <p:spPr>
          <a:xfrm>
            <a:off x="838200" y="1690688"/>
            <a:ext cx="9921241" cy="4710112"/>
          </a:xfrm>
        </p:spPr>
        <p:txBody>
          <a:bodyPr>
            <a:normAutofit fontScale="92500" lnSpcReduction="20000"/>
          </a:bodyPr>
          <a:lstStyle/>
          <a:p>
            <a:pPr marL="0" indent="0" algn="ctr">
              <a:buNone/>
            </a:pPr>
            <a:r>
              <a:rPr lang="en-US" b="1" dirty="0" smtClean="0"/>
              <a:t>The MOST IMPORTANT LAYER!</a:t>
            </a:r>
          </a:p>
          <a:p>
            <a:pPr marL="0" indent="0" algn="ctr">
              <a:buNone/>
            </a:pPr>
            <a:endParaRPr lang="en-US" b="1" dirty="0" smtClean="0"/>
          </a:p>
          <a:p>
            <a:r>
              <a:rPr lang="en-US" sz="3200" dirty="0" smtClean="0"/>
              <a:t>All </a:t>
            </a:r>
            <a:r>
              <a:rPr lang="en-US" sz="3200" dirty="0"/>
              <a:t>students receive Layer 1 - universal interventions which include high-quality differentiated core instruction aligned to the </a:t>
            </a:r>
            <a:r>
              <a:rPr lang="en-US" sz="3200" b="1" dirty="0"/>
              <a:t>Common Core State Standards (CCSS), </a:t>
            </a:r>
            <a:r>
              <a:rPr lang="en-US" sz="3200" dirty="0"/>
              <a:t>that is delivered via </a:t>
            </a:r>
            <a:r>
              <a:rPr lang="en-US" sz="3200" b="1" dirty="0"/>
              <a:t>Culturally and Linguistically Responsive Instruction </a:t>
            </a:r>
            <a:r>
              <a:rPr lang="en-US" sz="3200" dirty="0"/>
              <a:t>to meet the needs of most students. </a:t>
            </a:r>
            <a:endParaRPr lang="en-US" sz="3200" dirty="0" smtClean="0"/>
          </a:p>
          <a:p>
            <a:pPr marL="0" indent="0">
              <a:buNone/>
            </a:pPr>
            <a:endParaRPr lang="en-US" sz="3200" dirty="0" smtClean="0"/>
          </a:p>
          <a:p>
            <a:r>
              <a:rPr lang="en-US" sz="3200" dirty="0" smtClean="0"/>
              <a:t>Layer </a:t>
            </a:r>
            <a:r>
              <a:rPr lang="en-US" sz="3200" dirty="0"/>
              <a:t>1 also includes a system of </a:t>
            </a:r>
            <a:r>
              <a:rPr lang="en-US" sz="3200" b="1" dirty="0"/>
              <a:t>Positive Behavioral Interventions and Supports (PBIS) </a:t>
            </a:r>
            <a:r>
              <a:rPr lang="en-US" sz="3200" dirty="0"/>
              <a:t>for all students, and </a:t>
            </a:r>
            <a:r>
              <a:rPr lang="en-US" sz="3200" b="1" dirty="0"/>
              <a:t>universal screening (assessments) </a:t>
            </a:r>
            <a:r>
              <a:rPr lang="en-US" sz="3200" dirty="0"/>
              <a:t>to identify students whose needs are not satisfactorily met by Layer 1 interventions alone.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2253543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MLSS Manual Overview </a:t>
            </a:r>
            <a:r>
              <a:rPr lang="en-US" b="1" dirty="0" smtClean="0"/>
              <a:t/>
            </a:r>
            <a:br>
              <a:rPr lang="en-US" b="1" dirty="0" smtClean="0"/>
            </a:br>
            <a:r>
              <a:rPr lang="en-US" dirty="0" smtClean="0"/>
              <a:t>Layer 2</a:t>
            </a:r>
            <a:endParaRPr lang="en-US" dirty="0"/>
          </a:p>
        </p:txBody>
      </p:sp>
      <p:sp>
        <p:nvSpPr>
          <p:cNvPr id="3" name="Content Placeholder 2"/>
          <p:cNvSpPr>
            <a:spLocks noGrp="1"/>
          </p:cNvSpPr>
          <p:nvPr>
            <p:ph idx="1"/>
          </p:nvPr>
        </p:nvSpPr>
        <p:spPr/>
        <p:txBody>
          <a:bodyPr>
            <a:normAutofit/>
          </a:bodyPr>
          <a:lstStyle/>
          <a:p>
            <a:r>
              <a:rPr lang="en-US" sz="3000" dirty="0" smtClean="0"/>
              <a:t>The </a:t>
            </a:r>
            <a:r>
              <a:rPr lang="en-US" sz="3000" dirty="0"/>
              <a:t>focus of Layer 2 interventions is individualized and targeted interventions to support student’s acquisition of the knowledge and skills identified in the CCSS and to support student success with Layer 1 high-quality differentiated instruction. </a:t>
            </a:r>
            <a:endParaRPr lang="en-US" sz="3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419201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MLSS Manual Overview </a:t>
            </a:r>
            <a:r>
              <a:rPr lang="en-US" b="1" dirty="0" smtClean="0"/>
              <a:t/>
            </a:r>
            <a:br>
              <a:rPr lang="en-US" b="1" dirty="0" smtClean="0"/>
            </a:br>
            <a:r>
              <a:rPr lang="en-US" dirty="0" smtClean="0"/>
              <a:t>Layer 2 – Continued</a:t>
            </a:r>
            <a:endParaRPr lang="en-US" dirty="0"/>
          </a:p>
        </p:txBody>
      </p:sp>
      <p:sp>
        <p:nvSpPr>
          <p:cNvPr id="3" name="Content Placeholder 2"/>
          <p:cNvSpPr>
            <a:spLocks noGrp="1"/>
          </p:cNvSpPr>
          <p:nvPr>
            <p:ph idx="1"/>
          </p:nvPr>
        </p:nvSpPr>
        <p:spPr>
          <a:xfrm>
            <a:off x="838200" y="1825624"/>
            <a:ext cx="10515600" cy="4895071"/>
          </a:xfrm>
        </p:spPr>
        <p:txBody>
          <a:bodyPr>
            <a:normAutofit/>
          </a:bodyPr>
          <a:lstStyle/>
          <a:p>
            <a:r>
              <a:rPr lang="en-US" dirty="0" smtClean="0"/>
              <a:t>Students </a:t>
            </a:r>
            <a:r>
              <a:rPr lang="en-US" dirty="0"/>
              <a:t>receiving Layer 2 targeted interventions receive core curriculum and instruction plus targeted evidenced-based </a:t>
            </a:r>
            <a:r>
              <a:rPr lang="en-US" dirty="0" smtClean="0"/>
              <a:t>interventions: </a:t>
            </a:r>
            <a:r>
              <a:rPr lang="en-US" b="1" i="1" dirty="0" smtClean="0"/>
              <a:t>(not an exhaustive list)</a:t>
            </a:r>
          </a:p>
          <a:p>
            <a:pPr lvl="1"/>
            <a:r>
              <a:rPr lang="en-US" sz="2800" dirty="0" smtClean="0"/>
              <a:t>Applying </a:t>
            </a:r>
            <a:r>
              <a:rPr lang="en-US" sz="2800" dirty="0"/>
              <a:t>evidenced-based interventions and data-driven instruction in small group learning </a:t>
            </a:r>
            <a:r>
              <a:rPr lang="en-US" sz="2800" dirty="0" smtClean="0"/>
              <a:t>settings;</a:t>
            </a:r>
          </a:p>
          <a:p>
            <a:pPr lvl="1"/>
            <a:r>
              <a:rPr lang="en-US" sz="2800" dirty="0"/>
              <a:t>I</a:t>
            </a:r>
            <a:r>
              <a:rPr lang="en-US" sz="2800" dirty="0" smtClean="0"/>
              <a:t>nstruction </a:t>
            </a:r>
            <a:r>
              <a:rPr lang="en-US" sz="2800" dirty="0"/>
              <a:t>with reading or math </a:t>
            </a:r>
            <a:r>
              <a:rPr lang="en-US" sz="2800" dirty="0" smtClean="0"/>
              <a:t>coaches; and</a:t>
            </a:r>
          </a:p>
          <a:p>
            <a:pPr lvl="1"/>
            <a:r>
              <a:rPr lang="en-US" sz="2800" dirty="0" smtClean="0"/>
              <a:t>Health </a:t>
            </a:r>
            <a:r>
              <a:rPr lang="en-US" sz="2800" dirty="0"/>
              <a:t>and wellness interventions may include social or behavioral contracts or guided small group social work interventions</a:t>
            </a:r>
            <a:r>
              <a:rPr lang="en-US" sz="2800" dirty="0" smtClean="0"/>
              <a:t>.</a:t>
            </a:r>
          </a:p>
          <a:p>
            <a:pPr marL="457200" lvl="1" indent="0">
              <a:buNone/>
            </a:pPr>
            <a:r>
              <a:rPr lang="en-US" sz="2800" dirty="0" smtClean="0"/>
              <a:t> </a:t>
            </a:r>
            <a:endParaRPr lang="en-US" sz="2800" dirty="0"/>
          </a:p>
          <a:p>
            <a:r>
              <a:rPr lang="en-US" dirty="0"/>
              <a:t>A key aspect of Layer 2 targeted interventions is progress  </a:t>
            </a:r>
            <a:r>
              <a:rPr lang="en-US" dirty="0" smtClean="0"/>
              <a:t>         monitoring </a:t>
            </a:r>
            <a:r>
              <a:rPr lang="en-US" dirty="0"/>
              <a:t>to assess students’ responses to targeted interventions.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3555172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MLSS </a:t>
            </a:r>
            <a:r>
              <a:rPr lang="en-US" b="1" dirty="0"/>
              <a:t>M</a:t>
            </a:r>
            <a:r>
              <a:rPr lang="en-US" b="1" dirty="0" smtClean="0"/>
              <a:t>anual Overview</a:t>
            </a:r>
            <a:r>
              <a:rPr lang="en-US" dirty="0" smtClean="0"/>
              <a:t/>
            </a:r>
            <a:br>
              <a:rPr lang="en-US" dirty="0" smtClean="0"/>
            </a:br>
            <a:r>
              <a:rPr lang="en-US" dirty="0" smtClean="0"/>
              <a:t>Layer 3</a:t>
            </a:r>
            <a:endParaRPr lang="en-US" dirty="0"/>
          </a:p>
        </p:txBody>
      </p:sp>
      <p:sp>
        <p:nvSpPr>
          <p:cNvPr id="3" name="Content Placeholder 2"/>
          <p:cNvSpPr>
            <a:spLocks noGrp="1"/>
          </p:cNvSpPr>
          <p:nvPr>
            <p:ph idx="1"/>
          </p:nvPr>
        </p:nvSpPr>
        <p:spPr/>
        <p:txBody>
          <a:bodyPr>
            <a:noAutofit/>
          </a:bodyPr>
          <a:lstStyle/>
          <a:p>
            <a:r>
              <a:rPr lang="en-US" sz="3000" dirty="0"/>
              <a:t>Layer 3 intensive interventions </a:t>
            </a:r>
            <a:r>
              <a:rPr lang="en-US" sz="3000" b="1" dirty="0"/>
              <a:t>include core curriculum </a:t>
            </a:r>
            <a:r>
              <a:rPr lang="en-US" sz="3000" dirty="0"/>
              <a:t>and instruction, and intensive and individualized evidenced-based interventions. </a:t>
            </a:r>
            <a:endParaRPr lang="en-US" sz="3000" dirty="0" smtClean="0"/>
          </a:p>
          <a:p>
            <a:r>
              <a:rPr lang="en-US" sz="3000" dirty="0" smtClean="0"/>
              <a:t>Layer </a:t>
            </a:r>
            <a:r>
              <a:rPr lang="en-US" sz="3000" dirty="0"/>
              <a:t>3 evidenced-based interventions may be provided for a longer duration than Layer 2 interventions, may be provided more frequently, be provided in smaller groups, or otherwise be more intensive. </a:t>
            </a:r>
            <a:endParaRPr lang="en-US" sz="3000" dirty="0" smtClean="0"/>
          </a:p>
          <a:p>
            <a:r>
              <a:rPr lang="en-US" sz="3000" dirty="0" smtClean="0"/>
              <a:t>Students </a:t>
            </a:r>
            <a:r>
              <a:rPr lang="en-US" sz="3000" dirty="0"/>
              <a:t>receiving Layer 3 interventions receive all Layer 1 and 2 interventions needed for the student to achieve a desired pattern of learning. </a:t>
            </a:r>
            <a:endParaRPr lang="en-US" sz="3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598861"/>
            <a:ext cx="813331" cy="1121835"/>
          </a:xfrm>
          <a:prstGeom prst="rect">
            <a:avLst/>
          </a:prstGeom>
        </p:spPr>
      </p:pic>
    </p:spTree>
    <p:extLst>
      <p:ext uri="{BB962C8B-B14F-4D97-AF65-F5344CB8AC3E}">
        <p14:creationId xmlns:p14="http://schemas.microsoft.com/office/powerpoint/2010/main" val="2573087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Layer 1: </a:t>
            </a:r>
            <a:r>
              <a:rPr lang="en-US" dirty="0" smtClean="0"/>
              <a:t>Observational Tools</a:t>
            </a:r>
            <a:endParaRPr lang="en-US" dirty="0"/>
          </a:p>
        </p:txBody>
      </p:sp>
      <p:sp>
        <p:nvSpPr>
          <p:cNvPr id="3" name="Content Placeholder 2"/>
          <p:cNvSpPr>
            <a:spLocks noGrp="1"/>
          </p:cNvSpPr>
          <p:nvPr>
            <p:ph idx="1"/>
          </p:nvPr>
        </p:nvSpPr>
        <p:spPr/>
        <p:txBody>
          <a:bodyPr>
            <a:normAutofit/>
          </a:bodyPr>
          <a:lstStyle/>
          <a:p>
            <a:r>
              <a:rPr lang="en-US" sz="3200" dirty="0"/>
              <a:t>The purpose of the observation tools is to identify the knowledge and skills students have at the time of program entry. </a:t>
            </a:r>
            <a:endParaRPr lang="en-US" sz="3200" dirty="0" smtClean="0"/>
          </a:p>
          <a:p>
            <a:r>
              <a:rPr lang="en-US" sz="3200" dirty="0" smtClean="0"/>
              <a:t>The </a:t>
            </a:r>
            <a:r>
              <a:rPr lang="en-US" sz="3200" dirty="0"/>
              <a:t>information collected through authentic observations provides information about a student’s existing skills and thereby directs instruction to the unique needs of children in birth to kindergarten 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223118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39" y="273685"/>
            <a:ext cx="10515600" cy="1325563"/>
          </a:xfrm>
        </p:spPr>
        <p:txBody>
          <a:bodyPr/>
          <a:lstStyle/>
          <a:p>
            <a:r>
              <a:rPr lang="en-US" b="1" dirty="0" smtClean="0"/>
              <a:t>Layer 1: </a:t>
            </a:r>
            <a:r>
              <a:rPr lang="en-US" dirty="0"/>
              <a:t>Screening/ Benchmark Assessments</a:t>
            </a:r>
          </a:p>
        </p:txBody>
      </p:sp>
      <p:sp>
        <p:nvSpPr>
          <p:cNvPr id="3" name="Content Placeholder 2"/>
          <p:cNvSpPr>
            <a:spLocks noGrp="1"/>
          </p:cNvSpPr>
          <p:nvPr>
            <p:ph idx="1"/>
          </p:nvPr>
        </p:nvSpPr>
        <p:spPr>
          <a:xfrm>
            <a:off x="381339" y="1745197"/>
            <a:ext cx="5745141" cy="4877671"/>
          </a:xfrm>
        </p:spPr>
        <p:txBody>
          <a:bodyPr>
            <a:normAutofit/>
          </a:bodyPr>
          <a:lstStyle/>
          <a:p>
            <a:r>
              <a:rPr lang="en-US" dirty="0"/>
              <a:t>The purpose of a screening assessment in reading is to </a:t>
            </a:r>
            <a:r>
              <a:rPr lang="en-US" b="1" dirty="0"/>
              <a:t>identify students at risk</a:t>
            </a:r>
            <a:r>
              <a:rPr lang="en-US" dirty="0"/>
              <a:t> for negative reading outcomes and students on-track to successful reading outcomes. </a:t>
            </a:r>
            <a:endParaRPr lang="en-US" dirty="0" smtClean="0"/>
          </a:p>
          <a:p>
            <a:r>
              <a:rPr lang="en-US" dirty="0" smtClean="0"/>
              <a:t>Screening </a:t>
            </a:r>
            <a:r>
              <a:rPr lang="en-US" dirty="0"/>
              <a:t>data are used to make decisions about the level of instructional support students need to achieve favorable learning outcomes. </a:t>
            </a:r>
            <a:endParaRPr lang="en-US" dirty="0" smtClean="0"/>
          </a:p>
          <a:p>
            <a:endParaRPr lang="en-US" dirty="0"/>
          </a:p>
        </p:txBody>
      </p:sp>
      <p:sp>
        <p:nvSpPr>
          <p:cNvPr id="5" name="TextBox 4"/>
          <p:cNvSpPr txBox="1"/>
          <p:nvPr/>
        </p:nvSpPr>
        <p:spPr>
          <a:xfrm>
            <a:off x="6229719" y="1903474"/>
            <a:ext cx="5852160" cy="4493538"/>
          </a:xfrm>
          <a:prstGeom prst="rect">
            <a:avLst/>
          </a:prstGeom>
          <a:noFill/>
          <a:ln>
            <a:solidFill>
              <a:schemeClr val="tx1"/>
            </a:solidFill>
          </a:ln>
        </p:spPr>
        <p:txBody>
          <a:bodyPr wrap="square" rtlCol="0">
            <a:spAutoFit/>
          </a:bodyPr>
          <a:lstStyle/>
          <a:p>
            <a:r>
              <a:rPr lang="en-US" sz="2600" dirty="0"/>
              <a:t>Grades K-8: It is recommended that a screening be administered to all students at least three times per year (beginning, middle, and end of the school year). </a:t>
            </a:r>
          </a:p>
          <a:p>
            <a:r>
              <a:rPr lang="en-US" sz="2600" dirty="0"/>
              <a:t> </a:t>
            </a:r>
          </a:p>
          <a:p>
            <a:r>
              <a:rPr lang="en-US" sz="2600" dirty="0"/>
              <a:t>Grades K-3: Screening should focus on the early foundational literacy skills.</a:t>
            </a:r>
          </a:p>
          <a:p>
            <a:r>
              <a:rPr lang="en-US" sz="2600" dirty="0"/>
              <a:t> </a:t>
            </a:r>
          </a:p>
          <a:p>
            <a:r>
              <a:rPr lang="en-US" sz="2600" dirty="0"/>
              <a:t>Grades 4-8: Screening should focus on reading fluency or prosody, and reading vocabulary and comprehension. </a:t>
            </a:r>
          </a:p>
        </p:txBody>
      </p:sp>
    </p:spTree>
    <p:extLst>
      <p:ext uri="{BB962C8B-B14F-4D97-AF65-F5344CB8AC3E}">
        <p14:creationId xmlns:p14="http://schemas.microsoft.com/office/powerpoint/2010/main" val="625942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39" y="273685"/>
            <a:ext cx="10515600" cy="1325563"/>
          </a:xfrm>
        </p:spPr>
        <p:txBody>
          <a:bodyPr/>
          <a:lstStyle/>
          <a:p>
            <a:r>
              <a:rPr lang="en-US" b="1" dirty="0" smtClean="0"/>
              <a:t>Layer 1: </a:t>
            </a:r>
            <a:r>
              <a:rPr lang="en-US" dirty="0"/>
              <a:t>Screening/ Benchmark Assessments</a:t>
            </a:r>
          </a:p>
        </p:txBody>
      </p:sp>
      <p:sp>
        <p:nvSpPr>
          <p:cNvPr id="3" name="Content Placeholder 2"/>
          <p:cNvSpPr>
            <a:spLocks noGrp="1"/>
          </p:cNvSpPr>
          <p:nvPr>
            <p:ph idx="1"/>
          </p:nvPr>
        </p:nvSpPr>
        <p:spPr>
          <a:xfrm>
            <a:off x="381339" y="1745197"/>
            <a:ext cx="5745141" cy="4877671"/>
          </a:xfrm>
        </p:spPr>
        <p:txBody>
          <a:bodyPr>
            <a:normAutofit/>
          </a:bodyPr>
          <a:lstStyle/>
          <a:p>
            <a:r>
              <a:rPr lang="en-US" dirty="0"/>
              <a:t>The purpose of a screening assessment in reading is to </a:t>
            </a:r>
            <a:r>
              <a:rPr lang="en-US" b="1" dirty="0"/>
              <a:t>identify students at risk</a:t>
            </a:r>
            <a:r>
              <a:rPr lang="en-US" dirty="0"/>
              <a:t> for negative reading outcomes and students on-track to successful reading outcomes. </a:t>
            </a:r>
            <a:endParaRPr lang="en-US" dirty="0" smtClean="0"/>
          </a:p>
          <a:p>
            <a:r>
              <a:rPr lang="en-US" dirty="0" smtClean="0"/>
              <a:t>Screening </a:t>
            </a:r>
            <a:r>
              <a:rPr lang="en-US" dirty="0"/>
              <a:t>data are used to make decisions about the level of instructional support students need to achieve favorable learning outcomes. </a:t>
            </a:r>
            <a:endParaRPr lang="en-US" dirty="0" smtClean="0"/>
          </a:p>
          <a:p>
            <a:endParaRPr lang="en-US" dirty="0"/>
          </a:p>
        </p:txBody>
      </p:sp>
      <p:sp>
        <p:nvSpPr>
          <p:cNvPr id="5" name="TextBox 4"/>
          <p:cNvSpPr txBox="1"/>
          <p:nvPr/>
        </p:nvSpPr>
        <p:spPr>
          <a:xfrm>
            <a:off x="6126480" y="1921874"/>
            <a:ext cx="5852160" cy="4524315"/>
          </a:xfrm>
          <a:prstGeom prst="rect">
            <a:avLst/>
          </a:prstGeom>
          <a:noFill/>
          <a:ln>
            <a:solidFill>
              <a:schemeClr val="tx1"/>
            </a:solidFill>
          </a:ln>
        </p:spPr>
        <p:txBody>
          <a:bodyPr wrap="square" rtlCol="0">
            <a:spAutoFit/>
          </a:bodyPr>
          <a:lstStyle/>
          <a:p>
            <a:r>
              <a:rPr lang="en-US" sz="2600" dirty="0" smtClean="0"/>
              <a:t>Grades </a:t>
            </a:r>
            <a:r>
              <a:rPr lang="en-US" sz="2600" dirty="0"/>
              <a:t>9-12: Screening assessments should be administered at the beginning of the year in grade 9. For students who are not yet reading at grade-level, it is recommended that schools administer an assessment to identify their specific reading instruction needs.  </a:t>
            </a:r>
          </a:p>
          <a:p>
            <a:r>
              <a:rPr lang="en-US" sz="2600" dirty="0"/>
              <a:t> </a:t>
            </a:r>
          </a:p>
          <a:p>
            <a:r>
              <a:rPr lang="en-US" sz="2600" dirty="0"/>
              <a:t>Grades 9-12: Screening should focus on reading fluency or prosody, reading vocabulary and comprehension. </a:t>
            </a:r>
          </a:p>
        </p:txBody>
      </p:sp>
    </p:spTree>
    <p:extLst>
      <p:ext uri="{BB962C8B-B14F-4D97-AF65-F5344CB8AC3E}">
        <p14:creationId xmlns:p14="http://schemas.microsoft.com/office/powerpoint/2010/main" val="1247008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Layer 1: </a:t>
            </a:r>
            <a:r>
              <a:rPr lang="en-US" dirty="0" smtClean="0"/>
              <a:t>Progress Monitoring</a:t>
            </a:r>
            <a:endParaRPr lang="en-US" dirty="0"/>
          </a:p>
        </p:txBody>
      </p:sp>
      <p:sp>
        <p:nvSpPr>
          <p:cNvPr id="3" name="Content Placeholder 2"/>
          <p:cNvSpPr>
            <a:spLocks noGrp="1"/>
          </p:cNvSpPr>
          <p:nvPr>
            <p:ph idx="1"/>
          </p:nvPr>
        </p:nvSpPr>
        <p:spPr>
          <a:xfrm>
            <a:off x="562708" y="1556238"/>
            <a:ext cx="6634927" cy="4753122"/>
          </a:xfrm>
        </p:spPr>
        <p:txBody>
          <a:bodyPr>
            <a:normAutofit/>
          </a:bodyPr>
          <a:lstStyle/>
          <a:p>
            <a:pPr lvl="1"/>
            <a:r>
              <a:rPr lang="en-US" dirty="0"/>
              <a:t>Progress </a:t>
            </a:r>
            <a:r>
              <a:rPr lang="en-US" dirty="0" smtClean="0"/>
              <a:t>monitoring is </a:t>
            </a:r>
            <a:r>
              <a:rPr lang="en-US" dirty="0"/>
              <a:t>essential. </a:t>
            </a:r>
            <a:endParaRPr lang="en-US" dirty="0" smtClean="0"/>
          </a:p>
          <a:p>
            <a:pPr lvl="1"/>
            <a:r>
              <a:rPr lang="en-US" dirty="0" smtClean="0"/>
              <a:t>Frequent </a:t>
            </a:r>
            <a:r>
              <a:rPr lang="en-US" dirty="0"/>
              <a:t>progress monitoring is necessary for students who </a:t>
            </a:r>
            <a:r>
              <a:rPr lang="en-US" dirty="0" smtClean="0"/>
              <a:t>are </a:t>
            </a:r>
            <a:r>
              <a:rPr lang="en-US" dirty="0"/>
              <a:t>below grade-level </a:t>
            </a:r>
            <a:r>
              <a:rPr lang="en-US" dirty="0" smtClean="0"/>
              <a:t>expectations.  </a:t>
            </a:r>
          </a:p>
          <a:p>
            <a:pPr lvl="1"/>
            <a:r>
              <a:rPr lang="en-US" dirty="0" smtClean="0"/>
              <a:t>In </a:t>
            </a:r>
            <a:r>
              <a:rPr lang="en-US" dirty="0"/>
              <a:t>order to reach this goal, schools need frequent, timely, and actionable information on whether students are making enough progress to reach the outcomes in the timeframe for which outcome goals are set. </a:t>
            </a:r>
          </a:p>
          <a:p>
            <a:endParaRPr lang="en-US" dirty="0"/>
          </a:p>
        </p:txBody>
      </p:sp>
      <p:sp>
        <p:nvSpPr>
          <p:cNvPr id="4" name="TextBox 3"/>
          <p:cNvSpPr txBox="1"/>
          <p:nvPr/>
        </p:nvSpPr>
        <p:spPr>
          <a:xfrm>
            <a:off x="7763494" y="414427"/>
            <a:ext cx="4232366" cy="6370975"/>
          </a:xfrm>
          <a:prstGeom prst="rect">
            <a:avLst/>
          </a:prstGeom>
          <a:noFill/>
          <a:ln>
            <a:solidFill>
              <a:schemeClr val="tx1"/>
            </a:solidFill>
          </a:ln>
        </p:spPr>
        <p:txBody>
          <a:bodyPr wrap="square" rtlCol="0">
            <a:spAutoFit/>
          </a:bodyPr>
          <a:lstStyle/>
          <a:p>
            <a:r>
              <a:rPr lang="en-US" sz="2400" dirty="0"/>
              <a:t>Layer 1/Tier </a:t>
            </a:r>
            <a:r>
              <a:rPr lang="en-US" sz="2400" dirty="0" smtClean="0"/>
              <a:t>1 (Benchmark</a:t>
            </a:r>
            <a:r>
              <a:rPr lang="en-US" sz="2400" dirty="0"/>
              <a:t>): Assessments only need to be conducted three times a year.</a:t>
            </a:r>
          </a:p>
          <a:p>
            <a:r>
              <a:rPr lang="en-US" sz="2400" dirty="0"/>
              <a:t> </a:t>
            </a:r>
          </a:p>
          <a:p>
            <a:r>
              <a:rPr lang="en-US" sz="2400" dirty="0"/>
              <a:t>Layer 2/Tier </a:t>
            </a:r>
            <a:r>
              <a:rPr lang="en-US" sz="2400" dirty="0" smtClean="0"/>
              <a:t>2 (Moderate </a:t>
            </a:r>
            <a:r>
              <a:rPr lang="en-US" sz="2400" dirty="0"/>
              <a:t>Risk): Assessments need to be conducted at least one time per month, and two times per month is recommended. </a:t>
            </a:r>
          </a:p>
          <a:p>
            <a:r>
              <a:rPr lang="en-US" sz="2400" dirty="0"/>
              <a:t> </a:t>
            </a:r>
          </a:p>
          <a:p>
            <a:r>
              <a:rPr lang="en-US" sz="2400" dirty="0"/>
              <a:t>Layer 3/Tier 3: Assessments need to be conducted once a week twice a month at a minimum).  Tier is used here and below because this table is from the published NM Literacy Framework</a:t>
            </a:r>
            <a:r>
              <a:rPr lang="en-US" sz="2400" dirty="0" smtClean="0"/>
              <a:t>.</a:t>
            </a:r>
            <a:endParaRPr lang="en-US" sz="2400" dirty="0"/>
          </a:p>
        </p:txBody>
      </p:sp>
    </p:spTree>
    <p:extLst>
      <p:ext uri="{BB962C8B-B14F-4D97-AF65-F5344CB8AC3E}">
        <p14:creationId xmlns:p14="http://schemas.microsoft.com/office/powerpoint/2010/main" val="3181284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6081419" y="2793641"/>
            <a:ext cx="6858000" cy="1270721"/>
          </a:xfrm>
          <a:solidFill>
            <a:srgbClr val="0070C0"/>
          </a:solidFill>
        </p:spPr>
        <p:txBody>
          <a:bodyPr>
            <a:normAutofit fontScale="90000"/>
          </a:bodyPr>
          <a:lstStyle/>
          <a:p>
            <a:pPr algn="ctr"/>
            <a:r>
              <a:rPr lang="en-US" b="1" dirty="0" smtClean="0"/>
              <a:t/>
            </a:r>
            <a:br>
              <a:rPr lang="en-US" b="1" dirty="0" smtClean="0"/>
            </a:br>
            <a:r>
              <a:rPr lang="en-US" b="1" dirty="0" smtClean="0"/>
              <a:t>Layer 1: </a:t>
            </a:r>
            <a:r>
              <a:rPr lang="en-US" dirty="0" smtClean="0"/>
              <a:t>Time Allocations – Page 15</a:t>
            </a:r>
            <a:br>
              <a:rPr lang="en-US" dirty="0" smtClean="0"/>
            </a:br>
            <a:endParaRPr lang="en-US" dirty="0"/>
          </a:p>
        </p:txBody>
      </p:sp>
      <p:pic>
        <p:nvPicPr>
          <p:cNvPr id="5" name="Picture 4"/>
          <p:cNvPicPr>
            <a:picLocks noChangeAspect="1"/>
          </p:cNvPicPr>
          <p:nvPr/>
        </p:nvPicPr>
        <p:blipFill>
          <a:blip r:embed="rId2"/>
          <a:stretch>
            <a:fillRect/>
          </a:stretch>
        </p:blipFill>
        <p:spPr>
          <a:xfrm>
            <a:off x="0" y="0"/>
            <a:ext cx="8875059" cy="6761578"/>
          </a:xfrm>
          <a:prstGeom prst="rect">
            <a:avLst/>
          </a:prstGeom>
        </p:spPr>
      </p:pic>
    </p:spTree>
    <p:extLst>
      <p:ext uri="{BB962C8B-B14F-4D97-AF65-F5344CB8AC3E}">
        <p14:creationId xmlns:p14="http://schemas.microsoft.com/office/powerpoint/2010/main" val="335352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25" y="154142"/>
            <a:ext cx="7168896" cy="1499616"/>
          </a:xfrm>
        </p:spPr>
        <p:txBody>
          <a:bodyPr>
            <a:normAutofit fontScale="90000"/>
          </a:bodyPr>
          <a:lstStyle/>
          <a:p>
            <a:r>
              <a:rPr lang="en-US" b="1" dirty="0" smtClean="0"/>
              <a:t>Layer 1: </a:t>
            </a:r>
            <a:r>
              <a:rPr lang="en-US" dirty="0" smtClean="0"/>
              <a:t>Lesson Implementation</a:t>
            </a:r>
            <a:br>
              <a:rPr lang="en-US" dirty="0" smtClean="0"/>
            </a:br>
            <a:endParaRPr lang="en-US" dirty="0"/>
          </a:p>
        </p:txBody>
      </p:sp>
      <p:sp>
        <p:nvSpPr>
          <p:cNvPr id="5" name="Title 1"/>
          <p:cNvSpPr txBox="1">
            <a:spLocks/>
          </p:cNvSpPr>
          <p:nvPr/>
        </p:nvSpPr>
        <p:spPr>
          <a:xfrm rot="5400000">
            <a:off x="7777453" y="3084251"/>
            <a:ext cx="5631319" cy="1270721"/>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
            </a:r>
            <a:br>
              <a:rPr lang="en-US" b="1" dirty="0" smtClean="0"/>
            </a:br>
            <a:r>
              <a:rPr lang="en-US" b="1" dirty="0" smtClean="0"/>
              <a:t>Layer 1: </a:t>
            </a:r>
            <a:r>
              <a:rPr lang="en-US" dirty="0" smtClean="0"/>
              <a:t>Alterable Variables – Page 17</a:t>
            </a:r>
            <a:br>
              <a:rPr lang="en-US" dirty="0" smtClean="0"/>
            </a:br>
            <a:endParaRPr lang="en-US" dirty="0"/>
          </a:p>
        </p:txBody>
      </p:sp>
      <p:pic>
        <p:nvPicPr>
          <p:cNvPr id="6" name="Picture 5"/>
          <p:cNvPicPr>
            <a:picLocks noChangeAspect="1"/>
          </p:cNvPicPr>
          <p:nvPr/>
        </p:nvPicPr>
        <p:blipFill>
          <a:blip r:embed="rId2"/>
          <a:stretch>
            <a:fillRect/>
          </a:stretch>
        </p:blipFill>
        <p:spPr>
          <a:xfrm>
            <a:off x="0" y="903950"/>
            <a:ext cx="9957754" cy="5954050"/>
          </a:xfrm>
          <a:prstGeom prst="rect">
            <a:avLst/>
          </a:prstGeom>
        </p:spPr>
      </p:pic>
    </p:spTree>
    <p:extLst>
      <p:ext uri="{BB962C8B-B14F-4D97-AF65-F5344CB8AC3E}">
        <p14:creationId xmlns:p14="http://schemas.microsoft.com/office/powerpoint/2010/main" val="371618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58471" y="0"/>
            <a:ext cx="887505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nvGrpSpPr>
          <p:cNvPr id="34" name="Group 33"/>
          <p:cNvGrpSpPr/>
          <p:nvPr/>
        </p:nvGrpSpPr>
        <p:grpSpPr>
          <a:xfrm>
            <a:off x="6185603" y="5071025"/>
            <a:ext cx="2183238" cy="1288895"/>
            <a:chOff x="7923239" y="4464111"/>
            <a:chExt cx="2138916" cy="1383732"/>
          </a:xfrm>
        </p:grpSpPr>
        <p:pic>
          <p:nvPicPr>
            <p:cNvPr id="20" name="Picture 7" descr="T:\Office\TAESEInformation\TAESEcirclechart\graphics\ACPE logonobkgrd.t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457271" y="4464111"/>
              <a:ext cx="917632" cy="102005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923239" y="5458930"/>
              <a:ext cx="2138916" cy="388913"/>
            </a:xfrm>
            <a:prstGeom prst="rect">
              <a:avLst/>
            </a:prstGeom>
            <a:noFill/>
          </p:spPr>
          <p:txBody>
            <a:bodyPr wrap="square" lIns="89896" tIns="44948" rIns="89896" bIns="44948" rtlCol="0">
              <a:spAutoFit/>
            </a:bodyPr>
            <a:lstStyle/>
            <a:p>
              <a:pPr algn="ctr"/>
              <a:r>
                <a:rPr lang="en-US" sz="882" dirty="0">
                  <a:latin typeface="Arial" pitchFamily="34" charset="0"/>
                  <a:cs typeface="Arial" panose="020B0604020202020204" pitchFamily="34" charset="0"/>
                </a:rPr>
                <a:t>Arizona Center for Professions </a:t>
              </a:r>
              <a:br>
                <a:rPr lang="en-US" sz="882" dirty="0">
                  <a:latin typeface="Arial" pitchFamily="34" charset="0"/>
                  <a:cs typeface="Arial" panose="020B0604020202020204" pitchFamily="34" charset="0"/>
                </a:rPr>
              </a:br>
              <a:r>
                <a:rPr lang="en-US" sz="882" dirty="0">
                  <a:latin typeface="Arial" pitchFamily="34" charset="0"/>
                  <a:cs typeface="Arial" panose="020B0604020202020204" pitchFamily="34" charset="0"/>
                </a:rPr>
                <a:t>in Education (ACPE)</a:t>
              </a:r>
            </a:p>
          </p:txBody>
        </p:sp>
      </p:grpSp>
      <p:pic>
        <p:nvPicPr>
          <p:cNvPr id="17" name="Picture 4" descr="T:\Office\TAESEInformation\TAESEcirclechart\graphics\TASK12logo.t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6388" y="922313"/>
            <a:ext cx="1921670" cy="5892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239984" y="1661558"/>
            <a:ext cx="1534326" cy="389574"/>
          </a:xfrm>
          <a:prstGeom prst="rect">
            <a:avLst/>
          </a:prstGeom>
          <a:noFill/>
        </p:spPr>
        <p:txBody>
          <a:bodyPr wrap="square" lIns="89896" tIns="44948" rIns="89896" bIns="44948" rtlCol="0">
            <a:spAutoFit/>
          </a:bodyPr>
          <a:lstStyle/>
          <a:p>
            <a:pPr algn="ctr"/>
            <a:r>
              <a:rPr lang="en-US" sz="971" b="1" dirty="0">
                <a:latin typeface="Arial" pitchFamily="34" charset="0"/>
                <a:cs typeface="Arial" panose="020B0604020202020204" pitchFamily="34" charset="0"/>
              </a:rPr>
              <a:t>Center on Low Incidence Disabilities</a:t>
            </a:r>
          </a:p>
        </p:txBody>
      </p:sp>
      <p:grpSp>
        <p:nvGrpSpPr>
          <p:cNvPr id="39" name="Group 38"/>
          <p:cNvGrpSpPr/>
          <p:nvPr/>
        </p:nvGrpSpPr>
        <p:grpSpPr>
          <a:xfrm>
            <a:off x="8130598" y="5124561"/>
            <a:ext cx="1553135" cy="1152246"/>
            <a:chOff x="8035977" y="2454986"/>
            <a:chExt cx="1760220" cy="1305879"/>
          </a:xfrm>
        </p:grpSpPr>
        <p:pic>
          <p:nvPicPr>
            <p:cNvPr id="18" name="Picture 5" descr="T:\Office\TAESEInformation\TAESEcirclechart\graphics\NMPED logo150.t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05363" y="2454986"/>
              <a:ext cx="1421448" cy="93916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035977" y="3350306"/>
              <a:ext cx="1760220" cy="410559"/>
            </a:xfrm>
            <a:prstGeom prst="rect">
              <a:avLst/>
            </a:prstGeom>
            <a:noFill/>
          </p:spPr>
          <p:txBody>
            <a:bodyPr wrap="square" lIns="89896" tIns="44948" rIns="89896" bIns="44948" rtlCol="0">
              <a:spAutoFit/>
            </a:bodyPr>
            <a:lstStyle/>
            <a:p>
              <a:pPr algn="ctr"/>
              <a:r>
                <a:rPr lang="en-US" sz="882" dirty="0">
                  <a:latin typeface="Arial" pitchFamily="34" charset="0"/>
                  <a:cs typeface="Arial" panose="020B0604020202020204" pitchFamily="34" charset="0"/>
                </a:rPr>
                <a:t>New Mexico Intensive Technical Assistance</a:t>
              </a:r>
            </a:p>
          </p:txBody>
        </p:sp>
      </p:grpSp>
      <p:grpSp>
        <p:nvGrpSpPr>
          <p:cNvPr id="42" name="Group 41"/>
          <p:cNvGrpSpPr/>
          <p:nvPr/>
        </p:nvGrpSpPr>
        <p:grpSpPr>
          <a:xfrm>
            <a:off x="2322568" y="4129904"/>
            <a:ext cx="1955936" cy="881505"/>
            <a:chOff x="7342793" y="771525"/>
            <a:chExt cx="2216727" cy="999039"/>
          </a:xfrm>
        </p:grpSpPr>
        <p:pic>
          <p:nvPicPr>
            <p:cNvPr id="16" name="Picture 3" descr="T:\Office\TAESEInformation\TAESEcirclechart\graphics\TASN Logo.tif"/>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39945" y="771525"/>
              <a:ext cx="1456170" cy="67390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342793" y="1360005"/>
              <a:ext cx="2216727" cy="410559"/>
            </a:xfrm>
            <a:prstGeom prst="rect">
              <a:avLst/>
            </a:prstGeom>
            <a:noFill/>
          </p:spPr>
          <p:txBody>
            <a:bodyPr wrap="square" lIns="89896" tIns="44948" rIns="89896" bIns="44948" rtlCol="0">
              <a:spAutoFit/>
            </a:bodyPr>
            <a:lstStyle/>
            <a:p>
              <a:pPr algn="ctr"/>
              <a:r>
                <a:rPr lang="en-US" sz="882" dirty="0">
                  <a:latin typeface="Arial" pitchFamily="34" charset="0"/>
                  <a:cs typeface="Arial" panose="020B0604020202020204" pitchFamily="34" charset="0"/>
                </a:rPr>
                <a:t>Kansas Technical Assistance </a:t>
              </a:r>
              <a:br>
                <a:rPr lang="en-US" sz="882" dirty="0">
                  <a:latin typeface="Arial" pitchFamily="34" charset="0"/>
                  <a:cs typeface="Arial" panose="020B0604020202020204" pitchFamily="34" charset="0"/>
                </a:rPr>
              </a:br>
              <a:r>
                <a:rPr lang="en-US" sz="882" dirty="0">
                  <a:latin typeface="Arial" pitchFamily="34" charset="0"/>
                  <a:cs typeface="Arial" panose="020B0604020202020204" pitchFamily="34" charset="0"/>
                </a:rPr>
                <a:t>System Network</a:t>
              </a:r>
            </a:p>
          </p:txBody>
        </p:sp>
      </p:grpSp>
      <p:grpSp>
        <p:nvGrpSpPr>
          <p:cNvPr id="46" name="Group 45"/>
          <p:cNvGrpSpPr/>
          <p:nvPr/>
        </p:nvGrpSpPr>
        <p:grpSpPr>
          <a:xfrm>
            <a:off x="2165608" y="5257645"/>
            <a:ext cx="2269857" cy="1025310"/>
            <a:chOff x="333240" y="765879"/>
            <a:chExt cx="2572505" cy="1162018"/>
          </a:xfrm>
        </p:grpSpPr>
        <p:pic>
          <p:nvPicPr>
            <p:cNvPr id="40" name="Picture 3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5767" y="765879"/>
              <a:ext cx="1948796" cy="641805"/>
            </a:xfrm>
            <a:prstGeom prst="rect">
              <a:avLst/>
            </a:prstGeom>
          </p:spPr>
        </p:pic>
        <p:sp>
          <p:nvSpPr>
            <p:cNvPr id="37" name="TextBox 36"/>
            <p:cNvSpPr txBox="1"/>
            <p:nvPr/>
          </p:nvSpPr>
          <p:spPr>
            <a:xfrm>
              <a:off x="333240" y="1363496"/>
              <a:ext cx="2572505" cy="564401"/>
            </a:xfrm>
            <a:prstGeom prst="rect">
              <a:avLst/>
            </a:prstGeom>
            <a:noFill/>
          </p:spPr>
          <p:txBody>
            <a:bodyPr wrap="square" lIns="89896" tIns="44948" rIns="89896" bIns="44948" rtlCol="0">
              <a:spAutoFit/>
            </a:bodyPr>
            <a:lstStyle/>
            <a:p>
              <a:pPr algn="ctr"/>
              <a:r>
                <a:rPr lang="en-US" sz="882" dirty="0">
                  <a:latin typeface="Arial" pitchFamily="34" charset="0"/>
                  <a:cs typeface="Arial" panose="020B0604020202020204" pitchFamily="34" charset="0"/>
                </a:rPr>
                <a:t>Montana Comprehensive System of Personnel Development (CSPD) and </a:t>
              </a:r>
              <a:br>
                <a:rPr lang="en-US" sz="882" dirty="0">
                  <a:latin typeface="Arial" pitchFamily="34" charset="0"/>
                  <a:cs typeface="Arial" panose="020B0604020202020204" pitchFamily="34" charset="0"/>
                </a:rPr>
              </a:br>
              <a:r>
                <a:rPr lang="en-US" sz="882" dirty="0">
                  <a:latin typeface="Arial" pitchFamily="34" charset="0"/>
                  <a:cs typeface="Arial" panose="020B0604020202020204" pitchFamily="34" charset="0"/>
                </a:rPr>
                <a:t>Higher Education Consortium</a:t>
              </a:r>
            </a:p>
          </p:txBody>
        </p:sp>
      </p:grpSp>
      <p:grpSp>
        <p:nvGrpSpPr>
          <p:cNvPr id="3" name="Group 2"/>
          <p:cNvGrpSpPr/>
          <p:nvPr/>
        </p:nvGrpSpPr>
        <p:grpSpPr>
          <a:xfrm>
            <a:off x="6364426" y="2031867"/>
            <a:ext cx="1705864" cy="1120320"/>
            <a:chOff x="2977741" y="454455"/>
            <a:chExt cx="1933313" cy="1269696"/>
          </a:xfrm>
        </p:grpSpPr>
        <p:pic>
          <p:nvPicPr>
            <p:cNvPr id="38" name="Picture 37" descr="cid:image001.jpg@01D0000F.13FC0FA0"/>
            <p:cNvPicPr/>
            <p:nvPr/>
          </p:nvPicPr>
          <p:blipFill rotWithShape="1">
            <a:blip r:embed="rId7" r:link="rId8" cstate="hqprint">
              <a:extLst>
                <a:ext uri="{28A0092B-C50C-407E-A947-70E740481C1C}">
                  <a14:useLocalDpi xmlns:a14="http://schemas.microsoft.com/office/drawing/2010/main"/>
                </a:ext>
              </a:extLst>
            </a:blip>
            <a:srcRect/>
            <a:stretch/>
          </p:blipFill>
          <p:spPr bwMode="auto">
            <a:xfrm>
              <a:off x="2977741" y="454455"/>
              <a:ext cx="1933313" cy="956849"/>
            </a:xfrm>
            <a:prstGeom prst="rect">
              <a:avLst/>
            </a:prstGeom>
            <a:noFill/>
            <a:ln>
              <a:noFill/>
            </a:ln>
          </p:spPr>
        </p:pic>
        <p:sp>
          <p:nvSpPr>
            <p:cNvPr id="47" name="TextBox 46"/>
            <p:cNvSpPr txBox="1"/>
            <p:nvPr/>
          </p:nvSpPr>
          <p:spPr>
            <a:xfrm>
              <a:off x="3050909" y="497949"/>
              <a:ext cx="1772269" cy="1226202"/>
            </a:xfrm>
            <a:prstGeom prst="rect">
              <a:avLst/>
            </a:prstGeom>
            <a:noFill/>
          </p:spPr>
          <p:txBody>
            <a:bodyPr wrap="square" lIns="89896" tIns="44948" rIns="89896" bIns="44948" rtlCol="0">
              <a:spAutoFit/>
            </a:bodyPr>
            <a:lstStyle/>
            <a:p>
              <a:pPr algn="ctr"/>
              <a:endParaRPr lang="en-US" sz="971" dirty="0">
                <a:latin typeface="Arial" pitchFamily="34" charset="0"/>
                <a:cs typeface="Arial" panose="020B0604020202020204" pitchFamily="34" charset="0"/>
              </a:endParaRPr>
            </a:p>
            <a:p>
              <a:pPr algn="ctr"/>
              <a:endParaRPr lang="en-US" sz="971" dirty="0">
                <a:latin typeface="Arial" pitchFamily="34" charset="0"/>
                <a:cs typeface="Arial" panose="020B0604020202020204" pitchFamily="34" charset="0"/>
              </a:endParaRPr>
            </a:p>
            <a:p>
              <a:pPr algn="ctr"/>
              <a:endParaRPr lang="en-US" sz="971" dirty="0">
                <a:latin typeface="Arial" pitchFamily="34" charset="0"/>
                <a:cs typeface="Arial" panose="020B0604020202020204" pitchFamily="34" charset="0"/>
              </a:endParaRPr>
            </a:p>
            <a:p>
              <a:pPr algn="ctr"/>
              <a:r>
                <a:rPr lang="en-US" sz="882" dirty="0">
                  <a:latin typeface="Arial" panose="020B0604020202020204" pitchFamily="34" charset="0"/>
                  <a:cs typeface="Arial" panose="020B0604020202020204" pitchFamily="34" charset="0"/>
                </a:rPr>
                <a:t/>
              </a:r>
              <a:br>
                <a:rPr lang="en-US" sz="882" dirty="0">
                  <a:latin typeface="Arial" panose="020B0604020202020204" pitchFamily="34" charset="0"/>
                  <a:cs typeface="Arial" panose="020B0604020202020204" pitchFamily="34" charset="0"/>
                </a:rPr>
              </a:br>
              <a:r>
                <a:rPr lang="en-US" sz="882" dirty="0">
                  <a:latin typeface="Arial" panose="020B0604020202020204" pitchFamily="34" charset="0"/>
                  <a:cs typeface="Arial" panose="020B0604020202020204" pitchFamily="34" charset="0"/>
                </a:rPr>
                <a:t/>
              </a:r>
              <a:br>
                <a:rPr lang="en-US" sz="882" dirty="0">
                  <a:latin typeface="Arial" panose="020B0604020202020204" pitchFamily="34" charset="0"/>
                  <a:cs typeface="Arial" panose="020B0604020202020204" pitchFamily="34" charset="0"/>
                </a:rPr>
              </a:br>
              <a:r>
                <a:rPr lang="en-US" sz="882" dirty="0">
                  <a:latin typeface="Arial" panose="020B0604020202020204" pitchFamily="34" charset="0"/>
                  <a:cs typeface="Arial" panose="020B0604020202020204" pitchFamily="34" charset="0"/>
                </a:rPr>
                <a:t>AEM - Prime</a:t>
              </a:r>
              <a:br>
                <a:rPr lang="en-US" sz="882" dirty="0">
                  <a:latin typeface="Arial" panose="020B0604020202020204" pitchFamily="34" charset="0"/>
                  <a:cs typeface="Arial" panose="020B0604020202020204" pitchFamily="34" charset="0"/>
                </a:rPr>
              </a:br>
              <a:r>
                <a:rPr lang="en-US" sz="882" dirty="0">
                  <a:latin typeface="Arial" panose="020B0604020202020204" pitchFamily="34" charset="0"/>
                  <a:cs typeface="Arial" panose="020B0604020202020204" pitchFamily="34" charset="0"/>
                </a:rPr>
                <a:t>TAESE - Partner</a:t>
              </a:r>
            </a:p>
          </p:txBody>
        </p:sp>
      </p:grpSp>
      <p:grpSp>
        <p:nvGrpSpPr>
          <p:cNvPr id="5" name="Group 4"/>
          <p:cNvGrpSpPr/>
          <p:nvPr/>
        </p:nvGrpSpPr>
        <p:grpSpPr>
          <a:xfrm>
            <a:off x="8374289" y="2125578"/>
            <a:ext cx="1669841" cy="1143690"/>
            <a:chOff x="5176901" y="460139"/>
            <a:chExt cx="1892486" cy="1296182"/>
          </a:xfrm>
        </p:grpSpPr>
        <p:sp>
          <p:nvSpPr>
            <p:cNvPr id="48" name="TextBox 47"/>
            <p:cNvSpPr txBox="1"/>
            <p:nvPr/>
          </p:nvSpPr>
          <p:spPr>
            <a:xfrm>
              <a:off x="5278808" y="668482"/>
              <a:ext cx="1688672" cy="1087839"/>
            </a:xfrm>
            <a:prstGeom prst="rect">
              <a:avLst/>
            </a:prstGeom>
            <a:noFill/>
          </p:spPr>
          <p:txBody>
            <a:bodyPr wrap="square" lIns="89896" tIns="44948" rIns="89896" bIns="44948" rtlCol="0">
              <a:spAutoFit/>
            </a:bodyPr>
            <a:lstStyle/>
            <a:p>
              <a:pPr algn="ctr"/>
              <a:r>
                <a:rPr lang="en-US" sz="971" dirty="0">
                  <a:latin typeface="Arial" pitchFamily="34" charset="0"/>
                  <a:cs typeface="Arial" panose="020B0604020202020204" pitchFamily="34" charset="0"/>
                </a:rPr>
                <a:t/>
              </a:r>
              <a:br>
                <a:rPr lang="en-US" sz="971" dirty="0">
                  <a:latin typeface="Arial" pitchFamily="34" charset="0"/>
                  <a:cs typeface="Arial" panose="020B0604020202020204" pitchFamily="34" charset="0"/>
                </a:rPr>
              </a:br>
              <a:r>
                <a:rPr lang="en-US" sz="971" dirty="0">
                  <a:latin typeface="Arial" pitchFamily="34" charset="0"/>
                  <a:cs typeface="Arial" panose="020B0604020202020204" pitchFamily="34" charset="0"/>
                </a:rPr>
                <a:t/>
              </a:r>
              <a:br>
                <a:rPr lang="en-US" sz="971" dirty="0">
                  <a:latin typeface="Arial" pitchFamily="34" charset="0"/>
                  <a:cs typeface="Arial" panose="020B0604020202020204" pitchFamily="34" charset="0"/>
                </a:rPr>
              </a:br>
              <a:r>
                <a:rPr lang="en-US" sz="971" dirty="0">
                  <a:latin typeface="Arial" pitchFamily="34" charset="0"/>
                  <a:cs typeface="Arial" panose="020B0604020202020204" pitchFamily="34" charset="0"/>
                </a:rPr>
                <a:t/>
              </a:r>
              <a:br>
                <a:rPr lang="en-US" sz="971" dirty="0">
                  <a:latin typeface="Arial" pitchFamily="34" charset="0"/>
                  <a:cs typeface="Arial" panose="020B0604020202020204" pitchFamily="34" charset="0"/>
                </a:rPr>
              </a:br>
              <a:r>
                <a:rPr lang="en-US" sz="971" dirty="0">
                  <a:latin typeface="Arial" pitchFamily="34" charset="0"/>
                  <a:cs typeface="Arial" panose="020B0604020202020204" pitchFamily="34" charset="0"/>
                </a:rPr>
                <a:t/>
              </a:r>
              <a:br>
                <a:rPr lang="en-US" sz="971" dirty="0">
                  <a:latin typeface="Arial" pitchFamily="34" charset="0"/>
                  <a:cs typeface="Arial" panose="020B0604020202020204" pitchFamily="34" charset="0"/>
                </a:rPr>
              </a:br>
              <a:r>
                <a:rPr lang="en-US" sz="882" dirty="0" err="1">
                  <a:latin typeface="Arial" panose="020B0604020202020204" pitchFamily="34" charset="0"/>
                  <a:cs typeface="Arial" panose="020B0604020202020204" pitchFamily="34" charset="0"/>
                </a:rPr>
                <a:t>WestEd</a:t>
              </a:r>
              <a:r>
                <a:rPr lang="en-US" sz="882" dirty="0">
                  <a:latin typeface="Arial" panose="020B0604020202020204" pitchFamily="34" charset="0"/>
                  <a:cs typeface="Arial" panose="020B0604020202020204" pitchFamily="34" charset="0"/>
                </a:rPr>
                <a:t> - Prime</a:t>
              </a:r>
            </a:p>
            <a:p>
              <a:pPr algn="ctr"/>
              <a:r>
                <a:rPr lang="en-US" sz="882" dirty="0">
                  <a:latin typeface="Arial" panose="020B0604020202020204" pitchFamily="34" charset="0"/>
                  <a:cs typeface="Arial" panose="020B0604020202020204" pitchFamily="34" charset="0"/>
                </a:rPr>
                <a:t>TAESE -  Partner</a:t>
              </a:r>
            </a:p>
          </p:txBody>
        </p:sp>
        <p:pic>
          <p:nvPicPr>
            <p:cNvPr id="2" name="Picture 2" descr="T:\Projects\CIFR\Graphics\CIFRlogo.pn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b="37895"/>
            <a:stretch/>
          </p:blipFill>
          <p:spPr bwMode="auto">
            <a:xfrm>
              <a:off x="5176901" y="460139"/>
              <a:ext cx="1892486" cy="804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8432044" y="574983"/>
            <a:ext cx="1616860" cy="1094883"/>
            <a:chOff x="369586" y="2640961"/>
            <a:chExt cx="1832441" cy="1240867"/>
          </a:xfrm>
        </p:grpSpPr>
        <p:sp>
          <p:nvSpPr>
            <p:cNvPr id="30" name="TextBox 29"/>
            <p:cNvSpPr txBox="1"/>
            <p:nvPr/>
          </p:nvSpPr>
          <p:spPr>
            <a:xfrm>
              <a:off x="514215" y="3317427"/>
              <a:ext cx="1543185" cy="564401"/>
            </a:xfrm>
            <a:prstGeom prst="rect">
              <a:avLst/>
            </a:prstGeom>
            <a:noFill/>
          </p:spPr>
          <p:txBody>
            <a:bodyPr wrap="square" lIns="89896" tIns="44948" rIns="89896" bIns="44948" rtlCol="0">
              <a:spAutoFit/>
            </a:bodyPr>
            <a:lstStyle/>
            <a:p>
              <a:pPr algn="ctr"/>
              <a:r>
                <a:rPr lang="en-US" sz="882" dirty="0">
                  <a:latin typeface="Arial" pitchFamily="34" charset="0"/>
                  <a:cs typeface="Arial" panose="020B0604020202020204" pitchFamily="34" charset="0"/>
                </a:rPr>
                <a:t>Dispute Resolution in Special Education </a:t>
              </a:r>
              <a:br>
                <a:rPr lang="en-US" sz="882" dirty="0">
                  <a:latin typeface="Arial" pitchFamily="34" charset="0"/>
                  <a:cs typeface="Arial" panose="020B0604020202020204" pitchFamily="34" charset="0"/>
                </a:rPr>
              </a:br>
              <a:r>
                <a:rPr lang="en-US" sz="882" dirty="0">
                  <a:latin typeface="Arial" pitchFamily="34" charset="0"/>
                  <a:cs typeface="Arial" panose="020B0604020202020204" pitchFamily="34" charset="0"/>
                </a:rPr>
                <a:t>(12 States)</a:t>
              </a:r>
            </a:p>
          </p:txBody>
        </p:sp>
        <p:pic>
          <p:nvPicPr>
            <p:cNvPr id="41" name="Picture 2" descr="C:\Users\Andrea\Desktop\DRSElogo2.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69586" y="2640961"/>
              <a:ext cx="1832441" cy="724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381293" y="5332840"/>
            <a:ext cx="2083659" cy="982043"/>
            <a:chOff x="526473" y="4781524"/>
            <a:chExt cx="2216727" cy="996131"/>
          </a:xfrm>
        </p:grpSpPr>
        <p:sp>
          <p:nvSpPr>
            <p:cNvPr id="36" name="TextBox 35"/>
            <p:cNvSpPr txBox="1"/>
            <p:nvPr/>
          </p:nvSpPr>
          <p:spPr>
            <a:xfrm>
              <a:off x="526473" y="5410200"/>
              <a:ext cx="2216727" cy="367455"/>
            </a:xfrm>
            <a:prstGeom prst="rect">
              <a:avLst/>
            </a:prstGeom>
            <a:noFill/>
          </p:spPr>
          <p:txBody>
            <a:bodyPr wrap="square" lIns="89896" tIns="44948" rIns="89896" bIns="44948" rtlCol="0">
              <a:spAutoFit/>
            </a:bodyPr>
            <a:lstStyle/>
            <a:p>
              <a:pPr algn="ctr"/>
              <a:r>
                <a:rPr lang="en-US" sz="882" dirty="0">
                  <a:latin typeface="Arial" pitchFamily="34" charset="0"/>
                  <a:cs typeface="Arial" panose="020B0604020202020204" pitchFamily="34" charset="0"/>
                </a:rPr>
                <a:t>South Dakota Specialized Technical Assistance</a:t>
              </a:r>
            </a:p>
          </p:txBody>
        </p:sp>
        <p:sp>
          <p:nvSpPr>
            <p:cNvPr id="8" name="Freeform 7"/>
            <p:cNvSpPr/>
            <p:nvPr/>
          </p:nvSpPr>
          <p:spPr>
            <a:xfrm>
              <a:off x="1110564" y="4781524"/>
              <a:ext cx="1048544" cy="658613"/>
            </a:xfrm>
            <a:custGeom>
              <a:avLst/>
              <a:gdLst>
                <a:gd name="connsiteX0" fmla="*/ 12700 w 5511800"/>
                <a:gd name="connsiteY0" fmla="*/ 0 h 3136900"/>
                <a:gd name="connsiteX1" fmla="*/ 5397500 w 5511800"/>
                <a:gd name="connsiteY1" fmla="*/ 0 h 3136900"/>
                <a:gd name="connsiteX2" fmla="*/ 5435600 w 5511800"/>
                <a:gd name="connsiteY2" fmla="*/ 76200 h 3136900"/>
                <a:gd name="connsiteX3" fmla="*/ 5435600 w 5511800"/>
                <a:gd name="connsiteY3" fmla="*/ 88900 h 3136900"/>
                <a:gd name="connsiteX4" fmla="*/ 5397500 w 5511800"/>
                <a:gd name="connsiteY4" fmla="*/ 152400 h 3136900"/>
                <a:gd name="connsiteX5" fmla="*/ 5308600 w 5511800"/>
                <a:gd name="connsiteY5" fmla="*/ 241300 h 3136900"/>
                <a:gd name="connsiteX6" fmla="*/ 5181600 w 5511800"/>
                <a:gd name="connsiteY6" fmla="*/ 279400 h 3136900"/>
                <a:gd name="connsiteX7" fmla="*/ 5232400 w 5511800"/>
                <a:gd name="connsiteY7" fmla="*/ 368300 h 3136900"/>
                <a:gd name="connsiteX8" fmla="*/ 5283200 w 5511800"/>
                <a:gd name="connsiteY8" fmla="*/ 457200 h 3136900"/>
                <a:gd name="connsiteX9" fmla="*/ 5283200 w 5511800"/>
                <a:gd name="connsiteY9" fmla="*/ 457200 h 3136900"/>
                <a:gd name="connsiteX10" fmla="*/ 5384800 w 5511800"/>
                <a:gd name="connsiteY10" fmla="*/ 469900 h 3136900"/>
                <a:gd name="connsiteX11" fmla="*/ 5486400 w 5511800"/>
                <a:gd name="connsiteY11" fmla="*/ 520700 h 3136900"/>
                <a:gd name="connsiteX12" fmla="*/ 5486400 w 5511800"/>
                <a:gd name="connsiteY12" fmla="*/ 1981200 h 3136900"/>
                <a:gd name="connsiteX13" fmla="*/ 5448300 w 5511800"/>
                <a:gd name="connsiteY13" fmla="*/ 2032000 h 3136900"/>
                <a:gd name="connsiteX14" fmla="*/ 5448300 w 5511800"/>
                <a:gd name="connsiteY14" fmla="*/ 2222500 h 3136900"/>
                <a:gd name="connsiteX15" fmla="*/ 5372100 w 5511800"/>
                <a:gd name="connsiteY15" fmla="*/ 2197100 h 3136900"/>
                <a:gd name="connsiteX16" fmla="*/ 5372100 w 5511800"/>
                <a:gd name="connsiteY16" fmla="*/ 2197100 h 3136900"/>
                <a:gd name="connsiteX17" fmla="*/ 5486400 w 5511800"/>
                <a:gd name="connsiteY17" fmla="*/ 2362200 h 3136900"/>
                <a:gd name="connsiteX18" fmla="*/ 5422900 w 5511800"/>
                <a:gd name="connsiteY18" fmla="*/ 2438400 h 3136900"/>
                <a:gd name="connsiteX19" fmla="*/ 5461000 w 5511800"/>
                <a:gd name="connsiteY19" fmla="*/ 2514600 h 3136900"/>
                <a:gd name="connsiteX20" fmla="*/ 5511800 w 5511800"/>
                <a:gd name="connsiteY20" fmla="*/ 2565400 h 3136900"/>
                <a:gd name="connsiteX21" fmla="*/ 5435600 w 5511800"/>
                <a:gd name="connsiteY21" fmla="*/ 2743200 h 3136900"/>
                <a:gd name="connsiteX22" fmla="*/ 5410200 w 5511800"/>
                <a:gd name="connsiteY22" fmla="*/ 2806700 h 3136900"/>
                <a:gd name="connsiteX23" fmla="*/ 5359400 w 5511800"/>
                <a:gd name="connsiteY23" fmla="*/ 2857500 h 3136900"/>
                <a:gd name="connsiteX24" fmla="*/ 5422900 w 5511800"/>
                <a:gd name="connsiteY24" fmla="*/ 2921000 h 3136900"/>
                <a:gd name="connsiteX25" fmla="*/ 5435600 w 5511800"/>
                <a:gd name="connsiteY25" fmla="*/ 2984500 h 3136900"/>
                <a:gd name="connsiteX26" fmla="*/ 5473700 w 5511800"/>
                <a:gd name="connsiteY26" fmla="*/ 3111500 h 3136900"/>
                <a:gd name="connsiteX27" fmla="*/ 5511800 w 5511800"/>
                <a:gd name="connsiteY27" fmla="*/ 3136900 h 3136900"/>
                <a:gd name="connsiteX28" fmla="*/ 5397500 w 5511800"/>
                <a:gd name="connsiteY28" fmla="*/ 3111500 h 3136900"/>
                <a:gd name="connsiteX29" fmla="*/ 5295900 w 5511800"/>
                <a:gd name="connsiteY29" fmla="*/ 3022600 h 3136900"/>
                <a:gd name="connsiteX30" fmla="*/ 5232400 w 5511800"/>
                <a:gd name="connsiteY30" fmla="*/ 2959100 h 3136900"/>
                <a:gd name="connsiteX31" fmla="*/ 5143500 w 5511800"/>
                <a:gd name="connsiteY31" fmla="*/ 2908300 h 3136900"/>
                <a:gd name="connsiteX32" fmla="*/ 5054600 w 5511800"/>
                <a:gd name="connsiteY32" fmla="*/ 2870200 h 3136900"/>
                <a:gd name="connsiteX33" fmla="*/ 4800600 w 5511800"/>
                <a:gd name="connsiteY33" fmla="*/ 2806700 h 3136900"/>
                <a:gd name="connsiteX34" fmla="*/ 4699000 w 5511800"/>
                <a:gd name="connsiteY34" fmla="*/ 2794000 h 3136900"/>
                <a:gd name="connsiteX35" fmla="*/ 4597400 w 5511800"/>
                <a:gd name="connsiteY35" fmla="*/ 2819400 h 3136900"/>
                <a:gd name="connsiteX36" fmla="*/ 4457700 w 5511800"/>
                <a:gd name="connsiteY36" fmla="*/ 2755900 h 3136900"/>
                <a:gd name="connsiteX37" fmla="*/ 4432300 w 5511800"/>
                <a:gd name="connsiteY37" fmla="*/ 2806700 h 3136900"/>
                <a:gd name="connsiteX38" fmla="*/ 4406900 w 5511800"/>
                <a:gd name="connsiteY38" fmla="*/ 2870200 h 3136900"/>
                <a:gd name="connsiteX39" fmla="*/ 4279900 w 5511800"/>
                <a:gd name="connsiteY39" fmla="*/ 2857500 h 3136900"/>
                <a:gd name="connsiteX40" fmla="*/ 4114800 w 5511800"/>
                <a:gd name="connsiteY40" fmla="*/ 2717800 h 3136900"/>
                <a:gd name="connsiteX41" fmla="*/ 4025900 w 5511800"/>
                <a:gd name="connsiteY41" fmla="*/ 2667000 h 3136900"/>
                <a:gd name="connsiteX42" fmla="*/ 0 w 5511800"/>
                <a:gd name="connsiteY42" fmla="*/ 2667000 h 3136900"/>
                <a:gd name="connsiteX43" fmla="*/ 12700 w 5511800"/>
                <a:gd name="connsiteY43"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11800" h="3136900">
                  <a:moveTo>
                    <a:pt x="12700" y="0"/>
                  </a:moveTo>
                  <a:lnTo>
                    <a:pt x="5397500" y="0"/>
                  </a:lnTo>
                  <a:lnTo>
                    <a:pt x="5435600" y="76200"/>
                  </a:lnTo>
                  <a:lnTo>
                    <a:pt x="5435600" y="88900"/>
                  </a:lnTo>
                  <a:lnTo>
                    <a:pt x="5397500" y="152400"/>
                  </a:lnTo>
                  <a:lnTo>
                    <a:pt x="5308600" y="241300"/>
                  </a:lnTo>
                  <a:lnTo>
                    <a:pt x="5181600" y="279400"/>
                  </a:lnTo>
                  <a:lnTo>
                    <a:pt x="5232400" y="368300"/>
                  </a:lnTo>
                  <a:lnTo>
                    <a:pt x="5283200" y="457200"/>
                  </a:lnTo>
                  <a:lnTo>
                    <a:pt x="5283200" y="457200"/>
                  </a:lnTo>
                  <a:lnTo>
                    <a:pt x="5384800" y="469900"/>
                  </a:lnTo>
                  <a:lnTo>
                    <a:pt x="5486400" y="520700"/>
                  </a:lnTo>
                  <a:lnTo>
                    <a:pt x="5486400" y="1981200"/>
                  </a:lnTo>
                  <a:lnTo>
                    <a:pt x="5448300" y="2032000"/>
                  </a:lnTo>
                  <a:lnTo>
                    <a:pt x="5448300" y="2222500"/>
                  </a:lnTo>
                  <a:lnTo>
                    <a:pt x="5372100" y="2197100"/>
                  </a:lnTo>
                  <a:lnTo>
                    <a:pt x="5372100" y="2197100"/>
                  </a:lnTo>
                  <a:lnTo>
                    <a:pt x="5486400" y="2362200"/>
                  </a:lnTo>
                  <a:lnTo>
                    <a:pt x="5422900" y="2438400"/>
                  </a:lnTo>
                  <a:lnTo>
                    <a:pt x="5461000" y="2514600"/>
                  </a:lnTo>
                  <a:lnTo>
                    <a:pt x="5511800" y="2565400"/>
                  </a:lnTo>
                  <a:lnTo>
                    <a:pt x="5435600" y="2743200"/>
                  </a:lnTo>
                  <a:lnTo>
                    <a:pt x="5410200" y="2806700"/>
                  </a:lnTo>
                  <a:lnTo>
                    <a:pt x="5359400" y="2857500"/>
                  </a:lnTo>
                  <a:lnTo>
                    <a:pt x="5422900" y="2921000"/>
                  </a:lnTo>
                  <a:lnTo>
                    <a:pt x="5435600" y="2984500"/>
                  </a:lnTo>
                  <a:lnTo>
                    <a:pt x="5473700" y="3111500"/>
                  </a:lnTo>
                  <a:lnTo>
                    <a:pt x="5511800" y="3136900"/>
                  </a:lnTo>
                  <a:lnTo>
                    <a:pt x="5397500" y="3111500"/>
                  </a:lnTo>
                  <a:lnTo>
                    <a:pt x="5295900" y="3022600"/>
                  </a:lnTo>
                  <a:lnTo>
                    <a:pt x="5232400" y="2959100"/>
                  </a:lnTo>
                  <a:lnTo>
                    <a:pt x="5143500" y="2908300"/>
                  </a:lnTo>
                  <a:lnTo>
                    <a:pt x="5054600" y="2870200"/>
                  </a:lnTo>
                  <a:lnTo>
                    <a:pt x="4800600" y="2806700"/>
                  </a:lnTo>
                  <a:lnTo>
                    <a:pt x="4699000" y="2794000"/>
                  </a:lnTo>
                  <a:lnTo>
                    <a:pt x="4597400" y="2819400"/>
                  </a:lnTo>
                  <a:lnTo>
                    <a:pt x="4457700" y="2755900"/>
                  </a:lnTo>
                  <a:lnTo>
                    <a:pt x="4432300" y="2806700"/>
                  </a:lnTo>
                  <a:lnTo>
                    <a:pt x="4406900" y="2870200"/>
                  </a:lnTo>
                  <a:lnTo>
                    <a:pt x="4279900" y="2857500"/>
                  </a:lnTo>
                  <a:lnTo>
                    <a:pt x="4114800" y="2717800"/>
                  </a:lnTo>
                  <a:lnTo>
                    <a:pt x="4025900" y="2667000"/>
                  </a:lnTo>
                  <a:lnTo>
                    <a:pt x="0" y="2667000"/>
                  </a:lnTo>
                  <a:cubicBezTo>
                    <a:pt x="4233" y="1778000"/>
                    <a:pt x="8467" y="889000"/>
                    <a:pt x="12700" y="0"/>
                  </a:cubicBezTo>
                  <a:close/>
                </a:path>
              </a:pathLst>
            </a:custGeom>
            <a:blipFill dpi="0" rotWithShape="1">
              <a:blip r:embed="rId11" cstate="print">
                <a:extLst>
                  <a:ext uri="{28A0092B-C50C-407E-A947-70E740481C1C}">
                    <a14:useLocalDpi xmlns:a14="http://schemas.microsoft.com/office/drawing/2010/main"/>
                  </a:ext>
                </a:extLst>
              </a:blip>
              <a:srcRect/>
              <a:stretch>
                <a:fillRect/>
              </a:stretch>
            </a:blipFill>
            <a:ln w="12700">
              <a:solidFill>
                <a:srgbClr val="112D3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grpSp>
        <p:nvGrpSpPr>
          <p:cNvPr id="32" name="Group 31"/>
          <p:cNvGrpSpPr/>
          <p:nvPr/>
        </p:nvGrpSpPr>
        <p:grpSpPr>
          <a:xfrm>
            <a:off x="4955535" y="4121041"/>
            <a:ext cx="1231179" cy="702703"/>
            <a:chOff x="5869190" y="5716368"/>
            <a:chExt cx="1395336" cy="796397"/>
          </a:xfrm>
        </p:grpSpPr>
        <p:grpSp>
          <p:nvGrpSpPr>
            <p:cNvPr id="63" name="Group 62"/>
            <p:cNvGrpSpPr/>
            <p:nvPr/>
          </p:nvGrpSpPr>
          <p:grpSpPr>
            <a:xfrm>
              <a:off x="5883478" y="5716368"/>
              <a:ext cx="501174" cy="796397"/>
              <a:chOff x="-609600" y="899865"/>
              <a:chExt cx="457200" cy="726520"/>
            </a:xfrm>
            <a:solidFill>
              <a:schemeClr val="accent3">
                <a:lumMod val="20000"/>
                <a:lumOff val="80000"/>
              </a:schemeClr>
            </a:solidFill>
          </p:grpSpPr>
          <p:sp>
            <p:nvSpPr>
              <p:cNvPr id="72" name="Round Same Side Corner Rectangle 71"/>
              <p:cNvSpPr/>
              <p:nvPr/>
            </p:nvSpPr>
            <p:spPr>
              <a:xfrm>
                <a:off x="-609600" y="1176067"/>
                <a:ext cx="457200" cy="450318"/>
              </a:xfrm>
              <a:prstGeom prst="round2SameRect">
                <a:avLst>
                  <a:gd name="adj1" fmla="val 48438"/>
                  <a:gd name="adj2" fmla="val 0"/>
                </a:avLst>
              </a:prstGeom>
              <a:grpFill/>
              <a:ln w="3175">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73" name="Oval 72"/>
              <p:cNvSpPr/>
              <p:nvPr/>
            </p:nvSpPr>
            <p:spPr>
              <a:xfrm>
                <a:off x="-557956" y="899865"/>
                <a:ext cx="343501" cy="343501"/>
              </a:xfrm>
              <a:prstGeom prst="ellipse">
                <a:avLst/>
              </a:prstGeom>
              <a:grpFill/>
              <a:ln w="3175">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grpSp>
          <p:nvGrpSpPr>
            <p:cNvPr id="64" name="Group 63"/>
            <p:cNvGrpSpPr/>
            <p:nvPr/>
          </p:nvGrpSpPr>
          <p:grpSpPr>
            <a:xfrm>
              <a:off x="6307553" y="5716368"/>
              <a:ext cx="501174" cy="796397"/>
              <a:chOff x="-592541" y="955825"/>
              <a:chExt cx="457200" cy="726520"/>
            </a:xfrm>
            <a:solidFill>
              <a:schemeClr val="accent1">
                <a:lumMod val="20000"/>
                <a:lumOff val="80000"/>
              </a:schemeClr>
            </a:solidFill>
          </p:grpSpPr>
          <p:sp>
            <p:nvSpPr>
              <p:cNvPr id="70" name="Round Same Side Corner Rectangle 69"/>
              <p:cNvSpPr/>
              <p:nvPr/>
            </p:nvSpPr>
            <p:spPr>
              <a:xfrm>
                <a:off x="-592541" y="1232027"/>
                <a:ext cx="457200" cy="450318"/>
              </a:xfrm>
              <a:prstGeom prst="round2SameRect">
                <a:avLst>
                  <a:gd name="adj1" fmla="val 48438"/>
                  <a:gd name="adj2" fmla="val 0"/>
                </a:avLst>
              </a:prstGeom>
              <a:grpFill/>
              <a:ln w="3175">
                <a:solidFill>
                  <a:schemeClr val="accent1">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71" name="Oval 70"/>
              <p:cNvSpPr/>
              <p:nvPr/>
            </p:nvSpPr>
            <p:spPr>
              <a:xfrm>
                <a:off x="-540898" y="955825"/>
                <a:ext cx="343501" cy="343502"/>
              </a:xfrm>
              <a:prstGeom prst="ellipse">
                <a:avLst/>
              </a:prstGeom>
              <a:grpFill/>
              <a:ln w="3175">
                <a:solidFill>
                  <a:schemeClr val="accent1">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grpSp>
          <p:nvGrpSpPr>
            <p:cNvPr id="65" name="Group 64"/>
            <p:cNvGrpSpPr/>
            <p:nvPr/>
          </p:nvGrpSpPr>
          <p:grpSpPr>
            <a:xfrm>
              <a:off x="6731627" y="5716368"/>
              <a:ext cx="501174" cy="796397"/>
              <a:chOff x="-609600" y="899865"/>
              <a:chExt cx="457200" cy="726520"/>
            </a:xfrm>
            <a:solidFill>
              <a:schemeClr val="accent2">
                <a:lumMod val="20000"/>
                <a:lumOff val="80000"/>
              </a:schemeClr>
            </a:solidFill>
          </p:grpSpPr>
          <p:sp>
            <p:nvSpPr>
              <p:cNvPr id="68" name="Round Same Side Corner Rectangle 67"/>
              <p:cNvSpPr/>
              <p:nvPr/>
            </p:nvSpPr>
            <p:spPr>
              <a:xfrm>
                <a:off x="-609600" y="1176067"/>
                <a:ext cx="457200" cy="450318"/>
              </a:xfrm>
              <a:prstGeom prst="round2SameRect">
                <a:avLst>
                  <a:gd name="adj1" fmla="val 48438"/>
                  <a:gd name="adj2" fmla="val 0"/>
                </a:avLst>
              </a:prstGeom>
              <a:grpFill/>
              <a:ln w="3175">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9" name="Oval 68"/>
              <p:cNvSpPr/>
              <p:nvPr/>
            </p:nvSpPr>
            <p:spPr>
              <a:xfrm>
                <a:off x="-557956" y="899865"/>
                <a:ext cx="343501" cy="343501"/>
              </a:xfrm>
              <a:prstGeom prst="ellipse">
                <a:avLst/>
              </a:prstGeom>
              <a:grpFill/>
              <a:ln w="3175">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
          <p:nvSpPr>
            <p:cNvPr id="66" name="TextBox 65"/>
            <p:cNvSpPr txBox="1"/>
            <p:nvPr/>
          </p:nvSpPr>
          <p:spPr>
            <a:xfrm>
              <a:off x="5869190" y="5773154"/>
              <a:ext cx="1395336" cy="720083"/>
            </a:xfrm>
            <a:prstGeom prst="rect">
              <a:avLst/>
            </a:prstGeom>
            <a:noFill/>
          </p:spPr>
          <p:txBody>
            <a:bodyPr wrap="square" rtlCol="0">
              <a:spAutoFit/>
            </a:bodyPr>
            <a:lstStyle/>
            <a:p>
              <a:pPr algn="ctr"/>
              <a:r>
                <a:rPr lang="en-US" sz="1235" b="1" dirty="0">
                  <a:solidFill>
                    <a:schemeClr val="tx2">
                      <a:lumMod val="50000"/>
                    </a:schemeClr>
                  </a:solidFill>
                  <a:effectLst>
                    <a:glow rad="63500">
                      <a:schemeClr val="bg1">
                        <a:alpha val="60000"/>
                      </a:schemeClr>
                    </a:glow>
                  </a:effectLst>
                  <a:latin typeface="Cambria" panose="02040503050406030204" pitchFamily="18" charset="0"/>
                  <a:cs typeface="JasmineUPC" panose="02020603050405020304" pitchFamily="18" charset="-34"/>
                </a:rPr>
                <a:t>SEA Jobs Alike </a:t>
              </a:r>
              <a:br>
                <a:rPr lang="en-US" sz="1235" b="1" dirty="0">
                  <a:solidFill>
                    <a:schemeClr val="tx2">
                      <a:lumMod val="50000"/>
                    </a:schemeClr>
                  </a:solidFill>
                  <a:effectLst>
                    <a:glow rad="63500">
                      <a:schemeClr val="bg1">
                        <a:alpha val="60000"/>
                      </a:schemeClr>
                    </a:glow>
                  </a:effectLst>
                  <a:latin typeface="Cambria" panose="02040503050406030204" pitchFamily="18" charset="0"/>
                  <a:cs typeface="JasmineUPC" panose="02020603050405020304" pitchFamily="18" charset="-34"/>
                </a:rPr>
              </a:br>
              <a:r>
                <a:rPr lang="en-US" sz="441" b="1" dirty="0">
                  <a:solidFill>
                    <a:schemeClr val="tx2">
                      <a:lumMod val="50000"/>
                    </a:schemeClr>
                  </a:solidFill>
                  <a:effectLst>
                    <a:glow rad="63500">
                      <a:schemeClr val="bg1">
                        <a:alpha val="60000"/>
                      </a:schemeClr>
                    </a:glow>
                  </a:effectLst>
                  <a:latin typeface="Cambria" panose="02040503050406030204" pitchFamily="18" charset="0"/>
                  <a:cs typeface="JasmineUPC" panose="02020603050405020304" pitchFamily="18" charset="-34"/>
                </a:rPr>
                <a:t> </a:t>
              </a:r>
            </a:p>
            <a:p>
              <a:pPr algn="ctr"/>
              <a:r>
                <a:rPr lang="en-US" sz="882" b="1" dirty="0">
                  <a:solidFill>
                    <a:schemeClr val="tx2">
                      <a:lumMod val="50000"/>
                    </a:schemeClr>
                  </a:solidFill>
                  <a:effectLst>
                    <a:glow rad="63500">
                      <a:schemeClr val="bg1">
                        <a:alpha val="60000"/>
                      </a:schemeClr>
                    </a:glow>
                  </a:effectLst>
                  <a:latin typeface="Cambria" panose="02040503050406030204" pitchFamily="18" charset="0"/>
                  <a:cs typeface="JasmineUPC" panose="02020603050405020304" pitchFamily="18" charset="-34"/>
                </a:rPr>
                <a:t>Capacity Building</a:t>
              </a:r>
            </a:p>
            <a:p>
              <a:pPr algn="ctr"/>
              <a:r>
                <a:rPr lang="en-US" sz="971" b="1" dirty="0">
                  <a:solidFill>
                    <a:schemeClr val="tx2">
                      <a:lumMod val="50000"/>
                    </a:schemeClr>
                  </a:solidFill>
                  <a:effectLst>
                    <a:glow rad="63500">
                      <a:schemeClr val="bg1">
                        <a:alpha val="60000"/>
                      </a:schemeClr>
                    </a:glow>
                  </a:effectLst>
                  <a:latin typeface="Cambria" panose="02040503050406030204" pitchFamily="18" charset="0"/>
                  <a:cs typeface="JasmineUPC" panose="02020603050405020304" pitchFamily="18" charset="-34"/>
                </a:rPr>
                <a:t>Workgroups</a:t>
              </a:r>
              <a:endParaRPr lang="en-US" sz="882" b="1" dirty="0">
                <a:solidFill>
                  <a:schemeClr val="tx2">
                    <a:lumMod val="50000"/>
                  </a:schemeClr>
                </a:solidFill>
                <a:effectLst>
                  <a:glow rad="63500">
                    <a:schemeClr val="bg1">
                      <a:alpha val="60000"/>
                    </a:schemeClr>
                  </a:glow>
                </a:effectLst>
                <a:latin typeface="Cambria" panose="02040503050406030204" pitchFamily="18" charset="0"/>
                <a:cs typeface="JasmineUPC" panose="02020603050405020304" pitchFamily="18" charset="-34"/>
              </a:endParaRPr>
            </a:p>
          </p:txBody>
        </p:sp>
      </p:grpSp>
      <p:sp>
        <p:nvSpPr>
          <p:cNvPr id="77" name="Rectangle 76"/>
          <p:cNvSpPr/>
          <p:nvPr/>
        </p:nvSpPr>
        <p:spPr>
          <a:xfrm>
            <a:off x="1880347" y="228600"/>
            <a:ext cx="8431306" cy="6400800"/>
          </a:xfrm>
          <a:prstGeom prst="rect">
            <a:avLst/>
          </a:prstGeom>
          <a:noFill/>
          <a:ln w="57150">
            <a:solidFill>
              <a:schemeClr val="accent1">
                <a:lumMod val="75000"/>
              </a:schemeClr>
            </a:solidFill>
            <a:bevel/>
          </a:ln>
        </p:spPr>
        <p:style>
          <a:lnRef idx="2">
            <a:schemeClr val="accent1"/>
          </a:lnRef>
          <a:fillRef idx="1">
            <a:schemeClr val="lt1"/>
          </a:fillRef>
          <a:effectRef idx="0">
            <a:schemeClr val="accent1"/>
          </a:effectRef>
          <a:fontRef idx="minor">
            <a:schemeClr val="dk1"/>
          </a:fontRef>
        </p:style>
        <p:txBody>
          <a:bodyPr lIns="89896" tIns="44948" rIns="89896" bIns="44948" spcCol="0" rtlCol="0" anchor="ctr"/>
          <a:lstStyle/>
          <a:p>
            <a:pPr marL="449505">
              <a:lnSpc>
                <a:spcPct val="115000"/>
              </a:lnSpc>
              <a:spcAft>
                <a:spcPts val="983"/>
              </a:spcAft>
            </a:pPr>
            <a:endParaRPr lang="en-US" sz="1059" dirty="0">
              <a:ea typeface="Calibri"/>
              <a:cs typeface="Times New Roman"/>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471384" y="4292845"/>
            <a:ext cx="2605853" cy="503774"/>
          </a:xfrm>
          <a:prstGeom prst="rect">
            <a:avLst/>
          </a:prstGeom>
        </p:spPr>
      </p:pic>
      <p:grpSp>
        <p:nvGrpSpPr>
          <p:cNvPr id="51" name="Group 50"/>
          <p:cNvGrpSpPr/>
          <p:nvPr/>
        </p:nvGrpSpPr>
        <p:grpSpPr>
          <a:xfrm>
            <a:off x="2089287" y="312321"/>
            <a:ext cx="4025602" cy="2750861"/>
            <a:chOff x="672393" y="338372"/>
            <a:chExt cx="4562349" cy="3117643"/>
          </a:xfrm>
        </p:grpSpPr>
        <p:pic>
          <p:nvPicPr>
            <p:cNvPr id="53" name="Picture 2" descr="T:\Office\TAESEInformation\TAESElogo\TAESEnewlogocolor2015\TAESElogo300aggieblackcpd.jpg"/>
            <p:cNvPicPr>
              <a:picLocks noChangeAspect="1" noChangeArrowheads="1"/>
            </p:cNvPicPr>
            <p:nvPr/>
          </p:nvPicPr>
          <p:blipFill rotWithShape="1">
            <a:blip r:embed="rId13" cstate="hqprint">
              <a:lum bright="70000" contrast="-70000"/>
              <a:extLst>
                <a:ext uri="{28A0092B-C50C-407E-A947-70E740481C1C}">
                  <a14:useLocalDpi xmlns:a14="http://schemas.microsoft.com/office/drawing/2010/main"/>
                </a:ext>
              </a:extLst>
            </a:blip>
            <a:srcRect/>
            <a:stretch/>
          </p:blipFill>
          <p:spPr bwMode="auto">
            <a:xfrm>
              <a:off x="1427467" y="338372"/>
              <a:ext cx="3216771" cy="31176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2393" y="746133"/>
              <a:ext cx="4562349" cy="472257"/>
            </a:xfrm>
            <a:prstGeom prst="rect">
              <a:avLst/>
            </a:prstGeom>
            <a:noFill/>
          </p:spPr>
          <p:txBody>
            <a:bodyPr wrap="square" lIns="89896" tIns="44948" rIns="89896" bIns="44948" rtlCol="0">
              <a:spAutoFit/>
            </a:bodyPr>
            <a:lstStyle/>
            <a:p>
              <a:pPr algn="ctr"/>
              <a:r>
                <a:rPr lang="en-US" sz="2118" b="1" i="1" dirty="0">
                  <a:solidFill>
                    <a:srgbClr val="00335A"/>
                  </a:solidFill>
                  <a:effectLst>
                    <a:outerShdw blurRad="38100" dist="38100" dir="2700000" algn="tl">
                      <a:srgbClr val="000000">
                        <a:alpha val="43137"/>
                      </a:srgbClr>
                    </a:outerShdw>
                  </a:effectLst>
                  <a:latin typeface="Arial" pitchFamily="34" charset="0"/>
                  <a:cs typeface="Arial" panose="020B0604020202020204" pitchFamily="34" charset="0"/>
                </a:rPr>
                <a:t>Major Centers and Projects</a:t>
              </a:r>
            </a:p>
          </p:txBody>
        </p:sp>
      </p:grpSp>
      <p:pic>
        <p:nvPicPr>
          <p:cNvPr id="15" name="Picture 14"/>
          <p:cNvPicPr>
            <a:picLocks noChangeAspect="1"/>
          </p:cNvPicPr>
          <p:nvPr/>
        </p:nvPicPr>
        <p:blipFill>
          <a:blip r:embed="rId14"/>
          <a:stretch>
            <a:fillRect/>
          </a:stretch>
        </p:blipFill>
        <p:spPr>
          <a:xfrm>
            <a:off x="8194563" y="3361765"/>
            <a:ext cx="2029293" cy="725201"/>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934975" y="3385396"/>
            <a:ext cx="2197051" cy="581486"/>
          </a:xfrm>
          <a:prstGeom prst="rect">
            <a:avLst/>
          </a:prstGeom>
        </p:spPr>
      </p:pic>
      <p:pic>
        <p:nvPicPr>
          <p:cNvPr id="82" name="Picture 81"/>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2098696" y="3140423"/>
            <a:ext cx="1690348" cy="759224"/>
          </a:xfrm>
          <a:prstGeom prst="rect">
            <a:avLst/>
          </a:prstGeom>
        </p:spPr>
      </p:pic>
      <p:sp>
        <p:nvSpPr>
          <p:cNvPr id="81" name="TextBox 80"/>
          <p:cNvSpPr txBox="1"/>
          <p:nvPr/>
        </p:nvSpPr>
        <p:spPr>
          <a:xfrm>
            <a:off x="6596273" y="382810"/>
            <a:ext cx="1534326" cy="389574"/>
          </a:xfrm>
          <a:prstGeom prst="rect">
            <a:avLst/>
          </a:prstGeom>
          <a:noFill/>
        </p:spPr>
        <p:txBody>
          <a:bodyPr wrap="square" lIns="89896" tIns="44948" rIns="89896" bIns="44948" rtlCol="0">
            <a:spAutoFit/>
          </a:bodyPr>
          <a:lstStyle/>
          <a:p>
            <a:pPr algn="ctr"/>
            <a:r>
              <a:rPr lang="en-US" sz="971" b="1" dirty="0">
                <a:latin typeface="Arial" pitchFamily="34" charset="0"/>
                <a:cs typeface="Arial" panose="020B0604020202020204" pitchFamily="34" charset="0"/>
              </a:rPr>
              <a:t>Utah Interpreter</a:t>
            </a:r>
          </a:p>
          <a:p>
            <a:pPr algn="ctr"/>
            <a:r>
              <a:rPr lang="en-US" sz="971" b="1" dirty="0">
                <a:latin typeface="Arial" pitchFamily="34" charset="0"/>
                <a:cs typeface="Arial" panose="020B0604020202020204" pitchFamily="34" charset="0"/>
              </a:rPr>
              <a:t>Training Program</a:t>
            </a:r>
          </a:p>
        </p:txBody>
      </p: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89286" y="1007024"/>
            <a:ext cx="4140281" cy="1164695"/>
          </a:xfrm>
          <a:prstGeom prst="rect">
            <a:avLst/>
          </a:prstGeom>
        </p:spPr>
      </p:pic>
      <p:grpSp>
        <p:nvGrpSpPr>
          <p:cNvPr id="54" name="Group 53"/>
          <p:cNvGrpSpPr/>
          <p:nvPr/>
        </p:nvGrpSpPr>
        <p:grpSpPr>
          <a:xfrm>
            <a:off x="3908073" y="3143686"/>
            <a:ext cx="1771479" cy="837860"/>
            <a:chOff x="3970781" y="4832435"/>
            <a:chExt cx="1771479" cy="837860"/>
          </a:xfrm>
        </p:grpSpPr>
        <p:sp>
          <p:nvSpPr>
            <p:cNvPr id="55" name="Rounded Rectangle 54"/>
            <p:cNvSpPr/>
            <p:nvPr/>
          </p:nvSpPr>
          <p:spPr>
            <a:xfrm>
              <a:off x="4307952" y="4832435"/>
              <a:ext cx="1434308" cy="627350"/>
            </a:xfrm>
            <a:prstGeom prst="roundRect">
              <a:avLst>
                <a:gd name="adj" fmla="val 806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latin typeface="Cambria" panose="02040503050406030204" pitchFamily="18" charset="0"/>
                </a:rPr>
                <a:t>NASDSE / TAESE</a:t>
              </a:r>
            </a:p>
            <a:p>
              <a:pPr algn="r"/>
              <a:r>
                <a:rPr lang="en-US" sz="900" dirty="0" smtClean="0">
                  <a:solidFill>
                    <a:schemeClr val="bg1"/>
                  </a:solidFill>
                  <a:latin typeface="Cambria" panose="02040503050406030204" pitchFamily="18" charset="0"/>
                </a:rPr>
                <a:t>Orientation and </a:t>
              </a:r>
              <a:r>
                <a:rPr lang="en-US" sz="900" dirty="0">
                  <a:solidFill>
                    <a:schemeClr val="bg1"/>
                  </a:solidFill>
                  <a:latin typeface="Cambria" panose="02040503050406030204" pitchFamily="18" charset="0"/>
                </a:rPr>
                <a:t>T</a:t>
              </a:r>
              <a:r>
                <a:rPr lang="en-US" sz="900" dirty="0" smtClean="0">
                  <a:solidFill>
                    <a:schemeClr val="bg1"/>
                  </a:solidFill>
                  <a:latin typeface="Cambria" panose="02040503050406030204" pitchFamily="18" charset="0"/>
                </a:rPr>
                <a:t>raining for New State Special Education Directors</a:t>
              </a:r>
              <a:endParaRPr lang="en-US" sz="900" dirty="0">
                <a:solidFill>
                  <a:schemeClr val="bg1"/>
                </a:solidFill>
                <a:latin typeface="Cambria" panose="02040503050406030204" pitchFamily="18" charset="0"/>
              </a:endParaRPr>
            </a:p>
          </p:txBody>
        </p:sp>
        <p:pic>
          <p:nvPicPr>
            <p:cNvPr id="56" name="Picture 55"/>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3970781" y="5109926"/>
              <a:ext cx="674342" cy="560369"/>
            </a:xfrm>
            <a:prstGeom prst="rect">
              <a:avLst/>
            </a:prstGeom>
          </p:spPr>
        </p:pic>
      </p:grpSp>
    </p:spTree>
    <p:extLst>
      <p:ext uri="{BB962C8B-B14F-4D97-AF65-F5344CB8AC3E}">
        <p14:creationId xmlns:p14="http://schemas.microsoft.com/office/powerpoint/2010/main" val="4278845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2" y="493776"/>
            <a:ext cx="7269480" cy="1499616"/>
          </a:xfrm>
        </p:spPr>
        <p:txBody>
          <a:bodyPr>
            <a:normAutofit fontScale="90000"/>
          </a:bodyPr>
          <a:lstStyle/>
          <a:p>
            <a:r>
              <a:rPr lang="en-US" b="1" dirty="0" smtClean="0"/>
              <a:t>Layer 1: </a:t>
            </a:r>
            <a:r>
              <a:rPr lang="en-US" dirty="0" smtClean="0"/>
              <a:t>Small Group Instruction</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132" y="5246129"/>
            <a:ext cx="1024549" cy="1413171"/>
          </a:xfrm>
          <a:prstGeom prst="rect">
            <a:avLst/>
          </a:prstGeom>
        </p:spPr>
      </p:pic>
      <p:sp>
        <p:nvSpPr>
          <p:cNvPr id="6" name="Title 1"/>
          <p:cNvSpPr txBox="1">
            <a:spLocks/>
          </p:cNvSpPr>
          <p:nvPr/>
        </p:nvSpPr>
        <p:spPr>
          <a:xfrm rot="5400000">
            <a:off x="9141067" y="2455666"/>
            <a:ext cx="3230890" cy="1270721"/>
          </a:xfrm>
          <a:prstGeom prst="rect">
            <a:avLst/>
          </a:prstGeom>
          <a:solidFill>
            <a:srgbClr val="0070C0"/>
          </a:solidFill>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
            </a:r>
            <a:br>
              <a:rPr lang="en-US" b="1" dirty="0" smtClean="0"/>
            </a:br>
            <a:r>
              <a:rPr lang="en-US" b="1" dirty="0" smtClean="0"/>
              <a:t>Layer 1: </a:t>
            </a:r>
            <a:r>
              <a:rPr lang="en-US" dirty="0" smtClean="0"/>
              <a:t>Small Group Instruction </a:t>
            </a:r>
          </a:p>
          <a:p>
            <a:pPr algn="ctr"/>
            <a:r>
              <a:rPr lang="en-US" dirty="0" smtClean="0"/>
              <a:t> Page 18</a:t>
            </a:r>
            <a:br>
              <a:rPr lang="en-US" dirty="0" smtClean="0"/>
            </a:br>
            <a:endParaRPr lang="en-US" dirty="0"/>
          </a:p>
        </p:txBody>
      </p:sp>
      <p:pic>
        <p:nvPicPr>
          <p:cNvPr id="3" name="Picture 2"/>
          <p:cNvPicPr>
            <a:picLocks noChangeAspect="1"/>
          </p:cNvPicPr>
          <p:nvPr/>
        </p:nvPicPr>
        <p:blipFill>
          <a:blip r:embed="rId3"/>
          <a:stretch>
            <a:fillRect/>
          </a:stretch>
        </p:blipFill>
        <p:spPr>
          <a:xfrm>
            <a:off x="233216" y="1475580"/>
            <a:ext cx="9887937" cy="3504893"/>
          </a:xfrm>
          <a:prstGeom prst="rect">
            <a:avLst/>
          </a:prstGeom>
        </p:spPr>
      </p:pic>
    </p:spTree>
    <p:extLst>
      <p:ext uri="{BB962C8B-B14F-4D97-AF65-F5344CB8AC3E}">
        <p14:creationId xmlns:p14="http://schemas.microsoft.com/office/powerpoint/2010/main" val="1066615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950250" cy="1499616"/>
          </a:xfrm>
        </p:spPr>
        <p:txBody>
          <a:bodyPr>
            <a:normAutofit/>
          </a:bodyPr>
          <a:lstStyle/>
          <a:p>
            <a:r>
              <a:rPr lang="en-US" b="1" dirty="0" smtClean="0"/>
              <a:t>Student Assistance Teams</a:t>
            </a:r>
            <a:r>
              <a:rPr lang="en-US" dirty="0" smtClean="0"/>
              <a:t/>
            </a:r>
            <a:br>
              <a:rPr lang="en-US" dirty="0" smtClean="0"/>
            </a:br>
            <a:r>
              <a:rPr lang="en-US" dirty="0" smtClean="0"/>
              <a:t>Supplemental Guide</a:t>
            </a:r>
            <a:endParaRPr lang="en-US" dirty="0"/>
          </a:p>
        </p:txBody>
      </p:sp>
      <p:pic>
        <p:nvPicPr>
          <p:cNvPr id="4" name="Picture 3"/>
          <p:cNvPicPr>
            <a:picLocks noChangeAspect="1"/>
          </p:cNvPicPr>
          <p:nvPr/>
        </p:nvPicPr>
        <p:blipFill>
          <a:blip r:embed="rId2"/>
          <a:stretch>
            <a:fillRect/>
          </a:stretch>
        </p:blipFill>
        <p:spPr>
          <a:xfrm>
            <a:off x="6797993" y="585216"/>
            <a:ext cx="5219836" cy="4839805"/>
          </a:xfrm>
          <a:prstGeom prst="rect">
            <a:avLst/>
          </a:prstGeom>
        </p:spPr>
      </p:pic>
      <p:sp>
        <p:nvSpPr>
          <p:cNvPr id="5" name="TextBox 4"/>
          <p:cNvSpPr txBox="1"/>
          <p:nvPr/>
        </p:nvSpPr>
        <p:spPr>
          <a:xfrm>
            <a:off x="1039091" y="2377440"/>
            <a:ext cx="566928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SAT process and the provision of high-quality instruction and interventions can help teachers meet the needs of students. </a:t>
            </a:r>
            <a:endParaRPr lang="en-US" sz="2800" dirty="0" smtClean="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407" y="5623414"/>
            <a:ext cx="795529" cy="1097281"/>
          </a:xfrm>
          <a:prstGeom prst="rect">
            <a:avLst/>
          </a:prstGeom>
        </p:spPr>
      </p:pic>
    </p:spTree>
    <p:extLst>
      <p:ext uri="{BB962C8B-B14F-4D97-AF65-F5344CB8AC3E}">
        <p14:creationId xmlns:p14="http://schemas.microsoft.com/office/powerpoint/2010/main" val="1269811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950250" cy="1499616"/>
          </a:xfrm>
        </p:spPr>
        <p:txBody>
          <a:bodyPr>
            <a:normAutofit/>
          </a:bodyPr>
          <a:lstStyle/>
          <a:p>
            <a:r>
              <a:rPr lang="en-US" b="1" dirty="0" smtClean="0"/>
              <a:t>Student Assistance Teams</a:t>
            </a:r>
            <a:r>
              <a:rPr lang="en-US" dirty="0" smtClean="0"/>
              <a:t/>
            </a:r>
            <a:br>
              <a:rPr lang="en-US" dirty="0" smtClean="0"/>
            </a:br>
            <a:r>
              <a:rPr lang="en-US" dirty="0" smtClean="0"/>
              <a:t>Supplemental Guide</a:t>
            </a:r>
            <a:endParaRPr lang="en-US" dirty="0"/>
          </a:p>
        </p:txBody>
      </p:sp>
      <p:pic>
        <p:nvPicPr>
          <p:cNvPr id="4" name="Picture 3"/>
          <p:cNvPicPr>
            <a:picLocks noChangeAspect="1"/>
          </p:cNvPicPr>
          <p:nvPr/>
        </p:nvPicPr>
        <p:blipFill>
          <a:blip r:embed="rId2"/>
          <a:stretch>
            <a:fillRect/>
          </a:stretch>
        </p:blipFill>
        <p:spPr>
          <a:xfrm>
            <a:off x="6797993" y="585216"/>
            <a:ext cx="5219836" cy="4839805"/>
          </a:xfrm>
          <a:prstGeom prst="rect">
            <a:avLst/>
          </a:prstGeom>
        </p:spPr>
      </p:pic>
      <p:sp>
        <p:nvSpPr>
          <p:cNvPr id="5" name="TextBox 4"/>
          <p:cNvSpPr txBox="1"/>
          <p:nvPr/>
        </p:nvSpPr>
        <p:spPr>
          <a:xfrm>
            <a:off x="1039091" y="2377440"/>
            <a:ext cx="566928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The </a:t>
            </a:r>
            <a:r>
              <a:rPr lang="en-US" sz="2800" i="1" dirty="0"/>
              <a:t>approach </a:t>
            </a:r>
            <a:r>
              <a:rPr lang="en-US" sz="2800" dirty="0"/>
              <a:t>to interventions and the </a:t>
            </a:r>
            <a:r>
              <a:rPr lang="en-US" sz="2800" i="1" dirty="0"/>
              <a:t>movement </a:t>
            </a:r>
            <a:r>
              <a:rPr lang="en-US" sz="2800" dirty="0"/>
              <a:t>between universal, targeted and intensive interventions, as detailed in the MLSS, provides for a greater impact on student achievement and well-being.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407" y="5623414"/>
            <a:ext cx="795529" cy="1097281"/>
          </a:xfrm>
          <a:prstGeom prst="rect">
            <a:avLst/>
          </a:prstGeom>
        </p:spPr>
      </p:pic>
    </p:spTree>
    <p:extLst>
      <p:ext uri="{BB962C8B-B14F-4D97-AF65-F5344CB8AC3E}">
        <p14:creationId xmlns:p14="http://schemas.microsoft.com/office/powerpoint/2010/main" val="3404125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950250" cy="1499616"/>
          </a:xfrm>
        </p:spPr>
        <p:txBody>
          <a:bodyPr>
            <a:normAutofit/>
          </a:bodyPr>
          <a:lstStyle/>
          <a:p>
            <a:r>
              <a:rPr lang="en-US" b="1" dirty="0" smtClean="0"/>
              <a:t>Student Assistance Teams</a:t>
            </a:r>
            <a:r>
              <a:rPr lang="en-US" dirty="0" smtClean="0"/>
              <a:t/>
            </a:r>
            <a:br>
              <a:rPr lang="en-US" dirty="0" smtClean="0"/>
            </a:br>
            <a:r>
              <a:rPr lang="en-US" dirty="0" smtClean="0"/>
              <a:t>Supplemental Guide</a:t>
            </a:r>
            <a:endParaRPr lang="en-US" dirty="0"/>
          </a:p>
        </p:txBody>
      </p:sp>
      <p:pic>
        <p:nvPicPr>
          <p:cNvPr id="4" name="Picture 3"/>
          <p:cNvPicPr>
            <a:picLocks noChangeAspect="1"/>
          </p:cNvPicPr>
          <p:nvPr/>
        </p:nvPicPr>
        <p:blipFill>
          <a:blip r:embed="rId2"/>
          <a:stretch>
            <a:fillRect/>
          </a:stretch>
        </p:blipFill>
        <p:spPr>
          <a:xfrm>
            <a:off x="6797993" y="585216"/>
            <a:ext cx="5219836" cy="4839805"/>
          </a:xfrm>
          <a:prstGeom prst="rect">
            <a:avLst/>
          </a:prstGeom>
        </p:spPr>
      </p:pic>
      <p:sp>
        <p:nvSpPr>
          <p:cNvPr id="5" name="TextBox 4"/>
          <p:cNvSpPr txBox="1"/>
          <p:nvPr/>
        </p:nvSpPr>
        <p:spPr>
          <a:xfrm>
            <a:off x="1039091" y="2377440"/>
            <a:ext cx="566928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MLSS </a:t>
            </a:r>
            <a:r>
              <a:rPr lang="en-US" sz="2800" dirty="0"/>
              <a:t>will strengthen New Mexico’s supports for all students including those experiencing academic or behavioral needs. MLSS also employs student wellness to improve outcomes in student </a:t>
            </a:r>
            <a:r>
              <a:rPr lang="en-US" sz="2800" dirty="0" smtClean="0"/>
              <a:t>achievement. </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407" y="5623414"/>
            <a:ext cx="795529" cy="1097281"/>
          </a:xfrm>
          <a:prstGeom prst="rect">
            <a:avLst/>
          </a:prstGeom>
        </p:spPr>
      </p:pic>
      <p:grpSp>
        <p:nvGrpSpPr>
          <p:cNvPr id="7" name="Group 6"/>
          <p:cNvGrpSpPr/>
          <p:nvPr/>
        </p:nvGrpSpPr>
        <p:grpSpPr>
          <a:xfrm>
            <a:off x="159327" y="6359236"/>
            <a:ext cx="1510146" cy="361460"/>
            <a:chOff x="159327" y="6359236"/>
            <a:chExt cx="1510146" cy="361460"/>
          </a:xfrm>
        </p:grpSpPr>
        <p:sp>
          <p:nvSpPr>
            <p:cNvPr id="8" name="Rounded Rectangle 7"/>
            <p:cNvSpPr/>
            <p:nvPr/>
          </p:nvSpPr>
          <p:spPr>
            <a:xfrm>
              <a:off x="159327" y="6359236"/>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ounded Rectangle 8"/>
            <p:cNvSpPr/>
            <p:nvPr/>
          </p:nvSpPr>
          <p:spPr>
            <a:xfrm>
              <a:off x="990600" y="6359236"/>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4041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Assistance Teams: </a:t>
            </a:r>
            <a:r>
              <a:rPr lang="en-US" dirty="0" smtClean="0"/>
              <a:t/>
            </a:r>
            <a:br>
              <a:rPr lang="en-US" dirty="0" smtClean="0"/>
            </a:br>
            <a:r>
              <a:rPr lang="en-US" dirty="0" smtClean="0"/>
              <a:t>Using MLSS as an Intervention</a:t>
            </a:r>
            <a:endParaRPr lang="en-US" dirty="0"/>
          </a:p>
        </p:txBody>
      </p:sp>
      <p:sp>
        <p:nvSpPr>
          <p:cNvPr id="3" name="Content Placeholder 2"/>
          <p:cNvSpPr>
            <a:spLocks noGrp="1"/>
          </p:cNvSpPr>
          <p:nvPr>
            <p:ph idx="1"/>
          </p:nvPr>
        </p:nvSpPr>
        <p:spPr>
          <a:xfrm>
            <a:off x="380994" y="1869869"/>
            <a:ext cx="10972806" cy="4351338"/>
          </a:xfrm>
        </p:spPr>
        <p:txBody>
          <a:bodyPr>
            <a:noAutofit/>
          </a:bodyPr>
          <a:lstStyle/>
          <a:p>
            <a:r>
              <a:rPr lang="en-US" sz="2600" dirty="0" smtClean="0"/>
              <a:t>Decisions </a:t>
            </a:r>
            <a:r>
              <a:rPr lang="en-US" sz="2600" dirty="0"/>
              <a:t>regarding layered interventions are made by the classroom teachers and support personnel closest to the students. </a:t>
            </a:r>
            <a:r>
              <a:rPr lang="en-US" sz="2600" dirty="0" smtClean="0"/>
              <a:t>A </a:t>
            </a:r>
            <a:r>
              <a:rPr lang="en-US" sz="2600" dirty="0"/>
              <a:t>SAT Meeting is </a:t>
            </a:r>
            <a:r>
              <a:rPr lang="en-US" sz="2600" b="1" i="1" dirty="0"/>
              <a:t>not required to increase or reduce layered supports within a layer, or move back and forth across layers in the MLSS process.</a:t>
            </a:r>
            <a:r>
              <a:rPr lang="en-US" sz="2600" dirty="0"/>
              <a:t> </a:t>
            </a:r>
          </a:p>
          <a:p>
            <a:r>
              <a:rPr lang="en-US" sz="2600" dirty="0" smtClean="0"/>
              <a:t>Schools </a:t>
            </a:r>
            <a:r>
              <a:rPr lang="en-US" sz="2600" dirty="0"/>
              <a:t>provide support to families through this process, so parents and families </a:t>
            </a:r>
            <a:r>
              <a:rPr lang="en-US" sz="2600" b="1" dirty="0"/>
              <a:t>understand the needs </a:t>
            </a:r>
            <a:r>
              <a:rPr lang="en-US" sz="2600" dirty="0"/>
              <a:t>for the process and for moving up and down increasingly intensive layered interventions and </a:t>
            </a:r>
            <a:r>
              <a:rPr lang="en-US" sz="2600" b="1" dirty="0"/>
              <a:t>can support the interventions, changes of interventions, and intervention adjustments</a:t>
            </a:r>
            <a:r>
              <a:rPr lang="en-US" sz="2600" b="1" dirty="0" smtClean="0"/>
              <a:t>.</a:t>
            </a:r>
            <a:endParaRPr lang="en-US" sz="2600" dirty="0"/>
          </a:p>
          <a:p>
            <a:r>
              <a:rPr lang="en-US" sz="2600" dirty="0"/>
              <a:t>Interventions through MLSS </a:t>
            </a:r>
            <a:r>
              <a:rPr lang="en-US" sz="2600" b="1" dirty="0"/>
              <a:t>provide the opportunity for initial </a:t>
            </a:r>
            <a:r>
              <a:rPr lang="en-US" sz="2600" b="1" dirty="0" smtClean="0"/>
              <a:t>interventions.</a:t>
            </a:r>
            <a:r>
              <a:rPr lang="en-US" sz="2600" dirty="0"/>
              <a:t> </a:t>
            </a:r>
          </a:p>
          <a:p>
            <a:r>
              <a:rPr lang="en-US" sz="2600" dirty="0"/>
              <a:t>A student’s response to those interventions </a:t>
            </a:r>
            <a:r>
              <a:rPr lang="en-US" sz="2600" b="1" dirty="0"/>
              <a:t>may indicate </a:t>
            </a:r>
            <a:r>
              <a:rPr lang="en-US" sz="2600" dirty="0"/>
              <a:t>the SAT process is necessary, particularly if the instructional staff may want to retain the student, or suspect the student is gifted or has a disability.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407" y="5623414"/>
            <a:ext cx="795529" cy="1097281"/>
          </a:xfrm>
          <a:prstGeom prst="rect">
            <a:avLst/>
          </a:prstGeom>
        </p:spPr>
      </p:pic>
    </p:spTree>
    <p:extLst>
      <p:ext uri="{BB962C8B-B14F-4D97-AF65-F5344CB8AC3E}">
        <p14:creationId xmlns:p14="http://schemas.microsoft.com/office/powerpoint/2010/main" val="1260869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Assistance Teams: </a:t>
            </a:r>
            <a:r>
              <a:rPr lang="en-US" dirty="0" smtClean="0"/>
              <a:t/>
            </a:r>
            <a:br>
              <a:rPr lang="en-US" dirty="0" smtClean="0"/>
            </a:br>
            <a:r>
              <a:rPr lang="en-US" dirty="0" smtClean="0"/>
              <a:t>Using MLSS as an Intervention support</a:t>
            </a:r>
            <a:endParaRPr lang="en-US" dirty="0"/>
          </a:p>
        </p:txBody>
      </p:sp>
      <p:sp>
        <p:nvSpPr>
          <p:cNvPr id="3" name="Content Placeholder 2"/>
          <p:cNvSpPr>
            <a:spLocks noGrp="1"/>
          </p:cNvSpPr>
          <p:nvPr>
            <p:ph idx="1"/>
          </p:nvPr>
        </p:nvSpPr>
        <p:spPr>
          <a:xfrm>
            <a:off x="929150" y="1825625"/>
            <a:ext cx="10970342" cy="4351338"/>
          </a:xfrm>
        </p:spPr>
        <p:txBody>
          <a:bodyPr>
            <a:noAutofit/>
          </a:bodyPr>
          <a:lstStyle/>
          <a:p>
            <a:r>
              <a:rPr lang="en-US" sz="2600" dirty="0"/>
              <a:t>While the MLSS provides immediate, data-informed supports for students struggling academically and </a:t>
            </a:r>
            <a:r>
              <a:rPr lang="en-US" sz="2600" dirty="0" smtClean="0"/>
              <a:t>behaviorally</a:t>
            </a:r>
            <a:r>
              <a:rPr lang="en-US" sz="2600" b="1" dirty="0" smtClean="0"/>
              <a:t>, </a:t>
            </a:r>
            <a:r>
              <a:rPr lang="en-US" sz="2600" b="1" dirty="0"/>
              <a:t>it does not preclude the initiation of the SAT process for students who may benefit from the creation of an Academic Improvement Plan (AIP) or a Behavior Intervention Plan (BIP). </a:t>
            </a:r>
          </a:p>
          <a:p>
            <a:pPr lvl="1"/>
            <a:r>
              <a:rPr lang="en-US" sz="2600" dirty="0" smtClean="0"/>
              <a:t>Under </a:t>
            </a:r>
            <a:r>
              <a:rPr lang="en-US" sz="2600" dirty="0"/>
              <a:t>NM state statute, the AIP is a written plan required for students in grades K–8 who have been retained and those who have been promoted despite a retention recommendation. The AIP is developed by the SAT</a:t>
            </a:r>
            <a:r>
              <a:rPr lang="en-US" sz="2600" dirty="0" smtClean="0"/>
              <a:t>. </a:t>
            </a:r>
            <a:endParaRPr lang="en-US" sz="2600" dirty="0"/>
          </a:p>
          <a:p>
            <a:r>
              <a:rPr lang="en-US" sz="2600" dirty="0" smtClean="0"/>
              <a:t>A </a:t>
            </a:r>
            <a:r>
              <a:rPr lang="en-US" sz="2600" dirty="0"/>
              <a:t>BIP is often </a:t>
            </a:r>
            <a:r>
              <a:rPr lang="en-US" sz="2600" dirty="0" smtClean="0"/>
              <a:t>preceded </a:t>
            </a:r>
            <a:r>
              <a:rPr lang="en-US" sz="2600" dirty="0"/>
              <a:t>by a Functional Behavioral Assessment (</a:t>
            </a:r>
            <a:r>
              <a:rPr lang="en-US" sz="2600" dirty="0" smtClean="0"/>
              <a:t>FBA). An </a:t>
            </a:r>
            <a:r>
              <a:rPr lang="en-US" sz="2600" dirty="0"/>
              <a:t>FBA </a:t>
            </a:r>
            <a:r>
              <a:rPr lang="en-US" sz="2600" b="1" i="1" dirty="0"/>
              <a:t>may occur in layer 2 or 3 of the MLSS process</a:t>
            </a:r>
            <a:r>
              <a:rPr lang="en-US" sz="2600" dirty="0"/>
              <a:t>. </a:t>
            </a:r>
          </a:p>
          <a:p>
            <a:r>
              <a:rPr lang="en-US" sz="2600" dirty="0"/>
              <a:t>A student receiving Special Education services is </a:t>
            </a:r>
            <a:r>
              <a:rPr lang="en-US" sz="2600" b="1" i="1" dirty="0"/>
              <a:t>eligible to receive all appropriate supports through MLSS.</a:t>
            </a:r>
            <a:r>
              <a:rPr lang="en-US" sz="26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407" y="5623414"/>
            <a:ext cx="795529" cy="1097281"/>
          </a:xfrm>
          <a:prstGeom prst="rect">
            <a:avLst/>
          </a:prstGeom>
        </p:spPr>
      </p:pic>
    </p:spTree>
    <p:extLst>
      <p:ext uri="{BB962C8B-B14F-4D97-AF65-F5344CB8AC3E}">
        <p14:creationId xmlns:p14="http://schemas.microsoft.com/office/powerpoint/2010/main" val="1752014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Assistance Teams: </a:t>
            </a:r>
            <a:r>
              <a:rPr lang="en-US" dirty="0" smtClean="0"/>
              <a:t/>
            </a:r>
            <a:br>
              <a:rPr lang="en-US" dirty="0" smtClean="0"/>
            </a:br>
            <a:r>
              <a:rPr lang="en-US" dirty="0" smtClean="0"/>
              <a:t>Documentation</a:t>
            </a:r>
            <a:endParaRPr lang="en-US" dirty="0"/>
          </a:p>
        </p:txBody>
      </p:sp>
      <p:sp>
        <p:nvSpPr>
          <p:cNvPr id="3" name="Content Placeholder 2"/>
          <p:cNvSpPr>
            <a:spLocks noGrp="1"/>
          </p:cNvSpPr>
          <p:nvPr>
            <p:ph idx="1"/>
          </p:nvPr>
        </p:nvSpPr>
        <p:spPr>
          <a:xfrm>
            <a:off x="838200" y="1825625"/>
            <a:ext cx="10515600" cy="4678414"/>
          </a:xfrm>
        </p:spPr>
        <p:txBody>
          <a:bodyPr>
            <a:normAutofit fontScale="77500" lnSpcReduction="20000"/>
          </a:bodyPr>
          <a:lstStyle/>
          <a:p>
            <a:pPr marL="0" indent="0">
              <a:buNone/>
            </a:pPr>
            <a:r>
              <a:rPr lang="en-US" sz="3100" dirty="0" smtClean="0"/>
              <a:t>Though </a:t>
            </a:r>
            <a:r>
              <a:rPr lang="en-US" sz="3100" dirty="0"/>
              <a:t>districts and charter schools may use or develop whichever forms that meet their particular needs, the SAT referral packet should include the following information</a:t>
            </a:r>
            <a:r>
              <a:rPr lang="en-US" sz="3100" dirty="0" smtClean="0"/>
              <a:t>:</a:t>
            </a:r>
          </a:p>
          <a:p>
            <a:pPr lvl="1"/>
            <a:r>
              <a:rPr lang="en-US" sz="3100" dirty="0"/>
              <a:t>Academic and or behavioral concerns (Sample forms include - </a:t>
            </a:r>
            <a:r>
              <a:rPr lang="en-US" sz="3100" u="sng" dirty="0">
                <a:hlinkClick r:id="rId2"/>
              </a:rPr>
              <a:t>Teacher Form</a:t>
            </a:r>
            <a:r>
              <a:rPr lang="en-US" sz="3100" b="1" dirty="0"/>
              <a:t>,</a:t>
            </a:r>
            <a:r>
              <a:rPr lang="en-US" sz="3100" dirty="0"/>
              <a:t> </a:t>
            </a:r>
            <a:r>
              <a:rPr lang="en-US" sz="3100" u="sng" dirty="0">
                <a:hlinkClick r:id="rId3"/>
              </a:rPr>
              <a:t>Teacher Input for Addressing Behavior Form</a:t>
            </a:r>
            <a:r>
              <a:rPr lang="en-US" sz="3100" b="1" dirty="0"/>
              <a:t>,</a:t>
            </a:r>
            <a:r>
              <a:rPr lang="en-US" sz="3100" dirty="0"/>
              <a:t> </a:t>
            </a:r>
            <a:r>
              <a:rPr lang="en-US" sz="3100" u="sng" dirty="0">
                <a:hlinkClick r:id="rId4"/>
              </a:rPr>
              <a:t>Intervention for Behavior Form</a:t>
            </a:r>
            <a:r>
              <a:rPr lang="en-US" sz="3100" dirty="0"/>
              <a:t>, </a:t>
            </a:r>
            <a:r>
              <a:rPr lang="en-US" sz="3100" u="sng" dirty="0">
                <a:hlinkClick r:id="rId5"/>
              </a:rPr>
              <a:t>Student Profile</a:t>
            </a:r>
            <a:r>
              <a:rPr lang="en-US" sz="3100" dirty="0"/>
              <a:t>);</a:t>
            </a:r>
          </a:p>
          <a:p>
            <a:pPr lvl="1"/>
            <a:r>
              <a:rPr lang="en-US" sz="3100" dirty="0"/>
              <a:t>Documentation of outcomes of attempted intervention progress monitoring (sample forms for progress monitoring include - </a:t>
            </a:r>
            <a:r>
              <a:rPr lang="en-US" sz="3100" u="sng" dirty="0">
                <a:hlinkClick r:id="rId6"/>
              </a:rPr>
              <a:t>SAT Action/Intervention Plan</a:t>
            </a:r>
            <a:r>
              <a:rPr lang="en-US" sz="3100" dirty="0"/>
              <a:t>); </a:t>
            </a:r>
          </a:p>
          <a:p>
            <a:pPr lvl="1"/>
            <a:r>
              <a:rPr lang="en-US" sz="3100" dirty="0"/>
              <a:t>Parent/guardian communications (included in the Teacher Form);</a:t>
            </a:r>
            <a:r>
              <a:rPr lang="en-US" sz="3100" b="1" dirty="0"/>
              <a:t> </a:t>
            </a:r>
            <a:endParaRPr lang="en-US" sz="3100" dirty="0"/>
          </a:p>
          <a:p>
            <a:pPr lvl="1"/>
            <a:r>
              <a:rPr lang="en-US" sz="3100" dirty="0"/>
              <a:t>Results of universal screening (sample</a:t>
            </a:r>
            <a:r>
              <a:rPr lang="en-US" sz="3100" b="1" dirty="0"/>
              <a:t> </a:t>
            </a:r>
            <a:r>
              <a:rPr lang="en-US" sz="3100" u="sng" dirty="0">
                <a:hlinkClick r:id="rId7"/>
              </a:rPr>
              <a:t>Vision Screening Form</a:t>
            </a:r>
            <a:r>
              <a:rPr lang="en-US" sz="3100" dirty="0"/>
              <a:t> and </a:t>
            </a:r>
            <a:r>
              <a:rPr lang="en-US" sz="3100" u="sng" dirty="0">
                <a:hlinkClick r:id="rId8"/>
              </a:rPr>
              <a:t>Hearing Screening Form</a:t>
            </a:r>
            <a:r>
              <a:rPr lang="en-US" sz="3100" dirty="0"/>
              <a:t>); </a:t>
            </a:r>
          </a:p>
          <a:p>
            <a:pPr lvl="1"/>
            <a:r>
              <a:rPr lang="en-US" sz="3100" dirty="0"/>
              <a:t>Observations of the student (sample</a:t>
            </a:r>
            <a:r>
              <a:rPr lang="en-US" sz="3100" b="1" dirty="0"/>
              <a:t> </a:t>
            </a:r>
            <a:r>
              <a:rPr lang="en-US" sz="3100" u="sng" dirty="0">
                <a:hlinkClick r:id="rId9"/>
              </a:rPr>
              <a:t>Student Observation Form</a:t>
            </a:r>
            <a:r>
              <a:rPr lang="en-US" sz="3100" dirty="0"/>
              <a:t>);</a:t>
            </a:r>
          </a:p>
          <a:p>
            <a:pPr lvl="1"/>
            <a:r>
              <a:rPr lang="en-US" sz="3100" dirty="0"/>
              <a:t>Implementation data regarding the use of rigorous, high-quality curriculum and methodologies (sample </a:t>
            </a:r>
            <a:r>
              <a:rPr lang="en-US" sz="3100" u="sng" dirty="0">
                <a:hlinkClick r:id="rId10"/>
              </a:rPr>
              <a:t>Fidelity Assurance Form</a:t>
            </a:r>
            <a:r>
              <a:rPr lang="en-US" sz="3100" dirty="0"/>
              <a:t>).</a:t>
            </a:r>
          </a:p>
          <a:p>
            <a:pPr lvl="1"/>
            <a:r>
              <a:rPr lang="en-US" sz="3100" u="sng" dirty="0">
                <a:hlinkClick r:id="rId11"/>
              </a:rPr>
              <a:t>MLSS Individual Student Intervention Sheet</a:t>
            </a:r>
            <a:r>
              <a:rPr lang="en-US" sz="3100" dirty="0"/>
              <a:t> </a:t>
            </a:r>
          </a:p>
          <a:p>
            <a:endParaRPr lang="en-US" dirty="0" smtClean="0"/>
          </a:p>
        </p:txBody>
      </p:sp>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65407" y="5623414"/>
            <a:ext cx="795529" cy="1097281"/>
          </a:xfrm>
          <a:prstGeom prst="rect">
            <a:avLst/>
          </a:prstGeom>
        </p:spPr>
      </p:pic>
    </p:spTree>
    <p:extLst>
      <p:ext uri="{BB962C8B-B14F-4D97-AF65-F5344CB8AC3E}">
        <p14:creationId xmlns:p14="http://schemas.microsoft.com/office/powerpoint/2010/main" val="3251162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	</a:t>
            </a:r>
            <a:endParaRPr lang="en-US" b="1" dirty="0"/>
          </a:p>
        </p:txBody>
      </p:sp>
      <p:sp>
        <p:nvSpPr>
          <p:cNvPr id="3" name="Content Placeholder 2"/>
          <p:cNvSpPr>
            <a:spLocks noGrp="1"/>
          </p:cNvSpPr>
          <p:nvPr>
            <p:ph idx="1"/>
          </p:nvPr>
        </p:nvSpPr>
        <p:spPr/>
        <p:txBody>
          <a:bodyPr>
            <a:normAutofit/>
          </a:bodyPr>
          <a:lstStyle/>
          <a:p>
            <a:pPr marL="0" indent="0">
              <a:buNone/>
            </a:pPr>
            <a:r>
              <a:rPr lang="en-US" sz="3600" dirty="0" smtClean="0"/>
              <a:t>Please send all technical assistance requests to the following email address: </a:t>
            </a:r>
          </a:p>
          <a:p>
            <a:pPr marL="0" indent="0">
              <a:buNone/>
            </a:pPr>
            <a:endParaRPr lang="en-US" sz="3600" dirty="0"/>
          </a:p>
          <a:p>
            <a:pPr marL="0" indent="0" algn="ctr">
              <a:buNone/>
            </a:pPr>
            <a:r>
              <a:rPr lang="en-US" sz="3600" dirty="0" smtClean="0"/>
              <a:t>Multi.LayeredSS@state.nm.us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407" y="5623414"/>
            <a:ext cx="795529" cy="1097281"/>
          </a:xfrm>
          <a:prstGeom prst="rect">
            <a:avLst/>
          </a:prstGeom>
        </p:spPr>
      </p:pic>
    </p:spTree>
    <p:extLst>
      <p:ext uri="{BB962C8B-B14F-4D97-AF65-F5344CB8AC3E}">
        <p14:creationId xmlns:p14="http://schemas.microsoft.com/office/powerpoint/2010/main" val="2893726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Meeting Purposes...The Big Picture!</a:t>
            </a:r>
            <a:endParaRPr lang="en-US" b="1" dirty="0"/>
          </a:p>
        </p:txBody>
      </p:sp>
      <p:sp>
        <p:nvSpPr>
          <p:cNvPr id="3" name="Content Placeholder 2"/>
          <p:cNvSpPr>
            <a:spLocks noGrp="1"/>
          </p:cNvSpPr>
          <p:nvPr>
            <p:ph idx="1"/>
          </p:nvPr>
        </p:nvSpPr>
        <p:spPr/>
        <p:txBody>
          <a:bodyPr/>
          <a:lstStyle/>
          <a:p>
            <a:r>
              <a:rPr lang="en-US" sz="3200" dirty="0" smtClean="0"/>
              <a:t>Build a community of practice around MLSS</a:t>
            </a:r>
          </a:p>
          <a:p>
            <a:pPr marL="0" indent="0">
              <a:buNone/>
            </a:pPr>
            <a:endParaRPr lang="en-US" sz="3200" strike="sngStrike" dirty="0" smtClean="0"/>
          </a:p>
          <a:p>
            <a:r>
              <a:rPr lang="en-US" sz="3200" dirty="0" smtClean="0"/>
              <a:t>Convey pertinent information about the MLSS framework</a:t>
            </a:r>
          </a:p>
          <a:p>
            <a:pPr marL="0" indent="0">
              <a:buNone/>
            </a:pPr>
            <a:endParaRPr lang="en-US" sz="3200" strike="sngStrike" dirty="0" smtClean="0"/>
          </a:p>
          <a:p>
            <a:r>
              <a:rPr lang="en-US" sz="3200" dirty="0" smtClean="0"/>
              <a:t>Create an environment of feedback and technical assistance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3940555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pPr marL="0" indent="0">
              <a:buNone/>
            </a:pPr>
            <a:r>
              <a:rPr lang="en-US" sz="3200" dirty="0" smtClean="0"/>
              <a:t>9:00-9:05		Welcome and Introductions </a:t>
            </a:r>
          </a:p>
          <a:p>
            <a:pPr marL="0" indent="0">
              <a:buNone/>
            </a:pPr>
            <a:r>
              <a:rPr lang="en-US" sz="3200" dirty="0" smtClean="0"/>
              <a:t>9:05-9:20		Implementation Driver Overview</a:t>
            </a:r>
          </a:p>
          <a:p>
            <a:pPr marL="0" indent="0">
              <a:buNone/>
            </a:pPr>
            <a:r>
              <a:rPr lang="en-US" sz="3200" dirty="0" smtClean="0"/>
              <a:t>9:20-9:40		MLSS Manual Overview</a:t>
            </a:r>
          </a:p>
          <a:p>
            <a:pPr marL="0" indent="0">
              <a:buNone/>
            </a:pPr>
            <a:r>
              <a:rPr lang="en-US" sz="3200" dirty="0" smtClean="0"/>
              <a:t>9:40-9:45		SAT Manual and Documentation</a:t>
            </a:r>
          </a:p>
          <a:p>
            <a:pPr marL="0" indent="0">
              <a:buNone/>
            </a:pPr>
            <a:r>
              <a:rPr lang="en-US" sz="3200" dirty="0" smtClean="0"/>
              <a:t>9:55-10:00		Wrap-Up and Session Survey</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1552434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By end of </a:t>
            </a:r>
            <a:r>
              <a:rPr lang="en-US" b="1" dirty="0" smtClean="0"/>
              <a:t>session </a:t>
            </a:r>
            <a:r>
              <a:rPr lang="en-US" b="1" dirty="0"/>
              <a:t>I </a:t>
            </a:r>
            <a:r>
              <a:rPr lang="en-US" b="1" dirty="0" smtClean="0"/>
              <a:t>will:</a:t>
            </a:r>
            <a:endParaRPr lang="en-US" b="1" dirty="0"/>
          </a:p>
        </p:txBody>
      </p:sp>
      <p:sp>
        <p:nvSpPr>
          <p:cNvPr id="3" name="Content Placeholder 2"/>
          <p:cNvSpPr>
            <a:spLocks noGrp="1"/>
          </p:cNvSpPr>
          <p:nvPr>
            <p:ph idx="1"/>
          </p:nvPr>
        </p:nvSpPr>
        <p:spPr/>
        <p:txBody>
          <a:bodyPr/>
          <a:lstStyle/>
          <a:p>
            <a:pPr marL="457200" lvl="0" indent="-457200">
              <a:buFont typeface="+mj-lt"/>
              <a:buAutoNum type="arabicPeriod"/>
            </a:pPr>
            <a:r>
              <a:rPr lang="en-US" sz="3200" dirty="0" smtClean="0"/>
              <a:t>Understand </a:t>
            </a:r>
            <a:r>
              <a:rPr lang="en-US" sz="3200" dirty="0"/>
              <a:t>the basics of implementation </a:t>
            </a:r>
            <a:r>
              <a:rPr lang="en-US" sz="3200" dirty="0" smtClean="0"/>
              <a:t>stages.</a:t>
            </a:r>
          </a:p>
          <a:p>
            <a:pPr marL="457200" lvl="0" indent="-457200">
              <a:buFont typeface="+mj-lt"/>
              <a:buAutoNum type="arabicPeriod"/>
            </a:pPr>
            <a:r>
              <a:rPr lang="en-US" sz="3200" dirty="0" smtClean="0"/>
              <a:t>Understand key elements and supports for Layer 1.</a:t>
            </a:r>
            <a:endParaRPr lang="en-US" sz="3200" dirty="0"/>
          </a:p>
          <a:p>
            <a:pPr marL="457200" lvl="0" indent="-457200">
              <a:buFont typeface="+mj-lt"/>
              <a:buAutoNum type="arabicPeriod"/>
            </a:pPr>
            <a:r>
              <a:rPr lang="en-US" sz="3200" dirty="0" smtClean="0"/>
              <a:t>Understand </a:t>
            </a:r>
            <a:r>
              <a:rPr lang="en-US" sz="3200" dirty="0"/>
              <a:t>key elements </a:t>
            </a:r>
            <a:r>
              <a:rPr lang="en-US" sz="3200" dirty="0" smtClean="0"/>
              <a:t>of the SAT process and how MLSS works to support the team. </a:t>
            </a:r>
            <a:endParaRPr lang="en-US" sz="3200" dirty="0"/>
          </a:p>
          <a:p>
            <a:pPr marL="457200" lvl="0" indent="-457200">
              <a:buFont typeface="+mj-lt"/>
              <a:buAutoNum type="arabicPeriod"/>
            </a:pPr>
            <a:r>
              <a:rPr lang="en-US" sz="3200" dirty="0"/>
              <a:t>Know how to contact the PED for technical </a:t>
            </a:r>
            <a:r>
              <a:rPr lang="en-US" sz="3200" dirty="0" smtClean="0"/>
              <a:t>assistance.</a:t>
            </a:r>
            <a:endParaRPr lang="en-US" sz="32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147270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Successes and Challenges</a:t>
            </a:r>
            <a:endParaRPr lang="en-US" b="1" dirty="0"/>
          </a:p>
        </p:txBody>
      </p:sp>
      <p:sp>
        <p:nvSpPr>
          <p:cNvPr id="3" name="Content Placeholder 2"/>
          <p:cNvSpPr>
            <a:spLocks noGrp="1"/>
          </p:cNvSpPr>
          <p:nvPr>
            <p:ph idx="1"/>
          </p:nvPr>
        </p:nvSpPr>
        <p:spPr>
          <a:xfrm>
            <a:off x="838199" y="1825625"/>
            <a:ext cx="11222737" cy="4351338"/>
          </a:xfrm>
        </p:spPr>
        <p:txBody>
          <a:bodyPr>
            <a:normAutofit/>
          </a:bodyPr>
          <a:lstStyle/>
          <a:p>
            <a:r>
              <a:rPr lang="en-US" sz="3200" dirty="0"/>
              <a:t>What successes are you having in your MLSS implementation? </a:t>
            </a:r>
            <a:endParaRPr lang="en-US" sz="3200" dirty="0" smtClean="0"/>
          </a:p>
          <a:p>
            <a:pPr marL="0" indent="0">
              <a:buNone/>
            </a:pPr>
            <a:endParaRPr lang="en-US" sz="3200" dirty="0" smtClean="0"/>
          </a:p>
          <a:p>
            <a:r>
              <a:rPr lang="en-US" sz="3200" dirty="0" smtClean="0"/>
              <a:t>What </a:t>
            </a:r>
            <a:r>
              <a:rPr lang="en-US" sz="3200" dirty="0"/>
              <a:t>challenges</a:t>
            </a:r>
            <a:r>
              <a:rPr lang="en-US" sz="3200" dirty="0" smtClean="0"/>
              <a:t>?</a:t>
            </a:r>
          </a:p>
          <a:p>
            <a:pPr marL="0" indent="0">
              <a:buNone/>
            </a:pPr>
            <a:endParaRPr lang="en-US" sz="3200" dirty="0" smtClean="0"/>
          </a:p>
          <a:p>
            <a:r>
              <a:rPr lang="en-US" sz="3200" dirty="0" smtClean="0"/>
              <a:t>What are you doing to navigate through or around your challenges?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
        <p:nvSpPr>
          <p:cNvPr id="6" name="Rounded Rectangle 5"/>
          <p:cNvSpPr/>
          <p:nvPr/>
        </p:nvSpPr>
        <p:spPr>
          <a:xfrm>
            <a:off x="159327" y="6354705"/>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1046018" y="6359236"/>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ed Rectangle 7"/>
          <p:cNvSpPr/>
          <p:nvPr/>
        </p:nvSpPr>
        <p:spPr>
          <a:xfrm>
            <a:off x="1932709" y="6336320"/>
            <a:ext cx="678873" cy="3614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02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53069" y="913119"/>
            <a:ext cx="8691476" cy="5807577"/>
          </a:xfrm>
          <a:prstGeom prst="rect">
            <a:avLst/>
          </a:prstGeom>
        </p:spPr>
      </p:pic>
      <p:sp>
        <p:nvSpPr>
          <p:cNvPr id="6" name="Down Arrow 5"/>
          <p:cNvSpPr/>
          <p:nvPr/>
        </p:nvSpPr>
        <p:spPr>
          <a:xfrm rot="1876976">
            <a:off x="3560083" y="-98388"/>
            <a:ext cx="1759594" cy="1402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a:t>
            </a:r>
          </a:p>
          <a:p>
            <a:pPr algn="ctr"/>
            <a:endParaRPr lang="en-US" dirty="0"/>
          </a:p>
          <a:p>
            <a:pPr algn="ctr"/>
            <a:r>
              <a:rPr lang="en-US" dirty="0" smtClean="0"/>
              <a:t>Session</a:t>
            </a:r>
            <a:endParaRPr lang="en-US" dirty="0"/>
          </a:p>
        </p:txBody>
      </p:sp>
      <p:sp>
        <p:nvSpPr>
          <p:cNvPr id="5" name="Down Arrow 4"/>
          <p:cNvSpPr/>
          <p:nvPr/>
        </p:nvSpPr>
        <p:spPr>
          <a:xfrm>
            <a:off x="2182421" y="-220367"/>
            <a:ext cx="1855676" cy="140208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Today</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
        <p:nvSpPr>
          <p:cNvPr id="9" name="TextBox 8"/>
          <p:cNvSpPr txBox="1"/>
          <p:nvPr/>
        </p:nvSpPr>
        <p:spPr>
          <a:xfrm>
            <a:off x="6315316" y="569760"/>
            <a:ext cx="5700128" cy="1446550"/>
          </a:xfrm>
          <a:prstGeom prst="rect">
            <a:avLst/>
          </a:prstGeom>
          <a:solidFill>
            <a:schemeClr val="accent1"/>
          </a:solidFill>
        </p:spPr>
        <p:txBody>
          <a:bodyPr wrap="square" rtlCol="0">
            <a:spAutoFit/>
          </a:bodyPr>
          <a:lstStyle/>
          <a:p>
            <a:pPr algn="ctr"/>
            <a:r>
              <a:rPr lang="en-US" sz="4400" b="1" dirty="0" smtClean="0"/>
              <a:t>Implementation Rubric </a:t>
            </a:r>
          </a:p>
          <a:p>
            <a:pPr algn="ctr"/>
            <a:r>
              <a:rPr lang="en-US" sz="4400" b="1" dirty="0" smtClean="0"/>
              <a:t>Stages &amp; Drivers </a:t>
            </a:r>
            <a:endParaRPr lang="en-US" sz="4400" b="1" dirty="0"/>
          </a:p>
        </p:txBody>
      </p:sp>
    </p:spTree>
    <p:extLst>
      <p:ext uri="{BB962C8B-B14F-4D97-AF65-F5344CB8AC3E}">
        <p14:creationId xmlns:p14="http://schemas.microsoft.com/office/powerpoint/2010/main" val="1717884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Stages </a:t>
            </a:r>
            <a:r>
              <a:rPr lang="en-US" dirty="0"/>
              <a:t/>
            </a:r>
            <a:br>
              <a:rPr lang="en-US" dirty="0"/>
            </a:br>
            <a:r>
              <a:rPr lang="en-US" sz="3600" b="1" i="1" dirty="0"/>
              <a:t>S</a:t>
            </a:r>
            <a:r>
              <a:rPr lang="en-US" sz="3600" b="1" i="1" dirty="0" smtClean="0"/>
              <a:t>tage 1 - Exploration &amp; Adoption</a:t>
            </a:r>
            <a:endParaRPr lang="en-US" sz="3600" b="1" i="1" dirty="0"/>
          </a:p>
        </p:txBody>
      </p:sp>
      <p:sp>
        <p:nvSpPr>
          <p:cNvPr id="3" name="Content Placeholder 2"/>
          <p:cNvSpPr>
            <a:spLocks noGrp="1"/>
          </p:cNvSpPr>
          <p:nvPr>
            <p:ph idx="1"/>
          </p:nvPr>
        </p:nvSpPr>
        <p:spPr>
          <a:xfrm>
            <a:off x="838200" y="1825624"/>
            <a:ext cx="10515600" cy="5032375"/>
          </a:xfrm>
        </p:spPr>
        <p:txBody>
          <a:bodyPr>
            <a:normAutofit lnSpcReduction="10000"/>
          </a:bodyPr>
          <a:lstStyle/>
          <a:p>
            <a:pPr marL="0" indent="0">
              <a:buNone/>
            </a:pPr>
            <a:r>
              <a:rPr lang="en-US" b="1" dirty="0" smtClean="0"/>
              <a:t>Activities:</a:t>
            </a:r>
          </a:p>
          <a:p>
            <a:r>
              <a:rPr lang="en-US" sz="3000" dirty="0"/>
              <a:t>S</a:t>
            </a:r>
            <a:r>
              <a:rPr lang="en-US" sz="3000" dirty="0" smtClean="0"/>
              <a:t>hared </a:t>
            </a:r>
            <a:r>
              <a:rPr lang="en-US" sz="3000" dirty="0"/>
              <a:t>communication about </a:t>
            </a:r>
            <a:r>
              <a:rPr lang="en-US" sz="3000" dirty="0" smtClean="0"/>
              <a:t>strengths </a:t>
            </a:r>
            <a:r>
              <a:rPr lang="en-US" sz="3000" dirty="0"/>
              <a:t>and </a:t>
            </a:r>
            <a:r>
              <a:rPr lang="en-US" sz="3000" dirty="0" smtClean="0"/>
              <a:t>needs.</a:t>
            </a:r>
          </a:p>
          <a:p>
            <a:r>
              <a:rPr lang="en-US" sz="3000" dirty="0"/>
              <a:t>R</a:t>
            </a:r>
            <a:r>
              <a:rPr lang="en-US" sz="3000" dirty="0" smtClean="0"/>
              <a:t>eview and identify programs, practices and interventions that match target areas.</a:t>
            </a:r>
          </a:p>
          <a:p>
            <a:r>
              <a:rPr lang="en-US" sz="3000" dirty="0"/>
              <a:t>D</a:t>
            </a:r>
            <a:r>
              <a:rPr lang="en-US" sz="3000" dirty="0" smtClean="0"/>
              <a:t>evelop methods to promote “buy-in” for teachers, administration, and other stakeholders.</a:t>
            </a:r>
          </a:p>
          <a:p>
            <a:r>
              <a:rPr lang="en-US" sz="3000" dirty="0"/>
              <a:t>I</a:t>
            </a:r>
            <a:r>
              <a:rPr lang="en-US" sz="3000" dirty="0" smtClean="0"/>
              <a:t>dentification </a:t>
            </a:r>
            <a:r>
              <a:rPr lang="en-US" sz="3000" dirty="0"/>
              <a:t>of </a:t>
            </a:r>
            <a:r>
              <a:rPr lang="en-US" sz="3000" dirty="0" smtClean="0"/>
              <a:t>effective </a:t>
            </a:r>
            <a:r>
              <a:rPr lang="en-US" sz="3000" dirty="0"/>
              <a:t>innovations that </a:t>
            </a:r>
            <a:r>
              <a:rPr lang="en-US" sz="3000" dirty="0" smtClean="0"/>
              <a:t>may fill gaps </a:t>
            </a:r>
            <a:r>
              <a:rPr lang="en-US" sz="3000" dirty="0"/>
              <a:t>in current </a:t>
            </a:r>
            <a:r>
              <a:rPr lang="en-US" sz="3000" dirty="0" smtClean="0"/>
              <a:t>approaches</a:t>
            </a:r>
            <a:r>
              <a:rPr lang="en-US" sz="3000" dirty="0"/>
              <a:t>.</a:t>
            </a:r>
            <a:endParaRPr lang="en-US" sz="3000" dirty="0" smtClean="0"/>
          </a:p>
          <a:p>
            <a:r>
              <a:rPr lang="en-US" sz="3000" dirty="0" smtClean="0"/>
              <a:t>Assessment </a:t>
            </a:r>
            <a:r>
              <a:rPr lang="en-US" sz="3000" dirty="0"/>
              <a:t>of </a:t>
            </a:r>
            <a:r>
              <a:rPr lang="en-US" sz="3000" dirty="0" smtClean="0"/>
              <a:t>existing </a:t>
            </a:r>
            <a:r>
              <a:rPr lang="en-US" sz="3000" dirty="0"/>
              <a:t>i</a:t>
            </a:r>
            <a:r>
              <a:rPr lang="en-US" sz="3000" dirty="0" smtClean="0"/>
              <a:t>mplementation drivers </a:t>
            </a:r>
            <a:r>
              <a:rPr lang="en-US" sz="3000" dirty="0"/>
              <a:t>needed to support practitioners and others, </a:t>
            </a:r>
            <a:r>
              <a:rPr lang="en-US" sz="3000" dirty="0" smtClean="0"/>
              <a:t>identification of needed resources and </a:t>
            </a:r>
            <a:r>
              <a:rPr lang="en-US" sz="3000" dirty="0"/>
              <a:t>their </a:t>
            </a:r>
            <a:r>
              <a:rPr lang="en-US" sz="3000" dirty="0" smtClean="0"/>
              <a:t>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845" y="5094363"/>
            <a:ext cx="1179092" cy="1626333"/>
          </a:xfrm>
          <a:prstGeom prst="rect">
            <a:avLst/>
          </a:prstGeom>
        </p:spPr>
      </p:pic>
    </p:spTree>
    <p:extLst>
      <p:ext uri="{BB962C8B-B14F-4D97-AF65-F5344CB8AC3E}">
        <p14:creationId xmlns:p14="http://schemas.microsoft.com/office/powerpoint/2010/main" val="3950133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TotalTime>
  <Words>1918</Words>
  <Application>Microsoft Office PowerPoint</Application>
  <PresentationFormat>Widescreen</PresentationFormat>
  <Paragraphs>199</Paragraphs>
  <Slides>37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Cambria</vt:lpstr>
      <vt:lpstr>JasmineUPC</vt:lpstr>
      <vt:lpstr>Times New Roman</vt:lpstr>
      <vt:lpstr>Office Theme</vt:lpstr>
      <vt:lpstr>MLSS – Implementation Driver Meeting #1  October 2, 2019</vt:lpstr>
      <vt:lpstr>Introductions </vt:lpstr>
      <vt:lpstr>PowerPoint Presentation</vt:lpstr>
      <vt:lpstr>Meeting Purposes...The Big Picture!</vt:lpstr>
      <vt:lpstr>Agenda</vt:lpstr>
      <vt:lpstr>By end of session I will:</vt:lpstr>
      <vt:lpstr>Successes and Challenges</vt:lpstr>
      <vt:lpstr>PowerPoint Presentation</vt:lpstr>
      <vt:lpstr>Implementation Stages  Stage 1 - Exploration &amp; Adoption</vt:lpstr>
      <vt:lpstr>Implementation Stages  Stage 1 - Exploration &amp; Adoption</vt:lpstr>
      <vt:lpstr>Implementation Stages  Stage 2 - Program Installation</vt:lpstr>
      <vt:lpstr>Implementation Stages  Stage 3 - Initial Implementation</vt:lpstr>
      <vt:lpstr>Implementation Stages  Stage - 4 - Partial Implementation</vt:lpstr>
      <vt:lpstr>Implementation Stages  Stage – 5 - Full Implementation</vt:lpstr>
      <vt:lpstr>Implementation Stages  Stage - 6 - Innovation</vt:lpstr>
      <vt:lpstr>Implementation Stages  Stage - 7 - Sustainability</vt:lpstr>
      <vt:lpstr>What Stage is Your School in? </vt:lpstr>
      <vt:lpstr>Q-1 - In what ways have you and your staff used your MLSS Implementation Manuals so far?   Q-2 - What successes and challenges arose in your use? </vt:lpstr>
      <vt:lpstr>MLSS Manual Overview </vt:lpstr>
      <vt:lpstr>MLSS Manual Overview  Layer 1</vt:lpstr>
      <vt:lpstr>MLSS Manual Overview  Layer 2</vt:lpstr>
      <vt:lpstr>MLSS Manual Overview  Layer 2 – Continued</vt:lpstr>
      <vt:lpstr>MLSS Manual Overview Layer 3</vt:lpstr>
      <vt:lpstr>Layer 1: Observational Tools</vt:lpstr>
      <vt:lpstr>Layer 1: Screening/ Benchmark Assessments</vt:lpstr>
      <vt:lpstr>Layer 1: Screening/ Benchmark Assessments</vt:lpstr>
      <vt:lpstr>Layer 1: Progress Monitoring</vt:lpstr>
      <vt:lpstr> Layer 1: Time Allocations – Page 15 </vt:lpstr>
      <vt:lpstr>Layer 1: Lesson Implementation </vt:lpstr>
      <vt:lpstr>Layer 1: Small Group Instruction </vt:lpstr>
      <vt:lpstr>Student Assistance Teams Supplemental Guide</vt:lpstr>
      <vt:lpstr>Student Assistance Teams Supplemental Guide</vt:lpstr>
      <vt:lpstr>Student Assistance Teams Supplemental Guide</vt:lpstr>
      <vt:lpstr>Student Assistance Teams:  Using MLSS as an Intervention</vt:lpstr>
      <vt:lpstr>Student Assistance Teams:  Using MLSS as an Intervention support</vt:lpstr>
      <vt:lpstr>Student Assistance Teams:  Documentation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MLSS – Implementation Driver Meeting #1</dc:title>
  <dc:creator>Kenneth Stowe</dc:creator>
  <cp:lastModifiedBy>Kenneth Stowe</cp:lastModifiedBy>
  <cp:revision>104</cp:revision>
  <dcterms:created xsi:type="dcterms:W3CDTF">2019-09-25T11:27:41Z</dcterms:created>
  <dcterms:modified xsi:type="dcterms:W3CDTF">2019-12-18T20:46:33Z</dcterms:modified>
</cp:coreProperties>
</file>