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48" r:id="rId2"/>
    <p:sldId id="349" r:id="rId3"/>
    <p:sldId id="366" r:id="rId4"/>
    <p:sldId id="362" r:id="rId5"/>
    <p:sldId id="367" r:id="rId6"/>
    <p:sldId id="350" r:id="rId7"/>
    <p:sldId id="371" r:id="rId8"/>
    <p:sldId id="368" r:id="rId9"/>
    <p:sldId id="351" r:id="rId10"/>
    <p:sldId id="369" r:id="rId11"/>
    <p:sldId id="352" r:id="rId12"/>
    <p:sldId id="370" r:id="rId13"/>
    <p:sldId id="353" r:id="rId14"/>
    <p:sldId id="354" r:id="rId15"/>
    <p:sldId id="364" r:id="rId16"/>
    <p:sldId id="363" r:id="rId17"/>
    <p:sldId id="355" r:id="rId18"/>
    <p:sldId id="356" r:id="rId19"/>
    <p:sldId id="365" r:id="rId20"/>
    <p:sldId id="358" r:id="rId21"/>
    <p:sldId id="357" r:id="rId22"/>
    <p:sldId id="359" r:id="rId23"/>
    <p:sldId id="36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Forbush" initials="DF" lastIdx="15" clrIdx="0">
    <p:extLst>
      <p:ext uri="{19B8F6BF-5375-455C-9EA6-DF929625EA0E}">
        <p15:presenceInfo xmlns:p15="http://schemas.microsoft.com/office/powerpoint/2012/main" userId="S-1-5-21-1688497162-1081497785-1676732153-2558" providerId="AD"/>
      </p:ext>
    </p:extLst>
  </p:cmAuthor>
  <p:cmAuthor id="2" name="Kenneth Stowe" initials="KS" lastIdx="4" clrIdx="1">
    <p:extLst>
      <p:ext uri="{19B8F6BF-5375-455C-9EA6-DF929625EA0E}">
        <p15:presenceInfo xmlns:p15="http://schemas.microsoft.com/office/powerpoint/2012/main" userId="S-1-5-21-628607377-757884165-69982103-43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8" autoAdjust="0"/>
    <p:restoredTop sz="94660"/>
  </p:normalViewPr>
  <p:slideViewPr>
    <p:cSldViewPr snapToGrid="0">
      <p:cViewPr varScale="1">
        <p:scale>
          <a:sx n="115" d="100"/>
          <a:sy n="115" d="100"/>
        </p:scale>
        <p:origin x="414" y="10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1-12T11:56:58.548" idx="13">
    <p:pos x="10" y="10"/>
    <p:text>Ken, to ensure readability, where smaller fonts were used, I've elevated them to 24 point. This required that some content be divided between two slides.</p:text>
    <p:extLst>
      <p:ext uri="{C676402C-5697-4E1C-873F-D02D1690AC5C}">
        <p15:threadingInfo xmlns:p15="http://schemas.microsoft.com/office/powerpoint/2012/main" timeZoneBias="4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9-11-12T11:46:54.815" idx="7">
    <p:pos x="10" y="10"/>
    <p:text>They will not be able to see this. Too small. WIll you be going out with your slides before the session?</p:text>
    <p:extLst>
      <p:ext uri="{C676402C-5697-4E1C-873F-D02D1690AC5C}">
        <p15:threadingInfo xmlns:p15="http://schemas.microsoft.com/office/powerpoint/2012/main" timeZoneBias="420"/>
      </p:ext>
    </p:extLst>
  </p:cm>
  <p:cm authorId="2" dt="2019-11-12T12:37:14.750" idx="3">
    <p:pos x="10" y="106"/>
    <p:text>I will email out the final slide deck. Please remove the "Survey" slides before sending back.</p:text>
    <p:extLst>
      <p:ext uri="{C676402C-5697-4E1C-873F-D02D1690AC5C}">
        <p15:threadingInfo xmlns:p15="http://schemas.microsoft.com/office/powerpoint/2012/main" timeZoneBias="420">
          <p15:parentCm authorId="1" idx="7"/>
        </p15:threadingInfo>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9-11-12T11:48:45.331" idx="8">
    <p:pos x="10" y="10"/>
    <p:text>Another question could be, what questions do you have about the implementation rubric?</p:text>
    <p:extLst>
      <p:ext uri="{C676402C-5697-4E1C-873F-D02D1690AC5C}">
        <p15:threadingInfo xmlns:p15="http://schemas.microsoft.com/office/powerpoint/2012/main" timeZoneBias="420"/>
      </p:ext>
    </p:extLst>
  </p:cm>
  <p:cm authorId="1" dt="2019-11-12T11:49:50.898" idx="9">
    <p:pos x="10" y="106"/>
    <p:text>Also, has anyone used the tool yet? If so, how?</p:text>
    <p:extLst>
      <p:ext uri="{C676402C-5697-4E1C-873F-D02D1690AC5C}">
        <p15:threadingInfo xmlns:p15="http://schemas.microsoft.com/office/powerpoint/2012/main" timeZoneBias="420">
          <p15:parentCm authorId="1" idx="8"/>
        </p15:threadingInfo>
      </p:ext>
    </p:extLst>
  </p:cm>
  <p:cm authorId="2" dt="2019-11-12T12:37:47.189" idx="4">
    <p:pos x="10" y="202"/>
    <p:text>I do not believe that anyone has used this tool. I like your question revision.</p:text>
    <p:extLst>
      <p:ext uri="{C676402C-5697-4E1C-873F-D02D1690AC5C}">
        <p15:threadingInfo xmlns:p15="http://schemas.microsoft.com/office/powerpoint/2012/main" timeZoneBias="420">
          <p15:parentCm authorId="1" idx="8"/>
        </p15:threadingInfo>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9-11-12T11:52:26.631" idx="10">
    <p:pos x="10" y="10"/>
    <p:text>Tyler, it looks like we need a scale here. 0 - not at all; 1 - very little; 2 - moderate understanding; 4 - complete understanding</p:text>
    <p:extLst>
      <p:ext uri="{C676402C-5697-4E1C-873F-D02D1690AC5C}">
        <p15:threadingInfo xmlns:p15="http://schemas.microsoft.com/office/powerpoint/2012/main" timeZoneBias="4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9-11-12T11:54:47.248" idx="11">
    <p:pos x="10" y="10"/>
    <p:text>Tyler, it appears we need an open response pod here.</p:text>
    <p:extLst>
      <p:ext uri="{C676402C-5697-4E1C-873F-D02D1690AC5C}">
        <p15:threadingInfo xmlns:p15="http://schemas.microsoft.com/office/powerpoint/2012/main" timeZoneBias="42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9-11-12T11:56:24.599" idx="12">
    <p:pos x="10" y="10"/>
    <p:text>Ken, are you looking for a pod here? Or is this an invitation to orally ask questions?</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11-12T11:57:55.632" idx="14">
    <p:pos x="2342" y="2365"/>
    <p:text>Are you ending at 10:20 or 10:30?</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11-12T11:20:51.281" idx="1">
    <p:pos x="10" y="10"/>
    <p:text>Tyler, it appear that we need an open response pod here.</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11-12T11:21:42.931" idx="2">
    <p:pos x="10" y="10"/>
    <p:text>Tyler, it appears we need a respond pod here also. I would call it "Ideas for Teacher Ambassadors." The phrasing in the response window would be "Ideas for how Ambassadors can help your MLSS implementation."</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11-12T11:58:49.715" idx="15">
    <p:pos x="10" y="10"/>
    <p:text>Ken, if this content is from the Utah PD project flier, we need to cite it at the bottom. Utah allows us to use their content, but with appropriate citation. This would be the case for each slide from the driver flier..if this is the source.</p:text>
    <p:extLst>
      <p:ext uri="{C676402C-5697-4E1C-873F-D02D1690AC5C}">
        <p15:threadingInfo xmlns:p15="http://schemas.microsoft.com/office/powerpoint/2012/main" timeZoneBias="420"/>
      </p:ext>
    </p:extLst>
  </p:cm>
  <p:cm authorId="2" dt="2019-11-12T12:35:43.062" idx="1">
    <p:pos x="10" y="106"/>
    <p:text>Yes, this is the source. Could you please add the citation?</p:text>
    <p:extLst>
      <p:ext uri="{C676402C-5697-4E1C-873F-D02D1690AC5C}">
        <p15:threadingInfo xmlns:p15="http://schemas.microsoft.com/office/powerpoint/2012/main" timeZoneBias="420">
          <p15:parentCm authorId="1" idx="15"/>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11-12T11:35:45.280" idx="3">
    <p:pos x="10" y="10"/>
    <p:text>Ken, I wonder if another question here would be "How do the competency drivers interact with one another? How does challenges with "selection" impact training and coaching?"</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11-12T11:41:06.881" idx="4">
    <p:pos x="10" y="10"/>
    <p:text>Another question could be: Reflecting on your organization and the drivers, which driver best shows your readiness for change and support for change?</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11-12T11:43:57.248" idx="5">
    <p:pos x="10" y="10"/>
    <p:text>Another question could be..."Where is your organizations greatest strength now? Adaptive or technical leadership?</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9-11-12T11:45:24.331" idx="6">
    <p:pos x="6136" y="1405"/>
    <p:text>Is this, describes different evidences of levels of MLSS implementation?</p:text>
    <p:extLst>
      <p:ext uri="{C676402C-5697-4E1C-873F-D02D1690AC5C}">
        <p15:threadingInfo xmlns:p15="http://schemas.microsoft.com/office/powerpoint/2012/main" timeZoneBias="420"/>
      </p:ext>
    </p:extLst>
  </p:cm>
  <p:cm authorId="2" dt="2019-11-12T12:36:44.308" idx="2">
    <p:pos x="6136" y="1501"/>
    <p:text>edit made for clarity</p:text>
    <p:extLst>
      <p:ext uri="{C676402C-5697-4E1C-873F-D02D1690AC5C}">
        <p15:threadingInfo xmlns:p15="http://schemas.microsoft.com/office/powerpoint/2012/main" timeZoneBias="420">
          <p15:parentCm authorId="1" idx="6"/>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76858-28CF-4071-BE58-4B976B44D436}" type="datetimeFigureOut">
              <a:rPr lang="en-US" smtClean="0"/>
              <a:t>12/18/2019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F63739-7C46-4ECC-8B07-ADEBEF423CA0}" type="slidenum">
              <a:rPr lang="en-US" smtClean="0"/>
              <a:t>‹#›</a:t>
            </a:fld>
            <a:endParaRPr lang="en-US"/>
          </a:p>
        </p:txBody>
      </p:sp>
    </p:spTree>
    <p:extLst>
      <p:ext uri="{BB962C8B-B14F-4D97-AF65-F5344CB8AC3E}">
        <p14:creationId xmlns:p14="http://schemas.microsoft.com/office/powerpoint/2010/main" val="4205230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3CEA7B-1C97-43BF-9AB4-F6356361AE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44400-FE6F-4483-8E8A-5439BA29A56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37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3CEA7B-1C97-43BF-9AB4-F6356361AE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44400-FE6F-4483-8E8A-5439BA29A566}" type="slidenum">
              <a:rPr lang="en-US" smtClean="0"/>
              <a:t>‹#›</a:t>
            </a:fld>
            <a:endParaRPr lang="en-US"/>
          </a:p>
        </p:txBody>
      </p:sp>
    </p:spTree>
    <p:extLst>
      <p:ext uri="{BB962C8B-B14F-4D97-AF65-F5344CB8AC3E}">
        <p14:creationId xmlns:p14="http://schemas.microsoft.com/office/powerpoint/2010/main" val="195762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3CEA7B-1C97-43BF-9AB4-F6356361AE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44400-FE6F-4483-8E8A-5439BA29A566}" type="slidenum">
              <a:rPr lang="en-US" smtClean="0"/>
              <a:t>‹#›</a:t>
            </a:fld>
            <a:endParaRPr lang="en-US"/>
          </a:p>
        </p:txBody>
      </p:sp>
    </p:spTree>
    <p:extLst>
      <p:ext uri="{BB962C8B-B14F-4D97-AF65-F5344CB8AC3E}">
        <p14:creationId xmlns:p14="http://schemas.microsoft.com/office/powerpoint/2010/main" val="82953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3CEA7B-1C97-43BF-9AB4-F6356361AE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44400-FE6F-4483-8E8A-5439BA29A566}" type="slidenum">
              <a:rPr lang="en-US" smtClean="0"/>
              <a:t>‹#›</a:t>
            </a:fld>
            <a:endParaRPr lang="en-US"/>
          </a:p>
        </p:txBody>
      </p:sp>
    </p:spTree>
    <p:extLst>
      <p:ext uri="{BB962C8B-B14F-4D97-AF65-F5344CB8AC3E}">
        <p14:creationId xmlns:p14="http://schemas.microsoft.com/office/powerpoint/2010/main" val="218518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3CEA7B-1C97-43BF-9AB4-F6356361AE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44400-FE6F-4483-8E8A-5439BA29A56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30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3CEA7B-1C97-43BF-9AB4-F6356361AEDC}"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44400-FE6F-4483-8E8A-5439BA29A566}" type="slidenum">
              <a:rPr lang="en-US" smtClean="0"/>
              <a:t>‹#›</a:t>
            </a:fld>
            <a:endParaRPr lang="en-US"/>
          </a:p>
        </p:txBody>
      </p:sp>
    </p:spTree>
    <p:extLst>
      <p:ext uri="{BB962C8B-B14F-4D97-AF65-F5344CB8AC3E}">
        <p14:creationId xmlns:p14="http://schemas.microsoft.com/office/powerpoint/2010/main" val="324063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3CEA7B-1C97-43BF-9AB4-F6356361AEDC}" type="datetimeFigureOut">
              <a:rPr lang="en-US" smtClean="0"/>
              <a:t>12/18/2019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F44400-FE6F-4483-8E8A-5439BA29A566}" type="slidenum">
              <a:rPr lang="en-US" smtClean="0"/>
              <a:t>‹#›</a:t>
            </a:fld>
            <a:endParaRPr lang="en-US"/>
          </a:p>
        </p:txBody>
      </p:sp>
    </p:spTree>
    <p:extLst>
      <p:ext uri="{BB962C8B-B14F-4D97-AF65-F5344CB8AC3E}">
        <p14:creationId xmlns:p14="http://schemas.microsoft.com/office/powerpoint/2010/main" val="4232920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3CEA7B-1C97-43BF-9AB4-F6356361AEDC}" type="datetimeFigureOut">
              <a:rPr lang="en-US" smtClean="0"/>
              <a:t>12/18/2019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F44400-FE6F-4483-8E8A-5439BA29A566}" type="slidenum">
              <a:rPr lang="en-US" smtClean="0"/>
              <a:t>‹#›</a:t>
            </a:fld>
            <a:endParaRPr lang="en-US"/>
          </a:p>
        </p:txBody>
      </p:sp>
    </p:spTree>
    <p:extLst>
      <p:ext uri="{BB962C8B-B14F-4D97-AF65-F5344CB8AC3E}">
        <p14:creationId xmlns:p14="http://schemas.microsoft.com/office/powerpoint/2010/main" val="2486494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23CEA7B-1C97-43BF-9AB4-F6356361AEDC}" type="datetimeFigureOut">
              <a:rPr lang="en-US" smtClean="0"/>
              <a:t>12/18/2019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CF44400-FE6F-4483-8E8A-5439BA29A566}" type="slidenum">
              <a:rPr lang="en-US" smtClean="0"/>
              <a:t>‹#›</a:t>
            </a:fld>
            <a:endParaRPr lang="en-US"/>
          </a:p>
        </p:txBody>
      </p:sp>
    </p:spTree>
    <p:extLst>
      <p:ext uri="{BB962C8B-B14F-4D97-AF65-F5344CB8AC3E}">
        <p14:creationId xmlns:p14="http://schemas.microsoft.com/office/powerpoint/2010/main" val="387051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23CEA7B-1C97-43BF-9AB4-F6356361AEDC}" type="datetimeFigureOut">
              <a:rPr lang="en-US" smtClean="0"/>
              <a:t>12/18/2019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CF44400-FE6F-4483-8E8A-5439BA29A566}" type="slidenum">
              <a:rPr lang="en-US" smtClean="0"/>
              <a:t>‹#›</a:t>
            </a:fld>
            <a:endParaRPr lang="en-US"/>
          </a:p>
        </p:txBody>
      </p:sp>
    </p:spTree>
    <p:extLst>
      <p:ext uri="{BB962C8B-B14F-4D97-AF65-F5344CB8AC3E}">
        <p14:creationId xmlns:p14="http://schemas.microsoft.com/office/powerpoint/2010/main" val="157516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3CEA7B-1C97-43BF-9AB4-F6356361AEDC}"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44400-FE6F-4483-8E8A-5439BA29A566}" type="slidenum">
              <a:rPr lang="en-US" smtClean="0"/>
              <a:t>‹#›</a:t>
            </a:fld>
            <a:endParaRPr lang="en-US"/>
          </a:p>
        </p:txBody>
      </p:sp>
    </p:spTree>
    <p:extLst>
      <p:ext uri="{BB962C8B-B14F-4D97-AF65-F5344CB8AC3E}">
        <p14:creationId xmlns:p14="http://schemas.microsoft.com/office/powerpoint/2010/main" val="368330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23CEA7B-1C97-43BF-9AB4-F6356361AEDC}" type="datetimeFigureOut">
              <a:rPr lang="en-US" smtClean="0"/>
              <a:t>12/18/2019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CF44400-FE6F-4483-8E8A-5439BA29A56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6035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omments" Target="../comments/comment10.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surveymonkey.com/r/YV7S62C"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ulti.LayeredSS@state.nm.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7076" y="4552883"/>
            <a:ext cx="11205556" cy="1432283"/>
          </a:xfrm>
        </p:spPr>
        <p:txBody>
          <a:bodyPr>
            <a:normAutofit/>
          </a:bodyPr>
          <a:lstStyle/>
          <a:p>
            <a:pPr algn="ctr"/>
            <a:r>
              <a:rPr lang="en-US" dirty="0"/>
              <a:t>MLSS Implementation Driver Meeting #2</a:t>
            </a:r>
          </a:p>
          <a:p>
            <a:pPr algn="ctr"/>
            <a:r>
              <a:rPr lang="en-US" dirty="0"/>
              <a:t>11-14-2019</a:t>
            </a:r>
          </a:p>
          <a:p>
            <a:pPr algn="ctr"/>
            <a:endParaRPr lang="en-US" dirty="0"/>
          </a:p>
        </p:txBody>
      </p:sp>
      <p:pic>
        <p:nvPicPr>
          <p:cNvPr id="5" name="Content Placeholder 5"/>
          <p:cNvPicPr>
            <a:picLocks noChangeAspect="1"/>
          </p:cNvPicPr>
          <p:nvPr/>
        </p:nvPicPr>
        <p:blipFill rotWithShape="1">
          <a:blip r:embed="rId2" cstate="print">
            <a:extLst>
              <a:ext uri="{28A0092B-C50C-407E-A947-70E740481C1C}">
                <a14:useLocalDpi xmlns:a14="http://schemas.microsoft.com/office/drawing/2010/main" val="0"/>
              </a:ext>
            </a:extLst>
          </a:blip>
          <a:srcRect t="10717"/>
          <a:stretch/>
        </p:blipFill>
        <p:spPr>
          <a:xfrm>
            <a:off x="1626523" y="371154"/>
            <a:ext cx="8534400" cy="3808763"/>
          </a:xfrm>
          <a:prstGeom prst="rect">
            <a:avLst/>
          </a:prstGeom>
          <a:ln w="12700">
            <a:noFill/>
          </a:ln>
        </p:spPr>
      </p:pic>
    </p:spTree>
    <p:extLst>
      <p:ext uri="{BB962C8B-B14F-4D97-AF65-F5344CB8AC3E}">
        <p14:creationId xmlns:p14="http://schemas.microsoft.com/office/powerpoint/2010/main" val="3402712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a:t>
            </a:r>
          </a:p>
        </p:txBody>
      </p:sp>
      <p:sp>
        <p:nvSpPr>
          <p:cNvPr id="3" name="Content Placeholder 2"/>
          <p:cNvSpPr>
            <a:spLocks noGrp="1"/>
          </p:cNvSpPr>
          <p:nvPr>
            <p:ph idx="1"/>
          </p:nvPr>
        </p:nvSpPr>
        <p:spPr/>
        <p:txBody>
          <a:bodyPr>
            <a:normAutofit/>
          </a:bodyPr>
          <a:lstStyle/>
          <a:p>
            <a:r>
              <a:rPr lang="en-US" sz="2400" dirty="0"/>
              <a:t>Which organization driver do you feel to be the most difficult to understand?</a:t>
            </a:r>
          </a:p>
        </p:txBody>
      </p:sp>
    </p:spTree>
    <p:extLst>
      <p:ext uri="{BB962C8B-B14F-4D97-AF65-F5344CB8AC3E}">
        <p14:creationId xmlns:p14="http://schemas.microsoft.com/office/powerpoint/2010/main" val="198959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Implementation Driver Overview: </a:t>
            </a:r>
            <a:br>
              <a:rPr lang="en-US" b="1" dirty="0"/>
            </a:br>
            <a:r>
              <a:rPr lang="en-US" dirty="0"/>
              <a:t>Leadership Drivers</a:t>
            </a:r>
          </a:p>
        </p:txBody>
      </p:sp>
      <p:sp>
        <p:nvSpPr>
          <p:cNvPr id="3" name="Content Placeholder 2"/>
          <p:cNvSpPr>
            <a:spLocks noGrp="1"/>
          </p:cNvSpPr>
          <p:nvPr>
            <p:ph idx="1"/>
          </p:nvPr>
        </p:nvSpPr>
        <p:spPr/>
        <p:txBody>
          <a:bodyPr>
            <a:normAutofit/>
          </a:bodyPr>
          <a:lstStyle/>
          <a:p>
            <a:r>
              <a:rPr lang="en-US" sz="2400" b="1" dirty="0"/>
              <a:t>Leadership </a:t>
            </a:r>
            <a:r>
              <a:rPr lang="en-US" sz="2400" dirty="0"/>
              <a:t>drivers are the leadership approaches that transform systems and create change. Different challenges with implementing evidence‐based practices call for different leadership approaches.</a:t>
            </a:r>
          </a:p>
          <a:p>
            <a:r>
              <a:rPr lang="en-US" sz="2400" b="1" dirty="0"/>
              <a:t>Adaptive Leadership </a:t>
            </a:r>
            <a:r>
              <a:rPr lang="en-US" sz="2400" dirty="0"/>
              <a:t>skills are needed to clarify the institutional vision, bring people together, and champion change.</a:t>
            </a:r>
          </a:p>
          <a:p>
            <a:r>
              <a:rPr lang="en-US" sz="2400" b="1" dirty="0"/>
              <a:t>Technical Leadership </a:t>
            </a:r>
            <a:r>
              <a:rPr lang="en-US" sz="2400" dirty="0"/>
              <a:t>skills are needed to manage continuing implementation supports. These skills represent the managerial side of leadership.</a:t>
            </a:r>
          </a:p>
          <a:p>
            <a:r>
              <a:rPr lang="en-US" sz="2400" dirty="0"/>
              <a:t>Sometimes, adaptive and technical skills are embodied in the same leader. In other cases, leadership responsibilities must be spread more widely to achieve the skills that drive implementation.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38550" y="5485323"/>
            <a:ext cx="556468" cy="767542"/>
          </a:xfrm>
          <a:prstGeom prst="rect">
            <a:avLst/>
          </a:prstGeom>
        </p:spPr>
      </p:pic>
    </p:spTree>
    <p:extLst>
      <p:ext uri="{BB962C8B-B14F-4D97-AF65-F5344CB8AC3E}">
        <p14:creationId xmlns:p14="http://schemas.microsoft.com/office/powerpoint/2010/main" val="3018447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a:t>
            </a:r>
          </a:p>
        </p:txBody>
      </p:sp>
      <p:sp>
        <p:nvSpPr>
          <p:cNvPr id="3" name="Content Placeholder 2"/>
          <p:cNvSpPr>
            <a:spLocks noGrp="1"/>
          </p:cNvSpPr>
          <p:nvPr>
            <p:ph idx="1"/>
          </p:nvPr>
        </p:nvSpPr>
        <p:spPr/>
        <p:txBody>
          <a:bodyPr>
            <a:normAutofit/>
          </a:bodyPr>
          <a:lstStyle/>
          <a:p>
            <a:r>
              <a:rPr lang="en-US" sz="2400" dirty="0"/>
              <a:t>Which leadership driver do you feel to be the most difficult to understand?</a:t>
            </a:r>
          </a:p>
        </p:txBody>
      </p:sp>
    </p:spTree>
    <p:extLst>
      <p:ext uri="{BB962C8B-B14F-4D97-AF65-F5344CB8AC3E}">
        <p14:creationId xmlns:p14="http://schemas.microsoft.com/office/powerpoint/2010/main" val="4161576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Completing the Implementation Rubric:</a:t>
            </a:r>
            <a:r>
              <a:rPr lang="en-US" dirty="0"/>
              <a:t/>
            </a:r>
            <a:br>
              <a:rPr lang="en-US" dirty="0"/>
            </a:br>
            <a:r>
              <a:rPr lang="en-US" dirty="0"/>
              <a:t>What is it? </a:t>
            </a:r>
          </a:p>
        </p:txBody>
      </p:sp>
      <p:sp>
        <p:nvSpPr>
          <p:cNvPr id="3" name="Content Placeholder 2"/>
          <p:cNvSpPr>
            <a:spLocks noGrp="1"/>
          </p:cNvSpPr>
          <p:nvPr>
            <p:ph idx="1"/>
          </p:nvPr>
        </p:nvSpPr>
        <p:spPr/>
        <p:txBody>
          <a:bodyPr/>
          <a:lstStyle/>
          <a:p>
            <a:r>
              <a:rPr lang="en-US" sz="2400" dirty="0"/>
              <a:t>The MLSS Implementation Rubric:</a:t>
            </a:r>
          </a:p>
          <a:p>
            <a:pPr lvl="1"/>
            <a:r>
              <a:rPr lang="en-US" sz="2400" dirty="0"/>
              <a:t>Describes implementation of the </a:t>
            </a:r>
            <a:r>
              <a:rPr lang="en-US" sz="2400" dirty="0" smtClean="0"/>
              <a:t>MLSS. </a:t>
            </a:r>
            <a:endParaRPr lang="en-US" sz="2400" dirty="0"/>
          </a:p>
          <a:p>
            <a:pPr lvl="1"/>
            <a:r>
              <a:rPr lang="en-US" sz="2400" dirty="0"/>
              <a:t>Provides monitoring measures of MLSS components. </a:t>
            </a:r>
          </a:p>
          <a:p>
            <a:pPr lvl="1"/>
            <a:r>
              <a:rPr lang="en-US" sz="2400" dirty="0"/>
              <a:t>Evidence to support full implementation can be found in the documentation column of the tool.  </a:t>
            </a:r>
          </a:p>
          <a:p>
            <a:r>
              <a:rPr lang="en-US" sz="2400" dirty="0"/>
              <a:t>Pages 53-68 </a:t>
            </a:r>
          </a:p>
          <a:p>
            <a:r>
              <a:rPr lang="en-US" sz="2400" b="1" i="1" dirty="0"/>
              <a:t>Keep in Mind: </a:t>
            </a:r>
            <a:r>
              <a:rPr lang="en-US" sz="2400" dirty="0"/>
              <a:t>Full Layer implementation is the desired rating, but implementation takes time.</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6987" y="5485323"/>
            <a:ext cx="556468" cy="767542"/>
          </a:xfrm>
          <a:prstGeom prst="rect">
            <a:avLst/>
          </a:prstGeom>
        </p:spPr>
      </p:pic>
    </p:spTree>
    <p:extLst>
      <p:ext uri="{BB962C8B-B14F-4D97-AF65-F5344CB8AC3E}">
        <p14:creationId xmlns:p14="http://schemas.microsoft.com/office/powerpoint/2010/main" val="1880065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Completing the Implementation Rubric:</a:t>
            </a:r>
            <a:r>
              <a:rPr lang="en-US" dirty="0"/>
              <a:t/>
            </a:r>
            <a:br>
              <a:rPr lang="en-US" dirty="0"/>
            </a:br>
            <a:r>
              <a:rPr lang="en-US" dirty="0"/>
              <a:t>How do I use it?</a:t>
            </a:r>
          </a:p>
        </p:txBody>
      </p:sp>
      <p:sp>
        <p:nvSpPr>
          <p:cNvPr id="3" name="Content Placeholder 2"/>
          <p:cNvSpPr>
            <a:spLocks noGrp="1"/>
          </p:cNvSpPr>
          <p:nvPr>
            <p:ph idx="1"/>
          </p:nvPr>
        </p:nvSpPr>
        <p:spPr>
          <a:xfrm>
            <a:off x="8237912" y="2345764"/>
            <a:ext cx="3706091" cy="3248701"/>
          </a:xfrm>
        </p:spPr>
        <p:txBody>
          <a:bodyPr>
            <a:normAutofit fontScale="70000" lnSpcReduction="20000"/>
          </a:bodyPr>
          <a:lstStyle/>
          <a:p>
            <a:pPr marL="0" indent="0">
              <a:buNone/>
            </a:pPr>
            <a:r>
              <a:rPr lang="en-US" b="1" dirty="0"/>
              <a:t>Directions: </a:t>
            </a:r>
          </a:p>
          <a:p>
            <a:pPr marL="514350" indent="-514350">
              <a:buFont typeface="+mj-lt"/>
              <a:buAutoNum type="arabicPeriod"/>
            </a:pPr>
            <a:r>
              <a:rPr lang="en-US" dirty="0"/>
              <a:t>Take note of the layer/program element. If the description is new to you, read the section of the manual that is associated with it. </a:t>
            </a:r>
          </a:p>
          <a:p>
            <a:pPr marL="514350" indent="-514350">
              <a:buFont typeface="+mj-lt"/>
              <a:buAutoNum type="arabicPeriod"/>
            </a:pPr>
            <a:r>
              <a:rPr lang="en-US" dirty="0"/>
              <a:t>Determine if you meet the rubric description for Opportunity for Improvement, Partial Implementation, or Full Implementation. </a:t>
            </a:r>
          </a:p>
          <a:p>
            <a:pPr marL="514350" indent="-514350">
              <a:buFont typeface="+mj-lt"/>
              <a:buAutoNum type="arabicPeriod"/>
            </a:pPr>
            <a:r>
              <a:rPr lang="en-US" dirty="0"/>
              <a:t>As you work to evaluate each layer/program element, make sure you are being mindful of the evidence/documentation you have to support your rating. </a:t>
            </a:r>
          </a:p>
          <a:p>
            <a:pPr marL="514350" indent="-514350">
              <a:buFont typeface="+mj-lt"/>
              <a:buAutoNum type="arabicPeriod"/>
            </a:pPr>
            <a:r>
              <a:rPr lang="en-US" dirty="0"/>
              <a:t>Rate your stage of implementation.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0182" y="5435327"/>
            <a:ext cx="556468" cy="767542"/>
          </a:xfrm>
          <a:prstGeom prst="rect">
            <a:avLst/>
          </a:prstGeom>
        </p:spPr>
      </p:pic>
      <p:pic>
        <p:nvPicPr>
          <p:cNvPr id="5" name="Picture 4"/>
          <p:cNvPicPr>
            <a:picLocks noChangeAspect="1"/>
          </p:cNvPicPr>
          <p:nvPr/>
        </p:nvPicPr>
        <p:blipFill>
          <a:blip r:embed="rId3"/>
          <a:stretch>
            <a:fillRect/>
          </a:stretch>
        </p:blipFill>
        <p:spPr>
          <a:xfrm>
            <a:off x="220045" y="2372967"/>
            <a:ext cx="8017867" cy="3712585"/>
          </a:xfrm>
          <a:prstGeom prst="rect">
            <a:avLst/>
          </a:prstGeom>
        </p:spPr>
      </p:pic>
      <p:sp>
        <p:nvSpPr>
          <p:cNvPr id="6" name="Down Arrow 5"/>
          <p:cNvSpPr/>
          <p:nvPr/>
        </p:nvSpPr>
        <p:spPr>
          <a:xfrm>
            <a:off x="448887" y="1690688"/>
            <a:ext cx="484632" cy="66051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ysClr val="windowText" lastClr="000000"/>
                </a:solidFill>
              </a:rPr>
              <a:t>1</a:t>
            </a:r>
          </a:p>
        </p:txBody>
      </p:sp>
      <p:sp>
        <p:nvSpPr>
          <p:cNvPr id="7" name="Down Arrow 6"/>
          <p:cNvSpPr/>
          <p:nvPr/>
        </p:nvSpPr>
        <p:spPr>
          <a:xfrm>
            <a:off x="2206461" y="1712451"/>
            <a:ext cx="2480947" cy="660516"/>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ysClr val="windowText" lastClr="000000"/>
                </a:solidFill>
              </a:rPr>
              <a:t>2</a:t>
            </a:r>
          </a:p>
        </p:txBody>
      </p:sp>
      <p:sp>
        <p:nvSpPr>
          <p:cNvPr id="11" name="Down Arrow 10"/>
          <p:cNvSpPr/>
          <p:nvPr/>
        </p:nvSpPr>
        <p:spPr>
          <a:xfrm>
            <a:off x="6258095" y="1690688"/>
            <a:ext cx="484632" cy="66051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ysClr val="windowText" lastClr="000000"/>
                </a:solidFill>
              </a:rPr>
              <a:t>4</a:t>
            </a:r>
          </a:p>
        </p:txBody>
      </p:sp>
      <p:sp>
        <p:nvSpPr>
          <p:cNvPr id="12" name="Down Arrow 11"/>
          <p:cNvSpPr/>
          <p:nvPr/>
        </p:nvSpPr>
        <p:spPr>
          <a:xfrm>
            <a:off x="7266009" y="1685248"/>
            <a:ext cx="484632" cy="66051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ysClr val="windowText" lastClr="000000"/>
                </a:solidFill>
              </a:rPr>
              <a:t>3</a:t>
            </a:r>
          </a:p>
        </p:txBody>
      </p:sp>
    </p:spTree>
    <p:extLst>
      <p:ext uri="{BB962C8B-B14F-4D97-AF65-F5344CB8AC3E}">
        <p14:creationId xmlns:p14="http://schemas.microsoft.com/office/powerpoint/2010/main" val="352722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a:t>
            </a:r>
          </a:p>
        </p:txBody>
      </p:sp>
      <p:sp>
        <p:nvSpPr>
          <p:cNvPr id="3" name="Content Placeholder 2"/>
          <p:cNvSpPr>
            <a:spLocks noGrp="1"/>
          </p:cNvSpPr>
          <p:nvPr>
            <p:ph idx="1"/>
          </p:nvPr>
        </p:nvSpPr>
        <p:spPr/>
        <p:txBody>
          <a:bodyPr>
            <a:normAutofit/>
          </a:bodyPr>
          <a:lstStyle/>
          <a:p>
            <a:r>
              <a:rPr lang="en-US" sz="2400" dirty="0"/>
              <a:t>Rate your understanding of the process to complete the Implementation Rubric. </a:t>
            </a:r>
          </a:p>
        </p:txBody>
      </p:sp>
    </p:spTree>
    <p:extLst>
      <p:ext uri="{BB962C8B-B14F-4D97-AF65-F5344CB8AC3E}">
        <p14:creationId xmlns:p14="http://schemas.microsoft.com/office/powerpoint/2010/main" val="2343114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Completing the Implementation Rubric:</a:t>
            </a:r>
            <a:r>
              <a:rPr lang="en-US" dirty="0"/>
              <a:t/>
            </a:r>
            <a:br>
              <a:rPr lang="en-US" dirty="0"/>
            </a:br>
            <a:r>
              <a:rPr lang="en-US" dirty="0"/>
              <a:t>How do I communicate back to the PED?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400" dirty="0"/>
              <a:t>After completing the implementation rubric, you will need to submit your findings to the PED no later than December 13</a:t>
            </a:r>
            <a:r>
              <a:rPr lang="en-US" sz="2400" baseline="30000" dirty="0"/>
              <a:t>th</a:t>
            </a:r>
            <a:r>
              <a:rPr lang="en-US" sz="2400" dirty="0"/>
              <a:t> @ 5pm via SurveyMonkey. </a:t>
            </a:r>
            <a:endParaRPr lang="en-US" dirty="0"/>
          </a:p>
          <a:p>
            <a:pPr>
              <a:buFont typeface="Wingdings" panose="05000000000000000000" pitchFamily="2" charset="2"/>
              <a:buChar char="§"/>
            </a:pPr>
            <a:r>
              <a:rPr lang="en-US" sz="2400" dirty="0">
                <a:hlinkClick r:id="rId2"/>
              </a:rPr>
              <a:t>https://www.surveymonkey.com/r/YV7S62C</a:t>
            </a:r>
            <a:endParaRPr lang="en-US" sz="2400"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marL="0" indent="0">
              <a:buNone/>
            </a:pPr>
            <a:endParaRPr lang="en-US" dirty="0"/>
          </a:p>
        </p:txBody>
      </p:sp>
      <p:pic>
        <p:nvPicPr>
          <p:cNvPr id="5" name="Picture 4"/>
          <p:cNvPicPr>
            <a:picLocks noChangeAspect="1"/>
          </p:cNvPicPr>
          <p:nvPr/>
        </p:nvPicPr>
        <p:blipFill>
          <a:blip r:embed="rId3"/>
          <a:stretch>
            <a:fillRect/>
          </a:stretch>
        </p:blipFill>
        <p:spPr>
          <a:xfrm>
            <a:off x="1097280" y="3526587"/>
            <a:ext cx="2562225" cy="2581275"/>
          </a:xfrm>
          <a:prstGeom prst="rect">
            <a:avLst/>
          </a:prstGeom>
        </p:spPr>
      </p:pic>
      <p:pic>
        <p:nvPicPr>
          <p:cNvPr id="6" name="Picture 5"/>
          <p:cNvPicPr>
            <a:picLocks noChangeAspect="1"/>
          </p:cNvPicPr>
          <p:nvPr/>
        </p:nvPicPr>
        <p:blipFill>
          <a:blip r:embed="rId4"/>
          <a:stretch>
            <a:fillRect/>
          </a:stretch>
        </p:blipFill>
        <p:spPr>
          <a:xfrm>
            <a:off x="5955550" y="3319242"/>
            <a:ext cx="6056342" cy="27886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72415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Completing the Implementation Rubric:</a:t>
            </a:r>
            <a:r>
              <a:rPr lang="en-US" dirty="0"/>
              <a:t/>
            </a:r>
            <a:br>
              <a:rPr lang="en-US" dirty="0"/>
            </a:br>
            <a:r>
              <a:rPr lang="en-US" dirty="0"/>
              <a:t>What do I do with the data?</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a:t>Communicate findings back to your campus leadership team. </a:t>
            </a:r>
          </a:p>
          <a:p>
            <a:pPr marL="514350" indent="-514350">
              <a:buFont typeface="+mj-lt"/>
              <a:buAutoNum type="arabicPeriod"/>
            </a:pPr>
            <a:r>
              <a:rPr lang="en-US" sz="2400" dirty="0"/>
              <a:t>Determine which elements require the greatest attention. </a:t>
            </a:r>
          </a:p>
          <a:p>
            <a:pPr marL="514350" indent="-514350">
              <a:buFont typeface="+mj-lt"/>
              <a:buAutoNum type="arabicPeriod"/>
            </a:pPr>
            <a:r>
              <a:rPr lang="en-US" sz="2400" dirty="0"/>
              <a:t>Work with the team to develop a vision for what Full Implementation would look like with a specific focus on the policies and documentation needed to ensure success.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46863" y="5485323"/>
            <a:ext cx="556468" cy="767542"/>
          </a:xfrm>
          <a:prstGeom prst="rect">
            <a:avLst/>
          </a:prstGeom>
        </p:spPr>
      </p:pic>
    </p:spTree>
    <p:extLst>
      <p:ext uri="{BB962C8B-B14F-4D97-AF65-F5344CB8AC3E}">
        <p14:creationId xmlns:p14="http://schemas.microsoft.com/office/powerpoint/2010/main" val="17266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Requesting Technical Assistance:</a:t>
            </a:r>
            <a:br>
              <a:rPr lang="en-US" b="1" dirty="0"/>
            </a:br>
            <a:r>
              <a:rPr lang="en-US" dirty="0"/>
              <a:t>How can the PED help me?</a:t>
            </a:r>
          </a:p>
        </p:txBody>
      </p:sp>
      <p:sp>
        <p:nvSpPr>
          <p:cNvPr id="3" name="Content Placeholder 2"/>
          <p:cNvSpPr>
            <a:spLocks noGrp="1"/>
          </p:cNvSpPr>
          <p:nvPr>
            <p:ph idx="1"/>
          </p:nvPr>
        </p:nvSpPr>
        <p:spPr/>
        <p:txBody>
          <a:bodyPr/>
          <a:lstStyle/>
          <a:p>
            <a:r>
              <a:rPr lang="en-US" sz="2400" b="1" dirty="0"/>
              <a:t>The PED can help with your implementation of MLSS by:</a:t>
            </a:r>
          </a:p>
          <a:p>
            <a:pPr lvl="1"/>
            <a:r>
              <a:rPr lang="en-US" sz="2400" dirty="0"/>
              <a:t>Being a thought partner as you work to understand the MLSS framework and identifying areas of need</a:t>
            </a:r>
          </a:p>
          <a:p>
            <a:pPr lvl="1"/>
            <a:r>
              <a:rPr lang="en-US" sz="2400" dirty="0"/>
              <a:t>Identifying relevant resources</a:t>
            </a:r>
          </a:p>
          <a:p>
            <a:pPr lvl="1"/>
            <a:r>
              <a:rPr lang="en-US" sz="2400" dirty="0"/>
              <a:t>Working with REC to identify people and programs that align with your needs</a:t>
            </a:r>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30237" y="5485323"/>
            <a:ext cx="556468" cy="767542"/>
          </a:xfrm>
          <a:prstGeom prst="rect">
            <a:avLst/>
          </a:prstGeom>
        </p:spPr>
      </p:pic>
    </p:spTree>
    <p:extLst>
      <p:ext uri="{BB962C8B-B14F-4D97-AF65-F5344CB8AC3E}">
        <p14:creationId xmlns:p14="http://schemas.microsoft.com/office/powerpoint/2010/main" val="208774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a:t>
            </a:r>
          </a:p>
        </p:txBody>
      </p:sp>
      <p:sp>
        <p:nvSpPr>
          <p:cNvPr id="3" name="Content Placeholder 2"/>
          <p:cNvSpPr>
            <a:spLocks noGrp="1"/>
          </p:cNvSpPr>
          <p:nvPr>
            <p:ph idx="1"/>
          </p:nvPr>
        </p:nvSpPr>
        <p:spPr/>
        <p:txBody>
          <a:bodyPr>
            <a:normAutofit/>
          </a:bodyPr>
          <a:lstStyle/>
          <a:p>
            <a:r>
              <a:rPr lang="en-US" sz="2400" dirty="0"/>
              <a:t>Rate your understanding of how to request assistance from the PED for MLSS support. </a:t>
            </a:r>
          </a:p>
        </p:txBody>
      </p:sp>
    </p:spTree>
    <p:extLst>
      <p:ext uri="{BB962C8B-B14F-4D97-AF65-F5344CB8AC3E}">
        <p14:creationId xmlns:p14="http://schemas.microsoft.com/office/powerpoint/2010/main" val="326351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a:bodyPr>
          <a:lstStyle/>
          <a:p>
            <a:r>
              <a:rPr lang="en-US" sz="2400" dirty="0"/>
              <a:t>9:00-9:10 	Introductions</a:t>
            </a:r>
          </a:p>
          <a:p>
            <a:r>
              <a:rPr lang="en-US" sz="2400" dirty="0"/>
              <a:t>9:10-9:25	Implementation Driver Overview </a:t>
            </a:r>
          </a:p>
          <a:p>
            <a:r>
              <a:rPr lang="en-US" sz="2400" dirty="0"/>
              <a:t>9:25-9:45	Completing the Implementation Rubric</a:t>
            </a:r>
          </a:p>
          <a:p>
            <a:r>
              <a:rPr lang="en-US" sz="2400" dirty="0"/>
              <a:t>9:45-10:00	Requesting Technical Assistance</a:t>
            </a:r>
          </a:p>
          <a:p>
            <a:r>
              <a:rPr lang="en-US" sz="2400" dirty="0" smtClean="0"/>
              <a:t>10:00-10:30 </a:t>
            </a:r>
            <a:r>
              <a:rPr lang="en-US" sz="2400" dirty="0"/>
              <a:t>	Q &amp; 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21924" y="5485323"/>
            <a:ext cx="556468" cy="767542"/>
          </a:xfrm>
          <a:prstGeom prst="rect">
            <a:avLst/>
          </a:prstGeom>
        </p:spPr>
      </p:pic>
    </p:spTree>
    <p:extLst>
      <p:ext uri="{BB962C8B-B14F-4D97-AF65-F5344CB8AC3E}">
        <p14:creationId xmlns:p14="http://schemas.microsoft.com/office/powerpoint/2010/main" val="2938403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Implementation Spotlight Interview </a:t>
            </a:r>
            <a:r>
              <a:rPr lang="en-US" dirty="0"/>
              <a:t>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We are looking to feature a school that to spotlight one of the key elements of MLSS implementation in a NEW MLSS quarterly newsletter!</a:t>
            </a:r>
          </a:p>
          <a:p>
            <a:pPr marL="0" indent="0">
              <a:buNone/>
            </a:pPr>
            <a:r>
              <a:rPr lang="en-US" b="1" dirty="0"/>
              <a:t>The key elements are: </a:t>
            </a:r>
          </a:p>
          <a:p>
            <a:pPr marL="457200" indent="-457200">
              <a:buFont typeface="+mj-lt"/>
              <a:buAutoNum type="arabicPeriod"/>
            </a:pPr>
            <a:r>
              <a:rPr lang="en-US" dirty="0"/>
              <a:t>Classroom Supports - Data-Driven Instruction and Data-Informed Decision Making	</a:t>
            </a:r>
          </a:p>
          <a:p>
            <a:pPr marL="457200" indent="-457200">
              <a:buFont typeface="+mj-lt"/>
              <a:buAutoNum type="arabicPeriod"/>
            </a:pPr>
            <a:r>
              <a:rPr lang="en-US" dirty="0"/>
              <a:t>Classroom Supports - High-Quality Core Instruction and Interventions	</a:t>
            </a:r>
          </a:p>
          <a:p>
            <a:pPr marL="457200" indent="-457200">
              <a:buFont typeface="+mj-lt"/>
              <a:buAutoNum type="arabicPeriod"/>
            </a:pPr>
            <a:r>
              <a:rPr lang="en-US" dirty="0"/>
              <a:t>School Supports - Informed and Effective School Leadership and Systems	</a:t>
            </a:r>
          </a:p>
          <a:p>
            <a:pPr marL="457200" indent="-457200">
              <a:buFont typeface="+mj-lt"/>
              <a:buAutoNum type="arabicPeriod"/>
            </a:pPr>
            <a:r>
              <a:rPr lang="en-US" dirty="0"/>
              <a:t>School Supports - Collaboration and Processes for Providing a Layered Continuum of Supports	</a:t>
            </a:r>
          </a:p>
          <a:p>
            <a:pPr marL="457200" indent="-457200">
              <a:buFont typeface="+mj-lt"/>
              <a:buAutoNum type="arabicPeriod"/>
            </a:pPr>
            <a:r>
              <a:rPr lang="en-US" dirty="0"/>
              <a:t>School Supports - Positive School Culture and Climate	</a:t>
            </a:r>
          </a:p>
          <a:p>
            <a:pPr marL="457200" indent="-457200">
              <a:buFont typeface="+mj-lt"/>
              <a:buAutoNum type="arabicPeriod"/>
            </a:pPr>
            <a:r>
              <a:rPr lang="en-US" dirty="0"/>
              <a:t>Health and Wellness Supports - Student Wellness	</a:t>
            </a:r>
          </a:p>
          <a:p>
            <a:pPr marL="457200" indent="-457200">
              <a:buFont typeface="+mj-lt"/>
              <a:buAutoNum type="arabicPeriod"/>
            </a:pPr>
            <a:r>
              <a:rPr lang="en-US" dirty="0"/>
              <a:t>Family and Community Supports - Family Engagement	</a:t>
            </a:r>
          </a:p>
          <a:p>
            <a:pPr marL="0" indent="0">
              <a:buNone/>
            </a:pPr>
            <a:endParaRPr lang="en-US" dirty="0"/>
          </a:p>
          <a:p>
            <a:pPr marL="0" indent="0">
              <a:buNone/>
            </a:pPr>
            <a:r>
              <a:rPr lang="en-US" b="1" i="1" dirty="0"/>
              <a:t>Please type your district/school name and the key elements you would like to spotlight for our first MLSS Newsletter.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30237" y="5485323"/>
            <a:ext cx="556468" cy="767542"/>
          </a:xfrm>
          <a:prstGeom prst="rect">
            <a:avLst/>
          </a:prstGeom>
        </p:spPr>
      </p:pic>
    </p:spTree>
    <p:extLst>
      <p:ext uri="{BB962C8B-B14F-4D97-AF65-F5344CB8AC3E}">
        <p14:creationId xmlns:p14="http://schemas.microsoft.com/office/powerpoint/2010/main" val="2007116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my responsibilities for documentation during the MLSS pilot?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a:t>The documentation process and forms used to monitor progress and refer students to SAT or special education testing will remain local decisions to be made by each LEA.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30237" y="5485323"/>
            <a:ext cx="556468" cy="767542"/>
          </a:xfrm>
          <a:prstGeom prst="rect">
            <a:avLst/>
          </a:prstGeom>
        </p:spPr>
      </p:pic>
    </p:spTree>
    <p:extLst>
      <p:ext uri="{BB962C8B-B14F-4D97-AF65-F5344CB8AC3E}">
        <p14:creationId xmlns:p14="http://schemas.microsoft.com/office/powerpoint/2010/main" val="169917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 &amp; A</a:t>
            </a:r>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30237" y="5485323"/>
            <a:ext cx="556468" cy="767542"/>
          </a:xfrm>
          <a:prstGeom prst="rect">
            <a:avLst/>
          </a:prstGeom>
        </p:spPr>
      </p:pic>
    </p:spTree>
    <p:extLst>
      <p:ext uri="{BB962C8B-B14F-4D97-AF65-F5344CB8AC3E}">
        <p14:creationId xmlns:p14="http://schemas.microsoft.com/office/powerpoint/2010/main" val="1360740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Thank You!</a:t>
            </a:r>
          </a:p>
        </p:txBody>
      </p:sp>
      <p:sp>
        <p:nvSpPr>
          <p:cNvPr id="3" name="Content Placeholder 2"/>
          <p:cNvSpPr>
            <a:spLocks noGrp="1"/>
          </p:cNvSpPr>
          <p:nvPr>
            <p:ph idx="1"/>
          </p:nvPr>
        </p:nvSpPr>
        <p:spPr/>
        <p:txBody>
          <a:bodyPr/>
          <a:lstStyle/>
          <a:p>
            <a:r>
              <a:rPr lang="en-US" sz="2400" dirty="0"/>
              <a:t>Please send all information and support requests to: </a:t>
            </a:r>
          </a:p>
          <a:p>
            <a:r>
              <a:rPr lang="en-US" sz="2400" dirty="0">
                <a:hlinkClick r:id="rId2"/>
              </a:rPr>
              <a:t>Multi.LayeredSS@state.nm.us</a:t>
            </a:r>
            <a:endParaRPr lang="en-US" sz="2400" dirty="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30237" y="5485323"/>
            <a:ext cx="556468" cy="767542"/>
          </a:xfrm>
          <a:prstGeom prst="rect">
            <a:avLst/>
          </a:prstGeom>
        </p:spPr>
      </p:pic>
    </p:spTree>
    <p:extLst>
      <p:ext uri="{BB962C8B-B14F-4D97-AF65-F5344CB8AC3E}">
        <p14:creationId xmlns:p14="http://schemas.microsoft.com/office/powerpoint/2010/main" val="228696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a:t>
            </a:r>
          </a:p>
        </p:txBody>
      </p:sp>
      <p:sp>
        <p:nvSpPr>
          <p:cNvPr id="3" name="Content Placeholder 2"/>
          <p:cNvSpPr>
            <a:spLocks noGrp="1"/>
          </p:cNvSpPr>
          <p:nvPr>
            <p:ph idx="1"/>
          </p:nvPr>
        </p:nvSpPr>
        <p:spPr/>
        <p:txBody>
          <a:bodyPr/>
          <a:lstStyle/>
          <a:p>
            <a:pPr marL="0" indent="0">
              <a:buNone/>
            </a:pPr>
            <a:r>
              <a:rPr lang="en-US" sz="2400" dirty="0"/>
              <a:t>Please record your district, school, and title </a:t>
            </a:r>
          </a:p>
          <a:p>
            <a:pPr marL="0" indent="0">
              <a:buNone/>
            </a:pPr>
            <a:endParaRPr lang="en-US" dirty="0"/>
          </a:p>
        </p:txBody>
      </p:sp>
    </p:spTree>
    <p:extLst>
      <p:ext uri="{BB962C8B-B14F-4D97-AF65-F5344CB8AC3E}">
        <p14:creationId xmlns:p14="http://schemas.microsoft.com/office/powerpoint/2010/main" val="364260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MLSS – Teacher Ambassador Work Group</a:t>
            </a:r>
          </a:p>
        </p:txBody>
      </p:sp>
      <p:sp>
        <p:nvSpPr>
          <p:cNvPr id="3" name="Content Placeholder 2"/>
          <p:cNvSpPr>
            <a:spLocks noGrp="1"/>
          </p:cNvSpPr>
          <p:nvPr>
            <p:ph idx="1"/>
          </p:nvPr>
        </p:nvSpPr>
        <p:spPr/>
        <p:txBody>
          <a:bodyPr>
            <a:normAutofit/>
          </a:bodyPr>
          <a:lstStyle/>
          <a:p>
            <a:pPr marL="0" indent="0">
              <a:buNone/>
            </a:pPr>
            <a:r>
              <a:rPr lang="en-US" sz="2400" dirty="0"/>
              <a:t>Presentation by Alan Griffin: </a:t>
            </a:r>
          </a:p>
          <a:p>
            <a:pPr lvl="1">
              <a:buFont typeface="Wingdings" panose="05000000000000000000" pitchFamily="2" charset="2"/>
              <a:buChar char="§"/>
            </a:pPr>
            <a:r>
              <a:rPr lang="en-US" sz="2400" dirty="0"/>
              <a:t>Purpose of the Teacher Ambassador Program</a:t>
            </a:r>
          </a:p>
          <a:p>
            <a:pPr lvl="1">
              <a:buFont typeface="Wingdings" panose="05000000000000000000" pitchFamily="2" charset="2"/>
              <a:buChar char="§"/>
            </a:pPr>
            <a:r>
              <a:rPr lang="en-US" sz="2400" dirty="0"/>
              <a:t>Purpose of the Working Group</a:t>
            </a:r>
          </a:p>
          <a:p>
            <a:pPr lvl="1">
              <a:buFont typeface="Wingdings" panose="05000000000000000000" pitchFamily="2" charset="2"/>
              <a:buChar char="§"/>
            </a:pPr>
            <a:r>
              <a:rPr lang="en-US" sz="2400" dirty="0"/>
              <a:t>Description of the first project  </a:t>
            </a:r>
          </a:p>
        </p:txBody>
      </p:sp>
    </p:spTree>
    <p:extLst>
      <p:ext uri="{BB962C8B-B14F-4D97-AF65-F5344CB8AC3E}">
        <p14:creationId xmlns:p14="http://schemas.microsoft.com/office/powerpoint/2010/main" val="3484210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a:t>
            </a:r>
          </a:p>
        </p:txBody>
      </p:sp>
      <p:sp>
        <p:nvSpPr>
          <p:cNvPr id="3" name="Content Placeholder 2"/>
          <p:cNvSpPr>
            <a:spLocks noGrp="1"/>
          </p:cNvSpPr>
          <p:nvPr>
            <p:ph idx="1"/>
          </p:nvPr>
        </p:nvSpPr>
        <p:spPr/>
        <p:txBody>
          <a:bodyPr>
            <a:normAutofit/>
          </a:bodyPr>
          <a:lstStyle/>
          <a:p>
            <a:r>
              <a:rPr lang="en-US" sz="2400" dirty="0"/>
              <a:t>The Teacher Ambassador Work Group will be tasked with several projects. Please type your ideas for resources that may develop or organize to help support your staff with MLSS implementation. </a:t>
            </a:r>
          </a:p>
        </p:txBody>
      </p:sp>
    </p:spTree>
    <p:extLst>
      <p:ext uri="{BB962C8B-B14F-4D97-AF65-F5344CB8AC3E}">
        <p14:creationId xmlns:p14="http://schemas.microsoft.com/office/powerpoint/2010/main" val="35689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Implementation Driver Overview:</a:t>
            </a:r>
            <a:r>
              <a:rPr lang="en-US" dirty="0"/>
              <a:t/>
            </a:r>
            <a:br>
              <a:rPr lang="en-US" dirty="0"/>
            </a:br>
            <a:r>
              <a:rPr lang="en-US" dirty="0"/>
              <a:t>Competency Drivers </a:t>
            </a:r>
          </a:p>
        </p:txBody>
      </p:sp>
      <p:sp>
        <p:nvSpPr>
          <p:cNvPr id="3" name="Content Placeholder 2"/>
          <p:cNvSpPr>
            <a:spLocks noGrp="1"/>
          </p:cNvSpPr>
          <p:nvPr>
            <p:ph idx="1"/>
          </p:nvPr>
        </p:nvSpPr>
        <p:spPr/>
        <p:txBody>
          <a:bodyPr>
            <a:noAutofit/>
          </a:bodyPr>
          <a:lstStyle/>
          <a:p>
            <a:pPr marL="0" indent="0">
              <a:buNone/>
            </a:pPr>
            <a:r>
              <a:rPr lang="en-US" sz="2400" b="1" dirty="0"/>
              <a:t>Deep implementation of evidence‐based practices (EBPs) starts with: </a:t>
            </a:r>
          </a:p>
          <a:p>
            <a:pPr marL="0" indent="0">
              <a:buNone/>
            </a:pPr>
            <a:r>
              <a:rPr lang="en-US" sz="2400" b="1" dirty="0"/>
              <a:t>Competency </a:t>
            </a:r>
            <a:r>
              <a:rPr lang="en-US" sz="2400" dirty="0"/>
              <a:t>drivers: </a:t>
            </a:r>
            <a:r>
              <a:rPr lang="en-US" sz="2400" i="1" dirty="0"/>
              <a:t>getting the right people </a:t>
            </a:r>
            <a:r>
              <a:rPr lang="en-US" sz="2400" dirty="0"/>
              <a:t>on the team, and then actively working to develop, improve, and sustain team members with skills </a:t>
            </a:r>
            <a:r>
              <a:rPr lang="en-US" sz="2400" i="1" dirty="0"/>
              <a:t>training </a:t>
            </a:r>
            <a:r>
              <a:rPr lang="en-US" sz="2400" dirty="0"/>
              <a:t>and </a:t>
            </a:r>
            <a:r>
              <a:rPr lang="en-US" sz="2400" i="1" dirty="0"/>
              <a:t>coaching</a:t>
            </a:r>
            <a:r>
              <a:rPr lang="en-US" sz="2400" dirty="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5176" y="5485323"/>
            <a:ext cx="556468" cy="767542"/>
          </a:xfrm>
          <a:prstGeom prst="rect">
            <a:avLst/>
          </a:prstGeom>
        </p:spPr>
      </p:pic>
    </p:spTree>
    <p:extLst>
      <p:ext uri="{BB962C8B-B14F-4D97-AF65-F5344CB8AC3E}">
        <p14:creationId xmlns:p14="http://schemas.microsoft.com/office/powerpoint/2010/main" val="160452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Implementation Driver Overview:</a:t>
            </a:r>
            <a:r>
              <a:rPr lang="en-US" dirty="0"/>
              <a:t/>
            </a:r>
            <a:br>
              <a:rPr lang="en-US" dirty="0"/>
            </a:br>
            <a:r>
              <a:rPr lang="en-US" dirty="0"/>
              <a:t>Competency Drivers </a:t>
            </a:r>
          </a:p>
        </p:txBody>
      </p:sp>
      <p:sp>
        <p:nvSpPr>
          <p:cNvPr id="3" name="Content Placeholder 2"/>
          <p:cNvSpPr>
            <a:spLocks noGrp="1"/>
          </p:cNvSpPr>
          <p:nvPr>
            <p:ph idx="1"/>
          </p:nvPr>
        </p:nvSpPr>
        <p:spPr/>
        <p:txBody>
          <a:bodyPr>
            <a:noAutofit/>
          </a:bodyPr>
          <a:lstStyle/>
          <a:p>
            <a:pPr marL="0" indent="0">
              <a:buNone/>
            </a:pPr>
            <a:r>
              <a:rPr lang="en-US" sz="2400" b="1" dirty="0"/>
              <a:t>Deep implementation of evidence‐based practices (EBPs) starts with: </a:t>
            </a:r>
          </a:p>
          <a:p>
            <a:pPr marL="0" indent="0">
              <a:buNone/>
            </a:pPr>
            <a:r>
              <a:rPr lang="en-US" sz="2400" b="1" dirty="0"/>
              <a:t>Selection: </a:t>
            </a:r>
            <a:r>
              <a:rPr lang="en-US" sz="2400" dirty="0"/>
              <a:t>Effective staffing requires identifying the skills necessary for the work ahead. These skills are the criteria for selecting staff; they also direct training and coaching for new and existing staff.</a:t>
            </a:r>
          </a:p>
          <a:p>
            <a:pPr marL="0" indent="0">
              <a:buNone/>
            </a:pPr>
            <a:r>
              <a:rPr lang="en-US" sz="2400" b="1" dirty="0"/>
              <a:t>Training: </a:t>
            </a:r>
            <a:r>
              <a:rPr lang="en-US" sz="2400" dirty="0"/>
              <a:t>Teachers, leaders, and staff need training on the theory, values, and actions of a practice or innovation, and should be provided with time to practice needed skills.</a:t>
            </a:r>
          </a:p>
          <a:p>
            <a:pPr marL="0" indent="0">
              <a:buNone/>
            </a:pPr>
            <a:r>
              <a:rPr lang="en-US" sz="2400" b="1" dirty="0"/>
              <a:t>Coaching</a:t>
            </a:r>
            <a:r>
              <a:rPr lang="en-US" sz="2400" dirty="0"/>
              <a:t>: Skills can be introduced in training, but they must be practiced and mastered, with high levels of accuracy and fluency in the classroom and school. Coaching is key to supporting the transfer of skills from training to school and classroom settings.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5176" y="5485323"/>
            <a:ext cx="556468" cy="767542"/>
          </a:xfrm>
          <a:prstGeom prst="rect">
            <a:avLst/>
          </a:prstGeom>
        </p:spPr>
      </p:pic>
    </p:spTree>
    <p:extLst>
      <p:ext uri="{BB962C8B-B14F-4D97-AF65-F5344CB8AC3E}">
        <p14:creationId xmlns:p14="http://schemas.microsoft.com/office/powerpoint/2010/main" val="1044779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a:t>
            </a:r>
          </a:p>
        </p:txBody>
      </p:sp>
      <p:sp>
        <p:nvSpPr>
          <p:cNvPr id="3" name="Content Placeholder 2"/>
          <p:cNvSpPr>
            <a:spLocks noGrp="1"/>
          </p:cNvSpPr>
          <p:nvPr>
            <p:ph idx="1"/>
          </p:nvPr>
        </p:nvSpPr>
        <p:spPr/>
        <p:txBody>
          <a:bodyPr>
            <a:normAutofit/>
          </a:bodyPr>
          <a:lstStyle/>
          <a:p>
            <a:r>
              <a:rPr lang="en-US" sz="2400" dirty="0"/>
              <a:t>Which competency driver do you feel is the most difficult to understand?</a:t>
            </a:r>
          </a:p>
        </p:txBody>
      </p:sp>
    </p:spTree>
    <p:extLst>
      <p:ext uri="{BB962C8B-B14F-4D97-AF65-F5344CB8AC3E}">
        <p14:creationId xmlns:p14="http://schemas.microsoft.com/office/powerpoint/2010/main" val="181821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Implementation Driver Overview: </a:t>
            </a:r>
            <a:br>
              <a:rPr lang="en-US" b="1" dirty="0"/>
            </a:br>
            <a:r>
              <a:rPr lang="en-US" dirty="0"/>
              <a:t>Organization Drivers </a:t>
            </a:r>
          </a:p>
        </p:txBody>
      </p:sp>
      <p:sp>
        <p:nvSpPr>
          <p:cNvPr id="3" name="Content Placeholder 2"/>
          <p:cNvSpPr>
            <a:spLocks noGrp="1"/>
          </p:cNvSpPr>
          <p:nvPr>
            <p:ph idx="1"/>
          </p:nvPr>
        </p:nvSpPr>
        <p:spPr/>
        <p:txBody>
          <a:bodyPr>
            <a:normAutofit lnSpcReduction="10000"/>
          </a:bodyPr>
          <a:lstStyle/>
          <a:p>
            <a:r>
              <a:rPr lang="en-US" sz="2400" b="1" dirty="0"/>
              <a:t>Organization </a:t>
            </a:r>
            <a:r>
              <a:rPr lang="en-US" sz="2400" dirty="0"/>
              <a:t>drivers are the systemic components that are essential in creating an educational environment ready for, and supportive of, change. Key organization components that </a:t>
            </a:r>
            <a:r>
              <a:rPr lang="en-US" sz="2400" b="1" dirty="0"/>
              <a:t>drive </a:t>
            </a:r>
            <a:r>
              <a:rPr lang="en-US" sz="2400" dirty="0"/>
              <a:t>successful and deep implementation include:</a:t>
            </a:r>
          </a:p>
          <a:p>
            <a:endParaRPr lang="en-US" sz="2400" dirty="0"/>
          </a:p>
          <a:p>
            <a:pPr lvl="1"/>
            <a:r>
              <a:rPr lang="en-US" sz="2400" b="1" dirty="0"/>
              <a:t>Systems Interventions, </a:t>
            </a:r>
            <a:r>
              <a:rPr lang="en-US" sz="2400" dirty="0"/>
              <a:t>which reduce or eliminate institutional barriers while enhancing elements in a system that support and sustain change.</a:t>
            </a:r>
          </a:p>
          <a:p>
            <a:pPr lvl="1"/>
            <a:r>
              <a:rPr lang="en-US" sz="2400" b="1" dirty="0"/>
              <a:t>Facilitative Administration </a:t>
            </a:r>
            <a:r>
              <a:rPr lang="en-US" sz="2400" dirty="0"/>
              <a:t>creates and maintains a hospitable environment, supporting intentional change and new ways to work.</a:t>
            </a:r>
          </a:p>
          <a:p>
            <a:pPr lvl="1"/>
            <a:r>
              <a:rPr lang="en-US" sz="2400" b="1" dirty="0"/>
              <a:t>Decision Supporting Data Systems </a:t>
            </a:r>
            <a:r>
              <a:rPr lang="en-US" sz="2400" dirty="0"/>
              <a:t>gather performance data and analyze processes and outcomes.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21924" y="5412826"/>
            <a:ext cx="556468" cy="767542"/>
          </a:xfrm>
          <a:prstGeom prst="rect">
            <a:avLst/>
          </a:prstGeom>
        </p:spPr>
      </p:pic>
    </p:spTree>
    <p:extLst>
      <p:ext uri="{BB962C8B-B14F-4D97-AF65-F5344CB8AC3E}">
        <p14:creationId xmlns:p14="http://schemas.microsoft.com/office/powerpoint/2010/main" val="47395094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1215</TotalTime>
  <Words>896</Words>
  <Application>Microsoft Office PowerPoint</Application>
  <PresentationFormat>Widescreen</PresentationFormat>
  <Paragraphs>94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Calibri Light</vt:lpstr>
      <vt:lpstr>Wingdings</vt:lpstr>
      <vt:lpstr>Retrospect</vt:lpstr>
      <vt:lpstr>PowerPoint Presentation</vt:lpstr>
      <vt:lpstr>Agenda</vt:lpstr>
      <vt:lpstr>SURVEY</vt:lpstr>
      <vt:lpstr>MLSS – Teacher Ambassador Work Group</vt:lpstr>
      <vt:lpstr>SURVEY </vt:lpstr>
      <vt:lpstr>Implementation Driver Overview: Competency Drivers </vt:lpstr>
      <vt:lpstr>Implementation Driver Overview: Competency Drivers </vt:lpstr>
      <vt:lpstr>SURVEY </vt:lpstr>
      <vt:lpstr>Implementation Driver Overview:  Organization Drivers </vt:lpstr>
      <vt:lpstr>SURVEY </vt:lpstr>
      <vt:lpstr>Implementation Driver Overview:  Leadership Drivers</vt:lpstr>
      <vt:lpstr>SURVEY </vt:lpstr>
      <vt:lpstr>Completing the Implementation Rubric: What is it? </vt:lpstr>
      <vt:lpstr>Completing the Implementation Rubric: How do I use it?</vt:lpstr>
      <vt:lpstr>SURVEY </vt:lpstr>
      <vt:lpstr>Completing the Implementation Rubric: How do I communicate back to the PED?</vt:lpstr>
      <vt:lpstr>Completing the Implementation Rubric: What do I do with the data?</vt:lpstr>
      <vt:lpstr>Requesting Technical Assistance: How can the PED help me?</vt:lpstr>
      <vt:lpstr>SURVEY </vt:lpstr>
      <vt:lpstr>Implementation Spotlight Interview  </vt:lpstr>
      <vt:lpstr>What are my responsibilities for documentation during the MLSS pilot?</vt:lpstr>
      <vt:lpstr>Q &amp; 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Henry</dc:creator>
  <cp:lastModifiedBy>Kenneth Stowe</cp:lastModifiedBy>
  <cp:revision>76</cp:revision>
  <dcterms:created xsi:type="dcterms:W3CDTF">2019-09-13T17:22:52Z</dcterms:created>
  <dcterms:modified xsi:type="dcterms:W3CDTF">2019-12-18T20:47:34Z</dcterms:modified>
</cp:coreProperties>
</file>