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9/18/2019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policy/seclusion/restraints-and-seclusion-resource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new.ped.state.nm.us/bureaus/title-i/part-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Mexico</a:t>
            </a:r>
            <a:br>
              <a:rPr lang="en-US" dirty="0" smtClean="0"/>
            </a:br>
            <a:r>
              <a:rPr lang="en-US" dirty="0" smtClean="0"/>
              <a:t>Title I, Part 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Creating a safe, healthy, facility-wide climate that prioritizes education</a:t>
            </a:r>
            <a:endParaRPr lang="en-US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5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10min- </a:t>
            </a:r>
            <a:r>
              <a:rPr lang="en-US" dirty="0" smtClean="0"/>
              <a:t>Introductions </a:t>
            </a:r>
          </a:p>
          <a:p>
            <a:r>
              <a:rPr lang="en-US" b="1" dirty="0" smtClean="0"/>
              <a:t>10min-</a:t>
            </a:r>
            <a:r>
              <a:rPr lang="en-US" dirty="0" smtClean="0"/>
              <a:t> Review </a:t>
            </a:r>
            <a:r>
              <a:rPr lang="en-US" dirty="0"/>
              <a:t>of Guiding Principle #1</a:t>
            </a:r>
          </a:p>
          <a:p>
            <a:r>
              <a:rPr lang="en-US" b="1" dirty="0" smtClean="0"/>
              <a:t>25min- </a:t>
            </a:r>
            <a:r>
              <a:rPr lang="en-US" dirty="0" smtClean="0"/>
              <a:t>Pre-work Presentations</a:t>
            </a:r>
            <a:endParaRPr lang="en-US" dirty="0"/>
          </a:p>
          <a:p>
            <a:r>
              <a:rPr lang="en-US" b="1" dirty="0" smtClean="0"/>
              <a:t>15min-</a:t>
            </a:r>
            <a:r>
              <a:rPr lang="en-US" dirty="0" smtClean="0"/>
              <a:t> Questions </a:t>
            </a:r>
            <a:r>
              <a:rPr lang="en-US" dirty="0"/>
              <a:t>and Group Discussion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1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Kenneth Stowe</a:t>
            </a:r>
          </a:p>
          <a:p>
            <a:pPr lvl="1"/>
            <a:r>
              <a:rPr lang="en-US" b="1" i="1" dirty="0" smtClean="0"/>
              <a:t>Director: </a:t>
            </a:r>
            <a:r>
              <a:rPr lang="en-US" dirty="0" smtClean="0"/>
              <a:t>Title I, Part D</a:t>
            </a:r>
          </a:p>
          <a:p>
            <a:pPr lvl="1"/>
            <a:r>
              <a:rPr lang="en-US" b="1" i="1" dirty="0" smtClean="0"/>
              <a:t>Coordinator: </a:t>
            </a:r>
            <a:r>
              <a:rPr lang="en-US" dirty="0" smtClean="0"/>
              <a:t>New Mexico’s Multi-Layered System of Supports (MLSS)</a:t>
            </a:r>
          </a:p>
          <a:p>
            <a:r>
              <a:rPr lang="en-US" b="1" dirty="0"/>
              <a:t>Robert V. Mayo, Ph.D., NCC</a:t>
            </a:r>
          </a:p>
          <a:p>
            <a:pPr lvl="1"/>
            <a:r>
              <a:rPr lang="en-US" b="1" i="1" dirty="0"/>
              <a:t>Technical Assistance </a:t>
            </a:r>
            <a:r>
              <a:rPr lang="en-US" b="1" i="1" dirty="0" smtClean="0"/>
              <a:t>Liaison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National Technical Assistance </a:t>
            </a:r>
            <a:r>
              <a:rPr lang="en-US" dirty="0" smtClean="0"/>
              <a:t>Center </a:t>
            </a:r>
            <a:r>
              <a:rPr lang="en-US" dirty="0"/>
              <a:t>for the Education of Neglected or Delinquent Children and </a:t>
            </a:r>
            <a:r>
              <a:rPr lang="en-US" dirty="0" smtClean="0"/>
              <a:t>Youth</a:t>
            </a:r>
          </a:p>
          <a:p>
            <a:pPr lvl="1"/>
            <a:r>
              <a:rPr lang="en-US" b="1" i="1" dirty="0"/>
              <a:t>Technical Assistance Specialist </a:t>
            </a:r>
            <a:r>
              <a:rPr lang="en-US" b="1" i="1" dirty="0" smtClean="0"/>
              <a:t>(Promoting </a:t>
            </a:r>
            <a:r>
              <a:rPr lang="en-US" b="1" i="1" dirty="0"/>
              <a:t>Student Resilience </a:t>
            </a:r>
            <a:r>
              <a:rPr lang="en-US" b="1" i="1" dirty="0" smtClean="0"/>
              <a:t>Grantees)</a:t>
            </a:r>
            <a:endParaRPr lang="en-US" b="1" i="1" dirty="0"/>
          </a:p>
          <a:p>
            <a:pPr lvl="2"/>
            <a:r>
              <a:rPr lang="en-US" dirty="0"/>
              <a:t>National Center on Safe Supportive Learning </a:t>
            </a:r>
            <a:r>
              <a:rPr lang="en-US" dirty="0" smtClean="0"/>
              <a:t>Environments</a:t>
            </a:r>
            <a:endParaRPr lang="en-US" dirty="0"/>
          </a:p>
          <a:p>
            <a:r>
              <a:rPr lang="en-US" b="1" dirty="0" smtClean="0"/>
              <a:t>Kathleen Sande</a:t>
            </a:r>
          </a:p>
          <a:p>
            <a:pPr lvl="1"/>
            <a:r>
              <a:rPr lang="en-US" b="1" i="1" dirty="0" smtClean="0"/>
              <a:t>RK Consultants</a:t>
            </a:r>
          </a:p>
          <a:p>
            <a:pPr lvl="2"/>
            <a:r>
              <a:rPr lang="en-US" dirty="0" smtClean="0"/>
              <a:t>Education </a:t>
            </a:r>
            <a:r>
              <a:rPr lang="en-US" dirty="0"/>
              <a:t>and </a:t>
            </a:r>
            <a:r>
              <a:rPr lang="en-US" dirty="0" smtClean="0"/>
              <a:t>Title I, Part D Consultant</a:t>
            </a:r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141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/>
          <a:lstStyle/>
          <a:p>
            <a:r>
              <a:rPr lang="en-US" sz="2800" dirty="0" smtClean="0"/>
              <a:t>By the end of this session I will be able to: </a:t>
            </a:r>
          </a:p>
          <a:p>
            <a:pPr lvl="1"/>
            <a:r>
              <a:rPr lang="en-US" sz="2800" dirty="0" smtClean="0"/>
              <a:t>Identify four (4) core-activities for creating an environment that prioritizes education;</a:t>
            </a:r>
          </a:p>
          <a:p>
            <a:pPr lvl="1"/>
            <a:r>
              <a:rPr lang="en-US" sz="2800" dirty="0" smtClean="0"/>
              <a:t>Identify solutions to institutional barriers; and</a:t>
            </a:r>
          </a:p>
          <a:p>
            <a:pPr lvl="1"/>
            <a:r>
              <a:rPr lang="en-US" sz="2800" dirty="0" smtClean="0"/>
              <a:t>Network with colleagues.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646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Guiding Principle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What:</a:t>
            </a:r>
          </a:p>
          <a:p>
            <a:pPr lvl="1"/>
            <a:r>
              <a:rPr lang="en-US" dirty="0" smtClean="0"/>
              <a:t>Moving from safety to positivity</a:t>
            </a:r>
          </a:p>
          <a:p>
            <a:pPr lvl="1"/>
            <a:r>
              <a:rPr lang="en-US" dirty="0" smtClean="0"/>
              <a:t>Putting education first  </a:t>
            </a:r>
          </a:p>
          <a:p>
            <a:pPr lvl="1"/>
            <a:r>
              <a:rPr lang="en-US" dirty="0" smtClean="0"/>
              <a:t>Creating the right conditions for learning</a:t>
            </a:r>
          </a:p>
          <a:p>
            <a:pPr lvl="1"/>
            <a:r>
              <a:rPr lang="en-US" dirty="0" smtClean="0"/>
              <a:t>Recognizing institutional barriers and creating solutions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Why: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Work </a:t>
            </a:r>
            <a:r>
              <a:rPr lang="en-US" dirty="0"/>
              <a:t>deliberately to develop positive and respectful school climates and prevent student misbehavior before it occurs. </a:t>
            </a:r>
          </a:p>
          <a:p>
            <a:pPr lvl="1"/>
            <a:r>
              <a:rPr lang="en-US" dirty="0" smtClean="0"/>
              <a:t>Institute </a:t>
            </a:r>
            <a:r>
              <a:rPr lang="en-US" dirty="0"/>
              <a:t>clear, appropriate, and consistent expectations and consequences to prevent and address misbehavior.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data and analysis to continuously improve and ensure fairness and equity.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65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Guiding Principle #1 - </a:t>
            </a:r>
            <a:r>
              <a:rPr lang="en-US" dirty="0" smtClean="0">
                <a:solidFill>
                  <a:schemeClr val="accent2"/>
                </a:solidFill>
              </a:rPr>
              <a:t>Continued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How: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/>
              <a:t>Establish a school- and facility-wide climate with a focus on family engagement in which youths are free from threats of or actual physical or emotional harm. 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This should be “home base” for most facilities 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Create </a:t>
            </a:r>
            <a:r>
              <a:rPr lang="en-US" dirty="0"/>
              <a:t>and/or revise policies, procedures, and progress measures that prioritize education and student educational achievement. 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Identifying barriers to prioritizing academics and addressing them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Develop </a:t>
            </a:r>
            <a:r>
              <a:rPr lang="en-US" dirty="0"/>
              <a:t>a continuum of academic and behavioral supports and services to promote long-term educational outcomes for youths who are system- involved, potentially through a tiered framework. 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New Mexico’s Multi-Layered System of Supports 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Ensure </a:t>
            </a:r>
            <a:r>
              <a:rPr lang="en-US" dirty="0"/>
              <a:t>fairness and equity in the provision of educational services and the promotion of a facility-wide climate that supports learning consistent with federal law. </a:t>
            </a:r>
            <a:endParaRPr lang="en-US" dirty="0" smtClean="0"/>
          </a:p>
          <a:p>
            <a:pPr lvl="2"/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Restraint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and Seclusion: Resource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Document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2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Pre-Work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i="1" dirty="0"/>
              <a:t>Review the rubric on pg. 5:</a:t>
            </a:r>
            <a:r>
              <a:rPr lang="en-US" dirty="0"/>
              <a:t> Identify one Core Activity under the first guiding principle that your agency/facility is currently implementing with fidelity. </a:t>
            </a:r>
          </a:p>
          <a:p>
            <a:pPr lvl="0"/>
            <a:r>
              <a:rPr lang="en-US" b="1" i="1" dirty="0"/>
              <a:t>Read pages 8-12:</a:t>
            </a:r>
            <a:r>
              <a:rPr lang="en-US" dirty="0"/>
              <a:t> Identify and be ready to discuss with the group one barrier for your agency/facility that will impede your ability to implement and sustain one or more of the core activities. The objective of this pre-work is to identify prioritize barriers and needs to discuss possible solutions with the whole group. 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the </a:t>
            </a:r>
            <a:r>
              <a:rPr lang="en-US" dirty="0" err="1" smtClean="0"/>
              <a:t>ChatBox</a:t>
            </a:r>
            <a:r>
              <a:rPr lang="en-US" dirty="0" smtClean="0"/>
              <a:t> or your computer microphone to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74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Follow-up Email with a link to a survey where you will provide a brief write-up of your core-activity and barrier. </a:t>
            </a:r>
          </a:p>
          <a:p>
            <a:pPr lvl="1"/>
            <a:r>
              <a:rPr lang="en-US" dirty="0" smtClean="0"/>
              <a:t>This wil</a:t>
            </a:r>
            <a:r>
              <a:rPr lang="en-US" dirty="0" smtClean="0"/>
              <a:t>l be anonymized and shared with the team. </a:t>
            </a:r>
            <a:endParaRPr lang="en-US" dirty="0" smtClean="0"/>
          </a:p>
          <a:p>
            <a:r>
              <a:rPr lang="en-US" b="1" dirty="0" smtClean="0"/>
              <a:t>Title I, Part D Guide</a:t>
            </a:r>
          </a:p>
          <a:p>
            <a:pPr lvl="1"/>
            <a:r>
              <a:rPr lang="en-US" dirty="0" smtClean="0"/>
              <a:t>This is NEW and is available on </a:t>
            </a:r>
            <a:r>
              <a:rPr lang="en-US" dirty="0"/>
              <a:t>our website: 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://webnew.ped.state.nm.us/bureaus/title-i/part-d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b="1" i="1" dirty="0" smtClean="0"/>
              <a:t>Includes guidance on the Annual Count</a:t>
            </a:r>
          </a:p>
          <a:p>
            <a:r>
              <a:rPr lang="en-US" b="1" dirty="0" smtClean="0"/>
              <a:t>Next </a:t>
            </a:r>
            <a:r>
              <a:rPr lang="en-US" b="1" dirty="0" smtClean="0"/>
              <a:t>Webinar: </a:t>
            </a:r>
          </a:p>
          <a:p>
            <a:pPr lvl="1"/>
            <a:r>
              <a:rPr lang="en-US" dirty="0" smtClean="0"/>
              <a:t>October 16</a:t>
            </a:r>
            <a:r>
              <a:rPr lang="en-US" baseline="30000" dirty="0" smtClean="0"/>
              <a:t>th</a:t>
            </a:r>
            <a:r>
              <a:rPr lang="en-US" dirty="0" smtClean="0"/>
              <a:t> (3pm)</a:t>
            </a:r>
          </a:p>
          <a:p>
            <a:pPr lvl="1"/>
            <a:r>
              <a:rPr lang="en-US" b="1" i="1" dirty="0" smtClean="0"/>
              <a:t>Principle 2: </a:t>
            </a:r>
            <a:r>
              <a:rPr lang="en-US" dirty="0" smtClean="0"/>
              <a:t>Necessary funding to support educational opportunities for all youth, including those with disabilities and English learners, comparable to opportunities for peers who are not system-involved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20138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147</TotalTime>
  <Words>557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Wingdings</vt:lpstr>
      <vt:lpstr>Wood Type</vt:lpstr>
      <vt:lpstr>New Mexico Title I, Part D</vt:lpstr>
      <vt:lpstr>Agenda</vt:lpstr>
      <vt:lpstr>Introductions </vt:lpstr>
      <vt:lpstr>Learning Objectives </vt:lpstr>
      <vt:lpstr>Review of Guiding Principle #1</vt:lpstr>
      <vt:lpstr>Review of Guiding Principle #1 - Continued</vt:lpstr>
      <vt:lpstr>Pre-Work Presentations</vt:lpstr>
      <vt:lpstr>Q &amp; A</vt:lpstr>
      <vt:lpstr>Thank You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Title I, Part D</dc:title>
  <dc:creator>Kenneth Stowe</dc:creator>
  <cp:lastModifiedBy>Kenneth Stowe</cp:lastModifiedBy>
  <cp:revision>12</cp:revision>
  <cp:lastPrinted>2019-09-18T16:40:08Z</cp:lastPrinted>
  <dcterms:created xsi:type="dcterms:W3CDTF">2019-09-10T19:45:51Z</dcterms:created>
  <dcterms:modified xsi:type="dcterms:W3CDTF">2019-09-18T17:50:42Z</dcterms:modified>
</cp:coreProperties>
</file>