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64" r:id="rId5"/>
    <p:sldId id="259" r:id="rId6"/>
    <p:sldId id="260" r:id="rId7"/>
    <p:sldId id="261" r:id="rId8"/>
    <p:sldId id="262" r:id="rId9"/>
    <p:sldId id="265" r:id="rId1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1/21/2020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Mexico</a:t>
            </a:r>
            <a:br>
              <a:rPr lang="en-US" dirty="0" smtClean="0"/>
            </a:br>
            <a:r>
              <a:rPr lang="en-US" dirty="0" smtClean="0"/>
              <a:t>Title I, Part 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Necessary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funding to support educational opportunities for all youths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25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10min- </a:t>
            </a:r>
            <a:r>
              <a:rPr lang="en-US" dirty="0" smtClean="0"/>
              <a:t>Introductions </a:t>
            </a:r>
          </a:p>
          <a:p>
            <a:r>
              <a:rPr lang="en-US" b="1" dirty="0" smtClean="0"/>
              <a:t>10min-</a:t>
            </a:r>
            <a:r>
              <a:rPr lang="en-US" dirty="0" smtClean="0"/>
              <a:t> Review </a:t>
            </a:r>
            <a:r>
              <a:rPr lang="en-US" dirty="0"/>
              <a:t>of Guiding Principle </a:t>
            </a:r>
            <a:r>
              <a:rPr lang="en-US" dirty="0" smtClean="0"/>
              <a:t>#2</a:t>
            </a:r>
            <a:endParaRPr lang="en-US" dirty="0"/>
          </a:p>
          <a:p>
            <a:r>
              <a:rPr lang="en-US" b="1" dirty="0" smtClean="0"/>
              <a:t>25min- </a:t>
            </a:r>
            <a:r>
              <a:rPr lang="en-US" dirty="0" smtClean="0"/>
              <a:t>Pre-work Presentations</a:t>
            </a:r>
            <a:endParaRPr lang="en-US" dirty="0"/>
          </a:p>
          <a:p>
            <a:r>
              <a:rPr lang="en-US" b="1" dirty="0" smtClean="0"/>
              <a:t>15min-</a:t>
            </a:r>
            <a:r>
              <a:rPr lang="en-US" dirty="0" smtClean="0"/>
              <a:t> Questions </a:t>
            </a:r>
            <a:r>
              <a:rPr lang="en-US" dirty="0"/>
              <a:t>and Group Discussion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1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Kenneth Stowe</a:t>
            </a:r>
          </a:p>
          <a:p>
            <a:pPr lvl="1"/>
            <a:r>
              <a:rPr lang="en-US" b="1" i="1" dirty="0" smtClean="0"/>
              <a:t>Director: </a:t>
            </a:r>
            <a:r>
              <a:rPr lang="en-US" dirty="0" smtClean="0"/>
              <a:t>Title I, Part D</a:t>
            </a:r>
          </a:p>
          <a:p>
            <a:pPr lvl="1"/>
            <a:r>
              <a:rPr lang="en-US" b="1" i="1" dirty="0" smtClean="0"/>
              <a:t>Coordinator: </a:t>
            </a:r>
            <a:r>
              <a:rPr lang="en-US" dirty="0" smtClean="0"/>
              <a:t>New Mexico’s Multi-Layered System of Supports (MLSS)</a:t>
            </a:r>
          </a:p>
          <a:p>
            <a:r>
              <a:rPr lang="en-US" b="1" dirty="0" smtClean="0"/>
              <a:t>Who else is on the line?</a:t>
            </a:r>
          </a:p>
        </p:txBody>
      </p:sp>
    </p:spTree>
    <p:extLst>
      <p:ext uri="{BB962C8B-B14F-4D97-AF65-F5344CB8AC3E}">
        <p14:creationId xmlns:p14="http://schemas.microsoft.com/office/powerpoint/2010/main" val="271412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/>
          <a:lstStyle/>
          <a:p>
            <a:r>
              <a:rPr lang="en-US" sz="2800" dirty="0" smtClean="0"/>
              <a:t>By the end of this session I will be able to: </a:t>
            </a:r>
          </a:p>
          <a:p>
            <a:pPr lvl="1"/>
            <a:r>
              <a:rPr lang="en-US" sz="2800" dirty="0" smtClean="0"/>
              <a:t>Identify two (2) core-activities for utilizing available sources to ensure adequate funding;</a:t>
            </a:r>
          </a:p>
          <a:p>
            <a:pPr lvl="1"/>
            <a:r>
              <a:rPr lang="en-US" sz="2800" dirty="0" smtClean="0"/>
              <a:t>Identify solutions to institutional barriers; and</a:t>
            </a:r>
          </a:p>
          <a:p>
            <a:pPr lvl="1"/>
            <a:r>
              <a:rPr lang="en-US" sz="2800" dirty="0" smtClean="0"/>
              <a:t>Network with colleagues. 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646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Guiding Principle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What:</a:t>
            </a:r>
          </a:p>
          <a:p>
            <a:pPr lvl="1"/>
            <a:r>
              <a:rPr lang="en-US" dirty="0" smtClean="0"/>
              <a:t>Competition for limited funding</a:t>
            </a:r>
          </a:p>
          <a:p>
            <a:pPr lvl="1"/>
            <a:r>
              <a:rPr lang="en-US" dirty="0" smtClean="0"/>
              <a:t>Funding formulas and restrictions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ederal</a:t>
            </a:r>
            <a:r>
              <a:rPr lang="en-US" dirty="0"/>
              <a:t>, state, and local funds intended for specific purposes may go </a:t>
            </a:r>
            <a:r>
              <a:rPr lang="en-US" dirty="0" smtClean="0"/>
              <a:t>unused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Why:</a:t>
            </a:r>
            <a:endParaRPr lang="en-US" dirty="0"/>
          </a:p>
          <a:p>
            <a:pPr lvl="1"/>
            <a:r>
              <a:rPr lang="en-US" dirty="0" smtClean="0"/>
              <a:t>Everything depends on access to adequate funds. </a:t>
            </a:r>
          </a:p>
          <a:p>
            <a:pPr lvl="1"/>
            <a:r>
              <a:rPr lang="en-US" dirty="0" smtClean="0"/>
              <a:t>The end goal is that students in the ND setting have access to the same educational opportunities as those students in the being served by the LEA.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65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Guiding Principle #2 - </a:t>
            </a:r>
            <a:r>
              <a:rPr lang="en-US" dirty="0" smtClean="0">
                <a:solidFill>
                  <a:schemeClr val="accent2"/>
                </a:solidFill>
              </a:rPr>
              <a:t>Continued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How: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Plan </a:t>
            </a:r>
            <a:r>
              <a:rPr lang="en-US" dirty="0"/>
              <a:t>and develop dedicated and appropriate education budgets at the agency and facility levels. </a:t>
            </a:r>
            <a:endParaRPr lang="en-US" dirty="0" smtClean="0"/>
          </a:p>
          <a:p>
            <a:pPr lvl="1"/>
            <a:r>
              <a:rPr lang="en-US" dirty="0" smtClean="0"/>
              <a:t>Establish </a:t>
            </a:r>
            <a:r>
              <a:rPr lang="en-US" dirty="0"/>
              <a:t>processes to ensure that secure care facilities receive adequate state and local funds and effectively leverage available federal education dollars to supplement core education programs.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29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Pre-Work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/>
              <a:t>Review the rubric on pg. 5:</a:t>
            </a:r>
            <a:r>
              <a:rPr lang="en-US" dirty="0"/>
              <a:t> Identify one Core Activity under the </a:t>
            </a:r>
            <a:r>
              <a:rPr lang="en-US" dirty="0" smtClean="0"/>
              <a:t>second </a:t>
            </a:r>
            <a:r>
              <a:rPr lang="en-US" dirty="0"/>
              <a:t>guiding principle that your agency/facility is currently implementing with fidelity. </a:t>
            </a:r>
          </a:p>
          <a:p>
            <a:pPr lvl="0"/>
            <a:r>
              <a:rPr lang="en-US" b="1" i="1" dirty="0"/>
              <a:t>Read pages 8-12:</a:t>
            </a:r>
            <a:r>
              <a:rPr lang="en-US" dirty="0"/>
              <a:t> Identify and be ready to discuss with the group one barrier for your agency/facility that will impede your ability to implement and sustain one or more of the core activities. The objective of this pre-work is to identify </a:t>
            </a:r>
            <a:r>
              <a:rPr lang="en-US" dirty="0" smtClean="0"/>
              <a:t>and prioritize </a:t>
            </a:r>
            <a:r>
              <a:rPr lang="en-US" dirty="0"/>
              <a:t>barriers and needs to discuss possible solutions with the whole group. 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3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use the </a:t>
            </a:r>
            <a:r>
              <a:rPr lang="en-US" dirty="0" err="1" smtClean="0"/>
              <a:t>ChatBox</a:t>
            </a:r>
            <a:r>
              <a:rPr lang="en-US" dirty="0" smtClean="0"/>
              <a:t> or your computer microphone to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74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School </a:t>
            </a:r>
            <a:r>
              <a:rPr lang="en-US" b="1" dirty="0" smtClean="0"/>
              <a:t>Health and Education Institute (SHEI):</a:t>
            </a:r>
          </a:p>
          <a:p>
            <a:pPr lvl="1"/>
            <a:r>
              <a:rPr lang="en-US" dirty="0" smtClean="0"/>
              <a:t>November 18-19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Registration is closed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9216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367</TotalTime>
  <Words>330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Wingdings</vt:lpstr>
      <vt:lpstr>Wood Type</vt:lpstr>
      <vt:lpstr>New Mexico Title I, Part D</vt:lpstr>
      <vt:lpstr>Agenda</vt:lpstr>
      <vt:lpstr>Introductions </vt:lpstr>
      <vt:lpstr>Learning Objectives </vt:lpstr>
      <vt:lpstr>Review of Guiding Principle #2</vt:lpstr>
      <vt:lpstr>Review of Guiding Principle #2 - Continued</vt:lpstr>
      <vt:lpstr>Pre-Work Presentations</vt:lpstr>
      <vt:lpstr>Q &amp; A</vt:lpstr>
      <vt:lpstr>Updates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Mexico Title I, Part D</dc:title>
  <dc:creator>Kenneth Stowe</dc:creator>
  <cp:lastModifiedBy>Kenneth Stowe</cp:lastModifiedBy>
  <cp:revision>20</cp:revision>
  <cp:lastPrinted>2019-09-18T16:40:08Z</cp:lastPrinted>
  <dcterms:created xsi:type="dcterms:W3CDTF">2019-09-10T19:45:51Z</dcterms:created>
  <dcterms:modified xsi:type="dcterms:W3CDTF">2020-01-21T21:59:14Z</dcterms:modified>
</cp:coreProperties>
</file>