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48" r:id="rId2"/>
    <p:sldId id="349" r:id="rId3"/>
    <p:sldId id="362" r:id="rId4"/>
    <p:sldId id="370" r:id="rId5"/>
    <p:sldId id="396" r:id="rId6"/>
    <p:sldId id="385" r:id="rId7"/>
    <p:sldId id="391" r:id="rId8"/>
    <p:sldId id="389" r:id="rId9"/>
    <p:sldId id="386" r:id="rId10"/>
    <p:sldId id="392" r:id="rId11"/>
    <p:sldId id="387" r:id="rId12"/>
    <p:sldId id="393" r:id="rId13"/>
    <p:sldId id="388" r:id="rId14"/>
    <p:sldId id="394" r:id="rId15"/>
    <p:sldId id="381" r:id="rId16"/>
    <p:sldId id="36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Forbush" initials="DF" lastIdx="15" clrIdx="0">
    <p:extLst>
      <p:ext uri="{19B8F6BF-5375-455C-9EA6-DF929625EA0E}">
        <p15:presenceInfo xmlns:p15="http://schemas.microsoft.com/office/powerpoint/2012/main" userId="S-1-5-21-1688497162-1081497785-1676732153-2558" providerId="AD"/>
      </p:ext>
    </p:extLst>
  </p:cmAuthor>
  <p:cmAuthor id="2" name="Kenneth Stowe" initials="KS" lastIdx="4" clrIdx="1">
    <p:extLst>
      <p:ext uri="{19B8F6BF-5375-455C-9EA6-DF929625EA0E}">
        <p15:presenceInfo xmlns:p15="http://schemas.microsoft.com/office/powerpoint/2012/main" userId="S-1-5-21-628607377-757884165-69982103-43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5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76858-28CF-4071-BE58-4B976B44D436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63739-7C46-4ECC-8B07-ADEBEF423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30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bridging component focuses on creating opportunities to practice situational appropriateness or utilizing appropriate cultural and linguistic behaviors.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63739-7C46-4ECC-8B07-ADEBEF423CA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05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EA7B-1C97-43BF-9AB4-F6356361AED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4400-FE6F-4483-8E8A-5439BA29A56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37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EA7B-1C97-43BF-9AB4-F6356361AED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4400-FE6F-4483-8E8A-5439BA29A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2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EA7B-1C97-43BF-9AB4-F6356361AED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4400-FE6F-4483-8E8A-5439BA29A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3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EA7B-1C97-43BF-9AB4-F6356361AED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4400-FE6F-4483-8E8A-5439BA29A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8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EA7B-1C97-43BF-9AB4-F6356361AED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4400-FE6F-4483-8E8A-5439BA29A56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30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EA7B-1C97-43BF-9AB4-F6356361AED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4400-FE6F-4483-8E8A-5439BA29A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3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EA7B-1C97-43BF-9AB4-F6356361AED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4400-FE6F-4483-8E8A-5439BA29A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92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EA7B-1C97-43BF-9AB4-F6356361AED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4400-FE6F-4483-8E8A-5439BA29A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9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EA7B-1C97-43BF-9AB4-F6356361AED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4400-FE6F-4483-8E8A-5439BA29A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1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23CEA7B-1C97-43BF-9AB4-F6356361AED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F44400-FE6F-4483-8E8A-5439BA29A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CEA7B-1C97-43BF-9AB4-F6356361AED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44400-FE6F-4483-8E8A-5439BA29A5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0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23CEA7B-1C97-43BF-9AB4-F6356361AEDC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F44400-FE6F-4483-8E8A-5439BA29A56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0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ulti.LayeredSS@state.nm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surveymonkey.com/r/YV7S62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new.ped.state.nm.us/bureaus/safe-healthy-schools/bullying-preventio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asel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076" y="4552883"/>
            <a:ext cx="11205556" cy="143228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MLSS Implementation Driver Meeting </a:t>
            </a:r>
            <a:r>
              <a:rPr lang="en-US" dirty="0" smtClean="0"/>
              <a:t>#5</a:t>
            </a:r>
            <a:endParaRPr lang="en-US" dirty="0"/>
          </a:p>
          <a:p>
            <a:pPr algn="ctr"/>
            <a:r>
              <a:rPr lang="en-US" dirty="0" smtClean="0"/>
              <a:t>2-26-2020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7"/>
          <a:stretch/>
        </p:blipFill>
        <p:spPr>
          <a:xfrm>
            <a:off x="1626523" y="371154"/>
            <a:ext cx="8534400" cy="3808763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34027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2 – Behavioral Support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t">
              <a:buFont typeface="Arial" panose="020B0604020202020204" pitchFamily="34" charset="0"/>
              <a:buChar char="•"/>
            </a:pPr>
            <a:r>
              <a:rPr lang="en-US" dirty="0"/>
              <a:t>Self-monitoring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dirty="0"/>
              <a:t>Token economies 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dirty="0"/>
              <a:t>Counseling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dirty="0"/>
              <a:t>Small groups focused on social issues that may precipitate changes in behavior (e.g. divorce, grief, body image issues, anger management, etc…)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dirty="0"/>
              <a:t>Daily behavior logs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dirty="0"/>
              <a:t>Behavior contracts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dirty="0"/>
              <a:t>Sensory tools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dirty="0"/>
              <a:t>Organizational tools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37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5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3 Behavioral Supports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identified as experiencing behavioral crisis or those not making expected progress with Layer 2 interventions will have access to Layer 3 </a:t>
            </a:r>
            <a:r>
              <a:rPr lang="en-US" dirty="0" smtClean="0"/>
              <a:t>interventions: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Utilize </a:t>
            </a:r>
            <a:r>
              <a:rPr lang="en-US" dirty="0"/>
              <a:t>non-punitive methods for teaching appropriate behaviors to replace behaviors impairing learning, social interaction, and school </a:t>
            </a:r>
            <a:r>
              <a:rPr lang="en-US" dirty="0" smtClean="0"/>
              <a:t>climate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Students receiving Layer 3 interventions are not suspended, in- or out-of-school at a greater frequency or for more time than other students receiving layer 1 or 2 </a:t>
            </a:r>
            <a:r>
              <a:rPr lang="en-US" dirty="0" smtClean="0"/>
              <a:t>interventions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Behavior plans should include data collection and analysis systems to determine their effectiveness in supporting student behavior.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Consistently monitor student progress and related data and adjust until supportive behaviors are attained.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Communication with the student and family is key to success.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37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4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3 – Behavioral Support Examples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t">
              <a:buFont typeface="Arial" panose="020B0604020202020204" pitchFamily="34" charset="0"/>
              <a:buChar char="•"/>
            </a:pPr>
            <a:r>
              <a:rPr lang="en-US" sz="2400" dirty="0"/>
              <a:t>Continuous adult supervision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sz="2400" dirty="0"/>
              <a:t>Social stories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sz="2400" dirty="0"/>
              <a:t>Individual schedule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sz="2400" dirty="0"/>
              <a:t>Structured breaks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sz="2400" dirty="0"/>
              <a:t>Communication log with family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sz="2400" dirty="0"/>
              <a:t>Proximity control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37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2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– Issues with Implementing Behavioral Supports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37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9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– MLSS and Systems Alignment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Teacher buy-in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Layer 3 supports and the general education environment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Universal dyslexia screener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Process and forms for referring a student to SAT or special education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37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97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Feedback Survey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191794" cy="4023360"/>
          </a:xfrm>
        </p:spPr>
        <p:txBody>
          <a:bodyPr/>
          <a:lstStyle/>
          <a:p>
            <a:r>
              <a:rPr lang="en-US" dirty="0" smtClean="0"/>
              <a:t>Please take 2-3 minutes to complete this brief feedback survey. This will be how your attendance is recorded.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500" b="1" dirty="0"/>
              <a:t>https://www.surveymonkey.com/r/5PTPKPH</a:t>
            </a:r>
            <a:endParaRPr lang="en-US" sz="25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1748" y="1845734"/>
            <a:ext cx="3893561" cy="3878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37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7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Please send all information and support requests to: </a:t>
            </a:r>
          </a:p>
          <a:p>
            <a:r>
              <a:rPr lang="en-US" sz="2400" dirty="0">
                <a:hlinkClick r:id="rId2"/>
              </a:rPr>
              <a:t>Multi.LayeredSS@state.nm.us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37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6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9:00-9:05 </a:t>
            </a:r>
            <a:r>
              <a:rPr lang="en-US" sz="2400" dirty="0"/>
              <a:t>	</a:t>
            </a:r>
            <a:r>
              <a:rPr lang="en-US" sz="2400" dirty="0" smtClean="0"/>
              <a:t>Welcome</a:t>
            </a:r>
          </a:p>
          <a:p>
            <a:r>
              <a:rPr lang="en-US" sz="2400" dirty="0" smtClean="0"/>
              <a:t>9:05-9:15	Teacher Ambassador Check-in</a:t>
            </a:r>
            <a:endParaRPr lang="en-US" sz="2400" dirty="0"/>
          </a:p>
          <a:p>
            <a:r>
              <a:rPr lang="en-US" sz="2400" dirty="0" smtClean="0"/>
              <a:t>9:15-9:20</a:t>
            </a:r>
            <a:r>
              <a:rPr lang="en-US" sz="2400" dirty="0"/>
              <a:t>	</a:t>
            </a:r>
            <a:r>
              <a:rPr lang="en-US" sz="2400" dirty="0" smtClean="0"/>
              <a:t>Implementation Survey </a:t>
            </a:r>
            <a:r>
              <a:rPr lang="en-US" sz="2400" dirty="0" smtClean="0"/>
              <a:t>Reminder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9:20-9:35	Feedback Survey Discussion</a:t>
            </a:r>
          </a:p>
          <a:p>
            <a:r>
              <a:rPr lang="en-US" sz="2400" dirty="0" smtClean="0"/>
              <a:t>9:35-10:00</a:t>
            </a:r>
            <a:r>
              <a:rPr lang="en-US" sz="2400" dirty="0"/>
              <a:t>	</a:t>
            </a:r>
            <a:r>
              <a:rPr lang="en-US" sz="2400" dirty="0"/>
              <a:t>MLSS and Behavior Supports </a:t>
            </a:r>
          </a:p>
          <a:p>
            <a:r>
              <a:rPr lang="en-US" sz="2400" dirty="0" smtClean="0"/>
              <a:t>10:00-10:20	Behavior Discussion</a:t>
            </a:r>
            <a:endParaRPr lang="en-US" sz="2400" dirty="0" smtClean="0"/>
          </a:p>
          <a:p>
            <a:r>
              <a:rPr lang="en-US" sz="2400" dirty="0" smtClean="0"/>
              <a:t>10:20-10:30	Feedback Survey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924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0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03228"/>
            <a:ext cx="10058400" cy="1450757"/>
          </a:xfrm>
        </p:spPr>
        <p:txBody>
          <a:bodyPr/>
          <a:lstStyle/>
          <a:p>
            <a:r>
              <a:rPr lang="en-US" b="1" dirty="0"/>
              <a:t>MLSS – Teacher Ambassador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Presentation </a:t>
            </a:r>
            <a:r>
              <a:rPr lang="en-US" sz="2400" dirty="0" smtClean="0"/>
              <a:t>by Karen Komar: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year of teaching - </a:t>
            </a:r>
            <a:r>
              <a:rPr lang="en-US" dirty="0"/>
              <a:t>T</a:t>
            </a:r>
            <a:r>
              <a:rPr lang="en-US" dirty="0" smtClean="0"/>
              <a:t>aught </a:t>
            </a:r>
            <a:r>
              <a:rPr lang="en-US" dirty="0"/>
              <a:t>at the elementary, middle &amp; high school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Currently teach </a:t>
            </a:r>
            <a:r>
              <a:rPr lang="en-US" dirty="0"/>
              <a:t>business &amp; computer software at Jal High School in Jal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NHS </a:t>
            </a:r>
            <a:r>
              <a:rPr lang="en-US" dirty="0"/>
              <a:t>advisor &amp; senior advisor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Former volleyball </a:t>
            </a:r>
            <a:r>
              <a:rPr lang="en-US" dirty="0"/>
              <a:t>&amp; basketball coach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Served on </a:t>
            </a:r>
            <a:r>
              <a:rPr lang="en-US" dirty="0"/>
              <a:t>numerous committees, SAT team, principal committee &amp; superintendent committee and currently serve on the administrative cadre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Serve for </a:t>
            </a:r>
            <a:r>
              <a:rPr lang="en-US" dirty="0"/>
              <a:t>the Jal Youth Advisory Board, and serve on the town census committee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 am a NMTLN Liaison as well as State Ambassador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37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21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Implementation Rubric Survey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What is it?</a:t>
            </a:r>
          </a:p>
          <a:p>
            <a:pPr lvl="1"/>
            <a:r>
              <a:rPr lang="en-US" dirty="0" smtClean="0"/>
              <a:t>Self-assessment of each pilot campus’ baseline implementation of the MLSS framework</a:t>
            </a:r>
          </a:p>
          <a:p>
            <a:r>
              <a:rPr lang="en-US" b="1" dirty="0" smtClean="0"/>
              <a:t>What will the PED use this data for?</a:t>
            </a:r>
          </a:p>
          <a:p>
            <a:pPr lvl="1"/>
            <a:r>
              <a:rPr lang="en-US" dirty="0" smtClean="0"/>
              <a:t>The PED will use this data to guide break-out session ideas for upcoming trainings?</a:t>
            </a:r>
          </a:p>
          <a:p>
            <a:r>
              <a:rPr lang="en-US" b="1" dirty="0" smtClean="0"/>
              <a:t>Why should I spend the time to do this?</a:t>
            </a:r>
          </a:p>
          <a:p>
            <a:pPr lvl="1"/>
            <a:r>
              <a:rPr lang="en-US" dirty="0" smtClean="0"/>
              <a:t>Transparent measure on a vast array of programs, policies, and initiatives</a:t>
            </a:r>
          </a:p>
          <a:p>
            <a:pPr lvl="1"/>
            <a:r>
              <a:rPr lang="en-US" dirty="0" smtClean="0"/>
              <a:t>Starting point to begin collaboration with other districts and schools </a:t>
            </a:r>
          </a:p>
          <a:p>
            <a:r>
              <a:rPr lang="en-US" b="1" dirty="0" smtClean="0"/>
              <a:t>What can I use this data for?</a:t>
            </a:r>
          </a:p>
          <a:p>
            <a:pPr lvl="1"/>
            <a:r>
              <a:rPr lang="en-US" dirty="0" smtClean="0"/>
              <a:t>Professional development opportunities</a:t>
            </a:r>
          </a:p>
          <a:p>
            <a:pPr lvl="1"/>
            <a:r>
              <a:rPr lang="en-US" dirty="0" smtClean="0"/>
              <a:t>Systems and policies</a:t>
            </a:r>
          </a:p>
          <a:p>
            <a:pPr lvl="1"/>
            <a:r>
              <a:rPr lang="en-US" dirty="0" smtClean="0"/>
              <a:t>Teacher supports</a:t>
            </a:r>
          </a:p>
          <a:p>
            <a:pPr lvl="1"/>
            <a:r>
              <a:rPr lang="en-US" dirty="0" smtClean="0"/>
              <a:t>Family and community supports </a:t>
            </a:r>
          </a:p>
          <a:p>
            <a:r>
              <a:rPr lang="en-US" b="1" dirty="0" smtClean="0"/>
              <a:t>Will this data be used as an accountability measure?</a:t>
            </a:r>
          </a:p>
          <a:p>
            <a:pPr lvl="1"/>
            <a:r>
              <a:rPr lang="en-US" dirty="0" smtClean="0"/>
              <a:t>This data will only be used to guide supports at the State, LEA, and campus level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37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9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Completing the Implementation </a:t>
            </a:r>
            <a:r>
              <a:rPr lang="en-US" b="1" dirty="0" smtClean="0"/>
              <a:t>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://www.surveymonkey.com/r/YV7S62C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2341419"/>
            <a:ext cx="3738647" cy="37664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5550" y="3319242"/>
            <a:ext cx="6056342" cy="27886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37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Behavioral Supports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demonstrable school-wide system of positive behavioral interventions and supports (PBIS</a:t>
            </a:r>
            <a:r>
              <a:rPr 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School-wide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Responsive to language and culture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Data collection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Non-punitive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Consistent </a:t>
            </a:r>
          </a:p>
          <a:p>
            <a:endParaRPr lang="en-US" dirty="0"/>
          </a:p>
          <a:p>
            <a:r>
              <a:rPr lang="en-US" b="1" dirty="0" smtClean="0"/>
              <a:t>Note: </a:t>
            </a:r>
            <a:r>
              <a:rPr lang="en-US" dirty="0" smtClean="0"/>
              <a:t>No </a:t>
            </a:r>
            <a:r>
              <a:rPr lang="en-US" dirty="0"/>
              <a:t>matter what system of PBIS is used, all schools are required to have an anti-bullying policy in accordance with New Mexico Administrative Code (NMAC) </a:t>
            </a:r>
            <a:r>
              <a:rPr lang="en-US" dirty="0" smtClean="0"/>
              <a:t>6.12.7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https://webnew.ped.state.nm.us/bureaus/safe-healthy-schools/bullying-prevention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37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4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1 – Behavioral Support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t">
              <a:buFont typeface="Arial" panose="020B0604020202020204" pitchFamily="34" charset="0"/>
              <a:buChar char="•"/>
            </a:pPr>
            <a:r>
              <a:rPr lang="en-US" sz="2400" dirty="0"/>
              <a:t>5:1 positive reinforcement to corrective feedback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sz="2400" dirty="0"/>
              <a:t>Effective anti-bullying policies and messaging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sz="2400" dirty="0"/>
              <a:t>Positive social interaction with each student each day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sz="2400" dirty="0"/>
              <a:t>Processes and procedures for common classroom functions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sz="2400" dirty="0"/>
              <a:t>Social contracts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sz="2400" dirty="0"/>
              <a:t>Character development curriculum</a:t>
            </a:r>
          </a:p>
          <a:p>
            <a:pPr lvl="1" fontAlgn="t">
              <a:buFont typeface="Arial" panose="020B0604020202020204" pitchFamily="34" charset="0"/>
              <a:buChar char="•"/>
            </a:pPr>
            <a:r>
              <a:rPr lang="en-US" sz="2400" dirty="0"/>
              <a:t>Explicit behavior expectations for common areas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37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Emotional Learning (SEL)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Cognitive</a:t>
            </a:r>
            <a:r>
              <a:rPr lang="en-US" dirty="0"/>
              <a:t>, affective, and behavioral competencies necessary for a young person to be successful in school, work, and life. </a:t>
            </a:r>
            <a:endParaRPr lang="en-US" dirty="0" smtClean="0"/>
          </a:p>
          <a:p>
            <a:r>
              <a:rPr lang="en-US" b="1" i="1" dirty="0" smtClean="0"/>
              <a:t>Self-awareness</a:t>
            </a:r>
            <a:r>
              <a:rPr lang="en-US" b="1" i="1" dirty="0"/>
              <a:t>: </a:t>
            </a:r>
            <a:r>
              <a:rPr lang="en-US" dirty="0"/>
              <a:t>the ability to understand one’s emotions and how they influence behavior</a:t>
            </a:r>
          </a:p>
          <a:p>
            <a:r>
              <a:rPr lang="en-US" b="1" i="1" dirty="0" smtClean="0"/>
              <a:t>Self-management</a:t>
            </a:r>
            <a:r>
              <a:rPr lang="en-US" b="1" i="1" dirty="0"/>
              <a:t>: </a:t>
            </a:r>
            <a:r>
              <a:rPr lang="en-US" dirty="0"/>
              <a:t>the ability to calm down when upset, to set goals and work toward them, and to manage and control emotions</a:t>
            </a:r>
          </a:p>
          <a:p>
            <a:r>
              <a:rPr lang="en-US" b="1" i="1" dirty="0" smtClean="0"/>
              <a:t>Social </a:t>
            </a:r>
            <a:r>
              <a:rPr lang="en-US" b="1" i="1" dirty="0"/>
              <a:t>awareness: </a:t>
            </a:r>
            <a:r>
              <a:rPr lang="en-US" dirty="0"/>
              <a:t>the ability to recognize what is appropriate in certain settings and empathize with others</a:t>
            </a:r>
          </a:p>
          <a:p>
            <a:r>
              <a:rPr lang="en-US" b="1" i="1" dirty="0" smtClean="0"/>
              <a:t>Responsible </a:t>
            </a:r>
            <a:r>
              <a:rPr lang="en-US" b="1" i="1" dirty="0"/>
              <a:t>decision making: </a:t>
            </a:r>
            <a:r>
              <a:rPr lang="en-US" dirty="0"/>
              <a:t>the ability to make decisions that take into account social standards, consequences, and context</a:t>
            </a:r>
          </a:p>
          <a:p>
            <a:r>
              <a:rPr lang="en-US" b="1" i="1" dirty="0" smtClean="0"/>
              <a:t>Relationship </a:t>
            </a:r>
            <a:r>
              <a:rPr lang="en-US" b="1" i="1" dirty="0"/>
              <a:t>skills: </a:t>
            </a:r>
            <a:r>
              <a:rPr lang="en-US" dirty="0"/>
              <a:t>the ability to communicate well, to listen and respond appropriately, and to negotiate </a:t>
            </a:r>
            <a:r>
              <a:rPr lang="en-US" dirty="0" smtClean="0"/>
              <a:t>conflict</a:t>
            </a:r>
          </a:p>
          <a:p>
            <a:r>
              <a:rPr lang="en-US" dirty="0"/>
              <a:t>Collaborative for Academic, Social, and Emotional Learning (</a:t>
            </a:r>
            <a:r>
              <a:rPr lang="en-US" dirty="0" smtClean="0"/>
              <a:t>CASEL):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://casel.org/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37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24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2 Behavioral Supports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</a:t>
            </a:r>
            <a:r>
              <a:rPr lang="en-US" dirty="0"/>
              <a:t>student struggles with the school-wide behavioral expectations or needs further emotional health </a:t>
            </a:r>
            <a:r>
              <a:rPr lang="en-US" dirty="0" smtClean="0"/>
              <a:t>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teacher and school health and wellness team </a:t>
            </a:r>
            <a:r>
              <a:rPr lang="en-US" dirty="0" smtClean="0"/>
              <a:t>should gather </a:t>
            </a:r>
            <a:r>
              <a:rPr lang="en-US" dirty="0"/>
              <a:t>and analyze data in order to identify possible </a:t>
            </a:r>
            <a:r>
              <a:rPr lang="en-US" dirty="0" smtClean="0"/>
              <a:t>interventions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Develop a menu </a:t>
            </a:r>
            <a:r>
              <a:rPr lang="en-US" dirty="0"/>
              <a:t>of evidenced-based behavior </a:t>
            </a:r>
            <a:r>
              <a:rPr lang="en-US" dirty="0" smtClean="0"/>
              <a:t>interventions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Parental/guardian </a:t>
            </a:r>
            <a:r>
              <a:rPr lang="en-US" dirty="0"/>
              <a:t>notice and consent are highly recommended but not required for Layer 2 interventions or monitoring.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ay </a:t>
            </a:r>
            <a:r>
              <a:rPr lang="en-US" dirty="0"/>
              <a:t>be short-term, intermediate, or long-term</a:t>
            </a:r>
            <a:r>
              <a:rPr lang="en-US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Available to ALL struggling learners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237" y="5485323"/>
            <a:ext cx="556468" cy="7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2780</TotalTime>
  <Words>836</Words>
  <Application>Microsoft Office PowerPoint</Application>
  <PresentationFormat>Widescreen</PresentationFormat>
  <Paragraphs>114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Retrospect</vt:lpstr>
      <vt:lpstr>PowerPoint Presentation</vt:lpstr>
      <vt:lpstr>Agenda</vt:lpstr>
      <vt:lpstr>MLSS – Teacher Ambassador Work Group</vt:lpstr>
      <vt:lpstr>Implementation Rubric Survey </vt:lpstr>
      <vt:lpstr>Completing the Implementation Rubric</vt:lpstr>
      <vt:lpstr>Universal Behavioral Supports </vt:lpstr>
      <vt:lpstr>Layer 1 – Behavioral Support Examples</vt:lpstr>
      <vt:lpstr>Social Emotional Learning (SEL)  </vt:lpstr>
      <vt:lpstr>Layer 2 Behavioral Supports </vt:lpstr>
      <vt:lpstr>Layer 2 – Behavioral Support Examples</vt:lpstr>
      <vt:lpstr>Layer 3 Behavioral Supports </vt:lpstr>
      <vt:lpstr>Layer 3 – Behavioral Support Examples </vt:lpstr>
      <vt:lpstr>Discussion – Issues with Implementing Behavioral Supports </vt:lpstr>
      <vt:lpstr>Discussion – MLSS and Systems Alignment </vt:lpstr>
      <vt:lpstr>Feedback Survey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Henry</dc:creator>
  <cp:lastModifiedBy>Kenneth Stowe</cp:lastModifiedBy>
  <cp:revision>125</cp:revision>
  <dcterms:created xsi:type="dcterms:W3CDTF">2019-09-13T17:22:52Z</dcterms:created>
  <dcterms:modified xsi:type="dcterms:W3CDTF">2020-02-26T18:41:24Z</dcterms:modified>
</cp:coreProperties>
</file>