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8" r:id="rId6"/>
    <p:sldId id="264" r:id="rId7"/>
    <p:sldId id="267" r:id="rId8"/>
    <p:sldId id="259" r:id="rId9"/>
    <p:sldId id="269" r:id="rId10"/>
    <p:sldId id="272" r:id="rId11"/>
    <p:sldId id="260" r:id="rId12"/>
    <p:sldId id="27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.Barto\Desktop\Gradcohort_2020\grad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.Barto\Desktop\Gradcohort_2020\grad%20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.Barto\Desktop\exceltr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NM Graduation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4 Year Rate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8288" rIns="38100" bIns="19050" anchor="t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70.400000000000006</c:v>
                </c:pt>
                <c:pt idx="1">
                  <c:v>70.3</c:v>
                </c:pt>
                <c:pt idx="2">
                  <c:v>69.3</c:v>
                </c:pt>
                <c:pt idx="3">
                  <c:v>68.599999999999994</c:v>
                </c:pt>
                <c:pt idx="4">
                  <c:v>71</c:v>
                </c:pt>
                <c:pt idx="5">
                  <c:v>71.099999999999994</c:v>
                </c:pt>
                <c:pt idx="6">
                  <c:v>73.900000000000006</c:v>
                </c:pt>
                <c:pt idx="7">
                  <c:v>74.900000000000006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7D-47DD-9155-54E2A6119B9F}"/>
            </c:ext>
          </c:extLst>
        </c:ser>
        <c:ser>
          <c:idx val="1"/>
          <c:order val="1"/>
          <c:tx>
            <c:v>5 Year Rate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Sheet1!$C$2:$C$8</c:f>
              <c:numCache>
                <c:formatCode>0.0%</c:formatCode>
                <c:ptCount val="7"/>
                <c:pt idx="0">
                  <c:v>74</c:v>
                </c:pt>
                <c:pt idx="1">
                  <c:v>71.400000000000006</c:v>
                </c:pt>
                <c:pt idx="2">
                  <c:v>70.5</c:v>
                </c:pt>
                <c:pt idx="3">
                  <c:v>75</c:v>
                </c:pt>
                <c:pt idx="4">
                  <c:v>75.900000000000006</c:v>
                </c:pt>
                <c:pt idx="5">
                  <c:v>76.400000000000006</c:v>
                </c:pt>
                <c:pt idx="6">
                  <c:v>78.7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7D-47DD-9155-54E2A6119B9F}"/>
            </c:ext>
          </c:extLst>
        </c:ser>
        <c:ser>
          <c:idx val="2"/>
          <c:order val="2"/>
          <c:tx>
            <c:v>6 Year Rate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Sheet1!$D$2:$D$7</c:f>
              <c:numCache>
                <c:formatCode>0.0%</c:formatCode>
                <c:ptCount val="6"/>
                <c:pt idx="0">
                  <c:v>74.400000000000006</c:v>
                </c:pt>
                <c:pt idx="1">
                  <c:v>71.8</c:v>
                </c:pt>
                <c:pt idx="2">
                  <c:v>78.900000000000006</c:v>
                </c:pt>
                <c:pt idx="3">
                  <c:v>76.900000000000006</c:v>
                </c:pt>
                <c:pt idx="4">
                  <c:v>77.900000000000006</c:v>
                </c:pt>
                <c:pt idx="5">
                  <c:v>78.099999999999994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7D-47DD-9155-54E2A6119B9F}"/>
            </c:ext>
          </c:extLst>
        </c:ser>
        <c:ser>
          <c:idx val="3"/>
          <c:order val="3"/>
          <c:tx>
            <c:v>USA 4 Year Rate</c:v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Sheet1!$E$2:$E$8</c:f>
              <c:numCache>
                <c:formatCode>0.0%</c:formatCode>
                <c:ptCount val="7"/>
                <c:pt idx="0">
                  <c:v>80</c:v>
                </c:pt>
                <c:pt idx="1">
                  <c:v>81.400000000000006</c:v>
                </c:pt>
                <c:pt idx="2">
                  <c:v>82.3</c:v>
                </c:pt>
                <c:pt idx="3">
                  <c:v>83.2</c:v>
                </c:pt>
                <c:pt idx="4">
                  <c:v>84.1</c:v>
                </c:pt>
                <c:pt idx="5">
                  <c:v>84.6</c:v>
                </c:pt>
                <c:pt idx="6">
                  <c:v>85.3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7D-47DD-9155-54E2A6119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401999"/>
        <c:axId val="1471402831"/>
      </c:lineChart>
      <c:catAx>
        <c:axId val="1471401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402831"/>
        <c:crosses val="autoZero"/>
        <c:auto val="1"/>
        <c:lblAlgn val="ctr"/>
        <c:lblOffset val="100"/>
        <c:noMultiLvlLbl val="0"/>
      </c:catAx>
      <c:valAx>
        <c:axId val="1471402831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401999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NM Graduation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4 Year Rate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8288" rIns="38100" bIns="19050" anchor="t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70.400000000000006</c:v>
                </c:pt>
                <c:pt idx="1">
                  <c:v>70.3</c:v>
                </c:pt>
                <c:pt idx="2">
                  <c:v>69.3</c:v>
                </c:pt>
                <c:pt idx="3">
                  <c:v>68.599999999999994</c:v>
                </c:pt>
                <c:pt idx="4">
                  <c:v>71</c:v>
                </c:pt>
                <c:pt idx="5">
                  <c:v>71.099999999999994</c:v>
                </c:pt>
                <c:pt idx="6">
                  <c:v>73.900000000000006</c:v>
                </c:pt>
                <c:pt idx="7">
                  <c:v>74.900000000000006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7D-47DD-9155-54E2A6119B9F}"/>
            </c:ext>
          </c:extLst>
        </c:ser>
        <c:ser>
          <c:idx val="1"/>
          <c:order val="1"/>
          <c:tx>
            <c:v>5 Year Rate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Sheet1!$C$2:$C$8</c:f>
              <c:numCache>
                <c:formatCode>0.0%</c:formatCode>
                <c:ptCount val="7"/>
                <c:pt idx="0">
                  <c:v>74</c:v>
                </c:pt>
                <c:pt idx="1">
                  <c:v>71.400000000000006</c:v>
                </c:pt>
                <c:pt idx="2">
                  <c:v>70.5</c:v>
                </c:pt>
                <c:pt idx="3">
                  <c:v>75</c:v>
                </c:pt>
                <c:pt idx="4">
                  <c:v>75.900000000000006</c:v>
                </c:pt>
                <c:pt idx="5">
                  <c:v>76.400000000000006</c:v>
                </c:pt>
                <c:pt idx="6">
                  <c:v>78.7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7D-47DD-9155-54E2A6119B9F}"/>
            </c:ext>
          </c:extLst>
        </c:ser>
        <c:ser>
          <c:idx val="2"/>
          <c:order val="2"/>
          <c:tx>
            <c:v>6 Year Rate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Sheet1!$D$2:$D$7</c:f>
              <c:numCache>
                <c:formatCode>0.0%</c:formatCode>
                <c:ptCount val="6"/>
                <c:pt idx="0">
                  <c:v>74.400000000000006</c:v>
                </c:pt>
                <c:pt idx="1">
                  <c:v>71.8</c:v>
                </c:pt>
                <c:pt idx="2">
                  <c:v>78.900000000000006</c:v>
                </c:pt>
                <c:pt idx="3">
                  <c:v>76.900000000000006</c:v>
                </c:pt>
                <c:pt idx="4">
                  <c:v>77.900000000000006</c:v>
                </c:pt>
                <c:pt idx="5">
                  <c:v>78.099999999999994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7D-47DD-9155-54E2A6119B9F}"/>
            </c:ext>
          </c:extLst>
        </c:ser>
        <c:ser>
          <c:idx val="3"/>
          <c:order val="3"/>
          <c:tx>
            <c:v>USA 4 Year Rate</c:v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Sheet1!$E$2:$E$8</c:f>
              <c:numCache>
                <c:formatCode>0.0%</c:formatCode>
                <c:ptCount val="7"/>
                <c:pt idx="0">
                  <c:v>80</c:v>
                </c:pt>
                <c:pt idx="1">
                  <c:v>81.400000000000006</c:v>
                </c:pt>
                <c:pt idx="2">
                  <c:v>82.3</c:v>
                </c:pt>
                <c:pt idx="3">
                  <c:v>83.2</c:v>
                </c:pt>
                <c:pt idx="4">
                  <c:v>84.1</c:v>
                </c:pt>
                <c:pt idx="5">
                  <c:v>84.6</c:v>
                </c:pt>
                <c:pt idx="6">
                  <c:v>85.3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7D-47DD-9155-54E2A6119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401999"/>
        <c:axId val="1471402831"/>
      </c:lineChart>
      <c:catAx>
        <c:axId val="1471401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402831"/>
        <c:crosses val="autoZero"/>
        <c:auto val="1"/>
        <c:lblAlgn val="ctr"/>
        <c:lblOffset val="100"/>
        <c:noMultiLvlLbl val="0"/>
      </c:catAx>
      <c:valAx>
        <c:axId val="1471402831"/>
        <c:scaling>
          <c:orientation val="minMax"/>
          <c:max val="9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401999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Percent</a:t>
            </a:r>
            <a:r>
              <a:rPr lang="en-US" sz="2000" baseline="0"/>
              <a:t> Graduated by Subgroup 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97B9E0">
                <a:alpha val="8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10"/>
                <c:pt idx="0">
                  <c:v>Students with Disabilities</c:v>
                </c:pt>
                <c:pt idx="1">
                  <c:v>Economically Disadvantaged</c:v>
                </c:pt>
                <c:pt idx="2">
                  <c:v>English Learners</c:v>
                </c:pt>
                <c:pt idx="3">
                  <c:v>Native American</c:v>
                </c:pt>
                <c:pt idx="4">
                  <c:v>Hispanic</c:v>
                </c:pt>
                <c:pt idx="5">
                  <c:v>Asian</c:v>
                </c:pt>
                <c:pt idx="6">
                  <c:v>Caucasian</c:v>
                </c:pt>
                <c:pt idx="7">
                  <c:v>African American</c:v>
                </c:pt>
                <c:pt idx="8">
                  <c:v>Female</c:v>
                </c:pt>
                <c:pt idx="9">
                  <c:v>Male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3749</c:v>
                </c:pt>
                <c:pt idx="1">
                  <c:v>16642</c:v>
                </c:pt>
                <c:pt idx="2">
                  <c:v>8183</c:v>
                </c:pt>
                <c:pt idx="3">
                  <c:v>2825</c:v>
                </c:pt>
                <c:pt idx="4">
                  <c:v>15859</c:v>
                </c:pt>
                <c:pt idx="5">
                  <c:v>477</c:v>
                </c:pt>
                <c:pt idx="6">
                  <c:v>6326</c:v>
                </c:pt>
                <c:pt idx="7">
                  <c:v>605</c:v>
                </c:pt>
                <c:pt idx="8">
                  <c:v>12781</c:v>
                </c:pt>
                <c:pt idx="9">
                  <c:v>13311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2-45AA-8388-2A617EF233EA}"/>
            </c:ext>
          </c:extLst>
        </c:ser>
        <c:ser>
          <c:idx val="1"/>
          <c:order val="1"/>
          <c:tx>
            <c:v>Graduated</c:v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EE043F0-5365-4C39-A762-2CB0F083B80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{1EE043F0-5365-4C39-A762-2CB0F083B80A}</c15:txfldGUID>
                      <c15:f>Sheet1!$D$3</c15:f>
                      <c15:dlblFieldTableCache>
                        <c:ptCount val="1"/>
                        <c:pt idx="0">
                          <c:v>64.6%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9FE2-45AA-8388-2A617EF233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AC0CEA8-5D19-45C6-A2E6-3FCBE82D3CE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{3AC0CEA8-5D19-45C6-A2E6-3FCBE82D3CED}</c15:txfldGUID>
                      <c15:f>Sheet1!$D$4</c15:f>
                      <c15:dlblFieldTableCache>
                        <c:ptCount val="1"/>
                        <c:pt idx="0">
                          <c:v>69.7%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9FE2-45AA-8388-2A617EF233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FFAA6AD-7078-4A7C-9A4B-D2ED13CBC1D9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{5FFAA6AD-7078-4A7C-9A4B-D2ED13CBC1D9}</c15:txfldGUID>
                      <c15:f>Sheet1!$D$5</c15:f>
                      <c15:dlblFieldTableCache>
                        <c:ptCount val="1"/>
                        <c:pt idx="0">
                          <c:v>73.3%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9FE2-45AA-8388-2A617EF233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632BFDD-B764-41A2-8F62-8297C904C91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{B632BFDD-B764-41A2-8F62-8297C904C91D}</c15:txfldGUID>
                      <c15:f>Sheet1!$D$6</c15:f>
                      <c15:dlblFieldTableCache>
                        <c:ptCount val="1"/>
                        <c:pt idx="0">
                          <c:v>69.6%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9FE2-45AA-8388-2A617EF233E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C244208-B4D4-4BB9-A91C-CFCC486DA961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{0C244208-B4D4-4BB9-A91C-CFCC486DA961}</c15:txfldGUID>
                      <c15:f>Sheet1!$D$7</c15:f>
                      <c15:dlblFieldTableCache>
                        <c:ptCount val="1"/>
                        <c:pt idx="0">
                          <c:v>74.4%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9FE2-45AA-8388-2A617EF233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2B38FBD-3C58-442D-8C4D-8C6B7C87D816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{42B38FBD-3C58-442D-8C4D-8C6B7C87D816}</c15:txfldGUID>
                      <c15:f>Sheet1!$D$8</c15:f>
                      <c15:dlblFieldTableCache>
                        <c:ptCount val="1"/>
                        <c:pt idx="0">
                          <c:v>85.5%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9FE2-45AA-8388-2A617EF233E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9B66517-F18D-48A7-8668-FE266F2E9BCC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{99B66517-F18D-48A7-8668-FE266F2E9BCC}</c15:txfldGUID>
                      <c15:f>Sheet1!$D$9</c15:f>
                      <c15:dlblFieldTableCache>
                        <c:ptCount val="1"/>
                        <c:pt idx="0">
                          <c:v>78.3%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9FE2-45AA-8388-2A617EF233E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4B36DA6-71CD-492E-AD11-AE36A88D372C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{14B36DA6-71CD-492E-AD11-AE36A88D372C}</c15:txfldGUID>
                      <c15:f>Sheet1!$D$10</c15:f>
                      <c15:dlblFieldTableCache>
                        <c:ptCount val="1"/>
                        <c:pt idx="0">
                          <c:v>67.1%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9FE2-45AA-8388-2A617EF233E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884BADE-3DBD-4757-A5E4-12023E772E74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{A884BADE-3DBD-4757-A5E4-12023E772E74}</c15:txfldGUID>
                      <c15:f>Sheet1!$D$11</c15:f>
                      <c15:dlblFieldTableCache>
                        <c:ptCount val="1"/>
                        <c:pt idx="0">
                          <c:v>78.8%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9FE2-45AA-8388-2A617EF233E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1653A4E-1C47-4861-8D2A-415EFD743F3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{E1653A4E-1C47-4861-8D2A-415EFD743F3D}</c15:txfldGUID>
                      <c15:f>Sheet1!$D$12</c15:f>
                      <c15:dlblFieldTableCache>
                        <c:ptCount val="1"/>
                        <c:pt idx="0">
                          <c:v>71.1%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9FE2-45AA-8388-2A617EF233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Sheet1!$A$3:$A$12</c:f>
              <c:strCache>
                <c:ptCount val="10"/>
                <c:pt idx="0">
                  <c:v>Students with Disabilities</c:v>
                </c:pt>
                <c:pt idx="1">
                  <c:v>Economically Disadvantaged</c:v>
                </c:pt>
                <c:pt idx="2">
                  <c:v>English Learners</c:v>
                </c:pt>
                <c:pt idx="3">
                  <c:v>Native American</c:v>
                </c:pt>
                <c:pt idx="4">
                  <c:v>Hispanic</c:v>
                </c:pt>
                <c:pt idx="5">
                  <c:v>Asian</c:v>
                </c:pt>
                <c:pt idx="6">
                  <c:v>Caucasian</c:v>
                </c:pt>
                <c:pt idx="7">
                  <c:v>African American</c:v>
                </c:pt>
                <c:pt idx="8">
                  <c:v>Female</c:v>
                </c:pt>
                <c:pt idx="9">
                  <c:v>Male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2423</c:v>
                </c:pt>
                <c:pt idx="1">
                  <c:v>11604</c:v>
                </c:pt>
                <c:pt idx="2">
                  <c:v>5994</c:v>
                </c:pt>
                <c:pt idx="3">
                  <c:v>1966</c:v>
                </c:pt>
                <c:pt idx="4">
                  <c:v>11800</c:v>
                </c:pt>
                <c:pt idx="5">
                  <c:v>408</c:v>
                </c:pt>
                <c:pt idx="6">
                  <c:v>4950</c:v>
                </c:pt>
                <c:pt idx="7">
                  <c:v>406</c:v>
                </c:pt>
                <c:pt idx="8">
                  <c:v>10068</c:v>
                </c:pt>
                <c:pt idx="9">
                  <c:v>9462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E2-45AA-8388-2A617EF23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650431"/>
        <c:axId val="1393647935"/>
      </c:barChart>
      <c:catAx>
        <c:axId val="13936504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647935"/>
        <c:crosses val="autoZero"/>
        <c:auto val="1"/>
        <c:lblAlgn val="ctr"/>
        <c:lblOffset val="100"/>
        <c:noMultiLvlLbl val="0"/>
      </c:catAx>
      <c:valAx>
        <c:axId val="13936479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Total 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650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8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9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8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1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8CF5-7FAD-41B2-9BA7-D6FF26BEA70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7D54-15F9-43CF-AA3A-5D3C954C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niel.barto2@state.nm.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aniel.barto2@nm.state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ces.ed.gov/ccd/data_tables.as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ces.ed.gov/ccd/data_tables.a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39812"/>
            <a:ext cx="9144000" cy="2387600"/>
          </a:xfrm>
        </p:spPr>
        <p:txBody>
          <a:bodyPr/>
          <a:lstStyle/>
          <a:p>
            <a:r>
              <a:rPr lang="en-US" smtClean="0"/>
              <a:t>Graduation </a:t>
            </a:r>
            <a:r>
              <a:rPr lang="en-US" dirty="0" smtClean="0"/>
              <a:t>Rates </a:t>
            </a:r>
            <a:br>
              <a:rPr lang="en-US" dirty="0" smtClean="0"/>
            </a:br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52516"/>
            <a:ext cx="9144000" cy="1655762"/>
          </a:xfrm>
        </p:spPr>
        <p:txBody>
          <a:bodyPr/>
          <a:lstStyle/>
          <a:p>
            <a:r>
              <a:rPr lang="en-US" dirty="0" smtClean="0"/>
              <a:t>New Mexico Public Education Department</a:t>
            </a:r>
          </a:p>
          <a:p>
            <a:r>
              <a:rPr lang="en-US" dirty="0" smtClean="0">
                <a:hlinkClick r:id="rId2"/>
              </a:rPr>
              <a:t>Daniel.barto2@state.nm.us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476" y="374300"/>
            <a:ext cx="5819048" cy="2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1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68245"/>
              </p:ext>
            </p:extLst>
          </p:nvPr>
        </p:nvGraphicFramePr>
        <p:xfrm>
          <a:off x="538843" y="5460"/>
          <a:ext cx="9800428" cy="68525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61887">
                  <a:extLst>
                    <a:ext uri="{9D8B030D-6E8A-4147-A177-3AD203B41FA5}">
                      <a16:colId xmlns:a16="http://schemas.microsoft.com/office/drawing/2014/main" val="2867522259"/>
                    </a:ext>
                  </a:extLst>
                </a:gridCol>
                <a:gridCol w="1538327">
                  <a:extLst>
                    <a:ext uri="{9D8B030D-6E8A-4147-A177-3AD203B41FA5}">
                      <a16:colId xmlns:a16="http://schemas.microsoft.com/office/drawing/2014/main" val="1288393760"/>
                    </a:ext>
                  </a:extLst>
                </a:gridCol>
                <a:gridCol w="2450107">
                  <a:extLst>
                    <a:ext uri="{9D8B030D-6E8A-4147-A177-3AD203B41FA5}">
                      <a16:colId xmlns:a16="http://schemas.microsoft.com/office/drawing/2014/main" val="522880411"/>
                    </a:ext>
                  </a:extLst>
                </a:gridCol>
                <a:gridCol w="2450107">
                  <a:extLst>
                    <a:ext uri="{9D8B030D-6E8A-4147-A177-3AD203B41FA5}">
                      <a16:colId xmlns:a16="http://schemas.microsoft.com/office/drawing/2014/main" val="3615134295"/>
                    </a:ext>
                  </a:extLst>
                </a:gridCol>
              </a:tblGrid>
              <a:tr h="9241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Subgroup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Change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94294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n-US" sz="3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9456837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en-US" sz="3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535444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Caucasian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4819910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African American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4842360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Hispanic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  <a:endParaRPr lang="en-US" sz="3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5486931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3471558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American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  <a:endParaRPr lang="en-US" sz="3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3692811"/>
                  </a:ext>
                </a:extLst>
              </a:tr>
              <a:tr h="910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Economically Disadvantaged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  <a:endParaRPr lang="en-US" sz="3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3428701"/>
                  </a:ext>
                </a:extLst>
              </a:tr>
              <a:tr h="910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 with Disabilities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7452834"/>
                  </a:ext>
                </a:extLst>
              </a:tr>
              <a:tr h="458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Learners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n-US" sz="3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68481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80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" y="-162734"/>
            <a:ext cx="11873346" cy="1325563"/>
          </a:xfrm>
        </p:spPr>
        <p:txBody>
          <a:bodyPr/>
          <a:lstStyle/>
          <a:p>
            <a:r>
              <a:rPr lang="en-US" dirty="0" smtClean="0"/>
              <a:t>Best Schools: 4 year Gradation Rate (cohort size&gt;75)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57315"/>
              </p:ext>
            </p:extLst>
          </p:nvPr>
        </p:nvGraphicFramePr>
        <p:xfrm>
          <a:off x="342899" y="919500"/>
          <a:ext cx="11296650" cy="59385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1876743916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459783926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820031713"/>
                    </a:ext>
                  </a:extLst>
                </a:gridCol>
              </a:tblGrid>
              <a:tr h="351023"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Grad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645610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Albuquerque Public Schools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College And Career High School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98.82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6330235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Las Cruces Public Schools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Early College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93.73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374385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Rio Rancho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 Sue Cleveland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89.93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534161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Rio Rancho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Rio Rancho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89.79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5046520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Artesia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Artesia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89.09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5579950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Las Cruces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Centennial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89.07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4707804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Albuquerque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Next </a:t>
                      </a:r>
                      <a:r>
                        <a:rPr lang="en-US" sz="1600" u="none" strike="noStrike" dirty="0">
                          <a:effectLst/>
                        </a:rPr>
                        <a:t>Gen Academy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88.91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1540488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Gadsden Independent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Santa Teresa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87.93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3966741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Farmington Municipal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Farmington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317472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Cobre Consolidated Schools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Cobre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823812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Hobbs Municipal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Hobbs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3120683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Lovington Municipal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Lovington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86.28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49627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Gallup McKinley County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Gallup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86.18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3543565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Farmington Municipal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Piedra Vista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9423828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Gadsden Independent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Gadsden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85.31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24384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Las Cruces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Onate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4542569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Ruidoso Municipal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Ruidoso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84.73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2940699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Las Cruces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Las Cruces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84.64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5338785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Masters Program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The Masters 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84.24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184093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Albuquerque Public Schools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Volcano Vista High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84.14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33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17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Summary: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639" y="1832077"/>
            <a:ext cx="10170533" cy="4351338"/>
          </a:xfrm>
        </p:spPr>
        <p:txBody>
          <a:bodyPr/>
          <a:lstStyle/>
          <a:p>
            <a:r>
              <a:rPr lang="en-US" dirty="0" smtClean="0"/>
              <a:t>New Mexico’s 4-Year state graduation rate (74.9%) had a 1.0% increase</a:t>
            </a:r>
          </a:p>
          <a:p>
            <a:pPr lvl="1"/>
            <a:r>
              <a:rPr lang="en-US" sz="2800" dirty="0" smtClean="0"/>
              <a:t>In line with national trends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New Mexico still lags behind the national grad 4 year grad rate (85.3%) by about 10 percentage points</a:t>
            </a:r>
          </a:p>
          <a:p>
            <a:endParaRPr lang="en-US" dirty="0" smtClean="0"/>
          </a:p>
          <a:p>
            <a:r>
              <a:rPr lang="en-US" dirty="0" smtClean="0"/>
              <a:t>Data is one year lagged; new policy innovations will reflect in future years reports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84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Subgroup and Ethnicity Breakdowns</a:t>
            </a:r>
          </a:p>
          <a:p>
            <a:r>
              <a:rPr lang="en-US" dirty="0" smtClean="0"/>
              <a:t>Schools Included / Excluded</a:t>
            </a:r>
          </a:p>
          <a:p>
            <a:r>
              <a:rPr lang="en-US" dirty="0" smtClean="0"/>
              <a:t>Student Level Rosters</a:t>
            </a:r>
          </a:p>
          <a:p>
            <a:pPr lvl="1"/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Daniel.barto2@nm.state.us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4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83" y="174171"/>
            <a:ext cx="10515600" cy="1325563"/>
          </a:xfrm>
        </p:spPr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83" y="1673905"/>
            <a:ext cx="10684622" cy="5035505"/>
          </a:xfrm>
        </p:spPr>
        <p:txBody>
          <a:bodyPr>
            <a:normAutofit/>
          </a:bodyPr>
          <a:lstStyle/>
          <a:p>
            <a:r>
              <a:rPr lang="en-US" dirty="0" smtClean="0"/>
              <a:t>Graduation Rates </a:t>
            </a:r>
            <a:r>
              <a:rPr lang="en-US" b="1" dirty="0" smtClean="0"/>
              <a:t>are one-year lagged</a:t>
            </a:r>
          </a:p>
          <a:p>
            <a:r>
              <a:rPr lang="en-US" dirty="0" smtClean="0"/>
              <a:t>We use a Shared Accountability Model</a:t>
            </a:r>
          </a:p>
          <a:p>
            <a:pPr lvl="1"/>
            <a:r>
              <a:rPr lang="en-US" dirty="0" smtClean="0"/>
              <a:t>“All schools attended by a student upon cohort assignment are held accountable for that student’s outcome in proportion to the amount of time enrolled at each school”</a:t>
            </a:r>
          </a:p>
          <a:p>
            <a:r>
              <a:rPr lang="en-US" dirty="0" smtClean="0"/>
              <a:t>State Calculations do not employ the shared accountability framework (each student counts 100%)</a:t>
            </a:r>
          </a:p>
          <a:p>
            <a:r>
              <a:rPr lang="en-US" dirty="0" smtClean="0"/>
              <a:t>Students excluded upon migration, transfer out of state, foreign exchange death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15145" cy="4351338"/>
          </a:xfrm>
        </p:spPr>
        <p:txBody>
          <a:bodyPr/>
          <a:lstStyle/>
          <a:p>
            <a:r>
              <a:rPr lang="en-US" dirty="0"/>
              <a:t>PED calculates graduation rates after two-step verification </a:t>
            </a:r>
            <a:r>
              <a:rPr lang="en-US" dirty="0" smtClean="0"/>
              <a:t>process </a:t>
            </a:r>
            <a:r>
              <a:rPr lang="en-US" dirty="0"/>
              <a:t>by the district or the school</a:t>
            </a:r>
          </a:p>
          <a:p>
            <a:pPr lvl="1"/>
            <a:r>
              <a:rPr lang="en-US" dirty="0"/>
              <a:t>Two-week window to confirm students in the cohort</a:t>
            </a:r>
          </a:p>
          <a:p>
            <a:pPr lvl="1"/>
            <a:r>
              <a:rPr lang="en-US" dirty="0"/>
              <a:t>Two-week window to verify outcomes from students in the </a:t>
            </a:r>
            <a:r>
              <a:rPr lang="en-US" dirty="0" smtClean="0"/>
              <a:t>cohort</a:t>
            </a:r>
          </a:p>
          <a:p>
            <a:r>
              <a:rPr lang="en-US" dirty="0" smtClean="0"/>
              <a:t>After the review process we calculate the gradation rate where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2087" y="4546684"/>
            <a:ext cx="10227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On-time graduates by year X</a:t>
            </a:r>
          </a:p>
          <a:p>
            <a:pPr algn="ctr"/>
            <a:r>
              <a:rPr lang="en-US" sz="2400" b="1" dirty="0" smtClean="0"/>
              <a:t>------------------------------------------------------------------</a:t>
            </a:r>
          </a:p>
          <a:p>
            <a:pPr algn="ctr"/>
            <a:r>
              <a:rPr lang="en-US" sz="2400" b="1" dirty="0" smtClean="0"/>
              <a:t>[(First time 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graders in year X-4) + (Transfers in) – (Transfers out)]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5814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54" y="-90041"/>
            <a:ext cx="10515600" cy="1325563"/>
          </a:xfrm>
        </p:spPr>
        <p:txBody>
          <a:bodyPr/>
          <a:lstStyle/>
          <a:p>
            <a:r>
              <a:rPr lang="en-US" dirty="0" smtClean="0"/>
              <a:t>Cohort 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50" y="1368732"/>
            <a:ext cx="3509554" cy="52558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are grouped into “cohorts” which is the same as “class of”</a:t>
            </a:r>
          </a:p>
          <a:p>
            <a:r>
              <a:rPr lang="en-US" dirty="0" smtClean="0"/>
              <a:t>Cohorts are named for the student’s expected 4</a:t>
            </a:r>
            <a:r>
              <a:rPr lang="en-US" baseline="30000" dirty="0" smtClean="0"/>
              <a:t>th</a:t>
            </a:r>
            <a:r>
              <a:rPr lang="en-US" dirty="0" smtClean="0"/>
              <a:t> year based on grade at entry</a:t>
            </a:r>
          </a:p>
          <a:p>
            <a:r>
              <a:rPr lang="en-US" dirty="0" smtClean="0"/>
              <a:t>Some students need more than 4 years to graduate due to performance or interruption of studies. We account for these students in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year rates.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294375"/>
              </p:ext>
            </p:extLst>
          </p:nvPr>
        </p:nvGraphicFramePr>
        <p:xfrm>
          <a:off x="4938314" y="1127622"/>
          <a:ext cx="6522720" cy="48332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87120">
                  <a:extLst>
                    <a:ext uri="{9D8B030D-6E8A-4147-A177-3AD203B41FA5}">
                      <a16:colId xmlns:a16="http://schemas.microsoft.com/office/drawing/2014/main" val="2597663609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3417627600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876838481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399774118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969405357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2600405099"/>
                    </a:ext>
                  </a:extLst>
                </a:gridCol>
              </a:tblGrid>
              <a:tr h="11538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</a:p>
                    <a:p>
                      <a:pPr algn="ctr"/>
                      <a:r>
                        <a:rPr lang="en-US" sz="2800" dirty="0" smtClean="0"/>
                        <a:t> Year-Rate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Year-Rate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Year-Rate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9809"/>
                  </a:ext>
                </a:extLst>
              </a:tr>
              <a:tr h="1153886">
                <a:tc gridSpan="4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Grade Entry to PED</a:t>
                      </a:r>
                      <a:r>
                        <a:rPr lang="en-US" baseline="0" dirty="0" smtClean="0"/>
                        <a:t> HS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063636"/>
                  </a:ext>
                </a:extLst>
              </a:tr>
              <a:tr h="1153886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Grade 9 </a:t>
                      </a:r>
                    </a:p>
                    <a:p>
                      <a:pPr algn="ctr"/>
                      <a:r>
                        <a:rPr lang="en-US" dirty="0" smtClean="0"/>
                        <a:t>Year</a:t>
                      </a:r>
                      <a:r>
                        <a:rPr lang="en-US" baseline="0" dirty="0" smtClean="0"/>
                        <a:t> 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Grade </a:t>
                      </a:r>
                    </a:p>
                    <a:p>
                      <a:pPr algn="ctr"/>
                      <a:r>
                        <a:rPr lang="en-US" dirty="0" smtClean="0"/>
                        <a:t>Year</a:t>
                      </a:r>
                      <a:r>
                        <a:rPr lang="en-US" baseline="0" dirty="0" smtClean="0"/>
                        <a:t> 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11</a:t>
                      </a:r>
                    </a:p>
                    <a:p>
                      <a:pPr algn="ctr"/>
                      <a:r>
                        <a:rPr lang="en-US" baseline="0" dirty="0" smtClean="0"/>
                        <a:t>Year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12</a:t>
                      </a:r>
                    </a:p>
                    <a:p>
                      <a:pPr algn="ctr"/>
                      <a:r>
                        <a:rPr lang="en-US" baseline="0" dirty="0" smtClean="0"/>
                        <a:t>Year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Year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Year</a:t>
                      </a:r>
                      <a:r>
                        <a:rPr lang="en-US" baseline="0" dirty="0" smtClean="0"/>
                        <a:t> =6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03059"/>
                  </a:ext>
                </a:extLst>
              </a:tr>
              <a:tr h="1153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87065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414345" y="4265439"/>
            <a:ext cx="4984029" cy="1402082"/>
          </a:xfrm>
          <a:prstGeom prst="rightArrow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22428" y="4504815"/>
            <a:ext cx="1015886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Cohort of </a:t>
            </a:r>
          </a:p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38314" y="6075761"/>
            <a:ext cx="65227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 gathers information on extra years but it is still called the “Cohort of 2019”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1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10515600" cy="1325563"/>
          </a:xfrm>
        </p:spPr>
        <p:txBody>
          <a:bodyPr/>
          <a:lstStyle/>
          <a:p>
            <a:r>
              <a:rPr lang="en-US" dirty="0" smtClean="0"/>
              <a:t>Current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99270"/>
              </p:ext>
            </p:extLst>
          </p:nvPr>
        </p:nvGraphicFramePr>
        <p:xfrm>
          <a:off x="1581149" y="1562099"/>
          <a:ext cx="8039100" cy="4614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9700">
                  <a:extLst>
                    <a:ext uri="{9D8B030D-6E8A-4147-A177-3AD203B41FA5}">
                      <a16:colId xmlns:a16="http://schemas.microsoft.com/office/drawing/2014/main" val="2867522259"/>
                    </a:ext>
                  </a:extLst>
                </a:gridCol>
                <a:gridCol w="2679700">
                  <a:extLst>
                    <a:ext uri="{9D8B030D-6E8A-4147-A177-3AD203B41FA5}">
                      <a16:colId xmlns:a16="http://schemas.microsoft.com/office/drawing/2014/main" val="1288393760"/>
                    </a:ext>
                  </a:extLst>
                </a:gridCol>
                <a:gridCol w="2679700">
                  <a:extLst>
                    <a:ext uri="{9D8B030D-6E8A-4147-A177-3AD203B41FA5}">
                      <a16:colId xmlns:a16="http://schemas.microsoft.com/office/drawing/2014/main" val="522880411"/>
                    </a:ext>
                  </a:extLst>
                </a:gridCol>
              </a:tblGrid>
              <a:tr h="115371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2018-2019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Grad Rate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Rate Change from Last year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94294"/>
                  </a:ext>
                </a:extLst>
              </a:tr>
              <a:tr h="115371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4-Year</a:t>
                      </a:r>
                      <a:r>
                        <a:rPr lang="en-US" sz="3200" baseline="0" dirty="0" smtClean="0"/>
                        <a:t> Rate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74.9%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00B050"/>
                          </a:solidFill>
                        </a:rPr>
                        <a:t>+1.0%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094829"/>
                  </a:ext>
                </a:extLst>
              </a:tr>
              <a:tr h="115371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5-Year Rate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78.7%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+2.3%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56837"/>
                  </a:ext>
                </a:extLst>
              </a:tr>
              <a:tr h="115371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6-Year Rate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78.1%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B050"/>
                          </a:solidFill>
                        </a:rPr>
                        <a:t>+0.2%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544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0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10515600" cy="1325563"/>
          </a:xfrm>
        </p:spPr>
        <p:txBody>
          <a:bodyPr/>
          <a:lstStyle/>
          <a:p>
            <a:r>
              <a:rPr lang="en-US" dirty="0" smtClean="0"/>
              <a:t>State Historical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56083"/>
              </p:ext>
            </p:extLst>
          </p:nvPr>
        </p:nvGraphicFramePr>
        <p:xfrm>
          <a:off x="596556" y="1257896"/>
          <a:ext cx="9492348" cy="53087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3087">
                  <a:extLst>
                    <a:ext uri="{9D8B030D-6E8A-4147-A177-3AD203B41FA5}">
                      <a16:colId xmlns:a16="http://schemas.microsoft.com/office/drawing/2014/main" val="2867522259"/>
                    </a:ext>
                  </a:extLst>
                </a:gridCol>
                <a:gridCol w="2373087">
                  <a:extLst>
                    <a:ext uri="{9D8B030D-6E8A-4147-A177-3AD203B41FA5}">
                      <a16:colId xmlns:a16="http://schemas.microsoft.com/office/drawing/2014/main" val="1288393760"/>
                    </a:ext>
                  </a:extLst>
                </a:gridCol>
                <a:gridCol w="2373087">
                  <a:extLst>
                    <a:ext uri="{9D8B030D-6E8A-4147-A177-3AD203B41FA5}">
                      <a16:colId xmlns:a16="http://schemas.microsoft.com/office/drawing/2014/main" val="522880411"/>
                    </a:ext>
                  </a:extLst>
                </a:gridCol>
                <a:gridCol w="2373087">
                  <a:extLst>
                    <a:ext uri="{9D8B030D-6E8A-4147-A177-3AD203B41FA5}">
                      <a16:colId xmlns:a16="http://schemas.microsoft.com/office/drawing/2014/main" val="3615134295"/>
                    </a:ext>
                  </a:extLst>
                </a:gridCol>
              </a:tblGrid>
              <a:tr h="154229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r>
                        <a:rPr lang="en-US" sz="3200" baseline="0" dirty="0" smtClean="0"/>
                        <a:t> Year Cohort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 Year Cohort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 Year Cohort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94294"/>
                  </a:ext>
                </a:extLst>
              </a:tr>
              <a:tr h="65036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74.9%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094829"/>
                  </a:ext>
                </a:extLst>
              </a:tr>
              <a:tr h="65036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73.9%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78.7%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56837"/>
                  </a:ext>
                </a:extLst>
              </a:tr>
              <a:tr h="65036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71.1%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76.4%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78.1%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5444"/>
                  </a:ext>
                </a:extLst>
              </a:tr>
              <a:tr h="60510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71.0%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75.9%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77.9%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19910"/>
                  </a:ext>
                </a:extLst>
              </a:tr>
              <a:tr h="60510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68.6%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75.0%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76.9%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2360"/>
                  </a:ext>
                </a:extLst>
              </a:tr>
              <a:tr h="60510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69.3%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70.5%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79.0%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8693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1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4" y="-307910"/>
            <a:ext cx="10515600" cy="1325563"/>
          </a:xfrm>
        </p:spPr>
        <p:txBody>
          <a:bodyPr/>
          <a:lstStyle/>
          <a:p>
            <a:r>
              <a:rPr lang="en-US" dirty="0" smtClean="0"/>
              <a:t>Historical and National Rates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749976"/>
              </p:ext>
            </p:extLst>
          </p:nvPr>
        </p:nvGraphicFramePr>
        <p:xfrm>
          <a:off x="1253335" y="743491"/>
          <a:ext cx="8944850" cy="5859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8385242" y="6550223"/>
            <a:ext cx="59753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USA Rate: </a:t>
            </a:r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nces.ed.gov/ccd/data_tables.asp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99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4" y="-307910"/>
            <a:ext cx="10515600" cy="1325563"/>
          </a:xfrm>
        </p:spPr>
        <p:txBody>
          <a:bodyPr/>
          <a:lstStyle/>
          <a:p>
            <a:r>
              <a:rPr lang="en-US" dirty="0" smtClean="0"/>
              <a:t>Historical and National Rates (Scaled Axis)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0" y="0"/>
            <a:ext cx="1830390" cy="2515793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754557"/>
              </p:ext>
            </p:extLst>
          </p:nvPr>
        </p:nvGraphicFramePr>
        <p:xfrm>
          <a:off x="1337485" y="831040"/>
          <a:ext cx="8944850" cy="5859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8385242" y="6550223"/>
            <a:ext cx="59753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USA Rate: </a:t>
            </a:r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nces.ed.gov/ccd/data_tables.asp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486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30" y="-218535"/>
            <a:ext cx="10515600" cy="1325563"/>
          </a:xfrm>
        </p:spPr>
        <p:txBody>
          <a:bodyPr/>
          <a:lstStyle/>
          <a:p>
            <a:r>
              <a:rPr lang="en-US" dirty="0" smtClean="0"/>
              <a:t>4 Year Cohort Subgroup Breakdown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285" y="872264"/>
            <a:ext cx="237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students = 26092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113519"/>
              </p:ext>
            </p:extLst>
          </p:nvPr>
        </p:nvGraphicFramePr>
        <p:xfrm>
          <a:off x="2780489" y="872264"/>
          <a:ext cx="9299034" cy="5888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81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739</Words>
  <Application>Microsoft Office PowerPoint</Application>
  <PresentationFormat>Widescreen</PresentationFormat>
  <Paragraphs>239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Graduation Rates  2018-2019</vt:lpstr>
      <vt:lpstr>Background Info</vt:lpstr>
      <vt:lpstr>Rate Calculation</vt:lpstr>
      <vt:lpstr>Cohort Assignment:</vt:lpstr>
      <vt:lpstr>Current Data</vt:lpstr>
      <vt:lpstr>State Historical Data</vt:lpstr>
      <vt:lpstr>Historical and National Rates</vt:lpstr>
      <vt:lpstr>Historical and National Rates (Scaled Axis)</vt:lpstr>
      <vt:lpstr>4 Year Cohort Subgroup Breakdown</vt:lpstr>
      <vt:lpstr>PowerPoint Presentation</vt:lpstr>
      <vt:lpstr>Best Schools: 4 year Gradation Rate (cohort size&gt;75)</vt:lpstr>
      <vt:lpstr>Executive Summary: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Gradation Rates  2018-2019</dc:title>
  <dc:creator>Daniel Barto</dc:creator>
  <cp:lastModifiedBy>PED.109</cp:lastModifiedBy>
  <cp:revision>46</cp:revision>
  <dcterms:created xsi:type="dcterms:W3CDTF">2020-03-05T16:01:59Z</dcterms:created>
  <dcterms:modified xsi:type="dcterms:W3CDTF">2020-05-18T20:05:42Z</dcterms:modified>
</cp:coreProperties>
</file>