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257" r:id="rId2"/>
    <p:sldId id="258" r:id="rId3"/>
    <p:sldId id="271" r:id="rId4"/>
    <p:sldId id="262" r:id="rId5"/>
    <p:sldId id="274" r:id="rId6"/>
    <p:sldId id="267" r:id="rId7"/>
    <p:sldId id="278" r:id="rId8"/>
    <p:sldId id="279" r:id="rId9"/>
    <p:sldId id="281" r:id="rId10"/>
    <p:sldId id="263" r:id="rId11"/>
    <p:sldId id="280" r:id="rId12"/>
    <p:sldId id="285" r:id="rId13"/>
    <p:sldId id="282" r:id="rId14"/>
    <p:sldId id="283" r:id="rId15"/>
    <p:sldId id="28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3D4B"/>
    <a:srgbClr val="048A81"/>
    <a:srgbClr val="FF91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4995" autoAdjust="0"/>
    <p:restoredTop sz="93529" autoAdjust="0"/>
  </p:normalViewPr>
  <p:slideViewPr>
    <p:cSldViewPr snapToGrid="0">
      <p:cViewPr varScale="1">
        <p:scale>
          <a:sx n="73" d="100"/>
          <a:sy n="73" d="100"/>
        </p:scale>
        <p:origin x="846" y="7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p:scale>
          <a:sx n="145" d="100"/>
          <a:sy n="145" d="100"/>
        </p:scale>
        <p:origin x="1188" y="-25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4/30/2020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4/30/2020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latin typeface="Arial" pitchFamily="34" charset="0"/>
                <a:cs typeface="Arial" pitchFamily="34" charset="0"/>
              </a:rPr>
              <a:t>Welcome and thank you for joining me. My name is Meghan Southworth and </a:t>
            </a:r>
            <a:r>
              <a:rPr lang="en-US" i="1" dirty="0" smtClean="0">
                <a:latin typeface="Arial" pitchFamily="34" charset="0"/>
                <a:cs typeface="Arial" pitchFamily="34" charset="0"/>
              </a:rPr>
              <a:t>I am a </a:t>
            </a:r>
            <a:r>
              <a:rPr lang="en-US" i="1" dirty="0" smtClean="0">
                <a:latin typeface="Arial" pitchFamily="34" charset="0"/>
                <a:cs typeface="Arial" pitchFamily="34" charset="0"/>
              </a:rPr>
              <a:t>team member of the Student</a:t>
            </a:r>
            <a:r>
              <a:rPr lang="en-US" i="1" dirty="0">
                <a:latin typeface="Arial" pitchFamily="34" charset="0"/>
                <a:cs typeface="Arial" pitchFamily="34" charset="0"/>
              </a:rPr>
              <a:t>, School and Family Support Bureau </a:t>
            </a:r>
            <a:r>
              <a:rPr lang="en-US" i="1" dirty="0" smtClean="0">
                <a:latin typeface="Arial" pitchFamily="34" charset="0"/>
                <a:cs typeface="Arial" pitchFamily="34" charset="0"/>
              </a:rPr>
              <a:t>at</a:t>
            </a:r>
            <a:r>
              <a:rPr lang="en-US" i="1" dirty="0" smtClean="0">
                <a:latin typeface="Arial" pitchFamily="34" charset="0"/>
                <a:cs typeface="Arial" pitchFamily="34" charset="0"/>
              </a:rPr>
              <a:t> </a:t>
            </a:r>
            <a:r>
              <a:rPr lang="en-US" i="1" dirty="0">
                <a:latin typeface="Arial" pitchFamily="34" charset="0"/>
                <a:cs typeface="Arial" pitchFamily="34" charset="0"/>
              </a:rPr>
              <a:t>the PED – formerly known as Title </a:t>
            </a:r>
            <a:r>
              <a:rPr lang="en-US" i="1" dirty="0" smtClean="0">
                <a:latin typeface="Arial" pitchFamily="34" charset="0"/>
                <a:cs typeface="Arial" pitchFamily="34" charset="0"/>
              </a:rPr>
              <a:t>I.</a:t>
            </a:r>
            <a:endParaRPr lang="en-US" i="1" dirty="0">
              <a:latin typeface="Arial" pitchFamily="34" charset="0"/>
              <a:cs typeface="Arial" pitchFamily="34" charset="0"/>
            </a:endParaRPr>
          </a:p>
          <a:p>
            <a:endParaRPr lang="en-US" i="1" dirty="0">
              <a:latin typeface="Arial" pitchFamily="34" charset="0"/>
              <a:cs typeface="Arial" pitchFamily="34" charset="0"/>
            </a:endParaRPr>
          </a:p>
          <a:p>
            <a:r>
              <a:rPr lang="en-US" i="1" dirty="0" smtClean="0">
                <a:latin typeface="Arial" pitchFamily="34" charset="0"/>
                <a:cs typeface="Arial" pitchFamily="34" charset="0"/>
              </a:rPr>
              <a:t>Today I will be addressing the </a:t>
            </a:r>
            <a:r>
              <a:rPr lang="en-US" i="1" dirty="0">
                <a:latin typeface="Arial" pitchFamily="34" charset="0"/>
                <a:cs typeface="Arial" pitchFamily="34" charset="0"/>
              </a:rPr>
              <a:t>ESSA </a:t>
            </a:r>
            <a:r>
              <a:rPr lang="en-US" i="1" dirty="0" smtClean="0">
                <a:latin typeface="Arial" pitchFamily="34" charset="0"/>
                <a:cs typeface="Arial" pitchFamily="34" charset="0"/>
              </a:rPr>
              <a:t>requirement </a:t>
            </a:r>
            <a:r>
              <a:rPr lang="en-US" i="1" dirty="0">
                <a:latin typeface="Arial" pitchFamily="34" charset="0"/>
                <a:cs typeface="Arial" pitchFamily="34" charset="0"/>
              </a:rPr>
              <a:t>for ‘Timely &amp; Meaningful’ Consultation with stakeholders when determining how </a:t>
            </a:r>
            <a:r>
              <a:rPr lang="en-US" i="1" dirty="0" smtClean="0">
                <a:latin typeface="Arial" pitchFamily="34" charset="0"/>
                <a:cs typeface="Arial" pitchFamily="34" charset="0"/>
              </a:rPr>
              <a:t>to spend </a:t>
            </a:r>
            <a:r>
              <a:rPr lang="en-US" i="1" dirty="0">
                <a:latin typeface="Arial" pitchFamily="34" charset="0"/>
                <a:cs typeface="Arial" pitchFamily="34" charset="0"/>
              </a:rPr>
              <a:t>your Title I funds. </a:t>
            </a:r>
          </a:p>
          <a:p>
            <a:endParaRPr lang="en-US" i="1" dirty="0">
              <a:latin typeface="Arial" pitchFamily="34" charset="0"/>
              <a:cs typeface="Arial" pitchFamily="34" charset="0"/>
            </a:endParaRPr>
          </a:p>
          <a:p>
            <a:r>
              <a:rPr lang="en-US" i="1" dirty="0">
                <a:latin typeface="Arial" pitchFamily="34" charset="0"/>
                <a:cs typeface="Arial" pitchFamily="34" charset="0"/>
              </a:rPr>
              <a:t>This is a pre-recorded webinar so </a:t>
            </a:r>
            <a:r>
              <a:rPr lang="en-US" i="1" dirty="0" smtClean="0">
                <a:latin typeface="Arial" pitchFamily="34" charset="0"/>
                <a:cs typeface="Arial" pitchFamily="34" charset="0"/>
              </a:rPr>
              <a:t>submitting questions through the </a:t>
            </a:r>
            <a:r>
              <a:rPr lang="en-US" i="1" dirty="0">
                <a:latin typeface="Arial" pitchFamily="34" charset="0"/>
                <a:cs typeface="Arial" pitchFamily="34" charset="0"/>
              </a:rPr>
              <a:t>chat function will not be </a:t>
            </a:r>
            <a:r>
              <a:rPr lang="en-US" i="1" dirty="0" smtClean="0">
                <a:latin typeface="Arial" pitchFamily="34" charset="0"/>
                <a:cs typeface="Arial" pitchFamily="34" charset="0"/>
              </a:rPr>
              <a:t>available. </a:t>
            </a:r>
            <a:r>
              <a:rPr lang="en-US" i="1" dirty="0">
                <a:latin typeface="Arial" pitchFamily="34" charset="0"/>
                <a:cs typeface="Arial" pitchFamily="34" charset="0"/>
              </a:rPr>
              <a:t>If you have questions </a:t>
            </a:r>
            <a:r>
              <a:rPr lang="en-US" i="1" dirty="0" smtClean="0">
                <a:latin typeface="Arial" pitchFamily="34" charset="0"/>
                <a:cs typeface="Arial" pitchFamily="34" charset="0"/>
              </a:rPr>
              <a:t>after viewing the </a:t>
            </a:r>
            <a:r>
              <a:rPr lang="en-US" i="1" dirty="0">
                <a:latin typeface="Arial" pitchFamily="34" charset="0"/>
                <a:cs typeface="Arial" pitchFamily="34" charset="0"/>
              </a:rPr>
              <a:t>webinar </a:t>
            </a:r>
            <a:r>
              <a:rPr lang="en-US" i="1" dirty="0" smtClean="0">
                <a:latin typeface="Arial" pitchFamily="34" charset="0"/>
                <a:cs typeface="Arial" pitchFamily="34" charset="0"/>
              </a:rPr>
              <a:t>please feel free to contact </a:t>
            </a:r>
            <a:r>
              <a:rPr lang="en-US" i="1" dirty="0">
                <a:latin typeface="Arial" pitchFamily="34" charset="0"/>
                <a:cs typeface="Arial" pitchFamily="34" charset="0"/>
              </a:rPr>
              <a:t>me. My contact information will be provided on the last slide.</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1542422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095375"/>
            <a:ext cx="5486400" cy="3086100"/>
          </a:xfrm>
        </p:spPr>
      </p:sp>
      <p:sp>
        <p:nvSpPr>
          <p:cNvPr id="3" name="Notes Placeholder 2"/>
          <p:cNvSpPr>
            <a:spLocks noGrp="1"/>
          </p:cNvSpPr>
          <p:nvPr>
            <p:ph type="body" idx="1"/>
          </p:nvPr>
        </p:nvSpPr>
        <p:spPr/>
        <p:txBody>
          <a:bodyPr/>
          <a:lstStyle/>
          <a:p>
            <a:r>
              <a:rPr lang="en-US" i="1" dirty="0" smtClean="0">
                <a:latin typeface="Arial" panose="020B0604020202020204" pitchFamily="34" charset="0"/>
                <a:cs typeface="Arial" panose="020B0604020202020204" pitchFamily="34" charset="0"/>
              </a:rPr>
              <a:t>When you click into Module 5 of the 2020-21 Title I Consolidated Application, the first thing you will see is a text box where you are asked to “</a:t>
            </a:r>
            <a:r>
              <a:rPr lang="en-US" b="1" i="1" dirty="0" smtClean="0">
                <a:latin typeface="Arial" panose="020B0604020202020204" pitchFamily="34" charset="0"/>
                <a:cs typeface="Arial" panose="020B0604020202020204" pitchFamily="34" charset="0"/>
              </a:rPr>
              <a:t>Describe </a:t>
            </a:r>
            <a:r>
              <a:rPr lang="en-US" b="1" i="1" dirty="0">
                <a:latin typeface="Arial" panose="020B0604020202020204" pitchFamily="34" charset="0"/>
                <a:cs typeface="Arial" panose="020B0604020202020204" pitchFamily="34" charset="0"/>
              </a:rPr>
              <a:t>the process </a:t>
            </a:r>
            <a:r>
              <a:rPr lang="en-US" i="1" dirty="0">
                <a:latin typeface="Arial" panose="020B0604020202020204" pitchFamily="34" charset="0"/>
                <a:cs typeface="Arial" panose="020B0604020202020204" pitchFamily="34" charset="0"/>
              </a:rPr>
              <a:t>the district used to determine how Title I funds are to be utilized. Be specific regarding needs assessments, review of available </a:t>
            </a:r>
            <a:r>
              <a:rPr lang="en-US" i="1" dirty="0" smtClean="0">
                <a:latin typeface="Arial" panose="020B0604020202020204" pitchFamily="34" charset="0"/>
                <a:cs typeface="Arial" panose="020B0604020202020204" pitchFamily="34" charset="0"/>
              </a:rPr>
              <a:t>data, </a:t>
            </a:r>
            <a:r>
              <a:rPr lang="en-US" i="1" dirty="0">
                <a:latin typeface="Arial" panose="020B0604020202020204" pitchFamily="34" charset="0"/>
                <a:cs typeface="Arial" panose="020B0604020202020204" pitchFamily="34" charset="0"/>
              </a:rPr>
              <a:t>and research. Attach additional documents as needed in module </a:t>
            </a:r>
            <a:r>
              <a:rPr lang="en-US" i="1" dirty="0" smtClean="0">
                <a:latin typeface="Arial" panose="020B0604020202020204" pitchFamily="34" charset="0"/>
                <a:cs typeface="Arial" panose="020B0604020202020204" pitchFamily="34" charset="0"/>
              </a:rPr>
              <a:t>17.”</a:t>
            </a:r>
            <a:endParaRPr lang="en-US" i="1" dirty="0" smtClean="0">
              <a:latin typeface="Arial" panose="020B0604020202020204" pitchFamily="34" charset="0"/>
              <a:cs typeface="Arial" panose="020B0604020202020204" pitchFamily="34" charset="0"/>
            </a:endParaRP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One common pitfall is to not read the question carefully. When skimming over it, the words “how Title I funds are to be utilized” tend to jump out at you. That is not what this question is asking - but that is often the answer we </a:t>
            </a:r>
            <a:r>
              <a:rPr lang="en-US" i="1" dirty="0" smtClean="0">
                <a:latin typeface="Arial" panose="020B0604020202020204" pitchFamily="34" charset="0"/>
                <a:cs typeface="Arial" panose="020B0604020202020204" pitchFamily="34" charset="0"/>
              </a:rPr>
              <a:t>get!</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B9A179D-2D27-49E2-B022-8EDDA2EFE682}" type="slidenum">
              <a:rPr lang="en-US" smtClean="0"/>
              <a:t>10</a:t>
            </a:fld>
            <a:endParaRPr lang="en-US"/>
          </a:p>
        </p:txBody>
      </p:sp>
    </p:spTree>
    <p:extLst>
      <p:ext uri="{BB962C8B-B14F-4D97-AF65-F5344CB8AC3E}">
        <p14:creationId xmlns:p14="http://schemas.microsoft.com/office/powerpoint/2010/main" val="3105691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latin typeface="Arial" panose="020B0604020202020204" pitchFamily="34" charset="0"/>
                <a:cs typeface="Arial" panose="020B0604020202020204" pitchFamily="34" charset="0"/>
              </a:rPr>
              <a:t>Tip #1 – Tell us your process.</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We </a:t>
            </a:r>
            <a:r>
              <a:rPr lang="en-US" i="1" dirty="0" smtClean="0">
                <a:latin typeface="Arial" panose="020B0604020202020204" pitchFamily="34" charset="0"/>
                <a:cs typeface="Arial" panose="020B0604020202020204" pitchFamily="34" charset="0"/>
              </a:rPr>
              <a:t>have already asked you in the Cross-Program Questionnaire to </a:t>
            </a:r>
            <a:r>
              <a:rPr lang="en-US" i="1" dirty="0">
                <a:latin typeface="Arial" panose="020B0604020202020204" pitchFamily="34" charset="0"/>
                <a:cs typeface="Arial" panose="020B0604020202020204" pitchFamily="34" charset="0"/>
              </a:rPr>
              <a:t>“Describe how</a:t>
            </a:r>
            <a:r>
              <a:rPr lang="en-US" b="1" i="1"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the LEA will utilize funding provided through the sub-grants in this </a:t>
            </a:r>
            <a:r>
              <a:rPr lang="en-US" i="1" dirty="0" smtClean="0">
                <a:latin typeface="Arial" panose="020B0604020202020204" pitchFamily="34" charset="0"/>
                <a:cs typeface="Arial" panose="020B0604020202020204" pitchFamily="34" charset="0"/>
              </a:rPr>
              <a:t>application [</a:t>
            </a:r>
            <a:r>
              <a:rPr lang="en-US" i="1" dirty="0" err="1" smtClean="0">
                <a:latin typeface="Arial" panose="020B0604020202020204" pitchFamily="34" charset="0"/>
                <a:cs typeface="Arial" panose="020B0604020202020204" pitchFamily="34" charset="0"/>
              </a:rPr>
              <a:t>i.e.Titles</a:t>
            </a:r>
            <a:r>
              <a:rPr lang="en-US" i="1" dirty="0" smtClean="0">
                <a:latin typeface="Arial" panose="020B0604020202020204" pitchFamily="34" charset="0"/>
                <a:cs typeface="Arial" panose="020B0604020202020204" pitchFamily="34" charset="0"/>
              </a:rPr>
              <a:t> I, II &amp; III], </a:t>
            </a:r>
            <a:r>
              <a:rPr lang="en-US" i="1" dirty="0">
                <a:latin typeface="Arial" panose="020B0604020202020204" pitchFamily="34" charset="0"/>
                <a:cs typeface="Arial" panose="020B0604020202020204" pitchFamily="34" charset="0"/>
              </a:rPr>
              <a:t>to support NM DASH school-identified actions (or other comprehensive needs assessment) based on root cause analysis</a:t>
            </a:r>
            <a:r>
              <a:rPr lang="en-US" i="1" dirty="0" smtClean="0">
                <a:latin typeface="Arial" panose="020B0604020202020204" pitchFamily="34" charset="0"/>
                <a:cs typeface="Arial" panose="020B0604020202020204" pitchFamily="34" charset="0"/>
              </a:rPr>
              <a:t>.”</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What we want to know in Module 5 is your </a:t>
            </a:r>
            <a:r>
              <a:rPr lang="en-US" b="1" i="1" dirty="0" smtClean="0">
                <a:latin typeface="Arial" panose="020B0604020202020204" pitchFamily="34" charset="0"/>
                <a:cs typeface="Arial" panose="020B0604020202020204" pitchFamily="34" charset="0"/>
              </a:rPr>
              <a:t>process </a:t>
            </a:r>
            <a:r>
              <a:rPr lang="en-US" i="1" dirty="0" smtClean="0">
                <a:latin typeface="Arial" panose="020B0604020202020204" pitchFamily="34" charset="0"/>
                <a:cs typeface="Arial" panose="020B0604020202020204" pitchFamily="34" charset="0"/>
              </a:rPr>
              <a:t>for </a:t>
            </a:r>
            <a:r>
              <a:rPr lang="en-US" b="1" i="1" dirty="0" smtClean="0">
                <a:latin typeface="Arial" panose="020B0604020202020204" pitchFamily="34" charset="0"/>
                <a:cs typeface="Arial" panose="020B0604020202020204" pitchFamily="34" charset="0"/>
              </a:rPr>
              <a:t>determining</a:t>
            </a:r>
            <a:r>
              <a:rPr lang="en-US" i="1" dirty="0" smtClean="0">
                <a:latin typeface="Arial" panose="020B0604020202020204" pitchFamily="34" charset="0"/>
                <a:cs typeface="Arial" panose="020B0604020202020204" pitchFamily="34" charset="0"/>
              </a:rPr>
              <a:t> </a:t>
            </a:r>
            <a:r>
              <a:rPr lang="en-US" i="1" dirty="0" smtClean="0">
                <a:latin typeface="Arial" panose="020B0604020202020204" pitchFamily="34" charset="0"/>
                <a:cs typeface="Arial" panose="020B0604020202020204" pitchFamily="34" charset="0"/>
              </a:rPr>
              <a:t>how Title I funds </a:t>
            </a:r>
            <a:r>
              <a:rPr lang="en-US" b="1" i="1" dirty="0" smtClean="0">
                <a:latin typeface="Arial" panose="020B0604020202020204" pitchFamily="34" charset="0"/>
                <a:cs typeface="Arial" panose="020B0604020202020204" pitchFamily="34" charset="0"/>
              </a:rPr>
              <a:t>will be </a:t>
            </a:r>
            <a:r>
              <a:rPr lang="en-US" i="1" dirty="0" smtClean="0">
                <a:latin typeface="Arial" panose="020B0604020202020204" pitchFamily="34" charset="0"/>
                <a:cs typeface="Arial" panose="020B0604020202020204" pitchFamily="34" charset="0"/>
              </a:rPr>
              <a:t>used. Tell us </a:t>
            </a:r>
            <a:r>
              <a:rPr lang="en-US" b="1" i="1" dirty="0" smtClean="0">
                <a:latin typeface="Arial" panose="020B0604020202020204" pitchFamily="34" charset="0"/>
                <a:cs typeface="Arial" panose="020B0604020202020204" pitchFamily="34" charset="0"/>
              </a:rPr>
              <a:t>who</a:t>
            </a:r>
            <a:r>
              <a:rPr lang="en-US" i="1" dirty="0" smtClean="0">
                <a:latin typeface="Arial" panose="020B0604020202020204" pitchFamily="34" charset="0"/>
                <a:cs typeface="Arial" panose="020B0604020202020204" pitchFamily="34" charset="0"/>
              </a:rPr>
              <a:t> </a:t>
            </a:r>
            <a:r>
              <a:rPr lang="en-US" i="1" dirty="0" smtClean="0">
                <a:latin typeface="Arial" panose="020B0604020202020204" pitchFamily="34" charset="0"/>
                <a:cs typeface="Arial" panose="020B0604020202020204" pitchFamily="34" charset="0"/>
              </a:rPr>
              <a:t>you engage in consultation and </a:t>
            </a:r>
            <a:r>
              <a:rPr lang="en-US" b="1" i="1" dirty="0" smtClean="0">
                <a:latin typeface="Arial" panose="020B0604020202020204" pitchFamily="34" charset="0"/>
                <a:cs typeface="Arial" panose="020B0604020202020204" pitchFamily="34" charset="0"/>
              </a:rPr>
              <a:t>how</a:t>
            </a:r>
            <a:r>
              <a:rPr lang="en-US" i="1" dirty="0">
                <a:latin typeface="Arial" panose="020B0604020202020204" pitchFamily="34" charset="0"/>
                <a:cs typeface="Arial" panose="020B0604020202020204" pitchFamily="34" charset="0"/>
              </a:rPr>
              <a:t>?</a:t>
            </a:r>
            <a:r>
              <a:rPr lang="en-US" i="1" dirty="0" smtClean="0">
                <a:latin typeface="Arial" panose="020B0604020202020204" pitchFamily="34" charset="0"/>
                <a:cs typeface="Arial" panose="020B0604020202020204" pitchFamily="34" charset="0"/>
              </a:rPr>
              <a:t> </a:t>
            </a:r>
            <a:r>
              <a:rPr lang="en-US" b="1" i="1" dirty="0" smtClean="0">
                <a:latin typeface="Arial" panose="020B0604020202020204" pitchFamily="34" charset="0"/>
                <a:cs typeface="Arial" panose="020B0604020202020204" pitchFamily="34" charset="0"/>
              </a:rPr>
              <a:t>When</a:t>
            </a:r>
            <a:r>
              <a:rPr lang="en-US" i="1" dirty="0">
                <a:latin typeface="Arial" panose="020B0604020202020204" pitchFamily="34" charset="0"/>
                <a:cs typeface="Arial" panose="020B0604020202020204" pitchFamily="34" charset="0"/>
              </a:rPr>
              <a:t> </a:t>
            </a:r>
            <a:r>
              <a:rPr lang="en-US" i="1" dirty="0" smtClean="0">
                <a:latin typeface="Arial" panose="020B0604020202020204" pitchFamily="34" charset="0"/>
                <a:cs typeface="Arial" panose="020B0604020202020204" pitchFamily="34" charset="0"/>
              </a:rPr>
              <a:t>and </a:t>
            </a:r>
            <a:r>
              <a:rPr lang="en-US" b="1" i="1" dirty="0" smtClean="0">
                <a:latin typeface="Arial" panose="020B0604020202020204" pitchFamily="34" charset="0"/>
                <a:cs typeface="Arial" panose="020B0604020202020204" pitchFamily="34" charset="0"/>
              </a:rPr>
              <a:t>how often</a:t>
            </a:r>
            <a:r>
              <a:rPr lang="en-US" i="1" dirty="0" smtClean="0">
                <a:latin typeface="Arial" panose="020B0604020202020204" pitchFamily="34" charset="0"/>
                <a:cs typeface="Arial" panose="020B0604020202020204" pitchFamily="34" charset="0"/>
              </a:rPr>
              <a:t>?</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Again, please tell us what your </a:t>
            </a:r>
            <a:r>
              <a:rPr lang="en-US" b="1" i="1" dirty="0" smtClean="0">
                <a:latin typeface="Arial" panose="020B0604020202020204" pitchFamily="34" charset="0"/>
                <a:cs typeface="Arial" panose="020B0604020202020204" pitchFamily="34" charset="0"/>
              </a:rPr>
              <a:t>actual</a:t>
            </a:r>
            <a:r>
              <a:rPr lang="en-US" i="1" dirty="0" smtClean="0">
                <a:latin typeface="Arial" panose="020B0604020202020204" pitchFamily="34" charset="0"/>
                <a:cs typeface="Arial" panose="020B0604020202020204" pitchFamily="34" charset="0"/>
              </a:rPr>
              <a:t> process is – not what you think we want to hear. Your honesty will help us better understand what technical assistance we need to provide to the field. It is not intended to be a ‘</a:t>
            </a:r>
            <a:r>
              <a:rPr lang="en-US" i="1" dirty="0" err="1" smtClean="0">
                <a:latin typeface="Arial" panose="020B0604020202020204" pitchFamily="34" charset="0"/>
                <a:cs typeface="Arial" panose="020B0604020202020204" pitchFamily="34" charset="0"/>
              </a:rPr>
              <a:t>gotcha</a:t>
            </a:r>
            <a:r>
              <a:rPr lang="en-US" i="1" dirty="0" smtClean="0">
                <a:latin typeface="Arial" panose="020B0604020202020204" pitchFamily="34" charset="0"/>
                <a:cs typeface="Arial" panose="020B0604020202020204" pitchFamily="34" charset="0"/>
              </a:rPr>
              <a:t>’ </a:t>
            </a:r>
            <a:r>
              <a:rPr lang="en-US" i="1" dirty="0" smtClean="0">
                <a:latin typeface="Arial" panose="020B0604020202020204" pitchFamily="34" charset="0"/>
                <a:cs typeface="Arial" panose="020B0604020202020204" pitchFamily="34" charset="0"/>
              </a:rPr>
              <a:t>question, but we would expect the process your describe in Module 5 to align with the boxes you checked in the Cross Program Questionnaire.</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B9A179D-2D27-49E2-B022-8EDDA2EFE682}" type="slidenum">
              <a:rPr lang="en-US" smtClean="0"/>
              <a:t>11</a:t>
            </a:fld>
            <a:endParaRPr lang="en-US"/>
          </a:p>
        </p:txBody>
      </p:sp>
    </p:spTree>
    <p:extLst>
      <p:ext uri="{BB962C8B-B14F-4D97-AF65-F5344CB8AC3E}">
        <p14:creationId xmlns:p14="http://schemas.microsoft.com/office/powerpoint/2010/main" val="761381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latin typeface="Arial" panose="020B0604020202020204" pitchFamily="34" charset="0"/>
                <a:cs typeface="Arial" panose="020B0604020202020204" pitchFamily="34" charset="0"/>
              </a:rPr>
              <a:t>Tip #2 – Don’t leave anyone out.</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Looking back over the boxes you checked in the Cross Program Questionnaire will help you remember to tell as about how you reached out to ALL of them.</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B9A179D-2D27-49E2-B022-8EDDA2EFE682}" type="slidenum">
              <a:rPr lang="en-US" smtClean="0"/>
              <a:t>12</a:t>
            </a:fld>
            <a:endParaRPr lang="en-US"/>
          </a:p>
        </p:txBody>
      </p:sp>
    </p:spTree>
    <p:extLst>
      <p:ext uri="{BB962C8B-B14F-4D97-AF65-F5344CB8AC3E}">
        <p14:creationId xmlns:p14="http://schemas.microsoft.com/office/powerpoint/2010/main" val="3125589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14837"/>
            <a:ext cx="5486400" cy="3600450"/>
          </a:xfrm>
        </p:spPr>
        <p:txBody>
          <a:bodyPr/>
          <a:lstStyle/>
          <a:p>
            <a:r>
              <a:rPr lang="en-US" i="1" dirty="0" smtClean="0">
                <a:latin typeface="Arial" panose="020B0604020202020204" pitchFamily="34" charset="0"/>
                <a:cs typeface="Arial" panose="020B0604020202020204" pitchFamily="34" charset="0"/>
              </a:rPr>
              <a:t>Tip #3 – Tell us about your Comprehensive Needs Assessment(s). </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We </a:t>
            </a:r>
            <a:r>
              <a:rPr lang="en-US" i="1" dirty="0" smtClean="0">
                <a:latin typeface="Arial" panose="020B0604020202020204" pitchFamily="34" charset="0"/>
                <a:cs typeface="Arial" panose="020B0604020202020204" pitchFamily="34" charset="0"/>
              </a:rPr>
              <a:t>are not expecting a pages long dissertation here but we </a:t>
            </a:r>
            <a:r>
              <a:rPr lang="en-US" i="1" u="sng" dirty="0" smtClean="0">
                <a:latin typeface="Arial" panose="020B0604020202020204" pitchFamily="34" charset="0"/>
                <a:cs typeface="Arial" panose="020B0604020202020204" pitchFamily="34" charset="0"/>
              </a:rPr>
              <a:t>do</a:t>
            </a:r>
            <a:r>
              <a:rPr lang="en-US" i="1" dirty="0" smtClean="0">
                <a:latin typeface="Arial" panose="020B0604020202020204" pitchFamily="34" charset="0"/>
                <a:cs typeface="Arial" panose="020B0604020202020204" pitchFamily="34" charset="0"/>
              </a:rPr>
              <a:t> want you to mention specifically any needs assessment(s) you </a:t>
            </a:r>
            <a:r>
              <a:rPr lang="en-US" i="1" dirty="0" smtClean="0">
                <a:latin typeface="Arial" panose="020B0604020202020204" pitchFamily="34" charset="0"/>
                <a:cs typeface="Arial" panose="020B0604020202020204" pitchFamily="34" charset="0"/>
              </a:rPr>
              <a:t>conducted</a:t>
            </a:r>
            <a:r>
              <a:rPr lang="en-US" i="1" dirty="0">
                <a:latin typeface="Arial" panose="020B0604020202020204" pitchFamily="34" charset="0"/>
                <a:cs typeface="Arial" panose="020B0604020202020204" pitchFamily="34" charset="0"/>
              </a:rPr>
              <a:t> </a:t>
            </a:r>
            <a:r>
              <a:rPr lang="en-US" i="1" dirty="0" smtClean="0">
                <a:latin typeface="Arial" panose="020B0604020202020204" pitchFamily="34" charset="0"/>
                <a:cs typeface="Arial" panose="020B0604020202020204" pitchFamily="34" charset="0"/>
              </a:rPr>
              <a:t>such as</a:t>
            </a:r>
            <a:r>
              <a:rPr lang="en-US" i="1" dirty="0" smtClean="0">
                <a:latin typeface="Arial" panose="020B0604020202020204" pitchFamily="34" charset="0"/>
                <a:cs typeface="Arial" panose="020B0604020202020204" pitchFamily="34" charset="0"/>
              </a:rPr>
              <a:t> your </a:t>
            </a:r>
            <a:r>
              <a:rPr lang="en-US" i="1" dirty="0" smtClean="0">
                <a:latin typeface="Arial" panose="020B0604020202020204" pitchFamily="34" charset="0"/>
                <a:cs typeface="Arial" panose="020B0604020202020204" pitchFamily="34" charset="0"/>
              </a:rPr>
              <a:t>NMDASH Root Cause Analysis </a:t>
            </a:r>
            <a:r>
              <a:rPr lang="en-US" i="1" dirty="0" smtClean="0">
                <a:latin typeface="Arial" panose="020B0604020202020204" pitchFamily="34" charset="0"/>
                <a:cs typeface="Arial" panose="020B0604020202020204" pitchFamily="34" charset="0"/>
              </a:rPr>
              <a:t>or district wide surveys </a:t>
            </a:r>
            <a:r>
              <a:rPr lang="en-US" i="1" dirty="0" smtClean="0">
                <a:latin typeface="Arial" panose="020B0604020202020204" pitchFamily="34" charset="0"/>
                <a:cs typeface="Arial" panose="020B0604020202020204" pitchFamily="34" charset="0"/>
              </a:rPr>
              <a:t>of parents, students or staff. </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We also want you to mention specifically the data sources you analyzed when </a:t>
            </a:r>
            <a:r>
              <a:rPr lang="en-US" i="1" dirty="0" smtClean="0">
                <a:latin typeface="Arial" panose="020B0604020202020204" pitchFamily="34" charset="0"/>
                <a:cs typeface="Arial" panose="020B0604020202020204" pitchFamily="34" charset="0"/>
              </a:rPr>
              <a:t>conducting your needs assessment(s). </a:t>
            </a:r>
            <a:r>
              <a:rPr lang="en-US" i="1" dirty="0" smtClean="0">
                <a:latin typeface="Arial" panose="020B0604020202020204" pitchFamily="34" charset="0"/>
                <a:cs typeface="Arial" panose="020B0604020202020204" pitchFamily="34" charset="0"/>
              </a:rPr>
              <a:t>Quantitative academic data is important, of course, especially when identifying gaps in underachieving </a:t>
            </a:r>
            <a:r>
              <a:rPr lang="en-US" i="1" dirty="0" smtClean="0">
                <a:latin typeface="Arial" panose="020B0604020202020204" pitchFamily="34" charset="0"/>
                <a:cs typeface="Arial" panose="020B0604020202020204" pitchFamily="34" charset="0"/>
              </a:rPr>
              <a:t>subgroups, </a:t>
            </a:r>
            <a:r>
              <a:rPr lang="en-US" i="1" dirty="0" smtClean="0">
                <a:latin typeface="Arial" panose="020B0604020202020204" pitchFamily="34" charset="0"/>
                <a:cs typeface="Arial" panose="020B0604020202020204" pitchFamily="34" charset="0"/>
              </a:rPr>
              <a:t>but analyzing non-academic and/or qualitative data is equally important. Some examples include </a:t>
            </a:r>
            <a:r>
              <a:rPr lang="en-US" i="1" dirty="0" smtClean="0">
                <a:latin typeface="Arial" panose="020B0604020202020204" pitchFamily="34" charset="0"/>
                <a:cs typeface="Arial" panose="020B0604020202020204" pitchFamily="34" charset="0"/>
              </a:rPr>
              <a:t>non-evaluative </a:t>
            </a:r>
            <a:r>
              <a:rPr lang="en-US" i="1" dirty="0" smtClean="0">
                <a:latin typeface="Arial" panose="020B0604020202020204" pitchFamily="34" charset="0"/>
                <a:cs typeface="Arial" panose="020B0604020202020204" pitchFamily="34" charset="0"/>
              </a:rPr>
              <a:t>walk-through classroom observation data, student attendance and tardiness data, office referrals for inappropriate student behavior, teacher absenteeism, and attendance at parent engagement </a:t>
            </a:r>
            <a:r>
              <a:rPr lang="en-US" i="1" dirty="0" smtClean="0">
                <a:latin typeface="Arial" panose="020B0604020202020204" pitchFamily="34" charset="0"/>
                <a:cs typeface="Arial" panose="020B0604020202020204" pitchFamily="34" charset="0"/>
              </a:rPr>
              <a:t>events. You only need to identify the data sets and summarize your conclusions. We don’t need to see </a:t>
            </a:r>
            <a:r>
              <a:rPr lang="en-US" i="1" u="sng" dirty="0" smtClean="0">
                <a:latin typeface="Arial" panose="020B0604020202020204" pitchFamily="34" charset="0"/>
                <a:cs typeface="Arial" panose="020B0604020202020204" pitchFamily="34" charset="0"/>
              </a:rPr>
              <a:t>all</a:t>
            </a:r>
            <a:r>
              <a:rPr lang="en-US" i="1" dirty="0" smtClean="0">
                <a:latin typeface="Arial" panose="020B0604020202020204" pitchFamily="34" charset="0"/>
                <a:cs typeface="Arial" panose="020B0604020202020204" pitchFamily="34" charset="0"/>
              </a:rPr>
              <a:t> the data!</a:t>
            </a:r>
            <a:endParaRPr lang="en-US" i="1" dirty="0" smtClean="0">
              <a:latin typeface="Arial" panose="020B0604020202020204" pitchFamily="34" charset="0"/>
              <a:cs typeface="Arial" panose="020B0604020202020204" pitchFamily="34" charset="0"/>
            </a:endParaRP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ESSA calls for </a:t>
            </a:r>
            <a:r>
              <a:rPr lang="en-US" b="1" i="1" dirty="0" smtClean="0">
                <a:latin typeface="Arial" panose="020B0604020202020204" pitchFamily="34" charset="0"/>
                <a:cs typeface="Arial" panose="020B0604020202020204" pitchFamily="34" charset="0"/>
              </a:rPr>
              <a:t>evidence-based</a:t>
            </a:r>
            <a:r>
              <a:rPr lang="en-US" i="1" dirty="0" smtClean="0">
                <a:latin typeface="Arial" panose="020B0604020202020204" pitchFamily="34" charset="0"/>
                <a:cs typeface="Arial" panose="020B0604020202020204" pitchFamily="34" charset="0"/>
              </a:rPr>
              <a:t> instructional strategies and practices. If you have implemented </a:t>
            </a:r>
            <a:r>
              <a:rPr lang="en-US" i="1" dirty="0">
                <a:latin typeface="Arial" panose="020B0604020202020204" pitchFamily="34" charset="0"/>
                <a:cs typeface="Arial" panose="020B0604020202020204" pitchFamily="34" charset="0"/>
              </a:rPr>
              <a:t>(or intend to) </a:t>
            </a:r>
            <a:r>
              <a:rPr lang="en-US" i="1" dirty="0" smtClean="0">
                <a:latin typeface="Arial" panose="020B0604020202020204" pitchFamily="34" charset="0"/>
                <a:cs typeface="Arial" panose="020B0604020202020204" pitchFamily="34" charset="0"/>
              </a:rPr>
              <a:t>one or more of these, tell us about the research that supports it. A simple citation or link to an article in a peer-reviewed publication will suffice. </a:t>
            </a:r>
            <a:endParaRPr lang="en-US" i="1" dirty="0" smtClean="0">
              <a:latin typeface="Arial" panose="020B0604020202020204" pitchFamily="34" charset="0"/>
              <a:cs typeface="Arial" panose="020B0604020202020204" pitchFamily="34" charset="0"/>
            </a:endParaRPr>
          </a:p>
          <a:p>
            <a:endParaRPr lang="en-US" i="1" u="sng" dirty="0">
              <a:latin typeface="Arial" panose="020B0604020202020204" pitchFamily="34" charset="0"/>
              <a:cs typeface="Arial" panose="020B0604020202020204" pitchFamily="34" charset="0"/>
            </a:endParaRPr>
          </a:p>
          <a:p>
            <a:r>
              <a:rPr lang="en-US" i="1" u="sng" dirty="0" smtClean="0">
                <a:latin typeface="Arial" panose="020B0604020202020204" pitchFamily="34" charset="0"/>
                <a:cs typeface="Arial" panose="020B0604020202020204" pitchFamily="34" charset="0"/>
              </a:rPr>
              <a:t>Note </a:t>
            </a:r>
            <a:r>
              <a:rPr lang="en-US" i="1" u="sng" dirty="0" smtClean="0">
                <a:latin typeface="Arial" panose="020B0604020202020204" pitchFamily="34" charset="0"/>
                <a:cs typeface="Arial" panose="020B0604020202020204" pitchFamily="34" charset="0"/>
              </a:rPr>
              <a:t>of caution</a:t>
            </a:r>
            <a:r>
              <a:rPr lang="en-US" i="1" dirty="0" smtClean="0">
                <a:latin typeface="Arial" panose="020B0604020202020204" pitchFamily="34" charset="0"/>
                <a:cs typeface="Arial" panose="020B0604020202020204" pitchFamily="34" charset="0"/>
              </a:rPr>
              <a:t>: Evidence cited by the vendor or publisher may be vague or unreliable. Be sure to do your </a:t>
            </a:r>
            <a:r>
              <a:rPr lang="en-US" i="1" dirty="0" smtClean="0">
                <a:latin typeface="Arial" panose="020B0604020202020204" pitchFamily="34" charset="0"/>
                <a:cs typeface="Arial" panose="020B0604020202020204" pitchFamily="34" charset="0"/>
              </a:rPr>
              <a:t>own research</a:t>
            </a:r>
            <a:r>
              <a:rPr lang="en-US" i="1" dirty="0" smtClean="0">
                <a:latin typeface="Arial" panose="020B0604020202020204" pitchFamily="34" charset="0"/>
                <a:cs typeface="Arial" panose="020B0604020202020204" pitchFamily="34" charset="0"/>
              </a:rPr>
              <a:t>! </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B9A179D-2D27-49E2-B022-8EDDA2EFE682}" type="slidenum">
              <a:rPr lang="en-US" smtClean="0"/>
              <a:t>13</a:t>
            </a:fld>
            <a:endParaRPr lang="en-US"/>
          </a:p>
        </p:txBody>
      </p:sp>
    </p:spTree>
    <p:extLst>
      <p:ext uri="{BB962C8B-B14F-4D97-AF65-F5344CB8AC3E}">
        <p14:creationId xmlns:p14="http://schemas.microsoft.com/office/powerpoint/2010/main" val="2917348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latin typeface="Arial" panose="020B0604020202020204" pitchFamily="34" charset="0"/>
                <a:cs typeface="Arial" panose="020B0604020202020204" pitchFamily="34" charset="0"/>
              </a:rPr>
              <a:t>Tip #4 – Attach documents judiciously.</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Attaching </a:t>
            </a:r>
            <a:r>
              <a:rPr lang="en-US" i="1" dirty="0" smtClean="0">
                <a:latin typeface="Arial" panose="020B0604020202020204" pitchFamily="34" charset="0"/>
                <a:cs typeface="Arial" panose="020B0604020202020204" pitchFamily="34" charset="0"/>
              </a:rPr>
              <a:t>files or artifacts in Module </a:t>
            </a:r>
            <a:r>
              <a:rPr lang="en-US" i="1" dirty="0" smtClean="0">
                <a:latin typeface="Arial" panose="020B0604020202020204" pitchFamily="34" charset="0"/>
                <a:cs typeface="Arial" panose="020B0604020202020204" pitchFamily="34" charset="0"/>
              </a:rPr>
              <a:t>17 </a:t>
            </a:r>
            <a:r>
              <a:rPr lang="en-US" i="1" dirty="0" smtClean="0">
                <a:latin typeface="Arial" panose="020B0604020202020204" pitchFamily="34" charset="0"/>
                <a:cs typeface="Arial" panose="020B0604020202020204" pitchFamily="34" charset="0"/>
              </a:rPr>
              <a:t>isn’t meant to be like the ‘old days’ when LEAs tended to blow up their file cabinets in </a:t>
            </a:r>
            <a:r>
              <a:rPr lang="en-US" i="1" dirty="0" err="1" smtClean="0">
                <a:latin typeface="Arial" panose="020B0604020202020204" pitchFamily="34" charset="0"/>
                <a:cs typeface="Arial" panose="020B0604020202020204" pitchFamily="34" charset="0"/>
              </a:rPr>
              <a:t>WebEPSS</a:t>
            </a:r>
            <a:r>
              <a:rPr lang="en-US" i="1" dirty="0" smtClean="0">
                <a:latin typeface="Arial" panose="020B0604020202020204" pitchFamily="34" charset="0"/>
                <a:cs typeface="Arial" panose="020B0604020202020204" pitchFamily="34" charset="0"/>
              </a:rPr>
              <a:t> with every document or data set they could think of. Be judicious and please don’t provide anything that identifies students, teachers, or parents by name. </a:t>
            </a:r>
          </a:p>
          <a:p>
            <a:endParaRPr lang="en-US" b="1" i="1" dirty="0">
              <a:latin typeface="Arial" panose="020B0604020202020204" pitchFamily="34" charset="0"/>
              <a:cs typeface="Arial" panose="020B0604020202020204" pitchFamily="34" charset="0"/>
            </a:endParaRPr>
          </a:p>
          <a:p>
            <a:r>
              <a:rPr lang="en-US" b="1" i="1" dirty="0" smtClean="0">
                <a:latin typeface="Arial" panose="020B0604020202020204" pitchFamily="34" charset="0"/>
                <a:cs typeface="Arial" panose="020B0604020202020204" pitchFamily="34" charset="0"/>
              </a:rPr>
              <a:t>Summaries</a:t>
            </a:r>
            <a:r>
              <a:rPr lang="en-US" i="1" dirty="0" smtClean="0">
                <a:latin typeface="Arial" panose="020B0604020202020204" pitchFamily="34" charset="0"/>
                <a:cs typeface="Arial" panose="020B0604020202020204" pitchFamily="34" charset="0"/>
              </a:rPr>
              <a:t> of student achievement data, needs assessment results, </a:t>
            </a:r>
            <a:r>
              <a:rPr lang="en-US" i="1" dirty="0" smtClean="0">
                <a:latin typeface="Arial" panose="020B0604020202020204" pitchFamily="34" charset="0"/>
                <a:cs typeface="Arial" panose="020B0604020202020204" pitchFamily="34" charset="0"/>
              </a:rPr>
              <a:t>gap analyses, classroom </a:t>
            </a:r>
            <a:r>
              <a:rPr lang="en-US" i="1" dirty="0" smtClean="0">
                <a:latin typeface="Arial" panose="020B0604020202020204" pitchFamily="34" charset="0"/>
                <a:cs typeface="Arial" panose="020B0604020202020204" pitchFamily="34" charset="0"/>
              </a:rPr>
              <a:t>observations, office referrals, etc. are all that is required. When providing evidence of research, consider attaching just the abstract with a citation or link to the full length paper. </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That said, if and when the SSFS Bureau team comes onsite for a monitoring </a:t>
            </a:r>
            <a:r>
              <a:rPr lang="en-US" i="1" dirty="0" smtClean="0">
                <a:latin typeface="Arial" panose="020B0604020202020204" pitchFamily="34" charset="0"/>
                <a:cs typeface="Arial" panose="020B0604020202020204" pitchFamily="34" charset="0"/>
              </a:rPr>
              <a:t>visit, </a:t>
            </a:r>
            <a:r>
              <a:rPr lang="en-US" i="1" dirty="0" smtClean="0">
                <a:latin typeface="Arial" panose="020B0604020202020204" pitchFamily="34" charset="0"/>
                <a:cs typeface="Arial" panose="020B0604020202020204" pitchFamily="34" charset="0"/>
              </a:rPr>
              <a:t>we may ask to see more detailed evidence or artifacts. </a:t>
            </a:r>
            <a:r>
              <a:rPr lang="en-US" i="1" dirty="0" smtClean="0">
                <a:latin typeface="Arial" panose="020B0604020202020204" pitchFamily="34" charset="0"/>
                <a:cs typeface="Arial" panose="020B0604020202020204" pitchFamily="34" charset="0"/>
              </a:rPr>
              <a:t>You should keep everything on file, even if you don’t attach it in Module 17. </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B9A179D-2D27-49E2-B022-8EDDA2EFE682}" type="slidenum">
              <a:rPr lang="en-US" smtClean="0"/>
              <a:t>14</a:t>
            </a:fld>
            <a:endParaRPr lang="en-US"/>
          </a:p>
        </p:txBody>
      </p:sp>
    </p:spTree>
    <p:extLst>
      <p:ext uri="{BB962C8B-B14F-4D97-AF65-F5344CB8AC3E}">
        <p14:creationId xmlns:p14="http://schemas.microsoft.com/office/powerpoint/2010/main" val="34092830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1213" y="1116013"/>
            <a:ext cx="5486400" cy="3086100"/>
          </a:xfrm>
        </p:spPr>
      </p:sp>
      <p:sp>
        <p:nvSpPr>
          <p:cNvPr id="3" name="Notes Placeholder 2"/>
          <p:cNvSpPr>
            <a:spLocks noGrp="1"/>
          </p:cNvSpPr>
          <p:nvPr>
            <p:ph type="body" idx="1"/>
          </p:nvPr>
        </p:nvSpPr>
        <p:spPr/>
        <p:txBody>
          <a:bodyPr/>
          <a:lstStyle/>
          <a:p>
            <a:r>
              <a:rPr lang="en-US" sz="1200" i="1" dirty="0" smtClean="0">
                <a:latin typeface="Arial" pitchFamily="34" charset="0"/>
                <a:cs typeface="Arial" pitchFamily="34" charset="0"/>
              </a:rPr>
              <a:t>Thank you so much for joining me today. </a:t>
            </a:r>
            <a:r>
              <a:rPr lang="en-US" i="1" dirty="0">
                <a:latin typeface="Arial" pitchFamily="34" charset="0"/>
                <a:cs typeface="Arial" pitchFamily="34" charset="0"/>
              </a:rPr>
              <a:t>If you have questions after viewing </a:t>
            </a:r>
            <a:r>
              <a:rPr lang="en-US" i="1" dirty="0" smtClean="0">
                <a:latin typeface="Arial" pitchFamily="34" charset="0"/>
                <a:cs typeface="Arial" pitchFamily="34" charset="0"/>
              </a:rPr>
              <a:t>this </a:t>
            </a:r>
            <a:r>
              <a:rPr lang="en-US" i="1" dirty="0">
                <a:latin typeface="Arial" pitchFamily="34" charset="0"/>
                <a:cs typeface="Arial" pitchFamily="34" charset="0"/>
              </a:rPr>
              <a:t>webinar please feel free to contact me. </a:t>
            </a:r>
            <a:endParaRPr lang="en-US" i="1" dirty="0" smtClean="0">
              <a:latin typeface="Arial" pitchFamily="34" charset="0"/>
              <a:cs typeface="Arial" pitchFamily="34" charset="0"/>
            </a:endParaRPr>
          </a:p>
          <a:p>
            <a:endParaRPr lang="en-US" i="1" dirty="0">
              <a:latin typeface="Arial" pitchFamily="34" charset="0"/>
              <a:cs typeface="Arial" pitchFamily="34" charset="0"/>
            </a:endParaRPr>
          </a:p>
          <a:p>
            <a:r>
              <a:rPr lang="en-US" i="1" dirty="0" smtClean="0">
                <a:latin typeface="Arial" pitchFamily="34" charset="0"/>
                <a:cs typeface="Arial" pitchFamily="34" charset="0"/>
              </a:rPr>
              <a:t>By order of the Governor, all SSFS Bureau staff are working from home. We are available by email during regular business hours and are having our phone calls forwarded or are checking voicemail daily.</a:t>
            </a:r>
          </a:p>
          <a:p>
            <a:endParaRPr lang="en-US" i="1" dirty="0">
              <a:latin typeface="Arial" pitchFamily="34" charset="0"/>
              <a:cs typeface="Arial" pitchFamily="34" charset="0"/>
            </a:endParaRPr>
          </a:p>
          <a:p>
            <a:r>
              <a:rPr lang="en-US" i="1" dirty="0" smtClean="0">
                <a:latin typeface="Arial" pitchFamily="34" charset="0"/>
                <a:cs typeface="Arial" pitchFamily="34" charset="0"/>
              </a:rPr>
              <a:t>Be well, and we hope to see you back </a:t>
            </a:r>
            <a:r>
              <a:rPr lang="en-US" i="1" smtClean="0">
                <a:latin typeface="Arial" pitchFamily="34" charset="0"/>
                <a:cs typeface="Arial" pitchFamily="34" charset="0"/>
              </a:rPr>
              <a:t>in school soon! </a:t>
            </a:r>
            <a:endParaRPr lang="en-US" i="1" dirty="0">
              <a:latin typeface="Arial" pitchFamily="34" charset="0"/>
              <a:cs typeface="Arial" pitchFamily="34" charset="0"/>
            </a:endParaRPr>
          </a:p>
          <a:p>
            <a:endParaRPr lang="en-US" sz="1200" i="1" dirty="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15</a:t>
            </a:fld>
            <a:endParaRPr lang="en-US"/>
          </a:p>
        </p:txBody>
      </p:sp>
    </p:spTree>
    <p:extLst>
      <p:ext uri="{BB962C8B-B14F-4D97-AF65-F5344CB8AC3E}">
        <p14:creationId xmlns:p14="http://schemas.microsoft.com/office/powerpoint/2010/main" val="1283518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latin typeface="Arial" panose="020B0604020202020204" pitchFamily="34" charset="0"/>
                <a:cs typeface="Arial" panose="020B0604020202020204" pitchFamily="34" charset="0"/>
              </a:rPr>
              <a:t>In this webinar we will …</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First review </a:t>
            </a:r>
            <a:r>
              <a:rPr lang="en-US" i="1" dirty="0">
                <a:latin typeface="Arial" panose="020B0604020202020204" pitchFamily="34" charset="0"/>
                <a:cs typeface="Arial" panose="020B0604020202020204" pitchFamily="34" charset="0"/>
              </a:rPr>
              <a:t>what the </a:t>
            </a:r>
            <a:r>
              <a:rPr lang="en-US" i="1" dirty="0" smtClean="0">
                <a:latin typeface="Arial" panose="020B0604020202020204" pitchFamily="34" charset="0"/>
                <a:cs typeface="Arial" panose="020B0604020202020204" pitchFamily="34" charset="0"/>
              </a:rPr>
              <a:t>Title I requirements </a:t>
            </a:r>
            <a:r>
              <a:rPr lang="en-US" i="1" dirty="0">
                <a:latin typeface="Arial" panose="020B0604020202020204" pitchFamily="34" charset="0"/>
                <a:cs typeface="Arial" panose="020B0604020202020204" pitchFamily="34" charset="0"/>
              </a:rPr>
              <a:t>are in ESEA as amended by ESSA for consultation with stakeholders. Who needs to be </a:t>
            </a:r>
            <a:r>
              <a:rPr lang="en-US" i="1" dirty="0" smtClean="0">
                <a:latin typeface="Arial" panose="020B0604020202020204" pitchFamily="34" charset="0"/>
                <a:cs typeface="Arial" panose="020B0604020202020204" pitchFamily="34" charset="0"/>
              </a:rPr>
              <a:t>consulted, </a:t>
            </a:r>
            <a:r>
              <a:rPr lang="en-US" i="1" dirty="0">
                <a:latin typeface="Arial" panose="020B0604020202020204" pitchFamily="34" charset="0"/>
                <a:cs typeface="Arial" panose="020B0604020202020204" pitchFamily="34" charset="0"/>
              </a:rPr>
              <a:t>what about, and when?</a:t>
            </a:r>
          </a:p>
          <a:p>
            <a:endParaRPr lang="en-US" i="1" dirty="0">
              <a:latin typeface="Arial" panose="020B0604020202020204" pitchFamily="34" charset="0"/>
              <a:cs typeface="Arial" panose="020B0604020202020204" pitchFamily="34" charset="0"/>
            </a:endParaRPr>
          </a:p>
          <a:p>
            <a:r>
              <a:rPr lang="en-US" i="1" dirty="0">
                <a:latin typeface="Arial" panose="020B0604020202020204" pitchFamily="34" charset="0"/>
                <a:cs typeface="Arial" panose="020B0604020202020204" pitchFamily="34" charset="0"/>
              </a:rPr>
              <a:t>Next we’ll address some of the challenges of consulting with stakeholder groups </a:t>
            </a:r>
            <a:r>
              <a:rPr lang="en-US" i="1" dirty="0" smtClean="0">
                <a:latin typeface="Arial" panose="020B0604020202020204" pitchFamily="34" charset="0"/>
                <a:cs typeface="Arial" panose="020B0604020202020204" pitchFamily="34" charset="0"/>
              </a:rPr>
              <a:t>in </a:t>
            </a:r>
            <a:r>
              <a:rPr lang="en-US" i="1" dirty="0">
                <a:latin typeface="Arial" panose="020B0604020202020204" pitchFamily="34" charset="0"/>
                <a:cs typeface="Arial" panose="020B0604020202020204" pitchFamily="34" charset="0"/>
              </a:rPr>
              <a:t>the COVID-19 </a:t>
            </a:r>
            <a:r>
              <a:rPr lang="en-US" i="1" dirty="0" smtClean="0">
                <a:latin typeface="Arial" panose="020B0604020202020204" pitchFamily="34" charset="0"/>
                <a:cs typeface="Arial" panose="020B0604020202020204" pitchFamily="34" charset="0"/>
              </a:rPr>
              <a:t>environment. </a:t>
            </a:r>
            <a:r>
              <a:rPr lang="en-US" i="1" dirty="0">
                <a:latin typeface="Arial" panose="020B0604020202020204" pitchFamily="34" charset="0"/>
                <a:cs typeface="Arial" panose="020B0604020202020204" pitchFamily="34" charset="0"/>
              </a:rPr>
              <a:t>‘Timely &amp; Meaningful’ consultation can be a challenge even in the best of times. What existing structures are being put into place in your district for remote learning, teacher collaboration and outreach to families and </a:t>
            </a:r>
            <a:r>
              <a:rPr lang="en-US" i="1" dirty="0" smtClean="0">
                <a:latin typeface="Arial" panose="020B0604020202020204" pitchFamily="34" charset="0"/>
                <a:cs typeface="Arial" panose="020B0604020202020204" pitchFamily="34" charset="0"/>
              </a:rPr>
              <a:t>community</a:t>
            </a:r>
            <a:r>
              <a:rPr lang="en-US" i="1" dirty="0">
                <a:latin typeface="Arial" panose="020B0604020202020204" pitchFamily="34" charset="0"/>
                <a:cs typeface="Arial" panose="020B0604020202020204" pitchFamily="34" charset="0"/>
              </a:rPr>
              <a:t>? Can you leverage some of them to reach your stakeholder groups?</a:t>
            </a:r>
          </a:p>
          <a:p>
            <a:endParaRPr lang="en-US" i="1" dirty="0">
              <a:latin typeface="Arial" panose="020B0604020202020204" pitchFamily="34" charset="0"/>
              <a:cs typeface="Arial" panose="020B0604020202020204" pitchFamily="34" charset="0"/>
            </a:endParaRPr>
          </a:p>
          <a:p>
            <a:r>
              <a:rPr lang="en-US" i="1" dirty="0">
                <a:latin typeface="Arial" panose="020B0604020202020204" pitchFamily="34" charset="0"/>
                <a:cs typeface="Arial" panose="020B0604020202020204" pitchFamily="34" charset="0"/>
              </a:rPr>
              <a:t>Lastly, I will offer a few tips for completing Module 5: Program Consultation and Program Planning </a:t>
            </a:r>
            <a:r>
              <a:rPr lang="en-US" i="1" dirty="0" smtClean="0">
                <a:latin typeface="Arial" panose="020B0604020202020204" pitchFamily="34" charset="0"/>
                <a:cs typeface="Arial" panose="020B0604020202020204" pitchFamily="34" charset="0"/>
              </a:rPr>
              <a:t>of </a:t>
            </a:r>
            <a:r>
              <a:rPr lang="en-US" i="1" dirty="0">
                <a:latin typeface="Arial" panose="020B0604020202020204" pitchFamily="34" charset="0"/>
                <a:cs typeface="Arial" panose="020B0604020202020204" pitchFamily="34" charset="0"/>
              </a:rPr>
              <a:t>the 2020-21 Title I Consolidated Application. </a:t>
            </a:r>
          </a:p>
        </p:txBody>
      </p:sp>
      <p:sp>
        <p:nvSpPr>
          <p:cNvPr id="4" name="Slide Number Placeholder 3"/>
          <p:cNvSpPr>
            <a:spLocks noGrp="1"/>
          </p:cNvSpPr>
          <p:nvPr>
            <p:ph type="sldNum" sz="quarter" idx="10"/>
          </p:nvPr>
        </p:nvSpPr>
        <p:spPr/>
        <p:txBody>
          <a:bodyPr/>
          <a:lstStyle/>
          <a:p>
            <a:fld id="{1B9A179D-2D27-49E2-B022-8EDDA2EFE682}" type="slidenum">
              <a:rPr lang="en-US" smtClean="0"/>
              <a:t>2</a:t>
            </a:fld>
            <a:endParaRPr lang="en-US"/>
          </a:p>
        </p:txBody>
      </p:sp>
    </p:spTree>
    <p:extLst>
      <p:ext uri="{BB962C8B-B14F-4D97-AF65-F5344CB8AC3E}">
        <p14:creationId xmlns:p14="http://schemas.microsoft.com/office/powerpoint/2010/main" val="3474183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latin typeface="Arial" panose="020B0604020202020204" pitchFamily="34" charset="0"/>
                <a:cs typeface="Arial" panose="020B0604020202020204" pitchFamily="34" charset="0"/>
              </a:rPr>
              <a:t>Section 1112(a)(1)(A) of the Elementary and Secondary Education Act as amended by the Every Student Succeeds Act </a:t>
            </a:r>
            <a:r>
              <a:rPr lang="en-US" i="1" dirty="0" smtClean="0">
                <a:latin typeface="Arial" panose="020B0604020202020204" pitchFamily="34" charset="0"/>
                <a:cs typeface="Arial" panose="020B0604020202020204" pitchFamily="34" charset="0"/>
              </a:rPr>
              <a:t>says this:</a:t>
            </a:r>
            <a:endParaRPr lang="en-US" i="1" dirty="0">
              <a:latin typeface="Arial" panose="020B0604020202020204" pitchFamily="34" charset="0"/>
              <a:cs typeface="Arial" panose="020B0604020202020204" pitchFamily="34" charset="0"/>
            </a:endParaRP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“A </a:t>
            </a:r>
            <a:r>
              <a:rPr lang="en-US" i="1" dirty="0">
                <a:latin typeface="Arial" panose="020B0604020202020204" pitchFamily="34" charset="0"/>
                <a:cs typeface="Arial" panose="020B0604020202020204" pitchFamily="34" charset="0"/>
              </a:rPr>
              <a:t>local educational agency may receive a </a:t>
            </a:r>
            <a:r>
              <a:rPr lang="en-US" i="1" dirty="0" err="1">
                <a:latin typeface="Arial" panose="020B0604020202020204" pitchFamily="34" charset="0"/>
                <a:cs typeface="Arial" panose="020B0604020202020204" pitchFamily="34" charset="0"/>
              </a:rPr>
              <a:t>subgrant</a:t>
            </a:r>
            <a:r>
              <a:rPr lang="en-US" i="1" dirty="0">
                <a:latin typeface="Arial" panose="020B0604020202020204" pitchFamily="34" charset="0"/>
                <a:cs typeface="Arial" panose="020B0604020202020204" pitchFamily="34" charset="0"/>
              </a:rPr>
              <a:t> under this part for any fiscal year only if such agency has on file with the State educational agency a plan, approved by the State educational agency, that is </a:t>
            </a:r>
            <a:r>
              <a:rPr lang="en-US" b="1" i="1" dirty="0">
                <a:latin typeface="Arial" panose="020B0604020202020204" pitchFamily="34" charset="0"/>
                <a:cs typeface="Arial" panose="020B0604020202020204" pitchFamily="34" charset="0"/>
              </a:rPr>
              <a:t>developed with timely and meaningful consultation </a:t>
            </a:r>
            <a:r>
              <a:rPr lang="en-US" i="1" dirty="0">
                <a:latin typeface="Arial" panose="020B0604020202020204" pitchFamily="34" charset="0"/>
                <a:cs typeface="Arial" panose="020B0604020202020204" pitchFamily="34" charset="0"/>
              </a:rPr>
              <a:t>with teachers, principals, other school leaders, paraprofessionals, specialized instructional support personnel, charter school leaders (in a local educational agency that has charter schools), administrators (including administrators of programs described in other parts of this title</a:t>
            </a:r>
            <a:r>
              <a:rPr lang="en-US" i="1" dirty="0" smtClean="0">
                <a:latin typeface="Arial" panose="020B0604020202020204" pitchFamily="34" charset="0"/>
                <a:cs typeface="Arial" panose="020B0604020202020204" pitchFamily="34" charset="0"/>
              </a:rPr>
              <a:t>),other </a:t>
            </a:r>
            <a:r>
              <a:rPr lang="en-US" i="1" dirty="0">
                <a:latin typeface="Arial" panose="020B0604020202020204" pitchFamily="34" charset="0"/>
                <a:cs typeface="Arial" panose="020B0604020202020204" pitchFamily="34" charset="0"/>
              </a:rPr>
              <a:t>appropriate school personnel, and with parents </a:t>
            </a:r>
            <a:r>
              <a:rPr lang="en-US" i="1" dirty="0" smtClean="0">
                <a:latin typeface="Arial" panose="020B0604020202020204" pitchFamily="34" charset="0"/>
                <a:cs typeface="Arial" panose="020B0604020202020204" pitchFamily="34" charset="0"/>
              </a:rPr>
              <a:t>of children </a:t>
            </a:r>
            <a:r>
              <a:rPr lang="en-US" i="1" dirty="0">
                <a:latin typeface="Arial" panose="020B0604020202020204" pitchFamily="34" charset="0"/>
                <a:cs typeface="Arial" panose="020B0604020202020204" pitchFamily="34" charset="0"/>
              </a:rPr>
              <a:t>in schools served under this part</a:t>
            </a:r>
            <a:r>
              <a:rPr lang="en-US" i="1" dirty="0" smtClean="0">
                <a:latin typeface="Arial" panose="020B0604020202020204" pitchFamily="34" charset="0"/>
                <a:cs typeface="Arial" panose="020B0604020202020204" pitchFamily="34" charset="0"/>
              </a:rPr>
              <a:t>.”</a:t>
            </a:r>
            <a:endParaRPr lang="en-US" i="1" dirty="0">
              <a:latin typeface="Arial" panose="020B0604020202020204" pitchFamily="34" charset="0"/>
              <a:cs typeface="Arial" panose="020B0604020202020204" pitchFamily="34" charset="0"/>
            </a:endParaRPr>
          </a:p>
          <a:p>
            <a:endParaRPr lang="en-US" dirty="0" smtClean="0"/>
          </a:p>
          <a:p>
            <a:r>
              <a:rPr lang="en-US" i="1" dirty="0" smtClean="0">
                <a:latin typeface="Arial" panose="020B0604020202020204" pitchFamily="34" charset="0"/>
                <a:cs typeface="Arial" panose="020B0604020202020204" pitchFamily="34" charset="0"/>
              </a:rPr>
              <a:t>Notice it says </a:t>
            </a:r>
            <a:r>
              <a:rPr lang="en-US" b="1" i="1" dirty="0" smtClean="0">
                <a:latin typeface="Arial" panose="020B0604020202020204" pitchFamily="34" charset="0"/>
                <a:cs typeface="Arial" panose="020B0604020202020204" pitchFamily="34" charset="0"/>
              </a:rPr>
              <a:t>developed with</a:t>
            </a:r>
            <a:r>
              <a:rPr lang="en-US" i="1" dirty="0" smtClean="0">
                <a:latin typeface="Arial" panose="020B0604020202020204" pitchFamily="34" charset="0"/>
                <a:cs typeface="Arial" panose="020B0604020202020204" pitchFamily="34" charset="0"/>
              </a:rPr>
              <a:t> timely and meaningful consultation. It doesn’t say you write the plan yourself and then </a:t>
            </a:r>
            <a:r>
              <a:rPr lang="en-US" b="1" i="1" dirty="0" smtClean="0">
                <a:latin typeface="Arial" panose="020B0604020202020204" pitchFamily="34" charset="0"/>
                <a:cs typeface="Arial" panose="020B0604020202020204" pitchFamily="34" charset="0"/>
              </a:rPr>
              <a:t>share </a:t>
            </a:r>
            <a:r>
              <a:rPr lang="en-US" i="1" dirty="0" smtClean="0">
                <a:latin typeface="Arial" panose="020B0604020202020204" pitchFamily="34" charset="0"/>
                <a:cs typeface="Arial" panose="020B0604020202020204" pitchFamily="34" charset="0"/>
              </a:rPr>
              <a:t>it</a:t>
            </a:r>
            <a:r>
              <a:rPr lang="en-US" b="1" i="1" dirty="0" smtClean="0">
                <a:latin typeface="Arial" panose="020B0604020202020204" pitchFamily="34" charset="0"/>
                <a:cs typeface="Arial" panose="020B0604020202020204" pitchFamily="34" charset="0"/>
              </a:rPr>
              <a:t> </a:t>
            </a:r>
            <a:r>
              <a:rPr lang="en-US" i="1" dirty="0" smtClean="0">
                <a:latin typeface="Arial" panose="020B0604020202020204" pitchFamily="34" charset="0"/>
                <a:cs typeface="Arial" panose="020B0604020202020204" pitchFamily="34" charset="0"/>
              </a:rPr>
              <a:t>with all of these groups of people. That’s where the timely and meaningful comes in. The actual </a:t>
            </a:r>
            <a:r>
              <a:rPr lang="en-US" b="1" i="1" dirty="0" smtClean="0">
                <a:latin typeface="Arial" panose="020B0604020202020204" pitchFamily="34" charset="0"/>
                <a:cs typeface="Arial" panose="020B0604020202020204" pitchFamily="34" charset="0"/>
              </a:rPr>
              <a:t>submission</a:t>
            </a:r>
            <a:r>
              <a:rPr lang="en-US" i="1" dirty="0" smtClean="0">
                <a:latin typeface="Arial" panose="020B0604020202020204" pitchFamily="34" charset="0"/>
                <a:cs typeface="Arial" panose="020B0604020202020204" pitchFamily="34" charset="0"/>
              </a:rPr>
              <a:t> and approval of the plan (Consolidated Application) for next year may not happen until May or June of this year, but consulting with and gathering feedback from all of these groups should happen </a:t>
            </a:r>
            <a:r>
              <a:rPr lang="en-US" b="1" i="1" dirty="0" smtClean="0">
                <a:latin typeface="Arial" panose="020B0604020202020204" pitchFamily="34" charset="0"/>
                <a:cs typeface="Arial" panose="020B0604020202020204" pitchFamily="34" charset="0"/>
              </a:rPr>
              <a:t>early and often </a:t>
            </a:r>
            <a:r>
              <a:rPr lang="en-US" i="1" dirty="0" smtClean="0">
                <a:latin typeface="Arial" panose="020B0604020202020204" pitchFamily="34" charset="0"/>
                <a:cs typeface="Arial" panose="020B0604020202020204" pitchFamily="34" charset="0"/>
              </a:rPr>
              <a:t>throughout the school year.</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B9A179D-2D27-49E2-B022-8EDDA2EFE682}" type="slidenum">
              <a:rPr lang="en-US" smtClean="0"/>
              <a:t>3</a:t>
            </a:fld>
            <a:endParaRPr lang="en-US" dirty="0"/>
          </a:p>
        </p:txBody>
      </p:sp>
    </p:spTree>
    <p:extLst>
      <p:ext uri="{BB962C8B-B14F-4D97-AF65-F5344CB8AC3E}">
        <p14:creationId xmlns:p14="http://schemas.microsoft.com/office/powerpoint/2010/main" val="1595355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722370"/>
          </a:xfrm>
        </p:spPr>
        <p:txBody>
          <a:bodyPr/>
          <a:lstStyle/>
          <a:p>
            <a:r>
              <a:rPr lang="en-US" i="1" dirty="0" smtClean="0">
                <a:latin typeface="Arial" panose="020B0604020202020204" pitchFamily="34" charset="0"/>
                <a:cs typeface="Arial" panose="020B0604020202020204" pitchFamily="34" charset="0"/>
              </a:rPr>
              <a:t>When you completed the Cross Program Questionnaire your were asked about Stakeholder Consultation. The question said, “The </a:t>
            </a:r>
            <a:r>
              <a:rPr lang="en-US" i="1" dirty="0">
                <a:latin typeface="Arial" panose="020B0604020202020204" pitchFamily="34" charset="0"/>
                <a:cs typeface="Arial" panose="020B0604020202020204" pitchFamily="34" charset="0"/>
              </a:rPr>
              <a:t>required stakeholder groups that engaged in timely and meaningful consultation(s) </a:t>
            </a:r>
            <a:r>
              <a:rPr lang="en-US" i="1" dirty="0" smtClean="0">
                <a:latin typeface="Arial" panose="020B0604020202020204" pitchFamily="34" charset="0"/>
                <a:cs typeface="Arial" panose="020B0604020202020204" pitchFamily="34" charset="0"/>
              </a:rPr>
              <a:t>include: …” and then you checked the appropriate boxes. </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As we just learned, consultation with ALL of these stakeholder groups is required by ESSA. That said, you may not have consulted with all of them. Some may be non-applicable to your district. For instance, if there are no charter schools in your district there </a:t>
            </a:r>
            <a:r>
              <a:rPr lang="en-US" i="1" dirty="0" smtClean="0">
                <a:latin typeface="Arial" panose="020B0604020202020204" pitchFamily="34" charset="0"/>
                <a:cs typeface="Arial" panose="020B0604020202020204" pitchFamily="34" charset="0"/>
              </a:rPr>
              <a:t>are no </a:t>
            </a:r>
            <a:r>
              <a:rPr lang="en-US" i="1" dirty="0" smtClean="0">
                <a:latin typeface="Arial" panose="020B0604020202020204" pitchFamily="34" charset="0"/>
                <a:cs typeface="Arial" panose="020B0604020202020204" pitchFamily="34" charset="0"/>
              </a:rPr>
              <a:t>Charter School Leaders to consult with.</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Other groups on this list may exist </a:t>
            </a:r>
            <a:r>
              <a:rPr lang="en-US" b="1" i="1" dirty="0" smtClean="0">
                <a:latin typeface="Arial" panose="020B0604020202020204" pitchFamily="34" charset="0"/>
                <a:cs typeface="Arial" panose="020B0604020202020204" pitchFamily="34" charset="0"/>
              </a:rPr>
              <a:t>and</a:t>
            </a:r>
            <a:r>
              <a:rPr lang="en-US" i="1" dirty="0" smtClean="0">
                <a:latin typeface="Arial" panose="020B0604020202020204" pitchFamily="34" charset="0"/>
                <a:cs typeface="Arial" panose="020B0604020202020204" pitchFamily="34" charset="0"/>
              </a:rPr>
              <a:t> be applicable to your district, but you did not engage them in consultation. It may not be a part of your process or even have occurred to you to include Paraprofessionals, for example, or ‘Other Appropriate School Personnel’. Surprisingly enough, Parents as stakeholders seem to get left out the most.</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We want you to be honest and not check boxes for groups you didn’t actually consult with. This will give us valuable information we can use when designing technical assistance to the field. For instance, last year I noticed a number of districts whose stakeholder consultation process didn’t quit meet the ‘Timely &amp; Meaningful’ requirement. That’s </a:t>
            </a:r>
            <a:r>
              <a:rPr lang="en-US" i="1" dirty="0" smtClean="0">
                <a:latin typeface="Arial" panose="020B0604020202020204" pitchFamily="34" charset="0"/>
                <a:cs typeface="Arial" panose="020B0604020202020204" pitchFamily="34" charset="0"/>
              </a:rPr>
              <a:t>why I created </a:t>
            </a:r>
            <a:r>
              <a:rPr lang="en-US" i="1" dirty="0" smtClean="0">
                <a:latin typeface="Arial" panose="020B0604020202020204" pitchFamily="34" charset="0"/>
                <a:cs typeface="Arial" panose="020B0604020202020204" pitchFamily="34" charset="0"/>
              </a:rPr>
              <a:t>this webinar!</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B9A179D-2D27-49E2-B022-8EDDA2EFE682}" type="slidenum">
              <a:rPr lang="en-US" smtClean="0"/>
              <a:t>4</a:t>
            </a:fld>
            <a:endParaRPr lang="en-US"/>
          </a:p>
        </p:txBody>
      </p:sp>
    </p:spTree>
    <p:extLst>
      <p:ext uri="{BB962C8B-B14F-4D97-AF65-F5344CB8AC3E}">
        <p14:creationId xmlns:p14="http://schemas.microsoft.com/office/powerpoint/2010/main" val="367872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latin typeface="Arial" panose="020B0604020202020204" pitchFamily="34" charset="0"/>
                <a:cs typeface="Arial" panose="020B0604020202020204" pitchFamily="34" charset="0"/>
              </a:rPr>
              <a:t>What does ‘Timely &amp; Meaningful” mean? [read the slide]</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What </a:t>
            </a:r>
            <a:r>
              <a:rPr lang="en-US" i="1" dirty="0" smtClean="0">
                <a:latin typeface="Arial" panose="020B0604020202020204" pitchFamily="34" charset="0"/>
                <a:cs typeface="Arial" panose="020B0604020202020204" pitchFamily="34" charset="0"/>
              </a:rPr>
              <a:t>‘Timely &amp; Meaningful’ is </a:t>
            </a:r>
            <a:r>
              <a:rPr lang="en-US" i="1" u="sng" dirty="0" smtClean="0">
                <a:latin typeface="Arial" panose="020B0604020202020204" pitchFamily="34" charset="0"/>
                <a:cs typeface="Arial" panose="020B0604020202020204" pitchFamily="34" charset="0"/>
              </a:rPr>
              <a:t>not</a:t>
            </a:r>
            <a:r>
              <a:rPr lang="en-US" i="1" dirty="0" smtClean="0">
                <a:latin typeface="Arial" panose="020B0604020202020204" pitchFamily="34" charset="0"/>
                <a:cs typeface="Arial" panose="020B0604020202020204" pitchFamily="34" charset="0"/>
              </a:rPr>
              <a:t> is a summary of the Title I Plan or Application posted on the district’s website or presented to parents after the start of the school year.</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Try to engage as many stakeholders as you can using as many different modalities as you can. Do it early and do it often. </a:t>
            </a:r>
            <a:r>
              <a:rPr lang="en-US" i="1" dirty="0">
                <a:latin typeface="Arial" panose="020B0604020202020204" pitchFamily="34" charset="0"/>
                <a:cs typeface="Arial" panose="020B0604020202020204" pitchFamily="34" charset="0"/>
              </a:rPr>
              <a:t>R</a:t>
            </a:r>
            <a:r>
              <a:rPr lang="en-US" i="1" dirty="0" smtClean="0">
                <a:latin typeface="Arial" panose="020B0604020202020204" pitchFamily="34" charset="0"/>
                <a:cs typeface="Arial" panose="020B0604020202020204" pitchFamily="34" charset="0"/>
              </a:rPr>
              <a:t>emember, consultation implies a two-way collaborative conversation. Ask these stakeholder groups what </a:t>
            </a:r>
            <a:r>
              <a:rPr lang="en-US" i="1" u="sng" dirty="0" smtClean="0">
                <a:latin typeface="Arial" panose="020B0604020202020204" pitchFamily="34" charset="0"/>
                <a:cs typeface="Arial" panose="020B0604020202020204" pitchFamily="34" charset="0"/>
              </a:rPr>
              <a:t>they</a:t>
            </a:r>
            <a:r>
              <a:rPr lang="en-US" i="1" dirty="0" smtClean="0">
                <a:latin typeface="Arial" panose="020B0604020202020204" pitchFamily="34" charset="0"/>
                <a:cs typeface="Arial" panose="020B0604020202020204" pitchFamily="34" charset="0"/>
              </a:rPr>
              <a:t> think the district’s biggest challenges </a:t>
            </a:r>
            <a:r>
              <a:rPr lang="en-US" i="1" dirty="0" smtClean="0">
                <a:latin typeface="Arial" panose="020B0604020202020204" pitchFamily="34" charset="0"/>
                <a:cs typeface="Arial" panose="020B0604020202020204" pitchFamily="34" charset="0"/>
              </a:rPr>
              <a:t>are? Ask them how </a:t>
            </a:r>
            <a:r>
              <a:rPr lang="en-US" i="1" u="sng" dirty="0" smtClean="0">
                <a:latin typeface="Arial" panose="020B0604020202020204" pitchFamily="34" charset="0"/>
                <a:cs typeface="Arial" panose="020B0604020202020204" pitchFamily="34" charset="0"/>
              </a:rPr>
              <a:t>they</a:t>
            </a:r>
            <a:r>
              <a:rPr lang="en-US" i="1" dirty="0" smtClean="0">
                <a:latin typeface="Arial" panose="020B0604020202020204" pitchFamily="34" charset="0"/>
                <a:cs typeface="Arial" panose="020B0604020202020204" pitchFamily="34" charset="0"/>
              </a:rPr>
              <a:t> think Title I funds should be used </a:t>
            </a:r>
            <a:r>
              <a:rPr lang="en-US" i="1" dirty="0" smtClean="0">
                <a:latin typeface="Arial" panose="020B0604020202020204" pitchFamily="34" charset="0"/>
                <a:cs typeface="Arial" panose="020B0604020202020204" pitchFamily="34" charset="0"/>
              </a:rPr>
              <a:t>to address those challenges and support the most at-risk </a:t>
            </a:r>
            <a:r>
              <a:rPr lang="en-US" i="1" dirty="0" smtClean="0">
                <a:latin typeface="Arial" panose="020B0604020202020204" pitchFamily="34" charset="0"/>
                <a:cs typeface="Arial" panose="020B0604020202020204" pitchFamily="34" charset="0"/>
              </a:rPr>
              <a:t>students? </a:t>
            </a:r>
            <a:r>
              <a:rPr lang="en-US" i="1" dirty="0" smtClean="0">
                <a:latin typeface="Arial" panose="020B0604020202020204" pitchFamily="34" charset="0"/>
                <a:cs typeface="Arial" panose="020B0604020202020204" pitchFamily="34" charset="0"/>
              </a:rPr>
              <a:t>You may be surprised. Sometimes the best ideas come from the least expected places.</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Building a sense of efficacy with </a:t>
            </a:r>
            <a:r>
              <a:rPr lang="en-US" i="1" dirty="0" smtClean="0">
                <a:latin typeface="Arial" panose="020B0604020202020204" pitchFamily="34" charset="0"/>
                <a:cs typeface="Arial" panose="020B0604020202020204" pitchFamily="34" charset="0"/>
              </a:rPr>
              <a:t>all these </a:t>
            </a:r>
            <a:r>
              <a:rPr lang="en-US" i="1" dirty="0" smtClean="0">
                <a:latin typeface="Arial" panose="020B0604020202020204" pitchFamily="34" charset="0"/>
                <a:cs typeface="Arial" panose="020B0604020202020204" pitchFamily="34" charset="0"/>
              </a:rPr>
              <a:t>stakeholder groups will go a long way toward accomplishing your goals. When people feel like their voices are heard and their ideas valued they are much more likely to jump on board and support new initiatives. They want to feel like “we’re all in this together.”  </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Invite them and they will come. </a:t>
            </a:r>
            <a:r>
              <a:rPr lang="en-US" i="1" dirty="0" smtClean="0">
                <a:latin typeface="Arial" panose="020B0604020202020204" pitchFamily="34" charset="0"/>
                <a:cs typeface="Arial" panose="020B0604020202020204" pitchFamily="34" charset="0"/>
                <a:sym typeface="Wingdings" panose="05000000000000000000" pitchFamily="2" charset="2"/>
              </a:rPr>
              <a:t>Ask them and they will answer. </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B9A179D-2D27-49E2-B022-8EDDA2EFE682}" type="slidenum">
              <a:rPr lang="en-US" smtClean="0"/>
              <a:t>5</a:t>
            </a:fld>
            <a:endParaRPr lang="en-US"/>
          </a:p>
        </p:txBody>
      </p:sp>
    </p:spTree>
    <p:extLst>
      <p:ext uri="{BB962C8B-B14F-4D97-AF65-F5344CB8AC3E}">
        <p14:creationId xmlns:p14="http://schemas.microsoft.com/office/powerpoint/2010/main" val="571452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00100" y="4281487"/>
            <a:ext cx="5486400" cy="3600450"/>
          </a:xfrm>
        </p:spPr>
        <p:txBody>
          <a:bodyPr/>
          <a:lstStyle/>
          <a:p>
            <a:r>
              <a:rPr lang="en-US" i="1" dirty="0" smtClean="0">
                <a:latin typeface="Arial" panose="020B0604020202020204" pitchFamily="34" charset="0"/>
                <a:cs typeface="Arial" panose="020B0604020202020204" pitchFamily="34" charset="0"/>
              </a:rPr>
              <a:t>There exist several ideal opportunities to engage Stakeholders in the New Mexico DASH Planning/Implementation/Monitoring cycle: </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The first time is in </a:t>
            </a:r>
            <a:r>
              <a:rPr lang="en-US" i="1" u="sng" dirty="0" smtClean="0">
                <a:latin typeface="Arial" panose="020B0604020202020204" pitchFamily="34" charset="0"/>
                <a:cs typeface="Arial" panose="020B0604020202020204" pitchFamily="34" charset="0"/>
              </a:rPr>
              <a:t>March/April</a:t>
            </a:r>
            <a:r>
              <a:rPr lang="en-US" i="1" dirty="0" smtClean="0">
                <a:latin typeface="Arial" panose="020B0604020202020204" pitchFamily="34" charset="0"/>
                <a:cs typeface="Arial" panose="020B0604020202020204" pitchFamily="34" charset="0"/>
              </a:rPr>
              <a:t> when the Core Team begins developing Components 1-3 of next school year’s Annual Plan. This is also the time when LEAs are developing Title I Plans and Budgets for the upcoming year. </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The second time in the cycle is in </a:t>
            </a:r>
            <a:r>
              <a:rPr lang="en-US" i="1" u="sng" dirty="0" smtClean="0">
                <a:latin typeface="Arial" panose="020B0604020202020204" pitchFamily="34" charset="0"/>
                <a:cs typeface="Arial" panose="020B0604020202020204" pitchFamily="34" charset="0"/>
              </a:rPr>
              <a:t>August</a:t>
            </a:r>
            <a:r>
              <a:rPr lang="en-US" i="1" dirty="0" smtClean="0">
                <a:latin typeface="Arial" panose="020B0604020202020204" pitchFamily="34" charset="0"/>
                <a:cs typeface="Arial" panose="020B0604020202020204" pitchFamily="34" charset="0"/>
              </a:rPr>
              <a:t>, prior to the start of the new school year. This is when the Core Team analyzes the most recent data, makes any needed adjustments to the Annual Plan, and then completes Component 4 – the First 90-day Plan. This is also when LEAs typically reach out to families and community as they launch a new year.</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The third time is in </a:t>
            </a:r>
            <a:r>
              <a:rPr lang="en-US" i="1" u="sng" dirty="0" smtClean="0">
                <a:latin typeface="Arial" panose="020B0604020202020204" pitchFamily="34" charset="0"/>
                <a:cs typeface="Arial" panose="020B0604020202020204" pitchFamily="34" charset="0"/>
              </a:rPr>
              <a:t>December/January</a:t>
            </a:r>
            <a:r>
              <a:rPr lang="en-US" i="1" dirty="0" smtClean="0">
                <a:latin typeface="Arial" panose="020B0604020202020204" pitchFamily="34" charset="0"/>
                <a:cs typeface="Arial" panose="020B0604020202020204" pitchFamily="34" charset="0"/>
              </a:rPr>
              <a:t> at the mid-year point. This is when the Core Team reflects on successes and challenges of the First 90-day Plan before developing the Second 90-day Plan of the year. </a:t>
            </a:r>
            <a:endParaRPr lang="en-US" i="1" dirty="0" smtClean="0">
              <a:latin typeface="Arial" panose="020B0604020202020204" pitchFamily="34" charset="0"/>
              <a:cs typeface="Arial" panose="020B0604020202020204" pitchFamily="34" charset="0"/>
            </a:endParaRP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Successes</a:t>
            </a:r>
            <a:r>
              <a:rPr lang="en-US" i="1" dirty="0" smtClean="0">
                <a:latin typeface="Arial" panose="020B0604020202020204" pitchFamily="34" charset="0"/>
                <a:cs typeface="Arial" panose="020B0604020202020204" pitchFamily="34" charset="0"/>
              </a:rPr>
              <a:t>, challenges, adjustments, and needed resources can </a:t>
            </a:r>
            <a:r>
              <a:rPr lang="en-US" i="1" dirty="0" smtClean="0">
                <a:latin typeface="Arial" panose="020B0604020202020204" pitchFamily="34" charset="0"/>
                <a:cs typeface="Arial" panose="020B0604020202020204" pitchFamily="34" charset="0"/>
              </a:rPr>
              <a:t>and should </a:t>
            </a:r>
            <a:r>
              <a:rPr lang="en-US" i="1" dirty="0" smtClean="0">
                <a:latin typeface="Arial" panose="020B0604020202020204" pitchFamily="34" charset="0"/>
                <a:cs typeface="Arial" panose="020B0604020202020204" pitchFamily="34" charset="0"/>
              </a:rPr>
              <a:t>be shared with </a:t>
            </a:r>
            <a:r>
              <a:rPr lang="en-US" i="1" dirty="0" smtClean="0">
                <a:latin typeface="Arial" panose="020B0604020202020204" pitchFamily="34" charset="0"/>
                <a:cs typeface="Arial" panose="020B0604020202020204" pitchFamily="34" charset="0"/>
              </a:rPr>
              <a:t>all Stakeholders. That’s the ‘Communication’ component of DASH.</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B9A179D-2D27-49E2-B022-8EDDA2EFE682}" type="slidenum">
              <a:rPr lang="en-US" smtClean="0"/>
              <a:t>6</a:t>
            </a:fld>
            <a:endParaRPr lang="en-US"/>
          </a:p>
        </p:txBody>
      </p:sp>
    </p:spTree>
    <p:extLst>
      <p:ext uri="{BB962C8B-B14F-4D97-AF65-F5344CB8AC3E}">
        <p14:creationId xmlns:p14="http://schemas.microsoft.com/office/powerpoint/2010/main" val="707775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latin typeface="Arial" panose="020B0604020202020204" pitchFamily="34" charset="0"/>
                <a:cs typeface="Arial" panose="020B0604020202020204" pitchFamily="34" charset="0"/>
              </a:rPr>
              <a:t>[Read the slide first]</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In </a:t>
            </a:r>
            <a:r>
              <a:rPr lang="en-US" i="1" dirty="0" smtClean="0">
                <a:latin typeface="Arial" panose="020B0604020202020204" pitchFamily="34" charset="0"/>
                <a:cs typeface="Arial" panose="020B0604020202020204" pitchFamily="34" charset="0"/>
              </a:rPr>
              <a:t>this COVID-19 environment we find ourselves in, states and districts have been granted some flexibility for how and when they use their federal education grant funds. However, the requirement to engage stakeholders in timely &amp; meaningful consultation has not been waived. </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Remember it’s a two-way, collaborative conversation with stakeholders that you want to foster. It isn’t just the dissemination of information. This requires using modalities for reaching people that enables them to respond and provide feedback.</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When reaching out to stakeholders, you might consider combining two or more of the above suggestions. For example, when hosting a forum</a:t>
            </a:r>
            <a:r>
              <a:rPr lang="en-US" i="1" dirty="0">
                <a:latin typeface="Arial" panose="020B0604020202020204" pitchFamily="34" charset="0"/>
                <a:cs typeface="Arial" panose="020B0604020202020204" pitchFamily="34" charset="0"/>
              </a:rPr>
              <a:t> in which possible uses of Title I funds to support at risk students </a:t>
            </a:r>
            <a:r>
              <a:rPr lang="en-US" i="1" dirty="0" smtClean="0">
                <a:latin typeface="Arial" panose="020B0604020202020204" pitchFamily="34" charset="0"/>
                <a:cs typeface="Arial" panose="020B0604020202020204" pitchFamily="34" charset="0"/>
              </a:rPr>
              <a:t>will be discussed, you might simulcast it on the district’s TV station or stream it live on the district’s website. Stakeholders could then be invited to offer suggestions and/or ask </a:t>
            </a:r>
            <a:r>
              <a:rPr lang="en-US" i="1" dirty="0" smtClean="0">
                <a:latin typeface="Arial" panose="020B0604020202020204" pitchFamily="34" charset="0"/>
                <a:cs typeface="Arial" panose="020B0604020202020204" pitchFamily="34" charset="0"/>
              </a:rPr>
              <a:t>questions in real time </a:t>
            </a:r>
            <a:r>
              <a:rPr lang="en-US" i="1" dirty="0" smtClean="0">
                <a:latin typeface="Arial" panose="020B0604020202020204" pitchFamily="34" charset="0"/>
                <a:cs typeface="Arial" panose="020B0604020202020204" pitchFamily="34" charset="0"/>
              </a:rPr>
              <a:t>via text, tweet, voicemail or online survey. </a:t>
            </a:r>
          </a:p>
          <a:p>
            <a:endParaRPr lang="en-US" i="1"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Another example might be, when hosting a stakeholder meeting using a virtual platform, consider recording it. The link to the recorded meeting could then be shared through an email blast, district Facebook page or tweet for those who were unable to attend it live</a:t>
            </a:r>
            <a:r>
              <a:rPr lang="en-US" i="1" dirty="0" smtClean="0">
                <a:latin typeface="Arial" panose="020B0604020202020204" pitchFamily="34" charset="0"/>
                <a:cs typeface="Arial" panose="020B0604020202020204" pitchFamily="34" charset="0"/>
              </a:rPr>
              <a:t>. Always give a “for mor</a:t>
            </a:r>
            <a:r>
              <a:rPr lang="en-US" i="1" dirty="0" smtClean="0">
                <a:latin typeface="Arial" panose="020B0604020202020204" pitchFamily="34" charset="0"/>
                <a:cs typeface="Arial" panose="020B0604020202020204" pitchFamily="34" charset="0"/>
              </a:rPr>
              <a:t>e information contact …”</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B9A179D-2D27-49E2-B022-8EDDA2EFE682}" type="slidenum">
              <a:rPr lang="en-US" smtClean="0"/>
              <a:t>7</a:t>
            </a:fld>
            <a:endParaRPr lang="en-US"/>
          </a:p>
        </p:txBody>
      </p:sp>
    </p:spTree>
    <p:extLst>
      <p:ext uri="{BB962C8B-B14F-4D97-AF65-F5344CB8AC3E}">
        <p14:creationId xmlns:p14="http://schemas.microsoft.com/office/powerpoint/2010/main" val="3038623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latin typeface="Arial" panose="020B0604020202020204" pitchFamily="34" charset="0"/>
                <a:cs typeface="Arial" panose="020B0604020202020204" pitchFamily="34" charset="0"/>
              </a:rPr>
              <a:t>School districts across New Mexico are having to pivot quickly in order to provide just-in-time, quality instruction to students who are stuck at home. As new structures and procedures for supporting and communicating with students, families and the community are being developed, think about how you </a:t>
            </a:r>
            <a:r>
              <a:rPr lang="en-US" i="1" dirty="0" smtClean="0">
                <a:latin typeface="Arial" panose="020B0604020202020204" pitchFamily="34" charset="0"/>
                <a:cs typeface="Arial" panose="020B0604020202020204" pitchFamily="34" charset="0"/>
              </a:rPr>
              <a:t>can </a:t>
            </a:r>
            <a:r>
              <a:rPr lang="en-US" i="1" dirty="0" smtClean="0">
                <a:latin typeface="Arial" panose="020B0604020202020204" pitchFamily="34" charset="0"/>
                <a:cs typeface="Arial" panose="020B0604020202020204" pitchFamily="34" charset="0"/>
              </a:rPr>
              <a:t>leverage them to accomplish ‘timely &amp; meaningful’ consultation with </a:t>
            </a:r>
            <a:r>
              <a:rPr lang="en-US" b="1" i="1" dirty="0" smtClean="0">
                <a:latin typeface="Arial" panose="020B0604020202020204" pitchFamily="34" charset="0"/>
                <a:cs typeface="Arial" panose="020B0604020202020204" pitchFamily="34" charset="0"/>
              </a:rPr>
              <a:t>various</a:t>
            </a:r>
            <a:r>
              <a:rPr lang="en-US" i="1" dirty="0" smtClean="0">
                <a:latin typeface="Arial" panose="020B0604020202020204" pitchFamily="34" charset="0"/>
                <a:cs typeface="Arial" panose="020B0604020202020204" pitchFamily="34" charset="0"/>
              </a:rPr>
              <a:t> stakeholder groups. No need to re-invent the wheel! </a:t>
            </a:r>
            <a:r>
              <a:rPr lang="en-US" i="1" dirty="0" smtClean="0">
                <a:latin typeface="Arial" panose="020B0604020202020204" pitchFamily="34" charset="0"/>
                <a:cs typeface="Arial" panose="020B0604020202020204" pitchFamily="34" charset="0"/>
                <a:sym typeface="Wingdings" panose="05000000000000000000" pitchFamily="2" charset="2"/>
              </a:rPr>
              <a:t></a:t>
            </a:r>
            <a:r>
              <a:rPr lang="en-US" i="1" dirty="0" smtClean="0">
                <a:latin typeface="Arial" panose="020B0604020202020204" pitchFamily="34" charset="0"/>
                <a:cs typeface="Arial" panose="020B0604020202020204" pitchFamily="34" charset="0"/>
              </a:rPr>
              <a:t> </a:t>
            </a:r>
          </a:p>
          <a:p>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B9A179D-2D27-49E2-B022-8EDDA2EFE682}" type="slidenum">
              <a:rPr lang="en-US" smtClean="0"/>
              <a:t>8</a:t>
            </a:fld>
            <a:endParaRPr lang="en-US"/>
          </a:p>
        </p:txBody>
      </p:sp>
    </p:spTree>
    <p:extLst>
      <p:ext uri="{BB962C8B-B14F-4D97-AF65-F5344CB8AC3E}">
        <p14:creationId xmlns:p14="http://schemas.microsoft.com/office/powerpoint/2010/main" val="333572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latin typeface="Arial" panose="020B0604020202020204" pitchFamily="34" charset="0"/>
                <a:cs typeface="Arial" panose="020B0604020202020204" pitchFamily="34" charset="0"/>
              </a:rPr>
              <a:t>These are just </a:t>
            </a:r>
            <a:r>
              <a:rPr lang="en-US" i="1" dirty="0">
                <a:latin typeface="Arial" panose="020B0604020202020204" pitchFamily="34" charset="0"/>
                <a:cs typeface="Arial" panose="020B0604020202020204" pitchFamily="34" charset="0"/>
              </a:rPr>
              <a:t>a few </a:t>
            </a:r>
            <a:r>
              <a:rPr lang="en-US" i="1" dirty="0" smtClean="0">
                <a:latin typeface="Arial" panose="020B0604020202020204" pitchFamily="34" charset="0"/>
                <a:cs typeface="Arial" panose="020B0604020202020204" pitchFamily="34" charset="0"/>
              </a:rPr>
              <a:t>possible ways to reach stakeholders. </a:t>
            </a:r>
            <a:r>
              <a:rPr lang="en-US" i="1" dirty="0" smtClean="0">
                <a:latin typeface="Arial" panose="020B0604020202020204" pitchFamily="34" charset="0"/>
                <a:cs typeface="Arial" panose="020B0604020202020204" pitchFamily="34" charset="0"/>
              </a:rPr>
              <a:t>In this fast changing digital age, I’m sure there are countless others I’m not even aware of.</a:t>
            </a:r>
            <a:endParaRPr lang="en-US" i="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9</a:t>
            </a:fld>
            <a:endParaRPr lang="en-US"/>
          </a:p>
        </p:txBody>
      </p:sp>
    </p:spTree>
    <p:extLst>
      <p:ext uri="{BB962C8B-B14F-4D97-AF65-F5344CB8AC3E}">
        <p14:creationId xmlns:p14="http://schemas.microsoft.com/office/powerpoint/2010/main" val="1902742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rgbClr val="3A3D4B"/>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807568"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rgbClr val="048A8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rgbClr val="3A3D4B"/>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smtClean="0"/>
              <a:t>Investing for tomorrow, delivering today.</a:t>
            </a:r>
            <a:endParaRPr lang="en-US" dirty="0"/>
          </a:p>
        </p:txBody>
      </p:sp>
      <p:sp>
        <p:nvSpPr>
          <p:cNvPr id="5" name="Date Placeholder 4"/>
          <p:cNvSpPr>
            <a:spLocks noGrp="1"/>
          </p:cNvSpPr>
          <p:nvPr>
            <p:ph type="dt" sz="half" idx="10"/>
          </p:nvPr>
        </p:nvSpPr>
        <p:spPr/>
        <p:txBody>
          <a:bodyPr/>
          <a:lstStyle/>
          <a:p>
            <a:fld id="{7A252F43-20FB-40FD-903A-F81CF88BE65B}" type="datetime1">
              <a:rPr lang="en-US" smtClean="0"/>
              <a:t>4/30/2020</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1298448"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bwMode="invGray">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3" name="Text Placeholder 3"/>
          <p:cNvSpPr>
            <a:spLocks noGrp="1"/>
          </p:cNvSpPr>
          <p:nvPr>
            <p:ph type="body" sz="half" idx="14"/>
          </p:nvPr>
        </p:nvSpPr>
        <p:spPr bwMode="invGray">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smtClean="0"/>
              <a:t>Investing for tomorrow, delivering today.</a:t>
            </a:r>
            <a:endParaRPr lang="en-US" dirty="0"/>
          </a:p>
        </p:txBody>
      </p:sp>
      <p:sp>
        <p:nvSpPr>
          <p:cNvPr id="5" name="Date Placeholder 4"/>
          <p:cNvSpPr>
            <a:spLocks noGrp="1"/>
          </p:cNvSpPr>
          <p:nvPr>
            <p:ph type="dt" sz="half" idx="10"/>
          </p:nvPr>
        </p:nvSpPr>
        <p:spPr/>
        <p:txBody>
          <a:bodyPr/>
          <a:lstStyle/>
          <a:p>
            <a:fld id="{09B3F3B1-FC67-4171-9565-7BD7FA05EFD7}" type="datetime1">
              <a:rPr lang="en-US" smtClean="0"/>
              <a:t>4/30/2020</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Investing for tomorrow, delivering today.</a:t>
            </a:r>
            <a:endParaRPr lang="en-US" dirty="0"/>
          </a:p>
        </p:txBody>
      </p:sp>
      <p:sp>
        <p:nvSpPr>
          <p:cNvPr id="4" name="Date Placeholder 3"/>
          <p:cNvSpPr>
            <a:spLocks noGrp="1"/>
          </p:cNvSpPr>
          <p:nvPr>
            <p:ph type="dt" sz="half" idx="10"/>
          </p:nvPr>
        </p:nvSpPr>
        <p:spPr/>
        <p:txBody>
          <a:bodyPr/>
          <a:lstStyle/>
          <a:p>
            <a:fld id="{C29AE668-8888-4197-A4D2-FEC88634B233}" type="datetime1">
              <a:rPr lang="en-US" smtClean="0"/>
              <a:t>4/30/2020</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dirty="0" smtClean="0"/>
              <a:t>Investing for tomorrow, delivering today.</a:t>
            </a:r>
            <a:endParaRPr lang="en-US" dirty="0"/>
          </a:p>
        </p:txBody>
      </p:sp>
      <p:sp>
        <p:nvSpPr>
          <p:cNvPr id="4" name="Date Placeholder 3"/>
          <p:cNvSpPr>
            <a:spLocks noGrp="1"/>
          </p:cNvSpPr>
          <p:nvPr>
            <p:ph type="dt" sz="half" idx="10"/>
          </p:nvPr>
        </p:nvSpPr>
        <p:spPr/>
        <p:txBody>
          <a:bodyPr/>
          <a:lstStyle/>
          <a:p>
            <a:fld id="{AA85277D-C9A1-45AA-AC10-AFF519A3851F}" type="datetime1">
              <a:rPr lang="en-US" smtClean="0"/>
              <a:t>4/30/2020</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4"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rgbClr val="3A3D4B"/>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5979587"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rgbClr val="048A8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3A3D4B"/>
                </a:solidFill>
              </a:defRPr>
            </a:lvl1pPr>
          </a:lstStyle>
          <a:p>
            <a:r>
              <a:rPr lang="en-US" dirty="0" smtClean="0"/>
              <a:t>Click to edit Master title style</a:t>
            </a:r>
            <a:endParaRPr lang="en-US" dirty="0"/>
          </a:p>
        </p:txBody>
      </p:sp>
      <p:sp>
        <p:nvSpPr>
          <p:cNvPr id="15" name="Picture Placeholder 14" descr="An empty placeholder to add an image. Click on the placeholder and select the image that you wish to add"/>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smtClean="0"/>
              <a:t>Click icon to add picture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rgbClr val="3A3D4B"/>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rgbClr val="048A8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3A3D4B"/>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A3D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1295400" y="6512159"/>
            <a:ext cx="6243203" cy="274320"/>
          </a:xfrm>
        </p:spPr>
        <p:txBody>
          <a:bodyPr/>
          <a:lstStyle>
            <a:lvl1pPr>
              <a:defRPr/>
            </a:lvl1pPr>
          </a:lstStyle>
          <a:p>
            <a:r>
              <a:rPr lang="en-US" dirty="0" smtClean="0"/>
              <a:t>Investing for tomorrow, delivering today.</a:t>
            </a:r>
            <a:endParaRPr lang="en-US" dirty="0"/>
          </a:p>
        </p:txBody>
      </p:sp>
      <p:sp>
        <p:nvSpPr>
          <p:cNvPr id="5" name="Date Placeholder 4"/>
          <p:cNvSpPr>
            <a:spLocks noGrp="1"/>
          </p:cNvSpPr>
          <p:nvPr>
            <p:ph type="dt" sz="half" idx="10"/>
          </p:nvPr>
        </p:nvSpPr>
        <p:spPr/>
        <p:txBody>
          <a:bodyPr/>
          <a:lstStyle/>
          <a:p>
            <a:fld id="{487E0991-23BB-45D5-BAEB-B553F9B8A305}" type="datetime1">
              <a:rPr lang="en-US" smtClean="0"/>
              <a:t>4/30/2020</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Investing for tomorrow, delivering today.</a:t>
            </a:r>
            <a:endParaRPr lang="en-US" dirty="0"/>
          </a:p>
        </p:txBody>
      </p:sp>
      <p:sp>
        <p:nvSpPr>
          <p:cNvPr id="7" name="Date Placeholder 6"/>
          <p:cNvSpPr>
            <a:spLocks noGrp="1"/>
          </p:cNvSpPr>
          <p:nvPr>
            <p:ph type="dt" sz="half" idx="10"/>
          </p:nvPr>
        </p:nvSpPr>
        <p:spPr/>
        <p:txBody>
          <a:bodyPr/>
          <a:lstStyle/>
          <a:p>
            <a:fld id="{D237B0C5-9F67-4669-A4A2-41B9471411CA}" type="datetime1">
              <a:rPr lang="en-US" smtClean="0"/>
              <a:t>4/30/2020</a:t>
            </a:fld>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95400" y="2314843"/>
            <a:ext cx="9601200" cy="1036850"/>
          </a:xfrm>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Investing for tomorrow, delivering today.</a:t>
            </a:r>
            <a:endParaRPr lang="en-US" dirty="0"/>
          </a:p>
        </p:txBody>
      </p:sp>
      <p:sp>
        <p:nvSpPr>
          <p:cNvPr id="3" name="Date Placeholder 2"/>
          <p:cNvSpPr>
            <a:spLocks noGrp="1"/>
          </p:cNvSpPr>
          <p:nvPr>
            <p:ph type="dt" sz="half" idx="10"/>
          </p:nvPr>
        </p:nvSpPr>
        <p:spPr/>
        <p:txBody>
          <a:bodyPr/>
          <a:lstStyle/>
          <a:p>
            <a:fld id="{F96D4A42-FCB8-45FC-A867-F39E78C5E1DB}" type="datetime1">
              <a:rPr lang="en-US" smtClean="0"/>
              <a:t>4/30/2020</a:t>
            </a:fld>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dirty="0" smtClean="0"/>
              <a:t>Investing for tomorrow, delivering today.</a:t>
            </a:r>
            <a:endParaRPr lang="en-US" dirty="0"/>
          </a:p>
        </p:txBody>
      </p:sp>
      <p:sp>
        <p:nvSpPr>
          <p:cNvPr id="2" name="Date Placeholder 1"/>
          <p:cNvSpPr>
            <a:spLocks noGrp="1"/>
          </p:cNvSpPr>
          <p:nvPr>
            <p:ph type="dt" sz="half" idx="10"/>
          </p:nvPr>
        </p:nvSpPr>
        <p:spPr/>
        <p:txBody>
          <a:bodyPr/>
          <a:lstStyle/>
          <a:p>
            <a:fld id="{53F47FDA-8B40-48DB-9D0A-11542CA20719}" type="datetime1">
              <a:rPr lang="en-US" smtClean="0"/>
              <a:t>4/30/2020</a:t>
            </a:fld>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lvl1pPr>
              <a:defRPr/>
            </a:lvl1pPr>
          </a:lstStyle>
          <a:p>
            <a:r>
              <a:rPr lang="en-US" dirty="0" smtClean="0"/>
              <a:t>Investing for tomorrow, delivering today.</a:t>
            </a:r>
            <a:endParaRPr lang="en-US" dirty="0"/>
          </a:p>
        </p:txBody>
      </p:sp>
      <p:sp>
        <p:nvSpPr>
          <p:cNvPr id="5" name="Date Placeholder 4"/>
          <p:cNvSpPr>
            <a:spLocks noGrp="1"/>
          </p:cNvSpPr>
          <p:nvPr>
            <p:ph type="dt" sz="half" idx="10"/>
          </p:nvPr>
        </p:nvSpPr>
        <p:spPr/>
        <p:txBody>
          <a:bodyPr/>
          <a:lstStyle/>
          <a:p>
            <a:fld id="{131ADD18-C0CE-45E3-8D55-502464031F41}" type="datetime1">
              <a:rPr lang="en-US" smtClean="0"/>
              <a:t>4/30/2020</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rgbClr val="3A3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rgbClr val="FF91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rgbClr val="048A8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200">
                <a:solidFill>
                  <a:schemeClr val="tx1"/>
                </a:solidFill>
                <a:latin typeface="Calibri" panose="020F0502020204030204" pitchFamily="34" charset="0"/>
                <a:cs typeface="Calibri" panose="020F0502020204030204" pitchFamily="34" charset="0"/>
              </a:defRPr>
            </a:lvl1pPr>
          </a:lstStyle>
          <a:p>
            <a:r>
              <a:rPr lang="en-US" dirty="0" smtClean="0"/>
              <a:t>Investing for tomorrow, delivering today.</a:t>
            </a:r>
            <a:endParaRPr lang="en-US" dirty="0"/>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100">
                <a:solidFill>
                  <a:schemeClr val="tx1"/>
                </a:solidFill>
              </a:defRPr>
            </a:lvl1pPr>
          </a:lstStyle>
          <a:p>
            <a:fld id="{93656397-354B-4153-A2AB-154D3B4430F0}" type="datetime1">
              <a:rPr lang="en-US" smtClean="0"/>
              <a:t>4/30/2020</a:t>
            </a:fld>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1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4000" kern="1200">
          <a:solidFill>
            <a:schemeClr val="bg1"/>
          </a:solidFill>
          <a:latin typeface="Calibri" panose="020F0502020204030204" pitchFamily="34" charset="0"/>
          <a:ea typeface="+mj-ea"/>
          <a:cs typeface="Calibri" panose="020F0502020204030204" pitchFamily="34" charset="0"/>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Arial" panose="020B0604020202020204" pitchFamily="34" charset="0"/>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hyperlink" Target="mailto:margaret.southworth@state.nm.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4283" b="4283"/>
          <a:stretch>
            <a:fillRect/>
          </a:stretch>
        </p:blipFill>
        <p:spPr>
          <a:xfrm>
            <a:off x="7537845" y="939800"/>
            <a:ext cx="4487785" cy="5648960"/>
          </a:xfrm>
        </p:spPr>
      </p:pic>
      <p:sp>
        <p:nvSpPr>
          <p:cNvPr id="5" name="Rectangle 4"/>
          <p:cNvSpPr/>
          <p:nvPr/>
        </p:nvSpPr>
        <p:spPr>
          <a:xfrm>
            <a:off x="199292" y="6219428"/>
            <a:ext cx="6216749" cy="523220"/>
          </a:xfrm>
          <a:prstGeom prst="rect">
            <a:avLst/>
          </a:prstGeom>
        </p:spPr>
        <p:txBody>
          <a:bodyPr wrap="square">
            <a:spAutoFit/>
          </a:bodyPr>
          <a:lstStyle/>
          <a:p>
            <a:r>
              <a:rPr lang="en-US" sz="2800" i="1" dirty="0">
                <a:solidFill>
                  <a:srgbClr val="048A81"/>
                </a:solidFill>
                <a:latin typeface="Calibri" panose="020F0502020204030204" pitchFamily="34" charset="0"/>
                <a:cs typeface="Calibri" panose="020F0502020204030204" pitchFamily="34" charset="0"/>
              </a:rPr>
              <a:t>Investing for tomorrow, delivering today. </a:t>
            </a:r>
          </a:p>
        </p:txBody>
      </p:sp>
      <p:sp>
        <p:nvSpPr>
          <p:cNvPr id="4" name="Title 3"/>
          <p:cNvSpPr>
            <a:spLocks noGrp="1"/>
          </p:cNvSpPr>
          <p:nvPr>
            <p:ph type="ctrTitle"/>
          </p:nvPr>
        </p:nvSpPr>
        <p:spPr>
          <a:xfrm>
            <a:off x="300446" y="1280160"/>
            <a:ext cx="6115595" cy="3493384"/>
          </a:xfrm>
        </p:spPr>
        <p:txBody>
          <a:bodyPr>
            <a:normAutofit fontScale="90000"/>
          </a:bodyPr>
          <a:lstStyle/>
          <a:p>
            <a:r>
              <a:rPr lang="en-US" sz="4400" b="1" dirty="0" smtClean="0"/>
              <a:t/>
            </a:r>
            <a:br>
              <a:rPr lang="en-US" sz="4400" b="1" dirty="0" smtClean="0"/>
            </a:br>
            <a:r>
              <a:rPr lang="en-US" sz="4400" b="1" dirty="0" smtClean="0"/>
              <a:t/>
            </a:r>
            <a:br>
              <a:rPr lang="en-US" sz="4400" b="1" dirty="0" smtClean="0"/>
            </a:br>
            <a:r>
              <a:rPr lang="en-US" sz="4400" b="1" dirty="0"/>
              <a:t/>
            </a:r>
            <a:br>
              <a:rPr lang="en-US" sz="4400" b="1" dirty="0"/>
            </a:br>
            <a:r>
              <a:rPr lang="en-US" sz="4900" b="1" dirty="0" smtClean="0"/>
              <a:t>Timely and Meaningful Consultation in </a:t>
            </a:r>
            <a:r>
              <a:rPr lang="en-US" sz="4900" b="1" dirty="0"/>
              <a:t>the COVID-19 Environment</a:t>
            </a:r>
            <a:r>
              <a:rPr lang="en-US" b="1" dirty="0"/>
              <a:t/>
            </a:r>
            <a:br>
              <a:rPr lang="en-US" b="1" dirty="0"/>
            </a:br>
            <a:endParaRPr lang="en-US" dirty="0"/>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4" y="457194"/>
            <a:ext cx="9496697" cy="1049519"/>
          </a:xfrm>
        </p:spPr>
        <p:txBody>
          <a:bodyPr>
            <a:normAutofit fontScale="90000"/>
          </a:bodyPr>
          <a:lstStyle/>
          <a:p>
            <a:pPr algn="ctr"/>
            <a:r>
              <a:rPr lang="en-US" sz="5400" b="1" dirty="0"/>
              <a:t>Module </a:t>
            </a:r>
            <a:r>
              <a:rPr lang="en-US" sz="5400" b="1" dirty="0" smtClean="0"/>
              <a:t>5: Program Consultation and Program Planning </a:t>
            </a:r>
            <a:endParaRPr lang="en-US" sz="5400" b="1" dirty="0"/>
          </a:p>
        </p:txBody>
      </p:sp>
      <p:sp>
        <p:nvSpPr>
          <p:cNvPr id="4" name="Text Placeholder 3"/>
          <p:cNvSpPr>
            <a:spLocks noGrp="1"/>
          </p:cNvSpPr>
          <p:nvPr>
            <p:ph type="body" idx="1"/>
          </p:nvPr>
        </p:nvSpPr>
        <p:spPr>
          <a:xfrm>
            <a:off x="339971" y="1724295"/>
            <a:ext cx="9002147" cy="4924697"/>
          </a:xfrm>
        </p:spPr>
        <p:txBody>
          <a:bodyPr>
            <a:normAutofit lnSpcReduction="10000"/>
          </a:bodyPr>
          <a:lstStyle/>
          <a:p>
            <a:pPr marL="571500" indent="-571500">
              <a:buFont typeface="Arial" panose="020B0604020202020204" pitchFamily="34" charset="0"/>
              <a:buChar char="•"/>
            </a:pPr>
            <a:r>
              <a:rPr lang="en-US" sz="3600" dirty="0"/>
              <a:t>Describe </a:t>
            </a:r>
            <a:r>
              <a:rPr lang="en-US" sz="3600" u="sng" dirty="0"/>
              <a:t>the process</a:t>
            </a:r>
            <a:r>
              <a:rPr lang="en-US" sz="3600" dirty="0"/>
              <a:t> the District used to determine how Title I funds are to be utilized. </a:t>
            </a:r>
            <a:endParaRPr lang="en-US" sz="3600" dirty="0" smtClean="0"/>
          </a:p>
          <a:p>
            <a:pPr marL="571500" indent="-571500">
              <a:buFont typeface="Arial" panose="020B0604020202020204" pitchFamily="34" charset="0"/>
              <a:buChar char="•"/>
            </a:pPr>
            <a:r>
              <a:rPr lang="en-US" sz="3600" dirty="0" smtClean="0"/>
              <a:t>Be </a:t>
            </a:r>
            <a:r>
              <a:rPr lang="en-US" sz="3600" dirty="0"/>
              <a:t>specific regarding</a:t>
            </a:r>
            <a:r>
              <a:rPr lang="en-US" sz="3600" dirty="0" smtClean="0"/>
              <a:t>:</a:t>
            </a:r>
            <a:endParaRPr lang="en-US" sz="3600" dirty="0"/>
          </a:p>
          <a:p>
            <a:pPr marL="1028700" lvl="1" indent="-571500">
              <a:buFont typeface="Arial" panose="020B0604020202020204" pitchFamily="34" charset="0"/>
              <a:buChar char="•"/>
            </a:pPr>
            <a:r>
              <a:rPr lang="en-US" sz="3600" dirty="0">
                <a:solidFill>
                  <a:srgbClr val="3A3D4B"/>
                </a:solidFill>
              </a:rPr>
              <a:t>Needs assessments;</a:t>
            </a:r>
          </a:p>
          <a:p>
            <a:pPr marL="1028700" lvl="1" indent="-571500">
              <a:buFont typeface="Arial" panose="020B0604020202020204" pitchFamily="34" charset="0"/>
              <a:buChar char="•"/>
            </a:pPr>
            <a:r>
              <a:rPr lang="en-US" sz="3600" dirty="0">
                <a:solidFill>
                  <a:srgbClr val="3A3D4B"/>
                </a:solidFill>
              </a:rPr>
              <a:t>Review of available data; and </a:t>
            </a:r>
          </a:p>
          <a:p>
            <a:pPr marL="1028700" lvl="1" indent="-571500">
              <a:buFont typeface="Arial" panose="020B0604020202020204" pitchFamily="34" charset="0"/>
              <a:buChar char="•"/>
            </a:pPr>
            <a:r>
              <a:rPr lang="en-US" sz="3600" dirty="0" smtClean="0">
                <a:solidFill>
                  <a:srgbClr val="3A3D4B"/>
                </a:solidFill>
              </a:rPr>
              <a:t>Research.</a:t>
            </a:r>
            <a:endParaRPr lang="en-US" sz="3600" dirty="0">
              <a:solidFill>
                <a:srgbClr val="3A3D4B"/>
              </a:solidFill>
            </a:endParaRPr>
          </a:p>
          <a:p>
            <a:pPr marL="571500" indent="-571500">
              <a:buFont typeface="Arial" panose="020B0604020202020204" pitchFamily="34" charset="0"/>
              <a:buChar char="•"/>
            </a:pPr>
            <a:r>
              <a:rPr lang="en-US" sz="3600" dirty="0"/>
              <a:t>Attach additional documents as needed in </a:t>
            </a:r>
            <a:r>
              <a:rPr lang="en-US" sz="3600" smtClean="0"/>
              <a:t>Module 17.</a:t>
            </a:r>
            <a:endParaRPr lang="en-US" sz="3600" dirty="0"/>
          </a:p>
        </p:txBody>
      </p:sp>
    </p:spTree>
    <p:extLst>
      <p:ext uri="{BB962C8B-B14F-4D97-AF65-F5344CB8AC3E}">
        <p14:creationId xmlns:p14="http://schemas.microsoft.com/office/powerpoint/2010/main" val="3374778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777"/>
            <a:ext cx="12192000" cy="1036850"/>
          </a:xfrm>
        </p:spPr>
        <p:txBody>
          <a:bodyPr>
            <a:normAutofit/>
          </a:bodyPr>
          <a:lstStyle/>
          <a:p>
            <a:pPr algn="ctr"/>
            <a:r>
              <a:rPr lang="en-US" sz="5400" dirty="0" smtClean="0"/>
              <a:t>Tip #1 </a:t>
            </a:r>
            <a:endParaRPr lang="en-US" sz="5400" dirty="0"/>
          </a:p>
        </p:txBody>
      </p:sp>
      <p:sp>
        <p:nvSpPr>
          <p:cNvPr id="3" name="Content Placeholder 2"/>
          <p:cNvSpPr>
            <a:spLocks noGrp="1"/>
          </p:cNvSpPr>
          <p:nvPr>
            <p:ph idx="1"/>
          </p:nvPr>
        </p:nvSpPr>
        <p:spPr>
          <a:xfrm>
            <a:off x="287383" y="1933305"/>
            <a:ext cx="11652067" cy="3958043"/>
          </a:xfrm>
        </p:spPr>
        <p:txBody>
          <a:bodyPr>
            <a:noAutofit/>
          </a:bodyPr>
          <a:lstStyle/>
          <a:p>
            <a:pPr>
              <a:spcAft>
                <a:spcPts val="1800"/>
              </a:spcAft>
            </a:pPr>
            <a:r>
              <a:rPr lang="en-US" sz="3800" dirty="0" smtClean="0"/>
              <a:t>The question asks you to describe </a:t>
            </a:r>
            <a:r>
              <a:rPr lang="en-US" sz="3800" u="sng" dirty="0" smtClean="0"/>
              <a:t>the process</a:t>
            </a:r>
            <a:r>
              <a:rPr lang="en-US" sz="3800" dirty="0" smtClean="0"/>
              <a:t>, not to tell us </a:t>
            </a:r>
            <a:r>
              <a:rPr lang="en-US" sz="3800" u="sng" dirty="0" smtClean="0"/>
              <a:t>how</a:t>
            </a:r>
            <a:r>
              <a:rPr lang="en-US" sz="3800" dirty="0" smtClean="0"/>
              <a:t> you plan to spend your Title I funds. You already did that in the Cross Program Questionnaire.</a:t>
            </a:r>
          </a:p>
          <a:p>
            <a:r>
              <a:rPr lang="en-US" sz="3800" dirty="0" smtClean="0"/>
              <a:t>We want to know with whom, how, when and how often you consult with Stakeholders for the purpose of determining how best to spend your Title I funds.</a:t>
            </a:r>
          </a:p>
          <a:p>
            <a:pPr marL="0" indent="0">
              <a:buNone/>
            </a:pPr>
            <a:endParaRPr lang="en-US" sz="3800" dirty="0" smtClean="0"/>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11</a:t>
            </a:fld>
            <a:endParaRPr lang="en-US" dirty="0"/>
          </a:p>
        </p:txBody>
      </p:sp>
    </p:spTree>
    <p:extLst>
      <p:ext uri="{BB962C8B-B14F-4D97-AF65-F5344CB8AC3E}">
        <p14:creationId xmlns:p14="http://schemas.microsoft.com/office/powerpoint/2010/main" val="346815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8194" y="1933305"/>
            <a:ext cx="6884126" cy="4284615"/>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11777"/>
            <a:ext cx="12192000" cy="1036850"/>
          </a:xfrm>
        </p:spPr>
        <p:txBody>
          <a:bodyPr>
            <a:normAutofit/>
          </a:bodyPr>
          <a:lstStyle/>
          <a:p>
            <a:pPr algn="ctr"/>
            <a:r>
              <a:rPr lang="en-US" sz="5400" dirty="0" smtClean="0"/>
              <a:t>Tip #2</a:t>
            </a:r>
            <a:endParaRPr lang="en-US" sz="5400" dirty="0"/>
          </a:p>
        </p:txBody>
      </p:sp>
      <p:sp>
        <p:nvSpPr>
          <p:cNvPr id="3" name="Content Placeholder 2"/>
          <p:cNvSpPr>
            <a:spLocks noGrp="1"/>
          </p:cNvSpPr>
          <p:nvPr>
            <p:ph idx="1"/>
          </p:nvPr>
        </p:nvSpPr>
        <p:spPr>
          <a:xfrm>
            <a:off x="7289074" y="1933305"/>
            <a:ext cx="4650376" cy="3958043"/>
          </a:xfrm>
        </p:spPr>
        <p:txBody>
          <a:bodyPr>
            <a:noAutofit/>
          </a:bodyPr>
          <a:lstStyle/>
          <a:p>
            <a:pPr marL="0" indent="0">
              <a:buNone/>
            </a:pPr>
            <a:r>
              <a:rPr lang="en-US" sz="3800" dirty="0" smtClean="0"/>
              <a:t>Remember those boxes you checked in the Cross-Program Questionnaire? </a:t>
            </a:r>
          </a:p>
          <a:p>
            <a:pPr marL="0" indent="0">
              <a:buNone/>
            </a:pPr>
            <a:r>
              <a:rPr lang="en-US" sz="3800" dirty="0" smtClean="0"/>
              <a:t>Tell us about how you consult with </a:t>
            </a:r>
            <a:r>
              <a:rPr lang="en-US" sz="3800" dirty="0" smtClean="0"/>
              <a:t>ALL </a:t>
            </a:r>
            <a:r>
              <a:rPr lang="en-US" sz="3800" dirty="0" smtClean="0"/>
              <a:t>the groups you checked.</a:t>
            </a:r>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12</a:t>
            </a:fld>
            <a:endParaRPr lang="en-US" dirty="0"/>
          </a:p>
        </p:txBody>
      </p:sp>
      <p:sp>
        <p:nvSpPr>
          <p:cNvPr id="7" name="Subtitle 3"/>
          <p:cNvSpPr txBox="1">
            <a:spLocks/>
          </p:cNvSpPr>
          <p:nvPr/>
        </p:nvSpPr>
        <p:spPr>
          <a:xfrm>
            <a:off x="195943" y="2063933"/>
            <a:ext cx="7068336" cy="4428308"/>
          </a:xfrm>
          <a:prstGeom prst="rect">
            <a:avLst/>
          </a:prstGeom>
        </p:spPr>
        <p:txBody>
          <a:bodyPr vert="horz" lIns="91440" tIns="45720" rIns="91440" bIns="45720" rtlCol="0">
            <a:normAutofit fontScale="70000" lnSpcReduction="2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Arial" panose="020B0604020202020204" pitchFamily="34" charset="0"/>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571500" indent="-571500">
              <a:buFont typeface="Wingdings" panose="05000000000000000000" pitchFamily="2" charset="2"/>
              <a:buChar char="q"/>
            </a:pPr>
            <a:r>
              <a:rPr lang="en-US" sz="4000" dirty="0" smtClean="0"/>
              <a:t>Teachers</a:t>
            </a:r>
          </a:p>
          <a:p>
            <a:pPr marL="571500" indent="-571500">
              <a:buFont typeface="Wingdings" panose="05000000000000000000" pitchFamily="2" charset="2"/>
              <a:buChar char="q"/>
            </a:pPr>
            <a:r>
              <a:rPr lang="en-US" sz="4000" dirty="0" smtClean="0"/>
              <a:t>Principals</a:t>
            </a:r>
          </a:p>
          <a:p>
            <a:pPr marL="571500" indent="-571500">
              <a:buFont typeface="Wingdings" panose="05000000000000000000" pitchFamily="2" charset="2"/>
              <a:buChar char="q"/>
            </a:pPr>
            <a:r>
              <a:rPr lang="en-US" sz="4000" dirty="0" smtClean="0"/>
              <a:t>Parents</a:t>
            </a:r>
          </a:p>
          <a:p>
            <a:pPr marL="571500" indent="-571500">
              <a:buFont typeface="Wingdings" panose="05000000000000000000" pitchFamily="2" charset="2"/>
              <a:buChar char="q"/>
            </a:pPr>
            <a:r>
              <a:rPr lang="en-US" sz="4000" dirty="0" smtClean="0"/>
              <a:t>Paraprofessionals</a:t>
            </a:r>
          </a:p>
          <a:p>
            <a:pPr marL="571500" indent="-571500">
              <a:buFont typeface="Wingdings" panose="05000000000000000000" pitchFamily="2" charset="2"/>
              <a:buChar char="q"/>
            </a:pPr>
            <a:r>
              <a:rPr lang="en-US" sz="4000" dirty="0" smtClean="0"/>
              <a:t>Specialized Instructional Support Personnel</a:t>
            </a:r>
          </a:p>
          <a:p>
            <a:pPr marL="571500" indent="-571500">
              <a:buFont typeface="Wingdings" panose="05000000000000000000" pitchFamily="2" charset="2"/>
              <a:buChar char="q"/>
            </a:pPr>
            <a:r>
              <a:rPr lang="en-US" sz="4000" dirty="0" smtClean="0"/>
              <a:t>Charter School Leaders</a:t>
            </a:r>
          </a:p>
          <a:p>
            <a:pPr marL="571500" indent="-571500">
              <a:buFont typeface="Wingdings" panose="05000000000000000000" pitchFamily="2" charset="2"/>
              <a:buChar char="q"/>
            </a:pPr>
            <a:r>
              <a:rPr lang="en-US" sz="4000" dirty="0" smtClean="0"/>
              <a:t>Other Appropriate School Personnel</a:t>
            </a:r>
          </a:p>
          <a:p>
            <a:pPr marL="571500" indent="-571500">
              <a:buFont typeface="Wingdings" panose="05000000000000000000" pitchFamily="2" charset="2"/>
              <a:buChar char="q"/>
            </a:pPr>
            <a:r>
              <a:rPr lang="en-US" sz="4000" dirty="0" smtClean="0"/>
              <a:t>Other School Leaders</a:t>
            </a:r>
          </a:p>
          <a:p>
            <a:pPr marL="0" indent="0">
              <a:buNone/>
            </a:pPr>
            <a:endParaRPr lang="en-US" sz="4000" dirty="0"/>
          </a:p>
        </p:txBody>
      </p:sp>
    </p:spTree>
    <p:extLst>
      <p:ext uri="{BB962C8B-B14F-4D97-AF65-F5344CB8AC3E}">
        <p14:creationId xmlns:p14="http://schemas.microsoft.com/office/powerpoint/2010/main" val="352308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777"/>
            <a:ext cx="12192000" cy="1036850"/>
          </a:xfrm>
        </p:spPr>
        <p:txBody>
          <a:bodyPr>
            <a:normAutofit/>
          </a:bodyPr>
          <a:lstStyle/>
          <a:p>
            <a:pPr algn="ctr"/>
            <a:r>
              <a:rPr lang="en-US" sz="5400" dirty="0" smtClean="0"/>
              <a:t>Tip #3</a:t>
            </a:r>
            <a:endParaRPr lang="en-US" sz="5400" dirty="0"/>
          </a:p>
        </p:txBody>
      </p:sp>
      <p:sp>
        <p:nvSpPr>
          <p:cNvPr id="3" name="Content Placeholder 2"/>
          <p:cNvSpPr>
            <a:spLocks noGrp="1"/>
          </p:cNvSpPr>
          <p:nvPr>
            <p:ph idx="1"/>
          </p:nvPr>
        </p:nvSpPr>
        <p:spPr>
          <a:xfrm>
            <a:off x="0" y="2164086"/>
            <a:ext cx="11573686" cy="4132218"/>
          </a:xfrm>
        </p:spPr>
        <p:txBody>
          <a:bodyPr>
            <a:noAutofit/>
          </a:bodyPr>
          <a:lstStyle/>
          <a:p>
            <a:pPr marL="1028700" lvl="1" indent="-571500"/>
            <a:r>
              <a:rPr lang="en-US" sz="3600" b="1" dirty="0" smtClean="0"/>
              <a:t>Comprehensive Needs </a:t>
            </a:r>
            <a:r>
              <a:rPr lang="en-US" sz="3600" b="1" dirty="0" smtClean="0"/>
              <a:t>Assessment(s) </a:t>
            </a:r>
            <a:r>
              <a:rPr lang="en-US" sz="3600" dirty="0" smtClean="0"/>
              <a:t>– Such as NMDASH Root Cause </a:t>
            </a:r>
            <a:r>
              <a:rPr lang="en-US" sz="3600" dirty="0" smtClean="0"/>
              <a:t>Analysis or district wide surveys;</a:t>
            </a:r>
            <a:endParaRPr lang="en-US" sz="3600" dirty="0"/>
          </a:p>
          <a:p>
            <a:pPr marL="1028700" lvl="1" indent="-571500"/>
            <a:r>
              <a:rPr lang="en-US" sz="3600" b="1" dirty="0"/>
              <a:t>Review of </a:t>
            </a:r>
            <a:r>
              <a:rPr lang="en-US" sz="3600" b="1" dirty="0" smtClean="0"/>
              <a:t>Available Data </a:t>
            </a:r>
            <a:r>
              <a:rPr lang="en-US" sz="3600" dirty="0" smtClean="0"/>
              <a:t>– Qualitative, quantitative, academic, student well-being</a:t>
            </a:r>
            <a:r>
              <a:rPr lang="en-US" sz="3600" dirty="0"/>
              <a:t>,</a:t>
            </a:r>
            <a:r>
              <a:rPr lang="en-US" sz="3600" dirty="0" smtClean="0"/>
              <a:t> subgroup achievement and opportunity, school culture, etc.; and</a:t>
            </a:r>
            <a:endParaRPr lang="en-US" sz="3600" dirty="0"/>
          </a:p>
          <a:p>
            <a:pPr marL="1028700" lvl="1" indent="-571500"/>
            <a:r>
              <a:rPr lang="en-US" sz="3600" b="1" dirty="0" smtClean="0"/>
              <a:t>Research</a:t>
            </a:r>
            <a:r>
              <a:rPr lang="en-US" sz="3600" dirty="0" smtClean="0"/>
              <a:t> – That supports ‘Evidence-Based’ strategies &amp; practices being implemented.</a:t>
            </a:r>
            <a:endParaRPr lang="en-US" sz="3600" dirty="0"/>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13</a:t>
            </a:fld>
            <a:endParaRPr lang="en-US"/>
          </a:p>
        </p:txBody>
      </p:sp>
    </p:spTree>
    <p:extLst>
      <p:ext uri="{BB962C8B-B14F-4D97-AF65-F5344CB8AC3E}">
        <p14:creationId xmlns:p14="http://schemas.microsoft.com/office/powerpoint/2010/main" val="2857038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777"/>
            <a:ext cx="12192000" cy="1036850"/>
          </a:xfrm>
        </p:spPr>
        <p:txBody>
          <a:bodyPr>
            <a:normAutofit/>
          </a:bodyPr>
          <a:lstStyle/>
          <a:p>
            <a:pPr algn="ctr"/>
            <a:r>
              <a:rPr lang="en-US" sz="5400" dirty="0" smtClean="0"/>
              <a:t>Tip #4</a:t>
            </a:r>
            <a:endParaRPr lang="en-US" sz="5400" dirty="0"/>
          </a:p>
        </p:txBody>
      </p:sp>
      <p:sp>
        <p:nvSpPr>
          <p:cNvPr id="3" name="Content Placeholder 2"/>
          <p:cNvSpPr>
            <a:spLocks noGrp="1"/>
          </p:cNvSpPr>
          <p:nvPr>
            <p:ph idx="1"/>
          </p:nvPr>
        </p:nvSpPr>
        <p:spPr>
          <a:xfrm>
            <a:off x="404949" y="1889759"/>
            <a:ext cx="11351622" cy="4485240"/>
          </a:xfrm>
        </p:spPr>
        <p:txBody>
          <a:bodyPr>
            <a:noAutofit/>
          </a:bodyPr>
          <a:lstStyle/>
          <a:p>
            <a:pPr>
              <a:spcAft>
                <a:spcPts val="1800"/>
              </a:spcAft>
            </a:pPr>
            <a:r>
              <a:rPr lang="en-US" sz="3800" dirty="0"/>
              <a:t>Attach additional </a:t>
            </a:r>
            <a:r>
              <a:rPr lang="en-US" sz="3800" dirty="0" smtClean="0"/>
              <a:t>documents or artifacts </a:t>
            </a:r>
            <a:r>
              <a:rPr lang="en-US" sz="3800" u="sng" dirty="0"/>
              <a:t>as needed</a:t>
            </a:r>
            <a:r>
              <a:rPr lang="en-US" sz="3800" dirty="0"/>
              <a:t> in </a:t>
            </a:r>
            <a:r>
              <a:rPr lang="en-US" sz="3800" dirty="0" smtClean="0"/>
              <a:t>Module </a:t>
            </a:r>
            <a:r>
              <a:rPr lang="en-US" sz="3800" dirty="0" smtClean="0"/>
              <a:t>17.</a:t>
            </a:r>
            <a:endParaRPr lang="en-US" sz="3800" dirty="0"/>
          </a:p>
          <a:p>
            <a:pPr marL="1028700" lvl="1" indent="-571500"/>
            <a:r>
              <a:rPr lang="en-US" sz="3600" dirty="0"/>
              <a:t>Needs </a:t>
            </a:r>
            <a:r>
              <a:rPr lang="en-US" sz="3600" dirty="0" smtClean="0"/>
              <a:t>Assessment results;</a:t>
            </a:r>
            <a:endParaRPr lang="en-US" sz="3600" dirty="0"/>
          </a:p>
          <a:p>
            <a:pPr marL="1028700" lvl="1" indent="-571500"/>
            <a:r>
              <a:rPr lang="en-US" sz="3600" dirty="0" smtClean="0"/>
              <a:t>Review summary of </a:t>
            </a:r>
            <a:r>
              <a:rPr lang="en-US" sz="3600" dirty="0"/>
              <a:t>available data; and </a:t>
            </a:r>
          </a:p>
          <a:p>
            <a:pPr marL="1028700" lvl="1" indent="-571500"/>
            <a:r>
              <a:rPr lang="en-US" sz="3600" dirty="0" smtClean="0"/>
              <a:t>Research citations and abstracts.</a:t>
            </a:r>
          </a:p>
          <a:p>
            <a:pPr>
              <a:spcAft>
                <a:spcPts val="1800"/>
              </a:spcAft>
            </a:pPr>
            <a:r>
              <a:rPr lang="en-US" sz="3800" dirty="0"/>
              <a:t>If not attached, </a:t>
            </a:r>
            <a:r>
              <a:rPr lang="en-US" sz="3800" dirty="0" smtClean="0"/>
              <a:t>be sure to keep on file. We might </a:t>
            </a:r>
            <a:r>
              <a:rPr lang="en-US" sz="3800" dirty="0"/>
              <a:t>ask </a:t>
            </a:r>
            <a:r>
              <a:rPr lang="en-US" sz="3800" dirty="0" smtClean="0"/>
              <a:t>to see it when we come for an </a:t>
            </a:r>
            <a:r>
              <a:rPr lang="en-US" sz="3800" dirty="0"/>
              <a:t>on-site monitoring visit.</a:t>
            </a:r>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14</a:t>
            </a:fld>
            <a:endParaRPr lang="en-US"/>
          </a:p>
        </p:txBody>
      </p:sp>
    </p:spTree>
    <p:extLst>
      <p:ext uri="{BB962C8B-B14F-4D97-AF65-F5344CB8AC3E}">
        <p14:creationId xmlns:p14="http://schemas.microsoft.com/office/powerpoint/2010/main" val="2576000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4283" b="4283"/>
          <a:stretch>
            <a:fillRect/>
          </a:stretch>
        </p:blipFill>
        <p:spPr>
          <a:xfrm>
            <a:off x="7537845" y="939800"/>
            <a:ext cx="4487785" cy="5648960"/>
          </a:xfrm>
        </p:spPr>
      </p:pic>
      <p:sp>
        <p:nvSpPr>
          <p:cNvPr id="5" name="Rectangle 4"/>
          <p:cNvSpPr/>
          <p:nvPr/>
        </p:nvSpPr>
        <p:spPr>
          <a:xfrm>
            <a:off x="199292" y="6219428"/>
            <a:ext cx="6216749" cy="523220"/>
          </a:xfrm>
          <a:prstGeom prst="rect">
            <a:avLst/>
          </a:prstGeom>
        </p:spPr>
        <p:txBody>
          <a:bodyPr wrap="square">
            <a:spAutoFit/>
          </a:bodyPr>
          <a:lstStyle/>
          <a:p>
            <a:r>
              <a:rPr lang="en-US" sz="2800" i="1" dirty="0">
                <a:solidFill>
                  <a:srgbClr val="048A81"/>
                </a:solidFill>
                <a:latin typeface="Calibri" panose="020F0502020204030204" pitchFamily="34" charset="0"/>
                <a:cs typeface="Calibri" panose="020F0502020204030204" pitchFamily="34" charset="0"/>
              </a:rPr>
              <a:t>Investing for tomorrow, delivering today. </a:t>
            </a:r>
          </a:p>
        </p:txBody>
      </p:sp>
      <p:sp>
        <p:nvSpPr>
          <p:cNvPr id="4" name="Title 3"/>
          <p:cNvSpPr>
            <a:spLocks noGrp="1"/>
          </p:cNvSpPr>
          <p:nvPr>
            <p:ph type="ctrTitle"/>
          </p:nvPr>
        </p:nvSpPr>
        <p:spPr>
          <a:xfrm>
            <a:off x="300446" y="2076993"/>
            <a:ext cx="6115595" cy="2017281"/>
          </a:xfrm>
        </p:spPr>
        <p:txBody>
          <a:bodyPr>
            <a:normAutofit fontScale="90000"/>
          </a:bodyPr>
          <a:lstStyle/>
          <a:p>
            <a:pPr algn="ctr"/>
            <a:r>
              <a:rPr lang="en-US" sz="4400" b="1" dirty="0" smtClean="0"/>
              <a:t/>
            </a:r>
            <a:br>
              <a:rPr lang="en-US" sz="4400" b="1" dirty="0" smtClean="0"/>
            </a:br>
            <a:r>
              <a:rPr lang="en-US" sz="4400" b="1" dirty="0" smtClean="0"/>
              <a:t/>
            </a:r>
            <a:br>
              <a:rPr lang="en-US" sz="4400" b="1" dirty="0" smtClean="0"/>
            </a:br>
            <a:r>
              <a:rPr lang="en-US" sz="4400" b="1" dirty="0"/>
              <a:t/>
            </a:r>
            <a:br>
              <a:rPr lang="en-US" sz="4400" b="1" dirty="0"/>
            </a:br>
            <a:r>
              <a:rPr lang="en-US" sz="6600" b="1" dirty="0" smtClean="0"/>
              <a:t>Thank You!</a:t>
            </a:r>
            <a:r>
              <a:rPr lang="en-US" b="1" dirty="0"/>
              <a:t/>
            </a:r>
            <a:br>
              <a:rPr lang="en-US" b="1" dirty="0"/>
            </a:br>
            <a:endParaRPr lang="en-US" dirty="0"/>
          </a:p>
        </p:txBody>
      </p:sp>
      <p:sp>
        <p:nvSpPr>
          <p:cNvPr id="3" name="Rectangle 2"/>
          <p:cNvSpPr/>
          <p:nvPr/>
        </p:nvSpPr>
        <p:spPr>
          <a:xfrm>
            <a:off x="444137" y="4807131"/>
            <a:ext cx="5971904" cy="378823"/>
          </a:xfrm>
          <a:prstGeom prst="rect">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00446" y="4133031"/>
            <a:ext cx="6296297" cy="1569660"/>
          </a:xfrm>
          <a:prstGeom prst="rect">
            <a:avLst/>
          </a:prstGeom>
          <a:noFill/>
        </p:spPr>
        <p:txBody>
          <a:bodyPr wrap="square" rtlCol="0">
            <a:spAutoFit/>
          </a:bodyPr>
          <a:lstStyle/>
          <a:p>
            <a:pPr algn="ctr"/>
            <a:r>
              <a:rPr lang="en-US" sz="3200" b="1" dirty="0" smtClean="0">
                <a:latin typeface="Calibri" panose="020F0502020204030204" pitchFamily="34" charset="0"/>
                <a:cs typeface="Calibri" panose="020F0502020204030204" pitchFamily="34" charset="0"/>
              </a:rPr>
              <a:t>Margaret (Meghan) Southworth</a:t>
            </a:r>
          </a:p>
          <a:p>
            <a:pPr algn="ctr"/>
            <a:r>
              <a:rPr lang="en-US" sz="3200" dirty="0" smtClean="0">
                <a:solidFill>
                  <a:schemeClr val="accent2"/>
                </a:solidFill>
                <a:latin typeface="Calibri" panose="020F0502020204030204" pitchFamily="34" charset="0"/>
                <a:cs typeface="Calibri" panose="020F0502020204030204" pitchFamily="34" charset="0"/>
                <a:hlinkClick r:id="rId4"/>
              </a:rPr>
              <a:t>margaret.southworth@state.nm.us</a:t>
            </a:r>
            <a:endParaRPr lang="en-US" sz="3200" dirty="0" smtClean="0">
              <a:solidFill>
                <a:schemeClr val="accent2"/>
              </a:solidFill>
              <a:latin typeface="Calibri" panose="020F0502020204030204" pitchFamily="34" charset="0"/>
              <a:cs typeface="Calibri" panose="020F0502020204030204" pitchFamily="34" charset="0"/>
            </a:endParaRPr>
          </a:p>
          <a:p>
            <a:pPr algn="ctr"/>
            <a:r>
              <a:rPr lang="en-US" sz="3200" b="1" dirty="0" smtClean="0">
                <a:latin typeface="Calibri" panose="020F0502020204030204" pitchFamily="34" charset="0"/>
                <a:cs typeface="Calibri" panose="020F0502020204030204" pitchFamily="34" charset="0"/>
              </a:rPr>
              <a:t>(505) 827-1814</a:t>
            </a:r>
            <a:endParaRPr 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36052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sz="5400" dirty="0" smtClean="0"/>
              <a:t>In this Webinar we will …</a:t>
            </a:r>
            <a:endParaRPr lang="en-US" sz="5400" dirty="0"/>
          </a:p>
        </p:txBody>
      </p:sp>
      <p:sp>
        <p:nvSpPr>
          <p:cNvPr id="3" name="Content Placeholder 2"/>
          <p:cNvSpPr>
            <a:spLocks noGrp="1"/>
          </p:cNvSpPr>
          <p:nvPr>
            <p:ph idx="1"/>
          </p:nvPr>
        </p:nvSpPr>
        <p:spPr>
          <a:xfrm>
            <a:off x="770709" y="2429696"/>
            <a:ext cx="10633165" cy="3553097"/>
          </a:xfrm>
        </p:spPr>
        <p:txBody>
          <a:bodyPr>
            <a:normAutofit/>
          </a:bodyPr>
          <a:lstStyle/>
          <a:p>
            <a:r>
              <a:rPr lang="en-US" sz="3600" b="1" dirty="0" smtClean="0"/>
              <a:t>Review what is required by ESSA</a:t>
            </a:r>
          </a:p>
          <a:p>
            <a:r>
              <a:rPr lang="en-US" sz="3600" b="1" dirty="0" smtClean="0"/>
              <a:t>Address ‘Timely &amp; Meaningful’ Consultation in the COVID-19 environment</a:t>
            </a:r>
          </a:p>
          <a:p>
            <a:r>
              <a:rPr lang="en-US" sz="3600" b="1" dirty="0" smtClean="0"/>
              <a:t>Offer tips for completing Module 5 of the 2020-21 Title I Consolidated Application</a:t>
            </a:r>
            <a:endParaRPr lang="en-US" sz="3600" b="1" dirty="0"/>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2</a:t>
            </a:fld>
            <a:endParaRPr lang="en-US"/>
          </a:p>
        </p:txBody>
      </p:sp>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097" y="372701"/>
            <a:ext cx="9623641" cy="1036850"/>
          </a:xfrm>
        </p:spPr>
        <p:txBody>
          <a:bodyPr>
            <a:normAutofit fontScale="90000"/>
          </a:bodyPr>
          <a:lstStyle/>
          <a:p>
            <a:pPr algn="ctr"/>
            <a:r>
              <a:rPr lang="en-US" sz="5400" dirty="0"/>
              <a:t>ESEA as amended by ESSA, Sec.1112(a)(1)(A)</a:t>
            </a:r>
          </a:p>
        </p:txBody>
      </p:sp>
      <p:sp>
        <p:nvSpPr>
          <p:cNvPr id="11" name="Text Placeholder 10"/>
          <p:cNvSpPr>
            <a:spLocks noGrp="1"/>
          </p:cNvSpPr>
          <p:nvPr>
            <p:ph type="body" idx="1"/>
          </p:nvPr>
        </p:nvSpPr>
        <p:spPr>
          <a:xfrm>
            <a:off x="492369" y="1828800"/>
            <a:ext cx="5375031" cy="850392"/>
          </a:xfrm>
        </p:spPr>
        <p:txBody>
          <a:bodyPr>
            <a:normAutofit/>
          </a:bodyPr>
          <a:lstStyle/>
          <a:p>
            <a:r>
              <a:rPr lang="en-US" sz="3600" b="1" dirty="0" smtClean="0"/>
              <a:t>SUBGRANTS -</a:t>
            </a:r>
            <a:endParaRPr lang="en-US" sz="3600" b="1" dirty="0"/>
          </a:p>
        </p:txBody>
      </p:sp>
      <p:sp>
        <p:nvSpPr>
          <p:cNvPr id="12" name="Content Placeholder 11"/>
          <p:cNvSpPr>
            <a:spLocks noGrp="1"/>
          </p:cNvSpPr>
          <p:nvPr>
            <p:ph sz="half" idx="2"/>
          </p:nvPr>
        </p:nvSpPr>
        <p:spPr>
          <a:xfrm>
            <a:off x="257908" y="2679192"/>
            <a:ext cx="5609492" cy="3467100"/>
          </a:xfrm>
        </p:spPr>
        <p:txBody>
          <a:bodyPr>
            <a:normAutofit/>
          </a:bodyPr>
          <a:lstStyle/>
          <a:p>
            <a:pPr>
              <a:lnSpc>
                <a:spcPct val="100000"/>
              </a:lnSpc>
            </a:pPr>
            <a:r>
              <a:rPr lang="en-US" sz="3600" dirty="0"/>
              <a:t>A LEA may receive a </a:t>
            </a:r>
            <a:r>
              <a:rPr lang="en-US" sz="3600" dirty="0" smtClean="0"/>
              <a:t>subgrant </a:t>
            </a:r>
            <a:r>
              <a:rPr lang="en-US" sz="3600" dirty="0"/>
              <a:t>under this part only if such agency has </a:t>
            </a:r>
            <a:r>
              <a:rPr lang="en-US" sz="3600" dirty="0" smtClean="0"/>
              <a:t>a </a:t>
            </a:r>
            <a:r>
              <a:rPr lang="en-US" sz="3600" dirty="0"/>
              <a:t>plan that is developed with </a:t>
            </a:r>
            <a:r>
              <a:rPr lang="en-US" sz="3600" i="1" dirty="0"/>
              <a:t>timely and meaningful </a:t>
            </a:r>
            <a:r>
              <a:rPr lang="en-US" sz="3600" dirty="0"/>
              <a:t>consultation with:</a:t>
            </a:r>
          </a:p>
          <a:p>
            <a:endParaRPr lang="en-US" dirty="0"/>
          </a:p>
        </p:txBody>
      </p:sp>
      <p:sp>
        <p:nvSpPr>
          <p:cNvPr id="14" name="Content Placeholder 13"/>
          <p:cNvSpPr>
            <a:spLocks noGrp="1"/>
          </p:cNvSpPr>
          <p:nvPr>
            <p:ph sz="quarter" idx="4"/>
          </p:nvPr>
        </p:nvSpPr>
        <p:spPr>
          <a:xfrm>
            <a:off x="6324600" y="1771861"/>
            <a:ext cx="5480538" cy="5008088"/>
          </a:xfrm>
        </p:spPr>
        <p:txBody>
          <a:bodyPr>
            <a:normAutofit lnSpcReduction="10000"/>
          </a:bodyPr>
          <a:lstStyle/>
          <a:p>
            <a:pPr lvl="1"/>
            <a:r>
              <a:rPr lang="en-US" sz="2800" dirty="0" smtClean="0"/>
              <a:t>Teachers;</a:t>
            </a:r>
          </a:p>
          <a:p>
            <a:pPr lvl="1"/>
            <a:r>
              <a:rPr lang="en-US" sz="2800" dirty="0" smtClean="0"/>
              <a:t>Principals;</a:t>
            </a:r>
          </a:p>
          <a:p>
            <a:pPr lvl="1"/>
            <a:r>
              <a:rPr lang="en-US" sz="2800" dirty="0"/>
              <a:t>Other School </a:t>
            </a:r>
            <a:r>
              <a:rPr lang="en-US" sz="2800" dirty="0" smtClean="0"/>
              <a:t>Leaders;</a:t>
            </a:r>
          </a:p>
          <a:p>
            <a:pPr lvl="1"/>
            <a:r>
              <a:rPr lang="en-US" sz="2800" dirty="0" smtClean="0"/>
              <a:t>Paraprofessionals;</a:t>
            </a:r>
          </a:p>
          <a:p>
            <a:pPr lvl="1"/>
            <a:r>
              <a:rPr lang="en-US" sz="2800" dirty="0" smtClean="0"/>
              <a:t>Specialized Instructional Support Personnel;</a:t>
            </a:r>
          </a:p>
          <a:p>
            <a:pPr lvl="1"/>
            <a:r>
              <a:rPr lang="en-US" sz="2800" dirty="0" smtClean="0"/>
              <a:t>Charter School Leaders;</a:t>
            </a:r>
          </a:p>
          <a:p>
            <a:pPr lvl="1"/>
            <a:r>
              <a:rPr lang="en-US" sz="2800" dirty="0" smtClean="0"/>
              <a:t>Administrators;</a:t>
            </a:r>
          </a:p>
          <a:p>
            <a:pPr lvl="1"/>
            <a:r>
              <a:rPr lang="en-US" sz="2800" dirty="0" smtClean="0"/>
              <a:t>Other Appropriate </a:t>
            </a:r>
            <a:r>
              <a:rPr lang="en-US" sz="2800" dirty="0"/>
              <a:t>S</a:t>
            </a:r>
            <a:r>
              <a:rPr lang="en-US" sz="2800" dirty="0" smtClean="0"/>
              <a:t>chool Personnel; and</a:t>
            </a:r>
          </a:p>
          <a:p>
            <a:pPr lvl="1"/>
            <a:r>
              <a:rPr lang="en-US" sz="2800" dirty="0" smtClean="0"/>
              <a:t>Parents.</a:t>
            </a:r>
          </a:p>
          <a:p>
            <a:pPr lvl="1"/>
            <a:endParaRPr lang="en-US" sz="2800" dirty="0" smtClean="0"/>
          </a:p>
          <a:p>
            <a:pPr lvl="1"/>
            <a:endParaRPr lang="en-US" sz="2800" dirty="0" smtClean="0"/>
          </a:p>
          <a:p>
            <a:pPr lvl="1"/>
            <a:endParaRPr lang="en-US" sz="2800" dirty="0" smtClean="0"/>
          </a:p>
          <a:p>
            <a:pPr lvl="1"/>
            <a:endParaRPr lang="en-US" sz="3600" dirty="0" smtClean="0"/>
          </a:p>
          <a:p>
            <a:pPr lvl="1"/>
            <a:endParaRPr lang="en-US" sz="3600"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3</a:t>
            </a:fld>
            <a:endParaRPr lang="en-US"/>
          </a:p>
        </p:txBody>
      </p:sp>
    </p:spTree>
    <p:extLst>
      <p:ext uri="{BB962C8B-B14F-4D97-AF65-F5344CB8AC3E}">
        <p14:creationId xmlns:p14="http://schemas.microsoft.com/office/powerpoint/2010/main" val="3932269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5149" y="256902"/>
            <a:ext cx="7590692" cy="1101635"/>
          </a:xfrm>
        </p:spPr>
        <p:txBody>
          <a:bodyPr>
            <a:normAutofit/>
          </a:bodyPr>
          <a:lstStyle/>
          <a:p>
            <a:pPr algn="ctr"/>
            <a:r>
              <a:rPr lang="en-US" sz="5400" dirty="0" smtClean="0"/>
              <a:t>Stakeholder Consultation*</a:t>
            </a:r>
            <a:endParaRPr lang="en-US" sz="5400" dirty="0"/>
          </a:p>
        </p:txBody>
      </p:sp>
      <p:sp>
        <p:nvSpPr>
          <p:cNvPr id="4" name="Subtitle 3"/>
          <p:cNvSpPr>
            <a:spLocks noGrp="1"/>
          </p:cNvSpPr>
          <p:nvPr>
            <p:ph type="subTitle" idx="1"/>
          </p:nvPr>
        </p:nvSpPr>
        <p:spPr>
          <a:xfrm>
            <a:off x="470266" y="1463040"/>
            <a:ext cx="7696200" cy="4741817"/>
          </a:xfrm>
        </p:spPr>
        <p:txBody>
          <a:bodyPr>
            <a:normAutofit fontScale="92500" lnSpcReduction="20000"/>
          </a:bodyPr>
          <a:lstStyle/>
          <a:p>
            <a:pPr marL="571500" indent="-571500">
              <a:buFont typeface="Wingdings" panose="05000000000000000000" pitchFamily="2" charset="2"/>
              <a:buChar char="q"/>
            </a:pPr>
            <a:r>
              <a:rPr lang="en-US" sz="4000" dirty="0" smtClean="0"/>
              <a:t>Teachers</a:t>
            </a:r>
          </a:p>
          <a:p>
            <a:pPr marL="571500" indent="-571500">
              <a:buFont typeface="Wingdings" panose="05000000000000000000" pitchFamily="2" charset="2"/>
              <a:buChar char="q"/>
            </a:pPr>
            <a:r>
              <a:rPr lang="en-US" sz="4000" dirty="0" smtClean="0"/>
              <a:t>Principals</a:t>
            </a:r>
          </a:p>
          <a:p>
            <a:pPr marL="571500" indent="-571500">
              <a:buFont typeface="Wingdings" panose="05000000000000000000" pitchFamily="2" charset="2"/>
              <a:buChar char="q"/>
            </a:pPr>
            <a:r>
              <a:rPr lang="en-US" sz="4000" dirty="0" smtClean="0"/>
              <a:t>Parents</a:t>
            </a:r>
          </a:p>
          <a:p>
            <a:pPr marL="571500" indent="-571500">
              <a:buFont typeface="Wingdings" panose="05000000000000000000" pitchFamily="2" charset="2"/>
              <a:buChar char="q"/>
            </a:pPr>
            <a:r>
              <a:rPr lang="en-US" sz="4000" dirty="0" smtClean="0"/>
              <a:t>Paraprofessionals</a:t>
            </a:r>
          </a:p>
          <a:p>
            <a:pPr marL="571500" indent="-571500">
              <a:buFont typeface="Wingdings" panose="05000000000000000000" pitchFamily="2" charset="2"/>
              <a:buChar char="q"/>
            </a:pPr>
            <a:r>
              <a:rPr lang="en-US" sz="4000" dirty="0" smtClean="0"/>
              <a:t>Specialized Instructional Support Personnel</a:t>
            </a:r>
          </a:p>
          <a:p>
            <a:pPr marL="571500" indent="-571500">
              <a:buFont typeface="Wingdings" panose="05000000000000000000" pitchFamily="2" charset="2"/>
              <a:buChar char="q"/>
            </a:pPr>
            <a:r>
              <a:rPr lang="en-US" sz="4000" dirty="0" smtClean="0"/>
              <a:t>Charter School Leaders</a:t>
            </a:r>
          </a:p>
          <a:p>
            <a:pPr marL="571500" indent="-571500">
              <a:buFont typeface="Wingdings" panose="05000000000000000000" pitchFamily="2" charset="2"/>
              <a:buChar char="q"/>
            </a:pPr>
            <a:r>
              <a:rPr lang="en-US" sz="4000" dirty="0" smtClean="0"/>
              <a:t>Other Appropriate School Personnel</a:t>
            </a:r>
          </a:p>
          <a:p>
            <a:pPr marL="571500" indent="-571500">
              <a:buFont typeface="Wingdings" panose="05000000000000000000" pitchFamily="2" charset="2"/>
              <a:buChar char="q"/>
            </a:pPr>
            <a:r>
              <a:rPr lang="en-US" sz="4000" dirty="0" smtClean="0"/>
              <a:t>Other School Leaders</a:t>
            </a:r>
          </a:p>
          <a:p>
            <a:endParaRPr lang="en-US" sz="4000" dirty="0"/>
          </a:p>
        </p:txBody>
      </p:sp>
      <p:sp>
        <p:nvSpPr>
          <p:cNvPr id="3" name="TextBox 2"/>
          <p:cNvSpPr txBox="1"/>
          <p:nvPr/>
        </p:nvSpPr>
        <p:spPr>
          <a:xfrm>
            <a:off x="3383277" y="6296296"/>
            <a:ext cx="5133709" cy="523220"/>
          </a:xfrm>
          <a:prstGeom prst="rect">
            <a:avLst/>
          </a:prstGeom>
          <a:noFill/>
        </p:spPr>
        <p:txBody>
          <a:bodyPr wrap="square" rtlCol="0">
            <a:spAutoFit/>
          </a:bodyPr>
          <a:lstStyle/>
          <a:p>
            <a:r>
              <a:rPr lang="en-US" sz="2800" b="1" dirty="0" smtClean="0"/>
              <a:t>* </a:t>
            </a:r>
            <a:r>
              <a:rPr lang="en-US" sz="2800" b="1" dirty="0" smtClean="0">
                <a:latin typeface="Calibri" panose="020F0502020204030204" pitchFamily="34" charset="0"/>
                <a:cs typeface="Calibri" panose="020F0502020204030204" pitchFamily="34" charset="0"/>
              </a:rPr>
              <a:t>Cross Program Questionnaire</a:t>
            </a:r>
            <a:endParaRPr lang="en-US" sz="2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667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sz="5400" dirty="0" smtClean="0"/>
              <a:t>What IS ‘Timely &amp; Meaningful’?</a:t>
            </a:r>
            <a:endParaRPr lang="en-US" sz="5400" dirty="0"/>
          </a:p>
        </p:txBody>
      </p:sp>
      <p:sp>
        <p:nvSpPr>
          <p:cNvPr id="3" name="Content Placeholder 2"/>
          <p:cNvSpPr>
            <a:spLocks noGrp="1"/>
          </p:cNvSpPr>
          <p:nvPr>
            <p:ph idx="1"/>
          </p:nvPr>
        </p:nvSpPr>
        <p:spPr>
          <a:xfrm>
            <a:off x="1724298" y="1881050"/>
            <a:ext cx="10293531" cy="3553097"/>
          </a:xfrm>
        </p:spPr>
        <p:txBody>
          <a:bodyPr>
            <a:noAutofit/>
          </a:bodyPr>
          <a:lstStyle/>
          <a:p>
            <a:r>
              <a:rPr lang="en-US" sz="3800" b="1" dirty="0"/>
              <a:t>M</a:t>
            </a:r>
            <a:r>
              <a:rPr lang="en-US" sz="3800" b="1" dirty="0" smtClean="0"/>
              <a:t>ore than once</a:t>
            </a:r>
          </a:p>
          <a:p>
            <a:r>
              <a:rPr lang="en-US" sz="3800" b="1" u="sng" dirty="0" smtClean="0"/>
              <a:t>Before</a:t>
            </a:r>
            <a:r>
              <a:rPr lang="en-US" sz="3800" b="1" dirty="0" smtClean="0"/>
              <a:t> the Application is submitted</a:t>
            </a:r>
          </a:p>
          <a:p>
            <a:r>
              <a:rPr lang="en-US" sz="3800" b="1" dirty="0" smtClean="0"/>
              <a:t>Not just dissemination of information</a:t>
            </a:r>
          </a:p>
          <a:p>
            <a:r>
              <a:rPr lang="en-US" sz="3800" b="1" dirty="0" smtClean="0"/>
              <a:t>Engages multiple Stakeholder groups using multiple modalities</a:t>
            </a:r>
          </a:p>
          <a:p>
            <a:r>
              <a:rPr lang="en-US" sz="3800" b="1" dirty="0" smtClean="0"/>
              <a:t>Encourages two-way, collaborative dialogue</a:t>
            </a:r>
            <a:endParaRPr lang="en-US" sz="3800" b="1" dirty="0"/>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5</a:t>
            </a:fld>
            <a:endParaRPr lang="en-US"/>
          </a:p>
        </p:txBody>
      </p:sp>
    </p:spTree>
    <p:extLst>
      <p:ext uri="{BB962C8B-B14F-4D97-AF65-F5344CB8AC3E}">
        <p14:creationId xmlns:p14="http://schemas.microsoft.com/office/powerpoint/2010/main" val="327111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68197"/>
            <a:ext cx="12083143" cy="1036850"/>
          </a:xfrm>
        </p:spPr>
        <p:txBody>
          <a:bodyPr>
            <a:normAutofit/>
          </a:bodyPr>
          <a:lstStyle/>
          <a:p>
            <a:pPr algn="ctr"/>
            <a:r>
              <a:rPr lang="en-US" sz="5400" dirty="0" smtClean="0"/>
              <a:t>NM DASH Ideal Opportunities</a:t>
            </a:r>
            <a:endParaRPr lang="en-US" sz="5400" dirty="0"/>
          </a:p>
        </p:txBody>
      </p:sp>
      <p:sp>
        <p:nvSpPr>
          <p:cNvPr id="4" name="Footer Placeholder 3"/>
          <p:cNvSpPr>
            <a:spLocks noGrp="1"/>
          </p:cNvSpPr>
          <p:nvPr>
            <p:ph type="ftr" sz="quarter" idx="11"/>
          </p:nvPr>
        </p:nvSpPr>
        <p:spPr/>
        <p:txBody>
          <a:bodyPr/>
          <a:lstStyle/>
          <a:p>
            <a:r>
              <a:rPr lang="en-US" dirty="0" smtClean="0"/>
              <a:t>Investing for tomorrow, delivering today.</a:t>
            </a:r>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6</a:t>
            </a:fld>
            <a:endParaRPr lang="en-US" dirty="0"/>
          </a:p>
        </p:txBody>
      </p:sp>
      <p:sp>
        <p:nvSpPr>
          <p:cNvPr id="6" name="Text Placeholder 5"/>
          <p:cNvSpPr>
            <a:spLocks noGrp="1"/>
          </p:cNvSpPr>
          <p:nvPr>
            <p:ph type="body" sz="half" idx="2"/>
          </p:nvPr>
        </p:nvSpPr>
        <p:spPr>
          <a:xfrm>
            <a:off x="326571" y="1678411"/>
            <a:ext cx="11234057" cy="878170"/>
          </a:xfrm>
        </p:spPr>
        <p:txBody>
          <a:bodyPr>
            <a:noAutofit/>
          </a:bodyPr>
          <a:lstStyle/>
          <a:p>
            <a:pPr algn="ctr"/>
            <a:r>
              <a:rPr lang="en-US" sz="3600" b="1" dirty="0" smtClean="0"/>
              <a:t>Consult with Stakeholders as part of the Planning/Implementation/Monitoring cycle:</a:t>
            </a:r>
            <a:endParaRPr lang="en-US" sz="3600" b="1" dirty="0"/>
          </a:p>
        </p:txBody>
      </p:sp>
      <p:sp>
        <p:nvSpPr>
          <p:cNvPr id="3" name="Content Placeholder 2"/>
          <p:cNvSpPr>
            <a:spLocks noGrp="1"/>
          </p:cNvSpPr>
          <p:nvPr>
            <p:ph idx="1"/>
          </p:nvPr>
        </p:nvSpPr>
        <p:spPr>
          <a:xfrm>
            <a:off x="58785" y="2921148"/>
            <a:ext cx="12133215" cy="3584481"/>
          </a:xfrm>
        </p:spPr>
        <p:txBody>
          <a:bodyPr>
            <a:noAutofit/>
          </a:bodyPr>
          <a:lstStyle/>
          <a:p>
            <a:r>
              <a:rPr lang="en-US" sz="2800" u="sng" dirty="0" smtClean="0"/>
              <a:t>March/April</a:t>
            </a:r>
            <a:r>
              <a:rPr lang="en-US" sz="2800" dirty="0" smtClean="0"/>
              <a:t> – The Core Team drafts Components 1-3 (the Annual Plan) for the upcoming school year;</a:t>
            </a:r>
          </a:p>
          <a:p>
            <a:r>
              <a:rPr lang="en-US" sz="2800" u="sng" dirty="0" smtClean="0"/>
              <a:t>August</a:t>
            </a:r>
            <a:r>
              <a:rPr lang="en-US" sz="2800" dirty="0" smtClean="0"/>
              <a:t> – The Core Team adjusts the Annual Plan, if needed, and completes Component 4 (the First 90-day Plan); </a:t>
            </a:r>
          </a:p>
          <a:p>
            <a:r>
              <a:rPr lang="en-US" sz="2800" u="sng" dirty="0" smtClean="0"/>
              <a:t>December/January</a:t>
            </a:r>
            <a:r>
              <a:rPr lang="en-US" sz="2800" dirty="0" smtClean="0"/>
              <a:t> – The Core Team reflects on the First 90-day Plan and develops the Second 90-day Plan (Component 4).</a:t>
            </a:r>
            <a:endParaRPr lang="en-US" sz="3200" dirty="0"/>
          </a:p>
        </p:txBody>
      </p:sp>
    </p:spTree>
    <p:extLst>
      <p:ext uri="{BB962C8B-B14F-4D97-AF65-F5344CB8AC3E}">
        <p14:creationId xmlns:p14="http://schemas.microsoft.com/office/powerpoint/2010/main" val="332843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6100"/>
            <a:ext cx="12192000" cy="1036850"/>
          </a:xfrm>
        </p:spPr>
        <p:txBody>
          <a:bodyPr>
            <a:normAutofit fontScale="90000"/>
          </a:bodyPr>
          <a:lstStyle/>
          <a:p>
            <a:pPr algn="ctr"/>
            <a:r>
              <a:rPr lang="en-US" sz="5400" dirty="0" smtClean="0"/>
              <a:t>What does ‘Timely &amp; Meaningful’ look like in the COVID-19 Environment?</a:t>
            </a:r>
            <a:endParaRPr lang="en-US" sz="5400" dirty="0"/>
          </a:p>
        </p:txBody>
      </p:sp>
      <p:sp>
        <p:nvSpPr>
          <p:cNvPr id="3" name="Content Placeholder 2"/>
          <p:cNvSpPr>
            <a:spLocks noGrp="1"/>
          </p:cNvSpPr>
          <p:nvPr>
            <p:ph idx="1"/>
          </p:nvPr>
        </p:nvSpPr>
        <p:spPr>
          <a:xfrm>
            <a:off x="949234" y="1867988"/>
            <a:ext cx="10293531" cy="4323806"/>
          </a:xfrm>
        </p:spPr>
        <p:txBody>
          <a:bodyPr>
            <a:noAutofit/>
          </a:bodyPr>
          <a:lstStyle/>
          <a:p>
            <a:r>
              <a:rPr lang="en-US" sz="3800" b="1" dirty="0" smtClean="0"/>
              <a:t>Conference call-ins</a:t>
            </a:r>
          </a:p>
          <a:p>
            <a:r>
              <a:rPr lang="en-US" sz="3800" b="1" dirty="0" smtClean="0"/>
              <a:t>Virtual Meetings using online platforms such as Zoom or Google Hangout</a:t>
            </a:r>
          </a:p>
          <a:p>
            <a:r>
              <a:rPr lang="en-US" sz="3800" b="1" dirty="0" smtClean="0"/>
              <a:t>Email blasts with ‘reply to’ options</a:t>
            </a:r>
          </a:p>
          <a:p>
            <a:r>
              <a:rPr lang="en-US" sz="3800" b="1" dirty="0" smtClean="0"/>
              <a:t>Survey Monkey</a:t>
            </a:r>
          </a:p>
          <a:p>
            <a:r>
              <a:rPr lang="en-US" sz="3800" b="1" dirty="0" smtClean="0"/>
              <a:t>LEA’s website, TV station, or Facebook page</a:t>
            </a:r>
            <a:endParaRPr lang="en-US" sz="3800" b="1" dirty="0"/>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7</a:t>
            </a:fld>
            <a:endParaRPr lang="en-US"/>
          </a:p>
        </p:txBody>
      </p:sp>
    </p:spTree>
    <p:extLst>
      <p:ext uri="{BB962C8B-B14F-4D97-AF65-F5344CB8AC3E}">
        <p14:creationId xmlns:p14="http://schemas.microsoft.com/office/powerpoint/2010/main" val="1027927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2" y="255134"/>
            <a:ext cx="11910646" cy="1036850"/>
          </a:xfrm>
        </p:spPr>
        <p:txBody>
          <a:bodyPr>
            <a:normAutofit/>
          </a:bodyPr>
          <a:lstStyle/>
          <a:p>
            <a:pPr algn="ctr"/>
            <a:r>
              <a:rPr lang="en-US" sz="5400" dirty="0" smtClean="0"/>
              <a:t>Get Creative</a:t>
            </a:r>
            <a:endParaRPr lang="en-US" sz="5400" dirty="0"/>
          </a:p>
        </p:txBody>
      </p:sp>
      <p:sp>
        <p:nvSpPr>
          <p:cNvPr id="12" name="Content Placeholder 11"/>
          <p:cNvSpPr>
            <a:spLocks noGrp="1"/>
          </p:cNvSpPr>
          <p:nvPr>
            <p:ph sz="half" idx="2"/>
          </p:nvPr>
        </p:nvSpPr>
        <p:spPr>
          <a:xfrm>
            <a:off x="600893" y="2690950"/>
            <a:ext cx="11377749" cy="2286000"/>
          </a:xfrm>
        </p:spPr>
        <p:txBody>
          <a:bodyPr>
            <a:normAutofit lnSpcReduction="10000"/>
          </a:bodyPr>
          <a:lstStyle/>
          <a:p>
            <a:pPr marL="0" indent="0">
              <a:buNone/>
            </a:pPr>
            <a:r>
              <a:rPr lang="en-US" sz="3600" dirty="0" smtClean="0"/>
              <a:t>Just as you have had to get creative in ways to reach students with just-in-time academic instruction in the COVID-19 environment, so you will have to get creative now when consulting with stakeholders in ways that are </a:t>
            </a:r>
            <a:r>
              <a:rPr lang="en-US" sz="3600" i="1" dirty="0" smtClean="0"/>
              <a:t>Timely &amp; Meaningful</a:t>
            </a:r>
            <a:r>
              <a:rPr lang="en-US" sz="3600" dirty="0" smtClean="0"/>
              <a:t>.</a:t>
            </a:r>
          </a:p>
          <a:p>
            <a:endParaRPr lang="en-US" dirty="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8</a:t>
            </a:fld>
            <a:endParaRPr lang="en-US"/>
          </a:p>
        </p:txBody>
      </p:sp>
    </p:spTree>
    <p:extLst>
      <p:ext uri="{BB962C8B-B14F-4D97-AF65-F5344CB8AC3E}">
        <p14:creationId xmlns:p14="http://schemas.microsoft.com/office/powerpoint/2010/main" val="1591903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2" y="255134"/>
            <a:ext cx="11910646" cy="1036850"/>
          </a:xfrm>
        </p:spPr>
        <p:txBody>
          <a:bodyPr>
            <a:normAutofit/>
          </a:bodyPr>
          <a:lstStyle/>
          <a:p>
            <a:pPr algn="ctr"/>
            <a:r>
              <a:rPr lang="en-US" sz="5400" dirty="0" smtClean="0"/>
              <a:t>Get Creative</a:t>
            </a:r>
            <a:endParaRPr lang="en-US" sz="5400" dirty="0"/>
          </a:p>
        </p:txBody>
      </p:sp>
      <p:sp>
        <p:nvSpPr>
          <p:cNvPr id="12" name="Content Placeholder 11"/>
          <p:cNvSpPr>
            <a:spLocks noGrp="1"/>
          </p:cNvSpPr>
          <p:nvPr>
            <p:ph sz="half" idx="2"/>
          </p:nvPr>
        </p:nvSpPr>
        <p:spPr>
          <a:xfrm>
            <a:off x="418011" y="1567544"/>
            <a:ext cx="11377749" cy="5381896"/>
          </a:xfrm>
        </p:spPr>
        <p:txBody>
          <a:bodyPr>
            <a:normAutofit/>
          </a:bodyPr>
          <a:lstStyle/>
          <a:p>
            <a:pPr lvl="1"/>
            <a:r>
              <a:rPr lang="en-US" sz="3600" dirty="0" smtClean="0"/>
              <a:t>Virtual Staff or Admin Meetings</a:t>
            </a:r>
          </a:p>
          <a:p>
            <a:pPr lvl="1"/>
            <a:r>
              <a:rPr lang="en-US" sz="3600" dirty="0" smtClean="0"/>
              <a:t>Simulcast or Streamed School Board Meetings</a:t>
            </a:r>
          </a:p>
          <a:p>
            <a:pPr lvl="1"/>
            <a:r>
              <a:rPr lang="en-US" sz="3600" dirty="0" smtClean="0"/>
              <a:t>Weekly Phone Check-Ins</a:t>
            </a:r>
          </a:p>
          <a:p>
            <a:pPr lvl="1"/>
            <a:r>
              <a:rPr lang="en-US" sz="3600" dirty="0" smtClean="0"/>
              <a:t>Recorded Webinars</a:t>
            </a:r>
          </a:p>
          <a:p>
            <a:pPr lvl="1"/>
            <a:r>
              <a:rPr lang="en-US" sz="3600" dirty="0" smtClean="0"/>
              <a:t>Email Blasts</a:t>
            </a:r>
          </a:p>
          <a:p>
            <a:pPr lvl="1"/>
            <a:r>
              <a:rPr lang="en-US" sz="3600" dirty="0" smtClean="0"/>
              <a:t>District &amp; School Webpages</a:t>
            </a:r>
          </a:p>
          <a:p>
            <a:pPr lvl="1"/>
            <a:r>
              <a:rPr lang="en-US" sz="3600" dirty="0" smtClean="0"/>
              <a:t>Twitter</a:t>
            </a:r>
          </a:p>
          <a:p>
            <a:pPr lvl="1"/>
            <a:r>
              <a:rPr lang="en-US" sz="3600" dirty="0" smtClean="0"/>
              <a:t>Facebook</a:t>
            </a:r>
          </a:p>
          <a:p>
            <a:endParaRPr lang="en-US" dirty="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9</a:t>
            </a:fld>
            <a:endParaRPr lang="en-US"/>
          </a:p>
        </p:txBody>
      </p:sp>
    </p:spTree>
    <p:extLst>
      <p:ext uri="{BB962C8B-B14F-4D97-AF65-F5344CB8AC3E}">
        <p14:creationId xmlns:p14="http://schemas.microsoft.com/office/powerpoint/2010/main" val="2273688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rection presentation (widescreen).potx" id="{D17AB31B-F25B-45F4-B34E-C6982D129A29}" vid="{B63A7B92-8C2A-4E6A-9062-768A2448E61C}"/>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direction presentation (widescreen)</Template>
  <TotalTime>2269</TotalTime>
  <Words>2827</Words>
  <Application>Microsoft Office PowerPoint</Application>
  <PresentationFormat>Widescreen</PresentationFormat>
  <Paragraphs>220</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Book Antiqua</vt:lpstr>
      <vt:lpstr>Calibri</vt:lpstr>
      <vt:lpstr>Wingdings</vt:lpstr>
      <vt:lpstr>Sales Direction 16X9</vt:lpstr>
      <vt:lpstr>   Timely and Meaningful Consultation in the COVID-19 Environment </vt:lpstr>
      <vt:lpstr>In this Webinar we will …</vt:lpstr>
      <vt:lpstr>ESEA as amended by ESSA, Sec.1112(a)(1)(A)</vt:lpstr>
      <vt:lpstr>Stakeholder Consultation*</vt:lpstr>
      <vt:lpstr>What IS ‘Timely &amp; Meaningful’?</vt:lpstr>
      <vt:lpstr>NM DASH Ideal Opportunities</vt:lpstr>
      <vt:lpstr>What does ‘Timely &amp; Meaningful’ look like in the COVID-19 Environment?</vt:lpstr>
      <vt:lpstr>Get Creative</vt:lpstr>
      <vt:lpstr>Get Creative</vt:lpstr>
      <vt:lpstr>Module 5: Program Consultation and Program Planning </vt:lpstr>
      <vt:lpstr>Tip #1 </vt:lpstr>
      <vt:lpstr>Tip #2</vt:lpstr>
      <vt:lpstr>Tip #3</vt:lpstr>
      <vt:lpstr>Tip #4</vt:lpstr>
      <vt:lpstr>   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Nancy Martira</dc:creator>
  <cp:lastModifiedBy>Margaret Southworth</cp:lastModifiedBy>
  <cp:revision>112</cp:revision>
  <dcterms:created xsi:type="dcterms:W3CDTF">2020-01-22T19:18:44Z</dcterms:created>
  <dcterms:modified xsi:type="dcterms:W3CDTF">2020-04-30T21:02:50Z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