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82" r:id="rId2"/>
    <p:sldId id="270" r:id="rId3"/>
    <p:sldId id="286" r:id="rId4"/>
    <p:sldId id="283" r:id="rId5"/>
    <p:sldId id="276" r:id="rId6"/>
    <p:sldId id="278" r:id="rId7"/>
    <p:sldId id="284" r:id="rId8"/>
    <p:sldId id="280" r:id="rId9"/>
    <p:sldId id="28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Vasquez" initials="LV" lastIdx="4" clrIdx="0">
    <p:extLst>
      <p:ext uri="{19B8F6BF-5375-455C-9EA6-DF929625EA0E}">
        <p15:presenceInfo xmlns:p15="http://schemas.microsoft.com/office/powerpoint/2012/main" userId="S-1-5-21-628607377-757884165-69982103-12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FCA"/>
    <a:srgbClr val="048A81"/>
    <a:srgbClr val="3A3D4B"/>
    <a:srgbClr val="FF9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529" autoAdjust="0"/>
  </p:normalViewPr>
  <p:slideViewPr>
    <p:cSldViewPr snapToGrid="0">
      <p:cViewPr varScale="1">
        <p:scale>
          <a:sx n="50" d="100"/>
          <a:sy n="50" d="100"/>
        </p:scale>
        <p:origin x="52" y="22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hyperlink" Target="http://webed.ped.state.nm.us/_login/default.aspx?ReturnUrl=/sites/Assessment/_layouts/15/Authenticate.aspx?Source%3d/sites/Assessment&amp;Source=/sites/Assessment"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webed.ped.state.nm.us/_login/default.aspx?ReturnUrl=/sites/Assessment/_layouts/15/Authenticate.aspx?Source%3d/sites/Assessment&amp;Source=/sites/Assessmen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EDC723-490A-4564-8CBE-332D69C40518}" type="doc">
      <dgm:prSet loTypeId="urn:microsoft.com/office/officeart/2005/8/layout/funnel1" loCatId="relationship" qsTypeId="urn:microsoft.com/office/officeart/2005/8/quickstyle/simple3" qsCatId="simple" csTypeId="urn:microsoft.com/office/officeart/2005/8/colors/accent1_2" csCatId="accent1" phldr="1"/>
      <dgm:spPr/>
      <dgm:t>
        <a:bodyPr/>
        <a:lstStyle/>
        <a:p>
          <a:endParaRPr lang="en-US"/>
        </a:p>
      </dgm:t>
    </dgm:pt>
    <dgm:pt modelId="{E78F9857-8FA4-4169-AF62-6790AE9BB028}">
      <dgm:prSet phldrT="[Text]" custT="1"/>
      <dgm:spPr/>
      <dgm:t>
        <a:bodyPr/>
        <a:lstStyle/>
        <a:p>
          <a:r>
            <a:rPr lang="en-US" sz="1600" dirty="0">
              <a:solidFill>
                <a:schemeClr val="tx2"/>
              </a:solidFill>
              <a:latin typeface="Calibri" panose="020F0502020204030204" pitchFamily="34" charset="0"/>
              <a:cs typeface="Calibri" panose="020F0502020204030204" pitchFamily="34" charset="0"/>
            </a:rPr>
            <a:t>Balanced Assessment System (i.e. video, infographic, etc.) </a:t>
          </a:r>
        </a:p>
      </dgm:t>
    </dgm:pt>
    <dgm:pt modelId="{63930D36-D21F-46FC-A801-3C0F784D7464}" type="parTrans" cxnId="{2A3707A7-6FC6-409F-B74C-AA1D9EDAA330}">
      <dgm:prSet/>
      <dgm:spPr/>
      <dgm:t>
        <a:bodyPr/>
        <a:lstStyle/>
        <a:p>
          <a:endParaRPr lang="en-US" sz="1600">
            <a:solidFill>
              <a:schemeClr val="tx2"/>
            </a:solidFill>
            <a:latin typeface="Calibri" panose="020F0502020204030204" pitchFamily="34" charset="0"/>
            <a:cs typeface="Calibri" panose="020F0502020204030204" pitchFamily="34" charset="0"/>
          </a:endParaRPr>
        </a:p>
      </dgm:t>
    </dgm:pt>
    <dgm:pt modelId="{F991001B-6C00-4D3A-9D5A-F2787E8A1DDC}" type="sibTrans" cxnId="{2A3707A7-6FC6-409F-B74C-AA1D9EDAA330}">
      <dgm:prSet/>
      <dgm:spPr/>
      <dgm:t>
        <a:bodyPr/>
        <a:lstStyle/>
        <a:p>
          <a:endParaRPr lang="en-US" sz="1600">
            <a:solidFill>
              <a:schemeClr val="tx2"/>
            </a:solidFill>
            <a:latin typeface="Calibri" panose="020F0502020204030204" pitchFamily="34" charset="0"/>
            <a:cs typeface="Calibri" panose="020F0502020204030204" pitchFamily="34" charset="0"/>
          </a:endParaRPr>
        </a:p>
      </dgm:t>
    </dgm:pt>
    <dgm:pt modelId="{183202C4-EA65-4EC3-8373-9A4D4073F5CB}">
      <dgm:prSet phldrT="[Text]" custT="1"/>
      <dgm:spPr/>
      <dgm:t>
        <a:bodyPr/>
        <a:lstStyle/>
        <a:p>
          <a:r>
            <a:rPr lang="en-US" sz="1600" dirty="0">
              <a:solidFill>
                <a:schemeClr val="tx2"/>
              </a:solidFill>
              <a:latin typeface="Calibri" panose="020F0502020204030204" pitchFamily="34" charset="0"/>
              <a:cs typeface="Calibri" panose="020F0502020204030204" pitchFamily="34" charset="0"/>
            </a:rPr>
            <a:t>NMPED Reentry Webinar Series</a:t>
          </a:r>
        </a:p>
      </dgm:t>
    </dgm:pt>
    <dgm:pt modelId="{1E66362C-8711-4200-924E-4AE34ECD6E40}" type="parTrans" cxnId="{49E36453-BD15-42EE-89E6-E926F54AFE3E}">
      <dgm:prSet/>
      <dgm:spPr/>
      <dgm:t>
        <a:bodyPr/>
        <a:lstStyle/>
        <a:p>
          <a:endParaRPr lang="en-US" sz="1600">
            <a:solidFill>
              <a:schemeClr val="tx2"/>
            </a:solidFill>
            <a:latin typeface="Calibri" panose="020F0502020204030204" pitchFamily="34" charset="0"/>
            <a:cs typeface="Calibri" panose="020F0502020204030204" pitchFamily="34" charset="0"/>
          </a:endParaRPr>
        </a:p>
      </dgm:t>
    </dgm:pt>
    <dgm:pt modelId="{57886F5C-A82F-45DF-B586-3385C283A791}" type="sibTrans" cxnId="{49E36453-BD15-42EE-89E6-E926F54AFE3E}">
      <dgm:prSet/>
      <dgm:spPr/>
      <dgm:t>
        <a:bodyPr/>
        <a:lstStyle/>
        <a:p>
          <a:endParaRPr lang="en-US" sz="1600">
            <a:solidFill>
              <a:schemeClr val="tx2"/>
            </a:solidFill>
            <a:latin typeface="Calibri" panose="020F0502020204030204" pitchFamily="34" charset="0"/>
            <a:cs typeface="Calibri" panose="020F0502020204030204" pitchFamily="34" charset="0"/>
          </a:endParaRPr>
        </a:p>
      </dgm:t>
    </dgm:pt>
    <dgm:pt modelId="{699F9D08-4E9C-492D-9E43-6B291D39C1E3}">
      <dgm:prSet phldrT="[Text]" custT="1"/>
      <dgm:spPr/>
      <dgm:t>
        <a:bodyPr/>
        <a:lstStyle/>
        <a:p>
          <a:endParaRPr lang="en-US" sz="1600" dirty="0">
            <a:solidFill>
              <a:schemeClr val="tx2"/>
            </a:solidFill>
            <a:latin typeface="Calibri" panose="020F0502020204030204" pitchFamily="34" charset="0"/>
            <a:cs typeface="Calibri" panose="020F0502020204030204" pitchFamily="34" charset="0"/>
          </a:endParaRPr>
        </a:p>
      </dgm:t>
    </dgm:pt>
    <dgm:pt modelId="{8A10D80E-6746-4EA7-B84A-862F82B7E6C5}" type="sibTrans" cxnId="{05B53647-F04F-4652-95C6-259510317AE4}">
      <dgm:prSet/>
      <dgm:spPr/>
      <dgm:t>
        <a:bodyPr/>
        <a:lstStyle/>
        <a:p>
          <a:endParaRPr lang="en-US" sz="1600">
            <a:solidFill>
              <a:schemeClr val="tx2"/>
            </a:solidFill>
            <a:latin typeface="Calibri" panose="020F0502020204030204" pitchFamily="34" charset="0"/>
            <a:cs typeface="Calibri" panose="020F0502020204030204" pitchFamily="34" charset="0"/>
          </a:endParaRPr>
        </a:p>
      </dgm:t>
    </dgm:pt>
    <dgm:pt modelId="{19FCB12B-48D4-4106-A9D4-270332F4F567}" type="parTrans" cxnId="{05B53647-F04F-4652-95C6-259510317AE4}">
      <dgm:prSet/>
      <dgm:spPr/>
      <dgm:t>
        <a:bodyPr/>
        <a:lstStyle/>
        <a:p>
          <a:endParaRPr lang="en-US" sz="1600">
            <a:solidFill>
              <a:schemeClr val="tx2"/>
            </a:solidFill>
            <a:latin typeface="Calibri" panose="020F0502020204030204" pitchFamily="34" charset="0"/>
            <a:cs typeface="Calibri" panose="020F0502020204030204" pitchFamily="34" charset="0"/>
          </a:endParaRPr>
        </a:p>
      </dgm:t>
    </dgm:pt>
    <dgm:pt modelId="{3B771858-EBAA-49DA-86E2-029E90A7DC76}" type="pres">
      <dgm:prSet presAssocID="{9CEDC723-490A-4564-8CBE-332D69C40518}" presName="Name0" presStyleCnt="0">
        <dgm:presLayoutVars>
          <dgm:chMax val="4"/>
          <dgm:resizeHandles val="exact"/>
        </dgm:presLayoutVars>
      </dgm:prSet>
      <dgm:spPr/>
    </dgm:pt>
    <dgm:pt modelId="{8C8F5990-A9A1-4165-89C7-F84E4917BD75}" type="pres">
      <dgm:prSet presAssocID="{9CEDC723-490A-4564-8CBE-332D69C40518}" presName="ellipse" presStyleLbl="trBgShp" presStyleIdx="0" presStyleCnt="1" custScaleX="96422" custScaleY="113901" custLinFactNeighborX="-36201" custLinFactNeighborY="52580"/>
      <dgm:spPr/>
    </dgm:pt>
    <dgm:pt modelId="{065FF5E5-1B54-4473-B260-63F0C3F0FCC4}" type="pres">
      <dgm:prSet presAssocID="{9CEDC723-490A-4564-8CBE-332D69C40518}" presName="arrow1" presStyleLbl="fgShp" presStyleIdx="0" presStyleCnt="1" custLinFactX="-92738" custLinFactNeighborX="-100000" custLinFactNeighborY="-99597"/>
      <dgm:spPr/>
    </dgm:pt>
    <dgm:pt modelId="{AFB97BF2-8D0A-4444-89CD-989B5BC1A3DF}" type="pres">
      <dgm:prSet presAssocID="{9CEDC723-490A-4564-8CBE-332D69C40518}" presName="rectangle" presStyleLbl="revTx" presStyleIdx="0" presStyleCnt="1" custLinFactNeighborX="-37885" custLinFactNeighborY="-9128">
        <dgm:presLayoutVars>
          <dgm:bulletEnabled val="1"/>
        </dgm:presLayoutVars>
      </dgm:prSet>
      <dgm:spPr/>
    </dgm:pt>
    <dgm:pt modelId="{BCDEFC80-50A5-4F8B-A2A9-383F9672F998}" type="pres">
      <dgm:prSet presAssocID="{183202C4-EA65-4EC3-8373-9A4D4073F5CB}" presName="item1" presStyleLbl="node1" presStyleIdx="0" presStyleCnt="2" custScaleX="101538" custScaleY="91767" custLinFactNeighborX="-58060" custLinFactNeighborY="-7333">
        <dgm:presLayoutVars>
          <dgm:bulletEnabled val="1"/>
        </dgm:presLayoutVars>
      </dgm:prSet>
      <dgm:spPr/>
    </dgm:pt>
    <dgm:pt modelId="{6CC2412F-A07D-4BEC-9E57-EBF51CAE3F24}" type="pres">
      <dgm:prSet presAssocID="{699F9D08-4E9C-492D-9E43-6B291D39C1E3}" presName="item2" presStyleLbl="node1" presStyleIdx="1" presStyleCnt="2" custScaleX="109309" custScaleY="94774" custLinFactNeighborX="-93527" custLinFactNeighborY="66186">
        <dgm:presLayoutVars>
          <dgm:bulletEnabled val="1"/>
        </dgm:presLayoutVars>
      </dgm:prSet>
      <dgm:spPr/>
    </dgm:pt>
    <dgm:pt modelId="{F6509D04-3DD4-49D2-BC75-68D052F70319}" type="pres">
      <dgm:prSet presAssocID="{9CEDC723-490A-4564-8CBE-332D69C40518}" presName="funnel" presStyleLbl="trAlignAcc1" presStyleIdx="0" presStyleCnt="1" custLinFactNeighborX="-33780" custLinFactNeighborY="17775"/>
      <dgm:spPr/>
    </dgm:pt>
  </dgm:ptLst>
  <dgm:cxnLst>
    <dgm:cxn modelId="{F684CD19-7874-456F-80AF-B8FB733D1FAE}" type="presOf" srcId="{9CEDC723-490A-4564-8CBE-332D69C40518}" destId="{3B771858-EBAA-49DA-86E2-029E90A7DC76}" srcOrd="0" destOrd="0" presId="urn:microsoft.com/office/officeart/2005/8/layout/funnel1"/>
    <dgm:cxn modelId="{05B53647-F04F-4652-95C6-259510317AE4}" srcId="{9CEDC723-490A-4564-8CBE-332D69C40518}" destId="{699F9D08-4E9C-492D-9E43-6B291D39C1E3}" srcOrd="2" destOrd="0" parTransId="{19FCB12B-48D4-4106-A9D4-270332F4F567}" sibTransId="{8A10D80E-6746-4EA7-B84A-862F82B7E6C5}"/>
    <dgm:cxn modelId="{49E36453-BD15-42EE-89E6-E926F54AFE3E}" srcId="{9CEDC723-490A-4564-8CBE-332D69C40518}" destId="{183202C4-EA65-4EC3-8373-9A4D4073F5CB}" srcOrd="1" destOrd="0" parTransId="{1E66362C-8711-4200-924E-4AE34ECD6E40}" sibTransId="{57886F5C-A82F-45DF-B586-3385C283A791}"/>
    <dgm:cxn modelId="{582AB15A-5B59-415F-9824-FB080A95301C}" type="presOf" srcId="{E78F9857-8FA4-4169-AF62-6790AE9BB028}" destId="{6CC2412F-A07D-4BEC-9E57-EBF51CAE3F24}" srcOrd="0" destOrd="0" presId="urn:microsoft.com/office/officeart/2005/8/layout/funnel1"/>
    <dgm:cxn modelId="{D2D86985-4188-40C3-AD33-AFF48C97C9B5}" type="presOf" srcId="{183202C4-EA65-4EC3-8373-9A4D4073F5CB}" destId="{BCDEFC80-50A5-4F8B-A2A9-383F9672F998}" srcOrd="0" destOrd="0" presId="urn:microsoft.com/office/officeart/2005/8/layout/funnel1"/>
    <dgm:cxn modelId="{2A3707A7-6FC6-409F-B74C-AA1D9EDAA330}" srcId="{9CEDC723-490A-4564-8CBE-332D69C40518}" destId="{E78F9857-8FA4-4169-AF62-6790AE9BB028}" srcOrd="0" destOrd="0" parTransId="{63930D36-D21F-46FC-A801-3C0F784D7464}" sibTransId="{F991001B-6C00-4D3A-9D5A-F2787E8A1DDC}"/>
    <dgm:cxn modelId="{F9095DCA-E130-4DDC-BA62-98D1F146233E}" type="presOf" srcId="{699F9D08-4E9C-492D-9E43-6B291D39C1E3}" destId="{AFB97BF2-8D0A-4444-89CD-989B5BC1A3DF}" srcOrd="0" destOrd="0" presId="urn:microsoft.com/office/officeart/2005/8/layout/funnel1"/>
    <dgm:cxn modelId="{8B4C9A7B-4923-4C98-A50C-23FC54A6594A}" type="presParOf" srcId="{3B771858-EBAA-49DA-86E2-029E90A7DC76}" destId="{8C8F5990-A9A1-4165-89C7-F84E4917BD75}" srcOrd="0" destOrd="0" presId="urn:microsoft.com/office/officeart/2005/8/layout/funnel1"/>
    <dgm:cxn modelId="{7275B2CF-39B0-422B-B581-1BBC20D0CC16}" type="presParOf" srcId="{3B771858-EBAA-49DA-86E2-029E90A7DC76}" destId="{065FF5E5-1B54-4473-B260-63F0C3F0FCC4}" srcOrd="1" destOrd="0" presId="urn:microsoft.com/office/officeart/2005/8/layout/funnel1"/>
    <dgm:cxn modelId="{F4F3F029-78F4-4B2B-AD0E-31B94E08E5A4}" type="presParOf" srcId="{3B771858-EBAA-49DA-86E2-029E90A7DC76}" destId="{AFB97BF2-8D0A-4444-89CD-989B5BC1A3DF}" srcOrd="2" destOrd="0" presId="urn:microsoft.com/office/officeart/2005/8/layout/funnel1"/>
    <dgm:cxn modelId="{DDB14BCA-9556-4301-9645-660BD05B97D2}" type="presParOf" srcId="{3B771858-EBAA-49DA-86E2-029E90A7DC76}" destId="{BCDEFC80-50A5-4F8B-A2A9-383F9672F998}" srcOrd="3" destOrd="0" presId="urn:microsoft.com/office/officeart/2005/8/layout/funnel1"/>
    <dgm:cxn modelId="{AB9D44FC-9501-4B22-8C7B-77D5BD73C983}" type="presParOf" srcId="{3B771858-EBAA-49DA-86E2-029E90A7DC76}" destId="{6CC2412F-A07D-4BEC-9E57-EBF51CAE3F24}" srcOrd="4" destOrd="0" presId="urn:microsoft.com/office/officeart/2005/8/layout/funnel1"/>
    <dgm:cxn modelId="{F0063FC7-A26F-41CE-B6D7-6E285655DE8F}" type="presParOf" srcId="{3B771858-EBAA-49DA-86E2-029E90A7DC76}" destId="{F6509D04-3DD4-49D2-BC75-68D052F70319}" srcOrd="5"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492F13-26E2-4F42-A537-2DC8B6DCAFE6}" type="doc">
      <dgm:prSet loTypeId="urn:microsoft.com/office/officeart/2005/8/layout/process5" loCatId="process" qsTypeId="urn:microsoft.com/office/officeart/2005/8/quickstyle/simple3" qsCatId="simple" csTypeId="urn:microsoft.com/office/officeart/2005/8/colors/colorful1" csCatId="colorful" phldr="1"/>
      <dgm:spPr/>
      <dgm:t>
        <a:bodyPr/>
        <a:lstStyle/>
        <a:p>
          <a:endParaRPr lang="en-US"/>
        </a:p>
      </dgm:t>
    </dgm:pt>
    <dgm:pt modelId="{E49C23FF-9C66-4C36-A3D1-42AC1D9EF214}">
      <dgm:prSet custT="1"/>
      <dgm:spPr/>
      <dgm:t>
        <a:bodyPr/>
        <a:lstStyle/>
        <a:p>
          <a:pPr rtl="0"/>
          <a:r>
            <a:rPr lang="en-US" sz="1400" b="1" dirty="0">
              <a:latin typeface="Calibri" panose="020F0502020204030204" pitchFamily="34" charset="0"/>
              <a:cs typeface="Calibri" panose="020F0502020204030204" pitchFamily="34" charset="0"/>
            </a:rPr>
            <a:t>Vendors</a:t>
          </a:r>
          <a:r>
            <a:rPr lang="en-US" sz="1400" dirty="0">
              <a:latin typeface="Calibri" panose="020F0502020204030204" pitchFamily="34" charset="0"/>
              <a:cs typeface="Calibri" panose="020F0502020204030204" pitchFamily="34" charset="0"/>
            </a:rPr>
            <a:t> contact PED Assessment Coordinator </a:t>
          </a:r>
          <a:r>
            <a:rPr lang="en-US" sz="1400" b="1" dirty="0">
              <a:latin typeface="Calibri" panose="020F0502020204030204" pitchFamily="34" charset="0"/>
              <a:cs typeface="Calibri" panose="020F0502020204030204" pitchFamily="34" charset="0"/>
            </a:rPr>
            <a:t>(PED AC)</a:t>
          </a:r>
        </a:p>
      </dgm:t>
    </dgm:pt>
    <dgm:pt modelId="{205D3236-1934-4156-85A1-B2E862AD7277}" type="parTrans" cxnId="{E0C5CD7B-C1F0-4051-87FF-46D25FDD55B6}">
      <dgm:prSet/>
      <dgm:spPr/>
      <dgm:t>
        <a:bodyPr/>
        <a:lstStyle/>
        <a:p>
          <a:endParaRPr lang="en-US" sz="1400">
            <a:solidFill>
              <a:schemeClr val="tx2"/>
            </a:solidFill>
            <a:latin typeface="Calibri" panose="020F0502020204030204" pitchFamily="34" charset="0"/>
            <a:cs typeface="Calibri" panose="020F0502020204030204" pitchFamily="34" charset="0"/>
          </a:endParaRPr>
        </a:p>
      </dgm:t>
    </dgm:pt>
    <dgm:pt modelId="{C8501431-EF9B-402C-BD3B-F05199AA9447}" type="sibTrans" cxnId="{E0C5CD7B-C1F0-4051-87FF-46D25FDD55B6}">
      <dgm:prSet custT="1"/>
      <dgm:spPr/>
      <dgm:t>
        <a:bodyPr/>
        <a:lstStyle/>
        <a:p>
          <a:endParaRPr lang="en-US" sz="1400">
            <a:solidFill>
              <a:schemeClr val="tx2"/>
            </a:solidFill>
            <a:latin typeface="Calibri" panose="020F0502020204030204" pitchFamily="34" charset="0"/>
            <a:cs typeface="Calibri" panose="020F0502020204030204" pitchFamily="34" charset="0"/>
          </a:endParaRPr>
        </a:p>
      </dgm:t>
    </dgm:pt>
    <dgm:pt modelId="{B9E37B50-6101-4753-BA4D-5B70FBAAD20F}">
      <dgm:prSet custT="1"/>
      <dgm:spPr/>
      <dgm:t>
        <a:bodyPr/>
        <a:lstStyle/>
        <a:p>
          <a:pPr rtl="0"/>
          <a:r>
            <a:rPr lang="en-US" sz="1400" b="1" dirty="0">
              <a:latin typeface="Calibri" panose="020F0502020204030204" pitchFamily="34" charset="0"/>
              <a:cs typeface="Calibri" panose="020F0502020204030204" pitchFamily="34" charset="0"/>
            </a:rPr>
            <a:t>PED AC</a:t>
          </a:r>
          <a:r>
            <a:rPr lang="en-US" sz="1400" dirty="0">
              <a:latin typeface="Calibri" panose="020F0502020204030204" pitchFamily="34" charset="0"/>
              <a:cs typeface="Calibri" panose="020F0502020204030204" pitchFamily="34" charset="0"/>
            </a:rPr>
            <a:t> downloads the trouble child alerts from vendor secured portal and places it in the districts </a:t>
          </a:r>
          <a:r>
            <a:rPr lang="en-US" sz="1400" u="sng" dirty="0">
              <a:latin typeface="Calibri" panose="020F0502020204030204" pitchFamily="34" charset="0"/>
              <a:cs typeface="Calibri" panose="020F0502020204030204" pitchFamily="34" charset="0"/>
              <a:hlinkClick xmlns:r="http://schemas.openxmlformats.org/officeDocument/2006/relationships" r:id="rId1"/>
            </a:rPr>
            <a:t>SharePoint</a:t>
          </a:r>
          <a:r>
            <a:rPr lang="en-US" sz="1400" dirty="0">
              <a:latin typeface="Calibri" panose="020F0502020204030204" pitchFamily="34" charset="0"/>
              <a:cs typeface="Calibri" panose="020F0502020204030204" pitchFamily="34" charset="0"/>
            </a:rPr>
            <a:t> folder.</a:t>
          </a:r>
        </a:p>
      </dgm:t>
    </dgm:pt>
    <dgm:pt modelId="{61F76DF6-1857-4DFA-9828-3595D16422C6}" type="parTrans" cxnId="{47420C63-F64B-4A2B-946A-36BD12A2B687}">
      <dgm:prSet/>
      <dgm:spPr/>
      <dgm:t>
        <a:bodyPr/>
        <a:lstStyle/>
        <a:p>
          <a:endParaRPr lang="en-US" sz="1400">
            <a:solidFill>
              <a:schemeClr val="tx2"/>
            </a:solidFill>
            <a:latin typeface="Calibri" panose="020F0502020204030204" pitchFamily="34" charset="0"/>
            <a:cs typeface="Calibri" panose="020F0502020204030204" pitchFamily="34" charset="0"/>
          </a:endParaRPr>
        </a:p>
      </dgm:t>
    </dgm:pt>
    <dgm:pt modelId="{FA8941CE-3DC2-450B-BD3F-B85D17441336}" type="sibTrans" cxnId="{47420C63-F64B-4A2B-946A-36BD12A2B687}">
      <dgm:prSet custT="1"/>
      <dgm:spPr/>
      <dgm:t>
        <a:bodyPr/>
        <a:lstStyle/>
        <a:p>
          <a:endParaRPr lang="en-US" sz="1400">
            <a:solidFill>
              <a:schemeClr val="tx2"/>
            </a:solidFill>
            <a:latin typeface="Calibri" panose="020F0502020204030204" pitchFamily="34" charset="0"/>
            <a:cs typeface="Calibri" panose="020F0502020204030204" pitchFamily="34" charset="0"/>
          </a:endParaRPr>
        </a:p>
      </dgm:t>
    </dgm:pt>
    <dgm:pt modelId="{D2BDDD5B-38C5-4EF2-A189-9C457A5C0CE9}">
      <dgm:prSet custT="1"/>
      <dgm:spPr/>
      <dgm:t>
        <a:bodyPr/>
        <a:lstStyle/>
        <a:p>
          <a:pPr rtl="0"/>
          <a:r>
            <a:rPr lang="en-US" sz="1400" b="1" dirty="0">
              <a:latin typeface="Calibri" panose="020F0502020204030204" pitchFamily="34" charset="0"/>
              <a:cs typeface="Calibri" panose="020F0502020204030204" pitchFamily="34" charset="0"/>
            </a:rPr>
            <a:t>PED AC </a:t>
          </a:r>
          <a:r>
            <a:rPr lang="en-US" sz="1400" dirty="0">
              <a:latin typeface="Calibri" panose="020F0502020204030204" pitchFamily="34" charset="0"/>
              <a:cs typeface="Calibri" panose="020F0502020204030204" pitchFamily="34" charset="0"/>
            </a:rPr>
            <a:t>calls the District Test Coordinator </a:t>
          </a:r>
          <a:r>
            <a:rPr lang="en-US" sz="1400" b="1" dirty="0">
              <a:latin typeface="Calibri" panose="020F0502020204030204" pitchFamily="34" charset="0"/>
              <a:cs typeface="Calibri" panose="020F0502020204030204" pitchFamily="34" charset="0"/>
            </a:rPr>
            <a:t>(DTC)</a:t>
          </a:r>
          <a:r>
            <a:rPr lang="en-US" sz="1400" dirty="0">
              <a:latin typeface="Calibri" panose="020F0502020204030204" pitchFamily="34" charset="0"/>
              <a:cs typeface="Calibri" panose="020F0502020204030204" pitchFamily="34" charset="0"/>
            </a:rPr>
            <a:t> and sends an email with the SharePoint URL. </a:t>
          </a:r>
        </a:p>
      </dgm:t>
    </dgm:pt>
    <dgm:pt modelId="{D66506AC-4358-43B0-9A9E-833EC6580466}" type="parTrans" cxnId="{6372E106-6AD5-459A-A296-93A57D95B43C}">
      <dgm:prSet/>
      <dgm:spPr/>
      <dgm:t>
        <a:bodyPr/>
        <a:lstStyle/>
        <a:p>
          <a:endParaRPr lang="en-US" sz="1400">
            <a:solidFill>
              <a:schemeClr val="tx2"/>
            </a:solidFill>
            <a:latin typeface="Calibri" panose="020F0502020204030204" pitchFamily="34" charset="0"/>
            <a:cs typeface="Calibri" panose="020F0502020204030204" pitchFamily="34" charset="0"/>
          </a:endParaRPr>
        </a:p>
      </dgm:t>
    </dgm:pt>
    <dgm:pt modelId="{54F1A415-7A5F-4D56-9D70-0D7681D6992E}" type="sibTrans" cxnId="{6372E106-6AD5-459A-A296-93A57D95B43C}">
      <dgm:prSet custT="1"/>
      <dgm:spPr/>
      <dgm:t>
        <a:bodyPr/>
        <a:lstStyle/>
        <a:p>
          <a:endParaRPr lang="en-US" sz="1400">
            <a:solidFill>
              <a:schemeClr val="tx2"/>
            </a:solidFill>
            <a:latin typeface="Calibri" panose="020F0502020204030204" pitchFamily="34" charset="0"/>
            <a:cs typeface="Calibri" panose="020F0502020204030204" pitchFamily="34" charset="0"/>
          </a:endParaRPr>
        </a:p>
      </dgm:t>
    </dgm:pt>
    <dgm:pt modelId="{E819AD5B-A258-4E1F-9110-B573550E7D6D}">
      <dgm:prSet custT="1"/>
      <dgm:spPr/>
      <dgm:t>
        <a:bodyPr/>
        <a:lstStyle/>
        <a:p>
          <a:pPr rtl="0"/>
          <a:r>
            <a:rPr lang="en-US" sz="1400" b="1" dirty="0">
              <a:latin typeface="Calibri" panose="020F0502020204030204" pitchFamily="34" charset="0"/>
              <a:cs typeface="Calibri" panose="020F0502020204030204" pitchFamily="34" charset="0"/>
            </a:rPr>
            <a:t>DTC</a:t>
          </a:r>
          <a:r>
            <a:rPr lang="en-US" sz="1400" dirty="0">
              <a:latin typeface="Calibri" panose="020F0502020204030204" pitchFamily="34" charset="0"/>
              <a:cs typeface="Calibri" panose="020F0502020204030204" pitchFamily="34" charset="0"/>
            </a:rPr>
            <a:t> notifies principal, counselor, or other personnel at the school to do a wellness check.</a:t>
          </a:r>
        </a:p>
      </dgm:t>
    </dgm:pt>
    <dgm:pt modelId="{A79B4B6A-08E6-4351-B31F-7830F9A25305}" type="parTrans" cxnId="{9237B34D-AAB8-4824-8134-874A4D30DEA0}">
      <dgm:prSet/>
      <dgm:spPr/>
      <dgm:t>
        <a:bodyPr/>
        <a:lstStyle/>
        <a:p>
          <a:endParaRPr lang="en-US" sz="1400">
            <a:solidFill>
              <a:schemeClr val="tx2"/>
            </a:solidFill>
            <a:latin typeface="Calibri" panose="020F0502020204030204" pitchFamily="34" charset="0"/>
            <a:cs typeface="Calibri" panose="020F0502020204030204" pitchFamily="34" charset="0"/>
          </a:endParaRPr>
        </a:p>
      </dgm:t>
    </dgm:pt>
    <dgm:pt modelId="{C57EC9AD-3185-4C01-B5BB-CA9086061CE3}" type="sibTrans" cxnId="{9237B34D-AAB8-4824-8134-874A4D30DEA0}">
      <dgm:prSet custT="1"/>
      <dgm:spPr/>
      <dgm:t>
        <a:bodyPr/>
        <a:lstStyle/>
        <a:p>
          <a:endParaRPr lang="en-US" sz="1400" dirty="0">
            <a:solidFill>
              <a:schemeClr val="tx2"/>
            </a:solidFill>
            <a:latin typeface="Calibri" panose="020F0502020204030204" pitchFamily="34" charset="0"/>
            <a:cs typeface="Calibri" panose="020F0502020204030204" pitchFamily="34" charset="0"/>
          </a:endParaRPr>
        </a:p>
      </dgm:t>
    </dgm:pt>
    <dgm:pt modelId="{5FCB1EB4-71BC-471E-98E6-113DD161E57E}">
      <dgm:prSet custT="1"/>
      <dgm:spPr/>
      <dgm:t>
        <a:bodyPr/>
        <a:lstStyle/>
        <a:p>
          <a:pPr rtl="0"/>
          <a:r>
            <a:rPr lang="en-US" sz="1400" dirty="0">
              <a:latin typeface="Calibri" panose="020F0502020204030204" pitchFamily="34" charset="0"/>
              <a:cs typeface="Calibri" panose="020F0502020204030204" pitchFamily="34" charset="0"/>
            </a:rPr>
            <a:t>The </a:t>
          </a:r>
          <a:r>
            <a:rPr lang="en-US" sz="1400" b="1" dirty="0">
              <a:latin typeface="Calibri" panose="020F0502020204030204" pitchFamily="34" charset="0"/>
              <a:cs typeface="Calibri" panose="020F0502020204030204" pitchFamily="34" charset="0"/>
            </a:rPr>
            <a:t>PED AC </a:t>
          </a:r>
          <a:r>
            <a:rPr lang="en-US" sz="1400" dirty="0">
              <a:latin typeface="Calibri" panose="020F0502020204030204" pitchFamily="34" charset="0"/>
              <a:cs typeface="Calibri" panose="020F0502020204030204" pitchFamily="34" charset="0"/>
            </a:rPr>
            <a:t>will contact </a:t>
          </a:r>
          <a:r>
            <a:rPr lang="en-US" sz="1400" b="1" dirty="0">
              <a:latin typeface="Calibri" panose="020F0502020204030204" pitchFamily="34" charset="0"/>
              <a:cs typeface="Calibri" panose="020F0502020204030204" pitchFamily="34" charset="0"/>
            </a:rPr>
            <a:t>CYFD at 1-855-333-SAFE [7233] or #SAFE</a:t>
          </a:r>
          <a:endParaRPr lang="en-US" sz="1400" dirty="0">
            <a:latin typeface="Calibri" panose="020F0502020204030204" pitchFamily="34" charset="0"/>
            <a:cs typeface="Calibri" panose="020F0502020204030204" pitchFamily="34" charset="0"/>
          </a:endParaRPr>
        </a:p>
      </dgm:t>
    </dgm:pt>
    <dgm:pt modelId="{5F23FD62-CB89-4D57-888D-F1A44FA5D003}" type="parTrans" cxnId="{AB7DDDF6-3258-4E52-A4A3-55BDF4F145DA}">
      <dgm:prSet/>
      <dgm:spPr/>
      <dgm:t>
        <a:bodyPr/>
        <a:lstStyle/>
        <a:p>
          <a:endParaRPr lang="en-US" sz="1400">
            <a:solidFill>
              <a:schemeClr val="tx2"/>
            </a:solidFill>
            <a:latin typeface="Calibri" panose="020F0502020204030204" pitchFamily="34" charset="0"/>
            <a:cs typeface="Calibri" panose="020F0502020204030204" pitchFamily="34" charset="0"/>
          </a:endParaRPr>
        </a:p>
      </dgm:t>
    </dgm:pt>
    <dgm:pt modelId="{CAECCEF1-96FC-4AD2-B224-5C321CB706A1}" type="sibTrans" cxnId="{AB7DDDF6-3258-4E52-A4A3-55BDF4F145DA}">
      <dgm:prSet custT="1"/>
      <dgm:spPr/>
      <dgm:t>
        <a:bodyPr/>
        <a:lstStyle/>
        <a:p>
          <a:endParaRPr lang="en-US" sz="1400">
            <a:solidFill>
              <a:schemeClr val="tx2"/>
            </a:solidFill>
            <a:latin typeface="Calibri" panose="020F0502020204030204" pitchFamily="34" charset="0"/>
            <a:cs typeface="Calibri" panose="020F0502020204030204" pitchFamily="34" charset="0"/>
          </a:endParaRPr>
        </a:p>
      </dgm:t>
    </dgm:pt>
    <dgm:pt modelId="{31C00196-3FB3-48BB-B651-F2B428C304EE}">
      <dgm:prSet custT="1"/>
      <dgm:spPr/>
      <dgm:t>
        <a:bodyPr/>
        <a:lstStyle/>
        <a:p>
          <a:pPr rtl="0"/>
          <a:r>
            <a:rPr lang="en-US" sz="1400" b="1" dirty="0">
              <a:latin typeface="Calibri" panose="020F0502020204030204" pitchFamily="34" charset="0"/>
              <a:cs typeface="Calibri" panose="020F0502020204030204" pitchFamily="34" charset="0"/>
            </a:rPr>
            <a:t>DTC</a:t>
          </a:r>
          <a:r>
            <a:rPr lang="en-US" sz="1400" dirty="0">
              <a:latin typeface="Calibri" panose="020F0502020204030204" pitchFamily="34" charset="0"/>
              <a:cs typeface="Calibri" panose="020F0502020204030204" pitchFamily="34" charset="0"/>
            </a:rPr>
            <a:t> will report to </a:t>
          </a:r>
          <a:r>
            <a:rPr lang="en-US" sz="1400" b="1" dirty="0">
              <a:latin typeface="Calibri" panose="020F0502020204030204" pitchFamily="34" charset="0"/>
              <a:cs typeface="Calibri" panose="020F0502020204030204" pitchFamily="34" charset="0"/>
            </a:rPr>
            <a:t>PED</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AC</a:t>
          </a:r>
          <a:r>
            <a:rPr lang="en-US" sz="1400" dirty="0">
              <a:latin typeface="Calibri" panose="020F0502020204030204" pitchFamily="34" charset="0"/>
              <a:cs typeface="Calibri" panose="020F0502020204030204" pitchFamily="34" charset="0"/>
            </a:rPr>
            <a:t> about the status of wellness check without needing to provide additional information.</a:t>
          </a:r>
        </a:p>
      </dgm:t>
    </dgm:pt>
    <dgm:pt modelId="{9EF69ACC-7FFC-4115-AEA5-0C7C753D7954}" type="parTrans" cxnId="{7D029B3B-3D3A-4627-B6C7-EF2D4C2D5A39}">
      <dgm:prSet/>
      <dgm:spPr/>
      <dgm:t>
        <a:bodyPr/>
        <a:lstStyle/>
        <a:p>
          <a:endParaRPr lang="en-US" sz="1400">
            <a:solidFill>
              <a:schemeClr val="tx2"/>
            </a:solidFill>
            <a:latin typeface="Calibri" panose="020F0502020204030204" pitchFamily="34" charset="0"/>
            <a:cs typeface="Calibri" panose="020F0502020204030204" pitchFamily="34" charset="0"/>
          </a:endParaRPr>
        </a:p>
      </dgm:t>
    </dgm:pt>
    <dgm:pt modelId="{93765BD5-1B3F-45EA-A6D5-9055B53DA614}" type="sibTrans" cxnId="{7D029B3B-3D3A-4627-B6C7-EF2D4C2D5A39}">
      <dgm:prSet/>
      <dgm:spPr/>
      <dgm:t>
        <a:bodyPr/>
        <a:lstStyle/>
        <a:p>
          <a:endParaRPr lang="en-US" sz="1400">
            <a:solidFill>
              <a:schemeClr val="tx2"/>
            </a:solidFill>
            <a:latin typeface="Calibri" panose="020F0502020204030204" pitchFamily="34" charset="0"/>
            <a:cs typeface="Calibri" panose="020F0502020204030204" pitchFamily="34" charset="0"/>
          </a:endParaRPr>
        </a:p>
      </dgm:t>
    </dgm:pt>
    <dgm:pt modelId="{60E4DE3C-FCCF-4F39-8FCD-5FBFE22C6BDF}" type="pres">
      <dgm:prSet presAssocID="{20492F13-26E2-4F42-A537-2DC8B6DCAFE6}" presName="diagram" presStyleCnt="0">
        <dgm:presLayoutVars>
          <dgm:dir/>
          <dgm:resizeHandles val="exact"/>
        </dgm:presLayoutVars>
      </dgm:prSet>
      <dgm:spPr/>
    </dgm:pt>
    <dgm:pt modelId="{4881C6AD-6090-4753-AC1E-B82C307A04E7}" type="pres">
      <dgm:prSet presAssocID="{E49C23FF-9C66-4C36-A3D1-42AC1D9EF214}" presName="node" presStyleLbl="node1" presStyleIdx="0" presStyleCnt="6">
        <dgm:presLayoutVars>
          <dgm:bulletEnabled val="1"/>
        </dgm:presLayoutVars>
      </dgm:prSet>
      <dgm:spPr/>
    </dgm:pt>
    <dgm:pt modelId="{B5F047F8-C5F3-48F0-894F-45A9EBB0F4E6}" type="pres">
      <dgm:prSet presAssocID="{C8501431-EF9B-402C-BD3B-F05199AA9447}" presName="sibTrans" presStyleLbl="sibTrans2D1" presStyleIdx="0" presStyleCnt="5"/>
      <dgm:spPr/>
    </dgm:pt>
    <dgm:pt modelId="{84AC1824-D43E-46F8-B9FF-14F1592A2222}" type="pres">
      <dgm:prSet presAssocID="{C8501431-EF9B-402C-BD3B-F05199AA9447}" presName="connectorText" presStyleLbl="sibTrans2D1" presStyleIdx="0" presStyleCnt="5"/>
      <dgm:spPr/>
    </dgm:pt>
    <dgm:pt modelId="{3475EBCE-8D2C-4840-BC20-88EDE599CC96}" type="pres">
      <dgm:prSet presAssocID="{B9E37B50-6101-4753-BA4D-5B70FBAAD20F}" presName="node" presStyleLbl="node1" presStyleIdx="1" presStyleCnt="6">
        <dgm:presLayoutVars>
          <dgm:bulletEnabled val="1"/>
        </dgm:presLayoutVars>
      </dgm:prSet>
      <dgm:spPr/>
    </dgm:pt>
    <dgm:pt modelId="{CB23E577-FB7E-4C39-8D84-DFD5A893A8B8}" type="pres">
      <dgm:prSet presAssocID="{FA8941CE-3DC2-450B-BD3F-B85D17441336}" presName="sibTrans" presStyleLbl="sibTrans2D1" presStyleIdx="1" presStyleCnt="5"/>
      <dgm:spPr/>
    </dgm:pt>
    <dgm:pt modelId="{0B2675A1-E093-475B-BE8D-CAB4B632102C}" type="pres">
      <dgm:prSet presAssocID="{FA8941CE-3DC2-450B-BD3F-B85D17441336}" presName="connectorText" presStyleLbl="sibTrans2D1" presStyleIdx="1" presStyleCnt="5"/>
      <dgm:spPr/>
    </dgm:pt>
    <dgm:pt modelId="{E259E28C-99D5-4BBD-887C-7891AEE65ABB}" type="pres">
      <dgm:prSet presAssocID="{D2BDDD5B-38C5-4EF2-A189-9C457A5C0CE9}" presName="node" presStyleLbl="node1" presStyleIdx="2" presStyleCnt="6" custLinFactNeighborX="-1795" custLinFactNeighborY="2327">
        <dgm:presLayoutVars>
          <dgm:bulletEnabled val="1"/>
        </dgm:presLayoutVars>
      </dgm:prSet>
      <dgm:spPr/>
    </dgm:pt>
    <dgm:pt modelId="{4BF058ED-E116-46D3-8365-00578C5C5E64}" type="pres">
      <dgm:prSet presAssocID="{54F1A415-7A5F-4D56-9D70-0D7681D6992E}" presName="sibTrans" presStyleLbl="sibTrans2D1" presStyleIdx="2" presStyleCnt="5" custLinFactNeighborX="-6582"/>
      <dgm:spPr/>
    </dgm:pt>
    <dgm:pt modelId="{C85EC308-2D10-483D-95AA-486AF43507C1}" type="pres">
      <dgm:prSet presAssocID="{54F1A415-7A5F-4D56-9D70-0D7681D6992E}" presName="connectorText" presStyleLbl="sibTrans2D1" presStyleIdx="2" presStyleCnt="5"/>
      <dgm:spPr/>
    </dgm:pt>
    <dgm:pt modelId="{53991F8F-020F-4B70-B954-22F3CD0B1E91}" type="pres">
      <dgm:prSet presAssocID="{E819AD5B-A258-4E1F-9110-B573550E7D6D}" presName="node" presStyleLbl="node1" presStyleIdx="3" presStyleCnt="6" custLinFactNeighborX="-3273">
        <dgm:presLayoutVars>
          <dgm:bulletEnabled val="1"/>
        </dgm:presLayoutVars>
      </dgm:prSet>
      <dgm:spPr/>
    </dgm:pt>
    <dgm:pt modelId="{FD7044D2-1840-47FD-92DB-FC909C697982}" type="pres">
      <dgm:prSet presAssocID="{C57EC9AD-3185-4C01-B5BB-CA9086061CE3}" presName="sibTrans" presStyleLbl="sibTrans2D1" presStyleIdx="3" presStyleCnt="5" custAng="18750863" custScaleX="173194" custLinFactX="-123830" custLinFactNeighborX="-200000" custLinFactNeighborY="-3336"/>
      <dgm:spPr/>
    </dgm:pt>
    <dgm:pt modelId="{915F2692-4A43-4EBA-8AE6-C6E89A69E7AA}" type="pres">
      <dgm:prSet presAssocID="{C57EC9AD-3185-4C01-B5BB-CA9086061CE3}" presName="connectorText" presStyleLbl="sibTrans2D1" presStyleIdx="3" presStyleCnt="5"/>
      <dgm:spPr/>
    </dgm:pt>
    <dgm:pt modelId="{2845CBE5-99CD-4D6C-811A-0349D3CABD51}" type="pres">
      <dgm:prSet presAssocID="{5FCB1EB4-71BC-471E-98E6-113DD161E57E}" presName="node" presStyleLbl="node1" presStyleIdx="4" presStyleCnt="6">
        <dgm:presLayoutVars>
          <dgm:bulletEnabled val="1"/>
        </dgm:presLayoutVars>
      </dgm:prSet>
      <dgm:spPr/>
    </dgm:pt>
    <dgm:pt modelId="{DA2E11BF-F62A-481F-8D4B-299286D91A0E}" type="pres">
      <dgm:prSet presAssocID="{CAECCEF1-96FC-4AD2-B224-5C321CB706A1}" presName="sibTrans" presStyleLbl="sibTrans2D1" presStyleIdx="4" presStyleCnt="5"/>
      <dgm:spPr/>
    </dgm:pt>
    <dgm:pt modelId="{2CA161C8-9129-4242-A1D0-E1D491A94176}" type="pres">
      <dgm:prSet presAssocID="{CAECCEF1-96FC-4AD2-B224-5C321CB706A1}" presName="connectorText" presStyleLbl="sibTrans2D1" presStyleIdx="4" presStyleCnt="5"/>
      <dgm:spPr/>
    </dgm:pt>
    <dgm:pt modelId="{B1D80122-78F3-4F1C-B57E-3D857F840988}" type="pres">
      <dgm:prSet presAssocID="{31C00196-3FB3-48BB-B651-F2B428C304EE}" presName="node" presStyleLbl="node1" presStyleIdx="5" presStyleCnt="6">
        <dgm:presLayoutVars>
          <dgm:bulletEnabled val="1"/>
        </dgm:presLayoutVars>
      </dgm:prSet>
      <dgm:spPr/>
    </dgm:pt>
  </dgm:ptLst>
  <dgm:cxnLst>
    <dgm:cxn modelId="{6372E106-6AD5-459A-A296-93A57D95B43C}" srcId="{20492F13-26E2-4F42-A537-2DC8B6DCAFE6}" destId="{D2BDDD5B-38C5-4EF2-A189-9C457A5C0CE9}" srcOrd="2" destOrd="0" parTransId="{D66506AC-4358-43B0-9A9E-833EC6580466}" sibTransId="{54F1A415-7A5F-4D56-9D70-0D7681D6992E}"/>
    <dgm:cxn modelId="{D9CAC70B-6916-4059-97BE-A130CF3F51DC}" type="presOf" srcId="{5FCB1EB4-71BC-471E-98E6-113DD161E57E}" destId="{2845CBE5-99CD-4D6C-811A-0349D3CABD51}" srcOrd="0" destOrd="0" presId="urn:microsoft.com/office/officeart/2005/8/layout/process5"/>
    <dgm:cxn modelId="{9D5EE12A-532B-4B74-922B-0217537C568B}" type="presOf" srcId="{D2BDDD5B-38C5-4EF2-A189-9C457A5C0CE9}" destId="{E259E28C-99D5-4BBD-887C-7891AEE65ABB}" srcOrd="0" destOrd="0" presId="urn:microsoft.com/office/officeart/2005/8/layout/process5"/>
    <dgm:cxn modelId="{7D029B3B-3D3A-4627-B6C7-EF2D4C2D5A39}" srcId="{20492F13-26E2-4F42-A537-2DC8B6DCAFE6}" destId="{31C00196-3FB3-48BB-B651-F2B428C304EE}" srcOrd="5" destOrd="0" parTransId="{9EF69ACC-7FFC-4115-AEA5-0C7C753D7954}" sibTransId="{93765BD5-1B3F-45EA-A6D5-9055B53DA614}"/>
    <dgm:cxn modelId="{47420C63-F64B-4A2B-946A-36BD12A2B687}" srcId="{20492F13-26E2-4F42-A537-2DC8B6DCAFE6}" destId="{B9E37B50-6101-4753-BA4D-5B70FBAAD20F}" srcOrd="1" destOrd="0" parTransId="{61F76DF6-1857-4DFA-9828-3595D16422C6}" sibTransId="{FA8941CE-3DC2-450B-BD3F-B85D17441336}"/>
    <dgm:cxn modelId="{A3957265-BEA2-45A1-A1B3-DD4185F906A6}" type="presOf" srcId="{E49C23FF-9C66-4C36-A3D1-42AC1D9EF214}" destId="{4881C6AD-6090-4753-AC1E-B82C307A04E7}" srcOrd="0" destOrd="0" presId="urn:microsoft.com/office/officeart/2005/8/layout/process5"/>
    <dgm:cxn modelId="{9237B34D-AAB8-4824-8134-874A4D30DEA0}" srcId="{20492F13-26E2-4F42-A537-2DC8B6DCAFE6}" destId="{E819AD5B-A258-4E1F-9110-B573550E7D6D}" srcOrd="3" destOrd="0" parTransId="{A79B4B6A-08E6-4351-B31F-7830F9A25305}" sibTransId="{C57EC9AD-3185-4C01-B5BB-CA9086061CE3}"/>
    <dgm:cxn modelId="{261B4775-C6F2-4569-AA3E-0225531A1991}" type="presOf" srcId="{C57EC9AD-3185-4C01-B5BB-CA9086061CE3}" destId="{915F2692-4A43-4EBA-8AE6-C6E89A69E7AA}" srcOrd="1" destOrd="0" presId="urn:microsoft.com/office/officeart/2005/8/layout/process5"/>
    <dgm:cxn modelId="{E00EA758-7A6F-4BCA-AAEC-46C10E63A487}" type="presOf" srcId="{54F1A415-7A5F-4D56-9D70-0D7681D6992E}" destId="{C85EC308-2D10-483D-95AA-486AF43507C1}" srcOrd="1" destOrd="0" presId="urn:microsoft.com/office/officeart/2005/8/layout/process5"/>
    <dgm:cxn modelId="{E0C5CD7B-C1F0-4051-87FF-46D25FDD55B6}" srcId="{20492F13-26E2-4F42-A537-2DC8B6DCAFE6}" destId="{E49C23FF-9C66-4C36-A3D1-42AC1D9EF214}" srcOrd="0" destOrd="0" parTransId="{205D3236-1934-4156-85A1-B2E862AD7277}" sibTransId="{C8501431-EF9B-402C-BD3B-F05199AA9447}"/>
    <dgm:cxn modelId="{F344C78A-87A1-4A88-BDE5-92A24C2A4161}" type="presOf" srcId="{20492F13-26E2-4F42-A537-2DC8B6DCAFE6}" destId="{60E4DE3C-FCCF-4F39-8FCD-5FBFE22C6BDF}" srcOrd="0" destOrd="0" presId="urn:microsoft.com/office/officeart/2005/8/layout/process5"/>
    <dgm:cxn modelId="{F2A9368B-95AE-4C95-B206-0A74A861E13C}" type="presOf" srcId="{FA8941CE-3DC2-450B-BD3F-B85D17441336}" destId="{0B2675A1-E093-475B-BE8D-CAB4B632102C}" srcOrd="1" destOrd="0" presId="urn:microsoft.com/office/officeart/2005/8/layout/process5"/>
    <dgm:cxn modelId="{21C26295-C137-44C1-BBC4-7E86CF43026E}" type="presOf" srcId="{B9E37B50-6101-4753-BA4D-5B70FBAAD20F}" destId="{3475EBCE-8D2C-4840-BC20-88EDE599CC96}" srcOrd="0" destOrd="0" presId="urn:microsoft.com/office/officeart/2005/8/layout/process5"/>
    <dgm:cxn modelId="{ACD3C897-08BF-4F18-B906-75F65147805B}" type="presOf" srcId="{54F1A415-7A5F-4D56-9D70-0D7681D6992E}" destId="{4BF058ED-E116-46D3-8365-00578C5C5E64}" srcOrd="0" destOrd="0" presId="urn:microsoft.com/office/officeart/2005/8/layout/process5"/>
    <dgm:cxn modelId="{03B18E98-BE29-45A1-B49C-9FC9D8AA08BF}" type="presOf" srcId="{CAECCEF1-96FC-4AD2-B224-5C321CB706A1}" destId="{2CA161C8-9129-4242-A1D0-E1D491A94176}" srcOrd="1" destOrd="0" presId="urn:microsoft.com/office/officeart/2005/8/layout/process5"/>
    <dgm:cxn modelId="{2F58E798-DFDF-429E-BC0C-85F89480C523}" type="presOf" srcId="{31C00196-3FB3-48BB-B651-F2B428C304EE}" destId="{B1D80122-78F3-4F1C-B57E-3D857F840988}" srcOrd="0" destOrd="0" presId="urn:microsoft.com/office/officeart/2005/8/layout/process5"/>
    <dgm:cxn modelId="{B7F616BD-22AC-4947-9E9F-EDBCA2C27367}" type="presOf" srcId="{C8501431-EF9B-402C-BD3B-F05199AA9447}" destId="{84AC1824-D43E-46F8-B9FF-14F1592A2222}" srcOrd="1" destOrd="0" presId="urn:microsoft.com/office/officeart/2005/8/layout/process5"/>
    <dgm:cxn modelId="{DBA374C3-8424-4D75-8662-FE7B5AA977C4}" type="presOf" srcId="{C57EC9AD-3185-4C01-B5BB-CA9086061CE3}" destId="{FD7044D2-1840-47FD-92DB-FC909C697982}" srcOrd="0" destOrd="0" presId="urn:microsoft.com/office/officeart/2005/8/layout/process5"/>
    <dgm:cxn modelId="{D411CBE4-1BD2-4D76-81D1-54C9A4DEED69}" type="presOf" srcId="{C8501431-EF9B-402C-BD3B-F05199AA9447}" destId="{B5F047F8-C5F3-48F0-894F-45A9EBB0F4E6}" srcOrd="0" destOrd="0" presId="urn:microsoft.com/office/officeart/2005/8/layout/process5"/>
    <dgm:cxn modelId="{E0D64AF3-63A6-4116-B7B7-B04FD80BEC23}" type="presOf" srcId="{CAECCEF1-96FC-4AD2-B224-5C321CB706A1}" destId="{DA2E11BF-F62A-481F-8D4B-299286D91A0E}" srcOrd="0" destOrd="0" presId="urn:microsoft.com/office/officeart/2005/8/layout/process5"/>
    <dgm:cxn modelId="{AB7DDDF6-3258-4E52-A4A3-55BDF4F145DA}" srcId="{20492F13-26E2-4F42-A537-2DC8B6DCAFE6}" destId="{5FCB1EB4-71BC-471E-98E6-113DD161E57E}" srcOrd="4" destOrd="0" parTransId="{5F23FD62-CB89-4D57-888D-F1A44FA5D003}" sibTransId="{CAECCEF1-96FC-4AD2-B224-5C321CB706A1}"/>
    <dgm:cxn modelId="{EFF78DF9-EAC9-4397-8E72-5EA52DF8702E}" type="presOf" srcId="{FA8941CE-3DC2-450B-BD3F-B85D17441336}" destId="{CB23E577-FB7E-4C39-8D84-DFD5A893A8B8}" srcOrd="0" destOrd="0" presId="urn:microsoft.com/office/officeart/2005/8/layout/process5"/>
    <dgm:cxn modelId="{E317F9FA-A3A6-40E9-818F-F1DDE26DDB90}" type="presOf" srcId="{E819AD5B-A258-4E1F-9110-B573550E7D6D}" destId="{53991F8F-020F-4B70-B954-22F3CD0B1E91}" srcOrd="0" destOrd="0" presId="urn:microsoft.com/office/officeart/2005/8/layout/process5"/>
    <dgm:cxn modelId="{A04230B0-EAB5-4D7D-B987-7A8C4D789368}" type="presParOf" srcId="{60E4DE3C-FCCF-4F39-8FCD-5FBFE22C6BDF}" destId="{4881C6AD-6090-4753-AC1E-B82C307A04E7}" srcOrd="0" destOrd="0" presId="urn:microsoft.com/office/officeart/2005/8/layout/process5"/>
    <dgm:cxn modelId="{2FCEC8E8-9483-4487-B7F3-560844FB9C5E}" type="presParOf" srcId="{60E4DE3C-FCCF-4F39-8FCD-5FBFE22C6BDF}" destId="{B5F047F8-C5F3-48F0-894F-45A9EBB0F4E6}" srcOrd="1" destOrd="0" presId="urn:microsoft.com/office/officeart/2005/8/layout/process5"/>
    <dgm:cxn modelId="{FE46F16E-735C-4814-87B5-2DB9E780CF71}" type="presParOf" srcId="{B5F047F8-C5F3-48F0-894F-45A9EBB0F4E6}" destId="{84AC1824-D43E-46F8-B9FF-14F1592A2222}" srcOrd="0" destOrd="0" presId="urn:microsoft.com/office/officeart/2005/8/layout/process5"/>
    <dgm:cxn modelId="{56617852-7C07-420F-A76D-F18B1E5FA3B7}" type="presParOf" srcId="{60E4DE3C-FCCF-4F39-8FCD-5FBFE22C6BDF}" destId="{3475EBCE-8D2C-4840-BC20-88EDE599CC96}" srcOrd="2" destOrd="0" presId="urn:microsoft.com/office/officeart/2005/8/layout/process5"/>
    <dgm:cxn modelId="{6C447A78-CD6F-432D-A311-02AD41EAD2CB}" type="presParOf" srcId="{60E4DE3C-FCCF-4F39-8FCD-5FBFE22C6BDF}" destId="{CB23E577-FB7E-4C39-8D84-DFD5A893A8B8}" srcOrd="3" destOrd="0" presId="urn:microsoft.com/office/officeart/2005/8/layout/process5"/>
    <dgm:cxn modelId="{FB528456-F16C-4378-90FB-274E4EFD014B}" type="presParOf" srcId="{CB23E577-FB7E-4C39-8D84-DFD5A893A8B8}" destId="{0B2675A1-E093-475B-BE8D-CAB4B632102C}" srcOrd="0" destOrd="0" presId="urn:microsoft.com/office/officeart/2005/8/layout/process5"/>
    <dgm:cxn modelId="{4458B868-35D2-493F-8318-A32BEAA31A2E}" type="presParOf" srcId="{60E4DE3C-FCCF-4F39-8FCD-5FBFE22C6BDF}" destId="{E259E28C-99D5-4BBD-887C-7891AEE65ABB}" srcOrd="4" destOrd="0" presId="urn:microsoft.com/office/officeart/2005/8/layout/process5"/>
    <dgm:cxn modelId="{B45BDD3B-1E4E-4F68-B226-51CEAB5741F2}" type="presParOf" srcId="{60E4DE3C-FCCF-4F39-8FCD-5FBFE22C6BDF}" destId="{4BF058ED-E116-46D3-8365-00578C5C5E64}" srcOrd="5" destOrd="0" presId="urn:microsoft.com/office/officeart/2005/8/layout/process5"/>
    <dgm:cxn modelId="{3ABB07D5-2387-4828-9FFF-9E14372E8A07}" type="presParOf" srcId="{4BF058ED-E116-46D3-8365-00578C5C5E64}" destId="{C85EC308-2D10-483D-95AA-486AF43507C1}" srcOrd="0" destOrd="0" presId="urn:microsoft.com/office/officeart/2005/8/layout/process5"/>
    <dgm:cxn modelId="{5E085C69-7AE3-4655-AF19-E462D40707AB}" type="presParOf" srcId="{60E4DE3C-FCCF-4F39-8FCD-5FBFE22C6BDF}" destId="{53991F8F-020F-4B70-B954-22F3CD0B1E91}" srcOrd="6" destOrd="0" presId="urn:microsoft.com/office/officeart/2005/8/layout/process5"/>
    <dgm:cxn modelId="{C295192C-D04B-4A97-9421-549B182D8C6A}" type="presParOf" srcId="{60E4DE3C-FCCF-4F39-8FCD-5FBFE22C6BDF}" destId="{FD7044D2-1840-47FD-92DB-FC909C697982}" srcOrd="7" destOrd="0" presId="urn:microsoft.com/office/officeart/2005/8/layout/process5"/>
    <dgm:cxn modelId="{7FBD7ADF-3D03-4295-8486-42E964A06AF4}" type="presParOf" srcId="{FD7044D2-1840-47FD-92DB-FC909C697982}" destId="{915F2692-4A43-4EBA-8AE6-C6E89A69E7AA}" srcOrd="0" destOrd="0" presId="urn:microsoft.com/office/officeart/2005/8/layout/process5"/>
    <dgm:cxn modelId="{70BF49AE-1B31-4429-8E7B-65FF9068AE4C}" type="presParOf" srcId="{60E4DE3C-FCCF-4F39-8FCD-5FBFE22C6BDF}" destId="{2845CBE5-99CD-4D6C-811A-0349D3CABD51}" srcOrd="8" destOrd="0" presId="urn:microsoft.com/office/officeart/2005/8/layout/process5"/>
    <dgm:cxn modelId="{E1EFD637-58D3-4388-94AE-6A3224CD930C}" type="presParOf" srcId="{60E4DE3C-FCCF-4F39-8FCD-5FBFE22C6BDF}" destId="{DA2E11BF-F62A-481F-8D4B-299286D91A0E}" srcOrd="9" destOrd="0" presId="urn:microsoft.com/office/officeart/2005/8/layout/process5"/>
    <dgm:cxn modelId="{D9F8BE17-D220-40E8-BF08-4207C8A42DF3}" type="presParOf" srcId="{DA2E11BF-F62A-481F-8D4B-299286D91A0E}" destId="{2CA161C8-9129-4242-A1D0-E1D491A94176}" srcOrd="0" destOrd="0" presId="urn:microsoft.com/office/officeart/2005/8/layout/process5"/>
    <dgm:cxn modelId="{EFD5A3F0-3959-459A-A5C2-68DFA553E1DF}" type="presParOf" srcId="{60E4DE3C-FCCF-4F39-8FCD-5FBFE22C6BDF}" destId="{B1D80122-78F3-4F1C-B57E-3D857F840988}"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F5990-A9A1-4165-89C7-F84E4917BD75}">
      <dsp:nvSpPr>
        <dsp:cNvPr id="0" name=""/>
        <dsp:cNvSpPr/>
      </dsp:nvSpPr>
      <dsp:spPr>
        <a:xfrm>
          <a:off x="369434" y="912436"/>
          <a:ext cx="4212484" cy="172813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5FF5E5-1B54-4473-B260-63F0C3F0FCC4}">
      <dsp:nvSpPr>
        <dsp:cNvPr id="0" name=""/>
        <dsp:cNvSpPr/>
      </dsp:nvSpPr>
      <dsp:spPr>
        <a:xfrm>
          <a:off x="2008818" y="3395623"/>
          <a:ext cx="846666" cy="541866"/>
        </a:xfrm>
        <a:prstGeom prst="downArrow">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AFB97BF2-8D0A-4444-89CD-989B5BC1A3DF}">
      <dsp:nvSpPr>
        <dsp:cNvPr id="0" name=""/>
        <dsp:cNvSpPr/>
      </dsp:nvSpPr>
      <dsp:spPr>
        <a:xfrm>
          <a:off x="492353" y="4276059"/>
          <a:ext cx="40640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tx2"/>
            </a:solidFill>
            <a:latin typeface="Calibri" panose="020F0502020204030204" pitchFamily="34" charset="0"/>
            <a:cs typeface="Calibri" panose="020F0502020204030204" pitchFamily="34" charset="0"/>
          </a:endParaRPr>
        </a:p>
      </dsp:txBody>
      <dsp:txXfrm>
        <a:off x="492353" y="4276059"/>
        <a:ext cx="4064000" cy="1016000"/>
      </dsp:txXfrm>
    </dsp:sp>
    <dsp:sp modelId="{BCDEFC80-50A5-4F8B-A2A9-383F9672F998}">
      <dsp:nvSpPr>
        <dsp:cNvPr id="0" name=""/>
        <dsp:cNvSpPr/>
      </dsp:nvSpPr>
      <dsp:spPr>
        <a:xfrm>
          <a:off x="2564619" y="1805519"/>
          <a:ext cx="1547439" cy="139852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solidFill>
              <a:latin typeface="Calibri" panose="020F0502020204030204" pitchFamily="34" charset="0"/>
              <a:cs typeface="Calibri" panose="020F0502020204030204" pitchFamily="34" charset="0"/>
            </a:rPr>
            <a:t>NMPED Reentry Webinar Series</a:t>
          </a:r>
        </a:p>
      </dsp:txBody>
      <dsp:txXfrm>
        <a:off x="2791236" y="2010329"/>
        <a:ext cx="1094205" cy="988909"/>
      </dsp:txXfrm>
    </dsp:sp>
    <dsp:sp modelId="{6CC2412F-A07D-4BEC-9E57-EBF51CAE3F24}">
      <dsp:nvSpPr>
        <dsp:cNvPr id="0" name=""/>
        <dsp:cNvSpPr/>
      </dsp:nvSpPr>
      <dsp:spPr>
        <a:xfrm>
          <a:off x="874380" y="1759696"/>
          <a:ext cx="1665869" cy="144435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solidFill>
              <a:latin typeface="Calibri" panose="020F0502020204030204" pitchFamily="34" charset="0"/>
              <a:cs typeface="Calibri" panose="020F0502020204030204" pitchFamily="34" charset="0"/>
            </a:rPr>
            <a:t>Balanced Assessment System (i.e. video, infographic, etc.) </a:t>
          </a:r>
        </a:p>
      </dsp:txBody>
      <dsp:txXfrm>
        <a:off x="1118341" y="1971217"/>
        <a:ext cx="1177947" cy="1021313"/>
      </dsp:txXfrm>
    </dsp:sp>
    <dsp:sp modelId="{F6509D04-3DD4-49D2-BC75-68D052F70319}">
      <dsp:nvSpPr>
        <dsp:cNvPr id="0" name=""/>
        <dsp:cNvSpPr/>
      </dsp:nvSpPr>
      <dsp:spPr>
        <a:xfrm>
          <a:off x="91710" y="708084"/>
          <a:ext cx="4741333" cy="379306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1C6AD-6090-4753-AC1E-B82C307A04E7}">
      <dsp:nvSpPr>
        <dsp:cNvPr id="0" name=""/>
        <dsp:cNvSpPr/>
      </dsp:nvSpPr>
      <dsp:spPr>
        <a:xfrm>
          <a:off x="10113" y="57567"/>
          <a:ext cx="3022932" cy="1813759"/>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Calibri" panose="020F0502020204030204" pitchFamily="34" charset="0"/>
              <a:cs typeface="Calibri" panose="020F0502020204030204" pitchFamily="34" charset="0"/>
            </a:rPr>
            <a:t>Vendors</a:t>
          </a:r>
          <a:r>
            <a:rPr lang="en-US" sz="1400" kern="1200" dirty="0">
              <a:latin typeface="Calibri" panose="020F0502020204030204" pitchFamily="34" charset="0"/>
              <a:cs typeface="Calibri" panose="020F0502020204030204" pitchFamily="34" charset="0"/>
            </a:rPr>
            <a:t> contact PED Assessment Coordinator </a:t>
          </a:r>
          <a:r>
            <a:rPr lang="en-US" sz="1400" b="1" kern="1200" dirty="0">
              <a:latin typeface="Calibri" panose="020F0502020204030204" pitchFamily="34" charset="0"/>
              <a:cs typeface="Calibri" panose="020F0502020204030204" pitchFamily="34" charset="0"/>
            </a:rPr>
            <a:t>(PED AC)</a:t>
          </a:r>
        </a:p>
      </dsp:txBody>
      <dsp:txXfrm>
        <a:off x="63236" y="110690"/>
        <a:ext cx="2916686" cy="1707513"/>
      </dsp:txXfrm>
    </dsp:sp>
    <dsp:sp modelId="{B5F047F8-C5F3-48F0-894F-45A9EBB0F4E6}">
      <dsp:nvSpPr>
        <dsp:cNvPr id="0" name=""/>
        <dsp:cNvSpPr/>
      </dsp:nvSpPr>
      <dsp:spPr>
        <a:xfrm>
          <a:off x="3299064" y="589603"/>
          <a:ext cx="640861" cy="749687"/>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2"/>
            </a:solidFill>
            <a:latin typeface="Calibri" panose="020F0502020204030204" pitchFamily="34" charset="0"/>
            <a:cs typeface="Calibri" panose="020F0502020204030204" pitchFamily="34" charset="0"/>
          </a:endParaRPr>
        </a:p>
      </dsp:txBody>
      <dsp:txXfrm>
        <a:off x="3299064" y="739540"/>
        <a:ext cx="448603" cy="449813"/>
      </dsp:txXfrm>
    </dsp:sp>
    <dsp:sp modelId="{3475EBCE-8D2C-4840-BC20-88EDE599CC96}">
      <dsp:nvSpPr>
        <dsp:cNvPr id="0" name=""/>
        <dsp:cNvSpPr/>
      </dsp:nvSpPr>
      <dsp:spPr>
        <a:xfrm>
          <a:off x="4242219" y="57567"/>
          <a:ext cx="3022932" cy="1813759"/>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Calibri" panose="020F0502020204030204" pitchFamily="34" charset="0"/>
              <a:cs typeface="Calibri" panose="020F0502020204030204" pitchFamily="34" charset="0"/>
            </a:rPr>
            <a:t>PED AC</a:t>
          </a:r>
          <a:r>
            <a:rPr lang="en-US" sz="1400" kern="1200" dirty="0">
              <a:latin typeface="Calibri" panose="020F0502020204030204" pitchFamily="34" charset="0"/>
              <a:cs typeface="Calibri" panose="020F0502020204030204" pitchFamily="34" charset="0"/>
            </a:rPr>
            <a:t> downloads the trouble child alerts from vendor secured portal and places it in the districts </a:t>
          </a:r>
          <a:r>
            <a:rPr lang="en-US" sz="1400" u="sng" kern="1200" dirty="0">
              <a:latin typeface="Calibri" panose="020F0502020204030204" pitchFamily="34" charset="0"/>
              <a:cs typeface="Calibri" panose="020F0502020204030204" pitchFamily="34" charset="0"/>
              <a:hlinkClick xmlns:r="http://schemas.openxmlformats.org/officeDocument/2006/relationships" r:id="rId1"/>
            </a:rPr>
            <a:t>SharePoint</a:t>
          </a:r>
          <a:r>
            <a:rPr lang="en-US" sz="1400" kern="1200" dirty="0">
              <a:latin typeface="Calibri" panose="020F0502020204030204" pitchFamily="34" charset="0"/>
              <a:cs typeface="Calibri" panose="020F0502020204030204" pitchFamily="34" charset="0"/>
            </a:rPr>
            <a:t> folder.</a:t>
          </a:r>
        </a:p>
      </dsp:txBody>
      <dsp:txXfrm>
        <a:off x="4295342" y="110690"/>
        <a:ext cx="2916686" cy="1707513"/>
      </dsp:txXfrm>
    </dsp:sp>
    <dsp:sp modelId="{CB23E577-FB7E-4C39-8D84-DFD5A893A8B8}">
      <dsp:nvSpPr>
        <dsp:cNvPr id="0" name=""/>
        <dsp:cNvSpPr/>
      </dsp:nvSpPr>
      <dsp:spPr>
        <a:xfrm rot="34728">
          <a:off x="7519216" y="610531"/>
          <a:ext cx="612134" cy="749687"/>
        </a:xfrm>
        <a:prstGeom prs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2"/>
            </a:solidFill>
            <a:latin typeface="Calibri" panose="020F0502020204030204" pitchFamily="34" charset="0"/>
            <a:cs typeface="Calibri" panose="020F0502020204030204" pitchFamily="34" charset="0"/>
          </a:endParaRPr>
        </a:p>
      </dsp:txBody>
      <dsp:txXfrm>
        <a:off x="7519221" y="759540"/>
        <a:ext cx="428494" cy="449813"/>
      </dsp:txXfrm>
    </dsp:sp>
    <dsp:sp modelId="{E259E28C-99D5-4BBD-887C-7891AEE65ABB}">
      <dsp:nvSpPr>
        <dsp:cNvPr id="0" name=""/>
        <dsp:cNvSpPr/>
      </dsp:nvSpPr>
      <dsp:spPr>
        <a:xfrm>
          <a:off x="8420063" y="99773"/>
          <a:ext cx="3022932" cy="1813759"/>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Calibri" panose="020F0502020204030204" pitchFamily="34" charset="0"/>
              <a:cs typeface="Calibri" panose="020F0502020204030204" pitchFamily="34" charset="0"/>
            </a:rPr>
            <a:t>PED AC </a:t>
          </a:r>
          <a:r>
            <a:rPr lang="en-US" sz="1400" kern="1200" dirty="0">
              <a:latin typeface="Calibri" panose="020F0502020204030204" pitchFamily="34" charset="0"/>
              <a:cs typeface="Calibri" panose="020F0502020204030204" pitchFamily="34" charset="0"/>
            </a:rPr>
            <a:t>calls the District Test Coordinator </a:t>
          </a:r>
          <a:r>
            <a:rPr lang="en-US" sz="1400" b="1" kern="1200" dirty="0">
              <a:latin typeface="Calibri" panose="020F0502020204030204" pitchFamily="34" charset="0"/>
              <a:cs typeface="Calibri" panose="020F0502020204030204" pitchFamily="34" charset="0"/>
            </a:rPr>
            <a:t>(DTC)</a:t>
          </a:r>
          <a:r>
            <a:rPr lang="en-US" sz="1400" kern="1200" dirty="0">
              <a:latin typeface="Calibri" panose="020F0502020204030204" pitchFamily="34" charset="0"/>
              <a:cs typeface="Calibri" panose="020F0502020204030204" pitchFamily="34" charset="0"/>
            </a:rPr>
            <a:t> and sends an email with the SharePoint URL. </a:t>
          </a:r>
        </a:p>
      </dsp:txBody>
      <dsp:txXfrm>
        <a:off x="8473186" y="152896"/>
        <a:ext cx="2916686" cy="1707513"/>
      </dsp:txXfrm>
    </dsp:sp>
    <dsp:sp modelId="{4BF058ED-E116-46D3-8365-00578C5C5E64}">
      <dsp:nvSpPr>
        <dsp:cNvPr id="0" name=""/>
        <dsp:cNvSpPr/>
      </dsp:nvSpPr>
      <dsp:spPr>
        <a:xfrm rot="5451525">
          <a:off x="9559457" y="2104668"/>
          <a:ext cx="618561" cy="749687"/>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2"/>
            </a:solidFill>
            <a:latin typeface="Calibri" panose="020F0502020204030204" pitchFamily="34" charset="0"/>
            <a:cs typeface="Calibri" panose="020F0502020204030204" pitchFamily="34" charset="0"/>
          </a:endParaRPr>
        </a:p>
      </dsp:txBody>
      <dsp:txXfrm rot="-5400000">
        <a:off x="9645222" y="2170241"/>
        <a:ext cx="449813" cy="432993"/>
      </dsp:txXfrm>
    </dsp:sp>
    <dsp:sp modelId="{53991F8F-020F-4B70-B954-22F3CD0B1E91}">
      <dsp:nvSpPr>
        <dsp:cNvPr id="0" name=""/>
        <dsp:cNvSpPr/>
      </dsp:nvSpPr>
      <dsp:spPr>
        <a:xfrm>
          <a:off x="8375384" y="3080499"/>
          <a:ext cx="3022932" cy="1813759"/>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Calibri" panose="020F0502020204030204" pitchFamily="34" charset="0"/>
              <a:cs typeface="Calibri" panose="020F0502020204030204" pitchFamily="34" charset="0"/>
            </a:rPr>
            <a:t>DTC</a:t>
          </a:r>
          <a:r>
            <a:rPr lang="en-US" sz="1400" kern="1200" dirty="0">
              <a:latin typeface="Calibri" panose="020F0502020204030204" pitchFamily="34" charset="0"/>
              <a:cs typeface="Calibri" panose="020F0502020204030204" pitchFamily="34" charset="0"/>
            </a:rPr>
            <a:t> notifies principal, counselor, or other personnel at the school to do a wellness check.</a:t>
          </a:r>
        </a:p>
      </dsp:txBody>
      <dsp:txXfrm>
        <a:off x="8428507" y="3133622"/>
        <a:ext cx="2916686" cy="1707513"/>
      </dsp:txXfrm>
    </dsp:sp>
    <dsp:sp modelId="{FD7044D2-1840-47FD-92DB-FC909C697982}">
      <dsp:nvSpPr>
        <dsp:cNvPr id="0" name=""/>
        <dsp:cNvSpPr/>
      </dsp:nvSpPr>
      <dsp:spPr>
        <a:xfrm rot="7950863">
          <a:off x="5421873" y="3587526"/>
          <a:ext cx="1019113" cy="749687"/>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solidFill>
              <a:schemeClr val="tx2"/>
            </a:solidFill>
            <a:latin typeface="Calibri" panose="020F0502020204030204" pitchFamily="34" charset="0"/>
            <a:cs typeface="Calibri" panose="020F0502020204030204" pitchFamily="34" charset="0"/>
          </a:endParaRPr>
        </a:p>
      </dsp:txBody>
      <dsp:txXfrm rot="10800000">
        <a:off x="5610319" y="3654573"/>
        <a:ext cx="794207" cy="449813"/>
      </dsp:txXfrm>
    </dsp:sp>
    <dsp:sp modelId="{2845CBE5-99CD-4D6C-811A-0349D3CABD51}">
      <dsp:nvSpPr>
        <dsp:cNvPr id="0" name=""/>
        <dsp:cNvSpPr/>
      </dsp:nvSpPr>
      <dsp:spPr>
        <a:xfrm>
          <a:off x="4242219" y="3080499"/>
          <a:ext cx="3022932" cy="1813759"/>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panose="020F0502020204030204" pitchFamily="34" charset="0"/>
              <a:cs typeface="Calibri" panose="020F0502020204030204" pitchFamily="34" charset="0"/>
            </a:rPr>
            <a:t>The </a:t>
          </a:r>
          <a:r>
            <a:rPr lang="en-US" sz="1400" b="1" kern="1200" dirty="0">
              <a:latin typeface="Calibri" panose="020F0502020204030204" pitchFamily="34" charset="0"/>
              <a:cs typeface="Calibri" panose="020F0502020204030204" pitchFamily="34" charset="0"/>
            </a:rPr>
            <a:t>PED AC </a:t>
          </a:r>
          <a:r>
            <a:rPr lang="en-US" sz="1400" kern="1200" dirty="0">
              <a:latin typeface="Calibri" panose="020F0502020204030204" pitchFamily="34" charset="0"/>
              <a:cs typeface="Calibri" panose="020F0502020204030204" pitchFamily="34" charset="0"/>
            </a:rPr>
            <a:t>will contact </a:t>
          </a:r>
          <a:r>
            <a:rPr lang="en-US" sz="1400" b="1" kern="1200" dirty="0">
              <a:latin typeface="Calibri" panose="020F0502020204030204" pitchFamily="34" charset="0"/>
              <a:cs typeface="Calibri" panose="020F0502020204030204" pitchFamily="34" charset="0"/>
            </a:rPr>
            <a:t>CYFD at 1-855-333-SAFE [7233] or #SAFE</a:t>
          </a:r>
          <a:endParaRPr lang="en-US" sz="1400" kern="1200" dirty="0">
            <a:latin typeface="Calibri" panose="020F0502020204030204" pitchFamily="34" charset="0"/>
            <a:cs typeface="Calibri" panose="020F0502020204030204" pitchFamily="34" charset="0"/>
          </a:endParaRPr>
        </a:p>
      </dsp:txBody>
      <dsp:txXfrm>
        <a:off x="4295342" y="3133622"/>
        <a:ext cx="2916686" cy="1707513"/>
      </dsp:txXfrm>
    </dsp:sp>
    <dsp:sp modelId="{DA2E11BF-F62A-481F-8D4B-299286D91A0E}">
      <dsp:nvSpPr>
        <dsp:cNvPr id="0" name=""/>
        <dsp:cNvSpPr/>
      </dsp:nvSpPr>
      <dsp:spPr>
        <a:xfrm rot="10800000">
          <a:off x="3335339" y="3612536"/>
          <a:ext cx="640861" cy="749687"/>
        </a:xfrm>
        <a:prstGeom prst="rightArrow">
          <a:avLst>
            <a:gd name="adj1" fmla="val 60000"/>
            <a:gd name="adj2" fmla="val 5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2"/>
            </a:solidFill>
            <a:latin typeface="Calibri" panose="020F0502020204030204" pitchFamily="34" charset="0"/>
            <a:cs typeface="Calibri" panose="020F0502020204030204" pitchFamily="34" charset="0"/>
          </a:endParaRPr>
        </a:p>
      </dsp:txBody>
      <dsp:txXfrm rot="10800000">
        <a:off x="3527597" y="3762473"/>
        <a:ext cx="448603" cy="449813"/>
      </dsp:txXfrm>
    </dsp:sp>
    <dsp:sp modelId="{B1D80122-78F3-4F1C-B57E-3D857F840988}">
      <dsp:nvSpPr>
        <dsp:cNvPr id="0" name=""/>
        <dsp:cNvSpPr/>
      </dsp:nvSpPr>
      <dsp:spPr>
        <a:xfrm>
          <a:off x="10113" y="3080499"/>
          <a:ext cx="3022932" cy="1813759"/>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Calibri" panose="020F0502020204030204" pitchFamily="34" charset="0"/>
              <a:cs typeface="Calibri" panose="020F0502020204030204" pitchFamily="34" charset="0"/>
            </a:rPr>
            <a:t>DTC</a:t>
          </a:r>
          <a:r>
            <a:rPr lang="en-US" sz="1400" kern="1200" dirty="0">
              <a:latin typeface="Calibri" panose="020F0502020204030204" pitchFamily="34" charset="0"/>
              <a:cs typeface="Calibri" panose="020F0502020204030204" pitchFamily="34" charset="0"/>
            </a:rPr>
            <a:t> will report to </a:t>
          </a:r>
          <a:r>
            <a:rPr lang="en-US" sz="1400" b="1" kern="1200" dirty="0">
              <a:latin typeface="Calibri" panose="020F0502020204030204" pitchFamily="34" charset="0"/>
              <a:cs typeface="Calibri" panose="020F0502020204030204" pitchFamily="34" charset="0"/>
            </a:rPr>
            <a:t>PED</a:t>
          </a:r>
          <a:r>
            <a:rPr lang="en-US" sz="1400" kern="1200" dirty="0">
              <a:latin typeface="Calibri" panose="020F0502020204030204" pitchFamily="34" charset="0"/>
              <a:cs typeface="Calibri" panose="020F0502020204030204" pitchFamily="34" charset="0"/>
            </a:rPr>
            <a:t> </a:t>
          </a:r>
          <a:r>
            <a:rPr lang="en-US" sz="1400" b="1" kern="1200" dirty="0">
              <a:latin typeface="Calibri" panose="020F0502020204030204" pitchFamily="34" charset="0"/>
              <a:cs typeface="Calibri" panose="020F0502020204030204" pitchFamily="34" charset="0"/>
            </a:rPr>
            <a:t>AC</a:t>
          </a:r>
          <a:r>
            <a:rPr lang="en-US" sz="1400" kern="1200" dirty="0">
              <a:latin typeface="Calibri" panose="020F0502020204030204" pitchFamily="34" charset="0"/>
              <a:cs typeface="Calibri" panose="020F0502020204030204" pitchFamily="34" charset="0"/>
            </a:rPr>
            <a:t> about the status of wellness check without needing to provide additional information.</a:t>
          </a:r>
        </a:p>
      </dsp:txBody>
      <dsp:txXfrm>
        <a:off x="63236" y="3133622"/>
        <a:ext cx="2916686" cy="1707513"/>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10/2/2020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10/2/2020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1387784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a:t>
            </a:fld>
            <a:endParaRPr lang="en-US"/>
          </a:p>
        </p:txBody>
      </p:sp>
    </p:spTree>
    <p:extLst>
      <p:ext uri="{BB962C8B-B14F-4D97-AF65-F5344CB8AC3E}">
        <p14:creationId xmlns:p14="http://schemas.microsoft.com/office/powerpoint/2010/main" val="104436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r>
              <a:rPr lang="en-US" baseline="0" dirty="0"/>
              <a:t> this time we are not requiring LEAs to submit local demonstrations of competencies. All forms are available in paper, but we highly recommend you submit all forms available in the TCP in the TCP.</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7</a:t>
            </a:fld>
            <a:endParaRPr lang="en-US"/>
          </a:p>
        </p:txBody>
      </p:sp>
    </p:spTree>
    <p:extLst>
      <p:ext uri="{BB962C8B-B14F-4D97-AF65-F5344CB8AC3E}">
        <p14:creationId xmlns:p14="http://schemas.microsoft.com/office/powerpoint/2010/main" val="1252167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During testing, the DTC may be notified by the PED of a safe child alert. This occurs when a child chooses to express any issues at home, in school, and life that are causing distress during the assessment.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“School officials have an official responsibility to report cases where child abuse or neglect is suspected, or if the child is at risk of any type of harm”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In the event that child abuse or neglect is suspected, NMSA 1978 32A-4-3 requires that the Children, Youth, and Family Department (CYFD), or in the case of a tribal school, the tribal authorities, be notified </a:t>
            </a:r>
            <a:endParaRPr lang="en-US" dirty="0"/>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9</a:t>
            </a:fld>
            <a:endParaRPr lang="en-US" dirty="0"/>
          </a:p>
        </p:txBody>
      </p:sp>
    </p:spTree>
    <p:extLst>
      <p:ext uri="{BB962C8B-B14F-4D97-AF65-F5344CB8AC3E}">
        <p14:creationId xmlns:p14="http://schemas.microsoft.com/office/powerpoint/2010/main" val="2970244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rgbClr val="3A3D4B"/>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rgbClr val="FF914D"/>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807568"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rgbClr val="048A8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rgbClr val="3A3D4B"/>
                </a:solidFill>
              </a:defRPr>
            </a:lvl1pPr>
          </a:lstStyle>
          <a:p>
            <a:r>
              <a:rPr lang="en-US" dirty="0"/>
              <a:t>Click to edit Master title style</a:t>
            </a:r>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Investing for tomorrow, delivering today.</a:t>
            </a:r>
            <a:endParaRPr lang="en-US" dirty="0"/>
          </a:p>
        </p:txBody>
      </p:sp>
      <p:sp>
        <p:nvSpPr>
          <p:cNvPr id="5" name="Date Placeholder 4"/>
          <p:cNvSpPr>
            <a:spLocks noGrp="1"/>
          </p:cNvSpPr>
          <p:nvPr>
            <p:ph type="dt" sz="half" idx="10"/>
          </p:nvPr>
        </p:nvSpPr>
        <p:spPr/>
        <p:txBody>
          <a:bodyPr/>
          <a:lstStyle/>
          <a:p>
            <a:fld id="{7A252F43-20FB-40FD-903A-F81CF88BE65B}" type="datetime1">
              <a:rPr lang="en-US" smtClean="0"/>
              <a:t>10/2/2020</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298448"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bwMode="invGray">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p:cNvSpPr>
            <a:spLocks noGrp="1"/>
          </p:cNvSpPr>
          <p:nvPr>
            <p:ph type="body" sz="half" idx="14"/>
          </p:nvPr>
        </p:nvSpPr>
        <p:spPr bwMode="invGray">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Investing for tomorrow, delivering today.</a:t>
            </a:r>
            <a:endParaRPr lang="en-US" dirty="0"/>
          </a:p>
        </p:txBody>
      </p:sp>
      <p:sp>
        <p:nvSpPr>
          <p:cNvPr id="5" name="Date Placeholder 4"/>
          <p:cNvSpPr>
            <a:spLocks noGrp="1"/>
          </p:cNvSpPr>
          <p:nvPr>
            <p:ph type="dt" sz="half" idx="10"/>
          </p:nvPr>
        </p:nvSpPr>
        <p:spPr/>
        <p:txBody>
          <a:bodyPr/>
          <a:lstStyle/>
          <a:p>
            <a:fld id="{09B3F3B1-FC67-4171-9565-7BD7FA05EFD7}" type="datetime1">
              <a:rPr lang="en-US" smtClean="0"/>
              <a:t>10/2/2020</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Investing for tomorrow, delivering today.</a:t>
            </a:r>
            <a:endParaRPr lang="en-US" dirty="0"/>
          </a:p>
        </p:txBody>
      </p:sp>
      <p:sp>
        <p:nvSpPr>
          <p:cNvPr id="4" name="Date Placeholder 3"/>
          <p:cNvSpPr>
            <a:spLocks noGrp="1"/>
          </p:cNvSpPr>
          <p:nvPr>
            <p:ph type="dt" sz="half" idx="10"/>
          </p:nvPr>
        </p:nvSpPr>
        <p:spPr/>
        <p:txBody>
          <a:bodyPr/>
          <a:lstStyle/>
          <a:p>
            <a:fld id="{C29AE668-8888-4197-A4D2-FEC88634B233}" type="datetime1">
              <a:rPr lang="en-US" smtClean="0"/>
              <a:t>10/2/2020</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r>
              <a:rPr lang="en-US" dirty="0"/>
              <a:t>Investing for tomorrow, delivering today.</a:t>
            </a:r>
          </a:p>
        </p:txBody>
      </p:sp>
      <p:sp>
        <p:nvSpPr>
          <p:cNvPr id="4" name="Date Placeholder 3"/>
          <p:cNvSpPr>
            <a:spLocks noGrp="1"/>
          </p:cNvSpPr>
          <p:nvPr>
            <p:ph type="dt" sz="half" idx="10"/>
          </p:nvPr>
        </p:nvSpPr>
        <p:spPr/>
        <p:txBody>
          <a:bodyPr/>
          <a:lstStyle/>
          <a:p>
            <a:fld id="{AA85277D-C9A1-45AA-AC10-AFF519A3851F}" type="datetime1">
              <a:rPr lang="en-US" smtClean="0"/>
              <a:t>10/2/2020</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4"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rgbClr val="3A3D4B"/>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rgbClr val="FF914D"/>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5979587"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rgbClr val="048A8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rgbClr val="3A3D4B"/>
                </a:solidFill>
              </a:defRPr>
            </a:lvl1pPr>
          </a:lstStyle>
          <a:p>
            <a:r>
              <a:rPr lang="en-US" dirty="0"/>
              <a:t>Click to edit Master title style</a:t>
            </a:r>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rgbClr val="3A3D4B"/>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rgbClr val="FF914D"/>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rgbClr val="048A8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rgbClr val="3A3D4B"/>
                </a:solidFill>
              </a:defRPr>
            </a:lvl1pPr>
          </a:lstStyle>
          <a:p>
            <a:r>
              <a:rPr lang="en-US" dirty="0"/>
              <a:t>Click to edit Master title style</a:t>
            </a:r>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rgbClr val="3A3D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1295400" y="6512159"/>
            <a:ext cx="6243203" cy="274320"/>
          </a:xfrm>
        </p:spPr>
        <p:txBody>
          <a:bodyPr/>
          <a:lstStyle>
            <a:lvl1pPr>
              <a:defRPr/>
            </a:lvl1pPr>
          </a:lstStyle>
          <a:p>
            <a:r>
              <a:rPr lang="en-US" dirty="0"/>
              <a:t>Investing for tomorrow, delivering today.</a:t>
            </a:r>
          </a:p>
        </p:txBody>
      </p:sp>
      <p:sp>
        <p:nvSpPr>
          <p:cNvPr id="5" name="Date Placeholder 4"/>
          <p:cNvSpPr>
            <a:spLocks noGrp="1"/>
          </p:cNvSpPr>
          <p:nvPr>
            <p:ph type="dt" sz="half" idx="10"/>
          </p:nvPr>
        </p:nvSpPr>
        <p:spPr/>
        <p:txBody>
          <a:bodyPr/>
          <a:lstStyle/>
          <a:p>
            <a:fld id="{487E0991-23BB-45D5-BAEB-B553F9B8A305}" type="datetime1">
              <a:rPr lang="en-US" smtClean="0"/>
              <a:t>10/2/2020</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dirty="0"/>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a:lvl1pPr>
          </a:lstStyle>
          <a:p>
            <a:r>
              <a:rPr lang="en-US" dirty="0"/>
              <a:t>Investing for tomorrow, delivering today.</a:t>
            </a:r>
          </a:p>
        </p:txBody>
      </p:sp>
      <p:sp>
        <p:nvSpPr>
          <p:cNvPr id="7" name="Date Placeholder 6"/>
          <p:cNvSpPr>
            <a:spLocks noGrp="1"/>
          </p:cNvSpPr>
          <p:nvPr>
            <p:ph type="dt" sz="half" idx="10"/>
          </p:nvPr>
        </p:nvSpPr>
        <p:spPr/>
        <p:txBody>
          <a:bodyPr/>
          <a:lstStyle/>
          <a:p>
            <a:fld id="{D237B0C5-9F67-4669-A4A2-41B9471411CA}" type="datetime1">
              <a:rPr lang="en-US" smtClean="0"/>
              <a:t>10/2/2020</a:t>
            </a:fld>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5400" y="2314843"/>
            <a:ext cx="9601200" cy="1036850"/>
          </a:xfrm>
        </p:spPr>
        <p:txBody>
          <a:bodyPr/>
          <a:lstStyle/>
          <a:p>
            <a:r>
              <a:rPr lang="en-US" dirty="0"/>
              <a:t>Click to edit Master title style</a:t>
            </a:r>
          </a:p>
        </p:txBody>
      </p:sp>
      <p:sp>
        <p:nvSpPr>
          <p:cNvPr id="4" name="Footer Placeholder 3"/>
          <p:cNvSpPr>
            <a:spLocks noGrp="1"/>
          </p:cNvSpPr>
          <p:nvPr>
            <p:ph type="ftr" sz="quarter" idx="11"/>
          </p:nvPr>
        </p:nvSpPr>
        <p:spPr/>
        <p:txBody>
          <a:bodyPr/>
          <a:lstStyle>
            <a:lvl1pPr>
              <a:defRPr/>
            </a:lvl1pPr>
          </a:lstStyle>
          <a:p>
            <a:r>
              <a:rPr lang="en-US" dirty="0"/>
              <a:t>Investing for tomorrow, delivering today.</a:t>
            </a:r>
          </a:p>
        </p:txBody>
      </p:sp>
      <p:sp>
        <p:nvSpPr>
          <p:cNvPr id="3" name="Date Placeholder 2"/>
          <p:cNvSpPr>
            <a:spLocks noGrp="1"/>
          </p:cNvSpPr>
          <p:nvPr>
            <p:ph type="dt" sz="half" idx="10"/>
          </p:nvPr>
        </p:nvSpPr>
        <p:spPr/>
        <p:txBody>
          <a:bodyPr/>
          <a:lstStyle/>
          <a:p>
            <a:fld id="{F96D4A42-FCB8-45FC-A867-F39E78C5E1DB}" type="datetime1">
              <a:rPr lang="en-US" smtClean="0"/>
              <a:t>10/2/2020</a:t>
            </a:fld>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Investing for tomorrow, delivering today.</a:t>
            </a:r>
          </a:p>
        </p:txBody>
      </p:sp>
      <p:sp>
        <p:nvSpPr>
          <p:cNvPr id="2" name="Date Placeholder 1"/>
          <p:cNvSpPr>
            <a:spLocks noGrp="1"/>
          </p:cNvSpPr>
          <p:nvPr>
            <p:ph type="dt" sz="half" idx="10"/>
          </p:nvPr>
        </p:nvSpPr>
        <p:spPr/>
        <p:txBody>
          <a:bodyPr/>
          <a:lstStyle/>
          <a:p>
            <a:fld id="{53F47FDA-8B40-48DB-9D0A-11542CA20719}" type="datetime1">
              <a:rPr lang="en-US" smtClean="0"/>
              <a:t>10/2/2020</a:t>
            </a:fld>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lvl1pPr>
          </a:lstStyle>
          <a:p>
            <a:r>
              <a:rPr lang="en-US" dirty="0"/>
              <a:t>Investing for tomorrow, delivering today.</a:t>
            </a:r>
          </a:p>
        </p:txBody>
      </p:sp>
      <p:sp>
        <p:nvSpPr>
          <p:cNvPr id="5" name="Date Placeholder 4"/>
          <p:cNvSpPr>
            <a:spLocks noGrp="1"/>
          </p:cNvSpPr>
          <p:nvPr>
            <p:ph type="dt" sz="half" idx="10"/>
          </p:nvPr>
        </p:nvSpPr>
        <p:spPr/>
        <p:txBody>
          <a:bodyPr/>
          <a:lstStyle/>
          <a:p>
            <a:fld id="{131ADD18-C0CE-45E3-8D55-502464031F41}" type="datetime1">
              <a:rPr lang="en-US" smtClean="0"/>
              <a:t>10/2/2020</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rgbClr val="3A3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rgbClr val="FF91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rgbClr val="048A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200">
                <a:solidFill>
                  <a:schemeClr val="tx1"/>
                </a:solidFill>
                <a:latin typeface="Calibri" panose="020F0502020204030204" pitchFamily="34" charset="0"/>
                <a:cs typeface="Calibri" panose="020F0502020204030204" pitchFamily="34" charset="0"/>
              </a:defRPr>
            </a:lvl1pPr>
          </a:lstStyle>
          <a:p>
            <a:r>
              <a:rPr lang="en-US" dirty="0"/>
              <a:t>Investing for tomorrow, delivering today.</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100">
                <a:solidFill>
                  <a:schemeClr val="tx1"/>
                </a:solidFill>
              </a:defRPr>
            </a:lvl1pPr>
          </a:lstStyle>
          <a:p>
            <a:fld id="{93656397-354B-4153-A2AB-154D3B4430F0}" type="datetime1">
              <a:rPr lang="en-US" smtClean="0"/>
              <a:t>10/2/2020</a:t>
            </a:fld>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rgbClr val="3A3D4B"/>
          </a:solidFill>
          <a:latin typeface="Calibri" panose="020F0502020204030204" pitchFamily="34" charset="0"/>
          <a:ea typeface="+mn-ea"/>
          <a:cs typeface="Calibri" panose="020F0502020204030204" pitchFamily="34" charset="0"/>
        </a:defRPr>
      </a:lvl1pPr>
      <a:lvl2pPr marL="548640" indent="-228600" algn="l" defTabSz="914400" rtl="0" eaLnBrk="1" latinLnBrk="0" hangingPunct="1">
        <a:lnSpc>
          <a:spcPct val="90000"/>
        </a:lnSpc>
        <a:spcBef>
          <a:spcPts val="1000"/>
        </a:spcBef>
        <a:buClr>
          <a:srgbClr val="FF914D"/>
        </a:buClr>
        <a:buFont typeface="Arial" panose="020B0604020202020204" pitchFamily="34" charset="0"/>
        <a:buChar char="•"/>
        <a:defRPr sz="2000" kern="1200">
          <a:solidFill>
            <a:srgbClr val="3A3D4B"/>
          </a:solidFill>
          <a:latin typeface="Calibri" panose="020F0502020204030204" pitchFamily="34" charset="0"/>
          <a:ea typeface="+mn-ea"/>
          <a:cs typeface="Calibri" panose="020F0502020204030204" pitchFamily="34" charset="0"/>
        </a:defRPr>
      </a:lvl2pPr>
      <a:lvl3pPr marL="822960" indent="-228600" algn="l" defTabSz="914400" rtl="0" eaLnBrk="1" latinLnBrk="0" hangingPunct="1">
        <a:lnSpc>
          <a:spcPct val="90000"/>
        </a:lnSpc>
        <a:spcBef>
          <a:spcPts val="800"/>
        </a:spcBef>
        <a:buClr>
          <a:srgbClr val="048A81"/>
        </a:buClr>
        <a:buFont typeface="Wingdings" panose="05000000000000000000" pitchFamily="2" charset="2"/>
        <a:buChar char="ü"/>
        <a:defRPr sz="1800" kern="1200">
          <a:solidFill>
            <a:srgbClr val="3A3D4B"/>
          </a:solidFill>
          <a:latin typeface="Calibri" panose="020F0502020204030204" pitchFamily="34" charset="0"/>
          <a:ea typeface="+mn-ea"/>
          <a:cs typeface="Calibri" panose="020F0502020204030204" pitchFamily="34" charset="0"/>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tcp.ped.state.nm.us/Account/Login.aspx" TargetMode="External"/><Relationship Id="rId4" Type="http://schemas.openxmlformats.org/officeDocument/2006/relationships/hyperlink" Target="https://webnew.ped.state.nm.us/bureaus/assessment-3/district-test-coordinator/detailed-assessment-acitivites-calenda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ebnew.ped.state.nm.us/wp-content/uploads/2020/09/assessment-accommodations-and-accessibility-manual.pdf" TargetMode="External"/><Relationship Id="rId4" Type="http://schemas.openxmlformats.org/officeDocument/2006/relationships/hyperlink" Target="https://webnew.ped.state.nm.us/wp-content/uploads/2020/09/fall-20-21-dtc-manual.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ebnew.ped.state.nm.us/bureaus/assessment-3/quick-communications/" TargetMode="External"/><Relationship Id="rId7" Type="http://schemas.openxmlformats.org/officeDocument/2006/relationships/image" Target="../media/image10.png"/><Relationship Id="rId2" Type="http://schemas.openxmlformats.org/officeDocument/2006/relationships/hyperlink" Target="https://webnew.ped.state.nm.us/bureaus/assessment-3/faqs/" TargetMode="Externa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Camille.Maloy@state.nm.us" TargetMode="External"/><Relationship Id="rId2" Type="http://schemas.openxmlformats.org/officeDocument/2006/relationships/hyperlink" Target="https://webnew.ped.state.nm.us/bureaus/general-counsel/general-counsel-documents-and-form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3604" y="4463512"/>
            <a:ext cx="5120640" cy="1600200"/>
          </a:xfrm>
        </p:spPr>
        <p:txBody>
          <a:bodyPr anchor="ctr">
            <a:normAutofit/>
          </a:bodyPr>
          <a:lstStyle/>
          <a:p>
            <a:pPr>
              <a:lnSpc>
                <a:spcPct val="100000"/>
              </a:lnSpc>
              <a:spcBef>
                <a:spcPts val="0"/>
              </a:spcBef>
            </a:pPr>
            <a:r>
              <a:rPr lang="en-US" sz="2000" b="1" dirty="0">
                <a:solidFill>
                  <a:schemeClr val="tx2"/>
                </a:solidFill>
              </a:rPr>
              <a:t>Xavier DeLeon </a:t>
            </a:r>
          </a:p>
          <a:p>
            <a:pPr>
              <a:lnSpc>
                <a:spcPct val="100000"/>
              </a:lnSpc>
              <a:spcBef>
                <a:spcPts val="0"/>
              </a:spcBef>
            </a:pPr>
            <a:r>
              <a:rPr lang="en-US" sz="2000" dirty="0">
                <a:solidFill>
                  <a:schemeClr val="tx2"/>
                </a:solidFill>
              </a:rPr>
              <a:t>Assessment Coordinator</a:t>
            </a:r>
          </a:p>
          <a:p>
            <a:pPr>
              <a:lnSpc>
                <a:spcPct val="100000"/>
              </a:lnSpc>
              <a:spcBef>
                <a:spcPts val="0"/>
              </a:spcBef>
            </a:pPr>
            <a:r>
              <a:rPr lang="en-US" sz="2000" dirty="0">
                <a:solidFill>
                  <a:schemeClr val="tx2"/>
                </a:solidFill>
              </a:rPr>
              <a:t>Assessment Bureau</a:t>
            </a:r>
          </a:p>
        </p:txBody>
      </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283" b="4283"/>
          <a:stretch>
            <a:fillRect/>
          </a:stretch>
        </p:blipFill>
        <p:spPr>
          <a:xfrm>
            <a:off x="7537845" y="939800"/>
            <a:ext cx="4487785" cy="5648960"/>
          </a:xfrm>
        </p:spPr>
      </p:pic>
      <p:sp>
        <p:nvSpPr>
          <p:cNvPr id="5" name="Rectangle 4"/>
          <p:cNvSpPr/>
          <p:nvPr/>
        </p:nvSpPr>
        <p:spPr>
          <a:xfrm>
            <a:off x="1198206" y="6219428"/>
            <a:ext cx="4451283" cy="400110"/>
          </a:xfrm>
          <a:prstGeom prst="rect">
            <a:avLst/>
          </a:prstGeom>
        </p:spPr>
        <p:txBody>
          <a:bodyPr wrap="none">
            <a:spAutoFit/>
          </a:bodyPr>
          <a:lstStyle/>
          <a:p>
            <a:r>
              <a:rPr lang="en-US" sz="2000" i="1" dirty="0">
                <a:solidFill>
                  <a:srgbClr val="048A81"/>
                </a:solidFill>
                <a:latin typeface="Calibri" panose="020F0502020204030204" pitchFamily="34" charset="0"/>
                <a:cs typeface="Calibri" panose="020F0502020204030204" pitchFamily="34" charset="0"/>
              </a:rPr>
              <a:t>Investing for tomorrow, delivering today. </a:t>
            </a:r>
          </a:p>
        </p:txBody>
      </p:sp>
      <p:sp>
        <p:nvSpPr>
          <p:cNvPr id="4" name="Title 3"/>
          <p:cNvSpPr>
            <a:spLocks noGrp="1"/>
          </p:cNvSpPr>
          <p:nvPr>
            <p:ph type="ctrTitle"/>
          </p:nvPr>
        </p:nvSpPr>
        <p:spPr>
          <a:xfrm>
            <a:off x="319007" y="2227459"/>
            <a:ext cx="5709833" cy="1438797"/>
          </a:xfrm>
        </p:spPr>
        <p:txBody>
          <a:bodyPr anchor="ctr">
            <a:normAutofit fontScale="90000"/>
          </a:bodyPr>
          <a:lstStyle/>
          <a:p>
            <a:pPr algn="ctr"/>
            <a:r>
              <a:rPr lang="en-US" dirty="0">
                <a:solidFill>
                  <a:schemeClr val="tx2"/>
                </a:solidFill>
              </a:rPr>
              <a:t>District Test Coordinator 101:</a:t>
            </a:r>
            <a:br>
              <a:rPr lang="en-US" dirty="0">
                <a:solidFill>
                  <a:schemeClr val="tx2"/>
                </a:solidFill>
              </a:rPr>
            </a:br>
            <a:br>
              <a:rPr lang="en-US" dirty="0">
                <a:solidFill>
                  <a:schemeClr val="tx2"/>
                </a:solidFill>
              </a:rPr>
            </a:br>
            <a:r>
              <a:rPr lang="en-US" dirty="0">
                <a:solidFill>
                  <a:schemeClr val="tx2"/>
                </a:solidFill>
              </a:rPr>
              <a:t>DTC RESOURCES</a:t>
            </a:r>
            <a:br>
              <a:rPr lang="en-US" dirty="0">
                <a:solidFill>
                  <a:schemeClr val="tx2"/>
                </a:solidFill>
              </a:rPr>
            </a:br>
            <a:br>
              <a:rPr lang="en-US" dirty="0">
                <a:solidFill>
                  <a:schemeClr val="tx2"/>
                </a:solidFill>
              </a:rPr>
            </a:br>
            <a:r>
              <a:rPr lang="en-US" sz="2200" dirty="0">
                <a:solidFill>
                  <a:schemeClr val="tx2"/>
                </a:solidFill>
              </a:rPr>
              <a:t>October 2, 2020</a:t>
            </a:r>
          </a:p>
        </p:txBody>
      </p:sp>
    </p:spTree>
    <p:extLst>
      <p:ext uri="{BB962C8B-B14F-4D97-AF65-F5344CB8AC3E}">
        <p14:creationId xmlns:p14="http://schemas.microsoft.com/office/powerpoint/2010/main" val="258540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078" y="241066"/>
            <a:ext cx="9601200" cy="1036850"/>
          </a:xfrm>
        </p:spPr>
        <p:txBody>
          <a:bodyPr anchor="ctr"/>
          <a:lstStyle/>
          <a:p>
            <a:pPr algn="ctr"/>
            <a:r>
              <a:rPr lang="en-US" dirty="0"/>
              <a:t>DTC Resources Department Page</a:t>
            </a:r>
          </a:p>
        </p:txBody>
      </p:sp>
      <p:pic>
        <p:nvPicPr>
          <p:cNvPr id="5" name="Picture 4"/>
          <p:cNvPicPr>
            <a:picLocks noChangeAspect="1"/>
          </p:cNvPicPr>
          <p:nvPr/>
        </p:nvPicPr>
        <p:blipFill rotWithShape="1">
          <a:blip r:embed="rId3"/>
          <a:srcRect t="1553" b="2921"/>
          <a:stretch/>
        </p:blipFill>
        <p:spPr>
          <a:xfrm>
            <a:off x="5218472" y="2832721"/>
            <a:ext cx="6751799" cy="281445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0" y="1820124"/>
            <a:ext cx="5049660" cy="3108543"/>
          </a:xfrm>
          <a:prstGeom prst="rect">
            <a:avLst/>
          </a:prstGeom>
          <a:noFill/>
        </p:spPr>
        <p:txBody>
          <a:bodyPr wrap="square" rtlCol="0" anchor="ctr">
            <a:spAutoFit/>
          </a:bodyPr>
          <a:lstStyle/>
          <a:p>
            <a:pPr marL="514350" indent="-514350">
              <a:buFont typeface="+mj-lt"/>
              <a:buAutoNum type="arabicPeriod"/>
            </a:pPr>
            <a:r>
              <a:rPr lang="en-US" sz="2800" dirty="0">
                <a:solidFill>
                  <a:schemeClr val="tx2"/>
                </a:solidFill>
                <a:latin typeface="Calibri" panose="020F0502020204030204" pitchFamily="34" charset="0"/>
                <a:cs typeface="Calibri" panose="020F0502020204030204" pitchFamily="34" charset="0"/>
                <a:hlinkClick r:id="rId4"/>
              </a:rPr>
              <a:t>Online Interactive Assessment Activities Calendar</a:t>
            </a:r>
            <a:endParaRPr lang="en-US" sz="2800" dirty="0">
              <a:solidFill>
                <a:schemeClr val="tx2"/>
              </a:solidFill>
              <a:latin typeface="Calibri" panose="020F0502020204030204" pitchFamily="34" charset="0"/>
              <a:cs typeface="Calibri" panose="020F0502020204030204" pitchFamily="34" charset="0"/>
            </a:endParaRPr>
          </a:p>
          <a:p>
            <a:pPr marL="514350" indent="-514350">
              <a:buFont typeface="+mj-lt"/>
              <a:buAutoNum type="arabicPeriod"/>
            </a:pPr>
            <a:r>
              <a:rPr lang="en-US" sz="2800" dirty="0">
                <a:solidFill>
                  <a:schemeClr val="tx2"/>
                </a:solidFill>
                <a:latin typeface="Calibri" panose="020F0502020204030204" pitchFamily="34" charset="0"/>
                <a:cs typeface="Calibri" panose="020F0502020204030204" pitchFamily="34" charset="0"/>
              </a:rPr>
              <a:t>2020-21 Newsletters</a:t>
            </a:r>
          </a:p>
          <a:p>
            <a:pPr marL="514350" indent="-514350">
              <a:buFont typeface="+mj-lt"/>
              <a:buAutoNum type="arabicPeriod"/>
            </a:pPr>
            <a:r>
              <a:rPr lang="en-US" sz="2800" dirty="0">
                <a:solidFill>
                  <a:schemeClr val="tx2"/>
                </a:solidFill>
                <a:latin typeface="Calibri" panose="020F0502020204030204" pitchFamily="34" charset="0"/>
                <a:cs typeface="Calibri" panose="020F0502020204030204" pitchFamily="34" charset="0"/>
                <a:hlinkClick r:id="rId5"/>
              </a:rPr>
              <a:t>Test Coordinator Portal</a:t>
            </a:r>
            <a:endParaRPr lang="en-US" sz="2800" dirty="0">
              <a:solidFill>
                <a:schemeClr val="tx2"/>
              </a:solidFill>
              <a:latin typeface="Calibri" panose="020F0502020204030204" pitchFamily="34" charset="0"/>
              <a:cs typeface="Calibri" panose="020F0502020204030204" pitchFamily="34" charset="0"/>
            </a:endParaRPr>
          </a:p>
          <a:p>
            <a:pPr marL="514350" indent="-514350">
              <a:buFont typeface="+mj-lt"/>
              <a:buAutoNum type="arabicPeriod"/>
            </a:pPr>
            <a:r>
              <a:rPr lang="en-US" sz="2800" dirty="0">
                <a:solidFill>
                  <a:schemeClr val="tx2"/>
                </a:solidFill>
                <a:latin typeface="Calibri" panose="020F0502020204030204" pitchFamily="34" charset="0"/>
                <a:cs typeface="Calibri" panose="020F0502020204030204" pitchFamily="34" charset="0"/>
              </a:rPr>
              <a:t>Test Coordinator Forms</a:t>
            </a:r>
          </a:p>
          <a:p>
            <a:pPr marL="514350" indent="-514350">
              <a:buFont typeface="+mj-lt"/>
              <a:buAutoNum type="arabicPeriod"/>
            </a:pPr>
            <a:r>
              <a:rPr lang="en-US" sz="2800" dirty="0">
                <a:solidFill>
                  <a:schemeClr val="tx2"/>
                </a:solidFill>
                <a:latin typeface="Calibri" panose="020F0502020204030204" pitchFamily="34" charset="0"/>
                <a:cs typeface="Calibri" panose="020F0502020204030204" pitchFamily="34" charset="0"/>
              </a:rPr>
              <a:t>Cohort Resources</a:t>
            </a:r>
          </a:p>
          <a:p>
            <a:pPr marL="514350" indent="-514350">
              <a:buFont typeface="+mj-lt"/>
              <a:buAutoNum type="arabicPeriod"/>
            </a:pPr>
            <a:r>
              <a:rPr lang="en-US" sz="2800" dirty="0">
                <a:solidFill>
                  <a:schemeClr val="tx2"/>
                </a:solidFill>
                <a:latin typeface="Calibri" panose="020F0502020204030204" pitchFamily="34" charset="0"/>
                <a:cs typeface="Calibri" panose="020F0502020204030204" pitchFamily="34" charset="0"/>
              </a:rPr>
              <a:t>Lists of AAAC &amp; TAC Members</a:t>
            </a:r>
          </a:p>
        </p:txBody>
      </p:sp>
    </p:spTree>
    <p:extLst>
      <p:ext uri="{BB962C8B-B14F-4D97-AF65-F5344CB8AC3E}">
        <p14:creationId xmlns:p14="http://schemas.microsoft.com/office/powerpoint/2010/main" val="391163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Secured Portals &amp; Help Desks</a:t>
            </a:r>
          </a:p>
        </p:txBody>
      </p:sp>
      <p:sp>
        <p:nvSpPr>
          <p:cNvPr id="4" name="Footer Placeholder 3"/>
          <p:cNvSpPr>
            <a:spLocks noGrp="1"/>
          </p:cNvSpPr>
          <p:nvPr>
            <p:ph type="ftr" sz="quarter" idx="11"/>
          </p:nvPr>
        </p:nvSpPr>
        <p:spPr/>
        <p:txBody>
          <a:bodyPr/>
          <a:lstStyle/>
          <a:p>
            <a:r>
              <a:rPr lang="en-US"/>
              <a:t>Investing for tomorrow, delivering today.</a:t>
            </a:r>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3</a:t>
            </a:fld>
            <a:endParaRPr lang="en-US"/>
          </a:p>
        </p:txBody>
      </p:sp>
      <p:pic>
        <p:nvPicPr>
          <p:cNvPr id="7" name="Picture 6"/>
          <p:cNvPicPr>
            <a:picLocks noChangeAspect="1"/>
          </p:cNvPicPr>
          <p:nvPr/>
        </p:nvPicPr>
        <p:blipFill rotWithShape="1">
          <a:blip r:embed="rId2"/>
          <a:srcRect t="15857"/>
          <a:stretch/>
        </p:blipFill>
        <p:spPr>
          <a:xfrm>
            <a:off x="1882066" y="1566467"/>
            <a:ext cx="7642934" cy="48359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570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90573"/>
            <a:ext cx="9601200" cy="1036850"/>
          </a:xfrm>
        </p:spPr>
        <p:txBody>
          <a:bodyPr anchor="ctr"/>
          <a:lstStyle/>
          <a:p>
            <a:pPr algn="ctr"/>
            <a:r>
              <a:rPr lang="en-US" dirty="0"/>
              <a:t>Assessment Literacy &amp; Task Force</a:t>
            </a:r>
          </a:p>
        </p:txBody>
      </p:sp>
      <p:sp>
        <p:nvSpPr>
          <p:cNvPr id="4" name="Footer Placeholder 3"/>
          <p:cNvSpPr>
            <a:spLocks noGrp="1"/>
          </p:cNvSpPr>
          <p:nvPr>
            <p:ph type="ftr" sz="quarter" idx="11"/>
          </p:nvPr>
        </p:nvSpPr>
        <p:spPr/>
        <p:txBody>
          <a:bodyPr/>
          <a:lstStyle/>
          <a:p>
            <a:r>
              <a:rPr lang="en-US"/>
              <a:t>Investing for tomorrow, delivering today.</a:t>
            </a:r>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4</a:t>
            </a:fld>
            <a:endParaRPr lang="en-US"/>
          </a:p>
        </p:txBody>
      </p:sp>
      <p:pic>
        <p:nvPicPr>
          <p:cNvPr id="6" name="Picture 5"/>
          <p:cNvPicPr>
            <a:picLocks noChangeAspect="1"/>
          </p:cNvPicPr>
          <p:nvPr/>
        </p:nvPicPr>
        <p:blipFill>
          <a:blip r:embed="rId2"/>
          <a:stretch>
            <a:fillRect/>
          </a:stretch>
        </p:blipFill>
        <p:spPr>
          <a:xfrm>
            <a:off x="5199723" y="1947651"/>
            <a:ext cx="6083852" cy="4196005"/>
          </a:xfrm>
          <a:prstGeom prst="rect">
            <a:avLst/>
          </a:prstGeom>
          <a:ln>
            <a:noFill/>
          </a:ln>
          <a:effectLst>
            <a:outerShdw blurRad="292100" dist="139700" dir="2700000" algn="tl" rotWithShape="0">
              <a:srgbClr val="333333">
                <a:alpha val="65000"/>
              </a:srgbClr>
            </a:outerShdw>
          </a:effectLst>
        </p:spPr>
      </p:pic>
      <p:graphicFrame>
        <p:nvGraphicFramePr>
          <p:cNvPr id="8" name="Diagram 7"/>
          <p:cNvGraphicFramePr/>
          <p:nvPr>
            <p:extLst>
              <p:ext uri="{D42A27DB-BD31-4B8C-83A1-F6EECF244321}">
                <p14:modId xmlns:p14="http://schemas.microsoft.com/office/powerpoint/2010/main" val="3609510734"/>
              </p:ext>
            </p:extLst>
          </p:nvPr>
        </p:nvGraphicFramePr>
        <p:xfrm>
          <a:off x="189132" y="91080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464816" y="5521911"/>
            <a:ext cx="2627790" cy="584775"/>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Assessment Literacy Resources </a:t>
            </a:r>
          </a:p>
        </p:txBody>
      </p:sp>
    </p:spTree>
    <p:extLst>
      <p:ext uri="{BB962C8B-B14F-4D97-AF65-F5344CB8AC3E}">
        <p14:creationId xmlns:p14="http://schemas.microsoft.com/office/powerpoint/2010/main" val="428248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308247"/>
            <a:ext cx="9601200" cy="1036850"/>
          </a:xfrm>
        </p:spPr>
        <p:txBody>
          <a:bodyPr anchor="ctr"/>
          <a:lstStyle/>
          <a:p>
            <a:pPr algn="ctr"/>
            <a:r>
              <a:rPr lang="en-US" dirty="0"/>
              <a:t>Manuals </a:t>
            </a:r>
          </a:p>
        </p:txBody>
      </p:sp>
      <p:pic>
        <p:nvPicPr>
          <p:cNvPr id="7" name="Content Placeholder 6"/>
          <p:cNvPicPr>
            <a:picLocks noGrp="1" noChangeAspect="1"/>
          </p:cNvPicPr>
          <p:nvPr>
            <p:ph idx="1"/>
          </p:nvPr>
        </p:nvPicPr>
        <p:blipFill>
          <a:blip r:embed="rId2"/>
          <a:stretch>
            <a:fillRect/>
          </a:stretch>
        </p:blipFill>
        <p:spPr>
          <a:xfrm>
            <a:off x="8224656" y="1801136"/>
            <a:ext cx="2600688" cy="3343742"/>
          </a:xfrm>
          <a:prstGeom prst="rect">
            <a:avLst/>
          </a:prstGeom>
          <a:ln>
            <a:noFill/>
          </a:ln>
          <a:effectLst>
            <a:outerShdw blurRad="292100" dist="139700" dir="2700000" algn="tl" rotWithShape="0">
              <a:srgbClr val="333333">
                <a:alpha val="65000"/>
              </a:srgbClr>
            </a:outerShdw>
          </a:effectLst>
        </p:spPr>
      </p:pic>
      <p:sp>
        <p:nvSpPr>
          <p:cNvPr id="4" name="Footer Placeholder 3"/>
          <p:cNvSpPr>
            <a:spLocks noGrp="1"/>
          </p:cNvSpPr>
          <p:nvPr>
            <p:ph type="ftr" sz="quarter" idx="11"/>
          </p:nvPr>
        </p:nvSpPr>
        <p:spPr/>
        <p:txBody>
          <a:bodyPr/>
          <a:lstStyle/>
          <a:p>
            <a:r>
              <a:rPr lang="en-US"/>
              <a:t>Investing for tomorrow, delivering today.</a:t>
            </a:r>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5</a:t>
            </a:fld>
            <a:endParaRPr lang="en-US"/>
          </a:p>
        </p:txBody>
      </p:sp>
      <p:pic>
        <p:nvPicPr>
          <p:cNvPr id="6" name="Picture 5"/>
          <p:cNvPicPr>
            <a:picLocks noChangeAspect="1"/>
          </p:cNvPicPr>
          <p:nvPr/>
        </p:nvPicPr>
        <p:blipFill>
          <a:blip r:embed="rId3"/>
          <a:stretch>
            <a:fillRect/>
          </a:stretch>
        </p:blipFill>
        <p:spPr>
          <a:xfrm>
            <a:off x="6657354" y="3021731"/>
            <a:ext cx="2591162" cy="3353268"/>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92370" y="1801136"/>
            <a:ext cx="5655212" cy="3108543"/>
          </a:xfrm>
          <a:prstGeom prst="rect">
            <a:avLst/>
          </a:prstGeom>
          <a:noFill/>
        </p:spPr>
        <p:txBody>
          <a:bodyPr wrap="square" rtlCol="0">
            <a:spAutoFit/>
          </a:bodyPr>
          <a:lstStyle/>
          <a:p>
            <a:r>
              <a:rPr lang="en-US" sz="2800" dirty="0">
                <a:solidFill>
                  <a:schemeClr val="tx2"/>
                </a:solidFill>
                <a:latin typeface="Calibri" panose="020F0502020204030204" pitchFamily="34" charset="0"/>
                <a:cs typeface="Calibri" panose="020F0502020204030204" pitchFamily="34" charset="0"/>
              </a:rPr>
              <a:t>DTCs are required to review all manuals before administering an assessment.</a:t>
            </a:r>
          </a:p>
          <a:p>
            <a:pPr marL="514350" indent="-514350">
              <a:buFont typeface="+mj-lt"/>
              <a:buAutoNum type="arabicPeriod"/>
            </a:pPr>
            <a:r>
              <a:rPr lang="en-US" sz="2800" dirty="0">
                <a:solidFill>
                  <a:schemeClr val="tx2"/>
                </a:solidFill>
                <a:latin typeface="Calibri" panose="020F0502020204030204" pitchFamily="34" charset="0"/>
                <a:cs typeface="Calibri" panose="020F0502020204030204" pitchFamily="34" charset="0"/>
                <a:hlinkClick r:id="rId4"/>
              </a:rPr>
              <a:t>District Test Coordinator Manual </a:t>
            </a:r>
            <a:endParaRPr lang="en-US" sz="2800" dirty="0">
              <a:solidFill>
                <a:schemeClr val="tx2"/>
              </a:solidFill>
              <a:latin typeface="Calibri" panose="020F0502020204030204" pitchFamily="34" charset="0"/>
              <a:cs typeface="Calibri" panose="020F0502020204030204" pitchFamily="34" charset="0"/>
            </a:endParaRPr>
          </a:p>
          <a:p>
            <a:pPr marL="514350" indent="-514350">
              <a:buFont typeface="+mj-lt"/>
              <a:buAutoNum type="arabicPeriod"/>
            </a:pPr>
            <a:r>
              <a:rPr lang="en-US" sz="2800" dirty="0">
                <a:solidFill>
                  <a:schemeClr val="tx2"/>
                </a:solidFill>
                <a:latin typeface="Calibri" panose="020F0502020204030204" pitchFamily="34" charset="0"/>
                <a:cs typeface="Calibri" panose="020F0502020204030204" pitchFamily="34" charset="0"/>
                <a:hlinkClick r:id="rId5"/>
              </a:rPr>
              <a:t>Accommodations and Accessibility Manual</a:t>
            </a:r>
            <a:endParaRPr lang="en-US" sz="2800" dirty="0">
              <a:solidFill>
                <a:schemeClr val="tx2"/>
              </a:solidFill>
              <a:latin typeface="Calibri" panose="020F0502020204030204" pitchFamily="34" charset="0"/>
              <a:cs typeface="Calibri" panose="020F0502020204030204" pitchFamily="34" charset="0"/>
            </a:endParaRPr>
          </a:p>
          <a:p>
            <a:endParaRPr lang="en-US" sz="28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525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36743"/>
            <a:ext cx="9601200" cy="1036850"/>
          </a:xfrm>
        </p:spPr>
        <p:txBody>
          <a:bodyPr anchor="ctr"/>
          <a:lstStyle/>
          <a:p>
            <a:pPr algn="ctr"/>
            <a:r>
              <a:rPr lang="en-US" dirty="0"/>
              <a:t>FAQs &amp; Factsheets</a:t>
            </a:r>
          </a:p>
        </p:txBody>
      </p:sp>
      <p:sp>
        <p:nvSpPr>
          <p:cNvPr id="6" name="Text Placeholder 5"/>
          <p:cNvSpPr>
            <a:spLocks noGrp="1"/>
          </p:cNvSpPr>
          <p:nvPr>
            <p:ph type="body" idx="1"/>
          </p:nvPr>
        </p:nvSpPr>
        <p:spPr>
          <a:xfrm>
            <a:off x="1295399" y="1578612"/>
            <a:ext cx="4572000" cy="850392"/>
          </a:xfrm>
        </p:spPr>
        <p:txBody>
          <a:bodyPr>
            <a:normAutofit/>
          </a:bodyPr>
          <a:lstStyle/>
          <a:p>
            <a:pPr algn="ctr"/>
            <a:r>
              <a:rPr lang="en-US" sz="2800" dirty="0">
                <a:hlinkClick r:id="rId2"/>
              </a:rPr>
              <a:t>FAQs</a:t>
            </a:r>
            <a:endParaRPr lang="en-US" sz="2800" dirty="0"/>
          </a:p>
        </p:txBody>
      </p:sp>
      <p:sp>
        <p:nvSpPr>
          <p:cNvPr id="8" name="Text Placeholder 7"/>
          <p:cNvSpPr>
            <a:spLocks noGrp="1"/>
          </p:cNvSpPr>
          <p:nvPr>
            <p:ph type="body" sz="quarter" idx="3"/>
          </p:nvPr>
        </p:nvSpPr>
        <p:spPr>
          <a:xfrm>
            <a:off x="6324599" y="1578612"/>
            <a:ext cx="4572000" cy="847725"/>
          </a:xfrm>
        </p:spPr>
        <p:txBody>
          <a:bodyPr>
            <a:normAutofit/>
          </a:bodyPr>
          <a:lstStyle/>
          <a:p>
            <a:pPr algn="ctr"/>
            <a:r>
              <a:rPr lang="en-US" sz="2800" dirty="0"/>
              <a:t> </a:t>
            </a:r>
            <a:r>
              <a:rPr lang="en-US" sz="2800" dirty="0">
                <a:hlinkClick r:id="rId3"/>
              </a:rPr>
              <a:t>Factsheets</a:t>
            </a:r>
            <a:endParaRPr lang="en-US" sz="2800" dirty="0"/>
          </a:p>
        </p:txBody>
      </p:sp>
      <p:sp>
        <p:nvSpPr>
          <p:cNvPr id="4" name="Footer Placeholder 3"/>
          <p:cNvSpPr>
            <a:spLocks noGrp="1"/>
          </p:cNvSpPr>
          <p:nvPr>
            <p:ph type="ftr" sz="quarter" idx="11"/>
          </p:nvPr>
        </p:nvSpPr>
        <p:spPr/>
        <p:txBody>
          <a:bodyPr/>
          <a:lstStyle/>
          <a:p>
            <a:r>
              <a:rPr lang="en-US"/>
              <a:t>Investing for tomorrow, delivering today.</a:t>
            </a:r>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6</a:t>
            </a:fld>
            <a:endParaRPr lang="en-US"/>
          </a:p>
        </p:txBody>
      </p:sp>
      <p:pic>
        <p:nvPicPr>
          <p:cNvPr id="11" name="Picture 10"/>
          <p:cNvPicPr>
            <a:picLocks noChangeAspect="1"/>
          </p:cNvPicPr>
          <p:nvPr/>
        </p:nvPicPr>
        <p:blipFill>
          <a:blip r:embed="rId4"/>
          <a:stretch>
            <a:fillRect/>
          </a:stretch>
        </p:blipFill>
        <p:spPr>
          <a:xfrm>
            <a:off x="9242107" y="2426337"/>
            <a:ext cx="2410882" cy="312521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stretch>
            <a:fillRect/>
          </a:stretch>
        </p:blipFill>
        <p:spPr>
          <a:xfrm>
            <a:off x="6368072" y="3132109"/>
            <a:ext cx="2416835" cy="3125218"/>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6"/>
          <a:stretch>
            <a:fillRect/>
          </a:stretch>
        </p:blipFill>
        <p:spPr>
          <a:xfrm>
            <a:off x="484422" y="2426337"/>
            <a:ext cx="2413593" cy="3125218"/>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7"/>
          <a:stretch>
            <a:fillRect/>
          </a:stretch>
        </p:blipFill>
        <p:spPr>
          <a:xfrm>
            <a:off x="3355215" y="3132109"/>
            <a:ext cx="2404929" cy="31252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769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4932" y="424339"/>
            <a:ext cx="2638929" cy="769441"/>
          </a:xfrm>
          <a:prstGeom prst="rect">
            <a:avLst/>
          </a:prstGeom>
          <a:noFill/>
        </p:spPr>
        <p:txBody>
          <a:bodyPr wrap="none" rtlCol="0" anchor="ctr">
            <a:spAutoFit/>
          </a:bodyPr>
          <a:lstStyle/>
          <a:p>
            <a:pPr algn="ctr"/>
            <a:r>
              <a:rPr lang="en-US" sz="4400" dirty="0">
                <a:solidFill>
                  <a:schemeClr val="bg1"/>
                </a:solidFill>
                <a:latin typeface="Calibri" panose="020F0502020204030204" pitchFamily="34" charset="0"/>
                <a:cs typeface="Calibri" panose="020F0502020204030204" pitchFamily="34" charset="0"/>
              </a:rPr>
              <a:t>DTC Forms</a:t>
            </a:r>
          </a:p>
        </p:txBody>
      </p:sp>
      <p:grpSp>
        <p:nvGrpSpPr>
          <p:cNvPr id="7" name="Group 6"/>
          <p:cNvGrpSpPr/>
          <p:nvPr/>
        </p:nvGrpSpPr>
        <p:grpSpPr>
          <a:xfrm>
            <a:off x="742672" y="2084690"/>
            <a:ext cx="6799780" cy="3822100"/>
            <a:chOff x="424412" y="1859608"/>
            <a:chExt cx="6799780" cy="3822100"/>
          </a:xfrm>
        </p:grpSpPr>
        <p:pic>
          <p:nvPicPr>
            <p:cNvPr id="13" name="Picture 12"/>
            <p:cNvPicPr>
              <a:picLocks noChangeAspect="1"/>
            </p:cNvPicPr>
            <p:nvPr/>
          </p:nvPicPr>
          <p:blipFill>
            <a:blip r:embed="rId3"/>
            <a:stretch>
              <a:fillRect/>
            </a:stretch>
          </p:blipFill>
          <p:spPr>
            <a:xfrm>
              <a:off x="424412" y="1859608"/>
              <a:ext cx="6659968" cy="3822100"/>
            </a:xfrm>
            <a:prstGeom prst="rect">
              <a:avLst/>
            </a:prstGeom>
          </p:spPr>
        </p:pic>
        <p:sp>
          <p:nvSpPr>
            <p:cNvPr id="4" name="Right Brace 3"/>
            <p:cNvSpPr/>
            <p:nvPr/>
          </p:nvSpPr>
          <p:spPr>
            <a:xfrm>
              <a:off x="2627791" y="4440305"/>
              <a:ext cx="363984" cy="93215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6" name="TextBox 5"/>
            <p:cNvSpPr txBox="1"/>
            <p:nvPr/>
          </p:nvSpPr>
          <p:spPr>
            <a:xfrm>
              <a:off x="3102145" y="4752493"/>
              <a:ext cx="3751416" cy="307777"/>
            </a:xfrm>
            <a:prstGeom prst="rect">
              <a:avLst/>
            </a:prstGeom>
            <a:noFill/>
          </p:spPr>
          <p:txBody>
            <a:bodyPr wrap="square" rtlCol="0">
              <a:spAutoFit/>
            </a:bodyPr>
            <a:lstStyle/>
            <a:p>
              <a:r>
                <a:rPr lang="en-US" sz="1400" dirty="0">
                  <a:solidFill>
                    <a:srgbClr val="FF0000"/>
                  </a:solidFill>
                  <a:latin typeface="Calibri" panose="020F0502020204030204" pitchFamily="34" charset="0"/>
                  <a:cs typeface="Calibri" panose="020F0502020204030204" pitchFamily="34" charset="0"/>
                </a:rPr>
                <a:t>Retain locally; need not submit to PED </a:t>
              </a:r>
            </a:p>
          </p:txBody>
        </p:sp>
        <p:sp>
          <p:nvSpPr>
            <p:cNvPr id="9" name="5-Point Star 8"/>
            <p:cNvSpPr/>
            <p:nvPr/>
          </p:nvSpPr>
          <p:spPr>
            <a:xfrm>
              <a:off x="5611036" y="3168239"/>
              <a:ext cx="322692" cy="2786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5-Point Star 9"/>
            <p:cNvSpPr/>
            <p:nvPr/>
          </p:nvSpPr>
          <p:spPr>
            <a:xfrm>
              <a:off x="5606228" y="3516403"/>
              <a:ext cx="322692" cy="2786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5-Point Star 10"/>
            <p:cNvSpPr/>
            <p:nvPr/>
          </p:nvSpPr>
          <p:spPr>
            <a:xfrm>
              <a:off x="5692111" y="3916279"/>
              <a:ext cx="322692" cy="2786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5-Point Star 11"/>
            <p:cNvSpPr/>
            <p:nvPr/>
          </p:nvSpPr>
          <p:spPr>
            <a:xfrm>
              <a:off x="5954396" y="4717553"/>
              <a:ext cx="322692" cy="2786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5-Point Star 13"/>
            <p:cNvSpPr/>
            <p:nvPr/>
          </p:nvSpPr>
          <p:spPr>
            <a:xfrm>
              <a:off x="6901500" y="2778690"/>
              <a:ext cx="322692" cy="2786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5" name="5-Point Star 14"/>
            <p:cNvSpPr/>
            <p:nvPr/>
          </p:nvSpPr>
          <p:spPr>
            <a:xfrm>
              <a:off x="2144275" y="2452790"/>
              <a:ext cx="322692" cy="2786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4057666245"/>
      </p:ext>
    </p:extLst>
  </p:cSld>
  <p:clrMapOvr>
    <a:masterClrMapping/>
  </p:clrMapOvr>
  <mc:AlternateContent xmlns:mc="http://schemas.openxmlformats.org/markup-compatibility/2006" xmlns:p14="http://schemas.microsoft.com/office/powerpoint/2010/main">
    <mc:Choice Requires="p14">
      <p:transition spd="slow" p14:dur="2000" advTm="39242"/>
    </mc:Choice>
    <mc:Fallback xmlns="">
      <p:transition spd="slow" advTm="3924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2977" y="485537"/>
            <a:ext cx="10654140" cy="626869"/>
          </a:xfrm>
          <a:prstGeom prst="rect">
            <a:avLst/>
          </a:prstGeom>
        </p:spPr>
        <p:txBody>
          <a:bodyPr vert="horz" wrap="square" lIns="0" tIns="11206" rIns="0" bIns="0" rtlCol="0" anchor="ctr">
            <a:spAutoFit/>
          </a:bodyPr>
          <a:lstStyle/>
          <a:p>
            <a:pPr marL="11767" algn="ctr">
              <a:lnSpc>
                <a:spcPct val="100000"/>
              </a:lnSpc>
              <a:spcBef>
                <a:spcPts val="88"/>
              </a:spcBef>
            </a:pPr>
            <a:r>
              <a:rPr dirty="0"/>
              <a:t>Flowchart: </a:t>
            </a:r>
            <a:r>
              <a:rPr spc="-4" dirty="0"/>
              <a:t>Irregularity Submission </a:t>
            </a:r>
            <a:r>
              <a:rPr dirty="0"/>
              <a:t>to</a:t>
            </a:r>
            <a:r>
              <a:rPr spc="-35" dirty="0"/>
              <a:t> </a:t>
            </a:r>
            <a:r>
              <a:rPr dirty="0"/>
              <a:t>Investigation</a:t>
            </a:r>
          </a:p>
        </p:txBody>
      </p:sp>
      <p:grpSp>
        <p:nvGrpSpPr>
          <p:cNvPr id="26" name="Group 25"/>
          <p:cNvGrpSpPr/>
          <p:nvPr/>
        </p:nvGrpSpPr>
        <p:grpSpPr>
          <a:xfrm>
            <a:off x="1628990" y="1758461"/>
            <a:ext cx="9259438" cy="4977811"/>
            <a:chOff x="1058249" y="1547446"/>
            <a:chExt cx="9259438" cy="4977811"/>
          </a:xfrm>
        </p:grpSpPr>
        <p:grpSp>
          <p:nvGrpSpPr>
            <p:cNvPr id="23" name="Group 22"/>
            <p:cNvGrpSpPr/>
            <p:nvPr/>
          </p:nvGrpSpPr>
          <p:grpSpPr>
            <a:xfrm>
              <a:off x="1058249" y="1547446"/>
              <a:ext cx="9259438" cy="4977811"/>
              <a:chOff x="2454089" y="1845089"/>
              <a:chExt cx="7133216" cy="3915641"/>
            </a:xfrm>
          </p:grpSpPr>
          <p:sp>
            <p:nvSpPr>
              <p:cNvPr id="3" name="object 3"/>
              <p:cNvSpPr txBox="1"/>
              <p:nvPr/>
            </p:nvSpPr>
            <p:spPr>
              <a:xfrm>
                <a:off x="2454089" y="5412885"/>
                <a:ext cx="6445063" cy="347845"/>
              </a:xfrm>
              <a:prstGeom prst="rect">
                <a:avLst/>
              </a:prstGeom>
            </p:spPr>
            <p:txBody>
              <a:bodyPr vert="horz" wrap="square" lIns="0" tIns="11206" rIns="0" bIns="0" rtlCol="0" anchor="ctr">
                <a:spAutoFit/>
              </a:bodyPr>
              <a:lstStyle/>
              <a:p>
                <a:pPr marL="11206">
                  <a:spcBef>
                    <a:spcPts val="88"/>
                  </a:spcBef>
                </a:pPr>
                <a:r>
                  <a:rPr sz="1400" dirty="0">
                    <a:solidFill>
                      <a:schemeClr val="tx2"/>
                    </a:solidFill>
                    <a:latin typeface="Calibri" panose="020F0502020204030204" pitchFamily="34" charset="0"/>
                    <a:cs typeface="Calibri" panose="020F0502020204030204" pitchFamily="34" charset="0"/>
                  </a:rPr>
                  <a:t>Licensure </a:t>
                </a:r>
                <a:r>
                  <a:rPr sz="1400" spc="-4" dirty="0">
                    <a:solidFill>
                      <a:schemeClr val="tx2"/>
                    </a:solidFill>
                    <a:latin typeface="Calibri" panose="020F0502020204030204" pitchFamily="34" charset="0"/>
                    <a:cs typeface="Calibri" panose="020F0502020204030204" pitchFamily="34" charset="0"/>
                  </a:rPr>
                  <a:t>Complaint form:</a:t>
                </a:r>
                <a:r>
                  <a:rPr sz="1400" spc="137" dirty="0">
                    <a:solidFill>
                      <a:schemeClr val="tx2"/>
                    </a:solidFill>
                    <a:latin typeface="Calibri" panose="020F0502020204030204" pitchFamily="34" charset="0"/>
                    <a:cs typeface="Calibri" panose="020F0502020204030204" pitchFamily="34" charset="0"/>
                    <a:hlinkClick r:id="rId2"/>
                  </a:rPr>
                  <a:t> </a:t>
                </a:r>
                <a:r>
                  <a:rPr sz="1400" u="sng" spc="-4" dirty="0">
                    <a:solidFill>
                      <a:schemeClr val="tx2"/>
                    </a:solidFill>
                    <a:uFill>
                      <a:solidFill>
                        <a:srgbClr val="0462C1"/>
                      </a:solidFill>
                    </a:uFill>
                    <a:latin typeface="Calibri" panose="020F0502020204030204" pitchFamily="34" charset="0"/>
                    <a:cs typeface="Calibri" panose="020F0502020204030204" pitchFamily="34" charset="0"/>
                    <a:hlinkClick r:id="rId2"/>
                  </a:rPr>
                  <a:t>https://webnew.ped.state.nm.us/bureaus/general-counsel/general-counsel-documents-and-forms/</a:t>
                </a:r>
                <a:endParaRPr sz="1400" dirty="0">
                  <a:solidFill>
                    <a:schemeClr val="tx2"/>
                  </a:solidFill>
                  <a:latin typeface="Calibri" panose="020F0502020204030204" pitchFamily="34" charset="0"/>
                  <a:cs typeface="Calibri" panose="020F0502020204030204" pitchFamily="34" charset="0"/>
                </a:endParaRPr>
              </a:p>
            </p:txBody>
          </p:sp>
          <p:sp>
            <p:nvSpPr>
              <p:cNvPr id="4" name="object 4"/>
              <p:cNvSpPr/>
              <p:nvPr/>
            </p:nvSpPr>
            <p:spPr>
              <a:xfrm>
                <a:off x="2501388" y="2781071"/>
                <a:ext cx="1929653" cy="1591796"/>
              </a:xfrm>
              <a:custGeom>
                <a:avLst/>
                <a:gdLst/>
                <a:ahLst/>
                <a:cxnLst/>
                <a:rect l="l" t="t" r="r" b="b"/>
                <a:pathLst>
                  <a:path w="2186940" h="1804035">
                    <a:moveTo>
                      <a:pt x="2006460" y="0"/>
                    </a:moveTo>
                    <a:lnTo>
                      <a:pt x="180365" y="0"/>
                    </a:lnTo>
                    <a:lnTo>
                      <a:pt x="132415" y="6444"/>
                    </a:lnTo>
                    <a:lnTo>
                      <a:pt x="89328" y="24633"/>
                    </a:lnTo>
                    <a:lnTo>
                      <a:pt x="52825" y="52847"/>
                    </a:lnTo>
                    <a:lnTo>
                      <a:pt x="24623" y="89370"/>
                    </a:lnTo>
                    <a:lnTo>
                      <a:pt x="6442" y="132482"/>
                    </a:lnTo>
                    <a:lnTo>
                      <a:pt x="0" y="180467"/>
                    </a:lnTo>
                    <a:lnTo>
                      <a:pt x="0" y="1623314"/>
                    </a:lnTo>
                    <a:lnTo>
                      <a:pt x="6442" y="1671288"/>
                    </a:lnTo>
                    <a:lnTo>
                      <a:pt x="24623" y="1714377"/>
                    </a:lnTo>
                    <a:lnTo>
                      <a:pt x="52825" y="1750869"/>
                    </a:lnTo>
                    <a:lnTo>
                      <a:pt x="89328" y="1779053"/>
                    </a:lnTo>
                    <a:lnTo>
                      <a:pt x="132415" y="1797218"/>
                    </a:lnTo>
                    <a:lnTo>
                      <a:pt x="180365" y="1803654"/>
                    </a:lnTo>
                    <a:lnTo>
                      <a:pt x="2006460" y="1803654"/>
                    </a:lnTo>
                    <a:lnTo>
                      <a:pt x="2054391" y="1797218"/>
                    </a:lnTo>
                    <a:lnTo>
                      <a:pt x="2097467" y="1779053"/>
                    </a:lnTo>
                    <a:lnTo>
                      <a:pt x="2133968" y="1750869"/>
                    </a:lnTo>
                    <a:lnTo>
                      <a:pt x="2162171" y="1714377"/>
                    </a:lnTo>
                    <a:lnTo>
                      <a:pt x="2180356" y="1671288"/>
                    </a:lnTo>
                    <a:lnTo>
                      <a:pt x="2186800" y="1623314"/>
                    </a:lnTo>
                    <a:lnTo>
                      <a:pt x="2186800" y="180467"/>
                    </a:lnTo>
                    <a:lnTo>
                      <a:pt x="2180356" y="132482"/>
                    </a:lnTo>
                    <a:lnTo>
                      <a:pt x="2162171" y="89370"/>
                    </a:lnTo>
                    <a:lnTo>
                      <a:pt x="2133968" y="52847"/>
                    </a:lnTo>
                    <a:lnTo>
                      <a:pt x="2097467" y="24633"/>
                    </a:lnTo>
                    <a:lnTo>
                      <a:pt x="2054391" y="6444"/>
                    </a:lnTo>
                    <a:lnTo>
                      <a:pt x="2006460" y="0"/>
                    </a:lnTo>
                    <a:close/>
                  </a:path>
                </a:pathLst>
              </a:custGeom>
              <a:solidFill>
                <a:srgbClr val="D2DEEE">
                  <a:alpha val="90194"/>
                </a:srgbClr>
              </a:solidFill>
            </p:spPr>
            <p:txBody>
              <a:bodyPr wrap="square" lIns="0" tIns="0" rIns="0" bIns="0" rtlCol="0" anchor="ctr"/>
              <a:lstStyle/>
              <a:p>
                <a:endParaRPr sz="1400">
                  <a:solidFill>
                    <a:schemeClr val="tx2"/>
                  </a:solidFill>
                  <a:latin typeface="Calibri" panose="020F0502020204030204" pitchFamily="34" charset="0"/>
                  <a:cs typeface="Calibri" panose="020F0502020204030204" pitchFamily="34" charset="0"/>
                </a:endParaRPr>
              </a:p>
            </p:txBody>
          </p:sp>
          <p:sp>
            <p:nvSpPr>
              <p:cNvPr id="5" name="object 5"/>
              <p:cNvSpPr/>
              <p:nvPr/>
            </p:nvSpPr>
            <p:spPr>
              <a:xfrm>
                <a:off x="2501388" y="2781071"/>
                <a:ext cx="1929653" cy="1591796"/>
              </a:xfrm>
              <a:custGeom>
                <a:avLst/>
                <a:gdLst/>
                <a:ahLst/>
                <a:cxnLst/>
                <a:rect l="l" t="t" r="r" b="b"/>
                <a:pathLst>
                  <a:path w="2186940" h="1804035">
                    <a:moveTo>
                      <a:pt x="0" y="180467"/>
                    </a:moveTo>
                    <a:lnTo>
                      <a:pt x="6442" y="132482"/>
                    </a:lnTo>
                    <a:lnTo>
                      <a:pt x="24623" y="89370"/>
                    </a:lnTo>
                    <a:lnTo>
                      <a:pt x="52825" y="52847"/>
                    </a:lnTo>
                    <a:lnTo>
                      <a:pt x="89328" y="24633"/>
                    </a:lnTo>
                    <a:lnTo>
                      <a:pt x="132415" y="6444"/>
                    </a:lnTo>
                    <a:lnTo>
                      <a:pt x="180365" y="0"/>
                    </a:lnTo>
                    <a:lnTo>
                      <a:pt x="2006460" y="0"/>
                    </a:lnTo>
                    <a:lnTo>
                      <a:pt x="2054391" y="6444"/>
                    </a:lnTo>
                    <a:lnTo>
                      <a:pt x="2097467" y="24633"/>
                    </a:lnTo>
                    <a:lnTo>
                      <a:pt x="2133968" y="52847"/>
                    </a:lnTo>
                    <a:lnTo>
                      <a:pt x="2162171" y="89370"/>
                    </a:lnTo>
                    <a:lnTo>
                      <a:pt x="2180356" y="132482"/>
                    </a:lnTo>
                    <a:lnTo>
                      <a:pt x="2186800" y="180467"/>
                    </a:lnTo>
                    <a:lnTo>
                      <a:pt x="2186800" y="1623314"/>
                    </a:lnTo>
                    <a:lnTo>
                      <a:pt x="2180356" y="1671288"/>
                    </a:lnTo>
                    <a:lnTo>
                      <a:pt x="2162171" y="1714377"/>
                    </a:lnTo>
                    <a:lnTo>
                      <a:pt x="2133968" y="1750869"/>
                    </a:lnTo>
                    <a:lnTo>
                      <a:pt x="2097467" y="1779053"/>
                    </a:lnTo>
                    <a:lnTo>
                      <a:pt x="2054391" y="1797218"/>
                    </a:lnTo>
                    <a:lnTo>
                      <a:pt x="2006460" y="1803654"/>
                    </a:lnTo>
                    <a:lnTo>
                      <a:pt x="180365" y="1803654"/>
                    </a:lnTo>
                    <a:lnTo>
                      <a:pt x="132415" y="1797218"/>
                    </a:lnTo>
                    <a:lnTo>
                      <a:pt x="89328" y="1779053"/>
                    </a:lnTo>
                    <a:lnTo>
                      <a:pt x="52825" y="1750869"/>
                    </a:lnTo>
                    <a:lnTo>
                      <a:pt x="24623" y="1714377"/>
                    </a:lnTo>
                    <a:lnTo>
                      <a:pt x="6442" y="1671288"/>
                    </a:lnTo>
                    <a:lnTo>
                      <a:pt x="0" y="1623314"/>
                    </a:lnTo>
                    <a:lnTo>
                      <a:pt x="0" y="180467"/>
                    </a:lnTo>
                    <a:close/>
                  </a:path>
                </a:pathLst>
              </a:custGeom>
              <a:ln w="12700">
                <a:solidFill>
                  <a:srgbClr val="5B9BD4"/>
                </a:solidFill>
              </a:ln>
            </p:spPr>
            <p:txBody>
              <a:bodyPr wrap="square" lIns="0" tIns="0" rIns="0" bIns="0" rtlCol="0" anchor="ctr"/>
              <a:lstStyle/>
              <a:p>
                <a:endParaRPr sz="1400">
                  <a:solidFill>
                    <a:schemeClr val="tx2"/>
                  </a:solidFill>
                  <a:latin typeface="Calibri" panose="020F0502020204030204" pitchFamily="34" charset="0"/>
                  <a:cs typeface="Calibri" panose="020F0502020204030204" pitchFamily="34" charset="0"/>
                </a:endParaRPr>
              </a:p>
            </p:txBody>
          </p:sp>
          <p:sp>
            <p:nvSpPr>
              <p:cNvPr id="6" name="object 6"/>
              <p:cNvSpPr txBox="1"/>
              <p:nvPr/>
            </p:nvSpPr>
            <p:spPr>
              <a:xfrm>
                <a:off x="2547141" y="3025474"/>
                <a:ext cx="1825998" cy="907257"/>
              </a:xfrm>
              <a:prstGeom prst="rect">
                <a:avLst/>
              </a:prstGeom>
            </p:spPr>
            <p:txBody>
              <a:bodyPr vert="horz" wrap="square" lIns="0" tIns="26894" rIns="0" bIns="0" rtlCol="0" anchor="ctr">
                <a:spAutoFit/>
              </a:bodyPr>
              <a:lstStyle/>
              <a:p>
                <a:pPr marL="112065" marR="4483" indent="-100858">
                  <a:lnSpc>
                    <a:spcPts val="1165"/>
                  </a:lnSpc>
                  <a:spcBef>
                    <a:spcPts val="212"/>
                  </a:spcBef>
                  <a:buChar char="•"/>
                  <a:tabLst>
                    <a:tab pos="112065" algn="l"/>
                  </a:tabLst>
                </a:pPr>
                <a:r>
                  <a:rPr sz="1400" b="1" spc="-13" dirty="0">
                    <a:solidFill>
                      <a:schemeClr val="tx2"/>
                    </a:solidFill>
                    <a:latin typeface="Calibri" panose="020F0502020204030204" pitchFamily="34" charset="0"/>
                    <a:cs typeface="Calibri" panose="020F0502020204030204" pitchFamily="34" charset="0"/>
                  </a:rPr>
                  <a:t>DTC</a:t>
                </a:r>
                <a:r>
                  <a:rPr sz="1400" spc="-13" dirty="0">
                    <a:solidFill>
                      <a:schemeClr val="tx2"/>
                    </a:solidFill>
                    <a:latin typeface="Calibri" panose="020F0502020204030204" pitchFamily="34" charset="0"/>
                    <a:cs typeface="Calibri" panose="020F0502020204030204" pitchFamily="34" charset="0"/>
                  </a:rPr>
                  <a:t> </a:t>
                </a:r>
                <a:r>
                  <a:rPr sz="1400" dirty="0">
                    <a:solidFill>
                      <a:schemeClr val="tx2"/>
                    </a:solidFill>
                    <a:latin typeface="Calibri" panose="020F0502020204030204" pitchFamily="34" charset="0"/>
                    <a:cs typeface="Calibri" panose="020F0502020204030204" pitchFamily="34" charset="0"/>
                  </a:rPr>
                  <a:t>submits irregularity </a:t>
                </a:r>
                <a:r>
                  <a:rPr sz="1400" spc="-4" dirty="0">
                    <a:solidFill>
                      <a:schemeClr val="tx2"/>
                    </a:solidFill>
                    <a:latin typeface="Calibri" panose="020F0502020204030204" pitchFamily="34" charset="0"/>
                    <a:cs typeface="Calibri" panose="020F0502020204030204" pitchFamily="34" charset="0"/>
                  </a:rPr>
                  <a:t>to</a:t>
                </a:r>
                <a:r>
                  <a:rPr sz="1400" spc="-124" dirty="0">
                    <a:solidFill>
                      <a:schemeClr val="tx2"/>
                    </a:solidFill>
                    <a:latin typeface="Calibri" panose="020F0502020204030204" pitchFamily="34" charset="0"/>
                    <a:cs typeface="Calibri" panose="020F0502020204030204" pitchFamily="34" charset="0"/>
                  </a:rPr>
                  <a:t> </a:t>
                </a:r>
                <a:r>
                  <a:rPr sz="1400" b="1" dirty="0">
                    <a:solidFill>
                      <a:schemeClr val="tx2"/>
                    </a:solidFill>
                    <a:latin typeface="Calibri" panose="020F0502020204030204" pitchFamily="34" charset="0"/>
                    <a:cs typeface="Calibri" panose="020F0502020204030204" pitchFamily="34" charset="0"/>
                  </a:rPr>
                  <a:t>PED</a:t>
                </a:r>
                <a:r>
                  <a:rPr sz="1400" dirty="0">
                    <a:solidFill>
                      <a:schemeClr val="tx2"/>
                    </a:solidFill>
                    <a:latin typeface="Calibri" panose="020F0502020204030204" pitchFamily="34" charset="0"/>
                    <a:cs typeface="Calibri" panose="020F0502020204030204" pitchFamily="34" charset="0"/>
                  </a:rPr>
                  <a:t>  </a:t>
                </a:r>
                <a:r>
                  <a:rPr sz="1400" b="1" dirty="0">
                    <a:solidFill>
                      <a:schemeClr val="tx2"/>
                    </a:solidFill>
                    <a:latin typeface="Calibri" panose="020F0502020204030204" pitchFamily="34" charset="0"/>
                    <a:cs typeface="Calibri" panose="020F0502020204030204" pitchFamily="34" charset="0"/>
                  </a:rPr>
                  <a:t>Assessment</a:t>
                </a:r>
                <a:r>
                  <a:rPr sz="1400" b="1" spc="-22" dirty="0">
                    <a:solidFill>
                      <a:schemeClr val="tx2"/>
                    </a:solidFill>
                    <a:latin typeface="Calibri" panose="020F0502020204030204" pitchFamily="34" charset="0"/>
                    <a:cs typeface="Calibri" panose="020F0502020204030204" pitchFamily="34" charset="0"/>
                  </a:rPr>
                  <a:t> </a:t>
                </a:r>
                <a:r>
                  <a:rPr sz="1400" b="1" spc="-4" dirty="0">
                    <a:solidFill>
                      <a:schemeClr val="tx2"/>
                    </a:solidFill>
                    <a:latin typeface="Calibri" panose="020F0502020204030204" pitchFamily="34" charset="0"/>
                    <a:cs typeface="Calibri" panose="020F0502020204030204" pitchFamily="34" charset="0"/>
                  </a:rPr>
                  <a:t>Bureau</a:t>
                </a:r>
                <a:endParaRPr sz="1400" b="1" dirty="0">
                  <a:solidFill>
                    <a:schemeClr val="tx2"/>
                  </a:solidFill>
                  <a:latin typeface="Calibri" panose="020F0502020204030204" pitchFamily="34" charset="0"/>
                  <a:cs typeface="Calibri" panose="020F0502020204030204" pitchFamily="34" charset="0"/>
                </a:endParaRPr>
              </a:p>
              <a:p>
                <a:pPr marL="112065" marR="83488" indent="-100858">
                  <a:lnSpc>
                    <a:spcPct val="91700"/>
                  </a:lnSpc>
                  <a:spcBef>
                    <a:spcPts val="172"/>
                  </a:spcBef>
                  <a:buChar char="•"/>
                  <a:tabLst>
                    <a:tab pos="112065" algn="l"/>
                  </a:tabLst>
                </a:pPr>
                <a:r>
                  <a:rPr sz="1400" b="1" spc="-4" dirty="0">
                    <a:solidFill>
                      <a:schemeClr val="tx2"/>
                    </a:solidFill>
                    <a:latin typeface="Calibri" panose="020F0502020204030204" pitchFamily="34" charset="0"/>
                    <a:cs typeface="Calibri" panose="020F0502020204030204" pitchFamily="34" charset="0"/>
                  </a:rPr>
                  <a:t>Assessment Bureau </a:t>
                </a:r>
                <a:r>
                  <a:rPr sz="1400" spc="-4" dirty="0">
                    <a:solidFill>
                      <a:schemeClr val="tx2"/>
                    </a:solidFill>
                    <a:latin typeface="Calibri" panose="020F0502020204030204" pitchFamily="34" charset="0"/>
                    <a:cs typeface="Calibri" panose="020F0502020204030204" pitchFamily="34" charset="0"/>
                  </a:rPr>
                  <a:t>reviews  </a:t>
                </a:r>
                <a:r>
                  <a:rPr sz="1400" dirty="0">
                    <a:solidFill>
                      <a:schemeClr val="tx2"/>
                    </a:solidFill>
                    <a:latin typeface="Calibri" panose="020F0502020204030204" pitchFamily="34" charset="0"/>
                    <a:cs typeface="Calibri" panose="020F0502020204030204" pitchFamily="34" charset="0"/>
                  </a:rPr>
                  <a:t>and </a:t>
                </a:r>
                <a:r>
                  <a:rPr sz="1400" spc="-4" dirty="0">
                    <a:solidFill>
                      <a:schemeClr val="tx2"/>
                    </a:solidFill>
                    <a:latin typeface="Calibri" panose="020F0502020204030204" pitchFamily="34" charset="0"/>
                    <a:cs typeface="Calibri" panose="020F0502020204030204" pitchFamily="34" charset="0"/>
                  </a:rPr>
                  <a:t>determines potential</a:t>
                </a:r>
                <a:r>
                  <a:rPr sz="1400" spc="-88" dirty="0">
                    <a:solidFill>
                      <a:schemeClr val="tx2"/>
                    </a:solidFill>
                    <a:latin typeface="Calibri" panose="020F0502020204030204" pitchFamily="34" charset="0"/>
                    <a:cs typeface="Calibri" panose="020F0502020204030204" pitchFamily="34" charset="0"/>
                  </a:rPr>
                  <a:t> </a:t>
                </a:r>
                <a:r>
                  <a:rPr sz="1400" spc="-4" dirty="0">
                    <a:solidFill>
                      <a:schemeClr val="tx2"/>
                    </a:solidFill>
                    <a:latin typeface="Calibri" panose="020F0502020204030204" pitchFamily="34" charset="0"/>
                    <a:cs typeface="Calibri" panose="020F0502020204030204" pitchFamily="34" charset="0"/>
                  </a:rPr>
                  <a:t>foul  </a:t>
                </a:r>
                <a:r>
                  <a:rPr sz="1400" spc="-9" dirty="0">
                    <a:solidFill>
                      <a:schemeClr val="tx2"/>
                    </a:solidFill>
                    <a:latin typeface="Calibri" panose="020F0502020204030204" pitchFamily="34" charset="0"/>
                    <a:cs typeface="Calibri" panose="020F0502020204030204" pitchFamily="34" charset="0"/>
                  </a:rPr>
                  <a:t>play may have </a:t>
                </a:r>
                <a:r>
                  <a:rPr sz="1400" spc="-4" dirty="0">
                    <a:solidFill>
                      <a:schemeClr val="tx2"/>
                    </a:solidFill>
                    <a:latin typeface="Calibri" panose="020F0502020204030204" pitchFamily="34" charset="0"/>
                    <a:cs typeface="Calibri" panose="020F0502020204030204" pitchFamily="34" charset="0"/>
                  </a:rPr>
                  <a:t>occured  </a:t>
                </a:r>
                <a:r>
                  <a:rPr sz="1400" spc="-9" dirty="0">
                    <a:solidFill>
                      <a:schemeClr val="tx2"/>
                    </a:solidFill>
                    <a:latin typeface="Calibri" panose="020F0502020204030204" pitchFamily="34" charset="0"/>
                    <a:cs typeface="Calibri" panose="020F0502020204030204" pitchFamily="34" charset="0"/>
                  </a:rPr>
                  <a:t>involving </a:t>
                </a:r>
                <a:r>
                  <a:rPr sz="1400" dirty="0">
                    <a:solidFill>
                      <a:schemeClr val="tx2"/>
                    </a:solidFill>
                    <a:latin typeface="Calibri" panose="020F0502020204030204" pitchFamily="34" charset="0"/>
                    <a:cs typeface="Calibri" panose="020F0502020204030204" pitchFamily="34" charset="0"/>
                  </a:rPr>
                  <a:t>a </a:t>
                </a:r>
                <a:r>
                  <a:rPr sz="1400" spc="-4" dirty="0">
                    <a:solidFill>
                      <a:schemeClr val="tx2"/>
                    </a:solidFill>
                    <a:latin typeface="Calibri" panose="020F0502020204030204" pitchFamily="34" charset="0"/>
                    <a:cs typeface="Calibri" panose="020F0502020204030204" pitchFamily="34" charset="0"/>
                  </a:rPr>
                  <a:t>licensed</a:t>
                </a:r>
                <a:r>
                  <a:rPr sz="1400" spc="-13" dirty="0">
                    <a:solidFill>
                      <a:schemeClr val="tx2"/>
                    </a:solidFill>
                    <a:latin typeface="Calibri" panose="020F0502020204030204" pitchFamily="34" charset="0"/>
                    <a:cs typeface="Calibri" panose="020F0502020204030204" pitchFamily="34" charset="0"/>
                  </a:rPr>
                  <a:t> </a:t>
                </a:r>
                <a:r>
                  <a:rPr sz="1400" spc="-9" dirty="0">
                    <a:solidFill>
                      <a:schemeClr val="tx2"/>
                    </a:solidFill>
                    <a:latin typeface="Calibri" panose="020F0502020204030204" pitchFamily="34" charset="0"/>
                    <a:cs typeface="Calibri" panose="020F0502020204030204" pitchFamily="34" charset="0"/>
                  </a:rPr>
                  <a:t>educator</a:t>
                </a:r>
                <a:endParaRPr sz="1400" dirty="0">
                  <a:solidFill>
                    <a:schemeClr val="tx2"/>
                  </a:solidFill>
                  <a:latin typeface="Calibri" panose="020F0502020204030204" pitchFamily="34" charset="0"/>
                  <a:cs typeface="Calibri" panose="020F0502020204030204" pitchFamily="34" charset="0"/>
                </a:endParaRPr>
              </a:p>
            </p:txBody>
          </p:sp>
          <p:sp>
            <p:nvSpPr>
              <p:cNvPr id="7" name="object 7"/>
              <p:cNvSpPr/>
              <p:nvPr/>
            </p:nvSpPr>
            <p:spPr>
              <a:xfrm>
                <a:off x="3762935" y="4693803"/>
                <a:ext cx="1758762" cy="552450"/>
              </a:xfrm>
              <a:custGeom>
                <a:avLst/>
                <a:gdLst/>
                <a:ahLst/>
                <a:cxnLst/>
                <a:rect l="l" t="t" r="r" b="b"/>
                <a:pathLst>
                  <a:path w="1993264" h="626110">
                    <a:moveTo>
                      <a:pt x="67563" y="0"/>
                    </a:moveTo>
                    <a:lnTo>
                      <a:pt x="0" y="38481"/>
                    </a:lnTo>
                    <a:lnTo>
                      <a:pt x="25427" y="81106"/>
                    </a:lnTo>
                    <a:lnTo>
                      <a:pt x="52608" y="122536"/>
                    </a:lnTo>
                    <a:lnTo>
                      <a:pt x="81495" y="162720"/>
                    </a:lnTo>
                    <a:lnTo>
                      <a:pt x="112044" y="201605"/>
                    </a:lnTo>
                    <a:lnTo>
                      <a:pt x="144208" y="239141"/>
                    </a:lnTo>
                    <a:lnTo>
                      <a:pt x="177942" y="275274"/>
                    </a:lnTo>
                    <a:lnTo>
                      <a:pt x="213199" y="309953"/>
                    </a:lnTo>
                    <a:lnTo>
                      <a:pt x="249935" y="343126"/>
                    </a:lnTo>
                    <a:lnTo>
                      <a:pt x="288104" y="374742"/>
                    </a:lnTo>
                    <a:lnTo>
                      <a:pt x="327659" y="404749"/>
                    </a:lnTo>
                    <a:lnTo>
                      <a:pt x="366948" y="432050"/>
                    </a:lnTo>
                    <a:lnTo>
                      <a:pt x="406961" y="457517"/>
                    </a:lnTo>
                    <a:lnTo>
                      <a:pt x="447645" y="481155"/>
                    </a:lnTo>
                    <a:lnTo>
                      <a:pt x="489028" y="503013"/>
                    </a:lnTo>
                    <a:lnTo>
                      <a:pt x="530819" y="522984"/>
                    </a:lnTo>
                    <a:lnTo>
                      <a:pt x="573204" y="541190"/>
                    </a:lnTo>
                    <a:lnTo>
                      <a:pt x="616053" y="557601"/>
                    </a:lnTo>
                    <a:lnTo>
                      <a:pt x="659312" y="572227"/>
                    </a:lnTo>
                    <a:lnTo>
                      <a:pt x="702930" y="585075"/>
                    </a:lnTo>
                    <a:lnTo>
                      <a:pt x="746855" y="596153"/>
                    </a:lnTo>
                    <a:lnTo>
                      <a:pt x="791033" y="605471"/>
                    </a:lnTo>
                    <a:lnTo>
                      <a:pt x="835414" y="613035"/>
                    </a:lnTo>
                    <a:lnTo>
                      <a:pt x="879945" y="618855"/>
                    </a:lnTo>
                    <a:lnTo>
                      <a:pt x="924574" y="622938"/>
                    </a:lnTo>
                    <a:lnTo>
                      <a:pt x="969249" y="625294"/>
                    </a:lnTo>
                    <a:lnTo>
                      <a:pt x="1013917" y="625930"/>
                    </a:lnTo>
                    <a:lnTo>
                      <a:pt x="1058526" y="624854"/>
                    </a:lnTo>
                    <a:lnTo>
                      <a:pt x="1103025" y="622075"/>
                    </a:lnTo>
                    <a:lnTo>
                      <a:pt x="1147361" y="617601"/>
                    </a:lnTo>
                    <a:lnTo>
                      <a:pt x="1191482" y="611441"/>
                    </a:lnTo>
                    <a:lnTo>
                      <a:pt x="1235335" y="603602"/>
                    </a:lnTo>
                    <a:lnTo>
                      <a:pt x="1278870" y="594094"/>
                    </a:lnTo>
                    <a:lnTo>
                      <a:pt x="1322033" y="582923"/>
                    </a:lnTo>
                    <a:lnTo>
                      <a:pt x="1364772" y="570099"/>
                    </a:lnTo>
                    <a:lnTo>
                      <a:pt x="1407035" y="555630"/>
                    </a:lnTo>
                    <a:lnTo>
                      <a:pt x="1425996" y="548314"/>
                    </a:lnTo>
                    <a:lnTo>
                      <a:pt x="1010597" y="548314"/>
                    </a:lnTo>
                    <a:lnTo>
                      <a:pt x="965408" y="547392"/>
                    </a:lnTo>
                    <a:lnTo>
                      <a:pt x="920380" y="544593"/>
                    </a:lnTo>
                    <a:lnTo>
                      <a:pt x="875576" y="539933"/>
                    </a:lnTo>
                    <a:lnTo>
                      <a:pt x="831053" y="533429"/>
                    </a:lnTo>
                    <a:lnTo>
                      <a:pt x="786873" y="525096"/>
                    </a:lnTo>
                    <a:lnTo>
                      <a:pt x="743095" y="514952"/>
                    </a:lnTo>
                    <a:lnTo>
                      <a:pt x="699660" y="502975"/>
                    </a:lnTo>
                    <a:lnTo>
                      <a:pt x="656986" y="489296"/>
                    </a:lnTo>
                    <a:lnTo>
                      <a:pt x="614775" y="473816"/>
                    </a:lnTo>
                    <a:lnTo>
                      <a:pt x="573206" y="456591"/>
                    </a:lnTo>
                    <a:lnTo>
                      <a:pt x="532340" y="437638"/>
                    </a:lnTo>
                    <a:lnTo>
                      <a:pt x="492236" y="416971"/>
                    </a:lnTo>
                    <a:lnTo>
                      <a:pt x="452954" y="394609"/>
                    </a:lnTo>
                    <a:lnTo>
                      <a:pt x="414555" y="370568"/>
                    </a:lnTo>
                    <a:lnTo>
                      <a:pt x="377098" y="344864"/>
                    </a:lnTo>
                    <a:lnTo>
                      <a:pt x="340644" y="317513"/>
                    </a:lnTo>
                    <a:lnTo>
                      <a:pt x="305252" y="288533"/>
                    </a:lnTo>
                    <a:lnTo>
                      <a:pt x="270982" y="257939"/>
                    </a:lnTo>
                    <a:lnTo>
                      <a:pt x="237895" y="225749"/>
                    </a:lnTo>
                    <a:lnTo>
                      <a:pt x="206050" y="191978"/>
                    </a:lnTo>
                    <a:lnTo>
                      <a:pt x="175508" y="156644"/>
                    </a:lnTo>
                    <a:lnTo>
                      <a:pt x="146328" y="119762"/>
                    </a:lnTo>
                    <a:lnTo>
                      <a:pt x="118571" y="81350"/>
                    </a:lnTo>
                    <a:lnTo>
                      <a:pt x="92296" y="41424"/>
                    </a:lnTo>
                    <a:lnTo>
                      <a:pt x="67563" y="0"/>
                    </a:lnTo>
                    <a:close/>
                  </a:path>
                  <a:path w="1993264" h="626110">
                    <a:moveTo>
                      <a:pt x="1984375" y="19304"/>
                    </a:moveTo>
                    <a:lnTo>
                      <a:pt x="1835530" y="82677"/>
                    </a:lnTo>
                    <a:lnTo>
                      <a:pt x="1880362" y="108204"/>
                    </a:lnTo>
                    <a:lnTo>
                      <a:pt x="1849445" y="148124"/>
                    </a:lnTo>
                    <a:lnTo>
                      <a:pt x="1816764" y="186487"/>
                    </a:lnTo>
                    <a:lnTo>
                      <a:pt x="1782379" y="223237"/>
                    </a:lnTo>
                    <a:lnTo>
                      <a:pt x="1746351" y="258323"/>
                    </a:lnTo>
                    <a:lnTo>
                      <a:pt x="1708740" y="291690"/>
                    </a:lnTo>
                    <a:lnTo>
                      <a:pt x="1669607" y="323285"/>
                    </a:lnTo>
                    <a:lnTo>
                      <a:pt x="1629014" y="353055"/>
                    </a:lnTo>
                    <a:lnTo>
                      <a:pt x="1587019" y="380947"/>
                    </a:lnTo>
                    <a:lnTo>
                      <a:pt x="1543685" y="406908"/>
                    </a:lnTo>
                    <a:lnTo>
                      <a:pt x="1501228" y="429805"/>
                    </a:lnTo>
                    <a:lnTo>
                      <a:pt x="1458215" y="450627"/>
                    </a:lnTo>
                    <a:lnTo>
                      <a:pt x="1414703" y="469390"/>
                    </a:lnTo>
                    <a:lnTo>
                      <a:pt x="1370753" y="486110"/>
                    </a:lnTo>
                    <a:lnTo>
                      <a:pt x="1326426" y="500804"/>
                    </a:lnTo>
                    <a:lnTo>
                      <a:pt x="1281781" y="513488"/>
                    </a:lnTo>
                    <a:lnTo>
                      <a:pt x="1236878" y="524179"/>
                    </a:lnTo>
                    <a:lnTo>
                      <a:pt x="1191777" y="532893"/>
                    </a:lnTo>
                    <a:lnTo>
                      <a:pt x="1146539" y="539647"/>
                    </a:lnTo>
                    <a:lnTo>
                      <a:pt x="1101223" y="544458"/>
                    </a:lnTo>
                    <a:lnTo>
                      <a:pt x="1055889" y="547341"/>
                    </a:lnTo>
                    <a:lnTo>
                      <a:pt x="1010597" y="548314"/>
                    </a:lnTo>
                    <a:lnTo>
                      <a:pt x="1425996" y="548314"/>
                    </a:lnTo>
                    <a:lnTo>
                      <a:pt x="1489927" y="521790"/>
                    </a:lnTo>
                    <a:lnTo>
                      <a:pt x="1530450" y="502435"/>
                    </a:lnTo>
                    <a:lnTo>
                      <a:pt x="1570289" y="481469"/>
                    </a:lnTo>
                    <a:lnTo>
                      <a:pt x="1609391" y="458898"/>
                    </a:lnTo>
                    <a:lnTo>
                      <a:pt x="1647705" y="434732"/>
                    </a:lnTo>
                    <a:lnTo>
                      <a:pt x="1685178" y="408979"/>
                    </a:lnTo>
                    <a:lnTo>
                      <a:pt x="1721758" y="381647"/>
                    </a:lnTo>
                    <a:lnTo>
                      <a:pt x="1757392" y="352745"/>
                    </a:lnTo>
                    <a:lnTo>
                      <a:pt x="1792030" y="322280"/>
                    </a:lnTo>
                    <a:lnTo>
                      <a:pt x="1825618" y="290261"/>
                    </a:lnTo>
                    <a:lnTo>
                      <a:pt x="1858105" y="256697"/>
                    </a:lnTo>
                    <a:lnTo>
                      <a:pt x="1889438" y="221595"/>
                    </a:lnTo>
                    <a:lnTo>
                      <a:pt x="1919565" y="184963"/>
                    </a:lnTo>
                    <a:lnTo>
                      <a:pt x="1948434" y="146812"/>
                    </a:lnTo>
                    <a:lnTo>
                      <a:pt x="1991782" y="146812"/>
                    </a:lnTo>
                    <a:lnTo>
                      <a:pt x="1984375" y="19304"/>
                    </a:lnTo>
                    <a:close/>
                  </a:path>
                  <a:path w="1993264" h="626110">
                    <a:moveTo>
                      <a:pt x="1991782" y="146812"/>
                    </a:moveTo>
                    <a:lnTo>
                      <a:pt x="1948434" y="146812"/>
                    </a:lnTo>
                    <a:lnTo>
                      <a:pt x="1993264" y="172339"/>
                    </a:lnTo>
                    <a:lnTo>
                      <a:pt x="1991782" y="146812"/>
                    </a:lnTo>
                    <a:close/>
                  </a:path>
                </a:pathLst>
              </a:custGeom>
              <a:solidFill>
                <a:srgbClr val="B5CAE7"/>
              </a:solidFill>
            </p:spPr>
            <p:txBody>
              <a:bodyPr wrap="square" lIns="0" tIns="0" rIns="0" bIns="0" rtlCol="0" anchor="ctr"/>
              <a:lstStyle/>
              <a:p>
                <a:endParaRPr sz="1400">
                  <a:solidFill>
                    <a:schemeClr val="tx2"/>
                  </a:solidFill>
                  <a:latin typeface="Calibri" panose="020F0502020204030204" pitchFamily="34" charset="0"/>
                  <a:cs typeface="Calibri" panose="020F0502020204030204" pitchFamily="34" charset="0"/>
                </a:endParaRPr>
              </a:p>
            </p:txBody>
          </p:sp>
          <p:sp>
            <p:nvSpPr>
              <p:cNvPr id="8" name="object 8"/>
              <p:cNvSpPr/>
              <p:nvPr/>
            </p:nvSpPr>
            <p:spPr>
              <a:xfrm>
                <a:off x="2930226" y="4031535"/>
                <a:ext cx="1715060" cy="682438"/>
              </a:xfrm>
              <a:custGeom>
                <a:avLst/>
                <a:gdLst/>
                <a:ahLst/>
                <a:cxnLst/>
                <a:rect l="l" t="t" r="r" b="b"/>
                <a:pathLst>
                  <a:path w="1943735" h="773429">
                    <a:moveTo>
                      <a:pt x="1866518" y="0"/>
                    </a:moveTo>
                    <a:lnTo>
                      <a:pt x="77215" y="0"/>
                    </a:lnTo>
                    <a:lnTo>
                      <a:pt x="47148" y="6084"/>
                    </a:lnTo>
                    <a:lnTo>
                      <a:pt x="22606" y="22669"/>
                    </a:lnTo>
                    <a:lnTo>
                      <a:pt x="6064" y="47255"/>
                    </a:lnTo>
                    <a:lnTo>
                      <a:pt x="0" y="77342"/>
                    </a:lnTo>
                    <a:lnTo>
                      <a:pt x="0" y="695705"/>
                    </a:lnTo>
                    <a:lnTo>
                      <a:pt x="6064" y="725793"/>
                    </a:lnTo>
                    <a:lnTo>
                      <a:pt x="22605" y="750379"/>
                    </a:lnTo>
                    <a:lnTo>
                      <a:pt x="47148" y="766964"/>
                    </a:lnTo>
                    <a:lnTo>
                      <a:pt x="77215" y="773049"/>
                    </a:lnTo>
                    <a:lnTo>
                      <a:pt x="1866518" y="773049"/>
                    </a:lnTo>
                    <a:lnTo>
                      <a:pt x="1896586" y="766964"/>
                    </a:lnTo>
                    <a:lnTo>
                      <a:pt x="1921128" y="750379"/>
                    </a:lnTo>
                    <a:lnTo>
                      <a:pt x="1937670" y="725793"/>
                    </a:lnTo>
                    <a:lnTo>
                      <a:pt x="1943735" y="695705"/>
                    </a:lnTo>
                    <a:lnTo>
                      <a:pt x="1943735" y="77342"/>
                    </a:lnTo>
                    <a:lnTo>
                      <a:pt x="1937670" y="47255"/>
                    </a:lnTo>
                    <a:lnTo>
                      <a:pt x="1921128" y="22669"/>
                    </a:lnTo>
                    <a:lnTo>
                      <a:pt x="1896586" y="6084"/>
                    </a:lnTo>
                    <a:lnTo>
                      <a:pt x="1866518" y="0"/>
                    </a:lnTo>
                    <a:close/>
                  </a:path>
                </a:pathLst>
              </a:custGeom>
              <a:solidFill>
                <a:srgbClr val="FFFFFF"/>
              </a:solidFill>
            </p:spPr>
            <p:txBody>
              <a:bodyPr wrap="square" lIns="0" tIns="0" rIns="0" bIns="0" rtlCol="0" anchor="ctr"/>
              <a:lstStyle/>
              <a:p>
                <a:endParaRPr sz="1400">
                  <a:solidFill>
                    <a:schemeClr val="tx2"/>
                  </a:solidFill>
                  <a:latin typeface="Calibri" panose="020F0502020204030204" pitchFamily="34" charset="0"/>
                  <a:cs typeface="Calibri" panose="020F0502020204030204" pitchFamily="34" charset="0"/>
                </a:endParaRPr>
              </a:p>
            </p:txBody>
          </p:sp>
          <p:sp>
            <p:nvSpPr>
              <p:cNvPr id="9" name="object 9"/>
              <p:cNvSpPr/>
              <p:nvPr/>
            </p:nvSpPr>
            <p:spPr>
              <a:xfrm>
                <a:off x="2930226" y="4031535"/>
                <a:ext cx="1715060" cy="682438"/>
              </a:xfrm>
              <a:custGeom>
                <a:avLst/>
                <a:gdLst/>
                <a:ahLst/>
                <a:cxnLst/>
                <a:rect l="l" t="t" r="r" b="b"/>
                <a:pathLst>
                  <a:path w="1943735" h="773429">
                    <a:moveTo>
                      <a:pt x="0" y="77342"/>
                    </a:moveTo>
                    <a:lnTo>
                      <a:pt x="6064" y="47255"/>
                    </a:lnTo>
                    <a:lnTo>
                      <a:pt x="22606" y="22669"/>
                    </a:lnTo>
                    <a:lnTo>
                      <a:pt x="47148" y="6084"/>
                    </a:lnTo>
                    <a:lnTo>
                      <a:pt x="77215" y="0"/>
                    </a:lnTo>
                    <a:lnTo>
                      <a:pt x="1866518" y="0"/>
                    </a:lnTo>
                    <a:lnTo>
                      <a:pt x="1896586" y="6084"/>
                    </a:lnTo>
                    <a:lnTo>
                      <a:pt x="1921128" y="22669"/>
                    </a:lnTo>
                    <a:lnTo>
                      <a:pt x="1937670" y="47255"/>
                    </a:lnTo>
                    <a:lnTo>
                      <a:pt x="1943735" y="77342"/>
                    </a:lnTo>
                    <a:lnTo>
                      <a:pt x="1943735" y="695705"/>
                    </a:lnTo>
                    <a:lnTo>
                      <a:pt x="1937670" y="725793"/>
                    </a:lnTo>
                    <a:lnTo>
                      <a:pt x="1921128" y="750379"/>
                    </a:lnTo>
                    <a:lnTo>
                      <a:pt x="1896586" y="766964"/>
                    </a:lnTo>
                    <a:lnTo>
                      <a:pt x="1866518" y="773049"/>
                    </a:lnTo>
                    <a:lnTo>
                      <a:pt x="77215" y="773049"/>
                    </a:lnTo>
                    <a:lnTo>
                      <a:pt x="47148" y="766964"/>
                    </a:lnTo>
                    <a:lnTo>
                      <a:pt x="22605" y="750379"/>
                    </a:lnTo>
                    <a:lnTo>
                      <a:pt x="6064" y="725793"/>
                    </a:lnTo>
                    <a:lnTo>
                      <a:pt x="0" y="695705"/>
                    </a:lnTo>
                    <a:lnTo>
                      <a:pt x="0" y="77342"/>
                    </a:lnTo>
                    <a:close/>
                  </a:path>
                </a:pathLst>
              </a:custGeom>
              <a:ln w="12700">
                <a:solidFill>
                  <a:srgbClr val="528BC1"/>
                </a:solidFill>
              </a:ln>
            </p:spPr>
            <p:txBody>
              <a:bodyPr wrap="square" lIns="0" tIns="0" rIns="0" bIns="0" rtlCol="0" anchor="ctr"/>
              <a:lstStyle/>
              <a:p>
                <a:endParaRPr sz="1400">
                  <a:solidFill>
                    <a:schemeClr val="tx2"/>
                  </a:solidFill>
                  <a:latin typeface="Calibri" panose="020F0502020204030204" pitchFamily="34" charset="0"/>
                  <a:cs typeface="Calibri" panose="020F0502020204030204" pitchFamily="34" charset="0"/>
                </a:endParaRPr>
              </a:p>
            </p:txBody>
          </p:sp>
          <p:sp>
            <p:nvSpPr>
              <p:cNvPr id="10" name="object 10"/>
              <p:cNvSpPr/>
              <p:nvPr/>
            </p:nvSpPr>
            <p:spPr>
              <a:xfrm>
                <a:off x="4972161" y="2781071"/>
                <a:ext cx="1929653" cy="1591796"/>
              </a:xfrm>
              <a:custGeom>
                <a:avLst/>
                <a:gdLst/>
                <a:ahLst/>
                <a:cxnLst/>
                <a:rect l="l" t="t" r="r" b="b"/>
                <a:pathLst>
                  <a:path w="2186940" h="1804035">
                    <a:moveTo>
                      <a:pt x="2006473" y="0"/>
                    </a:moveTo>
                    <a:lnTo>
                      <a:pt x="180340" y="0"/>
                    </a:lnTo>
                    <a:lnTo>
                      <a:pt x="132409" y="6444"/>
                    </a:lnTo>
                    <a:lnTo>
                      <a:pt x="89332" y="24633"/>
                    </a:lnTo>
                    <a:lnTo>
                      <a:pt x="52831" y="52847"/>
                    </a:lnTo>
                    <a:lnTo>
                      <a:pt x="24628" y="89370"/>
                    </a:lnTo>
                    <a:lnTo>
                      <a:pt x="6444" y="132482"/>
                    </a:lnTo>
                    <a:lnTo>
                      <a:pt x="0" y="180467"/>
                    </a:lnTo>
                    <a:lnTo>
                      <a:pt x="0" y="1623314"/>
                    </a:lnTo>
                    <a:lnTo>
                      <a:pt x="6444" y="1671288"/>
                    </a:lnTo>
                    <a:lnTo>
                      <a:pt x="24628" y="1714377"/>
                    </a:lnTo>
                    <a:lnTo>
                      <a:pt x="52832" y="1750869"/>
                    </a:lnTo>
                    <a:lnTo>
                      <a:pt x="89332" y="1779053"/>
                    </a:lnTo>
                    <a:lnTo>
                      <a:pt x="132409" y="1797218"/>
                    </a:lnTo>
                    <a:lnTo>
                      <a:pt x="180340" y="1803654"/>
                    </a:lnTo>
                    <a:lnTo>
                      <a:pt x="2006473" y="1803654"/>
                    </a:lnTo>
                    <a:lnTo>
                      <a:pt x="2054403" y="1797218"/>
                    </a:lnTo>
                    <a:lnTo>
                      <a:pt x="2097480" y="1779053"/>
                    </a:lnTo>
                    <a:lnTo>
                      <a:pt x="2133981" y="1750869"/>
                    </a:lnTo>
                    <a:lnTo>
                      <a:pt x="2162184" y="1714377"/>
                    </a:lnTo>
                    <a:lnTo>
                      <a:pt x="2180368" y="1671288"/>
                    </a:lnTo>
                    <a:lnTo>
                      <a:pt x="2186813" y="1623314"/>
                    </a:lnTo>
                    <a:lnTo>
                      <a:pt x="2186813" y="180467"/>
                    </a:lnTo>
                    <a:lnTo>
                      <a:pt x="2180368" y="132482"/>
                    </a:lnTo>
                    <a:lnTo>
                      <a:pt x="2162184" y="89370"/>
                    </a:lnTo>
                    <a:lnTo>
                      <a:pt x="2133981" y="52847"/>
                    </a:lnTo>
                    <a:lnTo>
                      <a:pt x="2097480" y="24633"/>
                    </a:lnTo>
                    <a:lnTo>
                      <a:pt x="2054403" y="6444"/>
                    </a:lnTo>
                    <a:lnTo>
                      <a:pt x="2006473" y="0"/>
                    </a:lnTo>
                    <a:close/>
                  </a:path>
                </a:pathLst>
              </a:custGeom>
              <a:solidFill>
                <a:srgbClr val="D2DEEE">
                  <a:alpha val="90194"/>
                </a:srgbClr>
              </a:solidFill>
            </p:spPr>
            <p:txBody>
              <a:bodyPr wrap="square" lIns="0" tIns="0" rIns="0" bIns="0" rtlCol="0" anchor="ctr"/>
              <a:lstStyle/>
              <a:p>
                <a:endParaRPr sz="1400">
                  <a:solidFill>
                    <a:schemeClr val="tx2"/>
                  </a:solidFill>
                  <a:latin typeface="Calibri" panose="020F0502020204030204" pitchFamily="34" charset="0"/>
                  <a:cs typeface="Calibri" panose="020F0502020204030204" pitchFamily="34" charset="0"/>
                </a:endParaRPr>
              </a:p>
            </p:txBody>
          </p:sp>
          <p:sp>
            <p:nvSpPr>
              <p:cNvPr id="11" name="object 11"/>
              <p:cNvSpPr/>
              <p:nvPr/>
            </p:nvSpPr>
            <p:spPr>
              <a:xfrm>
                <a:off x="4972161" y="2781071"/>
                <a:ext cx="1929653" cy="1591796"/>
              </a:xfrm>
              <a:custGeom>
                <a:avLst/>
                <a:gdLst/>
                <a:ahLst/>
                <a:cxnLst/>
                <a:rect l="l" t="t" r="r" b="b"/>
                <a:pathLst>
                  <a:path w="2186940" h="1804035">
                    <a:moveTo>
                      <a:pt x="0" y="180467"/>
                    </a:moveTo>
                    <a:lnTo>
                      <a:pt x="6444" y="132482"/>
                    </a:lnTo>
                    <a:lnTo>
                      <a:pt x="24628" y="89370"/>
                    </a:lnTo>
                    <a:lnTo>
                      <a:pt x="52831" y="52847"/>
                    </a:lnTo>
                    <a:lnTo>
                      <a:pt x="89332" y="24633"/>
                    </a:lnTo>
                    <a:lnTo>
                      <a:pt x="132409" y="6444"/>
                    </a:lnTo>
                    <a:lnTo>
                      <a:pt x="180340" y="0"/>
                    </a:lnTo>
                    <a:lnTo>
                      <a:pt x="2006473" y="0"/>
                    </a:lnTo>
                    <a:lnTo>
                      <a:pt x="2054403" y="6444"/>
                    </a:lnTo>
                    <a:lnTo>
                      <a:pt x="2097480" y="24633"/>
                    </a:lnTo>
                    <a:lnTo>
                      <a:pt x="2133981" y="52847"/>
                    </a:lnTo>
                    <a:lnTo>
                      <a:pt x="2162184" y="89370"/>
                    </a:lnTo>
                    <a:lnTo>
                      <a:pt x="2180368" y="132482"/>
                    </a:lnTo>
                    <a:lnTo>
                      <a:pt x="2186813" y="180467"/>
                    </a:lnTo>
                    <a:lnTo>
                      <a:pt x="2186813" y="1623314"/>
                    </a:lnTo>
                    <a:lnTo>
                      <a:pt x="2180368" y="1671288"/>
                    </a:lnTo>
                    <a:lnTo>
                      <a:pt x="2162184" y="1714377"/>
                    </a:lnTo>
                    <a:lnTo>
                      <a:pt x="2133981" y="1750869"/>
                    </a:lnTo>
                    <a:lnTo>
                      <a:pt x="2097480" y="1779053"/>
                    </a:lnTo>
                    <a:lnTo>
                      <a:pt x="2054403" y="1797218"/>
                    </a:lnTo>
                    <a:lnTo>
                      <a:pt x="2006473" y="1803654"/>
                    </a:lnTo>
                    <a:lnTo>
                      <a:pt x="180340" y="1803654"/>
                    </a:lnTo>
                    <a:lnTo>
                      <a:pt x="132409" y="1797218"/>
                    </a:lnTo>
                    <a:lnTo>
                      <a:pt x="89332" y="1779053"/>
                    </a:lnTo>
                    <a:lnTo>
                      <a:pt x="52832" y="1750869"/>
                    </a:lnTo>
                    <a:lnTo>
                      <a:pt x="24628" y="1714377"/>
                    </a:lnTo>
                    <a:lnTo>
                      <a:pt x="6444" y="1671288"/>
                    </a:lnTo>
                    <a:lnTo>
                      <a:pt x="0" y="1623314"/>
                    </a:lnTo>
                    <a:lnTo>
                      <a:pt x="0" y="180467"/>
                    </a:lnTo>
                    <a:close/>
                  </a:path>
                </a:pathLst>
              </a:custGeom>
              <a:ln w="12700">
                <a:solidFill>
                  <a:srgbClr val="5B9BD4"/>
                </a:solidFill>
              </a:ln>
            </p:spPr>
            <p:txBody>
              <a:bodyPr wrap="square" lIns="0" tIns="0" rIns="0" bIns="0" rtlCol="0" anchor="ctr"/>
              <a:lstStyle/>
              <a:p>
                <a:endParaRPr sz="1400">
                  <a:solidFill>
                    <a:schemeClr val="tx2"/>
                  </a:solidFill>
                  <a:latin typeface="Calibri" panose="020F0502020204030204" pitchFamily="34" charset="0"/>
                  <a:cs typeface="Calibri" panose="020F0502020204030204" pitchFamily="34" charset="0"/>
                </a:endParaRPr>
              </a:p>
            </p:txBody>
          </p:sp>
          <p:sp>
            <p:nvSpPr>
              <p:cNvPr id="12" name="object 12"/>
              <p:cNvSpPr txBox="1"/>
              <p:nvPr/>
            </p:nvSpPr>
            <p:spPr>
              <a:xfrm>
                <a:off x="5018219" y="3311476"/>
                <a:ext cx="1823196" cy="888898"/>
              </a:xfrm>
              <a:prstGeom prst="rect">
                <a:avLst/>
              </a:prstGeom>
            </p:spPr>
            <p:txBody>
              <a:bodyPr vert="horz" wrap="square" lIns="0" tIns="26894" rIns="0" bIns="0" rtlCol="0" anchor="ctr">
                <a:spAutoFit/>
              </a:bodyPr>
              <a:lstStyle/>
              <a:p>
                <a:pPr marL="112065" marR="4483" indent="-100858">
                  <a:lnSpc>
                    <a:spcPts val="1165"/>
                  </a:lnSpc>
                  <a:spcBef>
                    <a:spcPts val="212"/>
                  </a:spcBef>
                  <a:buChar char="•"/>
                  <a:tabLst>
                    <a:tab pos="112065" algn="l"/>
                  </a:tabLst>
                </a:pPr>
                <a:r>
                  <a:rPr sz="1400" spc="-13" dirty="0">
                    <a:solidFill>
                      <a:schemeClr val="tx2"/>
                    </a:solidFill>
                    <a:latin typeface="Calibri" panose="020F0502020204030204" pitchFamily="34" charset="0"/>
                    <a:cs typeface="Calibri" panose="020F0502020204030204" pitchFamily="34" charset="0"/>
                  </a:rPr>
                  <a:t>Ideally, </a:t>
                </a:r>
                <a:r>
                  <a:rPr sz="1400" b="1" spc="-9" dirty="0">
                    <a:solidFill>
                      <a:schemeClr val="tx2"/>
                    </a:solidFill>
                    <a:latin typeface="Calibri" panose="020F0502020204030204" pitchFamily="34" charset="0"/>
                    <a:cs typeface="Calibri" panose="020F0502020204030204" pitchFamily="34" charset="0"/>
                  </a:rPr>
                  <a:t>LEA</a:t>
                </a:r>
                <a:r>
                  <a:rPr sz="1400" spc="-9" dirty="0">
                    <a:solidFill>
                      <a:schemeClr val="tx2"/>
                    </a:solidFill>
                    <a:latin typeface="Calibri" panose="020F0502020204030204" pitchFamily="34" charset="0"/>
                    <a:cs typeface="Calibri" panose="020F0502020204030204" pitchFamily="34" charset="0"/>
                  </a:rPr>
                  <a:t> staff </a:t>
                </a:r>
                <a:r>
                  <a:rPr sz="1400" spc="-13" dirty="0">
                    <a:solidFill>
                      <a:schemeClr val="tx2"/>
                    </a:solidFill>
                    <a:latin typeface="Calibri" panose="020F0502020204030204" pitchFamily="34" charset="0"/>
                    <a:cs typeface="Calibri" panose="020F0502020204030204" pitchFamily="34" charset="0"/>
                  </a:rPr>
                  <a:t>member, </a:t>
                </a:r>
                <a:r>
                  <a:rPr sz="1400" spc="-4" dirty="0">
                    <a:solidFill>
                      <a:schemeClr val="tx2"/>
                    </a:solidFill>
                    <a:latin typeface="Calibri" panose="020F0502020204030204" pitchFamily="34" charset="0"/>
                    <a:cs typeface="Calibri" panose="020F0502020204030204" pitchFamily="34" charset="0"/>
                  </a:rPr>
                  <a:t>or  </a:t>
                </a:r>
                <a:r>
                  <a:rPr sz="1400" dirty="0">
                    <a:solidFill>
                      <a:schemeClr val="tx2"/>
                    </a:solidFill>
                    <a:latin typeface="Calibri" panose="020F0502020204030204" pitchFamily="34" charset="0"/>
                    <a:cs typeface="Calibri" panose="020F0502020204030204" pitchFamily="34" charset="0"/>
                  </a:rPr>
                  <a:t>Assessment </a:t>
                </a:r>
                <a:r>
                  <a:rPr sz="1400" spc="-9" dirty="0">
                    <a:solidFill>
                      <a:schemeClr val="tx2"/>
                    </a:solidFill>
                    <a:latin typeface="Calibri" panose="020F0502020204030204" pitchFamily="34" charset="0"/>
                    <a:cs typeface="Calibri" panose="020F0502020204030204" pitchFamily="34" charset="0"/>
                  </a:rPr>
                  <a:t>Staff </a:t>
                </a:r>
                <a:r>
                  <a:rPr sz="1400" dirty="0">
                    <a:solidFill>
                      <a:schemeClr val="tx2"/>
                    </a:solidFill>
                    <a:latin typeface="Calibri" panose="020F0502020204030204" pitchFamily="34" charset="0"/>
                    <a:cs typeface="Calibri" panose="020F0502020204030204" pitchFamily="34" charset="0"/>
                  </a:rPr>
                  <a:t>in </a:t>
                </a:r>
                <a:r>
                  <a:rPr sz="1400" spc="-4" dirty="0">
                    <a:solidFill>
                      <a:schemeClr val="tx2"/>
                    </a:solidFill>
                    <a:latin typeface="Calibri" panose="020F0502020204030204" pitchFamily="34" charset="0"/>
                    <a:cs typeface="Calibri" panose="020F0502020204030204" pitchFamily="34" charset="0"/>
                  </a:rPr>
                  <a:t>some  cases, completed </a:t>
                </a:r>
                <a:r>
                  <a:rPr sz="1400" dirty="0">
                    <a:solidFill>
                      <a:schemeClr val="tx2"/>
                    </a:solidFill>
                    <a:latin typeface="Calibri" panose="020F0502020204030204" pitchFamily="34" charset="0"/>
                    <a:cs typeface="Calibri" panose="020F0502020204030204" pitchFamily="34" charset="0"/>
                  </a:rPr>
                  <a:t>the </a:t>
                </a:r>
                <a:r>
                  <a:rPr sz="1400" b="1" i="1" spc="-9" dirty="0">
                    <a:solidFill>
                      <a:schemeClr val="tx2"/>
                    </a:solidFill>
                    <a:latin typeface="Calibri" panose="020F0502020204030204" pitchFamily="34" charset="0"/>
                    <a:cs typeface="Calibri" panose="020F0502020204030204" pitchFamily="34" charset="0"/>
                  </a:rPr>
                  <a:t>Licensure  </a:t>
                </a:r>
                <a:r>
                  <a:rPr sz="1400" b="1" i="1" spc="-4" dirty="0">
                    <a:solidFill>
                      <a:schemeClr val="tx2"/>
                    </a:solidFill>
                    <a:latin typeface="Calibri" panose="020F0502020204030204" pitchFamily="34" charset="0"/>
                    <a:cs typeface="Calibri" panose="020F0502020204030204" pitchFamily="34" charset="0"/>
                  </a:rPr>
                  <a:t>Complaint</a:t>
                </a:r>
                <a:r>
                  <a:rPr sz="1400" b="1" i="1" spc="-18" dirty="0">
                    <a:solidFill>
                      <a:schemeClr val="tx2"/>
                    </a:solidFill>
                    <a:latin typeface="Calibri" panose="020F0502020204030204" pitchFamily="34" charset="0"/>
                    <a:cs typeface="Calibri" panose="020F0502020204030204" pitchFamily="34" charset="0"/>
                  </a:rPr>
                  <a:t> </a:t>
                </a:r>
                <a:r>
                  <a:rPr sz="1400" b="1" i="1" spc="-9" dirty="0">
                    <a:solidFill>
                      <a:schemeClr val="tx2"/>
                    </a:solidFill>
                    <a:latin typeface="Calibri" panose="020F0502020204030204" pitchFamily="34" charset="0"/>
                    <a:cs typeface="Calibri" panose="020F0502020204030204" pitchFamily="34" charset="0"/>
                  </a:rPr>
                  <a:t>Form.</a:t>
                </a:r>
                <a:endParaRPr sz="1400" dirty="0">
                  <a:solidFill>
                    <a:schemeClr val="tx2"/>
                  </a:solidFill>
                  <a:latin typeface="Calibri" panose="020F0502020204030204" pitchFamily="34" charset="0"/>
                  <a:cs typeface="Calibri" panose="020F0502020204030204" pitchFamily="34" charset="0"/>
                </a:endParaRPr>
              </a:p>
              <a:p>
                <a:pPr marL="112065" marR="64437" indent="-100858">
                  <a:lnSpc>
                    <a:spcPts val="1165"/>
                  </a:lnSpc>
                  <a:spcBef>
                    <a:spcPts val="194"/>
                  </a:spcBef>
                  <a:buChar char="•"/>
                  <a:tabLst>
                    <a:tab pos="112065" algn="l"/>
                  </a:tabLst>
                </a:pPr>
                <a:r>
                  <a:rPr sz="1400" spc="-4" dirty="0">
                    <a:solidFill>
                      <a:schemeClr val="tx2"/>
                    </a:solidFill>
                    <a:latin typeface="Calibri" panose="020F0502020204030204" pitchFamily="34" charset="0"/>
                    <a:cs typeface="Calibri" panose="020F0502020204030204" pitchFamily="34" charset="0"/>
                  </a:rPr>
                  <a:t>Form </a:t>
                </a:r>
                <a:r>
                  <a:rPr sz="1400" dirty="0">
                    <a:solidFill>
                      <a:schemeClr val="tx2"/>
                    </a:solidFill>
                    <a:latin typeface="Calibri" panose="020F0502020204030204" pitchFamily="34" charset="0"/>
                    <a:cs typeface="Calibri" panose="020F0502020204030204" pitchFamily="34" charset="0"/>
                  </a:rPr>
                  <a:t>is </a:t>
                </a:r>
                <a:r>
                  <a:rPr sz="1400" spc="-4" dirty="0">
                    <a:solidFill>
                      <a:schemeClr val="tx2"/>
                    </a:solidFill>
                    <a:latin typeface="Calibri" panose="020F0502020204030204" pitchFamily="34" charset="0"/>
                    <a:cs typeface="Calibri" panose="020F0502020204030204" pitchFamily="34" charset="0"/>
                  </a:rPr>
                  <a:t>submitted to Camille  Malloy </a:t>
                </a:r>
                <a:r>
                  <a:rPr sz="1400" dirty="0">
                    <a:solidFill>
                      <a:schemeClr val="tx2"/>
                    </a:solidFill>
                    <a:latin typeface="Calibri" panose="020F0502020204030204" pitchFamily="34" charset="0"/>
                    <a:cs typeface="Calibri" panose="020F0502020204030204" pitchFamily="34" charset="0"/>
                  </a:rPr>
                  <a:t>in </a:t>
                </a:r>
                <a:r>
                  <a:rPr sz="1400" spc="-9" dirty="0">
                    <a:solidFill>
                      <a:schemeClr val="tx2"/>
                    </a:solidFill>
                    <a:latin typeface="Calibri" panose="020F0502020204030204" pitchFamily="34" charset="0"/>
                    <a:cs typeface="Calibri" panose="020F0502020204030204" pitchFamily="34" charset="0"/>
                  </a:rPr>
                  <a:t>Investigations </a:t>
                </a:r>
                <a:r>
                  <a:rPr sz="1400" spc="-4" dirty="0">
                    <a:solidFill>
                      <a:schemeClr val="tx2"/>
                    </a:solidFill>
                    <a:latin typeface="Calibri" panose="020F0502020204030204" pitchFamily="34" charset="0"/>
                    <a:cs typeface="Calibri" panose="020F0502020204030204" pitchFamily="34" charset="0"/>
                  </a:rPr>
                  <a:t>Office  (</a:t>
                </a:r>
                <a:r>
                  <a:rPr sz="1400" spc="-4" dirty="0">
                    <a:solidFill>
                      <a:schemeClr val="tx2"/>
                    </a:solidFill>
                    <a:latin typeface="Calibri" panose="020F0502020204030204" pitchFamily="34" charset="0"/>
                    <a:cs typeface="Calibri" panose="020F0502020204030204" pitchFamily="34" charset="0"/>
                    <a:hlinkClick r:id="rId3"/>
                  </a:rPr>
                  <a:t>Camille.Maloy@state.nm.us</a:t>
                </a:r>
                <a:r>
                  <a:rPr sz="1400" spc="-4" dirty="0">
                    <a:solidFill>
                      <a:schemeClr val="tx2"/>
                    </a:solidFill>
                    <a:latin typeface="Calibri" panose="020F0502020204030204" pitchFamily="34" charset="0"/>
                    <a:cs typeface="Calibri" panose="020F0502020204030204" pitchFamily="34" charset="0"/>
                  </a:rPr>
                  <a:t>)</a:t>
                </a:r>
                <a:endParaRPr sz="1400" dirty="0">
                  <a:solidFill>
                    <a:schemeClr val="tx2"/>
                  </a:solidFill>
                  <a:latin typeface="Calibri" panose="020F0502020204030204" pitchFamily="34" charset="0"/>
                  <a:cs typeface="Calibri" panose="020F0502020204030204" pitchFamily="34" charset="0"/>
                </a:endParaRPr>
              </a:p>
            </p:txBody>
          </p:sp>
          <p:sp>
            <p:nvSpPr>
              <p:cNvPr id="13" name="object 13"/>
              <p:cNvSpPr/>
              <p:nvPr/>
            </p:nvSpPr>
            <p:spPr>
              <a:xfrm>
                <a:off x="6233608" y="1845089"/>
                <a:ext cx="1973916" cy="615203"/>
              </a:xfrm>
              <a:custGeom>
                <a:avLst/>
                <a:gdLst/>
                <a:ahLst/>
                <a:cxnLst/>
                <a:rect l="l" t="t" r="r" b="b"/>
                <a:pathLst>
                  <a:path w="2237104" h="697230">
                    <a:moveTo>
                      <a:pt x="1144861" y="0"/>
                    </a:moveTo>
                    <a:lnTo>
                      <a:pt x="1099188" y="344"/>
                    </a:lnTo>
                    <a:lnTo>
                      <a:pt x="1053632" y="2289"/>
                    </a:lnTo>
                    <a:lnTo>
                      <a:pt x="1008238" y="5822"/>
                    </a:lnTo>
                    <a:lnTo>
                      <a:pt x="963047" y="10930"/>
                    </a:lnTo>
                    <a:lnTo>
                      <a:pt x="918102" y="17603"/>
                    </a:lnTo>
                    <a:lnTo>
                      <a:pt x="873447" y="25829"/>
                    </a:lnTo>
                    <a:lnTo>
                      <a:pt x="829125" y="35595"/>
                    </a:lnTo>
                    <a:lnTo>
                      <a:pt x="785177" y="46890"/>
                    </a:lnTo>
                    <a:lnTo>
                      <a:pt x="741647" y="59702"/>
                    </a:lnTo>
                    <a:lnTo>
                      <a:pt x="698579" y="74020"/>
                    </a:lnTo>
                    <a:lnTo>
                      <a:pt x="656014" y="89831"/>
                    </a:lnTo>
                    <a:lnTo>
                      <a:pt x="613995" y="107124"/>
                    </a:lnTo>
                    <a:lnTo>
                      <a:pt x="572566" y="125886"/>
                    </a:lnTo>
                    <a:lnTo>
                      <a:pt x="531770" y="146107"/>
                    </a:lnTo>
                    <a:lnTo>
                      <a:pt x="491648" y="167774"/>
                    </a:lnTo>
                    <a:lnTo>
                      <a:pt x="452245" y="190876"/>
                    </a:lnTo>
                    <a:lnTo>
                      <a:pt x="413603" y="215400"/>
                    </a:lnTo>
                    <a:lnTo>
                      <a:pt x="375764" y="241335"/>
                    </a:lnTo>
                    <a:lnTo>
                      <a:pt x="338772" y="268670"/>
                    </a:lnTo>
                    <a:lnTo>
                      <a:pt x="302670" y="297391"/>
                    </a:lnTo>
                    <a:lnTo>
                      <a:pt x="267499" y="327489"/>
                    </a:lnTo>
                    <a:lnTo>
                      <a:pt x="233305" y="358950"/>
                    </a:lnTo>
                    <a:lnTo>
                      <a:pt x="200128" y="391763"/>
                    </a:lnTo>
                    <a:lnTo>
                      <a:pt x="168012" y="425916"/>
                    </a:lnTo>
                    <a:lnTo>
                      <a:pt x="137001" y="461397"/>
                    </a:lnTo>
                    <a:lnTo>
                      <a:pt x="107135" y="498195"/>
                    </a:lnTo>
                    <a:lnTo>
                      <a:pt x="78460" y="536297"/>
                    </a:lnTo>
                    <a:lnTo>
                      <a:pt x="51017" y="575693"/>
                    </a:lnTo>
                    <a:lnTo>
                      <a:pt x="24849" y="616370"/>
                    </a:lnTo>
                    <a:lnTo>
                      <a:pt x="0" y="658316"/>
                    </a:lnTo>
                    <a:lnTo>
                      <a:pt x="67691" y="696797"/>
                    </a:lnTo>
                    <a:lnTo>
                      <a:pt x="94828" y="651291"/>
                    </a:lnTo>
                    <a:lnTo>
                      <a:pt x="123860" y="607090"/>
                    </a:lnTo>
                    <a:lnTo>
                      <a:pt x="154736" y="564246"/>
                    </a:lnTo>
                    <a:lnTo>
                      <a:pt x="187406" y="522815"/>
                    </a:lnTo>
                    <a:lnTo>
                      <a:pt x="221821" y="482849"/>
                    </a:lnTo>
                    <a:lnTo>
                      <a:pt x="257931" y="444404"/>
                    </a:lnTo>
                    <a:lnTo>
                      <a:pt x="295688" y="407533"/>
                    </a:lnTo>
                    <a:lnTo>
                      <a:pt x="335041" y="372290"/>
                    </a:lnTo>
                    <a:lnTo>
                      <a:pt x="375940" y="338730"/>
                    </a:lnTo>
                    <a:lnTo>
                      <a:pt x="418338" y="306907"/>
                    </a:lnTo>
                    <a:lnTo>
                      <a:pt x="457884" y="279694"/>
                    </a:lnTo>
                    <a:lnTo>
                      <a:pt x="498115" y="254240"/>
                    </a:lnTo>
                    <a:lnTo>
                      <a:pt x="538983" y="230535"/>
                    </a:lnTo>
                    <a:lnTo>
                      <a:pt x="580440" y="208574"/>
                    </a:lnTo>
                    <a:lnTo>
                      <a:pt x="622439" y="188347"/>
                    </a:lnTo>
                    <a:lnTo>
                      <a:pt x="664933" y="169847"/>
                    </a:lnTo>
                    <a:lnTo>
                      <a:pt x="707875" y="153066"/>
                    </a:lnTo>
                    <a:lnTo>
                      <a:pt x="751216" y="137996"/>
                    </a:lnTo>
                    <a:lnTo>
                      <a:pt x="794909" y="124629"/>
                    </a:lnTo>
                    <a:lnTo>
                      <a:pt x="838907" y="112959"/>
                    </a:lnTo>
                    <a:lnTo>
                      <a:pt x="883163" y="102976"/>
                    </a:lnTo>
                    <a:lnTo>
                      <a:pt x="927629" y="94673"/>
                    </a:lnTo>
                    <a:lnTo>
                      <a:pt x="972258" y="88042"/>
                    </a:lnTo>
                    <a:lnTo>
                      <a:pt x="1017001" y="83076"/>
                    </a:lnTo>
                    <a:lnTo>
                      <a:pt x="1061813" y="79767"/>
                    </a:lnTo>
                    <a:lnTo>
                      <a:pt x="1106645" y="78106"/>
                    </a:lnTo>
                    <a:lnTo>
                      <a:pt x="1573965" y="78086"/>
                    </a:lnTo>
                    <a:lnTo>
                      <a:pt x="1554155" y="70829"/>
                    </a:lnTo>
                    <a:lnTo>
                      <a:pt x="1509349" y="56245"/>
                    </a:lnTo>
                    <a:lnTo>
                      <a:pt x="1464276" y="43368"/>
                    </a:lnTo>
                    <a:lnTo>
                      <a:pt x="1418977" y="32184"/>
                    </a:lnTo>
                    <a:lnTo>
                      <a:pt x="1373496" y="22683"/>
                    </a:lnTo>
                    <a:lnTo>
                      <a:pt x="1327876" y="14853"/>
                    </a:lnTo>
                    <a:lnTo>
                      <a:pt x="1282160" y="8681"/>
                    </a:lnTo>
                    <a:lnTo>
                      <a:pt x="1236390" y="4156"/>
                    </a:lnTo>
                    <a:lnTo>
                      <a:pt x="1190609" y="1266"/>
                    </a:lnTo>
                    <a:lnTo>
                      <a:pt x="1144861" y="0"/>
                    </a:lnTo>
                    <a:close/>
                  </a:path>
                  <a:path w="2237104" h="697230">
                    <a:moveTo>
                      <a:pt x="1573965" y="78086"/>
                    </a:moveTo>
                    <a:lnTo>
                      <a:pt x="1151450" y="78086"/>
                    </a:lnTo>
                    <a:lnTo>
                      <a:pt x="1196181" y="79700"/>
                    </a:lnTo>
                    <a:lnTo>
                      <a:pt x="1240789" y="82938"/>
                    </a:lnTo>
                    <a:lnTo>
                      <a:pt x="1285229" y="87795"/>
                    </a:lnTo>
                    <a:lnTo>
                      <a:pt x="1329451" y="94261"/>
                    </a:lnTo>
                    <a:lnTo>
                      <a:pt x="1373410" y="102329"/>
                    </a:lnTo>
                    <a:lnTo>
                      <a:pt x="1417057" y="111992"/>
                    </a:lnTo>
                    <a:lnTo>
                      <a:pt x="1460345" y="123240"/>
                    </a:lnTo>
                    <a:lnTo>
                      <a:pt x="1503226" y="136067"/>
                    </a:lnTo>
                    <a:lnTo>
                      <a:pt x="1545654" y="150465"/>
                    </a:lnTo>
                    <a:lnTo>
                      <a:pt x="1587580" y="166426"/>
                    </a:lnTo>
                    <a:lnTo>
                      <a:pt x="1628958" y="183942"/>
                    </a:lnTo>
                    <a:lnTo>
                      <a:pt x="1669740" y="203006"/>
                    </a:lnTo>
                    <a:lnTo>
                      <a:pt x="1709878" y="223609"/>
                    </a:lnTo>
                    <a:lnTo>
                      <a:pt x="1749325" y="245743"/>
                    </a:lnTo>
                    <a:lnTo>
                      <a:pt x="1788033" y="269402"/>
                    </a:lnTo>
                    <a:lnTo>
                      <a:pt x="1825956" y="294576"/>
                    </a:lnTo>
                    <a:lnTo>
                      <a:pt x="1863046" y="321259"/>
                    </a:lnTo>
                    <a:lnTo>
                      <a:pt x="1899255" y="349443"/>
                    </a:lnTo>
                    <a:lnTo>
                      <a:pt x="1934535" y="379119"/>
                    </a:lnTo>
                    <a:lnTo>
                      <a:pt x="1968841" y="410280"/>
                    </a:lnTo>
                    <a:lnTo>
                      <a:pt x="2002123" y="442918"/>
                    </a:lnTo>
                    <a:lnTo>
                      <a:pt x="2034335" y="477025"/>
                    </a:lnTo>
                    <a:lnTo>
                      <a:pt x="2065429" y="512594"/>
                    </a:lnTo>
                    <a:lnTo>
                      <a:pt x="2095358" y="549616"/>
                    </a:lnTo>
                    <a:lnTo>
                      <a:pt x="2124075" y="588085"/>
                    </a:lnTo>
                    <a:lnTo>
                      <a:pt x="2079244" y="613612"/>
                    </a:lnTo>
                    <a:lnTo>
                      <a:pt x="2227453" y="677493"/>
                    </a:lnTo>
                    <a:lnTo>
                      <a:pt x="2235394" y="549477"/>
                    </a:lnTo>
                    <a:lnTo>
                      <a:pt x="2192147" y="549477"/>
                    </a:lnTo>
                    <a:lnTo>
                      <a:pt x="2161271" y="507633"/>
                    </a:lnTo>
                    <a:lnTo>
                      <a:pt x="2128805" y="467129"/>
                    </a:lnTo>
                    <a:lnTo>
                      <a:pt x="2094794" y="428006"/>
                    </a:lnTo>
                    <a:lnTo>
                      <a:pt x="2059285" y="390305"/>
                    </a:lnTo>
                    <a:lnTo>
                      <a:pt x="2022324" y="354069"/>
                    </a:lnTo>
                    <a:lnTo>
                      <a:pt x="1983957" y="319339"/>
                    </a:lnTo>
                    <a:lnTo>
                      <a:pt x="1944232" y="286158"/>
                    </a:lnTo>
                    <a:lnTo>
                      <a:pt x="1903193" y="254566"/>
                    </a:lnTo>
                    <a:lnTo>
                      <a:pt x="1860889" y="224605"/>
                    </a:lnTo>
                    <a:lnTo>
                      <a:pt x="1817364" y="196318"/>
                    </a:lnTo>
                    <a:lnTo>
                      <a:pt x="1772666" y="169747"/>
                    </a:lnTo>
                    <a:lnTo>
                      <a:pt x="1729842" y="146457"/>
                    </a:lnTo>
                    <a:lnTo>
                      <a:pt x="1686536" y="124932"/>
                    </a:lnTo>
                    <a:lnTo>
                      <a:pt x="1642791" y="105160"/>
                    </a:lnTo>
                    <a:lnTo>
                      <a:pt x="1598650" y="87130"/>
                    </a:lnTo>
                    <a:lnTo>
                      <a:pt x="1573965" y="78086"/>
                    </a:lnTo>
                    <a:close/>
                  </a:path>
                  <a:path w="2237104" h="697230">
                    <a:moveTo>
                      <a:pt x="2236978" y="523950"/>
                    </a:moveTo>
                    <a:lnTo>
                      <a:pt x="2192147" y="549477"/>
                    </a:lnTo>
                    <a:lnTo>
                      <a:pt x="2235394" y="549477"/>
                    </a:lnTo>
                    <a:lnTo>
                      <a:pt x="2236978" y="523950"/>
                    </a:lnTo>
                    <a:close/>
                  </a:path>
                </a:pathLst>
              </a:custGeom>
              <a:solidFill>
                <a:srgbClr val="B5CAE7"/>
              </a:solidFill>
            </p:spPr>
            <p:txBody>
              <a:bodyPr wrap="square" lIns="0" tIns="0" rIns="0" bIns="0" rtlCol="0" anchor="ctr"/>
              <a:lstStyle/>
              <a:p>
                <a:endParaRPr sz="1400">
                  <a:solidFill>
                    <a:schemeClr val="tx2"/>
                  </a:solidFill>
                  <a:latin typeface="Calibri" panose="020F0502020204030204" pitchFamily="34" charset="0"/>
                  <a:cs typeface="Calibri" panose="020F0502020204030204" pitchFamily="34" charset="0"/>
                </a:endParaRPr>
              </a:p>
            </p:txBody>
          </p:sp>
          <p:sp>
            <p:nvSpPr>
              <p:cNvPr id="14" name="object 14"/>
              <p:cNvSpPr/>
              <p:nvPr/>
            </p:nvSpPr>
            <p:spPr>
              <a:xfrm>
                <a:off x="5400899" y="2440077"/>
                <a:ext cx="1715621" cy="682438"/>
              </a:xfrm>
              <a:custGeom>
                <a:avLst/>
                <a:gdLst/>
                <a:ahLst/>
                <a:cxnLst/>
                <a:rect l="l" t="t" r="r" b="b"/>
                <a:pathLst>
                  <a:path w="1944370" h="773430">
                    <a:moveTo>
                      <a:pt x="1866518" y="0"/>
                    </a:moveTo>
                    <a:lnTo>
                      <a:pt x="77342" y="0"/>
                    </a:lnTo>
                    <a:lnTo>
                      <a:pt x="47255" y="6084"/>
                    </a:lnTo>
                    <a:lnTo>
                      <a:pt x="22669" y="22669"/>
                    </a:lnTo>
                    <a:lnTo>
                      <a:pt x="6084" y="47255"/>
                    </a:lnTo>
                    <a:lnTo>
                      <a:pt x="0" y="77342"/>
                    </a:lnTo>
                    <a:lnTo>
                      <a:pt x="0" y="695705"/>
                    </a:lnTo>
                    <a:lnTo>
                      <a:pt x="6084" y="725793"/>
                    </a:lnTo>
                    <a:lnTo>
                      <a:pt x="22669" y="750379"/>
                    </a:lnTo>
                    <a:lnTo>
                      <a:pt x="47255" y="766964"/>
                    </a:lnTo>
                    <a:lnTo>
                      <a:pt x="77342" y="773048"/>
                    </a:lnTo>
                    <a:lnTo>
                      <a:pt x="1866518" y="773048"/>
                    </a:lnTo>
                    <a:lnTo>
                      <a:pt x="1896606" y="766964"/>
                    </a:lnTo>
                    <a:lnTo>
                      <a:pt x="1921192" y="750379"/>
                    </a:lnTo>
                    <a:lnTo>
                      <a:pt x="1937777" y="725793"/>
                    </a:lnTo>
                    <a:lnTo>
                      <a:pt x="1943861" y="695705"/>
                    </a:lnTo>
                    <a:lnTo>
                      <a:pt x="1943861" y="77342"/>
                    </a:lnTo>
                    <a:lnTo>
                      <a:pt x="1937777" y="47255"/>
                    </a:lnTo>
                    <a:lnTo>
                      <a:pt x="1921192" y="22669"/>
                    </a:lnTo>
                    <a:lnTo>
                      <a:pt x="1896606" y="6084"/>
                    </a:lnTo>
                    <a:lnTo>
                      <a:pt x="1866518" y="0"/>
                    </a:lnTo>
                    <a:close/>
                  </a:path>
                </a:pathLst>
              </a:custGeom>
              <a:solidFill>
                <a:srgbClr val="FFFFFF"/>
              </a:solidFill>
            </p:spPr>
            <p:txBody>
              <a:bodyPr wrap="square" lIns="0" tIns="0" rIns="0" bIns="0" rtlCol="0" anchor="ctr"/>
              <a:lstStyle/>
              <a:p>
                <a:endParaRPr sz="1400">
                  <a:solidFill>
                    <a:schemeClr val="tx2"/>
                  </a:solidFill>
                  <a:latin typeface="Calibri" panose="020F0502020204030204" pitchFamily="34" charset="0"/>
                  <a:cs typeface="Calibri" panose="020F0502020204030204" pitchFamily="34" charset="0"/>
                </a:endParaRPr>
              </a:p>
            </p:txBody>
          </p:sp>
          <p:sp>
            <p:nvSpPr>
              <p:cNvPr id="15" name="object 15"/>
              <p:cNvSpPr/>
              <p:nvPr/>
            </p:nvSpPr>
            <p:spPr>
              <a:xfrm>
                <a:off x="5400899" y="2440077"/>
                <a:ext cx="1715621" cy="682438"/>
              </a:xfrm>
              <a:custGeom>
                <a:avLst/>
                <a:gdLst/>
                <a:ahLst/>
                <a:cxnLst/>
                <a:rect l="l" t="t" r="r" b="b"/>
                <a:pathLst>
                  <a:path w="1944370" h="773430">
                    <a:moveTo>
                      <a:pt x="0" y="77342"/>
                    </a:moveTo>
                    <a:lnTo>
                      <a:pt x="6084" y="47255"/>
                    </a:lnTo>
                    <a:lnTo>
                      <a:pt x="22669" y="22669"/>
                    </a:lnTo>
                    <a:lnTo>
                      <a:pt x="47255" y="6084"/>
                    </a:lnTo>
                    <a:lnTo>
                      <a:pt x="77342" y="0"/>
                    </a:lnTo>
                    <a:lnTo>
                      <a:pt x="1866518" y="0"/>
                    </a:lnTo>
                    <a:lnTo>
                      <a:pt x="1896606" y="6084"/>
                    </a:lnTo>
                    <a:lnTo>
                      <a:pt x="1921192" y="22669"/>
                    </a:lnTo>
                    <a:lnTo>
                      <a:pt x="1937777" y="47255"/>
                    </a:lnTo>
                    <a:lnTo>
                      <a:pt x="1943861" y="77342"/>
                    </a:lnTo>
                    <a:lnTo>
                      <a:pt x="1943861" y="695705"/>
                    </a:lnTo>
                    <a:lnTo>
                      <a:pt x="1937777" y="725793"/>
                    </a:lnTo>
                    <a:lnTo>
                      <a:pt x="1921192" y="750379"/>
                    </a:lnTo>
                    <a:lnTo>
                      <a:pt x="1896606" y="766964"/>
                    </a:lnTo>
                    <a:lnTo>
                      <a:pt x="1866518" y="773048"/>
                    </a:lnTo>
                    <a:lnTo>
                      <a:pt x="77342" y="773048"/>
                    </a:lnTo>
                    <a:lnTo>
                      <a:pt x="47255" y="766964"/>
                    </a:lnTo>
                    <a:lnTo>
                      <a:pt x="22669" y="750379"/>
                    </a:lnTo>
                    <a:lnTo>
                      <a:pt x="6084" y="725793"/>
                    </a:lnTo>
                    <a:lnTo>
                      <a:pt x="0" y="695705"/>
                    </a:lnTo>
                    <a:lnTo>
                      <a:pt x="0" y="77342"/>
                    </a:lnTo>
                    <a:close/>
                  </a:path>
                </a:pathLst>
              </a:custGeom>
              <a:ln w="12700">
                <a:solidFill>
                  <a:srgbClr val="528BC1"/>
                </a:solidFill>
              </a:ln>
            </p:spPr>
            <p:txBody>
              <a:bodyPr wrap="square" lIns="0" tIns="0" rIns="0" bIns="0" rtlCol="0" anchor="ctr"/>
              <a:lstStyle/>
              <a:p>
                <a:endParaRPr sz="1400">
                  <a:solidFill>
                    <a:schemeClr val="tx2"/>
                  </a:solidFill>
                  <a:latin typeface="Calibri" panose="020F0502020204030204" pitchFamily="34" charset="0"/>
                  <a:cs typeface="Calibri" panose="020F0502020204030204" pitchFamily="34" charset="0"/>
                </a:endParaRPr>
              </a:p>
            </p:txBody>
          </p:sp>
          <p:sp>
            <p:nvSpPr>
              <p:cNvPr id="16" name="object 16"/>
              <p:cNvSpPr txBox="1"/>
              <p:nvPr/>
            </p:nvSpPr>
            <p:spPr>
              <a:xfrm>
                <a:off x="5621095" y="2566633"/>
                <a:ext cx="1275229" cy="396710"/>
              </a:xfrm>
              <a:prstGeom prst="rect">
                <a:avLst/>
              </a:prstGeom>
            </p:spPr>
            <p:txBody>
              <a:bodyPr vert="horz" wrap="square" lIns="0" tIns="11766" rIns="0" bIns="0" rtlCol="0" anchor="ctr">
                <a:spAutoFit/>
              </a:bodyPr>
              <a:lstStyle/>
              <a:p>
                <a:pPr marL="11206" algn="ctr">
                  <a:spcBef>
                    <a:spcPts val="93"/>
                  </a:spcBef>
                </a:pPr>
                <a:r>
                  <a:rPr lang="en-US" sz="3200" spc="-13" dirty="0">
                    <a:solidFill>
                      <a:schemeClr val="tx2"/>
                    </a:solidFill>
                    <a:latin typeface="Calibri" panose="020F0502020204030204" pitchFamily="34" charset="0"/>
                    <a:cs typeface="Calibri" panose="020F0502020204030204" pitchFamily="34" charset="0"/>
                  </a:rPr>
                  <a:t>Step 2</a:t>
                </a:r>
                <a:endParaRPr sz="3200" dirty="0">
                  <a:solidFill>
                    <a:schemeClr val="tx2"/>
                  </a:solidFill>
                  <a:latin typeface="Calibri" panose="020F0502020204030204" pitchFamily="34" charset="0"/>
                  <a:cs typeface="Calibri" panose="020F0502020204030204" pitchFamily="34" charset="0"/>
                </a:endParaRPr>
              </a:p>
            </p:txBody>
          </p:sp>
          <p:sp>
            <p:nvSpPr>
              <p:cNvPr id="17" name="object 17"/>
              <p:cNvSpPr/>
              <p:nvPr/>
            </p:nvSpPr>
            <p:spPr>
              <a:xfrm>
                <a:off x="7442835" y="2781071"/>
                <a:ext cx="1929653" cy="1591796"/>
              </a:xfrm>
              <a:custGeom>
                <a:avLst/>
                <a:gdLst/>
                <a:ahLst/>
                <a:cxnLst/>
                <a:rect l="l" t="t" r="r" b="b"/>
                <a:pathLst>
                  <a:path w="2186940" h="1804035">
                    <a:moveTo>
                      <a:pt x="2006472" y="0"/>
                    </a:moveTo>
                    <a:lnTo>
                      <a:pt x="180466" y="0"/>
                    </a:lnTo>
                    <a:lnTo>
                      <a:pt x="132482" y="6444"/>
                    </a:lnTo>
                    <a:lnTo>
                      <a:pt x="89370" y="24633"/>
                    </a:lnTo>
                    <a:lnTo>
                      <a:pt x="52847" y="52847"/>
                    </a:lnTo>
                    <a:lnTo>
                      <a:pt x="24633" y="89370"/>
                    </a:lnTo>
                    <a:lnTo>
                      <a:pt x="6444" y="132482"/>
                    </a:lnTo>
                    <a:lnTo>
                      <a:pt x="0" y="180467"/>
                    </a:lnTo>
                    <a:lnTo>
                      <a:pt x="0" y="1623314"/>
                    </a:lnTo>
                    <a:lnTo>
                      <a:pt x="6444" y="1671288"/>
                    </a:lnTo>
                    <a:lnTo>
                      <a:pt x="24633" y="1714377"/>
                    </a:lnTo>
                    <a:lnTo>
                      <a:pt x="52847" y="1750869"/>
                    </a:lnTo>
                    <a:lnTo>
                      <a:pt x="89370" y="1779053"/>
                    </a:lnTo>
                    <a:lnTo>
                      <a:pt x="132482" y="1797218"/>
                    </a:lnTo>
                    <a:lnTo>
                      <a:pt x="180466" y="1803654"/>
                    </a:lnTo>
                    <a:lnTo>
                      <a:pt x="2006472" y="1803654"/>
                    </a:lnTo>
                    <a:lnTo>
                      <a:pt x="2054447" y="1797218"/>
                    </a:lnTo>
                    <a:lnTo>
                      <a:pt x="2097536" y="1779053"/>
                    </a:lnTo>
                    <a:lnTo>
                      <a:pt x="2134028" y="1750869"/>
                    </a:lnTo>
                    <a:lnTo>
                      <a:pt x="2162212" y="1714377"/>
                    </a:lnTo>
                    <a:lnTo>
                      <a:pt x="2180377" y="1671288"/>
                    </a:lnTo>
                    <a:lnTo>
                      <a:pt x="2186812" y="1623314"/>
                    </a:lnTo>
                    <a:lnTo>
                      <a:pt x="2186812" y="180467"/>
                    </a:lnTo>
                    <a:lnTo>
                      <a:pt x="2180377" y="132482"/>
                    </a:lnTo>
                    <a:lnTo>
                      <a:pt x="2162212" y="89370"/>
                    </a:lnTo>
                    <a:lnTo>
                      <a:pt x="2134028" y="52847"/>
                    </a:lnTo>
                    <a:lnTo>
                      <a:pt x="2097536" y="24633"/>
                    </a:lnTo>
                    <a:lnTo>
                      <a:pt x="2054447" y="6444"/>
                    </a:lnTo>
                    <a:lnTo>
                      <a:pt x="2006472" y="0"/>
                    </a:lnTo>
                    <a:close/>
                  </a:path>
                </a:pathLst>
              </a:custGeom>
              <a:solidFill>
                <a:srgbClr val="D2DEEE">
                  <a:alpha val="90194"/>
                </a:srgbClr>
              </a:solidFill>
            </p:spPr>
            <p:txBody>
              <a:bodyPr wrap="square" lIns="0" tIns="0" rIns="0" bIns="0" rtlCol="0" anchor="ctr"/>
              <a:lstStyle/>
              <a:p>
                <a:endParaRPr sz="1400">
                  <a:solidFill>
                    <a:schemeClr val="tx2"/>
                  </a:solidFill>
                  <a:latin typeface="Calibri" panose="020F0502020204030204" pitchFamily="34" charset="0"/>
                  <a:cs typeface="Calibri" panose="020F0502020204030204" pitchFamily="34" charset="0"/>
                </a:endParaRPr>
              </a:p>
            </p:txBody>
          </p:sp>
          <p:sp>
            <p:nvSpPr>
              <p:cNvPr id="18" name="object 18"/>
              <p:cNvSpPr/>
              <p:nvPr/>
            </p:nvSpPr>
            <p:spPr>
              <a:xfrm>
                <a:off x="7442835" y="2781071"/>
                <a:ext cx="1929653" cy="1591796"/>
              </a:xfrm>
              <a:custGeom>
                <a:avLst/>
                <a:gdLst/>
                <a:ahLst/>
                <a:cxnLst/>
                <a:rect l="l" t="t" r="r" b="b"/>
                <a:pathLst>
                  <a:path w="2186940" h="1804035">
                    <a:moveTo>
                      <a:pt x="0" y="180467"/>
                    </a:moveTo>
                    <a:lnTo>
                      <a:pt x="6444" y="132482"/>
                    </a:lnTo>
                    <a:lnTo>
                      <a:pt x="24633" y="89370"/>
                    </a:lnTo>
                    <a:lnTo>
                      <a:pt x="52847" y="52847"/>
                    </a:lnTo>
                    <a:lnTo>
                      <a:pt x="89370" y="24633"/>
                    </a:lnTo>
                    <a:lnTo>
                      <a:pt x="132482" y="6444"/>
                    </a:lnTo>
                    <a:lnTo>
                      <a:pt x="180466" y="0"/>
                    </a:lnTo>
                    <a:lnTo>
                      <a:pt x="2006472" y="0"/>
                    </a:lnTo>
                    <a:lnTo>
                      <a:pt x="2054447" y="6444"/>
                    </a:lnTo>
                    <a:lnTo>
                      <a:pt x="2097536" y="24633"/>
                    </a:lnTo>
                    <a:lnTo>
                      <a:pt x="2134028" y="52847"/>
                    </a:lnTo>
                    <a:lnTo>
                      <a:pt x="2162212" y="89370"/>
                    </a:lnTo>
                    <a:lnTo>
                      <a:pt x="2180377" y="132482"/>
                    </a:lnTo>
                    <a:lnTo>
                      <a:pt x="2186812" y="180467"/>
                    </a:lnTo>
                    <a:lnTo>
                      <a:pt x="2186812" y="1623314"/>
                    </a:lnTo>
                    <a:lnTo>
                      <a:pt x="2180377" y="1671288"/>
                    </a:lnTo>
                    <a:lnTo>
                      <a:pt x="2162212" y="1714377"/>
                    </a:lnTo>
                    <a:lnTo>
                      <a:pt x="2134028" y="1750869"/>
                    </a:lnTo>
                    <a:lnTo>
                      <a:pt x="2097536" y="1779053"/>
                    </a:lnTo>
                    <a:lnTo>
                      <a:pt x="2054447" y="1797218"/>
                    </a:lnTo>
                    <a:lnTo>
                      <a:pt x="2006472" y="1803654"/>
                    </a:lnTo>
                    <a:lnTo>
                      <a:pt x="180466" y="1803654"/>
                    </a:lnTo>
                    <a:lnTo>
                      <a:pt x="132482" y="1797218"/>
                    </a:lnTo>
                    <a:lnTo>
                      <a:pt x="89370" y="1779053"/>
                    </a:lnTo>
                    <a:lnTo>
                      <a:pt x="52847" y="1750869"/>
                    </a:lnTo>
                    <a:lnTo>
                      <a:pt x="24633" y="1714377"/>
                    </a:lnTo>
                    <a:lnTo>
                      <a:pt x="6444" y="1671288"/>
                    </a:lnTo>
                    <a:lnTo>
                      <a:pt x="0" y="1623314"/>
                    </a:lnTo>
                    <a:lnTo>
                      <a:pt x="0" y="180467"/>
                    </a:lnTo>
                    <a:close/>
                  </a:path>
                </a:pathLst>
              </a:custGeom>
              <a:ln w="12699">
                <a:solidFill>
                  <a:srgbClr val="5B9BD4"/>
                </a:solidFill>
              </a:ln>
            </p:spPr>
            <p:txBody>
              <a:bodyPr wrap="square" lIns="0" tIns="0" rIns="0" bIns="0" rtlCol="0" anchor="ctr"/>
              <a:lstStyle/>
              <a:p>
                <a:endParaRPr sz="1400">
                  <a:solidFill>
                    <a:schemeClr val="tx2"/>
                  </a:solidFill>
                  <a:latin typeface="Calibri" panose="020F0502020204030204" pitchFamily="34" charset="0"/>
                  <a:cs typeface="Calibri" panose="020F0502020204030204" pitchFamily="34" charset="0"/>
                </a:endParaRPr>
              </a:p>
            </p:txBody>
          </p:sp>
          <p:sp>
            <p:nvSpPr>
              <p:cNvPr id="19" name="object 19"/>
              <p:cNvSpPr txBox="1"/>
              <p:nvPr/>
            </p:nvSpPr>
            <p:spPr>
              <a:xfrm>
                <a:off x="7489227" y="2914814"/>
                <a:ext cx="1837204" cy="1110911"/>
              </a:xfrm>
              <a:prstGeom prst="rect">
                <a:avLst/>
              </a:prstGeom>
            </p:spPr>
            <p:txBody>
              <a:bodyPr vert="horz" wrap="square" lIns="0" tIns="24653" rIns="0" bIns="0" rtlCol="0" anchor="ctr">
                <a:spAutoFit/>
              </a:bodyPr>
              <a:lstStyle/>
              <a:p>
                <a:pPr marL="112065" marR="4483" indent="-100858">
                  <a:lnSpc>
                    <a:spcPct val="91600"/>
                  </a:lnSpc>
                  <a:spcBef>
                    <a:spcPts val="194"/>
                  </a:spcBef>
                  <a:buChar char="•"/>
                  <a:tabLst>
                    <a:tab pos="112065" algn="l"/>
                  </a:tabLst>
                </a:pPr>
                <a:r>
                  <a:rPr sz="1400" dirty="0">
                    <a:solidFill>
                      <a:schemeClr val="tx2"/>
                    </a:solidFill>
                    <a:latin typeface="Calibri" panose="020F0502020204030204" pitchFamily="34" charset="0"/>
                    <a:cs typeface="Calibri" panose="020F0502020204030204" pitchFamily="34" charset="0"/>
                  </a:rPr>
                  <a:t>The </a:t>
                </a:r>
                <a:r>
                  <a:rPr sz="1400" b="1" dirty="0">
                    <a:solidFill>
                      <a:schemeClr val="tx2"/>
                    </a:solidFill>
                    <a:latin typeface="Calibri" panose="020F0502020204030204" pitchFamily="34" charset="0"/>
                    <a:cs typeface="Calibri" panose="020F0502020204030204" pitchFamily="34" charset="0"/>
                  </a:rPr>
                  <a:t>PED</a:t>
                </a:r>
                <a:r>
                  <a:rPr sz="1400" dirty="0">
                    <a:solidFill>
                      <a:schemeClr val="tx2"/>
                    </a:solidFill>
                    <a:latin typeface="Calibri" panose="020F0502020204030204" pitchFamily="34" charset="0"/>
                    <a:cs typeface="Calibri" panose="020F0502020204030204" pitchFamily="34" charset="0"/>
                  </a:rPr>
                  <a:t> </a:t>
                </a:r>
                <a:r>
                  <a:rPr lang="en-US" sz="1400" b="1" spc="-4" dirty="0">
                    <a:solidFill>
                      <a:schemeClr val="tx2"/>
                    </a:solidFill>
                    <a:latin typeface="Calibri" panose="020F0502020204030204" pitchFamily="34" charset="0"/>
                    <a:cs typeface="Calibri" panose="020F0502020204030204" pitchFamily="34" charset="0"/>
                  </a:rPr>
                  <a:t>I</a:t>
                </a:r>
                <a:r>
                  <a:rPr sz="1400" b="1" spc="-4" dirty="0">
                    <a:solidFill>
                      <a:schemeClr val="tx2"/>
                    </a:solidFill>
                    <a:latin typeface="Calibri" panose="020F0502020204030204" pitchFamily="34" charset="0"/>
                    <a:cs typeface="Calibri" panose="020F0502020204030204" pitchFamily="34" charset="0"/>
                  </a:rPr>
                  <a:t>nvestigations Bureau  </a:t>
                </a:r>
                <a:r>
                  <a:rPr sz="1400" dirty="0">
                    <a:solidFill>
                      <a:schemeClr val="tx2"/>
                    </a:solidFill>
                    <a:latin typeface="Calibri" panose="020F0502020204030204" pitchFamily="34" charset="0"/>
                    <a:cs typeface="Calibri" panose="020F0502020204030204" pitchFamily="34" charset="0"/>
                  </a:rPr>
                  <a:t>and the </a:t>
                </a:r>
                <a:r>
                  <a:rPr sz="1400" b="1" spc="-4" dirty="0">
                    <a:solidFill>
                      <a:schemeClr val="tx2"/>
                    </a:solidFill>
                    <a:latin typeface="Calibri" panose="020F0502020204030204" pitchFamily="34" charset="0"/>
                    <a:cs typeface="Calibri" panose="020F0502020204030204" pitchFamily="34" charset="0"/>
                  </a:rPr>
                  <a:t>Administrative  </a:t>
                </a:r>
                <a:r>
                  <a:rPr sz="1400" b="1" spc="-9" dirty="0">
                    <a:solidFill>
                      <a:schemeClr val="tx2"/>
                    </a:solidFill>
                    <a:latin typeface="Calibri" panose="020F0502020204030204" pitchFamily="34" charset="0"/>
                    <a:cs typeface="Calibri" panose="020F0502020204030204" pitchFamily="34" charset="0"/>
                  </a:rPr>
                  <a:t>Prosecutors </a:t>
                </a:r>
                <a:r>
                  <a:rPr sz="1400" spc="-4" dirty="0">
                    <a:solidFill>
                      <a:schemeClr val="tx2"/>
                    </a:solidFill>
                    <a:latin typeface="Calibri" panose="020F0502020204030204" pitchFamily="34" charset="0"/>
                    <a:cs typeface="Calibri" panose="020F0502020204030204" pitchFamily="34" charset="0"/>
                  </a:rPr>
                  <a:t>will initiate  procedures to evaluate </a:t>
                </a:r>
                <a:r>
                  <a:rPr sz="1400" dirty="0">
                    <a:solidFill>
                      <a:schemeClr val="tx2"/>
                    </a:solidFill>
                    <a:latin typeface="Calibri" panose="020F0502020204030204" pitchFamily="34" charset="0"/>
                    <a:cs typeface="Calibri" panose="020F0502020204030204" pitchFamily="34" charset="0"/>
                  </a:rPr>
                  <a:t>the  Complaint </a:t>
                </a:r>
                <a:r>
                  <a:rPr sz="1400" spc="-9" dirty="0">
                    <a:solidFill>
                      <a:schemeClr val="tx2"/>
                    </a:solidFill>
                    <a:latin typeface="Calibri" panose="020F0502020204030204" pitchFamily="34" charset="0"/>
                    <a:cs typeface="Calibri" panose="020F0502020204030204" pitchFamily="34" charset="0"/>
                  </a:rPr>
                  <a:t>for investigation </a:t>
                </a:r>
                <a:r>
                  <a:rPr sz="1400" dirty="0">
                    <a:solidFill>
                      <a:schemeClr val="tx2"/>
                    </a:solidFill>
                    <a:latin typeface="Calibri" panose="020F0502020204030204" pitchFamily="34" charset="0"/>
                    <a:cs typeface="Calibri" panose="020F0502020204030204" pitchFamily="34" charset="0"/>
                  </a:rPr>
                  <a:t>and  </a:t>
                </a:r>
                <a:r>
                  <a:rPr sz="1400" spc="-4" dirty="0">
                    <a:solidFill>
                      <a:schemeClr val="tx2"/>
                    </a:solidFill>
                    <a:latin typeface="Calibri" panose="020F0502020204030204" pitchFamily="34" charset="0"/>
                    <a:cs typeface="Calibri" panose="020F0502020204030204" pitchFamily="34" charset="0"/>
                  </a:rPr>
                  <a:t>potential administrative  prosecution.</a:t>
                </a:r>
                <a:endParaRPr sz="1400" dirty="0">
                  <a:solidFill>
                    <a:schemeClr val="tx2"/>
                  </a:solidFill>
                  <a:latin typeface="Calibri" panose="020F0502020204030204" pitchFamily="34" charset="0"/>
                  <a:cs typeface="Calibri" panose="020F0502020204030204" pitchFamily="34" charset="0"/>
                </a:endParaRPr>
              </a:p>
            </p:txBody>
          </p:sp>
          <p:sp>
            <p:nvSpPr>
              <p:cNvPr id="20" name="object 20"/>
              <p:cNvSpPr/>
              <p:nvPr/>
            </p:nvSpPr>
            <p:spPr>
              <a:xfrm>
                <a:off x="7871684" y="4031535"/>
                <a:ext cx="1715621" cy="682438"/>
              </a:xfrm>
              <a:custGeom>
                <a:avLst/>
                <a:gdLst/>
                <a:ahLst/>
                <a:cxnLst/>
                <a:rect l="l" t="t" r="r" b="b"/>
                <a:pathLst>
                  <a:path w="1944370" h="773429">
                    <a:moveTo>
                      <a:pt x="1866518" y="0"/>
                    </a:moveTo>
                    <a:lnTo>
                      <a:pt x="77342" y="0"/>
                    </a:lnTo>
                    <a:lnTo>
                      <a:pt x="47202" y="6084"/>
                    </a:lnTo>
                    <a:lnTo>
                      <a:pt x="22621" y="22669"/>
                    </a:lnTo>
                    <a:lnTo>
                      <a:pt x="6066" y="47255"/>
                    </a:lnTo>
                    <a:lnTo>
                      <a:pt x="0" y="77342"/>
                    </a:lnTo>
                    <a:lnTo>
                      <a:pt x="0" y="695705"/>
                    </a:lnTo>
                    <a:lnTo>
                      <a:pt x="6066" y="725793"/>
                    </a:lnTo>
                    <a:lnTo>
                      <a:pt x="22621" y="750379"/>
                    </a:lnTo>
                    <a:lnTo>
                      <a:pt x="47202" y="766964"/>
                    </a:lnTo>
                    <a:lnTo>
                      <a:pt x="77342" y="773049"/>
                    </a:lnTo>
                    <a:lnTo>
                      <a:pt x="1866518" y="773049"/>
                    </a:lnTo>
                    <a:lnTo>
                      <a:pt x="1896606" y="766964"/>
                    </a:lnTo>
                    <a:lnTo>
                      <a:pt x="1921192" y="750379"/>
                    </a:lnTo>
                    <a:lnTo>
                      <a:pt x="1937777" y="725793"/>
                    </a:lnTo>
                    <a:lnTo>
                      <a:pt x="1943861" y="695705"/>
                    </a:lnTo>
                    <a:lnTo>
                      <a:pt x="1943861" y="77342"/>
                    </a:lnTo>
                    <a:lnTo>
                      <a:pt x="1937777" y="47255"/>
                    </a:lnTo>
                    <a:lnTo>
                      <a:pt x="1921192" y="22669"/>
                    </a:lnTo>
                    <a:lnTo>
                      <a:pt x="1896606" y="6084"/>
                    </a:lnTo>
                    <a:lnTo>
                      <a:pt x="1866518" y="0"/>
                    </a:lnTo>
                    <a:close/>
                  </a:path>
                </a:pathLst>
              </a:custGeom>
              <a:solidFill>
                <a:srgbClr val="FFFFFF"/>
              </a:solidFill>
            </p:spPr>
            <p:txBody>
              <a:bodyPr wrap="square" lIns="0" tIns="0" rIns="0" bIns="0" rtlCol="0" anchor="ctr"/>
              <a:lstStyle/>
              <a:p>
                <a:endParaRPr sz="1400">
                  <a:solidFill>
                    <a:schemeClr val="tx2"/>
                  </a:solidFill>
                  <a:latin typeface="Calibri" panose="020F0502020204030204" pitchFamily="34" charset="0"/>
                  <a:cs typeface="Calibri" panose="020F0502020204030204" pitchFamily="34" charset="0"/>
                </a:endParaRPr>
              </a:p>
            </p:txBody>
          </p:sp>
          <p:sp>
            <p:nvSpPr>
              <p:cNvPr id="21" name="object 21"/>
              <p:cNvSpPr/>
              <p:nvPr/>
            </p:nvSpPr>
            <p:spPr>
              <a:xfrm>
                <a:off x="7871684" y="4031535"/>
                <a:ext cx="1715621" cy="682438"/>
              </a:xfrm>
              <a:custGeom>
                <a:avLst/>
                <a:gdLst/>
                <a:ahLst/>
                <a:cxnLst/>
                <a:rect l="l" t="t" r="r" b="b"/>
                <a:pathLst>
                  <a:path w="1944370" h="773429">
                    <a:moveTo>
                      <a:pt x="0" y="77342"/>
                    </a:moveTo>
                    <a:lnTo>
                      <a:pt x="6066" y="47255"/>
                    </a:lnTo>
                    <a:lnTo>
                      <a:pt x="22621" y="22669"/>
                    </a:lnTo>
                    <a:lnTo>
                      <a:pt x="47202" y="6084"/>
                    </a:lnTo>
                    <a:lnTo>
                      <a:pt x="77342" y="0"/>
                    </a:lnTo>
                    <a:lnTo>
                      <a:pt x="1866518" y="0"/>
                    </a:lnTo>
                    <a:lnTo>
                      <a:pt x="1896606" y="6084"/>
                    </a:lnTo>
                    <a:lnTo>
                      <a:pt x="1921192" y="22669"/>
                    </a:lnTo>
                    <a:lnTo>
                      <a:pt x="1937777" y="47255"/>
                    </a:lnTo>
                    <a:lnTo>
                      <a:pt x="1943861" y="77342"/>
                    </a:lnTo>
                    <a:lnTo>
                      <a:pt x="1943861" y="695705"/>
                    </a:lnTo>
                    <a:lnTo>
                      <a:pt x="1937777" y="725793"/>
                    </a:lnTo>
                    <a:lnTo>
                      <a:pt x="1921192" y="750379"/>
                    </a:lnTo>
                    <a:lnTo>
                      <a:pt x="1896606" y="766964"/>
                    </a:lnTo>
                    <a:lnTo>
                      <a:pt x="1866518" y="773049"/>
                    </a:lnTo>
                    <a:lnTo>
                      <a:pt x="77342" y="773049"/>
                    </a:lnTo>
                    <a:lnTo>
                      <a:pt x="47202" y="766964"/>
                    </a:lnTo>
                    <a:lnTo>
                      <a:pt x="22621" y="750379"/>
                    </a:lnTo>
                    <a:lnTo>
                      <a:pt x="6066" y="725793"/>
                    </a:lnTo>
                    <a:lnTo>
                      <a:pt x="0" y="695705"/>
                    </a:lnTo>
                    <a:lnTo>
                      <a:pt x="0" y="77342"/>
                    </a:lnTo>
                    <a:close/>
                  </a:path>
                </a:pathLst>
              </a:custGeom>
              <a:ln w="12700">
                <a:solidFill>
                  <a:srgbClr val="528BC1"/>
                </a:solidFill>
              </a:ln>
            </p:spPr>
            <p:txBody>
              <a:bodyPr wrap="square" lIns="0" tIns="0" rIns="0" bIns="0" rtlCol="0" anchor="ctr"/>
              <a:lstStyle/>
              <a:p>
                <a:endParaRPr sz="1400">
                  <a:solidFill>
                    <a:schemeClr val="tx2"/>
                  </a:solidFill>
                  <a:latin typeface="Calibri" panose="020F0502020204030204" pitchFamily="34" charset="0"/>
                  <a:cs typeface="Calibri" panose="020F0502020204030204" pitchFamily="34" charset="0"/>
                </a:endParaRPr>
              </a:p>
            </p:txBody>
          </p:sp>
        </p:grpSp>
        <p:sp>
          <p:nvSpPr>
            <p:cNvPr id="24" name="TextBox 23"/>
            <p:cNvSpPr txBox="1"/>
            <p:nvPr/>
          </p:nvSpPr>
          <p:spPr>
            <a:xfrm>
              <a:off x="1856895" y="4468386"/>
              <a:ext cx="1800664" cy="584775"/>
            </a:xfrm>
            <a:prstGeom prst="rect">
              <a:avLst/>
            </a:prstGeom>
            <a:noFill/>
          </p:spPr>
          <p:txBody>
            <a:bodyPr wrap="square" rtlCol="0" anchor="ctr">
              <a:spAutoFit/>
            </a:bodyPr>
            <a:lstStyle/>
            <a:p>
              <a:pPr algn="ctr"/>
              <a:r>
                <a:rPr lang="en-US" sz="3200" dirty="0">
                  <a:solidFill>
                    <a:schemeClr val="tx2"/>
                  </a:solidFill>
                  <a:latin typeface="Calibri" panose="020F0502020204030204" pitchFamily="34" charset="0"/>
                  <a:cs typeface="Calibri" panose="020F0502020204030204" pitchFamily="34" charset="0"/>
                </a:rPr>
                <a:t>Step 1</a:t>
              </a:r>
            </a:p>
          </p:txBody>
        </p:sp>
        <p:sp>
          <p:nvSpPr>
            <p:cNvPr id="25" name="TextBox 24"/>
            <p:cNvSpPr txBox="1"/>
            <p:nvPr/>
          </p:nvSpPr>
          <p:spPr>
            <a:xfrm>
              <a:off x="8476072" y="4468385"/>
              <a:ext cx="1702191" cy="584775"/>
            </a:xfrm>
            <a:prstGeom prst="rect">
              <a:avLst/>
            </a:prstGeom>
            <a:noFill/>
          </p:spPr>
          <p:txBody>
            <a:bodyPr wrap="square" rtlCol="0" anchor="ctr">
              <a:spAutoFit/>
            </a:bodyPr>
            <a:lstStyle/>
            <a:p>
              <a:pPr algn="ctr"/>
              <a:r>
                <a:rPr lang="en-US" sz="3200" dirty="0">
                  <a:solidFill>
                    <a:schemeClr val="tx2"/>
                  </a:solidFill>
                  <a:latin typeface="Calibri" panose="020F0502020204030204" pitchFamily="34" charset="0"/>
                  <a:cs typeface="Calibri" panose="020F0502020204030204" pitchFamily="34" charset="0"/>
                </a:rPr>
                <a:t>Step 3</a:t>
              </a:r>
            </a:p>
          </p:txBody>
        </p:sp>
      </p:grpSp>
    </p:spTree>
    <p:extLst>
      <p:ext uri="{BB962C8B-B14F-4D97-AF65-F5344CB8AC3E}">
        <p14:creationId xmlns:p14="http://schemas.microsoft.com/office/powerpoint/2010/main" val="27730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777" y="453836"/>
            <a:ext cx="9601200" cy="768448"/>
          </a:xfrm>
        </p:spPr>
        <p:txBody>
          <a:bodyPr anchor="ctr">
            <a:normAutofit/>
          </a:bodyPr>
          <a:lstStyle/>
          <a:p>
            <a:pPr algn="ctr"/>
            <a:r>
              <a:rPr lang="en-US" sz="4400" dirty="0"/>
              <a:t>Safe/Troubled Child Alert Protocol</a:t>
            </a:r>
          </a:p>
        </p:txBody>
      </p:sp>
      <p:graphicFrame>
        <p:nvGraphicFramePr>
          <p:cNvPr id="5" name="Diagram 4"/>
          <p:cNvGraphicFramePr/>
          <p:nvPr>
            <p:extLst>
              <p:ext uri="{D42A27DB-BD31-4B8C-83A1-F6EECF244321}">
                <p14:modId xmlns:p14="http://schemas.microsoft.com/office/powerpoint/2010/main" val="4099226308"/>
              </p:ext>
            </p:extLst>
          </p:nvPr>
        </p:nvGraphicFramePr>
        <p:xfrm>
          <a:off x="351692" y="1603716"/>
          <a:ext cx="11507371" cy="4951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Arrow 2"/>
          <p:cNvSpPr/>
          <p:nvPr/>
        </p:nvSpPr>
        <p:spPr>
          <a:xfrm rot="8388163">
            <a:off x="7734650" y="3785926"/>
            <a:ext cx="638569" cy="858129"/>
          </a:xfrm>
          <a:prstGeom prs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39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Custom 3">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168A90"/>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rection presentation (widescreen).potx" id="{D17AB31B-F25B-45F4-B34E-C6982D129A29}" vid="{B63A7B92-8C2A-4E6A-9062-768A2448E61C}"/>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direction presentation (widescreen)</Template>
  <TotalTime>3868</TotalTime>
  <Words>563</Words>
  <Application>Microsoft Office PowerPoint</Application>
  <PresentationFormat>Widescreen</PresentationFormat>
  <Paragraphs>62</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Book Antiqua</vt:lpstr>
      <vt:lpstr>Calibri</vt:lpstr>
      <vt:lpstr>Wingdings</vt:lpstr>
      <vt:lpstr>Sales Direction 16X9</vt:lpstr>
      <vt:lpstr>District Test Coordinator 101:  DTC RESOURCES  October 2, 2020</vt:lpstr>
      <vt:lpstr>DTC Resources Department Page</vt:lpstr>
      <vt:lpstr>Secured Portals &amp; Help Desks</vt:lpstr>
      <vt:lpstr>Assessment Literacy &amp; Task Force</vt:lpstr>
      <vt:lpstr>Manuals </vt:lpstr>
      <vt:lpstr>FAQs &amp; Factsheets</vt:lpstr>
      <vt:lpstr>PowerPoint Presentation</vt:lpstr>
      <vt:lpstr>Flowchart: Irregularity Submission to Investigation</vt:lpstr>
      <vt:lpstr>Safe/Troubled Child Alert Protocol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Nancy Martira</dc:creator>
  <cp:lastModifiedBy>Mara Allaire</cp:lastModifiedBy>
  <cp:revision>74</cp:revision>
  <dcterms:created xsi:type="dcterms:W3CDTF">2020-01-22T19:18:44Z</dcterms:created>
  <dcterms:modified xsi:type="dcterms:W3CDTF">2020-10-02T16:56:39Z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