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56" r:id="rId2"/>
    <p:sldId id="290" r:id="rId3"/>
    <p:sldId id="294" r:id="rId4"/>
    <p:sldId id="288" r:id="rId5"/>
    <p:sldId id="284" r:id="rId6"/>
    <p:sldId id="293" r:id="rId7"/>
    <p:sldId id="291" r:id="rId8"/>
    <p:sldId id="263" r:id="rId9"/>
    <p:sldId id="300" r:id="rId10"/>
    <p:sldId id="292" r:id="rId11"/>
    <p:sldId id="281" r:id="rId12"/>
    <p:sldId id="283" r:id="rId13"/>
    <p:sldId id="265" r:id="rId14"/>
    <p:sldId id="285" r:id="rId15"/>
    <p:sldId id="289"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1" autoAdjust="0"/>
    <p:restoredTop sz="94660"/>
  </p:normalViewPr>
  <p:slideViewPr>
    <p:cSldViewPr>
      <p:cViewPr varScale="1">
        <p:scale>
          <a:sx n="84" d="100"/>
          <a:sy n="84" d="100"/>
        </p:scale>
        <p:origin x="144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F108AA0-8E02-4D83-84DB-8E164A73BED9}" type="datetimeFigureOut">
              <a:rPr lang="en-US" smtClean="0"/>
              <a:pPr/>
              <a:t>2/10/2021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C245A8E-C3DF-4E3A-906B-B0CA0EF991D1}" type="slidenum">
              <a:rPr lang="en-US" smtClean="0"/>
              <a:pPr/>
              <a:t>‹#›</a:t>
            </a:fld>
            <a:endParaRPr lang="en-US" dirty="0"/>
          </a:p>
        </p:txBody>
      </p:sp>
    </p:spTree>
    <p:extLst>
      <p:ext uri="{BB962C8B-B14F-4D97-AF65-F5344CB8AC3E}">
        <p14:creationId xmlns:p14="http://schemas.microsoft.com/office/powerpoint/2010/main" val="327729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½ cup carrots has</a:t>
            </a:r>
            <a:r>
              <a:rPr lang="en-US" baseline="0" dirty="0" smtClean="0"/>
              <a:t> almost 200% of Daily allowance of Vit A. </a:t>
            </a:r>
            <a:endParaRPr lang="en-US" dirty="0"/>
          </a:p>
        </p:txBody>
      </p:sp>
      <p:sp>
        <p:nvSpPr>
          <p:cNvPr id="4" name="Slide Number Placeholder 3"/>
          <p:cNvSpPr>
            <a:spLocks noGrp="1"/>
          </p:cNvSpPr>
          <p:nvPr>
            <p:ph type="sldNum" sz="quarter" idx="10"/>
          </p:nvPr>
        </p:nvSpPr>
        <p:spPr/>
        <p:txBody>
          <a:bodyPr/>
          <a:lstStyle/>
          <a:p>
            <a:fld id="{CC245A8E-C3DF-4E3A-906B-B0CA0EF991D1}"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370829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272137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231099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927500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336854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62639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111345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116901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185630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4876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24835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198823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234085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261047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423877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347667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F42306-EE72-42CD-8428-64900E89757C}" type="datetimeFigureOut">
              <a:rPr lang="en-US" smtClean="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14102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F42306-EE72-42CD-8428-64900E89757C}" type="datetimeFigureOut">
              <a:rPr lang="en-US" smtClean="0"/>
              <a:pPr/>
              <a:t>2/10/2021</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3583854477"/>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ns.usda.gov/cn/covid-19-afterschool-activity-waiv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Jerome.Armijo@state.nm.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ns.ped.state.nm.us/SNP/PDF/General%20Forms/NewClaimsOverview4.pdf" TargetMode="External"/><Relationship Id="rId2" Type="http://schemas.openxmlformats.org/officeDocument/2006/relationships/hyperlink" Target="https://sns.ped.state.nm.us/SNP/PDF/General%20Forms/NSLPClaimsTutorial.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037" y="1062037"/>
            <a:ext cx="7315200" cy="2743200"/>
          </a:xfrm>
        </p:spPr>
        <p:txBody>
          <a:bodyPr>
            <a:noAutofit/>
          </a:bodyPr>
          <a:lstStyle/>
          <a:p>
            <a:pPr algn="ctr"/>
            <a:r>
              <a:rPr lang="en-US" sz="5400" b="1" dirty="0" smtClean="0">
                <a:solidFill>
                  <a:schemeClr val="bg1"/>
                </a:solidFill>
              </a:rPr>
              <a:t/>
            </a:r>
            <a:br>
              <a:rPr lang="en-US" sz="5400" b="1" dirty="0" smtClean="0">
                <a:solidFill>
                  <a:schemeClr val="bg1"/>
                </a:solidFill>
              </a:rPr>
            </a:br>
            <a:r>
              <a:rPr lang="en-US" sz="5400" b="1" dirty="0">
                <a:solidFill>
                  <a:schemeClr val="bg1"/>
                </a:solidFill>
              </a:rPr>
              <a:t/>
            </a:r>
            <a:br>
              <a:rPr lang="en-US" sz="5400" b="1" dirty="0">
                <a:solidFill>
                  <a:schemeClr val="bg1"/>
                </a:solidFill>
              </a:rPr>
            </a:br>
            <a:r>
              <a:rPr lang="en-US" sz="5400" b="1" dirty="0" smtClean="0">
                <a:solidFill>
                  <a:schemeClr val="bg1"/>
                </a:solidFill>
              </a:rPr>
              <a:t/>
            </a:r>
            <a:br>
              <a:rPr lang="en-US" sz="5400" b="1" dirty="0" smtClean="0">
                <a:solidFill>
                  <a:schemeClr val="bg1"/>
                </a:solidFill>
              </a:rPr>
            </a:br>
            <a:r>
              <a:rPr lang="en-US" sz="5400" b="1" dirty="0">
                <a:solidFill>
                  <a:schemeClr val="bg1"/>
                </a:solidFill>
              </a:rPr>
              <a:t/>
            </a:r>
            <a:br>
              <a:rPr lang="en-US" sz="5400" b="1" dirty="0">
                <a:solidFill>
                  <a:schemeClr val="bg1"/>
                </a:solidFill>
              </a:rPr>
            </a:br>
            <a:r>
              <a:rPr lang="en-US" sz="5400" b="1" dirty="0" smtClean="0">
                <a:solidFill>
                  <a:schemeClr val="bg1"/>
                </a:solidFill>
              </a:rPr>
              <a:t/>
            </a:r>
            <a:br>
              <a:rPr lang="en-US" sz="5400" b="1" dirty="0" smtClean="0">
                <a:solidFill>
                  <a:schemeClr val="bg1"/>
                </a:solidFill>
              </a:rPr>
            </a:br>
            <a:r>
              <a:rPr lang="en-US" sz="5400" b="1" dirty="0" smtClean="0">
                <a:solidFill>
                  <a:schemeClr val="bg1"/>
                </a:solidFill>
              </a:rPr>
              <a:t>AFTERSCHOOL SNACK PROGRAM (ASSP)</a:t>
            </a:r>
            <a:endParaRPr lang="en-US" sz="5400" b="1" dirty="0">
              <a:solidFill>
                <a:schemeClr val="bg1"/>
              </a:solidFill>
            </a:endParaRPr>
          </a:p>
        </p:txBody>
      </p:sp>
      <p:pic>
        <p:nvPicPr>
          <p:cNvPr id="4" name="Picture 3"/>
          <p:cNvPicPr>
            <a:picLocks noChangeAspect="1"/>
          </p:cNvPicPr>
          <p:nvPr/>
        </p:nvPicPr>
        <p:blipFill>
          <a:blip r:embed="rId2"/>
          <a:stretch>
            <a:fillRect/>
          </a:stretch>
        </p:blipFill>
        <p:spPr>
          <a:xfrm>
            <a:off x="76200" y="5257801"/>
            <a:ext cx="8991600" cy="152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76200"/>
            <a:ext cx="7055380" cy="2133600"/>
          </a:xfrm>
        </p:spPr>
        <p:txBody>
          <a:bodyPr/>
          <a:lstStyle/>
          <a:p>
            <a:pPr algn="ctr"/>
            <a:r>
              <a:rPr lang="en-US" b="1" dirty="0" smtClean="0">
                <a:solidFill>
                  <a:schemeClr val="bg1"/>
                </a:solidFill>
              </a:rPr>
              <a:t>COVID – 19 Afterschool Activity Waiver Opt in required </a:t>
            </a:r>
            <a:br>
              <a:rPr lang="en-US" b="1" dirty="0" smtClean="0">
                <a:solidFill>
                  <a:schemeClr val="bg1"/>
                </a:solidFill>
              </a:rPr>
            </a:b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Content Placeholder 2"/>
          <p:cNvSpPr>
            <a:spLocks noGrp="1"/>
          </p:cNvSpPr>
          <p:nvPr>
            <p:ph idx="1"/>
          </p:nvPr>
        </p:nvSpPr>
        <p:spPr>
          <a:xfrm>
            <a:off x="0" y="2209800"/>
            <a:ext cx="8991600" cy="4648200"/>
          </a:xfrm>
        </p:spPr>
        <p:txBody>
          <a:bodyPr>
            <a:normAutofit/>
          </a:bodyPr>
          <a:lstStyle/>
          <a:p>
            <a:r>
              <a:rPr lang="en-US" dirty="0"/>
              <a:t>In an effort to minimize the potential exposure of the novel coronavirus (COVID-19), USDA has granted a nationwide waiver that grants states the flexibility to serve afterschool snacks and meals outside of a structured environment and without an educational or enrichment purpose. This waiver allows for the following child nutrition programs: National School Lunch Program, School Breakfast Program, Child and Adult Care Food Program, and Summer Food Service Program, to serve snacks and meals outside of the standard afterschool setting. These waivers are effective immediately, and remains in effect through June 30, 2020, or until expiration of the federally declared public health emergency, whichever is earlier</a:t>
            </a:r>
            <a:r>
              <a:rPr lang="en-US" dirty="0" smtClean="0"/>
              <a:t>.</a:t>
            </a:r>
            <a:r>
              <a:rPr lang="en-US" u="sng" dirty="0">
                <a:hlinkClick r:id="rId2"/>
              </a:rPr>
              <a:t> </a:t>
            </a:r>
            <a:endParaRPr lang="en-US" u="sng" dirty="0" smtClean="0">
              <a:hlinkClick r:id="rId2"/>
            </a:endParaRPr>
          </a:p>
          <a:p>
            <a:pPr marL="0" indent="0">
              <a:buNone/>
            </a:pPr>
            <a:endParaRPr lang="en-US" dirty="0" smtClean="0">
              <a:hlinkClick r:id="rId2"/>
            </a:endParaRPr>
          </a:p>
          <a:p>
            <a:pPr marL="0" indent="0" algn="ctr">
              <a:buNone/>
            </a:pPr>
            <a:r>
              <a:rPr lang="en-US" u="sng" dirty="0" smtClean="0">
                <a:hlinkClick r:id="rId2"/>
              </a:rPr>
              <a:t>https</a:t>
            </a:r>
            <a:r>
              <a:rPr lang="en-US" u="sng" dirty="0">
                <a:hlinkClick r:id="rId2"/>
              </a:rPr>
              <a:t>://www.fns.usda.gov/cn/covid-19-afterschool-activity-waiver</a:t>
            </a:r>
            <a:endParaRPr lang="en-US" dirty="0"/>
          </a:p>
        </p:txBody>
      </p:sp>
    </p:spTree>
    <p:extLst>
      <p:ext uri="{BB962C8B-B14F-4D97-AF65-F5344CB8AC3E}">
        <p14:creationId xmlns:p14="http://schemas.microsoft.com/office/powerpoint/2010/main" val="1739771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FOOD SAFETY</a:t>
            </a:r>
            <a:endParaRPr lang="en-US" b="1" dirty="0">
              <a:solidFill>
                <a:schemeClr val="bg1"/>
              </a:solidFill>
            </a:endParaRPr>
          </a:p>
        </p:txBody>
      </p:sp>
      <p:sp>
        <p:nvSpPr>
          <p:cNvPr id="3" name="Content Placeholder 2"/>
          <p:cNvSpPr>
            <a:spLocks noGrp="1"/>
          </p:cNvSpPr>
          <p:nvPr>
            <p:ph idx="1"/>
          </p:nvPr>
        </p:nvSpPr>
        <p:spPr>
          <a:xfrm>
            <a:off x="827700" y="1600201"/>
            <a:ext cx="7478100" cy="4648206"/>
          </a:xfrm>
        </p:spPr>
        <p:txBody>
          <a:bodyPr>
            <a:normAutofit lnSpcReduction="10000"/>
          </a:bodyPr>
          <a:lstStyle/>
          <a:p>
            <a:pPr>
              <a:buClr>
                <a:schemeClr val="tx1">
                  <a:lumMod val="65000"/>
                </a:schemeClr>
              </a:buClr>
            </a:pPr>
            <a:r>
              <a:rPr lang="en-US" sz="2800" dirty="0" smtClean="0"/>
              <a:t>Should have Food Safety/Hazard Analysis Critical Control Point (HACCP) at each site to also include Standard Operating Procedures (SOP) for Snack Service</a:t>
            </a:r>
          </a:p>
          <a:p>
            <a:pPr>
              <a:buClr>
                <a:schemeClr val="tx1">
                  <a:lumMod val="65000"/>
                </a:schemeClr>
              </a:buClr>
            </a:pPr>
            <a:r>
              <a:rPr lang="en-US" sz="2800" dirty="0" smtClean="0"/>
              <a:t>SOP</a:t>
            </a:r>
            <a:r>
              <a:rPr lang="en-US" dirty="0" smtClean="0"/>
              <a:t> should include regulatory procedures for:</a:t>
            </a:r>
          </a:p>
          <a:p>
            <a:pPr marL="550926" indent="-514350">
              <a:buClr>
                <a:schemeClr val="bg1"/>
              </a:buClr>
              <a:buFont typeface="+mj-lt"/>
              <a:buAutoNum type="arabicPeriod"/>
            </a:pPr>
            <a:r>
              <a:rPr lang="en-US" sz="2400" dirty="0" smtClean="0"/>
              <a:t>Proper food preparation</a:t>
            </a:r>
          </a:p>
          <a:p>
            <a:pPr marL="550926" indent="-514350">
              <a:buClr>
                <a:schemeClr val="bg1"/>
              </a:buClr>
              <a:buFont typeface="+mj-lt"/>
              <a:buAutoNum type="arabicPeriod"/>
            </a:pPr>
            <a:r>
              <a:rPr lang="en-US" sz="2400" dirty="0" smtClean="0"/>
              <a:t>Time and Temp Control</a:t>
            </a:r>
          </a:p>
          <a:p>
            <a:pPr marL="550926" indent="-514350">
              <a:buClr>
                <a:schemeClr val="bg1"/>
              </a:buClr>
              <a:buFont typeface="+mj-lt"/>
              <a:buAutoNum type="arabicPeriod"/>
            </a:pPr>
            <a:r>
              <a:rPr lang="en-US" sz="2400" dirty="0" smtClean="0"/>
              <a:t>Proper Serving Techniques</a:t>
            </a:r>
          </a:p>
          <a:p>
            <a:pPr marL="550926" indent="-514350">
              <a:buClr>
                <a:schemeClr val="bg1"/>
              </a:buClr>
              <a:buFont typeface="+mj-lt"/>
              <a:buAutoNum type="arabicPeriod"/>
            </a:pPr>
            <a:r>
              <a:rPr lang="en-US" sz="2400" dirty="0" smtClean="0"/>
              <a:t>Proper Storage/holding equipment/facilities</a:t>
            </a:r>
            <a:endParaRPr lang="en-US" sz="2400" dirty="0"/>
          </a:p>
        </p:txBody>
      </p:sp>
    </p:spTree>
    <p:extLst>
      <p:ext uri="{BB962C8B-B14F-4D97-AF65-F5344CB8AC3E}">
        <p14:creationId xmlns:p14="http://schemas.microsoft.com/office/powerpoint/2010/main" val="90807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pPr algn="ctr"/>
            <a:r>
              <a:rPr lang="en-US" b="1" dirty="0" smtClean="0">
                <a:solidFill>
                  <a:schemeClr val="bg1"/>
                </a:solidFill>
              </a:rPr>
              <a:t>RECORDKEEPING</a:t>
            </a:r>
            <a:endParaRPr lang="en-US" b="1" dirty="0">
              <a:solidFill>
                <a:schemeClr val="bg1"/>
              </a:solidFill>
            </a:endParaRPr>
          </a:p>
        </p:txBody>
      </p:sp>
      <p:sp>
        <p:nvSpPr>
          <p:cNvPr id="3" name="Content Placeholder 2"/>
          <p:cNvSpPr>
            <a:spLocks noGrp="1"/>
          </p:cNvSpPr>
          <p:nvPr>
            <p:ph idx="1"/>
          </p:nvPr>
        </p:nvSpPr>
        <p:spPr>
          <a:xfrm>
            <a:off x="457200" y="1295400"/>
            <a:ext cx="8229600" cy="5029200"/>
          </a:xfrm>
        </p:spPr>
        <p:txBody>
          <a:bodyPr>
            <a:normAutofit/>
          </a:bodyPr>
          <a:lstStyle/>
          <a:p>
            <a:pPr>
              <a:buClr>
                <a:schemeClr val="tx1">
                  <a:lumMod val="65000"/>
                </a:schemeClr>
              </a:buClr>
            </a:pPr>
            <a:endParaRPr lang="en-US" sz="2400" dirty="0" smtClean="0">
              <a:latin typeface="+mn-lt"/>
              <a:cs typeface="Aharoni" panose="02010803020104030203" pitchFamily="2" charset="-79"/>
            </a:endParaRPr>
          </a:p>
          <a:p>
            <a:pPr>
              <a:buClr>
                <a:schemeClr val="tx1">
                  <a:lumMod val="65000"/>
                </a:schemeClr>
              </a:buClr>
            </a:pPr>
            <a:endParaRPr lang="en-US" sz="2400" dirty="0">
              <a:latin typeface="+mn-lt"/>
              <a:cs typeface="Aharoni" panose="02010803020104030203" pitchFamily="2" charset="-79"/>
            </a:endParaRPr>
          </a:p>
          <a:p>
            <a:pPr>
              <a:buClr>
                <a:schemeClr val="tx1">
                  <a:lumMod val="65000"/>
                </a:schemeClr>
              </a:buClr>
            </a:pPr>
            <a:endParaRPr lang="en-US" sz="2400" dirty="0" smtClean="0">
              <a:latin typeface="+mn-lt"/>
              <a:cs typeface="Aharoni" panose="02010803020104030203" pitchFamily="2" charset="-79"/>
            </a:endParaRPr>
          </a:p>
          <a:p>
            <a:pPr>
              <a:buClr>
                <a:schemeClr val="tx1">
                  <a:lumMod val="65000"/>
                </a:schemeClr>
              </a:buClr>
            </a:pPr>
            <a:endParaRPr lang="en-US" sz="2400" dirty="0">
              <a:latin typeface="+mn-lt"/>
              <a:cs typeface="Aharoni" panose="02010803020104030203" pitchFamily="2" charset="-79"/>
            </a:endParaRPr>
          </a:p>
          <a:p>
            <a:pPr>
              <a:buClr>
                <a:schemeClr val="tx1">
                  <a:lumMod val="65000"/>
                </a:schemeClr>
              </a:buClr>
            </a:pPr>
            <a:endParaRPr lang="en-US" sz="2400" dirty="0" smtClean="0">
              <a:latin typeface="+mn-lt"/>
              <a:cs typeface="Aharoni" panose="02010803020104030203" pitchFamily="2" charset="-79"/>
            </a:endParaRPr>
          </a:p>
          <a:p>
            <a:pPr>
              <a:buClr>
                <a:schemeClr val="tx1">
                  <a:lumMod val="65000"/>
                </a:schemeClr>
              </a:buClr>
            </a:pPr>
            <a:endParaRPr lang="en-US" sz="2400" dirty="0">
              <a:latin typeface="+mn-lt"/>
              <a:cs typeface="Aharoni" panose="02010803020104030203" pitchFamily="2" charset="-79"/>
            </a:endParaRPr>
          </a:p>
          <a:p>
            <a:pPr>
              <a:buClr>
                <a:schemeClr val="tx1">
                  <a:lumMod val="65000"/>
                </a:schemeClr>
              </a:buClr>
            </a:pPr>
            <a:endParaRPr lang="en-US" sz="2400" dirty="0" smtClean="0">
              <a:latin typeface="+mn-lt"/>
              <a:cs typeface="Aharoni" panose="02010803020104030203" pitchFamily="2" charset="-79"/>
            </a:endParaRPr>
          </a:p>
          <a:p>
            <a:pPr>
              <a:buClr>
                <a:schemeClr val="tx1">
                  <a:lumMod val="65000"/>
                </a:schemeClr>
              </a:buClr>
            </a:pPr>
            <a:r>
              <a:rPr lang="en-US" sz="2400" dirty="0" smtClean="0">
                <a:latin typeface="+mn-lt"/>
                <a:cs typeface="Aharoni" panose="02010803020104030203" pitchFamily="2" charset="-79"/>
              </a:rPr>
              <a:t>Provide accurate and daily Production Records</a:t>
            </a:r>
          </a:p>
          <a:p>
            <a:pPr>
              <a:buClr>
                <a:schemeClr val="tx1">
                  <a:lumMod val="65000"/>
                </a:schemeClr>
              </a:buClr>
            </a:pPr>
            <a:r>
              <a:rPr lang="en-US" sz="2400" dirty="0" smtClean="0">
                <a:latin typeface="+mn-lt"/>
                <a:cs typeface="Aharoni" panose="02010803020104030203" pitchFamily="2" charset="-79"/>
              </a:rPr>
              <a:t>Provide accurate Daily Meal Counts </a:t>
            </a:r>
            <a:r>
              <a:rPr lang="en-US" sz="2400" dirty="0">
                <a:latin typeface="+mn-lt"/>
                <a:cs typeface="Aharoni" panose="02010803020104030203" pitchFamily="2" charset="-79"/>
              </a:rPr>
              <a:t>	</a:t>
            </a:r>
            <a:r>
              <a:rPr lang="en-US" sz="2400" dirty="0" smtClean="0">
                <a:latin typeface="+mn-lt"/>
                <a:cs typeface="Aharoni" panose="02010803020104030203" pitchFamily="2" charset="-79"/>
              </a:rPr>
              <a:t>(Claim no more than one snack per child per day)</a:t>
            </a:r>
          </a:p>
          <a:p>
            <a:pPr marL="0" indent="0">
              <a:buNone/>
            </a:pPr>
            <a:endParaRPr lang="en-US" sz="2400" dirty="0">
              <a:solidFill>
                <a:srgbClr val="00B050"/>
              </a:solidFill>
              <a:latin typeface="Aharoni" panose="02010803020104030203" pitchFamily="2" charset="-79"/>
              <a:cs typeface="Aharoni" panose="02010803020104030203" pitchFamily="2" charset="-79"/>
            </a:endParaRPr>
          </a:p>
        </p:txBody>
      </p:sp>
      <p:pic>
        <p:nvPicPr>
          <p:cNvPr id="5" name="Picture 6" descr="C:\Users\terry.lovato.PED\Documents\ASSP Meal Counts SN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990600"/>
            <a:ext cx="6781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286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sz="3200" b="1" dirty="0" smtClean="0">
                <a:solidFill>
                  <a:schemeClr val="bg1"/>
                </a:solidFill>
              </a:rPr>
              <a:t>AFTERSCHOOL SNACK PROGRAM (ASSP)</a:t>
            </a:r>
            <a:br>
              <a:rPr lang="en-US" sz="3200" b="1" dirty="0" smtClean="0">
                <a:solidFill>
                  <a:schemeClr val="bg1"/>
                </a:solidFill>
              </a:rPr>
            </a:br>
            <a:r>
              <a:rPr lang="en-US" sz="3200" b="1" dirty="0" smtClean="0">
                <a:solidFill>
                  <a:schemeClr val="bg1"/>
                </a:solidFill>
              </a:rPr>
              <a:t>PRODUCTION RECORD</a:t>
            </a:r>
            <a:endParaRPr lang="en-US" sz="3200" b="1" dirty="0">
              <a:solidFill>
                <a:schemeClr val="bg1"/>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1722"/>
          <a:stretch/>
        </p:blipFill>
        <p:spPr bwMode="auto">
          <a:xfrm rot="20194861">
            <a:off x="847960" y="1704208"/>
            <a:ext cx="3521212" cy="452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5900"/>
                    </a14:imgEffect>
                  </a14:imgLayer>
                </a14:imgProps>
              </a:ext>
              <a:ext uri="{28A0092B-C50C-407E-A947-70E740481C1C}">
                <a14:useLocalDpi xmlns:a14="http://schemas.microsoft.com/office/drawing/2010/main" val="0"/>
              </a:ext>
            </a:extLst>
          </a:blip>
          <a:srcRect r="31722" b="68308"/>
          <a:stretch/>
        </p:blipFill>
        <p:spPr bwMode="auto">
          <a:xfrm>
            <a:off x="2895600" y="1323666"/>
            <a:ext cx="6126480" cy="3934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0134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solidFill>
                  <a:schemeClr val="bg1"/>
                </a:solidFill>
              </a:rPr>
              <a:t>Questions and Answers ?</a:t>
            </a:r>
            <a:endParaRPr lang="en-US" b="1" dirty="0">
              <a:solidFill>
                <a:schemeClr val="bg1"/>
              </a:solidFill>
            </a:endParaRPr>
          </a:p>
        </p:txBody>
      </p:sp>
      <p:pic>
        <p:nvPicPr>
          <p:cNvPr id="4" name="Content Placeholder 3" descr="Asking Defining Questions - Excelsior College OWL"/>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2133600"/>
            <a:ext cx="5852160" cy="3901440"/>
          </a:xfrm>
        </p:spPr>
      </p:pic>
    </p:spTree>
    <p:extLst>
      <p:ext uri="{BB962C8B-B14F-4D97-AF65-F5344CB8AC3E}">
        <p14:creationId xmlns:p14="http://schemas.microsoft.com/office/powerpoint/2010/main" val="636608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pPr algn="ctr"/>
            <a:r>
              <a:rPr lang="en-US" b="1" dirty="0" smtClean="0">
                <a:solidFill>
                  <a:schemeClr val="bg1"/>
                </a:solidFill>
              </a:rPr>
              <a:t>THANK YOU</a:t>
            </a:r>
            <a:endParaRPr lang="en-US" b="1" dirty="0">
              <a:solidFill>
                <a:schemeClr val="bg1"/>
              </a:solidFill>
            </a:endParaRPr>
          </a:p>
        </p:txBody>
      </p:sp>
      <p:sp>
        <p:nvSpPr>
          <p:cNvPr id="7" name="TextBox 6"/>
          <p:cNvSpPr txBox="1"/>
          <p:nvPr/>
        </p:nvSpPr>
        <p:spPr>
          <a:xfrm>
            <a:off x="336700" y="2101334"/>
            <a:ext cx="8385630" cy="2492990"/>
          </a:xfrm>
          <a:prstGeom prst="rect">
            <a:avLst/>
          </a:prstGeom>
          <a:noFill/>
        </p:spPr>
        <p:txBody>
          <a:bodyPr wrap="none" rtlCol="0">
            <a:spAutoFit/>
          </a:bodyPr>
          <a:lstStyle/>
          <a:p>
            <a:pPr algn="ctr"/>
            <a:r>
              <a:rPr lang="en-US" sz="3200" dirty="0" smtClean="0"/>
              <a:t>Angelica Ruelas Health Educator/</a:t>
            </a:r>
          </a:p>
          <a:p>
            <a:pPr algn="ctr"/>
            <a:r>
              <a:rPr lang="en-US" sz="3200" dirty="0" smtClean="0"/>
              <a:t>After School Snack Program Coordinator </a:t>
            </a:r>
          </a:p>
          <a:p>
            <a:pPr algn="ctr"/>
            <a:r>
              <a:rPr lang="en-US" sz="3200" dirty="0" smtClean="0"/>
              <a:t>(505)490-0494</a:t>
            </a:r>
          </a:p>
          <a:p>
            <a:pPr algn="ctr"/>
            <a:r>
              <a:rPr lang="en-US" sz="3200" dirty="0" smtClean="0">
                <a:hlinkClick r:id="rId2"/>
              </a:rPr>
              <a:t>Angelica Ruelas@state.nm.us</a:t>
            </a:r>
            <a:endParaRPr lang="en-US" sz="3200" dirty="0" smtClean="0"/>
          </a:p>
          <a:p>
            <a:pPr algn="ctr"/>
            <a:endParaRPr lang="en-US" sz="2800" dirty="0"/>
          </a:p>
        </p:txBody>
      </p:sp>
    </p:spTree>
    <p:extLst>
      <p:ext uri="{BB962C8B-B14F-4D97-AF65-F5344CB8AC3E}">
        <p14:creationId xmlns:p14="http://schemas.microsoft.com/office/powerpoint/2010/main" val="3992590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solidFill>
                  <a:schemeClr val="bg1"/>
                </a:solidFill>
              </a:rPr>
              <a:t>Presenters</a:t>
            </a:r>
            <a:endParaRPr lang="en-US" sz="5400" b="1" dirty="0">
              <a:solidFill>
                <a:schemeClr val="bg1"/>
              </a:solidFill>
            </a:endParaRPr>
          </a:p>
        </p:txBody>
      </p:sp>
      <p:pic>
        <p:nvPicPr>
          <p:cNvPr id="4" name="Picture 2" descr="image00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597" t="2758" r="13793" b="18514"/>
          <a:stretch/>
        </p:blipFill>
        <p:spPr bwMode="auto">
          <a:xfrm>
            <a:off x="1371600" y="1853248"/>
            <a:ext cx="2324100" cy="306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22382" y="4571999"/>
            <a:ext cx="3032035" cy="1200329"/>
          </a:xfrm>
          <a:prstGeom prst="rect">
            <a:avLst/>
          </a:prstGeom>
        </p:spPr>
        <p:txBody>
          <a:bodyPr wrap="square">
            <a:spAutoFit/>
          </a:bodyPr>
          <a:lstStyle/>
          <a:p>
            <a:pPr algn="ctr"/>
            <a:endParaRPr lang="en-US" b="1" dirty="0" smtClean="0"/>
          </a:p>
          <a:p>
            <a:pPr algn="ctr"/>
            <a:endParaRPr lang="en-US" b="1" dirty="0"/>
          </a:p>
          <a:p>
            <a:pPr algn="ctr"/>
            <a:r>
              <a:rPr lang="en-US" b="1" dirty="0" smtClean="0"/>
              <a:t>Angelica Ruelas, CDM</a:t>
            </a:r>
          </a:p>
          <a:p>
            <a:pPr algn="ctr"/>
            <a:r>
              <a:rPr lang="en-US" b="1" dirty="0" smtClean="0"/>
              <a:t>Health </a:t>
            </a:r>
            <a:r>
              <a:rPr lang="en-US" b="1" dirty="0"/>
              <a:t>Educator </a:t>
            </a:r>
            <a:endParaRPr lang="en-US" dirty="0"/>
          </a:p>
        </p:txBody>
      </p:sp>
      <p:sp>
        <p:nvSpPr>
          <p:cNvPr id="6" name="TextBox 5"/>
          <p:cNvSpPr txBox="1"/>
          <p:nvPr/>
        </p:nvSpPr>
        <p:spPr>
          <a:xfrm>
            <a:off x="4191000" y="4572000"/>
            <a:ext cx="4495800" cy="1200329"/>
          </a:xfrm>
          <a:prstGeom prst="rect">
            <a:avLst/>
          </a:prstGeom>
          <a:noFill/>
        </p:spPr>
        <p:txBody>
          <a:bodyPr wrap="square" rtlCol="0">
            <a:spAutoFit/>
          </a:bodyPr>
          <a:lstStyle/>
          <a:p>
            <a:pPr algn="ctr"/>
            <a:endParaRPr lang="en-US" b="1" dirty="0" smtClean="0"/>
          </a:p>
          <a:p>
            <a:pPr algn="ctr"/>
            <a:endParaRPr lang="en-US" b="1" dirty="0"/>
          </a:p>
          <a:p>
            <a:pPr algn="ctr"/>
            <a:r>
              <a:rPr lang="en-US" b="1" dirty="0" smtClean="0"/>
              <a:t>Sharona L. Secatero, MPA</a:t>
            </a:r>
          </a:p>
          <a:p>
            <a:pPr algn="ctr"/>
            <a:r>
              <a:rPr lang="en-US" b="1" dirty="0" smtClean="0"/>
              <a:t>Staff Manager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702" r="3067"/>
          <a:stretch/>
        </p:blipFill>
        <p:spPr>
          <a:xfrm>
            <a:off x="5181601" y="1853248"/>
            <a:ext cx="2358489" cy="3066286"/>
          </a:xfrm>
          <a:prstGeom prst="rect">
            <a:avLst/>
          </a:prstGeom>
        </p:spPr>
      </p:pic>
    </p:spTree>
    <p:extLst>
      <p:ext uri="{BB962C8B-B14F-4D97-AF65-F5344CB8AC3E}">
        <p14:creationId xmlns:p14="http://schemas.microsoft.com/office/powerpoint/2010/main" val="3806962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Purpose of ASSP</a:t>
            </a:r>
            <a:endParaRPr lang="en-US" b="1" dirty="0">
              <a:solidFill>
                <a:schemeClr val="bg1"/>
              </a:solidFill>
            </a:endParaRPr>
          </a:p>
        </p:txBody>
      </p:sp>
      <p:sp>
        <p:nvSpPr>
          <p:cNvPr id="3" name="Content Placeholder 2"/>
          <p:cNvSpPr>
            <a:spLocks noGrp="1"/>
          </p:cNvSpPr>
          <p:nvPr>
            <p:ph idx="1"/>
          </p:nvPr>
        </p:nvSpPr>
        <p:spPr>
          <a:xfrm>
            <a:off x="381000" y="1752601"/>
            <a:ext cx="8458200" cy="4495806"/>
          </a:xfrm>
        </p:spPr>
        <p:txBody>
          <a:bodyPr/>
          <a:lstStyle/>
          <a:p>
            <a:r>
              <a:rPr lang="en-US" dirty="0">
                <a:solidFill>
                  <a:schemeClr val="accent6">
                    <a:lumMod val="20000"/>
                    <a:lumOff val="80000"/>
                  </a:schemeClr>
                </a:solidFill>
                <a:cs typeface="Aharoni" panose="02010803020104030203" pitchFamily="2" charset="-79"/>
              </a:rPr>
              <a:t>The Afterschool Snack Program (ASSP) is </a:t>
            </a:r>
            <a:r>
              <a:rPr lang="en-US" dirty="0">
                <a:solidFill>
                  <a:schemeClr val="accent6">
                    <a:lumMod val="20000"/>
                    <a:lumOff val="80000"/>
                  </a:schemeClr>
                </a:solidFill>
                <a:cs typeface="Aharoni" panose="02010803020104030203"/>
              </a:rPr>
              <a:t>a </a:t>
            </a:r>
            <a:r>
              <a:rPr lang="en-US" dirty="0">
                <a:cs typeface="Aharoni" panose="02010803020104030203"/>
              </a:rPr>
              <a:t>component of the National School Lunch Program (NSLP) and is a federally assisted snack service that fills the afternoon hunger gap for school children</a:t>
            </a:r>
            <a:r>
              <a:rPr lang="en-US" dirty="0">
                <a:solidFill>
                  <a:schemeClr val="accent6">
                    <a:lumMod val="20000"/>
                    <a:lumOff val="80000"/>
                  </a:schemeClr>
                </a:solidFill>
                <a:cs typeface="Aharoni" panose="02010803020104030203"/>
              </a:rPr>
              <a:t>.  </a:t>
            </a:r>
            <a:r>
              <a:rPr lang="en-US" dirty="0">
                <a:cs typeface="Aharoni" panose="02010803020104030203" pitchFamily="2" charset="-79"/>
              </a:rPr>
              <a:t>During COVID – 19, SFA’s can provide a daily snack to children along with weekends and during holidays.  Eligible SFA’s serving snacks to children that meet USDA requirements may be claimed for reimbursement.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724406"/>
            <a:ext cx="7010400" cy="1524000"/>
          </a:xfrm>
          <a:prstGeom prst="rect">
            <a:avLst/>
          </a:prstGeom>
        </p:spPr>
      </p:pic>
    </p:spTree>
    <p:extLst>
      <p:ext uri="{BB962C8B-B14F-4D97-AF65-F5344CB8AC3E}">
        <p14:creationId xmlns:p14="http://schemas.microsoft.com/office/powerpoint/2010/main" val="311258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Overview of ASSP</a:t>
            </a:r>
            <a:endParaRPr lang="en-US" b="1" dirty="0">
              <a:solidFill>
                <a:schemeClr val="bg1"/>
              </a:solidFill>
            </a:endParaRPr>
          </a:p>
        </p:txBody>
      </p:sp>
      <p:sp>
        <p:nvSpPr>
          <p:cNvPr id="3" name="Content Placeholder 2"/>
          <p:cNvSpPr>
            <a:spLocks noGrp="1"/>
          </p:cNvSpPr>
          <p:nvPr>
            <p:ph idx="1"/>
          </p:nvPr>
        </p:nvSpPr>
        <p:spPr>
          <a:xfrm>
            <a:off x="827700" y="1295400"/>
            <a:ext cx="8087700" cy="5334000"/>
          </a:xfrm>
        </p:spPr>
        <p:txBody>
          <a:bodyPr>
            <a:normAutofit/>
          </a:bodyPr>
          <a:lstStyle/>
          <a:p>
            <a:r>
              <a:rPr lang="en-US" dirty="0"/>
              <a:t>The </a:t>
            </a:r>
            <a:r>
              <a:rPr lang="en-US" dirty="0" smtClean="0"/>
              <a:t>NSLP Afterschool </a:t>
            </a:r>
            <a:r>
              <a:rPr lang="en-US" dirty="0"/>
              <a:t>Snack Service offers cash reimbursement to help SFAs provide a nutritional boost to children enrolled in afterschool activities</a:t>
            </a:r>
            <a:r>
              <a:rPr lang="en-US" dirty="0" smtClean="0"/>
              <a:t>.</a:t>
            </a:r>
          </a:p>
          <a:p>
            <a:r>
              <a:rPr lang="en-US" dirty="0" smtClean="0"/>
              <a:t>Participating </a:t>
            </a:r>
            <a:r>
              <a:rPr lang="en-US" dirty="0"/>
              <a:t>SFAs receive cash subsidies from the USDA for each reimbursable snack they serve (up to one reimbursement per participant per day). </a:t>
            </a:r>
            <a:endParaRPr lang="en-US" dirty="0" smtClean="0"/>
          </a:p>
          <a:p>
            <a:r>
              <a:rPr lang="en-US" dirty="0" smtClean="0"/>
              <a:t>In </a:t>
            </a:r>
            <a:r>
              <a:rPr lang="en-US" dirty="0"/>
              <a:t>return, </a:t>
            </a:r>
            <a:r>
              <a:rPr lang="en-US" dirty="0" smtClean="0"/>
              <a:t>SFA’s </a:t>
            </a:r>
            <a:r>
              <a:rPr lang="en-US" dirty="0"/>
              <a:t>must serve snacks that meet Federal </a:t>
            </a:r>
            <a:r>
              <a:rPr lang="en-US" dirty="0" smtClean="0"/>
              <a:t>requirements.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391891"/>
            <a:ext cx="2343150" cy="2438400"/>
          </a:xfrm>
          <a:prstGeom prst="rect">
            <a:avLst/>
          </a:prstGeom>
        </p:spPr>
      </p:pic>
    </p:spTree>
    <p:extLst>
      <p:ext uri="{BB962C8B-B14F-4D97-AF65-F5344CB8AC3E}">
        <p14:creationId xmlns:p14="http://schemas.microsoft.com/office/powerpoint/2010/main" val="862966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lgn="ctr"/>
            <a:r>
              <a:rPr lang="en-US" sz="4800" b="1" dirty="0" smtClean="0">
                <a:solidFill>
                  <a:schemeClr val="bg1"/>
                </a:solidFill>
              </a:rPr>
              <a:t>MENUS</a:t>
            </a:r>
            <a:endParaRPr lang="en-US" sz="4800" b="1" dirty="0">
              <a:solidFill>
                <a:schemeClr val="bg1"/>
              </a:solidFill>
            </a:endParaRPr>
          </a:p>
        </p:txBody>
      </p:sp>
      <p:sp>
        <p:nvSpPr>
          <p:cNvPr id="3" name="Content Placeholder 2"/>
          <p:cNvSpPr>
            <a:spLocks noGrp="1"/>
          </p:cNvSpPr>
          <p:nvPr>
            <p:ph idx="1"/>
          </p:nvPr>
        </p:nvSpPr>
        <p:spPr>
          <a:xfrm>
            <a:off x="592250" y="762000"/>
            <a:ext cx="8094549" cy="5287963"/>
          </a:xfrm>
        </p:spPr>
        <p:txBody>
          <a:bodyPr/>
          <a:lstStyle/>
          <a:p>
            <a:pPr>
              <a:buClr>
                <a:srgbClr val="FFFF00"/>
              </a:buClr>
            </a:pPr>
            <a:r>
              <a:rPr lang="en-US" sz="1800" dirty="0" smtClean="0">
                <a:solidFill>
                  <a:schemeClr val="accent6">
                    <a:lumMod val="20000"/>
                    <a:lumOff val="80000"/>
                  </a:schemeClr>
                </a:solidFill>
              </a:rPr>
              <a:t>Each menu must contain at least two credible components per day. </a:t>
            </a:r>
            <a:r>
              <a:rPr lang="en-US" sz="1800" dirty="0"/>
              <a:t>To qualify for reimbursement, </a:t>
            </a:r>
            <a:r>
              <a:rPr lang="en-US" sz="1800" dirty="0" smtClean="0"/>
              <a:t>ASSP </a:t>
            </a:r>
            <a:r>
              <a:rPr lang="en-US" sz="1800" dirty="0"/>
              <a:t>snacks must meet federal requirements. Afterschool snacks must include at least two servings of different foods from these four components: Fluid milk, meat/meat alternate, vegetable/fruit, and whole or enriched grain.</a:t>
            </a:r>
            <a:endParaRPr lang="en-US" sz="1800" dirty="0" smtClean="0">
              <a:solidFill>
                <a:schemeClr val="accent6">
                  <a:lumMod val="20000"/>
                  <a:lumOff val="80000"/>
                </a:schemeClr>
              </a:solidFill>
            </a:endParaRPr>
          </a:p>
          <a:p>
            <a:endParaRPr lang="en-US" dirty="0">
              <a:solidFill>
                <a:srgbClr val="00B050"/>
              </a:solidFill>
            </a:endParaRPr>
          </a:p>
        </p:txBody>
      </p:sp>
      <p:pic>
        <p:nvPicPr>
          <p:cNvPr id="5122" name="Picture 2" descr="C:\Users\terry.lovato.PED\Documents\ASSP Sample Men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251" y="2392363"/>
            <a:ext cx="795949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8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Select 2 of the 4 Food components from below</a:t>
            </a:r>
            <a:endParaRPr lang="en-US" b="1" dirty="0">
              <a:solidFill>
                <a:schemeClr val="bg1"/>
              </a:solidFill>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698003910"/>
              </p:ext>
            </p:extLst>
          </p:nvPr>
        </p:nvGraphicFramePr>
        <p:xfrm>
          <a:off x="841995" y="2133600"/>
          <a:ext cx="6711950" cy="3838072"/>
        </p:xfrm>
        <a:graphic>
          <a:graphicData uri="http://schemas.openxmlformats.org/presentationml/2006/ole">
            <mc:AlternateContent xmlns:mc="http://schemas.openxmlformats.org/markup-compatibility/2006">
              <mc:Choice xmlns:v="urn:schemas-microsoft-com:vml" Requires="v">
                <p:oleObj spid="_x0000_s4117" name="Document" r:id="rId3" imgW="6960881" imgH="3619830" progId="Word.Document.12">
                  <p:embed/>
                </p:oleObj>
              </mc:Choice>
              <mc:Fallback>
                <p:oleObj name="Document" r:id="rId3" imgW="6960881" imgH="3619830" progId="Word.Document.12">
                  <p:embed/>
                  <p:pic>
                    <p:nvPicPr>
                      <p:cNvPr id="6" name="Object 5"/>
                      <p:cNvPicPr>
                        <a:picLocks noChangeAspect="1" noChangeArrowheads="1"/>
                      </p:cNvPicPr>
                      <p:nvPr/>
                    </p:nvPicPr>
                    <p:blipFill>
                      <a:blip r:embed="rId4"/>
                      <a:srcRect/>
                      <a:stretch>
                        <a:fillRect/>
                      </a:stretch>
                    </p:blipFill>
                    <p:spPr bwMode="auto">
                      <a:xfrm>
                        <a:off x="841995" y="2133600"/>
                        <a:ext cx="6711950" cy="3838072"/>
                      </a:xfrm>
                      <a:prstGeom prst="rect">
                        <a:avLst/>
                      </a:prstGeom>
                      <a:solidFill>
                        <a:schemeClr val="tx1"/>
                      </a:solidFill>
                      <a:ln>
                        <a:noFill/>
                      </a:ln>
                    </p:spPr>
                  </p:pic>
                </p:oleObj>
              </mc:Fallback>
            </mc:AlternateContent>
          </a:graphicData>
        </a:graphic>
      </p:graphicFrame>
    </p:spTree>
    <p:extLst>
      <p:ext uri="{BB962C8B-B14F-4D97-AF65-F5344CB8AC3E}">
        <p14:creationId xmlns:p14="http://schemas.microsoft.com/office/powerpoint/2010/main" val="368435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Example</a:t>
            </a:r>
            <a:br>
              <a:rPr lang="en-US" b="1" dirty="0" smtClean="0">
                <a:solidFill>
                  <a:schemeClr val="bg1"/>
                </a:solidFill>
              </a:rPr>
            </a:br>
            <a:r>
              <a:rPr lang="en-US" b="1" dirty="0" smtClean="0">
                <a:solidFill>
                  <a:schemeClr val="bg1"/>
                </a:solidFill>
              </a:rPr>
              <a:t>Food </a:t>
            </a:r>
            <a:r>
              <a:rPr lang="en-US" b="1" dirty="0">
                <a:solidFill>
                  <a:schemeClr val="bg1"/>
                </a:solidFill>
              </a:rPr>
              <a:t>Items/Components</a:t>
            </a:r>
          </a:p>
        </p:txBody>
      </p:sp>
      <p:sp>
        <p:nvSpPr>
          <p:cNvPr id="6" name="Text Placeholder 5"/>
          <p:cNvSpPr>
            <a:spLocks noGrp="1"/>
          </p:cNvSpPr>
          <p:nvPr>
            <p:ph type="body" idx="1"/>
          </p:nvPr>
        </p:nvSpPr>
        <p:spPr>
          <a:xfrm>
            <a:off x="484710" y="2438400"/>
            <a:ext cx="3821012" cy="1109662"/>
          </a:xfrm>
        </p:spPr>
        <p:txBody>
          <a:bodyPr/>
          <a:lstStyle/>
          <a:p>
            <a:pPr algn="ctr"/>
            <a:r>
              <a:rPr lang="en-US" dirty="0" smtClean="0">
                <a:solidFill>
                  <a:schemeClr val="tx1"/>
                </a:solidFill>
              </a:rPr>
              <a:t>One item but contains two components </a:t>
            </a:r>
            <a:endParaRPr lang="en-US" dirty="0">
              <a:solidFill>
                <a:schemeClr val="tx1"/>
              </a:solidFill>
            </a:endParaRP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2021980"/>
            <a:ext cx="3298825" cy="2185968"/>
          </a:xfrm>
        </p:spPr>
      </p:pic>
      <p:sp>
        <p:nvSpPr>
          <p:cNvPr id="8" name="Text Placeholder 7"/>
          <p:cNvSpPr>
            <a:spLocks noGrp="1"/>
          </p:cNvSpPr>
          <p:nvPr>
            <p:ph type="body" sz="quarter" idx="3"/>
          </p:nvPr>
        </p:nvSpPr>
        <p:spPr>
          <a:xfrm>
            <a:off x="4012400" y="4793100"/>
            <a:ext cx="5029200" cy="1295400"/>
          </a:xfrm>
        </p:spPr>
        <p:txBody>
          <a:bodyP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This item contains both a </a:t>
            </a:r>
          </a:p>
          <a:p>
            <a:pPr algn="ctr"/>
            <a:r>
              <a:rPr lang="en-US" dirty="0" smtClean="0">
                <a:solidFill>
                  <a:schemeClr val="tx1"/>
                </a:solidFill>
              </a:rPr>
              <a:t>grain and a meat alternate.</a:t>
            </a:r>
            <a:endParaRPr lang="en-US" dirty="0">
              <a:solidFill>
                <a:schemeClr val="tx1"/>
              </a:solidFill>
            </a:endParaRPr>
          </a:p>
        </p:txBody>
      </p:sp>
    </p:spTree>
    <p:extLst>
      <p:ext uri="{BB962C8B-B14F-4D97-AF65-F5344CB8AC3E}">
        <p14:creationId xmlns:p14="http://schemas.microsoft.com/office/powerpoint/2010/main" val="2762890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Healthy Snack Ideas</a:t>
            </a:r>
            <a:endParaRPr lang="en-US" b="1" dirty="0">
              <a:solidFill>
                <a:schemeClr val="bg1"/>
              </a:solidFill>
            </a:endParaRPr>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a:buFont typeface="Wingdings" pitchFamily="2" charset="2"/>
              <a:buChar char="v"/>
            </a:pPr>
            <a:r>
              <a:rPr lang="en-US" sz="2400" dirty="0" smtClean="0"/>
              <a:t>Baby carrots or other veggies with low fat ranch dressing </a:t>
            </a:r>
          </a:p>
          <a:p>
            <a:pPr>
              <a:buFont typeface="Wingdings" pitchFamily="2" charset="2"/>
              <a:buChar char="v"/>
            </a:pPr>
            <a:r>
              <a:rPr lang="en-US" sz="2400" dirty="0" smtClean="0"/>
              <a:t>Grilled low-fat cheese sandwich on Whole Grain (WG) bread</a:t>
            </a:r>
          </a:p>
          <a:p>
            <a:pPr>
              <a:buFont typeface="Wingdings" pitchFamily="2" charset="2"/>
              <a:buChar char="v"/>
            </a:pPr>
            <a:r>
              <a:rPr lang="en-US" sz="2400" dirty="0" smtClean="0"/>
              <a:t>Apples or bananas with peanut butter</a:t>
            </a:r>
          </a:p>
          <a:p>
            <a:pPr>
              <a:buFont typeface="Wingdings" pitchFamily="2" charset="2"/>
              <a:buChar char="v"/>
            </a:pPr>
            <a:r>
              <a:rPr lang="en-US" sz="2400" dirty="0" smtClean="0"/>
              <a:t>Turkey and cheese on WG bread with tomato and lettuce</a:t>
            </a:r>
          </a:p>
          <a:p>
            <a:pPr>
              <a:buFont typeface="Wingdings" pitchFamily="2" charset="2"/>
              <a:buChar char="v"/>
            </a:pPr>
            <a:r>
              <a:rPr lang="en-US" sz="2400" dirty="0" smtClean="0"/>
              <a:t>Fresh fruit with light mozzarella string cheese sticks</a:t>
            </a:r>
          </a:p>
          <a:p>
            <a:pPr>
              <a:buFont typeface="Wingdings" pitchFamily="2" charset="2"/>
              <a:buChar char="v"/>
            </a:pPr>
            <a:r>
              <a:rPr lang="en-US" sz="2400" dirty="0" smtClean="0"/>
              <a:t>Yogurt with nuts and raisins</a:t>
            </a:r>
          </a:p>
          <a:p>
            <a:pPr>
              <a:buFont typeface="Wingdings" pitchFamily="2" charset="2"/>
              <a:buChar char="v"/>
            </a:pPr>
            <a:r>
              <a:rPr lang="en-US" sz="2400" dirty="0" smtClean="0"/>
              <a:t>Low fat tortilla chips with salsa and shredded cheese</a:t>
            </a:r>
          </a:p>
          <a:p>
            <a:pPr>
              <a:buFont typeface="Wingdings" pitchFamily="2" charset="2"/>
              <a:buChar char="v"/>
            </a:pPr>
            <a:r>
              <a:rPr lang="en-US" sz="2400" dirty="0" smtClean="0"/>
              <a:t>Hard boiled egg with a piece of fresh fruit</a:t>
            </a:r>
          </a:p>
          <a:p>
            <a:pPr>
              <a:buFont typeface="Wingdings" pitchFamily="2" charset="2"/>
              <a:buChar char="v"/>
            </a:pPr>
            <a:r>
              <a:rPr lang="en-US" sz="2400" dirty="0" smtClean="0"/>
              <a:t>Beans, low fat cheese and salsa </a:t>
            </a:r>
            <a:endParaRPr lang="en-US" sz="2400" dirty="0"/>
          </a:p>
          <a:p>
            <a:pPr>
              <a:buFont typeface="Wingdings" pitchFamily="2" charset="2"/>
              <a:buChar char="v"/>
            </a:pPr>
            <a:r>
              <a:rPr lang="en-US" sz="2400" dirty="0" smtClean="0"/>
              <a:t>Veggies with hummus</a:t>
            </a:r>
          </a:p>
          <a:p>
            <a:pPr>
              <a:buFont typeface="Wingdings" pitchFamily="2" charset="2"/>
              <a:buChar char="v"/>
            </a:pPr>
            <a:endParaRPr lang="en-US" sz="2400" dirty="0" smtClean="0"/>
          </a:p>
          <a:p>
            <a:pPr>
              <a:buFont typeface="Wingdings" pitchFamily="2" charset="2"/>
              <a:buChar char="v"/>
            </a:pPr>
            <a:endParaRPr lang="en-US" sz="2400" dirty="0"/>
          </a:p>
        </p:txBody>
      </p:sp>
      <p:pic>
        <p:nvPicPr>
          <p:cNvPr id="4098" name="Picture 2" descr="C:\Users\terry.lovato.PED\AppData\Local\Microsoft\Windows\Temporary Internet Files\Content.IE5\J06HDUBC\Top-12-Best-Healthy-Snack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430" y="4953000"/>
            <a:ext cx="254137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2"/>
          </a:xfrm>
        </p:spPr>
        <p:txBody>
          <a:bodyPr/>
          <a:lstStyle/>
          <a:p>
            <a:pPr algn="ctr"/>
            <a:r>
              <a:rPr lang="en-US" b="1" dirty="0" smtClean="0">
                <a:solidFill>
                  <a:schemeClr val="bg1"/>
                </a:solidFill>
              </a:rPr>
              <a:t>Detailed Claim Resources </a:t>
            </a:r>
            <a:endParaRPr lang="en-US" b="1" dirty="0">
              <a:solidFill>
                <a:schemeClr val="bg1"/>
              </a:solidFill>
            </a:endParaRPr>
          </a:p>
        </p:txBody>
      </p:sp>
      <p:sp>
        <p:nvSpPr>
          <p:cNvPr id="3" name="Content Placeholder 2"/>
          <p:cNvSpPr>
            <a:spLocks noGrp="1"/>
          </p:cNvSpPr>
          <p:nvPr>
            <p:ph idx="1"/>
          </p:nvPr>
        </p:nvSpPr>
        <p:spPr>
          <a:xfrm>
            <a:off x="827700" y="1853249"/>
            <a:ext cx="8087700" cy="4547552"/>
          </a:xfrm>
        </p:spPr>
        <p:txBody>
          <a:bodyPr>
            <a:normAutofit/>
          </a:bodyPr>
          <a:lstStyle/>
          <a:p>
            <a:r>
              <a:rPr lang="en-US" dirty="0"/>
              <a:t>NMPED Claims Tutorial for NSLP and SSO </a:t>
            </a:r>
          </a:p>
          <a:p>
            <a:pPr marL="0" indent="0">
              <a:buNone/>
            </a:pPr>
            <a:r>
              <a:rPr lang="en-US" u="sng" dirty="0" smtClean="0">
                <a:hlinkClick r:id="rId2"/>
              </a:rPr>
              <a:t>https</a:t>
            </a:r>
            <a:r>
              <a:rPr lang="en-US" u="sng" dirty="0">
                <a:hlinkClick r:id="rId2"/>
              </a:rPr>
              <a:t>://</a:t>
            </a:r>
            <a:r>
              <a:rPr lang="en-US" u="sng" dirty="0" smtClean="0">
                <a:hlinkClick r:id="rId2"/>
              </a:rPr>
              <a:t>sns.ped.state.nm.us/SNP/PDF/General%20Forms/NSLPClaimsTutorial.pdf</a:t>
            </a:r>
            <a:endParaRPr lang="en-US" u="sng" dirty="0" smtClean="0"/>
          </a:p>
          <a:p>
            <a:pPr marL="0" indent="0">
              <a:buNone/>
            </a:pPr>
            <a:endParaRPr lang="en-US" u="sng" dirty="0" smtClean="0"/>
          </a:p>
          <a:p>
            <a:r>
              <a:rPr lang="en-US" dirty="0" smtClean="0"/>
              <a:t>Claim for Reimbursement Submission </a:t>
            </a:r>
            <a:r>
              <a:rPr lang="en-US" dirty="0"/>
              <a:t>&amp; </a:t>
            </a:r>
            <a:r>
              <a:rPr lang="en-US" dirty="0" smtClean="0"/>
              <a:t>Deadlines</a:t>
            </a:r>
          </a:p>
          <a:p>
            <a:pPr marL="0" indent="0">
              <a:buNone/>
            </a:pPr>
            <a:r>
              <a:rPr lang="en-US" u="sng" dirty="0">
                <a:hlinkClick r:id="rId3"/>
              </a:rPr>
              <a:t>https://</a:t>
            </a:r>
            <a:r>
              <a:rPr lang="en-US" u="sng" dirty="0" smtClean="0">
                <a:hlinkClick r:id="rId3"/>
              </a:rPr>
              <a:t>sns.ped.state.nm.us/SNP/PDF/General%20Forms/NewClaimsOverview4.pdf</a:t>
            </a:r>
            <a:endParaRPr lang="en-US" u="sng" dirty="0" smtClean="0"/>
          </a:p>
          <a:p>
            <a:pPr marL="0" indent="0">
              <a:buNone/>
            </a:pPr>
            <a:endParaRPr lang="en-US" b="1" u="sng" dirty="0"/>
          </a:p>
          <a:p>
            <a:pPr marL="0" indent="0" algn="ctr">
              <a:buNone/>
            </a:pPr>
            <a:r>
              <a:rPr lang="en-US" dirty="0" smtClean="0"/>
              <a:t>To open links:  right click and select open hyperlink to view on website.  </a:t>
            </a:r>
          </a:p>
        </p:txBody>
      </p:sp>
    </p:spTree>
    <p:extLst>
      <p:ext uri="{BB962C8B-B14F-4D97-AF65-F5344CB8AC3E}">
        <p14:creationId xmlns:p14="http://schemas.microsoft.com/office/powerpoint/2010/main" val="965193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5705</TotalTime>
  <Words>584</Words>
  <Application>Microsoft Office PowerPoint</Application>
  <PresentationFormat>On-screen Show (4:3)</PresentationFormat>
  <Paragraphs>74</Paragraphs>
  <Slides>15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Aharoni</vt:lpstr>
      <vt:lpstr>Arial</vt:lpstr>
      <vt:lpstr>Calibri</vt:lpstr>
      <vt:lpstr>Century Gothic</vt:lpstr>
      <vt:lpstr>Wingdings</vt:lpstr>
      <vt:lpstr>Wingdings 3</vt:lpstr>
      <vt:lpstr>Ion</vt:lpstr>
      <vt:lpstr>Document</vt:lpstr>
      <vt:lpstr>     AFTERSCHOOL SNACK PROGRAM (ASSP)</vt:lpstr>
      <vt:lpstr>Presenters</vt:lpstr>
      <vt:lpstr>Purpose of ASSP</vt:lpstr>
      <vt:lpstr>Overview of ASSP</vt:lpstr>
      <vt:lpstr>MENUS</vt:lpstr>
      <vt:lpstr>Select 2 of the 4 Food components from below</vt:lpstr>
      <vt:lpstr>Example Food Items/Components</vt:lpstr>
      <vt:lpstr>Healthy Snack Ideas</vt:lpstr>
      <vt:lpstr>Detailed Claim Resources </vt:lpstr>
      <vt:lpstr>COVID – 19 Afterschool Activity Waiver Opt in required   </vt:lpstr>
      <vt:lpstr>FOOD SAFETY</vt:lpstr>
      <vt:lpstr>RECORDKEEPING</vt:lpstr>
      <vt:lpstr>AFTERSCHOOL SNACK PROGRAM (ASSP) PRODUCTION RECORD</vt:lpstr>
      <vt:lpstr>Questions and Answers ?</vt:lpstr>
      <vt:lpstr>THANK YOU</vt:lpstr>
    </vt:vector>
  </TitlesOfParts>
  <Company>NMPED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AFTERSCHOOL SNACK PROGRAM NUTRITION</dc:title>
  <dc:creator>Donna.Intriere</dc:creator>
  <cp:lastModifiedBy>Angelica Ruelas</cp:lastModifiedBy>
  <cp:revision>201</cp:revision>
  <cp:lastPrinted>2016-07-26T21:05:35Z</cp:lastPrinted>
  <dcterms:created xsi:type="dcterms:W3CDTF">2013-11-07T17:45:20Z</dcterms:created>
  <dcterms:modified xsi:type="dcterms:W3CDTF">2021-02-10T22:20:47Z</dcterms:modified>
</cp:coreProperties>
</file>