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12" r:id="rId3"/>
    <p:sldId id="341" r:id="rId4"/>
    <p:sldId id="329" r:id="rId5"/>
    <p:sldId id="314" r:id="rId6"/>
    <p:sldId id="319" r:id="rId7"/>
    <p:sldId id="330" r:id="rId8"/>
    <p:sldId id="331" r:id="rId9"/>
    <p:sldId id="335" r:id="rId10"/>
    <p:sldId id="334" r:id="rId11"/>
    <p:sldId id="339" r:id="rId12"/>
    <p:sldId id="333" r:id="rId13"/>
    <p:sldId id="336" r:id="rId14"/>
    <p:sldId id="337" r:id="rId15"/>
    <p:sldId id="340" r:id="rId16"/>
    <p:sldId id="33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48A81"/>
    <a:srgbClr val="025650"/>
    <a:srgbClr val="3A3D4B"/>
    <a:srgbClr val="FF9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94259" autoAdjust="0"/>
  </p:normalViewPr>
  <p:slideViewPr>
    <p:cSldViewPr snapToGrid="0">
      <p:cViewPr varScale="1">
        <p:scale>
          <a:sx n="62" d="100"/>
          <a:sy n="62" d="100"/>
        </p:scale>
        <p:origin x="119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807568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3A3D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43-20FB-40FD-903A-F81CF88BE65B}" type="datetime1">
              <a:rPr lang="en-US" smtClean="0"/>
              <a:t>2/16/2021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F3B1-FC67-4171-9565-7BD7FA05EFD7}" type="datetime1">
              <a:rPr lang="en-US" smtClean="0"/>
              <a:t>2/16/2021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E668-8888-4197-A4D2-FEC88634B233}" type="datetime1">
              <a:rPr lang="en-US" smtClean="0"/>
              <a:t>2/16/2021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277D-C9A1-45AA-AC10-AFF519A3851F}" type="datetime1">
              <a:rPr lang="en-US" smtClean="0"/>
              <a:t>2/16/2021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4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5979587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3A3D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3A3D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rgbClr val="3A3D4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512159"/>
            <a:ext cx="6243203" cy="2743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991-23BB-45D5-BAEB-B553F9B8A305}" type="datetime1">
              <a:rPr lang="en-US" smtClean="0"/>
              <a:t>2/16/2021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B0C5-9F67-4669-A4A2-41B9471411CA}" type="datetime1">
              <a:rPr lang="en-US" smtClean="0"/>
              <a:t>2/16/2021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14843"/>
            <a:ext cx="9601200" cy="10368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4A42-FCB8-45FC-A867-F39E78C5E1DB}" type="datetime1">
              <a:rPr lang="en-US" smtClean="0"/>
              <a:t>2/16/2021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7FDA-8B40-48DB-9D0A-11542CA20719}" type="datetime1">
              <a:rPr lang="en-US" smtClean="0"/>
              <a:t>2/16/2021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DD18-C0CE-45E3-8D55-502464031F41}" type="datetime1">
              <a:rPr lang="en-US" smtClean="0"/>
              <a:t>2/16/2021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rgbClr val="3A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914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048A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3656397-354B-4153-A2AB-154D3B4430F0}" type="datetime1">
              <a:rPr lang="en-US" smtClean="0"/>
              <a:t>2/16/2021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914D"/>
        </a:buClr>
        <a:buFont typeface="Arial" panose="020B0604020202020204" pitchFamily="34" charset="0"/>
        <a:buChar char="•"/>
        <a:defRPr sz="20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rgbClr val="048A81"/>
        </a:buClr>
        <a:buFont typeface="Wingdings" panose="05000000000000000000" pitchFamily="2" charset="2"/>
        <a:buChar char="ü"/>
        <a:defRPr sz="18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rigette.Russell2@state.nm.u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441" y="1177869"/>
            <a:ext cx="6013342" cy="365233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48A81"/>
                </a:solidFill>
              </a:rPr>
              <a:t>Charter </a:t>
            </a:r>
            <a:r>
              <a:rPr lang="en-US" sz="3600" b="1" dirty="0">
                <a:solidFill>
                  <a:srgbClr val="048A81"/>
                </a:solidFill>
              </a:rPr>
              <a:t>Schools </a:t>
            </a:r>
            <a:r>
              <a:rPr lang="en-US" sz="3600" b="1" dirty="0" smtClean="0">
                <a:solidFill>
                  <a:srgbClr val="048A81"/>
                </a:solidFill>
              </a:rPr>
              <a:t>Program (CSP) </a:t>
            </a:r>
            <a:br>
              <a:rPr lang="en-US" sz="3600" b="1" dirty="0" smtClean="0">
                <a:solidFill>
                  <a:srgbClr val="048A81"/>
                </a:solidFill>
              </a:rPr>
            </a:br>
            <a:r>
              <a:rPr lang="en-US" sz="3600" b="1" dirty="0" smtClean="0">
                <a:solidFill>
                  <a:srgbClr val="048A81"/>
                </a:solidFill>
              </a:rPr>
              <a:t>Distance </a:t>
            </a:r>
            <a:r>
              <a:rPr lang="en-US" sz="3600" b="1" dirty="0">
                <a:solidFill>
                  <a:srgbClr val="048A81"/>
                </a:solidFill>
              </a:rPr>
              <a:t>Learning </a:t>
            </a:r>
            <a:r>
              <a:rPr lang="en-US" sz="3600" b="1" dirty="0" smtClean="0">
                <a:solidFill>
                  <a:srgbClr val="048A81"/>
                </a:solidFill>
              </a:rPr>
              <a:t>Grant</a:t>
            </a:r>
            <a:br>
              <a:rPr lang="en-US" sz="3600" b="1" dirty="0" smtClean="0">
                <a:solidFill>
                  <a:srgbClr val="048A81"/>
                </a:solidFill>
              </a:rPr>
            </a:br>
            <a:r>
              <a:rPr lang="en-US" sz="3600" b="1" dirty="0" smtClean="0">
                <a:solidFill>
                  <a:srgbClr val="048A81"/>
                </a:solidFill>
              </a:rPr>
              <a:t/>
            </a:r>
            <a:br>
              <a:rPr lang="en-US" sz="3600" b="1" dirty="0" smtClean="0">
                <a:solidFill>
                  <a:srgbClr val="048A81"/>
                </a:solidFill>
              </a:rPr>
            </a:br>
            <a:endParaRPr lang="en-US" sz="54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3" b="4283"/>
          <a:stretch>
            <a:fillRect/>
          </a:stretch>
        </p:blipFill>
        <p:spPr>
          <a:xfrm>
            <a:off x="7537845" y="939800"/>
            <a:ext cx="4487785" cy="5648960"/>
          </a:xfrm>
        </p:spPr>
      </p:pic>
      <p:sp>
        <p:nvSpPr>
          <p:cNvPr id="5" name="Rectangle 4"/>
          <p:cNvSpPr/>
          <p:nvPr/>
        </p:nvSpPr>
        <p:spPr>
          <a:xfrm>
            <a:off x="689622" y="6319252"/>
            <a:ext cx="53666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Investing for tomorrow, delivering today.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88792" y="4572000"/>
            <a:ext cx="5120640" cy="1600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rgbClr val="048A81"/>
                </a:solidFill>
              </a:rPr>
              <a:t>Subgrantee</a:t>
            </a:r>
            <a:r>
              <a:rPr lang="en-US" sz="3200" b="1" dirty="0">
                <a:solidFill>
                  <a:srgbClr val="048A81"/>
                </a:solidFill>
              </a:rPr>
              <a:t> Monitoring</a:t>
            </a:r>
            <a:r>
              <a:rPr lang="en-US" sz="4000" b="1" dirty="0">
                <a:solidFill>
                  <a:srgbClr val="048A81"/>
                </a:solidFill>
              </a:rPr>
              <a:t/>
            </a:r>
            <a:br>
              <a:rPr lang="en-US" sz="4000" b="1" dirty="0">
                <a:solidFill>
                  <a:srgbClr val="048A81"/>
                </a:solidFill>
              </a:rPr>
            </a:br>
            <a:r>
              <a:rPr lang="en-US" sz="2800" b="1" dirty="0">
                <a:solidFill>
                  <a:srgbClr val="048A81"/>
                </a:solidFill>
              </a:rPr>
              <a:t>February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QUARTERLY REPORT GOOGLE 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580827" y="1828801"/>
            <a:ext cx="8694549" cy="334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QUARTERLY REPORT GOOGLE 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b="49495"/>
          <a:stretch/>
        </p:blipFill>
        <p:spPr>
          <a:xfrm>
            <a:off x="1295399" y="1642820"/>
            <a:ext cx="9258947" cy="404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4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QUARTERLY REPORT GOOGLE 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t="58922"/>
          <a:stretch/>
        </p:blipFill>
        <p:spPr>
          <a:xfrm>
            <a:off x="712922" y="1689315"/>
            <a:ext cx="10833315" cy="424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1" y="1828800"/>
            <a:ext cx="11003797" cy="434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Desktop monitoring </a:t>
            </a:r>
          </a:p>
          <a:p>
            <a:pPr lvl="1"/>
            <a:r>
              <a:rPr lang="en-US" sz="3200" dirty="0" smtClean="0"/>
              <a:t>Expenditures in OBMS</a:t>
            </a:r>
          </a:p>
          <a:p>
            <a:pPr lvl="1"/>
            <a:r>
              <a:rPr lang="en-US" sz="3200" dirty="0" smtClean="0"/>
              <a:t>Quarterly submission through Google Form</a:t>
            </a:r>
          </a:p>
          <a:p>
            <a:pPr lvl="1"/>
            <a:r>
              <a:rPr lang="en-US" sz="3200" dirty="0" smtClean="0"/>
              <a:t>Process for tracking grant-funded equipment</a:t>
            </a:r>
          </a:p>
          <a:p>
            <a:r>
              <a:rPr lang="en-US" sz="3600" dirty="0" smtClean="0"/>
              <a:t>CSD annual site visit</a:t>
            </a:r>
          </a:p>
          <a:p>
            <a:pPr lvl="1"/>
            <a:r>
              <a:rPr lang="en-US" sz="3200" dirty="0" smtClean="0"/>
              <a:t>No separate in CSP </a:t>
            </a:r>
            <a:r>
              <a:rPr lang="en-US" sz="3200" dirty="0"/>
              <a:t>visit </a:t>
            </a:r>
            <a:endParaRPr lang="en-US" sz="3200" dirty="0" smtClean="0"/>
          </a:p>
          <a:p>
            <a:pPr lvl="1"/>
            <a:r>
              <a:rPr lang="en-US" sz="3200" dirty="0" smtClean="0"/>
              <a:t>Zoom follow-up if needed</a:t>
            </a:r>
          </a:p>
          <a:p>
            <a:pPr lvl="1"/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1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GRANT-FUNDED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1" y="1828800"/>
            <a:ext cx="11003797" cy="4343400"/>
          </a:xfrm>
        </p:spPr>
        <p:txBody>
          <a:bodyPr>
            <a:normAutofit/>
          </a:bodyPr>
          <a:lstStyle/>
          <a:p>
            <a:r>
              <a:rPr lang="en-US" sz="3600" dirty="0"/>
              <a:t>H</a:t>
            </a:r>
            <a:r>
              <a:rPr lang="en-US" sz="3600" dirty="0" smtClean="0"/>
              <a:t>ardware and equipment purchased with CSP funds must be logged and tracked.</a:t>
            </a:r>
          </a:p>
          <a:p>
            <a:r>
              <a:rPr lang="en-US" sz="3600" dirty="0"/>
              <a:t>Grant-funded equipment to be disposed of by way of sale, transfer, or scrapping requires prior approval in writing from the program manager.</a:t>
            </a:r>
          </a:p>
          <a:p>
            <a:pPr lvl="1"/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9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TRACKING GRANT-FUNDED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1" y="1828800"/>
            <a:ext cx="11003797" cy="1124052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Sample tracking </a:t>
            </a:r>
            <a:r>
              <a:rPr lang="en-US" sz="3200" dirty="0" smtClean="0"/>
              <a:t>spreadsheet</a:t>
            </a:r>
          </a:p>
          <a:p>
            <a:pPr lvl="1"/>
            <a:r>
              <a:rPr lang="en-US" sz="3200" dirty="0" smtClean="0"/>
              <a:t>Schools </a:t>
            </a:r>
            <a:r>
              <a:rPr lang="en-US" sz="3200" dirty="0" smtClean="0"/>
              <a:t>may use tracking system of their </a:t>
            </a:r>
            <a:r>
              <a:rPr lang="en-US" sz="3200" dirty="0" smtClean="0"/>
              <a:t>choice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9" y="3428384"/>
            <a:ext cx="12192000" cy="209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2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TECHNICAL ASSISTANCE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10425" y="1805717"/>
            <a:ext cx="995536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CSP team is 100% grant-funded. Helping our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subgrantees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serve students is our job, and we are always happy to hear from you and to answer questions.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 Manager: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Brigette Russell, Ph.D.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Brigette.Russell2@state.nm.us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Coordinator (Fiscal &amp; Budget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Valerie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Cordova  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"/>
              </a:rPr>
              <a:t>Valerie.Cordova2@state.nm.us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8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903"/>
            <a:ext cx="12192000" cy="103685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</a:t>
            </a:r>
            <a:endParaRPr lang="en-US" sz="5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7" descr="Question, Question Mark, Response, Symbol, Charac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465" y="1863958"/>
            <a:ext cx="46482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63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095" y="255134"/>
            <a:ext cx="10774017" cy="891741"/>
          </a:xfrm>
        </p:spPr>
        <p:txBody>
          <a:bodyPr>
            <a:normAutofit/>
          </a:bodyPr>
          <a:lstStyle/>
          <a:p>
            <a:r>
              <a:rPr lang="en-US" dirty="0" smtClean="0"/>
              <a:t>CSP</a:t>
            </a:r>
            <a:r>
              <a:rPr lang="en-US" dirty="0"/>
              <a:t> </a:t>
            </a:r>
            <a:r>
              <a:rPr lang="en-US" dirty="0" smtClean="0"/>
              <a:t>DISTANCE LEARNING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403" y="1828800"/>
            <a:ext cx="10473709" cy="4343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Elementary and Secondary Education Act (ESEA) </a:t>
            </a:r>
            <a:r>
              <a:rPr lang="en-US" sz="3200" dirty="0"/>
              <a:t>§ </a:t>
            </a:r>
            <a:r>
              <a:rPr lang="en-US" sz="3200" dirty="0" smtClean="0"/>
              <a:t>4403</a:t>
            </a:r>
          </a:p>
          <a:p>
            <a:pPr lvl="2"/>
            <a:r>
              <a:rPr lang="en-US" sz="3000" dirty="0" smtClean="0"/>
              <a:t>Federal waiver October 2020</a:t>
            </a:r>
          </a:p>
          <a:p>
            <a:pPr lvl="1"/>
            <a:r>
              <a:rPr lang="en-US" sz="3200" dirty="0" smtClean="0"/>
              <a:t>Code of Federal Regulations: 2 CFR </a:t>
            </a:r>
            <a:r>
              <a:rPr lang="en-US" sz="3200" dirty="0"/>
              <a:t>§ 200.331(a)</a:t>
            </a:r>
            <a:endParaRPr lang="en-US" sz="3200" dirty="0" smtClean="0"/>
          </a:p>
          <a:p>
            <a:pPr lvl="1"/>
            <a:r>
              <a:rPr lang="en-US" sz="3200" dirty="0" smtClean="0"/>
              <a:t>OBMS fund code: 24146</a:t>
            </a:r>
          </a:p>
          <a:p>
            <a:pPr lvl="1"/>
            <a:r>
              <a:rPr lang="en-US" sz="3200" dirty="0" smtClean="0"/>
              <a:t>Program period: </a:t>
            </a:r>
            <a:r>
              <a:rPr lang="en-US" sz="3200" dirty="0" smtClean="0"/>
              <a:t>90-day pre-award period (90 days prior to date of notification) to end of FY21</a:t>
            </a:r>
          </a:p>
          <a:p>
            <a:pPr lvl="2"/>
            <a:r>
              <a:rPr lang="en-US" sz="3000" dirty="0" smtClean="0"/>
              <a:t>Not entire FY as most federal grants</a:t>
            </a:r>
            <a:endParaRPr lang="en-US" sz="3000" dirty="0" smtClean="0"/>
          </a:p>
          <a:p>
            <a:pPr lvl="2"/>
            <a:r>
              <a:rPr lang="en-US" sz="3000" dirty="0" smtClean="0"/>
              <a:t>Limited by uniform guidance and terms of federal waiver</a:t>
            </a:r>
            <a:endParaRPr lang="en-US" sz="3000" dirty="0"/>
          </a:p>
          <a:p>
            <a:pPr lvl="2"/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5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095" y="255134"/>
            <a:ext cx="10774017" cy="891741"/>
          </a:xfrm>
        </p:spPr>
        <p:txBody>
          <a:bodyPr>
            <a:normAutofit/>
          </a:bodyPr>
          <a:lstStyle/>
          <a:p>
            <a:r>
              <a:rPr lang="en-US" dirty="0" smtClean="0"/>
              <a:t>PROGRAM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403" y="1828800"/>
            <a:ext cx="10473709" cy="4343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90 </a:t>
            </a:r>
            <a:r>
              <a:rPr lang="en-US" sz="3200" dirty="0" smtClean="0"/>
              <a:t>days prior to date of </a:t>
            </a:r>
            <a:r>
              <a:rPr lang="en-US" sz="3200" dirty="0" smtClean="0"/>
              <a:t>notification </a:t>
            </a:r>
            <a:r>
              <a:rPr lang="en-US" sz="3200" dirty="0" smtClean="0"/>
              <a:t>to end of FY21</a:t>
            </a:r>
          </a:p>
          <a:p>
            <a:pPr lvl="1"/>
            <a:r>
              <a:rPr lang="en-US" sz="3200" dirty="0" smtClean="0"/>
              <a:t>Round </a:t>
            </a:r>
            <a:r>
              <a:rPr lang="en-US" sz="3200" dirty="0" smtClean="0"/>
              <a:t>1 </a:t>
            </a:r>
            <a:r>
              <a:rPr lang="en-US" sz="3200" dirty="0" err="1" smtClean="0"/>
              <a:t>Subawards</a:t>
            </a:r>
            <a:endParaRPr lang="en-US" sz="3200" dirty="0" smtClean="0"/>
          </a:p>
          <a:p>
            <a:pPr lvl="2"/>
            <a:r>
              <a:rPr lang="en-US" sz="3000" dirty="0" smtClean="0"/>
              <a:t>Notified 12/16/20</a:t>
            </a:r>
          </a:p>
          <a:p>
            <a:pPr lvl="2"/>
            <a:r>
              <a:rPr lang="en-US" sz="3000" dirty="0" smtClean="0"/>
              <a:t>Program period: </a:t>
            </a:r>
            <a:r>
              <a:rPr lang="en-US" sz="3000" dirty="0" smtClean="0"/>
              <a:t>9/17/20—6/30/21</a:t>
            </a:r>
          </a:p>
          <a:p>
            <a:pPr lvl="1"/>
            <a:r>
              <a:rPr lang="en-US" sz="3200" dirty="0" smtClean="0"/>
              <a:t>Round </a:t>
            </a:r>
            <a:r>
              <a:rPr lang="en-US" sz="3200" dirty="0"/>
              <a:t>2 </a:t>
            </a:r>
            <a:r>
              <a:rPr lang="en-US" sz="3200" dirty="0" err="1"/>
              <a:t>Subawards</a:t>
            </a:r>
            <a:endParaRPr lang="en-US" sz="3200" dirty="0" smtClean="0"/>
          </a:p>
          <a:p>
            <a:pPr lvl="2"/>
            <a:r>
              <a:rPr lang="en-US" sz="3000" dirty="0" smtClean="0"/>
              <a:t>N</a:t>
            </a:r>
            <a:r>
              <a:rPr lang="en-US" sz="3000" dirty="0" smtClean="0"/>
              <a:t>otified 1/13/21</a:t>
            </a:r>
          </a:p>
          <a:p>
            <a:pPr lvl="2"/>
            <a:r>
              <a:rPr lang="en-US" sz="3000" dirty="0" smtClean="0"/>
              <a:t>Program period</a:t>
            </a:r>
            <a:r>
              <a:rPr lang="en-US" sz="3000" dirty="0" smtClean="0"/>
              <a:t>: </a:t>
            </a:r>
            <a:r>
              <a:rPr lang="en-US" sz="3000" dirty="0" smtClean="0"/>
              <a:t>10/15/20—6/30/21</a:t>
            </a:r>
            <a:endParaRPr lang="en-US" sz="3000" dirty="0"/>
          </a:p>
          <a:p>
            <a:pPr lvl="2"/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3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29747"/>
          </a:xfrm>
        </p:spPr>
        <p:txBody>
          <a:bodyPr/>
          <a:lstStyle/>
          <a:p>
            <a:r>
              <a:rPr lang="en-US" dirty="0" smtClean="0"/>
              <a:t>BUDGET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922" y="1828800"/>
            <a:ext cx="11282766" cy="440151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Adjustments between budget line items will be approved provided proposed expenditures are allowable</a:t>
            </a:r>
          </a:p>
          <a:p>
            <a:r>
              <a:rPr lang="en-US" sz="3600" dirty="0" smtClean="0"/>
              <a:t>To request a budget adjustment, make changes on the budget tab of the program application and email it to the program manager. If the changes are approved, submit a BAR in OBMS.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3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ALLOWABLE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431" y="1691640"/>
            <a:ext cx="11003795" cy="4820519"/>
          </a:xfrm>
        </p:spPr>
        <p:txBody>
          <a:bodyPr>
            <a:normAutofit/>
          </a:bodyPr>
          <a:lstStyle/>
          <a:p>
            <a:pPr lvl="0"/>
            <a:r>
              <a:rPr lang="en-US" sz="3100" dirty="0" smtClean="0"/>
              <a:t>Hardware</a:t>
            </a:r>
          </a:p>
          <a:p>
            <a:pPr lvl="0"/>
            <a:r>
              <a:rPr lang="en-US" sz="3100" dirty="0" smtClean="0"/>
              <a:t>Software </a:t>
            </a:r>
            <a:r>
              <a:rPr lang="en-US" sz="3100" dirty="0"/>
              <a:t>and licenses through </a:t>
            </a:r>
            <a:r>
              <a:rPr lang="en-US" sz="3100" dirty="0" smtClean="0"/>
              <a:t>the 2020-21 </a:t>
            </a:r>
            <a:r>
              <a:rPr lang="en-US" sz="3100" dirty="0"/>
              <a:t>school year </a:t>
            </a:r>
            <a:endParaRPr lang="en-US" sz="3100" dirty="0" smtClean="0"/>
          </a:p>
          <a:p>
            <a:pPr lvl="0"/>
            <a:r>
              <a:rPr lang="en-US" sz="3100" dirty="0" smtClean="0"/>
              <a:t>Professional </a:t>
            </a:r>
            <a:r>
              <a:rPr lang="en-US" sz="3100" dirty="0"/>
              <a:t>development associated with providing instruction by distance learning</a:t>
            </a:r>
          </a:p>
          <a:p>
            <a:pPr lvl="0"/>
            <a:r>
              <a:rPr lang="en-US" sz="3100" dirty="0"/>
              <a:t>Social work, educational counseling, and family engagement </a:t>
            </a:r>
            <a:endParaRPr lang="en-US" sz="3100" dirty="0" smtClean="0"/>
          </a:p>
          <a:p>
            <a:pPr lvl="0"/>
            <a:r>
              <a:rPr lang="en-US" sz="3100" dirty="0" smtClean="0"/>
              <a:t>Costs </a:t>
            </a:r>
            <a:r>
              <a:rPr lang="en-US" sz="3100" dirty="0"/>
              <a:t>associated with returning to in-person </a:t>
            </a:r>
            <a:r>
              <a:rPr lang="en-US" sz="3100" dirty="0" smtClean="0"/>
              <a:t>or hybrid instruction after distance learning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QUARTERLY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1" y="1828800"/>
            <a:ext cx="11003797" cy="4343400"/>
          </a:xfrm>
        </p:spPr>
        <p:txBody>
          <a:bodyPr/>
          <a:lstStyle/>
          <a:p>
            <a:r>
              <a:rPr lang="en-US" dirty="0" smtClean="0"/>
              <a:t>US Department of Education requires quarterly reporting on PED website to include:</a:t>
            </a:r>
          </a:p>
          <a:p>
            <a:pPr lvl="1"/>
            <a:r>
              <a:rPr lang="en-US" dirty="0" smtClean="0"/>
              <a:t>Funds expended</a:t>
            </a:r>
          </a:p>
          <a:p>
            <a:pPr lvl="1"/>
            <a:r>
              <a:rPr lang="en-US" dirty="0" smtClean="0"/>
              <a:t>Services provided</a:t>
            </a:r>
          </a:p>
          <a:p>
            <a:pPr lvl="1"/>
            <a:r>
              <a:rPr lang="en-US" dirty="0" smtClean="0"/>
              <a:t>Students served</a:t>
            </a:r>
          </a:p>
          <a:p>
            <a:pPr lvl="1"/>
            <a:r>
              <a:rPr lang="en-US" dirty="0" smtClean="0"/>
              <a:t>Remote instructional time</a:t>
            </a:r>
          </a:p>
          <a:p>
            <a:pPr lvl="1"/>
            <a:r>
              <a:rPr lang="en-US" dirty="0" smtClean="0"/>
              <a:t>Student participation in remote classes</a:t>
            </a:r>
          </a:p>
          <a:p>
            <a:pPr lvl="1"/>
            <a:r>
              <a:rPr lang="en-US" dirty="0" smtClean="0"/>
              <a:t>Student outcomes (when available)</a:t>
            </a:r>
          </a:p>
          <a:p>
            <a:pPr lvl="1"/>
            <a:r>
              <a:rPr lang="en-US" dirty="0" smtClean="0"/>
              <a:t>Demonstration of progress in overcoming challenges in providing distance learning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9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QUARTERLY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1" y="1828800"/>
            <a:ext cx="11003797" cy="434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PED CSP staff will compile report based on </a:t>
            </a:r>
            <a:r>
              <a:rPr lang="en-US" sz="3600" dirty="0" err="1" smtClean="0"/>
              <a:t>RfRs</a:t>
            </a:r>
            <a:r>
              <a:rPr lang="en-US" sz="3600" dirty="0" smtClean="0"/>
              <a:t> submitted in OBMS and school reports submitted in Google Forms</a:t>
            </a:r>
          </a:p>
          <a:p>
            <a:r>
              <a:rPr lang="en-US" sz="3600" dirty="0" smtClean="0"/>
              <a:t>School reports due:</a:t>
            </a:r>
          </a:p>
          <a:p>
            <a:pPr lvl="1"/>
            <a:r>
              <a:rPr lang="en-US" sz="3200" dirty="0" smtClean="0"/>
              <a:t>Q3 1/1-3/31/21: due April 30, 2021</a:t>
            </a:r>
          </a:p>
          <a:p>
            <a:pPr lvl="1"/>
            <a:r>
              <a:rPr lang="en-US" sz="3200" dirty="0" smtClean="0"/>
              <a:t>Q4 4/1-6/30/21: due July 31, 2021</a:t>
            </a:r>
            <a:endParaRPr lang="en-US" sz="3200" dirty="0"/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QUARTERLY REPORT GOOGLE 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295399" y="1766807"/>
            <a:ext cx="8608018" cy="44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98751"/>
          </a:xfrm>
        </p:spPr>
        <p:txBody>
          <a:bodyPr/>
          <a:lstStyle/>
          <a:p>
            <a:r>
              <a:rPr lang="en-US" dirty="0" smtClean="0"/>
              <a:t>QUARTERLY REPORT GOOGLE 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503336" y="1689315"/>
            <a:ext cx="802166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1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Custom 4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0070C0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3223</TotalTime>
  <Words>607</Words>
  <Application>Microsoft Office PowerPoint</Application>
  <PresentationFormat>Widescreen</PresentationFormat>
  <Paragraphs>107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Calibri</vt:lpstr>
      <vt:lpstr>Wingdings</vt:lpstr>
      <vt:lpstr>Sales Direction 16X9</vt:lpstr>
      <vt:lpstr>Charter Schools Program (CSP)  Distance Learning Grant  </vt:lpstr>
      <vt:lpstr>CSP DISTANCE LEARNING GRANT</vt:lpstr>
      <vt:lpstr>PROGRAM PERIOD</vt:lpstr>
      <vt:lpstr>BUDGET ADJUSTMENTS</vt:lpstr>
      <vt:lpstr>ALLOWABLE EXPENDITURES</vt:lpstr>
      <vt:lpstr>QUARTERLY REPORTING</vt:lpstr>
      <vt:lpstr>QUARTERLY REPORTING</vt:lpstr>
      <vt:lpstr>QUARTERLY REPORT GOOGLE FORM</vt:lpstr>
      <vt:lpstr>QUARTERLY REPORT GOOGLE FORM</vt:lpstr>
      <vt:lpstr>QUARTERLY REPORT GOOGLE FORM</vt:lpstr>
      <vt:lpstr>QUARTERLY REPORT GOOGLE FORM</vt:lpstr>
      <vt:lpstr>QUARTERLY REPORT GOOGLE FORM</vt:lpstr>
      <vt:lpstr>MONITORING</vt:lpstr>
      <vt:lpstr>GRANT-FUNDED EQUIPMENT</vt:lpstr>
      <vt:lpstr>TRACKING GRANT-FUNDED EQUIPMENT</vt:lpstr>
      <vt:lpstr>TECHNICAL ASSISTANCE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Nancy Martira</dc:creator>
  <cp:lastModifiedBy>Brigette Russell</cp:lastModifiedBy>
  <cp:revision>85</cp:revision>
  <dcterms:created xsi:type="dcterms:W3CDTF">2020-01-22T19:18:44Z</dcterms:created>
  <dcterms:modified xsi:type="dcterms:W3CDTF">2021-02-16T16:23:27Z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