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4"/>
  </p:notesMasterIdLst>
  <p:sldIdLst>
    <p:sldId id="264" r:id="rId2"/>
    <p:sldId id="266" r:id="rId3"/>
    <p:sldId id="267" r:id="rId4"/>
    <p:sldId id="262" r:id="rId5"/>
    <p:sldId id="257" r:id="rId6"/>
    <p:sldId id="260" r:id="rId7"/>
    <p:sldId id="259" r:id="rId8"/>
    <p:sldId id="261" r:id="rId9"/>
    <p:sldId id="258" r:id="rId10"/>
    <p:sldId id="263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82" autoAdjust="0"/>
  </p:normalViewPr>
  <p:slideViewPr>
    <p:cSldViewPr snapToGrid="0">
      <p:cViewPr varScale="1">
        <p:scale>
          <a:sx n="122" d="100"/>
          <a:sy n="122" d="100"/>
        </p:scale>
        <p:origin x="112" y="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BB28D-F0AF-4258-AA33-78E399C2C4FD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BC122-8843-4B7D-91E8-85AE2BE208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waiver</a:t>
            </a:r>
            <a:r>
              <a:rPr lang="en-US" baseline="0" dirty="0" smtClean="0"/>
              <a:t> for ASSP:  </a:t>
            </a:r>
            <a:r>
              <a:rPr lang="en-US" dirty="0" smtClean="0"/>
              <a:t>grants states the flexibility to serve afterschool snacks and meals outside of a structured environment and without an educational or enrichment purpose.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BC122-8843-4B7D-91E8-85AE2BE208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924bf6f2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1" name="Google Shape;141;g8c924bf6f2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598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1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2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7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6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5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1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8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6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7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2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4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9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7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7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B3C082A-8BB4-4788-BDFA-3CC81F36FA9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s.usda.gov/disaster/pandemic/covid-19/new-mexi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SPRING TRAINING 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5300" y="2382982"/>
            <a:ext cx="10665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COVID 19 MEAL SERVICE</a:t>
            </a:r>
          </a:p>
          <a:p>
            <a:pPr algn="ctr"/>
            <a:r>
              <a:rPr lang="en-US" sz="44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WAIVERS UPDATE 	</a:t>
            </a:r>
          </a:p>
          <a:p>
            <a:pPr algn="ctr"/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Presented by:  Dawn Garcia </a:t>
            </a:r>
            <a:r>
              <a:rPr lang="en-US" sz="4400" dirty="0" smtClean="0"/>
              <a:t>		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466" y="4356292"/>
            <a:ext cx="5020407" cy="244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Nationwide Waiver Opt-In: SWRO State Agencies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20702" y="3244334"/>
            <a:ext cx="4750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3F3F3"/>
                </a:solidFill>
              </a:rPr>
              <a:t>Nationwide Waiver Opt-In: SWRO State Agencies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4043" y="2369957"/>
            <a:ext cx="910968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Opt-In form for school year 2020-2021 should already have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been completed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returned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your assigned Health Educator and cc’d to Sharona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Secatero. 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Health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Educators will be reviewing Opt-In forms during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Spring 2021 SSO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Spot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Checks to ensure all operating programs are accounted for.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600"/>
            </a:pPr>
            <a:endParaRPr lang="en-US" dirty="0" smtClean="0">
              <a:solidFill>
                <a:schemeClr val="dk2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741" t="13103" r="53252" b="5320"/>
          <a:stretch/>
        </p:blipFill>
        <p:spPr bwMode="auto">
          <a:xfrm>
            <a:off x="797704" y="3898102"/>
            <a:ext cx="4737956" cy="2771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2564" t="13673" r="53205" b="4862"/>
          <a:stretch/>
        </p:blipFill>
        <p:spPr bwMode="auto">
          <a:xfrm>
            <a:off x="5960362" y="3898103"/>
            <a:ext cx="5021872" cy="2771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4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WAIVERS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3013" y="2770977"/>
            <a:ext cx="1078992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After School Snack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Program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Waiver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Waives enrichment activity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Allows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for Parent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Pick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Up or delivery</a:t>
            </a:r>
          </a:p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Fresh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Fruit and Vegetable Parent Pick Up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Allows for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Parent Pick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Up or delivery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endParaRPr lang="en-US" dirty="0" smtClean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15" y="2555938"/>
            <a:ext cx="2505075" cy="1819275"/>
          </a:xfrm>
          <a:prstGeom prst="rect">
            <a:avLst/>
          </a:prstGeom>
        </p:spPr>
      </p:pic>
      <p:sp>
        <p:nvSpPr>
          <p:cNvPr id="5" name="AutoShape 2" descr="Image result for Apple"/>
          <p:cNvSpPr>
            <a:spLocks noChangeAspect="1" noChangeArrowheads="1"/>
          </p:cNvSpPr>
          <p:nvPr/>
        </p:nvSpPr>
        <p:spPr bwMode="auto">
          <a:xfrm>
            <a:off x="264366" y="-857250"/>
            <a:ext cx="1781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Apple"/>
          <p:cNvSpPr>
            <a:spLocks noChangeAspect="1" noChangeArrowheads="1"/>
          </p:cNvSpPr>
          <p:nvPr/>
        </p:nvSpPr>
        <p:spPr bwMode="auto">
          <a:xfrm>
            <a:off x="155575" y="-822325"/>
            <a:ext cx="1781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Apple"/>
          <p:cNvSpPr>
            <a:spLocks noChangeAspect="1" noChangeArrowheads="1"/>
          </p:cNvSpPr>
          <p:nvPr/>
        </p:nvSpPr>
        <p:spPr bwMode="auto">
          <a:xfrm>
            <a:off x="155575" y="-811915"/>
            <a:ext cx="1781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Apple"/>
          <p:cNvSpPr>
            <a:spLocks noChangeAspect="1" noChangeArrowheads="1"/>
          </p:cNvSpPr>
          <p:nvPr/>
        </p:nvSpPr>
        <p:spPr bwMode="auto">
          <a:xfrm>
            <a:off x="307975" y="-669925"/>
            <a:ext cx="1781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90" y="4121903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9174" y="2873828"/>
            <a:ext cx="10476411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sz="3200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Dawn Garcia, BA</a:t>
            </a:r>
          </a:p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sz="3200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Health </a:t>
            </a:r>
            <a:r>
              <a:rPr lang="en-US" sz="32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Educator</a:t>
            </a:r>
          </a:p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sz="32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505.819.1876</a:t>
            </a:r>
          </a:p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sz="3200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dawn.garcia2@state.nm.us</a:t>
            </a:r>
            <a:endParaRPr lang="en-US" sz="3200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8" y="2798188"/>
            <a:ext cx="2570662" cy="25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WAIVER?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627" y="2528908"/>
            <a:ext cx="11277511" cy="2959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Pursuant to section 2202(a) of the Families First Coronavirus Response Act (FFCRA, PL 116-127) </a:t>
            </a:r>
          </a:p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	and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in light of the exceptional circumstances of the novel coronavirus (COVID-19) public health</a:t>
            </a:r>
          </a:p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	emergency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, FNS is establishing a nationwide opt-in waiver to minimize the impact of school year </a:t>
            </a:r>
          </a:p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	(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SY) 2019-2020 COVID-19 related school closures on State Distributing Agencies’ SY 2020-2021 </a:t>
            </a:r>
          </a:p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	USDA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Foods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entitlement.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A waiver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is an act of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temporarily opting out of regular rules and regulations through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a written statement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.  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To opt into waivers issued, SFA’s must have a current NMPED opt in form on file for SY20-21.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USDA has issued several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waivers to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exempt SFA’s from certain rules and regulations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to operate meal </a:t>
            </a:r>
          </a:p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	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service in a safe manner during COVID-19.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AutoShape 2" descr="Image result for what is a waiver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what is a waiver"/>
          <p:cNvSpPr>
            <a:spLocks noChangeAspect="1" noChangeArrowheads="1"/>
          </p:cNvSpPr>
          <p:nvPr/>
        </p:nvSpPr>
        <p:spPr bwMode="auto">
          <a:xfrm>
            <a:off x="7344617" y="5143500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492" y="5143500"/>
            <a:ext cx="3237614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MEAL SERVICE WAIVERS	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72767" y="3105835"/>
            <a:ext cx="83435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hlinkClick r:id="rId3"/>
            </a:endParaRPr>
          </a:p>
          <a:p>
            <a:endParaRPr lang="en-US" u="sng" dirty="0" smtClean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 smtClean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 smtClean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 smtClean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21" y="2685724"/>
            <a:ext cx="10361458" cy="379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There are 8 Meal Service Waivers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Area Eligibility 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Meal Time Flexibility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Non-Congregate Feeding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Parent Pick up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Offer Versus Serve Flexibility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</a:rPr>
              <a:t>Meal </a:t>
            </a:r>
            <a:r>
              <a:rPr lang="en-US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Pattern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Flexibility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Afterschool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Snack Educational Activity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Fresh Fruit and Vegetable Program Parent Pick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u="sng" dirty="0" smtClean="0">
                <a:hlinkClick r:id="rId3"/>
              </a:rPr>
              <a:t>For more information on NMPED waivers visit:  https</a:t>
            </a:r>
            <a:r>
              <a:rPr lang="en-US" u="sng" dirty="0">
                <a:hlinkClick r:id="rId3"/>
              </a:rPr>
              <a:t>://www.fns.usda.gov/disaster/pandemic/covid-19/new-mexico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91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Area Eligibility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9054" y="2687045"/>
            <a:ext cx="896544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Facilitates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supplying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 meals to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 children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need. 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waiver does not need to be opted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into.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participating schools are automatically approved through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NMPED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during 	the COVID-19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health emergency. </a:t>
            </a:r>
            <a:endParaRPr lang="en-US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58" y="386562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924bf6f2_2_20"/>
          <p:cNvSpPr txBox="1">
            <a:spLocks noGrp="1"/>
          </p:cNvSpPr>
          <p:nvPr>
            <p:ph type="title"/>
          </p:nvPr>
        </p:nvSpPr>
        <p:spPr>
          <a:xfrm>
            <a:off x="1371600" y="465316"/>
            <a:ext cx="9601200" cy="695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 smtClean="0"/>
              <a:t> Meal Time Flexibility</a:t>
            </a:r>
            <a:endParaRPr dirty="0"/>
          </a:p>
        </p:txBody>
      </p:sp>
      <p:sp>
        <p:nvSpPr>
          <p:cNvPr id="144" name="Google Shape;144;g8c924bf6f2_2_20"/>
          <p:cNvSpPr txBox="1">
            <a:spLocks noGrp="1"/>
          </p:cNvSpPr>
          <p:nvPr>
            <p:ph type="ftr" sz="quarter" idx="11"/>
          </p:nvPr>
        </p:nvSpPr>
        <p:spPr>
          <a:xfrm>
            <a:off x="1295399" y="6374999"/>
            <a:ext cx="6243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Investing for tomorrow, delivering today.</a:t>
            </a:r>
            <a:endParaRPr dirty="0"/>
          </a:p>
        </p:txBody>
      </p:sp>
      <p:sp>
        <p:nvSpPr>
          <p:cNvPr id="145" name="Google Shape;145;g8c924bf6f2_2_20"/>
          <p:cNvSpPr txBox="1"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146" name="Google Shape;146;g8c924bf6f2_2_20"/>
          <p:cNvSpPr txBox="1"/>
          <p:nvPr/>
        </p:nvSpPr>
        <p:spPr>
          <a:xfrm>
            <a:off x="5132850" y="798675"/>
            <a:ext cx="42600" cy="20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8c924bf6f2_2_20"/>
          <p:cNvSpPr txBox="1"/>
          <p:nvPr/>
        </p:nvSpPr>
        <p:spPr>
          <a:xfrm>
            <a:off x="87648" y="2189034"/>
            <a:ext cx="12022799" cy="4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school with an approved waiver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meal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service times may establish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times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that support streamlined access to nutritious meals.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waiver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provides flexibility for both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NSLP,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SSO,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Afterschool Snack. 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Breakfast does not need to be served at or near the beginning of the school day.  Flexibly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given to SFA’s to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serve both breakfast and lunch at the same time and does not need to be served between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standard times of 10am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2pm.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NMPED recommends multiple serving times to increase social distancing of students and minimizing spread of COVID-19 for those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remote and hybrid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students.</a:t>
            </a:r>
            <a:endParaRPr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waiver extends the Nationwide of meal service time restriction in the National School Lunch Program Seamless Summer Option – EXTENSION – granted on August 31, 2020 that expires on December 31, 2020 – through June 30, 2021. This extension does apply to the National School Lunch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(NSLP),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Seamless Summer Option (SSO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and the Afterschool Snack Program (ASSP).   </a:t>
            </a:r>
            <a:endParaRPr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8c924bf6f2_2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2812" y="5415345"/>
            <a:ext cx="1752700" cy="1442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2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Non-Congregate Feeding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902" y="2216105"/>
            <a:ext cx="10580077" cy="438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Schools may provide non-congregate meals during COVID-19 related operations throughout the school year 2020-21.  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waiver is an extension of the Nationwide Waiver to Allow Non-congregate Feeding in Child Nutrition Programs and is effective July 1, 2020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through June 30, 2021.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extension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does apply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the National School Lunch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(NSLP),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Seamless Summer Option (SSO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), and Afterschool Snack Program (ASSP). 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Children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 not need to be served or consume the meal on the school campus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Schools that have student’s attending via hybrid are strongly encouraged to have students eat all meals in the classroom.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meals must be claimed under </a:t>
            </a:r>
            <a:r>
              <a:rPr lang="en-US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SSO, except for RCCI’s and those who  </a:t>
            </a:r>
          </a:p>
          <a:p>
            <a:pPr marL="114300" lvl="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already received an exemption from NMPED Nutrition Director.  RCCI’s will </a:t>
            </a:r>
          </a:p>
          <a:p>
            <a:pPr marL="114300" lvl="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continue to operate and claim as NSLP.</a:t>
            </a:r>
            <a:endParaRPr lang="en-US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1800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58;g8c924bf6f2_2_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16367" y="4939742"/>
            <a:ext cx="1865025" cy="1783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6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Parent Pick Up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5771" y="2477103"/>
            <a:ext cx="1051560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Schools can allow non-congregate meal distribution during COVID-19.</a:t>
            </a:r>
          </a:p>
          <a:p>
            <a:pPr marL="457200" lvl="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Meals may be distributed to a parent or guardian to take home to their children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Parents can pick up meals at a school site or at a bus stop.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Schools must have a plan to maintain accountability and program integrity.</a:t>
            </a:r>
          </a:p>
          <a:p>
            <a:pPr marL="457200" lvl="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Meals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may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 distributed </a:t>
            </a:r>
            <a:r>
              <a:rPr lang="en-US" dirty="0">
                <a:solidFill>
                  <a:schemeClr val="dk2"/>
                </a:solidFill>
              </a:rPr>
              <a:t>to </a:t>
            </a:r>
            <a:r>
              <a:rPr lang="en-US" dirty="0" smtClean="0">
                <a:solidFill>
                  <a:schemeClr val="dk2"/>
                </a:solidFill>
              </a:rPr>
              <a:t>all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children ages 1-18 including those children who DO NOT attend the school.  Community children can get a meal from the nearest SFA.    </a:t>
            </a:r>
          </a:p>
          <a:p>
            <a:pPr marL="107950" lvl="0">
              <a:lnSpc>
                <a:spcPct val="115000"/>
              </a:lnSpc>
              <a:buClr>
                <a:schemeClr val="dk2"/>
              </a:buClr>
              <a:buSzPts val="1900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68;g8c924bf6f2_2_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4975" y="4417530"/>
            <a:ext cx="4858675" cy="236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199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Offer Versus Serve Flexibility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707571" y="2222973"/>
            <a:ext cx="9192696" cy="584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waiver, waives the requirement for senior high schools (as defined by the State educational agency) to participate in Offer Versus Serve during school year 2020-2021. 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"The Centers for Disease Control and Prevention has recommended that schools serve individually plated meals in classrooms instead of in a communal cafeteria.  Schools attempting to adhere to this guidance may be unable to also effectively adhere to offer versus serve requirements."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OVS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required in High Schools, but is now waived to reduce the spread of COVID-19. 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allows schools to provide food in a fast, and safe manner for students.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Allows schools to provide meals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via grab n’ go, in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classroom or transferred and delivered on busses.</a:t>
            </a:r>
          </a:p>
          <a:p>
            <a:pPr lvl="0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  <a:buSzPts val="1600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200"/>
              </a:spcBef>
              <a:buClr>
                <a:srgbClr val="000000"/>
              </a:buClr>
              <a:buSzPts val="1400"/>
            </a:pPr>
            <a:endParaRPr lang="en-US" sz="1400" b="1" i="0" u="none" strike="noStrike" cap="none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200"/>
              </a:spcBef>
              <a:buClr>
                <a:srgbClr val="000000"/>
              </a:buClr>
              <a:buSzPts val="1400"/>
            </a:pPr>
            <a:endParaRPr lang="en-US" sz="1400" b="1" i="0" u="none" strike="noStrike" cap="none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200"/>
              </a:spcBef>
              <a:buClr>
                <a:srgbClr val="000000"/>
              </a:buClr>
              <a:buSzPts val="1400"/>
            </a:pPr>
            <a:r>
              <a:rPr lang="en-US" sz="1400" b="1" i="1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400" b="1" i="0" u="none" strike="noStrike" cap="none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200"/>
              </a:spcBef>
              <a:buClr>
                <a:srgbClr val="000000"/>
              </a:buClr>
              <a:buSzPts val="1400"/>
            </a:pPr>
            <a:r>
              <a:rPr lang="en-US" sz="1400" b="1" i="1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AutoShape 4" descr="Image result for offer vs se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offer vs serve"/>
          <p:cNvSpPr>
            <a:spLocks noChangeAspect="1" noChangeArrowheads="1"/>
          </p:cNvSpPr>
          <p:nvPr/>
        </p:nvSpPr>
        <p:spPr bwMode="auto">
          <a:xfrm>
            <a:off x="155575" y="-890588"/>
            <a:ext cx="23622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offer vs serve"/>
          <p:cNvSpPr>
            <a:spLocks noChangeAspect="1" noChangeArrowheads="1"/>
          </p:cNvSpPr>
          <p:nvPr/>
        </p:nvSpPr>
        <p:spPr bwMode="auto">
          <a:xfrm>
            <a:off x="8898109" y="5338654"/>
            <a:ext cx="23622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04" y="706562"/>
            <a:ext cx="8761413" cy="728480"/>
          </a:xfrm>
        </p:spPr>
        <p:txBody>
          <a:bodyPr/>
          <a:lstStyle/>
          <a:p>
            <a:pPr algn="ctr"/>
            <a:r>
              <a:rPr lang="en-US" dirty="0" smtClean="0"/>
              <a:t> Meal Pattern Flexibility 	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9942" y="2248486"/>
            <a:ext cx="10220720" cy="4184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Waives the requirements to serve meals that meet the meal pattern requirements during school year 2020-2021.</a:t>
            </a:r>
          </a:p>
          <a:p>
            <a:pPr marL="457200" lvl="0" indent="-342900"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waiver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extends the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Nationwide Waiver to Allow Meal Pattern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Flexibility and support access to nutritious meals in the Child Nutrition Programs -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Extension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#8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that was granted on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October 9, 2020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remains in effect until June 30, 2021.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waiver applies to the:</a:t>
            </a:r>
          </a:p>
          <a:p>
            <a:pPr lvl="0"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		National School Lunch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(NSLP)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		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National School Lunch Program Seamless Summer Option (SSO)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Schools should do their best to follow the USDA meal pattern requirements unless it is not feasible.  (Ex:  certain meal components not available or substitutions made to meal patterns.)  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 can claim breakfast or lunch meals for reimbursement that do not meet the meal pattern, as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long as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waiver is submitted for each instance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114800" lvl="8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  <a:buClr>
                <a:schemeClr val="dk2"/>
              </a:buClr>
              <a:buSzPts val="1100"/>
            </a:pPr>
            <a:endParaRPr lang="en-US"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AutoShape 4" descr="Image result for School Meal Tr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Google Shape;188;g8c924bf6f2_2_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1599" y="5407247"/>
            <a:ext cx="3959706" cy="1450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5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2473</TotalTime>
  <Words>847</Words>
  <Application>Microsoft Office PowerPoint</Application>
  <PresentationFormat>Widescreen</PresentationFormat>
  <Paragraphs>104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SPRING TRAINING 2021</vt:lpstr>
      <vt:lpstr>WHAT IS A WAIVER?</vt:lpstr>
      <vt:lpstr>MEAL SERVICE WAIVERS </vt:lpstr>
      <vt:lpstr>Area Eligibility </vt:lpstr>
      <vt:lpstr> Meal Time Flexibility</vt:lpstr>
      <vt:lpstr> Non-Congregate Feeding </vt:lpstr>
      <vt:lpstr> Parent Pick Up </vt:lpstr>
      <vt:lpstr> Offer Versus Serve Flexibility</vt:lpstr>
      <vt:lpstr> Meal Pattern Flexibility   </vt:lpstr>
      <vt:lpstr>Nationwide Waiver Opt-In: SWRO State Agencies</vt:lpstr>
      <vt:lpstr>ADDITIONAL WAIVERS</vt:lpstr>
      <vt:lpstr>CONTACT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Garcia</dc:creator>
  <cp:lastModifiedBy>Dawn Garcia</cp:lastModifiedBy>
  <cp:revision>50</cp:revision>
  <dcterms:created xsi:type="dcterms:W3CDTF">2021-02-08T16:38:34Z</dcterms:created>
  <dcterms:modified xsi:type="dcterms:W3CDTF">2021-02-10T22:26:58Z</dcterms:modified>
</cp:coreProperties>
</file>