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notesMasterIdLst>
    <p:notesMasterId r:id="rId17"/>
  </p:notesMasterIdLst>
  <p:sldIdLst>
    <p:sldId id="256" r:id="rId2"/>
    <p:sldId id="295" r:id="rId3"/>
    <p:sldId id="296" r:id="rId4"/>
    <p:sldId id="297" r:id="rId5"/>
    <p:sldId id="298" r:id="rId6"/>
    <p:sldId id="272" r:id="rId7"/>
    <p:sldId id="271" r:id="rId8"/>
    <p:sldId id="277" r:id="rId9"/>
    <p:sldId id="274" r:id="rId10"/>
    <p:sldId id="268" r:id="rId11"/>
    <p:sldId id="259" r:id="rId12"/>
    <p:sldId id="260" r:id="rId13"/>
    <p:sldId id="285" r:id="rId14"/>
    <p:sldId id="287" r:id="rId15"/>
    <p:sldId id="28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C8A"/>
    <a:srgbClr val="142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814" autoAdjust="0"/>
  </p:normalViewPr>
  <p:slideViewPr>
    <p:cSldViewPr snapToGrid="0">
      <p:cViewPr varScale="1">
        <p:scale>
          <a:sx n="83" d="100"/>
          <a:sy n="83" d="100"/>
        </p:scale>
        <p:origin x="160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29A54-C5C0-4C8A-854B-E8E9FFEAF278}" type="datetimeFigureOut">
              <a:rPr lang="en-US" smtClean="0"/>
              <a:t>2/10/2021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CF903-5E2F-4571-BB2B-C86D738357FE}" type="slidenum">
              <a:rPr lang="en-US" smtClean="0"/>
              <a:t>‹#›</a:t>
            </a:fld>
            <a:endParaRPr lang="en-US"/>
          </a:p>
        </p:txBody>
      </p:sp>
    </p:spTree>
    <p:extLst>
      <p:ext uri="{BB962C8B-B14F-4D97-AF65-F5344CB8AC3E}">
        <p14:creationId xmlns:p14="http://schemas.microsoft.com/office/powerpoint/2010/main" val="3849584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a:t>
            </a:r>
            <a:r>
              <a:rPr lang="en-US" baseline="0" dirty="0" smtClean="0"/>
              <a:t> we have just started a new 3-yr cycle starting 2019-2021.</a:t>
            </a:r>
            <a:endParaRPr lang="en-US" dirty="0"/>
          </a:p>
        </p:txBody>
      </p:sp>
      <p:sp>
        <p:nvSpPr>
          <p:cNvPr id="4" name="Slide Number Placeholder 3"/>
          <p:cNvSpPr>
            <a:spLocks noGrp="1"/>
          </p:cNvSpPr>
          <p:nvPr>
            <p:ph type="sldNum" sz="quarter" idx="10"/>
          </p:nvPr>
        </p:nvSpPr>
        <p:spPr/>
        <p:txBody>
          <a:bodyPr/>
          <a:lstStyle/>
          <a:p>
            <a:fld id="{4ABCF903-5E2F-4571-BB2B-C86D738357FE}" type="slidenum">
              <a:rPr lang="en-US" smtClean="0"/>
              <a:t>2</a:t>
            </a:fld>
            <a:endParaRPr lang="en-US"/>
          </a:p>
        </p:txBody>
      </p:sp>
    </p:spTree>
    <p:extLst>
      <p:ext uri="{BB962C8B-B14F-4D97-AF65-F5344CB8AC3E}">
        <p14:creationId xmlns:p14="http://schemas.microsoft.com/office/powerpoint/2010/main" val="313382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food safety is to lessen the chance of someone getting sick from eating contaminated food.</a:t>
            </a:r>
          </a:p>
          <a:p>
            <a:r>
              <a:rPr lang="en-US" dirty="0" smtClean="0"/>
              <a:t>A HACCP food safety plan is a written guide outlining what you do to lessen the chance of food contamination and illness. </a:t>
            </a:r>
          </a:p>
          <a:p>
            <a:r>
              <a:rPr lang="en-US" dirty="0" smtClean="0"/>
              <a:t>Maintaining Logs for:</a:t>
            </a:r>
          </a:p>
          <a:p>
            <a:pPr lvl="1"/>
            <a:r>
              <a:rPr lang="en-US" dirty="0" smtClean="0"/>
              <a:t>Refrigerator &amp; Freezer Temperature</a:t>
            </a:r>
          </a:p>
          <a:p>
            <a:pPr lvl="1"/>
            <a:r>
              <a:rPr lang="en-US" dirty="0" smtClean="0"/>
              <a:t>Cooking and Reheat Temps</a:t>
            </a:r>
          </a:p>
          <a:p>
            <a:pPr lvl="1"/>
            <a:r>
              <a:rPr lang="en-US" dirty="0" smtClean="0"/>
              <a:t>Cooling Temps</a:t>
            </a:r>
          </a:p>
          <a:p>
            <a:pPr lvl="1"/>
            <a:r>
              <a:rPr lang="en-US" dirty="0" smtClean="0"/>
              <a:t>Thermometer Calibration Log</a:t>
            </a:r>
          </a:p>
          <a:p>
            <a:pPr lvl="1"/>
            <a:r>
              <a:rPr lang="en-US" dirty="0" smtClean="0"/>
              <a:t>Food safety checklist </a:t>
            </a:r>
          </a:p>
          <a:p>
            <a:pPr lvl="1"/>
            <a:r>
              <a:rPr lang="en-US" dirty="0" smtClean="0"/>
              <a:t>Maintaining storage – dates on dry goods</a:t>
            </a:r>
          </a:p>
          <a:p>
            <a:endParaRPr lang="en-US" dirty="0"/>
          </a:p>
        </p:txBody>
      </p:sp>
      <p:sp>
        <p:nvSpPr>
          <p:cNvPr id="4" name="Slide Number Placeholder 3"/>
          <p:cNvSpPr>
            <a:spLocks noGrp="1"/>
          </p:cNvSpPr>
          <p:nvPr>
            <p:ph type="sldNum" sz="quarter" idx="10"/>
          </p:nvPr>
        </p:nvSpPr>
        <p:spPr/>
        <p:txBody>
          <a:bodyPr/>
          <a:lstStyle/>
          <a:p>
            <a:fld id="{4ABCF903-5E2F-4571-BB2B-C86D738357FE}" type="slidenum">
              <a:rPr lang="en-US" smtClean="0"/>
              <a:t>5</a:t>
            </a:fld>
            <a:endParaRPr lang="en-US"/>
          </a:p>
        </p:txBody>
      </p:sp>
    </p:spTree>
    <p:extLst>
      <p:ext uri="{BB962C8B-B14F-4D97-AF65-F5344CB8AC3E}">
        <p14:creationId xmlns:p14="http://schemas.microsoft.com/office/powerpoint/2010/main" val="733682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a:t>
            </a:r>
            <a:r>
              <a:rPr lang="en-US" baseline="0" dirty="0" smtClean="0"/>
              <a:t> back it starts with the menu planning, ensuring meal pattern requirements are met. Entering your planned menu in your production record, preparing the food, recording it, serving it, recording that and counting the meals served and entering the meals in the edit check form before submitting your SFAs claim. </a:t>
            </a:r>
            <a:endParaRPr lang="en-US" dirty="0"/>
          </a:p>
        </p:txBody>
      </p:sp>
      <p:sp>
        <p:nvSpPr>
          <p:cNvPr id="4" name="Slide Number Placeholder 3"/>
          <p:cNvSpPr>
            <a:spLocks noGrp="1"/>
          </p:cNvSpPr>
          <p:nvPr>
            <p:ph type="sldNum" sz="quarter" idx="10"/>
          </p:nvPr>
        </p:nvSpPr>
        <p:spPr/>
        <p:txBody>
          <a:bodyPr/>
          <a:lstStyle/>
          <a:p>
            <a:fld id="{4ABCF903-5E2F-4571-BB2B-C86D738357FE}" type="slidenum">
              <a:rPr lang="en-US" smtClean="0"/>
              <a:t>9</a:t>
            </a:fld>
            <a:endParaRPr lang="en-US"/>
          </a:p>
        </p:txBody>
      </p:sp>
    </p:spTree>
    <p:extLst>
      <p:ext uri="{BB962C8B-B14F-4D97-AF65-F5344CB8AC3E}">
        <p14:creationId xmlns:p14="http://schemas.microsoft.com/office/powerpoint/2010/main" val="266456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2/10/2021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624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2/10/2021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6557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972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2/10/2021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0707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9452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9430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2/10/2021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931679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2412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2A54C80-263E-416B-A8E0-580EDEADCBDC}" type="datetimeFigureOut">
              <a:rPr lang="en-US" smtClean="0"/>
              <a:t>2/10/2021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106178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7513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2/10/2021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7827161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ewmexico.gov/education/meal-sites-for-childr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344" y="774246"/>
            <a:ext cx="10993549" cy="1475013"/>
          </a:xfrm>
        </p:spPr>
        <p:txBody>
          <a:bodyPr>
            <a:normAutofit fontScale="90000"/>
          </a:bodyPr>
          <a:lstStyle/>
          <a:p>
            <a:pPr algn="ctr"/>
            <a:r>
              <a:rPr lang="en-US" dirty="0" smtClean="0">
                <a:solidFill>
                  <a:schemeClr val="accent2">
                    <a:lumMod val="75000"/>
                  </a:schemeClr>
                </a:solidFill>
              </a:rPr>
              <a:t>Preparing for your </a:t>
            </a:r>
            <a:r>
              <a:rPr lang="en-US" dirty="0" smtClean="0">
                <a:solidFill>
                  <a:schemeClr val="accent2">
                    <a:lumMod val="75000"/>
                  </a:schemeClr>
                </a:solidFill>
              </a:rPr>
              <a:t>SSO Monitoring and Technical Assistance  </a:t>
            </a:r>
            <a:r>
              <a:rPr lang="en-US" dirty="0" smtClean="0"/>
              <a:t/>
            </a:r>
            <a:br>
              <a:rPr lang="en-US" dirty="0" smtClean="0"/>
            </a:br>
            <a:endParaRPr lang="en-US" sz="4000" dirty="0"/>
          </a:p>
        </p:txBody>
      </p:sp>
      <p:sp>
        <p:nvSpPr>
          <p:cNvPr id="3" name="Subtitle 2"/>
          <p:cNvSpPr>
            <a:spLocks noGrp="1"/>
          </p:cNvSpPr>
          <p:nvPr>
            <p:ph type="subTitle" idx="1"/>
          </p:nvPr>
        </p:nvSpPr>
        <p:spPr>
          <a:xfrm>
            <a:off x="5222632" y="4159348"/>
            <a:ext cx="6365630" cy="1541075"/>
          </a:xfrm>
        </p:spPr>
        <p:txBody>
          <a:bodyPr>
            <a:normAutofit fontScale="92500" lnSpcReduction="20000"/>
          </a:bodyPr>
          <a:lstStyle/>
          <a:p>
            <a:r>
              <a:rPr lang="en-US" dirty="0" smtClean="0"/>
              <a:t>Presenter:  Sharona </a:t>
            </a:r>
            <a:r>
              <a:rPr lang="en-US" dirty="0" smtClean="0"/>
              <a:t>Secatero, </a:t>
            </a:r>
            <a:r>
              <a:rPr lang="en-US" dirty="0" smtClean="0"/>
              <a:t>MPA </a:t>
            </a:r>
          </a:p>
          <a:p>
            <a:r>
              <a:rPr lang="en-US" dirty="0" smtClean="0"/>
              <a:t>staff </a:t>
            </a:r>
            <a:r>
              <a:rPr lang="en-US" dirty="0" smtClean="0"/>
              <a:t>manager</a:t>
            </a:r>
          </a:p>
          <a:p>
            <a:r>
              <a:rPr lang="en-US" dirty="0" smtClean="0"/>
              <a:t>Student Success &amp; Wellness </a:t>
            </a:r>
            <a:r>
              <a:rPr lang="en-US" dirty="0" smtClean="0"/>
              <a:t>Bureau(SSWB)</a:t>
            </a:r>
            <a:endParaRPr lang="en-US" dirty="0" smtClean="0"/>
          </a:p>
          <a:p>
            <a:endParaRPr lang="en-US" dirty="0">
              <a:solidFill>
                <a:schemeClr val="accent2">
                  <a:lumMod val="75000"/>
                </a:schemeClr>
              </a:solidFill>
            </a:endParaRPr>
          </a:p>
          <a:p>
            <a:r>
              <a:rPr lang="en-US" dirty="0" smtClean="0">
                <a:solidFill>
                  <a:schemeClr val="accent2">
                    <a:lumMod val="75000"/>
                  </a:schemeClr>
                </a:solidFill>
              </a:rPr>
              <a:t>Spring 2021 Training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95" y="3916538"/>
            <a:ext cx="4407145" cy="2026697"/>
          </a:xfrm>
          <a:prstGeom prst="rect">
            <a:avLst/>
          </a:prstGeom>
        </p:spPr>
      </p:pic>
    </p:spTree>
    <p:extLst>
      <p:ext uri="{BB962C8B-B14F-4D97-AF65-F5344CB8AC3E}">
        <p14:creationId xmlns:p14="http://schemas.microsoft.com/office/powerpoint/2010/main" val="3357469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Areas – Civil Rights</a:t>
            </a:r>
            <a:endParaRPr lang="en-US" dirty="0"/>
          </a:p>
        </p:txBody>
      </p:sp>
      <p:sp>
        <p:nvSpPr>
          <p:cNvPr id="3" name="Content Placeholder 2"/>
          <p:cNvSpPr>
            <a:spLocks noGrp="1"/>
          </p:cNvSpPr>
          <p:nvPr>
            <p:ph idx="1"/>
          </p:nvPr>
        </p:nvSpPr>
        <p:spPr>
          <a:xfrm>
            <a:off x="1114253" y="2116152"/>
            <a:ext cx="3861415" cy="3880773"/>
          </a:xfrm>
        </p:spPr>
        <p:txBody>
          <a:bodyPr/>
          <a:lstStyle/>
          <a:p>
            <a:r>
              <a:rPr lang="en-US" dirty="0" smtClean="0"/>
              <a:t>Green “And Justice for All” poster 11x17</a:t>
            </a:r>
          </a:p>
          <a:p>
            <a:r>
              <a:rPr lang="en-US" dirty="0" smtClean="0"/>
              <a:t>Non-Discrimination Statement (long &amp; short)</a:t>
            </a:r>
          </a:p>
          <a:p>
            <a:pPr lvl="1"/>
            <a:r>
              <a:rPr lang="en-US" dirty="0" smtClean="0"/>
              <a:t>Public Release</a:t>
            </a:r>
          </a:p>
          <a:p>
            <a:pPr lvl="1"/>
            <a:r>
              <a:rPr lang="en-US" dirty="0" smtClean="0"/>
              <a:t>Menus (short statement)</a:t>
            </a:r>
          </a:p>
          <a:p>
            <a:r>
              <a:rPr lang="en-US" dirty="0" smtClean="0"/>
              <a:t>Civil Rights Training Yearly</a:t>
            </a:r>
          </a:p>
          <a:p>
            <a:r>
              <a:rPr lang="en-US" dirty="0" smtClean="0"/>
              <a:t>Civil Rights Policy &amp; Compliant Procedures </a:t>
            </a:r>
          </a:p>
          <a:p>
            <a:endParaRPr lang="en-US" dirty="0"/>
          </a:p>
        </p:txBody>
      </p:sp>
      <p:pic>
        <p:nvPicPr>
          <p:cNvPr id="5" name="Picture 4"/>
          <p:cNvPicPr>
            <a:picLocks noChangeAspect="1"/>
          </p:cNvPicPr>
          <p:nvPr/>
        </p:nvPicPr>
        <p:blipFill>
          <a:blip r:embed="rId2"/>
          <a:stretch>
            <a:fillRect/>
          </a:stretch>
        </p:blipFill>
        <p:spPr>
          <a:xfrm>
            <a:off x="6354493" y="1860226"/>
            <a:ext cx="3172965" cy="4905233"/>
          </a:xfrm>
          <a:prstGeom prst="rect">
            <a:avLst/>
          </a:prstGeom>
        </p:spPr>
      </p:pic>
    </p:spTree>
    <p:extLst>
      <p:ext uri="{BB962C8B-B14F-4D97-AF65-F5344CB8AC3E}">
        <p14:creationId xmlns:p14="http://schemas.microsoft.com/office/powerpoint/2010/main" val="3039344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Standards:  Tracking </a:t>
            </a:r>
            <a:r>
              <a:rPr lang="en-US" dirty="0" smtClean="0"/>
              <a:t>Training Hours</a:t>
            </a:r>
            <a:endParaRPr lang="en-US" dirty="0"/>
          </a:p>
        </p:txBody>
      </p:sp>
      <p:sp>
        <p:nvSpPr>
          <p:cNvPr id="3" name="Content Placeholder 2"/>
          <p:cNvSpPr>
            <a:spLocks noGrp="1"/>
          </p:cNvSpPr>
          <p:nvPr>
            <p:ph idx="1"/>
          </p:nvPr>
        </p:nvSpPr>
        <p:spPr>
          <a:xfrm>
            <a:off x="581192" y="1817226"/>
            <a:ext cx="11029615" cy="4041574"/>
          </a:xfrm>
        </p:spPr>
        <p:txBody>
          <a:bodyPr/>
          <a:lstStyle/>
          <a:p>
            <a:r>
              <a:rPr lang="en-US" dirty="0"/>
              <a:t>All Directors – Each year: at least </a:t>
            </a:r>
            <a:r>
              <a:rPr lang="en-US" b="1" dirty="0"/>
              <a:t>12</a:t>
            </a:r>
            <a:r>
              <a:rPr lang="en-US" dirty="0"/>
              <a:t> hours of annual continuing education/training in addition to the food safety training required in the first year of employment. </a:t>
            </a:r>
          </a:p>
          <a:p>
            <a:r>
              <a:rPr lang="en-US" dirty="0"/>
              <a:t>All Managers - Each year: at least </a:t>
            </a:r>
            <a:r>
              <a:rPr lang="en-US" b="1" dirty="0"/>
              <a:t>10</a:t>
            </a:r>
            <a:r>
              <a:rPr lang="en-US" dirty="0"/>
              <a:t> hours of annual continuing education/training.</a:t>
            </a:r>
          </a:p>
          <a:p>
            <a:r>
              <a:rPr lang="en-US" dirty="0"/>
              <a:t>All Other Staff - Each year: at least </a:t>
            </a:r>
            <a:r>
              <a:rPr lang="en-US" b="1" dirty="0"/>
              <a:t>6</a:t>
            </a:r>
            <a:r>
              <a:rPr lang="en-US" dirty="0"/>
              <a:t> hours of annual continuing education/training.</a:t>
            </a:r>
          </a:p>
          <a:p>
            <a:r>
              <a:rPr lang="en-US" dirty="0"/>
              <a:t>Part-Time Staff - Each year: at least </a:t>
            </a:r>
            <a:r>
              <a:rPr lang="en-US" b="1" dirty="0"/>
              <a:t>4</a:t>
            </a:r>
            <a:r>
              <a:rPr lang="en-US" dirty="0"/>
              <a:t> hours of annual continuing education/training, regardless of the number of part-time hours worked. </a:t>
            </a:r>
          </a:p>
          <a:p>
            <a:endParaRPr lang="en-US" dirty="0"/>
          </a:p>
        </p:txBody>
      </p:sp>
    </p:spTree>
    <p:extLst>
      <p:ext uri="{BB962C8B-B14F-4D97-AF65-F5344CB8AC3E}">
        <p14:creationId xmlns:p14="http://schemas.microsoft.com/office/powerpoint/2010/main" val="1277152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9479" y="299258"/>
            <a:ext cx="6791834" cy="6558742"/>
          </a:xfrm>
          <a:prstGeom prst="rect">
            <a:avLst/>
          </a:prstGeom>
        </p:spPr>
      </p:pic>
      <p:sp>
        <p:nvSpPr>
          <p:cNvPr id="2" name="TextBox 1"/>
          <p:cNvSpPr txBox="1"/>
          <p:nvPr/>
        </p:nvSpPr>
        <p:spPr>
          <a:xfrm>
            <a:off x="8150942" y="875071"/>
            <a:ext cx="2635045" cy="646331"/>
          </a:xfrm>
          <a:prstGeom prst="rect">
            <a:avLst/>
          </a:prstGeom>
          <a:noFill/>
        </p:spPr>
        <p:txBody>
          <a:bodyPr wrap="square" rtlCol="0">
            <a:spAutoFit/>
          </a:bodyPr>
          <a:lstStyle/>
          <a:p>
            <a:r>
              <a:rPr lang="en-US" sz="3600" b="1" dirty="0" smtClean="0">
                <a:ln w="22225">
                  <a:solidFill>
                    <a:schemeClr val="accent2"/>
                  </a:solidFill>
                  <a:prstDash val="solid"/>
                </a:ln>
                <a:solidFill>
                  <a:schemeClr val="accent2">
                    <a:lumMod val="40000"/>
                    <a:lumOff val="60000"/>
                  </a:schemeClr>
                </a:solidFill>
              </a:rPr>
              <a:t>UPDATE! </a:t>
            </a:r>
            <a:endParaRPr lang="en-US" sz="3600" b="1" dirty="0">
              <a:ln w="22225">
                <a:solidFill>
                  <a:schemeClr val="accent2"/>
                </a:solidFill>
                <a:prstDash val="solid"/>
              </a:ln>
              <a:solidFill>
                <a:schemeClr val="accent2">
                  <a:lumMod val="40000"/>
                  <a:lumOff val="60000"/>
                </a:schemeClr>
              </a:solidFill>
            </a:endParaRPr>
          </a:p>
        </p:txBody>
      </p:sp>
      <p:sp>
        <p:nvSpPr>
          <p:cNvPr id="3" name="TextBox 2"/>
          <p:cNvSpPr txBox="1"/>
          <p:nvPr/>
        </p:nvSpPr>
        <p:spPr>
          <a:xfrm>
            <a:off x="7101314" y="2153265"/>
            <a:ext cx="4589242"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2,499 OR LESS</a:t>
            </a:r>
          </a:p>
          <a:p>
            <a:pPr marL="742950" lvl="1" indent="-285750">
              <a:buFont typeface="Arial" panose="020B0604020202020204" pitchFamily="34" charset="0"/>
              <a:buChar char="•"/>
            </a:pPr>
            <a:r>
              <a:rPr lang="en-US" dirty="0" smtClean="0"/>
              <a:t>Old - School Nutrition Required</a:t>
            </a:r>
          </a:p>
          <a:p>
            <a:pPr marL="742950" lvl="1" indent="-285750">
              <a:buFont typeface="Arial" panose="020B0604020202020204" pitchFamily="34" charset="0"/>
              <a:buChar char="•"/>
            </a:pPr>
            <a:r>
              <a:rPr lang="en-US" dirty="0"/>
              <a:t>Any relevant food service </a:t>
            </a:r>
            <a:r>
              <a:rPr lang="en-US" dirty="0" smtClean="0"/>
              <a:t>experience</a:t>
            </a:r>
          </a:p>
          <a:p>
            <a:pPr marL="742950" lvl="1" indent="-285750">
              <a:buFont typeface="Arial" panose="020B0604020202020204" pitchFamily="34" charset="0"/>
              <a:buChar char="•"/>
            </a:pPr>
            <a:r>
              <a:rPr lang="en-US" dirty="0" smtClean="0"/>
              <a:t>New – State Agency has the discretion to approve the hiring of an applicant with volunteer or unpaid relevant food service experience on an individual basis.  </a:t>
            </a:r>
          </a:p>
          <a:p>
            <a:pPr marL="285750" indent="-285750">
              <a:buFont typeface="Arial" panose="020B0604020202020204" pitchFamily="34" charset="0"/>
              <a:buChar char="•"/>
            </a:pPr>
            <a:r>
              <a:rPr lang="en-US" dirty="0" smtClean="0"/>
              <a:t>FEWER THAN 500 STUDENTS</a:t>
            </a:r>
          </a:p>
          <a:p>
            <a:pPr marL="742950" lvl="1" indent="-285750">
              <a:buFont typeface="Arial" panose="020B0604020202020204" pitchFamily="34" charset="0"/>
              <a:buChar char="•"/>
            </a:pPr>
            <a:r>
              <a:rPr lang="en-US" dirty="0" smtClean="0"/>
              <a:t>Providing SA with the discretion to approve the hiring of a school food service experience, provided that the applicant has the minimum education to satisfy the hiring standards for LEAs with 2,499 students or fewer.</a:t>
            </a:r>
          </a:p>
        </p:txBody>
      </p:sp>
    </p:spTree>
    <p:extLst>
      <p:ext uri="{BB962C8B-B14F-4D97-AF65-F5344CB8AC3E}">
        <p14:creationId xmlns:p14="http://schemas.microsoft.com/office/powerpoint/2010/main" val="348439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Safety Inspection Report </a:t>
            </a:r>
          </a:p>
        </p:txBody>
      </p:sp>
      <p:sp>
        <p:nvSpPr>
          <p:cNvPr id="3" name="Content Placeholder 2"/>
          <p:cNvSpPr>
            <a:spLocks noGrp="1"/>
          </p:cNvSpPr>
          <p:nvPr>
            <p:ph idx="1"/>
          </p:nvPr>
        </p:nvSpPr>
        <p:spPr>
          <a:xfrm>
            <a:off x="677334" y="2160589"/>
            <a:ext cx="4123266" cy="3880773"/>
          </a:xfrm>
        </p:spPr>
        <p:txBody>
          <a:bodyPr/>
          <a:lstStyle/>
          <a:p>
            <a:r>
              <a:rPr lang="en-US" dirty="0" smtClean="0"/>
              <a:t>Have 2 Food Safety Inspection Reports</a:t>
            </a:r>
          </a:p>
          <a:p>
            <a:r>
              <a:rPr lang="en-US" dirty="0" smtClean="0"/>
              <a:t>Documentations for request of 2</a:t>
            </a:r>
            <a:r>
              <a:rPr lang="en-US" baseline="30000" dirty="0" smtClean="0"/>
              <a:t>nd</a:t>
            </a:r>
            <a:r>
              <a:rPr lang="en-US" dirty="0" smtClean="0"/>
              <a:t> Food Safety Inspection  </a:t>
            </a:r>
            <a:endParaRPr lang="en-US" dirty="0"/>
          </a:p>
        </p:txBody>
      </p:sp>
      <p:pic>
        <p:nvPicPr>
          <p:cNvPr id="4" name="Content Placeholder 3"/>
          <p:cNvPicPr>
            <a:picLocks noChangeAspect="1"/>
          </p:cNvPicPr>
          <p:nvPr/>
        </p:nvPicPr>
        <p:blipFill>
          <a:blip r:embed="rId2"/>
          <a:stretch>
            <a:fillRect/>
          </a:stretch>
        </p:blipFill>
        <p:spPr>
          <a:xfrm>
            <a:off x="5428464" y="1925479"/>
            <a:ext cx="3680367" cy="4501558"/>
          </a:xfrm>
          <a:prstGeom prst="rect">
            <a:avLst/>
          </a:prstGeom>
        </p:spPr>
      </p:pic>
    </p:spTree>
    <p:extLst>
      <p:ext uri="{BB962C8B-B14F-4D97-AF65-F5344CB8AC3E}">
        <p14:creationId xmlns:p14="http://schemas.microsoft.com/office/powerpoint/2010/main" val="1637384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9117" y="2847365"/>
            <a:ext cx="2565454" cy="1950916"/>
          </a:xfrm>
          <a:prstGeom prst="rect">
            <a:avLst/>
          </a:prstGeom>
        </p:spPr>
      </p:pic>
      <p:sp>
        <p:nvSpPr>
          <p:cNvPr id="2" name="Title 1"/>
          <p:cNvSpPr>
            <a:spLocks noGrp="1"/>
          </p:cNvSpPr>
          <p:nvPr>
            <p:ph type="title"/>
          </p:nvPr>
        </p:nvSpPr>
        <p:spPr/>
        <p:txBody>
          <a:bodyPr/>
          <a:lstStyle/>
          <a:p>
            <a:r>
              <a:rPr lang="en-US" dirty="0" smtClean="0"/>
              <a:t>Recordkeeping </a:t>
            </a:r>
            <a:endParaRPr lang="en-US" dirty="0"/>
          </a:p>
        </p:txBody>
      </p:sp>
      <p:sp>
        <p:nvSpPr>
          <p:cNvPr id="3" name="Content Placeholder 2"/>
          <p:cNvSpPr>
            <a:spLocks noGrp="1"/>
          </p:cNvSpPr>
          <p:nvPr>
            <p:ph idx="1"/>
          </p:nvPr>
        </p:nvSpPr>
        <p:spPr>
          <a:xfrm>
            <a:off x="406325" y="2180496"/>
            <a:ext cx="8614584" cy="3678303"/>
          </a:xfrm>
        </p:spPr>
        <p:txBody>
          <a:bodyPr/>
          <a:lstStyle/>
          <a:p>
            <a:r>
              <a:rPr lang="en-US" dirty="0" smtClean="0"/>
              <a:t>SFAs must maintain all program records for a period of three (3) years after submission of the final claim for reimbursement for the fiscal year. </a:t>
            </a:r>
          </a:p>
          <a:p>
            <a:r>
              <a:rPr lang="en-US" dirty="0"/>
              <a:t>Documents to be kept on file but not limited to (agreements and free and reduced-price policy statements; approved and denied free and reduced-price meal applications; procedures and documentation for direct certification for free meals, if applicable; procedures for alternate point of </a:t>
            </a:r>
            <a:r>
              <a:rPr lang="en-US" dirty="0" smtClean="0"/>
              <a:t>service, </a:t>
            </a:r>
            <a:r>
              <a:rPr lang="en-US" dirty="0"/>
              <a:t>meal counts, if applicable; verification records; Claims, </a:t>
            </a:r>
            <a:r>
              <a:rPr lang="en-US" dirty="0" smtClean="0"/>
              <a:t>menu </a:t>
            </a:r>
            <a:r>
              <a:rPr lang="en-US" dirty="0"/>
              <a:t>and food production records, local wellness policy, temperature logs, civil rights compliance, SBP/Summer Food outreach)</a:t>
            </a:r>
          </a:p>
          <a:p>
            <a:endParaRPr lang="en-US" dirty="0"/>
          </a:p>
        </p:txBody>
      </p:sp>
    </p:spTree>
    <p:extLst>
      <p:ext uri="{BB962C8B-B14F-4D97-AF65-F5344CB8AC3E}">
        <p14:creationId xmlns:p14="http://schemas.microsoft.com/office/powerpoint/2010/main" val="408913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841" y="570271"/>
            <a:ext cx="8596668" cy="905766"/>
          </a:xfrm>
        </p:spPr>
        <p:txBody>
          <a:bodyPr/>
          <a:lstStyle/>
          <a:p>
            <a:pPr algn="ctr"/>
            <a:r>
              <a:rPr lang="en-US" dirty="0" smtClean="0"/>
              <a:t>Thank you!</a:t>
            </a:r>
            <a:endParaRPr lang="en-US" dirty="0"/>
          </a:p>
        </p:txBody>
      </p:sp>
      <p:sp>
        <p:nvSpPr>
          <p:cNvPr id="3" name="Content Placeholder 2"/>
          <p:cNvSpPr>
            <a:spLocks noGrp="1"/>
          </p:cNvSpPr>
          <p:nvPr>
            <p:ph idx="1"/>
          </p:nvPr>
        </p:nvSpPr>
        <p:spPr>
          <a:xfrm>
            <a:off x="1524841" y="2160589"/>
            <a:ext cx="8596668" cy="3880773"/>
          </a:xfrm>
        </p:spPr>
        <p:txBody>
          <a:bodyPr/>
          <a:lstStyle/>
          <a:p>
            <a:pPr marL="0" indent="0" algn="ctr">
              <a:buNone/>
            </a:pPr>
            <a:r>
              <a:rPr lang="en-US" sz="3600" dirty="0" smtClean="0"/>
              <a:t>Thank you for feeding the children of New Mexico!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422" y="4608917"/>
            <a:ext cx="4603506" cy="2116997"/>
          </a:xfrm>
          <a:prstGeom prst="rect">
            <a:avLst/>
          </a:prstGeom>
        </p:spPr>
      </p:pic>
    </p:spTree>
    <p:extLst>
      <p:ext uri="{BB962C8B-B14F-4D97-AF65-F5344CB8AC3E}">
        <p14:creationId xmlns:p14="http://schemas.microsoft.com/office/powerpoint/2010/main" val="4286288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810229"/>
            <a:ext cx="10993549" cy="1319513"/>
          </a:xfrm>
        </p:spPr>
        <p:txBody>
          <a:bodyPr/>
          <a:lstStyle/>
          <a:p>
            <a:r>
              <a:rPr lang="en-US" dirty="0" smtClean="0"/>
              <a:t>Administrative Reviews  </a:t>
            </a:r>
            <a:endParaRPr lang="en-US" dirty="0"/>
          </a:p>
        </p:txBody>
      </p:sp>
      <p:sp>
        <p:nvSpPr>
          <p:cNvPr id="3" name="Subtitle 2"/>
          <p:cNvSpPr>
            <a:spLocks noGrp="1"/>
          </p:cNvSpPr>
          <p:nvPr>
            <p:ph type="subTitle" idx="1"/>
          </p:nvPr>
        </p:nvSpPr>
        <p:spPr>
          <a:xfrm>
            <a:off x="714511" y="3098583"/>
            <a:ext cx="10993546" cy="3894338"/>
          </a:xfrm>
        </p:spPr>
        <p:txBody>
          <a:bodyPr>
            <a:normAutofit/>
          </a:bodyPr>
          <a:lstStyle/>
          <a:p>
            <a:pPr marL="285750" indent="-285750">
              <a:buFont typeface="Arial" panose="020B0604020202020204" pitchFamily="34" charset="0"/>
              <a:buChar char="•"/>
            </a:pPr>
            <a:r>
              <a:rPr lang="en-US" sz="2400" dirty="0" smtClean="0"/>
              <a:t>Due to COVID-19, USDA has granted NMPED to Hold off on Administrative reviews for the 2020-2021 school Year.  </a:t>
            </a:r>
          </a:p>
          <a:p>
            <a:r>
              <a:rPr lang="en-US" sz="2400" dirty="0"/>
              <a:t>	</a:t>
            </a:r>
            <a:r>
              <a:rPr lang="en-US" sz="2400" dirty="0" smtClean="0"/>
              <a:t>**Only RCCI’s that are due will be scheduled to have a virtual review for Spring 2021.  </a:t>
            </a:r>
          </a:p>
          <a:p>
            <a:pPr marL="285750" indent="-285750">
              <a:buFont typeface="Arial" panose="020B0604020202020204" pitchFamily="34" charset="0"/>
              <a:buChar char="•"/>
            </a:pPr>
            <a:r>
              <a:rPr lang="en-US" sz="2400" dirty="0" smtClean="0"/>
              <a:t>NMPED </a:t>
            </a:r>
            <a:r>
              <a:rPr lang="en-US" sz="2400" dirty="0"/>
              <a:t>proposed an alternative oversight plan that includes a 2 -year extension to their 3-year School Meals Administrative Review Cycle. </a:t>
            </a:r>
            <a:r>
              <a:rPr lang="en-US" sz="2400" dirty="0" smtClean="0"/>
              <a:t>  This </a:t>
            </a:r>
            <a:r>
              <a:rPr lang="en-US" sz="2400" dirty="0"/>
              <a:t>new 5-year cycle will provide the state additional time to conduct reviews. </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151" y="1100291"/>
            <a:ext cx="3705225" cy="1513872"/>
          </a:xfrm>
          <a:prstGeom prst="rect">
            <a:avLst/>
          </a:prstGeom>
        </p:spPr>
      </p:pic>
    </p:spTree>
    <p:extLst>
      <p:ext uri="{BB962C8B-B14F-4D97-AF65-F5344CB8AC3E}">
        <p14:creationId xmlns:p14="http://schemas.microsoft.com/office/powerpoint/2010/main" val="703318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920" y="187325"/>
            <a:ext cx="2506080" cy="4051139"/>
          </a:xfrm>
          <a:prstGeom prst="rect">
            <a:avLst/>
          </a:prstGeom>
        </p:spPr>
      </p:pic>
      <p:sp>
        <p:nvSpPr>
          <p:cNvPr id="2" name="Title 1"/>
          <p:cNvSpPr>
            <a:spLocks noGrp="1"/>
          </p:cNvSpPr>
          <p:nvPr>
            <p:ph type="title"/>
          </p:nvPr>
        </p:nvSpPr>
        <p:spPr/>
        <p:txBody>
          <a:bodyPr/>
          <a:lstStyle/>
          <a:p>
            <a:r>
              <a:rPr lang="en-US" dirty="0" smtClean="0"/>
              <a:t>Alternative Plan For Spring 2021 </a:t>
            </a:r>
            <a:endParaRPr lang="en-US" dirty="0"/>
          </a:p>
        </p:txBody>
      </p:sp>
      <p:sp>
        <p:nvSpPr>
          <p:cNvPr id="3" name="Content Placeholder 2"/>
          <p:cNvSpPr>
            <a:spLocks noGrp="1"/>
          </p:cNvSpPr>
          <p:nvPr>
            <p:ph idx="1"/>
          </p:nvPr>
        </p:nvSpPr>
        <p:spPr>
          <a:xfrm>
            <a:off x="581193" y="1828800"/>
            <a:ext cx="9708702" cy="4029999"/>
          </a:xfrm>
        </p:spPr>
        <p:txBody>
          <a:bodyPr>
            <a:noAutofit/>
          </a:bodyPr>
          <a:lstStyle/>
          <a:p>
            <a:pPr marL="0" indent="0">
              <a:buNone/>
            </a:pPr>
            <a:endParaRPr lang="en-US" sz="2400" dirty="0"/>
          </a:p>
          <a:p>
            <a:r>
              <a:rPr lang="en-US" sz="2400" dirty="0" smtClean="0">
                <a:solidFill>
                  <a:srgbClr val="346C8A"/>
                </a:solidFill>
              </a:rPr>
              <a:t>In </a:t>
            </a:r>
            <a:r>
              <a:rPr lang="en-US" sz="2400" dirty="0">
                <a:solidFill>
                  <a:srgbClr val="346C8A"/>
                </a:solidFill>
              </a:rPr>
              <a:t>light of </a:t>
            </a:r>
            <a:r>
              <a:rPr lang="en-US" sz="2400" dirty="0" smtClean="0">
                <a:solidFill>
                  <a:srgbClr val="346C8A"/>
                </a:solidFill>
              </a:rPr>
              <a:t>this Health Emergency, Food Nutrition Services (FNS) </a:t>
            </a:r>
            <a:r>
              <a:rPr lang="en-US" sz="2400" dirty="0">
                <a:solidFill>
                  <a:srgbClr val="346C8A"/>
                </a:solidFill>
              </a:rPr>
              <a:t>will </a:t>
            </a:r>
            <a:r>
              <a:rPr lang="en-US" sz="2400" dirty="0" smtClean="0">
                <a:solidFill>
                  <a:srgbClr val="346C8A"/>
                </a:solidFill>
              </a:rPr>
              <a:t>waive </a:t>
            </a:r>
            <a:r>
              <a:rPr lang="en-US" sz="2400" dirty="0">
                <a:solidFill>
                  <a:srgbClr val="346C8A"/>
                </a:solidFill>
              </a:rPr>
              <a:t>program monitoring requirements </a:t>
            </a:r>
            <a:r>
              <a:rPr lang="en-US" sz="2400" dirty="0" smtClean="0">
                <a:solidFill>
                  <a:srgbClr val="346C8A"/>
                </a:solidFill>
              </a:rPr>
              <a:t>for administrative reviews except for the RCCI’s that are due. </a:t>
            </a:r>
          </a:p>
          <a:p>
            <a:r>
              <a:rPr lang="en-US" sz="2400" dirty="0">
                <a:solidFill>
                  <a:srgbClr val="346C8A"/>
                </a:solidFill>
              </a:rPr>
              <a:t>A</a:t>
            </a:r>
            <a:r>
              <a:rPr lang="en-US" sz="2400" dirty="0" smtClean="0">
                <a:solidFill>
                  <a:srgbClr val="346C8A"/>
                </a:solidFill>
              </a:rPr>
              <a:t>n </a:t>
            </a:r>
            <a:r>
              <a:rPr lang="en-US" sz="2400" dirty="0">
                <a:solidFill>
                  <a:srgbClr val="346C8A"/>
                </a:solidFill>
              </a:rPr>
              <a:t>alternative plan </a:t>
            </a:r>
            <a:r>
              <a:rPr lang="en-US" sz="2400" dirty="0" smtClean="0">
                <a:solidFill>
                  <a:srgbClr val="346C8A"/>
                </a:solidFill>
              </a:rPr>
              <a:t>was approved by USDA which requires that NMPED offers SSO technical assistance to those SFA’s that </a:t>
            </a:r>
            <a:r>
              <a:rPr lang="en-US" sz="2400" dirty="0">
                <a:solidFill>
                  <a:srgbClr val="346C8A"/>
                </a:solidFill>
              </a:rPr>
              <a:t>are operating the Seamless Summer Option (SSO) by using the FNS SSO Administrative Review Forms. This oversight measure will help ensure program integrity of SFAs that are operating SSO this year. </a:t>
            </a:r>
            <a:endParaRPr lang="en-US" sz="2400" dirty="0" smtClean="0">
              <a:solidFill>
                <a:srgbClr val="346C8A"/>
              </a:solidFill>
            </a:endParaRPr>
          </a:p>
          <a:p>
            <a:r>
              <a:rPr lang="en-US" sz="2400" dirty="0">
                <a:solidFill>
                  <a:srgbClr val="346C8A"/>
                </a:solidFill>
              </a:rPr>
              <a:t>NMPED will ensure </a:t>
            </a:r>
            <a:r>
              <a:rPr lang="en-US" sz="2400" dirty="0" smtClean="0">
                <a:solidFill>
                  <a:srgbClr val="346C8A"/>
                </a:solidFill>
              </a:rPr>
              <a:t>SSO program </a:t>
            </a:r>
            <a:r>
              <a:rPr lang="en-US" sz="2400" dirty="0">
                <a:solidFill>
                  <a:srgbClr val="346C8A"/>
                </a:solidFill>
              </a:rPr>
              <a:t>oversight through </a:t>
            </a:r>
            <a:r>
              <a:rPr lang="en-US" sz="2400" dirty="0" smtClean="0">
                <a:solidFill>
                  <a:srgbClr val="346C8A"/>
                </a:solidFill>
              </a:rPr>
              <a:t>technical </a:t>
            </a:r>
            <a:r>
              <a:rPr lang="en-US" sz="2400" dirty="0">
                <a:solidFill>
                  <a:srgbClr val="346C8A"/>
                </a:solidFill>
              </a:rPr>
              <a:t>assistance that is provided to SFAs, which will assist with operational challenges and ensure </a:t>
            </a:r>
            <a:r>
              <a:rPr lang="en-US" sz="2400" dirty="0" smtClean="0">
                <a:solidFill>
                  <a:srgbClr val="346C8A"/>
                </a:solidFill>
              </a:rPr>
              <a:t>program </a:t>
            </a:r>
            <a:r>
              <a:rPr lang="en-US" sz="2400" dirty="0">
                <a:solidFill>
                  <a:srgbClr val="346C8A"/>
                </a:solidFill>
              </a:rPr>
              <a:t>compliance. </a:t>
            </a:r>
          </a:p>
        </p:txBody>
      </p:sp>
      <p:sp>
        <p:nvSpPr>
          <p:cNvPr id="4" name="AutoShape 2" descr="Image result for Plan B Clip Art"/>
          <p:cNvSpPr>
            <a:spLocks noChangeAspect="1" noChangeArrowheads="1"/>
          </p:cNvSpPr>
          <p:nvPr/>
        </p:nvSpPr>
        <p:spPr bwMode="auto">
          <a:xfrm>
            <a:off x="63500" y="-822325"/>
            <a:ext cx="10953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Plan B Clip Art"/>
          <p:cNvSpPr>
            <a:spLocks noChangeAspect="1" noChangeArrowheads="1"/>
          </p:cNvSpPr>
          <p:nvPr/>
        </p:nvSpPr>
        <p:spPr bwMode="auto">
          <a:xfrm>
            <a:off x="215900" y="-669925"/>
            <a:ext cx="10953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Plan B Clip Art"/>
          <p:cNvSpPr>
            <a:spLocks noChangeAspect="1" noChangeArrowheads="1"/>
          </p:cNvSpPr>
          <p:nvPr/>
        </p:nvSpPr>
        <p:spPr bwMode="auto">
          <a:xfrm>
            <a:off x="368300" y="-517525"/>
            <a:ext cx="10953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8789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SSO Spring Monitoring and Technical Assistance </a:t>
            </a:r>
            <a:endParaRPr lang="en-US" dirty="0"/>
          </a:p>
        </p:txBody>
      </p:sp>
      <p:sp>
        <p:nvSpPr>
          <p:cNvPr id="3" name="Content Placeholder 2"/>
          <p:cNvSpPr>
            <a:spLocks noGrp="1"/>
          </p:cNvSpPr>
          <p:nvPr>
            <p:ph idx="1"/>
          </p:nvPr>
        </p:nvSpPr>
        <p:spPr>
          <a:xfrm>
            <a:off x="500169" y="856526"/>
            <a:ext cx="11029615" cy="5280065"/>
          </a:xfrm>
        </p:spPr>
        <p:txBody>
          <a:bodyPr>
            <a:normAutofit/>
          </a:bodyPr>
          <a:lstStyle/>
          <a:p>
            <a:r>
              <a:rPr lang="en-US" sz="2000" dirty="0" smtClean="0">
                <a:solidFill>
                  <a:srgbClr val="346C8A"/>
                </a:solidFill>
              </a:rPr>
              <a:t>Your assigned Health Educator will begin scheduling your </a:t>
            </a:r>
            <a:r>
              <a:rPr lang="en-US" sz="2000" dirty="0">
                <a:solidFill>
                  <a:schemeClr val="accent2">
                    <a:lumMod val="75000"/>
                  </a:schemeClr>
                </a:solidFill>
              </a:rPr>
              <a:t>SSO Monitoring and Technical </a:t>
            </a:r>
            <a:r>
              <a:rPr lang="en-US" sz="2000" dirty="0" smtClean="0">
                <a:solidFill>
                  <a:schemeClr val="accent2">
                    <a:lumMod val="75000"/>
                  </a:schemeClr>
                </a:solidFill>
              </a:rPr>
              <a:t>Assistance this month February 2021.  </a:t>
            </a:r>
          </a:p>
          <a:p>
            <a:pPr lvl="1"/>
            <a:r>
              <a:rPr lang="en-US" sz="2000" dirty="0" smtClean="0">
                <a:solidFill>
                  <a:schemeClr val="accent2">
                    <a:lumMod val="75000"/>
                  </a:schemeClr>
                </a:solidFill>
              </a:rPr>
              <a:t>A monthly phone call or email will be completed every month beginning February 2021. </a:t>
            </a:r>
          </a:p>
          <a:p>
            <a:pPr lvl="1"/>
            <a:r>
              <a:rPr lang="en-US" sz="2000" dirty="0" smtClean="0">
                <a:solidFill>
                  <a:schemeClr val="accent2">
                    <a:lumMod val="75000"/>
                  </a:schemeClr>
                </a:solidFill>
              </a:rPr>
              <a:t>This will ensure that current email addresses are updated and communication is open </a:t>
            </a:r>
            <a:r>
              <a:rPr lang="en-US" sz="2000" dirty="0" smtClean="0">
                <a:solidFill>
                  <a:srgbClr val="346C8A"/>
                </a:solidFill>
              </a:rPr>
              <a:t>between</a:t>
            </a:r>
            <a:r>
              <a:rPr lang="en-US" sz="2000" dirty="0" smtClean="0">
                <a:solidFill>
                  <a:schemeClr val="accent2">
                    <a:lumMod val="75000"/>
                  </a:schemeClr>
                </a:solidFill>
              </a:rPr>
              <a:t> SSWB and SFA’s. </a:t>
            </a:r>
          </a:p>
          <a:p>
            <a:pPr lvl="1"/>
            <a:r>
              <a:rPr lang="en-US" sz="2000" dirty="0" smtClean="0">
                <a:solidFill>
                  <a:schemeClr val="accent2">
                    <a:lumMod val="75000"/>
                  </a:schemeClr>
                </a:solidFill>
              </a:rPr>
              <a:t>If you need any assistance, our staff will be able to assist you and provide any additional support and technical assistance while operating as SSO.  </a:t>
            </a:r>
          </a:p>
          <a:p>
            <a:pPr marL="324000" lvl="1"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699" y="4286250"/>
            <a:ext cx="2200275" cy="2571750"/>
          </a:xfrm>
          <a:prstGeom prst="rect">
            <a:avLst/>
          </a:prstGeom>
        </p:spPr>
      </p:pic>
    </p:spTree>
    <p:extLst>
      <p:ext uri="{BB962C8B-B14F-4D97-AF65-F5344CB8AC3E}">
        <p14:creationId xmlns:p14="http://schemas.microsoft.com/office/powerpoint/2010/main" val="252376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of SSO </a:t>
            </a:r>
            <a:endParaRPr lang="en-US" dirty="0"/>
          </a:p>
        </p:txBody>
      </p:sp>
      <p:sp>
        <p:nvSpPr>
          <p:cNvPr id="3" name="Content Placeholder 2"/>
          <p:cNvSpPr>
            <a:spLocks noGrp="1"/>
          </p:cNvSpPr>
          <p:nvPr>
            <p:ph idx="1"/>
          </p:nvPr>
        </p:nvSpPr>
        <p:spPr>
          <a:xfrm>
            <a:off x="581192" y="1863524"/>
            <a:ext cx="11029615" cy="4994476"/>
          </a:xfrm>
        </p:spPr>
        <p:txBody>
          <a:bodyPr>
            <a:normAutofit fontScale="92500" lnSpcReduction="10000"/>
          </a:bodyPr>
          <a:lstStyle/>
          <a:p>
            <a:pPr marL="324000" lvl="1" indent="0">
              <a:buNone/>
            </a:pPr>
            <a:r>
              <a:rPr lang="en-US" sz="2000" dirty="0">
                <a:solidFill>
                  <a:srgbClr val="346C8A"/>
                </a:solidFill>
              </a:rPr>
              <a:t>For Spring 2021, you will need to send your Health Educator the following for ensure program integrity and compliance for SSO.   </a:t>
            </a:r>
          </a:p>
          <a:p>
            <a:pPr lvl="1"/>
            <a:r>
              <a:rPr lang="en-US" sz="2000" dirty="0">
                <a:solidFill>
                  <a:srgbClr val="346C8A"/>
                </a:solidFill>
              </a:rPr>
              <a:t>Picture of current Civil </a:t>
            </a:r>
            <a:r>
              <a:rPr lang="en-US" sz="2000" dirty="0" smtClean="0">
                <a:solidFill>
                  <a:srgbClr val="346C8A"/>
                </a:solidFill>
              </a:rPr>
              <a:t>Rights poster </a:t>
            </a:r>
            <a:endParaRPr lang="en-US" sz="2000" dirty="0">
              <a:solidFill>
                <a:srgbClr val="346C8A"/>
              </a:solidFill>
            </a:endParaRPr>
          </a:p>
          <a:p>
            <a:pPr lvl="1">
              <a:buFont typeface="Wingdings" panose="05000000000000000000" pitchFamily="2" charset="2"/>
              <a:buChar char="§"/>
            </a:pPr>
            <a:r>
              <a:rPr lang="en-US" sz="2000" dirty="0">
                <a:solidFill>
                  <a:srgbClr val="346C8A"/>
                </a:solidFill>
              </a:rPr>
              <a:t>Completed SFA SSO Monitoring Form</a:t>
            </a:r>
          </a:p>
          <a:p>
            <a:pPr lvl="1">
              <a:buFont typeface="Wingdings" panose="05000000000000000000" pitchFamily="2" charset="2"/>
              <a:buChar char="§"/>
            </a:pPr>
            <a:r>
              <a:rPr lang="en-US" sz="2000" dirty="0">
                <a:solidFill>
                  <a:srgbClr val="346C8A"/>
                </a:solidFill>
              </a:rPr>
              <a:t>Professional Standards tracker for staff </a:t>
            </a:r>
          </a:p>
          <a:p>
            <a:pPr lvl="1">
              <a:buFont typeface="Wingdings" panose="05000000000000000000" pitchFamily="2" charset="2"/>
              <a:buChar char="§"/>
            </a:pPr>
            <a:r>
              <a:rPr lang="en-US" sz="2000" dirty="0" smtClean="0">
                <a:solidFill>
                  <a:srgbClr val="346C8A"/>
                </a:solidFill>
              </a:rPr>
              <a:t>Temperature </a:t>
            </a:r>
            <a:r>
              <a:rPr lang="en-US" sz="2000" dirty="0">
                <a:solidFill>
                  <a:srgbClr val="346C8A"/>
                </a:solidFill>
              </a:rPr>
              <a:t>logs </a:t>
            </a:r>
            <a:endParaRPr lang="en-US" sz="2000" dirty="0" smtClean="0">
              <a:solidFill>
                <a:srgbClr val="346C8A"/>
              </a:solidFill>
            </a:endParaRPr>
          </a:p>
          <a:p>
            <a:pPr lvl="1">
              <a:buFont typeface="Wingdings" panose="05000000000000000000" pitchFamily="2" charset="2"/>
              <a:buChar char="§"/>
            </a:pPr>
            <a:r>
              <a:rPr lang="en-US" sz="2000" dirty="0" smtClean="0">
                <a:solidFill>
                  <a:srgbClr val="346C8A"/>
                </a:solidFill>
              </a:rPr>
              <a:t>Current food safety health inspection report </a:t>
            </a:r>
          </a:p>
          <a:p>
            <a:pPr lvl="1">
              <a:buFont typeface="Wingdings" panose="05000000000000000000" pitchFamily="2" charset="2"/>
              <a:buChar char="§"/>
            </a:pPr>
            <a:r>
              <a:rPr lang="en-US" sz="2000" dirty="0" smtClean="0">
                <a:solidFill>
                  <a:srgbClr val="346C8A"/>
                </a:solidFill>
              </a:rPr>
              <a:t>Video or pictures of meal service </a:t>
            </a:r>
          </a:p>
          <a:p>
            <a:pPr lvl="1">
              <a:buFont typeface="Wingdings" panose="05000000000000000000" pitchFamily="2" charset="2"/>
              <a:buChar char="§"/>
            </a:pPr>
            <a:r>
              <a:rPr lang="en-US" sz="2000" dirty="0" smtClean="0">
                <a:solidFill>
                  <a:srgbClr val="346C8A"/>
                </a:solidFill>
              </a:rPr>
              <a:t>Meal counting and claiming documentation </a:t>
            </a:r>
          </a:p>
          <a:p>
            <a:pPr lvl="1">
              <a:buFont typeface="Wingdings" panose="05000000000000000000" pitchFamily="2" charset="2"/>
              <a:buChar char="§"/>
            </a:pPr>
            <a:r>
              <a:rPr lang="en-US" sz="2000" dirty="0" smtClean="0">
                <a:solidFill>
                  <a:srgbClr val="346C8A"/>
                </a:solidFill>
              </a:rPr>
              <a:t>Edit checks and production records </a:t>
            </a:r>
            <a:endParaRPr lang="en-US" sz="2000" dirty="0">
              <a:solidFill>
                <a:srgbClr val="346C8A"/>
              </a:solidFill>
            </a:endParaRPr>
          </a:p>
          <a:p>
            <a:pPr lvl="1"/>
            <a:r>
              <a:rPr lang="en-US" sz="2000" dirty="0" smtClean="0">
                <a:solidFill>
                  <a:srgbClr val="346C8A"/>
                </a:solidFill>
              </a:rPr>
              <a:t>Update and review of NMPED Waiver Opt in form.  </a:t>
            </a:r>
          </a:p>
          <a:p>
            <a:pPr lvl="1"/>
            <a:r>
              <a:rPr lang="en-US" sz="2000" dirty="0" smtClean="0">
                <a:solidFill>
                  <a:srgbClr val="346C8A"/>
                </a:solidFill>
              </a:rPr>
              <a:t>Review of meal service dates/times for the NM.GOV meal website  </a:t>
            </a:r>
            <a:r>
              <a:rPr lang="en-US" u="sng" dirty="0" smtClean="0">
                <a:hlinkClick r:id="rId3"/>
              </a:rPr>
              <a:t>https</a:t>
            </a:r>
            <a:r>
              <a:rPr lang="en-US" u="sng" dirty="0">
                <a:hlinkClick r:id="rId3"/>
              </a:rPr>
              <a:t>://www.newmexico.gov/education/meal-sites-for-children/</a:t>
            </a:r>
            <a:endParaRPr lang="en-US" sz="2000" dirty="0" smtClean="0">
              <a:solidFill>
                <a:srgbClr val="346C8A"/>
              </a:solidFill>
            </a:endParaRPr>
          </a:p>
          <a:p>
            <a:endParaRPr lang="en-US" dirty="0"/>
          </a:p>
        </p:txBody>
      </p:sp>
    </p:spTree>
    <p:extLst>
      <p:ext uri="{BB962C8B-B14F-4D97-AF65-F5344CB8AC3E}">
        <p14:creationId xmlns:p14="http://schemas.microsoft.com/office/powerpoint/2010/main" val="1759000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Records </a:t>
            </a:r>
            <a:endParaRPr lang="en-US" dirty="0"/>
          </a:p>
        </p:txBody>
      </p:sp>
      <p:sp>
        <p:nvSpPr>
          <p:cNvPr id="3" name="Content Placeholder 2"/>
          <p:cNvSpPr>
            <a:spLocks noGrp="1"/>
          </p:cNvSpPr>
          <p:nvPr>
            <p:ph idx="1"/>
          </p:nvPr>
        </p:nvSpPr>
        <p:spPr/>
        <p:txBody>
          <a:bodyPr/>
          <a:lstStyle/>
          <a:p>
            <a:r>
              <a:rPr lang="en-US" dirty="0">
                <a:solidFill>
                  <a:srgbClr val="346C8A"/>
                </a:solidFill>
              </a:rPr>
              <a:t>Federal Regulation (7 CFR Section 10.10(a)(3)) stipulates that “Schools must keep production and menu records for the meals they produce. These records must show how the meals contribute to the required food components, food items or menu items every day.” </a:t>
            </a:r>
            <a:endParaRPr lang="en-US" dirty="0" smtClean="0">
              <a:solidFill>
                <a:srgbClr val="346C8A"/>
              </a:solidFill>
            </a:endParaRPr>
          </a:p>
          <a:p>
            <a:r>
              <a:rPr lang="en-US" dirty="0" smtClean="0">
                <a:solidFill>
                  <a:srgbClr val="346C8A"/>
                </a:solidFill>
              </a:rPr>
              <a:t>It must be completed daily and show food planned, food prepared, and food served.</a:t>
            </a:r>
          </a:p>
          <a:p>
            <a:r>
              <a:rPr lang="en-US" dirty="0" smtClean="0">
                <a:solidFill>
                  <a:srgbClr val="346C8A"/>
                </a:solidFill>
              </a:rPr>
              <a:t>It supports your claim for reimbursement and helps you forecast for future planned meals and can be used to order food and control food waste. </a:t>
            </a:r>
          </a:p>
          <a:p>
            <a:r>
              <a:rPr lang="en-US" dirty="0" smtClean="0">
                <a:solidFill>
                  <a:srgbClr val="346C8A"/>
                </a:solidFill>
              </a:rPr>
              <a:t>Must be kept for 3 years.</a:t>
            </a:r>
          </a:p>
          <a:p>
            <a:r>
              <a:rPr lang="en-US" dirty="0" smtClean="0">
                <a:solidFill>
                  <a:srgbClr val="346C8A"/>
                </a:solidFill>
              </a:rPr>
              <a:t>Production records are required for NSLP, SBP, ASSP, FFVP.</a:t>
            </a:r>
          </a:p>
        </p:txBody>
      </p:sp>
    </p:spTree>
    <p:extLst>
      <p:ext uri="{BB962C8B-B14F-4D97-AF65-F5344CB8AC3E}">
        <p14:creationId xmlns:p14="http://schemas.microsoft.com/office/powerpoint/2010/main" val="4080946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432426" y="137930"/>
            <a:ext cx="11415445" cy="6631586"/>
          </a:xfrm>
          <a:prstGeom prst="rect">
            <a:avLst/>
          </a:prstGeom>
        </p:spPr>
      </p:pic>
    </p:spTree>
    <p:extLst>
      <p:ext uri="{BB962C8B-B14F-4D97-AF65-F5344CB8AC3E}">
        <p14:creationId xmlns:p14="http://schemas.microsoft.com/office/powerpoint/2010/main" val="4044452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 Checks </a:t>
            </a:r>
            <a:endParaRPr lang="en-US" dirty="0"/>
          </a:p>
        </p:txBody>
      </p:sp>
      <p:sp>
        <p:nvSpPr>
          <p:cNvPr id="3" name="Content Placeholder 2"/>
          <p:cNvSpPr>
            <a:spLocks noGrp="1"/>
          </p:cNvSpPr>
          <p:nvPr>
            <p:ph idx="1"/>
          </p:nvPr>
        </p:nvSpPr>
        <p:spPr>
          <a:xfrm>
            <a:off x="581192" y="2080227"/>
            <a:ext cx="3771574" cy="4039577"/>
          </a:xfrm>
        </p:spPr>
        <p:txBody>
          <a:bodyPr>
            <a:normAutofit/>
          </a:bodyPr>
          <a:lstStyle/>
          <a:p>
            <a:r>
              <a:rPr lang="en-US" sz="1600" dirty="0"/>
              <a:t>Regulations require schools to complete a daily edit check for each of its schools prior to consolidation of the daily lunch counts for the monthly claim. The purpose of the edit check is to identify errors in the schools’ lunch counts and/or problems with the meal counting and claiming procedures so that necessary corrections are made. </a:t>
            </a:r>
            <a:endParaRPr lang="en-US" sz="1600" dirty="0" smtClean="0"/>
          </a:p>
          <a:p>
            <a:r>
              <a:rPr lang="en-US" b="1" dirty="0"/>
              <a:t>To obtain your Attendance Factor (AF</a:t>
            </a:r>
            <a:r>
              <a:rPr lang="en-US" b="1" dirty="0" smtClean="0"/>
              <a:t>):</a:t>
            </a:r>
            <a:endParaRPr lang="en-US" dirty="0"/>
          </a:p>
          <a:p>
            <a:pPr marL="0" indent="0">
              <a:buNone/>
            </a:pPr>
            <a:r>
              <a:rPr lang="en-US" dirty="0"/>
              <a:t>AF </a:t>
            </a:r>
            <a:r>
              <a:rPr lang="en-US" u="sng" dirty="0"/>
              <a:t>= Average Daily Attendance</a:t>
            </a:r>
            <a:endParaRPr lang="en-US" dirty="0"/>
          </a:p>
          <a:p>
            <a:pPr marL="0" indent="0">
              <a:buNone/>
            </a:pPr>
            <a:r>
              <a:rPr lang="en-US" dirty="0"/>
              <a:t>	School Enrollment</a:t>
            </a:r>
          </a:p>
          <a:p>
            <a:endParaRPr lang="en-US" dirty="0"/>
          </a:p>
        </p:txBody>
      </p:sp>
      <p:pic>
        <p:nvPicPr>
          <p:cNvPr id="4" name="Picture 3"/>
          <p:cNvPicPr>
            <a:picLocks noChangeAspect="1"/>
          </p:cNvPicPr>
          <p:nvPr/>
        </p:nvPicPr>
        <p:blipFill>
          <a:blip r:embed="rId2"/>
          <a:stretch>
            <a:fillRect/>
          </a:stretch>
        </p:blipFill>
        <p:spPr>
          <a:xfrm>
            <a:off x="5202258" y="2080227"/>
            <a:ext cx="5455343" cy="4423251"/>
          </a:xfrm>
          <a:prstGeom prst="rect">
            <a:avLst/>
          </a:prstGeom>
        </p:spPr>
      </p:pic>
    </p:spTree>
    <p:extLst>
      <p:ext uri="{BB962C8B-B14F-4D97-AF65-F5344CB8AC3E}">
        <p14:creationId xmlns:p14="http://schemas.microsoft.com/office/powerpoint/2010/main" val="1362988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Records – at the core of a successful Child Nutrition Program!</a:t>
            </a:r>
            <a:endParaRPr lang="en-US" dirty="0"/>
          </a:p>
        </p:txBody>
      </p:sp>
      <p:pic>
        <p:nvPicPr>
          <p:cNvPr id="4" name="Picture 3"/>
          <p:cNvPicPr>
            <a:picLocks noChangeAspect="1"/>
          </p:cNvPicPr>
          <p:nvPr/>
        </p:nvPicPr>
        <p:blipFill>
          <a:blip r:embed="rId3"/>
          <a:stretch>
            <a:fillRect/>
          </a:stretch>
        </p:blipFill>
        <p:spPr>
          <a:xfrm>
            <a:off x="3293583" y="1821035"/>
            <a:ext cx="5132662" cy="4905744"/>
          </a:xfrm>
          <a:prstGeom prst="rect">
            <a:avLst/>
          </a:prstGeom>
        </p:spPr>
      </p:pic>
    </p:spTree>
    <p:extLst>
      <p:ext uri="{BB962C8B-B14F-4D97-AF65-F5344CB8AC3E}">
        <p14:creationId xmlns:p14="http://schemas.microsoft.com/office/powerpoint/2010/main" val="1889181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2688</TotalTime>
  <Words>1028</Words>
  <Application>Microsoft Office PowerPoint</Application>
  <PresentationFormat>Widescreen</PresentationFormat>
  <Paragraphs>85</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Gill Sans MT</vt:lpstr>
      <vt:lpstr>Wingdings</vt:lpstr>
      <vt:lpstr>Wingdings 2</vt:lpstr>
      <vt:lpstr>Dividend</vt:lpstr>
      <vt:lpstr>Preparing for your SSO Monitoring and Technical Assistance   </vt:lpstr>
      <vt:lpstr>Administrative Reviews  </vt:lpstr>
      <vt:lpstr>Alternative Plan For Spring 2021 </vt:lpstr>
      <vt:lpstr>SSO Spring Monitoring and Technical Assistance </vt:lpstr>
      <vt:lpstr>Monitoring of SSO </vt:lpstr>
      <vt:lpstr>Production Records </vt:lpstr>
      <vt:lpstr>PowerPoint Presentation</vt:lpstr>
      <vt:lpstr>Edit Checks </vt:lpstr>
      <vt:lpstr>Production Records – at the core of a successful Child Nutrition Program!</vt:lpstr>
      <vt:lpstr>General Areas – Civil Rights</vt:lpstr>
      <vt:lpstr>Professional Standards:  Tracking Training Hours</vt:lpstr>
      <vt:lpstr>PowerPoint Presentation</vt:lpstr>
      <vt:lpstr>Food Safety Inspection Report </vt:lpstr>
      <vt:lpstr>Recordkeeping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Review  Common Findings</dc:title>
  <dc:creator>Laura Henry</dc:creator>
  <cp:lastModifiedBy>Sharona Secatero</cp:lastModifiedBy>
  <cp:revision>78</cp:revision>
  <dcterms:created xsi:type="dcterms:W3CDTF">2018-04-02T16:01:40Z</dcterms:created>
  <dcterms:modified xsi:type="dcterms:W3CDTF">2021-02-10T08:11:51Z</dcterms:modified>
</cp:coreProperties>
</file>