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81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4" r:id="rId15"/>
    <p:sldId id="258" r:id="rId16"/>
    <p:sldId id="276" r:id="rId17"/>
    <p:sldId id="278" r:id="rId18"/>
    <p:sldId id="277" r:id="rId19"/>
    <p:sldId id="279" r:id="rId20"/>
    <p:sldId id="282" r:id="rId21"/>
    <p:sldId id="280" r:id="rId22"/>
    <p:sldId id="275" r:id="rId2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AFAD"/>
    <a:srgbClr val="4DA7B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6279" autoAdjust="0"/>
  </p:normalViewPr>
  <p:slideViewPr>
    <p:cSldViewPr>
      <p:cViewPr varScale="1">
        <p:scale>
          <a:sx n="65" d="100"/>
          <a:sy n="65" d="100"/>
        </p:scale>
        <p:origin x="130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EEB169-62CA-4086-A585-112E74F09895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0396F32-3206-48E0-B029-CB5E219F22F3}">
      <dgm:prSet phldrT="[Text]"/>
      <dgm:spPr/>
      <dgm:t>
        <a:bodyPr/>
        <a:lstStyle/>
        <a:p>
          <a:r>
            <a:rPr lang="en-US" dirty="0" smtClean="0"/>
            <a:t>Federal Government Issues Funds</a:t>
          </a:r>
          <a:endParaRPr lang="en-US" dirty="0"/>
        </a:p>
      </dgm:t>
    </dgm:pt>
    <dgm:pt modelId="{07A58B1A-3CEB-4348-AC3C-DF6A320D27C0}" type="parTrans" cxnId="{3495CACF-45F0-4345-8CF5-97FABBE972B8}">
      <dgm:prSet/>
      <dgm:spPr/>
      <dgm:t>
        <a:bodyPr/>
        <a:lstStyle/>
        <a:p>
          <a:endParaRPr lang="en-US"/>
        </a:p>
      </dgm:t>
    </dgm:pt>
    <dgm:pt modelId="{4BEAEE89-3DB2-48B9-830F-327D7C297C62}" type="sibTrans" cxnId="{3495CACF-45F0-4345-8CF5-97FABBE972B8}">
      <dgm:prSet/>
      <dgm:spPr/>
      <dgm:t>
        <a:bodyPr/>
        <a:lstStyle/>
        <a:p>
          <a:endParaRPr lang="en-US"/>
        </a:p>
      </dgm:t>
    </dgm:pt>
    <dgm:pt modelId="{C1BC1774-476F-4752-8F23-736ECC238420}">
      <dgm:prSet phldrT="[Text]"/>
      <dgm:spPr/>
      <dgm:t>
        <a:bodyPr/>
        <a:lstStyle/>
        <a:p>
          <a:r>
            <a:rPr lang="en-US" dirty="0" smtClean="0"/>
            <a:t>The PED Gets Approved Plan by USDA FNS </a:t>
          </a:r>
        </a:p>
      </dgm:t>
    </dgm:pt>
    <dgm:pt modelId="{953A4678-EC14-43D5-9929-5DF71B87F942}" type="parTrans" cxnId="{17A88648-C2D3-4333-9429-E961C560467D}">
      <dgm:prSet/>
      <dgm:spPr/>
      <dgm:t>
        <a:bodyPr/>
        <a:lstStyle/>
        <a:p>
          <a:endParaRPr lang="en-US"/>
        </a:p>
      </dgm:t>
    </dgm:pt>
    <dgm:pt modelId="{85539D33-F1A1-49C1-86B0-9A4FBFA9B762}" type="sibTrans" cxnId="{17A88648-C2D3-4333-9429-E961C560467D}">
      <dgm:prSet/>
      <dgm:spPr/>
      <dgm:t>
        <a:bodyPr/>
        <a:lstStyle/>
        <a:p>
          <a:endParaRPr lang="en-US"/>
        </a:p>
      </dgm:t>
    </dgm:pt>
    <dgm:pt modelId="{A22D3D05-304C-40C5-B018-B40C026CB317}">
      <dgm:prSet phldrT="[Text]"/>
      <dgm:spPr/>
      <dgm:t>
        <a:bodyPr/>
        <a:lstStyle/>
        <a:p>
          <a:r>
            <a:rPr lang="en-US" dirty="0" smtClean="0"/>
            <a:t>SFA’s Submit data to PED </a:t>
          </a:r>
          <a:endParaRPr lang="en-US" dirty="0"/>
        </a:p>
      </dgm:t>
    </dgm:pt>
    <dgm:pt modelId="{86F838A7-B26F-4F3B-BCD9-616CFE18889E}" type="parTrans" cxnId="{07884583-9A50-4849-9FEA-00F121FB1B64}">
      <dgm:prSet/>
      <dgm:spPr/>
      <dgm:t>
        <a:bodyPr/>
        <a:lstStyle/>
        <a:p>
          <a:endParaRPr lang="en-US"/>
        </a:p>
      </dgm:t>
    </dgm:pt>
    <dgm:pt modelId="{92615F39-2C61-40FC-8D7D-8F06284CBD4C}" type="sibTrans" cxnId="{07884583-9A50-4849-9FEA-00F121FB1B64}">
      <dgm:prSet/>
      <dgm:spPr/>
      <dgm:t>
        <a:bodyPr/>
        <a:lstStyle/>
        <a:p>
          <a:endParaRPr lang="en-US"/>
        </a:p>
      </dgm:t>
    </dgm:pt>
    <dgm:pt modelId="{F47A357B-FB62-45DA-9857-AFE87D542854}">
      <dgm:prSet phldrT="[Text]"/>
      <dgm:spPr/>
      <dgm:t>
        <a:bodyPr/>
        <a:lstStyle/>
        <a:p>
          <a:r>
            <a:rPr lang="en-US" dirty="0" smtClean="0"/>
            <a:t>PED sends data to HSD</a:t>
          </a:r>
          <a:endParaRPr lang="en-US" dirty="0"/>
        </a:p>
      </dgm:t>
    </dgm:pt>
    <dgm:pt modelId="{E75C2540-71D3-48AB-9B6C-7766C0E65578}" type="parTrans" cxnId="{390C10F3-CDEB-48B4-B184-8FABA4C6D1EA}">
      <dgm:prSet/>
      <dgm:spPr/>
      <dgm:t>
        <a:bodyPr/>
        <a:lstStyle/>
        <a:p>
          <a:endParaRPr lang="en-US"/>
        </a:p>
      </dgm:t>
    </dgm:pt>
    <dgm:pt modelId="{742DA161-477D-4164-8287-492266430A8B}" type="sibTrans" cxnId="{390C10F3-CDEB-48B4-B184-8FABA4C6D1EA}">
      <dgm:prSet/>
      <dgm:spPr/>
      <dgm:t>
        <a:bodyPr/>
        <a:lstStyle/>
        <a:p>
          <a:endParaRPr lang="en-US"/>
        </a:p>
      </dgm:t>
    </dgm:pt>
    <dgm:pt modelId="{CB08D981-F7A3-41DE-B0E8-665B395789D9}">
      <dgm:prSet phldrT="[Text]"/>
      <dgm:spPr/>
      <dgm:t>
        <a:bodyPr/>
        <a:lstStyle/>
        <a:p>
          <a:r>
            <a:rPr lang="en-US" dirty="0" smtClean="0"/>
            <a:t>HSD/Contractors Issue the P-EBT to the Students </a:t>
          </a:r>
          <a:endParaRPr lang="en-US" dirty="0"/>
        </a:p>
      </dgm:t>
    </dgm:pt>
    <dgm:pt modelId="{B7518501-C837-433C-BB66-1C85EC684BC9}" type="parTrans" cxnId="{2B93AE8C-2DA6-4F26-8F7E-F478F150CBD2}">
      <dgm:prSet/>
      <dgm:spPr/>
      <dgm:t>
        <a:bodyPr/>
        <a:lstStyle/>
        <a:p>
          <a:endParaRPr lang="en-US"/>
        </a:p>
      </dgm:t>
    </dgm:pt>
    <dgm:pt modelId="{A44D668A-DE4B-4A52-9FA5-3AEFB21DF9A7}" type="sibTrans" cxnId="{2B93AE8C-2DA6-4F26-8F7E-F478F150CBD2}">
      <dgm:prSet/>
      <dgm:spPr/>
      <dgm:t>
        <a:bodyPr/>
        <a:lstStyle/>
        <a:p>
          <a:endParaRPr lang="en-US"/>
        </a:p>
      </dgm:t>
    </dgm:pt>
    <dgm:pt modelId="{238B32C8-193B-47F6-9D26-76050ACF872D}" type="pres">
      <dgm:prSet presAssocID="{51EEB169-62CA-4086-A585-112E74F0989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D7B66B-875E-497E-9CF3-C266E7147CC4}" type="pres">
      <dgm:prSet presAssocID="{A0396F32-3206-48E0-B029-CB5E219F22F3}" presName="node" presStyleLbl="node1" presStyleIdx="0" presStyleCnt="5" custRadScaleRad="100121" custRadScaleInc="-2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668F5-4098-46AA-A275-E07175A46FB9}" type="pres">
      <dgm:prSet presAssocID="{A0396F32-3206-48E0-B029-CB5E219F22F3}" presName="spNode" presStyleCnt="0"/>
      <dgm:spPr/>
    </dgm:pt>
    <dgm:pt modelId="{58D7E4E4-9701-4770-856E-F919177C0D35}" type="pres">
      <dgm:prSet presAssocID="{4BEAEE89-3DB2-48B9-830F-327D7C297C62}" presName="sibTrans" presStyleLbl="sibTrans1D1" presStyleIdx="0" presStyleCnt="5"/>
      <dgm:spPr/>
      <dgm:t>
        <a:bodyPr/>
        <a:lstStyle/>
        <a:p>
          <a:endParaRPr lang="en-US"/>
        </a:p>
      </dgm:t>
    </dgm:pt>
    <dgm:pt modelId="{9B5E67A4-C32D-4723-AA17-768FD9C00911}" type="pres">
      <dgm:prSet presAssocID="{C1BC1774-476F-4752-8F23-736ECC238420}" presName="node" presStyleLbl="node1" presStyleIdx="1" presStyleCnt="5" custScaleX="143556" custScaleY="119321" custRadScaleRad="115688" custRadScaleInc="269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04217-E923-4F98-9090-4FA31F1E199E}" type="pres">
      <dgm:prSet presAssocID="{C1BC1774-476F-4752-8F23-736ECC238420}" presName="spNode" presStyleCnt="0"/>
      <dgm:spPr/>
    </dgm:pt>
    <dgm:pt modelId="{54941891-8EF5-43AE-A970-E6354BD83782}" type="pres">
      <dgm:prSet presAssocID="{85539D33-F1A1-49C1-86B0-9A4FBFA9B762}" presName="sibTrans" presStyleLbl="sibTrans1D1" presStyleIdx="1" presStyleCnt="5"/>
      <dgm:spPr/>
      <dgm:t>
        <a:bodyPr/>
        <a:lstStyle/>
        <a:p>
          <a:endParaRPr lang="en-US"/>
        </a:p>
      </dgm:t>
    </dgm:pt>
    <dgm:pt modelId="{713601C6-5DE5-419A-938D-283EB95926CF}" type="pres">
      <dgm:prSet presAssocID="{A22D3D05-304C-40C5-B018-B40C026CB317}" presName="node" presStyleLbl="node1" presStyleIdx="2" presStyleCnt="5" custScaleX="141696" custScaleY="117572" custRadScaleRad="112038" custRadScaleInc="-30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12ECB-9D29-4D94-AD29-5541E7FEEA52}" type="pres">
      <dgm:prSet presAssocID="{A22D3D05-304C-40C5-B018-B40C026CB317}" presName="spNode" presStyleCnt="0"/>
      <dgm:spPr/>
    </dgm:pt>
    <dgm:pt modelId="{C75D7E4B-D10F-40FE-8EFD-064D107BA639}" type="pres">
      <dgm:prSet presAssocID="{92615F39-2C61-40FC-8D7D-8F06284CBD4C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490699D-F07A-4675-B34E-5A5B046D2525}" type="pres">
      <dgm:prSet presAssocID="{F47A357B-FB62-45DA-9857-AFE87D542854}" presName="node" presStyleLbl="node1" presStyleIdx="3" presStyleCnt="5" custScaleX="151516" custScaleY="105131" custRadScaleRad="99898" custRadScaleInc="30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66B16-A6B2-470B-BD33-C92BB1A1E5D9}" type="pres">
      <dgm:prSet presAssocID="{F47A357B-FB62-45DA-9857-AFE87D542854}" presName="spNode" presStyleCnt="0"/>
      <dgm:spPr/>
    </dgm:pt>
    <dgm:pt modelId="{C8ABB277-36E7-41BC-9872-9598F3BFACB8}" type="pres">
      <dgm:prSet presAssocID="{742DA161-477D-4164-8287-492266430A8B}" presName="sibTrans" presStyleLbl="sibTrans1D1" presStyleIdx="3" presStyleCnt="5"/>
      <dgm:spPr/>
      <dgm:t>
        <a:bodyPr/>
        <a:lstStyle/>
        <a:p>
          <a:endParaRPr lang="en-US"/>
        </a:p>
      </dgm:t>
    </dgm:pt>
    <dgm:pt modelId="{39B0EE9C-AE0C-4D12-BA71-1F06B6634EC4}" type="pres">
      <dgm:prSet presAssocID="{CB08D981-F7A3-41DE-B0E8-665B395789D9}" presName="node" presStyleLbl="node1" presStyleIdx="4" presStyleCnt="5" custScaleX="136507" custScaleY="132296" custRadScaleRad="117407" custRadScaleInc="-27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0BC38-C6E1-47C4-99F6-89B071AB40E9}" type="pres">
      <dgm:prSet presAssocID="{CB08D981-F7A3-41DE-B0E8-665B395789D9}" presName="spNode" presStyleCnt="0"/>
      <dgm:spPr/>
    </dgm:pt>
    <dgm:pt modelId="{65015E7E-7DDC-41D1-A324-1A91A33E3D9A}" type="pres">
      <dgm:prSet presAssocID="{A44D668A-DE4B-4A52-9FA5-3AEFB21DF9A7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ED1B4146-96E0-460F-B3D9-4F975CA1D63E}" type="presOf" srcId="{C1BC1774-476F-4752-8F23-736ECC238420}" destId="{9B5E67A4-C32D-4723-AA17-768FD9C00911}" srcOrd="0" destOrd="0" presId="urn:microsoft.com/office/officeart/2005/8/layout/cycle5"/>
    <dgm:cxn modelId="{5A11A95C-0AE9-46AA-AA6F-A91A76BD1FF7}" type="presOf" srcId="{742DA161-477D-4164-8287-492266430A8B}" destId="{C8ABB277-36E7-41BC-9872-9598F3BFACB8}" srcOrd="0" destOrd="0" presId="urn:microsoft.com/office/officeart/2005/8/layout/cycle5"/>
    <dgm:cxn modelId="{07884583-9A50-4849-9FEA-00F121FB1B64}" srcId="{51EEB169-62CA-4086-A585-112E74F09895}" destId="{A22D3D05-304C-40C5-B018-B40C026CB317}" srcOrd="2" destOrd="0" parTransId="{86F838A7-B26F-4F3B-BCD9-616CFE18889E}" sibTransId="{92615F39-2C61-40FC-8D7D-8F06284CBD4C}"/>
    <dgm:cxn modelId="{40EAC8C8-ACD0-4A79-AEA0-3B202216243E}" type="presOf" srcId="{51EEB169-62CA-4086-A585-112E74F09895}" destId="{238B32C8-193B-47F6-9D26-76050ACF872D}" srcOrd="0" destOrd="0" presId="urn:microsoft.com/office/officeart/2005/8/layout/cycle5"/>
    <dgm:cxn modelId="{A8382F6F-4939-442F-AA6A-A4A6DD739F8E}" type="presOf" srcId="{92615F39-2C61-40FC-8D7D-8F06284CBD4C}" destId="{C75D7E4B-D10F-40FE-8EFD-064D107BA639}" srcOrd="0" destOrd="0" presId="urn:microsoft.com/office/officeart/2005/8/layout/cycle5"/>
    <dgm:cxn modelId="{120CF807-B7AE-40D5-B139-378496901A7E}" type="presOf" srcId="{CB08D981-F7A3-41DE-B0E8-665B395789D9}" destId="{39B0EE9C-AE0C-4D12-BA71-1F06B6634EC4}" srcOrd="0" destOrd="0" presId="urn:microsoft.com/office/officeart/2005/8/layout/cycle5"/>
    <dgm:cxn modelId="{390C10F3-CDEB-48B4-B184-8FABA4C6D1EA}" srcId="{51EEB169-62CA-4086-A585-112E74F09895}" destId="{F47A357B-FB62-45DA-9857-AFE87D542854}" srcOrd="3" destOrd="0" parTransId="{E75C2540-71D3-48AB-9B6C-7766C0E65578}" sibTransId="{742DA161-477D-4164-8287-492266430A8B}"/>
    <dgm:cxn modelId="{468C3FC0-128D-4EFA-8CC7-193277C866D4}" type="presOf" srcId="{A44D668A-DE4B-4A52-9FA5-3AEFB21DF9A7}" destId="{65015E7E-7DDC-41D1-A324-1A91A33E3D9A}" srcOrd="0" destOrd="0" presId="urn:microsoft.com/office/officeart/2005/8/layout/cycle5"/>
    <dgm:cxn modelId="{D319B883-D6AF-46BF-9361-9B73A77C5C06}" type="presOf" srcId="{A22D3D05-304C-40C5-B018-B40C026CB317}" destId="{713601C6-5DE5-419A-938D-283EB95926CF}" srcOrd="0" destOrd="0" presId="urn:microsoft.com/office/officeart/2005/8/layout/cycle5"/>
    <dgm:cxn modelId="{1770138F-C4E5-403E-B9FC-1E2E424D42E6}" type="presOf" srcId="{4BEAEE89-3DB2-48B9-830F-327D7C297C62}" destId="{58D7E4E4-9701-4770-856E-F919177C0D35}" srcOrd="0" destOrd="0" presId="urn:microsoft.com/office/officeart/2005/8/layout/cycle5"/>
    <dgm:cxn modelId="{3495CACF-45F0-4345-8CF5-97FABBE972B8}" srcId="{51EEB169-62CA-4086-A585-112E74F09895}" destId="{A0396F32-3206-48E0-B029-CB5E219F22F3}" srcOrd="0" destOrd="0" parTransId="{07A58B1A-3CEB-4348-AC3C-DF6A320D27C0}" sibTransId="{4BEAEE89-3DB2-48B9-830F-327D7C297C62}"/>
    <dgm:cxn modelId="{312B19D8-3681-4779-891F-5FDD292F0F55}" type="presOf" srcId="{A0396F32-3206-48E0-B029-CB5E219F22F3}" destId="{CDD7B66B-875E-497E-9CF3-C266E7147CC4}" srcOrd="0" destOrd="0" presId="urn:microsoft.com/office/officeart/2005/8/layout/cycle5"/>
    <dgm:cxn modelId="{5F85EF07-9D36-4DC8-872E-FCFFB46677B0}" type="presOf" srcId="{F47A357B-FB62-45DA-9857-AFE87D542854}" destId="{9490699D-F07A-4675-B34E-5A5B046D2525}" srcOrd="0" destOrd="0" presId="urn:microsoft.com/office/officeart/2005/8/layout/cycle5"/>
    <dgm:cxn modelId="{17A88648-C2D3-4333-9429-E961C560467D}" srcId="{51EEB169-62CA-4086-A585-112E74F09895}" destId="{C1BC1774-476F-4752-8F23-736ECC238420}" srcOrd="1" destOrd="0" parTransId="{953A4678-EC14-43D5-9929-5DF71B87F942}" sibTransId="{85539D33-F1A1-49C1-86B0-9A4FBFA9B762}"/>
    <dgm:cxn modelId="{2B93AE8C-2DA6-4F26-8F7E-F478F150CBD2}" srcId="{51EEB169-62CA-4086-A585-112E74F09895}" destId="{CB08D981-F7A3-41DE-B0E8-665B395789D9}" srcOrd="4" destOrd="0" parTransId="{B7518501-C837-433C-BB66-1C85EC684BC9}" sibTransId="{A44D668A-DE4B-4A52-9FA5-3AEFB21DF9A7}"/>
    <dgm:cxn modelId="{0B90D6EC-67AC-49E2-9DFC-4B457A466107}" type="presOf" srcId="{85539D33-F1A1-49C1-86B0-9A4FBFA9B762}" destId="{54941891-8EF5-43AE-A970-E6354BD83782}" srcOrd="0" destOrd="0" presId="urn:microsoft.com/office/officeart/2005/8/layout/cycle5"/>
    <dgm:cxn modelId="{984721B3-9652-40F3-848B-07F8EFAEE99B}" type="presParOf" srcId="{238B32C8-193B-47F6-9D26-76050ACF872D}" destId="{CDD7B66B-875E-497E-9CF3-C266E7147CC4}" srcOrd="0" destOrd="0" presId="urn:microsoft.com/office/officeart/2005/8/layout/cycle5"/>
    <dgm:cxn modelId="{0D50F2E9-8782-47EF-8DDB-56CF090A34F6}" type="presParOf" srcId="{238B32C8-193B-47F6-9D26-76050ACF872D}" destId="{EC0668F5-4098-46AA-A275-E07175A46FB9}" srcOrd="1" destOrd="0" presId="urn:microsoft.com/office/officeart/2005/8/layout/cycle5"/>
    <dgm:cxn modelId="{98ED0404-3534-4C31-94F7-152AB0D5EB3D}" type="presParOf" srcId="{238B32C8-193B-47F6-9D26-76050ACF872D}" destId="{58D7E4E4-9701-4770-856E-F919177C0D35}" srcOrd="2" destOrd="0" presId="urn:microsoft.com/office/officeart/2005/8/layout/cycle5"/>
    <dgm:cxn modelId="{DA84B115-FC34-43FE-99F9-019FDAC05BCB}" type="presParOf" srcId="{238B32C8-193B-47F6-9D26-76050ACF872D}" destId="{9B5E67A4-C32D-4723-AA17-768FD9C00911}" srcOrd="3" destOrd="0" presId="urn:microsoft.com/office/officeart/2005/8/layout/cycle5"/>
    <dgm:cxn modelId="{63E7B715-13B2-458D-A555-80BBD68B4A0E}" type="presParOf" srcId="{238B32C8-193B-47F6-9D26-76050ACF872D}" destId="{3F804217-E923-4F98-9090-4FA31F1E199E}" srcOrd="4" destOrd="0" presId="urn:microsoft.com/office/officeart/2005/8/layout/cycle5"/>
    <dgm:cxn modelId="{AB509D01-5295-41D7-B020-02C4427DD14F}" type="presParOf" srcId="{238B32C8-193B-47F6-9D26-76050ACF872D}" destId="{54941891-8EF5-43AE-A970-E6354BD83782}" srcOrd="5" destOrd="0" presId="urn:microsoft.com/office/officeart/2005/8/layout/cycle5"/>
    <dgm:cxn modelId="{DD9DA849-B408-4BB4-AC7B-EDDD390EDE0F}" type="presParOf" srcId="{238B32C8-193B-47F6-9D26-76050ACF872D}" destId="{713601C6-5DE5-419A-938D-283EB95926CF}" srcOrd="6" destOrd="0" presId="urn:microsoft.com/office/officeart/2005/8/layout/cycle5"/>
    <dgm:cxn modelId="{F3B02EF2-FDE4-486B-B3E4-9F9A9F1F4041}" type="presParOf" srcId="{238B32C8-193B-47F6-9D26-76050ACF872D}" destId="{D9612ECB-9D29-4D94-AD29-5541E7FEEA52}" srcOrd="7" destOrd="0" presId="urn:microsoft.com/office/officeart/2005/8/layout/cycle5"/>
    <dgm:cxn modelId="{A5CC5960-F96A-4E84-8B9C-1BA3D0AE3852}" type="presParOf" srcId="{238B32C8-193B-47F6-9D26-76050ACF872D}" destId="{C75D7E4B-D10F-40FE-8EFD-064D107BA639}" srcOrd="8" destOrd="0" presId="urn:microsoft.com/office/officeart/2005/8/layout/cycle5"/>
    <dgm:cxn modelId="{3D5ADBE4-983E-4159-A32D-6EB736AE9145}" type="presParOf" srcId="{238B32C8-193B-47F6-9D26-76050ACF872D}" destId="{9490699D-F07A-4675-B34E-5A5B046D2525}" srcOrd="9" destOrd="0" presId="urn:microsoft.com/office/officeart/2005/8/layout/cycle5"/>
    <dgm:cxn modelId="{CB4E9923-D278-4BD4-8F8E-1B25735FAB55}" type="presParOf" srcId="{238B32C8-193B-47F6-9D26-76050ACF872D}" destId="{85E66B16-A6B2-470B-BD33-C92BB1A1E5D9}" srcOrd="10" destOrd="0" presId="urn:microsoft.com/office/officeart/2005/8/layout/cycle5"/>
    <dgm:cxn modelId="{09210D31-F936-4264-8B62-2A41B27AAFFF}" type="presParOf" srcId="{238B32C8-193B-47F6-9D26-76050ACF872D}" destId="{C8ABB277-36E7-41BC-9872-9598F3BFACB8}" srcOrd="11" destOrd="0" presId="urn:microsoft.com/office/officeart/2005/8/layout/cycle5"/>
    <dgm:cxn modelId="{6A7D3A3F-0EE8-4BC6-8150-50275C848860}" type="presParOf" srcId="{238B32C8-193B-47F6-9D26-76050ACF872D}" destId="{39B0EE9C-AE0C-4D12-BA71-1F06B6634EC4}" srcOrd="12" destOrd="0" presId="urn:microsoft.com/office/officeart/2005/8/layout/cycle5"/>
    <dgm:cxn modelId="{3B3B2A56-ABFC-411D-A8B6-CB56C2DF5203}" type="presParOf" srcId="{238B32C8-193B-47F6-9D26-76050ACF872D}" destId="{E3A0BC38-C6E1-47C4-99F6-89B071AB40E9}" srcOrd="13" destOrd="0" presId="urn:microsoft.com/office/officeart/2005/8/layout/cycle5"/>
    <dgm:cxn modelId="{03FB65CB-3E8C-4C9C-9625-2B538A3A8F09}" type="presParOf" srcId="{238B32C8-193B-47F6-9D26-76050ACF872D}" destId="{65015E7E-7DDC-41D1-A324-1A91A33E3D9A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7B66B-875E-497E-9CF3-C266E7147CC4}">
      <dsp:nvSpPr>
        <dsp:cNvPr id="0" name=""/>
        <dsp:cNvSpPr/>
      </dsp:nvSpPr>
      <dsp:spPr>
        <a:xfrm>
          <a:off x="5558667" y="-12422"/>
          <a:ext cx="1806922" cy="11744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Federal Government Issues Funds</a:t>
          </a:r>
          <a:endParaRPr lang="en-US" sz="2100" kern="1200" dirty="0"/>
        </a:p>
      </dsp:txBody>
      <dsp:txXfrm>
        <a:off x="5616001" y="44912"/>
        <a:ext cx="1692254" cy="1059831"/>
      </dsp:txXfrm>
    </dsp:sp>
    <dsp:sp modelId="{58D7E4E4-9701-4770-856E-F919177C0D35}">
      <dsp:nvSpPr>
        <dsp:cNvPr id="0" name=""/>
        <dsp:cNvSpPr/>
      </dsp:nvSpPr>
      <dsp:spPr>
        <a:xfrm>
          <a:off x="4655509" y="718794"/>
          <a:ext cx="4697543" cy="4697543"/>
        </a:xfrm>
        <a:custGeom>
          <a:avLst/>
          <a:gdLst/>
          <a:ahLst/>
          <a:cxnLst/>
          <a:rect l="0" t="0" r="0" b="0"/>
          <a:pathLst>
            <a:path>
              <a:moveTo>
                <a:pt x="3059138" y="109998"/>
              </a:moveTo>
              <a:arcTo wR="2348771" hR="2348771" stAng="17256260" swAng="164447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E67A4-C32D-4723-AA17-768FD9C00911}">
      <dsp:nvSpPr>
        <dsp:cNvPr id="0" name=""/>
        <dsp:cNvSpPr/>
      </dsp:nvSpPr>
      <dsp:spPr>
        <a:xfrm>
          <a:off x="7848604" y="1679299"/>
          <a:ext cx="2593945" cy="14014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The PED Gets Approved Plan by USDA FNS </a:t>
          </a:r>
        </a:p>
      </dsp:txBody>
      <dsp:txXfrm>
        <a:off x="7917016" y="1747711"/>
        <a:ext cx="2457121" cy="1264600"/>
      </dsp:txXfrm>
    </dsp:sp>
    <dsp:sp modelId="{54941891-8EF5-43AE-A970-E6354BD83782}">
      <dsp:nvSpPr>
        <dsp:cNvPr id="0" name=""/>
        <dsp:cNvSpPr/>
      </dsp:nvSpPr>
      <dsp:spPr>
        <a:xfrm>
          <a:off x="4512728" y="473034"/>
          <a:ext cx="4697543" cy="4697543"/>
        </a:xfrm>
        <a:custGeom>
          <a:avLst/>
          <a:gdLst/>
          <a:ahLst/>
          <a:cxnLst/>
          <a:rect l="0" t="0" r="0" b="0"/>
          <a:pathLst>
            <a:path>
              <a:moveTo>
                <a:pt x="4647917" y="2829037"/>
              </a:moveTo>
              <a:arcTo wR="2348771" hR="2348771" stAng="707927" swAng="100057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601C6-5DE5-419A-938D-283EB95926CF}">
      <dsp:nvSpPr>
        <dsp:cNvPr id="0" name=""/>
        <dsp:cNvSpPr/>
      </dsp:nvSpPr>
      <dsp:spPr>
        <a:xfrm>
          <a:off x="7010407" y="4133353"/>
          <a:ext cx="2560336" cy="138088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SFA’s Submit data to PED </a:t>
          </a:r>
          <a:endParaRPr lang="en-US" sz="2100" kern="1200" dirty="0"/>
        </a:p>
      </dsp:txBody>
      <dsp:txXfrm>
        <a:off x="7077816" y="4200762"/>
        <a:ext cx="2425518" cy="1246064"/>
      </dsp:txXfrm>
    </dsp:sp>
    <dsp:sp modelId="{C75D7E4B-D10F-40FE-8EFD-064D107BA639}">
      <dsp:nvSpPr>
        <dsp:cNvPr id="0" name=""/>
        <dsp:cNvSpPr/>
      </dsp:nvSpPr>
      <dsp:spPr>
        <a:xfrm>
          <a:off x="4881434" y="805264"/>
          <a:ext cx="4697543" cy="4697543"/>
        </a:xfrm>
        <a:custGeom>
          <a:avLst/>
          <a:gdLst/>
          <a:ahLst/>
          <a:cxnLst/>
          <a:rect l="0" t="0" r="0" b="0"/>
          <a:pathLst>
            <a:path>
              <a:moveTo>
                <a:pt x="1955016" y="4664302"/>
              </a:moveTo>
              <a:arcTo wR="2348771" hR="2348771" stAng="5979048" swAng="77820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0699D-F07A-4675-B34E-5A5B046D2525}">
      <dsp:nvSpPr>
        <dsp:cNvPr id="0" name=""/>
        <dsp:cNvSpPr/>
      </dsp:nvSpPr>
      <dsp:spPr>
        <a:xfrm>
          <a:off x="3505200" y="4013863"/>
          <a:ext cx="2737776" cy="123476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PED sends data to HSD</a:t>
          </a:r>
          <a:endParaRPr lang="en-US" sz="2100" kern="1200" dirty="0"/>
        </a:p>
      </dsp:txBody>
      <dsp:txXfrm>
        <a:off x="3565476" y="4074139"/>
        <a:ext cx="2617224" cy="1114211"/>
      </dsp:txXfrm>
    </dsp:sp>
    <dsp:sp modelId="{C8ABB277-36E7-41BC-9872-9598F3BFACB8}">
      <dsp:nvSpPr>
        <dsp:cNvPr id="0" name=""/>
        <dsp:cNvSpPr/>
      </dsp:nvSpPr>
      <dsp:spPr>
        <a:xfrm>
          <a:off x="3521790" y="-170804"/>
          <a:ext cx="4697543" cy="4697543"/>
        </a:xfrm>
        <a:custGeom>
          <a:avLst/>
          <a:gdLst/>
          <a:ahLst/>
          <a:cxnLst/>
          <a:rect l="0" t="0" r="0" b="0"/>
          <a:pathLst>
            <a:path>
              <a:moveTo>
                <a:pt x="720244" y="4041292"/>
              </a:moveTo>
              <a:arcTo wR="2348771" hR="2348771" stAng="8033766" swAng="96987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B0EE9C-AE0C-4D12-BA71-1F06B6634EC4}">
      <dsp:nvSpPr>
        <dsp:cNvPr id="0" name=""/>
        <dsp:cNvSpPr/>
      </dsp:nvSpPr>
      <dsp:spPr>
        <a:xfrm>
          <a:off x="2546455" y="1603098"/>
          <a:ext cx="2466575" cy="155381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HSD/Contractors Issue the P-EBT to the Students </a:t>
          </a:r>
          <a:endParaRPr lang="en-US" sz="2100" kern="1200" dirty="0"/>
        </a:p>
      </dsp:txBody>
      <dsp:txXfrm>
        <a:off x="2622306" y="1678949"/>
        <a:ext cx="2314873" cy="1402113"/>
      </dsp:txXfrm>
    </dsp:sp>
    <dsp:sp modelId="{65015E7E-7DDC-41D1-A324-1A91A33E3D9A}">
      <dsp:nvSpPr>
        <dsp:cNvPr id="0" name=""/>
        <dsp:cNvSpPr/>
      </dsp:nvSpPr>
      <dsp:spPr>
        <a:xfrm>
          <a:off x="3530889" y="742323"/>
          <a:ext cx="4697543" cy="4697543"/>
        </a:xfrm>
        <a:custGeom>
          <a:avLst/>
          <a:gdLst/>
          <a:ahLst/>
          <a:cxnLst/>
          <a:rect l="0" t="0" r="0" b="0"/>
          <a:pathLst>
            <a:path>
              <a:moveTo>
                <a:pt x="767388" y="612120"/>
              </a:moveTo>
              <a:arcTo wR="2348771" hR="2348771" stAng="13660753" swAng="1565825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C6A7F8C-F734-4E75-BDAD-4ECAB9C3BC8F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4A97E24-27BB-4B9C-BDD6-92B68F5B3E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65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97E24-27BB-4B9C-BDD6-92B68F5B3E8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1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303"/>
            <a:ext cx="9144000" cy="700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25" y="6172200"/>
            <a:ext cx="714375" cy="683697"/>
          </a:xfrm>
          <a:prstGeom prst="rect">
            <a:avLst/>
          </a:prstGeom>
          <a:effectLst/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629400" y="6348308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tx2"/>
                </a:solidFill>
              </a:rPr>
              <a:t>Christopher N.</a:t>
            </a:r>
            <a:r>
              <a:rPr lang="en-US" sz="1400" b="1" baseline="0" dirty="0" smtClean="0">
                <a:solidFill>
                  <a:schemeClr val="tx2"/>
                </a:solidFill>
              </a:rPr>
              <a:t> Ruszkowski</a:t>
            </a:r>
            <a:br>
              <a:rPr lang="en-US" sz="1400" b="1" baseline="0" dirty="0" smtClean="0">
                <a:solidFill>
                  <a:schemeClr val="tx2"/>
                </a:solidFill>
              </a:rPr>
            </a:br>
            <a:r>
              <a:rPr lang="en-US" sz="1400" b="1" baseline="0" dirty="0" smtClean="0">
                <a:solidFill>
                  <a:schemeClr val="tx2"/>
                </a:solidFill>
              </a:rPr>
              <a:t>Acting Secretary of Education 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6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267-A0EC-42F9-9E8C-475046085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2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267-A0EC-42F9-9E8C-475046085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9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B2F14267-A0EC-42F9-9E8C-475046085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73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32460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B2F14267-A0EC-42F9-9E8C-475046085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5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267-A0EC-42F9-9E8C-475046085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7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267-A0EC-42F9-9E8C-475046085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18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267-A0EC-42F9-9E8C-475046085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4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267-A0EC-42F9-9E8C-475046085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1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267-A0EC-42F9-9E8C-475046085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8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267-A0EC-42F9-9E8C-475046085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0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700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25" y="6172200"/>
            <a:ext cx="714375" cy="683697"/>
          </a:xfrm>
          <a:prstGeom prst="rect">
            <a:avLst/>
          </a:prstGeom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314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B2F14267-A0EC-42F9-9E8C-475046085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629400" y="6348308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tx2"/>
                </a:solidFill>
              </a:rPr>
              <a:t>Christopher N.</a:t>
            </a:r>
            <a:r>
              <a:rPr lang="en-US" sz="1400" b="1" baseline="0" dirty="0" smtClean="0">
                <a:solidFill>
                  <a:schemeClr val="tx2"/>
                </a:solidFill>
              </a:rPr>
              <a:t> Ruszkowski</a:t>
            </a:r>
            <a:br>
              <a:rPr lang="en-US" sz="1400" b="1" baseline="0" dirty="0" smtClean="0">
                <a:solidFill>
                  <a:schemeClr val="tx2"/>
                </a:solidFill>
              </a:rPr>
            </a:br>
            <a:r>
              <a:rPr lang="en-US" sz="1400" b="1" baseline="0" dirty="0" smtClean="0">
                <a:solidFill>
                  <a:schemeClr val="tx2"/>
                </a:solidFill>
              </a:rPr>
              <a:t>Acting Secretary of Education 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3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Copy%20of%20742%20Template%20SY1617%20MASTER_08022016.xl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eui.ped.state.nm.us/sites/DirectCert/default.asp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ebnew.ped.state.nm.us/bureaus/student-success-wellness/" TargetMode="External"/><Relationship Id="rId2" Type="http://schemas.openxmlformats.org/officeDocument/2006/relationships/hyperlink" Target="https://www.hsd.state.nm.us/LookingForAssistance/p-ebt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es.state.nm.us/yesnm/pandemic/pebt?execution=e1s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om/url?sa=i&amp;rct=j&amp;q=&amp;esrc=s&amp;source=images&amp;cd=&amp;cad=rja&amp;uact=8&amp;ved=0ahUKEwihvbi498fVAhUEjFQKHZZWBeMQjRwIBw&amp;url=https://community.uservoice.com/blog/customer-interview-questions/&amp;psig=AFQjCNEBaMvKp_vFLsVIy1b-aw9EIImeNg&amp;ust=150229175924456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0ahUKEwjGzfqw8sfVAhVBj1QKHRhmCxEQjRwIBw&amp;url=http://cleanmyemails.com/category/e-mail-verification/&amp;psig=AFQjCNE53i5JWHKoRHOmoJABY3j-9inNZA&amp;ust=150229050608690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www.google.com/url?sa=i&amp;rct=j&amp;q=&amp;esrc=s&amp;source=images&amp;cd=&amp;cad=rja&amp;uact=8&amp;ved=0ahUKEwjLv9LH8sfVAhXqiVQKHQQpD_8QjRwIBw&amp;url=https://dhrm.utah.gov/employment/verification-of-employment&amp;psig=AFQjCNHuFt3q1tJENfE0O0GsnGWngNGuDQ&amp;ust=150229055251794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source=images&amp;cd=&amp;cad=rja&amp;uact=8&amp;ved=0ahUKEwjatdKi9cfVAhVHwlQKHYqhDJ8QjRwIBw&amp;url=http://blogs.psychcentral.com/relapse-prevention/2016/08/relapse-is-a-process-not-an-event/&amp;psig=AFQjCNG4SGhlQcHOH2eo2TwJvcwVvTkubQ&amp;ust=150229065041451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Vincent.Baca@state.nm.u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" y="3581400"/>
            <a:ext cx="8991600" cy="19812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Success and Wellness Bureau</a:t>
            </a:r>
            <a:r>
              <a:rPr lang="en-US" sz="4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By: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Felix Griego, Deputy Director, MBA</a:t>
            </a: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/>
          <a:stretch/>
        </p:blipFill>
        <p:spPr>
          <a:xfrm>
            <a:off x="838200" y="609600"/>
            <a:ext cx="7543800" cy="2699369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988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23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Section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47385"/>
            <a:ext cx="8153400" cy="20574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ONLY </a:t>
            </a:r>
            <a:r>
              <a:rPr lang="en-US" dirty="0">
                <a:solidFill>
                  <a:schemeClr val="bg1"/>
                </a:solidFill>
              </a:rPr>
              <a:t>SFA’s that are collecting applications from students (Provision 2 base year and Standard Schools) report in this field.</a:t>
            </a:r>
          </a:p>
          <a:p>
            <a:r>
              <a:rPr lang="en-US" dirty="0">
                <a:solidFill>
                  <a:schemeClr val="bg1"/>
                </a:solidFill>
              </a:rPr>
              <a:t>All CEP and Provision 2 Non-Base Year do </a:t>
            </a:r>
            <a:r>
              <a:rPr lang="en-US" b="1" dirty="0">
                <a:solidFill>
                  <a:schemeClr val="bg1"/>
                </a:solidFill>
              </a:rPr>
              <a:t>NOT</a:t>
            </a:r>
            <a:r>
              <a:rPr lang="en-US" dirty="0">
                <a:solidFill>
                  <a:schemeClr val="bg1"/>
                </a:solidFill>
              </a:rPr>
              <a:t> report in this field but would rather enter zero’s for section 4.</a:t>
            </a:r>
          </a:p>
          <a:p>
            <a:r>
              <a:rPr lang="en-US" dirty="0">
                <a:solidFill>
                  <a:schemeClr val="bg1"/>
                </a:solidFill>
              </a:rPr>
              <a:t>For T-1 and T-2 will auto fill depending on your free and reduced data that is entered.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267-A0EC-42F9-9E8C-475046085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643420"/>
            <a:ext cx="8686800" cy="360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2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46" y="0"/>
            <a:ext cx="8915400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Section 5 ( Conduct Verification Process)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549" y="736190"/>
            <a:ext cx="8839200" cy="2362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All CEP and Provision 2 non-base year SFA’s are exempt from section 5 and should check 5-1.</a:t>
            </a:r>
          </a:p>
          <a:p>
            <a:r>
              <a:rPr lang="en-US" sz="2400" dirty="0">
                <a:solidFill>
                  <a:schemeClr val="bg1"/>
                </a:solidFill>
              </a:rPr>
              <a:t>All SFA’s should select option 5-3.1 standard verification method which you will verify 3% of free and reduced applications</a:t>
            </a:r>
            <a:r>
              <a:rPr lang="en-US" sz="2400" b="1" dirty="0">
                <a:solidFill>
                  <a:schemeClr val="bg1"/>
                </a:solidFill>
              </a:rPr>
              <a:t> only </a:t>
            </a:r>
            <a:r>
              <a:rPr lang="en-US" sz="2400" dirty="0">
                <a:solidFill>
                  <a:schemeClr val="bg1"/>
                </a:solidFill>
              </a:rPr>
              <a:t>collected </a:t>
            </a:r>
            <a:r>
              <a:rPr lang="en-US" sz="2400" dirty="0" smtClean="0">
                <a:solidFill>
                  <a:schemeClr val="bg1"/>
                </a:solidFill>
              </a:rPr>
              <a:t>July 1-October </a:t>
            </a:r>
            <a:r>
              <a:rPr lang="en-US" sz="2400" dirty="0">
                <a:solidFill>
                  <a:schemeClr val="bg1"/>
                </a:solidFill>
              </a:rPr>
              <a:t>1 .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If you wish to select other methods of verification </a:t>
            </a:r>
            <a:r>
              <a:rPr lang="en-US" sz="2400" u="sng" dirty="0">
                <a:solidFill>
                  <a:schemeClr val="bg1"/>
                </a:solidFill>
              </a:rPr>
              <a:t>State approval is needed.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267-A0EC-42F9-9E8C-475046085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69" y="3054561"/>
            <a:ext cx="8602560" cy="3314284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6553200" y="3124200"/>
            <a:ext cx="2463538" cy="1665327"/>
          </a:xfrm>
          <a:prstGeom prst="wedgeEllipseCallout">
            <a:avLst>
              <a:gd name="adj1" fmla="val -174322"/>
              <a:gd name="adj2" fmla="val 943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 fontScale="92500" lnSpcReduction="10000"/>
          </a:bodyPr>
          <a:lstStyle/>
          <a:p>
            <a:pPr algn="ctr"/>
            <a:r>
              <a:rPr lang="en-US" sz="1400" dirty="0" smtClean="0"/>
              <a:t>Verification is using records </a:t>
            </a:r>
            <a:r>
              <a:rPr lang="en-US" sz="1400" dirty="0"/>
              <a:t>(Letter Method</a:t>
            </a:r>
            <a:r>
              <a:rPr lang="en-US" sz="1400" dirty="0" smtClean="0"/>
              <a:t>) from a public agencies to verify income and/or program participation [Not Direct Certification]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1916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Section 5 Continued…….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16002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SFA will report its verification finding in section 5-8.</a:t>
            </a:r>
          </a:p>
          <a:p>
            <a:pPr lvl="1">
              <a:buFont typeface="Wingdings" pitchFamily="2" charset="2"/>
              <a:buChar char="q"/>
            </a:pPr>
            <a:r>
              <a:rPr lang="en-US" sz="2600" dirty="0">
                <a:solidFill>
                  <a:schemeClr val="bg1"/>
                </a:solidFill>
              </a:rPr>
              <a:t> VC-1: Applications that were verified for “cause” in addition to the selected applications (most SFA’s will enter </a:t>
            </a:r>
            <a:r>
              <a:rPr lang="en-US" sz="2600" dirty="0" smtClean="0">
                <a:solidFill>
                  <a:schemeClr val="bg1"/>
                </a:solidFill>
              </a:rPr>
              <a:t>N/A)</a:t>
            </a:r>
            <a:endParaRPr lang="en-US" sz="2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267-A0EC-42F9-9E8C-475046085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57400"/>
            <a:ext cx="861519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0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76200"/>
            <a:ext cx="9525000" cy="457200"/>
          </a:xfrm>
        </p:spPr>
        <p:txBody>
          <a:bodyPr>
            <a:normAutofit fontScale="90000"/>
          </a:bodyPr>
          <a:lstStyle/>
          <a:p>
            <a:r>
              <a:rPr lang="en-US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Submitting the NEW 742 Template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267-A0EC-42F9-9E8C-475046085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>
            <a:hlinkClick r:id="rId2" action="ppaction://hlinkfile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676400"/>
            <a:ext cx="9144000" cy="4800600"/>
          </a:xfrm>
          <a:prstGeom prst="rect">
            <a:avLst/>
          </a:prstGeom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533400" y="546594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dirty="0" smtClean="0">
                <a:solidFill>
                  <a:schemeClr val="bg1"/>
                </a:solidFill>
              </a:rPr>
              <a:t>You will need to submit the completed FNS 742 template </a:t>
            </a:r>
            <a:r>
              <a:rPr lang="en-US" sz="3400" dirty="0" smtClean="0">
                <a:solidFill>
                  <a:schemeClr val="bg1"/>
                </a:solidFill>
              </a:rPr>
              <a:t>Vincent Baca 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smtClean="0">
                <a:solidFill>
                  <a:schemeClr val="bg1"/>
                </a:solidFill>
              </a:rPr>
              <a:t>of the SSWB no later than </a:t>
            </a:r>
            <a:r>
              <a:rPr lang="en-US" sz="3400" dirty="0" smtClean="0">
                <a:solidFill>
                  <a:schemeClr val="bg1"/>
                </a:solidFill>
              </a:rPr>
              <a:t>February 28, 2021.</a:t>
            </a:r>
            <a:endParaRPr lang="en-US" sz="34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6481270" y="2667000"/>
            <a:ext cx="2180771" cy="2355476"/>
          </a:xfrm>
          <a:prstGeom prst="wedgeRoundRectCallout">
            <a:avLst>
              <a:gd name="adj1" fmla="val -40227"/>
              <a:gd name="adj2" fmla="val -824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</a:t>
            </a:r>
            <a:r>
              <a:rPr lang="en-US" sz="2800" dirty="0" smtClean="0"/>
              <a:t>ithout </a:t>
            </a:r>
            <a:r>
              <a:rPr lang="en-US" sz="2800" dirty="0"/>
              <a:t>errors flagged</a:t>
            </a:r>
          </a:p>
        </p:txBody>
      </p:sp>
    </p:spTree>
    <p:extLst>
      <p:ext uri="{BB962C8B-B14F-4D97-AF65-F5344CB8AC3E}">
        <p14:creationId xmlns:p14="http://schemas.microsoft.com/office/powerpoint/2010/main" val="28834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Direct Certification System and Reports Available</a:t>
            </a:r>
            <a:endParaRPr lang="en-US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696" y="1600201"/>
            <a:ext cx="8001000" cy="10667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URL: </a:t>
            </a:r>
            <a:r>
              <a:rPr lang="en-US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eui.ped.state.nm.us/sites/DirectCert/default.aspx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267-A0EC-42F9-9E8C-475046085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710" y="2362200"/>
            <a:ext cx="7543800" cy="360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34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9329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P-EBT: Who, What, Why, Where, When </a:t>
            </a:r>
            <a:endParaRPr lang="en-US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077200" cy="70865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Who?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Partnership of USDA, PED, and Human Service Department to Issue the Pandemic Electronic Benefits(PEBT) to Students and Families.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Qualified Free and Reduced Students that participate in the NSLP for SY 20-21 for remote/virtual school days only.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What?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Issue  P-EBT Similar to Debit Card to purchase food at P-EBT SNAP participating Stores.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Issue </a:t>
            </a:r>
            <a:r>
              <a:rPr lang="en-US" dirty="0" smtClean="0">
                <a:solidFill>
                  <a:srgbClr val="FFFF00"/>
                </a:solidFill>
              </a:rPr>
              <a:t>$6.82(NEW) </a:t>
            </a:r>
            <a:r>
              <a:rPr lang="en-US" dirty="0" smtClean="0">
                <a:solidFill>
                  <a:schemeClr val="bg1"/>
                </a:solidFill>
              </a:rPr>
              <a:t>per qualified remote/virtual </a:t>
            </a:r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ay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Why?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Federal funded program under USDA FNS to supplement the breakfast, lunch, snack(NEW) meals that students would normally get in school.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267-A0EC-42F9-9E8C-475046085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P-EBT: Who, What, Why, Where, When </a:t>
            </a:r>
            <a:r>
              <a:rPr lang="en-US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Continued…..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93057"/>
            <a:ext cx="8229600" cy="48786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Where?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PEBT cards are mailed to the address provided to the PED in the name of the oldest qualified student in the household.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Students and families can purchase food at any participating SNAP stores. 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When?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Began when Covid-19 school closures begun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PEBT Issuances began in May and will continue until June 30, 2021.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Will </a:t>
            </a:r>
            <a:r>
              <a:rPr lang="en-US" dirty="0" smtClean="0">
                <a:solidFill>
                  <a:schemeClr val="bg1"/>
                </a:solidFill>
              </a:rPr>
              <a:t>occur every 2 months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Next benefits will be staggered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267-A0EC-42F9-9E8C-475046085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010867"/>
            <a:ext cx="3276600" cy="154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39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945" y="-152400"/>
            <a:ext cx="5410200" cy="1143000"/>
          </a:xfrm>
        </p:spPr>
        <p:txBody>
          <a:bodyPr>
            <a:normAutofit/>
          </a:bodyPr>
          <a:lstStyle/>
          <a:p>
            <a:r>
              <a:rPr lang="en-US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New Guidance P-EBT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832484"/>
            <a:ext cx="8458200" cy="269621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Increase Funding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Increase daily amount $5.86-$6.82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Increase Flexibilities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Newest SP </a:t>
            </a:r>
            <a:r>
              <a:rPr lang="en-US" dirty="0">
                <a:solidFill>
                  <a:schemeClr val="bg1"/>
                </a:solidFill>
              </a:rPr>
              <a:t>Memo SP05_CACFP04_SFSP04s Q and A #4 for Nationwide waiver to allow SSO SFSP through SY 2020-21 (002)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267-A0EC-42F9-9E8C-475046085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3429000"/>
            <a:ext cx="7086600" cy="3213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430" y="168592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28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03" y="-91614"/>
            <a:ext cx="8229600" cy="1143000"/>
          </a:xfrm>
        </p:spPr>
        <p:txBody>
          <a:bodyPr>
            <a:normAutofit/>
          </a:bodyPr>
          <a:lstStyle/>
          <a:p>
            <a:r>
              <a:rPr lang="en-US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Process of Issuing PEBT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248138"/>
              </p:ext>
            </p:extLst>
          </p:nvPr>
        </p:nvGraphicFramePr>
        <p:xfrm>
          <a:off x="-1981200" y="1051386"/>
          <a:ext cx="13030200" cy="5501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267-A0EC-42F9-9E8C-475046085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2971800"/>
            <a:ext cx="2288665" cy="168592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667000" y="3831789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4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Importance of Student Data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Validating and Verifying Data per USDA regulations and guidance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Collaborate with Staff submitting data to the PED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Collection of Applications for Families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Current, Vetted and Correct data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Student Address (Address Changes Yes NM)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Correct Parent Guardian Data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Collection of learning Models from Admin. Staff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267-A0EC-42F9-9E8C-475046085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4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153400" cy="3810000"/>
          </a:xfrm>
        </p:spPr>
        <p:txBody>
          <a:bodyPr/>
          <a:lstStyle/>
          <a:p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Verification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742 Verification Report Data Elements</a:t>
            </a:r>
          </a:p>
          <a:p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742 Submission </a:t>
            </a:r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Demonstration</a:t>
            </a:r>
          </a:p>
          <a:p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P-EBT </a:t>
            </a:r>
          </a:p>
          <a:p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Updates 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267-A0EC-42F9-9E8C-475046085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Latest Update and Issuance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613" y="10668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October and November Issuances will be sent on </a:t>
            </a:r>
            <a:r>
              <a:rPr lang="en-US" b="1" dirty="0" smtClean="0">
                <a:solidFill>
                  <a:srgbClr val="FFFF00"/>
                </a:solidFill>
              </a:rPr>
              <a:t>February 27, 2021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New Mexico Plan Approved through June 30, 2020.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Only issue P-EBT for students on remote days\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Superintendents notify PED Deputy Secretary’s on qualified remote days.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Next Phases of P-EBT issuance (utilize STARS reporting periods)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Send Benefits 2 month timeframe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Patience with Please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267-A0EC-42F9-9E8C-475046085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039620"/>
            <a:ext cx="2590800" cy="165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94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HSD P-EBT Website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www.hsd.state.nm.us/LookingForAssistance/p-ebt.aspx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PED Website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  <a:hlinkClick r:id="rId3"/>
              </a:rPr>
              <a:t>http://webnew.ped.state.nm.us/bureaus/student-success-wellness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/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Yes NM Website(Check benefit or change address): </a:t>
            </a:r>
            <a:r>
              <a:rPr lang="en-US" dirty="0">
                <a:solidFill>
                  <a:schemeClr val="bg1"/>
                </a:solidFill>
                <a:hlinkClick r:id="rId4"/>
              </a:rPr>
              <a:t>https://www.yes.state.nm.us/yesnm/pandemic/pebt?execution=e1s1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USDA Website</a:t>
            </a:r>
            <a:r>
              <a:rPr lang="en-US" dirty="0">
                <a:solidFill>
                  <a:schemeClr val="bg1"/>
                </a:solidFill>
              </a:rPr>
              <a:t>: https://www.fns.usda.gov/snap/state-guidance-coronavirus-pandemic-ebt-pebt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PED/HSD Hotline Number- </a:t>
            </a:r>
            <a:r>
              <a:rPr lang="en-US" dirty="0">
                <a:solidFill>
                  <a:schemeClr val="bg1"/>
                </a:solidFill>
              </a:rPr>
              <a:t>1-833-415-0569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Request a new Card: </a:t>
            </a:r>
            <a:r>
              <a:rPr lang="en-US" dirty="0">
                <a:solidFill>
                  <a:schemeClr val="bg1"/>
                </a:solidFill>
              </a:rPr>
              <a:t>1-800-843-8303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267-A0EC-42F9-9E8C-475046085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3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5337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267-A0EC-42F9-9E8C-475046085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4" name="Picture 4" descr="Image result for Questi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68311"/>
            <a:ext cx="396239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133600" y="3873670"/>
            <a:ext cx="548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5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7777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Felix Griego, Deputy Director, </a:t>
            </a:r>
            <a:r>
              <a:rPr lang="en-US" altLang="en-US" dirty="0" smtClean="0">
                <a:solidFill>
                  <a:schemeClr val="bg1"/>
                </a:solidFill>
              </a:rPr>
              <a:t>MBA  </a:t>
            </a:r>
            <a:endParaRPr lang="en-US" altLang="en-US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Email: </a:t>
            </a:r>
            <a:r>
              <a:rPr lang="en-US" altLang="en-US" b="1" u="sng" dirty="0">
                <a:solidFill>
                  <a:schemeClr val="bg1"/>
                </a:solidFill>
              </a:rPr>
              <a:t>felix.griego@state.nm.us</a:t>
            </a:r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/>
          <a:stretch/>
        </p:blipFill>
        <p:spPr>
          <a:xfrm>
            <a:off x="6434176" y="5745801"/>
            <a:ext cx="2405024" cy="860581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09672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USDA FNS New Guidance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658" y="1143000"/>
            <a:ext cx="8229600" cy="15804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SP 04-2021, CACFP 03-2021, SFSP </a:t>
            </a:r>
            <a:r>
              <a:rPr lang="en-US" sz="2800" dirty="0" smtClean="0">
                <a:solidFill>
                  <a:schemeClr val="bg1"/>
                </a:solidFill>
              </a:rPr>
              <a:t>03-2021: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Questions </a:t>
            </a:r>
            <a:r>
              <a:rPr lang="en-US" sz="2800" dirty="0">
                <a:solidFill>
                  <a:schemeClr val="bg1"/>
                </a:solidFill>
              </a:rPr>
              <a:t>and Answers Relating to the Nationwide Waiver to Allow Summer Food Service Program and Seamless Summer Option Operations during School Year 2020-2021 – Q&amp;As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267-A0EC-42F9-9E8C-475046085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10" y="2895600"/>
            <a:ext cx="86487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10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938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FNS 742 Verification </a:t>
            </a:r>
            <a:r>
              <a:rPr lang="en-US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Report</a:t>
            </a:r>
            <a:r>
              <a:rPr lang="en-US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en-US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en-US" sz="31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What is the FNS 742 Report? </a:t>
            </a:r>
            <a: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2678"/>
            <a:ext cx="8382000" cy="479725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Annual Verification Report that is required by USDA to be filled out by all School Food Authorities operating under the NSLP</a:t>
            </a:r>
          </a:p>
          <a:p>
            <a:r>
              <a:rPr lang="en-US" dirty="0">
                <a:solidFill>
                  <a:schemeClr val="bg1"/>
                </a:solidFill>
              </a:rPr>
              <a:t>Provides </a:t>
            </a:r>
            <a:r>
              <a:rPr lang="en-US" dirty="0" smtClean="0">
                <a:solidFill>
                  <a:schemeClr val="bg1"/>
                </a:solidFill>
              </a:rPr>
              <a:t>results of the verification process within a Districts Certification and Application for </a:t>
            </a:r>
            <a:r>
              <a:rPr lang="en-US" dirty="0">
                <a:solidFill>
                  <a:schemeClr val="bg1"/>
                </a:solidFill>
              </a:rPr>
              <a:t>free/reduced price meal benefits in the National School Lunch Program </a:t>
            </a:r>
            <a:r>
              <a:rPr lang="en-US" dirty="0" smtClean="0">
                <a:solidFill>
                  <a:schemeClr val="bg1"/>
                </a:solidFill>
              </a:rPr>
              <a:t>for </a:t>
            </a:r>
            <a:r>
              <a:rPr lang="en-US" dirty="0">
                <a:solidFill>
                  <a:schemeClr val="bg1"/>
                </a:solidFill>
              </a:rPr>
              <a:t>their students </a:t>
            </a:r>
          </a:p>
          <a:p>
            <a:r>
              <a:rPr lang="en-US" dirty="0">
                <a:solidFill>
                  <a:schemeClr val="bg1"/>
                </a:solidFill>
              </a:rPr>
              <a:t>July 1-October </a:t>
            </a:r>
            <a:r>
              <a:rPr lang="en-US" dirty="0" smtClean="0">
                <a:solidFill>
                  <a:schemeClr val="bg1"/>
                </a:solidFill>
              </a:rPr>
              <a:t>1 Snapshot </a:t>
            </a:r>
            <a:r>
              <a:rPr lang="en-US" dirty="0">
                <a:solidFill>
                  <a:schemeClr val="bg1"/>
                </a:solidFill>
              </a:rPr>
              <a:t>data of current school year. </a:t>
            </a:r>
          </a:p>
          <a:p>
            <a:r>
              <a:rPr lang="en-US" dirty="0">
                <a:solidFill>
                  <a:schemeClr val="bg1"/>
                </a:solidFill>
              </a:rPr>
              <a:t>Verification of applications needs to be done </a:t>
            </a:r>
            <a:r>
              <a:rPr lang="en-US" dirty="0" smtClean="0">
                <a:solidFill>
                  <a:schemeClr val="bg1"/>
                </a:solidFill>
              </a:rPr>
              <a:t>by </a:t>
            </a:r>
            <a:r>
              <a:rPr lang="en-US" b="1" dirty="0" smtClean="0">
                <a:solidFill>
                  <a:srgbClr val="FFFF00"/>
                </a:solidFill>
              </a:rPr>
              <a:t>February 28, 2021</a:t>
            </a:r>
            <a:r>
              <a:rPr lang="en-US" dirty="0" smtClean="0">
                <a:solidFill>
                  <a:schemeClr val="bg1"/>
                </a:solidFill>
              </a:rPr>
              <a:t> of </a:t>
            </a:r>
            <a:r>
              <a:rPr lang="en-US" dirty="0">
                <a:solidFill>
                  <a:schemeClr val="bg1"/>
                </a:solidFill>
              </a:rPr>
              <a:t>applications collected from July 1-October 1, </a:t>
            </a:r>
            <a:r>
              <a:rPr lang="en-US" dirty="0" smtClean="0">
                <a:solidFill>
                  <a:schemeClr val="bg1"/>
                </a:solidFill>
              </a:rPr>
              <a:t>2017.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Submitted by PED </a:t>
            </a:r>
            <a:r>
              <a:rPr lang="en-US" dirty="0" smtClean="0">
                <a:solidFill>
                  <a:schemeClr val="bg1"/>
                </a:solidFill>
              </a:rPr>
              <a:t>SSWB </a:t>
            </a:r>
            <a:r>
              <a:rPr lang="en-US" dirty="0">
                <a:solidFill>
                  <a:schemeClr val="bg1"/>
                </a:solidFill>
              </a:rPr>
              <a:t>to USDA on March 15 of that current school </a:t>
            </a:r>
            <a:r>
              <a:rPr lang="en-US" dirty="0" smtClean="0">
                <a:solidFill>
                  <a:schemeClr val="bg1"/>
                </a:solidFill>
              </a:rPr>
              <a:t>year</a:t>
            </a:r>
            <a:r>
              <a:rPr lang="en-US" dirty="0" smtClean="0">
                <a:solidFill>
                  <a:schemeClr val="bg1"/>
                </a:solidFill>
              </a:rPr>
              <a:t>. We are waiting for the final day due to extensions given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267-A0EC-42F9-9E8C-475046085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https://encrypted-tbn0.gstatic.com/images?q=tbn:ANd9GcS4uRKGbpXV2NrveQfA0ZJ1c5-40gVVI4jL302E9K8zjlaCx6MTx7rPYl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6200"/>
            <a:ext cx="1552575" cy="123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verification Image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828641"/>
            <a:ext cx="2895600" cy="93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4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Image result for Process Imag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64003"/>
            <a:ext cx="3593595" cy="60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45" y="1314877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4800"/>
              </a:lnSpc>
              <a:spcBef>
                <a:spcPts val="600"/>
              </a:spcBef>
            </a:pPr>
            <a:r>
              <a:rPr lang="en-US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742 Verification </a:t>
            </a:r>
            <a:r>
              <a:rPr lang="en-US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Process</a:t>
            </a:r>
            <a:br>
              <a:rPr lang="en-US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716" y="1926680"/>
            <a:ext cx="8534400" cy="4724399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All </a:t>
            </a:r>
            <a:r>
              <a:rPr lang="en-US" dirty="0">
                <a:solidFill>
                  <a:schemeClr val="bg1"/>
                </a:solidFill>
              </a:rPr>
              <a:t>SFA’s have to fill out the FNS 742 Verification Report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CEP, Provision 2 </a:t>
            </a:r>
            <a:r>
              <a:rPr lang="en-US" dirty="0">
                <a:solidFill>
                  <a:schemeClr val="bg1"/>
                </a:solidFill>
              </a:rPr>
              <a:t>Non-base </a:t>
            </a:r>
            <a:r>
              <a:rPr lang="en-US" dirty="0" smtClean="0">
                <a:solidFill>
                  <a:schemeClr val="bg1"/>
                </a:solidFill>
              </a:rPr>
              <a:t>year, RCCI’s </a:t>
            </a:r>
            <a:r>
              <a:rPr lang="en-US" dirty="0" smtClean="0">
                <a:solidFill>
                  <a:schemeClr val="bg1"/>
                </a:solidFill>
              </a:rPr>
              <a:t>fill out SFA’s information along with Section 1 &amp; 2 only, they are </a:t>
            </a:r>
            <a:r>
              <a:rPr lang="en-US" b="1" dirty="0" smtClean="0">
                <a:solidFill>
                  <a:schemeClr val="bg1"/>
                </a:solidFill>
              </a:rPr>
              <a:t>Not Required</a:t>
            </a:r>
            <a:r>
              <a:rPr lang="en-US" dirty="0" smtClean="0">
                <a:solidFill>
                  <a:schemeClr val="bg1"/>
                </a:solidFill>
              </a:rPr>
              <a:t> to complete any thing else other then check Box (3-1) and Box (5-1).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Standard and Provision 2 Base Year SFA’s are </a:t>
            </a:r>
            <a:r>
              <a:rPr lang="en-US" b="1" dirty="0">
                <a:solidFill>
                  <a:schemeClr val="bg1"/>
                </a:solidFill>
              </a:rPr>
              <a:t>REQUIRED</a:t>
            </a:r>
            <a:r>
              <a:rPr lang="en-US" dirty="0">
                <a:solidFill>
                  <a:schemeClr val="bg1"/>
                </a:solidFill>
              </a:rPr>
              <a:t> to fill out all sections 1-5.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Verification </a:t>
            </a:r>
            <a:r>
              <a:rPr lang="en-US" dirty="0">
                <a:solidFill>
                  <a:schemeClr val="bg1"/>
                </a:solidFill>
              </a:rPr>
              <a:t>Process </a:t>
            </a:r>
            <a:r>
              <a:rPr lang="en-US" dirty="0" smtClean="0">
                <a:solidFill>
                  <a:schemeClr val="bg1"/>
                </a:solidFill>
              </a:rPr>
              <a:t>should </a:t>
            </a:r>
            <a:r>
              <a:rPr lang="en-US" dirty="0">
                <a:solidFill>
                  <a:schemeClr val="bg1"/>
                </a:solidFill>
              </a:rPr>
              <a:t>be </a:t>
            </a:r>
            <a:r>
              <a:rPr lang="en-US" dirty="0" smtClean="0">
                <a:solidFill>
                  <a:schemeClr val="bg1"/>
                </a:solidFill>
              </a:rPr>
              <a:t>done by </a:t>
            </a:r>
            <a:r>
              <a:rPr lang="en-US" u="sng" dirty="0">
                <a:solidFill>
                  <a:schemeClr val="bg1"/>
                </a:solidFill>
              </a:rPr>
              <a:t>ALL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SFA’s by </a:t>
            </a:r>
            <a:r>
              <a:rPr lang="en-US" b="1" dirty="0" smtClean="0">
                <a:solidFill>
                  <a:srgbClr val="FFFF00"/>
                </a:solidFill>
              </a:rPr>
              <a:t>February 28, 2021 (NEW).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267-A0EC-42F9-9E8C-475046085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504258" y="-18451"/>
            <a:ext cx="6337373" cy="846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80"/>
              </a:spcBef>
              <a:buFont typeface="Wingdings 2"/>
              <a:buNone/>
              <a:defRPr/>
            </a:pP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Important Things to Know:</a:t>
            </a:r>
          </a:p>
        </p:txBody>
      </p:sp>
      <p:sp>
        <p:nvSpPr>
          <p:cNvPr id="6" name="AutoShape 2" descr="Image result for Process Imag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Process Images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Process Images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Image result for Process Images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8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800600"/>
          </a:xfrm>
        </p:spPr>
        <p:txBody>
          <a:bodyPr lIns="0" tIns="0" rIns="0" bIns="0"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Section 5 is where you report the actual verification findings of applications from </a:t>
            </a:r>
            <a:r>
              <a:rPr lang="en-US" dirty="0" smtClean="0">
                <a:solidFill>
                  <a:schemeClr val="bg1"/>
                </a:solidFill>
              </a:rPr>
              <a:t>July 1-October </a:t>
            </a:r>
            <a:r>
              <a:rPr lang="en-US" dirty="0">
                <a:solidFill>
                  <a:schemeClr val="bg1"/>
                </a:solidFill>
              </a:rPr>
              <a:t>1.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You must </a:t>
            </a:r>
            <a:r>
              <a:rPr lang="en-US" b="1" dirty="0">
                <a:solidFill>
                  <a:schemeClr val="bg1"/>
                </a:solidFill>
              </a:rPr>
              <a:t>ONLY</a:t>
            </a:r>
            <a:r>
              <a:rPr lang="en-US" dirty="0">
                <a:solidFill>
                  <a:schemeClr val="bg1"/>
                </a:solidFill>
              </a:rPr>
              <a:t> select </a:t>
            </a:r>
            <a:r>
              <a:rPr lang="en-US" dirty="0" smtClean="0">
                <a:solidFill>
                  <a:schemeClr val="bg1"/>
                </a:solidFill>
              </a:rPr>
              <a:t>“Standard” sample size verification process (Section 5-3.1) unless,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Qualifies and is considering one of the “Alternate” sample size methods one </a:t>
            </a:r>
            <a:r>
              <a:rPr lang="en-US" dirty="0">
                <a:solidFill>
                  <a:schemeClr val="bg1"/>
                </a:solidFill>
              </a:rPr>
              <a:t>or </a:t>
            </a:r>
            <a:r>
              <a:rPr lang="en-US" dirty="0" smtClean="0">
                <a:solidFill>
                  <a:schemeClr val="bg1"/>
                </a:solidFill>
              </a:rPr>
              <a:t>two, you must meet </a:t>
            </a:r>
            <a:r>
              <a:rPr lang="en-US" dirty="0">
                <a:solidFill>
                  <a:schemeClr val="bg1"/>
                </a:solidFill>
              </a:rPr>
              <a:t>the qualification </a:t>
            </a: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b="1" dirty="0" smtClean="0">
                <a:solidFill>
                  <a:schemeClr val="bg1"/>
                </a:solidFill>
              </a:rPr>
              <a:t>REQUIRES</a:t>
            </a:r>
            <a:r>
              <a:rPr lang="en-US" dirty="0" smtClean="0">
                <a:solidFill>
                  <a:schemeClr val="bg1"/>
                </a:solidFill>
              </a:rPr>
              <a:t> a formal request and state approval.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SFA’s </a:t>
            </a:r>
            <a:r>
              <a:rPr lang="en-US" dirty="0">
                <a:solidFill>
                  <a:schemeClr val="bg1"/>
                </a:solidFill>
              </a:rPr>
              <a:t>must utilize and submit the </a:t>
            </a:r>
            <a:r>
              <a:rPr lang="en-US" b="1" dirty="0">
                <a:solidFill>
                  <a:schemeClr val="bg1"/>
                </a:solidFill>
              </a:rPr>
              <a:t>NEW</a:t>
            </a:r>
            <a:r>
              <a:rPr lang="en-US" dirty="0">
                <a:solidFill>
                  <a:schemeClr val="bg1"/>
                </a:solidFill>
              </a:rPr>
              <a:t> FNS 742 </a:t>
            </a:r>
            <a:r>
              <a:rPr lang="en-US" dirty="0" smtClean="0">
                <a:solidFill>
                  <a:schemeClr val="bg1"/>
                </a:solidFill>
              </a:rPr>
              <a:t>Template provided to </a:t>
            </a:r>
            <a:r>
              <a:rPr lang="en-US" dirty="0" smtClean="0">
                <a:solidFill>
                  <a:schemeClr val="bg1"/>
                </a:solidFill>
              </a:rPr>
              <a:t>Vincent Baca at 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Vincent.Baca@state.nm.us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900" b="1" dirty="0">
                <a:solidFill>
                  <a:schemeClr val="bg1"/>
                </a:solidFill>
              </a:rPr>
              <a:t>Note: SFA’s are required to submit by email the completed </a:t>
            </a:r>
            <a:r>
              <a:rPr lang="en-US" sz="2900" b="1" dirty="0" smtClean="0">
                <a:solidFill>
                  <a:schemeClr val="bg1"/>
                </a:solidFill>
              </a:rPr>
              <a:t>Excel Spreadsheet (No other format is accepted) </a:t>
            </a:r>
            <a:r>
              <a:rPr lang="en-US" sz="2900" b="1" dirty="0">
                <a:solidFill>
                  <a:schemeClr val="bg1"/>
                </a:solidFill>
              </a:rPr>
              <a:t>of </a:t>
            </a:r>
            <a:r>
              <a:rPr lang="en-US" sz="2900" b="1" dirty="0" smtClean="0">
                <a:solidFill>
                  <a:schemeClr val="bg1"/>
                </a:solidFill>
              </a:rPr>
              <a:t>the NM </a:t>
            </a:r>
            <a:r>
              <a:rPr lang="en-US" sz="2900" b="1" dirty="0">
                <a:solidFill>
                  <a:schemeClr val="bg1"/>
                </a:solidFill>
              </a:rPr>
              <a:t>PED FNS 742 Reporting </a:t>
            </a:r>
            <a:r>
              <a:rPr lang="en-US" sz="2900" b="1" dirty="0" smtClean="0">
                <a:solidFill>
                  <a:schemeClr val="bg1"/>
                </a:solidFill>
              </a:rPr>
              <a:t>Template </a:t>
            </a:r>
            <a:r>
              <a:rPr lang="en-US" sz="2900" b="1" dirty="0">
                <a:solidFill>
                  <a:schemeClr val="bg1"/>
                </a:solidFill>
              </a:rPr>
              <a:t>to Student Success and Wellness Bureau (SSWB) with no errors</a:t>
            </a:r>
            <a:r>
              <a:rPr lang="en-US" sz="2900" dirty="0" smtClean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267-A0EC-42F9-9E8C-475046085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43503" y="457200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sz="40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Important Things to </a:t>
            </a:r>
            <a:r>
              <a:rPr lang="en-US" sz="4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Know Continued: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endParaRPr lang="en-US" dirty="0"/>
          </a:p>
        </p:txBody>
      </p:sp>
      <p:sp>
        <p:nvSpPr>
          <p:cNvPr id="2" name="AutoShape 2" descr="Image result for Importan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18" y="429170"/>
            <a:ext cx="862781" cy="74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13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Filling out the Verification Report</a:t>
            </a:r>
            <a:br>
              <a:rPr lang="en-US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en-US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Section 1:</a:t>
            </a:r>
            <a:endParaRPr lang="en-US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6670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Section 1 is related to all general SFA information like total school sites and total enrollment.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A- Refers to total number of schools/sites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B- Refers to total number of students </a:t>
            </a:r>
          </a:p>
          <a:p>
            <a:pPr lvl="1">
              <a:buNone/>
            </a:pPr>
            <a:r>
              <a:rPr lang="en-US" b="1" dirty="0">
                <a:solidFill>
                  <a:schemeClr val="bg1"/>
                </a:solidFill>
              </a:rPr>
              <a:t>Note: </a:t>
            </a:r>
            <a:r>
              <a:rPr lang="en-US" dirty="0">
                <a:solidFill>
                  <a:schemeClr val="bg1"/>
                </a:solidFill>
              </a:rPr>
              <a:t>Depending on entered data some areas will auto fill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267-A0EC-42F9-9E8C-475046085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95164"/>
            <a:ext cx="8686800" cy="242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23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Section </a:t>
            </a:r>
            <a:r>
              <a:rPr lang="en-US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2:</a:t>
            </a:r>
            <a:endParaRPr lang="en-US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2868561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This section is for SFA’s operating alternate provisions (Provision 2 and CEP).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2-2aB, 2-2bB –Multiply the most recent base year free and reduced percentage times current enrollment. </a:t>
            </a:r>
          </a:p>
          <a:p>
            <a:pPr lvl="1">
              <a:buNone/>
            </a:pPr>
            <a:r>
              <a:rPr lang="en-US" b="1" dirty="0">
                <a:solidFill>
                  <a:schemeClr val="bg1"/>
                </a:solidFill>
              </a:rPr>
              <a:t>(Average of schools free %)  X (total students at sites) = Number of Students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2-4 and 2-5 are not applicable for most SFA’s in NM. </a:t>
            </a:r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NOTE: NO SFA’s can establish P2 base years this year.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267-A0EC-42F9-9E8C-475046085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45" y="3554361"/>
            <a:ext cx="878391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Section </a:t>
            </a:r>
            <a:r>
              <a:rPr lang="en-US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3:</a:t>
            </a:r>
            <a:endParaRPr lang="en-US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3-2B: Standard and Provision 2 base year school sites </a:t>
            </a:r>
            <a:r>
              <a:rPr lang="en-US" b="1" dirty="0">
                <a:solidFill>
                  <a:schemeClr val="bg1"/>
                </a:solidFill>
              </a:rPr>
              <a:t>only</a:t>
            </a:r>
            <a:r>
              <a:rPr lang="en-US" dirty="0">
                <a:solidFill>
                  <a:schemeClr val="bg1"/>
                </a:solidFill>
              </a:rPr>
              <a:t> report students in this section.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 Report SNAP students as of  the last operating day in October </a:t>
            </a:r>
            <a:r>
              <a:rPr lang="en-US" dirty="0" smtClean="0">
                <a:solidFill>
                  <a:schemeClr val="bg1"/>
                </a:solidFill>
              </a:rPr>
              <a:t>2021 </a:t>
            </a:r>
            <a:r>
              <a:rPr lang="en-US" dirty="0">
                <a:solidFill>
                  <a:schemeClr val="bg1"/>
                </a:solidFill>
              </a:rPr>
              <a:t>along with any extended eligibility SNAP students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4267-A0EC-42F9-9E8C-475046085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" y="2581836"/>
            <a:ext cx="8763001" cy="374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</TotalTime>
  <Words>1239</Words>
  <Application>Microsoft Office PowerPoint</Application>
  <PresentationFormat>On-screen Show (4:3)</PresentationFormat>
  <Paragraphs>147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Wingdings</vt:lpstr>
      <vt:lpstr>Wingdings 2</vt:lpstr>
      <vt:lpstr>1_Office Theme</vt:lpstr>
      <vt:lpstr>PowerPoint Presentation</vt:lpstr>
      <vt:lpstr>Overview</vt:lpstr>
      <vt:lpstr>USDA FNS New Guidance </vt:lpstr>
      <vt:lpstr>FNS 742 Verification Report What is the FNS 742 Report?  </vt:lpstr>
      <vt:lpstr>742 Verification Process  </vt:lpstr>
      <vt:lpstr>Important Things to Know Continued: </vt:lpstr>
      <vt:lpstr>Filling out the Verification Report Section 1:</vt:lpstr>
      <vt:lpstr>Section 2:</vt:lpstr>
      <vt:lpstr>Section 3:</vt:lpstr>
      <vt:lpstr>Section 4</vt:lpstr>
      <vt:lpstr>Section 5 ( Conduct Verification Process)</vt:lpstr>
      <vt:lpstr>Section 5 Continued…….</vt:lpstr>
      <vt:lpstr>Submitting the NEW 742 Template </vt:lpstr>
      <vt:lpstr>Direct Certification System and Reports Available</vt:lpstr>
      <vt:lpstr>P-EBT: Who, What, Why, Where, When </vt:lpstr>
      <vt:lpstr>P-EBT: Who, What, Why, Where, When Continued…..</vt:lpstr>
      <vt:lpstr>New Guidance P-EBT </vt:lpstr>
      <vt:lpstr>Process of Issuing PEBT </vt:lpstr>
      <vt:lpstr>Importance of Student Data </vt:lpstr>
      <vt:lpstr>Latest Update and Issuance </vt:lpstr>
      <vt:lpstr>Resources </vt:lpstr>
      <vt:lpstr>Questions</vt:lpstr>
    </vt:vector>
  </TitlesOfParts>
  <Company>NMPED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Aimee Barabe</dc:creator>
  <cp:lastModifiedBy>Felix Griego</cp:lastModifiedBy>
  <cp:revision>188</cp:revision>
  <cp:lastPrinted>2016-02-26T19:42:56Z</cp:lastPrinted>
  <dcterms:created xsi:type="dcterms:W3CDTF">2014-10-19T20:44:28Z</dcterms:created>
  <dcterms:modified xsi:type="dcterms:W3CDTF">2021-02-09T15:13:00Z</dcterms:modified>
</cp:coreProperties>
</file>