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38" r:id="rId2"/>
    <p:sldId id="439" r:id="rId3"/>
    <p:sldId id="477" r:id="rId4"/>
    <p:sldId id="474" r:id="rId5"/>
    <p:sldId id="466" r:id="rId6"/>
    <p:sldId id="462" r:id="rId7"/>
    <p:sldId id="463" r:id="rId8"/>
    <p:sldId id="479" r:id="rId9"/>
    <p:sldId id="480" r:id="rId10"/>
    <p:sldId id="481" r:id="rId11"/>
    <p:sldId id="465" r:id="rId12"/>
    <p:sldId id="458" r:id="rId13"/>
    <p:sldId id="453" r:id="rId14"/>
    <p:sldId id="456" r:id="rId15"/>
    <p:sldId id="476" r:id="rId16"/>
    <p:sldId id="478" r:id="rId17"/>
    <p:sldId id="47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438"/>
            <p14:sldId id="439"/>
            <p14:sldId id="477"/>
            <p14:sldId id="474"/>
            <p14:sldId id="466"/>
            <p14:sldId id="462"/>
            <p14:sldId id="463"/>
            <p14:sldId id="479"/>
            <p14:sldId id="480"/>
            <p14:sldId id="481"/>
            <p14:sldId id="465"/>
            <p14:sldId id="458"/>
            <p14:sldId id="453"/>
            <p14:sldId id="456"/>
            <p14:sldId id="476"/>
            <p14:sldId id="478"/>
            <p14:sldId id="4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91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939" autoAdjust="0"/>
  </p:normalViewPr>
  <p:slideViewPr>
    <p:cSldViewPr snapToGrid="0" snapToObjects="1">
      <p:cViewPr varScale="1">
        <p:scale>
          <a:sx n="91" d="100"/>
          <a:sy n="91" d="100"/>
        </p:scale>
        <p:origin x="144" y="78"/>
      </p:cViewPr>
      <p:guideLst>
        <p:guide orient="horz" pos="1620"/>
        <p:guide pos="2880"/>
      </p:guideLst>
    </p:cSldViewPr>
  </p:slideViewPr>
  <p:outlineViewPr>
    <p:cViewPr>
      <p:scale>
        <a:sx n="33" d="100"/>
        <a:sy n="33" d="100"/>
      </p:scale>
      <p:origin x="0" y="1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A4CF-354F-B74D-92D0-6B9B6EA3D4D9}" type="datetimeFigureOut">
              <a:rPr lang="en-US" smtClean="0"/>
              <a:t>6/22/2021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556-A72A-AD4D-B42C-8C8236EBB931}" type="slidenum">
              <a:rPr lang="en-US" smtClean="0"/>
              <a:t>‹#›</a:t>
            </a:fld>
            <a:endParaRPr lang="en-US"/>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6</a:t>
            </a:fld>
            <a:endParaRPr lang="en-US"/>
          </a:p>
        </p:txBody>
      </p:sp>
    </p:spTree>
    <p:extLst>
      <p:ext uri="{BB962C8B-B14F-4D97-AF65-F5344CB8AC3E}">
        <p14:creationId xmlns:p14="http://schemas.microsoft.com/office/powerpoint/2010/main" val="267020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7</a:t>
            </a:fld>
            <a:endParaRPr lang="en-US"/>
          </a:p>
        </p:txBody>
      </p:sp>
    </p:spTree>
    <p:extLst>
      <p:ext uri="{BB962C8B-B14F-4D97-AF65-F5344CB8AC3E}">
        <p14:creationId xmlns:p14="http://schemas.microsoft.com/office/powerpoint/2010/main" val="35542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3851572"/>
            <a:ext cx="9144000" cy="1291927"/>
          </a:xfrm>
          <a:prstGeom prst="rect">
            <a:avLst/>
          </a:prstGeom>
          <a:blipFill dpi="0" rotWithShape="1">
            <a:blip r:embed="rId2"/>
            <a:srcRect/>
            <a:stretch>
              <a:fillRect t="-1" b="-152145"/>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1" y="0"/>
            <a:ext cx="9143999" cy="3851573"/>
          </a:xfrm>
          <a:prstGeom prst="rect">
            <a:avLst/>
          </a:prstGeom>
          <a:blipFill>
            <a:blip r:embed="rId3"/>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1402080"/>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ctr">
              <a:defRPr sz="4700" b="1">
                <a:solidFill>
                  <a:schemeClr val="tx1">
                    <a:lumMod val="95000"/>
                  </a:schemeClr>
                </a:solidFill>
                <a:effectLst/>
              </a:defRPr>
            </a:lvl1pPr>
            <a:extLst/>
          </a:lstStyle>
          <a:p>
            <a:r>
              <a:rPr kumimoji="0" lang="en-US" dirty="0"/>
              <a:t>Click to edit Master title style</a:t>
            </a:r>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85390" y="3884171"/>
            <a:ext cx="4492487" cy="129226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16713" y="1113606"/>
            <a:ext cx="2839025"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184595" y="1296162"/>
            <a:ext cx="5668665" cy="34290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877824"/>
            <a:ext cx="2523744" cy="150876"/>
          </a:xfrm>
          <a:prstGeom prst="rect">
            <a:avLst/>
          </a:prstGeom>
        </p:spPr>
        <p:txBody>
          <a:bodyPr/>
          <a:lstStyle/>
          <a:p>
            <a:fld id="{D7C3A134-F1C3-464B-BF47-54DC2DE08F52}" type="datetimeFigureOut">
              <a:rPr lang="en-US" smtClean="0"/>
              <a:t>6/22/2021</a:t>
            </a:fld>
            <a:endParaRPr lang="en-US" dirty="0"/>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a:prstGeom prst="rect">
            <a:avLst/>
          </a:prstGeo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877824"/>
            <a:ext cx="733864" cy="150876"/>
          </a:xfrm>
          <a:prstGeom prst="rect">
            <a:avLst/>
          </a:prstGeom>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716394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3999" cy="5143500"/>
          </a:xfrm>
          <a:prstGeom prst="rect">
            <a:avLst/>
          </a:prstGeom>
          <a:blipFill>
            <a:blip r:embed="rId2"/>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8" name="TextBox 7"/>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a:t>
            </a:r>
          </a:p>
        </p:txBody>
      </p:sp>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0" y="1"/>
            <a:ext cx="9144000" cy="1951890"/>
          </a:xfrm>
          <a:prstGeom prst="rect">
            <a:avLst/>
          </a:prstGeom>
          <a:blipFill>
            <a:blip r:embed="rId3"/>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10" name="TextBox 9"/>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6/22/2021</a:t>
            </a:fld>
            <a:endParaRPr lang="en-US"/>
          </a:p>
        </p:txBody>
      </p:sp>
      <p:sp>
        <p:nvSpPr>
          <p:cNvPr id="7" name="Slide Number Placeholder 6"/>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6/22/2021</a:t>
            </a:fld>
            <a:endParaRPr lang="en-US"/>
          </a:p>
        </p:txBody>
      </p:sp>
      <p:sp>
        <p:nvSpPr>
          <p:cNvPr id="9" name="Slide Number Placeholder 8"/>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6/22/2021</a:t>
            </a:fld>
            <a:endParaRPr lang="en-US"/>
          </a:p>
        </p:txBody>
      </p:sp>
      <p:sp>
        <p:nvSpPr>
          <p:cNvPr id="4" name="Footer Placeholder 3"/>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6/22/2021</a:t>
            </a:fld>
            <a:endParaRPr lang="en-US"/>
          </a:p>
        </p:txBody>
      </p:sp>
      <p:sp>
        <p:nvSpPr>
          <p:cNvPr id="3" name="Footer Placeholder 2"/>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6/22/2021</a:t>
            </a:fld>
            <a:endParaRPr lang="en-US"/>
          </a:p>
        </p:txBody>
      </p:sp>
      <p:sp>
        <p:nvSpPr>
          <p:cNvPr id="6" name="Footer Placeholder 5"/>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0"/>
            <a:ext cx="9143999" cy="1075300"/>
          </a:xfrm>
          <a:prstGeom prst="rect">
            <a:avLst/>
          </a:prstGeom>
          <a:blipFill dpi="0" rotWithShape="1">
            <a:blip r:embed="rId1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extBox 8"/>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a:t>
            </a: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72" r:id="rId10"/>
  </p:sldLayoutIdLst>
  <p:txStyles>
    <p:titleStyle>
      <a:lvl1pPr algn="l" rtl="0" eaLnBrk="1" latinLnBrk="0" hangingPunct="1">
        <a:spcBef>
          <a:spcPct val="0"/>
        </a:spcBef>
        <a:buNone/>
        <a:defRPr kumimoji="0" sz="3400" b="1" i="0" kern="1200" spc="0">
          <a:solidFill>
            <a:schemeClr val="bg1"/>
          </a:solidFill>
          <a:effectLst/>
          <a:latin typeface="Vitesse" charset="0"/>
          <a:ea typeface="Vitesse" charset="0"/>
          <a:cs typeface="Vitesse"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Gotham Book" charset="0"/>
          <a:ea typeface="Gotham Book" charset="0"/>
          <a:cs typeface="Gotham Book"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Gotham Book" charset="0"/>
          <a:ea typeface="Gotham Book" charset="0"/>
          <a:cs typeface="Gotham Book"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Gotham Book" charset="0"/>
          <a:ea typeface="Gotham Book" charset="0"/>
          <a:cs typeface="Gotham Book"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Gotham Book" charset="0"/>
          <a:ea typeface="Gotham Book" charset="0"/>
          <a:cs typeface="Gotham Book"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Gotham Book" charset="0"/>
          <a:ea typeface="Gotham Book" charset="0"/>
          <a:cs typeface="Gotham Book"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online.sanfordharmony.or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8320"/>
            <a:ext cx="8077200" cy="1747520"/>
          </a:xfrm>
        </p:spPr>
        <p:txBody>
          <a:bodyPr/>
          <a:lstStyle/>
          <a:p>
            <a:pPr algn="ctr"/>
            <a:r>
              <a:rPr lang="en-US" dirty="0">
                <a:latin typeface="Times New Roman" panose="02020603050405020304" pitchFamily="18" charset="0"/>
                <a:cs typeface="Times New Roman" panose="02020603050405020304" pitchFamily="18" charset="0"/>
              </a:rPr>
              <a:t>Social-Emotional Learning in Physical Education</a:t>
            </a:r>
          </a:p>
        </p:txBody>
      </p:sp>
      <p:sp>
        <p:nvSpPr>
          <p:cNvPr id="3" name="Subtitle 2"/>
          <p:cNvSpPr>
            <a:spLocks noGrp="1"/>
          </p:cNvSpPr>
          <p:nvPr>
            <p:ph type="subTitle" idx="1"/>
          </p:nvPr>
        </p:nvSpPr>
        <p:spPr>
          <a:xfrm>
            <a:off x="685800" y="2275840"/>
            <a:ext cx="8077200" cy="1124712"/>
          </a:xfrm>
        </p:spPr>
        <p:txBody>
          <a:bodyPr>
            <a:normAutofit/>
          </a:bodyPr>
          <a:lstStyle/>
          <a:p>
            <a:r>
              <a:rPr lang="en-US" dirty="0">
                <a:latin typeface="Times New Roman" panose="02020603050405020304" pitchFamily="18" charset="0"/>
                <a:cs typeface="Times New Roman" panose="02020603050405020304" pitchFamily="18" charset="0"/>
              </a:rPr>
              <a:t>Caitlin Olive</a:t>
            </a:r>
          </a:p>
        </p:txBody>
      </p:sp>
    </p:spTree>
    <p:extLst>
      <p:ext uri="{BB962C8B-B14F-4D97-AF65-F5344CB8AC3E}">
        <p14:creationId xmlns:p14="http://schemas.microsoft.com/office/powerpoint/2010/main" val="138521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277E-6365-9344-99A1-1CB753B400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Who Am I? Activity</a:t>
            </a:r>
          </a:p>
        </p:txBody>
      </p:sp>
      <p:sp>
        <p:nvSpPr>
          <p:cNvPr id="3" name="Content Placeholder 2">
            <a:extLst>
              <a:ext uri="{FF2B5EF4-FFF2-40B4-BE49-F238E27FC236}">
                <a16:creationId xmlns:a16="http://schemas.microsoft.com/office/drawing/2014/main" id="{D2706296-A54B-7048-9F3D-95F457A3AEDE}"/>
              </a:ext>
            </a:extLst>
          </p:cNvPr>
          <p:cNvSpPr>
            <a:spLocks noGrp="1"/>
          </p:cNvSpPr>
          <p:nvPr>
            <p:ph idx="1"/>
          </p:nvPr>
        </p:nvSpPr>
        <p:spPr>
          <a:xfrm>
            <a:off x="457200" y="1331394"/>
            <a:ext cx="8229600" cy="2552237"/>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Have students write 10 words to describe their identity.</a:t>
            </a:r>
          </a:p>
          <a:p>
            <a:r>
              <a:rPr lang="en-US" dirty="0">
                <a:latin typeface="Times New Roman" panose="02020603050405020304" pitchFamily="18" charset="0"/>
                <a:cs typeface="Times New Roman" panose="02020603050405020304" pitchFamily="18" charset="0"/>
              </a:rPr>
              <a:t>Students will mark off 3 words at a time that are furthest from their “core” identity.</a:t>
            </a:r>
          </a:p>
          <a:p>
            <a:r>
              <a:rPr lang="en-US" dirty="0">
                <a:latin typeface="Times New Roman" panose="02020603050405020304" pitchFamily="18" charset="0"/>
                <a:cs typeface="Times New Roman" panose="02020603050405020304" pitchFamily="18" charset="0"/>
              </a:rPr>
              <a:t>Once students are left with one word to describe their “core” identity, have students discuss as a group or in groups why this word best describes them.</a:t>
            </a:r>
          </a:p>
        </p:txBody>
      </p:sp>
      <p:sp>
        <p:nvSpPr>
          <p:cNvPr id="4" name="TextBox 3">
            <a:extLst>
              <a:ext uri="{FF2B5EF4-FFF2-40B4-BE49-F238E27FC236}">
                <a16:creationId xmlns:a16="http://schemas.microsoft.com/office/drawing/2014/main" id="{D7329B32-152E-8E45-9A78-57C6E416BC75}"/>
              </a:ext>
            </a:extLst>
          </p:cNvPr>
          <p:cNvSpPr txBox="1"/>
          <p:nvPr/>
        </p:nvSpPr>
        <p:spPr>
          <a:xfrm>
            <a:off x="750013" y="4080895"/>
            <a:ext cx="7643973" cy="923330"/>
          </a:xfrm>
          <a:prstGeom prst="rect">
            <a:avLst/>
          </a:prstGeom>
          <a:noFill/>
        </p:spPr>
        <p:txBody>
          <a:bodyPr wrap="square" rtlCol="0">
            <a:spAutoFit/>
          </a:bodyPr>
          <a:lstStyle/>
          <a:p>
            <a:r>
              <a:rPr lang="en-US" dirty="0"/>
              <a:t>Ellison, D., </a:t>
            </a:r>
            <a:r>
              <a:rPr lang="en-US" dirty="0" err="1"/>
              <a:t>Wynard</a:t>
            </a:r>
            <a:r>
              <a:rPr lang="en-US" dirty="0"/>
              <a:t>, T., Walton-</a:t>
            </a:r>
            <a:r>
              <a:rPr lang="en-US" dirty="0" err="1"/>
              <a:t>Fisette</a:t>
            </a:r>
            <a:r>
              <a:rPr lang="en-US" dirty="0"/>
              <a:t>, J. L., &amp; Benes, S. (2020). Preparing the next generation of health and physical educators through trauma-informed programs. </a:t>
            </a:r>
            <a:r>
              <a:rPr lang="en-US" i="1" dirty="0"/>
              <a:t>Journal of Physical Education, Recreation &amp; Dance</a:t>
            </a:r>
            <a:r>
              <a:rPr lang="en-US" dirty="0"/>
              <a:t>, </a:t>
            </a:r>
            <a:r>
              <a:rPr lang="en-US" i="1" dirty="0"/>
              <a:t>91</a:t>
            </a:r>
            <a:r>
              <a:rPr lang="en-US" dirty="0"/>
              <a:t>(9), 30-40.</a:t>
            </a:r>
          </a:p>
        </p:txBody>
      </p:sp>
    </p:spTree>
    <p:extLst>
      <p:ext uri="{BB962C8B-B14F-4D97-AF65-F5344CB8AC3E}">
        <p14:creationId xmlns:p14="http://schemas.microsoft.com/office/powerpoint/2010/main" val="267962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C348-DAAF-BD49-B886-088EDC4A23D5}"/>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Restorative Justice Circles</a:t>
            </a:r>
          </a:p>
        </p:txBody>
      </p:sp>
      <p:sp>
        <p:nvSpPr>
          <p:cNvPr id="3" name="Subtitle 2">
            <a:extLst>
              <a:ext uri="{FF2B5EF4-FFF2-40B4-BE49-F238E27FC236}">
                <a16:creationId xmlns:a16="http://schemas.microsoft.com/office/drawing/2014/main" id="{EB725EDE-51D5-5C4E-97B0-1137A3AE7D5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69727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2089-B0F4-BE4D-96EF-AF1B91BDADE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Considerations for Circles</a:t>
            </a:r>
          </a:p>
        </p:txBody>
      </p:sp>
      <p:sp>
        <p:nvSpPr>
          <p:cNvPr id="3" name="Content Placeholder 2">
            <a:extLst>
              <a:ext uri="{FF2B5EF4-FFF2-40B4-BE49-F238E27FC236}">
                <a16:creationId xmlns:a16="http://schemas.microsoft.com/office/drawing/2014/main" id="{7296FEC2-05B2-6E47-B6AD-9AB07F5B245E}"/>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Rituals</a:t>
            </a:r>
          </a:p>
          <a:p>
            <a:pPr lvl="1">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Talking Piece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Individual Reflection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Youth Voice and Leadership</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Find Early Wins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Model Restorative Practice</a:t>
            </a:r>
          </a:p>
        </p:txBody>
      </p:sp>
    </p:spTree>
    <p:extLst>
      <p:ext uri="{BB962C8B-B14F-4D97-AF65-F5344CB8AC3E}">
        <p14:creationId xmlns:p14="http://schemas.microsoft.com/office/powerpoint/2010/main" val="23529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282-F29D-C843-882B-6988EBBC33A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Restorative Circles: Values</a:t>
            </a:r>
          </a:p>
        </p:txBody>
      </p:sp>
      <p:sp>
        <p:nvSpPr>
          <p:cNvPr id="3" name="Google Shape;467;g6b2d1c6dae_0_788">
            <a:extLst>
              <a:ext uri="{FF2B5EF4-FFF2-40B4-BE49-F238E27FC236}">
                <a16:creationId xmlns:a16="http://schemas.microsoft.com/office/drawing/2014/main" id="{2F7F2FEB-D040-4246-BF0F-7660713057D8}"/>
              </a:ext>
            </a:extLst>
          </p:cNvPr>
          <p:cNvSpPr/>
          <p:nvPr/>
        </p:nvSpPr>
        <p:spPr>
          <a:xfrm>
            <a:off x="0" y="2027129"/>
            <a:ext cx="2126700" cy="2109600"/>
          </a:xfrm>
          <a:prstGeom prst="ellipse">
            <a:avLst/>
          </a:prstGeom>
          <a:solidFill>
            <a:srgbClr val="C910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Times New Roman" panose="02020603050405020304" pitchFamily="18" charset="0"/>
                <a:cs typeface="Times New Roman" panose="02020603050405020304" pitchFamily="18" charset="0"/>
              </a:rPr>
              <a:t>Respect for All</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4" name="Google Shape;468;g6b2d1c6dae_0_788">
            <a:extLst>
              <a:ext uri="{FF2B5EF4-FFF2-40B4-BE49-F238E27FC236}">
                <a16:creationId xmlns:a16="http://schemas.microsoft.com/office/drawing/2014/main" id="{E76030E7-AB81-BA4A-BD25-FCE1CF42F7C7}"/>
              </a:ext>
            </a:extLst>
          </p:cNvPr>
          <p:cNvSpPr/>
          <p:nvPr/>
        </p:nvSpPr>
        <p:spPr>
          <a:xfrm>
            <a:off x="2333563" y="2027129"/>
            <a:ext cx="2126700" cy="2109600"/>
          </a:xfrm>
          <a:prstGeom prst="ellipse">
            <a:avLst/>
          </a:prstGeom>
          <a:solidFill>
            <a:srgbClr val="C910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Times New Roman" panose="02020603050405020304" pitchFamily="18" charset="0"/>
                <a:cs typeface="Times New Roman" panose="02020603050405020304" pitchFamily="18" charset="0"/>
              </a:rPr>
              <a:t>All Voices Matter</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5" name="Google Shape;469;g6b2d1c6dae_0_788">
            <a:extLst>
              <a:ext uri="{FF2B5EF4-FFF2-40B4-BE49-F238E27FC236}">
                <a16:creationId xmlns:a16="http://schemas.microsoft.com/office/drawing/2014/main" id="{E98B8317-7542-024A-81B4-6D8A4559C34D}"/>
              </a:ext>
            </a:extLst>
          </p:cNvPr>
          <p:cNvSpPr/>
          <p:nvPr/>
        </p:nvSpPr>
        <p:spPr>
          <a:xfrm>
            <a:off x="4683739" y="2027129"/>
            <a:ext cx="2126700" cy="2109600"/>
          </a:xfrm>
          <a:prstGeom prst="ellipse">
            <a:avLst/>
          </a:prstGeom>
          <a:solidFill>
            <a:srgbClr val="C910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Times New Roman" panose="02020603050405020304" pitchFamily="18" charset="0"/>
                <a:cs typeface="Times New Roman" panose="02020603050405020304" pitchFamily="18" charset="0"/>
              </a:rPr>
              <a:t>Silence is a Voice</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6" name="Google Shape;470;g6b2d1c6dae_0_788">
            <a:extLst>
              <a:ext uri="{FF2B5EF4-FFF2-40B4-BE49-F238E27FC236}">
                <a16:creationId xmlns:a16="http://schemas.microsoft.com/office/drawing/2014/main" id="{F1B880FC-9B5E-AB40-83E5-B38316FBD6CF}"/>
              </a:ext>
            </a:extLst>
          </p:cNvPr>
          <p:cNvSpPr/>
          <p:nvPr/>
        </p:nvSpPr>
        <p:spPr>
          <a:xfrm>
            <a:off x="7017300" y="2027129"/>
            <a:ext cx="2126700" cy="2109600"/>
          </a:xfrm>
          <a:prstGeom prst="ellipse">
            <a:avLst/>
          </a:prstGeom>
          <a:solidFill>
            <a:srgbClr val="C910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Times New Roman" panose="02020603050405020304" pitchFamily="18" charset="0"/>
                <a:cs typeface="Times New Roman" panose="02020603050405020304" pitchFamily="18" charset="0"/>
              </a:rPr>
              <a:t>Balance of Power</a:t>
            </a:r>
            <a:endParaRP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77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75;g6b2d1c6dae_0_796">
            <a:extLst>
              <a:ext uri="{FF2B5EF4-FFF2-40B4-BE49-F238E27FC236}">
                <a16:creationId xmlns:a16="http://schemas.microsoft.com/office/drawing/2014/main" id="{6E9AB9F0-F0BF-014B-A0DF-7CCC546A5853}"/>
              </a:ext>
            </a:extLst>
          </p:cNvPr>
          <p:cNvGrpSpPr/>
          <p:nvPr/>
        </p:nvGrpSpPr>
        <p:grpSpPr>
          <a:xfrm>
            <a:off x="1178345" y="387141"/>
            <a:ext cx="6787310" cy="4369218"/>
            <a:chOff x="1007575" y="517575"/>
            <a:chExt cx="7249700" cy="5548275"/>
          </a:xfrm>
        </p:grpSpPr>
        <p:sp>
          <p:nvSpPr>
            <p:cNvPr id="3" name="Google Shape;476;g6b2d1c6dae_0_796">
              <a:extLst>
                <a:ext uri="{FF2B5EF4-FFF2-40B4-BE49-F238E27FC236}">
                  <a16:creationId xmlns:a16="http://schemas.microsoft.com/office/drawing/2014/main" id="{161F03DD-CA73-1948-A977-2663729C13A2}"/>
                </a:ext>
              </a:extLst>
            </p:cNvPr>
            <p:cNvSpPr/>
            <p:nvPr/>
          </p:nvSpPr>
          <p:spPr>
            <a:xfrm>
              <a:off x="3195495" y="1876522"/>
              <a:ext cx="2873860" cy="2830381"/>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Times New Roman" panose="02020603050405020304" pitchFamily="18" charset="0"/>
                  <a:cs typeface="Times New Roman" panose="02020603050405020304" pitchFamily="18" charset="0"/>
                </a:rPr>
                <a:t>Circle Expectations</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4" name="Google Shape;477;g6b2d1c6dae_0_796">
              <a:extLst>
                <a:ext uri="{FF2B5EF4-FFF2-40B4-BE49-F238E27FC236}">
                  <a16:creationId xmlns:a16="http://schemas.microsoft.com/office/drawing/2014/main" id="{0D3C9424-9048-2446-92E3-774EBB4BCBB5}"/>
                </a:ext>
              </a:extLst>
            </p:cNvPr>
            <p:cNvSpPr/>
            <p:nvPr/>
          </p:nvSpPr>
          <p:spPr>
            <a:xfrm>
              <a:off x="1007575" y="517575"/>
              <a:ext cx="2031900" cy="199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Times New Roman" panose="02020603050405020304" pitchFamily="18" charset="0"/>
                  <a:cs typeface="Times New Roman" panose="02020603050405020304" pitchFamily="18" charset="0"/>
                </a:rPr>
                <a:t>Say just enough</a:t>
              </a:r>
              <a:endParaRPr sz="2400" b="1" dirty="0">
                <a:latin typeface="Times New Roman" panose="02020603050405020304" pitchFamily="18" charset="0"/>
                <a:cs typeface="Times New Roman" panose="02020603050405020304" pitchFamily="18" charset="0"/>
              </a:endParaRPr>
            </a:p>
          </p:txBody>
        </p:sp>
        <p:sp>
          <p:nvSpPr>
            <p:cNvPr id="5" name="Google Shape;478;g6b2d1c6dae_0_796">
              <a:extLst>
                <a:ext uri="{FF2B5EF4-FFF2-40B4-BE49-F238E27FC236}">
                  <a16:creationId xmlns:a16="http://schemas.microsoft.com/office/drawing/2014/main" id="{5279ED3D-C865-9B43-96DC-06CCF8FEAA90}"/>
                </a:ext>
              </a:extLst>
            </p:cNvPr>
            <p:cNvSpPr/>
            <p:nvPr/>
          </p:nvSpPr>
          <p:spPr>
            <a:xfrm>
              <a:off x="6225375" y="517575"/>
              <a:ext cx="2031900" cy="199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Times New Roman" panose="02020603050405020304" pitchFamily="18" charset="0"/>
                  <a:cs typeface="Times New Roman" panose="02020603050405020304" pitchFamily="18" charset="0"/>
                </a:rPr>
                <a:t>Listen from the heart</a:t>
              </a:r>
              <a:endParaRPr sz="2400" b="1" dirty="0">
                <a:latin typeface="Times New Roman" panose="02020603050405020304" pitchFamily="18" charset="0"/>
                <a:cs typeface="Times New Roman" panose="02020603050405020304" pitchFamily="18" charset="0"/>
              </a:endParaRPr>
            </a:p>
          </p:txBody>
        </p:sp>
        <p:sp>
          <p:nvSpPr>
            <p:cNvPr id="6" name="Google Shape;479;g6b2d1c6dae_0_796">
              <a:extLst>
                <a:ext uri="{FF2B5EF4-FFF2-40B4-BE49-F238E27FC236}">
                  <a16:creationId xmlns:a16="http://schemas.microsoft.com/office/drawing/2014/main" id="{49E1BB3E-D49C-AC40-BF80-BC58EF6CA7BA}"/>
                </a:ext>
              </a:extLst>
            </p:cNvPr>
            <p:cNvSpPr/>
            <p:nvPr/>
          </p:nvSpPr>
          <p:spPr>
            <a:xfrm>
              <a:off x="1007575" y="4068450"/>
              <a:ext cx="1951800" cy="199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Times New Roman" panose="02020603050405020304" pitchFamily="18" charset="0"/>
                  <a:cs typeface="Times New Roman" panose="02020603050405020304" pitchFamily="18" charset="0"/>
                </a:rPr>
                <a:t>Be present</a:t>
              </a:r>
              <a:endParaRPr sz="2400" b="1" dirty="0">
                <a:latin typeface="Times New Roman" panose="02020603050405020304" pitchFamily="18" charset="0"/>
                <a:cs typeface="Times New Roman" panose="02020603050405020304" pitchFamily="18" charset="0"/>
              </a:endParaRPr>
            </a:p>
          </p:txBody>
        </p:sp>
        <p:sp>
          <p:nvSpPr>
            <p:cNvPr id="7" name="Google Shape;480;g6b2d1c6dae_0_796">
              <a:extLst>
                <a:ext uri="{FF2B5EF4-FFF2-40B4-BE49-F238E27FC236}">
                  <a16:creationId xmlns:a16="http://schemas.microsoft.com/office/drawing/2014/main" id="{098A22D5-486B-7048-A213-660F65F4DD58}"/>
                </a:ext>
              </a:extLst>
            </p:cNvPr>
            <p:cNvSpPr/>
            <p:nvPr/>
          </p:nvSpPr>
          <p:spPr>
            <a:xfrm>
              <a:off x="6185326" y="4068450"/>
              <a:ext cx="2031900" cy="199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Times New Roman" panose="02020603050405020304" pitchFamily="18" charset="0"/>
                  <a:cs typeface="Times New Roman" panose="02020603050405020304" pitchFamily="18" charset="0"/>
                </a:rPr>
                <a:t>Speak from the heart</a:t>
              </a:r>
              <a:endParaRPr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3965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CE0A-4785-DD48-873E-C892C389765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Online SEL in PE</a:t>
            </a:r>
          </a:p>
        </p:txBody>
      </p:sp>
      <p:sp>
        <p:nvSpPr>
          <p:cNvPr id="3" name="Content Placeholder 2">
            <a:extLst>
              <a:ext uri="{FF2B5EF4-FFF2-40B4-BE49-F238E27FC236}">
                <a16:creationId xmlns:a16="http://schemas.microsoft.com/office/drawing/2014/main" id="{D2029848-8BFB-2E41-B57C-8719514613D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Free Resource: </a:t>
            </a:r>
            <a:r>
              <a:rPr lang="en-US" dirty="0">
                <a:latin typeface="Times New Roman" panose="02020603050405020304" pitchFamily="18" charset="0"/>
                <a:cs typeface="Times New Roman" panose="02020603050405020304" pitchFamily="18" charset="0"/>
                <a:hlinkClick r:id="rId2"/>
              </a:rPr>
              <a:t>https://online.sanfordharmony.org</a:t>
            </a:r>
            <a:endParaRPr lang="en-US" dirty="0">
              <a:latin typeface="Times New Roman" panose="02020603050405020304" pitchFamily="18" charset="0"/>
              <a:cs typeface="Times New Roman" panose="02020603050405020304" pitchFamily="18" charset="0"/>
            </a:endParaRPr>
          </a:p>
          <a:p>
            <a:pPr marL="118872"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5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44-6CAE-AD41-9C10-74BF902B9B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BREAK-OUT</a:t>
            </a:r>
          </a:p>
        </p:txBody>
      </p:sp>
      <p:sp>
        <p:nvSpPr>
          <p:cNvPr id="3" name="Content Placeholder 2">
            <a:extLst>
              <a:ext uri="{FF2B5EF4-FFF2-40B4-BE49-F238E27FC236}">
                <a16:creationId xmlns:a16="http://schemas.microsoft.com/office/drawing/2014/main" id="{771B2D8A-627A-514D-92B1-A99A4FDC3D4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Choose 1 of the strategies mentioned or create your own SEL strategy. </a:t>
            </a:r>
          </a:p>
          <a:p>
            <a:r>
              <a:rPr lang="en-US" dirty="0">
                <a:latin typeface="Times New Roman" panose="02020603050405020304" pitchFamily="18" charset="0"/>
                <a:cs typeface="Times New Roman" panose="02020603050405020304" pitchFamily="18" charset="0"/>
              </a:rPr>
              <a:t>Share </a:t>
            </a:r>
            <a:r>
              <a:rPr lang="en-US">
                <a:latin typeface="Times New Roman" panose="02020603050405020304" pitchFamily="18" charset="0"/>
                <a:cs typeface="Times New Roman" panose="02020603050405020304" pitchFamily="18" charset="0"/>
              </a:rPr>
              <a:t>your strategy with </a:t>
            </a:r>
            <a:r>
              <a:rPr lang="en-US" dirty="0">
                <a:latin typeface="Times New Roman" panose="02020603050405020304" pitchFamily="18" charset="0"/>
                <a:cs typeface="Times New Roman" panose="02020603050405020304" pitchFamily="18" charset="0"/>
              </a:rPr>
              <a:t>your group.</a:t>
            </a:r>
          </a:p>
          <a:p>
            <a:r>
              <a:rPr lang="en-US" dirty="0">
                <a:latin typeface="Times New Roman" panose="02020603050405020304" pitchFamily="18" charset="0"/>
                <a:cs typeface="Times New Roman" panose="02020603050405020304" pitchFamily="18" charset="0"/>
              </a:rPr>
              <a:t>Provide feedback to each other</a:t>
            </a:r>
          </a:p>
        </p:txBody>
      </p:sp>
    </p:spTree>
    <p:extLst>
      <p:ext uri="{BB962C8B-B14F-4D97-AF65-F5344CB8AC3E}">
        <p14:creationId xmlns:p14="http://schemas.microsoft.com/office/powerpoint/2010/main" val="257919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57A1-C43E-E040-9603-3324EC7DD152}"/>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Questions?</a:t>
            </a:r>
          </a:p>
        </p:txBody>
      </p:sp>
      <p:sp>
        <p:nvSpPr>
          <p:cNvPr id="3" name="Subtitle 2">
            <a:extLst>
              <a:ext uri="{FF2B5EF4-FFF2-40B4-BE49-F238E27FC236}">
                <a16:creationId xmlns:a16="http://schemas.microsoft.com/office/drawing/2014/main" id="{54786398-4E5D-F047-B91D-0CFF9E88E588}"/>
              </a:ext>
            </a:extLst>
          </p:cNvPr>
          <p:cNvSpPr>
            <a:spLocks noGrp="1"/>
          </p:cNvSpPr>
          <p:nvPr>
            <p:ph type="subTitle" idx="1"/>
          </p:nvPr>
        </p:nvSpPr>
        <p:spPr>
          <a:xfrm>
            <a:off x="932380" y="2024888"/>
            <a:ext cx="8077200" cy="1124712"/>
          </a:xfrm>
        </p:spPr>
        <p:txBody>
          <a:bodyPr/>
          <a:lstStyle/>
          <a:p>
            <a:pPr algn="ctr"/>
            <a:r>
              <a:rPr lang="en-US" dirty="0">
                <a:latin typeface="Times New Roman" panose="02020603050405020304" pitchFamily="18" charset="0"/>
                <a:cs typeface="Times New Roman" panose="02020603050405020304" pitchFamily="18" charset="0"/>
              </a:rPr>
              <a:t>Thank you!</a:t>
            </a:r>
          </a:p>
          <a:p>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Email: </a:t>
            </a:r>
            <a:r>
              <a:rPr lang="en-US" dirty="0" err="1">
                <a:latin typeface="Times New Roman" panose="02020603050405020304" pitchFamily="18" charset="0"/>
                <a:cs typeface="Times New Roman" panose="02020603050405020304" pitchFamily="18" charset="0"/>
              </a:rPr>
              <a:t>caitlinrolive@unm.edu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110B-150B-0643-94CE-B77DD5C3F8B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Social-Emotional Learning (SEL)</a:t>
            </a:r>
          </a:p>
        </p:txBody>
      </p:sp>
      <p:sp>
        <p:nvSpPr>
          <p:cNvPr id="3" name="Content Placeholder 2">
            <a:extLst>
              <a:ext uri="{FF2B5EF4-FFF2-40B4-BE49-F238E27FC236}">
                <a16:creationId xmlns:a16="http://schemas.microsoft.com/office/drawing/2014/main" id="{904B4F32-69CD-CA4E-8F40-367D04F73260}"/>
              </a:ext>
            </a:extLst>
          </p:cNvPr>
          <p:cNvSpPr>
            <a:spLocks noGrp="1"/>
          </p:cNvSpPr>
          <p:nvPr>
            <p:ph idx="1"/>
          </p:nvPr>
        </p:nvSpPr>
        <p:spPr/>
        <p:txBody>
          <a:bodyPr>
            <a:normAutofit fontScale="92500" lnSpcReduction="20000"/>
          </a:bodyPr>
          <a:lstStyle/>
          <a:p>
            <a:pPr marL="0" lvl="0" indent="0">
              <a:lnSpc>
                <a:spcPct val="90000"/>
              </a:lnSpc>
              <a:buClrTx/>
              <a:buSzPts val="2800"/>
              <a:buNone/>
            </a:pPr>
            <a:r>
              <a:rPr lang="en-US" dirty="0">
                <a:solidFill>
                  <a:srgbClr val="000000"/>
                </a:solidFill>
                <a:latin typeface="Times New Roman" panose="02020603050405020304" pitchFamily="18" charset="0"/>
                <a:cs typeface="Times New Roman" panose="02020603050405020304" pitchFamily="18" charset="0"/>
              </a:rPr>
              <a:t>“The processes through which children and adults acquire and effectively apply the knowledge, attitudes, and skill necessary to understand and manage emotions, set and achieve positive goals, feel and show empathy for others, establish and maintain positive relationships, and make responsible decisions” (CASEL, 2012, p. 4).</a:t>
            </a:r>
          </a:p>
          <a:p>
            <a:pPr marL="0" lvl="0" indent="0">
              <a:lnSpc>
                <a:spcPct val="90000"/>
              </a:lnSpc>
              <a:buClrTx/>
              <a:buSzPts val="2800"/>
              <a:buNone/>
            </a:pPr>
            <a:endParaRPr lang="en-US" dirty="0">
              <a:solidFill>
                <a:srgbClr val="000000"/>
              </a:solidFill>
              <a:latin typeface="Times New Roman" panose="02020603050405020304" pitchFamily="18" charset="0"/>
              <a:cs typeface="Times New Roman" panose="02020603050405020304" pitchFamily="18" charset="0"/>
            </a:endParaRPr>
          </a:p>
          <a:p>
            <a:pPr marL="0" lvl="0" indent="0" algn="ctr">
              <a:lnSpc>
                <a:spcPct val="90000"/>
              </a:lnSpc>
              <a:buClrTx/>
              <a:buSzPts val="2800"/>
              <a:buNone/>
            </a:pPr>
            <a:r>
              <a:rPr lang="en-US" sz="2600" i="1" dirty="0">
                <a:solidFill>
                  <a:srgbClr val="000000"/>
                </a:solidFill>
                <a:latin typeface="Times New Roman" panose="02020603050405020304" pitchFamily="18" charset="0"/>
                <a:cs typeface="Times New Roman" panose="02020603050405020304" pitchFamily="18" charset="0"/>
              </a:rPr>
              <a:t>Collaborative for Academic, Social, and Emotional Learning (CASEL)</a:t>
            </a:r>
            <a:endParaRPr lang="en-US" sz="2600" dirty="0">
              <a:solidFill>
                <a:srgbClr val="000000"/>
              </a:solidFill>
              <a:latin typeface="Times New Roman" panose="02020603050405020304" pitchFamily="18" charset="0"/>
              <a:cs typeface="Times New Roman" panose="02020603050405020304" pitchFamily="18" charset="0"/>
            </a:endParaRPr>
          </a:p>
          <a:p>
            <a:pPr marL="11887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7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4297-0E32-A84C-87FA-2D2ADF631FD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BREAK-OUT</a:t>
            </a:r>
          </a:p>
        </p:txBody>
      </p:sp>
      <p:sp>
        <p:nvSpPr>
          <p:cNvPr id="3" name="Content Placeholder 2">
            <a:extLst>
              <a:ext uri="{FF2B5EF4-FFF2-40B4-BE49-F238E27FC236}">
                <a16:creationId xmlns:a16="http://schemas.microsoft.com/office/drawing/2014/main" id="{E2631EA8-1A15-FC4D-96AE-98C5F263D2D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How are you currently using SEL in PE?</a:t>
            </a:r>
          </a:p>
          <a:p>
            <a:r>
              <a:rPr lang="en-US" dirty="0">
                <a:latin typeface="Times New Roman" panose="02020603050405020304" pitchFamily="18" charset="0"/>
                <a:cs typeface="Times New Roman" panose="02020603050405020304" pitchFamily="18" charset="0"/>
              </a:rPr>
              <a:t>What is working?</a:t>
            </a:r>
          </a:p>
          <a:p>
            <a:r>
              <a:rPr lang="en-US" dirty="0">
                <a:latin typeface="Times New Roman" panose="02020603050405020304" pitchFamily="18" charset="0"/>
                <a:cs typeface="Times New Roman" panose="02020603050405020304" pitchFamily="18" charset="0"/>
              </a:rPr>
              <a:t>What isn’t working?</a:t>
            </a:r>
          </a:p>
          <a:p>
            <a:pPr marL="118872" indent="0">
              <a:buNone/>
            </a:pPr>
            <a:endParaRPr lang="en-US" dirty="0"/>
          </a:p>
        </p:txBody>
      </p:sp>
    </p:spTree>
    <p:extLst>
      <p:ext uri="{BB962C8B-B14F-4D97-AF65-F5344CB8AC3E}">
        <p14:creationId xmlns:p14="http://schemas.microsoft.com/office/powerpoint/2010/main" val="46543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DBEC-B553-F343-8679-821C4084706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SEL?</a:t>
            </a:r>
          </a:p>
        </p:txBody>
      </p:sp>
      <p:sp>
        <p:nvSpPr>
          <p:cNvPr id="3" name="Content Placeholder 2">
            <a:extLst>
              <a:ext uri="{FF2B5EF4-FFF2-40B4-BE49-F238E27FC236}">
                <a16:creationId xmlns:a16="http://schemas.microsoft.com/office/drawing/2014/main" id="{65E62021-84D3-944B-917D-AC4712DA9AC3}"/>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More and more students are suffering from trauma</a:t>
            </a:r>
          </a:p>
          <a:p>
            <a:r>
              <a:rPr lang="en-US" dirty="0">
                <a:latin typeface="Times New Roman" panose="02020603050405020304" pitchFamily="18" charset="0"/>
                <a:cs typeface="Times New Roman" panose="02020603050405020304" pitchFamily="18" charset="0"/>
              </a:rPr>
              <a:t>SEL addresses behavior issues that teachers are already facing</a:t>
            </a:r>
          </a:p>
          <a:p>
            <a:r>
              <a:rPr lang="en-US" dirty="0">
                <a:latin typeface="Times New Roman" panose="02020603050405020304" pitchFamily="18" charset="0"/>
                <a:cs typeface="Times New Roman" panose="02020603050405020304" pitchFamily="18" charset="0"/>
              </a:rPr>
              <a:t>SEL has been proven to improve students’ academic scores, lessened behavior issues, cultivated positive interactions, and decreased anxiety and depression (Brackett et al., 2012; Durlak et al., 2011; Greenberg et al., 2003).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9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8;g6b2d1c6dae_0_99">
            <a:extLst>
              <a:ext uri="{FF2B5EF4-FFF2-40B4-BE49-F238E27FC236}">
                <a16:creationId xmlns:a16="http://schemas.microsoft.com/office/drawing/2014/main" id="{A01FB77D-4DCA-1B44-B200-498D191558A2}"/>
              </a:ext>
            </a:extLst>
          </p:cNvPr>
          <p:cNvGrpSpPr/>
          <p:nvPr/>
        </p:nvGrpSpPr>
        <p:grpSpPr>
          <a:xfrm>
            <a:off x="2744637" y="128111"/>
            <a:ext cx="3543663" cy="3406985"/>
            <a:chOff x="2562212" y="807526"/>
            <a:chExt cx="6827946" cy="6863176"/>
          </a:xfrm>
        </p:grpSpPr>
        <p:sp>
          <p:nvSpPr>
            <p:cNvPr id="3" name="Google Shape;319;g6b2d1c6dae_0_99">
              <a:extLst>
                <a:ext uri="{FF2B5EF4-FFF2-40B4-BE49-F238E27FC236}">
                  <a16:creationId xmlns:a16="http://schemas.microsoft.com/office/drawing/2014/main" id="{72C728E1-92BB-F340-9E09-1810FEA2A060}"/>
                </a:ext>
              </a:extLst>
            </p:cNvPr>
            <p:cNvSpPr/>
            <p:nvPr/>
          </p:nvSpPr>
          <p:spPr>
            <a:xfrm>
              <a:off x="2562212" y="814393"/>
              <a:ext cx="6827400" cy="6827400"/>
            </a:xfrm>
            <a:prstGeom prst="pie">
              <a:avLst>
                <a:gd name="adj1" fmla="val 16200000"/>
                <a:gd name="adj2" fmla="val 2052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Google Shape;320;g6b2d1c6dae_0_99">
              <a:extLst>
                <a:ext uri="{FF2B5EF4-FFF2-40B4-BE49-F238E27FC236}">
                  <a16:creationId xmlns:a16="http://schemas.microsoft.com/office/drawing/2014/main" id="{756173A1-8156-4245-A626-F78B6DADBFF4}"/>
                </a:ext>
              </a:extLst>
            </p:cNvPr>
            <p:cNvSpPr txBox="1"/>
            <p:nvPr/>
          </p:nvSpPr>
          <p:spPr>
            <a:xfrm>
              <a:off x="6062128" y="1834457"/>
              <a:ext cx="2316600" cy="15849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rgbClr val="FFFFFF"/>
                </a:buClr>
                <a:buSzPts val="3300"/>
                <a:buFont typeface="Calibri"/>
                <a:buNone/>
              </a:pPr>
              <a:r>
                <a:rPr lang="en-US" sz="3300">
                  <a:solidFill>
                    <a:srgbClr val="FFFFFF"/>
                  </a:solidFill>
                  <a:latin typeface="Calibri"/>
                  <a:ea typeface="Calibri"/>
                  <a:cs typeface="Calibri"/>
                  <a:sym typeface="Calibri"/>
                </a:rPr>
                <a:t> </a:t>
              </a:r>
              <a:endParaRPr sz="700"/>
            </a:p>
          </p:txBody>
        </p:sp>
        <p:sp>
          <p:nvSpPr>
            <p:cNvPr id="5" name="Google Shape;321;g6b2d1c6dae_0_99">
              <a:extLst>
                <a:ext uri="{FF2B5EF4-FFF2-40B4-BE49-F238E27FC236}">
                  <a16:creationId xmlns:a16="http://schemas.microsoft.com/office/drawing/2014/main" id="{612F03CA-619E-3D47-8F80-648B91C6C1AA}"/>
                </a:ext>
              </a:extLst>
            </p:cNvPr>
            <p:cNvSpPr/>
            <p:nvPr/>
          </p:nvSpPr>
          <p:spPr>
            <a:xfrm>
              <a:off x="2562758" y="814831"/>
              <a:ext cx="6827400" cy="682740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 name="Google Shape;322;g6b2d1c6dae_0_99">
              <a:extLst>
                <a:ext uri="{FF2B5EF4-FFF2-40B4-BE49-F238E27FC236}">
                  <a16:creationId xmlns:a16="http://schemas.microsoft.com/office/drawing/2014/main" id="{24CD8CFC-1932-8940-81F7-260AE3EE22F9}"/>
                </a:ext>
              </a:extLst>
            </p:cNvPr>
            <p:cNvSpPr txBox="1"/>
            <p:nvPr/>
          </p:nvSpPr>
          <p:spPr>
            <a:xfrm>
              <a:off x="7025030" y="3903472"/>
              <a:ext cx="2031900" cy="17151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3300"/>
                <a:buFont typeface="Roboto"/>
                <a:buNone/>
              </a:pPr>
              <a:endParaRPr sz="3300">
                <a:solidFill>
                  <a:srgbClr val="FFFFFF"/>
                </a:solidFill>
                <a:latin typeface="Calibri"/>
                <a:ea typeface="Calibri"/>
                <a:cs typeface="Calibri"/>
                <a:sym typeface="Calibri"/>
              </a:endParaRPr>
            </a:p>
          </p:txBody>
        </p:sp>
        <p:sp>
          <p:nvSpPr>
            <p:cNvPr id="7" name="Google Shape;323;g6b2d1c6dae_0_99">
              <a:extLst>
                <a:ext uri="{FF2B5EF4-FFF2-40B4-BE49-F238E27FC236}">
                  <a16:creationId xmlns:a16="http://schemas.microsoft.com/office/drawing/2014/main" id="{B89E79B4-4516-C34E-9318-9D019D266CCB}"/>
                </a:ext>
              </a:extLst>
            </p:cNvPr>
            <p:cNvSpPr/>
            <p:nvPr/>
          </p:nvSpPr>
          <p:spPr>
            <a:xfrm>
              <a:off x="2562758" y="814831"/>
              <a:ext cx="6827400" cy="682740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324;g6b2d1c6dae_0_99">
              <a:extLst>
                <a:ext uri="{FF2B5EF4-FFF2-40B4-BE49-F238E27FC236}">
                  <a16:creationId xmlns:a16="http://schemas.microsoft.com/office/drawing/2014/main" id="{C92D6131-E294-2946-AF96-7E7CA137157E}"/>
                </a:ext>
              </a:extLst>
            </p:cNvPr>
            <p:cNvSpPr txBox="1"/>
            <p:nvPr/>
          </p:nvSpPr>
          <p:spPr>
            <a:xfrm>
              <a:off x="4757318" y="5935472"/>
              <a:ext cx="2438400" cy="14631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3300"/>
                <a:buFont typeface="Roboto"/>
                <a:buNone/>
              </a:pPr>
              <a:endParaRPr sz="3300">
                <a:solidFill>
                  <a:srgbClr val="FFFFFF"/>
                </a:solidFill>
                <a:latin typeface="Calibri"/>
                <a:ea typeface="Calibri"/>
                <a:cs typeface="Calibri"/>
                <a:sym typeface="Calibri"/>
              </a:endParaRPr>
            </a:p>
          </p:txBody>
        </p:sp>
        <p:sp>
          <p:nvSpPr>
            <p:cNvPr id="9" name="Google Shape;325;g6b2d1c6dae_0_99">
              <a:extLst>
                <a:ext uri="{FF2B5EF4-FFF2-40B4-BE49-F238E27FC236}">
                  <a16:creationId xmlns:a16="http://schemas.microsoft.com/office/drawing/2014/main" id="{B0538B56-E0D9-F644-8D48-535261323511}"/>
                </a:ext>
              </a:extLst>
            </p:cNvPr>
            <p:cNvSpPr/>
            <p:nvPr/>
          </p:nvSpPr>
          <p:spPr>
            <a:xfrm>
              <a:off x="2562758" y="843302"/>
              <a:ext cx="6827400" cy="682740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 name="Google Shape;326;g6b2d1c6dae_0_99">
              <a:extLst>
                <a:ext uri="{FF2B5EF4-FFF2-40B4-BE49-F238E27FC236}">
                  <a16:creationId xmlns:a16="http://schemas.microsoft.com/office/drawing/2014/main" id="{04D56117-754F-774F-A3F0-347D0476B789}"/>
                </a:ext>
              </a:extLst>
            </p:cNvPr>
            <p:cNvSpPr txBox="1"/>
            <p:nvPr/>
          </p:nvSpPr>
          <p:spPr>
            <a:xfrm>
              <a:off x="2887878" y="3931942"/>
              <a:ext cx="2031900" cy="17151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3300"/>
                <a:buFont typeface="Roboto"/>
                <a:buNone/>
              </a:pPr>
              <a:endParaRPr sz="3300">
                <a:solidFill>
                  <a:srgbClr val="FFFFFF"/>
                </a:solidFill>
                <a:latin typeface="Calibri"/>
                <a:ea typeface="Calibri"/>
                <a:cs typeface="Calibri"/>
                <a:sym typeface="Calibri"/>
              </a:endParaRPr>
            </a:p>
          </p:txBody>
        </p:sp>
        <p:sp>
          <p:nvSpPr>
            <p:cNvPr id="11" name="Google Shape;327;g6b2d1c6dae_0_99">
              <a:extLst>
                <a:ext uri="{FF2B5EF4-FFF2-40B4-BE49-F238E27FC236}">
                  <a16:creationId xmlns:a16="http://schemas.microsoft.com/office/drawing/2014/main" id="{D173810D-A4A5-E543-9F61-DEFC568E2EF5}"/>
                </a:ext>
              </a:extLst>
            </p:cNvPr>
            <p:cNvSpPr/>
            <p:nvPr/>
          </p:nvSpPr>
          <p:spPr>
            <a:xfrm>
              <a:off x="2562758" y="807526"/>
              <a:ext cx="6827400" cy="6827400"/>
            </a:xfrm>
            <a:prstGeom prst="pie">
              <a:avLst>
                <a:gd name="adj1" fmla="val 11880000"/>
                <a:gd name="adj2" fmla="val 1620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328;g6b2d1c6dae_0_99">
              <a:extLst>
                <a:ext uri="{FF2B5EF4-FFF2-40B4-BE49-F238E27FC236}">
                  <a16:creationId xmlns:a16="http://schemas.microsoft.com/office/drawing/2014/main" id="{AA88F93B-68A3-E048-B289-970FCF75CD0F}"/>
                </a:ext>
              </a:extLst>
            </p:cNvPr>
            <p:cNvSpPr txBox="1"/>
            <p:nvPr/>
          </p:nvSpPr>
          <p:spPr>
            <a:xfrm>
              <a:off x="3558438" y="1847910"/>
              <a:ext cx="2316600" cy="15849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3300"/>
                <a:buFont typeface="Roboto"/>
                <a:buNone/>
              </a:pPr>
              <a:endParaRPr sz="3300">
                <a:solidFill>
                  <a:srgbClr val="FFFFFF"/>
                </a:solidFill>
                <a:latin typeface="Calibri"/>
                <a:ea typeface="Calibri"/>
                <a:cs typeface="Calibri"/>
                <a:sym typeface="Calibri"/>
              </a:endParaRPr>
            </a:p>
          </p:txBody>
        </p:sp>
      </p:grpSp>
      <p:sp>
        <p:nvSpPr>
          <p:cNvPr id="13" name="Google Shape;330;g6b2d1c6dae_0_99">
            <a:extLst>
              <a:ext uri="{FF2B5EF4-FFF2-40B4-BE49-F238E27FC236}">
                <a16:creationId xmlns:a16="http://schemas.microsoft.com/office/drawing/2014/main" id="{3DF919C9-7EB6-0045-8B98-1992CF400ED6}"/>
              </a:ext>
            </a:extLst>
          </p:cNvPr>
          <p:cNvSpPr txBox="1"/>
          <p:nvPr/>
        </p:nvSpPr>
        <p:spPr>
          <a:xfrm>
            <a:off x="3195200" y="839374"/>
            <a:ext cx="1305000" cy="4461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SELF-</a:t>
            </a:r>
            <a:endParaRPr sz="1300" b="1" dirty="0">
              <a:solidFill>
                <a:srgbClr val="000000"/>
              </a:solidFill>
              <a:latin typeface="Roboto"/>
              <a:ea typeface="Roboto"/>
              <a:cs typeface="Roboto"/>
              <a:sym typeface="Roboto"/>
            </a:endParaRPr>
          </a:p>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AWARENESS</a:t>
            </a:r>
            <a:endParaRPr sz="700" dirty="0"/>
          </a:p>
        </p:txBody>
      </p:sp>
      <p:sp>
        <p:nvSpPr>
          <p:cNvPr id="14" name="Google Shape;331;g6b2d1c6dae_0_99">
            <a:extLst>
              <a:ext uri="{FF2B5EF4-FFF2-40B4-BE49-F238E27FC236}">
                <a16:creationId xmlns:a16="http://schemas.microsoft.com/office/drawing/2014/main" id="{7E36757E-C008-EE43-BDB8-CD6E910DED2A}"/>
              </a:ext>
            </a:extLst>
          </p:cNvPr>
          <p:cNvSpPr txBox="1"/>
          <p:nvPr/>
        </p:nvSpPr>
        <p:spPr>
          <a:xfrm>
            <a:off x="4514597" y="824008"/>
            <a:ext cx="1447800" cy="4461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SELF-</a:t>
            </a:r>
            <a:endParaRPr sz="1300" b="1" dirty="0">
              <a:solidFill>
                <a:srgbClr val="000000"/>
              </a:solidFill>
              <a:latin typeface="Roboto"/>
              <a:ea typeface="Roboto"/>
              <a:cs typeface="Roboto"/>
              <a:sym typeface="Roboto"/>
            </a:endParaRPr>
          </a:p>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MANAGEMENT</a:t>
            </a:r>
            <a:endParaRPr sz="700" dirty="0"/>
          </a:p>
        </p:txBody>
      </p:sp>
      <p:sp>
        <p:nvSpPr>
          <p:cNvPr id="16" name="Google Shape;334;g6b2d1c6dae_0_99">
            <a:extLst>
              <a:ext uri="{FF2B5EF4-FFF2-40B4-BE49-F238E27FC236}">
                <a16:creationId xmlns:a16="http://schemas.microsoft.com/office/drawing/2014/main" id="{CD5A3BEB-6087-A940-9A9D-4E02D578B166}"/>
              </a:ext>
            </a:extLst>
          </p:cNvPr>
          <p:cNvSpPr txBox="1"/>
          <p:nvPr/>
        </p:nvSpPr>
        <p:spPr>
          <a:xfrm>
            <a:off x="2768332" y="1833259"/>
            <a:ext cx="1447800" cy="4461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SOCIAL AWARENESS</a:t>
            </a:r>
            <a:endParaRPr sz="700" dirty="0"/>
          </a:p>
        </p:txBody>
      </p:sp>
      <p:sp>
        <p:nvSpPr>
          <p:cNvPr id="17" name="Google Shape;333;g6b2d1c6dae_0_99">
            <a:extLst>
              <a:ext uri="{FF2B5EF4-FFF2-40B4-BE49-F238E27FC236}">
                <a16:creationId xmlns:a16="http://schemas.microsoft.com/office/drawing/2014/main" id="{AC8B626F-8443-0842-908D-27E0B875C0C5}"/>
              </a:ext>
            </a:extLst>
          </p:cNvPr>
          <p:cNvSpPr txBox="1"/>
          <p:nvPr/>
        </p:nvSpPr>
        <p:spPr>
          <a:xfrm>
            <a:off x="3790697" y="2635114"/>
            <a:ext cx="1447800" cy="4461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RELATIONSHIP SKILLS</a:t>
            </a:r>
            <a:endParaRPr sz="700" dirty="0"/>
          </a:p>
        </p:txBody>
      </p:sp>
      <p:sp>
        <p:nvSpPr>
          <p:cNvPr id="18" name="Google Shape;332;g6b2d1c6dae_0_99">
            <a:extLst>
              <a:ext uri="{FF2B5EF4-FFF2-40B4-BE49-F238E27FC236}">
                <a16:creationId xmlns:a16="http://schemas.microsoft.com/office/drawing/2014/main" id="{F7A472D1-C252-504D-8756-FF8E935BFF3A}"/>
              </a:ext>
            </a:extLst>
          </p:cNvPr>
          <p:cNvSpPr txBox="1"/>
          <p:nvPr/>
        </p:nvSpPr>
        <p:spPr>
          <a:xfrm>
            <a:off x="4920859" y="1779550"/>
            <a:ext cx="1447800" cy="6465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RESPONSIBLE DECISION-</a:t>
            </a:r>
            <a:endParaRPr sz="1300" b="1" dirty="0">
              <a:solidFill>
                <a:srgbClr val="000000"/>
              </a:solidFill>
              <a:latin typeface="Roboto"/>
              <a:ea typeface="Roboto"/>
              <a:cs typeface="Roboto"/>
              <a:sym typeface="Roboto"/>
            </a:endParaRPr>
          </a:p>
          <a:p>
            <a:pPr marL="0" marR="0" lvl="0" indent="0" algn="ctr" rtl="0">
              <a:spcBef>
                <a:spcPts val="0"/>
              </a:spcBef>
              <a:spcAft>
                <a:spcPts val="0"/>
              </a:spcAft>
              <a:buNone/>
            </a:pPr>
            <a:r>
              <a:rPr lang="en-US" sz="1300" b="1" dirty="0">
                <a:solidFill>
                  <a:srgbClr val="000000"/>
                </a:solidFill>
                <a:latin typeface="Roboto"/>
                <a:ea typeface="Roboto"/>
                <a:cs typeface="Roboto"/>
                <a:sym typeface="Roboto"/>
              </a:rPr>
              <a:t>MAKING</a:t>
            </a:r>
            <a:endParaRPr sz="700" dirty="0"/>
          </a:p>
        </p:txBody>
      </p:sp>
      <p:sp>
        <p:nvSpPr>
          <p:cNvPr id="19" name="Google Shape;338;g6b2d1c6dae_0_99">
            <a:extLst>
              <a:ext uri="{FF2B5EF4-FFF2-40B4-BE49-F238E27FC236}">
                <a16:creationId xmlns:a16="http://schemas.microsoft.com/office/drawing/2014/main" id="{B39D381D-A998-2342-A276-3D7D56852289}"/>
              </a:ext>
            </a:extLst>
          </p:cNvPr>
          <p:cNvSpPr txBox="1"/>
          <p:nvPr/>
        </p:nvSpPr>
        <p:spPr>
          <a:xfrm>
            <a:off x="127957" y="523033"/>
            <a:ext cx="2980200" cy="1446600"/>
          </a:xfrm>
          <a:prstGeom prst="rect">
            <a:avLst/>
          </a:prstGeom>
          <a:noFill/>
          <a:ln>
            <a:noFill/>
          </a:ln>
        </p:spPr>
        <p:txBody>
          <a:bodyPr spcFirstLastPara="1" wrap="square" lIns="45725" tIns="22850" rIns="45725" bIns="22850" anchor="t" anchorCtr="0">
            <a:noAutofit/>
          </a:bodyPr>
          <a:lstStyle/>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Identifying emotions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Self-perception / Identity</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Recognizing strengths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Sense of self-confidence</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Self-efficacy</a:t>
            </a:r>
            <a:endParaRPr sz="1800" dirty="0">
              <a:solidFill>
                <a:srgbClr val="000000"/>
              </a:solidFill>
              <a:latin typeface="Times New Roman" panose="02020603050405020304" pitchFamily="18" charset="0"/>
              <a:cs typeface="Times New Roman" panose="02020603050405020304" pitchFamily="18" charset="0"/>
            </a:endParaRPr>
          </a:p>
        </p:txBody>
      </p:sp>
      <p:sp>
        <p:nvSpPr>
          <p:cNvPr id="20" name="Google Shape;336;g6b2d1c6dae_0_99">
            <a:extLst>
              <a:ext uri="{FF2B5EF4-FFF2-40B4-BE49-F238E27FC236}">
                <a16:creationId xmlns:a16="http://schemas.microsoft.com/office/drawing/2014/main" id="{DF4EC824-674A-5D43-A0C5-32DFA0348EE6}"/>
              </a:ext>
            </a:extLst>
          </p:cNvPr>
          <p:cNvSpPr txBox="1"/>
          <p:nvPr/>
        </p:nvSpPr>
        <p:spPr>
          <a:xfrm>
            <a:off x="129600" y="3252925"/>
            <a:ext cx="2662500" cy="1446600"/>
          </a:xfrm>
          <a:prstGeom prst="rect">
            <a:avLst/>
          </a:prstGeom>
          <a:noFill/>
          <a:ln>
            <a:noFill/>
          </a:ln>
        </p:spPr>
        <p:txBody>
          <a:bodyPr spcFirstLastPara="1" wrap="square" lIns="45725" tIns="22850" rIns="45725" bIns="22850" anchor="t" anchorCtr="0">
            <a:noAutofit/>
          </a:bodyPr>
          <a:lstStyle/>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Perspective-taking</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Empathy</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Appreciating diversity</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Respect for others</a:t>
            </a:r>
            <a:endParaRPr sz="1800" dirty="0">
              <a:solidFill>
                <a:srgbClr val="000000"/>
              </a:solidFill>
              <a:latin typeface="Times New Roman" panose="02020603050405020304" pitchFamily="18" charset="0"/>
              <a:cs typeface="Times New Roman" panose="02020603050405020304" pitchFamily="18" charset="0"/>
            </a:endParaRPr>
          </a:p>
        </p:txBody>
      </p:sp>
      <p:sp>
        <p:nvSpPr>
          <p:cNvPr id="21" name="Google Shape;337;g6b2d1c6dae_0_99">
            <a:extLst>
              <a:ext uri="{FF2B5EF4-FFF2-40B4-BE49-F238E27FC236}">
                <a16:creationId xmlns:a16="http://schemas.microsoft.com/office/drawing/2014/main" id="{B2F51E53-3AC5-A943-8707-C670063D590F}"/>
              </a:ext>
            </a:extLst>
          </p:cNvPr>
          <p:cNvSpPr txBox="1"/>
          <p:nvPr/>
        </p:nvSpPr>
        <p:spPr>
          <a:xfrm>
            <a:off x="3261672" y="3420825"/>
            <a:ext cx="2998800" cy="1431000"/>
          </a:xfrm>
          <a:prstGeom prst="rect">
            <a:avLst/>
          </a:prstGeom>
          <a:noFill/>
          <a:ln>
            <a:noFill/>
          </a:ln>
        </p:spPr>
        <p:txBody>
          <a:bodyPr spcFirstLastPara="1" wrap="square" lIns="45725" tIns="22850" rIns="45725" bIns="22850" anchor="t" anchorCtr="0">
            <a:noAutofit/>
          </a:bodyPr>
          <a:lstStyle/>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Communication</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Social engagement</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Building relationships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Working cooperatively</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Resolving conflicts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BC203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Helping / seeking help</a:t>
            </a:r>
            <a:endParaRPr sz="1800" dirty="0">
              <a:solidFill>
                <a:srgbClr val="000000"/>
              </a:solidFill>
              <a:latin typeface="Times New Roman" panose="02020603050405020304" pitchFamily="18" charset="0"/>
              <a:cs typeface="Times New Roman" panose="02020603050405020304" pitchFamily="18" charset="0"/>
            </a:endParaRPr>
          </a:p>
        </p:txBody>
      </p:sp>
      <p:sp>
        <p:nvSpPr>
          <p:cNvPr id="22" name="Google Shape;339;g6b2d1c6dae_0_99">
            <a:extLst>
              <a:ext uri="{FF2B5EF4-FFF2-40B4-BE49-F238E27FC236}">
                <a16:creationId xmlns:a16="http://schemas.microsoft.com/office/drawing/2014/main" id="{0F94A35D-C9DD-1B48-9C05-9FD97057D00C}"/>
              </a:ext>
            </a:extLst>
          </p:cNvPr>
          <p:cNvSpPr txBox="1"/>
          <p:nvPr/>
        </p:nvSpPr>
        <p:spPr>
          <a:xfrm>
            <a:off x="6498612" y="3157346"/>
            <a:ext cx="2855700" cy="1628700"/>
          </a:xfrm>
          <a:prstGeom prst="rect">
            <a:avLst/>
          </a:prstGeom>
          <a:noFill/>
          <a:ln>
            <a:noFill/>
          </a:ln>
        </p:spPr>
        <p:txBody>
          <a:bodyPr spcFirstLastPara="1" wrap="square" lIns="45725" tIns="22850" rIns="45725" bIns="22850" anchor="t" anchorCtr="0">
            <a:noAutofit/>
          </a:bodyPr>
          <a:lstStyle/>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Roboto"/>
                <a:ea typeface="Roboto"/>
                <a:cs typeface="Roboto"/>
                <a:sym typeface="Roboto"/>
              </a:rPr>
              <a:t>    </a:t>
            </a:r>
            <a:r>
              <a:rPr lang="en-US" sz="1800" dirty="0">
                <a:solidFill>
                  <a:srgbClr val="000000"/>
                </a:solidFill>
                <a:latin typeface="Times New Roman" panose="02020603050405020304" pitchFamily="18" charset="0"/>
                <a:ea typeface="Roboto"/>
                <a:cs typeface="Times New Roman" panose="02020603050405020304" pitchFamily="18" charset="0"/>
                <a:sym typeface="Roboto"/>
              </a:rPr>
              <a:t>Identifying problems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    Analyzing situations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    Solving problems</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    Evaluating</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    Reflecting</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2032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    Ethical responsibility</a:t>
            </a:r>
            <a:endParaRPr sz="1800" dirty="0">
              <a:solidFill>
                <a:srgbClr val="000000"/>
              </a:solidFill>
              <a:latin typeface="Times New Roman" panose="02020603050405020304" pitchFamily="18" charset="0"/>
              <a:cs typeface="Times New Roman" panose="02020603050405020304" pitchFamily="18" charset="0"/>
            </a:endParaRPr>
          </a:p>
        </p:txBody>
      </p:sp>
      <p:sp>
        <p:nvSpPr>
          <p:cNvPr id="23" name="Google Shape;340;g6b2d1c6dae_0_99">
            <a:extLst>
              <a:ext uri="{FF2B5EF4-FFF2-40B4-BE49-F238E27FC236}">
                <a16:creationId xmlns:a16="http://schemas.microsoft.com/office/drawing/2014/main" id="{35ADC838-6678-8740-B47F-C7C8C422A1E1}"/>
              </a:ext>
            </a:extLst>
          </p:cNvPr>
          <p:cNvSpPr txBox="1"/>
          <p:nvPr/>
        </p:nvSpPr>
        <p:spPr>
          <a:xfrm>
            <a:off x="6498612" y="324155"/>
            <a:ext cx="2886300" cy="1662000"/>
          </a:xfrm>
          <a:prstGeom prst="rect">
            <a:avLst/>
          </a:prstGeom>
          <a:noFill/>
          <a:ln>
            <a:noFill/>
          </a:ln>
        </p:spPr>
        <p:txBody>
          <a:bodyPr spcFirstLastPara="1" wrap="square" lIns="45725" tIns="22850" rIns="45725" bIns="22850" anchor="t" anchorCtr="0">
            <a:noAutofit/>
          </a:bodyPr>
          <a:lstStyle/>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Impulse control</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Stress management</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Self-discipline</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Self-motivation</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Perseverance </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Goal-setting</a:t>
            </a:r>
            <a:endParaRPr sz="1800" dirty="0">
              <a:solidFill>
                <a:srgbClr val="000000"/>
              </a:solidFill>
              <a:latin typeface="Times New Roman" panose="02020603050405020304" pitchFamily="18" charset="0"/>
              <a:cs typeface="Times New Roman" panose="02020603050405020304" pitchFamily="18" charset="0"/>
            </a:endParaRPr>
          </a:p>
          <a:p>
            <a:pPr marL="292100" marR="0" lvl="0" indent="-304800" algn="l" rtl="0">
              <a:spcBef>
                <a:spcPts val="0"/>
              </a:spcBef>
              <a:spcAft>
                <a:spcPts val="0"/>
              </a:spcAft>
              <a:buClr>
                <a:srgbClr val="000000"/>
              </a:buClr>
              <a:buSzPts val="1800"/>
              <a:buFont typeface="Arial"/>
              <a:buChar char="•"/>
            </a:pPr>
            <a:r>
              <a:rPr lang="en-US" sz="1800" dirty="0">
                <a:solidFill>
                  <a:srgbClr val="000000"/>
                </a:solidFill>
                <a:latin typeface="Times New Roman" panose="02020603050405020304" pitchFamily="18" charset="0"/>
                <a:ea typeface="Roboto"/>
                <a:cs typeface="Times New Roman" panose="02020603050405020304" pitchFamily="18" charset="0"/>
                <a:sym typeface="Roboto"/>
              </a:rPr>
              <a:t>Organizational skills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DC13-407C-2C45-8684-9BD05D4B639F}"/>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Keys to Implementation</a:t>
            </a:r>
          </a:p>
        </p:txBody>
      </p:sp>
      <p:sp>
        <p:nvSpPr>
          <p:cNvPr id="3" name="Content Placeholder 2">
            <a:extLst>
              <a:ext uri="{FF2B5EF4-FFF2-40B4-BE49-F238E27FC236}">
                <a16:creationId xmlns:a16="http://schemas.microsoft.com/office/drawing/2014/main" id="{9C2FD7A2-A86D-994A-8E6E-C37C1E26DF34}"/>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Teach students the language:</a:t>
            </a:r>
          </a:p>
          <a:p>
            <a:pPr lvl="1"/>
            <a:r>
              <a:rPr lang="en-US" dirty="0">
                <a:latin typeface="Times New Roman" panose="02020603050405020304" pitchFamily="18" charset="0"/>
                <a:cs typeface="Times New Roman" panose="02020603050405020304" pitchFamily="18" charset="0"/>
              </a:rPr>
              <a:t>Self-awareness</a:t>
            </a:r>
          </a:p>
          <a:p>
            <a:pPr lvl="1"/>
            <a:r>
              <a:rPr lang="en-US" dirty="0">
                <a:latin typeface="Times New Roman" panose="02020603050405020304" pitchFamily="18" charset="0"/>
                <a:cs typeface="Times New Roman" panose="02020603050405020304" pitchFamily="18" charset="0"/>
              </a:rPr>
              <a:t>Self-management</a:t>
            </a:r>
          </a:p>
          <a:p>
            <a:pPr lvl="1"/>
            <a:r>
              <a:rPr lang="en-US" dirty="0">
                <a:latin typeface="Times New Roman" panose="02020603050405020304" pitchFamily="18" charset="0"/>
                <a:cs typeface="Times New Roman" panose="02020603050405020304" pitchFamily="18" charset="0"/>
              </a:rPr>
              <a:t>Social awareness</a:t>
            </a:r>
          </a:p>
          <a:p>
            <a:pPr lvl="1"/>
            <a:r>
              <a:rPr lang="en-US" dirty="0">
                <a:latin typeface="Times New Roman" panose="02020603050405020304" pitchFamily="18" charset="0"/>
                <a:cs typeface="Times New Roman" panose="02020603050405020304" pitchFamily="18" charset="0"/>
              </a:rPr>
              <a:t>Relationship skills</a:t>
            </a:r>
          </a:p>
          <a:p>
            <a:pPr lvl="1"/>
            <a:r>
              <a:rPr lang="en-US" dirty="0">
                <a:latin typeface="Times New Roman" panose="02020603050405020304" pitchFamily="18" charset="0"/>
                <a:cs typeface="Times New Roman" panose="02020603050405020304" pitchFamily="18" charset="0"/>
              </a:rPr>
              <a:t>Responsible decision-making</a:t>
            </a:r>
          </a:p>
          <a:p>
            <a:r>
              <a:rPr lang="en-US" dirty="0">
                <a:latin typeface="Times New Roman" panose="02020603050405020304" pitchFamily="18" charset="0"/>
                <a:cs typeface="Times New Roman" panose="02020603050405020304" pitchFamily="18" charset="0"/>
              </a:rPr>
              <a:t>Practice SEL daily and consistently</a:t>
            </a:r>
          </a:p>
          <a:p>
            <a:endParaRPr lang="en-US" dirty="0"/>
          </a:p>
        </p:txBody>
      </p:sp>
    </p:spTree>
    <p:extLst>
      <p:ext uri="{BB962C8B-B14F-4D97-AF65-F5344CB8AC3E}">
        <p14:creationId xmlns:p14="http://schemas.microsoft.com/office/powerpoint/2010/main" val="65015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F90F-7830-CD4F-BB62-D205041E2BA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Sample of SEL in PA</a:t>
            </a:r>
          </a:p>
        </p:txBody>
      </p:sp>
      <p:sp>
        <p:nvSpPr>
          <p:cNvPr id="3" name="Content Placeholder 2">
            <a:extLst>
              <a:ext uri="{FF2B5EF4-FFF2-40B4-BE49-F238E27FC236}">
                <a16:creationId xmlns:a16="http://schemas.microsoft.com/office/drawing/2014/main" id="{26CEF245-03D0-0343-A9FD-338EBE3BF49C}"/>
              </a:ext>
            </a:extLst>
          </p:cNvPr>
          <p:cNvSpPr>
            <a:spLocks noGrp="1"/>
          </p:cNvSpPr>
          <p:nvPr>
            <p:ph idx="1"/>
          </p:nvPr>
        </p:nvSpPr>
        <p:spPr/>
        <p:txBody>
          <a:bodyPr/>
          <a:lstStyle/>
          <a:p>
            <a:pPr marL="118872" indent="0">
              <a:buNone/>
            </a:pPr>
            <a:r>
              <a:rPr lang="en-US" dirty="0">
                <a:latin typeface="Times New Roman" panose="02020603050405020304" pitchFamily="18" charset="0"/>
                <a:cs typeface="Times New Roman" panose="02020603050405020304" pitchFamily="18" charset="0"/>
              </a:rPr>
              <a:t>Modified Teaching Personal and Social Responsibility (Hellison)</a:t>
            </a:r>
          </a:p>
          <a:p>
            <a:r>
              <a:rPr lang="en-US" dirty="0">
                <a:latin typeface="Times New Roman" panose="02020603050405020304" pitchFamily="18" charset="0"/>
                <a:cs typeface="Times New Roman" panose="02020603050405020304" pitchFamily="18" charset="0"/>
              </a:rPr>
              <a:t>Awareness talk</a:t>
            </a:r>
          </a:p>
          <a:p>
            <a:r>
              <a:rPr lang="en-US" dirty="0">
                <a:latin typeface="Times New Roman" panose="02020603050405020304" pitchFamily="18" charset="0"/>
                <a:cs typeface="Times New Roman" panose="02020603050405020304" pitchFamily="18" charset="0"/>
              </a:rPr>
              <a:t>Activity</a:t>
            </a:r>
          </a:p>
          <a:p>
            <a:r>
              <a:rPr lang="en-US" dirty="0">
                <a:latin typeface="Times New Roman" panose="02020603050405020304" pitchFamily="18" charset="0"/>
                <a:cs typeface="Times New Roman" panose="02020603050405020304" pitchFamily="18" charset="0"/>
              </a:rPr>
              <a:t>Group discussion</a:t>
            </a:r>
          </a:p>
          <a:p>
            <a:r>
              <a:rPr lang="en-US" dirty="0">
                <a:latin typeface="Times New Roman" panose="02020603050405020304" pitchFamily="18" charset="0"/>
                <a:cs typeface="Times New Roman" panose="02020603050405020304" pitchFamily="18" charset="0"/>
              </a:rPr>
              <a:t>Self reflection</a:t>
            </a:r>
          </a:p>
          <a:p>
            <a:pPr marL="118872" indent="0">
              <a:buNone/>
            </a:pPr>
            <a:endParaRPr lang="en-US" dirty="0"/>
          </a:p>
        </p:txBody>
      </p:sp>
    </p:spTree>
    <p:extLst>
      <p:ext uri="{BB962C8B-B14F-4D97-AF65-F5344CB8AC3E}">
        <p14:creationId xmlns:p14="http://schemas.microsoft.com/office/powerpoint/2010/main" val="170887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1B0E-E5D4-8C49-AC6E-7E3ED4D2208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Personal Biography</a:t>
            </a:r>
          </a:p>
        </p:txBody>
      </p:sp>
      <p:sp>
        <p:nvSpPr>
          <p:cNvPr id="3" name="Content Placeholder 2">
            <a:extLst>
              <a:ext uri="{FF2B5EF4-FFF2-40B4-BE49-F238E27FC236}">
                <a16:creationId xmlns:a16="http://schemas.microsoft.com/office/drawing/2014/main" id="{E77E1DFD-B34E-914E-A9B7-E5AB83CD7683}"/>
              </a:ext>
            </a:extLst>
          </p:cNvPr>
          <p:cNvSpPr>
            <a:spLocks noGrp="1"/>
          </p:cNvSpPr>
          <p:nvPr>
            <p:ph idx="1"/>
          </p:nvPr>
        </p:nvSpPr>
        <p:spPr>
          <a:xfrm>
            <a:off x="457200" y="1331395"/>
            <a:ext cx="8229600" cy="2881010"/>
          </a:xfrm>
        </p:spPr>
        <p:txBody>
          <a:bodyPr>
            <a:normAutofit fontScale="47500" lnSpcReduction="20000"/>
          </a:bodyPr>
          <a:lstStyle/>
          <a:p>
            <a:r>
              <a:rPr lang="en-US" dirty="0">
                <a:latin typeface="Times New Roman" panose="02020603050405020304" pitchFamily="18" charset="0"/>
                <a:cs typeface="Times New Roman" panose="02020603050405020304" pitchFamily="18" charset="0"/>
              </a:rPr>
              <a:t>What was your experience growing up in your family group, school community? </a:t>
            </a:r>
          </a:p>
          <a:p>
            <a:r>
              <a:rPr lang="en-US" dirty="0">
                <a:latin typeface="Times New Roman" panose="02020603050405020304" pitchFamily="18" charset="0"/>
                <a:cs typeface="Times New Roman" panose="02020603050405020304" pitchFamily="18" charset="0"/>
              </a:rPr>
              <a:t>How did you learn the norms of your own culture, family groups, school, community? </a:t>
            </a:r>
          </a:p>
          <a:p>
            <a:r>
              <a:rPr lang="en-US" dirty="0">
                <a:latin typeface="Times New Roman" panose="02020603050405020304" pitchFamily="18" charset="0"/>
                <a:cs typeface="Times New Roman" panose="02020603050405020304" pitchFamily="18" charset="0"/>
              </a:rPr>
              <a:t>What were/are your family values, beliefs, traditions. </a:t>
            </a:r>
          </a:p>
          <a:p>
            <a:r>
              <a:rPr lang="en-US" dirty="0">
                <a:latin typeface="Times New Roman" panose="02020603050405020304" pitchFamily="18" charset="0"/>
                <a:cs typeface="Times New Roman" panose="02020603050405020304" pitchFamily="18" charset="0"/>
              </a:rPr>
              <a:t>What were/are the expectations for your behavior and actions within your family, school, community? </a:t>
            </a:r>
          </a:p>
          <a:p>
            <a:r>
              <a:rPr lang="en-US" dirty="0">
                <a:latin typeface="Times New Roman" panose="02020603050405020304" pitchFamily="18" charset="0"/>
                <a:cs typeface="Times New Roman" panose="02020603050405020304" pitchFamily="18" charset="0"/>
              </a:rPr>
              <a:t>What is your experience with different cultures or people who are different from yourself? </a:t>
            </a:r>
          </a:p>
          <a:p>
            <a:r>
              <a:rPr lang="en-US" dirty="0">
                <a:latin typeface="Times New Roman" panose="02020603050405020304" pitchFamily="18" charset="0"/>
                <a:cs typeface="Times New Roman" panose="02020603050405020304" pitchFamily="18" charset="0"/>
              </a:rPr>
              <a:t>How were you taught to distinguish between people who were like you and people who were not like you and your family, peers, etc. </a:t>
            </a:r>
          </a:p>
          <a:p>
            <a:r>
              <a:rPr lang="en-US" dirty="0">
                <a:latin typeface="Times New Roman" panose="02020603050405020304" pitchFamily="18" charset="0"/>
                <a:cs typeface="Times New Roman" panose="02020603050405020304" pitchFamily="18" charset="0"/>
              </a:rPr>
              <a:t>What beliefs were acted upon in your family, peer groups, community. </a:t>
            </a:r>
          </a:p>
          <a:p>
            <a:r>
              <a:rPr lang="en-US" dirty="0">
                <a:latin typeface="Times New Roman" panose="02020603050405020304" pitchFamily="18" charset="0"/>
                <a:cs typeface="Times New Roman" panose="02020603050405020304" pitchFamily="18" charset="0"/>
              </a:rPr>
              <a:t>When have you experienced or observed prejudice or inequities? </a:t>
            </a:r>
          </a:p>
          <a:p>
            <a:r>
              <a:rPr lang="en-US" dirty="0">
                <a:latin typeface="Times New Roman" panose="02020603050405020304" pitchFamily="18" charset="0"/>
                <a:cs typeface="Times New Roman" panose="02020603050405020304" pitchFamily="18" charset="0"/>
              </a:rPr>
              <a:t>What is your social identity and personal identity? </a:t>
            </a:r>
          </a:p>
          <a:p>
            <a:r>
              <a:rPr lang="en-US" dirty="0">
                <a:latin typeface="Times New Roman" panose="02020603050405020304" pitchFamily="18" charset="0"/>
                <a:cs typeface="Times New Roman" panose="02020603050405020304" pitchFamily="18" charset="0"/>
              </a:rPr>
              <a:t>How does these identities impact you in your day to day interactions, choices, behaviors, etc.? </a:t>
            </a:r>
          </a:p>
          <a:p>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31235ED-B002-344C-9343-A76FD7426644}"/>
              </a:ext>
            </a:extLst>
          </p:cNvPr>
          <p:cNvSpPr/>
          <p:nvPr/>
        </p:nvSpPr>
        <p:spPr>
          <a:xfrm>
            <a:off x="595901" y="4026003"/>
            <a:ext cx="8229599"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Sutherland, S., &amp; Parker, M. (2020). Responding to trauma in and through physical education. </a:t>
            </a:r>
            <a:r>
              <a:rPr lang="en-US" i="1" dirty="0">
                <a:latin typeface="Times New Roman" panose="02020603050405020304" pitchFamily="18" charset="0"/>
                <a:cs typeface="Times New Roman" panose="02020603050405020304" pitchFamily="18" charset="0"/>
              </a:rPr>
              <a:t>Journal of Physical Education, Recreation &amp; Dance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91</a:t>
            </a:r>
            <a:r>
              <a:rPr lang="en-US" dirty="0">
                <a:latin typeface="Times New Roman" panose="02020603050405020304" pitchFamily="18" charset="0"/>
                <a:cs typeface="Times New Roman" panose="02020603050405020304" pitchFamily="18" charset="0"/>
              </a:rPr>
              <a:t>(9), 16-21.</a:t>
            </a:r>
          </a:p>
        </p:txBody>
      </p:sp>
    </p:spTree>
    <p:extLst>
      <p:ext uri="{BB962C8B-B14F-4D97-AF65-F5344CB8AC3E}">
        <p14:creationId xmlns:p14="http://schemas.microsoft.com/office/powerpoint/2010/main" val="263746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F56F-0ABC-D84E-97A1-31B75F71D09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Physical Activity Autobiography</a:t>
            </a:r>
          </a:p>
        </p:txBody>
      </p:sp>
      <p:sp>
        <p:nvSpPr>
          <p:cNvPr id="3" name="Content Placeholder 2">
            <a:extLst>
              <a:ext uri="{FF2B5EF4-FFF2-40B4-BE49-F238E27FC236}">
                <a16:creationId xmlns:a16="http://schemas.microsoft.com/office/drawing/2014/main" id="{CB3E66E8-477C-EF45-BD7C-A4356165A0E0}"/>
              </a:ext>
            </a:extLst>
          </p:cNvPr>
          <p:cNvSpPr>
            <a:spLocks noGrp="1"/>
          </p:cNvSpPr>
          <p:nvPr>
            <p:ph idx="1"/>
          </p:nvPr>
        </p:nvSpPr>
        <p:spPr>
          <a:xfrm>
            <a:off x="457200" y="1331395"/>
            <a:ext cx="8229600" cy="2511140"/>
          </a:xfrm>
        </p:spPr>
        <p:txBody>
          <a:bodyPr>
            <a:normAutofit fontScale="55000" lnSpcReduction="20000"/>
          </a:bodyPr>
          <a:lstStyle/>
          <a:p>
            <a:r>
              <a:rPr lang="en-US" dirty="0">
                <a:latin typeface="Times New Roman" panose="02020603050405020304" pitchFamily="18" charset="0"/>
                <a:cs typeface="Times New Roman" panose="02020603050405020304" pitchFamily="18" charset="0"/>
              </a:rPr>
              <a:t>What physical activity, sport, and physical education opportunities and experiences did you have growing up? Were they positive or negative? What contributed to this? </a:t>
            </a:r>
          </a:p>
          <a:p>
            <a:r>
              <a:rPr lang="en-US" dirty="0">
                <a:latin typeface="Times New Roman" panose="02020603050405020304" pitchFamily="18" charset="0"/>
                <a:cs typeface="Times New Roman" panose="02020603050405020304" pitchFamily="18" charset="0"/>
              </a:rPr>
              <a:t>How did you feel as a physical mover as a child, a middle school school student, and now? Do you believe these experiences/opportunities were similar/different for other people than for you? Why? Explain. </a:t>
            </a:r>
          </a:p>
          <a:p>
            <a:r>
              <a:rPr lang="en-US" dirty="0">
                <a:latin typeface="Times New Roman" panose="02020603050405020304" pitchFamily="18" charset="0"/>
                <a:cs typeface="Times New Roman" panose="02020603050405020304" pitchFamily="18" charset="0"/>
              </a:rPr>
              <a:t>Describe experiences that you have had where you were privileged, discriminated against, or stereotyped in sport, physical activity, and physical education (e.g., based on your gender identity/expression, race, sexuality, age, religion, ability). How did you feel? What did you learn from it? </a:t>
            </a:r>
          </a:p>
        </p:txBody>
      </p:sp>
      <p:sp>
        <p:nvSpPr>
          <p:cNvPr id="4" name="TextBox 3">
            <a:extLst>
              <a:ext uri="{FF2B5EF4-FFF2-40B4-BE49-F238E27FC236}">
                <a16:creationId xmlns:a16="http://schemas.microsoft.com/office/drawing/2014/main" id="{239CFB67-4A37-8346-B788-A73772168D44}"/>
              </a:ext>
            </a:extLst>
          </p:cNvPr>
          <p:cNvSpPr txBox="1"/>
          <p:nvPr/>
        </p:nvSpPr>
        <p:spPr>
          <a:xfrm>
            <a:off x="750013" y="3984907"/>
            <a:ext cx="7643973" cy="923330"/>
          </a:xfrm>
          <a:prstGeom prst="rect">
            <a:avLst/>
          </a:prstGeom>
          <a:noFill/>
        </p:spPr>
        <p:txBody>
          <a:bodyPr wrap="square" rtlCol="0">
            <a:spAutoFit/>
          </a:bodyPr>
          <a:lstStyle/>
          <a:p>
            <a:r>
              <a:rPr lang="en-US" dirty="0"/>
              <a:t>Ellison, D., </a:t>
            </a:r>
            <a:r>
              <a:rPr lang="en-US" dirty="0" err="1"/>
              <a:t>Wynard</a:t>
            </a:r>
            <a:r>
              <a:rPr lang="en-US" dirty="0"/>
              <a:t>, T., Walton-</a:t>
            </a:r>
            <a:r>
              <a:rPr lang="en-US" dirty="0" err="1"/>
              <a:t>Fisette</a:t>
            </a:r>
            <a:r>
              <a:rPr lang="en-US" dirty="0"/>
              <a:t>, J. L., &amp; Benes, S. (2020). Preparing the next generation of health and physical educators through trauma-informed programs. </a:t>
            </a:r>
            <a:r>
              <a:rPr lang="en-US" i="1" dirty="0"/>
              <a:t>Journal of Physical Education, Recreation &amp; Dance</a:t>
            </a:r>
            <a:r>
              <a:rPr lang="en-US" dirty="0"/>
              <a:t>, </a:t>
            </a:r>
            <a:r>
              <a:rPr lang="en-US" i="1" dirty="0"/>
              <a:t>91</a:t>
            </a:r>
            <a:r>
              <a:rPr lang="en-US" dirty="0"/>
              <a:t>(9), 30-40.</a:t>
            </a:r>
          </a:p>
        </p:txBody>
      </p:sp>
    </p:spTree>
    <p:extLst>
      <p:ext uri="{BB962C8B-B14F-4D97-AF65-F5344CB8AC3E}">
        <p14:creationId xmlns:p14="http://schemas.microsoft.com/office/powerpoint/2010/main" val="1791236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 Brand Template 3</Template>
  <TotalTime>3072</TotalTime>
  <Words>813</Words>
  <Application>Microsoft Office PowerPoint</Application>
  <PresentationFormat>On-screen Show (16:9)</PresentationFormat>
  <Paragraphs>119</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Gotham Book</vt:lpstr>
      <vt:lpstr>Roboto</vt:lpstr>
      <vt:lpstr>Times New Roman</vt:lpstr>
      <vt:lpstr>Vitesse</vt:lpstr>
      <vt:lpstr>Wingdings</vt:lpstr>
      <vt:lpstr>Wingdings 2</vt:lpstr>
      <vt:lpstr>Wingdings 3</vt:lpstr>
      <vt:lpstr>UNM Power Point Template</vt:lpstr>
      <vt:lpstr>Social-Emotional Learning in Physical Education</vt:lpstr>
      <vt:lpstr>Social-Emotional Learning (SEL)</vt:lpstr>
      <vt:lpstr>BREAK-OUT</vt:lpstr>
      <vt:lpstr>Why SEL?</vt:lpstr>
      <vt:lpstr>PowerPoint Presentation</vt:lpstr>
      <vt:lpstr>Keys to Implementation</vt:lpstr>
      <vt:lpstr>Sample of SEL in PA</vt:lpstr>
      <vt:lpstr>Personal Biography</vt:lpstr>
      <vt:lpstr>Physical Activity Autobiography</vt:lpstr>
      <vt:lpstr>Who Am I? Activity</vt:lpstr>
      <vt:lpstr>Restorative Justice Circles</vt:lpstr>
      <vt:lpstr>Considerations for Circles</vt:lpstr>
      <vt:lpstr>Restorative Circles: Values</vt:lpstr>
      <vt:lpstr>PowerPoint Presentation</vt:lpstr>
      <vt:lpstr>Online SEL in PE</vt:lpstr>
      <vt:lpstr>BREAK-OUT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lastModifiedBy>Jimmie Thompson</cp:lastModifiedBy>
  <cp:revision>71</cp:revision>
  <cp:lastPrinted>2016-02-15T22:48:54Z</cp:lastPrinted>
  <dcterms:created xsi:type="dcterms:W3CDTF">2017-09-13T16:57:15Z</dcterms:created>
  <dcterms:modified xsi:type="dcterms:W3CDTF">2021-06-22T19:11:39Z</dcterms:modified>
</cp:coreProperties>
</file>