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6"/>
  </p:notesMasterIdLst>
  <p:sldIdLst>
    <p:sldId id="264" r:id="rId2"/>
    <p:sldId id="266" r:id="rId3"/>
    <p:sldId id="267" r:id="rId4"/>
    <p:sldId id="262" r:id="rId5"/>
    <p:sldId id="257" r:id="rId6"/>
    <p:sldId id="260" r:id="rId7"/>
    <p:sldId id="259" r:id="rId8"/>
    <p:sldId id="261" r:id="rId9"/>
    <p:sldId id="258" r:id="rId10"/>
    <p:sldId id="263" r:id="rId11"/>
    <p:sldId id="270" r:id="rId12"/>
    <p:sldId id="269" r:id="rId13"/>
    <p:sldId id="268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82" autoAdjust="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BB28D-F0AF-4258-AA33-78E399C2C4FD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BC122-8843-4B7D-91E8-85AE2BE208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6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waiver</a:t>
            </a:r>
            <a:r>
              <a:rPr lang="en-US" baseline="0" dirty="0" smtClean="0"/>
              <a:t> for ASSP:  </a:t>
            </a:r>
            <a:r>
              <a:rPr lang="en-US" dirty="0" smtClean="0"/>
              <a:t>grants states the flexibility to serve afterschool snacks and meals outside of a structured environment and without an educational or enrichment purpose.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BC122-8843-4B7D-91E8-85AE2BE208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c924bf6f2_2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1" name="Google Shape;141;g8c924bf6f2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598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B3C082A-8BB4-4788-BDFA-3CC81F36FA9F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1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2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75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60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57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12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2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80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6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7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2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4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9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7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082A-8BB4-4788-BDFA-3CC81F36FA9F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7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B3C082A-8BB4-4788-BDFA-3CC81F36FA9F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A48DD67-12C2-4818-B978-910967480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s.usda.gov/disaster/pandemic/covid-19/new-mexi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 21-22 Kick off with SSO Webinar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5300" y="2382982"/>
            <a:ext cx="106655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COVID 19 MEAL SERVICE</a:t>
            </a:r>
          </a:p>
          <a:p>
            <a:pPr algn="ctr"/>
            <a:r>
              <a:rPr lang="en-US" sz="4400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WAIVERS UPDATE 	</a:t>
            </a:r>
          </a:p>
          <a:p>
            <a:pPr algn="ctr"/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Presented by:  Dawn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Garcia, Health Educator </a:t>
            </a:r>
            <a:r>
              <a:rPr lang="en-US" sz="4400" dirty="0" smtClean="0"/>
              <a:t>		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466" y="4356292"/>
            <a:ext cx="5020407" cy="244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+mn-lt"/>
              </a:rPr>
              <a:t>Nationwide Waiver Opt-In: SWRO State Agencies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4043" y="2334788"/>
            <a:ext cx="9109681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Opt-In form for school year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2021-2022 needs to be completed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returned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your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assigned Health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Educator by August </a:t>
            </a:r>
            <a:r>
              <a:rPr lang="en-US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21</a:t>
            </a:r>
            <a:r>
              <a:rPr lang="en-US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, 2021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.  </a:t>
            </a:r>
          </a:p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If an SFA will be utilizing the traditional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cafeteria service,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a completed opt in form is not needed,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but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the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opt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out box must be selected.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b="1" dirty="0" smtClean="0">
                <a:solidFill>
                  <a:schemeClr val="dk2"/>
                </a:solidFill>
                <a:latin typeface="Arial"/>
                <a:cs typeface="Arial"/>
              </a:rPr>
              <a:t>Any SFA without the required opt in forms on file will have their claims put on hold until received.  </a:t>
            </a:r>
            <a:endParaRPr lang="en-US" b="1" dirty="0" smtClean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Nationwide Waiver Opt-In: SWRO State Agencies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55" y="2309092"/>
            <a:ext cx="8552872" cy="454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42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+mn-lt"/>
              </a:rPr>
              <a:t>Nationwide </a:t>
            </a:r>
            <a:r>
              <a:rPr lang="en-US" sz="3600" dirty="0" smtClean="0">
                <a:latin typeface="+mn-lt"/>
              </a:rPr>
              <a:t>Meal Pattern Flexibility Waiver Opt-In</a:t>
            </a:r>
            <a:endParaRPr lang="en-US" sz="36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2637692"/>
            <a:ext cx="9817846" cy="401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ADDITIONAL WAIVERS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3013" y="2770977"/>
            <a:ext cx="10789920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>
              <a:lnSpc>
                <a:spcPct val="115000"/>
              </a:lnSpc>
              <a:buClr>
                <a:schemeClr val="dk2"/>
              </a:buClr>
              <a:buSzPts val="1900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After School Snack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Program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Waiver</a:t>
            </a:r>
          </a:p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Waives enrichment activity</a:t>
            </a:r>
          </a:p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Allows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for Parent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Pick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Up or delivery</a:t>
            </a:r>
          </a:p>
          <a:p>
            <a:pPr marL="107950">
              <a:lnSpc>
                <a:spcPct val="115000"/>
              </a:lnSpc>
              <a:buClr>
                <a:schemeClr val="dk2"/>
              </a:buClr>
              <a:buSzPts val="1900"/>
            </a:pP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marL="107950">
              <a:lnSpc>
                <a:spcPct val="115000"/>
              </a:lnSpc>
              <a:buClr>
                <a:schemeClr val="dk2"/>
              </a:buClr>
              <a:buSzPts val="1900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Fresh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Fruit and Vegetable Parent Pick Up</a:t>
            </a:r>
          </a:p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Allows for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Parent Pick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Up or delivery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endParaRPr lang="en-US" dirty="0" smtClean="0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15" y="2555938"/>
            <a:ext cx="2505075" cy="1819275"/>
          </a:xfrm>
          <a:prstGeom prst="rect">
            <a:avLst/>
          </a:prstGeom>
        </p:spPr>
      </p:pic>
      <p:sp>
        <p:nvSpPr>
          <p:cNvPr id="5" name="AutoShape 2" descr="Image result for Apple"/>
          <p:cNvSpPr>
            <a:spLocks noChangeAspect="1" noChangeArrowheads="1"/>
          </p:cNvSpPr>
          <p:nvPr/>
        </p:nvSpPr>
        <p:spPr bwMode="auto">
          <a:xfrm>
            <a:off x="264366" y="-857250"/>
            <a:ext cx="1781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Apple"/>
          <p:cNvSpPr>
            <a:spLocks noChangeAspect="1" noChangeArrowheads="1"/>
          </p:cNvSpPr>
          <p:nvPr/>
        </p:nvSpPr>
        <p:spPr bwMode="auto">
          <a:xfrm>
            <a:off x="155575" y="-822325"/>
            <a:ext cx="1781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Apple"/>
          <p:cNvSpPr>
            <a:spLocks noChangeAspect="1" noChangeArrowheads="1"/>
          </p:cNvSpPr>
          <p:nvPr/>
        </p:nvSpPr>
        <p:spPr bwMode="auto">
          <a:xfrm>
            <a:off x="155575" y="-811915"/>
            <a:ext cx="1781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Apple"/>
          <p:cNvSpPr>
            <a:spLocks noChangeAspect="1" noChangeArrowheads="1"/>
          </p:cNvSpPr>
          <p:nvPr/>
        </p:nvSpPr>
        <p:spPr bwMode="auto">
          <a:xfrm>
            <a:off x="307975" y="-669925"/>
            <a:ext cx="1781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90" y="4121903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0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9174" y="2873828"/>
            <a:ext cx="10476411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>
              <a:lnSpc>
                <a:spcPct val="115000"/>
              </a:lnSpc>
              <a:buClr>
                <a:schemeClr val="dk2"/>
              </a:buClr>
              <a:buSzPts val="1900"/>
            </a:pPr>
            <a:r>
              <a:rPr lang="en-US" sz="3200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Dawn Garcia, BA</a:t>
            </a:r>
          </a:p>
          <a:p>
            <a:pPr marL="107950">
              <a:lnSpc>
                <a:spcPct val="115000"/>
              </a:lnSpc>
              <a:buClr>
                <a:schemeClr val="dk2"/>
              </a:buClr>
              <a:buSzPts val="1900"/>
            </a:pPr>
            <a:r>
              <a:rPr lang="en-US" sz="3200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Health </a:t>
            </a:r>
            <a:r>
              <a:rPr lang="en-US" sz="3200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Educator</a:t>
            </a:r>
          </a:p>
          <a:p>
            <a:pPr marL="107950">
              <a:lnSpc>
                <a:spcPct val="115000"/>
              </a:lnSpc>
              <a:buClr>
                <a:schemeClr val="dk2"/>
              </a:buClr>
              <a:buSzPts val="1900"/>
            </a:pPr>
            <a:r>
              <a:rPr lang="en-US" sz="3200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505.819.1876</a:t>
            </a:r>
          </a:p>
          <a:p>
            <a:pPr marL="107950">
              <a:lnSpc>
                <a:spcPct val="115000"/>
              </a:lnSpc>
              <a:buClr>
                <a:schemeClr val="dk2"/>
              </a:buClr>
              <a:buSzPts val="1900"/>
            </a:pPr>
            <a:r>
              <a:rPr lang="en-US" sz="3200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dawn.garcia2@state.nm.us</a:t>
            </a:r>
            <a:endParaRPr lang="en-US" sz="3200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48" y="2798188"/>
            <a:ext cx="2570662" cy="25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WAIVER?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1627" y="2528908"/>
            <a:ext cx="11645047" cy="3914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A waiver is an act of temporarily opting out of regular rules and regulations through a written statement.  </a:t>
            </a:r>
            <a:endParaRPr lang="en-US" dirty="0" smtClean="0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Pursuant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to section 2202(a) of the Families First Coronavirus Response Act (FFCRA, PL 116-127) </a:t>
            </a:r>
          </a:p>
          <a:p>
            <a:pPr marL="114300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	and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in light of the exceptional circumstances of the novel coronavirus (COVID-19) public health</a:t>
            </a:r>
          </a:p>
          <a:p>
            <a:pPr marL="114300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	emergency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, FNS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has re-established many of the nationwide waivers for (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SY)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2021-2022  due to COVID-19. </a:t>
            </a: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To opt into waivers issued, SFA’s must have a current NMPED opt in form on file for SY 2021-2022.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USDA has issued several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waivers to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exempt SFA’s from certain rules and regulations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to operate meal </a:t>
            </a:r>
          </a:p>
          <a:p>
            <a:pPr marL="114300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	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service in a safe manner during COVID-19.</a:t>
            </a:r>
          </a:p>
          <a:p>
            <a:pPr marL="114300">
              <a:lnSpc>
                <a:spcPct val="115000"/>
              </a:lnSpc>
              <a:buClr>
                <a:schemeClr val="dk2"/>
              </a:buClr>
              <a:buSzPts val="1800"/>
            </a:pP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marL="114300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en-US" b="1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**Please keep in mind that if you </a:t>
            </a:r>
            <a:r>
              <a:rPr lang="en-US" b="1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are planning </a:t>
            </a:r>
            <a:r>
              <a:rPr lang="en-US" b="1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on doing traditional meal service,</a:t>
            </a:r>
          </a:p>
          <a:p>
            <a:pPr marL="114300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en-US" b="1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and plan not to utilize any waivers,  </a:t>
            </a:r>
            <a:r>
              <a:rPr lang="en-US" b="1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y</a:t>
            </a:r>
            <a:r>
              <a:rPr lang="en-US" b="1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ou may opt-out of the flexibilities.  </a:t>
            </a:r>
          </a:p>
          <a:p>
            <a:pPr marL="114300">
              <a:lnSpc>
                <a:spcPct val="115000"/>
              </a:lnSpc>
              <a:buClr>
                <a:schemeClr val="dk2"/>
              </a:buClr>
              <a:buSzPts val="1800"/>
            </a:pP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marL="114300">
              <a:lnSpc>
                <a:spcPct val="115000"/>
              </a:lnSpc>
              <a:buClr>
                <a:schemeClr val="dk2"/>
              </a:buClr>
              <a:buSzPts val="1800"/>
            </a:pP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" name="AutoShape 2" descr="Image result for what is a waiver"/>
          <p:cNvSpPr>
            <a:spLocks noChangeAspect="1" noChangeArrowheads="1"/>
          </p:cNvSpPr>
          <p:nvPr/>
        </p:nvSpPr>
        <p:spPr bwMode="auto">
          <a:xfrm>
            <a:off x="155575" y="-822325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Image result for what is a waiver"/>
          <p:cNvSpPr>
            <a:spLocks noChangeAspect="1" noChangeArrowheads="1"/>
          </p:cNvSpPr>
          <p:nvPr/>
        </p:nvSpPr>
        <p:spPr bwMode="auto">
          <a:xfrm>
            <a:off x="7344617" y="5143500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741" y="5029199"/>
            <a:ext cx="2119474" cy="14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MEAL SERVICE WAIVERS	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72767" y="3105835"/>
            <a:ext cx="83435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 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  <a:hlinkClick r:id="rId3"/>
            </a:endParaRPr>
          </a:p>
          <a:p>
            <a:endParaRPr lang="en-US" u="sng" dirty="0" smtClean="0">
              <a:solidFill>
                <a:schemeClr val="accent5">
                  <a:lumMod val="75000"/>
                </a:schemeClr>
              </a:solidFill>
              <a:hlinkClick r:id="rId3"/>
            </a:endParaRPr>
          </a:p>
          <a:p>
            <a:endParaRPr lang="en-US" u="sng" dirty="0">
              <a:solidFill>
                <a:schemeClr val="accent5">
                  <a:lumMod val="75000"/>
                </a:schemeClr>
              </a:solidFill>
              <a:hlinkClick r:id="rId3"/>
            </a:endParaRPr>
          </a:p>
          <a:p>
            <a:endParaRPr lang="en-US" u="sng" dirty="0" smtClean="0">
              <a:solidFill>
                <a:schemeClr val="accent5">
                  <a:lumMod val="75000"/>
                </a:schemeClr>
              </a:solidFill>
              <a:hlinkClick r:id="rId3"/>
            </a:endParaRPr>
          </a:p>
          <a:p>
            <a:endParaRPr lang="en-US" u="sng" dirty="0">
              <a:solidFill>
                <a:schemeClr val="accent5">
                  <a:lumMod val="75000"/>
                </a:schemeClr>
              </a:solidFill>
              <a:hlinkClick r:id="rId3"/>
            </a:endParaRPr>
          </a:p>
          <a:p>
            <a:endParaRPr lang="en-US" u="sng" dirty="0" smtClean="0">
              <a:solidFill>
                <a:schemeClr val="accent5">
                  <a:lumMod val="75000"/>
                </a:schemeClr>
              </a:solidFill>
              <a:hlinkClick r:id="rId3"/>
            </a:endParaRPr>
          </a:p>
          <a:p>
            <a:endParaRPr lang="en-US" u="sng" dirty="0">
              <a:solidFill>
                <a:schemeClr val="accent5">
                  <a:lumMod val="75000"/>
                </a:schemeClr>
              </a:solidFill>
              <a:hlinkClick r:id="rId3"/>
            </a:endParaRPr>
          </a:p>
          <a:p>
            <a:endParaRPr lang="en-US" u="sng" dirty="0" smtClean="0">
              <a:solidFill>
                <a:schemeClr val="accent5">
                  <a:lumMod val="75000"/>
                </a:schemeClr>
              </a:solidFill>
              <a:hlinkClick r:id="rId3"/>
            </a:endParaRPr>
          </a:p>
          <a:p>
            <a:endParaRPr lang="en-US" u="sng" dirty="0">
              <a:solidFill>
                <a:schemeClr val="accent5">
                  <a:lumMod val="75000"/>
                </a:schemeClr>
              </a:solidFill>
              <a:hlinkClick r:id="rId3"/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421" y="2685724"/>
            <a:ext cx="10361458" cy="379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There are 8 Meal Service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Waivers: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Area Eligibility </a:t>
            </a: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Meal Time Flexibility</a:t>
            </a: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Non-Congregate Feeding</a:t>
            </a: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Parent Pick up</a:t>
            </a: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Offer Versus Serve Flexibility</a:t>
            </a: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Meal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Pattern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Flexibility</a:t>
            </a: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Afterschool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Snack Educational Activity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Fresh Fruit and Vegetable Program Parent Pick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u="sng" dirty="0" smtClean="0">
                <a:hlinkClick r:id="rId3"/>
              </a:rPr>
              <a:t>For more information on NMPED waivers visit:  https</a:t>
            </a:r>
            <a:r>
              <a:rPr lang="en-US" u="sng" dirty="0">
                <a:hlinkClick r:id="rId3"/>
              </a:rPr>
              <a:t>://www.fns.usda.gov/disaster/pandemic/covid-19/new-mexico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91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Area Eligibility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9054" y="2687045"/>
            <a:ext cx="896544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Facilitates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supplying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 meals to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 children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need. 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waiver does not need to be opted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into.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participating schools are automatically approved through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NMPED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during the COVID-19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health emergency. </a:t>
            </a:r>
            <a:endParaRPr lang="en-US" dirty="0" smtClea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58" y="386562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c924bf6f2_2_20"/>
          <p:cNvSpPr txBox="1">
            <a:spLocks noGrp="1"/>
          </p:cNvSpPr>
          <p:nvPr>
            <p:ph type="title"/>
          </p:nvPr>
        </p:nvSpPr>
        <p:spPr>
          <a:xfrm>
            <a:off x="1298447" y="1013864"/>
            <a:ext cx="9601200" cy="695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 smtClean="0"/>
              <a:t> Meal Time Flexibility</a:t>
            </a:r>
            <a:endParaRPr dirty="0"/>
          </a:p>
        </p:txBody>
      </p:sp>
      <p:sp>
        <p:nvSpPr>
          <p:cNvPr id="144" name="Google Shape;144;g8c924bf6f2_2_20"/>
          <p:cNvSpPr txBox="1">
            <a:spLocks noGrp="1"/>
          </p:cNvSpPr>
          <p:nvPr>
            <p:ph type="ftr" sz="quarter" idx="11"/>
          </p:nvPr>
        </p:nvSpPr>
        <p:spPr>
          <a:xfrm>
            <a:off x="1295399" y="6374999"/>
            <a:ext cx="6243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Investing for tomorrow, delivering today.</a:t>
            </a:r>
            <a:endParaRPr dirty="0"/>
          </a:p>
        </p:txBody>
      </p:sp>
      <p:sp>
        <p:nvSpPr>
          <p:cNvPr id="145" name="Google Shape;145;g8c924bf6f2_2_20"/>
          <p:cNvSpPr txBox="1">
            <a:spLocks noGrp="1"/>
          </p:cNvSpPr>
          <p:nvPr>
            <p:ph type="sldNum" sz="quarter" idx="12"/>
          </p:nvPr>
        </p:nvSpPr>
        <p:spPr>
          <a:xfrm>
            <a:off x="9525000" y="6374999"/>
            <a:ext cx="1371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sp>
        <p:nvSpPr>
          <p:cNvPr id="146" name="Google Shape;146;g8c924bf6f2_2_20"/>
          <p:cNvSpPr txBox="1"/>
          <p:nvPr/>
        </p:nvSpPr>
        <p:spPr>
          <a:xfrm>
            <a:off x="5132850" y="798675"/>
            <a:ext cx="42600" cy="20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8c924bf6f2_2_20"/>
          <p:cNvSpPr txBox="1"/>
          <p:nvPr/>
        </p:nvSpPr>
        <p:spPr>
          <a:xfrm>
            <a:off x="87648" y="2189034"/>
            <a:ext cx="12022799" cy="4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school with an approved waiver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meal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service times may establish 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times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that support streamlined access to nutritious meals.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waiver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provides flexibility for both 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NSLP,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SSO, 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Afterschool Snack. 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Breakfast does not need to be served at or near the beginning of the school day.  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Flexibility is given to SFA’s to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serve both breakfast and lunch at the same time and does not need to be served between </a:t>
            </a:r>
            <a:r>
              <a:rPr lang="en-US" sz="1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standard times of 10am </a:t>
            </a: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2pm.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NMPED recommends multiple serving times to increase social distancing of students and minimizing spread of COVID-19 for those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remote, online and hybrid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students.</a:t>
            </a:r>
            <a:endParaRPr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Nationwide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meal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service time restriction in the National School Lunch Program Seamless Summer Option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effective July 1, 2021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– through June 30,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2022.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does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apply to the National School Lunch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 (NSLP),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Seamless Summer Option (SSO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 and the Afterschool Snack Program (ASSP).   </a:t>
            </a:r>
            <a:endParaRPr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8c924bf6f2_2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2812" y="5415345"/>
            <a:ext cx="1752700" cy="1442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2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Non-Congregate Feeding </a:t>
            </a:r>
          </a:p>
        </p:txBody>
      </p:sp>
      <p:sp>
        <p:nvSpPr>
          <p:cNvPr id="3" name="Rectangle 2"/>
          <p:cNvSpPr/>
          <p:nvPr/>
        </p:nvSpPr>
        <p:spPr>
          <a:xfrm>
            <a:off x="698903" y="2216105"/>
            <a:ext cx="9304080" cy="470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Schools may provide non-congregate meals during COVID-19 related operations throughout the school year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2021-22.  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Nationwide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Waiver allows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on-congregate feeding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Child Nutrition Programs and is effective July 1,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2021 through June 30, 2022.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applies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 the National School Lunch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 (NSLP),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Seamless Summer Option (SSO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), and Afterschool Snack Program (ASSP). 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Children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 not need to be served or consume the meal on the school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campus if you are doing Grab n’ go meals.</a:t>
            </a: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Schools that have student’s attending via hybrid are strongly encouraged to have students eat all meals in the classroom.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b="1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Breakfast and Lunch must </a:t>
            </a:r>
            <a:r>
              <a:rPr lang="en-US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 claimed under </a:t>
            </a:r>
            <a:r>
              <a:rPr lang="en-US" b="1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SSO.  If you are doing snack, this must be claimed as NSLP.  In this case of doing all 3 meals, you will have 2 separate monthly claims to submit.   </a:t>
            </a:r>
            <a:endParaRPr lang="en-US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  <a:buSzPts val="1800"/>
            </a:pP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58;g8c924bf6f2_2_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16367" y="4939742"/>
            <a:ext cx="1865025" cy="1783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6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Parent Pick Up </a:t>
            </a:r>
          </a:p>
        </p:txBody>
      </p:sp>
      <p:sp>
        <p:nvSpPr>
          <p:cNvPr id="3" name="Rectangle 2"/>
          <p:cNvSpPr/>
          <p:nvPr/>
        </p:nvSpPr>
        <p:spPr>
          <a:xfrm>
            <a:off x="665771" y="2477103"/>
            <a:ext cx="10584120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Schools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 allow non-congregate meal distribution during COVID-19.</a:t>
            </a:r>
          </a:p>
          <a:p>
            <a:pPr marL="457200" lvl="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Meals may be distributed to a parent or guardian to take home to their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children if they are remote, online or hybrid students.  If the SFA is an open SSO site and offering meals to the community for children ages 1-18 years of age, they can provide Grab n Go sites.  </a:t>
            </a:r>
          </a:p>
          <a:p>
            <a:pPr marL="457200" lvl="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Parents can pick up meals at a school site or at a bus stop.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Schools must have a plan to maintain accountability and program integrity.</a:t>
            </a:r>
          </a:p>
          <a:p>
            <a:pPr marL="457200" lvl="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Under SSO, meals may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 distributed </a:t>
            </a:r>
            <a:r>
              <a:rPr lang="en-US" dirty="0">
                <a:solidFill>
                  <a:schemeClr val="dk2"/>
                </a:solidFill>
              </a:rPr>
              <a:t>to </a:t>
            </a:r>
            <a:r>
              <a:rPr lang="en-US" dirty="0" smtClean="0">
                <a:solidFill>
                  <a:schemeClr val="dk2"/>
                </a:solidFill>
              </a:rPr>
              <a:t>all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children </a:t>
            </a:r>
          </a:p>
          <a:p>
            <a:pPr marL="107950" lvl="0">
              <a:lnSpc>
                <a:spcPct val="115000"/>
              </a:lnSpc>
              <a:buClr>
                <a:schemeClr val="dk2"/>
              </a:buClr>
              <a:buSzPts val="1900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ages 1-18 including those children who DO NOT attend </a:t>
            </a:r>
          </a:p>
          <a:p>
            <a:pPr marL="107950" lvl="0">
              <a:lnSpc>
                <a:spcPct val="115000"/>
              </a:lnSpc>
              <a:buClr>
                <a:schemeClr val="dk2"/>
              </a:buClr>
              <a:buSzPts val="1900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school.  Community children can get a meal from the </a:t>
            </a:r>
          </a:p>
          <a:p>
            <a:pPr marL="107950" lvl="0">
              <a:lnSpc>
                <a:spcPct val="115000"/>
              </a:lnSpc>
              <a:buClr>
                <a:schemeClr val="dk2"/>
              </a:buClr>
              <a:buSzPts val="1900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nearest SFA SSO open site.    </a:t>
            </a:r>
          </a:p>
          <a:p>
            <a:pPr marL="107950" lvl="0">
              <a:lnSpc>
                <a:spcPct val="115000"/>
              </a:lnSpc>
              <a:buClr>
                <a:schemeClr val="dk2"/>
              </a:buClr>
              <a:buSzPts val="1900"/>
            </a:pP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68;g8c924bf6f2_2_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92903" y="4380584"/>
            <a:ext cx="4858675" cy="236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76111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Offer Versus Serve Flexibility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707571" y="2222973"/>
            <a:ext cx="9192696" cy="456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waiver, waives the requirement for senior high schools (as defined by the State educational agency) to participate in Offer Versus Serve during school year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2021-2022. 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</a:rPr>
              <a:t>OVS is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required in High Schools, but is now waived to reduce the spread of COVID-19. </a:t>
            </a:r>
          </a:p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allows schools to provide food in a fast, and safe manner for students.</a:t>
            </a:r>
          </a:p>
          <a:p>
            <a:pPr marL="457200" indent="-349250">
              <a:lnSpc>
                <a:spcPct val="115000"/>
              </a:lnSpc>
              <a:buClr>
                <a:schemeClr val="dk2"/>
              </a:buClr>
              <a:buSzPts val="19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Allows schools to provide meals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via grab n’ go, in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classroom or transferred and delivered on busses.</a:t>
            </a:r>
          </a:p>
          <a:p>
            <a:pPr lvl="0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  <a:buSzPts val="1600"/>
            </a:pP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200"/>
              </a:spcBef>
              <a:buClr>
                <a:srgbClr val="000000"/>
              </a:buClr>
              <a:buSzPts val="1400"/>
            </a:pPr>
            <a:endParaRPr lang="en-US" sz="1400" b="1" i="0" u="none" strike="noStrike" cap="none" dirty="0" smtClea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200"/>
              </a:spcBef>
              <a:buClr>
                <a:srgbClr val="000000"/>
              </a:buClr>
              <a:buSzPts val="1400"/>
            </a:pPr>
            <a:endParaRPr lang="en-US" sz="1400" b="1" i="0" u="none" strike="noStrike" cap="none" dirty="0" smtClea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200"/>
              </a:spcBef>
              <a:buClr>
                <a:srgbClr val="000000"/>
              </a:buClr>
              <a:buSzPts val="1400"/>
            </a:pPr>
            <a:r>
              <a:rPr lang="en-US" sz="1400" b="1" i="1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US" sz="1400" b="1" i="0" u="none" strike="noStrike" cap="none" dirty="0" smtClea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200"/>
              </a:spcBef>
              <a:buClr>
                <a:srgbClr val="000000"/>
              </a:buClr>
              <a:buSzPts val="1400"/>
            </a:pPr>
            <a:r>
              <a:rPr lang="en-US" sz="1400" b="1" i="1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lang="en-US" sz="14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AutoShape 4" descr="Image result for offer vs se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Image result for offer vs serve"/>
          <p:cNvSpPr>
            <a:spLocks noChangeAspect="1" noChangeArrowheads="1"/>
          </p:cNvSpPr>
          <p:nvPr/>
        </p:nvSpPr>
        <p:spPr bwMode="auto">
          <a:xfrm>
            <a:off x="155575" y="-890588"/>
            <a:ext cx="23622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Image result for offer vs serve"/>
          <p:cNvSpPr>
            <a:spLocks noChangeAspect="1" noChangeArrowheads="1"/>
          </p:cNvSpPr>
          <p:nvPr/>
        </p:nvSpPr>
        <p:spPr bwMode="auto">
          <a:xfrm>
            <a:off x="8898109" y="5338654"/>
            <a:ext cx="23622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304" y="706562"/>
            <a:ext cx="8761413" cy="728480"/>
          </a:xfrm>
        </p:spPr>
        <p:txBody>
          <a:bodyPr/>
          <a:lstStyle/>
          <a:p>
            <a:pPr algn="ctr"/>
            <a:r>
              <a:rPr lang="en-US" dirty="0" smtClean="0"/>
              <a:t> Meal Pattern Flexibility 		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9942" y="2248486"/>
            <a:ext cx="10220720" cy="4821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Waives the requirements to serve meals that meet the meal pattern requirements during school year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2021-2022.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waiver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extends the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Nationwide Waiver to Allow Meal Pattern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Flexibility and support access to nutritious meals in the Child Nutrition Programs - July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1, 2021 through June 30, 2022</a:t>
            </a:r>
          </a:p>
          <a:p>
            <a:pPr marL="457200" lvl="0" indent="-342900"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waiver applies to the:</a:t>
            </a:r>
          </a:p>
          <a:p>
            <a:pPr lvl="0">
              <a:buClr>
                <a:schemeClr val="dk2"/>
              </a:buClr>
              <a:buSzPts val="1100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		National School Lunch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 (NSLP)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chemeClr val="dk2"/>
              </a:buClr>
              <a:buSzPts val="1100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		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National School Lunch Program Seamless Summer Option (SSO)</a:t>
            </a: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Schools should do their best to follow the USDA meal pattern requirements unless it is not feasible.  (Ex:  certain meal components not available or substitutions made to meal patterns.)  </a:t>
            </a:r>
          </a:p>
          <a:p>
            <a:pPr marL="457200" lvl="0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 can claim breakfast or lunch meals for reimbursement that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</a:t>
            </a:r>
          </a:p>
          <a:p>
            <a:pPr marL="114300" lvl="0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meet the meal pattern, as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long as 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waiver is submitted for </a:t>
            </a:r>
            <a:endParaRPr lang="en-US" dirty="0" smtClea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each instance</a:t>
            </a: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is on file with NMPED SSWB.  </a:t>
            </a:r>
          </a:p>
          <a:p>
            <a:pPr marL="4114800" lvl="8" indent="-342900">
              <a:lnSpc>
                <a:spcPct val="115000"/>
              </a:lnSpc>
              <a:buClr>
                <a:schemeClr val="dk2"/>
              </a:buClr>
              <a:buSzPts val="1800"/>
              <a:buFont typeface="Arial"/>
              <a:buChar char="●"/>
            </a:pPr>
            <a:endParaRPr lang="en-US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15000"/>
              </a:lnSpc>
              <a:buClr>
                <a:schemeClr val="dk2"/>
              </a:buClr>
              <a:buSzPts val="1100"/>
            </a:pPr>
            <a:endParaRPr lang="en-US"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AutoShape 4" descr="Image result for School Meal Tr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Google Shape;188;g8c924bf6f2_2_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7163" y="5167102"/>
            <a:ext cx="3959706" cy="1450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5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3617</TotalTime>
  <Words>1140</Words>
  <Application>Microsoft Office PowerPoint</Application>
  <PresentationFormat>Widescreen</PresentationFormat>
  <Paragraphs>109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 Boardroom</vt:lpstr>
      <vt:lpstr>SY 21-22 Kick off with SSO Webinar</vt:lpstr>
      <vt:lpstr>WHAT IS A WAIVER?</vt:lpstr>
      <vt:lpstr>MEAL SERVICE WAIVERS </vt:lpstr>
      <vt:lpstr>Area Eligibility </vt:lpstr>
      <vt:lpstr> Meal Time Flexibility</vt:lpstr>
      <vt:lpstr> Non-Congregate Feeding </vt:lpstr>
      <vt:lpstr> Parent Pick Up </vt:lpstr>
      <vt:lpstr> Offer Versus Serve Flexibility</vt:lpstr>
      <vt:lpstr> Meal Pattern Flexibility   </vt:lpstr>
      <vt:lpstr>Nationwide Waiver Opt-In: SWRO State Agencies</vt:lpstr>
      <vt:lpstr>Nationwide Waiver Opt-In: SWRO State Agencies</vt:lpstr>
      <vt:lpstr>Nationwide Meal Pattern Flexibility Waiver Opt-In</vt:lpstr>
      <vt:lpstr>ADDITIONAL WAIVERS</vt:lpstr>
      <vt:lpstr>CONTACT INFORMATION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Garcia</dc:creator>
  <cp:lastModifiedBy>Dawn Garcia</cp:lastModifiedBy>
  <cp:revision>75</cp:revision>
  <dcterms:created xsi:type="dcterms:W3CDTF">2021-02-08T16:38:34Z</dcterms:created>
  <dcterms:modified xsi:type="dcterms:W3CDTF">2021-08-02T22:30:12Z</dcterms:modified>
</cp:coreProperties>
</file>