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48" r:id="rId1"/>
  </p:sldMasterIdLst>
  <p:notesMasterIdLst>
    <p:notesMasterId r:id="rId53"/>
  </p:notesMasterIdLst>
  <p:handoutMasterIdLst>
    <p:handoutMasterId r:id="rId54"/>
  </p:handoutMasterIdLst>
  <p:sldIdLst>
    <p:sldId id="257" r:id="rId2"/>
    <p:sldId id="362" r:id="rId3"/>
    <p:sldId id="258" r:id="rId4"/>
    <p:sldId id="339" r:id="rId5"/>
    <p:sldId id="409" r:id="rId6"/>
    <p:sldId id="364" r:id="rId7"/>
    <p:sldId id="366" r:id="rId8"/>
    <p:sldId id="367" r:id="rId9"/>
    <p:sldId id="380" r:id="rId10"/>
    <p:sldId id="272" r:id="rId11"/>
    <p:sldId id="382" r:id="rId12"/>
    <p:sldId id="363" r:id="rId13"/>
    <p:sldId id="371" r:id="rId14"/>
    <p:sldId id="381" r:id="rId15"/>
    <p:sldId id="386" r:id="rId16"/>
    <p:sldId id="319" r:id="rId17"/>
    <p:sldId id="388" r:id="rId18"/>
    <p:sldId id="389" r:id="rId19"/>
    <p:sldId id="390" r:id="rId20"/>
    <p:sldId id="391" r:id="rId21"/>
    <p:sldId id="392" r:id="rId22"/>
    <p:sldId id="393" r:id="rId23"/>
    <p:sldId id="361" r:id="rId24"/>
    <p:sldId id="370" r:id="rId25"/>
    <p:sldId id="368" r:id="rId26"/>
    <p:sldId id="383" r:id="rId27"/>
    <p:sldId id="384" r:id="rId28"/>
    <p:sldId id="270" r:id="rId29"/>
    <p:sldId id="372" r:id="rId30"/>
    <p:sldId id="318" r:id="rId31"/>
    <p:sldId id="378" r:id="rId32"/>
    <p:sldId id="379" r:id="rId33"/>
    <p:sldId id="374" r:id="rId34"/>
    <p:sldId id="365" r:id="rId35"/>
    <p:sldId id="375" r:id="rId36"/>
    <p:sldId id="376" r:id="rId37"/>
    <p:sldId id="395" r:id="rId38"/>
    <p:sldId id="394" r:id="rId39"/>
    <p:sldId id="396" r:id="rId40"/>
    <p:sldId id="397" r:id="rId41"/>
    <p:sldId id="398" r:id="rId42"/>
    <p:sldId id="399" r:id="rId43"/>
    <p:sldId id="400" r:id="rId44"/>
    <p:sldId id="401" r:id="rId45"/>
    <p:sldId id="403" r:id="rId46"/>
    <p:sldId id="408" r:id="rId47"/>
    <p:sldId id="404" r:id="rId48"/>
    <p:sldId id="405" r:id="rId49"/>
    <p:sldId id="406" r:id="rId50"/>
    <p:sldId id="407" r:id="rId51"/>
    <p:sldId id="337"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99"/>
    <a:srgbClr val="0000FF"/>
    <a:srgbClr val="D60093"/>
    <a:srgbClr val="003366"/>
    <a:srgbClr val="FF914D"/>
    <a:srgbClr val="CCCCFF"/>
    <a:srgbClr val="99FFCC"/>
    <a:srgbClr val="FFCCFF"/>
    <a:srgbClr val="849DD6"/>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59" autoAdjust="0"/>
    <p:restoredTop sz="93529" autoAdjust="0"/>
  </p:normalViewPr>
  <p:slideViewPr>
    <p:cSldViewPr snapToGrid="0">
      <p:cViewPr>
        <p:scale>
          <a:sx n="88" d="100"/>
          <a:sy n="88" d="100"/>
        </p:scale>
        <p:origin x="374"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20"/>
    </p:cViewPr>
  </p:sorterViewPr>
  <p:notesViewPr>
    <p:cSldViewPr snapToGrid="0" showGuides="1">
      <p:cViewPr varScale="1">
        <p:scale>
          <a:sx n="69" d="100"/>
          <a:sy n="69" d="100"/>
        </p:scale>
        <p:origin x="278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Drop Out</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Data</c:v>
                </c:pt>
              </c:strCache>
            </c:strRef>
          </c:tx>
          <c:spPr>
            <a:ln w="28575" cap="rnd">
              <a:solidFill>
                <a:schemeClr val="accent1"/>
              </a:solidFill>
              <a:round/>
            </a:ln>
            <a:effectLst/>
          </c:spPr>
          <c:marker>
            <c:symbol val="none"/>
          </c:marker>
          <c:cat>
            <c:numRef>
              <c:f>Sheet1!$A$2:$A$5</c:f>
              <c:numCache>
                <c:formatCode>General</c:formatCode>
                <c:ptCount val="4"/>
                <c:pt idx="0">
                  <c:v>2016</c:v>
                </c:pt>
                <c:pt idx="1">
                  <c:v>2017</c:v>
                </c:pt>
                <c:pt idx="2">
                  <c:v>2018</c:v>
                </c:pt>
                <c:pt idx="3">
                  <c:v>2019</c:v>
                </c:pt>
              </c:numCache>
            </c:numRef>
          </c:cat>
          <c:val>
            <c:numRef>
              <c:f>Sheet1!$B$2:$B$5</c:f>
              <c:numCache>
                <c:formatCode>0.00%</c:formatCode>
                <c:ptCount val="4"/>
                <c:pt idx="0">
                  <c:v>0.26939999999999997</c:v>
                </c:pt>
                <c:pt idx="1">
                  <c:v>0.22839999999999999</c:v>
                </c:pt>
                <c:pt idx="2">
                  <c:v>0.25790000000000002</c:v>
                </c:pt>
                <c:pt idx="3">
                  <c:v>0.23780000000000001</c:v>
                </c:pt>
              </c:numCache>
            </c:numRef>
          </c:val>
          <c:smooth val="0"/>
          <c:extLst>
            <c:ext xmlns:c16="http://schemas.microsoft.com/office/drawing/2014/chart" uri="{C3380CC4-5D6E-409C-BE32-E72D297353CC}">
              <c16:uniqueId val="{00000000-78BA-48D1-8C29-62832F2E3CAD}"/>
            </c:ext>
          </c:extLst>
        </c:ser>
        <c:ser>
          <c:idx val="1"/>
          <c:order val="1"/>
          <c:tx>
            <c:strRef>
              <c:f>Sheet1!$C$1</c:f>
              <c:strCache>
                <c:ptCount val="1"/>
                <c:pt idx="0">
                  <c:v>Target</c:v>
                </c:pt>
              </c:strCache>
            </c:strRef>
          </c:tx>
          <c:spPr>
            <a:ln w="28575" cap="rnd">
              <a:solidFill>
                <a:schemeClr val="accent2"/>
              </a:solidFill>
              <a:round/>
            </a:ln>
            <a:effectLst/>
          </c:spPr>
          <c:marker>
            <c:symbol val="none"/>
          </c:marker>
          <c:cat>
            <c:numRef>
              <c:f>Sheet1!$A$2:$A$5</c:f>
              <c:numCache>
                <c:formatCode>General</c:formatCode>
                <c:ptCount val="4"/>
                <c:pt idx="0">
                  <c:v>2016</c:v>
                </c:pt>
                <c:pt idx="1">
                  <c:v>2017</c:v>
                </c:pt>
                <c:pt idx="2">
                  <c:v>2018</c:v>
                </c:pt>
                <c:pt idx="3">
                  <c:v>2019</c:v>
                </c:pt>
              </c:numCache>
            </c:numRef>
          </c:cat>
          <c:val>
            <c:numRef>
              <c:f>Sheet1!$C$2:$C$5</c:f>
              <c:numCache>
                <c:formatCode>0.00%</c:formatCode>
                <c:ptCount val="4"/>
                <c:pt idx="0">
                  <c:v>0.22969999999999999</c:v>
                </c:pt>
                <c:pt idx="1">
                  <c:v>0.22969999999999999</c:v>
                </c:pt>
                <c:pt idx="2">
                  <c:v>0.22969999999999999</c:v>
                </c:pt>
                <c:pt idx="3">
                  <c:v>0.22969999999999999</c:v>
                </c:pt>
              </c:numCache>
            </c:numRef>
          </c:val>
          <c:smooth val="0"/>
          <c:extLst>
            <c:ext xmlns:c16="http://schemas.microsoft.com/office/drawing/2014/chart" uri="{C3380CC4-5D6E-409C-BE32-E72D297353CC}">
              <c16:uniqueId val="{00000001-78BA-48D1-8C29-62832F2E3CAD}"/>
            </c:ext>
          </c:extLst>
        </c:ser>
        <c:dLbls>
          <c:showLegendKey val="0"/>
          <c:showVal val="0"/>
          <c:showCatName val="0"/>
          <c:showSerName val="0"/>
          <c:showPercent val="0"/>
          <c:showBubbleSize val="0"/>
        </c:dLbls>
        <c:smooth val="0"/>
        <c:axId val="1856145008"/>
        <c:axId val="1856136272"/>
      </c:lineChart>
      <c:catAx>
        <c:axId val="1856145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6136272"/>
        <c:crosses val="autoZero"/>
        <c:auto val="1"/>
        <c:lblAlgn val="ctr"/>
        <c:lblOffset val="100"/>
        <c:noMultiLvlLbl val="0"/>
      </c:catAx>
      <c:valAx>
        <c:axId val="185613627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61450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a:t>Graduation Rates</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7147208660906736E-2"/>
          <c:y val="0.13164716029177825"/>
          <c:w val="0.89340006147266871"/>
          <c:h val="0.7036677379651004"/>
        </c:manualLayout>
      </c:layout>
      <c:lineChart>
        <c:grouping val="standard"/>
        <c:varyColors val="0"/>
        <c:ser>
          <c:idx val="0"/>
          <c:order val="0"/>
          <c:tx>
            <c:strRef>
              <c:f>Sheet1!$B$1</c:f>
              <c:strCache>
                <c:ptCount val="1"/>
                <c:pt idx="0">
                  <c:v>Data</c:v>
                </c:pt>
              </c:strCache>
            </c:strRef>
          </c:tx>
          <c:spPr>
            <a:ln w="34925" cap="rnd">
              <a:solidFill>
                <a:schemeClr val="accent6"/>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2016</c:v>
                </c:pt>
                <c:pt idx="1">
                  <c:v>2017</c:v>
                </c:pt>
                <c:pt idx="2">
                  <c:v>2018</c:v>
                </c:pt>
                <c:pt idx="3">
                  <c:v>2019</c:v>
                </c:pt>
              </c:numCache>
            </c:numRef>
          </c:cat>
          <c:val>
            <c:numRef>
              <c:f>Sheet1!$B$2:$B$5</c:f>
              <c:numCache>
                <c:formatCode>0.00%</c:formatCode>
                <c:ptCount val="4"/>
                <c:pt idx="0">
                  <c:v>0.61850000000000005</c:v>
                </c:pt>
                <c:pt idx="1">
                  <c:v>0.61539999999999995</c:v>
                </c:pt>
                <c:pt idx="2">
                  <c:v>0.65600000000000003</c:v>
                </c:pt>
                <c:pt idx="3">
                  <c:v>0.64659999999999995</c:v>
                </c:pt>
              </c:numCache>
            </c:numRef>
          </c:val>
          <c:smooth val="0"/>
          <c:extLst>
            <c:ext xmlns:c16="http://schemas.microsoft.com/office/drawing/2014/chart" uri="{C3380CC4-5D6E-409C-BE32-E72D297353CC}">
              <c16:uniqueId val="{00000000-5FB7-4A4C-A14A-A209529F5365}"/>
            </c:ext>
          </c:extLst>
        </c:ser>
        <c:ser>
          <c:idx val="1"/>
          <c:order val="1"/>
          <c:tx>
            <c:strRef>
              <c:f>Sheet1!$C$1</c:f>
              <c:strCache>
                <c:ptCount val="1"/>
                <c:pt idx="0">
                  <c:v>Target</c:v>
                </c:pt>
              </c:strCache>
            </c:strRef>
          </c:tx>
          <c:spPr>
            <a:ln w="34925" cap="rnd">
              <a:solidFill>
                <a:schemeClr val="accent5"/>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2016</c:v>
                </c:pt>
                <c:pt idx="1">
                  <c:v>2017</c:v>
                </c:pt>
                <c:pt idx="2">
                  <c:v>2018</c:v>
                </c:pt>
                <c:pt idx="3">
                  <c:v>2019</c:v>
                </c:pt>
              </c:numCache>
            </c:numRef>
          </c:cat>
          <c:val>
            <c:numRef>
              <c:f>Sheet1!$C$2:$C$5</c:f>
              <c:numCache>
                <c:formatCode>0.00%</c:formatCode>
                <c:ptCount val="4"/>
                <c:pt idx="0">
                  <c:v>0.77400000000000002</c:v>
                </c:pt>
                <c:pt idx="1">
                  <c:v>0.77400000000000002</c:v>
                </c:pt>
                <c:pt idx="2">
                  <c:v>0.77400000000000002</c:v>
                </c:pt>
                <c:pt idx="3">
                  <c:v>0.77400000000000002</c:v>
                </c:pt>
              </c:numCache>
            </c:numRef>
          </c:val>
          <c:smooth val="0"/>
          <c:extLst>
            <c:ext xmlns:c16="http://schemas.microsoft.com/office/drawing/2014/chart" uri="{C3380CC4-5D6E-409C-BE32-E72D297353CC}">
              <c16:uniqueId val="{00000001-5FB7-4A4C-A14A-A209529F5365}"/>
            </c:ext>
          </c:extLst>
        </c:ser>
        <c:dLbls>
          <c:dLblPos val="ctr"/>
          <c:showLegendKey val="0"/>
          <c:showVal val="1"/>
          <c:showCatName val="0"/>
          <c:showSerName val="0"/>
          <c:showPercent val="0"/>
          <c:showBubbleSize val="0"/>
        </c:dLbls>
        <c:smooth val="0"/>
        <c:axId val="1856128368"/>
        <c:axId val="1856132112"/>
      </c:lineChart>
      <c:catAx>
        <c:axId val="185612836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6132112"/>
        <c:crosses val="autoZero"/>
        <c:auto val="1"/>
        <c:lblAlgn val="ctr"/>
        <c:lblOffset val="100"/>
        <c:noMultiLvlLbl val="0"/>
      </c:catAx>
      <c:valAx>
        <c:axId val="185613211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561283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2/25/2021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2/25/2021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dirty="0">
                <a:latin typeface="Arial" pitchFamily="34" charset="0"/>
                <a:cs typeface="Arial" pitchFamily="34" charset="0"/>
              </a:rPr>
              <a:t>To change the  image on this slide, select the picture and delete it. Then click the Pictures icon in the placeholder to insert your own image.</a:t>
            </a:r>
          </a:p>
          <a:p>
            <a:endParaRPr lang="en-US" dirty="0"/>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1542422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rgbClr val="3A3D4B"/>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rgbClr val="FF914D"/>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807568"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rgbClr val="048A8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rgbClr val="3A3D4B"/>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p>
            <a:r>
              <a:rPr lang="en-US" smtClean="0"/>
              <a:t>Investing for tomorrow, delivering today.</a:t>
            </a:r>
            <a:endParaRPr lang="en-US" dirty="0"/>
          </a:p>
        </p:txBody>
      </p:sp>
      <p:sp>
        <p:nvSpPr>
          <p:cNvPr id="5" name="Date Placeholder 4"/>
          <p:cNvSpPr>
            <a:spLocks noGrp="1"/>
          </p:cNvSpPr>
          <p:nvPr>
            <p:ph type="dt" sz="half" idx="10"/>
          </p:nvPr>
        </p:nvSpPr>
        <p:spPr/>
        <p:txBody>
          <a:bodyPr/>
          <a:lstStyle/>
          <a:p>
            <a:fld id="{7A252F43-20FB-40FD-903A-F81CF88BE65B}" type="datetime1">
              <a:rPr lang="en-US" smtClean="0"/>
              <a:t>2/25/2021</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bwMode="invGray">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invGray">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1298448"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bwMode="invGray">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Picture Placeholder 2" descr="An empty placeholder to add an image. Click on the placeholder and select the image that you wish to add"/>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3" name="Text Placeholder 3"/>
          <p:cNvSpPr>
            <a:spLocks noGrp="1"/>
          </p:cNvSpPr>
          <p:nvPr>
            <p:ph type="body" sz="half" idx="14"/>
          </p:nvPr>
        </p:nvSpPr>
        <p:spPr bwMode="invGray">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p>
            <a:r>
              <a:rPr lang="en-US" smtClean="0"/>
              <a:t>Investing for tomorrow, delivering today.</a:t>
            </a:r>
            <a:endParaRPr lang="en-US" dirty="0"/>
          </a:p>
        </p:txBody>
      </p:sp>
      <p:sp>
        <p:nvSpPr>
          <p:cNvPr id="5" name="Date Placeholder 4"/>
          <p:cNvSpPr>
            <a:spLocks noGrp="1"/>
          </p:cNvSpPr>
          <p:nvPr>
            <p:ph type="dt" sz="half" idx="10"/>
          </p:nvPr>
        </p:nvSpPr>
        <p:spPr/>
        <p:txBody>
          <a:bodyPr/>
          <a:lstStyle/>
          <a:p>
            <a:fld id="{09B3F3B1-FC67-4171-9565-7BD7FA05EFD7}" type="datetime1">
              <a:rPr lang="en-US" smtClean="0"/>
              <a:t>2/25/2021</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Investing for tomorrow, delivering today.</a:t>
            </a:r>
            <a:endParaRPr lang="en-US" dirty="0"/>
          </a:p>
        </p:txBody>
      </p:sp>
      <p:sp>
        <p:nvSpPr>
          <p:cNvPr id="4" name="Date Placeholder 3"/>
          <p:cNvSpPr>
            <a:spLocks noGrp="1"/>
          </p:cNvSpPr>
          <p:nvPr>
            <p:ph type="dt" sz="half" idx="10"/>
          </p:nvPr>
        </p:nvSpPr>
        <p:spPr/>
        <p:txBody>
          <a:bodyPr/>
          <a:lstStyle/>
          <a:p>
            <a:fld id="{C29AE668-8888-4197-A4D2-FEC88634B233}" type="datetime1">
              <a:rPr lang="en-US" smtClean="0"/>
              <a:t>2/25/2021</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chemeClr val="accent1">
                    <a:lumMod val="60000"/>
                    <a:lumOff val="4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marL="548640" indent="-228600">
              <a:buFont typeface="Wingdings" panose="05000000000000000000" pitchFamily="2" charset="2"/>
              <a:buChar char="§"/>
              <a:defRPr/>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Investing for tomorrow, delivering today.</a:t>
            </a:r>
            <a:endParaRPr lang="en-US" dirty="0"/>
          </a:p>
        </p:txBody>
      </p:sp>
      <p:sp>
        <p:nvSpPr>
          <p:cNvPr id="4" name="Date Placeholder 3"/>
          <p:cNvSpPr>
            <a:spLocks noGrp="1"/>
          </p:cNvSpPr>
          <p:nvPr>
            <p:ph type="dt" sz="half" idx="10"/>
          </p:nvPr>
        </p:nvSpPr>
        <p:spPr/>
        <p:txBody>
          <a:bodyPr/>
          <a:lstStyle/>
          <a:p>
            <a:fld id="{AA85277D-C9A1-45AA-AC10-AFF519A3851F}" type="datetime1">
              <a:rPr lang="en-US" smtClean="0"/>
              <a:t>2/25/2021</a:t>
            </a:fld>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4"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rgbClr val="3A3D4B"/>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rgbClr val="FF914D"/>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5979587"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rgbClr val="048A8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rgbClr val="3A3D4B"/>
                </a:solidFill>
              </a:defRPr>
            </a:lvl1pPr>
          </a:lstStyle>
          <a:p>
            <a:r>
              <a:rPr lang="en-US" dirty="0" smtClean="0"/>
              <a:t>Click to edit Master title style</a:t>
            </a:r>
            <a:endParaRPr lang="en-US" dirty="0"/>
          </a:p>
        </p:txBody>
      </p:sp>
      <p:sp>
        <p:nvSpPr>
          <p:cNvPr id="15" name="Picture Placeholder 14" descr="An empty placeholder to add an image. Click on the placeholder and select the image that you wish to add"/>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dirty="0" smtClean="0"/>
              <a:t>Click icon to add picture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rgbClr val="3A3D4B"/>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rgbClr val="FF914D"/>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rgbClr val="048A8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rgbClr val="3A3D4B"/>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rgbClr val="3A3D4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1295400" y="6512159"/>
            <a:ext cx="6243203" cy="274320"/>
          </a:xfrm>
        </p:spPr>
        <p:txBody>
          <a:bodyPr/>
          <a:lstStyle>
            <a:lvl1pPr>
              <a:defRPr/>
            </a:lvl1pPr>
          </a:lstStyle>
          <a:p>
            <a:r>
              <a:rPr lang="en-US" dirty="0" smtClean="0"/>
              <a:t>Investing for tomorrow, delivering today.</a:t>
            </a:r>
            <a:endParaRPr lang="en-US" dirty="0"/>
          </a:p>
        </p:txBody>
      </p:sp>
      <p:sp>
        <p:nvSpPr>
          <p:cNvPr id="5" name="Date Placeholder 4"/>
          <p:cNvSpPr>
            <a:spLocks noGrp="1"/>
          </p:cNvSpPr>
          <p:nvPr>
            <p:ph type="dt" sz="half" idx="10"/>
          </p:nvPr>
        </p:nvSpPr>
        <p:spPr/>
        <p:txBody>
          <a:bodyPr/>
          <a:lstStyle/>
          <a:p>
            <a:fld id="{487E0991-23BB-45D5-BAEB-B553F9B8A305}" type="datetime1">
              <a:rPr lang="en-US" smtClean="0"/>
              <a:t>2/25/2021</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Investing for tomorrow, delivering today.</a:t>
            </a:r>
            <a:endParaRPr lang="en-US" dirty="0"/>
          </a:p>
        </p:txBody>
      </p:sp>
      <p:sp>
        <p:nvSpPr>
          <p:cNvPr id="7" name="Date Placeholder 6"/>
          <p:cNvSpPr>
            <a:spLocks noGrp="1"/>
          </p:cNvSpPr>
          <p:nvPr>
            <p:ph type="dt" sz="half" idx="10"/>
          </p:nvPr>
        </p:nvSpPr>
        <p:spPr/>
        <p:txBody>
          <a:bodyPr/>
          <a:lstStyle/>
          <a:p>
            <a:fld id="{D237B0C5-9F67-4669-A4A2-41B9471411CA}" type="datetime1">
              <a:rPr lang="en-US" smtClean="0"/>
              <a:t>2/25/2021</a:t>
            </a:fld>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95400" y="2314843"/>
            <a:ext cx="9601200" cy="1036850"/>
          </a:xfrm>
        </p:spPr>
        <p:txBody>
          <a:body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Investing for tomorrow, delivering today.</a:t>
            </a:r>
            <a:endParaRPr lang="en-US" dirty="0"/>
          </a:p>
        </p:txBody>
      </p:sp>
      <p:sp>
        <p:nvSpPr>
          <p:cNvPr id="3" name="Date Placeholder 2"/>
          <p:cNvSpPr>
            <a:spLocks noGrp="1"/>
          </p:cNvSpPr>
          <p:nvPr>
            <p:ph type="dt" sz="half" idx="10"/>
          </p:nvPr>
        </p:nvSpPr>
        <p:spPr/>
        <p:txBody>
          <a:bodyPr/>
          <a:lstStyle/>
          <a:p>
            <a:fld id="{F96D4A42-FCB8-45FC-A867-F39E78C5E1DB}" type="datetime1">
              <a:rPr lang="en-US" smtClean="0"/>
              <a:t>2/25/2021</a:t>
            </a:fld>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dirty="0" smtClean="0"/>
              <a:t>Investing for tomorrow, delivering today.</a:t>
            </a:r>
            <a:endParaRPr lang="en-US" dirty="0"/>
          </a:p>
        </p:txBody>
      </p:sp>
      <p:sp>
        <p:nvSpPr>
          <p:cNvPr id="2" name="Date Placeholder 1"/>
          <p:cNvSpPr>
            <a:spLocks noGrp="1"/>
          </p:cNvSpPr>
          <p:nvPr>
            <p:ph type="dt" sz="half" idx="10"/>
          </p:nvPr>
        </p:nvSpPr>
        <p:spPr/>
        <p:txBody>
          <a:bodyPr/>
          <a:lstStyle/>
          <a:p>
            <a:fld id="{53F47FDA-8B40-48DB-9D0A-11542CA20719}" type="datetime1">
              <a:rPr lang="en-US" smtClean="0"/>
              <a:t>2/25/2021</a:t>
            </a:fld>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lvl1pPr>
              <a:defRPr/>
            </a:lvl1pPr>
          </a:lstStyle>
          <a:p>
            <a:r>
              <a:rPr lang="en-US" dirty="0" smtClean="0"/>
              <a:t>Investing for tomorrow, delivering today.</a:t>
            </a:r>
            <a:endParaRPr lang="en-US" dirty="0"/>
          </a:p>
        </p:txBody>
      </p:sp>
      <p:sp>
        <p:nvSpPr>
          <p:cNvPr id="5" name="Date Placeholder 4"/>
          <p:cNvSpPr>
            <a:spLocks noGrp="1"/>
          </p:cNvSpPr>
          <p:nvPr>
            <p:ph type="dt" sz="half" idx="10"/>
          </p:nvPr>
        </p:nvSpPr>
        <p:spPr/>
        <p:txBody>
          <a:bodyPr/>
          <a:lstStyle/>
          <a:p>
            <a:fld id="{131ADD18-C0CE-45E3-8D55-502464031F41}" type="datetime1">
              <a:rPr lang="en-US" smtClean="0"/>
              <a:t>2/25/2021</a:t>
            </a:fld>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rgbClr val="3A3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rgbClr val="FF91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rgbClr val="048A8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200">
                <a:solidFill>
                  <a:schemeClr val="tx1"/>
                </a:solidFill>
                <a:latin typeface="Calibri" panose="020F0502020204030204" pitchFamily="34" charset="0"/>
                <a:cs typeface="Calibri" panose="020F0502020204030204" pitchFamily="34" charset="0"/>
              </a:defRPr>
            </a:lvl1pPr>
          </a:lstStyle>
          <a:p>
            <a:r>
              <a:rPr lang="en-US" dirty="0" smtClean="0"/>
              <a:t>Investing for tomorrow, delivering today.</a:t>
            </a:r>
            <a:endParaRPr lang="en-US" dirty="0"/>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100">
                <a:solidFill>
                  <a:schemeClr val="tx1"/>
                </a:solidFill>
              </a:defRPr>
            </a:lvl1pPr>
          </a:lstStyle>
          <a:p>
            <a:fld id="{93656397-354B-4153-A2AB-154D3B4430F0}" type="datetime1">
              <a:rPr lang="en-US" smtClean="0"/>
              <a:t>2/25/2021</a:t>
            </a:fld>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1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4000" kern="1200">
          <a:solidFill>
            <a:schemeClr val="bg1"/>
          </a:solidFill>
          <a:latin typeface="Cambria" panose="02040503050406030204" pitchFamily="18" charset="0"/>
          <a:ea typeface="Cambria" panose="02040503050406030204" pitchFamily="18" charset="0"/>
          <a:cs typeface="Calibri" panose="020F0502020204030204" pitchFamily="34" charset="0"/>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Arial" panose="020B0604020202020204" pitchFamily="34" charset="0"/>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hyperlink" Target="mailto:Charlene.Marcotte@state.nm.u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95401" y="1476420"/>
            <a:ext cx="5120640" cy="2560320"/>
          </a:xfrm>
        </p:spPr>
        <p:txBody>
          <a:bodyPr>
            <a:normAutofit fontScale="90000"/>
          </a:bodyPr>
          <a:lstStyle/>
          <a:p>
            <a:r>
              <a:rPr lang="en-US" sz="5400" dirty="0" smtClean="0"/>
              <a:t>Stakeholder Engagement – Students with Disabilities under IDEA B</a:t>
            </a:r>
            <a:endParaRPr lang="en-US" sz="5400" dirty="0"/>
          </a:p>
        </p:txBody>
      </p:sp>
      <p:sp>
        <p:nvSpPr>
          <p:cNvPr id="3" name="Subtitle 2"/>
          <p:cNvSpPr>
            <a:spLocks noGrp="1"/>
          </p:cNvSpPr>
          <p:nvPr>
            <p:ph type="subTitle" idx="1"/>
          </p:nvPr>
        </p:nvSpPr>
        <p:spPr>
          <a:xfrm>
            <a:off x="1295401" y="4184073"/>
            <a:ext cx="5120640" cy="1600200"/>
          </a:xfrm>
        </p:spPr>
        <p:txBody>
          <a:bodyPr>
            <a:normAutofit fontScale="70000" lnSpcReduction="20000"/>
          </a:bodyPr>
          <a:lstStyle/>
          <a:p>
            <a:pPr algn="ctr"/>
            <a:r>
              <a:rPr lang="en-US" sz="3600" dirty="0" smtClean="0"/>
              <a:t>Indicator 1-Graduation</a:t>
            </a:r>
          </a:p>
          <a:p>
            <a:pPr algn="ctr"/>
            <a:r>
              <a:rPr lang="en-US" sz="3600" dirty="0" smtClean="0"/>
              <a:t>Indicator 2-Drop out</a:t>
            </a:r>
          </a:p>
          <a:p>
            <a:pPr algn="ctr"/>
            <a:r>
              <a:rPr lang="en-US" sz="3600" dirty="0" smtClean="0"/>
              <a:t>Indicator 14-Post-School Outcomes</a:t>
            </a:r>
            <a:endParaRPr lang="en-US" sz="3600" dirty="0"/>
          </a:p>
        </p:txBody>
      </p:sp>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4283" b="4283"/>
          <a:stretch>
            <a:fillRect/>
          </a:stretch>
        </p:blipFill>
        <p:spPr>
          <a:xfrm>
            <a:off x="7537845" y="939800"/>
            <a:ext cx="4487785" cy="5648960"/>
          </a:xfrm>
        </p:spPr>
      </p:pic>
      <p:sp>
        <p:nvSpPr>
          <p:cNvPr id="5" name="Rectangle 4"/>
          <p:cNvSpPr/>
          <p:nvPr/>
        </p:nvSpPr>
        <p:spPr>
          <a:xfrm>
            <a:off x="199292" y="6219428"/>
            <a:ext cx="6216749" cy="523220"/>
          </a:xfrm>
          <a:prstGeom prst="rect">
            <a:avLst/>
          </a:prstGeom>
        </p:spPr>
        <p:txBody>
          <a:bodyPr wrap="square">
            <a:spAutoFit/>
          </a:bodyPr>
          <a:lstStyle/>
          <a:p>
            <a:r>
              <a:rPr lang="en-US" sz="2800" i="1" dirty="0">
                <a:solidFill>
                  <a:srgbClr val="048A81"/>
                </a:solidFill>
                <a:latin typeface="Calibri" panose="020F0502020204030204" pitchFamily="34" charset="0"/>
                <a:cs typeface="Calibri" panose="020F0502020204030204" pitchFamily="34" charset="0"/>
              </a:rPr>
              <a:t>Investing for tomorrow, delivering today. </a:t>
            </a: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Indicator 2 – Drop Out</a:t>
            </a:r>
            <a:endParaRPr lang="en-US" dirty="0"/>
          </a:p>
        </p:txBody>
      </p:sp>
      <p:sp>
        <p:nvSpPr>
          <p:cNvPr id="3" name="Content Placeholder 2"/>
          <p:cNvSpPr>
            <a:spLocks noGrp="1"/>
          </p:cNvSpPr>
          <p:nvPr>
            <p:ph idx="1"/>
          </p:nvPr>
        </p:nvSpPr>
        <p:spPr/>
        <p:txBody>
          <a:bodyPr/>
          <a:lstStyle/>
          <a:p>
            <a:r>
              <a:rPr lang="en-US" b="1" dirty="0" smtClean="0"/>
              <a:t>Data</a:t>
            </a:r>
            <a:r>
              <a:rPr lang="en-US" b="1" dirty="0" smtClean="0"/>
              <a:t>:</a:t>
            </a:r>
          </a:p>
          <a:p>
            <a:endParaRPr lang="en-US" b="1" dirty="0"/>
          </a:p>
          <a:p>
            <a:endParaRPr lang="en-US" b="1" dirty="0" smtClean="0"/>
          </a:p>
          <a:p>
            <a:endParaRPr lang="en-US" b="1" dirty="0"/>
          </a:p>
          <a:p>
            <a:r>
              <a:rPr lang="en-US" dirty="0" smtClean="0"/>
              <a:t>Option 1 used</a:t>
            </a:r>
          </a:p>
          <a:p>
            <a:r>
              <a:rPr lang="en-US" dirty="0" smtClean="0"/>
              <a:t>Lag </a:t>
            </a:r>
            <a:r>
              <a:rPr lang="en-US" dirty="0"/>
              <a:t>year data used</a:t>
            </a:r>
          </a:p>
          <a:p>
            <a:pPr marL="0" indent="0">
              <a:buNone/>
            </a:pPr>
            <a:endParaRPr lang="en-US" b="1" dirty="0" smtClean="0"/>
          </a:p>
          <a:p>
            <a:pPr marL="0" indent="0">
              <a:buNone/>
            </a:pPr>
            <a:endParaRPr lang="en-US" b="1"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10</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8372442"/>
              </p:ext>
            </p:extLst>
          </p:nvPr>
        </p:nvGraphicFramePr>
        <p:xfrm>
          <a:off x="1717141" y="2441220"/>
          <a:ext cx="4422401" cy="1301363"/>
        </p:xfrm>
        <a:graphic>
          <a:graphicData uri="http://schemas.openxmlformats.org/drawingml/2006/table">
            <a:tbl>
              <a:tblPr>
                <a:tableStyleId>{C4B1156A-380E-4F78-BDF5-A606A8083BF9}</a:tableStyleId>
              </a:tblPr>
              <a:tblGrid>
                <a:gridCol w="2226927">
                  <a:extLst>
                    <a:ext uri="{9D8B030D-6E8A-4147-A177-3AD203B41FA5}">
                      <a16:colId xmlns:a16="http://schemas.microsoft.com/office/drawing/2014/main" val="3783108821"/>
                    </a:ext>
                  </a:extLst>
                </a:gridCol>
                <a:gridCol w="2195474">
                  <a:extLst>
                    <a:ext uri="{9D8B030D-6E8A-4147-A177-3AD203B41FA5}">
                      <a16:colId xmlns:a16="http://schemas.microsoft.com/office/drawing/2014/main" val="2635139869"/>
                    </a:ext>
                  </a:extLst>
                </a:gridCol>
              </a:tblGrid>
              <a:tr h="1039023">
                <a:tc>
                  <a:txBody>
                    <a:bodyPr/>
                    <a:lstStyle/>
                    <a:p>
                      <a:pPr marL="0" marR="0" algn="ctr">
                        <a:lnSpc>
                          <a:spcPct val="115000"/>
                        </a:lnSpc>
                        <a:spcBef>
                          <a:spcPts val="300"/>
                        </a:spcBef>
                        <a:spcAft>
                          <a:spcPts val="300"/>
                        </a:spcAft>
                      </a:pPr>
                      <a:r>
                        <a:rPr lang="en-US" sz="1050" b="1" dirty="0">
                          <a:effectLst/>
                        </a:rPr>
                        <a:t>Number of youth with IEPs who exited special education due to dropping out</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53" marR="68553" marT="0" marB="0" anchor="b">
                    <a:solidFill>
                      <a:schemeClr val="accent5">
                        <a:lumMod val="20000"/>
                        <a:lumOff val="80000"/>
                      </a:schemeClr>
                    </a:solidFill>
                  </a:tcPr>
                </a:tc>
                <a:tc>
                  <a:txBody>
                    <a:bodyPr/>
                    <a:lstStyle/>
                    <a:p>
                      <a:pPr marL="0" marR="0" algn="ctr">
                        <a:lnSpc>
                          <a:spcPct val="115000"/>
                        </a:lnSpc>
                        <a:spcBef>
                          <a:spcPts val="300"/>
                        </a:spcBef>
                        <a:spcAft>
                          <a:spcPts val="300"/>
                        </a:spcAft>
                      </a:pPr>
                      <a:r>
                        <a:rPr lang="en-US" sz="1050" b="1" dirty="0">
                          <a:effectLst/>
                        </a:rPr>
                        <a:t>Total number of High School Students with IEPs by Cohort</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53" marR="68553" marT="0" marB="0" anchor="b">
                    <a:solidFill>
                      <a:schemeClr val="accent5">
                        <a:lumMod val="20000"/>
                        <a:lumOff val="80000"/>
                      </a:schemeClr>
                    </a:solidFill>
                  </a:tcPr>
                </a:tc>
                <a:extLst>
                  <a:ext uri="{0D108BD9-81ED-4DB2-BD59-A6C34878D82A}">
                    <a16:rowId xmlns:a16="http://schemas.microsoft.com/office/drawing/2014/main" val="1204279315"/>
                  </a:ext>
                </a:extLst>
              </a:tr>
              <a:tr h="262340">
                <a:tc>
                  <a:txBody>
                    <a:bodyPr/>
                    <a:lstStyle/>
                    <a:p>
                      <a:pPr marL="0" marR="0" algn="ctr">
                        <a:lnSpc>
                          <a:spcPct val="115000"/>
                        </a:lnSpc>
                        <a:spcBef>
                          <a:spcPts val="300"/>
                        </a:spcBef>
                        <a:spcAft>
                          <a:spcPts val="300"/>
                        </a:spcAft>
                      </a:pPr>
                      <a:r>
                        <a:rPr lang="en-US" sz="1050" b="1" dirty="0">
                          <a:effectLst/>
                        </a:rPr>
                        <a:t>626</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53" marR="68553" marT="0" marB="0" anchor="ctr"/>
                </a:tc>
                <a:tc>
                  <a:txBody>
                    <a:bodyPr/>
                    <a:lstStyle/>
                    <a:p>
                      <a:pPr marL="0" marR="0" algn="ctr">
                        <a:lnSpc>
                          <a:spcPct val="115000"/>
                        </a:lnSpc>
                        <a:spcBef>
                          <a:spcPts val="300"/>
                        </a:spcBef>
                        <a:spcAft>
                          <a:spcPts val="300"/>
                        </a:spcAft>
                      </a:pPr>
                      <a:r>
                        <a:rPr lang="en-US" sz="1050" b="1" dirty="0">
                          <a:effectLst/>
                        </a:rPr>
                        <a:t>2,632</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53" marR="68553" marT="0" marB="0" anchor="ctr"/>
                </a:tc>
                <a:extLst>
                  <a:ext uri="{0D108BD9-81ED-4DB2-BD59-A6C34878D82A}">
                    <a16:rowId xmlns:a16="http://schemas.microsoft.com/office/drawing/2014/main" val="3421790676"/>
                  </a:ext>
                </a:extLst>
              </a:tr>
            </a:tbl>
          </a:graphicData>
        </a:graphic>
      </p:graphicFrame>
    </p:spTree>
    <p:extLst>
      <p:ext uri="{BB962C8B-B14F-4D97-AF65-F5344CB8AC3E}">
        <p14:creationId xmlns:p14="http://schemas.microsoft.com/office/powerpoint/2010/main" val="2005878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Indicator Information for Indicator 2</a:t>
            </a:r>
          </a:p>
        </p:txBody>
      </p:sp>
      <p:sp>
        <p:nvSpPr>
          <p:cNvPr id="3" name="Content Placeholder 2"/>
          <p:cNvSpPr>
            <a:spLocks noGrp="1"/>
          </p:cNvSpPr>
          <p:nvPr>
            <p:ph idx="1"/>
          </p:nvPr>
        </p:nvSpPr>
        <p:spPr>
          <a:xfrm>
            <a:off x="1295399" y="1602143"/>
            <a:ext cx="9601200" cy="426720"/>
          </a:xfrm>
        </p:spPr>
        <p:txBody>
          <a:bodyPr/>
          <a:lstStyle/>
          <a:p>
            <a:r>
              <a:rPr lang="en-US" dirty="0" smtClean="0"/>
              <a:t>No change for FFY 2020-2025 if use Option 1.  </a:t>
            </a:r>
            <a:endParaRPr lang="en-US" dirty="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11</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1347141685"/>
              </p:ext>
            </p:extLst>
          </p:nvPr>
        </p:nvGraphicFramePr>
        <p:xfrm>
          <a:off x="513806" y="1965196"/>
          <a:ext cx="11068593" cy="5006340"/>
        </p:xfrm>
        <a:graphic>
          <a:graphicData uri="http://schemas.openxmlformats.org/drawingml/2006/table">
            <a:tbl>
              <a:tblPr firstRow="1" firstCol="1" lastRow="1" lastCol="1" bandRow="1" bandCol="1">
                <a:tableStyleId>{C4B1156A-380E-4F78-BDF5-A606A8083BF9}</a:tableStyleId>
              </a:tblPr>
              <a:tblGrid>
                <a:gridCol w="1889438">
                  <a:extLst>
                    <a:ext uri="{9D8B030D-6E8A-4147-A177-3AD203B41FA5}">
                      <a16:colId xmlns:a16="http://schemas.microsoft.com/office/drawing/2014/main" val="2852291571"/>
                    </a:ext>
                  </a:extLst>
                </a:gridCol>
                <a:gridCol w="3128558">
                  <a:extLst>
                    <a:ext uri="{9D8B030D-6E8A-4147-A177-3AD203B41FA5}">
                      <a16:colId xmlns:a16="http://schemas.microsoft.com/office/drawing/2014/main" val="4122459450"/>
                    </a:ext>
                  </a:extLst>
                </a:gridCol>
                <a:gridCol w="6050597">
                  <a:extLst>
                    <a:ext uri="{9D8B030D-6E8A-4147-A177-3AD203B41FA5}">
                      <a16:colId xmlns:a16="http://schemas.microsoft.com/office/drawing/2014/main" val="1593578422"/>
                    </a:ext>
                  </a:extLst>
                </a:gridCol>
              </a:tblGrid>
              <a:tr h="4783947">
                <a:tc>
                  <a:txBody>
                    <a:bodyPr/>
                    <a:lstStyle/>
                    <a:p>
                      <a:pPr marL="316230" marR="138430" indent="-228600">
                        <a:spcBef>
                          <a:spcPts val="595"/>
                        </a:spcBef>
                        <a:spcAft>
                          <a:spcPts val="0"/>
                        </a:spcAft>
                      </a:pPr>
                      <a:r>
                        <a:rPr lang="en-US" sz="1000" dirty="0">
                          <a:effectLst/>
                        </a:rPr>
                        <a:t>2. Percent of youth with </a:t>
                      </a:r>
                      <a:r>
                        <a:rPr lang="en-US" sz="1000" dirty="0" smtClean="0">
                          <a:effectLst/>
                        </a:rPr>
                        <a:t>IEPs</a:t>
                      </a:r>
                      <a:r>
                        <a:rPr lang="en-US" sz="1000" baseline="0" dirty="0" smtClean="0">
                          <a:effectLst/>
                        </a:rPr>
                        <a:t> </a:t>
                      </a:r>
                      <a:r>
                        <a:rPr lang="en-US" sz="1000" dirty="0" smtClean="0">
                          <a:effectLst/>
                        </a:rPr>
                        <a:t>dropping </a:t>
                      </a:r>
                      <a:r>
                        <a:rPr lang="en-US" sz="1000" dirty="0">
                          <a:effectLst/>
                        </a:rPr>
                        <a:t>out of high school.</a:t>
                      </a:r>
                      <a:endParaRPr lang="en-US" sz="1100" dirty="0">
                        <a:effectLst/>
                      </a:endParaRPr>
                    </a:p>
                    <a:p>
                      <a:pPr marL="316230" marR="0">
                        <a:spcBef>
                          <a:spcPts val="605"/>
                        </a:spcBef>
                        <a:spcAft>
                          <a:spcPts val="0"/>
                        </a:spcAft>
                      </a:pPr>
                      <a:r>
                        <a:rPr lang="en-US" sz="1000" dirty="0">
                          <a:effectLst/>
                        </a:rPr>
                        <a:t>(20 U.S.C. 1416 (a)(3)(A))</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64770" marR="0">
                        <a:spcBef>
                          <a:spcPts val="595"/>
                        </a:spcBef>
                        <a:spcAft>
                          <a:spcPts val="0"/>
                        </a:spcAft>
                      </a:pPr>
                      <a:r>
                        <a:rPr lang="en-US" sz="1000" dirty="0">
                          <a:effectLst/>
                        </a:rPr>
                        <a:t>Option 1:</a:t>
                      </a:r>
                      <a:endParaRPr lang="en-US" sz="1100" dirty="0">
                        <a:effectLst/>
                      </a:endParaRPr>
                    </a:p>
                    <a:p>
                      <a:pPr marL="64770" marR="0">
                        <a:spcBef>
                          <a:spcPts val="605"/>
                        </a:spcBef>
                        <a:spcAft>
                          <a:spcPts val="0"/>
                        </a:spcAft>
                      </a:pPr>
                      <a:r>
                        <a:rPr lang="en-US" sz="1000" b="1" dirty="0">
                          <a:effectLst/>
                        </a:rPr>
                        <a:t>Data Source:</a:t>
                      </a:r>
                      <a:endParaRPr lang="en-US" sz="1100" b="1" dirty="0">
                        <a:effectLst/>
                      </a:endParaRPr>
                    </a:p>
                    <a:p>
                      <a:pPr marL="86360" marR="92710">
                        <a:spcBef>
                          <a:spcPts val="600"/>
                        </a:spcBef>
                        <a:spcAft>
                          <a:spcPts val="0"/>
                        </a:spcAft>
                      </a:pPr>
                      <a:r>
                        <a:rPr lang="en-US" sz="1000" b="1" dirty="0">
                          <a:effectLst/>
                        </a:rPr>
                        <a:t>Same data as used for reporting to the Department under section </a:t>
                      </a:r>
                      <a:r>
                        <a:rPr lang="en-US" sz="1000" b="1" dirty="0">
                          <a:solidFill>
                            <a:srgbClr val="0000FF"/>
                          </a:solidFill>
                          <a:effectLst/>
                        </a:rPr>
                        <a:t>618 of the Individuals with Disabilities Education Act (IDEA</a:t>
                      </a:r>
                      <a:r>
                        <a:rPr lang="en-US" sz="1000" b="1" dirty="0">
                          <a:effectLst/>
                        </a:rPr>
                        <a:t>), using the definitions </a:t>
                      </a:r>
                      <a:r>
                        <a:rPr lang="en-US" sz="1000" b="1" dirty="0">
                          <a:solidFill>
                            <a:srgbClr val="0000FF"/>
                          </a:solidFill>
                          <a:effectLst/>
                        </a:rPr>
                        <a:t>in </a:t>
                      </a:r>
                      <a:r>
                        <a:rPr lang="en-US" sz="1000" b="1" dirty="0" err="1">
                          <a:solidFill>
                            <a:srgbClr val="0000FF"/>
                          </a:solidFill>
                          <a:effectLst/>
                        </a:rPr>
                        <a:t>EDFacts</a:t>
                      </a:r>
                      <a:r>
                        <a:rPr lang="en-US" sz="1000" b="1" dirty="0">
                          <a:solidFill>
                            <a:srgbClr val="0000FF"/>
                          </a:solidFill>
                          <a:effectLst/>
                        </a:rPr>
                        <a:t> </a:t>
                      </a:r>
                      <a:r>
                        <a:rPr lang="en-US" sz="1000" b="1" dirty="0">
                          <a:effectLst/>
                        </a:rPr>
                        <a:t>file specification FS009</a:t>
                      </a:r>
                      <a:r>
                        <a:rPr lang="en-US" sz="1000" b="1" dirty="0" smtClean="0">
                          <a:effectLst/>
                        </a:rPr>
                        <a:t>.</a:t>
                      </a:r>
                    </a:p>
                    <a:p>
                      <a:pPr marL="86360" marR="92710">
                        <a:spcBef>
                          <a:spcPts val="600"/>
                        </a:spcBef>
                        <a:spcAft>
                          <a:spcPts val="0"/>
                        </a:spcAft>
                      </a:pPr>
                      <a:endParaRPr lang="en-US" sz="1000" dirty="0" smtClean="0">
                        <a:effectLst/>
                      </a:endParaRPr>
                    </a:p>
                    <a:p>
                      <a:pPr marL="67945" marR="0">
                        <a:lnSpc>
                          <a:spcPts val="1050"/>
                        </a:lnSpc>
                        <a:spcBef>
                          <a:spcPts val="0"/>
                        </a:spcBef>
                        <a:spcAft>
                          <a:spcPts val="0"/>
                        </a:spcAft>
                      </a:pPr>
                      <a:r>
                        <a:rPr lang="en-US" sz="1000" dirty="0" smtClean="0">
                          <a:effectLst/>
                        </a:rPr>
                        <a:t>Measurement:</a:t>
                      </a:r>
                    </a:p>
                    <a:p>
                      <a:pPr marL="64770" marR="63500">
                        <a:spcBef>
                          <a:spcPts val="600"/>
                        </a:spcBef>
                        <a:spcAft>
                          <a:spcPts val="0"/>
                        </a:spcAft>
                      </a:pPr>
                      <a:r>
                        <a:rPr lang="en-US" sz="800" dirty="0" smtClean="0">
                          <a:effectLst/>
                        </a:rPr>
                        <a:t>States must report a percentage using the number of youth with IEPs (ages 14-21) who exited special education due to dropping out in the numerator and the number of all youth with IEPs who left high school (ages 14-21) in the denominator.</a:t>
                      </a:r>
                      <a:endParaRPr lang="en-US" sz="1000" dirty="0" smtClean="0">
                        <a:effectLst/>
                      </a:endParaRPr>
                    </a:p>
                    <a:p>
                      <a:pPr marL="64770" marR="0">
                        <a:spcBef>
                          <a:spcPts val="600"/>
                        </a:spcBef>
                        <a:spcAft>
                          <a:spcPts val="0"/>
                        </a:spcAft>
                      </a:pPr>
                      <a:r>
                        <a:rPr lang="en-US" sz="800" dirty="0" smtClean="0">
                          <a:effectLst/>
                        </a:rPr>
                        <a:t>OPTION 2 (For FFY 2020 ONLY):</a:t>
                      </a:r>
                      <a:endParaRPr lang="en-US" sz="1000" dirty="0" smtClean="0">
                        <a:effectLst/>
                      </a:endParaRPr>
                    </a:p>
                    <a:p>
                      <a:pPr marL="65405" marR="232410">
                        <a:spcBef>
                          <a:spcPts val="605"/>
                        </a:spcBef>
                        <a:spcAft>
                          <a:spcPts val="0"/>
                        </a:spcAft>
                      </a:pPr>
                      <a:r>
                        <a:rPr lang="en-US" sz="800" dirty="0" smtClean="0">
                          <a:effectLst/>
                        </a:rPr>
                        <a:t>Use same data source and measurement that the State used to report in its FFY 2010 SPP/APR that was submitted on February 1, 2012.</a:t>
                      </a:r>
                      <a:endParaRPr lang="en-US" sz="1000" dirty="0" smtClean="0">
                        <a:effectLst/>
                        <a:latin typeface="Arial" panose="020B0604020202020204" pitchFamily="34" charset="0"/>
                        <a:ea typeface="Arial" panose="020B0604020202020204" pitchFamily="34" charset="0"/>
                        <a:cs typeface="Times New Roman" panose="02020603050405020304" pitchFamily="18" charset="0"/>
                      </a:endParaRPr>
                    </a:p>
                    <a:p>
                      <a:pPr marL="86360" marR="92710">
                        <a:spcBef>
                          <a:spcPts val="600"/>
                        </a:spcBef>
                        <a:spcAft>
                          <a:spcPts val="0"/>
                        </a:spcAft>
                      </a:pPr>
                      <a:endParaRPr lang="en-US" sz="1000" dirty="0" smtClean="0">
                        <a:effectLst/>
                      </a:endParaRPr>
                    </a:p>
                    <a:p>
                      <a:pPr marL="86360" marR="92710">
                        <a:spcBef>
                          <a:spcPts val="600"/>
                        </a:spcBef>
                        <a:spcAft>
                          <a:spcPts val="0"/>
                        </a:spcAft>
                      </a:pPr>
                      <a:endParaRPr lang="en-US" sz="1000" dirty="0" smtClean="0">
                        <a:effectLst/>
                        <a:latin typeface="Arial" panose="020B0604020202020204" pitchFamily="34" charset="0"/>
                        <a:ea typeface="Arial" panose="020B0604020202020204" pitchFamily="34" charset="0"/>
                        <a:cs typeface="Times New Roman" panose="02020603050405020304" pitchFamily="18" charset="0"/>
                      </a:endParaRPr>
                    </a:p>
                    <a:p>
                      <a:pPr marL="86360" marR="92710">
                        <a:spcBef>
                          <a:spcPts val="600"/>
                        </a:spcBef>
                        <a:spcAft>
                          <a:spcPts val="0"/>
                        </a:spcAft>
                      </a:pP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67945" marR="0">
                        <a:spcBef>
                          <a:spcPts val="595"/>
                        </a:spcBef>
                        <a:spcAft>
                          <a:spcPts val="0"/>
                        </a:spcAft>
                      </a:pPr>
                      <a:r>
                        <a:rPr lang="en-US" sz="1000" dirty="0">
                          <a:effectLst/>
                        </a:rPr>
                        <a:t>Sampling is not allowed.</a:t>
                      </a:r>
                      <a:endParaRPr lang="en-US" sz="1100" dirty="0">
                        <a:effectLst/>
                      </a:endParaRPr>
                    </a:p>
                    <a:p>
                      <a:pPr marL="67945" marR="46990">
                        <a:spcBef>
                          <a:spcPts val="605"/>
                        </a:spcBef>
                        <a:spcAft>
                          <a:spcPts val="0"/>
                        </a:spcAft>
                      </a:pPr>
                      <a:r>
                        <a:rPr lang="en-US" sz="1000" dirty="0">
                          <a:effectLst/>
                        </a:rPr>
                        <a:t>Data for this indicator </a:t>
                      </a:r>
                      <a:r>
                        <a:rPr lang="en-US" sz="1000" dirty="0">
                          <a:solidFill>
                            <a:schemeClr val="accent2"/>
                          </a:solidFill>
                          <a:effectLst/>
                        </a:rPr>
                        <a:t>are “lag” data</a:t>
                      </a:r>
                      <a:r>
                        <a:rPr lang="en-US" sz="1000" dirty="0">
                          <a:effectLst/>
                        </a:rPr>
                        <a:t>. Describe the results of the State’s examination of the data for the year before the reporting year (e.g., for the FFY 2020 SPP/APR, use data from 2019-2020), and compare the results to the target. Provide the actual numbers used in the calculation</a:t>
                      </a:r>
                      <a:r>
                        <a:rPr lang="en-US" sz="1000" dirty="0" smtClean="0">
                          <a:effectLst/>
                        </a:rPr>
                        <a:t>.</a:t>
                      </a:r>
                    </a:p>
                    <a:p>
                      <a:pPr marL="67945" marR="46990">
                        <a:spcBef>
                          <a:spcPts val="605"/>
                        </a:spcBef>
                        <a:spcAft>
                          <a:spcPts val="0"/>
                        </a:spcAft>
                      </a:pPr>
                      <a:endParaRPr lang="en-US" sz="1000" dirty="0" smtClean="0">
                        <a:effectLst/>
                      </a:endParaRPr>
                    </a:p>
                    <a:p>
                      <a:pPr marL="67945" marR="0">
                        <a:lnSpc>
                          <a:spcPts val="1050"/>
                        </a:lnSpc>
                        <a:spcBef>
                          <a:spcPts val="0"/>
                        </a:spcBef>
                        <a:spcAft>
                          <a:spcPts val="0"/>
                        </a:spcAft>
                      </a:pPr>
                      <a:r>
                        <a:rPr lang="en-US" sz="800" dirty="0" smtClean="0">
                          <a:effectLst/>
                        </a:rPr>
                        <a:t>With the FFY 2020 SPP/APR, due February 1, 2022,</a:t>
                      </a:r>
                      <a:endParaRPr lang="en-US" sz="1000" dirty="0" smtClean="0">
                        <a:effectLst/>
                      </a:endParaRPr>
                    </a:p>
                    <a:p>
                      <a:pPr marL="67945" marR="0">
                        <a:spcBef>
                          <a:spcPts val="0"/>
                        </a:spcBef>
                        <a:spcAft>
                          <a:spcPts val="0"/>
                        </a:spcAft>
                      </a:pPr>
                      <a:r>
                        <a:rPr lang="en-US" sz="800" dirty="0" smtClean="0">
                          <a:effectLst/>
                        </a:rPr>
                        <a:t>States may use either option 1 or 2.</a:t>
                      </a:r>
                      <a:endParaRPr lang="en-US" sz="1000" dirty="0" smtClean="0">
                        <a:effectLst/>
                      </a:endParaRPr>
                    </a:p>
                    <a:p>
                      <a:pPr marL="67945" marR="0">
                        <a:spcBef>
                          <a:spcPts val="605"/>
                        </a:spcBef>
                        <a:spcAft>
                          <a:spcPts val="0"/>
                        </a:spcAft>
                      </a:pPr>
                      <a:r>
                        <a:rPr lang="en-US" sz="1000" dirty="0" smtClean="0">
                          <a:effectLst/>
                        </a:rPr>
                        <a:t>OPTION 1:</a:t>
                      </a:r>
                    </a:p>
                    <a:p>
                      <a:pPr marL="67945" marR="101600">
                        <a:spcBef>
                          <a:spcPts val="590"/>
                        </a:spcBef>
                        <a:spcAft>
                          <a:spcPts val="0"/>
                        </a:spcAft>
                      </a:pPr>
                      <a:r>
                        <a:rPr lang="en-US" sz="1000" dirty="0" smtClean="0">
                          <a:effectLst/>
                        </a:rPr>
                        <a:t>Use 618 exiting data for the year before the reporting year (e.g., for the FFY 2020 SPP/APR, use data from 2019-2020). </a:t>
                      </a:r>
                      <a:r>
                        <a:rPr lang="en-US" sz="1000" dirty="0" smtClean="0">
                          <a:solidFill>
                            <a:srgbClr val="990099"/>
                          </a:solidFill>
                          <a:effectLst/>
                        </a:rPr>
                        <a:t>Include in the denominator the following exiting categories: (a) graduated with a regular high school diploma; (b) graduated with a state-defined alternate diploma; (c) received a certificate; (d) reached maximum age; (e) dropped out; or (f) died.</a:t>
                      </a:r>
                    </a:p>
                    <a:p>
                      <a:pPr marL="67945" marR="202565">
                        <a:spcBef>
                          <a:spcPts val="605"/>
                        </a:spcBef>
                        <a:spcAft>
                          <a:spcPts val="0"/>
                        </a:spcAft>
                      </a:pPr>
                      <a:r>
                        <a:rPr lang="en-US" sz="1000" dirty="0" smtClean="0">
                          <a:solidFill>
                            <a:srgbClr val="FF0000"/>
                          </a:solidFill>
                          <a:effectLst/>
                        </a:rPr>
                        <a:t>Do not include in the denominator the number of youths with IEPs who exited special education due to: (a) transferring to regular education; or (b) who moved but are known to be continuing in an educational program.</a:t>
                      </a:r>
                    </a:p>
                    <a:p>
                      <a:pPr marL="67945" marR="0">
                        <a:spcBef>
                          <a:spcPts val="600"/>
                        </a:spcBef>
                        <a:spcAft>
                          <a:spcPts val="0"/>
                        </a:spcAft>
                      </a:pPr>
                      <a:r>
                        <a:rPr lang="en-US" sz="800" dirty="0" smtClean="0">
                          <a:effectLst/>
                        </a:rPr>
                        <a:t>OPTION 2:</a:t>
                      </a:r>
                      <a:endParaRPr lang="en-US" sz="1000" dirty="0" smtClean="0">
                        <a:effectLst/>
                      </a:endParaRPr>
                    </a:p>
                    <a:p>
                      <a:pPr marL="67945" marR="73660">
                        <a:spcBef>
                          <a:spcPts val="600"/>
                        </a:spcBef>
                        <a:spcAft>
                          <a:spcPts val="0"/>
                        </a:spcAft>
                      </a:pPr>
                      <a:r>
                        <a:rPr lang="en-US" sz="800" dirty="0" smtClean="0">
                          <a:effectLst/>
                        </a:rPr>
                        <a:t>Use the annual event school dropout rate for students leaving a school in a single year determined in accordance with the National Center for Education Statistic's Common Core of Data.</a:t>
                      </a:r>
                      <a:endParaRPr lang="en-US" sz="1000" dirty="0" smtClean="0">
                        <a:effectLst/>
                      </a:endParaRPr>
                    </a:p>
                    <a:p>
                      <a:pPr marL="67945" marR="104140">
                        <a:spcBef>
                          <a:spcPts val="600"/>
                        </a:spcBef>
                        <a:spcAft>
                          <a:spcPts val="0"/>
                        </a:spcAft>
                      </a:pPr>
                      <a:r>
                        <a:rPr lang="en-US" sz="800" dirty="0" smtClean="0">
                          <a:effectLst/>
                        </a:rPr>
                        <a:t>If the State has made or proposes to make changes to the data source or measurement under Option 2, when compared to the information reported in its FFY 2010 SPP/APR submitted on February 1, 2012, the State should include a justification as to why such changes are warranted.</a:t>
                      </a:r>
                      <a:endParaRPr lang="en-US" sz="1000" dirty="0" smtClean="0">
                        <a:effectLst/>
                      </a:endParaRPr>
                    </a:p>
                    <a:p>
                      <a:pPr marL="67945" marR="0">
                        <a:spcBef>
                          <a:spcPts val="600"/>
                        </a:spcBef>
                        <a:spcAft>
                          <a:spcPts val="0"/>
                        </a:spcAft>
                      </a:pPr>
                      <a:r>
                        <a:rPr lang="en-US" sz="800" dirty="0" smtClean="0">
                          <a:effectLst/>
                        </a:rPr>
                        <a:t>Options 1 and 2:</a:t>
                      </a:r>
                      <a:endParaRPr lang="en-US" sz="1000" dirty="0" smtClean="0">
                        <a:effectLst/>
                      </a:endParaRPr>
                    </a:p>
                    <a:p>
                      <a:pPr marL="67945" marR="73660">
                        <a:spcBef>
                          <a:spcPts val="605"/>
                        </a:spcBef>
                        <a:spcAft>
                          <a:spcPts val="0"/>
                        </a:spcAft>
                      </a:pPr>
                      <a:r>
                        <a:rPr lang="en-US" sz="800" dirty="0" smtClean="0">
                          <a:effectLst/>
                        </a:rPr>
                        <a:t>Provide a narrative that describes what counts as dropping out for all youth. Please explain if there is a difference between what counts as dropping out for all students and what counts as dropping out for students with IEPs.</a:t>
                      </a:r>
                      <a:endParaRPr lang="en-US" sz="1000" dirty="0" smtClean="0">
                        <a:effectLst/>
                      </a:endParaRPr>
                    </a:p>
                    <a:p>
                      <a:pPr marL="67945" marR="0">
                        <a:lnSpc>
                          <a:spcPts val="1050"/>
                        </a:lnSpc>
                        <a:spcBef>
                          <a:spcPts val="0"/>
                        </a:spcBef>
                        <a:spcAft>
                          <a:spcPts val="0"/>
                        </a:spcAft>
                      </a:pPr>
                      <a:r>
                        <a:rPr lang="en-US" sz="800" dirty="0" smtClean="0">
                          <a:effectLst/>
                        </a:rPr>
                        <a:t>Beginning with the FFY 2021 SPP/APR, due February 1, 2023, States must report data using the </a:t>
                      </a:r>
                      <a:r>
                        <a:rPr lang="en-US" sz="1000" dirty="0" smtClean="0">
                          <a:effectLst/>
                        </a:rPr>
                        <a:t>same data as used for reporting to the Department</a:t>
                      </a:r>
                      <a:endParaRPr lang="en-US" sz="1100" dirty="0" smtClean="0">
                        <a:effectLst/>
                      </a:endParaRPr>
                    </a:p>
                    <a:p>
                      <a:pPr marL="67945" marR="0">
                        <a:spcBef>
                          <a:spcPts val="0"/>
                        </a:spcBef>
                        <a:spcAft>
                          <a:spcPts val="0"/>
                        </a:spcAft>
                      </a:pPr>
                      <a:r>
                        <a:rPr lang="en-US" sz="1000" dirty="0" smtClean="0">
                          <a:effectLst/>
                        </a:rPr>
                        <a:t>under section 618 of the IDEA.</a:t>
                      </a:r>
                      <a:endParaRPr lang="en-US" sz="1100" dirty="0" smtClean="0">
                        <a:effectLst/>
                        <a:latin typeface="Arial" panose="020B0604020202020204" pitchFamily="34" charset="0"/>
                        <a:ea typeface="Arial" panose="020B0604020202020204" pitchFamily="34" charset="0"/>
                        <a:cs typeface="Times New Roman" panose="02020603050405020304" pitchFamily="18" charset="0"/>
                      </a:endParaRPr>
                    </a:p>
                    <a:p>
                      <a:pPr marL="67945" marR="46990">
                        <a:spcBef>
                          <a:spcPts val="605"/>
                        </a:spcBef>
                        <a:spcAft>
                          <a:spcPts val="0"/>
                        </a:spcAft>
                      </a:pPr>
                      <a:endParaRPr lang="en-US" sz="1000" dirty="0" smtClean="0">
                        <a:effectLst/>
                      </a:endParaRPr>
                    </a:p>
                    <a:p>
                      <a:pPr marL="67945" marR="46990">
                        <a:spcBef>
                          <a:spcPts val="605"/>
                        </a:spcBef>
                        <a:spcAft>
                          <a:spcPts val="0"/>
                        </a:spcAft>
                      </a:pP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944652526"/>
                  </a:ext>
                </a:extLst>
              </a:tr>
            </a:tbl>
          </a:graphicData>
        </a:graphic>
      </p:graphicFrame>
      <p:sp>
        <p:nvSpPr>
          <p:cNvPr id="13" name="Rectangle 2"/>
          <p:cNvSpPr>
            <a:spLocks noChangeArrowheads="1"/>
          </p:cNvSpPr>
          <p:nvPr/>
        </p:nvSpPr>
        <p:spPr bwMode="auto">
          <a:xfrm>
            <a:off x="1625600" y="36734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95144" tIns="672888" rIns="393576" bIns="7109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t/>
            </a:r>
            <a:b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t/>
            </a:r>
            <a:br>
              <a:rPr kumimoji="0" lang="en-US" altLang="en-US" sz="1000" b="0" i="0" u="none" strike="noStrike" cap="none" normalizeH="0" baseline="0" smtClean="0">
                <a:ln>
                  <a:noFill/>
                </a:ln>
                <a:solidFill>
                  <a:schemeClr val="tx1"/>
                </a:solidFill>
                <a:effectLst/>
                <a:latin typeface="Arial" panose="020B0604020202020204" pitchFamily="34" charset="0"/>
                <a:ea typeface="Arial" panose="020B0604020202020204" pitchFamily="34" charset="0"/>
              </a:rPr>
            </a:br>
            <a:endParaRPr kumimoji="0" lang="en-US" altLang="en-US" sz="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52154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dirty="0" smtClean="0"/>
              <a:t>Indicator 2 Measurement</a:t>
            </a:r>
            <a:endParaRPr lang="en-US" dirty="0"/>
          </a:p>
        </p:txBody>
      </p:sp>
      <p:sp>
        <p:nvSpPr>
          <p:cNvPr id="3" name="Content Placeholder 2"/>
          <p:cNvSpPr>
            <a:spLocks noGrp="1"/>
          </p:cNvSpPr>
          <p:nvPr>
            <p:ph idx="1"/>
          </p:nvPr>
        </p:nvSpPr>
        <p:spPr/>
        <p:txBody>
          <a:bodyPr>
            <a:normAutofit/>
          </a:bodyPr>
          <a:lstStyle/>
          <a:p>
            <a:r>
              <a:rPr lang="en-US" sz="3200" dirty="0" smtClean="0"/>
              <a:t>Option 1:</a:t>
            </a:r>
          </a:p>
          <a:p>
            <a:r>
              <a:rPr lang="en-US" sz="3200" dirty="0" smtClean="0">
                <a:solidFill>
                  <a:srgbClr val="990099"/>
                </a:solidFill>
              </a:rPr>
              <a:t>(a</a:t>
            </a:r>
            <a:r>
              <a:rPr lang="en-US" sz="3200" dirty="0">
                <a:solidFill>
                  <a:srgbClr val="990099"/>
                </a:solidFill>
              </a:rPr>
              <a:t>) graduated with a regular high school diploma; (b) </a:t>
            </a:r>
            <a:r>
              <a:rPr lang="en-US" sz="3200" strike="sngStrike" dirty="0">
                <a:solidFill>
                  <a:srgbClr val="990099"/>
                </a:solidFill>
              </a:rPr>
              <a:t>graduated with a state-defined alternate diploma</a:t>
            </a:r>
            <a:r>
              <a:rPr lang="en-US" sz="3200" dirty="0">
                <a:solidFill>
                  <a:srgbClr val="990099"/>
                </a:solidFill>
              </a:rPr>
              <a:t>; (c) </a:t>
            </a:r>
            <a:r>
              <a:rPr lang="en-US" sz="3200" strike="sngStrike" dirty="0">
                <a:solidFill>
                  <a:srgbClr val="990099"/>
                </a:solidFill>
              </a:rPr>
              <a:t>received a certificate</a:t>
            </a:r>
            <a:r>
              <a:rPr lang="en-US" sz="3200" dirty="0">
                <a:solidFill>
                  <a:srgbClr val="990099"/>
                </a:solidFill>
              </a:rPr>
              <a:t>; (d) reached maximum age; </a:t>
            </a:r>
            <a:r>
              <a:rPr lang="en-US" sz="3200" dirty="0" smtClean="0">
                <a:solidFill>
                  <a:srgbClr val="990099"/>
                </a:solidFill>
              </a:rPr>
              <a:t>(e</a:t>
            </a:r>
            <a:r>
              <a:rPr lang="en-US" sz="3200" dirty="0">
                <a:solidFill>
                  <a:srgbClr val="990099"/>
                </a:solidFill>
              </a:rPr>
              <a:t>) dropped </a:t>
            </a:r>
            <a:r>
              <a:rPr lang="en-US" sz="3200" dirty="0" smtClean="0">
                <a:solidFill>
                  <a:srgbClr val="990099"/>
                </a:solidFill>
              </a:rPr>
              <a:t>out; or (f) died.</a:t>
            </a:r>
            <a:endParaRPr lang="en-US" sz="4000" dirty="0">
              <a:solidFill>
                <a:srgbClr val="990099"/>
              </a:solidFill>
            </a:endParaRPr>
          </a:p>
          <a:p>
            <a:endParaRPr lang="en-US" sz="3200" dirty="0" smtClean="0"/>
          </a:p>
          <a:p>
            <a:r>
              <a:rPr lang="en-US" sz="3200" dirty="0" smtClean="0">
                <a:solidFill>
                  <a:srgbClr val="990099"/>
                </a:solidFill>
              </a:rPr>
              <a:t>All </a:t>
            </a:r>
            <a:r>
              <a:rPr lang="en-US" sz="3200" dirty="0">
                <a:solidFill>
                  <a:srgbClr val="990099"/>
                </a:solidFill>
              </a:rPr>
              <a:t>youth with IEPs who left high school (ages 14-21)</a:t>
            </a:r>
            <a:endParaRPr lang="en-US" sz="3200" dirty="0" smtClean="0">
              <a:solidFill>
                <a:srgbClr val="990099"/>
              </a:solidFill>
            </a:endParaRPr>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12</a:t>
            </a:fld>
            <a:endParaRPr lang="en-US"/>
          </a:p>
        </p:txBody>
      </p:sp>
      <p:cxnSp>
        <p:nvCxnSpPr>
          <p:cNvPr id="9" name="Straight Connector 8"/>
          <p:cNvCxnSpPr/>
          <p:nvPr/>
        </p:nvCxnSpPr>
        <p:spPr>
          <a:xfrm>
            <a:off x="1663337" y="4737463"/>
            <a:ext cx="9048206" cy="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19702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Indicator 2 Targets and Baselines</a:t>
            </a:r>
            <a:endParaRPr lang="en-US" dirty="0"/>
          </a:p>
        </p:txBody>
      </p:sp>
      <p:sp>
        <p:nvSpPr>
          <p:cNvPr id="3" name="Content Placeholder 2"/>
          <p:cNvSpPr>
            <a:spLocks noGrp="1"/>
          </p:cNvSpPr>
          <p:nvPr>
            <p:ph idx="1"/>
          </p:nvPr>
        </p:nvSpPr>
        <p:spPr/>
        <p:txBody>
          <a:bodyPr/>
          <a:lstStyle/>
          <a:p>
            <a:r>
              <a:rPr lang="en-US" dirty="0" smtClean="0"/>
              <a:t>Each Target Indicator requires</a:t>
            </a:r>
          </a:p>
          <a:p>
            <a:pPr lvl="1"/>
            <a:r>
              <a:rPr lang="en-US" dirty="0" smtClean="0"/>
              <a:t>Baselines:  Starting point.</a:t>
            </a:r>
          </a:p>
          <a:p>
            <a:pPr lvl="1"/>
            <a:endParaRPr lang="en-US" dirty="0" smtClean="0"/>
          </a:p>
          <a:p>
            <a:pPr lvl="1"/>
            <a:endParaRPr lang="en-US" dirty="0" smtClean="0"/>
          </a:p>
          <a:p>
            <a:pPr lvl="1"/>
            <a:r>
              <a:rPr lang="en-US" dirty="0" smtClean="0"/>
              <a:t>Targets:  The rate </a:t>
            </a:r>
          </a:p>
          <a:p>
            <a:pPr lvl="1"/>
            <a:endParaRPr lang="en-US" dirty="0" smtClean="0"/>
          </a:p>
          <a:p>
            <a:pPr lvl="1"/>
            <a:endParaRPr lang="en-US" dirty="0"/>
          </a:p>
          <a:p>
            <a:pPr marL="320040" lvl="1" indent="0">
              <a:buNone/>
            </a:pPr>
            <a:endParaRPr lang="en-US" dirty="0" smtClean="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13</a:t>
            </a:fld>
            <a:endParaRPr lang="en-US"/>
          </a:p>
        </p:txBody>
      </p:sp>
      <p:graphicFrame>
        <p:nvGraphicFramePr>
          <p:cNvPr id="12" name="Table 11"/>
          <p:cNvGraphicFramePr>
            <a:graphicFrameLocks noGrp="1"/>
          </p:cNvGraphicFramePr>
          <p:nvPr>
            <p:extLst>
              <p:ext uri="{D42A27DB-BD31-4B8C-83A1-F6EECF244321}">
                <p14:modId xmlns:p14="http://schemas.microsoft.com/office/powerpoint/2010/main" val="4228061091"/>
              </p:ext>
            </p:extLst>
          </p:nvPr>
        </p:nvGraphicFramePr>
        <p:xfrm>
          <a:off x="1910080" y="2741061"/>
          <a:ext cx="5422537" cy="736600"/>
        </p:xfrm>
        <a:graphic>
          <a:graphicData uri="http://schemas.openxmlformats.org/drawingml/2006/table">
            <a:tbl>
              <a:tblPr firstRow="1" bandRow="1">
                <a:tableStyleId>{C4B1156A-380E-4F78-BDF5-A606A8083BF9}</a:tableStyleId>
              </a:tblPr>
              <a:tblGrid>
                <a:gridCol w="1393671">
                  <a:extLst>
                    <a:ext uri="{9D8B030D-6E8A-4147-A177-3AD203B41FA5}">
                      <a16:colId xmlns:a16="http://schemas.microsoft.com/office/drawing/2014/main" val="1752743829"/>
                    </a:ext>
                  </a:extLst>
                </a:gridCol>
                <a:gridCol w="2014433">
                  <a:extLst>
                    <a:ext uri="{9D8B030D-6E8A-4147-A177-3AD203B41FA5}">
                      <a16:colId xmlns:a16="http://schemas.microsoft.com/office/drawing/2014/main" val="4208733888"/>
                    </a:ext>
                  </a:extLst>
                </a:gridCol>
                <a:gridCol w="2014433">
                  <a:extLst>
                    <a:ext uri="{9D8B030D-6E8A-4147-A177-3AD203B41FA5}">
                      <a16:colId xmlns:a16="http://schemas.microsoft.com/office/drawing/2014/main" val="3257455529"/>
                    </a:ext>
                  </a:extLst>
                </a:gridCol>
              </a:tblGrid>
              <a:tr h="233355">
                <a:tc>
                  <a:txBody>
                    <a:bodyPr/>
                    <a:lstStyle/>
                    <a:p>
                      <a:pPr algn="ctr"/>
                      <a:r>
                        <a:rPr lang="en-US" dirty="0" smtClean="0"/>
                        <a:t>Indicator</a:t>
                      </a:r>
                      <a:endParaRPr lang="en-US" dirty="0"/>
                    </a:p>
                  </a:txBody>
                  <a:tcPr/>
                </a:tc>
                <a:tc>
                  <a:txBody>
                    <a:bodyPr/>
                    <a:lstStyle/>
                    <a:p>
                      <a:pPr algn="ctr"/>
                      <a:r>
                        <a:rPr lang="en-US" dirty="0" smtClean="0"/>
                        <a:t>Baseline</a:t>
                      </a:r>
                      <a:r>
                        <a:rPr lang="en-US" baseline="0" dirty="0" smtClean="0"/>
                        <a:t> Year</a:t>
                      </a:r>
                      <a:endParaRPr lang="en-US" dirty="0"/>
                    </a:p>
                  </a:txBody>
                  <a:tcPr/>
                </a:tc>
                <a:tc>
                  <a:txBody>
                    <a:bodyPr/>
                    <a:lstStyle/>
                    <a:p>
                      <a:pPr algn="ctr"/>
                      <a:r>
                        <a:rPr lang="en-US" dirty="0" smtClean="0"/>
                        <a:t>Baseline</a:t>
                      </a:r>
                      <a:endParaRPr lang="en-US" dirty="0"/>
                    </a:p>
                  </a:txBody>
                  <a:tcPr/>
                </a:tc>
                <a:extLst>
                  <a:ext uri="{0D108BD9-81ED-4DB2-BD59-A6C34878D82A}">
                    <a16:rowId xmlns:a16="http://schemas.microsoft.com/office/drawing/2014/main" val="4036048654"/>
                  </a:ext>
                </a:extLst>
              </a:tr>
              <a:tr h="370840">
                <a:tc>
                  <a:txBody>
                    <a:bodyPr/>
                    <a:lstStyle/>
                    <a:p>
                      <a:pPr algn="ctr"/>
                      <a:r>
                        <a:rPr lang="en-US" dirty="0" smtClean="0"/>
                        <a:t>2</a:t>
                      </a:r>
                      <a:endParaRPr lang="en-US" dirty="0"/>
                    </a:p>
                  </a:txBody>
                  <a:tcPr/>
                </a:tc>
                <a:tc>
                  <a:txBody>
                    <a:bodyPr/>
                    <a:lstStyle/>
                    <a:p>
                      <a:pPr algn="ctr"/>
                      <a:r>
                        <a:rPr lang="en-US" dirty="0" smtClean="0"/>
                        <a:t>2013</a:t>
                      </a:r>
                      <a:endParaRPr lang="en-US" dirty="0"/>
                    </a:p>
                  </a:txBody>
                  <a:tcPr/>
                </a:tc>
                <a:tc>
                  <a:txBody>
                    <a:bodyPr/>
                    <a:lstStyle/>
                    <a:p>
                      <a:pPr algn="ctr"/>
                      <a:r>
                        <a:rPr lang="en-US" dirty="0" smtClean="0"/>
                        <a:t>24.75%</a:t>
                      </a:r>
                      <a:endParaRPr lang="en-US" dirty="0"/>
                    </a:p>
                  </a:txBody>
                  <a:tcPr/>
                </a:tc>
                <a:extLst>
                  <a:ext uri="{0D108BD9-81ED-4DB2-BD59-A6C34878D82A}">
                    <a16:rowId xmlns:a16="http://schemas.microsoft.com/office/drawing/2014/main" val="314070302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235008055"/>
              </p:ext>
            </p:extLst>
          </p:nvPr>
        </p:nvGraphicFramePr>
        <p:xfrm>
          <a:off x="1471749" y="4185058"/>
          <a:ext cx="9424850" cy="1059058"/>
        </p:xfrm>
        <a:graphic>
          <a:graphicData uri="http://schemas.openxmlformats.org/drawingml/2006/table">
            <a:tbl>
              <a:tblPr>
                <a:tableStyleId>{C4B1156A-380E-4F78-BDF5-A606A8083BF9}</a:tableStyleId>
              </a:tblPr>
              <a:tblGrid>
                <a:gridCol w="769375">
                  <a:extLst>
                    <a:ext uri="{9D8B030D-6E8A-4147-A177-3AD203B41FA5}">
                      <a16:colId xmlns:a16="http://schemas.microsoft.com/office/drawing/2014/main" val="3129551104"/>
                    </a:ext>
                  </a:extLst>
                </a:gridCol>
                <a:gridCol w="1419071">
                  <a:extLst>
                    <a:ext uri="{9D8B030D-6E8A-4147-A177-3AD203B41FA5}">
                      <a16:colId xmlns:a16="http://schemas.microsoft.com/office/drawing/2014/main" val="2388218602"/>
                    </a:ext>
                  </a:extLst>
                </a:gridCol>
                <a:gridCol w="1359230">
                  <a:extLst>
                    <a:ext uri="{9D8B030D-6E8A-4147-A177-3AD203B41FA5}">
                      <a16:colId xmlns:a16="http://schemas.microsoft.com/office/drawing/2014/main" val="11184364"/>
                    </a:ext>
                  </a:extLst>
                </a:gridCol>
                <a:gridCol w="1333584">
                  <a:extLst>
                    <a:ext uri="{9D8B030D-6E8A-4147-A177-3AD203B41FA5}">
                      <a16:colId xmlns:a16="http://schemas.microsoft.com/office/drawing/2014/main" val="2545533978"/>
                    </a:ext>
                  </a:extLst>
                </a:gridCol>
                <a:gridCol w="1325035">
                  <a:extLst>
                    <a:ext uri="{9D8B030D-6E8A-4147-A177-3AD203B41FA5}">
                      <a16:colId xmlns:a16="http://schemas.microsoft.com/office/drawing/2014/main" val="1212945381"/>
                    </a:ext>
                  </a:extLst>
                </a:gridCol>
                <a:gridCol w="1470363">
                  <a:extLst>
                    <a:ext uri="{9D8B030D-6E8A-4147-A177-3AD203B41FA5}">
                      <a16:colId xmlns:a16="http://schemas.microsoft.com/office/drawing/2014/main" val="1061118117"/>
                    </a:ext>
                  </a:extLst>
                </a:gridCol>
                <a:gridCol w="1748192">
                  <a:extLst>
                    <a:ext uri="{9D8B030D-6E8A-4147-A177-3AD203B41FA5}">
                      <a16:colId xmlns:a16="http://schemas.microsoft.com/office/drawing/2014/main" val="3783517201"/>
                    </a:ext>
                  </a:extLst>
                </a:gridCol>
              </a:tblGrid>
              <a:tr h="406615">
                <a:tc>
                  <a:txBody>
                    <a:bodyPr/>
                    <a:lstStyle/>
                    <a:p>
                      <a:pPr marL="0" marR="0" algn="ctr">
                        <a:lnSpc>
                          <a:spcPct val="115000"/>
                        </a:lnSpc>
                        <a:spcBef>
                          <a:spcPts val="300"/>
                        </a:spcBef>
                        <a:spcAft>
                          <a:spcPts val="300"/>
                        </a:spcAft>
                      </a:pPr>
                      <a:r>
                        <a:rPr lang="en-US" sz="1200" b="1" dirty="0">
                          <a:effectLst/>
                        </a:rPr>
                        <a:t>FFY</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a:effectLst/>
                        </a:rPr>
                        <a:t>2014</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a:effectLst/>
                        </a:rPr>
                        <a:t>2015</a:t>
                      </a:r>
                      <a:endParaRPr lang="en-US" sz="1200" b="1">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a:effectLst/>
                        </a:rPr>
                        <a:t>2016</a:t>
                      </a:r>
                      <a:endParaRPr lang="en-US" sz="1200" b="1">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a:effectLst/>
                        </a:rPr>
                        <a:t>2017</a:t>
                      </a:r>
                      <a:endParaRPr lang="en-US" sz="1200" b="1">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a:effectLst/>
                        </a:rPr>
                        <a:t>2018</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smtClean="0">
                          <a:effectLst/>
                          <a:latin typeface="+mn-lt"/>
                          <a:ea typeface="Calibri" panose="020F0502020204030204" pitchFamily="34" charset="0"/>
                          <a:cs typeface="Times New Roman" panose="02020603050405020304" pitchFamily="18" charset="0"/>
                        </a:rPr>
                        <a:t>2019</a:t>
                      </a: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1272212"/>
                  </a:ext>
                </a:extLst>
              </a:tr>
              <a:tr h="652443">
                <a:tc>
                  <a:txBody>
                    <a:bodyPr/>
                    <a:lstStyle/>
                    <a:p>
                      <a:pPr marL="0" marR="0">
                        <a:lnSpc>
                          <a:spcPct val="115000"/>
                        </a:lnSpc>
                        <a:spcBef>
                          <a:spcPts val="300"/>
                        </a:spcBef>
                        <a:spcAft>
                          <a:spcPts val="300"/>
                        </a:spcAft>
                      </a:pPr>
                      <a:r>
                        <a:rPr lang="en-US" sz="1200" b="1" dirty="0" smtClean="0">
                          <a:effectLst/>
                        </a:rPr>
                        <a:t>Target</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15000"/>
                        </a:lnSpc>
                        <a:spcBef>
                          <a:spcPts val="300"/>
                        </a:spcBef>
                        <a:spcAft>
                          <a:spcPts val="300"/>
                        </a:spcAft>
                      </a:pPr>
                      <a:r>
                        <a:rPr lang="en-US" sz="1200" b="0" dirty="0">
                          <a:effectLst/>
                        </a:rPr>
                        <a:t>23.72%</a:t>
                      </a:r>
                      <a:endParaRPr lang="en-US" sz="12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15000"/>
                        </a:lnSpc>
                        <a:spcBef>
                          <a:spcPts val="300"/>
                        </a:spcBef>
                        <a:spcAft>
                          <a:spcPts val="300"/>
                        </a:spcAft>
                      </a:pPr>
                      <a:r>
                        <a:rPr lang="en-US" sz="1200" b="0" dirty="0">
                          <a:effectLst/>
                        </a:rPr>
                        <a:t>23.22%</a:t>
                      </a:r>
                      <a:endParaRPr lang="en-US" sz="12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15000"/>
                        </a:lnSpc>
                        <a:spcBef>
                          <a:spcPts val="300"/>
                        </a:spcBef>
                        <a:spcAft>
                          <a:spcPts val="300"/>
                        </a:spcAft>
                      </a:pPr>
                      <a:r>
                        <a:rPr lang="en-US" sz="1200" b="0" dirty="0">
                          <a:effectLst/>
                        </a:rPr>
                        <a:t>22.97%</a:t>
                      </a:r>
                      <a:endParaRPr lang="en-US" sz="12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15000"/>
                        </a:lnSpc>
                        <a:spcBef>
                          <a:spcPts val="300"/>
                        </a:spcBef>
                        <a:spcAft>
                          <a:spcPts val="300"/>
                        </a:spcAft>
                      </a:pPr>
                      <a:r>
                        <a:rPr lang="en-US" sz="1200" b="0" dirty="0">
                          <a:effectLst/>
                        </a:rPr>
                        <a:t>22.97%</a:t>
                      </a:r>
                      <a:endParaRPr lang="en-US" sz="12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15000"/>
                        </a:lnSpc>
                        <a:spcBef>
                          <a:spcPts val="300"/>
                        </a:spcBef>
                        <a:spcAft>
                          <a:spcPts val="300"/>
                        </a:spcAft>
                      </a:pPr>
                      <a:r>
                        <a:rPr lang="en-US" sz="1200" b="0" dirty="0">
                          <a:effectLst/>
                        </a:rPr>
                        <a:t>22.97%</a:t>
                      </a:r>
                      <a:endParaRPr lang="en-US" sz="12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200" b="0" dirty="0" smtClean="0">
                          <a:effectLst/>
                        </a:rPr>
                        <a:t>22.97%</a:t>
                      </a:r>
                      <a:endParaRPr lang="en-US" sz="1200" b="0" dirty="0" smtClean="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1780082050"/>
                  </a:ext>
                </a:extLst>
              </a:tr>
            </a:tbl>
          </a:graphicData>
        </a:graphic>
      </p:graphicFrame>
    </p:spTree>
    <p:extLst>
      <p:ext uri="{BB962C8B-B14F-4D97-AF65-F5344CB8AC3E}">
        <p14:creationId xmlns:p14="http://schemas.microsoft.com/office/powerpoint/2010/main" val="886272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Indicator 2 – Drop Out</a:t>
            </a:r>
            <a:endParaRPr lang="en-US" dirty="0"/>
          </a:p>
        </p:txBody>
      </p:sp>
      <p:sp>
        <p:nvSpPr>
          <p:cNvPr id="3" name="Content Placeholder 2"/>
          <p:cNvSpPr>
            <a:spLocks noGrp="1"/>
          </p:cNvSpPr>
          <p:nvPr>
            <p:ph idx="1"/>
          </p:nvPr>
        </p:nvSpPr>
        <p:spPr/>
        <p:txBody>
          <a:bodyPr/>
          <a:lstStyle/>
          <a:p>
            <a:r>
              <a:rPr lang="en-US" b="1" dirty="0"/>
              <a:t>Results indicator:</a:t>
            </a:r>
            <a:r>
              <a:rPr lang="en-US" dirty="0"/>
              <a:t> Percent of youth with IEPs dropping out of high school. (20 U.S.C. 1416 (a)(3)(A</a:t>
            </a:r>
            <a:r>
              <a:rPr lang="en-US" dirty="0" smtClean="0"/>
              <a:t>))</a:t>
            </a:r>
            <a:endParaRPr lang="en-US" dirty="0"/>
          </a:p>
          <a:p>
            <a:r>
              <a:rPr lang="en-US" b="1" dirty="0" smtClean="0"/>
              <a:t>Data:</a:t>
            </a:r>
          </a:p>
          <a:p>
            <a:endParaRPr lang="en-US" b="1" dirty="0"/>
          </a:p>
          <a:p>
            <a:endParaRPr lang="en-US" b="1" dirty="0" smtClean="0"/>
          </a:p>
          <a:p>
            <a:endParaRPr lang="en-US" b="1" dirty="0"/>
          </a:p>
          <a:p>
            <a:r>
              <a:rPr lang="en-US" dirty="0"/>
              <a:t>Lag year data used</a:t>
            </a:r>
          </a:p>
          <a:p>
            <a:pPr marL="0" indent="0">
              <a:buNone/>
            </a:pPr>
            <a:endParaRPr lang="en-US" b="1" dirty="0" smtClean="0"/>
          </a:p>
          <a:p>
            <a:pPr marL="0" indent="0">
              <a:buNone/>
            </a:pPr>
            <a:endParaRPr lang="en-US" b="1"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14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905025337"/>
              </p:ext>
            </p:extLst>
          </p:nvPr>
        </p:nvGraphicFramePr>
        <p:xfrm>
          <a:off x="1526628" y="3207574"/>
          <a:ext cx="9601201" cy="1407069"/>
        </p:xfrm>
        <a:graphic>
          <a:graphicData uri="http://schemas.openxmlformats.org/drawingml/2006/table">
            <a:tbl>
              <a:tblPr>
                <a:tableStyleId>{C4B1156A-380E-4F78-BDF5-A606A8083BF9}</a:tableStyleId>
              </a:tblPr>
              <a:tblGrid>
                <a:gridCol w="1359530">
                  <a:extLst>
                    <a:ext uri="{9D8B030D-6E8A-4147-A177-3AD203B41FA5}">
                      <a16:colId xmlns:a16="http://schemas.microsoft.com/office/drawing/2014/main" val="3783108821"/>
                    </a:ext>
                  </a:extLst>
                </a:gridCol>
                <a:gridCol w="1340328">
                  <a:extLst>
                    <a:ext uri="{9D8B030D-6E8A-4147-A177-3AD203B41FA5}">
                      <a16:colId xmlns:a16="http://schemas.microsoft.com/office/drawing/2014/main" val="2635139869"/>
                    </a:ext>
                  </a:extLst>
                </a:gridCol>
                <a:gridCol w="1215512">
                  <a:extLst>
                    <a:ext uri="{9D8B030D-6E8A-4147-A177-3AD203B41FA5}">
                      <a16:colId xmlns:a16="http://schemas.microsoft.com/office/drawing/2014/main" val="1566719099"/>
                    </a:ext>
                  </a:extLst>
                </a:gridCol>
                <a:gridCol w="1856872">
                  <a:extLst>
                    <a:ext uri="{9D8B030D-6E8A-4147-A177-3AD203B41FA5}">
                      <a16:colId xmlns:a16="http://schemas.microsoft.com/office/drawing/2014/main" val="3250118769"/>
                    </a:ext>
                  </a:extLst>
                </a:gridCol>
                <a:gridCol w="1092617">
                  <a:extLst>
                    <a:ext uri="{9D8B030D-6E8A-4147-A177-3AD203B41FA5}">
                      <a16:colId xmlns:a16="http://schemas.microsoft.com/office/drawing/2014/main" val="269755285"/>
                    </a:ext>
                  </a:extLst>
                </a:gridCol>
                <a:gridCol w="1390254">
                  <a:extLst>
                    <a:ext uri="{9D8B030D-6E8A-4147-A177-3AD203B41FA5}">
                      <a16:colId xmlns:a16="http://schemas.microsoft.com/office/drawing/2014/main" val="2506653961"/>
                    </a:ext>
                  </a:extLst>
                </a:gridCol>
                <a:gridCol w="1346088">
                  <a:extLst>
                    <a:ext uri="{9D8B030D-6E8A-4147-A177-3AD203B41FA5}">
                      <a16:colId xmlns:a16="http://schemas.microsoft.com/office/drawing/2014/main" val="1025317497"/>
                    </a:ext>
                  </a:extLst>
                </a:gridCol>
              </a:tblGrid>
              <a:tr h="1039023">
                <a:tc>
                  <a:txBody>
                    <a:bodyPr/>
                    <a:lstStyle/>
                    <a:p>
                      <a:pPr marL="0" marR="0" algn="ctr">
                        <a:lnSpc>
                          <a:spcPct val="115000"/>
                        </a:lnSpc>
                        <a:spcBef>
                          <a:spcPts val="300"/>
                        </a:spcBef>
                        <a:spcAft>
                          <a:spcPts val="300"/>
                        </a:spcAft>
                      </a:pPr>
                      <a:r>
                        <a:rPr lang="en-US" sz="1050" b="1" dirty="0">
                          <a:effectLst/>
                        </a:rPr>
                        <a:t>Number of youth with IEPs who exited special education due to dropping out</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53" marR="68553" marT="0" marB="0" anchor="b">
                    <a:solidFill>
                      <a:schemeClr val="accent5">
                        <a:lumMod val="20000"/>
                        <a:lumOff val="80000"/>
                      </a:schemeClr>
                    </a:solidFill>
                  </a:tcPr>
                </a:tc>
                <a:tc>
                  <a:txBody>
                    <a:bodyPr/>
                    <a:lstStyle/>
                    <a:p>
                      <a:pPr marL="0" marR="0" algn="ctr">
                        <a:lnSpc>
                          <a:spcPct val="115000"/>
                        </a:lnSpc>
                        <a:spcBef>
                          <a:spcPts val="300"/>
                        </a:spcBef>
                        <a:spcAft>
                          <a:spcPts val="300"/>
                        </a:spcAft>
                      </a:pPr>
                      <a:r>
                        <a:rPr lang="en-US" sz="1050" b="1" dirty="0">
                          <a:effectLst/>
                        </a:rPr>
                        <a:t>Total number of High School Students with IEPs by Cohort</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53" marR="68553" marT="0" marB="0" anchor="b">
                    <a:solidFill>
                      <a:schemeClr val="accent5">
                        <a:lumMod val="20000"/>
                        <a:lumOff val="80000"/>
                      </a:schemeClr>
                    </a:solidFill>
                  </a:tcPr>
                </a:tc>
                <a:tc>
                  <a:txBody>
                    <a:bodyPr/>
                    <a:lstStyle/>
                    <a:p>
                      <a:pPr marL="0" marR="0" algn="ctr">
                        <a:lnSpc>
                          <a:spcPct val="115000"/>
                        </a:lnSpc>
                        <a:spcBef>
                          <a:spcPts val="300"/>
                        </a:spcBef>
                        <a:spcAft>
                          <a:spcPts val="300"/>
                        </a:spcAft>
                      </a:pPr>
                      <a:r>
                        <a:rPr lang="en-US" sz="1050" b="1" dirty="0">
                          <a:effectLst/>
                        </a:rPr>
                        <a:t>FFY 2018 Data</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53" marR="68553" marT="0" marB="0" anchor="b">
                    <a:solidFill>
                      <a:schemeClr val="accent5">
                        <a:lumMod val="20000"/>
                        <a:lumOff val="80000"/>
                      </a:schemeClr>
                    </a:solidFill>
                  </a:tcPr>
                </a:tc>
                <a:tc>
                  <a:txBody>
                    <a:bodyPr/>
                    <a:lstStyle/>
                    <a:p>
                      <a:pPr marL="0" marR="0" algn="ctr">
                        <a:lnSpc>
                          <a:spcPct val="115000"/>
                        </a:lnSpc>
                        <a:spcBef>
                          <a:spcPts val="300"/>
                        </a:spcBef>
                        <a:spcAft>
                          <a:spcPts val="300"/>
                        </a:spcAft>
                      </a:pPr>
                      <a:r>
                        <a:rPr lang="en-US" sz="1050" b="1" dirty="0">
                          <a:effectLst/>
                        </a:rPr>
                        <a:t>FFY 2019 Target</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53" marR="68553" marT="0" marB="0" anchor="b">
                    <a:solidFill>
                      <a:schemeClr val="accent5">
                        <a:lumMod val="20000"/>
                        <a:lumOff val="80000"/>
                      </a:schemeClr>
                    </a:solidFill>
                  </a:tcPr>
                </a:tc>
                <a:tc>
                  <a:txBody>
                    <a:bodyPr/>
                    <a:lstStyle/>
                    <a:p>
                      <a:pPr marL="0" marR="0" algn="ctr">
                        <a:lnSpc>
                          <a:spcPct val="115000"/>
                        </a:lnSpc>
                        <a:spcBef>
                          <a:spcPts val="300"/>
                        </a:spcBef>
                        <a:spcAft>
                          <a:spcPts val="300"/>
                        </a:spcAft>
                      </a:pPr>
                      <a:r>
                        <a:rPr lang="en-US" sz="1050" b="1" dirty="0">
                          <a:effectLst/>
                        </a:rPr>
                        <a:t>FFY 2019 Data</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53" marR="68553" marT="0" marB="0" anchor="b">
                    <a:solidFill>
                      <a:schemeClr val="accent5">
                        <a:lumMod val="20000"/>
                        <a:lumOff val="80000"/>
                      </a:schemeClr>
                    </a:solidFill>
                  </a:tcPr>
                </a:tc>
                <a:tc>
                  <a:txBody>
                    <a:bodyPr/>
                    <a:lstStyle/>
                    <a:p>
                      <a:pPr marL="0" marR="0" algn="ctr">
                        <a:lnSpc>
                          <a:spcPct val="115000"/>
                        </a:lnSpc>
                        <a:spcBef>
                          <a:spcPts val="300"/>
                        </a:spcBef>
                        <a:spcAft>
                          <a:spcPts val="300"/>
                        </a:spcAft>
                      </a:pPr>
                      <a:r>
                        <a:rPr lang="en-US" sz="1050" b="1" dirty="0">
                          <a:effectLst/>
                        </a:rPr>
                        <a:t>Status</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53" marR="68553" marT="0" marB="0" anchor="b">
                    <a:solidFill>
                      <a:schemeClr val="accent5">
                        <a:lumMod val="20000"/>
                        <a:lumOff val="80000"/>
                      </a:schemeClr>
                    </a:solidFill>
                  </a:tcPr>
                </a:tc>
                <a:tc>
                  <a:txBody>
                    <a:bodyPr/>
                    <a:lstStyle/>
                    <a:p>
                      <a:pPr marL="0" marR="0" algn="ctr">
                        <a:lnSpc>
                          <a:spcPct val="115000"/>
                        </a:lnSpc>
                        <a:spcBef>
                          <a:spcPts val="300"/>
                        </a:spcBef>
                        <a:spcAft>
                          <a:spcPts val="300"/>
                        </a:spcAft>
                      </a:pPr>
                      <a:r>
                        <a:rPr lang="en-US" sz="1050" b="1" dirty="0">
                          <a:effectLst/>
                        </a:rPr>
                        <a:t>Slippage</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53" marR="68553" marT="0" marB="0" anchor="b">
                    <a:solidFill>
                      <a:schemeClr val="accent5">
                        <a:lumMod val="20000"/>
                        <a:lumOff val="80000"/>
                      </a:schemeClr>
                    </a:solidFill>
                  </a:tcPr>
                </a:tc>
                <a:extLst>
                  <a:ext uri="{0D108BD9-81ED-4DB2-BD59-A6C34878D82A}">
                    <a16:rowId xmlns:a16="http://schemas.microsoft.com/office/drawing/2014/main" val="1204279315"/>
                  </a:ext>
                </a:extLst>
              </a:tr>
              <a:tr h="262340">
                <a:tc>
                  <a:txBody>
                    <a:bodyPr/>
                    <a:lstStyle/>
                    <a:p>
                      <a:pPr marL="0" marR="0" algn="ctr">
                        <a:lnSpc>
                          <a:spcPct val="115000"/>
                        </a:lnSpc>
                        <a:spcBef>
                          <a:spcPts val="300"/>
                        </a:spcBef>
                        <a:spcAft>
                          <a:spcPts val="300"/>
                        </a:spcAft>
                      </a:pPr>
                      <a:r>
                        <a:rPr lang="en-US" sz="1050" b="1" dirty="0">
                          <a:effectLst/>
                        </a:rPr>
                        <a:t>626</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53" marR="68553" marT="0" marB="0" anchor="ctr"/>
                </a:tc>
                <a:tc>
                  <a:txBody>
                    <a:bodyPr/>
                    <a:lstStyle/>
                    <a:p>
                      <a:pPr marL="0" marR="0" algn="ctr">
                        <a:lnSpc>
                          <a:spcPct val="115000"/>
                        </a:lnSpc>
                        <a:spcBef>
                          <a:spcPts val="300"/>
                        </a:spcBef>
                        <a:spcAft>
                          <a:spcPts val="300"/>
                        </a:spcAft>
                      </a:pPr>
                      <a:r>
                        <a:rPr lang="en-US" sz="1050" b="1">
                          <a:effectLst/>
                        </a:rPr>
                        <a:t>2,632</a:t>
                      </a:r>
                      <a:endParaRPr lang="en-US" sz="1050" b="1">
                        <a:effectLst/>
                        <a:latin typeface="Arial" panose="020B0604020202020204" pitchFamily="34" charset="0"/>
                        <a:ea typeface="Calibri" panose="020F0502020204030204" pitchFamily="34" charset="0"/>
                        <a:cs typeface="Times New Roman" panose="02020603050405020304" pitchFamily="18" charset="0"/>
                      </a:endParaRPr>
                    </a:p>
                  </a:txBody>
                  <a:tcPr marL="68553" marR="68553" marT="0" marB="0" anchor="ctr"/>
                </a:tc>
                <a:tc>
                  <a:txBody>
                    <a:bodyPr/>
                    <a:lstStyle/>
                    <a:p>
                      <a:pPr marL="0" marR="0" algn="ctr">
                        <a:lnSpc>
                          <a:spcPct val="115000"/>
                        </a:lnSpc>
                        <a:spcBef>
                          <a:spcPts val="300"/>
                        </a:spcBef>
                        <a:spcAft>
                          <a:spcPts val="300"/>
                        </a:spcAft>
                      </a:pPr>
                      <a:r>
                        <a:rPr lang="en-US" sz="1050" b="1" dirty="0">
                          <a:effectLst/>
                        </a:rPr>
                        <a:t>25.79%</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53" marR="68553" marT="0" marB="0" anchor="ctr"/>
                </a:tc>
                <a:tc>
                  <a:txBody>
                    <a:bodyPr/>
                    <a:lstStyle/>
                    <a:p>
                      <a:pPr marL="0" marR="0" algn="ctr">
                        <a:lnSpc>
                          <a:spcPct val="115000"/>
                        </a:lnSpc>
                        <a:spcBef>
                          <a:spcPts val="300"/>
                        </a:spcBef>
                        <a:spcAft>
                          <a:spcPts val="300"/>
                        </a:spcAft>
                      </a:pPr>
                      <a:r>
                        <a:rPr lang="en-US" sz="1050" b="1" dirty="0">
                          <a:effectLst/>
                        </a:rPr>
                        <a:t>22.97%</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53" marR="68553" marT="0" marB="0" anchor="ctr"/>
                </a:tc>
                <a:tc>
                  <a:txBody>
                    <a:bodyPr/>
                    <a:lstStyle/>
                    <a:p>
                      <a:pPr marL="0" marR="0" algn="ctr">
                        <a:lnSpc>
                          <a:spcPct val="115000"/>
                        </a:lnSpc>
                        <a:spcBef>
                          <a:spcPts val="300"/>
                        </a:spcBef>
                        <a:spcAft>
                          <a:spcPts val="300"/>
                        </a:spcAft>
                      </a:pPr>
                      <a:r>
                        <a:rPr lang="en-US" sz="1050" b="1" dirty="0">
                          <a:effectLst/>
                        </a:rPr>
                        <a:t>23.78%</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53" marR="68553" marT="0" marB="0" anchor="ctr"/>
                </a:tc>
                <a:tc>
                  <a:txBody>
                    <a:bodyPr/>
                    <a:lstStyle/>
                    <a:p>
                      <a:pPr marL="0" marR="0" algn="ctr">
                        <a:lnSpc>
                          <a:spcPct val="115000"/>
                        </a:lnSpc>
                        <a:spcBef>
                          <a:spcPts val="300"/>
                        </a:spcBef>
                        <a:spcAft>
                          <a:spcPts val="300"/>
                        </a:spcAft>
                      </a:pPr>
                      <a:r>
                        <a:rPr lang="en-US" sz="1050" b="1" dirty="0">
                          <a:solidFill>
                            <a:srgbClr val="FF0000"/>
                          </a:solidFill>
                          <a:effectLst/>
                        </a:rPr>
                        <a:t>Did Not Meet Target</a:t>
                      </a:r>
                      <a:endParaRPr lang="en-US" sz="105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53" marR="68553" marT="0" marB="0"/>
                </a:tc>
                <a:tc>
                  <a:txBody>
                    <a:bodyPr/>
                    <a:lstStyle/>
                    <a:p>
                      <a:pPr marL="0" marR="0" algn="ctr">
                        <a:lnSpc>
                          <a:spcPct val="115000"/>
                        </a:lnSpc>
                        <a:spcBef>
                          <a:spcPts val="300"/>
                        </a:spcBef>
                        <a:spcAft>
                          <a:spcPts val="300"/>
                        </a:spcAft>
                      </a:pPr>
                      <a:r>
                        <a:rPr lang="en-US" sz="1050" b="1" dirty="0">
                          <a:solidFill>
                            <a:srgbClr val="00B050"/>
                          </a:solidFill>
                          <a:effectLst/>
                        </a:rPr>
                        <a:t>No Slippage</a:t>
                      </a:r>
                      <a:endParaRPr lang="en-US" sz="105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endParaRPr>
                    </a:p>
                  </a:txBody>
                  <a:tcPr marL="68553" marR="68553" marT="0" marB="0"/>
                </a:tc>
                <a:extLst>
                  <a:ext uri="{0D108BD9-81ED-4DB2-BD59-A6C34878D82A}">
                    <a16:rowId xmlns:a16="http://schemas.microsoft.com/office/drawing/2014/main" val="3421790676"/>
                  </a:ext>
                </a:extLst>
              </a:tr>
            </a:tbl>
          </a:graphicData>
        </a:graphic>
      </p:graphicFrame>
    </p:spTree>
    <p:extLst>
      <p:ext uri="{BB962C8B-B14F-4D97-AF65-F5344CB8AC3E}">
        <p14:creationId xmlns:p14="http://schemas.microsoft.com/office/powerpoint/2010/main" val="3494728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Indicator 2 Drop out Targets</a:t>
            </a:r>
            <a:endParaRPr lang="en-US" dirty="0"/>
          </a:p>
        </p:txBody>
      </p:sp>
      <p:sp>
        <p:nvSpPr>
          <p:cNvPr id="3" name="Content Placeholder 2"/>
          <p:cNvSpPr>
            <a:spLocks noGrp="1"/>
          </p:cNvSpPr>
          <p:nvPr>
            <p:ph idx="1"/>
          </p:nvPr>
        </p:nvSpPr>
        <p:spPr>
          <a:xfrm>
            <a:off x="1406435" y="1863635"/>
            <a:ext cx="9601200" cy="4343400"/>
          </a:xfrm>
        </p:spPr>
        <p:txBody>
          <a:bodyPr/>
          <a:lstStyle/>
          <a:p>
            <a:r>
              <a:rPr lang="en-US" dirty="0"/>
              <a:t>Last 6 Years of Targets and Data</a:t>
            </a:r>
          </a:p>
          <a:p>
            <a:pPr lvl="1"/>
            <a:endParaRPr lang="en-US" dirty="0" smtClean="0"/>
          </a:p>
          <a:p>
            <a:pPr lvl="1"/>
            <a:endParaRPr lang="en-US" dirty="0"/>
          </a:p>
          <a:p>
            <a:pPr marL="320040" lvl="1" indent="0">
              <a:buNone/>
            </a:pPr>
            <a:endParaRPr lang="en-US" dirty="0" smtClean="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15</a:t>
            </a:fld>
            <a:endParaRPr lang="en-US"/>
          </a:p>
        </p:txBody>
      </p:sp>
      <p:graphicFrame>
        <p:nvGraphicFramePr>
          <p:cNvPr id="14" name="Table 13"/>
          <p:cNvGraphicFramePr>
            <a:graphicFrameLocks noGrp="1"/>
          </p:cNvGraphicFramePr>
          <p:nvPr>
            <p:extLst>
              <p:ext uri="{D42A27DB-BD31-4B8C-83A1-F6EECF244321}">
                <p14:modId xmlns:p14="http://schemas.microsoft.com/office/powerpoint/2010/main" val="804675706"/>
              </p:ext>
            </p:extLst>
          </p:nvPr>
        </p:nvGraphicFramePr>
        <p:xfrm>
          <a:off x="1406435" y="2642286"/>
          <a:ext cx="9601200" cy="2659509"/>
        </p:xfrm>
        <a:graphic>
          <a:graphicData uri="http://schemas.openxmlformats.org/drawingml/2006/table">
            <a:tbl>
              <a:tblPr>
                <a:tableStyleId>{C4B1156A-380E-4F78-BDF5-A606A8083BF9}</a:tableStyleId>
              </a:tblPr>
              <a:tblGrid>
                <a:gridCol w="783771">
                  <a:extLst>
                    <a:ext uri="{9D8B030D-6E8A-4147-A177-3AD203B41FA5}">
                      <a16:colId xmlns:a16="http://schemas.microsoft.com/office/drawing/2014/main" val="3129551104"/>
                    </a:ext>
                  </a:extLst>
                </a:gridCol>
                <a:gridCol w="1615440">
                  <a:extLst>
                    <a:ext uri="{9D8B030D-6E8A-4147-A177-3AD203B41FA5}">
                      <a16:colId xmlns:a16="http://schemas.microsoft.com/office/drawing/2014/main" val="2388218602"/>
                    </a:ext>
                  </a:extLst>
                </a:gridCol>
                <a:gridCol w="1628503">
                  <a:extLst>
                    <a:ext uri="{9D8B030D-6E8A-4147-A177-3AD203B41FA5}">
                      <a16:colId xmlns:a16="http://schemas.microsoft.com/office/drawing/2014/main" val="11184364"/>
                    </a:ext>
                  </a:extLst>
                </a:gridCol>
                <a:gridCol w="1456806">
                  <a:extLst>
                    <a:ext uri="{9D8B030D-6E8A-4147-A177-3AD203B41FA5}">
                      <a16:colId xmlns:a16="http://schemas.microsoft.com/office/drawing/2014/main" val="2545533978"/>
                    </a:ext>
                  </a:extLst>
                </a:gridCol>
                <a:gridCol w="1371130">
                  <a:extLst>
                    <a:ext uri="{9D8B030D-6E8A-4147-A177-3AD203B41FA5}">
                      <a16:colId xmlns:a16="http://schemas.microsoft.com/office/drawing/2014/main" val="1212945381"/>
                    </a:ext>
                  </a:extLst>
                </a:gridCol>
                <a:gridCol w="1372775">
                  <a:extLst>
                    <a:ext uri="{9D8B030D-6E8A-4147-A177-3AD203B41FA5}">
                      <a16:colId xmlns:a16="http://schemas.microsoft.com/office/drawing/2014/main" val="1061118117"/>
                    </a:ext>
                  </a:extLst>
                </a:gridCol>
                <a:gridCol w="1372775">
                  <a:extLst>
                    <a:ext uri="{9D8B030D-6E8A-4147-A177-3AD203B41FA5}">
                      <a16:colId xmlns:a16="http://schemas.microsoft.com/office/drawing/2014/main" val="3783517201"/>
                    </a:ext>
                  </a:extLst>
                </a:gridCol>
              </a:tblGrid>
              <a:tr h="650071">
                <a:tc>
                  <a:txBody>
                    <a:bodyPr/>
                    <a:lstStyle/>
                    <a:p>
                      <a:pPr marL="0" marR="0" algn="ctr">
                        <a:lnSpc>
                          <a:spcPct val="115000"/>
                        </a:lnSpc>
                        <a:spcBef>
                          <a:spcPts val="300"/>
                        </a:spcBef>
                        <a:spcAft>
                          <a:spcPts val="300"/>
                        </a:spcAft>
                      </a:pPr>
                      <a:r>
                        <a:rPr lang="en-US" sz="1200" b="1" dirty="0">
                          <a:effectLst/>
                          <a:latin typeface="+mn-lt"/>
                        </a:rPr>
                        <a:t>FFY</a:t>
                      </a: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a:effectLst/>
                          <a:latin typeface="+mn-lt"/>
                        </a:rPr>
                        <a:t>2014</a:t>
                      </a: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a:effectLst/>
                          <a:latin typeface="+mn-lt"/>
                        </a:rPr>
                        <a:t>2015</a:t>
                      </a:r>
                      <a:endParaRPr lang="en-US" sz="1200" b="1">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a:effectLst/>
                          <a:latin typeface="+mn-lt"/>
                        </a:rPr>
                        <a:t>2016</a:t>
                      </a:r>
                      <a:endParaRPr lang="en-US" sz="1200" b="1">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a:effectLst/>
                          <a:latin typeface="+mn-lt"/>
                        </a:rPr>
                        <a:t>2017</a:t>
                      </a:r>
                      <a:endParaRPr lang="en-US" sz="1200" b="1">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a:effectLst/>
                          <a:latin typeface="+mn-lt"/>
                        </a:rPr>
                        <a:t>2018</a:t>
                      </a: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smtClean="0">
                          <a:effectLst/>
                          <a:latin typeface="+mn-lt"/>
                          <a:ea typeface="Calibri" panose="020F0502020204030204" pitchFamily="34" charset="0"/>
                          <a:cs typeface="Times New Roman" panose="02020603050405020304" pitchFamily="18" charset="0"/>
                        </a:rPr>
                        <a:t>2019</a:t>
                      </a: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1272212"/>
                  </a:ext>
                </a:extLst>
              </a:tr>
              <a:tr h="651842">
                <a:tc>
                  <a:txBody>
                    <a:bodyPr/>
                    <a:lstStyle/>
                    <a:p>
                      <a:pPr marL="0" marR="0">
                        <a:lnSpc>
                          <a:spcPct val="115000"/>
                        </a:lnSpc>
                        <a:spcBef>
                          <a:spcPts val="300"/>
                        </a:spcBef>
                        <a:spcAft>
                          <a:spcPts val="300"/>
                        </a:spcAft>
                      </a:pPr>
                      <a:r>
                        <a:rPr lang="en-US" sz="1200" b="1" dirty="0" smtClean="0">
                          <a:effectLst/>
                          <a:latin typeface="+mn-lt"/>
                        </a:rPr>
                        <a:t>Target</a:t>
                      </a: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b="0" dirty="0">
                          <a:effectLst/>
                          <a:latin typeface="+mn-lt"/>
                        </a:rPr>
                        <a:t>23.72%</a:t>
                      </a:r>
                      <a:endParaRPr lang="en-US" sz="1200" b="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b="0" dirty="0">
                          <a:effectLst/>
                          <a:latin typeface="+mn-lt"/>
                        </a:rPr>
                        <a:t>23.22%</a:t>
                      </a:r>
                      <a:endParaRPr lang="en-US" sz="1200" b="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b="0">
                          <a:effectLst/>
                          <a:latin typeface="+mn-lt"/>
                        </a:rPr>
                        <a:t>22.97%</a:t>
                      </a:r>
                      <a:endParaRPr lang="en-US" sz="1200" b="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b="0">
                          <a:effectLst/>
                          <a:latin typeface="+mn-lt"/>
                        </a:rPr>
                        <a:t>22.97%</a:t>
                      </a:r>
                      <a:endParaRPr lang="en-US" sz="1200" b="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b="0" dirty="0">
                          <a:effectLst/>
                          <a:latin typeface="+mn-lt"/>
                        </a:rPr>
                        <a:t>22.97%</a:t>
                      </a:r>
                      <a:endParaRPr lang="en-US" sz="1200" b="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200" b="0" dirty="0" smtClean="0">
                          <a:effectLst/>
                          <a:latin typeface="+mn-lt"/>
                        </a:rPr>
                        <a:t>22.97%</a:t>
                      </a:r>
                      <a:endParaRPr lang="en-US" sz="1200" b="0" dirty="0" smtClean="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80082050"/>
                  </a:ext>
                </a:extLst>
              </a:tr>
              <a:tr h="653127">
                <a:tc>
                  <a:txBody>
                    <a:bodyPr/>
                    <a:lstStyle/>
                    <a:p>
                      <a:pPr marL="0" marR="0">
                        <a:lnSpc>
                          <a:spcPct val="115000"/>
                        </a:lnSpc>
                        <a:spcBef>
                          <a:spcPts val="300"/>
                        </a:spcBef>
                        <a:spcAft>
                          <a:spcPts val="300"/>
                        </a:spcAft>
                      </a:pPr>
                      <a:r>
                        <a:rPr lang="en-US" sz="1200" b="1">
                          <a:effectLst/>
                          <a:latin typeface="+mn-lt"/>
                        </a:rPr>
                        <a:t>Data</a:t>
                      </a:r>
                      <a:endParaRPr lang="en-US" sz="1200" b="1">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b="0" dirty="0">
                          <a:effectLst/>
                          <a:latin typeface="+mn-lt"/>
                        </a:rPr>
                        <a:t>23.73%</a:t>
                      </a:r>
                      <a:endParaRPr lang="en-US" sz="1200" b="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b="0" dirty="0">
                          <a:effectLst/>
                          <a:latin typeface="+mn-lt"/>
                        </a:rPr>
                        <a:t>26.30%</a:t>
                      </a:r>
                      <a:endParaRPr lang="en-US" sz="1200" b="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b="0" dirty="0">
                          <a:effectLst/>
                          <a:latin typeface="+mn-lt"/>
                        </a:rPr>
                        <a:t>26.94%</a:t>
                      </a:r>
                      <a:endParaRPr lang="en-US" sz="1200" b="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b="0" dirty="0">
                          <a:effectLst/>
                          <a:latin typeface="+mn-lt"/>
                        </a:rPr>
                        <a:t>22.84%</a:t>
                      </a:r>
                      <a:endParaRPr lang="en-US" sz="1200" b="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b="0" dirty="0">
                          <a:effectLst/>
                          <a:latin typeface="+mn-lt"/>
                        </a:rPr>
                        <a:t>25.79%</a:t>
                      </a:r>
                      <a:endParaRPr lang="en-US" sz="1200" b="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b="0" dirty="0" smtClean="0">
                          <a:effectLst/>
                          <a:latin typeface="+mn-lt"/>
                          <a:ea typeface="Calibri" panose="020F0502020204030204" pitchFamily="34" charset="0"/>
                          <a:cs typeface="Times New Roman" panose="02020603050405020304" pitchFamily="18" charset="0"/>
                        </a:rPr>
                        <a:t>23.78%</a:t>
                      </a:r>
                      <a:endParaRPr lang="en-US" sz="1200" b="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30829916"/>
                  </a:ext>
                </a:extLst>
              </a:tr>
              <a:tr h="410102">
                <a:tc>
                  <a:txBody>
                    <a:bodyPr/>
                    <a:lstStyle/>
                    <a:p>
                      <a:pPr marL="0" marR="0">
                        <a:lnSpc>
                          <a:spcPct val="115000"/>
                        </a:lnSpc>
                        <a:spcBef>
                          <a:spcPts val="300"/>
                        </a:spcBef>
                        <a:spcAft>
                          <a:spcPts val="300"/>
                        </a:spcAft>
                      </a:pPr>
                      <a:endParaRPr lang="en-US" sz="105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b="1" dirty="0" smtClean="0">
                          <a:solidFill>
                            <a:srgbClr val="FF0000"/>
                          </a:solidFill>
                          <a:effectLst/>
                          <a:latin typeface="+mn-lt"/>
                          <a:ea typeface="Calibri" panose="020F0502020204030204" pitchFamily="34" charset="0"/>
                          <a:cs typeface="Times New Roman" panose="02020603050405020304" pitchFamily="18" charset="0"/>
                        </a:rPr>
                        <a:t>Target Not Met</a:t>
                      </a:r>
                      <a:endParaRPr lang="en-US" sz="105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050" b="1" dirty="0" smtClean="0">
                          <a:solidFill>
                            <a:srgbClr val="FF0000"/>
                          </a:solidFill>
                          <a:effectLst/>
                          <a:latin typeface="+mn-lt"/>
                          <a:ea typeface="Calibri" panose="020F0502020204030204" pitchFamily="34" charset="0"/>
                          <a:cs typeface="Times New Roman" panose="02020603050405020304" pitchFamily="18" charset="0"/>
                        </a:rPr>
                        <a:t>Target Not Met</a:t>
                      </a: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endParaRPr lang="en-US" sz="1050" b="1" dirty="0" smtClean="0">
                        <a:solidFill>
                          <a:srgbClr val="FF0000"/>
                        </a:solidFill>
                        <a:effectLst/>
                        <a:latin typeface="+mn-lt"/>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050" b="1" dirty="0" smtClean="0">
                          <a:solidFill>
                            <a:srgbClr val="FF0000"/>
                          </a:solidFill>
                          <a:effectLst/>
                          <a:latin typeface="+mn-lt"/>
                          <a:ea typeface="Calibri" panose="020F0502020204030204" pitchFamily="34" charset="0"/>
                          <a:cs typeface="Times New Roman" panose="02020603050405020304" pitchFamily="18" charset="0"/>
                        </a:rPr>
                        <a:t>Target Not Met</a:t>
                      </a:r>
                    </a:p>
                    <a:p>
                      <a:pPr marL="0" marR="0" algn="ctr">
                        <a:lnSpc>
                          <a:spcPct val="115000"/>
                        </a:lnSpc>
                        <a:spcBef>
                          <a:spcPts val="300"/>
                        </a:spcBef>
                        <a:spcAft>
                          <a:spcPts val="300"/>
                        </a:spcAft>
                      </a:pPr>
                      <a:endParaRPr lang="en-US" sz="105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b="1" dirty="0" smtClean="0">
                          <a:solidFill>
                            <a:srgbClr val="00B050"/>
                          </a:solidFill>
                          <a:effectLst/>
                          <a:latin typeface="+mn-lt"/>
                          <a:ea typeface="Calibri" panose="020F0502020204030204" pitchFamily="34" charset="0"/>
                          <a:cs typeface="Times New Roman" panose="02020603050405020304" pitchFamily="18" charset="0"/>
                        </a:rPr>
                        <a:t>Target</a:t>
                      </a:r>
                      <a:r>
                        <a:rPr lang="en-US" sz="1050" b="1" baseline="0" dirty="0" smtClean="0">
                          <a:solidFill>
                            <a:srgbClr val="00B050"/>
                          </a:solidFill>
                          <a:effectLst/>
                          <a:latin typeface="+mn-lt"/>
                          <a:ea typeface="Calibri" panose="020F0502020204030204" pitchFamily="34" charset="0"/>
                          <a:cs typeface="Times New Roman" panose="02020603050405020304" pitchFamily="18" charset="0"/>
                        </a:rPr>
                        <a:t> Met</a:t>
                      </a:r>
                      <a:endParaRPr lang="en-US" sz="1050" b="1" dirty="0">
                        <a:solidFill>
                          <a:srgbClr val="00B05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050" b="1" dirty="0" smtClean="0">
                          <a:solidFill>
                            <a:srgbClr val="FF0000"/>
                          </a:solidFill>
                          <a:effectLst/>
                          <a:latin typeface="+mn-lt"/>
                          <a:ea typeface="Calibri" panose="020F0502020204030204" pitchFamily="34" charset="0"/>
                          <a:cs typeface="Times New Roman" panose="02020603050405020304" pitchFamily="18" charset="0"/>
                        </a:rPr>
                        <a:t>Target Not Met</a:t>
                      </a: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050" b="1" dirty="0" smtClean="0">
                          <a:solidFill>
                            <a:srgbClr val="FF0000"/>
                          </a:solidFill>
                          <a:effectLst/>
                          <a:latin typeface="+mn-lt"/>
                          <a:ea typeface="Calibri" panose="020F0502020204030204" pitchFamily="34" charset="0"/>
                          <a:cs typeface="Times New Roman" panose="02020603050405020304" pitchFamily="18" charset="0"/>
                        </a:rPr>
                        <a:t>Target Not Met</a:t>
                      </a:r>
                    </a:p>
                  </a:txBody>
                  <a:tcPr marL="68580" marR="68580" marT="0" marB="0" anchor="ctr"/>
                </a:tc>
                <a:extLst>
                  <a:ext uri="{0D108BD9-81ED-4DB2-BD59-A6C34878D82A}">
                    <a16:rowId xmlns:a16="http://schemas.microsoft.com/office/drawing/2014/main" val="2634012211"/>
                  </a:ext>
                </a:extLst>
              </a:tr>
            </a:tbl>
          </a:graphicData>
        </a:graphic>
      </p:graphicFrame>
    </p:spTree>
    <p:extLst>
      <p:ext uri="{BB962C8B-B14F-4D97-AF65-F5344CB8AC3E}">
        <p14:creationId xmlns:p14="http://schemas.microsoft.com/office/powerpoint/2010/main" val="2785859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
            </a:r>
            <a:br>
              <a:rPr lang="en-US" b="1" dirty="0"/>
            </a:br>
            <a:r>
              <a:rPr lang="en-US" dirty="0"/>
              <a:t>Indicator </a:t>
            </a:r>
            <a:r>
              <a:rPr lang="en-US" dirty="0" smtClean="0"/>
              <a:t>2 Drop out </a:t>
            </a:r>
            <a:r>
              <a:rPr lang="en-US" dirty="0"/>
              <a:t>– 4 Years of Data</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458368803"/>
              </p:ext>
            </p:extLst>
          </p:nvPr>
        </p:nvGraphicFramePr>
        <p:xfrm>
          <a:off x="1295400" y="1828800"/>
          <a:ext cx="96012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16</a:t>
            </a:fld>
            <a:endParaRPr lang="en-US"/>
          </a:p>
        </p:txBody>
      </p:sp>
    </p:spTree>
    <p:extLst>
      <p:ext uri="{BB962C8B-B14F-4D97-AF65-F5344CB8AC3E}">
        <p14:creationId xmlns:p14="http://schemas.microsoft.com/office/powerpoint/2010/main" val="2439987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Indicator 2 – Drop out Rate of Growth (Loss) and Difference between Target and State Rate</a:t>
            </a:r>
            <a:endParaRPr lang="en-US" dirty="0"/>
          </a:p>
        </p:txBody>
      </p:sp>
      <p:sp>
        <p:nvSpPr>
          <p:cNvPr id="3" name="Content Placeholder 2"/>
          <p:cNvSpPr>
            <a:spLocks noGrp="1"/>
          </p:cNvSpPr>
          <p:nvPr>
            <p:ph idx="1"/>
          </p:nvPr>
        </p:nvSpPr>
        <p:spPr>
          <a:xfrm>
            <a:off x="1295399" y="1623493"/>
            <a:ext cx="4548051" cy="4343400"/>
          </a:xfrm>
        </p:spPr>
        <p:txBody>
          <a:bodyPr/>
          <a:lstStyle/>
          <a:p>
            <a:pPr marL="0" indent="0">
              <a:buNone/>
            </a:pPr>
            <a:r>
              <a:rPr lang="en-US" dirty="0" smtClean="0"/>
              <a:t>Rate of Growth/Loss Between Years</a:t>
            </a:r>
          </a:p>
          <a:p>
            <a:r>
              <a:rPr lang="en-US" dirty="0" smtClean="0"/>
              <a:t>FFY 2014 to FFY 2015:  </a:t>
            </a:r>
            <a:r>
              <a:rPr lang="en-US" dirty="0" smtClean="0">
                <a:solidFill>
                  <a:srgbClr val="FF0000"/>
                </a:solidFill>
              </a:rPr>
              <a:t>2.57%</a:t>
            </a:r>
          </a:p>
          <a:p>
            <a:r>
              <a:rPr lang="en-US" dirty="0" smtClean="0">
                <a:solidFill>
                  <a:schemeClr val="tx1"/>
                </a:solidFill>
              </a:rPr>
              <a:t>FFY 2015 to FFY 2016:  </a:t>
            </a:r>
            <a:r>
              <a:rPr lang="en-US" dirty="0" smtClean="0">
                <a:solidFill>
                  <a:srgbClr val="FF0000"/>
                </a:solidFill>
              </a:rPr>
              <a:t>0.64%</a:t>
            </a:r>
          </a:p>
          <a:p>
            <a:r>
              <a:rPr lang="en-US" dirty="0" smtClean="0">
                <a:solidFill>
                  <a:schemeClr val="tx1"/>
                </a:solidFill>
              </a:rPr>
              <a:t>FFY 2016 to FFY 2017: </a:t>
            </a:r>
            <a:r>
              <a:rPr lang="en-US" dirty="0">
                <a:solidFill>
                  <a:srgbClr val="FF0000"/>
                </a:solidFill>
              </a:rPr>
              <a:t> </a:t>
            </a:r>
            <a:r>
              <a:rPr lang="en-US" dirty="0" smtClean="0">
                <a:solidFill>
                  <a:srgbClr val="00B050"/>
                </a:solidFill>
              </a:rPr>
              <a:t>4.10%</a:t>
            </a:r>
          </a:p>
          <a:p>
            <a:r>
              <a:rPr lang="en-US" dirty="0" smtClean="0">
                <a:solidFill>
                  <a:schemeClr val="tx1"/>
                </a:solidFill>
              </a:rPr>
              <a:t>FFY 2017 to FFY 2018: </a:t>
            </a:r>
            <a:r>
              <a:rPr lang="en-US" dirty="0" smtClean="0">
                <a:solidFill>
                  <a:srgbClr val="00B050"/>
                </a:solidFill>
              </a:rPr>
              <a:t> </a:t>
            </a:r>
            <a:r>
              <a:rPr lang="en-US" dirty="0" smtClean="0">
                <a:solidFill>
                  <a:srgbClr val="FF0000"/>
                </a:solidFill>
              </a:rPr>
              <a:t>2.95%</a:t>
            </a:r>
          </a:p>
          <a:p>
            <a:r>
              <a:rPr lang="en-US" dirty="0" smtClean="0">
                <a:solidFill>
                  <a:schemeClr val="tx1"/>
                </a:solidFill>
              </a:rPr>
              <a:t>FFY 2018 to FFY 2019:  </a:t>
            </a:r>
            <a:r>
              <a:rPr lang="en-US" dirty="0" smtClean="0">
                <a:solidFill>
                  <a:srgbClr val="00B050"/>
                </a:solidFill>
              </a:rPr>
              <a:t>2.01%</a:t>
            </a:r>
          </a:p>
          <a:p>
            <a:pPr marL="0" indent="0">
              <a:buNone/>
            </a:pPr>
            <a:r>
              <a:rPr lang="en-US" dirty="0" smtClean="0">
                <a:solidFill>
                  <a:srgbClr val="00B050"/>
                </a:solidFill>
              </a:rPr>
              <a:t>Average Rate of Growth:  0.05%</a:t>
            </a:r>
          </a:p>
          <a:p>
            <a:pPr marL="0" indent="0">
              <a:buNone/>
            </a:pPr>
            <a:endParaRPr lang="en-US" dirty="0">
              <a:solidFill>
                <a:schemeClr val="tx1"/>
              </a:solidFill>
            </a:endParaRPr>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17</a:t>
            </a:fld>
            <a:endParaRPr lang="en-US"/>
          </a:p>
        </p:txBody>
      </p:sp>
      <p:sp>
        <p:nvSpPr>
          <p:cNvPr id="7" name="Content Placeholder 2"/>
          <p:cNvSpPr txBox="1">
            <a:spLocks/>
          </p:cNvSpPr>
          <p:nvPr/>
        </p:nvSpPr>
        <p:spPr>
          <a:xfrm>
            <a:off x="6601097" y="1623493"/>
            <a:ext cx="4548051" cy="434340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Wingdings" panose="05000000000000000000" pitchFamily="2" charset="2"/>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US" dirty="0" smtClean="0"/>
              <a:t>Difference Between Target and State Data</a:t>
            </a:r>
          </a:p>
          <a:p>
            <a:r>
              <a:rPr lang="en-US" dirty="0" smtClean="0"/>
              <a:t>FFY 2014:  </a:t>
            </a:r>
            <a:r>
              <a:rPr lang="en-US" dirty="0" smtClean="0">
                <a:solidFill>
                  <a:srgbClr val="FF0000"/>
                </a:solidFill>
              </a:rPr>
              <a:t>0.01%</a:t>
            </a:r>
          </a:p>
          <a:p>
            <a:r>
              <a:rPr lang="en-US" dirty="0" smtClean="0">
                <a:solidFill>
                  <a:schemeClr val="tx1"/>
                </a:solidFill>
              </a:rPr>
              <a:t>FFY 2015:  </a:t>
            </a:r>
            <a:r>
              <a:rPr lang="en-US" dirty="0" smtClean="0">
                <a:solidFill>
                  <a:srgbClr val="FF0000"/>
                </a:solidFill>
              </a:rPr>
              <a:t>3.08%</a:t>
            </a:r>
          </a:p>
          <a:p>
            <a:r>
              <a:rPr lang="en-US" dirty="0" smtClean="0">
                <a:solidFill>
                  <a:schemeClr val="tx1"/>
                </a:solidFill>
              </a:rPr>
              <a:t>FFY 2016: </a:t>
            </a:r>
            <a:r>
              <a:rPr lang="en-US" dirty="0" smtClean="0">
                <a:solidFill>
                  <a:srgbClr val="FF0000"/>
                </a:solidFill>
              </a:rPr>
              <a:t> 3.97%</a:t>
            </a:r>
          </a:p>
          <a:p>
            <a:r>
              <a:rPr lang="en-US" dirty="0" smtClean="0">
                <a:solidFill>
                  <a:schemeClr val="tx1"/>
                </a:solidFill>
              </a:rPr>
              <a:t>FFY 2017:  </a:t>
            </a:r>
            <a:r>
              <a:rPr lang="en-US" dirty="0" smtClean="0">
                <a:solidFill>
                  <a:srgbClr val="00B050"/>
                </a:solidFill>
              </a:rPr>
              <a:t>0.13%</a:t>
            </a:r>
          </a:p>
          <a:p>
            <a:r>
              <a:rPr lang="en-US" dirty="0" smtClean="0">
                <a:solidFill>
                  <a:schemeClr val="tx1"/>
                </a:solidFill>
              </a:rPr>
              <a:t>FFY 2018: </a:t>
            </a:r>
            <a:r>
              <a:rPr lang="en-US" dirty="0" smtClean="0">
                <a:solidFill>
                  <a:srgbClr val="00B050"/>
                </a:solidFill>
              </a:rPr>
              <a:t> </a:t>
            </a:r>
            <a:r>
              <a:rPr lang="en-US" dirty="0" smtClean="0">
                <a:solidFill>
                  <a:srgbClr val="FF0000"/>
                </a:solidFill>
              </a:rPr>
              <a:t>2.82%</a:t>
            </a:r>
          </a:p>
          <a:p>
            <a:r>
              <a:rPr lang="en-US" dirty="0" smtClean="0">
                <a:solidFill>
                  <a:schemeClr val="tx1"/>
                </a:solidFill>
              </a:rPr>
              <a:t>FFY 2019:  </a:t>
            </a:r>
            <a:r>
              <a:rPr lang="en-US" dirty="0" smtClean="0">
                <a:solidFill>
                  <a:srgbClr val="FF0000"/>
                </a:solidFill>
              </a:rPr>
              <a:t>0.81%</a:t>
            </a:r>
          </a:p>
          <a:p>
            <a:pPr marL="0" indent="0">
              <a:buFont typeface="Arial" panose="020B0604020202020204" pitchFamily="34" charset="0"/>
              <a:buNone/>
            </a:pPr>
            <a:endParaRPr lang="en-US" dirty="0">
              <a:solidFill>
                <a:schemeClr val="tx1"/>
              </a:solidFill>
            </a:endParaRPr>
          </a:p>
        </p:txBody>
      </p:sp>
    </p:spTree>
    <p:extLst>
      <p:ext uri="{BB962C8B-B14F-4D97-AF65-F5344CB8AC3E}">
        <p14:creationId xmlns:p14="http://schemas.microsoft.com/office/powerpoint/2010/main" val="1834245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dirty="0" smtClean="0"/>
              <a:t>Indicator 2 Measurement</a:t>
            </a:r>
            <a:endParaRPr lang="en-US" dirty="0"/>
          </a:p>
        </p:txBody>
      </p:sp>
      <p:sp>
        <p:nvSpPr>
          <p:cNvPr id="3" name="Content Placeholder 2"/>
          <p:cNvSpPr>
            <a:spLocks noGrp="1"/>
          </p:cNvSpPr>
          <p:nvPr>
            <p:ph idx="1"/>
          </p:nvPr>
        </p:nvSpPr>
        <p:spPr/>
        <p:txBody>
          <a:bodyPr>
            <a:normAutofit/>
          </a:bodyPr>
          <a:lstStyle/>
          <a:p>
            <a:r>
              <a:rPr lang="en-US" sz="3200" dirty="0" smtClean="0"/>
              <a:t>Option 1:</a:t>
            </a:r>
          </a:p>
          <a:p>
            <a:pPr lvl="1"/>
            <a:r>
              <a:rPr lang="en-US" sz="2800" dirty="0" smtClean="0">
                <a:solidFill>
                  <a:srgbClr val="990099"/>
                </a:solidFill>
              </a:rPr>
              <a:t>(a</a:t>
            </a:r>
            <a:r>
              <a:rPr lang="en-US" sz="2800" dirty="0">
                <a:solidFill>
                  <a:srgbClr val="990099"/>
                </a:solidFill>
              </a:rPr>
              <a:t>) graduated with a regular high school </a:t>
            </a:r>
            <a:r>
              <a:rPr lang="en-US" sz="2800" dirty="0" smtClean="0">
                <a:solidFill>
                  <a:srgbClr val="990099"/>
                </a:solidFill>
              </a:rPr>
              <a:t>diploma = </a:t>
            </a:r>
          </a:p>
          <a:p>
            <a:pPr lvl="1"/>
            <a:r>
              <a:rPr lang="en-US" sz="3200" dirty="0" smtClean="0">
                <a:solidFill>
                  <a:srgbClr val="990099"/>
                </a:solidFill>
              </a:rPr>
              <a:t>(</a:t>
            </a:r>
            <a:r>
              <a:rPr lang="en-US" sz="3200" dirty="0">
                <a:solidFill>
                  <a:srgbClr val="990099"/>
                </a:solidFill>
              </a:rPr>
              <a:t>d) reached maximum </a:t>
            </a:r>
            <a:r>
              <a:rPr lang="en-US" sz="3200" dirty="0" smtClean="0">
                <a:solidFill>
                  <a:srgbClr val="990099"/>
                </a:solidFill>
              </a:rPr>
              <a:t>age = </a:t>
            </a:r>
          </a:p>
          <a:p>
            <a:pPr lvl="1"/>
            <a:r>
              <a:rPr lang="en-US" sz="3200" dirty="0" smtClean="0">
                <a:solidFill>
                  <a:srgbClr val="990099"/>
                </a:solidFill>
              </a:rPr>
              <a:t>(e</a:t>
            </a:r>
            <a:r>
              <a:rPr lang="en-US" sz="3200" dirty="0">
                <a:solidFill>
                  <a:srgbClr val="990099"/>
                </a:solidFill>
              </a:rPr>
              <a:t>) dropped </a:t>
            </a:r>
            <a:r>
              <a:rPr lang="en-US" sz="3200" dirty="0" smtClean="0">
                <a:solidFill>
                  <a:srgbClr val="990099"/>
                </a:solidFill>
              </a:rPr>
              <a:t>out =</a:t>
            </a:r>
          </a:p>
          <a:p>
            <a:pPr lvl="1"/>
            <a:r>
              <a:rPr lang="en-US" sz="3200" dirty="0" smtClean="0">
                <a:solidFill>
                  <a:srgbClr val="990099"/>
                </a:solidFill>
              </a:rPr>
              <a:t>(f) died =</a:t>
            </a:r>
            <a:endParaRPr lang="en-US" sz="4000" dirty="0">
              <a:solidFill>
                <a:srgbClr val="990099"/>
              </a:solidFill>
            </a:endParaRPr>
          </a:p>
          <a:p>
            <a:endParaRPr lang="en-US" sz="3200" dirty="0" smtClean="0"/>
          </a:p>
          <a:p>
            <a:r>
              <a:rPr lang="en-US" sz="3200" dirty="0" smtClean="0">
                <a:solidFill>
                  <a:srgbClr val="990099"/>
                </a:solidFill>
              </a:rPr>
              <a:t>All </a:t>
            </a:r>
            <a:r>
              <a:rPr lang="en-US" sz="3200" dirty="0">
                <a:solidFill>
                  <a:srgbClr val="990099"/>
                </a:solidFill>
              </a:rPr>
              <a:t>youth with IEPs who left high school (ages 14-21)</a:t>
            </a:r>
            <a:endParaRPr lang="en-US" sz="3200" dirty="0" smtClean="0">
              <a:solidFill>
                <a:srgbClr val="990099"/>
              </a:solidFill>
            </a:endParaRPr>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18</a:t>
            </a:fld>
            <a:endParaRPr lang="en-US"/>
          </a:p>
        </p:txBody>
      </p:sp>
      <p:cxnSp>
        <p:nvCxnSpPr>
          <p:cNvPr id="9" name="Straight Connector 8"/>
          <p:cNvCxnSpPr/>
          <p:nvPr/>
        </p:nvCxnSpPr>
        <p:spPr>
          <a:xfrm>
            <a:off x="1663337" y="4737463"/>
            <a:ext cx="9048206" cy="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923847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738" y="504092"/>
            <a:ext cx="9119380" cy="3967896"/>
          </a:xfrm>
        </p:spPr>
        <p:txBody>
          <a:bodyPr>
            <a:normAutofit/>
          </a:bodyPr>
          <a:lstStyle/>
          <a:p>
            <a:r>
              <a:rPr lang="en-US" sz="5400" dirty="0" smtClean="0"/>
              <a:t>Indicator 2 – Drop out</a:t>
            </a:r>
            <a:br>
              <a:rPr lang="en-US" sz="5400" dirty="0" smtClean="0"/>
            </a:br>
            <a:r>
              <a:rPr lang="en-US" sz="5400" dirty="0" smtClean="0"/>
              <a:t>Analyzing Data</a:t>
            </a:r>
            <a:endParaRPr lang="en-US" sz="5400" dirty="0"/>
          </a:p>
        </p:txBody>
      </p:sp>
      <p:sp>
        <p:nvSpPr>
          <p:cNvPr id="4" name="Text Placeholder 3"/>
          <p:cNvSpPr>
            <a:spLocks noGrp="1"/>
          </p:cNvSpPr>
          <p:nvPr>
            <p:ph type="body" idx="1"/>
          </p:nvPr>
        </p:nvSpPr>
        <p:spPr>
          <a:xfrm>
            <a:off x="339971" y="4952878"/>
            <a:ext cx="9002147" cy="1905122"/>
          </a:xfrm>
        </p:spPr>
        <p:txBody>
          <a:bodyPr>
            <a:normAutofit/>
          </a:bodyPr>
          <a:lstStyle/>
          <a:p>
            <a:r>
              <a:rPr lang="en-US" sz="4000" dirty="0" smtClean="0"/>
              <a:t>Stakeholder Input</a:t>
            </a:r>
            <a:endParaRPr lang="en-US" sz="4000" dirty="0"/>
          </a:p>
        </p:txBody>
      </p:sp>
      <p:pic>
        <p:nvPicPr>
          <p:cNvPr id="5" name="Picture 2" descr="See the source image"/>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8039" l="2273" r="97403"/>
                    </a14:imgEffect>
                  </a14:imgLayer>
                </a14:imgProps>
              </a:ext>
              <a:ext uri="{28A0092B-C50C-407E-A947-70E740481C1C}">
                <a14:useLocalDpi xmlns:a14="http://schemas.microsoft.com/office/drawing/2010/main" val="0"/>
              </a:ext>
            </a:extLst>
          </a:blip>
          <a:srcRect/>
          <a:stretch>
            <a:fillRect/>
          </a:stretch>
        </p:blipFill>
        <p:spPr bwMode="auto">
          <a:xfrm>
            <a:off x="3241622" y="349196"/>
            <a:ext cx="3498812" cy="2317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5226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dirty="0" smtClean="0"/>
              <a:t>Housekeeping</a:t>
            </a:r>
            <a:endParaRPr lang="en-US" dirty="0"/>
          </a:p>
        </p:txBody>
      </p:sp>
      <p:sp>
        <p:nvSpPr>
          <p:cNvPr id="3" name="Content Placeholder 2"/>
          <p:cNvSpPr>
            <a:spLocks noGrp="1"/>
          </p:cNvSpPr>
          <p:nvPr>
            <p:ph idx="1"/>
          </p:nvPr>
        </p:nvSpPr>
        <p:spPr/>
        <p:txBody>
          <a:bodyPr>
            <a:normAutofit/>
          </a:bodyPr>
          <a:lstStyle/>
          <a:p>
            <a:r>
              <a:rPr lang="en-US" sz="3200" dirty="0" smtClean="0"/>
              <a:t>Meeting Norms</a:t>
            </a:r>
          </a:p>
          <a:p>
            <a:pPr lvl="1"/>
            <a:r>
              <a:rPr lang="en-US" sz="2800" dirty="0" smtClean="0"/>
              <a:t>Everyone has valuable information to provide</a:t>
            </a:r>
          </a:p>
          <a:p>
            <a:pPr lvl="1"/>
            <a:r>
              <a:rPr lang="en-US" sz="2800" dirty="0" smtClean="0"/>
              <a:t>Raise your hand via Zoom</a:t>
            </a:r>
          </a:p>
          <a:p>
            <a:pPr lvl="2"/>
            <a:r>
              <a:rPr lang="en-US" sz="2600" dirty="0" smtClean="0"/>
              <a:t>Liz Schweiger will acknowledge those with raised hands</a:t>
            </a:r>
          </a:p>
          <a:p>
            <a:pPr lvl="1" algn="just"/>
            <a:endParaRPr lang="en-US" sz="2800" dirty="0" smtClean="0"/>
          </a:p>
          <a:p>
            <a:pPr lvl="1" algn="just"/>
            <a:endParaRPr lang="en-US" sz="2800" dirty="0"/>
          </a:p>
          <a:p>
            <a:pPr lvl="1" algn="just"/>
            <a:endParaRPr lang="en-US" sz="2800" dirty="0" smtClean="0"/>
          </a:p>
          <a:p>
            <a:pPr lvl="2" algn="just"/>
            <a:r>
              <a:rPr lang="en-US" sz="2600" dirty="0" smtClean="0"/>
              <a:t>Lower hand</a:t>
            </a:r>
            <a:endParaRPr lang="en-US" sz="2600" dirty="0" smtClean="0"/>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2</a:t>
            </a:fld>
            <a:endParaRPr lang="en-US"/>
          </a:p>
        </p:txBody>
      </p:sp>
      <p:pic>
        <p:nvPicPr>
          <p:cNvPr id="4" name="Picture 3"/>
          <p:cNvPicPr>
            <a:picLocks noChangeAspect="1"/>
          </p:cNvPicPr>
          <p:nvPr/>
        </p:nvPicPr>
        <p:blipFill>
          <a:blip r:embed="rId2"/>
          <a:stretch>
            <a:fillRect/>
          </a:stretch>
        </p:blipFill>
        <p:spPr>
          <a:xfrm>
            <a:off x="1783760" y="4000500"/>
            <a:ext cx="6638925" cy="752475"/>
          </a:xfrm>
          <a:prstGeom prst="rect">
            <a:avLst/>
          </a:prstGeom>
        </p:spPr>
      </p:pic>
      <p:sp>
        <p:nvSpPr>
          <p:cNvPr id="7" name="Up Arrow 6"/>
          <p:cNvSpPr/>
          <p:nvPr/>
        </p:nvSpPr>
        <p:spPr>
          <a:xfrm>
            <a:off x="7611292" y="4841965"/>
            <a:ext cx="478971" cy="75764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9389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738" y="504092"/>
            <a:ext cx="9119380" cy="3967896"/>
          </a:xfrm>
        </p:spPr>
        <p:txBody>
          <a:bodyPr>
            <a:normAutofit/>
          </a:bodyPr>
          <a:lstStyle/>
          <a:p>
            <a:r>
              <a:rPr lang="en-US" sz="5400" dirty="0" smtClean="0"/>
              <a:t>Indicator 2 –</a:t>
            </a:r>
            <a:r>
              <a:rPr lang="en-US" sz="5400" dirty="0" smtClean="0"/>
              <a:t> Drop out</a:t>
            </a:r>
            <a:br>
              <a:rPr lang="en-US" sz="5400" dirty="0" smtClean="0"/>
            </a:br>
            <a:r>
              <a:rPr lang="en-US" sz="5400" dirty="0" smtClean="0"/>
              <a:t>Target Setting</a:t>
            </a:r>
            <a:endParaRPr lang="en-US" sz="5400" dirty="0"/>
          </a:p>
        </p:txBody>
      </p:sp>
      <p:sp>
        <p:nvSpPr>
          <p:cNvPr id="4" name="Text Placeholder 3"/>
          <p:cNvSpPr>
            <a:spLocks noGrp="1"/>
          </p:cNvSpPr>
          <p:nvPr>
            <p:ph type="body" idx="1"/>
          </p:nvPr>
        </p:nvSpPr>
        <p:spPr>
          <a:xfrm>
            <a:off x="339971" y="4952878"/>
            <a:ext cx="9002147" cy="1905122"/>
          </a:xfrm>
        </p:spPr>
        <p:txBody>
          <a:bodyPr>
            <a:normAutofit/>
          </a:bodyPr>
          <a:lstStyle/>
          <a:p>
            <a:r>
              <a:rPr lang="en-US" sz="4000" dirty="0" smtClean="0"/>
              <a:t>Stakeholder Input</a:t>
            </a:r>
            <a:endParaRPr lang="en-US" sz="4000" dirty="0"/>
          </a:p>
        </p:txBody>
      </p:sp>
      <p:pic>
        <p:nvPicPr>
          <p:cNvPr id="5" name="Picture 2" descr="See the source image"/>
          <p:cNvPicPr>
            <a:picLocks noChangeAspect="1" noChangeArrowheads="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097742" y="365759"/>
            <a:ext cx="4270374" cy="1897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124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738" y="504092"/>
            <a:ext cx="9119380" cy="3967896"/>
          </a:xfrm>
        </p:spPr>
        <p:txBody>
          <a:bodyPr>
            <a:normAutofit/>
          </a:bodyPr>
          <a:lstStyle/>
          <a:p>
            <a:r>
              <a:rPr lang="en-US" sz="5400" dirty="0" smtClean="0"/>
              <a:t>Indicator 2 –</a:t>
            </a:r>
            <a:r>
              <a:rPr lang="en-US" sz="5400" dirty="0" smtClean="0"/>
              <a:t> Drop out</a:t>
            </a:r>
            <a:br>
              <a:rPr lang="en-US" sz="5400" dirty="0" smtClean="0"/>
            </a:br>
            <a:r>
              <a:rPr lang="en-US" sz="5400" dirty="0" smtClean="0"/>
              <a:t>Evaluating Progress</a:t>
            </a:r>
            <a:endParaRPr lang="en-US" sz="5400" dirty="0"/>
          </a:p>
        </p:txBody>
      </p:sp>
      <p:sp>
        <p:nvSpPr>
          <p:cNvPr id="4" name="Text Placeholder 3"/>
          <p:cNvSpPr>
            <a:spLocks noGrp="1"/>
          </p:cNvSpPr>
          <p:nvPr>
            <p:ph type="body" idx="1"/>
          </p:nvPr>
        </p:nvSpPr>
        <p:spPr>
          <a:xfrm>
            <a:off x="339971" y="4952878"/>
            <a:ext cx="9002147" cy="1905122"/>
          </a:xfrm>
        </p:spPr>
        <p:txBody>
          <a:bodyPr>
            <a:normAutofit/>
          </a:bodyPr>
          <a:lstStyle/>
          <a:p>
            <a:r>
              <a:rPr lang="en-US" sz="4000" dirty="0" smtClean="0"/>
              <a:t>Stakeholder Input</a:t>
            </a:r>
            <a:endParaRPr lang="en-US" sz="4000" dirty="0"/>
          </a:p>
        </p:txBody>
      </p:sp>
    </p:spTree>
    <p:extLst>
      <p:ext uri="{BB962C8B-B14F-4D97-AF65-F5344CB8AC3E}">
        <p14:creationId xmlns:p14="http://schemas.microsoft.com/office/powerpoint/2010/main" val="3035802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738" y="504092"/>
            <a:ext cx="9119380" cy="3967896"/>
          </a:xfrm>
        </p:spPr>
        <p:txBody>
          <a:bodyPr>
            <a:normAutofit/>
          </a:bodyPr>
          <a:lstStyle/>
          <a:p>
            <a:r>
              <a:rPr lang="en-US" sz="5400" dirty="0" smtClean="0"/>
              <a:t>Indicator 2 –</a:t>
            </a:r>
            <a:r>
              <a:rPr lang="en-US" sz="5400" dirty="0" smtClean="0"/>
              <a:t> Drop out</a:t>
            </a:r>
            <a:br>
              <a:rPr lang="en-US" sz="5400" dirty="0" smtClean="0"/>
            </a:br>
            <a:r>
              <a:rPr lang="en-US" sz="5400" dirty="0" smtClean="0"/>
              <a:t>Improvement Strategies</a:t>
            </a:r>
            <a:endParaRPr lang="en-US" sz="5400" dirty="0"/>
          </a:p>
        </p:txBody>
      </p:sp>
      <p:sp>
        <p:nvSpPr>
          <p:cNvPr id="4" name="Text Placeholder 3"/>
          <p:cNvSpPr>
            <a:spLocks noGrp="1"/>
          </p:cNvSpPr>
          <p:nvPr>
            <p:ph type="body" idx="1"/>
          </p:nvPr>
        </p:nvSpPr>
        <p:spPr>
          <a:xfrm>
            <a:off x="339971" y="4952878"/>
            <a:ext cx="9002147" cy="1905122"/>
          </a:xfrm>
        </p:spPr>
        <p:txBody>
          <a:bodyPr>
            <a:normAutofit/>
          </a:bodyPr>
          <a:lstStyle/>
          <a:p>
            <a:r>
              <a:rPr lang="en-US" sz="4000" dirty="0" smtClean="0"/>
              <a:t>Stakeholder Input</a:t>
            </a:r>
            <a:endParaRPr lang="en-US" sz="4000" dirty="0"/>
          </a:p>
        </p:txBody>
      </p:sp>
    </p:spTree>
    <p:extLst>
      <p:ext uri="{BB962C8B-B14F-4D97-AF65-F5344CB8AC3E}">
        <p14:creationId xmlns:p14="http://schemas.microsoft.com/office/powerpoint/2010/main" val="3155843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dirty="0"/>
              <a:t>Indicator Information for </a:t>
            </a:r>
            <a:r>
              <a:rPr lang="en-US" dirty="0" smtClean="0"/>
              <a:t>Indicator 1</a:t>
            </a:r>
            <a:endParaRPr lang="en-US" dirty="0"/>
          </a:p>
        </p:txBody>
      </p:sp>
      <p:sp>
        <p:nvSpPr>
          <p:cNvPr id="3" name="Content Placeholder 2"/>
          <p:cNvSpPr>
            <a:spLocks noGrp="1"/>
          </p:cNvSpPr>
          <p:nvPr>
            <p:ph idx="1"/>
          </p:nvPr>
        </p:nvSpPr>
        <p:spPr/>
        <p:txBody>
          <a:bodyPr>
            <a:normAutofit/>
          </a:bodyPr>
          <a:lstStyle/>
          <a:p>
            <a:r>
              <a:rPr lang="en-US" sz="2800" dirty="0" smtClean="0"/>
              <a:t>Current reporting requirements – FFY 2019</a:t>
            </a:r>
          </a:p>
          <a:p>
            <a:endParaRPr lang="en-US" sz="3200" dirty="0" smtClean="0"/>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23</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4280187021"/>
              </p:ext>
            </p:extLst>
          </p:nvPr>
        </p:nvGraphicFramePr>
        <p:xfrm>
          <a:off x="1468846" y="2305919"/>
          <a:ext cx="8940800" cy="4343400"/>
        </p:xfrm>
        <a:graphic>
          <a:graphicData uri="http://schemas.openxmlformats.org/drawingml/2006/table">
            <a:tbl>
              <a:tblPr>
                <a:tableStyleId>{C4B1156A-380E-4F78-BDF5-A606A8083BF9}</a:tableStyleId>
              </a:tblPr>
              <a:tblGrid>
                <a:gridCol w="2651760">
                  <a:extLst>
                    <a:ext uri="{9D8B030D-6E8A-4147-A177-3AD203B41FA5}">
                      <a16:colId xmlns:a16="http://schemas.microsoft.com/office/drawing/2014/main" val="1389394833"/>
                    </a:ext>
                  </a:extLst>
                </a:gridCol>
                <a:gridCol w="3154680">
                  <a:extLst>
                    <a:ext uri="{9D8B030D-6E8A-4147-A177-3AD203B41FA5}">
                      <a16:colId xmlns:a16="http://schemas.microsoft.com/office/drawing/2014/main" val="1349251388"/>
                    </a:ext>
                  </a:extLst>
                </a:gridCol>
                <a:gridCol w="3134360">
                  <a:extLst>
                    <a:ext uri="{9D8B030D-6E8A-4147-A177-3AD203B41FA5}">
                      <a16:colId xmlns:a16="http://schemas.microsoft.com/office/drawing/2014/main" val="1586001485"/>
                    </a:ext>
                  </a:extLst>
                </a:gridCol>
              </a:tblGrid>
              <a:tr h="0">
                <a:tc>
                  <a:txBody>
                    <a:bodyPr/>
                    <a:lstStyle/>
                    <a:p>
                      <a:pPr marL="0" marR="0" algn="ctr">
                        <a:spcBef>
                          <a:spcPts val="600"/>
                        </a:spcBef>
                        <a:spcAft>
                          <a:spcPts val="600"/>
                        </a:spcAft>
                        <a:tabLst>
                          <a:tab pos="2743200" algn="ctr"/>
                          <a:tab pos="5486400" algn="r"/>
                          <a:tab pos="457200" algn="l"/>
                        </a:tabLst>
                      </a:pPr>
                      <a:r>
                        <a:rPr lang="en-US" sz="1000">
                          <a:effectLst/>
                        </a:rPr>
                        <a:t>Monitoring Priorities and Indicators</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600"/>
                        </a:spcBef>
                        <a:spcAft>
                          <a:spcPts val="600"/>
                        </a:spcAft>
                        <a:tabLst>
                          <a:tab pos="2743200" algn="ctr"/>
                          <a:tab pos="5486400" algn="r"/>
                          <a:tab pos="457200" algn="l"/>
                        </a:tabLst>
                      </a:pPr>
                      <a:r>
                        <a:rPr lang="en-US" sz="1000">
                          <a:effectLst/>
                        </a:rPr>
                        <a:t>Data Source and Measurement</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600"/>
                        </a:spcBef>
                        <a:spcAft>
                          <a:spcPts val="600"/>
                        </a:spcAft>
                        <a:tabLst>
                          <a:tab pos="2743200" algn="ctr"/>
                          <a:tab pos="5486400" algn="r"/>
                          <a:tab pos="457200" algn="l"/>
                        </a:tabLst>
                      </a:pPr>
                      <a:r>
                        <a:rPr lang="en-US" sz="1000">
                          <a:effectLst/>
                        </a:rPr>
                        <a:t>Instructions for Indicators/Measurement</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68614375"/>
                  </a:ext>
                </a:extLst>
              </a:tr>
              <a:tr h="0">
                <a:tc gridSpan="3">
                  <a:txBody>
                    <a:bodyPr/>
                    <a:lstStyle/>
                    <a:p>
                      <a:pPr marL="0" marR="0">
                        <a:spcBef>
                          <a:spcPts val="600"/>
                        </a:spcBef>
                        <a:spcAft>
                          <a:spcPts val="600"/>
                        </a:spcAft>
                        <a:tabLst>
                          <a:tab pos="2743200" algn="ctr"/>
                          <a:tab pos="5486400" algn="r"/>
                          <a:tab pos="457200" algn="l"/>
                        </a:tabLst>
                      </a:pPr>
                      <a:r>
                        <a:rPr lang="en-US" sz="1000">
                          <a:effectLst/>
                        </a:rPr>
                        <a:t>Monitoring Priority:  FAPE in the LRE </a:t>
                      </a:r>
                      <a:endParaRPr lang="en-US"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18704078"/>
                  </a:ext>
                </a:extLst>
              </a:tr>
              <a:tr h="0">
                <a:tc>
                  <a:txBody>
                    <a:bodyPr/>
                    <a:lstStyle/>
                    <a:p>
                      <a:pPr marL="342900" marR="0" lvl="0" indent="-342900">
                        <a:spcBef>
                          <a:spcPts val="600"/>
                        </a:spcBef>
                        <a:spcAft>
                          <a:spcPts val="600"/>
                        </a:spcAft>
                        <a:buFont typeface="+mj-lt"/>
                        <a:buAutoNum type="arabicPeriod"/>
                        <a:tabLst>
                          <a:tab pos="2743200" algn="ctr"/>
                          <a:tab pos="5486400" algn="r"/>
                          <a:tab pos="457200" algn="l"/>
                        </a:tabLst>
                      </a:pPr>
                      <a:r>
                        <a:rPr lang="en-US" sz="1000" dirty="0">
                          <a:effectLst/>
                        </a:rPr>
                        <a:t>Percent of youth with Individualized Education Programs (IEPs) graduating from high school with a regular high school diploma.</a:t>
                      </a:r>
                    </a:p>
                    <a:p>
                      <a:pPr marL="248920" marR="0">
                        <a:spcBef>
                          <a:spcPts val="600"/>
                        </a:spcBef>
                        <a:spcAft>
                          <a:spcPts val="600"/>
                        </a:spcAft>
                        <a:tabLst>
                          <a:tab pos="2743200" algn="ctr"/>
                          <a:tab pos="5486400" algn="r"/>
                          <a:tab pos="457200" algn="l"/>
                        </a:tabLst>
                      </a:pPr>
                      <a:r>
                        <a:rPr lang="en-US" sz="1000" dirty="0">
                          <a:effectLst/>
                        </a:rPr>
                        <a:t>(20 U.S.C. 1416 (a)(3)(A))</a:t>
                      </a:r>
                    </a:p>
                    <a:p>
                      <a:pPr marL="248920" marR="0">
                        <a:spcBef>
                          <a:spcPts val="600"/>
                        </a:spcBef>
                        <a:spcAft>
                          <a:spcPts val="600"/>
                        </a:spcAft>
                        <a:tabLst>
                          <a:tab pos="2743200" algn="ctr"/>
                          <a:tab pos="5486400" algn="r"/>
                          <a:tab pos="457200" algn="l"/>
                        </a:tabLst>
                      </a:pPr>
                      <a:r>
                        <a:rPr lang="en-US" sz="1000" dirty="0">
                          <a:effectLst/>
                        </a:rPr>
                        <a:t> </a:t>
                      </a:r>
                    </a:p>
                    <a:p>
                      <a:pPr marL="248920" marR="0">
                        <a:spcBef>
                          <a:spcPts val="600"/>
                        </a:spcBef>
                        <a:spcAft>
                          <a:spcPts val="600"/>
                        </a:spcAft>
                        <a:tabLst>
                          <a:tab pos="2743200" algn="ctr"/>
                          <a:tab pos="5486400" algn="r"/>
                          <a:tab pos="457200" algn="l"/>
                        </a:tabLst>
                      </a:pPr>
                      <a:r>
                        <a:rPr lang="en-US" sz="1000" dirty="0">
                          <a:effectLst/>
                        </a:rPr>
                        <a:t> </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600"/>
                        </a:spcBef>
                        <a:spcAft>
                          <a:spcPts val="600"/>
                        </a:spcAft>
                        <a:tabLst>
                          <a:tab pos="2743200" algn="ctr"/>
                          <a:tab pos="5486400" algn="r"/>
                          <a:tab pos="457200" algn="l"/>
                        </a:tabLst>
                      </a:pPr>
                      <a:r>
                        <a:rPr lang="en-US" sz="1200" b="1" dirty="0">
                          <a:solidFill>
                            <a:schemeClr val="accent5">
                              <a:lumMod val="75000"/>
                            </a:schemeClr>
                          </a:solidFill>
                          <a:effectLst/>
                        </a:rPr>
                        <a:t>Data Source:</a:t>
                      </a:r>
                    </a:p>
                    <a:p>
                      <a:pPr marL="17780" marR="0">
                        <a:spcBef>
                          <a:spcPts val="0"/>
                        </a:spcBef>
                        <a:spcAft>
                          <a:spcPts val="600"/>
                        </a:spcAft>
                      </a:pPr>
                      <a:r>
                        <a:rPr lang="en-US" sz="1200" b="1" u="none" strike="noStrike" dirty="0">
                          <a:solidFill>
                            <a:schemeClr val="accent5">
                              <a:lumMod val="75000"/>
                            </a:schemeClr>
                          </a:solidFill>
                          <a:effectLst/>
                        </a:rPr>
                        <a:t>Same data </a:t>
                      </a:r>
                      <a:r>
                        <a:rPr lang="en-US" sz="1200" b="1" u="none" strike="noStrike" dirty="0">
                          <a:solidFill>
                            <a:schemeClr val="tx1"/>
                          </a:solidFill>
                          <a:effectLst/>
                        </a:rPr>
                        <a:t>as used for reporting to the Department of Education (Department)</a:t>
                      </a:r>
                      <a:r>
                        <a:rPr lang="en-US" sz="1200" b="1" u="none" strike="noStrike" dirty="0">
                          <a:solidFill>
                            <a:schemeClr val="accent5">
                              <a:lumMod val="75000"/>
                            </a:schemeClr>
                          </a:solidFill>
                          <a:effectLst/>
                        </a:rPr>
                        <a:t> under Title I of the Elementary and Secondary Education Act (ESEA).</a:t>
                      </a:r>
                      <a:endParaRPr lang="en-US" sz="1200" b="1" u="sng" dirty="0">
                        <a:solidFill>
                          <a:schemeClr val="accent5">
                            <a:lumMod val="75000"/>
                          </a:schemeClr>
                        </a:solidFill>
                        <a:effectLst/>
                      </a:endParaRPr>
                    </a:p>
                    <a:p>
                      <a:pPr marL="0" marR="0">
                        <a:spcBef>
                          <a:spcPts val="600"/>
                        </a:spcBef>
                        <a:spcAft>
                          <a:spcPts val="600"/>
                        </a:spcAft>
                        <a:tabLst>
                          <a:tab pos="2743200" algn="ctr"/>
                          <a:tab pos="5486400" algn="r"/>
                          <a:tab pos="457200" algn="l"/>
                        </a:tabLst>
                      </a:pPr>
                      <a:r>
                        <a:rPr lang="en-US" sz="1200" b="1" dirty="0">
                          <a:solidFill>
                            <a:srgbClr val="7030A0"/>
                          </a:solidFill>
                          <a:effectLst/>
                        </a:rPr>
                        <a:t>Measurement:</a:t>
                      </a:r>
                    </a:p>
                    <a:p>
                      <a:pPr marL="0" marR="0">
                        <a:spcBef>
                          <a:spcPts val="600"/>
                        </a:spcBef>
                        <a:spcAft>
                          <a:spcPts val="600"/>
                        </a:spcAft>
                        <a:tabLst>
                          <a:tab pos="2743200" algn="ctr"/>
                          <a:tab pos="5486400" algn="r"/>
                          <a:tab pos="457200" algn="l"/>
                        </a:tabLst>
                      </a:pPr>
                      <a:r>
                        <a:rPr lang="en-US" sz="1200" dirty="0">
                          <a:solidFill>
                            <a:schemeClr val="tx1"/>
                          </a:solidFill>
                          <a:effectLst/>
                        </a:rPr>
                        <a:t>States may report data for children with disabilities</a:t>
                      </a:r>
                      <a:r>
                        <a:rPr lang="en-US" sz="1200" dirty="0">
                          <a:solidFill>
                            <a:srgbClr val="7030A0"/>
                          </a:solidFill>
                          <a:effectLst/>
                        </a:rPr>
                        <a:t> </a:t>
                      </a:r>
                      <a:r>
                        <a:rPr lang="en-US" sz="1200" b="1" dirty="0">
                          <a:solidFill>
                            <a:srgbClr val="7030A0"/>
                          </a:solidFill>
                          <a:effectLst/>
                        </a:rPr>
                        <a:t>using either the four-year adjusted cohort graduation rate required under the ESEA or an extended-year adjusted cohort graduation rate under the ESEA</a:t>
                      </a:r>
                      <a:r>
                        <a:rPr lang="en-US" sz="1200" dirty="0">
                          <a:solidFill>
                            <a:srgbClr val="7030A0"/>
                          </a:solidFill>
                          <a:effectLst/>
                        </a:rPr>
                        <a:t>, </a:t>
                      </a:r>
                      <a:r>
                        <a:rPr lang="en-US" sz="1200" dirty="0">
                          <a:solidFill>
                            <a:schemeClr val="tx1"/>
                          </a:solidFill>
                          <a:effectLst/>
                        </a:rPr>
                        <a:t>if the State has established one. </a:t>
                      </a:r>
                    </a:p>
                    <a:p>
                      <a:pPr marL="0" marR="0">
                        <a:spcBef>
                          <a:spcPts val="600"/>
                        </a:spcBef>
                        <a:spcAft>
                          <a:spcPts val="600"/>
                        </a:spcAft>
                        <a:tabLst>
                          <a:tab pos="2743200" algn="ctr"/>
                          <a:tab pos="5486400" algn="r"/>
                          <a:tab pos="457200" algn="l"/>
                        </a:tabLst>
                      </a:pPr>
                      <a:r>
                        <a:rPr lang="en-US" sz="1000" dirty="0">
                          <a:effectLst/>
                        </a:rPr>
                        <a:t> </a:t>
                      </a:r>
                      <a:endParaRPr lang="en-US"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17780" marR="0">
                        <a:spcBef>
                          <a:spcPts val="600"/>
                        </a:spcBef>
                        <a:spcAft>
                          <a:spcPts val="600"/>
                        </a:spcAft>
                        <a:tabLst>
                          <a:tab pos="2743200" algn="ctr"/>
                          <a:tab pos="5486400" algn="r"/>
                          <a:tab pos="457200" algn="l"/>
                        </a:tabLst>
                      </a:pPr>
                      <a:r>
                        <a:rPr lang="en-US" sz="1000" dirty="0">
                          <a:effectLst/>
                        </a:rPr>
                        <a:t>Sampling is not allowed.</a:t>
                      </a:r>
                    </a:p>
                    <a:p>
                      <a:pPr marL="0" marR="0">
                        <a:spcBef>
                          <a:spcPts val="600"/>
                        </a:spcBef>
                        <a:spcAft>
                          <a:spcPts val="600"/>
                        </a:spcAft>
                        <a:tabLst>
                          <a:tab pos="2743200" algn="ctr"/>
                          <a:tab pos="5486400" algn="r"/>
                          <a:tab pos="457200" algn="l"/>
                        </a:tabLst>
                      </a:pPr>
                      <a:r>
                        <a:rPr lang="en-US" sz="1000" dirty="0">
                          <a:effectLst/>
                        </a:rPr>
                        <a:t>Describe the results of the State’s examination of the data for the </a:t>
                      </a:r>
                      <a:r>
                        <a:rPr lang="en-US" sz="1000" b="1" dirty="0">
                          <a:solidFill>
                            <a:srgbClr val="FF914D"/>
                          </a:solidFill>
                          <a:effectLst/>
                        </a:rPr>
                        <a:t>year before the reporting year </a:t>
                      </a:r>
                      <a:r>
                        <a:rPr lang="en-US" sz="1000" dirty="0">
                          <a:effectLst/>
                        </a:rPr>
                        <a:t>(e.g., for the FFY 2018 SPP/APR, use data from 2017-2018), and compare the results to the target.  Provide the actual numbers used in the calculation.</a:t>
                      </a:r>
                    </a:p>
                    <a:p>
                      <a:pPr marL="17780" marR="0">
                        <a:spcBef>
                          <a:spcPts val="0"/>
                        </a:spcBef>
                        <a:spcAft>
                          <a:spcPts val="600"/>
                        </a:spcAft>
                      </a:pPr>
                      <a:r>
                        <a:rPr lang="en-US" sz="1000" dirty="0">
                          <a:effectLst/>
                        </a:rPr>
                        <a:t>Provide a narrative that describes the conditions youth must meet in order to graduate with a regular high school diploma and, if different, the conditions that youth with IEPs must meet in order to graduate with a regular high school diploma.  If there is a difference, explain.</a:t>
                      </a:r>
                      <a:endParaRPr lang="en-US" sz="1100" dirty="0">
                        <a:effectLst/>
                      </a:endParaRPr>
                    </a:p>
                    <a:p>
                      <a:pPr marL="17780" marR="0">
                        <a:spcBef>
                          <a:spcPts val="0"/>
                        </a:spcBef>
                        <a:spcAft>
                          <a:spcPts val="600"/>
                        </a:spcAft>
                      </a:pPr>
                      <a:r>
                        <a:rPr lang="en-US" sz="1000" b="1" dirty="0">
                          <a:solidFill>
                            <a:srgbClr val="00B050"/>
                          </a:solidFill>
                          <a:effectLst/>
                        </a:rPr>
                        <a:t>Targets should be the same as the annual graduation rate targets for children with disabilities under Title I of the ESEA.  </a:t>
                      </a:r>
                      <a:endParaRPr lang="en-US" sz="1100" b="1" dirty="0">
                        <a:solidFill>
                          <a:srgbClr val="00B050"/>
                        </a:solidFill>
                        <a:effectLst/>
                      </a:endParaRPr>
                    </a:p>
                    <a:p>
                      <a:pPr marL="17780" marR="0">
                        <a:spcBef>
                          <a:spcPts val="0"/>
                        </a:spcBef>
                        <a:spcAft>
                          <a:spcPts val="600"/>
                        </a:spcAft>
                      </a:pPr>
                      <a:r>
                        <a:rPr lang="en-US" sz="1000" dirty="0">
                          <a:effectLst/>
                        </a:rPr>
                        <a:t>States must continue to report the four-year adjusted cohort graduation rate for all students and disaggregated by student subgroups including the children with disabilities subgroup, as required under section 1111(h)(1)(C)(iii)(II) of the ESEA, on State report cards under Title I of the ESEA even if they only report an extended-year adjusted cohort graduation rate for the purpose of SPP/APR reporting.</a:t>
                      </a:r>
                      <a:endParaRPr lang="en-US" sz="1100" i="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97403181"/>
                  </a:ext>
                </a:extLst>
              </a:tr>
            </a:tbl>
          </a:graphicData>
        </a:graphic>
      </p:graphicFrame>
    </p:spTree>
    <p:extLst>
      <p:ext uri="{BB962C8B-B14F-4D97-AF65-F5344CB8AC3E}">
        <p14:creationId xmlns:p14="http://schemas.microsoft.com/office/powerpoint/2010/main" val="1810266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dirty="0" smtClean="0"/>
              <a:t>Indicator 1 - Graduation</a:t>
            </a:r>
            <a:endParaRPr lang="en-US" dirty="0"/>
          </a:p>
        </p:txBody>
      </p:sp>
      <p:sp>
        <p:nvSpPr>
          <p:cNvPr id="3" name="Content Placeholder 2"/>
          <p:cNvSpPr>
            <a:spLocks noGrp="1"/>
          </p:cNvSpPr>
          <p:nvPr>
            <p:ph idx="1"/>
          </p:nvPr>
        </p:nvSpPr>
        <p:spPr/>
        <p:txBody>
          <a:bodyPr>
            <a:normAutofit/>
          </a:bodyPr>
          <a:lstStyle/>
          <a:p>
            <a:r>
              <a:rPr lang="en-US" b="1" dirty="0" smtClean="0"/>
              <a:t>Data in SPP/APR:</a:t>
            </a:r>
            <a:endParaRPr lang="en-US" b="1" dirty="0" smtClean="0"/>
          </a:p>
          <a:p>
            <a:endParaRPr lang="en-US" b="1" dirty="0" smtClean="0"/>
          </a:p>
          <a:p>
            <a:endParaRPr lang="en-US" b="1" dirty="0"/>
          </a:p>
          <a:p>
            <a:endParaRPr lang="en-US" dirty="0" smtClean="0"/>
          </a:p>
          <a:p>
            <a:r>
              <a:rPr lang="en-US" dirty="0" smtClean="0"/>
              <a:t>4-Year </a:t>
            </a:r>
            <a:r>
              <a:rPr lang="en-US" dirty="0" smtClean="0"/>
              <a:t>Adjusted Cohort Rate used</a:t>
            </a:r>
          </a:p>
          <a:p>
            <a:r>
              <a:rPr lang="en-US" dirty="0" smtClean="0"/>
              <a:t>Lag year data used </a:t>
            </a:r>
          </a:p>
          <a:p>
            <a:endParaRPr lang="en-US" b="1" dirty="0"/>
          </a:p>
          <a:p>
            <a:endParaRPr lang="en-US" b="1" dirty="0" smtClean="0"/>
          </a:p>
          <a:p>
            <a:endParaRPr lang="en-US" dirty="0"/>
          </a:p>
          <a:p>
            <a:endParaRPr lang="en-US" b="1" dirty="0"/>
          </a:p>
          <a:p>
            <a:pPr marL="0" indent="0">
              <a:buNone/>
            </a:pPr>
            <a:endParaRPr lang="en-US" sz="3600" dirty="0"/>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24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543090409"/>
              </p:ext>
            </p:extLst>
          </p:nvPr>
        </p:nvGraphicFramePr>
        <p:xfrm>
          <a:off x="1648248" y="2622922"/>
          <a:ext cx="6825192" cy="767969"/>
        </p:xfrm>
        <a:graphic>
          <a:graphicData uri="http://schemas.openxmlformats.org/drawingml/2006/table">
            <a:tbl>
              <a:tblPr>
                <a:tableStyleId>{C4B1156A-380E-4F78-BDF5-A606A8083BF9}</a:tableStyleId>
              </a:tblPr>
              <a:tblGrid>
                <a:gridCol w="3127426">
                  <a:extLst>
                    <a:ext uri="{9D8B030D-6E8A-4147-A177-3AD203B41FA5}">
                      <a16:colId xmlns:a16="http://schemas.microsoft.com/office/drawing/2014/main" val="1626355162"/>
                    </a:ext>
                  </a:extLst>
                </a:gridCol>
                <a:gridCol w="3697766">
                  <a:extLst>
                    <a:ext uri="{9D8B030D-6E8A-4147-A177-3AD203B41FA5}">
                      <a16:colId xmlns:a16="http://schemas.microsoft.com/office/drawing/2014/main" val="3033505917"/>
                    </a:ext>
                  </a:extLst>
                </a:gridCol>
              </a:tblGrid>
              <a:tr h="0">
                <a:tc>
                  <a:txBody>
                    <a:bodyPr/>
                    <a:lstStyle/>
                    <a:p>
                      <a:pPr marL="0" marR="0" algn="ctr">
                        <a:lnSpc>
                          <a:spcPct val="115000"/>
                        </a:lnSpc>
                        <a:spcBef>
                          <a:spcPts val="300"/>
                        </a:spcBef>
                        <a:spcAft>
                          <a:spcPts val="0"/>
                        </a:spcAft>
                      </a:pPr>
                      <a:r>
                        <a:rPr lang="en-US" sz="1050" b="1" dirty="0">
                          <a:effectLst/>
                        </a:rPr>
                        <a:t>Number of youth with IEPs in the current year’s adjusted cohort graduating with a regular diploma</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gn="ctr">
                        <a:lnSpc>
                          <a:spcPct val="115000"/>
                        </a:lnSpc>
                        <a:spcBef>
                          <a:spcPts val="300"/>
                        </a:spcBef>
                        <a:spcAft>
                          <a:spcPts val="0"/>
                        </a:spcAft>
                      </a:pPr>
                      <a:r>
                        <a:rPr lang="en-US" sz="1050" b="1" dirty="0">
                          <a:effectLst/>
                        </a:rPr>
                        <a:t>Number of youth with IEPs in the current year’s adjusted cohort eligible to graduate</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extLst>
                  <a:ext uri="{0D108BD9-81ED-4DB2-BD59-A6C34878D82A}">
                    <a16:rowId xmlns:a16="http://schemas.microsoft.com/office/drawing/2014/main" val="1177099022"/>
                  </a:ext>
                </a:extLst>
              </a:tr>
              <a:tr h="215900">
                <a:tc>
                  <a:txBody>
                    <a:bodyPr/>
                    <a:lstStyle/>
                    <a:p>
                      <a:pPr marL="0" marR="0" algn="ctr">
                        <a:lnSpc>
                          <a:spcPct val="115000"/>
                        </a:lnSpc>
                        <a:spcBef>
                          <a:spcPts val="300"/>
                        </a:spcBef>
                        <a:spcAft>
                          <a:spcPts val="300"/>
                        </a:spcAft>
                      </a:pPr>
                      <a:r>
                        <a:rPr lang="en-US" sz="1050" b="1" dirty="0">
                          <a:effectLst/>
                        </a:rPr>
                        <a:t>2,424</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b="1" dirty="0">
                          <a:effectLst/>
                        </a:rPr>
                        <a:t>3,749</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76515896"/>
                  </a:ext>
                </a:extLst>
              </a:tr>
            </a:tbl>
          </a:graphicData>
        </a:graphic>
      </p:graphicFrame>
    </p:spTree>
    <p:extLst>
      <p:ext uri="{BB962C8B-B14F-4D97-AF65-F5344CB8AC3E}">
        <p14:creationId xmlns:p14="http://schemas.microsoft.com/office/powerpoint/2010/main" val="2087741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dirty="0"/>
              <a:t>Indicator Information for Indicators </a:t>
            </a:r>
            <a:r>
              <a:rPr lang="en-US" dirty="0" smtClean="0"/>
              <a:t>1</a:t>
            </a:r>
            <a:endParaRPr lang="en-US" dirty="0"/>
          </a:p>
        </p:txBody>
      </p:sp>
      <p:sp>
        <p:nvSpPr>
          <p:cNvPr id="3" name="Content Placeholder 2"/>
          <p:cNvSpPr>
            <a:spLocks noGrp="1"/>
          </p:cNvSpPr>
          <p:nvPr>
            <p:ph idx="1"/>
          </p:nvPr>
        </p:nvSpPr>
        <p:spPr/>
        <p:txBody>
          <a:bodyPr>
            <a:normAutofit/>
          </a:bodyPr>
          <a:lstStyle/>
          <a:p>
            <a:r>
              <a:rPr lang="en-US" sz="3200" dirty="0" smtClean="0"/>
              <a:t>Changes</a:t>
            </a:r>
          </a:p>
          <a:p>
            <a:pPr marL="0" indent="0">
              <a:buNone/>
            </a:pPr>
            <a:endParaRPr lang="en-US" sz="3600" dirty="0"/>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25</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551838590"/>
              </p:ext>
            </p:extLst>
          </p:nvPr>
        </p:nvGraphicFramePr>
        <p:xfrm>
          <a:off x="1417411" y="2328454"/>
          <a:ext cx="8941435" cy="4107815"/>
        </p:xfrm>
        <a:graphic>
          <a:graphicData uri="http://schemas.openxmlformats.org/drawingml/2006/table">
            <a:tbl>
              <a:tblPr firstRow="1" firstCol="1" lastRow="1" lastCol="1" bandRow="1" bandCol="1">
                <a:tableStyleId>{C4B1156A-380E-4F78-BDF5-A606A8083BF9}</a:tableStyleId>
              </a:tblPr>
              <a:tblGrid>
                <a:gridCol w="2651760">
                  <a:extLst>
                    <a:ext uri="{9D8B030D-6E8A-4147-A177-3AD203B41FA5}">
                      <a16:colId xmlns:a16="http://schemas.microsoft.com/office/drawing/2014/main" val="2490484133"/>
                    </a:ext>
                  </a:extLst>
                </a:gridCol>
                <a:gridCol w="3154680">
                  <a:extLst>
                    <a:ext uri="{9D8B030D-6E8A-4147-A177-3AD203B41FA5}">
                      <a16:colId xmlns:a16="http://schemas.microsoft.com/office/drawing/2014/main" val="2797151410"/>
                    </a:ext>
                  </a:extLst>
                </a:gridCol>
                <a:gridCol w="3134995">
                  <a:extLst>
                    <a:ext uri="{9D8B030D-6E8A-4147-A177-3AD203B41FA5}">
                      <a16:colId xmlns:a16="http://schemas.microsoft.com/office/drawing/2014/main" val="800242474"/>
                    </a:ext>
                  </a:extLst>
                </a:gridCol>
              </a:tblGrid>
              <a:tr h="297815">
                <a:tc>
                  <a:txBody>
                    <a:bodyPr/>
                    <a:lstStyle/>
                    <a:p>
                      <a:pPr marL="252730" marR="0">
                        <a:spcBef>
                          <a:spcPts val="610"/>
                        </a:spcBef>
                        <a:spcAft>
                          <a:spcPts val="0"/>
                        </a:spcAft>
                      </a:pPr>
                      <a:r>
                        <a:rPr lang="en-US" sz="1000">
                          <a:effectLst/>
                        </a:rPr>
                        <a:t>Monitoring Priorities and Indicators</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648970" marR="0">
                        <a:spcBef>
                          <a:spcPts val="610"/>
                        </a:spcBef>
                        <a:spcAft>
                          <a:spcPts val="0"/>
                        </a:spcAft>
                      </a:pPr>
                      <a:r>
                        <a:rPr lang="en-US" sz="1000">
                          <a:effectLst/>
                        </a:rPr>
                        <a:t>Data Source and Measurement</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353060" marR="0">
                        <a:spcBef>
                          <a:spcPts val="610"/>
                        </a:spcBef>
                        <a:spcAft>
                          <a:spcPts val="0"/>
                        </a:spcAft>
                      </a:pPr>
                      <a:r>
                        <a:rPr lang="en-US" sz="1000">
                          <a:effectLst/>
                        </a:rPr>
                        <a:t>Instructions for Indicators/Measurement</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747617198"/>
                  </a:ext>
                </a:extLst>
              </a:tr>
              <a:tr h="3670300">
                <a:tc>
                  <a:txBody>
                    <a:bodyPr/>
                    <a:lstStyle/>
                    <a:p>
                      <a:pPr marL="316230" marR="85725" indent="-228600">
                        <a:spcBef>
                          <a:spcPts val="605"/>
                        </a:spcBef>
                        <a:spcAft>
                          <a:spcPts val="0"/>
                        </a:spcAft>
                      </a:pPr>
                      <a:r>
                        <a:rPr lang="en-US" sz="1000" dirty="0">
                          <a:effectLst/>
                        </a:rPr>
                        <a:t>1. Percent of youth with Individualized Education Programs (IEPs) exiting from high school with a regular high school diploma.</a:t>
                      </a:r>
                      <a:endParaRPr lang="en-US" sz="1100" dirty="0">
                        <a:effectLst/>
                      </a:endParaRPr>
                    </a:p>
                    <a:p>
                      <a:pPr marL="316230" marR="0">
                        <a:spcBef>
                          <a:spcPts val="600"/>
                        </a:spcBef>
                        <a:spcAft>
                          <a:spcPts val="0"/>
                        </a:spcAft>
                      </a:pPr>
                      <a:r>
                        <a:rPr lang="en-US" sz="1000" dirty="0">
                          <a:effectLst/>
                        </a:rPr>
                        <a:t>(20 U.S.C. 1416 (a)(3)(A))</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64770" marR="0">
                        <a:spcBef>
                          <a:spcPts val="605"/>
                        </a:spcBef>
                        <a:spcAft>
                          <a:spcPts val="0"/>
                        </a:spcAft>
                      </a:pPr>
                      <a:r>
                        <a:rPr lang="en-US" sz="1200" dirty="0">
                          <a:solidFill>
                            <a:srgbClr val="7030A0"/>
                          </a:solidFill>
                          <a:effectLst/>
                        </a:rPr>
                        <a:t>Data Source:</a:t>
                      </a:r>
                    </a:p>
                    <a:p>
                      <a:pPr marL="67945" marR="92710">
                        <a:spcBef>
                          <a:spcPts val="605"/>
                        </a:spcBef>
                        <a:spcAft>
                          <a:spcPts val="0"/>
                        </a:spcAft>
                      </a:pPr>
                      <a:r>
                        <a:rPr lang="en-US" sz="1200" dirty="0">
                          <a:solidFill>
                            <a:schemeClr val="tx1"/>
                          </a:solidFill>
                          <a:effectLst/>
                        </a:rPr>
                        <a:t>Same data as used for reporting to the Department under section </a:t>
                      </a:r>
                      <a:r>
                        <a:rPr lang="en-US" sz="1200" dirty="0">
                          <a:solidFill>
                            <a:srgbClr val="990099"/>
                          </a:solidFill>
                          <a:effectLst/>
                        </a:rPr>
                        <a:t>618 of the Individuals with Disabilities Education Act (IDEA)</a:t>
                      </a:r>
                      <a:r>
                        <a:rPr lang="en-US" sz="1200" dirty="0">
                          <a:solidFill>
                            <a:schemeClr val="tx1"/>
                          </a:solidFill>
                          <a:effectLst/>
                        </a:rPr>
                        <a:t>, using the definitions in </a:t>
                      </a:r>
                      <a:r>
                        <a:rPr lang="en-US" sz="1200" dirty="0" err="1">
                          <a:solidFill>
                            <a:srgbClr val="990099"/>
                          </a:solidFill>
                          <a:effectLst/>
                        </a:rPr>
                        <a:t>EDFacts</a:t>
                      </a:r>
                      <a:r>
                        <a:rPr lang="en-US" sz="1200" dirty="0">
                          <a:solidFill>
                            <a:srgbClr val="990099"/>
                          </a:solidFill>
                          <a:effectLst/>
                        </a:rPr>
                        <a:t> file </a:t>
                      </a:r>
                      <a:r>
                        <a:rPr lang="en-US" sz="1200" dirty="0">
                          <a:solidFill>
                            <a:schemeClr val="tx1"/>
                          </a:solidFill>
                          <a:effectLst/>
                        </a:rPr>
                        <a:t>specification FS009.</a:t>
                      </a:r>
                    </a:p>
                    <a:p>
                      <a:pPr marL="0" marR="0">
                        <a:spcBef>
                          <a:spcPts val="0"/>
                        </a:spcBef>
                        <a:spcAft>
                          <a:spcPts val="0"/>
                        </a:spcAft>
                      </a:pPr>
                      <a:r>
                        <a:rPr lang="en-US" sz="1200" dirty="0">
                          <a:effectLst/>
                        </a:rPr>
                        <a:t> </a:t>
                      </a:r>
                    </a:p>
                    <a:p>
                      <a:pPr marL="0" marR="0">
                        <a:spcBef>
                          <a:spcPts val="45"/>
                        </a:spcBef>
                        <a:spcAft>
                          <a:spcPts val="0"/>
                        </a:spcAft>
                      </a:pPr>
                      <a:r>
                        <a:rPr lang="en-US" sz="1200" dirty="0">
                          <a:effectLst/>
                        </a:rPr>
                        <a:t> </a:t>
                      </a:r>
                    </a:p>
                    <a:p>
                      <a:pPr marL="64770" marR="0">
                        <a:spcBef>
                          <a:spcPts val="5"/>
                        </a:spcBef>
                        <a:spcAft>
                          <a:spcPts val="0"/>
                        </a:spcAft>
                      </a:pPr>
                      <a:r>
                        <a:rPr lang="en-US" sz="1200" dirty="0">
                          <a:solidFill>
                            <a:schemeClr val="accent1"/>
                          </a:solidFill>
                          <a:effectLst/>
                        </a:rPr>
                        <a:t>Measurement:</a:t>
                      </a:r>
                    </a:p>
                    <a:p>
                      <a:pPr marL="67945" marR="92710">
                        <a:spcBef>
                          <a:spcPts val="590"/>
                        </a:spcBef>
                        <a:spcAft>
                          <a:spcPts val="0"/>
                        </a:spcAft>
                      </a:pPr>
                      <a:r>
                        <a:rPr lang="en-US" sz="1200" dirty="0">
                          <a:effectLst/>
                        </a:rPr>
                        <a:t>States must report a percentage using the number of youth with IEPs (ages 14-21) who </a:t>
                      </a:r>
                      <a:r>
                        <a:rPr lang="en-US" sz="1200" u="sng" dirty="0">
                          <a:solidFill>
                            <a:schemeClr val="accent1"/>
                          </a:solidFill>
                          <a:effectLst/>
                        </a:rPr>
                        <a:t>exited</a:t>
                      </a:r>
                      <a:r>
                        <a:rPr lang="en-US" sz="1200" dirty="0">
                          <a:solidFill>
                            <a:schemeClr val="accent1"/>
                          </a:solidFill>
                          <a:effectLst/>
                        </a:rPr>
                        <a:t> special education </a:t>
                      </a:r>
                      <a:r>
                        <a:rPr lang="en-US" sz="1200" u="sng" dirty="0">
                          <a:solidFill>
                            <a:schemeClr val="accent1"/>
                          </a:solidFill>
                          <a:effectLst/>
                        </a:rPr>
                        <a:t>due to graduating with a regular high school diploma</a:t>
                      </a:r>
                      <a:r>
                        <a:rPr lang="en-US" sz="1200" dirty="0">
                          <a:effectLst/>
                        </a:rPr>
                        <a:t> in the</a:t>
                      </a:r>
                      <a:r>
                        <a:rPr lang="en-US" sz="1200" dirty="0">
                          <a:solidFill>
                            <a:schemeClr val="accent1"/>
                          </a:solidFill>
                          <a:effectLst/>
                        </a:rPr>
                        <a:t> numerator </a:t>
                      </a:r>
                      <a:r>
                        <a:rPr lang="en-US" sz="1200" dirty="0">
                          <a:effectLst/>
                        </a:rPr>
                        <a:t>and the number of </a:t>
                      </a:r>
                      <a:r>
                        <a:rPr lang="en-US" sz="1200" u="sng" dirty="0">
                          <a:solidFill>
                            <a:schemeClr val="accent1"/>
                          </a:solidFill>
                          <a:effectLst/>
                        </a:rPr>
                        <a:t>all youth </a:t>
                      </a:r>
                      <a:r>
                        <a:rPr lang="en-US" sz="1200" dirty="0">
                          <a:effectLst/>
                        </a:rPr>
                        <a:t>with IEPs </a:t>
                      </a:r>
                      <a:r>
                        <a:rPr lang="en-US" sz="1200" i="0" u="sng" dirty="0">
                          <a:solidFill>
                            <a:schemeClr val="accent1"/>
                          </a:solidFill>
                          <a:effectLst/>
                        </a:rPr>
                        <a:t>who left high school </a:t>
                      </a:r>
                      <a:r>
                        <a:rPr lang="en-US" sz="1200" dirty="0">
                          <a:solidFill>
                            <a:schemeClr val="accent1"/>
                          </a:solidFill>
                          <a:effectLst/>
                        </a:rPr>
                        <a:t>(ages 14-21) in the denominator.</a:t>
                      </a:r>
                      <a:endParaRPr lang="en-US" sz="1200" dirty="0">
                        <a:solidFill>
                          <a:schemeClr val="accent1"/>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86360" marR="0">
                        <a:spcBef>
                          <a:spcPts val="610"/>
                        </a:spcBef>
                        <a:spcAft>
                          <a:spcPts val="0"/>
                        </a:spcAft>
                      </a:pPr>
                      <a:r>
                        <a:rPr lang="en-US" sz="1000" dirty="0">
                          <a:effectLst/>
                        </a:rPr>
                        <a:t>Sampling is not allowed.</a:t>
                      </a:r>
                      <a:endParaRPr lang="en-US" sz="1100" dirty="0">
                        <a:effectLst/>
                      </a:endParaRPr>
                    </a:p>
                    <a:p>
                      <a:pPr marL="67310" marR="46990">
                        <a:spcBef>
                          <a:spcPts val="600"/>
                        </a:spcBef>
                        <a:spcAft>
                          <a:spcPts val="0"/>
                        </a:spcAft>
                      </a:pPr>
                      <a:r>
                        <a:rPr lang="en-US" sz="1000" b="1" dirty="0">
                          <a:solidFill>
                            <a:schemeClr val="accent3"/>
                          </a:solidFill>
                          <a:effectLst/>
                        </a:rPr>
                        <a:t>Data for this indicator are “lag” data</a:t>
                      </a:r>
                      <a:r>
                        <a:rPr lang="en-US" sz="1000" dirty="0">
                          <a:effectLst/>
                        </a:rPr>
                        <a:t>. Describe the results of the State’s examination of the data for the year before the reporting year (e.g., for the FFY 2020 SPP/APR, use data from 2019-2020), and compare the results to the target. Provide the actual numbers used in the calculation.</a:t>
                      </a:r>
                      <a:endParaRPr lang="en-US" sz="1100" dirty="0">
                        <a:effectLst/>
                      </a:endParaRPr>
                    </a:p>
                    <a:p>
                      <a:pPr marL="67310" marR="104140">
                        <a:spcBef>
                          <a:spcPts val="590"/>
                        </a:spcBef>
                        <a:spcAft>
                          <a:spcPts val="0"/>
                        </a:spcAft>
                      </a:pPr>
                      <a:r>
                        <a:rPr lang="en-US" sz="1000" dirty="0">
                          <a:effectLst/>
                        </a:rPr>
                        <a:t>Include in the </a:t>
                      </a:r>
                      <a:r>
                        <a:rPr lang="en-US" sz="1000" dirty="0">
                          <a:solidFill>
                            <a:schemeClr val="accent1"/>
                          </a:solidFill>
                          <a:effectLst/>
                        </a:rPr>
                        <a:t>denominator</a:t>
                      </a:r>
                      <a:r>
                        <a:rPr lang="en-US" sz="1000" dirty="0">
                          <a:effectLst/>
                        </a:rPr>
                        <a:t> the </a:t>
                      </a:r>
                      <a:r>
                        <a:rPr lang="en-US" sz="1000" dirty="0">
                          <a:solidFill>
                            <a:schemeClr val="accent1"/>
                          </a:solidFill>
                          <a:effectLst/>
                        </a:rPr>
                        <a:t>following exiting categories: (a) graduated with a regular high school diploma; (b) graduated with a state-defined alternate diploma; (c) received a certificate; (d) reached maximum age; or (e) dropped out</a:t>
                      </a:r>
                      <a:r>
                        <a:rPr lang="en-US" sz="1000" dirty="0">
                          <a:effectLst/>
                        </a:rPr>
                        <a:t>.</a:t>
                      </a:r>
                      <a:endParaRPr lang="en-US" sz="1100" dirty="0">
                        <a:effectLst/>
                      </a:endParaRPr>
                    </a:p>
                    <a:p>
                      <a:pPr marL="67310" marR="104140">
                        <a:spcBef>
                          <a:spcPts val="615"/>
                        </a:spcBef>
                        <a:spcAft>
                          <a:spcPts val="0"/>
                        </a:spcAft>
                      </a:pPr>
                      <a:r>
                        <a:rPr lang="en-US" sz="1000" dirty="0">
                          <a:solidFill>
                            <a:srgbClr val="FF0000"/>
                          </a:solidFill>
                          <a:effectLst/>
                        </a:rPr>
                        <a:t>Do not include in the denominator the number of youths with IEPs who exited special education due to: (a) transferring to regular education; or (b) who moved but are known to be continuing in an educational program.</a:t>
                      </a:r>
                      <a:endParaRPr lang="en-US" sz="1100" dirty="0">
                        <a:solidFill>
                          <a:srgbClr val="FF0000"/>
                        </a:solidFill>
                        <a:effectLst/>
                      </a:endParaRPr>
                    </a:p>
                    <a:p>
                      <a:pPr marL="67310" marR="155575">
                        <a:spcBef>
                          <a:spcPts val="600"/>
                        </a:spcBef>
                        <a:spcAft>
                          <a:spcPts val="0"/>
                        </a:spcAft>
                      </a:pPr>
                      <a:r>
                        <a:rPr lang="en-US" sz="1000" dirty="0">
                          <a:effectLst/>
                        </a:rPr>
                        <a:t>Provide a narrative that describes the conditions youth must meet in order to graduate with a regular high school diploma. If the conditions that youth with IEPs must meet in order to graduate with a regular high school diploma are different, please explain.</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530329402"/>
                  </a:ext>
                </a:extLst>
              </a:tr>
            </a:tbl>
          </a:graphicData>
        </a:graphic>
      </p:graphicFrame>
    </p:spTree>
    <p:extLst>
      <p:ext uri="{BB962C8B-B14F-4D97-AF65-F5344CB8AC3E}">
        <p14:creationId xmlns:p14="http://schemas.microsoft.com/office/powerpoint/2010/main" val="2065684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dirty="0" smtClean="0"/>
              <a:t>New Measurement for Indicator 1</a:t>
            </a:r>
            <a:endParaRPr lang="en-US" dirty="0"/>
          </a:p>
        </p:txBody>
      </p:sp>
      <p:sp>
        <p:nvSpPr>
          <p:cNvPr id="3" name="Content Placeholder 2"/>
          <p:cNvSpPr>
            <a:spLocks noGrp="1"/>
          </p:cNvSpPr>
          <p:nvPr>
            <p:ph idx="1"/>
          </p:nvPr>
        </p:nvSpPr>
        <p:spPr/>
        <p:txBody>
          <a:bodyPr>
            <a:normAutofit/>
          </a:bodyPr>
          <a:lstStyle/>
          <a:p>
            <a:r>
              <a:rPr lang="en-US" sz="3200" dirty="0" smtClean="0"/>
              <a:t>New Measurement:</a:t>
            </a:r>
          </a:p>
          <a:p>
            <a:r>
              <a:rPr lang="en-US" sz="3200" dirty="0" smtClean="0">
                <a:solidFill>
                  <a:schemeClr val="accent1"/>
                </a:solidFill>
              </a:rPr>
              <a:t>Youth with IEPs that (a</a:t>
            </a:r>
            <a:r>
              <a:rPr lang="en-US" sz="3200" dirty="0">
                <a:solidFill>
                  <a:schemeClr val="accent1"/>
                </a:solidFill>
              </a:rPr>
              <a:t>) graduated with a regular high school diploma; (b) </a:t>
            </a:r>
            <a:r>
              <a:rPr lang="en-US" sz="3200" strike="sngStrike" dirty="0">
                <a:solidFill>
                  <a:schemeClr val="accent1"/>
                </a:solidFill>
              </a:rPr>
              <a:t>graduated with a state-defined alternate diploma</a:t>
            </a:r>
            <a:r>
              <a:rPr lang="en-US" sz="3200" dirty="0">
                <a:solidFill>
                  <a:schemeClr val="accent1"/>
                </a:solidFill>
              </a:rPr>
              <a:t>; (c) </a:t>
            </a:r>
            <a:r>
              <a:rPr lang="en-US" sz="3200" strike="sngStrike" dirty="0">
                <a:solidFill>
                  <a:schemeClr val="accent1"/>
                </a:solidFill>
              </a:rPr>
              <a:t>received a certificate</a:t>
            </a:r>
            <a:r>
              <a:rPr lang="en-US" sz="3200" dirty="0">
                <a:solidFill>
                  <a:schemeClr val="accent1"/>
                </a:solidFill>
              </a:rPr>
              <a:t>; (d) reached maximum age; or (e) dropped out</a:t>
            </a:r>
            <a:r>
              <a:rPr lang="en-US" sz="3200" dirty="0"/>
              <a:t>.</a:t>
            </a:r>
            <a:endParaRPr lang="en-US" sz="4000" dirty="0"/>
          </a:p>
          <a:p>
            <a:endParaRPr lang="en-US" sz="3200" dirty="0" smtClean="0"/>
          </a:p>
          <a:p>
            <a:r>
              <a:rPr lang="en-US" sz="3200" dirty="0" smtClean="0">
                <a:solidFill>
                  <a:schemeClr val="accent1"/>
                </a:solidFill>
              </a:rPr>
              <a:t>All </a:t>
            </a:r>
            <a:r>
              <a:rPr lang="en-US" sz="3200" dirty="0">
                <a:solidFill>
                  <a:schemeClr val="accent1"/>
                </a:solidFill>
              </a:rPr>
              <a:t>youth with IEPs who left high school (ages 14-21)</a:t>
            </a:r>
            <a:endParaRPr lang="en-US" sz="3200" dirty="0" smtClean="0"/>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26</a:t>
            </a:fld>
            <a:endParaRPr lang="en-US"/>
          </a:p>
        </p:txBody>
      </p:sp>
      <p:cxnSp>
        <p:nvCxnSpPr>
          <p:cNvPr id="9" name="Straight Connector 8"/>
          <p:cNvCxnSpPr/>
          <p:nvPr/>
        </p:nvCxnSpPr>
        <p:spPr>
          <a:xfrm>
            <a:off x="1663337" y="4737463"/>
            <a:ext cx="9048206"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011023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Indicator 1 Targets and Baselines</a:t>
            </a:r>
            <a:endParaRPr lang="en-US" dirty="0"/>
          </a:p>
        </p:txBody>
      </p:sp>
      <p:sp>
        <p:nvSpPr>
          <p:cNvPr id="3" name="Content Placeholder 2"/>
          <p:cNvSpPr>
            <a:spLocks noGrp="1"/>
          </p:cNvSpPr>
          <p:nvPr>
            <p:ph idx="1"/>
          </p:nvPr>
        </p:nvSpPr>
        <p:spPr/>
        <p:txBody>
          <a:bodyPr/>
          <a:lstStyle/>
          <a:p>
            <a:r>
              <a:rPr lang="en-US" dirty="0" smtClean="0"/>
              <a:t>Each Target Indicator requires</a:t>
            </a:r>
          </a:p>
          <a:p>
            <a:pPr lvl="1"/>
            <a:r>
              <a:rPr lang="en-US" dirty="0" smtClean="0"/>
              <a:t>Baselines:  Starting point.</a:t>
            </a:r>
          </a:p>
          <a:p>
            <a:pPr lvl="1"/>
            <a:endParaRPr lang="en-US" dirty="0"/>
          </a:p>
          <a:p>
            <a:pPr lvl="1"/>
            <a:endParaRPr lang="en-US" dirty="0" smtClean="0"/>
          </a:p>
          <a:p>
            <a:pPr lvl="1"/>
            <a:r>
              <a:rPr lang="en-US" dirty="0" smtClean="0"/>
              <a:t>Targets:  The rate </a:t>
            </a:r>
          </a:p>
          <a:p>
            <a:pPr lvl="1"/>
            <a:endParaRPr lang="en-US" dirty="0" smtClean="0"/>
          </a:p>
          <a:p>
            <a:pPr lvl="1"/>
            <a:endParaRPr lang="en-US" dirty="0"/>
          </a:p>
          <a:p>
            <a:pPr marL="320040" lvl="1" indent="0">
              <a:buNone/>
            </a:pPr>
            <a:endParaRPr lang="en-US" dirty="0" smtClean="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27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916026355"/>
              </p:ext>
            </p:extLst>
          </p:nvPr>
        </p:nvGraphicFramePr>
        <p:xfrm>
          <a:off x="1910080" y="2609426"/>
          <a:ext cx="5422537" cy="741680"/>
        </p:xfrm>
        <a:graphic>
          <a:graphicData uri="http://schemas.openxmlformats.org/drawingml/2006/table">
            <a:tbl>
              <a:tblPr firstRow="1" bandRow="1">
                <a:tableStyleId>{C4B1156A-380E-4F78-BDF5-A606A8083BF9}</a:tableStyleId>
              </a:tblPr>
              <a:tblGrid>
                <a:gridCol w="1393671">
                  <a:extLst>
                    <a:ext uri="{9D8B030D-6E8A-4147-A177-3AD203B41FA5}">
                      <a16:colId xmlns:a16="http://schemas.microsoft.com/office/drawing/2014/main" val="1752743829"/>
                    </a:ext>
                  </a:extLst>
                </a:gridCol>
                <a:gridCol w="2014433">
                  <a:extLst>
                    <a:ext uri="{9D8B030D-6E8A-4147-A177-3AD203B41FA5}">
                      <a16:colId xmlns:a16="http://schemas.microsoft.com/office/drawing/2014/main" val="4208733888"/>
                    </a:ext>
                  </a:extLst>
                </a:gridCol>
                <a:gridCol w="2014433">
                  <a:extLst>
                    <a:ext uri="{9D8B030D-6E8A-4147-A177-3AD203B41FA5}">
                      <a16:colId xmlns:a16="http://schemas.microsoft.com/office/drawing/2014/main" val="3257455529"/>
                    </a:ext>
                  </a:extLst>
                </a:gridCol>
              </a:tblGrid>
              <a:tr h="370840">
                <a:tc>
                  <a:txBody>
                    <a:bodyPr/>
                    <a:lstStyle/>
                    <a:p>
                      <a:pPr algn="ctr"/>
                      <a:r>
                        <a:rPr lang="en-US" dirty="0" smtClean="0"/>
                        <a:t>Indicator</a:t>
                      </a:r>
                      <a:endParaRPr lang="en-US" dirty="0"/>
                    </a:p>
                  </a:txBody>
                  <a:tcPr/>
                </a:tc>
                <a:tc>
                  <a:txBody>
                    <a:bodyPr/>
                    <a:lstStyle/>
                    <a:p>
                      <a:pPr algn="ctr"/>
                      <a:r>
                        <a:rPr lang="en-US" dirty="0" smtClean="0"/>
                        <a:t>Baseline</a:t>
                      </a:r>
                      <a:r>
                        <a:rPr lang="en-US" baseline="0" dirty="0" smtClean="0"/>
                        <a:t> Year</a:t>
                      </a:r>
                      <a:endParaRPr lang="en-US" dirty="0"/>
                    </a:p>
                  </a:txBody>
                  <a:tcPr/>
                </a:tc>
                <a:tc>
                  <a:txBody>
                    <a:bodyPr/>
                    <a:lstStyle/>
                    <a:p>
                      <a:pPr algn="ctr"/>
                      <a:r>
                        <a:rPr lang="en-US" dirty="0" smtClean="0"/>
                        <a:t>Baseline</a:t>
                      </a:r>
                      <a:endParaRPr lang="en-US" dirty="0"/>
                    </a:p>
                  </a:txBody>
                  <a:tcPr/>
                </a:tc>
                <a:extLst>
                  <a:ext uri="{0D108BD9-81ED-4DB2-BD59-A6C34878D82A}">
                    <a16:rowId xmlns:a16="http://schemas.microsoft.com/office/drawing/2014/main" val="4036048654"/>
                  </a:ext>
                </a:extLst>
              </a:tr>
              <a:tr h="370840">
                <a:tc>
                  <a:txBody>
                    <a:bodyPr/>
                    <a:lstStyle/>
                    <a:p>
                      <a:pPr algn="ctr"/>
                      <a:r>
                        <a:rPr lang="en-US" dirty="0" smtClean="0"/>
                        <a:t>1</a:t>
                      </a:r>
                      <a:endParaRPr lang="en-US" dirty="0"/>
                    </a:p>
                  </a:txBody>
                  <a:tcPr/>
                </a:tc>
                <a:tc>
                  <a:txBody>
                    <a:bodyPr/>
                    <a:lstStyle/>
                    <a:p>
                      <a:pPr algn="ctr"/>
                      <a:r>
                        <a:rPr lang="en-US" dirty="0" smtClean="0"/>
                        <a:t>2011</a:t>
                      </a:r>
                      <a:endParaRPr lang="en-US" dirty="0"/>
                    </a:p>
                  </a:txBody>
                  <a:tcPr/>
                </a:tc>
                <a:tc>
                  <a:txBody>
                    <a:bodyPr/>
                    <a:lstStyle/>
                    <a:p>
                      <a:pPr algn="ctr"/>
                      <a:r>
                        <a:rPr lang="en-US" dirty="0" smtClean="0"/>
                        <a:t>50.50%</a:t>
                      </a:r>
                      <a:endParaRPr lang="en-US" dirty="0"/>
                    </a:p>
                  </a:txBody>
                  <a:tcPr/>
                </a:tc>
                <a:extLst>
                  <a:ext uri="{0D108BD9-81ED-4DB2-BD59-A6C34878D82A}">
                    <a16:rowId xmlns:a16="http://schemas.microsoft.com/office/drawing/2014/main" val="1759090295"/>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549417204"/>
              </p:ext>
            </p:extLst>
          </p:nvPr>
        </p:nvGraphicFramePr>
        <p:xfrm>
          <a:off x="1910080" y="4131732"/>
          <a:ext cx="7991566" cy="1280160"/>
        </p:xfrm>
        <a:graphic>
          <a:graphicData uri="http://schemas.openxmlformats.org/drawingml/2006/table">
            <a:tbl>
              <a:tblPr>
                <a:tableStyleId>{C4B1156A-380E-4F78-BDF5-A606A8083BF9}</a:tableStyleId>
              </a:tblPr>
              <a:tblGrid>
                <a:gridCol w="664264">
                  <a:extLst>
                    <a:ext uri="{9D8B030D-6E8A-4147-A177-3AD203B41FA5}">
                      <a16:colId xmlns:a16="http://schemas.microsoft.com/office/drawing/2014/main" val="123005085"/>
                    </a:ext>
                  </a:extLst>
                </a:gridCol>
                <a:gridCol w="1205176">
                  <a:extLst>
                    <a:ext uri="{9D8B030D-6E8A-4147-A177-3AD203B41FA5}">
                      <a16:colId xmlns:a16="http://schemas.microsoft.com/office/drawing/2014/main" val="2000356435"/>
                    </a:ext>
                  </a:extLst>
                </a:gridCol>
                <a:gridCol w="1184366">
                  <a:extLst>
                    <a:ext uri="{9D8B030D-6E8A-4147-A177-3AD203B41FA5}">
                      <a16:colId xmlns:a16="http://schemas.microsoft.com/office/drawing/2014/main" val="735148586"/>
                    </a:ext>
                  </a:extLst>
                </a:gridCol>
                <a:gridCol w="1288868">
                  <a:extLst>
                    <a:ext uri="{9D8B030D-6E8A-4147-A177-3AD203B41FA5}">
                      <a16:colId xmlns:a16="http://schemas.microsoft.com/office/drawing/2014/main" val="3028661698"/>
                    </a:ext>
                  </a:extLst>
                </a:gridCol>
                <a:gridCol w="1201783">
                  <a:extLst>
                    <a:ext uri="{9D8B030D-6E8A-4147-A177-3AD203B41FA5}">
                      <a16:colId xmlns:a16="http://schemas.microsoft.com/office/drawing/2014/main" val="4143273389"/>
                    </a:ext>
                  </a:extLst>
                </a:gridCol>
                <a:gridCol w="1254034">
                  <a:extLst>
                    <a:ext uri="{9D8B030D-6E8A-4147-A177-3AD203B41FA5}">
                      <a16:colId xmlns:a16="http://schemas.microsoft.com/office/drawing/2014/main" val="418305452"/>
                    </a:ext>
                  </a:extLst>
                </a:gridCol>
                <a:gridCol w="1193075">
                  <a:extLst>
                    <a:ext uri="{9D8B030D-6E8A-4147-A177-3AD203B41FA5}">
                      <a16:colId xmlns:a16="http://schemas.microsoft.com/office/drawing/2014/main" val="2667445341"/>
                    </a:ext>
                  </a:extLst>
                </a:gridCol>
              </a:tblGrid>
              <a:tr h="492519">
                <a:tc>
                  <a:txBody>
                    <a:bodyPr/>
                    <a:lstStyle/>
                    <a:p>
                      <a:pPr marL="0" marR="0" algn="ctr">
                        <a:lnSpc>
                          <a:spcPct val="115000"/>
                        </a:lnSpc>
                        <a:spcBef>
                          <a:spcPts val="300"/>
                        </a:spcBef>
                        <a:spcAft>
                          <a:spcPts val="300"/>
                        </a:spcAft>
                      </a:pPr>
                      <a:r>
                        <a:rPr lang="en-US" sz="1200" b="1" dirty="0">
                          <a:effectLst/>
                        </a:rPr>
                        <a:t>FFY</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a:effectLst/>
                        </a:rPr>
                        <a:t>2014</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a:effectLst/>
                        </a:rPr>
                        <a:t>2015</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a:effectLst/>
                        </a:rPr>
                        <a:t>2016</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a:effectLst/>
                        </a:rPr>
                        <a:t>2017</a:t>
                      </a:r>
                      <a:endParaRPr lang="en-US" sz="1200" b="1">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a:effectLst/>
                        </a:rPr>
                        <a:t>2018</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smtClean="0">
                          <a:effectLst/>
                          <a:latin typeface="+mn-lt"/>
                          <a:ea typeface="Calibri" panose="020F0502020204030204" pitchFamily="34" charset="0"/>
                          <a:cs typeface="Times New Roman" panose="02020603050405020304" pitchFamily="18" charset="0"/>
                        </a:rPr>
                        <a:t>2019</a:t>
                      </a:r>
                    </a:p>
                    <a:p>
                      <a:pPr marL="0" marR="0" algn="ctr">
                        <a:lnSpc>
                          <a:spcPct val="115000"/>
                        </a:lnSpc>
                        <a:spcBef>
                          <a:spcPts val="300"/>
                        </a:spcBef>
                        <a:spcAft>
                          <a:spcPts val="300"/>
                        </a:spcAft>
                      </a:pP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3204693"/>
                  </a:ext>
                </a:extLst>
              </a:tr>
              <a:tr h="586527">
                <a:tc>
                  <a:txBody>
                    <a:bodyPr/>
                    <a:lstStyle/>
                    <a:p>
                      <a:pPr marL="0" marR="0">
                        <a:lnSpc>
                          <a:spcPct val="115000"/>
                        </a:lnSpc>
                        <a:spcBef>
                          <a:spcPts val="300"/>
                        </a:spcBef>
                        <a:spcAft>
                          <a:spcPts val="300"/>
                        </a:spcAft>
                      </a:pPr>
                      <a:r>
                        <a:rPr lang="en-US" sz="1200" b="1" dirty="0" smtClean="0">
                          <a:effectLst/>
                        </a:rPr>
                        <a:t>Targets</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15000"/>
                        </a:lnSpc>
                        <a:spcBef>
                          <a:spcPts val="300"/>
                        </a:spcBef>
                        <a:spcAft>
                          <a:spcPts val="300"/>
                        </a:spcAft>
                      </a:pPr>
                      <a:r>
                        <a:rPr lang="en-US" sz="1200" dirty="0">
                          <a:effectLst/>
                        </a:rPr>
                        <a:t>73.70%</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15000"/>
                        </a:lnSpc>
                        <a:spcBef>
                          <a:spcPts val="300"/>
                        </a:spcBef>
                        <a:spcAft>
                          <a:spcPts val="300"/>
                        </a:spcAft>
                      </a:pPr>
                      <a:r>
                        <a:rPr lang="en-US" sz="1200" dirty="0">
                          <a:effectLst/>
                        </a:rPr>
                        <a:t>75.60%</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15000"/>
                        </a:lnSpc>
                        <a:spcBef>
                          <a:spcPts val="300"/>
                        </a:spcBef>
                        <a:spcAft>
                          <a:spcPts val="300"/>
                        </a:spcAft>
                      </a:pPr>
                      <a:r>
                        <a:rPr lang="en-US" sz="1200" dirty="0">
                          <a:effectLst/>
                        </a:rPr>
                        <a:t>77.40%</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15000"/>
                        </a:lnSpc>
                        <a:spcBef>
                          <a:spcPts val="300"/>
                        </a:spcBef>
                        <a:spcAft>
                          <a:spcPts val="300"/>
                        </a:spcAft>
                      </a:pPr>
                      <a:r>
                        <a:rPr lang="en-US" sz="1200" dirty="0">
                          <a:effectLst/>
                        </a:rPr>
                        <a:t>77.40%</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15000"/>
                        </a:lnSpc>
                        <a:spcBef>
                          <a:spcPts val="300"/>
                        </a:spcBef>
                        <a:spcAft>
                          <a:spcPts val="300"/>
                        </a:spcAft>
                      </a:pPr>
                      <a:r>
                        <a:rPr lang="en-US" sz="1200" dirty="0">
                          <a:effectLst/>
                        </a:rPr>
                        <a:t>77.40%</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endParaRPr lang="en-US" sz="1200" dirty="0" smtClean="0">
                        <a:effectLst/>
                      </a:endParaRPr>
                    </a:p>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200" dirty="0" smtClean="0">
                          <a:effectLst/>
                        </a:rPr>
                        <a:t>77.40%</a:t>
                      </a:r>
                      <a:endParaRPr lang="en-US" sz="1200" dirty="0" smtClean="0">
                        <a:effectLst/>
                        <a:latin typeface="Arial" panose="020B0604020202020204" pitchFamily="34" charset="0"/>
                        <a:ea typeface="Calibri" panose="020F0502020204030204" pitchFamily="34" charset="0"/>
                        <a:cs typeface="Times New Roman" panose="02020603050405020304" pitchFamily="18" charset="0"/>
                      </a:endParaRPr>
                    </a:p>
                    <a:p>
                      <a:pPr marL="0" marR="0" algn="ctr">
                        <a:lnSpc>
                          <a:spcPct val="115000"/>
                        </a:lnSpc>
                        <a:spcBef>
                          <a:spcPts val="300"/>
                        </a:spcBef>
                        <a:spcAft>
                          <a:spcPts val="300"/>
                        </a:spcAft>
                      </a:pP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868879759"/>
                  </a:ext>
                </a:extLst>
              </a:tr>
            </a:tbl>
          </a:graphicData>
        </a:graphic>
      </p:graphicFrame>
    </p:spTree>
    <p:extLst>
      <p:ext uri="{BB962C8B-B14F-4D97-AF65-F5344CB8AC3E}">
        <p14:creationId xmlns:p14="http://schemas.microsoft.com/office/powerpoint/2010/main" val="3325374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dirty="0" smtClean="0"/>
              <a:t>Indicator 1 </a:t>
            </a:r>
            <a:r>
              <a:rPr lang="en-US" dirty="0" smtClean="0"/>
              <a:t>– Graduation Data</a:t>
            </a:r>
            <a:endParaRPr lang="en-US" dirty="0"/>
          </a:p>
        </p:txBody>
      </p:sp>
      <p:sp>
        <p:nvSpPr>
          <p:cNvPr id="3" name="Content Placeholder 2"/>
          <p:cNvSpPr>
            <a:spLocks noGrp="1"/>
          </p:cNvSpPr>
          <p:nvPr>
            <p:ph idx="1"/>
          </p:nvPr>
        </p:nvSpPr>
        <p:spPr/>
        <p:txBody>
          <a:bodyPr>
            <a:normAutofit/>
          </a:bodyPr>
          <a:lstStyle/>
          <a:p>
            <a:r>
              <a:rPr lang="en-US" b="1" dirty="0" smtClean="0"/>
              <a:t>FFY 2019 Data</a:t>
            </a:r>
            <a:r>
              <a:rPr lang="en-US" b="1" dirty="0" smtClean="0"/>
              <a:t>:</a:t>
            </a:r>
          </a:p>
          <a:p>
            <a:endParaRPr lang="en-US" b="1" dirty="0"/>
          </a:p>
          <a:p>
            <a:endParaRPr lang="en-US" b="1" dirty="0" smtClean="0"/>
          </a:p>
          <a:p>
            <a:endParaRPr lang="en-US" b="1" dirty="0"/>
          </a:p>
          <a:p>
            <a:r>
              <a:rPr lang="en-US" dirty="0" smtClean="0"/>
              <a:t>4-Year Adjusted Cohort Rate used</a:t>
            </a:r>
          </a:p>
          <a:p>
            <a:r>
              <a:rPr lang="en-US" dirty="0" smtClean="0"/>
              <a:t>Lag year data used </a:t>
            </a:r>
          </a:p>
          <a:p>
            <a:endParaRPr lang="en-US" b="1" dirty="0"/>
          </a:p>
          <a:p>
            <a:endParaRPr lang="en-US" b="1" dirty="0" smtClean="0"/>
          </a:p>
          <a:p>
            <a:endParaRPr lang="en-US" dirty="0"/>
          </a:p>
          <a:p>
            <a:endParaRPr lang="en-US" b="1" dirty="0"/>
          </a:p>
          <a:p>
            <a:pPr marL="0" indent="0">
              <a:buNone/>
            </a:pPr>
            <a:endParaRPr lang="en-US" sz="3600" dirty="0"/>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28</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054817153"/>
              </p:ext>
            </p:extLst>
          </p:nvPr>
        </p:nvGraphicFramePr>
        <p:xfrm>
          <a:off x="1430533" y="2414586"/>
          <a:ext cx="9601200" cy="1288161"/>
        </p:xfrm>
        <a:graphic>
          <a:graphicData uri="http://schemas.openxmlformats.org/drawingml/2006/table">
            <a:tbl>
              <a:tblPr>
                <a:tableStyleId>{C4B1156A-380E-4F78-BDF5-A606A8083BF9}</a:tableStyleId>
              </a:tblPr>
              <a:tblGrid>
                <a:gridCol w="1589959">
                  <a:extLst>
                    <a:ext uri="{9D8B030D-6E8A-4147-A177-3AD203B41FA5}">
                      <a16:colId xmlns:a16="http://schemas.microsoft.com/office/drawing/2014/main" val="1626355162"/>
                    </a:ext>
                  </a:extLst>
                </a:gridCol>
                <a:gridCol w="1879915">
                  <a:extLst>
                    <a:ext uri="{9D8B030D-6E8A-4147-A177-3AD203B41FA5}">
                      <a16:colId xmlns:a16="http://schemas.microsoft.com/office/drawing/2014/main" val="3033505917"/>
                    </a:ext>
                  </a:extLst>
                </a:gridCol>
                <a:gridCol w="1038850">
                  <a:extLst>
                    <a:ext uri="{9D8B030D-6E8A-4147-A177-3AD203B41FA5}">
                      <a16:colId xmlns:a16="http://schemas.microsoft.com/office/drawing/2014/main" val="1776927586"/>
                    </a:ext>
                  </a:extLst>
                </a:gridCol>
                <a:gridCol w="1547713">
                  <a:extLst>
                    <a:ext uri="{9D8B030D-6E8A-4147-A177-3AD203B41FA5}">
                      <a16:colId xmlns:a16="http://schemas.microsoft.com/office/drawing/2014/main" val="2650239743"/>
                    </a:ext>
                  </a:extLst>
                </a:gridCol>
                <a:gridCol w="1215512">
                  <a:extLst>
                    <a:ext uri="{9D8B030D-6E8A-4147-A177-3AD203B41FA5}">
                      <a16:colId xmlns:a16="http://schemas.microsoft.com/office/drawing/2014/main" val="1927005427"/>
                    </a:ext>
                  </a:extLst>
                </a:gridCol>
                <a:gridCol w="1182868">
                  <a:extLst>
                    <a:ext uri="{9D8B030D-6E8A-4147-A177-3AD203B41FA5}">
                      <a16:colId xmlns:a16="http://schemas.microsoft.com/office/drawing/2014/main" val="3165560515"/>
                    </a:ext>
                  </a:extLst>
                </a:gridCol>
                <a:gridCol w="1146383">
                  <a:extLst>
                    <a:ext uri="{9D8B030D-6E8A-4147-A177-3AD203B41FA5}">
                      <a16:colId xmlns:a16="http://schemas.microsoft.com/office/drawing/2014/main" val="1325038434"/>
                    </a:ext>
                  </a:extLst>
                </a:gridCol>
              </a:tblGrid>
              <a:tr h="0">
                <a:tc>
                  <a:txBody>
                    <a:bodyPr/>
                    <a:lstStyle/>
                    <a:p>
                      <a:pPr marL="0" marR="0" algn="ctr">
                        <a:lnSpc>
                          <a:spcPct val="115000"/>
                        </a:lnSpc>
                        <a:spcBef>
                          <a:spcPts val="300"/>
                        </a:spcBef>
                        <a:spcAft>
                          <a:spcPts val="0"/>
                        </a:spcAft>
                      </a:pPr>
                      <a:r>
                        <a:rPr lang="en-US" sz="1050" b="1" dirty="0">
                          <a:effectLst/>
                        </a:rPr>
                        <a:t>Number of youth with IEPs in the current year’s adjusted cohort graduating with a regular diploma</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gn="ctr">
                        <a:lnSpc>
                          <a:spcPct val="115000"/>
                        </a:lnSpc>
                        <a:spcBef>
                          <a:spcPts val="300"/>
                        </a:spcBef>
                        <a:spcAft>
                          <a:spcPts val="0"/>
                        </a:spcAft>
                      </a:pPr>
                      <a:r>
                        <a:rPr lang="en-US" sz="1050" b="1" dirty="0">
                          <a:effectLst/>
                        </a:rPr>
                        <a:t>Number of youth with IEPs in the current year’s adjusted cohort eligible to graduate</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gn="ctr">
                        <a:lnSpc>
                          <a:spcPct val="115000"/>
                        </a:lnSpc>
                        <a:spcBef>
                          <a:spcPts val="300"/>
                        </a:spcBef>
                        <a:spcAft>
                          <a:spcPts val="0"/>
                        </a:spcAft>
                      </a:pPr>
                      <a:r>
                        <a:rPr lang="en-US" sz="1050" b="1" dirty="0">
                          <a:effectLst/>
                        </a:rPr>
                        <a:t>FFY 2018 Data</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gn="ctr">
                        <a:lnSpc>
                          <a:spcPct val="115000"/>
                        </a:lnSpc>
                        <a:spcBef>
                          <a:spcPts val="300"/>
                        </a:spcBef>
                        <a:spcAft>
                          <a:spcPts val="0"/>
                        </a:spcAft>
                      </a:pPr>
                      <a:r>
                        <a:rPr lang="en-US" sz="1050" b="1" dirty="0">
                          <a:effectLst/>
                        </a:rPr>
                        <a:t>FFY 2019 Target</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gn="ctr">
                        <a:lnSpc>
                          <a:spcPct val="115000"/>
                        </a:lnSpc>
                        <a:spcBef>
                          <a:spcPts val="300"/>
                        </a:spcBef>
                        <a:spcAft>
                          <a:spcPts val="0"/>
                        </a:spcAft>
                      </a:pPr>
                      <a:r>
                        <a:rPr lang="en-US" sz="1050" b="1" dirty="0">
                          <a:effectLst/>
                        </a:rPr>
                        <a:t>FFY 2019 Data</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gn="ctr">
                        <a:lnSpc>
                          <a:spcPct val="115000"/>
                        </a:lnSpc>
                        <a:spcBef>
                          <a:spcPts val="300"/>
                        </a:spcBef>
                        <a:spcAft>
                          <a:spcPts val="0"/>
                        </a:spcAft>
                      </a:pPr>
                      <a:r>
                        <a:rPr lang="en-US" sz="1050" b="1" dirty="0">
                          <a:effectLst/>
                        </a:rPr>
                        <a:t>Status</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tc>
                  <a:txBody>
                    <a:bodyPr/>
                    <a:lstStyle/>
                    <a:p>
                      <a:pPr marL="0" marR="0" algn="ctr">
                        <a:lnSpc>
                          <a:spcPct val="115000"/>
                        </a:lnSpc>
                        <a:spcBef>
                          <a:spcPts val="300"/>
                        </a:spcBef>
                        <a:spcAft>
                          <a:spcPts val="0"/>
                        </a:spcAft>
                      </a:pPr>
                      <a:r>
                        <a:rPr lang="en-US" sz="1050" b="1" dirty="0">
                          <a:effectLst/>
                        </a:rPr>
                        <a:t>Slippage</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solidFill>
                      <a:schemeClr val="accent1">
                        <a:lumMod val="20000"/>
                        <a:lumOff val="80000"/>
                      </a:schemeClr>
                    </a:solidFill>
                  </a:tcPr>
                </a:tc>
                <a:extLst>
                  <a:ext uri="{0D108BD9-81ED-4DB2-BD59-A6C34878D82A}">
                    <a16:rowId xmlns:a16="http://schemas.microsoft.com/office/drawing/2014/main" val="1177099022"/>
                  </a:ext>
                </a:extLst>
              </a:tr>
              <a:tr h="215900">
                <a:tc>
                  <a:txBody>
                    <a:bodyPr/>
                    <a:lstStyle/>
                    <a:p>
                      <a:pPr marL="0" marR="0" algn="ctr">
                        <a:lnSpc>
                          <a:spcPct val="115000"/>
                        </a:lnSpc>
                        <a:spcBef>
                          <a:spcPts val="300"/>
                        </a:spcBef>
                        <a:spcAft>
                          <a:spcPts val="300"/>
                        </a:spcAft>
                      </a:pPr>
                      <a:r>
                        <a:rPr lang="en-US" sz="1050" b="1" dirty="0">
                          <a:effectLst/>
                        </a:rPr>
                        <a:t>2,424</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b="1" dirty="0">
                          <a:effectLst/>
                        </a:rPr>
                        <a:t>3,749</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b="1" dirty="0">
                          <a:effectLst/>
                        </a:rPr>
                        <a:t>65.60%</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b="1" dirty="0">
                          <a:effectLst/>
                        </a:rPr>
                        <a:t>77.40%</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b="1" dirty="0">
                          <a:effectLst/>
                        </a:rPr>
                        <a:t>64.66%</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b="1" dirty="0">
                          <a:solidFill>
                            <a:srgbClr val="FF0000"/>
                          </a:solidFill>
                          <a:effectLst/>
                        </a:rPr>
                        <a:t>Did Not Meet Target</a:t>
                      </a:r>
                      <a:endParaRPr lang="en-US" sz="105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b="1" dirty="0">
                          <a:solidFill>
                            <a:srgbClr val="00B050"/>
                          </a:solidFill>
                          <a:effectLst/>
                        </a:rPr>
                        <a:t>No Slippage</a:t>
                      </a:r>
                      <a:endParaRPr lang="en-US" sz="105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76515896"/>
                  </a:ext>
                </a:extLst>
              </a:tr>
            </a:tbl>
          </a:graphicData>
        </a:graphic>
      </p:graphicFrame>
    </p:spTree>
    <p:extLst>
      <p:ext uri="{BB962C8B-B14F-4D97-AF65-F5344CB8AC3E}">
        <p14:creationId xmlns:p14="http://schemas.microsoft.com/office/powerpoint/2010/main" val="2613146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Indicator 1 - Graduation Targets</a:t>
            </a:r>
            <a:endParaRPr lang="en-US" dirty="0"/>
          </a:p>
        </p:txBody>
      </p:sp>
      <p:sp>
        <p:nvSpPr>
          <p:cNvPr id="3" name="Content Placeholder 2"/>
          <p:cNvSpPr>
            <a:spLocks noGrp="1"/>
          </p:cNvSpPr>
          <p:nvPr>
            <p:ph idx="1"/>
          </p:nvPr>
        </p:nvSpPr>
        <p:spPr/>
        <p:txBody>
          <a:bodyPr/>
          <a:lstStyle/>
          <a:p>
            <a:r>
              <a:rPr lang="en-US" dirty="0" smtClean="0"/>
              <a:t>Last 6 Years of Targets and Data</a:t>
            </a:r>
          </a:p>
          <a:p>
            <a:pPr lvl="1"/>
            <a:endParaRPr lang="en-US" dirty="0"/>
          </a:p>
          <a:p>
            <a:pPr marL="320040" lvl="1" indent="0">
              <a:buNone/>
            </a:pPr>
            <a:endParaRPr lang="en-US" dirty="0" smtClean="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29</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2146158676"/>
              </p:ext>
            </p:extLst>
          </p:nvPr>
        </p:nvGraphicFramePr>
        <p:xfrm>
          <a:off x="1918788" y="2827906"/>
          <a:ext cx="7991566" cy="2181064"/>
        </p:xfrm>
        <a:graphic>
          <a:graphicData uri="http://schemas.openxmlformats.org/drawingml/2006/table">
            <a:tbl>
              <a:tblPr>
                <a:tableStyleId>{C4B1156A-380E-4F78-BDF5-A606A8083BF9}</a:tableStyleId>
              </a:tblPr>
              <a:tblGrid>
                <a:gridCol w="664264">
                  <a:extLst>
                    <a:ext uri="{9D8B030D-6E8A-4147-A177-3AD203B41FA5}">
                      <a16:colId xmlns:a16="http://schemas.microsoft.com/office/drawing/2014/main" val="123005085"/>
                    </a:ext>
                  </a:extLst>
                </a:gridCol>
                <a:gridCol w="1205176">
                  <a:extLst>
                    <a:ext uri="{9D8B030D-6E8A-4147-A177-3AD203B41FA5}">
                      <a16:colId xmlns:a16="http://schemas.microsoft.com/office/drawing/2014/main" val="2000356435"/>
                    </a:ext>
                  </a:extLst>
                </a:gridCol>
                <a:gridCol w="1184366">
                  <a:extLst>
                    <a:ext uri="{9D8B030D-6E8A-4147-A177-3AD203B41FA5}">
                      <a16:colId xmlns:a16="http://schemas.microsoft.com/office/drawing/2014/main" val="735148586"/>
                    </a:ext>
                  </a:extLst>
                </a:gridCol>
                <a:gridCol w="1288868">
                  <a:extLst>
                    <a:ext uri="{9D8B030D-6E8A-4147-A177-3AD203B41FA5}">
                      <a16:colId xmlns:a16="http://schemas.microsoft.com/office/drawing/2014/main" val="3028661698"/>
                    </a:ext>
                  </a:extLst>
                </a:gridCol>
                <a:gridCol w="1201783">
                  <a:extLst>
                    <a:ext uri="{9D8B030D-6E8A-4147-A177-3AD203B41FA5}">
                      <a16:colId xmlns:a16="http://schemas.microsoft.com/office/drawing/2014/main" val="4143273389"/>
                    </a:ext>
                  </a:extLst>
                </a:gridCol>
                <a:gridCol w="1254034">
                  <a:extLst>
                    <a:ext uri="{9D8B030D-6E8A-4147-A177-3AD203B41FA5}">
                      <a16:colId xmlns:a16="http://schemas.microsoft.com/office/drawing/2014/main" val="418305452"/>
                    </a:ext>
                  </a:extLst>
                </a:gridCol>
                <a:gridCol w="1193075">
                  <a:extLst>
                    <a:ext uri="{9D8B030D-6E8A-4147-A177-3AD203B41FA5}">
                      <a16:colId xmlns:a16="http://schemas.microsoft.com/office/drawing/2014/main" val="2667445341"/>
                    </a:ext>
                  </a:extLst>
                </a:gridCol>
              </a:tblGrid>
              <a:tr h="492519">
                <a:tc>
                  <a:txBody>
                    <a:bodyPr/>
                    <a:lstStyle/>
                    <a:p>
                      <a:pPr marL="0" marR="0" algn="ctr">
                        <a:lnSpc>
                          <a:spcPct val="115000"/>
                        </a:lnSpc>
                        <a:spcBef>
                          <a:spcPts val="300"/>
                        </a:spcBef>
                        <a:spcAft>
                          <a:spcPts val="300"/>
                        </a:spcAft>
                      </a:pPr>
                      <a:r>
                        <a:rPr lang="en-US" sz="1200" b="1" dirty="0">
                          <a:effectLst/>
                        </a:rPr>
                        <a:t>FFY</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a:effectLst/>
                        </a:rPr>
                        <a:t>2014</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a:effectLst/>
                        </a:rPr>
                        <a:t>2015</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a:effectLst/>
                        </a:rPr>
                        <a:t>2016</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a:effectLst/>
                        </a:rPr>
                        <a:t>2017</a:t>
                      </a:r>
                      <a:endParaRPr lang="en-US" sz="1200" b="1">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a:effectLst/>
                        </a:rPr>
                        <a:t>2018</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200" b="1" dirty="0" smtClean="0">
                          <a:effectLst/>
                          <a:latin typeface="+mn-lt"/>
                          <a:ea typeface="Calibri" panose="020F0502020204030204" pitchFamily="34" charset="0"/>
                          <a:cs typeface="Times New Roman" panose="02020603050405020304" pitchFamily="18" charset="0"/>
                        </a:rPr>
                        <a:t>2019</a:t>
                      </a:r>
                    </a:p>
                    <a:p>
                      <a:pPr marL="0" marR="0" algn="ctr">
                        <a:lnSpc>
                          <a:spcPct val="115000"/>
                        </a:lnSpc>
                        <a:spcBef>
                          <a:spcPts val="300"/>
                        </a:spcBef>
                        <a:spcAft>
                          <a:spcPts val="300"/>
                        </a:spcAft>
                      </a:pP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3204693"/>
                  </a:ext>
                </a:extLst>
              </a:tr>
              <a:tr h="586527">
                <a:tc>
                  <a:txBody>
                    <a:bodyPr/>
                    <a:lstStyle/>
                    <a:p>
                      <a:pPr marL="0" marR="0">
                        <a:lnSpc>
                          <a:spcPct val="115000"/>
                        </a:lnSpc>
                        <a:spcBef>
                          <a:spcPts val="300"/>
                        </a:spcBef>
                        <a:spcAft>
                          <a:spcPts val="300"/>
                        </a:spcAft>
                      </a:pPr>
                      <a:r>
                        <a:rPr lang="en-US" sz="1200" b="1" dirty="0" smtClean="0">
                          <a:effectLst/>
                        </a:rPr>
                        <a:t>Target</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15000"/>
                        </a:lnSpc>
                        <a:spcBef>
                          <a:spcPts val="300"/>
                        </a:spcBef>
                        <a:spcAft>
                          <a:spcPts val="300"/>
                        </a:spcAft>
                      </a:pPr>
                      <a:r>
                        <a:rPr lang="en-US" sz="1200" dirty="0">
                          <a:effectLst/>
                        </a:rPr>
                        <a:t>73.70%</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15000"/>
                        </a:lnSpc>
                        <a:spcBef>
                          <a:spcPts val="300"/>
                        </a:spcBef>
                        <a:spcAft>
                          <a:spcPts val="300"/>
                        </a:spcAft>
                      </a:pPr>
                      <a:r>
                        <a:rPr lang="en-US" sz="1200" dirty="0">
                          <a:effectLst/>
                        </a:rPr>
                        <a:t>75.60%</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15000"/>
                        </a:lnSpc>
                        <a:spcBef>
                          <a:spcPts val="300"/>
                        </a:spcBef>
                        <a:spcAft>
                          <a:spcPts val="300"/>
                        </a:spcAft>
                      </a:pPr>
                      <a:r>
                        <a:rPr lang="en-US" sz="1200" dirty="0">
                          <a:effectLst/>
                        </a:rPr>
                        <a:t>77.40%</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15000"/>
                        </a:lnSpc>
                        <a:spcBef>
                          <a:spcPts val="300"/>
                        </a:spcBef>
                        <a:spcAft>
                          <a:spcPts val="300"/>
                        </a:spcAft>
                      </a:pPr>
                      <a:r>
                        <a:rPr lang="en-US" sz="1200" dirty="0">
                          <a:effectLst/>
                        </a:rPr>
                        <a:t>77.40%</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15000"/>
                        </a:lnSpc>
                        <a:spcBef>
                          <a:spcPts val="300"/>
                        </a:spcBef>
                        <a:spcAft>
                          <a:spcPts val="300"/>
                        </a:spcAft>
                      </a:pPr>
                      <a:r>
                        <a:rPr lang="en-US" sz="1200" dirty="0">
                          <a:effectLst/>
                        </a:rPr>
                        <a:t>77.40%</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endParaRPr lang="en-US" sz="1200" dirty="0" smtClean="0">
                        <a:effectLst/>
                      </a:endParaRPr>
                    </a:p>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200" dirty="0" smtClean="0">
                          <a:effectLst/>
                        </a:rPr>
                        <a:t>77.40%</a:t>
                      </a:r>
                      <a:endParaRPr lang="en-US" sz="1200" dirty="0" smtClean="0">
                        <a:effectLst/>
                        <a:latin typeface="Arial" panose="020B0604020202020204" pitchFamily="34" charset="0"/>
                        <a:ea typeface="Calibri" panose="020F0502020204030204" pitchFamily="34" charset="0"/>
                        <a:cs typeface="Times New Roman" panose="02020603050405020304" pitchFamily="18" charset="0"/>
                      </a:endParaRPr>
                    </a:p>
                    <a:p>
                      <a:pPr marL="0" marR="0" algn="ctr">
                        <a:lnSpc>
                          <a:spcPct val="115000"/>
                        </a:lnSpc>
                        <a:spcBef>
                          <a:spcPts val="300"/>
                        </a:spcBef>
                        <a:spcAft>
                          <a:spcPts val="300"/>
                        </a:spcAft>
                      </a:pP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868879759"/>
                  </a:ext>
                </a:extLst>
              </a:tr>
              <a:tr h="450452">
                <a:tc>
                  <a:txBody>
                    <a:bodyPr/>
                    <a:lstStyle/>
                    <a:p>
                      <a:pPr marL="0" marR="0">
                        <a:lnSpc>
                          <a:spcPct val="115000"/>
                        </a:lnSpc>
                        <a:spcBef>
                          <a:spcPts val="300"/>
                        </a:spcBef>
                        <a:spcAft>
                          <a:spcPts val="300"/>
                        </a:spcAft>
                      </a:pPr>
                      <a:r>
                        <a:rPr lang="en-US" sz="1200" b="1" dirty="0">
                          <a:effectLst/>
                        </a:rPr>
                        <a:t>Data</a:t>
                      </a: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a:effectLst/>
                        </a:rPr>
                        <a:t>56.49%</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a:effectLst/>
                        </a:rPr>
                        <a:t>59.32%</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a:effectLst/>
                        </a:rPr>
                        <a:t>61.85%</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a:effectLst/>
                        </a:rPr>
                        <a:t>61.54%</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dirty="0">
                          <a:effectLst/>
                        </a:rPr>
                        <a:t>65.60%</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dirty="0" smtClean="0">
                          <a:effectLst/>
                          <a:latin typeface="+mn-lt"/>
                          <a:ea typeface="Calibri" panose="020F0502020204030204" pitchFamily="34" charset="0"/>
                          <a:cs typeface="Times New Roman" panose="02020603050405020304" pitchFamily="18" charset="0"/>
                        </a:rPr>
                        <a:t>64.66%</a:t>
                      </a:r>
                      <a:endParaRPr lang="en-US" sz="12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14141031"/>
                  </a:ext>
                </a:extLst>
              </a:tr>
              <a:tr h="450452">
                <a:tc>
                  <a:txBody>
                    <a:bodyPr/>
                    <a:lstStyle/>
                    <a:p>
                      <a:pPr marL="0" marR="0">
                        <a:lnSpc>
                          <a:spcPct val="115000"/>
                        </a:lnSpc>
                        <a:spcBef>
                          <a:spcPts val="300"/>
                        </a:spcBef>
                        <a:spcAft>
                          <a:spcPts val="300"/>
                        </a:spcAft>
                      </a:pPr>
                      <a:endParaRPr lang="en-US" sz="120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200" dirty="0" smtClean="0">
                          <a:solidFill>
                            <a:srgbClr val="FF0000"/>
                          </a:solidFill>
                          <a:effectLst/>
                          <a:latin typeface="+mn-lt"/>
                          <a:ea typeface="Calibri" panose="020F0502020204030204" pitchFamily="34" charset="0"/>
                          <a:cs typeface="Times New Roman" panose="02020603050405020304" pitchFamily="18" charset="0"/>
                        </a:rPr>
                        <a:t>Target Not Met</a:t>
                      </a:r>
                      <a:endParaRPr lang="en-US" sz="120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200" dirty="0" smtClean="0">
                          <a:solidFill>
                            <a:srgbClr val="FF0000"/>
                          </a:solidFill>
                          <a:effectLst/>
                          <a:latin typeface="+mn-lt"/>
                          <a:ea typeface="Calibri" panose="020F0502020204030204" pitchFamily="34" charset="0"/>
                          <a:cs typeface="Times New Roman" panose="02020603050405020304" pitchFamily="18" charset="0"/>
                        </a:rPr>
                        <a:t>Target Not Met</a:t>
                      </a: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200" dirty="0" smtClean="0">
                          <a:solidFill>
                            <a:srgbClr val="FF0000"/>
                          </a:solidFill>
                          <a:effectLst/>
                          <a:latin typeface="+mn-lt"/>
                          <a:ea typeface="Calibri" panose="020F0502020204030204" pitchFamily="34" charset="0"/>
                          <a:cs typeface="Times New Roman" panose="02020603050405020304" pitchFamily="18" charset="0"/>
                        </a:rPr>
                        <a:t>Target Not Met</a:t>
                      </a: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200" dirty="0" smtClean="0">
                          <a:solidFill>
                            <a:srgbClr val="FF0000"/>
                          </a:solidFill>
                          <a:effectLst/>
                          <a:latin typeface="+mn-lt"/>
                          <a:ea typeface="Calibri" panose="020F0502020204030204" pitchFamily="34" charset="0"/>
                          <a:cs typeface="Times New Roman" panose="02020603050405020304" pitchFamily="18" charset="0"/>
                        </a:rPr>
                        <a:t>Target Not Met</a:t>
                      </a: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200" dirty="0" smtClean="0">
                          <a:solidFill>
                            <a:srgbClr val="FF0000"/>
                          </a:solidFill>
                          <a:effectLst/>
                          <a:latin typeface="+mn-lt"/>
                          <a:ea typeface="Calibri" panose="020F0502020204030204" pitchFamily="34" charset="0"/>
                          <a:cs typeface="Times New Roman" panose="02020603050405020304" pitchFamily="18" charset="0"/>
                        </a:rPr>
                        <a:t>Target Not Met</a:t>
                      </a: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200" dirty="0" smtClean="0">
                          <a:solidFill>
                            <a:srgbClr val="FF0000"/>
                          </a:solidFill>
                          <a:effectLst/>
                          <a:latin typeface="+mn-lt"/>
                          <a:ea typeface="Calibri" panose="020F0502020204030204" pitchFamily="34" charset="0"/>
                          <a:cs typeface="Times New Roman" panose="02020603050405020304" pitchFamily="18" charset="0"/>
                        </a:rPr>
                        <a:t>Target Not Met</a:t>
                      </a:r>
                    </a:p>
                  </a:txBody>
                  <a:tcPr marL="68580" marR="68580" marT="0" marB="0" anchor="ctr"/>
                </a:tc>
                <a:extLst>
                  <a:ext uri="{0D108BD9-81ED-4DB2-BD59-A6C34878D82A}">
                    <a16:rowId xmlns:a16="http://schemas.microsoft.com/office/drawing/2014/main" val="3759126435"/>
                  </a:ext>
                </a:extLst>
              </a:tr>
            </a:tbl>
          </a:graphicData>
        </a:graphic>
      </p:graphicFrame>
    </p:spTree>
    <p:extLst>
      <p:ext uri="{BB962C8B-B14F-4D97-AF65-F5344CB8AC3E}">
        <p14:creationId xmlns:p14="http://schemas.microsoft.com/office/powerpoint/2010/main" val="302917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dirty="0" smtClean="0"/>
              <a:t>Housekeeping</a:t>
            </a:r>
            <a:endParaRPr lang="en-US" dirty="0"/>
          </a:p>
        </p:txBody>
      </p:sp>
      <p:sp>
        <p:nvSpPr>
          <p:cNvPr id="3" name="Content Placeholder 2"/>
          <p:cNvSpPr>
            <a:spLocks noGrp="1"/>
          </p:cNvSpPr>
          <p:nvPr>
            <p:ph idx="1"/>
          </p:nvPr>
        </p:nvSpPr>
        <p:spPr/>
        <p:txBody>
          <a:bodyPr>
            <a:normAutofit/>
          </a:bodyPr>
          <a:lstStyle/>
          <a:p>
            <a:r>
              <a:rPr lang="en-US" sz="3200" dirty="0" smtClean="0"/>
              <a:t>Meeting Norms</a:t>
            </a:r>
          </a:p>
          <a:p>
            <a:pPr lvl="1" algn="just"/>
            <a:r>
              <a:rPr lang="en-US" sz="2800" dirty="0" smtClean="0"/>
              <a:t>Parents/Guardians will have the option to provide input first </a:t>
            </a:r>
          </a:p>
          <a:p>
            <a:pPr lvl="1" algn="just"/>
            <a:r>
              <a:rPr lang="en-US" sz="2800" dirty="0" smtClean="0"/>
              <a:t>Chat box available for questions</a:t>
            </a:r>
          </a:p>
          <a:p>
            <a:pPr lvl="2" algn="just"/>
            <a:r>
              <a:rPr lang="en-US" sz="2600" dirty="0" smtClean="0"/>
              <a:t>Moderated by Leah Johnson </a:t>
            </a:r>
          </a:p>
          <a:p>
            <a:pPr lvl="1" algn="just"/>
            <a:r>
              <a:rPr lang="en-US" sz="2800" dirty="0" err="1" smtClean="0"/>
              <a:t>Jamboard</a:t>
            </a:r>
            <a:r>
              <a:rPr lang="en-US" sz="2800" dirty="0" smtClean="0"/>
              <a:t> available for feedback</a:t>
            </a:r>
          </a:p>
          <a:p>
            <a:pPr lvl="2" algn="just"/>
            <a:r>
              <a:rPr lang="en-US" sz="2600" dirty="0" smtClean="0"/>
              <a:t>Moderated by Matthew Kump</a:t>
            </a:r>
            <a:endParaRPr lang="en-US" sz="2600" dirty="0" smtClean="0"/>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3</a:t>
            </a:fld>
            <a:endParaRPr lang="en-US"/>
          </a:p>
        </p:txBody>
      </p:sp>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479" y="255134"/>
            <a:ext cx="10005237" cy="1036850"/>
          </a:xfrm>
        </p:spPr>
        <p:txBody>
          <a:bodyPr>
            <a:normAutofit fontScale="90000"/>
          </a:bodyPr>
          <a:lstStyle/>
          <a:p>
            <a:pPr algn="ctr"/>
            <a:r>
              <a:rPr lang="en-US" b="1" dirty="0"/>
              <a:t/>
            </a:r>
            <a:br>
              <a:rPr lang="en-US" b="1" dirty="0"/>
            </a:br>
            <a:r>
              <a:rPr lang="en-US" dirty="0" smtClean="0"/>
              <a:t>Indicator 1 </a:t>
            </a:r>
            <a:r>
              <a:rPr lang="en-US" dirty="0" smtClean="0"/>
              <a:t>Graduation – </a:t>
            </a:r>
            <a:r>
              <a:rPr lang="en-US" dirty="0" smtClean="0"/>
              <a:t>4 </a:t>
            </a:r>
            <a:r>
              <a:rPr lang="en-US" dirty="0" smtClean="0"/>
              <a:t>Years of Data</a:t>
            </a:r>
            <a:endParaRPr lang="en-US" dirty="0"/>
          </a:p>
        </p:txBody>
      </p:sp>
      <p:sp>
        <p:nvSpPr>
          <p:cNvPr id="3" name="Content Placeholder 2"/>
          <p:cNvSpPr>
            <a:spLocks noGrp="1"/>
          </p:cNvSpPr>
          <p:nvPr>
            <p:ph idx="1"/>
          </p:nvPr>
        </p:nvSpPr>
        <p:spPr>
          <a:xfrm>
            <a:off x="1295399" y="1690576"/>
            <a:ext cx="10209029" cy="5582093"/>
          </a:xfrm>
        </p:spPr>
        <p:txBody>
          <a:bodyPr>
            <a:normAutofit/>
          </a:bodyPr>
          <a:lstStyle/>
          <a:p>
            <a:endParaRPr lang="en-US" dirty="0" smtClean="0"/>
          </a:p>
          <a:p>
            <a:pPr marL="594360" lvl="2" indent="0">
              <a:buNone/>
            </a:pPr>
            <a:endParaRPr lang="en-US" dirty="0" smtClean="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30</a:t>
            </a:fld>
            <a:endParaRPr lang="en-US"/>
          </a:p>
        </p:txBody>
      </p:sp>
      <p:graphicFrame>
        <p:nvGraphicFramePr>
          <p:cNvPr id="15" name="Chart 14"/>
          <p:cNvGraphicFramePr/>
          <p:nvPr>
            <p:extLst>
              <p:ext uri="{D42A27DB-BD31-4B8C-83A1-F6EECF244321}">
                <p14:modId xmlns:p14="http://schemas.microsoft.com/office/powerpoint/2010/main" val="2350066213"/>
              </p:ext>
            </p:extLst>
          </p:nvPr>
        </p:nvGraphicFramePr>
        <p:xfrm>
          <a:off x="2032000" y="1837944"/>
          <a:ext cx="7834376" cy="43003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9654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Indicator 1 – Graduation Rate of Growth (Loss) and Difference between Target and State Rate</a:t>
            </a:r>
            <a:endParaRPr lang="en-US" dirty="0"/>
          </a:p>
        </p:txBody>
      </p:sp>
      <p:sp>
        <p:nvSpPr>
          <p:cNvPr id="3" name="Content Placeholder 2"/>
          <p:cNvSpPr>
            <a:spLocks noGrp="1"/>
          </p:cNvSpPr>
          <p:nvPr>
            <p:ph idx="1"/>
          </p:nvPr>
        </p:nvSpPr>
        <p:spPr>
          <a:xfrm>
            <a:off x="1295399" y="1623493"/>
            <a:ext cx="4548051" cy="4343400"/>
          </a:xfrm>
        </p:spPr>
        <p:txBody>
          <a:bodyPr/>
          <a:lstStyle/>
          <a:p>
            <a:pPr marL="0" indent="0">
              <a:buNone/>
            </a:pPr>
            <a:r>
              <a:rPr lang="en-US" dirty="0" smtClean="0"/>
              <a:t>Rate of Growth/Loss Between Years</a:t>
            </a:r>
          </a:p>
          <a:p>
            <a:r>
              <a:rPr lang="en-US" dirty="0" smtClean="0"/>
              <a:t>FFY 2014 to FFY 2015:  </a:t>
            </a:r>
            <a:r>
              <a:rPr lang="en-US" dirty="0" smtClean="0">
                <a:solidFill>
                  <a:srgbClr val="00B050"/>
                </a:solidFill>
              </a:rPr>
              <a:t>2.83%</a:t>
            </a:r>
          </a:p>
          <a:p>
            <a:r>
              <a:rPr lang="en-US" dirty="0" smtClean="0">
                <a:solidFill>
                  <a:schemeClr val="tx1"/>
                </a:solidFill>
              </a:rPr>
              <a:t>FFY 2015 to FFY 2016:  </a:t>
            </a:r>
            <a:r>
              <a:rPr lang="en-US" dirty="0" smtClean="0">
                <a:solidFill>
                  <a:srgbClr val="00B050"/>
                </a:solidFill>
              </a:rPr>
              <a:t>2.53%</a:t>
            </a:r>
          </a:p>
          <a:p>
            <a:r>
              <a:rPr lang="en-US" dirty="0" smtClean="0">
                <a:solidFill>
                  <a:schemeClr val="tx1"/>
                </a:solidFill>
              </a:rPr>
              <a:t>FFY 2016 to FFY 2017: </a:t>
            </a:r>
            <a:r>
              <a:rPr lang="en-US" dirty="0" smtClean="0">
                <a:solidFill>
                  <a:srgbClr val="FF0000"/>
                </a:solidFill>
              </a:rPr>
              <a:t>-0.31%</a:t>
            </a:r>
          </a:p>
          <a:p>
            <a:r>
              <a:rPr lang="en-US" dirty="0" smtClean="0">
                <a:solidFill>
                  <a:schemeClr val="tx1"/>
                </a:solidFill>
              </a:rPr>
              <a:t>FFY 2017 to FFY 2018: </a:t>
            </a:r>
            <a:r>
              <a:rPr lang="en-US" dirty="0" smtClean="0">
                <a:solidFill>
                  <a:srgbClr val="00B050"/>
                </a:solidFill>
              </a:rPr>
              <a:t> 4.06%</a:t>
            </a:r>
          </a:p>
          <a:p>
            <a:r>
              <a:rPr lang="en-US" dirty="0" smtClean="0">
                <a:solidFill>
                  <a:schemeClr val="tx1"/>
                </a:solidFill>
              </a:rPr>
              <a:t>FFY 2018 to FFY 2019:  </a:t>
            </a:r>
            <a:r>
              <a:rPr lang="en-US" dirty="0" smtClean="0">
                <a:solidFill>
                  <a:srgbClr val="FF0000"/>
                </a:solidFill>
              </a:rPr>
              <a:t>-0.94%</a:t>
            </a:r>
          </a:p>
          <a:p>
            <a:pPr marL="0" indent="0">
              <a:buNone/>
            </a:pPr>
            <a:r>
              <a:rPr lang="en-US" dirty="0" smtClean="0">
                <a:solidFill>
                  <a:srgbClr val="00B050"/>
                </a:solidFill>
              </a:rPr>
              <a:t>Average Rate of Growth:  1.634%</a:t>
            </a:r>
          </a:p>
          <a:p>
            <a:pPr marL="0" indent="0">
              <a:buNone/>
            </a:pPr>
            <a:endParaRPr lang="en-US" dirty="0">
              <a:solidFill>
                <a:schemeClr val="tx1"/>
              </a:solidFill>
            </a:endParaRPr>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31</a:t>
            </a:fld>
            <a:endParaRPr lang="en-US"/>
          </a:p>
        </p:txBody>
      </p:sp>
      <p:sp>
        <p:nvSpPr>
          <p:cNvPr id="7" name="Content Placeholder 2"/>
          <p:cNvSpPr txBox="1">
            <a:spLocks/>
          </p:cNvSpPr>
          <p:nvPr/>
        </p:nvSpPr>
        <p:spPr>
          <a:xfrm>
            <a:off x="6601097" y="1623493"/>
            <a:ext cx="4548051" cy="4343400"/>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rgbClr val="3A3D4B"/>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Clr>
                <a:srgbClr val="FF914D"/>
              </a:buClr>
              <a:buFont typeface="Wingdings" panose="05000000000000000000" pitchFamily="2" charset="2"/>
              <a:buChar char="§"/>
              <a:defRPr sz="2000" kern="1200">
                <a:solidFill>
                  <a:srgbClr val="3A3D4B"/>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Clr>
                <a:srgbClr val="048A81"/>
              </a:buClr>
              <a:buFont typeface="Wingdings" panose="05000000000000000000" pitchFamily="2" charset="2"/>
              <a:buChar char="ü"/>
              <a:defRPr sz="1800" kern="1200">
                <a:solidFill>
                  <a:srgbClr val="3A3D4B"/>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rgbClr val="3A3D4B"/>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US" dirty="0" smtClean="0"/>
              <a:t>Difference Between Target and State Data</a:t>
            </a:r>
          </a:p>
          <a:p>
            <a:r>
              <a:rPr lang="en-US" dirty="0" smtClean="0"/>
              <a:t>FFY 2014:   </a:t>
            </a:r>
            <a:r>
              <a:rPr lang="en-US" dirty="0" smtClean="0">
                <a:solidFill>
                  <a:srgbClr val="FF0000"/>
                </a:solidFill>
              </a:rPr>
              <a:t>17.21%</a:t>
            </a:r>
          </a:p>
          <a:p>
            <a:r>
              <a:rPr lang="en-US" dirty="0" smtClean="0">
                <a:solidFill>
                  <a:schemeClr val="tx1"/>
                </a:solidFill>
              </a:rPr>
              <a:t>FFY 2015:  </a:t>
            </a:r>
            <a:r>
              <a:rPr lang="en-US" dirty="0" smtClean="0">
                <a:solidFill>
                  <a:srgbClr val="FF0000"/>
                </a:solidFill>
              </a:rPr>
              <a:t>16.28%</a:t>
            </a:r>
          </a:p>
          <a:p>
            <a:r>
              <a:rPr lang="en-US" dirty="0" smtClean="0">
                <a:solidFill>
                  <a:schemeClr val="tx1"/>
                </a:solidFill>
              </a:rPr>
              <a:t>FFY 2016: </a:t>
            </a:r>
            <a:r>
              <a:rPr lang="en-US" dirty="0" smtClean="0">
                <a:solidFill>
                  <a:srgbClr val="FF0000"/>
                </a:solidFill>
              </a:rPr>
              <a:t> 15.55%</a:t>
            </a:r>
          </a:p>
          <a:p>
            <a:r>
              <a:rPr lang="en-US" dirty="0" smtClean="0">
                <a:solidFill>
                  <a:schemeClr val="tx1"/>
                </a:solidFill>
              </a:rPr>
              <a:t>FFY 2017:  </a:t>
            </a:r>
            <a:r>
              <a:rPr lang="en-US" dirty="0" smtClean="0">
                <a:solidFill>
                  <a:srgbClr val="FF0000"/>
                </a:solidFill>
              </a:rPr>
              <a:t>15.86%</a:t>
            </a:r>
          </a:p>
          <a:p>
            <a:r>
              <a:rPr lang="en-US" dirty="0" smtClean="0">
                <a:solidFill>
                  <a:schemeClr val="tx1"/>
                </a:solidFill>
              </a:rPr>
              <a:t>FFY 2018: </a:t>
            </a:r>
            <a:r>
              <a:rPr lang="en-US" dirty="0" smtClean="0">
                <a:solidFill>
                  <a:srgbClr val="00B050"/>
                </a:solidFill>
              </a:rPr>
              <a:t> </a:t>
            </a:r>
            <a:r>
              <a:rPr lang="en-US" dirty="0" smtClean="0">
                <a:solidFill>
                  <a:srgbClr val="FF0000"/>
                </a:solidFill>
              </a:rPr>
              <a:t>11.80%</a:t>
            </a:r>
          </a:p>
          <a:p>
            <a:r>
              <a:rPr lang="en-US" dirty="0" smtClean="0">
                <a:solidFill>
                  <a:schemeClr val="tx1"/>
                </a:solidFill>
              </a:rPr>
              <a:t>FFY 2019:  </a:t>
            </a:r>
            <a:r>
              <a:rPr lang="en-US" dirty="0" smtClean="0">
                <a:solidFill>
                  <a:srgbClr val="FF0000"/>
                </a:solidFill>
              </a:rPr>
              <a:t>12.74%</a:t>
            </a:r>
          </a:p>
          <a:p>
            <a:pPr marL="0" indent="0">
              <a:buFont typeface="Arial" panose="020B0604020202020204" pitchFamily="34" charset="0"/>
              <a:buNone/>
            </a:pPr>
            <a:endParaRPr lang="en-US" dirty="0">
              <a:solidFill>
                <a:schemeClr val="tx1"/>
              </a:solidFill>
            </a:endParaRPr>
          </a:p>
        </p:txBody>
      </p:sp>
    </p:spTree>
    <p:extLst>
      <p:ext uri="{BB962C8B-B14F-4D97-AF65-F5344CB8AC3E}">
        <p14:creationId xmlns:p14="http://schemas.microsoft.com/office/powerpoint/2010/main" val="3209059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dirty="0" smtClean="0"/>
              <a:t>New Measurement for Indicator 1</a:t>
            </a:r>
            <a:endParaRPr lang="en-US" dirty="0"/>
          </a:p>
        </p:txBody>
      </p:sp>
      <p:sp>
        <p:nvSpPr>
          <p:cNvPr id="3" name="Content Placeholder 2"/>
          <p:cNvSpPr>
            <a:spLocks noGrp="1"/>
          </p:cNvSpPr>
          <p:nvPr>
            <p:ph idx="1"/>
          </p:nvPr>
        </p:nvSpPr>
        <p:spPr/>
        <p:txBody>
          <a:bodyPr>
            <a:normAutofit/>
          </a:bodyPr>
          <a:lstStyle/>
          <a:p>
            <a:r>
              <a:rPr lang="en-US" sz="3200" dirty="0" smtClean="0">
                <a:solidFill>
                  <a:schemeClr val="accent1"/>
                </a:solidFill>
              </a:rPr>
              <a:t>Youth with IEPs that: </a:t>
            </a:r>
          </a:p>
          <a:p>
            <a:pPr lvl="1"/>
            <a:r>
              <a:rPr lang="en-US" sz="2800" dirty="0" smtClean="0">
                <a:solidFill>
                  <a:schemeClr val="accent1"/>
                </a:solidFill>
              </a:rPr>
              <a:t>(a</a:t>
            </a:r>
            <a:r>
              <a:rPr lang="en-US" sz="2800" dirty="0">
                <a:solidFill>
                  <a:schemeClr val="accent1"/>
                </a:solidFill>
              </a:rPr>
              <a:t>) graduated with a regular high school </a:t>
            </a:r>
            <a:r>
              <a:rPr lang="en-US" sz="2800" dirty="0" smtClean="0">
                <a:solidFill>
                  <a:schemeClr val="accent1"/>
                </a:solidFill>
              </a:rPr>
              <a:t>diploma = </a:t>
            </a:r>
          </a:p>
          <a:p>
            <a:pPr lvl="1"/>
            <a:r>
              <a:rPr lang="en-US" sz="2800" dirty="0" smtClean="0">
                <a:solidFill>
                  <a:schemeClr val="accent1"/>
                </a:solidFill>
              </a:rPr>
              <a:t>(</a:t>
            </a:r>
            <a:r>
              <a:rPr lang="en-US" sz="2800" dirty="0">
                <a:solidFill>
                  <a:schemeClr val="accent1"/>
                </a:solidFill>
              </a:rPr>
              <a:t>d) reached maximum age; or </a:t>
            </a:r>
            <a:r>
              <a:rPr lang="en-US" sz="2800" dirty="0" smtClean="0">
                <a:solidFill>
                  <a:schemeClr val="accent1"/>
                </a:solidFill>
              </a:rPr>
              <a:t>=</a:t>
            </a:r>
          </a:p>
          <a:p>
            <a:pPr lvl="1"/>
            <a:r>
              <a:rPr lang="en-US" sz="2800" dirty="0" smtClean="0">
                <a:solidFill>
                  <a:schemeClr val="accent1"/>
                </a:solidFill>
              </a:rPr>
              <a:t>(</a:t>
            </a:r>
            <a:r>
              <a:rPr lang="en-US" sz="2800" dirty="0">
                <a:solidFill>
                  <a:schemeClr val="accent1"/>
                </a:solidFill>
              </a:rPr>
              <a:t>e) dropped </a:t>
            </a:r>
            <a:r>
              <a:rPr lang="en-US" sz="2800" dirty="0" smtClean="0">
                <a:solidFill>
                  <a:schemeClr val="accent1"/>
                </a:solidFill>
              </a:rPr>
              <a:t>out</a:t>
            </a:r>
            <a:r>
              <a:rPr lang="en-US" sz="2800" dirty="0" smtClean="0"/>
              <a:t> </a:t>
            </a:r>
            <a:r>
              <a:rPr lang="en-US" sz="2800" dirty="0" smtClean="0">
                <a:solidFill>
                  <a:srgbClr val="00B050"/>
                </a:solidFill>
              </a:rPr>
              <a:t>=</a:t>
            </a:r>
            <a:endParaRPr lang="en-US" sz="3600" dirty="0">
              <a:solidFill>
                <a:srgbClr val="00B050"/>
              </a:solidFill>
            </a:endParaRPr>
          </a:p>
          <a:p>
            <a:endParaRPr lang="en-US" sz="3200" dirty="0" smtClean="0"/>
          </a:p>
          <a:p>
            <a:r>
              <a:rPr lang="en-US" sz="3200" dirty="0" smtClean="0">
                <a:solidFill>
                  <a:schemeClr val="accent1"/>
                </a:solidFill>
              </a:rPr>
              <a:t>All </a:t>
            </a:r>
            <a:r>
              <a:rPr lang="en-US" sz="3200" dirty="0">
                <a:solidFill>
                  <a:schemeClr val="accent1"/>
                </a:solidFill>
              </a:rPr>
              <a:t>youth with IEPs who left high school (ages 14-21</a:t>
            </a:r>
            <a:r>
              <a:rPr lang="en-US" sz="3200" dirty="0" smtClean="0">
                <a:solidFill>
                  <a:schemeClr val="accent1"/>
                </a:solidFill>
              </a:rPr>
              <a:t>) =</a:t>
            </a:r>
            <a:endParaRPr lang="en-US" sz="3200" dirty="0" smtClean="0"/>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32</a:t>
            </a:fld>
            <a:endParaRPr lang="en-US"/>
          </a:p>
        </p:txBody>
      </p:sp>
      <p:cxnSp>
        <p:nvCxnSpPr>
          <p:cNvPr id="9" name="Straight Connector 8"/>
          <p:cNvCxnSpPr/>
          <p:nvPr/>
        </p:nvCxnSpPr>
        <p:spPr>
          <a:xfrm>
            <a:off x="1541417" y="4136572"/>
            <a:ext cx="9048206"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649453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738" y="504092"/>
            <a:ext cx="9119380" cy="3967896"/>
          </a:xfrm>
        </p:spPr>
        <p:txBody>
          <a:bodyPr>
            <a:normAutofit/>
          </a:bodyPr>
          <a:lstStyle/>
          <a:p>
            <a:r>
              <a:rPr lang="en-US" sz="5400" dirty="0" smtClean="0"/>
              <a:t>Indicator 1 – Graduation</a:t>
            </a:r>
            <a:br>
              <a:rPr lang="en-US" sz="5400" dirty="0" smtClean="0"/>
            </a:br>
            <a:r>
              <a:rPr lang="en-US" sz="5400" dirty="0" smtClean="0"/>
              <a:t>Analyzing Data</a:t>
            </a:r>
            <a:endParaRPr lang="en-US" sz="5400" dirty="0"/>
          </a:p>
        </p:txBody>
      </p:sp>
      <p:sp>
        <p:nvSpPr>
          <p:cNvPr id="4" name="Text Placeholder 3"/>
          <p:cNvSpPr>
            <a:spLocks noGrp="1"/>
          </p:cNvSpPr>
          <p:nvPr>
            <p:ph type="body" idx="1"/>
          </p:nvPr>
        </p:nvSpPr>
        <p:spPr>
          <a:xfrm>
            <a:off x="339971" y="4952878"/>
            <a:ext cx="9002147" cy="1905122"/>
          </a:xfrm>
        </p:spPr>
        <p:txBody>
          <a:bodyPr>
            <a:normAutofit/>
          </a:bodyPr>
          <a:lstStyle/>
          <a:p>
            <a:r>
              <a:rPr lang="en-US" sz="4000" dirty="0" smtClean="0"/>
              <a:t>Stakeholder Input</a:t>
            </a:r>
            <a:endParaRPr lang="en-US" sz="4000" dirty="0"/>
          </a:p>
        </p:txBody>
      </p:sp>
      <p:pic>
        <p:nvPicPr>
          <p:cNvPr id="5" name="Picture 2" descr="See the source image"/>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8039" l="2273" r="97403"/>
                    </a14:imgEffect>
                  </a14:imgLayer>
                </a14:imgProps>
              </a:ext>
              <a:ext uri="{28A0092B-C50C-407E-A947-70E740481C1C}">
                <a14:useLocalDpi xmlns:a14="http://schemas.microsoft.com/office/drawing/2010/main" val="0"/>
              </a:ext>
            </a:extLst>
          </a:blip>
          <a:srcRect/>
          <a:stretch>
            <a:fillRect/>
          </a:stretch>
        </p:blipFill>
        <p:spPr bwMode="auto">
          <a:xfrm>
            <a:off x="3241622" y="349196"/>
            <a:ext cx="3498812" cy="2317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611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738" y="504092"/>
            <a:ext cx="9119380" cy="3967896"/>
          </a:xfrm>
        </p:spPr>
        <p:txBody>
          <a:bodyPr>
            <a:normAutofit/>
          </a:bodyPr>
          <a:lstStyle/>
          <a:p>
            <a:r>
              <a:rPr lang="en-US" sz="5400" dirty="0" smtClean="0"/>
              <a:t>Indicator 1 –</a:t>
            </a:r>
            <a:r>
              <a:rPr lang="en-US" sz="5400" dirty="0" smtClean="0"/>
              <a:t> Graduation </a:t>
            </a:r>
            <a:r>
              <a:rPr lang="en-US" sz="5400" dirty="0" smtClean="0"/>
              <a:t>Target Setting</a:t>
            </a:r>
            <a:endParaRPr lang="en-US" sz="5400" dirty="0"/>
          </a:p>
        </p:txBody>
      </p:sp>
      <p:sp>
        <p:nvSpPr>
          <p:cNvPr id="4" name="Text Placeholder 3"/>
          <p:cNvSpPr>
            <a:spLocks noGrp="1"/>
          </p:cNvSpPr>
          <p:nvPr>
            <p:ph type="body" idx="1"/>
          </p:nvPr>
        </p:nvSpPr>
        <p:spPr>
          <a:xfrm>
            <a:off x="339971" y="4952878"/>
            <a:ext cx="9002147" cy="1905122"/>
          </a:xfrm>
        </p:spPr>
        <p:txBody>
          <a:bodyPr>
            <a:normAutofit/>
          </a:bodyPr>
          <a:lstStyle/>
          <a:p>
            <a:r>
              <a:rPr lang="en-US" sz="4000" dirty="0" smtClean="0"/>
              <a:t>Stakeholder Input</a:t>
            </a:r>
            <a:endParaRPr lang="en-US" sz="4000" dirty="0"/>
          </a:p>
        </p:txBody>
      </p:sp>
      <p:pic>
        <p:nvPicPr>
          <p:cNvPr id="5" name="Picture 2" descr="See the source image"/>
          <p:cNvPicPr>
            <a:picLocks noChangeAspect="1" noChangeArrowheads="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097742" y="365759"/>
            <a:ext cx="4270374" cy="1897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1845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738" y="504092"/>
            <a:ext cx="9119380" cy="3967896"/>
          </a:xfrm>
        </p:spPr>
        <p:txBody>
          <a:bodyPr>
            <a:normAutofit/>
          </a:bodyPr>
          <a:lstStyle/>
          <a:p>
            <a:r>
              <a:rPr lang="en-US" sz="5400" dirty="0" smtClean="0"/>
              <a:t>Indicator 1 –</a:t>
            </a:r>
            <a:r>
              <a:rPr lang="en-US" sz="5400" dirty="0" smtClean="0"/>
              <a:t> Graduation</a:t>
            </a:r>
            <a:br>
              <a:rPr lang="en-US" sz="5400" dirty="0" smtClean="0"/>
            </a:br>
            <a:r>
              <a:rPr lang="en-US" sz="5400" dirty="0" smtClean="0"/>
              <a:t>Evaluating Progress</a:t>
            </a:r>
            <a:endParaRPr lang="en-US" sz="5400" dirty="0"/>
          </a:p>
        </p:txBody>
      </p:sp>
      <p:sp>
        <p:nvSpPr>
          <p:cNvPr id="4" name="Text Placeholder 3"/>
          <p:cNvSpPr>
            <a:spLocks noGrp="1"/>
          </p:cNvSpPr>
          <p:nvPr>
            <p:ph type="body" idx="1"/>
          </p:nvPr>
        </p:nvSpPr>
        <p:spPr>
          <a:xfrm>
            <a:off x="339971" y="4952878"/>
            <a:ext cx="9002147" cy="1905122"/>
          </a:xfrm>
        </p:spPr>
        <p:txBody>
          <a:bodyPr>
            <a:normAutofit/>
          </a:bodyPr>
          <a:lstStyle/>
          <a:p>
            <a:r>
              <a:rPr lang="en-US" sz="4000" dirty="0" smtClean="0"/>
              <a:t>Stakeholder Input</a:t>
            </a:r>
            <a:endParaRPr lang="en-US" sz="4000" dirty="0"/>
          </a:p>
        </p:txBody>
      </p:sp>
    </p:spTree>
    <p:extLst>
      <p:ext uri="{BB962C8B-B14F-4D97-AF65-F5344CB8AC3E}">
        <p14:creationId xmlns:p14="http://schemas.microsoft.com/office/powerpoint/2010/main" val="4019075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738" y="504092"/>
            <a:ext cx="9119380" cy="3967896"/>
          </a:xfrm>
        </p:spPr>
        <p:txBody>
          <a:bodyPr>
            <a:normAutofit/>
          </a:bodyPr>
          <a:lstStyle/>
          <a:p>
            <a:r>
              <a:rPr lang="en-US" sz="5400" dirty="0" smtClean="0"/>
              <a:t>Indicator 1 –</a:t>
            </a:r>
            <a:r>
              <a:rPr lang="en-US" sz="5400" dirty="0" smtClean="0"/>
              <a:t> Graduation</a:t>
            </a:r>
            <a:br>
              <a:rPr lang="en-US" sz="5400" dirty="0" smtClean="0"/>
            </a:br>
            <a:r>
              <a:rPr lang="en-US" sz="5400" dirty="0" smtClean="0"/>
              <a:t>Improvement Strategies</a:t>
            </a:r>
            <a:endParaRPr lang="en-US" sz="5400" dirty="0"/>
          </a:p>
        </p:txBody>
      </p:sp>
      <p:sp>
        <p:nvSpPr>
          <p:cNvPr id="4" name="Text Placeholder 3"/>
          <p:cNvSpPr>
            <a:spLocks noGrp="1"/>
          </p:cNvSpPr>
          <p:nvPr>
            <p:ph type="body" idx="1"/>
          </p:nvPr>
        </p:nvSpPr>
        <p:spPr>
          <a:xfrm>
            <a:off x="339971" y="4952878"/>
            <a:ext cx="9002147" cy="1905122"/>
          </a:xfrm>
        </p:spPr>
        <p:txBody>
          <a:bodyPr>
            <a:normAutofit/>
          </a:bodyPr>
          <a:lstStyle/>
          <a:p>
            <a:r>
              <a:rPr lang="en-US" sz="4000" dirty="0" smtClean="0"/>
              <a:t>Stakeholder Input</a:t>
            </a:r>
            <a:endParaRPr lang="en-US" sz="4000" dirty="0"/>
          </a:p>
        </p:txBody>
      </p:sp>
    </p:spTree>
    <p:extLst>
      <p:ext uri="{BB962C8B-B14F-4D97-AF65-F5344CB8AC3E}">
        <p14:creationId xmlns:p14="http://schemas.microsoft.com/office/powerpoint/2010/main" val="897868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dirty="0"/>
              <a:t>Indicator Information for </a:t>
            </a:r>
            <a:r>
              <a:rPr lang="en-US" dirty="0" smtClean="0"/>
              <a:t>Indicator 14</a:t>
            </a:r>
            <a:endParaRPr lang="en-US" dirty="0"/>
          </a:p>
        </p:txBody>
      </p:sp>
      <p:sp>
        <p:nvSpPr>
          <p:cNvPr id="3" name="Content Placeholder 2"/>
          <p:cNvSpPr>
            <a:spLocks noGrp="1"/>
          </p:cNvSpPr>
          <p:nvPr>
            <p:ph idx="1"/>
          </p:nvPr>
        </p:nvSpPr>
        <p:spPr>
          <a:xfrm>
            <a:off x="1295400" y="1628503"/>
            <a:ext cx="9601200" cy="775063"/>
          </a:xfrm>
        </p:spPr>
        <p:txBody>
          <a:bodyPr>
            <a:normAutofit fontScale="85000" lnSpcReduction="20000"/>
          </a:bodyPr>
          <a:lstStyle/>
          <a:p>
            <a:r>
              <a:rPr lang="en-US" dirty="0" smtClean="0"/>
              <a:t>Current reporting requirements – FFY 2019</a:t>
            </a:r>
          </a:p>
          <a:p>
            <a:r>
              <a:rPr lang="en-US" dirty="0" smtClean="0"/>
              <a:t>No changes in measurement</a:t>
            </a:r>
          </a:p>
          <a:p>
            <a:pPr marL="0" indent="0">
              <a:buNone/>
            </a:pPr>
            <a:endParaRPr lang="en-US" sz="3200" dirty="0" smtClean="0"/>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37</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175451471"/>
              </p:ext>
            </p:extLst>
          </p:nvPr>
        </p:nvGraphicFramePr>
        <p:xfrm>
          <a:off x="509451" y="2504039"/>
          <a:ext cx="11173098" cy="4145280"/>
        </p:xfrm>
        <a:graphic>
          <a:graphicData uri="http://schemas.openxmlformats.org/drawingml/2006/table">
            <a:tbl>
              <a:tblPr firstRow="1" bandRow="1">
                <a:tableStyleId>{C4B1156A-380E-4F78-BDF5-A606A8083BF9}</a:tableStyleId>
              </a:tblPr>
              <a:tblGrid>
                <a:gridCol w="3039293">
                  <a:extLst>
                    <a:ext uri="{9D8B030D-6E8A-4147-A177-3AD203B41FA5}">
                      <a16:colId xmlns:a16="http://schemas.microsoft.com/office/drawing/2014/main" val="1999994119"/>
                    </a:ext>
                  </a:extLst>
                </a:gridCol>
                <a:gridCol w="2786743">
                  <a:extLst>
                    <a:ext uri="{9D8B030D-6E8A-4147-A177-3AD203B41FA5}">
                      <a16:colId xmlns:a16="http://schemas.microsoft.com/office/drawing/2014/main" val="1392196006"/>
                    </a:ext>
                  </a:extLst>
                </a:gridCol>
                <a:gridCol w="5347062">
                  <a:extLst>
                    <a:ext uri="{9D8B030D-6E8A-4147-A177-3AD203B41FA5}">
                      <a16:colId xmlns:a16="http://schemas.microsoft.com/office/drawing/2014/main" val="1550120723"/>
                    </a:ext>
                  </a:extLst>
                </a:gridCol>
              </a:tblGrid>
              <a:tr h="370840">
                <a:tc>
                  <a:txBody>
                    <a:bodyPr/>
                    <a:lstStyle/>
                    <a:p>
                      <a:r>
                        <a:rPr lang="en-US" sz="1400" b="0" kern="1200" dirty="0" smtClean="0">
                          <a:solidFill>
                            <a:schemeClr val="dk1"/>
                          </a:solidFill>
                          <a:effectLst/>
                          <a:latin typeface="+mn-lt"/>
                          <a:ea typeface="+mn-ea"/>
                          <a:cs typeface="+mn-cs"/>
                        </a:rPr>
                        <a:t>14.	Percent of youth who are no longer in secondary school, had IEPs in effect at the time they left school, and were:</a:t>
                      </a:r>
                    </a:p>
                    <a:p>
                      <a:r>
                        <a:rPr lang="en-US" sz="1400" b="0" kern="1200" dirty="0" smtClean="0">
                          <a:solidFill>
                            <a:schemeClr val="dk1"/>
                          </a:solidFill>
                          <a:effectLst/>
                          <a:latin typeface="+mn-lt"/>
                          <a:ea typeface="+mn-ea"/>
                          <a:cs typeface="+mn-cs"/>
                        </a:rPr>
                        <a:t>A.  Enrolled in higher education within one year of leaving high school.</a:t>
                      </a:r>
                    </a:p>
                    <a:p>
                      <a:r>
                        <a:rPr lang="en-US" sz="1400" b="0" kern="1200" dirty="0" smtClean="0">
                          <a:solidFill>
                            <a:schemeClr val="dk1"/>
                          </a:solidFill>
                          <a:effectLst/>
                          <a:latin typeface="+mn-lt"/>
                          <a:ea typeface="+mn-ea"/>
                          <a:cs typeface="+mn-cs"/>
                        </a:rPr>
                        <a:t>B.  Enrolled in higher education or competitively employed within one year of leaving high school.</a:t>
                      </a:r>
                    </a:p>
                    <a:p>
                      <a:r>
                        <a:rPr lang="en-US" sz="1400" b="0" kern="1200" dirty="0" smtClean="0">
                          <a:solidFill>
                            <a:schemeClr val="dk1"/>
                          </a:solidFill>
                          <a:effectLst/>
                          <a:latin typeface="+mn-lt"/>
                          <a:ea typeface="+mn-ea"/>
                          <a:cs typeface="+mn-cs"/>
                        </a:rPr>
                        <a:t>C.  Enrolled in higher education or in some other postsecondary education or training program; or competitively employed or in some other employment within one year of leaving high school.</a:t>
                      </a:r>
                    </a:p>
                    <a:p>
                      <a:r>
                        <a:rPr lang="en-US" sz="1400" b="0" kern="1200" dirty="0" smtClean="0">
                          <a:solidFill>
                            <a:schemeClr val="dk1"/>
                          </a:solidFill>
                          <a:effectLst/>
                          <a:latin typeface="+mn-lt"/>
                          <a:ea typeface="+mn-ea"/>
                          <a:cs typeface="+mn-cs"/>
                        </a:rPr>
                        <a:t>(20 U.S.C. 1416(a)(3)(B))</a:t>
                      </a:r>
                    </a:p>
                    <a:p>
                      <a:endParaRPr lang="en-US" sz="1400" b="0" dirty="0"/>
                    </a:p>
                  </a:txBody>
                  <a:tcPr/>
                </a:tc>
                <a:tc>
                  <a:txBody>
                    <a:bodyPr/>
                    <a:lstStyle/>
                    <a:p>
                      <a:r>
                        <a:rPr lang="en-US" sz="1400" b="0" kern="1200" dirty="0" smtClean="0">
                          <a:solidFill>
                            <a:schemeClr val="dk1"/>
                          </a:solidFill>
                          <a:effectLst/>
                          <a:latin typeface="+mn-lt"/>
                          <a:ea typeface="+mn-ea"/>
                          <a:cs typeface="+mn-cs"/>
                        </a:rPr>
                        <a:t>Data Source:</a:t>
                      </a:r>
                    </a:p>
                    <a:p>
                      <a:r>
                        <a:rPr lang="en-US" sz="1400" b="0" kern="1200" dirty="0" smtClean="0">
                          <a:solidFill>
                            <a:schemeClr val="dk1"/>
                          </a:solidFill>
                          <a:effectLst/>
                          <a:latin typeface="+mn-lt"/>
                          <a:ea typeface="+mn-ea"/>
                          <a:cs typeface="+mn-cs"/>
                        </a:rPr>
                        <a:t>State selected data source.</a:t>
                      </a:r>
                    </a:p>
                    <a:p>
                      <a:r>
                        <a:rPr lang="en-US" sz="1400" b="0" kern="1200" dirty="0" smtClean="0">
                          <a:solidFill>
                            <a:schemeClr val="dk1"/>
                          </a:solidFill>
                          <a:effectLst/>
                          <a:latin typeface="+mn-lt"/>
                          <a:ea typeface="+mn-ea"/>
                          <a:cs typeface="+mn-cs"/>
                        </a:rPr>
                        <a:t>Measurement:</a:t>
                      </a:r>
                    </a:p>
                    <a:p>
                      <a:r>
                        <a:rPr lang="en-US" sz="1400" b="0" kern="1200" dirty="0" smtClean="0">
                          <a:solidFill>
                            <a:schemeClr val="dk1"/>
                          </a:solidFill>
                          <a:effectLst/>
                          <a:latin typeface="+mn-lt"/>
                          <a:ea typeface="+mn-ea"/>
                          <a:cs typeface="+mn-cs"/>
                        </a:rPr>
                        <a:t>A.  Percent enrolled in higher education = [(# of youth who are no longer in secondary school, had IEPs in effect at the time they left school and were enrolled in higher education within one year of leaving high school) divided by the (# of respondent youth who are no longer in secondary school and had IEPs in effect at the time they left school)] times 100.</a:t>
                      </a:r>
                    </a:p>
                    <a:p>
                      <a:endParaRPr lang="en-US" sz="1400" b="0" dirty="0"/>
                    </a:p>
                  </a:txBody>
                  <a:tcPr/>
                </a:tc>
                <a:tc>
                  <a:txBody>
                    <a:bodyPr/>
                    <a:lstStyle/>
                    <a:p>
                      <a:r>
                        <a:rPr lang="en-US" sz="1400" b="0" kern="1200" dirty="0" smtClean="0">
                          <a:solidFill>
                            <a:schemeClr val="dk1"/>
                          </a:solidFill>
                          <a:effectLst/>
                          <a:latin typeface="+mn-lt"/>
                          <a:ea typeface="+mn-ea"/>
                          <a:cs typeface="+mn-cs"/>
                        </a:rPr>
                        <a:t>Option 2:  States report in alignment with the term “competitive integrated employment” and its definition, in section 7(5) of the Rehabilitation Act, as amended by Workforce Innovation and Opportunity Act (WIOA), and 34 CFR §361.5(c)(9).  For the purpose of defining the rate of compensation for students working on a “part-time basis” under this category, OSEP maintains the standard of 20 hours a week for at least 90 days at any time in the year since leaving high school.  This definition applies to military employment.  </a:t>
                      </a:r>
                    </a:p>
                    <a:p>
                      <a:r>
                        <a:rPr lang="en-US" sz="1400" b="0" kern="1200" dirty="0" smtClean="0">
                          <a:solidFill>
                            <a:schemeClr val="dk1"/>
                          </a:solidFill>
                          <a:effectLst/>
                          <a:latin typeface="+mn-lt"/>
                          <a:ea typeface="+mn-ea"/>
                          <a:cs typeface="+mn-cs"/>
                        </a:rPr>
                        <a:t>When reporting in the FFY 2019 SPP/APR, due February 2021, all States must use Option 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u="sng" kern="1200" dirty="0" smtClean="0">
                          <a:solidFill>
                            <a:schemeClr val="dk1"/>
                          </a:solidFill>
                          <a:effectLst/>
                          <a:latin typeface="+mn-lt"/>
                          <a:ea typeface="+mn-ea"/>
                          <a:cs typeface="+mn-cs"/>
                        </a:rPr>
                        <a:t>Enrolled in other postsecondary education or training</a:t>
                      </a:r>
                      <a:r>
                        <a:rPr lang="en-US" sz="1400" b="0" kern="1200" dirty="0" smtClean="0">
                          <a:solidFill>
                            <a:schemeClr val="dk1"/>
                          </a:solidFill>
                          <a:effectLst/>
                          <a:latin typeface="+mn-lt"/>
                          <a:ea typeface="+mn-ea"/>
                          <a:cs typeface="+mn-cs"/>
                        </a:rPr>
                        <a:t> as used in measure C, means youth have been enrolled on a full- or part-time basis for at least 1 complete term at any time in the year since leaving high school in an education or training program (</a:t>
                      </a:r>
                      <a:r>
                        <a:rPr lang="en-US" sz="1400" b="0" i="1" kern="1200" dirty="0" smtClean="0">
                          <a:solidFill>
                            <a:schemeClr val="dk1"/>
                          </a:solidFill>
                          <a:effectLst/>
                          <a:latin typeface="+mn-lt"/>
                          <a:ea typeface="+mn-ea"/>
                          <a:cs typeface="+mn-cs"/>
                        </a:rPr>
                        <a:t>e.g.</a:t>
                      </a:r>
                      <a:r>
                        <a:rPr lang="en-US" sz="1400" b="0" kern="1200" dirty="0" smtClean="0">
                          <a:solidFill>
                            <a:schemeClr val="dk1"/>
                          </a:solidFill>
                          <a:effectLst/>
                          <a:latin typeface="+mn-lt"/>
                          <a:ea typeface="+mn-ea"/>
                          <a:cs typeface="+mn-cs"/>
                        </a:rPr>
                        <a:t>, Job Corps, adult education, workforce development program, vocational technical school which is less than a two year program).</a:t>
                      </a:r>
                    </a:p>
                    <a:p>
                      <a:endParaRPr lang="en-US" sz="1400" b="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3310181430"/>
                  </a:ext>
                </a:extLst>
              </a:tr>
            </a:tbl>
          </a:graphicData>
        </a:graphic>
      </p:graphicFrame>
    </p:spTree>
    <p:extLst>
      <p:ext uri="{BB962C8B-B14F-4D97-AF65-F5344CB8AC3E}">
        <p14:creationId xmlns:p14="http://schemas.microsoft.com/office/powerpoint/2010/main" val="670122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dirty="0"/>
              <a:t>Indicator Information for </a:t>
            </a:r>
            <a:r>
              <a:rPr lang="en-US" dirty="0" smtClean="0"/>
              <a:t>Indicator 14</a:t>
            </a:r>
            <a:endParaRPr lang="en-US" dirty="0"/>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38</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19715557"/>
              </p:ext>
            </p:extLst>
          </p:nvPr>
        </p:nvGraphicFramePr>
        <p:xfrm>
          <a:off x="478970" y="2121745"/>
          <a:ext cx="11173098" cy="4358640"/>
        </p:xfrm>
        <a:graphic>
          <a:graphicData uri="http://schemas.openxmlformats.org/drawingml/2006/table">
            <a:tbl>
              <a:tblPr firstRow="1" bandRow="1">
                <a:tableStyleId>{C4B1156A-380E-4F78-BDF5-A606A8083BF9}</a:tableStyleId>
              </a:tblPr>
              <a:tblGrid>
                <a:gridCol w="2882539">
                  <a:extLst>
                    <a:ext uri="{9D8B030D-6E8A-4147-A177-3AD203B41FA5}">
                      <a16:colId xmlns:a16="http://schemas.microsoft.com/office/drawing/2014/main" val="1999994119"/>
                    </a:ext>
                  </a:extLst>
                </a:gridCol>
                <a:gridCol w="2952205">
                  <a:extLst>
                    <a:ext uri="{9D8B030D-6E8A-4147-A177-3AD203B41FA5}">
                      <a16:colId xmlns:a16="http://schemas.microsoft.com/office/drawing/2014/main" val="1392196006"/>
                    </a:ext>
                  </a:extLst>
                </a:gridCol>
                <a:gridCol w="5338354">
                  <a:extLst>
                    <a:ext uri="{9D8B030D-6E8A-4147-A177-3AD203B41FA5}">
                      <a16:colId xmlns:a16="http://schemas.microsoft.com/office/drawing/2014/main" val="1550120723"/>
                    </a:ext>
                  </a:extLst>
                </a:gridCol>
              </a:tblGrid>
              <a:tr h="370840">
                <a:tc>
                  <a:txBody>
                    <a:bodyPr/>
                    <a:lstStyle/>
                    <a:p>
                      <a:endParaRPr lang="en-US" sz="1400" b="0" dirty="0"/>
                    </a:p>
                  </a:txBody>
                  <a:tcPr/>
                </a:tc>
                <a:tc>
                  <a:txBody>
                    <a:bodyPr/>
                    <a:lstStyle/>
                    <a:p>
                      <a:endParaRPr lang="en-US" sz="1400" b="0" dirty="0"/>
                    </a:p>
                  </a:txBody>
                  <a:tcPr/>
                </a:tc>
                <a:tc>
                  <a:txBody>
                    <a:bodyPr/>
                    <a:lstStyle/>
                    <a:p>
                      <a:r>
                        <a:rPr lang="en-US" sz="1400" b="0" u="sng" kern="1200" dirty="0" smtClean="0">
                          <a:solidFill>
                            <a:schemeClr val="dk1"/>
                          </a:solidFill>
                          <a:effectLst/>
                          <a:latin typeface="+mn-lt"/>
                          <a:ea typeface="+mn-ea"/>
                          <a:cs typeface="+mn-cs"/>
                        </a:rPr>
                        <a:t>Some other employment</a:t>
                      </a:r>
                      <a:r>
                        <a:rPr lang="en-US" sz="1400" b="0" kern="1200" dirty="0" smtClean="0">
                          <a:solidFill>
                            <a:schemeClr val="dk1"/>
                          </a:solidFill>
                          <a:effectLst/>
                          <a:latin typeface="+mn-lt"/>
                          <a:ea typeface="+mn-ea"/>
                          <a:cs typeface="+mn-cs"/>
                        </a:rPr>
                        <a:t> as used in measure C means youth have worked for pay or been self-employed for a period of at least 90 days at any time in the year since leaving high school.  This includes working in a family business (</a:t>
                      </a:r>
                      <a:r>
                        <a:rPr lang="en-US" sz="1400" b="0" i="1" kern="1200" dirty="0" smtClean="0">
                          <a:solidFill>
                            <a:schemeClr val="dk1"/>
                          </a:solidFill>
                          <a:effectLst/>
                          <a:latin typeface="+mn-lt"/>
                          <a:ea typeface="+mn-ea"/>
                          <a:cs typeface="+mn-cs"/>
                        </a:rPr>
                        <a:t>e.g.</a:t>
                      </a:r>
                      <a:r>
                        <a:rPr lang="en-US" sz="1400" b="0" kern="1200" dirty="0" smtClean="0">
                          <a:solidFill>
                            <a:schemeClr val="dk1"/>
                          </a:solidFill>
                          <a:effectLst/>
                          <a:latin typeface="+mn-lt"/>
                          <a:ea typeface="+mn-ea"/>
                          <a:cs typeface="+mn-cs"/>
                        </a:rPr>
                        <a:t>, farm, store, fishing, ranching, catering services, etc.).</a:t>
                      </a:r>
                    </a:p>
                    <a:p>
                      <a:r>
                        <a:rPr lang="en-US" sz="1400" b="0" i="1" kern="1200" dirty="0" smtClean="0">
                          <a:solidFill>
                            <a:schemeClr val="dk1"/>
                          </a:solidFill>
                          <a:effectLst/>
                          <a:latin typeface="+mn-lt"/>
                          <a:ea typeface="+mn-ea"/>
                          <a:cs typeface="+mn-cs"/>
                        </a:rPr>
                        <a:t>II. Data Reporting</a:t>
                      </a:r>
                      <a:endParaRPr lang="en-US" sz="1400" b="0" kern="1200" dirty="0" smtClean="0">
                        <a:solidFill>
                          <a:schemeClr val="dk1"/>
                        </a:solidFill>
                        <a:effectLst/>
                        <a:latin typeface="+mn-lt"/>
                        <a:ea typeface="+mn-ea"/>
                        <a:cs typeface="+mn-cs"/>
                      </a:endParaRPr>
                    </a:p>
                    <a:p>
                      <a:r>
                        <a:rPr lang="en-US" sz="1400" b="0" kern="1200" dirty="0" smtClean="0">
                          <a:solidFill>
                            <a:schemeClr val="dk1"/>
                          </a:solidFill>
                          <a:effectLst/>
                          <a:latin typeface="+mn-lt"/>
                          <a:ea typeface="+mn-ea"/>
                          <a:cs typeface="+mn-cs"/>
                        </a:rPr>
                        <a:t>Provide the actual numbers for each of the following mutually exclusive categories.  The actual number of “leavers” who are:</a:t>
                      </a:r>
                    </a:p>
                    <a:p>
                      <a:r>
                        <a:rPr lang="en-US" sz="1400" b="0" kern="1200" dirty="0" smtClean="0">
                          <a:solidFill>
                            <a:schemeClr val="dk1"/>
                          </a:solidFill>
                          <a:effectLst/>
                          <a:latin typeface="+mn-lt"/>
                          <a:ea typeface="+mn-ea"/>
                          <a:cs typeface="+mn-cs"/>
                        </a:rPr>
                        <a:t>1. Enrolled in higher education within one year of leaving high school;</a:t>
                      </a:r>
                    </a:p>
                    <a:p>
                      <a:r>
                        <a:rPr lang="en-US" sz="1400" b="0" kern="1200" dirty="0" smtClean="0">
                          <a:solidFill>
                            <a:schemeClr val="dk1"/>
                          </a:solidFill>
                          <a:effectLst/>
                          <a:latin typeface="+mn-lt"/>
                          <a:ea typeface="+mn-ea"/>
                          <a:cs typeface="+mn-cs"/>
                        </a:rPr>
                        <a:t>2. Competitively employed within one year of leaving high school (but not enrolled in higher education);</a:t>
                      </a:r>
                    </a:p>
                    <a:p>
                      <a:r>
                        <a:rPr lang="en-US" sz="1400" b="0" kern="1200" dirty="0" smtClean="0">
                          <a:solidFill>
                            <a:schemeClr val="dk1"/>
                          </a:solidFill>
                          <a:effectLst/>
                          <a:latin typeface="+mn-lt"/>
                          <a:ea typeface="+mn-ea"/>
                          <a:cs typeface="+mn-cs"/>
                        </a:rPr>
                        <a:t>3. Enrolled in some other postsecondary education or training program within one year of leaving high school (but not enrolled in higher education or competitively employed);</a:t>
                      </a:r>
                    </a:p>
                    <a:p>
                      <a:r>
                        <a:rPr lang="en-US" sz="1400" b="0" kern="1200" dirty="0" smtClean="0">
                          <a:solidFill>
                            <a:schemeClr val="dk1"/>
                          </a:solidFill>
                          <a:effectLst/>
                          <a:latin typeface="+mn-lt"/>
                          <a:ea typeface="+mn-ea"/>
                          <a:cs typeface="+mn-cs"/>
                        </a:rPr>
                        <a:t>4. In some other employment within one year of leaving high school (but not enrolled in higher education, some other postsecondary education or training program, or competitively employed).</a:t>
                      </a:r>
                    </a:p>
                    <a:p>
                      <a:endParaRPr lang="en-US" sz="1400" b="0" dirty="0"/>
                    </a:p>
                  </a:txBody>
                  <a:tcPr/>
                </a:tc>
                <a:extLst>
                  <a:ext uri="{0D108BD9-81ED-4DB2-BD59-A6C34878D82A}">
                    <a16:rowId xmlns:a16="http://schemas.microsoft.com/office/drawing/2014/main" val="3310181430"/>
                  </a:ext>
                </a:extLst>
              </a:tr>
            </a:tbl>
          </a:graphicData>
        </a:graphic>
      </p:graphicFrame>
      <p:sp>
        <p:nvSpPr>
          <p:cNvPr id="7" name="Content Placeholder 6"/>
          <p:cNvSpPr>
            <a:spLocks noGrp="1"/>
          </p:cNvSpPr>
          <p:nvPr>
            <p:ph idx="1"/>
          </p:nvPr>
        </p:nvSpPr>
        <p:spPr/>
        <p:txBody>
          <a:bodyPr/>
          <a:lstStyle/>
          <a:p>
            <a:endParaRPr lang="en-US"/>
          </a:p>
        </p:txBody>
      </p:sp>
    </p:spTree>
    <p:extLst>
      <p:ext uri="{BB962C8B-B14F-4D97-AF65-F5344CB8AC3E}">
        <p14:creationId xmlns:p14="http://schemas.microsoft.com/office/powerpoint/2010/main" val="944431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a:bodyPr>
          <a:lstStyle/>
          <a:p>
            <a:pPr algn="ctr"/>
            <a:r>
              <a:rPr lang="en-US" dirty="0"/>
              <a:t>Indicator Information for </a:t>
            </a:r>
            <a:r>
              <a:rPr lang="en-US" dirty="0" smtClean="0"/>
              <a:t>Indicator 14</a:t>
            </a:r>
            <a:endParaRPr lang="en-US" dirty="0"/>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39</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194542795"/>
              </p:ext>
            </p:extLst>
          </p:nvPr>
        </p:nvGraphicFramePr>
        <p:xfrm>
          <a:off x="478970" y="2121745"/>
          <a:ext cx="11173098" cy="2651760"/>
        </p:xfrm>
        <a:graphic>
          <a:graphicData uri="http://schemas.openxmlformats.org/drawingml/2006/table">
            <a:tbl>
              <a:tblPr firstRow="1" bandRow="1">
                <a:tableStyleId>{C4B1156A-380E-4F78-BDF5-A606A8083BF9}</a:tableStyleId>
              </a:tblPr>
              <a:tblGrid>
                <a:gridCol w="2882539">
                  <a:extLst>
                    <a:ext uri="{9D8B030D-6E8A-4147-A177-3AD203B41FA5}">
                      <a16:colId xmlns:a16="http://schemas.microsoft.com/office/drawing/2014/main" val="1999994119"/>
                    </a:ext>
                  </a:extLst>
                </a:gridCol>
                <a:gridCol w="2952205">
                  <a:extLst>
                    <a:ext uri="{9D8B030D-6E8A-4147-A177-3AD203B41FA5}">
                      <a16:colId xmlns:a16="http://schemas.microsoft.com/office/drawing/2014/main" val="1392196006"/>
                    </a:ext>
                  </a:extLst>
                </a:gridCol>
                <a:gridCol w="5338354">
                  <a:extLst>
                    <a:ext uri="{9D8B030D-6E8A-4147-A177-3AD203B41FA5}">
                      <a16:colId xmlns:a16="http://schemas.microsoft.com/office/drawing/2014/main" val="1550120723"/>
                    </a:ext>
                  </a:extLst>
                </a:gridCol>
              </a:tblGrid>
              <a:tr h="370840">
                <a:tc>
                  <a:txBody>
                    <a:bodyPr/>
                    <a:lstStyle/>
                    <a:p>
                      <a:endParaRPr lang="en-US" sz="1400" b="0" dirty="0"/>
                    </a:p>
                  </a:txBody>
                  <a:tcPr/>
                </a:tc>
                <a:tc>
                  <a:txBody>
                    <a:bodyPr/>
                    <a:lstStyle/>
                    <a:p>
                      <a:endParaRPr lang="en-US" sz="1400" b="0" dirty="0"/>
                    </a:p>
                  </a:txBody>
                  <a:tcPr/>
                </a:tc>
                <a:tc>
                  <a:txBody>
                    <a:bodyPr/>
                    <a:lstStyle/>
                    <a:p>
                      <a:r>
                        <a:rPr lang="en-US" sz="1400" b="0" kern="1200" dirty="0" smtClean="0">
                          <a:solidFill>
                            <a:schemeClr val="dk1"/>
                          </a:solidFill>
                          <a:effectLst/>
                          <a:latin typeface="+mn-lt"/>
                          <a:ea typeface="+mn-ea"/>
                          <a:cs typeface="+mn-cs"/>
                        </a:rPr>
                        <a:t>“Leavers” should only be counted in one of the above categories, and the categories are organized hierarchically.  So, for example, “leavers” who are enrolled in full- or part-time higher education within one year of leaving high school should only be reported in category 1, even if they also happen to be employed.  Likewise, “leavers” who are not enrolled in either part- or full-time higher education, but who are competitively employed, should only be reported under category 2, even if they happen to be enrolled in some other postsecondary education or training program.    </a:t>
                      </a:r>
                    </a:p>
                    <a:p>
                      <a:r>
                        <a:rPr lang="en-US" sz="1400" b="0" i="1" kern="1200" dirty="0" smtClean="0">
                          <a:solidFill>
                            <a:schemeClr val="dk1"/>
                          </a:solidFill>
                          <a:effectLst/>
                          <a:latin typeface="+mn-lt"/>
                          <a:ea typeface="+mn-ea"/>
                          <a:cs typeface="+mn-cs"/>
                        </a:rPr>
                        <a:t>III. Reporting On the Measures/Indicators</a:t>
                      </a:r>
                      <a:endParaRPr lang="en-US" sz="1400" b="0" kern="1200" dirty="0" smtClean="0">
                        <a:solidFill>
                          <a:schemeClr val="dk1"/>
                        </a:solidFill>
                        <a:effectLst/>
                        <a:latin typeface="+mn-lt"/>
                        <a:ea typeface="+mn-ea"/>
                        <a:cs typeface="+mn-cs"/>
                      </a:endParaRPr>
                    </a:p>
                    <a:p>
                      <a:r>
                        <a:rPr lang="en-US" sz="1400" b="0" kern="1200" dirty="0" smtClean="0">
                          <a:solidFill>
                            <a:schemeClr val="dk1"/>
                          </a:solidFill>
                          <a:effectLst/>
                          <a:latin typeface="+mn-lt"/>
                          <a:ea typeface="+mn-ea"/>
                          <a:cs typeface="+mn-cs"/>
                        </a:rPr>
                        <a:t>Targets must be established for measures A, B, and C.  </a:t>
                      </a:r>
                    </a:p>
                    <a:p>
                      <a:r>
                        <a:rPr lang="en-US" sz="1400" b="0" kern="1200" dirty="0" smtClean="0">
                          <a:solidFill>
                            <a:schemeClr val="dk1"/>
                          </a:solidFill>
                          <a:effectLst/>
                          <a:latin typeface="+mn-lt"/>
                          <a:ea typeface="+mn-ea"/>
                          <a:cs typeface="+mn-cs"/>
                        </a:rPr>
                        <a:t>Measure A:  For purposes of reporting on the </a:t>
                      </a:r>
                      <a:endParaRPr lang="en-US" sz="1400" b="0" dirty="0"/>
                    </a:p>
                  </a:txBody>
                  <a:tcPr/>
                </a:tc>
                <a:extLst>
                  <a:ext uri="{0D108BD9-81ED-4DB2-BD59-A6C34878D82A}">
                    <a16:rowId xmlns:a16="http://schemas.microsoft.com/office/drawing/2014/main" val="3310181430"/>
                  </a:ext>
                </a:extLst>
              </a:tr>
            </a:tbl>
          </a:graphicData>
        </a:graphic>
      </p:graphicFrame>
      <p:sp>
        <p:nvSpPr>
          <p:cNvPr id="7" name="Content Placeholder 6"/>
          <p:cNvSpPr>
            <a:spLocks noGrp="1"/>
          </p:cNvSpPr>
          <p:nvPr>
            <p:ph idx="1"/>
          </p:nvPr>
        </p:nvSpPr>
        <p:spPr/>
        <p:txBody>
          <a:bodyPr/>
          <a:lstStyle/>
          <a:p>
            <a:endParaRPr lang="en-US"/>
          </a:p>
        </p:txBody>
      </p:sp>
    </p:spTree>
    <p:extLst>
      <p:ext uri="{BB962C8B-B14F-4D97-AF65-F5344CB8AC3E}">
        <p14:creationId xmlns:p14="http://schemas.microsoft.com/office/powerpoint/2010/main" val="3984796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738" y="504092"/>
            <a:ext cx="9119380" cy="3967896"/>
          </a:xfrm>
        </p:spPr>
        <p:txBody>
          <a:bodyPr>
            <a:normAutofit/>
          </a:bodyPr>
          <a:lstStyle/>
          <a:p>
            <a:r>
              <a:rPr lang="en-US" sz="5400" dirty="0" err="1" smtClean="0"/>
              <a:t>Jamboard</a:t>
            </a:r>
            <a:r>
              <a:rPr lang="en-US" sz="5400" dirty="0" smtClean="0"/>
              <a:t>		</a:t>
            </a:r>
            <a:endParaRPr lang="en-US" sz="5400" dirty="0"/>
          </a:p>
        </p:txBody>
      </p:sp>
      <p:sp>
        <p:nvSpPr>
          <p:cNvPr id="4" name="Text Placeholder 3"/>
          <p:cNvSpPr>
            <a:spLocks noGrp="1"/>
          </p:cNvSpPr>
          <p:nvPr>
            <p:ph type="body" idx="1"/>
          </p:nvPr>
        </p:nvSpPr>
        <p:spPr>
          <a:xfrm>
            <a:off x="339971" y="4952878"/>
            <a:ext cx="9002147" cy="1905122"/>
          </a:xfrm>
        </p:spPr>
        <p:txBody>
          <a:bodyPr>
            <a:normAutofit/>
          </a:bodyPr>
          <a:lstStyle/>
          <a:p>
            <a:r>
              <a:rPr lang="en-US" sz="4000" dirty="0" smtClean="0"/>
              <a:t>Matthew Kump</a:t>
            </a:r>
            <a:endParaRPr lang="en-US" sz="4000" dirty="0"/>
          </a:p>
        </p:txBody>
      </p:sp>
      <p:pic>
        <p:nvPicPr>
          <p:cNvPr id="1026" name="Picture 2" descr="Featured Resource: Google Jambo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1044" y="2646800"/>
            <a:ext cx="4162334" cy="2399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410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Indicator </a:t>
            </a:r>
            <a:r>
              <a:rPr lang="en-US" dirty="0" smtClean="0"/>
              <a:t>14:  Post-Secondary Outcomes Changes</a:t>
            </a:r>
            <a:endParaRPr lang="en-US" dirty="0"/>
          </a:p>
        </p:txBody>
      </p:sp>
      <p:sp>
        <p:nvSpPr>
          <p:cNvPr id="3" name="Content Placeholder 2"/>
          <p:cNvSpPr>
            <a:spLocks noGrp="1"/>
          </p:cNvSpPr>
          <p:nvPr>
            <p:ph idx="1"/>
          </p:nvPr>
        </p:nvSpPr>
        <p:spPr/>
        <p:txBody>
          <a:bodyPr>
            <a:normAutofit fontScale="92500"/>
          </a:bodyPr>
          <a:lstStyle/>
          <a:p>
            <a:r>
              <a:rPr lang="en-US" dirty="0"/>
              <a:t>Two choices remain for definition of competitive employment </a:t>
            </a:r>
            <a:endParaRPr lang="en-US" dirty="0" smtClean="0"/>
          </a:p>
          <a:p>
            <a:r>
              <a:rPr lang="en-US" dirty="0" smtClean="0"/>
              <a:t>State </a:t>
            </a:r>
            <a:r>
              <a:rPr lang="en-US" dirty="0"/>
              <a:t>must provide total number of targeted youth in the sample or census </a:t>
            </a:r>
            <a:r>
              <a:rPr lang="en-US" dirty="0" smtClean="0"/>
              <a:t> </a:t>
            </a:r>
          </a:p>
          <a:p>
            <a:r>
              <a:rPr lang="en-US" dirty="0" smtClean="0"/>
              <a:t>Response rate</a:t>
            </a:r>
          </a:p>
          <a:p>
            <a:pPr lvl="1"/>
            <a:r>
              <a:rPr lang="en-US" dirty="0" smtClean="0"/>
              <a:t>State </a:t>
            </a:r>
            <a:r>
              <a:rPr lang="en-US" dirty="0"/>
              <a:t>must compare the response rate for the reporting year to the response rate for the previous year </a:t>
            </a:r>
          </a:p>
          <a:p>
            <a:pPr lvl="1"/>
            <a:r>
              <a:rPr lang="en-US" dirty="0" smtClean="0"/>
              <a:t>Describe </a:t>
            </a:r>
            <a:r>
              <a:rPr lang="en-US" dirty="0"/>
              <a:t>strategies that the state will implement that are expected to increase the response rate, particularly for those groups that are underrepresented </a:t>
            </a:r>
            <a:endParaRPr lang="en-US" dirty="0" smtClean="0"/>
          </a:p>
          <a:p>
            <a:r>
              <a:rPr lang="en-US" dirty="0" smtClean="0"/>
              <a:t>The </a:t>
            </a:r>
            <a:r>
              <a:rPr lang="en-US" dirty="0"/>
              <a:t>state also must analyze the response rate to identify potential nonresponse bias and take steps to reduce any identified bias and promote response from a broad cross section of youth who are no longer in secondary school and had IEPs in effect at the time they left school </a:t>
            </a:r>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40</a:t>
            </a:fld>
            <a:endParaRPr lang="en-US"/>
          </a:p>
        </p:txBody>
      </p:sp>
      <p:sp>
        <p:nvSpPr>
          <p:cNvPr id="6" name="5-Point Star 5"/>
          <p:cNvSpPr/>
          <p:nvPr/>
        </p:nvSpPr>
        <p:spPr>
          <a:xfrm>
            <a:off x="957469" y="2991679"/>
            <a:ext cx="341242" cy="18884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947530" y="4785795"/>
            <a:ext cx="341242" cy="18884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0587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Indicator 14:  Post-Secondary Outcomes Changes</a:t>
            </a:r>
          </a:p>
        </p:txBody>
      </p:sp>
      <p:sp>
        <p:nvSpPr>
          <p:cNvPr id="3" name="Content Placeholder 2"/>
          <p:cNvSpPr>
            <a:spLocks noGrp="1"/>
          </p:cNvSpPr>
          <p:nvPr>
            <p:ph idx="1"/>
          </p:nvPr>
        </p:nvSpPr>
        <p:spPr/>
        <p:txBody>
          <a:bodyPr/>
          <a:lstStyle/>
          <a:p>
            <a:r>
              <a:rPr lang="en-US" dirty="0"/>
              <a:t>Beginning with the </a:t>
            </a:r>
            <a:r>
              <a:rPr lang="en-US" u="sng" dirty="0"/>
              <a:t>FFY 2021 SPP/APR, due Feb. 1, 2023</a:t>
            </a:r>
            <a:r>
              <a:rPr lang="en-US" dirty="0"/>
              <a:t>, when reporting the extent to which the demographics of respondents are representative of the demographics of youth who are no longer in secondary school and had IEPs in effect at the time they left school </a:t>
            </a:r>
          </a:p>
          <a:p>
            <a:pPr lvl="1"/>
            <a:r>
              <a:rPr lang="en-US" dirty="0" smtClean="0"/>
              <a:t>State </a:t>
            </a:r>
            <a:r>
              <a:rPr lang="en-US" dirty="0"/>
              <a:t>must include race and ethnicity in its analysis </a:t>
            </a:r>
          </a:p>
          <a:p>
            <a:pPr lvl="1"/>
            <a:r>
              <a:rPr lang="en-US" dirty="0" smtClean="0"/>
              <a:t>In </a:t>
            </a:r>
            <a:r>
              <a:rPr lang="en-US" dirty="0"/>
              <a:t>addition, the State’s analysis must include at least one of the following demographics: disability category, gender, geographic location, and/or another demographic category approved through the stakeholder input process</a:t>
            </a:r>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41</a:t>
            </a:fld>
            <a:endParaRPr lang="en-US"/>
          </a:p>
        </p:txBody>
      </p:sp>
    </p:spTree>
    <p:extLst>
      <p:ext uri="{BB962C8B-B14F-4D97-AF65-F5344CB8AC3E}">
        <p14:creationId xmlns:p14="http://schemas.microsoft.com/office/powerpoint/2010/main" val="2387369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Indicator 14 Baselines</a:t>
            </a:r>
            <a:endParaRPr lang="en-US" dirty="0"/>
          </a:p>
        </p:txBody>
      </p:sp>
      <p:sp>
        <p:nvSpPr>
          <p:cNvPr id="3" name="Content Placeholder 2"/>
          <p:cNvSpPr>
            <a:spLocks noGrp="1"/>
          </p:cNvSpPr>
          <p:nvPr>
            <p:ph idx="1"/>
          </p:nvPr>
        </p:nvSpPr>
        <p:spPr/>
        <p:txBody>
          <a:bodyPr/>
          <a:lstStyle/>
          <a:p>
            <a:r>
              <a:rPr lang="en-US" dirty="0" smtClean="0"/>
              <a:t>Each Target Indicator requires:</a:t>
            </a:r>
          </a:p>
          <a:p>
            <a:pPr lvl="1"/>
            <a:r>
              <a:rPr lang="en-US" dirty="0" smtClean="0"/>
              <a:t>Baselines:  Starting point.</a:t>
            </a:r>
          </a:p>
          <a:p>
            <a:pPr lvl="1"/>
            <a:endParaRPr lang="en-US" dirty="0"/>
          </a:p>
          <a:p>
            <a:pPr lvl="1"/>
            <a:endParaRPr lang="en-US" dirty="0" smtClean="0"/>
          </a:p>
          <a:p>
            <a:pPr lvl="1"/>
            <a:endParaRPr lang="en-US" dirty="0"/>
          </a:p>
          <a:p>
            <a:pPr marL="320040" lvl="1" indent="0">
              <a:buNone/>
            </a:pPr>
            <a:endParaRPr lang="en-US" dirty="0" smtClean="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42</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323411743"/>
              </p:ext>
            </p:extLst>
          </p:nvPr>
        </p:nvGraphicFramePr>
        <p:xfrm>
          <a:off x="1920966" y="2723512"/>
          <a:ext cx="5422537" cy="1478280"/>
        </p:xfrm>
        <a:graphic>
          <a:graphicData uri="http://schemas.openxmlformats.org/drawingml/2006/table">
            <a:tbl>
              <a:tblPr firstRow="1" bandRow="1">
                <a:tableStyleId>{C4B1156A-380E-4F78-BDF5-A606A8083BF9}</a:tableStyleId>
              </a:tblPr>
              <a:tblGrid>
                <a:gridCol w="1393671">
                  <a:extLst>
                    <a:ext uri="{9D8B030D-6E8A-4147-A177-3AD203B41FA5}">
                      <a16:colId xmlns:a16="http://schemas.microsoft.com/office/drawing/2014/main" val="1752743829"/>
                    </a:ext>
                  </a:extLst>
                </a:gridCol>
                <a:gridCol w="2014433">
                  <a:extLst>
                    <a:ext uri="{9D8B030D-6E8A-4147-A177-3AD203B41FA5}">
                      <a16:colId xmlns:a16="http://schemas.microsoft.com/office/drawing/2014/main" val="4208733888"/>
                    </a:ext>
                  </a:extLst>
                </a:gridCol>
                <a:gridCol w="2014433">
                  <a:extLst>
                    <a:ext uri="{9D8B030D-6E8A-4147-A177-3AD203B41FA5}">
                      <a16:colId xmlns:a16="http://schemas.microsoft.com/office/drawing/2014/main" val="3257455529"/>
                    </a:ext>
                  </a:extLst>
                </a:gridCol>
              </a:tblGrid>
              <a:tr h="0">
                <a:tc>
                  <a:txBody>
                    <a:bodyPr/>
                    <a:lstStyle/>
                    <a:p>
                      <a:pPr algn="ctr"/>
                      <a:r>
                        <a:rPr lang="en-US" dirty="0" smtClean="0"/>
                        <a:t>Indicator</a:t>
                      </a:r>
                      <a:endParaRPr lang="en-US" dirty="0"/>
                    </a:p>
                  </a:txBody>
                  <a:tcPr/>
                </a:tc>
                <a:tc>
                  <a:txBody>
                    <a:bodyPr/>
                    <a:lstStyle/>
                    <a:p>
                      <a:pPr algn="ctr"/>
                      <a:r>
                        <a:rPr lang="en-US" dirty="0" smtClean="0"/>
                        <a:t>Baseline</a:t>
                      </a:r>
                      <a:r>
                        <a:rPr lang="en-US" baseline="0" dirty="0" smtClean="0"/>
                        <a:t> Year</a:t>
                      </a:r>
                      <a:endParaRPr lang="en-US" dirty="0"/>
                    </a:p>
                  </a:txBody>
                  <a:tcPr/>
                </a:tc>
                <a:tc>
                  <a:txBody>
                    <a:bodyPr/>
                    <a:lstStyle/>
                    <a:p>
                      <a:pPr algn="ctr"/>
                      <a:r>
                        <a:rPr lang="en-US" dirty="0" smtClean="0"/>
                        <a:t>Baseline</a:t>
                      </a:r>
                      <a:endParaRPr lang="en-US" dirty="0"/>
                    </a:p>
                  </a:txBody>
                  <a:tcPr/>
                </a:tc>
                <a:extLst>
                  <a:ext uri="{0D108BD9-81ED-4DB2-BD59-A6C34878D82A}">
                    <a16:rowId xmlns:a16="http://schemas.microsoft.com/office/drawing/2014/main" val="4036048654"/>
                  </a:ext>
                </a:extLst>
              </a:tr>
              <a:tr h="370840">
                <a:tc>
                  <a:txBody>
                    <a:bodyPr/>
                    <a:lstStyle/>
                    <a:p>
                      <a:pPr algn="ctr"/>
                      <a:r>
                        <a:rPr lang="en-US" dirty="0" smtClean="0"/>
                        <a:t>14A</a:t>
                      </a:r>
                      <a:endParaRPr lang="en-US" dirty="0"/>
                    </a:p>
                  </a:txBody>
                  <a:tcPr/>
                </a:tc>
                <a:tc>
                  <a:txBody>
                    <a:bodyPr/>
                    <a:lstStyle/>
                    <a:p>
                      <a:pPr algn="ctr"/>
                      <a:r>
                        <a:rPr lang="en-US" dirty="0" smtClean="0"/>
                        <a:t>2009</a:t>
                      </a:r>
                      <a:endParaRPr lang="en-US" dirty="0"/>
                    </a:p>
                  </a:txBody>
                  <a:tcPr/>
                </a:tc>
                <a:tc>
                  <a:txBody>
                    <a:bodyPr/>
                    <a:lstStyle/>
                    <a:p>
                      <a:pPr algn="ctr"/>
                      <a:r>
                        <a:rPr lang="en-US" dirty="0" smtClean="0"/>
                        <a:t>48.00%</a:t>
                      </a:r>
                      <a:endParaRPr lang="en-US" dirty="0"/>
                    </a:p>
                  </a:txBody>
                  <a:tcPr/>
                </a:tc>
                <a:extLst>
                  <a:ext uri="{0D108BD9-81ED-4DB2-BD59-A6C34878D82A}">
                    <a16:rowId xmlns:a16="http://schemas.microsoft.com/office/drawing/2014/main" val="140658712"/>
                  </a:ext>
                </a:extLst>
              </a:tr>
              <a:tr h="370840">
                <a:tc>
                  <a:txBody>
                    <a:bodyPr/>
                    <a:lstStyle/>
                    <a:p>
                      <a:pPr algn="ctr"/>
                      <a:r>
                        <a:rPr lang="en-US" dirty="0" smtClean="0"/>
                        <a:t>14B</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595959"/>
                          </a:solidFill>
                          <a:effectLst/>
                          <a:uLnTx/>
                          <a:uFillTx/>
                          <a:latin typeface="Book Antiqua"/>
                          <a:ea typeface="+mn-ea"/>
                          <a:cs typeface="+mn-cs"/>
                        </a:rPr>
                        <a:t>2009</a:t>
                      </a:r>
                      <a:endParaRPr kumimoji="0" lang="en-US" sz="1800" b="0" i="0" u="none" strike="noStrike" kern="1200" cap="none" spc="0" normalizeH="0" baseline="0" noProof="0" dirty="0">
                        <a:ln>
                          <a:noFill/>
                        </a:ln>
                        <a:solidFill>
                          <a:srgbClr val="595959"/>
                        </a:solidFill>
                        <a:effectLst/>
                        <a:uLnTx/>
                        <a:uFillTx/>
                        <a:latin typeface="Book Antiqua"/>
                        <a:ea typeface="+mn-ea"/>
                        <a:cs typeface="+mn-cs"/>
                      </a:endParaRPr>
                    </a:p>
                  </a:txBody>
                  <a:tcPr/>
                </a:tc>
                <a:tc>
                  <a:txBody>
                    <a:bodyPr/>
                    <a:lstStyle/>
                    <a:p>
                      <a:pPr algn="ctr"/>
                      <a:r>
                        <a:rPr lang="en-US" dirty="0" smtClean="0"/>
                        <a:t>75.00%</a:t>
                      </a:r>
                      <a:endParaRPr lang="en-US" dirty="0"/>
                    </a:p>
                  </a:txBody>
                  <a:tcPr/>
                </a:tc>
                <a:extLst>
                  <a:ext uri="{0D108BD9-81ED-4DB2-BD59-A6C34878D82A}">
                    <a16:rowId xmlns:a16="http://schemas.microsoft.com/office/drawing/2014/main" val="3104806078"/>
                  </a:ext>
                </a:extLst>
              </a:tr>
              <a:tr h="370840">
                <a:tc>
                  <a:txBody>
                    <a:bodyPr/>
                    <a:lstStyle/>
                    <a:p>
                      <a:pPr algn="ctr"/>
                      <a:r>
                        <a:rPr lang="en-US" dirty="0" smtClean="0"/>
                        <a:t>14C</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595959"/>
                          </a:solidFill>
                          <a:effectLst/>
                          <a:uLnTx/>
                          <a:uFillTx/>
                          <a:latin typeface="Book Antiqua"/>
                          <a:ea typeface="+mn-ea"/>
                          <a:cs typeface="+mn-cs"/>
                        </a:rPr>
                        <a:t>2009</a:t>
                      </a:r>
                      <a:endParaRPr kumimoji="0" lang="en-US" sz="1800" b="0" i="0" u="none" strike="noStrike" kern="1200" cap="none" spc="0" normalizeH="0" baseline="0" noProof="0" dirty="0">
                        <a:ln>
                          <a:noFill/>
                        </a:ln>
                        <a:solidFill>
                          <a:srgbClr val="595959"/>
                        </a:solidFill>
                        <a:effectLst/>
                        <a:uLnTx/>
                        <a:uFillTx/>
                        <a:latin typeface="Book Antiqua"/>
                        <a:ea typeface="+mn-ea"/>
                        <a:cs typeface="+mn-cs"/>
                      </a:endParaRPr>
                    </a:p>
                  </a:txBody>
                  <a:tcPr/>
                </a:tc>
                <a:tc>
                  <a:txBody>
                    <a:bodyPr/>
                    <a:lstStyle/>
                    <a:p>
                      <a:pPr algn="ctr"/>
                      <a:r>
                        <a:rPr lang="en-US" dirty="0" smtClean="0"/>
                        <a:t>79.00%</a:t>
                      </a:r>
                      <a:endParaRPr lang="en-US" dirty="0"/>
                    </a:p>
                  </a:txBody>
                  <a:tcPr/>
                </a:tc>
                <a:extLst>
                  <a:ext uri="{0D108BD9-81ED-4DB2-BD59-A6C34878D82A}">
                    <a16:rowId xmlns:a16="http://schemas.microsoft.com/office/drawing/2014/main" val="1309656271"/>
                  </a:ext>
                </a:extLst>
              </a:tr>
            </a:tbl>
          </a:graphicData>
        </a:graphic>
      </p:graphicFrame>
    </p:spTree>
    <p:extLst>
      <p:ext uri="{BB962C8B-B14F-4D97-AF65-F5344CB8AC3E}">
        <p14:creationId xmlns:p14="http://schemas.microsoft.com/office/powerpoint/2010/main" val="333269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Indicator 14 Targets</a:t>
            </a:r>
            <a:endParaRPr lang="en-US" dirty="0"/>
          </a:p>
        </p:txBody>
      </p:sp>
      <p:sp>
        <p:nvSpPr>
          <p:cNvPr id="3" name="Content Placeholder 2"/>
          <p:cNvSpPr>
            <a:spLocks noGrp="1"/>
          </p:cNvSpPr>
          <p:nvPr>
            <p:ph idx="1"/>
          </p:nvPr>
        </p:nvSpPr>
        <p:spPr/>
        <p:txBody>
          <a:bodyPr/>
          <a:lstStyle/>
          <a:p>
            <a:r>
              <a:rPr lang="en-US" dirty="0" smtClean="0"/>
              <a:t>Each Target Indicator requires”</a:t>
            </a:r>
          </a:p>
          <a:p>
            <a:pPr lvl="1"/>
            <a:r>
              <a:rPr lang="en-US" dirty="0" smtClean="0"/>
              <a:t>Targets:  The rate </a:t>
            </a:r>
          </a:p>
          <a:p>
            <a:pPr lvl="1"/>
            <a:endParaRPr lang="en-US" dirty="0" smtClean="0"/>
          </a:p>
          <a:p>
            <a:pPr lvl="1"/>
            <a:endParaRPr lang="en-US" dirty="0" smtClean="0"/>
          </a:p>
          <a:p>
            <a:pPr lvl="1"/>
            <a:endParaRPr lang="en-US" dirty="0"/>
          </a:p>
          <a:p>
            <a:pPr marL="320040" lvl="1" indent="0">
              <a:buNone/>
            </a:pPr>
            <a:endParaRPr lang="en-US" dirty="0" smtClean="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43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896521309"/>
              </p:ext>
            </p:extLst>
          </p:nvPr>
        </p:nvGraphicFramePr>
        <p:xfrm>
          <a:off x="1295399" y="2734490"/>
          <a:ext cx="9311643" cy="3135765"/>
        </p:xfrm>
        <a:graphic>
          <a:graphicData uri="http://schemas.openxmlformats.org/drawingml/2006/table">
            <a:tbl>
              <a:tblPr firstRow="1" firstCol="1" bandRow="1">
                <a:tableStyleId>{C4B1156A-380E-4F78-BDF5-A606A8083BF9}</a:tableStyleId>
              </a:tblPr>
              <a:tblGrid>
                <a:gridCol w="768532">
                  <a:extLst>
                    <a:ext uri="{9D8B030D-6E8A-4147-A177-3AD203B41FA5}">
                      <a16:colId xmlns:a16="http://schemas.microsoft.com/office/drawing/2014/main" val="2035396762"/>
                    </a:ext>
                  </a:extLst>
                </a:gridCol>
                <a:gridCol w="949235">
                  <a:extLst>
                    <a:ext uri="{9D8B030D-6E8A-4147-A177-3AD203B41FA5}">
                      <a16:colId xmlns:a16="http://schemas.microsoft.com/office/drawing/2014/main" val="434339598"/>
                    </a:ext>
                  </a:extLst>
                </a:gridCol>
                <a:gridCol w="931817">
                  <a:extLst>
                    <a:ext uri="{9D8B030D-6E8A-4147-A177-3AD203B41FA5}">
                      <a16:colId xmlns:a16="http://schemas.microsoft.com/office/drawing/2014/main" val="1361538853"/>
                    </a:ext>
                  </a:extLst>
                </a:gridCol>
                <a:gridCol w="1045028">
                  <a:extLst>
                    <a:ext uri="{9D8B030D-6E8A-4147-A177-3AD203B41FA5}">
                      <a16:colId xmlns:a16="http://schemas.microsoft.com/office/drawing/2014/main" val="83355171"/>
                    </a:ext>
                  </a:extLst>
                </a:gridCol>
                <a:gridCol w="1210492">
                  <a:extLst>
                    <a:ext uri="{9D8B030D-6E8A-4147-A177-3AD203B41FA5}">
                      <a16:colId xmlns:a16="http://schemas.microsoft.com/office/drawing/2014/main" val="932621843"/>
                    </a:ext>
                  </a:extLst>
                </a:gridCol>
                <a:gridCol w="1184366">
                  <a:extLst>
                    <a:ext uri="{9D8B030D-6E8A-4147-A177-3AD203B41FA5}">
                      <a16:colId xmlns:a16="http://schemas.microsoft.com/office/drawing/2014/main" val="3668002774"/>
                    </a:ext>
                  </a:extLst>
                </a:gridCol>
                <a:gridCol w="1152919">
                  <a:extLst>
                    <a:ext uri="{9D8B030D-6E8A-4147-A177-3AD203B41FA5}">
                      <a16:colId xmlns:a16="http://schemas.microsoft.com/office/drawing/2014/main" val="2316547365"/>
                    </a:ext>
                  </a:extLst>
                </a:gridCol>
                <a:gridCol w="1034627">
                  <a:extLst>
                    <a:ext uri="{9D8B030D-6E8A-4147-A177-3AD203B41FA5}">
                      <a16:colId xmlns:a16="http://schemas.microsoft.com/office/drawing/2014/main" val="1099569405"/>
                    </a:ext>
                  </a:extLst>
                </a:gridCol>
                <a:gridCol w="1034627">
                  <a:extLst>
                    <a:ext uri="{9D8B030D-6E8A-4147-A177-3AD203B41FA5}">
                      <a16:colId xmlns:a16="http://schemas.microsoft.com/office/drawing/2014/main" val="2963388792"/>
                    </a:ext>
                  </a:extLst>
                </a:gridCol>
              </a:tblGrid>
              <a:tr h="767707">
                <a:tc>
                  <a:txBody>
                    <a:bodyPr/>
                    <a:lstStyle/>
                    <a:p>
                      <a:pPr marL="0" marR="0" algn="ctr">
                        <a:lnSpc>
                          <a:spcPct val="115000"/>
                        </a:lnSpc>
                        <a:spcBef>
                          <a:spcPts val="300"/>
                        </a:spcBef>
                        <a:spcAft>
                          <a:spcPts val="300"/>
                        </a:spcAft>
                      </a:pPr>
                      <a:r>
                        <a:rPr lang="en-US" sz="1100" b="1" dirty="0">
                          <a:effectLst/>
                          <a:latin typeface="+mn-lt"/>
                        </a:rPr>
                        <a:t>Measure</a:t>
                      </a:r>
                      <a:endParaRPr lang="en-US" sz="11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100" b="1" dirty="0">
                          <a:effectLst/>
                          <a:latin typeface="+mn-lt"/>
                        </a:rPr>
                        <a:t>Baseline </a:t>
                      </a:r>
                      <a:endParaRPr lang="en-US" sz="11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100" b="1" dirty="0">
                          <a:effectLst/>
                          <a:latin typeface="+mn-lt"/>
                        </a:rPr>
                        <a:t>FFY</a:t>
                      </a:r>
                      <a:endParaRPr lang="en-US" sz="11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100" b="1" dirty="0">
                          <a:effectLst/>
                          <a:latin typeface="+mn-lt"/>
                        </a:rPr>
                        <a:t>2014</a:t>
                      </a:r>
                      <a:endParaRPr lang="en-US" sz="11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100" b="1" dirty="0">
                          <a:effectLst/>
                          <a:latin typeface="+mn-lt"/>
                        </a:rPr>
                        <a:t>2015</a:t>
                      </a:r>
                      <a:endParaRPr lang="en-US" sz="11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100" b="1">
                          <a:effectLst/>
                          <a:latin typeface="+mn-lt"/>
                        </a:rPr>
                        <a:t>2016</a:t>
                      </a:r>
                      <a:endParaRPr lang="en-US" sz="1100" b="1">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100" b="1" dirty="0">
                          <a:effectLst/>
                          <a:latin typeface="+mn-lt"/>
                        </a:rPr>
                        <a:t>2017</a:t>
                      </a:r>
                      <a:endParaRPr lang="en-US" sz="11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100" b="1" dirty="0">
                          <a:effectLst/>
                          <a:latin typeface="+mn-lt"/>
                        </a:rPr>
                        <a:t>2018</a:t>
                      </a:r>
                      <a:endParaRPr lang="en-US" sz="11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100" b="1" dirty="0" smtClean="0">
                          <a:effectLst/>
                          <a:latin typeface="+mn-lt"/>
                          <a:ea typeface="Calibri" panose="020F0502020204030204" pitchFamily="34" charset="0"/>
                          <a:cs typeface="Times New Roman" panose="02020603050405020304" pitchFamily="18" charset="0"/>
                        </a:rPr>
                        <a:t>2019</a:t>
                      </a:r>
                      <a:endParaRPr lang="en-US" sz="1100" b="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3303404"/>
                  </a:ext>
                </a:extLst>
              </a:tr>
              <a:tr h="383855">
                <a:tc>
                  <a:txBody>
                    <a:bodyPr/>
                    <a:lstStyle/>
                    <a:p>
                      <a:pPr marL="0" marR="0" algn="ctr">
                        <a:lnSpc>
                          <a:spcPct val="115000"/>
                        </a:lnSpc>
                        <a:spcBef>
                          <a:spcPts val="300"/>
                        </a:spcBef>
                        <a:spcAft>
                          <a:spcPts val="300"/>
                        </a:spcAft>
                      </a:pPr>
                      <a:r>
                        <a:rPr lang="en-US" sz="1000">
                          <a:effectLst/>
                        </a:rPr>
                        <a:t>A</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2009</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Target </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49.00%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49.00%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49.00%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49.00%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49.00%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100" dirty="0" smtClean="0">
                          <a:effectLst/>
                          <a:latin typeface="+mn-lt"/>
                        </a:rPr>
                        <a:t>49.00%</a:t>
                      </a:r>
                      <a:endParaRPr lang="en-US" sz="1100" dirty="0" smtClean="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7308904"/>
                  </a:ext>
                </a:extLst>
              </a:tr>
              <a:tr h="383855">
                <a:tc>
                  <a:txBody>
                    <a:bodyPr/>
                    <a:lstStyle/>
                    <a:p>
                      <a:pPr marL="0" marR="0" algn="ctr">
                        <a:lnSpc>
                          <a:spcPct val="115000"/>
                        </a:lnSpc>
                        <a:spcBef>
                          <a:spcPts val="300"/>
                        </a:spcBef>
                        <a:spcAft>
                          <a:spcPts val="300"/>
                        </a:spcAft>
                      </a:pPr>
                      <a:r>
                        <a:rPr lang="en-US" sz="1000">
                          <a:effectLst/>
                        </a:rPr>
                        <a:t>A</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48.00%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Data</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43.26%</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42.85%</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41.13%</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40.01%</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36.80%</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smtClean="0">
                          <a:effectLst/>
                          <a:latin typeface="+mn-lt"/>
                          <a:ea typeface="Calibri" panose="020F0502020204030204" pitchFamily="34" charset="0"/>
                          <a:cs typeface="Times New Roman" panose="02020603050405020304" pitchFamily="18" charset="0"/>
                        </a:rPr>
                        <a:t>35.61%</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37555734"/>
                  </a:ext>
                </a:extLst>
              </a:tr>
              <a:tr h="389179">
                <a:tc>
                  <a:txBody>
                    <a:bodyPr/>
                    <a:lstStyle/>
                    <a:p>
                      <a:pPr marL="0" marR="0" algn="ctr">
                        <a:lnSpc>
                          <a:spcPct val="115000"/>
                        </a:lnSpc>
                        <a:spcBef>
                          <a:spcPts val="300"/>
                        </a:spcBef>
                        <a:spcAft>
                          <a:spcPts val="300"/>
                        </a:spcAft>
                      </a:pPr>
                      <a:r>
                        <a:rPr lang="en-US" sz="1000">
                          <a:effectLst/>
                        </a:rPr>
                        <a:t>B</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2009</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smtClean="0">
                          <a:effectLst/>
                          <a:latin typeface="+mn-lt"/>
                        </a:rPr>
                        <a:t>Target</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76.00%</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76.00%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76.00%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76.00%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76.00%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100" dirty="0" smtClean="0">
                          <a:effectLst/>
                          <a:latin typeface="+mn-lt"/>
                        </a:rPr>
                        <a:t>76.00%</a:t>
                      </a:r>
                      <a:endParaRPr lang="en-US" sz="1100" dirty="0" smtClean="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27888889"/>
                  </a:ext>
                </a:extLst>
              </a:tr>
              <a:tr h="383855">
                <a:tc>
                  <a:txBody>
                    <a:bodyPr/>
                    <a:lstStyle/>
                    <a:p>
                      <a:pPr marL="0" marR="0" algn="ctr">
                        <a:lnSpc>
                          <a:spcPct val="115000"/>
                        </a:lnSpc>
                        <a:spcBef>
                          <a:spcPts val="300"/>
                        </a:spcBef>
                        <a:spcAft>
                          <a:spcPts val="300"/>
                        </a:spcAft>
                      </a:pPr>
                      <a:r>
                        <a:rPr lang="en-US" sz="1000">
                          <a:effectLst/>
                        </a:rPr>
                        <a:t>B</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75.00%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Data</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76.10%</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75.34%</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76.39%</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75.47%</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73.08%</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smtClean="0">
                          <a:effectLst/>
                          <a:latin typeface="+mn-lt"/>
                          <a:ea typeface="Calibri" panose="020F0502020204030204" pitchFamily="34" charset="0"/>
                          <a:cs typeface="Times New Roman" panose="02020603050405020304" pitchFamily="18" charset="0"/>
                        </a:rPr>
                        <a:t>74.81%</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76629785"/>
                  </a:ext>
                </a:extLst>
              </a:tr>
              <a:tr h="443459">
                <a:tc>
                  <a:txBody>
                    <a:bodyPr/>
                    <a:lstStyle/>
                    <a:p>
                      <a:pPr marL="0" marR="0" algn="ctr">
                        <a:lnSpc>
                          <a:spcPct val="115000"/>
                        </a:lnSpc>
                        <a:spcBef>
                          <a:spcPts val="300"/>
                        </a:spcBef>
                        <a:spcAft>
                          <a:spcPts val="300"/>
                        </a:spcAft>
                      </a:pPr>
                      <a:r>
                        <a:rPr lang="en-US" sz="1000">
                          <a:effectLst/>
                        </a:rPr>
                        <a:t>C</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2009</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Target </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80.00%</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80.00%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80.00%</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80.00%</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smtClean="0">
                          <a:effectLst/>
                          <a:latin typeface="+mn-lt"/>
                        </a:rPr>
                        <a:t>76.00%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100" dirty="0" smtClean="0">
                          <a:effectLst/>
                          <a:latin typeface="+mn-lt"/>
                        </a:rPr>
                        <a:t>76.00%</a:t>
                      </a:r>
                      <a:endParaRPr lang="en-US" sz="1100" dirty="0" smtClean="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83944799"/>
                  </a:ext>
                </a:extLst>
              </a:tr>
              <a:tr h="383855">
                <a:tc>
                  <a:txBody>
                    <a:bodyPr/>
                    <a:lstStyle/>
                    <a:p>
                      <a:pPr marL="0" marR="0" algn="ctr">
                        <a:lnSpc>
                          <a:spcPct val="115000"/>
                        </a:lnSpc>
                        <a:spcBef>
                          <a:spcPts val="300"/>
                        </a:spcBef>
                        <a:spcAft>
                          <a:spcPts val="300"/>
                        </a:spcAft>
                      </a:pPr>
                      <a:r>
                        <a:rPr lang="en-US" sz="1000" dirty="0">
                          <a:effectLst/>
                        </a:rPr>
                        <a:t>C</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79.00%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Data</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80.71%</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81.37%</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80.94%</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82.82%</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77.76%</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smtClean="0">
                          <a:effectLst/>
                          <a:latin typeface="+mn-lt"/>
                          <a:ea typeface="Calibri" panose="020F0502020204030204" pitchFamily="34" charset="0"/>
                          <a:cs typeface="Times New Roman" panose="02020603050405020304" pitchFamily="18" charset="0"/>
                        </a:rPr>
                        <a:t>79.42%</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13266130"/>
                  </a:ext>
                </a:extLst>
              </a:tr>
            </a:tbl>
          </a:graphicData>
        </a:graphic>
      </p:graphicFrame>
    </p:spTree>
    <p:extLst>
      <p:ext uri="{BB962C8B-B14F-4D97-AF65-F5344CB8AC3E}">
        <p14:creationId xmlns:p14="http://schemas.microsoft.com/office/powerpoint/2010/main" val="469928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479" y="255134"/>
            <a:ext cx="10005237" cy="1036850"/>
          </a:xfrm>
        </p:spPr>
        <p:txBody>
          <a:bodyPr>
            <a:normAutofit fontScale="90000"/>
          </a:bodyPr>
          <a:lstStyle/>
          <a:p>
            <a:pPr algn="ctr"/>
            <a:r>
              <a:rPr lang="en-US" b="1" dirty="0"/>
              <a:t/>
            </a:r>
            <a:br>
              <a:rPr lang="en-US" b="1" dirty="0"/>
            </a:br>
            <a:r>
              <a:rPr lang="en-US" dirty="0"/>
              <a:t>Indicator 14: Post-School Outcomes</a:t>
            </a:r>
          </a:p>
        </p:txBody>
      </p:sp>
      <p:sp>
        <p:nvSpPr>
          <p:cNvPr id="3" name="Content Placeholder 2"/>
          <p:cNvSpPr>
            <a:spLocks noGrp="1"/>
          </p:cNvSpPr>
          <p:nvPr>
            <p:ph idx="1"/>
          </p:nvPr>
        </p:nvSpPr>
        <p:spPr>
          <a:xfrm>
            <a:off x="1295399" y="1690576"/>
            <a:ext cx="10209029" cy="5582093"/>
          </a:xfrm>
        </p:spPr>
        <p:txBody>
          <a:bodyPr>
            <a:normAutofit/>
          </a:bodyPr>
          <a:lstStyle/>
          <a:p>
            <a:r>
              <a:rPr lang="en-US" b="1" dirty="0" smtClean="0"/>
              <a:t>Data:</a:t>
            </a:r>
            <a:endParaRPr lang="en-US" dirty="0" smtClean="0"/>
          </a:p>
          <a:p>
            <a:pPr marL="320040" lvl="1" indent="0">
              <a:buNone/>
            </a:pPr>
            <a:endParaRPr lang="en-US" dirty="0"/>
          </a:p>
          <a:p>
            <a:pPr marL="594360" lvl="2" indent="0">
              <a:buNone/>
            </a:pPr>
            <a:endParaRPr lang="en-US" dirty="0" smtClean="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44</a:t>
            </a:fld>
            <a:endParaRPr lang="en-US"/>
          </a:p>
        </p:txBody>
      </p:sp>
      <p:graphicFrame>
        <p:nvGraphicFramePr>
          <p:cNvPr id="7" name="Table 6"/>
          <p:cNvGraphicFramePr>
            <a:graphicFrameLocks noGrp="1"/>
          </p:cNvGraphicFramePr>
          <p:nvPr>
            <p:extLst/>
          </p:nvPr>
        </p:nvGraphicFramePr>
        <p:xfrm>
          <a:off x="999793" y="2142470"/>
          <a:ext cx="10800239" cy="3680460"/>
        </p:xfrm>
        <a:graphic>
          <a:graphicData uri="http://schemas.openxmlformats.org/drawingml/2006/table">
            <a:tbl>
              <a:tblPr>
                <a:tableStyleId>{C4B1156A-380E-4F78-BDF5-A606A8083BF9}</a:tableStyleId>
              </a:tblPr>
              <a:tblGrid>
                <a:gridCol w="1617283">
                  <a:extLst>
                    <a:ext uri="{9D8B030D-6E8A-4147-A177-3AD203B41FA5}">
                      <a16:colId xmlns:a16="http://schemas.microsoft.com/office/drawing/2014/main" val="3439061533"/>
                    </a:ext>
                  </a:extLst>
                </a:gridCol>
                <a:gridCol w="1893541">
                  <a:extLst>
                    <a:ext uri="{9D8B030D-6E8A-4147-A177-3AD203B41FA5}">
                      <a16:colId xmlns:a16="http://schemas.microsoft.com/office/drawing/2014/main" val="1878210119"/>
                    </a:ext>
                  </a:extLst>
                </a:gridCol>
                <a:gridCol w="2168206">
                  <a:extLst>
                    <a:ext uri="{9D8B030D-6E8A-4147-A177-3AD203B41FA5}">
                      <a16:colId xmlns:a16="http://schemas.microsoft.com/office/drawing/2014/main" val="1744668148"/>
                    </a:ext>
                  </a:extLst>
                </a:gridCol>
                <a:gridCol w="1134138">
                  <a:extLst>
                    <a:ext uri="{9D8B030D-6E8A-4147-A177-3AD203B41FA5}">
                      <a16:colId xmlns:a16="http://schemas.microsoft.com/office/drawing/2014/main" val="1802197792"/>
                    </a:ext>
                  </a:extLst>
                </a:gridCol>
                <a:gridCol w="911758">
                  <a:extLst>
                    <a:ext uri="{9D8B030D-6E8A-4147-A177-3AD203B41FA5}">
                      <a16:colId xmlns:a16="http://schemas.microsoft.com/office/drawing/2014/main" val="4203087089"/>
                    </a:ext>
                  </a:extLst>
                </a:gridCol>
                <a:gridCol w="945115">
                  <a:extLst>
                    <a:ext uri="{9D8B030D-6E8A-4147-A177-3AD203B41FA5}">
                      <a16:colId xmlns:a16="http://schemas.microsoft.com/office/drawing/2014/main" val="2105454937"/>
                    </a:ext>
                  </a:extLst>
                </a:gridCol>
                <a:gridCol w="1100782">
                  <a:extLst>
                    <a:ext uri="{9D8B030D-6E8A-4147-A177-3AD203B41FA5}">
                      <a16:colId xmlns:a16="http://schemas.microsoft.com/office/drawing/2014/main" val="1329123540"/>
                    </a:ext>
                  </a:extLst>
                </a:gridCol>
                <a:gridCol w="1029416">
                  <a:extLst>
                    <a:ext uri="{9D8B030D-6E8A-4147-A177-3AD203B41FA5}">
                      <a16:colId xmlns:a16="http://schemas.microsoft.com/office/drawing/2014/main" val="58785567"/>
                    </a:ext>
                  </a:extLst>
                </a:gridCol>
              </a:tblGrid>
              <a:tr h="227330">
                <a:tc>
                  <a:txBody>
                    <a:bodyPr/>
                    <a:lstStyle/>
                    <a:p>
                      <a:pPr marL="0" marR="0" algn="ctr">
                        <a:lnSpc>
                          <a:spcPct val="115000"/>
                        </a:lnSpc>
                        <a:spcBef>
                          <a:spcPts val="300"/>
                        </a:spcBef>
                        <a:spcAft>
                          <a:spcPts val="300"/>
                        </a:spcAft>
                      </a:pPr>
                      <a:r>
                        <a:rPr lang="en-US" sz="1050" b="1" dirty="0">
                          <a:effectLst/>
                        </a:rPr>
                        <a:t>Measure</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20000"/>
                        <a:lumOff val="80000"/>
                      </a:schemeClr>
                    </a:solidFill>
                  </a:tcPr>
                </a:tc>
                <a:tc>
                  <a:txBody>
                    <a:bodyPr/>
                    <a:lstStyle/>
                    <a:p>
                      <a:pPr marL="0" marR="0" algn="ctr">
                        <a:lnSpc>
                          <a:spcPct val="115000"/>
                        </a:lnSpc>
                        <a:spcBef>
                          <a:spcPts val="300"/>
                        </a:spcBef>
                        <a:spcAft>
                          <a:spcPts val="300"/>
                        </a:spcAft>
                      </a:pPr>
                      <a:r>
                        <a:rPr lang="en-US" sz="1050" b="1" dirty="0">
                          <a:effectLst/>
                        </a:rPr>
                        <a:t>Number of respondent youth</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20000"/>
                        <a:lumOff val="80000"/>
                      </a:schemeClr>
                    </a:solidFill>
                  </a:tcPr>
                </a:tc>
                <a:tc>
                  <a:txBody>
                    <a:bodyPr/>
                    <a:lstStyle/>
                    <a:p>
                      <a:pPr marL="0" marR="0" algn="ctr">
                        <a:lnSpc>
                          <a:spcPct val="115000"/>
                        </a:lnSpc>
                        <a:spcBef>
                          <a:spcPts val="300"/>
                        </a:spcBef>
                        <a:spcAft>
                          <a:spcPts val="300"/>
                        </a:spcAft>
                      </a:pPr>
                      <a:r>
                        <a:rPr lang="en-US" sz="1050" b="1" dirty="0">
                          <a:effectLst/>
                        </a:rPr>
                        <a:t>Number of respondent youth who are no longer in secondary school and had IEPs in effect at the time they left school</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20000"/>
                        <a:lumOff val="80000"/>
                      </a:schemeClr>
                    </a:solidFill>
                  </a:tcPr>
                </a:tc>
                <a:tc>
                  <a:txBody>
                    <a:bodyPr/>
                    <a:lstStyle/>
                    <a:p>
                      <a:pPr marL="0" marR="0" algn="ctr">
                        <a:lnSpc>
                          <a:spcPct val="115000"/>
                        </a:lnSpc>
                        <a:spcBef>
                          <a:spcPts val="300"/>
                        </a:spcBef>
                        <a:spcAft>
                          <a:spcPts val="300"/>
                        </a:spcAft>
                      </a:pPr>
                      <a:r>
                        <a:rPr lang="en-US" sz="1050" b="1" dirty="0">
                          <a:effectLst/>
                        </a:rPr>
                        <a:t>FFY 2018 Data</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20000"/>
                        <a:lumOff val="80000"/>
                      </a:schemeClr>
                    </a:solidFill>
                  </a:tcPr>
                </a:tc>
                <a:tc>
                  <a:txBody>
                    <a:bodyPr/>
                    <a:lstStyle/>
                    <a:p>
                      <a:pPr marL="0" marR="0" algn="ctr">
                        <a:lnSpc>
                          <a:spcPct val="115000"/>
                        </a:lnSpc>
                        <a:spcBef>
                          <a:spcPts val="300"/>
                        </a:spcBef>
                        <a:spcAft>
                          <a:spcPts val="300"/>
                        </a:spcAft>
                      </a:pPr>
                      <a:r>
                        <a:rPr lang="en-US" sz="1050" b="1" dirty="0">
                          <a:effectLst/>
                        </a:rPr>
                        <a:t>FFY 2019 Target</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20000"/>
                        <a:lumOff val="80000"/>
                      </a:schemeClr>
                    </a:solidFill>
                  </a:tcPr>
                </a:tc>
                <a:tc>
                  <a:txBody>
                    <a:bodyPr/>
                    <a:lstStyle/>
                    <a:p>
                      <a:pPr marL="0" marR="0" algn="ctr">
                        <a:lnSpc>
                          <a:spcPct val="115000"/>
                        </a:lnSpc>
                        <a:spcBef>
                          <a:spcPts val="300"/>
                        </a:spcBef>
                        <a:spcAft>
                          <a:spcPts val="300"/>
                        </a:spcAft>
                      </a:pPr>
                      <a:r>
                        <a:rPr lang="en-US" sz="1050" b="1" dirty="0">
                          <a:effectLst/>
                        </a:rPr>
                        <a:t>FFY 2019 Data</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20000"/>
                        <a:lumOff val="80000"/>
                      </a:schemeClr>
                    </a:solidFill>
                  </a:tcPr>
                </a:tc>
                <a:tc>
                  <a:txBody>
                    <a:bodyPr/>
                    <a:lstStyle/>
                    <a:p>
                      <a:pPr marL="0" marR="0" algn="ctr">
                        <a:lnSpc>
                          <a:spcPct val="115000"/>
                        </a:lnSpc>
                        <a:spcBef>
                          <a:spcPts val="300"/>
                        </a:spcBef>
                        <a:spcAft>
                          <a:spcPts val="300"/>
                        </a:spcAft>
                      </a:pPr>
                      <a:r>
                        <a:rPr lang="en-US" sz="1050" b="1" dirty="0">
                          <a:effectLst/>
                        </a:rPr>
                        <a:t>Status</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20000"/>
                        <a:lumOff val="80000"/>
                      </a:schemeClr>
                    </a:solidFill>
                  </a:tcPr>
                </a:tc>
                <a:tc>
                  <a:txBody>
                    <a:bodyPr/>
                    <a:lstStyle/>
                    <a:p>
                      <a:pPr marL="0" marR="0" algn="ctr">
                        <a:lnSpc>
                          <a:spcPct val="115000"/>
                        </a:lnSpc>
                        <a:spcBef>
                          <a:spcPts val="300"/>
                        </a:spcBef>
                        <a:spcAft>
                          <a:spcPts val="300"/>
                        </a:spcAft>
                      </a:pPr>
                      <a:r>
                        <a:rPr lang="en-US" sz="1050" b="1" dirty="0">
                          <a:effectLst/>
                        </a:rPr>
                        <a:t>Slippage</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b">
                    <a:solidFill>
                      <a:schemeClr val="accent3">
                        <a:lumMod val="20000"/>
                        <a:lumOff val="80000"/>
                      </a:schemeClr>
                    </a:solidFill>
                  </a:tcPr>
                </a:tc>
                <a:extLst>
                  <a:ext uri="{0D108BD9-81ED-4DB2-BD59-A6C34878D82A}">
                    <a16:rowId xmlns:a16="http://schemas.microsoft.com/office/drawing/2014/main" val="347231812"/>
                  </a:ext>
                </a:extLst>
              </a:tr>
              <a:tr h="231775">
                <a:tc>
                  <a:txBody>
                    <a:bodyPr/>
                    <a:lstStyle/>
                    <a:p>
                      <a:pPr marL="0" marR="0">
                        <a:lnSpc>
                          <a:spcPct val="115000"/>
                        </a:lnSpc>
                        <a:spcBef>
                          <a:spcPts val="300"/>
                        </a:spcBef>
                        <a:spcAft>
                          <a:spcPts val="300"/>
                        </a:spcAft>
                      </a:pPr>
                      <a:r>
                        <a:rPr lang="en-US" sz="1050" b="1">
                          <a:effectLst/>
                        </a:rPr>
                        <a:t>A. Enrolled in higher education (1)</a:t>
                      </a:r>
                      <a:endParaRPr lang="en-US" sz="1050" b="1">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ctr">
                        <a:lnSpc>
                          <a:spcPct val="115000"/>
                        </a:lnSpc>
                        <a:spcBef>
                          <a:spcPts val="300"/>
                        </a:spcBef>
                        <a:spcAft>
                          <a:spcPts val="300"/>
                        </a:spcAft>
                      </a:pPr>
                      <a:r>
                        <a:rPr lang="en-US" sz="1050">
                          <a:effectLst/>
                        </a:rPr>
                        <a:t>564</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a:effectLst/>
                        </a:rPr>
                        <a:t>1,584</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a:effectLst/>
                        </a:rPr>
                        <a:t>36.80%</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dirty="0">
                          <a:effectLst/>
                        </a:rPr>
                        <a:t>49.00%</a:t>
                      </a:r>
                      <a:endParaRPr lang="en-US" sz="105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dirty="0">
                          <a:effectLst/>
                        </a:rPr>
                        <a:t>35.61%</a:t>
                      </a:r>
                      <a:endParaRPr lang="en-US" sz="105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dirty="0">
                          <a:solidFill>
                            <a:srgbClr val="FF0000"/>
                          </a:solidFill>
                          <a:effectLst/>
                        </a:rPr>
                        <a:t>Did Not Meet Target</a:t>
                      </a:r>
                      <a:endParaRPr lang="en-US" sz="105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dirty="0">
                          <a:solidFill>
                            <a:srgbClr val="FF0000"/>
                          </a:solidFill>
                          <a:effectLst/>
                        </a:rPr>
                        <a:t>Slippage</a:t>
                      </a:r>
                      <a:endParaRPr lang="en-US" sz="105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13481666"/>
                  </a:ext>
                </a:extLst>
              </a:tr>
              <a:tr h="231775">
                <a:tc>
                  <a:txBody>
                    <a:bodyPr/>
                    <a:lstStyle/>
                    <a:p>
                      <a:pPr marL="0" marR="0">
                        <a:lnSpc>
                          <a:spcPct val="115000"/>
                        </a:lnSpc>
                        <a:spcBef>
                          <a:spcPts val="300"/>
                        </a:spcBef>
                        <a:spcAft>
                          <a:spcPts val="300"/>
                        </a:spcAft>
                      </a:pPr>
                      <a:r>
                        <a:rPr lang="en-US" sz="1050" b="1">
                          <a:effectLst/>
                        </a:rPr>
                        <a:t>B. Enrolled in higher education or competitively employed within one year of leaving high school (1 +2)</a:t>
                      </a:r>
                      <a:endParaRPr lang="en-US" sz="1050" b="1">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ctr">
                        <a:lnSpc>
                          <a:spcPct val="115000"/>
                        </a:lnSpc>
                        <a:spcBef>
                          <a:spcPts val="300"/>
                        </a:spcBef>
                        <a:spcAft>
                          <a:spcPts val="300"/>
                        </a:spcAft>
                      </a:pPr>
                      <a:r>
                        <a:rPr lang="en-US" sz="1050">
                          <a:effectLst/>
                        </a:rPr>
                        <a:t>1,185</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a:effectLst/>
                        </a:rPr>
                        <a:t>1,584</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a:effectLst/>
                        </a:rPr>
                        <a:t>73.08%</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dirty="0">
                          <a:effectLst/>
                        </a:rPr>
                        <a:t>76.00%</a:t>
                      </a:r>
                      <a:endParaRPr lang="en-US" sz="105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dirty="0">
                          <a:effectLst/>
                        </a:rPr>
                        <a:t>74.81%</a:t>
                      </a:r>
                      <a:endParaRPr lang="en-US" sz="105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dirty="0">
                          <a:solidFill>
                            <a:srgbClr val="FF0000"/>
                          </a:solidFill>
                          <a:effectLst/>
                        </a:rPr>
                        <a:t>Did Not Meet Target</a:t>
                      </a:r>
                      <a:endParaRPr lang="en-US" sz="105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dirty="0">
                          <a:solidFill>
                            <a:srgbClr val="00B050"/>
                          </a:solidFill>
                          <a:effectLst/>
                        </a:rPr>
                        <a:t>No Slippage</a:t>
                      </a:r>
                      <a:endParaRPr lang="en-US" sz="105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47311217"/>
                  </a:ext>
                </a:extLst>
              </a:tr>
              <a:tr h="231775">
                <a:tc>
                  <a:txBody>
                    <a:bodyPr/>
                    <a:lstStyle/>
                    <a:p>
                      <a:pPr marL="0" marR="0">
                        <a:lnSpc>
                          <a:spcPct val="115000"/>
                        </a:lnSpc>
                        <a:spcBef>
                          <a:spcPts val="300"/>
                        </a:spcBef>
                        <a:spcAft>
                          <a:spcPts val="300"/>
                        </a:spcAft>
                      </a:pPr>
                      <a:r>
                        <a:rPr lang="en-US" sz="1050" b="1" dirty="0">
                          <a:effectLst/>
                        </a:rPr>
                        <a:t>C. Enrolled in higher education, or in some other postsecondary education or training program; or competitively employed or in some other employment (1+2+3+4)</a:t>
                      </a:r>
                      <a:endParaRPr lang="en-US" sz="1050" b="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lumMod val="20000"/>
                        <a:lumOff val="80000"/>
                      </a:schemeClr>
                    </a:solidFill>
                  </a:tcPr>
                </a:tc>
                <a:tc>
                  <a:txBody>
                    <a:bodyPr/>
                    <a:lstStyle/>
                    <a:p>
                      <a:pPr marL="0" marR="0" algn="ctr">
                        <a:lnSpc>
                          <a:spcPct val="115000"/>
                        </a:lnSpc>
                        <a:spcBef>
                          <a:spcPts val="300"/>
                        </a:spcBef>
                        <a:spcAft>
                          <a:spcPts val="300"/>
                        </a:spcAft>
                      </a:pPr>
                      <a:r>
                        <a:rPr lang="en-US" sz="1050">
                          <a:effectLst/>
                        </a:rPr>
                        <a:t>1,258</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a:effectLst/>
                        </a:rPr>
                        <a:t>1,584</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a:effectLst/>
                        </a:rPr>
                        <a:t>77.76%</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a:effectLst/>
                        </a:rPr>
                        <a:t>80.00%</a:t>
                      </a:r>
                      <a:endParaRPr lang="en-US" sz="105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dirty="0">
                          <a:effectLst/>
                        </a:rPr>
                        <a:t>79.42%</a:t>
                      </a:r>
                      <a:endParaRPr lang="en-US" sz="105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dirty="0">
                          <a:solidFill>
                            <a:srgbClr val="FF0000"/>
                          </a:solidFill>
                          <a:effectLst/>
                        </a:rPr>
                        <a:t>Did Not Meet Target</a:t>
                      </a:r>
                      <a:endParaRPr lang="en-US" sz="105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050" dirty="0">
                          <a:solidFill>
                            <a:srgbClr val="00B050"/>
                          </a:solidFill>
                          <a:effectLst/>
                        </a:rPr>
                        <a:t>No Slippage</a:t>
                      </a:r>
                      <a:endParaRPr lang="en-US" sz="105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42437098"/>
                  </a:ext>
                </a:extLst>
              </a:tr>
            </a:tbl>
          </a:graphicData>
        </a:graphic>
      </p:graphicFrame>
    </p:spTree>
    <p:extLst>
      <p:ext uri="{BB962C8B-B14F-4D97-AF65-F5344CB8AC3E}">
        <p14:creationId xmlns:p14="http://schemas.microsoft.com/office/powerpoint/2010/main" val="1283946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Indicator 14 Targets</a:t>
            </a:r>
            <a:endParaRPr lang="en-US" dirty="0"/>
          </a:p>
        </p:txBody>
      </p:sp>
      <p:sp>
        <p:nvSpPr>
          <p:cNvPr id="3" name="Content Placeholder 2"/>
          <p:cNvSpPr>
            <a:spLocks noGrp="1"/>
          </p:cNvSpPr>
          <p:nvPr>
            <p:ph idx="1"/>
          </p:nvPr>
        </p:nvSpPr>
        <p:spPr>
          <a:xfrm>
            <a:off x="1295400" y="1661791"/>
            <a:ext cx="9601200" cy="4343400"/>
          </a:xfrm>
        </p:spPr>
        <p:txBody>
          <a:bodyPr/>
          <a:lstStyle/>
          <a:p>
            <a:r>
              <a:rPr lang="en-US" dirty="0" smtClean="0"/>
              <a:t>Last 6 years of Targets and Data</a:t>
            </a:r>
          </a:p>
          <a:p>
            <a:pPr lvl="1"/>
            <a:endParaRPr lang="en-US" dirty="0" smtClean="0"/>
          </a:p>
          <a:p>
            <a:pPr lvl="1"/>
            <a:endParaRPr lang="en-US" dirty="0" smtClean="0"/>
          </a:p>
          <a:p>
            <a:pPr lvl="1"/>
            <a:endParaRPr lang="en-US" dirty="0"/>
          </a:p>
          <a:p>
            <a:pPr marL="320040" lvl="1" indent="0">
              <a:buNone/>
            </a:pPr>
            <a:endParaRPr lang="en-US" dirty="0" smtClean="0"/>
          </a:p>
        </p:txBody>
      </p:sp>
      <p:sp>
        <p:nvSpPr>
          <p:cNvPr id="4" name="Footer Placeholder 3"/>
          <p:cNvSpPr>
            <a:spLocks noGrp="1"/>
          </p:cNvSpPr>
          <p:nvPr>
            <p:ph type="ftr" sz="quarter" idx="11"/>
          </p:nvPr>
        </p:nvSpPr>
        <p:spPr/>
        <p:txBody>
          <a:bodyPr/>
          <a:lstStyle/>
          <a:p>
            <a:r>
              <a:rPr lang="en-US" dirty="0"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45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892260867"/>
              </p:ext>
            </p:extLst>
          </p:nvPr>
        </p:nvGraphicFramePr>
        <p:xfrm>
          <a:off x="1295398" y="2087668"/>
          <a:ext cx="9601202" cy="4287330"/>
        </p:xfrm>
        <a:graphic>
          <a:graphicData uri="http://schemas.openxmlformats.org/drawingml/2006/table">
            <a:tbl>
              <a:tblPr firstRow="1" firstCol="1" bandRow="1">
                <a:tableStyleId>{C4B1156A-380E-4F78-BDF5-A606A8083BF9}</a:tableStyleId>
              </a:tblPr>
              <a:tblGrid>
                <a:gridCol w="882381">
                  <a:extLst>
                    <a:ext uri="{9D8B030D-6E8A-4147-A177-3AD203B41FA5}">
                      <a16:colId xmlns:a16="http://schemas.microsoft.com/office/drawing/2014/main" val="2035396762"/>
                    </a:ext>
                  </a:extLst>
                </a:gridCol>
                <a:gridCol w="1069855">
                  <a:extLst>
                    <a:ext uri="{9D8B030D-6E8A-4147-A177-3AD203B41FA5}">
                      <a16:colId xmlns:a16="http://schemas.microsoft.com/office/drawing/2014/main" val="1361538853"/>
                    </a:ext>
                  </a:extLst>
                </a:gridCol>
                <a:gridCol w="1272115">
                  <a:extLst>
                    <a:ext uri="{9D8B030D-6E8A-4147-A177-3AD203B41FA5}">
                      <a16:colId xmlns:a16="http://schemas.microsoft.com/office/drawing/2014/main" val="83355171"/>
                    </a:ext>
                  </a:extLst>
                </a:gridCol>
                <a:gridCol w="1375954">
                  <a:extLst>
                    <a:ext uri="{9D8B030D-6E8A-4147-A177-3AD203B41FA5}">
                      <a16:colId xmlns:a16="http://schemas.microsoft.com/office/drawing/2014/main" val="932621843"/>
                    </a:ext>
                  </a:extLst>
                </a:gridCol>
                <a:gridCol w="1332411">
                  <a:extLst>
                    <a:ext uri="{9D8B030D-6E8A-4147-A177-3AD203B41FA5}">
                      <a16:colId xmlns:a16="http://schemas.microsoft.com/office/drawing/2014/main" val="3668002774"/>
                    </a:ext>
                  </a:extLst>
                </a:gridCol>
                <a:gridCol w="1210492">
                  <a:extLst>
                    <a:ext uri="{9D8B030D-6E8A-4147-A177-3AD203B41FA5}">
                      <a16:colId xmlns:a16="http://schemas.microsoft.com/office/drawing/2014/main" val="2316547365"/>
                    </a:ext>
                  </a:extLst>
                </a:gridCol>
                <a:gridCol w="1227908">
                  <a:extLst>
                    <a:ext uri="{9D8B030D-6E8A-4147-A177-3AD203B41FA5}">
                      <a16:colId xmlns:a16="http://schemas.microsoft.com/office/drawing/2014/main" val="1099569405"/>
                    </a:ext>
                  </a:extLst>
                </a:gridCol>
                <a:gridCol w="1230086">
                  <a:extLst>
                    <a:ext uri="{9D8B030D-6E8A-4147-A177-3AD203B41FA5}">
                      <a16:colId xmlns:a16="http://schemas.microsoft.com/office/drawing/2014/main" val="2963388792"/>
                    </a:ext>
                  </a:extLst>
                </a:gridCol>
              </a:tblGrid>
              <a:tr h="767707">
                <a:tc>
                  <a:txBody>
                    <a:bodyPr/>
                    <a:lstStyle/>
                    <a:p>
                      <a:pPr marL="0" marR="0" algn="ctr">
                        <a:lnSpc>
                          <a:spcPct val="115000"/>
                        </a:lnSpc>
                        <a:spcBef>
                          <a:spcPts val="300"/>
                        </a:spcBef>
                        <a:spcAft>
                          <a:spcPts val="300"/>
                        </a:spcAft>
                      </a:pPr>
                      <a:r>
                        <a:rPr lang="en-US" sz="1100" b="1" dirty="0">
                          <a:effectLst/>
                          <a:latin typeface="+mn-lt"/>
                        </a:rPr>
                        <a:t>Measure</a:t>
                      </a:r>
                      <a:endParaRPr lang="en-US" sz="11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100" b="1" dirty="0">
                          <a:effectLst/>
                          <a:latin typeface="+mn-lt"/>
                        </a:rPr>
                        <a:t>FFY</a:t>
                      </a:r>
                      <a:endParaRPr lang="en-US" sz="11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100" b="1" dirty="0">
                          <a:effectLst/>
                          <a:latin typeface="+mn-lt"/>
                        </a:rPr>
                        <a:t>2014</a:t>
                      </a:r>
                      <a:endParaRPr lang="en-US" sz="11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100" b="1" dirty="0">
                          <a:effectLst/>
                          <a:latin typeface="+mn-lt"/>
                        </a:rPr>
                        <a:t>2015</a:t>
                      </a:r>
                      <a:endParaRPr lang="en-US" sz="11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100" b="1">
                          <a:effectLst/>
                          <a:latin typeface="+mn-lt"/>
                        </a:rPr>
                        <a:t>2016</a:t>
                      </a:r>
                      <a:endParaRPr lang="en-US" sz="1100" b="1">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100" b="1">
                          <a:effectLst/>
                          <a:latin typeface="+mn-lt"/>
                        </a:rPr>
                        <a:t>2017</a:t>
                      </a:r>
                      <a:endParaRPr lang="en-US" sz="1100" b="1">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100" b="1" dirty="0">
                          <a:effectLst/>
                          <a:latin typeface="+mn-lt"/>
                        </a:rPr>
                        <a:t>2018</a:t>
                      </a:r>
                      <a:endParaRPr lang="en-US" sz="1100" b="1"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300"/>
                        </a:spcBef>
                        <a:spcAft>
                          <a:spcPts val="300"/>
                        </a:spcAft>
                      </a:pPr>
                      <a:r>
                        <a:rPr lang="en-US" sz="1100" b="1" dirty="0" smtClean="0">
                          <a:effectLst/>
                          <a:latin typeface="+mn-lt"/>
                          <a:ea typeface="Calibri" panose="020F0502020204030204" pitchFamily="34" charset="0"/>
                          <a:cs typeface="Times New Roman" panose="02020603050405020304" pitchFamily="18" charset="0"/>
                        </a:rPr>
                        <a:t>2019</a:t>
                      </a:r>
                      <a:endParaRPr lang="en-US" sz="1100" b="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3303404"/>
                  </a:ext>
                </a:extLst>
              </a:tr>
              <a:tr h="383855">
                <a:tc>
                  <a:txBody>
                    <a:bodyPr/>
                    <a:lstStyle/>
                    <a:p>
                      <a:pPr marL="0" marR="0" algn="ctr">
                        <a:lnSpc>
                          <a:spcPct val="115000"/>
                        </a:lnSpc>
                        <a:spcBef>
                          <a:spcPts val="300"/>
                        </a:spcBef>
                        <a:spcAft>
                          <a:spcPts val="300"/>
                        </a:spcAft>
                      </a:pPr>
                      <a:r>
                        <a:rPr lang="en-US" sz="1000">
                          <a:effectLst/>
                        </a:rPr>
                        <a:t>A</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Target </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49.00%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49.00%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49.00%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49.00%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49.00%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100" dirty="0" smtClean="0">
                          <a:effectLst/>
                          <a:latin typeface="+mn-lt"/>
                        </a:rPr>
                        <a:t>49.00%</a:t>
                      </a:r>
                      <a:endParaRPr lang="en-US" sz="1100" dirty="0" smtClean="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7308904"/>
                  </a:ext>
                </a:extLst>
              </a:tr>
              <a:tr h="383855">
                <a:tc>
                  <a:txBody>
                    <a:bodyPr/>
                    <a:lstStyle/>
                    <a:p>
                      <a:pPr marL="0" marR="0" algn="ctr">
                        <a:lnSpc>
                          <a:spcPct val="115000"/>
                        </a:lnSpc>
                        <a:spcBef>
                          <a:spcPts val="300"/>
                        </a:spcBef>
                        <a:spcAft>
                          <a:spcPts val="300"/>
                        </a:spcAft>
                      </a:pPr>
                      <a:r>
                        <a:rPr lang="en-US" sz="1000">
                          <a:effectLst/>
                        </a:rPr>
                        <a:t>A</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Data</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43.26%</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42.85%</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41.13%</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40.01%</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36.80%</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smtClean="0">
                          <a:effectLst/>
                          <a:latin typeface="+mn-lt"/>
                          <a:ea typeface="Calibri" panose="020F0502020204030204" pitchFamily="34" charset="0"/>
                          <a:cs typeface="Times New Roman" panose="02020603050405020304" pitchFamily="18" charset="0"/>
                        </a:rPr>
                        <a:t>35.61%</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37555734"/>
                  </a:ext>
                </a:extLst>
              </a:tr>
              <a:tr h="383855">
                <a:tc>
                  <a:txBody>
                    <a:bodyPr/>
                    <a:lstStyle/>
                    <a:p>
                      <a:pPr marL="0" marR="0" algn="ctr">
                        <a:lnSpc>
                          <a:spcPct val="115000"/>
                        </a:lnSpc>
                        <a:spcBef>
                          <a:spcPts val="300"/>
                        </a:spcBef>
                        <a:spcAft>
                          <a:spcPts val="300"/>
                        </a:spcAft>
                      </a:pP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b="1" dirty="0" smtClean="0">
                          <a:solidFill>
                            <a:srgbClr val="FF0000"/>
                          </a:solidFill>
                          <a:effectLst/>
                          <a:latin typeface="+mn-lt"/>
                          <a:ea typeface="Calibri" panose="020F0502020204030204" pitchFamily="34" charset="0"/>
                          <a:cs typeface="Times New Roman" panose="02020603050405020304" pitchFamily="18" charset="0"/>
                        </a:rPr>
                        <a:t>Target Not Met</a:t>
                      </a:r>
                      <a:endParaRPr lang="en-US" sz="11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100" b="1" dirty="0" smtClean="0">
                          <a:solidFill>
                            <a:srgbClr val="FF0000"/>
                          </a:solidFill>
                          <a:effectLst/>
                          <a:latin typeface="+mn-lt"/>
                          <a:ea typeface="Calibri" panose="020F0502020204030204" pitchFamily="34" charset="0"/>
                          <a:cs typeface="Times New Roman" panose="02020603050405020304" pitchFamily="18" charset="0"/>
                        </a:rPr>
                        <a:t>Target Not Met</a:t>
                      </a: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100" b="1" dirty="0" smtClean="0">
                          <a:solidFill>
                            <a:srgbClr val="FF0000"/>
                          </a:solidFill>
                          <a:effectLst/>
                          <a:latin typeface="+mn-lt"/>
                          <a:ea typeface="Calibri" panose="020F0502020204030204" pitchFamily="34" charset="0"/>
                          <a:cs typeface="Times New Roman" panose="02020603050405020304" pitchFamily="18" charset="0"/>
                        </a:rPr>
                        <a:t>Target Not Met</a:t>
                      </a: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kumimoji="0" lang="en-US" sz="1100" b="1" i="0" u="none" strike="noStrike" kern="1200" cap="none" spc="0" normalizeH="0" baseline="0" noProof="0" dirty="0" smtClean="0">
                          <a:ln>
                            <a:noFill/>
                          </a:ln>
                          <a:solidFill>
                            <a:srgbClr val="FF0000"/>
                          </a:solidFill>
                          <a:effectLst/>
                          <a:uLnTx/>
                          <a:uFillTx/>
                          <a:latin typeface="Book Antiqua"/>
                          <a:ea typeface="Calibri" panose="020F0502020204030204" pitchFamily="34" charset="0"/>
                          <a:cs typeface="Times New Roman" panose="02020603050405020304" pitchFamily="18" charset="0"/>
                        </a:rPr>
                        <a:t>Target Not Met</a:t>
                      </a:r>
                      <a:endParaRPr kumimoji="0" lang="en-US" sz="1100" b="1" i="0" u="none" strike="noStrike" kern="1200" cap="none" spc="0" normalizeH="0" baseline="0" noProof="0" dirty="0">
                        <a:ln>
                          <a:noFill/>
                        </a:ln>
                        <a:solidFill>
                          <a:srgbClr val="FF0000"/>
                        </a:solidFill>
                        <a:effectLst/>
                        <a:uLnTx/>
                        <a:uFillTx/>
                        <a:latin typeface="Book Antiqua"/>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kumimoji="0" lang="en-US" sz="1100" b="1" i="0" u="none" strike="noStrike" kern="1200" cap="none" spc="0" normalizeH="0" baseline="0" noProof="0" dirty="0" smtClean="0">
                          <a:ln>
                            <a:noFill/>
                          </a:ln>
                          <a:solidFill>
                            <a:srgbClr val="FF0000"/>
                          </a:solidFill>
                          <a:effectLst/>
                          <a:uLnTx/>
                          <a:uFillTx/>
                          <a:latin typeface="Book Antiqua"/>
                          <a:ea typeface="Calibri" panose="020F0502020204030204" pitchFamily="34" charset="0"/>
                          <a:cs typeface="Times New Roman" panose="02020603050405020304" pitchFamily="18" charset="0"/>
                        </a:rPr>
                        <a:t>Target Not Met</a:t>
                      </a:r>
                      <a:endParaRPr kumimoji="0" lang="en-US" sz="1100" b="1" i="0" u="none" strike="noStrike" kern="1200" cap="none" spc="0" normalizeH="0" baseline="0" noProof="0" dirty="0">
                        <a:ln>
                          <a:noFill/>
                        </a:ln>
                        <a:solidFill>
                          <a:srgbClr val="FF0000"/>
                        </a:solidFill>
                        <a:effectLst/>
                        <a:uLnTx/>
                        <a:uFillTx/>
                        <a:latin typeface="Book Antiqua"/>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kumimoji="0" lang="en-US" sz="1100" b="1" i="0" u="none" strike="noStrike" kern="1200" cap="none" spc="0" normalizeH="0" baseline="0" noProof="0" dirty="0" smtClean="0">
                          <a:ln>
                            <a:noFill/>
                          </a:ln>
                          <a:solidFill>
                            <a:srgbClr val="FF0000"/>
                          </a:solidFill>
                          <a:effectLst/>
                          <a:uLnTx/>
                          <a:uFillTx/>
                          <a:latin typeface="Book Antiqua"/>
                          <a:ea typeface="Calibri" panose="020F0502020204030204" pitchFamily="34" charset="0"/>
                          <a:cs typeface="Times New Roman" panose="02020603050405020304" pitchFamily="18" charset="0"/>
                        </a:rPr>
                        <a:t>Target Not Met</a:t>
                      </a:r>
                      <a:endParaRPr kumimoji="0" lang="en-US" sz="1100" b="1" i="0" u="none" strike="noStrike" kern="1200" cap="none" spc="0" normalizeH="0" baseline="0" noProof="0" dirty="0">
                        <a:ln>
                          <a:noFill/>
                        </a:ln>
                        <a:solidFill>
                          <a:srgbClr val="FF0000"/>
                        </a:solidFill>
                        <a:effectLst/>
                        <a:uLnTx/>
                        <a:uFillTx/>
                        <a:latin typeface="Book Antiqua"/>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33561650"/>
                  </a:ext>
                </a:extLst>
              </a:tr>
              <a:tr h="389179">
                <a:tc>
                  <a:txBody>
                    <a:bodyPr/>
                    <a:lstStyle/>
                    <a:p>
                      <a:pPr marL="0" marR="0" algn="ctr">
                        <a:lnSpc>
                          <a:spcPct val="115000"/>
                        </a:lnSpc>
                        <a:spcBef>
                          <a:spcPts val="300"/>
                        </a:spcBef>
                        <a:spcAft>
                          <a:spcPts val="300"/>
                        </a:spcAft>
                      </a:pPr>
                      <a:r>
                        <a:rPr lang="en-US" sz="1000">
                          <a:effectLst/>
                        </a:rPr>
                        <a:t>B</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smtClean="0">
                          <a:effectLst/>
                          <a:latin typeface="+mn-lt"/>
                        </a:rPr>
                        <a:t>Target</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76.00%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76.00%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76.00%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76.00%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76.00%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100" dirty="0" smtClean="0">
                          <a:effectLst/>
                          <a:latin typeface="+mn-lt"/>
                        </a:rPr>
                        <a:t>76.00%</a:t>
                      </a:r>
                      <a:endParaRPr lang="en-US" sz="1100" dirty="0" smtClean="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27888889"/>
                  </a:ext>
                </a:extLst>
              </a:tr>
              <a:tr h="383855">
                <a:tc>
                  <a:txBody>
                    <a:bodyPr/>
                    <a:lstStyle/>
                    <a:p>
                      <a:pPr marL="0" marR="0" algn="ctr">
                        <a:lnSpc>
                          <a:spcPct val="115000"/>
                        </a:lnSpc>
                        <a:spcBef>
                          <a:spcPts val="300"/>
                        </a:spcBef>
                        <a:spcAft>
                          <a:spcPts val="300"/>
                        </a:spcAft>
                      </a:pPr>
                      <a:r>
                        <a:rPr lang="en-US" sz="1000">
                          <a:effectLst/>
                        </a:rPr>
                        <a:t>B</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Data</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76.10%</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75.34%</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76.39%</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75.47%</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73.08%</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smtClean="0">
                          <a:effectLst/>
                          <a:latin typeface="+mn-lt"/>
                          <a:ea typeface="Calibri" panose="020F0502020204030204" pitchFamily="34" charset="0"/>
                          <a:cs typeface="Times New Roman" panose="02020603050405020304" pitchFamily="18" charset="0"/>
                        </a:rPr>
                        <a:t>74.81%</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76629785"/>
                  </a:ext>
                </a:extLst>
              </a:tr>
              <a:tr h="383855">
                <a:tc>
                  <a:txBody>
                    <a:bodyPr/>
                    <a:lstStyle/>
                    <a:p>
                      <a:pPr marL="0" marR="0" algn="ctr">
                        <a:lnSpc>
                          <a:spcPct val="115000"/>
                        </a:lnSpc>
                        <a:spcBef>
                          <a:spcPts val="300"/>
                        </a:spcBef>
                        <a:spcAft>
                          <a:spcPts val="300"/>
                        </a:spcAft>
                      </a:pP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b="1" dirty="0" smtClean="0">
                          <a:solidFill>
                            <a:srgbClr val="00B050"/>
                          </a:solidFill>
                          <a:effectLst/>
                          <a:latin typeface="+mn-lt"/>
                          <a:ea typeface="Calibri" panose="020F0502020204030204" pitchFamily="34" charset="0"/>
                          <a:cs typeface="Times New Roman" panose="02020603050405020304" pitchFamily="18" charset="0"/>
                        </a:rPr>
                        <a:t>Target Met</a:t>
                      </a:r>
                      <a:endParaRPr lang="en-US" sz="1100" b="1" dirty="0">
                        <a:solidFill>
                          <a:srgbClr val="00B050"/>
                        </a:solidFill>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100" b="1" dirty="0" smtClean="0">
                          <a:solidFill>
                            <a:srgbClr val="FF0000"/>
                          </a:solidFill>
                          <a:effectLst/>
                          <a:latin typeface="+mn-lt"/>
                          <a:ea typeface="Calibri" panose="020F0502020204030204" pitchFamily="34" charset="0"/>
                          <a:cs typeface="Times New Roman" panose="02020603050405020304" pitchFamily="18" charset="0"/>
                        </a:rPr>
                        <a:t>Target Not Met</a:t>
                      </a: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100" b="1" dirty="0" smtClean="0">
                          <a:solidFill>
                            <a:srgbClr val="00B050"/>
                          </a:solidFill>
                          <a:effectLst/>
                          <a:latin typeface="+mn-lt"/>
                          <a:ea typeface="Calibri" panose="020F0502020204030204" pitchFamily="34" charset="0"/>
                          <a:cs typeface="Times New Roman" panose="02020603050405020304" pitchFamily="18" charset="0"/>
                        </a:rPr>
                        <a:t>Target Met</a:t>
                      </a: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100" b="1" dirty="0" smtClean="0">
                          <a:solidFill>
                            <a:srgbClr val="FF0000"/>
                          </a:solidFill>
                          <a:effectLst/>
                          <a:latin typeface="+mn-lt"/>
                          <a:ea typeface="Calibri" panose="020F0502020204030204" pitchFamily="34" charset="0"/>
                          <a:cs typeface="Times New Roman" panose="02020603050405020304" pitchFamily="18" charset="0"/>
                        </a:rPr>
                        <a:t>Target Not Met</a:t>
                      </a: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kumimoji="0" lang="en-US" sz="1100" b="1" i="0" u="none" strike="noStrike" kern="1200" cap="none" spc="0" normalizeH="0" baseline="0" noProof="0" dirty="0" smtClean="0">
                          <a:ln>
                            <a:noFill/>
                          </a:ln>
                          <a:solidFill>
                            <a:srgbClr val="FF0000"/>
                          </a:solidFill>
                          <a:effectLst/>
                          <a:uLnTx/>
                          <a:uFillTx/>
                          <a:latin typeface="Book Antiqua"/>
                          <a:ea typeface="Calibri" panose="020F0502020204030204" pitchFamily="34" charset="0"/>
                          <a:cs typeface="Times New Roman" panose="02020603050405020304" pitchFamily="18" charset="0"/>
                        </a:rPr>
                        <a:t>Target Not Met</a:t>
                      </a: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kumimoji="0" lang="en-US" sz="1100" b="1" i="0" u="none" strike="noStrike" kern="1200" cap="none" spc="0" normalizeH="0" baseline="0" noProof="0" dirty="0" smtClean="0">
                          <a:ln>
                            <a:noFill/>
                          </a:ln>
                          <a:solidFill>
                            <a:srgbClr val="FF0000"/>
                          </a:solidFill>
                          <a:effectLst/>
                          <a:uLnTx/>
                          <a:uFillTx/>
                          <a:latin typeface="Book Antiqua"/>
                          <a:ea typeface="Calibri" panose="020F0502020204030204" pitchFamily="34" charset="0"/>
                          <a:cs typeface="Times New Roman" panose="02020603050405020304" pitchFamily="18" charset="0"/>
                        </a:rPr>
                        <a:t>Target Not Met</a:t>
                      </a:r>
                    </a:p>
                  </a:txBody>
                  <a:tcPr marL="68580" marR="68580" marT="0" marB="0" anchor="ctr"/>
                </a:tc>
                <a:extLst>
                  <a:ext uri="{0D108BD9-81ED-4DB2-BD59-A6C34878D82A}">
                    <a16:rowId xmlns:a16="http://schemas.microsoft.com/office/drawing/2014/main" val="556843351"/>
                  </a:ext>
                </a:extLst>
              </a:tr>
              <a:tr h="443459">
                <a:tc>
                  <a:txBody>
                    <a:bodyPr/>
                    <a:lstStyle/>
                    <a:p>
                      <a:pPr marL="0" marR="0" algn="ctr">
                        <a:lnSpc>
                          <a:spcPct val="115000"/>
                        </a:lnSpc>
                        <a:spcBef>
                          <a:spcPts val="300"/>
                        </a:spcBef>
                        <a:spcAft>
                          <a:spcPts val="300"/>
                        </a:spcAft>
                      </a:pPr>
                      <a:r>
                        <a:rPr lang="en-US" sz="1000">
                          <a:effectLst/>
                        </a:rPr>
                        <a:t>C</a:t>
                      </a:r>
                      <a:endParaRPr lang="en-US"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Target </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80.00%</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80.00%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80.00%</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80.00%</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smtClean="0">
                          <a:effectLst/>
                          <a:latin typeface="+mn-lt"/>
                        </a:rPr>
                        <a:t>76.00%</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100" dirty="0" smtClean="0">
                          <a:effectLst/>
                          <a:latin typeface="+mn-lt"/>
                        </a:rPr>
                        <a:t>76.00%</a:t>
                      </a:r>
                      <a:endParaRPr lang="en-US" sz="1100" dirty="0" smtClean="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83944799"/>
                  </a:ext>
                </a:extLst>
              </a:tr>
              <a:tr h="383855">
                <a:tc>
                  <a:txBody>
                    <a:bodyPr/>
                    <a:lstStyle/>
                    <a:p>
                      <a:pPr marL="0" marR="0" algn="ctr">
                        <a:lnSpc>
                          <a:spcPct val="115000"/>
                        </a:lnSpc>
                        <a:spcBef>
                          <a:spcPts val="300"/>
                        </a:spcBef>
                        <a:spcAft>
                          <a:spcPts val="300"/>
                        </a:spcAft>
                      </a:pPr>
                      <a:r>
                        <a:rPr lang="en-US" sz="1000" dirty="0">
                          <a:effectLst/>
                        </a:rPr>
                        <a:t>C</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Data</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80.71%</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81.37%</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80.94%</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a:effectLst/>
                          <a:latin typeface="+mn-lt"/>
                        </a:rPr>
                        <a:t>82.82%</a:t>
                      </a:r>
                      <a:endParaRPr lang="en-US" sz="11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a:effectLst/>
                          <a:latin typeface="+mn-lt"/>
                        </a:rPr>
                        <a:t>77.76%</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r>
                        <a:rPr lang="en-US" sz="1100" dirty="0" smtClean="0">
                          <a:effectLst/>
                          <a:latin typeface="+mn-lt"/>
                          <a:ea typeface="Calibri" panose="020F0502020204030204" pitchFamily="34" charset="0"/>
                          <a:cs typeface="Times New Roman" panose="02020603050405020304" pitchFamily="18" charset="0"/>
                        </a:rPr>
                        <a:t>79.42%</a:t>
                      </a: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13266130"/>
                  </a:ext>
                </a:extLst>
              </a:tr>
              <a:tr h="383855">
                <a:tc>
                  <a:txBody>
                    <a:bodyPr/>
                    <a:lstStyle/>
                    <a:p>
                      <a:pPr marL="0" marR="0" algn="ctr">
                        <a:lnSpc>
                          <a:spcPct val="115000"/>
                        </a:lnSpc>
                        <a:spcBef>
                          <a:spcPts val="300"/>
                        </a:spcBef>
                        <a:spcAft>
                          <a:spcPts val="3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300"/>
                        </a:spcBef>
                        <a:spcAft>
                          <a:spcPts val="300"/>
                        </a:spcAft>
                      </a:pPr>
                      <a:endParaRPr lang="en-US" sz="11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100" b="1" dirty="0" smtClean="0">
                          <a:solidFill>
                            <a:srgbClr val="00B050"/>
                          </a:solidFill>
                          <a:effectLst/>
                          <a:latin typeface="+mn-lt"/>
                          <a:ea typeface="Calibri" panose="020F0502020204030204" pitchFamily="34" charset="0"/>
                          <a:cs typeface="Times New Roman" panose="02020603050405020304" pitchFamily="18" charset="0"/>
                        </a:rPr>
                        <a:t>Target Met</a:t>
                      </a: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100" b="1" dirty="0" smtClean="0">
                          <a:solidFill>
                            <a:srgbClr val="00B050"/>
                          </a:solidFill>
                          <a:effectLst/>
                          <a:latin typeface="+mn-lt"/>
                          <a:ea typeface="Calibri" panose="020F0502020204030204" pitchFamily="34" charset="0"/>
                          <a:cs typeface="Times New Roman" panose="02020603050405020304" pitchFamily="18" charset="0"/>
                        </a:rPr>
                        <a:t>Target Met</a:t>
                      </a: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100" b="1" dirty="0" smtClean="0">
                          <a:solidFill>
                            <a:srgbClr val="00B050"/>
                          </a:solidFill>
                          <a:effectLst/>
                          <a:latin typeface="+mn-lt"/>
                          <a:ea typeface="Calibri" panose="020F0502020204030204" pitchFamily="34" charset="0"/>
                          <a:cs typeface="Times New Roman" panose="02020603050405020304" pitchFamily="18" charset="0"/>
                        </a:rPr>
                        <a:t>Target Met</a:t>
                      </a: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100" b="1" dirty="0" smtClean="0">
                          <a:solidFill>
                            <a:srgbClr val="00B050"/>
                          </a:solidFill>
                          <a:effectLst/>
                          <a:latin typeface="+mn-lt"/>
                          <a:ea typeface="Calibri" panose="020F0502020204030204" pitchFamily="34" charset="0"/>
                          <a:cs typeface="Times New Roman" panose="02020603050405020304" pitchFamily="18" charset="0"/>
                        </a:rPr>
                        <a:t>Target Met</a:t>
                      </a: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100" b="1" dirty="0" smtClean="0">
                          <a:solidFill>
                            <a:srgbClr val="00B050"/>
                          </a:solidFill>
                          <a:effectLst/>
                          <a:latin typeface="+mn-lt"/>
                          <a:ea typeface="Calibri" panose="020F0502020204030204" pitchFamily="34" charset="0"/>
                          <a:cs typeface="Times New Roman" panose="02020603050405020304" pitchFamily="18" charset="0"/>
                        </a:rPr>
                        <a:t>Target Met</a:t>
                      </a:r>
                    </a:p>
                  </a:txBody>
                  <a:tcPr marL="68580" marR="68580" marT="0" marB="0" anchor="ctr"/>
                </a:tc>
                <a:tc>
                  <a:txBody>
                    <a:bodyPr/>
                    <a:lstStyle/>
                    <a:p>
                      <a:pPr marL="0" marR="0" lvl="0" indent="0" algn="ctr" defTabSz="914400" rtl="0" eaLnBrk="1" fontAlgn="auto" latinLnBrk="0" hangingPunct="1">
                        <a:lnSpc>
                          <a:spcPct val="115000"/>
                        </a:lnSpc>
                        <a:spcBef>
                          <a:spcPts val="300"/>
                        </a:spcBef>
                        <a:spcAft>
                          <a:spcPts val="300"/>
                        </a:spcAft>
                        <a:buClrTx/>
                        <a:buSzTx/>
                        <a:buFontTx/>
                        <a:buNone/>
                        <a:tabLst/>
                        <a:defRPr/>
                      </a:pPr>
                      <a:r>
                        <a:rPr lang="en-US" sz="1100" b="1" dirty="0" smtClean="0">
                          <a:solidFill>
                            <a:srgbClr val="00B050"/>
                          </a:solidFill>
                          <a:effectLst/>
                          <a:latin typeface="+mn-lt"/>
                          <a:ea typeface="Calibri" panose="020F0502020204030204" pitchFamily="34" charset="0"/>
                          <a:cs typeface="Times New Roman" panose="02020603050405020304" pitchFamily="18" charset="0"/>
                        </a:rPr>
                        <a:t>Target Met</a:t>
                      </a:r>
                    </a:p>
                  </a:txBody>
                  <a:tcPr marL="68580" marR="68580" marT="0" marB="0" anchor="ctr"/>
                </a:tc>
                <a:extLst>
                  <a:ext uri="{0D108BD9-81ED-4DB2-BD59-A6C34878D82A}">
                    <a16:rowId xmlns:a16="http://schemas.microsoft.com/office/drawing/2014/main" val="566361289"/>
                  </a:ext>
                </a:extLst>
              </a:tr>
            </a:tbl>
          </a:graphicData>
        </a:graphic>
      </p:graphicFrame>
    </p:spTree>
    <p:extLst>
      <p:ext uri="{BB962C8B-B14F-4D97-AF65-F5344CB8AC3E}">
        <p14:creationId xmlns:p14="http://schemas.microsoft.com/office/powerpoint/2010/main" val="4030033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 Data</a:t>
            </a:r>
            <a:endParaRPr lang="en-US" dirty="0"/>
          </a:p>
        </p:txBody>
      </p:sp>
      <p:sp>
        <p:nvSpPr>
          <p:cNvPr id="3" name="Content Placeholder 2"/>
          <p:cNvSpPr>
            <a:spLocks noGrp="1"/>
          </p:cNvSpPr>
          <p:nvPr>
            <p:ph idx="1"/>
          </p:nvPr>
        </p:nvSpPr>
        <p:spPr/>
        <p:txBody>
          <a:bodyPr/>
          <a:lstStyle/>
          <a:p>
            <a:r>
              <a:rPr lang="en-US" dirty="0" smtClean="0"/>
              <a:t>Glenn Damian, NEREC #4</a:t>
            </a:r>
            <a:endParaRPr lang="en-US" dirty="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46</a:t>
            </a:fld>
            <a:endParaRPr lang="en-US"/>
          </a:p>
        </p:txBody>
      </p:sp>
    </p:spTree>
    <p:extLst>
      <p:ext uri="{BB962C8B-B14F-4D97-AF65-F5344CB8AC3E}">
        <p14:creationId xmlns:p14="http://schemas.microsoft.com/office/powerpoint/2010/main" val="2951337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738" y="913395"/>
            <a:ext cx="9119380" cy="3967896"/>
          </a:xfrm>
        </p:spPr>
        <p:txBody>
          <a:bodyPr>
            <a:normAutofit/>
          </a:bodyPr>
          <a:lstStyle/>
          <a:p>
            <a:r>
              <a:rPr lang="en-US" sz="5400" dirty="0" smtClean="0"/>
              <a:t>Indicator 14 – Post-School Outcomes</a:t>
            </a:r>
            <a:br>
              <a:rPr lang="en-US" sz="5400" dirty="0" smtClean="0"/>
            </a:br>
            <a:r>
              <a:rPr lang="en-US" sz="5400" dirty="0" smtClean="0"/>
              <a:t>Analyzing Data</a:t>
            </a:r>
            <a:endParaRPr lang="en-US" sz="5400" dirty="0"/>
          </a:p>
        </p:txBody>
      </p:sp>
      <p:sp>
        <p:nvSpPr>
          <p:cNvPr id="4" name="Text Placeholder 3"/>
          <p:cNvSpPr>
            <a:spLocks noGrp="1"/>
          </p:cNvSpPr>
          <p:nvPr>
            <p:ph type="body" idx="1"/>
          </p:nvPr>
        </p:nvSpPr>
        <p:spPr>
          <a:xfrm>
            <a:off x="339971" y="4952878"/>
            <a:ext cx="9002147" cy="1905122"/>
          </a:xfrm>
        </p:spPr>
        <p:txBody>
          <a:bodyPr>
            <a:normAutofit/>
          </a:bodyPr>
          <a:lstStyle/>
          <a:p>
            <a:r>
              <a:rPr lang="en-US" sz="4000" dirty="0" smtClean="0"/>
              <a:t>Stakeholder Input</a:t>
            </a:r>
            <a:endParaRPr lang="en-US" sz="4000" dirty="0"/>
          </a:p>
        </p:txBody>
      </p:sp>
      <p:pic>
        <p:nvPicPr>
          <p:cNvPr id="5" name="Picture 2" descr="See the source image"/>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8039" l="2273" r="97403"/>
                    </a14:imgEffect>
                  </a14:imgLayer>
                </a14:imgProps>
              </a:ext>
              <a:ext uri="{28A0092B-C50C-407E-A947-70E740481C1C}">
                <a14:useLocalDpi xmlns:a14="http://schemas.microsoft.com/office/drawing/2010/main" val="0"/>
              </a:ext>
            </a:extLst>
          </a:blip>
          <a:srcRect/>
          <a:stretch>
            <a:fillRect/>
          </a:stretch>
        </p:blipFill>
        <p:spPr bwMode="auto">
          <a:xfrm>
            <a:off x="3241622" y="349196"/>
            <a:ext cx="3498812" cy="2317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1020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738" y="504092"/>
            <a:ext cx="9119380" cy="3967896"/>
          </a:xfrm>
        </p:spPr>
        <p:txBody>
          <a:bodyPr>
            <a:normAutofit/>
          </a:bodyPr>
          <a:lstStyle/>
          <a:p>
            <a:r>
              <a:rPr lang="en-US" sz="5400" dirty="0" smtClean="0"/>
              <a:t>Indicator 14 –</a:t>
            </a:r>
            <a:r>
              <a:rPr lang="en-US" sz="5400" dirty="0" smtClean="0"/>
              <a:t> Post-School Outcomes</a:t>
            </a:r>
            <a:br>
              <a:rPr lang="en-US" sz="5400" dirty="0" smtClean="0"/>
            </a:br>
            <a:r>
              <a:rPr lang="en-US" sz="5400" dirty="0" smtClean="0"/>
              <a:t>Target Setting</a:t>
            </a:r>
            <a:endParaRPr lang="en-US" sz="5400" dirty="0"/>
          </a:p>
        </p:txBody>
      </p:sp>
      <p:sp>
        <p:nvSpPr>
          <p:cNvPr id="4" name="Text Placeholder 3"/>
          <p:cNvSpPr>
            <a:spLocks noGrp="1"/>
          </p:cNvSpPr>
          <p:nvPr>
            <p:ph type="body" idx="1"/>
          </p:nvPr>
        </p:nvSpPr>
        <p:spPr>
          <a:xfrm>
            <a:off x="339971" y="4952878"/>
            <a:ext cx="9002147" cy="1905122"/>
          </a:xfrm>
        </p:spPr>
        <p:txBody>
          <a:bodyPr>
            <a:normAutofit/>
          </a:bodyPr>
          <a:lstStyle/>
          <a:p>
            <a:r>
              <a:rPr lang="en-US" sz="4000" dirty="0" smtClean="0"/>
              <a:t>Stakeholder Input</a:t>
            </a:r>
            <a:endParaRPr lang="en-US" sz="4000" dirty="0"/>
          </a:p>
        </p:txBody>
      </p:sp>
      <p:pic>
        <p:nvPicPr>
          <p:cNvPr id="5" name="Picture 2" descr="See the source image"/>
          <p:cNvPicPr>
            <a:picLocks noChangeAspect="1" noChangeArrowheads="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097742" y="365759"/>
            <a:ext cx="4270374" cy="1897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5438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738" y="504092"/>
            <a:ext cx="9119380" cy="3967896"/>
          </a:xfrm>
        </p:spPr>
        <p:txBody>
          <a:bodyPr>
            <a:normAutofit/>
          </a:bodyPr>
          <a:lstStyle/>
          <a:p>
            <a:r>
              <a:rPr lang="en-US" sz="5400" dirty="0" smtClean="0"/>
              <a:t>Indicator 14 –</a:t>
            </a:r>
            <a:r>
              <a:rPr lang="en-US" sz="5400" dirty="0" smtClean="0"/>
              <a:t> Post-School Outcomes</a:t>
            </a:r>
            <a:br>
              <a:rPr lang="en-US" sz="5400" dirty="0" smtClean="0"/>
            </a:br>
            <a:r>
              <a:rPr lang="en-US" sz="5400" dirty="0" smtClean="0"/>
              <a:t>Evaluating Progress</a:t>
            </a:r>
            <a:endParaRPr lang="en-US" sz="5400" dirty="0"/>
          </a:p>
        </p:txBody>
      </p:sp>
      <p:sp>
        <p:nvSpPr>
          <p:cNvPr id="4" name="Text Placeholder 3"/>
          <p:cNvSpPr>
            <a:spLocks noGrp="1"/>
          </p:cNvSpPr>
          <p:nvPr>
            <p:ph type="body" idx="1"/>
          </p:nvPr>
        </p:nvSpPr>
        <p:spPr>
          <a:xfrm>
            <a:off x="339971" y="4952878"/>
            <a:ext cx="9002147" cy="1905122"/>
          </a:xfrm>
        </p:spPr>
        <p:txBody>
          <a:bodyPr>
            <a:normAutofit/>
          </a:bodyPr>
          <a:lstStyle/>
          <a:p>
            <a:r>
              <a:rPr lang="en-US" sz="4000" dirty="0" smtClean="0"/>
              <a:t>Stakeholder Input</a:t>
            </a:r>
            <a:endParaRPr lang="en-US" sz="4000" dirty="0"/>
          </a:p>
        </p:txBody>
      </p:sp>
    </p:spTree>
    <p:extLst>
      <p:ext uri="{BB962C8B-B14F-4D97-AF65-F5344CB8AC3E}">
        <p14:creationId xmlns:p14="http://schemas.microsoft.com/office/powerpoint/2010/main" val="2438586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Individuals with Disabilities Education Act – Part B</a:t>
            </a:r>
            <a:endParaRPr lang="en-US" dirty="0"/>
          </a:p>
        </p:txBody>
      </p:sp>
      <p:sp>
        <p:nvSpPr>
          <p:cNvPr id="3" name="Content Placeholder 2"/>
          <p:cNvSpPr>
            <a:spLocks noGrp="1"/>
          </p:cNvSpPr>
          <p:nvPr>
            <p:ph idx="1"/>
          </p:nvPr>
        </p:nvSpPr>
        <p:spPr>
          <a:xfrm>
            <a:off x="1295400" y="1828800"/>
            <a:ext cx="9601200" cy="4423954"/>
          </a:xfrm>
        </p:spPr>
        <p:txBody>
          <a:bodyPr>
            <a:normAutofit lnSpcReduction="10000"/>
          </a:bodyPr>
          <a:lstStyle/>
          <a:p>
            <a:r>
              <a:rPr lang="en-US" sz="2000" dirty="0" smtClean="0"/>
              <a:t>A student that 1.Has a disability and 2.The need for specialized instruction </a:t>
            </a:r>
          </a:p>
          <a:p>
            <a:r>
              <a:rPr lang="en-US" sz="2000" dirty="0" smtClean="0"/>
              <a:t>Disability Categories:</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r>
              <a:rPr lang="en-US" sz="2000" dirty="0" smtClean="0"/>
              <a:t>Gifted Services are a New Mexico rule and gifted students are not counted in any of the data reported to the Office of Special Education Programs (OSEP)</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5</a:t>
            </a:fld>
            <a:endParaRPr lang="en-US"/>
          </a:p>
        </p:txBody>
      </p:sp>
      <p:sp>
        <p:nvSpPr>
          <p:cNvPr id="7" name="TextBox 6"/>
          <p:cNvSpPr txBox="1"/>
          <p:nvPr/>
        </p:nvSpPr>
        <p:spPr>
          <a:xfrm>
            <a:off x="1775460" y="2605141"/>
            <a:ext cx="8641080" cy="3323987"/>
          </a:xfrm>
          <a:prstGeom prst="rect">
            <a:avLst/>
          </a:prstGeom>
          <a:noFill/>
        </p:spPr>
        <p:txBody>
          <a:bodyPr wrap="square" rtlCol="0">
            <a:spAutoFit/>
          </a:bodyPr>
          <a:lstStyle/>
          <a:p>
            <a:pPr lvl="1"/>
            <a:r>
              <a:rPr lang="en-US" sz="1600" dirty="0" smtClean="0"/>
              <a:t>- Intellectual </a:t>
            </a:r>
            <a:r>
              <a:rPr lang="en-US" sz="1600" dirty="0"/>
              <a:t>Disability</a:t>
            </a:r>
          </a:p>
          <a:p>
            <a:pPr lvl="1"/>
            <a:r>
              <a:rPr lang="en-US" sz="1600" dirty="0" smtClean="0"/>
              <a:t>- Hearing </a:t>
            </a:r>
            <a:r>
              <a:rPr lang="en-US" sz="1600" dirty="0"/>
              <a:t>Impairment </a:t>
            </a:r>
          </a:p>
          <a:p>
            <a:pPr lvl="1"/>
            <a:r>
              <a:rPr lang="en-US" sz="1600" dirty="0" smtClean="0"/>
              <a:t>- Speech </a:t>
            </a:r>
            <a:r>
              <a:rPr lang="en-US" sz="1600" dirty="0"/>
              <a:t>or Language Impairment</a:t>
            </a:r>
          </a:p>
          <a:p>
            <a:pPr lvl="1"/>
            <a:r>
              <a:rPr lang="en-US" sz="1600" dirty="0" smtClean="0"/>
              <a:t>- Visual </a:t>
            </a:r>
            <a:r>
              <a:rPr lang="en-US" sz="1600" dirty="0"/>
              <a:t>Impairment</a:t>
            </a:r>
          </a:p>
          <a:p>
            <a:pPr lvl="1"/>
            <a:r>
              <a:rPr lang="en-US" sz="1600" dirty="0" smtClean="0"/>
              <a:t>- Emotional </a:t>
            </a:r>
            <a:r>
              <a:rPr lang="en-US" sz="1600" dirty="0"/>
              <a:t>Disturbance</a:t>
            </a:r>
          </a:p>
          <a:p>
            <a:pPr lvl="1"/>
            <a:r>
              <a:rPr lang="en-US" sz="1600" dirty="0" smtClean="0"/>
              <a:t>- Orthopedic </a:t>
            </a:r>
            <a:r>
              <a:rPr lang="en-US" sz="1600" dirty="0"/>
              <a:t>Impairment</a:t>
            </a:r>
          </a:p>
          <a:p>
            <a:pPr lvl="1"/>
            <a:r>
              <a:rPr lang="en-US" sz="1600" dirty="0" smtClean="0"/>
              <a:t>- Autism</a:t>
            </a:r>
            <a:endParaRPr lang="en-US" sz="1600" dirty="0"/>
          </a:p>
          <a:p>
            <a:pPr lvl="1"/>
            <a:r>
              <a:rPr lang="en-US" sz="1600" dirty="0" smtClean="0"/>
              <a:t>- Traumatic </a:t>
            </a:r>
            <a:r>
              <a:rPr lang="en-US" sz="1600" dirty="0"/>
              <a:t>Brain Injury</a:t>
            </a:r>
          </a:p>
          <a:p>
            <a:pPr lvl="1"/>
            <a:r>
              <a:rPr lang="en-US" sz="1600" dirty="0" smtClean="0"/>
              <a:t>- Other </a:t>
            </a:r>
            <a:r>
              <a:rPr lang="en-US" sz="1600" dirty="0"/>
              <a:t>Heath Impairment</a:t>
            </a:r>
          </a:p>
          <a:p>
            <a:pPr lvl="1"/>
            <a:r>
              <a:rPr lang="en-US" sz="1600" dirty="0" smtClean="0"/>
              <a:t>- Specific </a:t>
            </a:r>
            <a:r>
              <a:rPr lang="en-US" sz="1600" dirty="0"/>
              <a:t>Learning Disability</a:t>
            </a:r>
          </a:p>
          <a:p>
            <a:pPr lvl="1"/>
            <a:r>
              <a:rPr lang="en-US" sz="1600" dirty="0" smtClean="0"/>
              <a:t>- Deaf-Blindness</a:t>
            </a:r>
            <a:endParaRPr lang="en-US" sz="1600" dirty="0"/>
          </a:p>
          <a:p>
            <a:pPr lvl="1"/>
            <a:r>
              <a:rPr lang="en-US" sz="1600" dirty="0" smtClean="0"/>
              <a:t>- Multiple </a:t>
            </a:r>
            <a:r>
              <a:rPr lang="en-US" sz="1600" dirty="0"/>
              <a:t>Disabilities</a:t>
            </a:r>
          </a:p>
          <a:p>
            <a:endParaRPr lang="en-US" dirty="0"/>
          </a:p>
        </p:txBody>
      </p:sp>
    </p:spTree>
    <p:extLst>
      <p:ext uri="{BB962C8B-B14F-4D97-AF65-F5344CB8AC3E}">
        <p14:creationId xmlns:p14="http://schemas.microsoft.com/office/powerpoint/2010/main" val="389511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2738" y="504092"/>
            <a:ext cx="9119380" cy="3967896"/>
          </a:xfrm>
        </p:spPr>
        <p:txBody>
          <a:bodyPr>
            <a:normAutofit/>
          </a:bodyPr>
          <a:lstStyle/>
          <a:p>
            <a:r>
              <a:rPr lang="en-US" sz="5400" dirty="0" smtClean="0"/>
              <a:t>Indicator 1 –</a:t>
            </a:r>
            <a:r>
              <a:rPr lang="en-US" sz="5400" dirty="0" smtClean="0"/>
              <a:t> Post-School Outcomes</a:t>
            </a:r>
            <a:br>
              <a:rPr lang="en-US" sz="5400" dirty="0" smtClean="0"/>
            </a:br>
            <a:r>
              <a:rPr lang="en-US" sz="5400" dirty="0" smtClean="0"/>
              <a:t>Improvement Strategies</a:t>
            </a:r>
            <a:endParaRPr lang="en-US" sz="5400" dirty="0"/>
          </a:p>
        </p:txBody>
      </p:sp>
      <p:sp>
        <p:nvSpPr>
          <p:cNvPr id="4" name="Text Placeholder 3"/>
          <p:cNvSpPr>
            <a:spLocks noGrp="1"/>
          </p:cNvSpPr>
          <p:nvPr>
            <p:ph type="body" idx="1"/>
          </p:nvPr>
        </p:nvSpPr>
        <p:spPr>
          <a:xfrm>
            <a:off x="339971" y="4952878"/>
            <a:ext cx="9002147" cy="1905122"/>
          </a:xfrm>
        </p:spPr>
        <p:txBody>
          <a:bodyPr>
            <a:normAutofit/>
          </a:bodyPr>
          <a:lstStyle/>
          <a:p>
            <a:r>
              <a:rPr lang="en-US" sz="4000" dirty="0" smtClean="0"/>
              <a:t>Stakeholder Input</a:t>
            </a:r>
            <a:endParaRPr lang="en-US" sz="4000" dirty="0"/>
          </a:p>
        </p:txBody>
      </p:sp>
    </p:spTree>
    <p:extLst>
      <p:ext uri="{BB962C8B-B14F-4D97-AF65-F5344CB8AC3E}">
        <p14:creationId xmlns:p14="http://schemas.microsoft.com/office/powerpoint/2010/main" val="1171304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Thank you for participating! </a:t>
            </a:r>
          </a:p>
        </p:txBody>
      </p:sp>
      <p:sp>
        <p:nvSpPr>
          <p:cNvPr id="3" name="Content Placeholder 2"/>
          <p:cNvSpPr>
            <a:spLocks noGrp="1"/>
          </p:cNvSpPr>
          <p:nvPr>
            <p:ph idx="1"/>
          </p:nvPr>
        </p:nvSpPr>
        <p:spPr/>
        <p:txBody>
          <a:bodyPr>
            <a:normAutofit/>
          </a:bodyPr>
          <a:lstStyle/>
          <a:p>
            <a:r>
              <a:rPr lang="en-US" dirty="0" smtClean="0"/>
              <a:t>Contact Information</a:t>
            </a:r>
          </a:p>
          <a:p>
            <a:pPr lvl="1"/>
            <a:r>
              <a:rPr lang="en-US" dirty="0" smtClean="0"/>
              <a:t>Charlene Marcotte, Data Supervisor</a:t>
            </a:r>
          </a:p>
          <a:p>
            <a:pPr lvl="1"/>
            <a:r>
              <a:rPr lang="en-US" dirty="0" smtClean="0">
                <a:hlinkClick r:id="rId2"/>
              </a:rPr>
              <a:t>Charlene.Marcotte@state.nm.us</a:t>
            </a:r>
            <a:endParaRPr lang="en-US" dirty="0" smtClean="0"/>
          </a:p>
          <a:p>
            <a:pPr lvl="1"/>
            <a:r>
              <a:rPr lang="en-US" dirty="0" smtClean="0"/>
              <a:t>(505) 309-1688</a:t>
            </a:r>
          </a:p>
          <a:p>
            <a:pPr lvl="1"/>
            <a:endParaRPr lang="en-US" dirty="0"/>
          </a:p>
          <a:p>
            <a:pPr lvl="1"/>
            <a:endParaRPr lang="en-US" dirty="0" smtClean="0"/>
          </a:p>
          <a:p>
            <a:pPr lvl="1"/>
            <a:endParaRPr lang="en-US" dirty="0"/>
          </a:p>
          <a:p>
            <a:pPr lvl="1"/>
            <a:endParaRPr lang="en-US" dirty="0" smtClean="0"/>
          </a:p>
          <a:p>
            <a:pPr lvl="1"/>
            <a:endParaRPr lang="en-US" dirty="0"/>
          </a:p>
          <a:p>
            <a:pPr marL="320040" lvl="1" indent="0" algn="ctr">
              <a:buNone/>
            </a:pPr>
            <a:r>
              <a:rPr lang="en-US" sz="3600" dirty="0" smtClean="0">
                <a:latin typeface="Ink Free" panose="03080402000500000000" pitchFamily="66" charset="0"/>
                <a:sym typeface="Wingdings" panose="05000000000000000000" pitchFamily="2" charset="2"/>
              </a:rPr>
              <a:t> </a:t>
            </a:r>
            <a:r>
              <a:rPr lang="en-US" sz="3600" dirty="0" smtClean="0">
                <a:latin typeface="Ink Free" panose="03080402000500000000" pitchFamily="66" charset="0"/>
              </a:rPr>
              <a:t>Stay Safe!  Stay Healthy! </a:t>
            </a:r>
            <a:r>
              <a:rPr lang="en-US" sz="3600" dirty="0" smtClean="0">
                <a:latin typeface="Ink Free" panose="03080402000500000000" pitchFamily="66" charset="0"/>
                <a:sym typeface="Wingdings" panose="05000000000000000000" pitchFamily="2" charset="2"/>
              </a:rPr>
              <a:t></a:t>
            </a:r>
            <a:endParaRPr lang="en-US" sz="3600" dirty="0" smtClean="0">
              <a:latin typeface="Ink Free" panose="03080402000500000000" pitchFamily="66" charset="0"/>
            </a:endParaRPr>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51</a:t>
            </a:fld>
            <a:endParaRPr lang="en-US"/>
          </a:p>
        </p:txBody>
      </p:sp>
    </p:spTree>
    <p:extLst>
      <p:ext uri="{BB962C8B-B14F-4D97-AF65-F5344CB8AC3E}">
        <p14:creationId xmlns:p14="http://schemas.microsoft.com/office/powerpoint/2010/main" val="89720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7903"/>
            <a:ext cx="12192000" cy="1036850"/>
          </a:xfrm>
        </p:spPr>
        <p:txBody>
          <a:bodyPr>
            <a:normAutofit fontScale="90000"/>
          </a:bodyPr>
          <a:lstStyle/>
          <a:p>
            <a:pPr algn="ctr"/>
            <a:r>
              <a:rPr lang="en-US" dirty="0"/>
              <a:t>Overview of the State Performance Plan (SPP</a:t>
            </a:r>
            <a:r>
              <a:rPr lang="en-US" dirty="0" smtClean="0"/>
              <a:t>)/</a:t>
            </a:r>
            <a:br>
              <a:rPr lang="en-US" dirty="0" smtClean="0"/>
            </a:br>
            <a:r>
              <a:rPr lang="en-US" dirty="0" smtClean="0"/>
              <a:t>Annual </a:t>
            </a:r>
            <a:r>
              <a:rPr lang="en-US" dirty="0"/>
              <a:t>Performance Report (APR)</a:t>
            </a:r>
          </a:p>
        </p:txBody>
      </p:sp>
      <p:sp>
        <p:nvSpPr>
          <p:cNvPr id="3" name="Content Placeholder 2"/>
          <p:cNvSpPr>
            <a:spLocks noGrp="1"/>
          </p:cNvSpPr>
          <p:nvPr>
            <p:ph idx="1"/>
          </p:nvPr>
        </p:nvSpPr>
        <p:spPr>
          <a:xfrm>
            <a:off x="590006" y="1750423"/>
            <a:ext cx="6420394" cy="4343400"/>
          </a:xfrm>
        </p:spPr>
        <p:txBody>
          <a:bodyPr>
            <a:normAutofit/>
          </a:bodyPr>
          <a:lstStyle/>
          <a:p>
            <a:r>
              <a:rPr lang="en-US" dirty="0"/>
              <a:t>States receiving funds </a:t>
            </a:r>
            <a:r>
              <a:rPr lang="en-US" dirty="0" smtClean="0"/>
              <a:t>from the U.S. Department of Education, to </a:t>
            </a:r>
            <a:r>
              <a:rPr lang="en-US" dirty="0"/>
              <a:t>implement the Individuals with Disabilities Education Act (IDEA) must develop a State Performance Plan (SPP</a:t>
            </a:r>
            <a:r>
              <a:rPr lang="en-US" dirty="0" smtClean="0"/>
              <a:t>)</a:t>
            </a:r>
          </a:p>
          <a:p>
            <a:pPr lvl="1"/>
            <a:r>
              <a:rPr lang="en-US" dirty="0" smtClean="0"/>
              <a:t>The SPP describes State efforts </a:t>
            </a:r>
            <a:r>
              <a:rPr lang="en-US" dirty="0"/>
              <a:t>to meet the requirements and purposes of </a:t>
            </a:r>
            <a:r>
              <a:rPr lang="en-US" dirty="0" smtClean="0"/>
              <a:t>IDEA, Part B</a:t>
            </a:r>
          </a:p>
          <a:p>
            <a:r>
              <a:rPr lang="en-US" dirty="0" smtClean="0"/>
              <a:t>States must report on the performance of the SPP through the Annual </a:t>
            </a:r>
            <a:r>
              <a:rPr lang="en-US" dirty="0"/>
              <a:t>Performance Report (APR) </a:t>
            </a:r>
            <a:endParaRPr lang="en-US" dirty="0" smtClean="0"/>
          </a:p>
          <a:p>
            <a:pPr lvl="1"/>
            <a:r>
              <a:rPr lang="en-US" dirty="0" smtClean="0"/>
              <a:t>Completing </a:t>
            </a:r>
            <a:r>
              <a:rPr lang="en-US" dirty="0"/>
              <a:t>the SPP and APR relies on the collection and use of a variety of </a:t>
            </a:r>
            <a:r>
              <a:rPr lang="en-US" dirty="0" smtClean="0"/>
              <a:t>data</a:t>
            </a:r>
            <a:endParaRPr lang="en-US" sz="2400" dirty="0" smtClean="0"/>
          </a:p>
        </p:txBody>
      </p:sp>
      <p:sp>
        <p:nvSpPr>
          <p:cNvPr id="5" name="Footer Placeholder 4"/>
          <p:cNvSpPr>
            <a:spLocks noGrp="1"/>
          </p:cNvSpPr>
          <p:nvPr>
            <p:ph type="ftr" sz="quarter" idx="11"/>
          </p:nvPr>
        </p:nvSpPr>
        <p:spPr/>
        <p:txBody>
          <a:bodyPr/>
          <a:lstStyle/>
          <a:p>
            <a:r>
              <a:rPr lang="en-US" dirty="0" smtClean="0"/>
              <a:t>Investing for tomorrow, delivering today.</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6</a:t>
            </a:fld>
            <a:endParaRPr lang="en-US"/>
          </a:p>
        </p:txBody>
      </p:sp>
      <p:pic>
        <p:nvPicPr>
          <p:cNvPr id="7" name="Picture 6"/>
          <p:cNvPicPr>
            <a:picLocks noChangeAspect="1"/>
          </p:cNvPicPr>
          <p:nvPr/>
        </p:nvPicPr>
        <p:blipFill>
          <a:blip r:embed="rId2"/>
          <a:stretch>
            <a:fillRect/>
          </a:stretch>
        </p:blipFill>
        <p:spPr>
          <a:xfrm>
            <a:off x="7081345" y="1667744"/>
            <a:ext cx="4887309" cy="4981575"/>
          </a:xfrm>
          <a:prstGeom prst="rect">
            <a:avLst/>
          </a:prstGeom>
          <a:ln>
            <a:solidFill>
              <a:schemeClr val="tx2"/>
            </a:solidFill>
          </a:ln>
        </p:spPr>
      </p:pic>
    </p:spTree>
    <p:extLst>
      <p:ext uri="{BB962C8B-B14F-4D97-AF65-F5344CB8AC3E}">
        <p14:creationId xmlns:p14="http://schemas.microsoft.com/office/powerpoint/2010/main" val="2083729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IDEA B Indicators Reporting in the SPP/APR</a:t>
            </a:r>
            <a:endParaRPr lang="en-US" dirty="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626477678"/>
              </p:ext>
            </p:extLst>
          </p:nvPr>
        </p:nvGraphicFramePr>
        <p:xfrm>
          <a:off x="706845" y="2977205"/>
          <a:ext cx="11006184" cy="3136212"/>
        </p:xfrm>
        <a:graphic>
          <a:graphicData uri="http://schemas.openxmlformats.org/drawingml/2006/table">
            <a:tbl>
              <a:tblPr firstRow="1" bandRow="1">
                <a:tableStyleId>{C4B1156A-380E-4F78-BDF5-A606A8083BF9}</a:tableStyleId>
              </a:tblPr>
              <a:tblGrid>
                <a:gridCol w="1314899">
                  <a:extLst>
                    <a:ext uri="{9D8B030D-6E8A-4147-A177-3AD203B41FA5}">
                      <a16:colId xmlns:a16="http://schemas.microsoft.com/office/drawing/2014/main" val="862088910"/>
                    </a:ext>
                  </a:extLst>
                </a:gridCol>
                <a:gridCol w="2637342">
                  <a:extLst>
                    <a:ext uri="{9D8B030D-6E8A-4147-A177-3AD203B41FA5}">
                      <a16:colId xmlns:a16="http://schemas.microsoft.com/office/drawing/2014/main" val="2634013663"/>
                    </a:ext>
                  </a:extLst>
                </a:gridCol>
                <a:gridCol w="1567543">
                  <a:extLst>
                    <a:ext uri="{9D8B030D-6E8A-4147-A177-3AD203B41FA5}">
                      <a16:colId xmlns:a16="http://schemas.microsoft.com/office/drawing/2014/main" val="2046509568"/>
                    </a:ext>
                  </a:extLst>
                </a:gridCol>
                <a:gridCol w="2227114">
                  <a:extLst>
                    <a:ext uri="{9D8B030D-6E8A-4147-A177-3AD203B41FA5}">
                      <a16:colId xmlns:a16="http://schemas.microsoft.com/office/drawing/2014/main" val="522615184"/>
                    </a:ext>
                  </a:extLst>
                </a:gridCol>
                <a:gridCol w="1195354">
                  <a:extLst>
                    <a:ext uri="{9D8B030D-6E8A-4147-A177-3AD203B41FA5}">
                      <a16:colId xmlns:a16="http://schemas.microsoft.com/office/drawing/2014/main" val="1967044465"/>
                    </a:ext>
                  </a:extLst>
                </a:gridCol>
                <a:gridCol w="2063932">
                  <a:extLst>
                    <a:ext uri="{9D8B030D-6E8A-4147-A177-3AD203B41FA5}">
                      <a16:colId xmlns:a16="http://schemas.microsoft.com/office/drawing/2014/main" val="2470336902"/>
                    </a:ext>
                  </a:extLst>
                </a:gridCol>
              </a:tblGrid>
              <a:tr h="370840">
                <a:tc gridSpan="2">
                  <a:txBody>
                    <a:bodyPr/>
                    <a:lstStyle/>
                    <a:p>
                      <a:pPr algn="ctr"/>
                      <a:r>
                        <a:rPr lang="en-US" sz="1200" dirty="0" smtClean="0">
                          <a:solidFill>
                            <a:schemeClr val="accent6">
                              <a:lumMod val="75000"/>
                            </a:schemeClr>
                          </a:solidFill>
                          <a:latin typeface="Cambria" panose="02040503050406030204" pitchFamily="18" charset="0"/>
                          <a:ea typeface="Cambria" panose="02040503050406030204" pitchFamily="18" charset="0"/>
                          <a:cs typeface="Calibri" panose="020F0502020204030204" pitchFamily="34" charset="0"/>
                        </a:rPr>
                        <a:t>Compliance Indicators</a:t>
                      </a:r>
                      <a:endParaRPr lang="en-US" sz="1200" dirty="0">
                        <a:solidFill>
                          <a:schemeClr val="accent6">
                            <a:lumMod val="75000"/>
                          </a:schemeClr>
                        </a:solidFill>
                        <a:latin typeface="Cambria" panose="02040503050406030204" pitchFamily="18" charset="0"/>
                        <a:ea typeface="Cambria" panose="02040503050406030204" pitchFamily="18" charset="0"/>
                        <a:cs typeface="Calibri" panose="020F0502020204030204" pitchFamily="34" charset="0"/>
                      </a:endParaRPr>
                    </a:p>
                  </a:txBody>
                  <a:tcPr/>
                </a:tc>
                <a:tc hMerge="1">
                  <a:txBody>
                    <a:bodyPr/>
                    <a:lstStyle/>
                    <a:p>
                      <a:endParaRPr lang="en-US" dirty="0"/>
                    </a:p>
                  </a:txBody>
                  <a:tcPr/>
                </a:tc>
                <a:tc gridSpan="4">
                  <a:txBody>
                    <a:bodyPr/>
                    <a:lstStyle/>
                    <a:p>
                      <a:pPr algn="ctr"/>
                      <a:r>
                        <a:rPr lang="en-US" sz="1200" dirty="0" smtClean="0">
                          <a:solidFill>
                            <a:schemeClr val="accent5">
                              <a:lumMod val="75000"/>
                            </a:schemeClr>
                          </a:solidFill>
                          <a:latin typeface="Cambria" panose="02040503050406030204" pitchFamily="18" charset="0"/>
                          <a:ea typeface="Cambria" panose="02040503050406030204" pitchFamily="18" charset="0"/>
                          <a:cs typeface="Calibri" panose="020F0502020204030204" pitchFamily="34" charset="0"/>
                        </a:rPr>
                        <a:t>Target Indicators</a:t>
                      </a:r>
                      <a:endParaRPr lang="en-US" sz="1200" dirty="0">
                        <a:solidFill>
                          <a:schemeClr val="accent5">
                            <a:lumMod val="75000"/>
                          </a:schemeClr>
                        </a:solidFill>
                        <a:latin typeface="Cambria" panose="02040503050406030204" pitchFamily="18" charset="0"/>
                        <a:ea typeface="Cambria" panose="02040503050406030204" pitchFamily="18" charset="0"/>
                        <a:cs typeface="Calibri" panose="020F0502020204030204" pitchFamily="34"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txBody>
                  <a:tcPr/>
                </a:tc>
                <a:extLst>
                  <a:ext uri="{0D108BD9-81ED-4DB2-BD59-A6C34878D82A}">
                    <a16:rowId xmlns:a16="http://schemas.microsoft.com/office/drawing/2014/main" val="3767164776"/>
                  </a:ext>
                </a:extLst>
              </a:tr>
              <a:tr h="370840">
                <a:tc>
                  <a:txBody>
                    <a:bodyPr/>
                    <a:lstStyle/>
                    <a:p>
                      <a:r>
                        <a:rPr lang="en-US" sz="1200" dirty="0" smtClean="0">
                          <a:latin typeface="Calibri" panose="020F0502020204030204" pitchFamily="34" charset="0"/>
                          <a:cs typeface="Calibri" panose="020F0502020204030204" pitchFamily="34" charset="0"/>
                        </a:rPr>
                        <a:t>Indicator 4B</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smtClean="0">
                          <a:latin typeface="Calibri" panose="020F0502020204030204" pitchFamily="34" charset="0"/>
                          <a:cs typeface="Calibri" panose="020F0502020204030204" pitchFamily="34" charset="0"/>
                        </a:rPr>
                        <a:t>Suspension/Expulsion</a:t>
                      </a:r>
                      <a:endParaRPr lang="en-US" sz="1200" dirty="0">
                        <a:latin typeface="Calibri" panose="020F0502020204030204" pitchFamily="34" charset="0"/>
                        <a:cs typeface="Calibri" panose="020F0502020204030204" pitchFamily="34" charset="0"/>
                      </a:endParaRPr>
                    </a:p>
                  </a:txBody>
                  <a:tcPr/>
                </a:tc>
                <a:tc>
                  <a:txBody>
                    <a:bodyPr/>
                    <a:lstStyle/>
                    <a:p>
                      <a:r>
                        <a:rPr lang="en-US" sz="1400" b="1" dirty="0" smtClean="0">
                          <a:solidFill>
                            <a:schemeClr val="accent1">
                              <a:lumMod val="75000"/>
                            </a:schemeClr>
                          </a:solidFill>
                          <a:latin typeface="Calibri" panose="020F0502020204030204" pitchFamily="34" charset="0"/>
                          <a:cs typeface="Calibri" panose="020F0502020204030204" pitchFamily="34" charset="0"/>
                        </a:rPr>
                        <a:t>Indicator 1</a:t>
                      </a:r>
                      <a:endParaRPr lang="en-US" sz="1400" b="1" dirty="0">
                        <a:solidFill>
                          <a:schemeClr val="accent1">
                            <a:lumMod val="75000"/>
                          </a:schemeClr>
                        </a:solidFill>
                        <a:latin typeface="Calibri" panose="020F0502020204030204" pitchFamily="34" charset="0"/>
                        <a:cs typeface="Calibri" panose="020F0502020204030204" pitchFamily="34" charset="0"/>
                      </a:endParaRPr>
                    </a:p>
                  </a:txBody>
                  <a:tcPr/>
                </a:tc>
                <a:tc>
                  <a:txBody>
                    <a:bodyPr/>
                    <a:lstStyle/>
                    <a:p>
                      <a:r>
                        <a:rPr lang="en-US" sz="1400" b="1" dirty="0" smtClean="0">
                          <a:solidFill>
                            <a:schemeClr val="accent1">
                              <a:lumMod val="75000"/>
                            </a:schemeClr>
                          </a:solidFill>
                          <a:latin typeface="Calibri" panose="020F0502020204030204" pitchFamily="34" charset="0"/>
                          <a:cs typeface="Calibri" panose="020F0502020204030204" pitchFamily="34" charset="0"/>
                        </a:rPr>
                        <a:t>Graduation</a:t>
                      </a:r>
                      <a:endParaRPr lang="en-US" sz="1400" b="1" dirty="0">
                        <a:solidFill>
                          <a:schemeClr val="accent1">
                            <a:lumMod val="75000"/>
                          </a:schemeClr>
                        </a:solidFill>
                        <a:latin typeface="Calibri" panose="020F0502020204030204" pitchFamily="34" charset="0"/>
                        <a:cs typeface="Calibri" panose="020F0502020204030204" pitchFamily="34" charset="0"/>
                      </a:endParaRPr>
                    </a:p>
                  </a:txBody>
                  <a:tcPr/>
                </a:tc>
                <a:tc>
                  <a:txBody>
                    <a:bodyPr/>
                    <a:lstStyle/>
                    <a:p>
                      <a:r>
                        <a:rPr lang="en-US" sz="1200" dirty="0" smtClean="0">
                          <a:latin typeface="Calibri" panose="020F0502020204030204" pitchFamily="34" charset="0"/>
                          <a:cs typeface="Calibri" panose="020F0502020204030204" pitchFamily="34" charset="0"/>
                        </a:rPr>
                        <a:t>Indicator </a:t>
                      </a:r>
                      <a:r>
                        <a:rPr lang="en-US" sz="1200" dirty="0" smtClean="0">
                          <a:latin typeface="Calibri" panose="020F0502020204030204" pitchFamily="34" charset="0"/>
                          <a:cs typeface="Calibri" panose="020F0502020204030204" pitchFamily="34" charset="0"/>
                        </a:rPr>
                        <a:t>8</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smtClean="0">
                          <a:latin typeface="Calibri" panose="020F0502020204030204" pitchFamily="34" charset="0"/>
                          <a:cs typeface="Calibri" panose="020F0502020204030204" pitchFamily="34" charset="0"/>
                        </a:rPr>
                        <a:t>Parent</a:t>
                      </a:r>
                      <a:r>
                        <a:rPr lang="en-US" sz="1200" baseline="0" dirty="0" smtClean="0">
                          <a:latin typeface="Calibri" panose="020F0502020204030204" pitchFamily="34" charset="0"/>
                          <a:cs typeface="Calibri" panose="020F0502020204030204" pitchFamily="34" charset="0"/>
                        </a:rPr>
                        <a:t> Involvement</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5088663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cs typeface="Calibri" panose="020F0502020204030204" pitchFamily="34" charset="0"/>
                        </a:rPr>
                        <a:t>Indicator 9</a:t>
                      </a:r>
                      <a:endParaRPr lang="en-US" sz="1200" dirty="0" smtClean="0">
                        <a:latin typeface="Calibri" panose="020F0502020204030204" pitchFamily="34" charset="0"/>
                        <a:cs typeface="Calibri" panose="020F0502020204030204" pitchFamily="34" charset="0"/>
                      </a:endParaRPr>
                    </a:p>
                  </a:txBody>
                  <a:tcPr/>
                </a:tc>
                <a:tc>
                  <a:txBody>
                    <a:bodyPr/>
                    <a:lstStyle/>
                    <a:p>
                      <a:r>
                        <a:rPr lang="en-US" sz="1200" dirty="0" smtClean="0">
                          <a:latin typeface="Calibri" panose="020F0502020204030204" pitchFamily="34" charset="0"/>
                          <a:cs typeface="Calibri" panose="020F0502020204030204" pitchFamily="34" charset="0"/>
                        </a:rPr>
                        <a:t>Disproportionate Representation</a:t>
                      </a:r>
                      <a:endParaRPr lang="en-US" sz="120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accent6"/>
                          </a:solidFill>
                          <a:latin typeface="Calibri" panose="020F0502020204030204" pitchFamily="34" charset="0"/>
                          <a:cs typeface="Calibri" panose="020F0502020204030204" pitchFamily="34" charset="0"/>
                        </a:rPr>
                        <a:t>Indicator 2</a:t>
                      </a:r>
                    </a:p>
                  </a:txBody>
                  <a:tcPr/>
                </a:tc>
                <a:tc>
                  <a:txBody>
                    <a:bodyPr/>
                    <a:lstStyle/>
                    <a:p>
                      <a:r>
                        <a:rPr lang="en-US" sz="1400" b="1" dirty="0" smtClean="0">
                          <a:solidFill>
                            <a:schemeClr val="accent6"/>
                          </a:solidFill>
                          <a:latin typeface="Calibri" panose="020F0502020204030204" pitchFamily="34" charset="0"/>
                          <a:cs typeface="Calibri" panose="020F0502020204030204" pitchFamily="34" charset="0"/>
                        </a:rPr>
                        <a:t>Drop out</a:t>
                      </a:r>
                      <a:endParaRPr lang="en-US" sz="1400" b="1" dirty="0">
                        <a:solidFill>
                          <a:schemeClr val="accent6"/>
                        </a:solidFill>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B050"/>
                          </a:solidFill>
                          <a:latin typeface="Calibri" panose="020F0502020204030204" pitchFamily="34" charset="0"/>
                          <a:cs typeface="Calibri" panose="020F0502020204030204" pitchFamily="34" charset="0"/>
                        </a:rPr>
                        <a:t>Indicator </a:t>
                      </a:r>
                      <a:r>
                        <a:rPr lang="en-US" sz="1400" b="1" dirty="0" smtClean="0">
                          <a:solidFill>
                            <a:srgbClr val="00B050"/>
                          </a:solidFill>
                          <a:latin typeface="Calibri" panose="020F0502020204030204" pitchFamily="34" charset="0"/>
                          <a:cs typeface="Calibri" panose="020F0502020204030204" pitchFamily="34" charset="0"/>
                        </a:rPr>
                        <a:t>14</a:t>
                      </a:r>
                      <a:endParaRPr lang="en-US" sz="1400" b="1" dirty="0" smtClean="0">
                        <a:solidFill>
                          <a:srgbClr val="00B050"/>
                        </a:solidFill>
                        <a:latin typeface="Calibri" panose="020F0502020204030204" pitchFamily="34" charset="0"/>
                        <a:cs typeface="Calibri" panose="020F0502020204030204" pitchFamily="34" charset="0"/>
                      </a:endParaRPr>
                    </a:p>
                  </a:txBody>
                  <a:tcPr/>
                </a:tc>
                <a:tc>
                  <a:txBody>
                    <a:bodyPr/>
                    <a:lstStyle/>
                    <a:p>
                      <a:r>
                        <a:rPr lang="en-US" sz="1400" b="1" dirty="0" smtClean="0">
                          <a:solidFill>
                            <a:srgbClr val="00B050"/>
                          </a:solidFill>
                          <a:latin typeface="Calibri" panose="020F0502020204030204" pitchFamily="34" charset="0"/>
                          <a:cs typeface="Calibri" panose="020F0502020204030204" pitchFamily="34" charset="0"/>
                        </a:rPr>
                        <a:t>Post-School Outcomes</a:t>
                      </a:r>
                      <a:endParaRPr lang="en-US" sz="1400" b="1" dirty="0">
                        <a:solidFill>
                          <a:srgbClr val="00B050"/>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724787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cs typeface="Calibri" panose="020F0502020204030204" pitchFamily="34" charset="0"/>
                        </a:rPr>
                        <a:t>Indicator 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cs typeface="Calibri" panose="020F0502020204030204" pitchFamily="34" charset="0"/>
                        </a:rPr>
                        <a:t>Disproportionate Representation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Calibri" panose="020F0502020204030204" pitchFamily="34" charset="0"/>
                          <a:cs typeface="Calibri" panose="020F0502020204030204" pitchFamily="34" charset="0"/>
                        </a:rPr>
                        <a:t>Indicator </a:t>
                      </a:r>
                      <a:r>
                        <a:rPr lang="en-US" sz="1200" b="0" dirty="0" smtClean="0">
                          <a:solidFill>
                            <a:schemeClr val="tx1"/>
                          </a:solidFill>
                          <a:latin typeface="Calibri" panose="020F0502020204030204" pitchFamily="34" charset="0"/>
                          <a:cs typeface="Calibri" panose="020F0502020204030204" pitchFamily="34" charset="0"/>
                        </a:rPr>
                        <a:t>3B &amp; 3C</a:t>
                      </a:r>
                      <a:endParaRPr lang="en-US" sz="1200" b="0" dirty="0" smtClean="0">
                        <a:solidFill>
                          <a:schemeClr val="tx1"/>
                        </a:solidFill>
                        <a:latin typeface="Calibri" panose="020F0502020204030204" pitchFamily="34" charset="0"/>
                        <a:cs typeface="Calibri" panose="020F0502020204030204" pitchFamily="34" charset="0"/>
                      </a:endParaRPr>
                    </a:p>
                  </a:txBody>
                  <a:tcPr/>
                </a:tc>
                <a:tc>
                  <a:txBody>
                    <a:bodyPr/>
                    <a:lstStyle/>
                    <a:p>
                      <a:r>
                        <a:rPr lang="en-US" sz="1200" b="0" dirty="0" smtClean="0">
                          <a:solidFill>
                            <a:schemeClr val="tx1"/>
                          </a:solidFill>
                          <a:latin typeface="Calibri" panose="020F0502020204030204" pitchFamily="34" charset="0"/>
                          <a:cs typeface="Calibri" panose="020F0502020204030204" pitchFamily="34" charset="0"/>
                        </a:rPr>
                        <a:t>Assessment Participation</a:t>
                      </a:r>
                      <a:r>
                        <a:rPr lang="en-US" sz="1200" b="0" baseline="0" dirty="0" smtClean="0">
                          <a:solidFill>
                            <a:schemeClr val="tx1"/>
                          </a:solidFill>
                          <a:latin typeface="Calibri" panose="020F0502020204030204" pitchFamily="34" charset="0"/>
                          <a:cs typeface="Calibri" panose="020F0502020204030204" pitchFamily="34" charset="0"/>
                        </a:rPr>
                        <a:t> &amp; Outcomes</a:t>
                      </a:r>
                      <a:endParaRPr lang="en-US" sz="1200" b="0" dirty="0">
                        <a:solidFill>
                          <a:schemeClr val="tx1"/>
                        </a:solidFill>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cs typeface="Calibri" panose="020F0502020204030204" pitchFamily="34" charset="0"/>
                        </a:rPr>
                        <a:t>Indicator </a:t>
                      </a:r>
                      <a:r>
                        <a:rPr lang="en-US" sz="1200" dirty="0" smtClean="0">
                          <a:latin typeface="Calibri" panose="020F0502020204030204" pitchFamily="34" charset="0"/>
                          <a:cs typeface="Calibri" panose="020F0502020204030204" pitchFamily="34" charset="0"/>
                        </a:rPr>
                        <a:t>15</a:t>
                      </a:r>
                      <a:endParaRPr lang="en-US" sz="1200" dirty="0" smtClean="0">
                        <a:latin typeface="Calibri" panose="020F0502020204030204" pitchFamily="34" charset="0"/>
                        <a:cs typeface="Calibri" panose="020F0502020204030204" pitchFamily="34" charset="0"/>
                      </a:endParaRPr>
                    </a:p>
                  </a:txBody>
                  <a:tcPr/>
                </a:tc>
                <a:tc>
                  <a:txBody>
                    <a:bodyPr/>
                    <a:lstStyle/>
                    <a:p>
                      <a:r>
                        <a:rPr lang="en-US" sz="1200" dirty="0" smtClean="0">
                          <a:latin typeface="Calibri" panose="020F0502020204030204" pitchFamily="34" charset="0"/>
                          <a:cs typeface="Calibri" panose="020F0502020204030204" pitchFamily="34" charset="0"/>
                        </a:rPr>
                        <a:t>Resolution Sessions</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982555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cs typeface="Calibri" panose="020F0502020204030204" pitchFamily="34" charset="0"/>
                        </a:rPr>
                        <a:t>Indicator 11</a:t>
                      </a:r>
                    </a:p>
                  </a:txBody>
                  <a:tcPr/>
                </a:tc>
                <a:tc>
                  <a:txBody>
                    <a:bodyPr/>
                    <a:lstStyle/>
                    <a:p>
                      <a:r>
                        <a:rPr lang="en-US" sz="1200" dirty="0" smtClean="0">
                          <a:latin typeface="Calibri" panose="020F0502020204030204" pitchFamily="34" charset="0"/>
                          <a:cs typeface="Calibri" panose="020F0502020204030204" pitchFamily="34" charset="0"/>
                        </a:rPr>
                        <a:t>Child Find/60 Day Timeline</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smtClean="0">
                          <a:latin typeface="Calibri" panose="020F0502020204030204" pitchFamily="34" charset="0"/>
                          <a:cs typeface="Calibri" panose="020F0502020204030204" pitchFamily="34" charset="0"/>
                        </a:rPr>
                        <a:t>Indicator 4A</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smtClean="0">
                          <a:latin typeface="Calibri" panose="020F0502020204030204" pitchFamily="34" charset="0"/>
                          <a:cs typeface="Calibri" panose="020F0502020204030204" pitchFamily="34" charset="0"/>
                        </a:rPr>
                        <a:t>Suspension/Expulsion</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smtClean="0">
                          <a:latin typeface="Calibri" panose="020F0502020204030204" pitchFamily="34" charset="0"/>
                          <a:cs typeface="Calibri" panose="020F0502020204030204" pitchFamily="34" charset="0"/>
                        </a:rPr>
                        <a:t>Indicator </a:t>
                      </a:r>
                      <a:r>
                        <a:rPr lang="en-US" sz="1200" dirty="0" smtClean="0">
                          <a:latin typeface="Calibri" panose="020F0502020204030204" pitchFamily="34" charset="0"/>
                          <a:cs typeface="Calibri" panose="020F0502020204030204" pitchFamily="34" charset="0"/>
                        </a:rPr>
                        <a:t>16</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smtClean="0">
                          <a:latin typeface="Calibri" panose="020F0502020204030204" pitchFamily="34" charset="0"/>
                          <a:cs typeface="Calibri" panose="020F0502020204030204" pitchFamily="34" charset="0"/>
                        </a:rPr>
                        <a:t>Mediation</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438618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cs typeface="Calibri" panose="020F0502020204030204" pitchFamily="34" charset="0"/>
                        </a:rPr>
                        <a:t>Indicator 12</a:t>
                      </a:r>
                    </a:p>
                  </a:txBody>
                  <a:tcPr/>
                </a:tc>
                <a:tc>
                  <a:txBody>
                    <a:bodyPr/>
                    <a:lstStyle/>
                    <a:p>
                      <a:r>
                        <a:rPr lang="en-US" sz="1200" dirty="0" smtClean="0">
                          <a:latin typeface="Calibri" panose="020F0502020204030204" pitchFamily="34" charset="0"/>
                          <a:cs typeface="Calibri" panose="020F0502020204030204" pitchFamily="34" charset="0"/>
                        </a:rPr>
                        <a:t>Part C to</a:t>
                      </a:r>
                      <a:r>
                        <a:rPr lang="en-US" sz="1200" baseline="0" dirty="0" smtClean="0">
                          <a:latin typeface="Calibri" panose="020F0502020204030204" pitchFamily="34" charset="0"/>
                          <a:cs typeface="Calibri" panose="020F0502020204030204" pitchFamily="34" charset="0"/>
                        </a:rPr>
                        <a:t> B Transition</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smtClean="0">
                          <a:latin typeface="Calibri" panose="020F0502020204030204" pitchFamily="34" charset="0"/>
                          <a:cs typeface="Calibri" panose="020F0502020204030204" pitchFamily="34" charset="0"/>
                        </a:rPr>
                        <a:t>Indicator</a:t>
                      </a:r>
                      <a:r>
                        <a:rPr lang="en-US" sz="1200" baseline="0" dirty="0" smtClean="0">
                          <a:latin typeface="Calibri" panose="020F0502020204030204" pitchFamily="34" charset="0"/>
                          <a:cs typeface="Calibri" panose="020F0502020204030204" pitchFamily="34" charset="0"/>
                        </a:rPr>
                        <a:t> 5</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smtClean="0">
                          <a:latin typeface="Calibri" panose="020F0502020204030204" pitchFamily="34" charset="0"/>
                          <a:cs typeface="Calibri" panose="020F0502020204030204" pitchFamily="34" charset="0"/>
                        </a:rPr>
                        <a:t>Education Environments</a:t>
                      </a:r>
                      <a:endParaRPr lang="en-US" sz="1200" dirty="0">
                        <a:latin typeface="Calibri" panose="020F0502020204030204" pitchFamily="34" charset="0"/>
                        <a:cs typeface="Calibri" panose="020F0502020204030204" pitchFamily="34" charset="0"/>
                      </a:endParaRPr>
                    </a:p>
                  </a:txBody>
                  <a:tcPr/>
                </a:tc>
                <a:tc rowSpan="3" gridSpan="2">
                  <a:txBody>
                    <a:bodyPr/>
                    <a:lstStyle/>
                    <a:p>
                      <a:endParaRPr lang="en-US" sz="1200" dirty="0">
                        <a:latin typeface="Calibri" panose="020F0502020204030204" pitchFamily="34" charset="0"/>
                        <a:cs typeface="Calibri" panose="020F0502020204030204" pitchFamily="34" charset="0"/>
                      </a:endParaRPr>
                    </a:p>
                  </a:txBody>
                  <a:tcPr/>
                </a:tc>
                <a:tc rowSpan="3" hMerge="1">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1797806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libri" panose="020F0502020204030204" pitchFamily="34" charset="0"/>
                          <a:cs typeface="Calibri" panose="020F0502020204030204" pitchFamily="34" charset="0"/>
                        </a:rPr>
                        <a:t>Indicator 13</a:t>
                      </a:r>
                    </a:p>
                  </a:txBody>
                  <a:tcPr/>
                </a:tc>
                <a:tc>
                  <a:txBody>
                    <a:bodyPr/>
                    <a:lstStyle/>
                    <a:p>
                      <a:r>
                        <a:rPr lang="en-US" sz="1200" dirty="0" smtClean="0">
                          <a:latin typeface="Calibri" panose="020F0502020204030204" pitchFamily="34" charset="0"/>
                          <a:cs typeface="Calibri" panose="020F0502020204030204" pitchFamily="34" charset="0"/>
                        </a:rPr>
                        <a:t>Secondary</a:t>
                      </a:r>
                      <a:r>
                        <a:rPr lang="en-US" sz="1200" baseline="0" dirty="0" smtClean="0">
                          <a:latin typeface="Calibri" panose="020F0502020204030204" pitchFamily="34" charset="0"/>
                          <a:cs typeface="Calibri" panose="020F0502020204030204" pitchFamily="34" charset="0"/>
                        </a:rPr>
                        <a:t> Transition</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smtClean="0">
                          <a:latin typeface="Calibri" panose="020F0502020204030204" pitchFamily="34" charset="0"/>
                          <a:cs typeface="Calibri" panose="020F0502020204030204" pitchFamily="34" charset="0"/>
                        </a:rPr>
                        <a:t>Indicator 6</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smtClean="0">
                          <a:latin typeface="Calibri" panose="020F0502020204030204" pitchFamily="34" charset="0"/>
                          <a:cs typeface="Calibri" panose="020F0502020204030204" pitchFamily="34" charset="0"/>
                        </a:rPr>
                        <a:t>Preschool Education Environments</a:t>
                      </a:r>
                      <a:endParaRPr lang="en-US" sz="1200" dirty="0">
                        <a:latin typeface="Calibri" panose="020F0502020204030204" pitchFamily="34" charset="0"/>
                        <a:cs typeface="Calibri" panose="020F0502020204030204" pitchFamily="34" charset="0"/>
                      </a:endParaRPr>
                    </a:p>
                  </a:txBody>
                  <a:tcPr/>
                </a:tc>
                <a:tc gridSpan="2" vMerge="1">
                  <a:txBody>
                    <a:bodyPr/>
                    <a:lstStyle/>
                    <a:p>
                      <a:endParaRPr lang="en-US" sz="1200" dirty="0">
                        <a:latin typeface="Calibri" panose="020F0502020204030204" pitchFamily="34" charset="0"/>
                        <a:cs typeface="Calibri" panose="020F0502020204030204" pitchFamily="34" charset="0"/>
                      </a:endParaRPr>
                    </a:p>
                  </a:txBody>
                  <a:tcPr/>
                </a:tc>
                <a:tc hMerge="1" vMerge="1">
                  <a:txBody>
                    <a:bodyPr/>
                    <a:lstStyle/>
                    <a:p>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88382954"/>
                  </a:ext>
                </a:extLst>
              </a:tr>
              <a:tr h="367612">
                <a:tc gridSpan="2">
                  <a:txBody>
                    <a:bodyPr/>
                    <a:lstStyle/>
                    <a:p>
                      <a:endParaRPr lang="en-US" dirty="0">
                        <a:latin typeface="Calibri" panose="020F0502020204030204" pitchFamily="34" charset="0"/>
                        <a:cs typeface="Calibri" panose="020F0502020204030204" pitchFamily="34" charset="0"/>
                      </a:endParaRPr>
                    </a:p>
                  </a:txBody>
                  <a:tcPr/>
                </a:tc>
                <a:tc hMerge="1">
                  <a:txBody>
                    <a:bodyPr/>
                    <a:lstStyle/>
                    <a:p>
                      <a:endParaRPr lang="en-US" dirty="0">
                        <a:latin typeface="Calibri" panose="020F0502020204030204" pitchFamily="34" charset="0"/>
                        <a:cs typeface="Calibri" panose="020F0502020204030204" pitchFamily="34" charset="0"/>
                      </a:endParaRPr>
                    </a:p>
                  </a:txBody>
                  <a:tcPr/>
                </a:tc>
                <a:tc>
                  <a:txBody>
                    <a:bodyPr/>
                    <a:lstStyle/>
                    <a:p>
                      <a:r>
                        <a:rPr lang="en-US" sz="1200" dirty="0" smtClean="0">
                          <a:latin typeface="Calibri" panose="020F0502020204030204" pitchFamily="34" charset="0"/>
                          <a:cs typeface="Calibri" panose="020F0502020204030204" pitchFamily="34" charset="0"/>
                        </a:rPr>
                        <a:t>Indicator</a:t>
                      </a:r>
                      <a:r>
                        <a:rPr lang="en-US" sz="1200" baseline="0" dirty="0" smtClean="0">
                          <a:latin typeface="Calibri" panose="020F0502020204030204" pitchFamily="34" charset="0"/>
                          <a:cs typeface="Calibri" panose="020F0502020204030204" pitchFamily="34" charset="0"/>
                        </a:rPr>
                        <a:t> 7</a:t>
                      </a:r>
                      <a:endParaRPr lang="en-US" sz="1200" dirty="0">
                        <a:latin typeface="Calibri" panose="020F0502020204030204" pitchFamily="34" charset="0"/>
                        <a:cs typeface="Calibri" panose="020F0502020204030204" pitchFamily="34" charset="0"/>
                      </a:endParaRPr>
                    </a:p>
                  </a:txBody>
                  <a:tcPr/>
                </a:tc>
                <a:tc>
                  <a:txBody>
                    <a:bodyPr/>
                    <a:lstStyle/>
                    <a:p>
                      <a:r>
                        <a:rPr lang="en-US" sz="1200" dirty="0" smtClean="0">
                          <a:latin typeface="Calibri" panose="020F0502020204030204" pitchFamily="34" charset="0"/>
                          <a:cs typeface="Calibri" panose="020F0502020204030204" pitchFamily="34" charset="0"/>
                        </a:rPr>
                        <a:t>Preschool Outcomes</a:t>
                      </a:r>
                      <a:endParaRPr lang="en-US" sz="1200" dirty="0">
                        <a:latin typeface="Calibri" panose="020F0502020204030204" pitchFamily="34" charset="0"/>
                        <a:cs typeface="Calibri" panose="020F0502020204030204" pitchFamily="34" charset="0"/>
                      </a:endParaRPr>
                    </a:p>
                  </a:txBody>
                  <a:tcPr/>
                </a:tc>
                <a:tc gridSpan="2" vMerge="1">
                  <a:txBody>
                    <a:bodyPr/>
                    <a:lstStyle/>
                    <a:p>
                      <a:endParaRPr lang="en-US" sz="1200" dirty="0">
                        <a:latin typeface="Calibri" panose="020F0502020204030204" pitchFamily="34" charset="0"/>
                        <a:cs typeface="Calibri" panose="020F0502020204030204" pitchFamily="34" charset="0"/>
                      </a:endParaRPr>
                    </a:p>
                  </a:txBody>
                  <a:tcPr/>
                </a:tc>
                <a:tc hMerge="1" vMerge="1">
                  <a:txBody>
                    <a:bodyPr/>
                    <a:lstStyle/>
                    <a:p>
                      <a:endParaRPr lang="en-US"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95703585"/>
                  </a:ext>
                </a:extLst>
              </a:tr>
            </a:tbl>
          </a:graphicData>
        </a:graphic>
      </p:graphicFrame>
      <p:sp>
        <p:nvSpPr>
          <p:cNvPr id="10" name="Content Placeholder 2"/>
          <p:cNvSpPr>
            <a:spLocks noGrp="1"/>
          </p:cNvSpPr>
          <p:nvPr>
            <p:ph idx="1"/>
          </p:nvPr>
        </p:nvSpPr>
        <p:spPr>
          <a:xfrm>
            <a:off x="1397000" y="1768619"/>
            <a:ext cx="9601200" cy="1872343"/>
          </a:xfrm>
        </p:spPr>
        <p:txBody>
          <a:bodyPr>
            <a:normAutofit/>
          </a:bodyPr>
          <a:lstStyle/>
          <a:p>
            <a:r>
              <a:rPr lang="en-US" dirty="0"/>
              <a:t>2 Types of Indicators – Compliance and Target Indicators</a:t>
            </a:r>
          </a:p>
          <a:p>
            <a:r>
              <a:rPr lang="en-US" dirty="0"/>
              <a:t>Indicators up to </a:t>
            </a:r>
            <a:r>
              <a:rPr lang="en-US" dirty="0" smtClean="0"/>
              <a:t>FFY2019:</a:t>
            </a:r>
            <a:endParaRPr lang="en-US" dirty="0"/>
          </a:p>
        </p:txBody>
      </p:sp>
    </p:spTree>
    <p:extLst>
      <p:ext uri="{BB962C8B-B14F-4D97-AF65-F5344CB8AC3E}">
        <p14:creationId xmlns:p14="http://schemas.microsoft.com/office/powerpoint/2010/main" val="3630072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IDEA B Indicators Changes in the SPP/APR</a:t>
            </a:r>
            <a:endParaRPr lang="en-US" dirty="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8</a:t>
            </a:fld>
            <a:endParaRPr lang="en-US"/>
          </a:p>
        </p:txBody>
      </p:sp>
      <p:sp>
        <p:nvSpPr>
          <p:cNvPr id="10" name="Content Placeholder 2"/>
          <p:cNvSpPr>
            <a:spLocks noGrp="1"/>
          </p:cNvSpPr>
          <p:nvPr>
            <p:ph idx="1"/>
          </p:nvPr>
        </p:nvSpPr>
        <p:spPr>
          <a:xfrm>
            <a:off x="1397000" y="1768619"/>
            <a:ext cx="9601200" cy="1872343"/>
          </a:xfrm>
        </p:spPr>
        <p:txBody>
          <a:bodyPr>
            <a:normAutofit/>
          </a:bodyPr>
          <a:lstStyle/>
          <a:p>
            <a:r>
              <a:rPr lang="en-US" dirty="0" smtClean="0"/>
              <a:t>Indicators for FFY2020 to FFY 2025:</a:t>
            </a:r>
            <a:endParaRPr lang="en-US" dirty="0"/>
          </a:p>
        </p:txBody>
      </p:sp>
      <p:pic>
        <p:nvPicPr>
          <p:cNvPr id="8" name="Picture 7"/>
          <p:cNvPicPr>
            <a:picLocks noChangeAspect="1"/>
          </p:cNvPicPr>
          <p:nvPr/>
        </p:nvPicPr>
        <p:blipFill>
          <a:blip r:embed="rId2"/>
          <a:stretch>
            <a:fillRect/>
          </a:stretch>
        </p:blipFill>
        <p:spPr>
          <a:xfrm>
            <a:off x="1295398" y="2203323"/>
            <a:ext cx="9372601" cy="4445996"/>
          </a:xfrm>
          <a:prstGeom prst="rect">
            <a:avLst/>
          </a:prstGeom>
        </p:spPr>
      </p:pic>
    </p:spTree>
    <p:extLst>
      <p:ext uri="{BB962C8B-B14F-4D97-AF65-F5344CB8AC3E}">
        <p14:creationId xmlns:p14="http://schemas.microsoft.com/office/powerpoint/2010/main" val="1794732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 Information for Indicator 2</a:t>
            </a:r>
            <a:endParaRPr lang="en-US" dirty="0"/>
          </a:p>
        </p:txBody>
      </p:sp>
      <p:sp>
        <p:nvSpPr>
          <p:cNvPr id="4" name="Footer Placeholder 3"/>
          <p:cNvSpPr>
            <a:spLocks noGrp="1"/>
          </p:cNvSpPr>
          <p:nvPr>
            <p:ph type="ftr" sz="quarter" idx="11"/>
          </p:nvPr>
        </p:nvSpPr>
        <p:spPr/>
        <p:txBody>
          <a:bodyPr/>
          <a:lstStyle/>
          <a:p>
            <a:r>
              <a:rPr lang="en-US" smtClean="0"/>
              <a:t>Investing for tomorrow, delivering today.</a:t>
            </a:r>
            <a:endParaRPr lang="en-US" dirty="0"/>
          </a:p>
        </p:txBody>
      </p:sp>
      <p:sp>
        <p:nvSpPr>
          <p:cNvPr id="5" name="Slide Number Placeholder 4"/>
          <p:cNvSpPr>
            <a:spLocks noGrp="1"/>
          </p:cNvSpPr>
          <p:nvPr>
            <p:ph type="sldNum" sz="quarter" idx="12"/>
          </p:nvPr>
        </p:nvSpPr>
        <p:spPr/>
        <p:txBody>
          <a:bodyPr/>
          <a:lstStyle/>
          <a:p>
            <a:fld id="{A7F8E3F6-DE14-48B2-B2BC-6FABA9630FB8}" type="slidenum">
              <a:rPr lang="en-US" smtClean="0"/>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088293381"/>
              </p:ext>
            </p:extLst>
          </p:nvPr>
        </p:nvGraphicFramePr>
        <p:xfrm>
          <a:off x="1023259" y="2058813"/>
          <a:ext cx="10110653" cy="4590506"/>
        </p:xfrm>
        <a:graphic>
          <a:graphicData uri="http://schemas.openxmlformats.org/drawingml/2006/table">
            <a:tbl>
              <a:tblPr>
                <a:tableStyleId>{C4B1156A-380E-4F78-BDF5-A606A8083BF9}</a:tableStyleId>
              </a:tblPr>
              <a:tblGrid>
                <a:gridCol w="1854925">
                  <a:extLst>
                    <a:ext uri="{9D8B030D-6E8A-4147-A177-3AD203B41FA5}">
                      <a16:colId xmlns:a16="http://schemas.microsoft.com/office/drawing/2014/main" val="3107652750"/>
                    </a:ext>
                  </a:extLst>
                </a:gridCol>
                <a:gridCol w="3579223">
                  <a:extLst>
                    <a:ext uri="{9D8B030D-6E8A-4147-A177-3AD203B41FA5}">
                      <a16:colId xmlns:a16="http://schemas.microsoft.com/office/drawing/2014/main" val="1411853414"/>
                    </a:ext>
                  </a:extLst>
                </a:gridCol>
                <a:gridCol w="4676505">
                  <a:extLst>
                    <a:ext uri="{9D8B030D-6E8A-4147-A177-3AD203B41FA5}">
                      <a16:colId xmlns:a16="http://schemas.microsoft.com/office/drawing/2014/main" val="1724265389"/>
                    </a:ext>
                  </a:extLst>
                </a:gridCol>
              </a:tblGrid>
              <a:tr h="4590506">
                <a:tc>
                  <a:txBody>
                    <a:bodyPr/>
                    <a:lstStyle/>
                    <a:p>
                      <a:pPr lvl="0"/>
                      <a:r>
                        <a:rPr lang="en-US" sz="1200" kern="1200" dirty="0" smtClean="0">
                          <a:solidFill>
                            <a:schemeClr val="dk1"/>
                          </a:solidFill>
                          <a:effectLst/>
                          <a:latin typeface="+mn-lt"/>
                          <a:ea typeface="+mn-ea"/>
                          <a:cs typeface="+mn-cs"/>
                        </a:rPr>
                        <a:t>2.  Percent of youth with IEPs dropping out of high school.</a:t>
                      </a:r>
                    </a:p>
                    <a:p>
                      <a:r>
                        <a:rPr lang="en-US" sz="1200" kern="1200" dirty="0" smtClean="0">
                          <a:solidFill>
                            <a:schemeClr val="dk1"/>
                          </a:solidFill>
                          <a:effectLst/>
                          <a:latin typeface="+mn-lt"/>
                          <a:ea typeface="+mn-ea"/>
                          <a:cs typeface="+mn-cs"/>
                        </a:rPr>
                        <a:t>(20 U.S.C. 1416 (a)(3)(A))</a:t>
                      </a:r>
                      <a:endParaRPr lang="en-US" sz="3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2490" marR="42490" marT="0" marB="0"/>
                </a:tc>
                <a:tc>
                  <a:txBody>
                    <a:bodyPr/>
                    <a:lstStyle/>
                    <a:p>
                      <a:pPr marL="0" marR="0">
                        <a:spcBef>
                          <a:spcPts val="600"/>
                        </a:spcBef>
                        <a:spcAft>
                          <a:spcPts val="600"/>
                        </a:spcAft>
                        <a:tabLst>
                          <a:tab pos="2743200" algn="ctr"/>
                          <a:tab pos="5486400" algn="r"/>
                          <a:tab pos="457200" algn="l"/>
                        </a:tabLst>
                      </a:pPr>
                      <a:r>
                        <a:rPr lang="en-US" sz="1200" b="1" dirty="0">
                          <a:effectLst/>
                        </a:rPr>
                        <a:t>OPTION 1:</a:t>
                      </a:r>
                    </a:p>
                    <a:p>
                      <a:pPr marL="0" marR="0">
                        <a:spcBef>
                          <a:spcPts val="600"/>
                        </a:spcBef>
                        <a:spcAft>
                          <a:spcPts val="600"/>
                        </a:spcAft>
                        <a:tabLst>
                          <a:tab pos="2743200" algn="ctr"/>
                          <a:tab pos="5486400" algn="r"/>
                          <a:tab pos="457200" algn="l"/>
                        </a:tabLst>
                      </a:pPr>
                      <a:r>
                        <a:rPr lang="en-US" sz="1200" b="1" dirty="0">
                          <a:effectLst/>
                        </a:rPr>
                        <a:t>Data Source:</a:t>
                      </a:r>
                    </a:p>
                    <a:p>
                      <a:pPr marL="17780" marR="0">
                        <a:spcBef>
                          <a:spcPts val="0"/>
                        </a:spcBef>
                        <a:spcAft>
                          <a:spcPts val="600"/>
                        </a:spcAft>
                      </a:pPr>
                      <a:r>
                        <a:rPr lang="en-US" sz="1200" b="1" u="none" strike="noStrike" dirty="0">
                          <a:effectLst/>
                        </a:rPr>
                        <a:t>Same data as used for reporting to the Department under section </a:t>
                      </a:r>
                      <a:r>
                        <a:rPr lang="en-US" sz="1200" b="1" u="none" strike="noStrike" dirty="0">
                          <a:solidFill>
                            <a:srgbClr val="0000FF"/>
                          </a:solidFill>
                          <a:effectLst/>
                        </a:rPr>
                        <a:t>618 of the Individuals with Disabilities Education Act (IDEA), </a:t>
                      </a:r>
                      <a:r>
                        <a:rPr lang="en-US" sz="1200" b="1" u="none" strike="noStrike" dirty="0">
                          <a:effectLst/>
                        </a:rPr>
                        <a:t>using the definitions in </a:t>
                      </a:r>
                      <a:r>
                        <a:rPr lang="en-US" sz="1200" b="1" u="none" strike="noStrike" dirty="0" err="1">
                          <a:solidFill>
                            <a:srgbClr val="0000FF"/>
                          </a:solidFill>
                          <a:effectLst/>
                        </a:rPr>
                        <a:t>EDFacts</a:t>
                      </a:r>
                      <a:r>
                        <a:rPr lang="en-US" sz="1200" b="1" u="none" strike="noStrike" dirty="0">
                          <a:effectLst/>
                        </a:rPr>
                        <a:t> file specification C009</a:t>
                      </a:r>
                      <a:r>
                        <a:rPr lang="en-US" sz="1200" u="none" strike="noStrike" dirty="0">
                          <a:effectLst/>
                        </a:rPr>
                        <a:t>.</a:t>
                      </a:r>
                      <a:endParaRPr lang="en-US" sz="1200" u="sng" dirty="0">
                        <a:effectLst/>
                      </a:endParaRPr>
                    </a:p>
                    <a:p>
                      <a:pPr marL="0" marR="0">
                        <a:spcBef>
                          <a:spcPts val="0"/>
                        </a:spcBef>
                        <a:spcAft>
                          <a:spcPts val="600"/>
                        </a:spcAft>
                      </a:pPr>
                      <a:r>
                        <a:rPr lang="en-US" sz="900" u="none" strike="noStrike" dirty="0">
                          <a:effectLst/>
                        </a:rPr>
                        <a:t> </a:t>
                      </a:r>
                      <a:endParaRPr lang="en-US" sz="900" u="sng" dirty="0">
                        <a:effectLst/>
                      </a:endParaRPr>
                    </a:p>
                    <a:p>
                      <a:pPr marL="0" marR="0">
                        <a:spcBef>
                          <a:spcPts val="600"/>
                        </a:spcBef>
                        <a:spcAft>
                          <a:spcPts val="600"/>
                        </a:spcAft>
                        <a:tabLst>
                          <a:tab pos="2743200" algn="ctr"/>
                          <a:tab pos="5486400" algn="r"/>
                          <a:tab pos="457200" algn="l"/>
                        </a:tabLst>
                      </a:pPr>
                      <a:r>
                        <a:rPr lang="en-US" sz="800" dirty="0">
                          <a:effectLst/>
                        </a:rPr>
                        <a:t>Measurement:</a:t>
                      </a:r>
                    </a:p>
                    <a:p>
                      <a:pPr marL="0" marR="0">
                        <a:spcBef>
                          <a:spcPts val="600"/>
                        </a:spcBef>
                        <a:spcAft>
                          <a:spcPts val="600"/>
                        </a:spcAft>
                        <a:tabLst>
                          <a:tab pos="2743200" algn="ctr"/>
                          <a:tab pos="5486400" algn="r"/>
                          <a:tab pos="457200" algn="l"/>
                        </a:tabLst>
                      </a:pPr>
                      <a:r>
                        <a:rPr lang="en-US" sz="800" dirty="0">
                          <a:effectLst/>
                        </a:rPr>
                        <a:t>States must report a percentage using the number of youth with IEPs (ages 14-21) who exited special education due to dropping out in the numerator and the number of all youth with IEPs who left high school (ages 14-21) in the denominator. </a:t>
                      </a:r>
                    </a:p>
                    <a:p>
                      <a:pPr marL="0" marR="0">
                        <a:spcBef>
                          <a:spcPts val="600"/>
                        </a:spcBef>
                        <a:spcAft>
                          <a:spcPts val="600"/>
                        </a:spcAft>
                        <a:tabLst>
                          <a:tab pos="2743200" algn="ctr"/>
                          <a:tab pos="5486400" algn="r"/>
                          <a:tab pos="457200" algn="l"/>
                        </a:tabLst>
                      </a:pPr>
                      <a:r>
                        <a:rPr lang="en-US" sz="800" dirty="0">
                          <a:effectLst/>
                        </a:rPr>
                        <a:t>OPTION 2:</a:t>
                      </a:r>
                    </a:p>
                    <a:p>
                      <a:pPr marL="0" marR="0">
                        <a:spcBef>
                          <a:spcPts val="600"/>
                        </a:spcBef>
                        <a:spcAft>
                          <a:spcPts val="600"/>
                        </a:spcAft>
                        <a:tabLst>
                          <a:tab pos="2743200" algn="ctr"/>
                          <a:tab pos="5486400" algn="r"/>
                          <a:tab pos="457200" algn="l"/>
                        </a:tabLst>
                      </a:pPr>
                      <a:r>
                        <a:rPr lang="en-US" sz="800" dirty="0">
                          <a:effectLst/>
                        </a:rPr>
                        <a:t>Use same data source and measurement that the State used to report in its FFY 2010 SPP/APR that was submitted on February 1, 2012.</a:t>
                      </a:r>
                    </a:p>
                    <a:p>
                      <a:pPr marL="0" marR="0">
                        <a:spcBef>
                          <a:spcPts val="600"/>
                        </a:spcBef>
                        <a:spcAft>
                          <a:spcPts val="600"/>
                        </a:spcAft>
                        <a:tabLst>
                          <a:tab pos="2743200" algn="ctr"/>
                          <a:tab pos="5486400" algn="r"/>
                          <a:tab pos="457200" algn="l"/>
                        </a:tabLst>
                      </a:pPr>
                      <a:r>
                        <a:rPr lang="en-US" sz="800" dirty="0">
                          <a:effectLst/>
                        </a:rPr>
                        <a:t> </a:t>
                      </a:r>
                      <a:endParaRPr lang="en-US"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2490" marR="42490" marT="0" marB="0"/>
                </a:tc>
                <a:tc>
                  <a:txBody>
                    <a:bodyPr/>
                    <a:lstStyle/>
                    <a:p>
                      <a:pPr marL="0" marR="0">
                        <a:spcBef>
                          <a:spcPts val="600"/>
                        </a:spcBef>
                        <a:spcAft>
                          <a:spcPts val="600"/>
                        </a:spcAft>
                        <a:tabLst>
                          <a:tab pos="2743200" algn="ctr"/>
                          <a:tab pos="5486400" algn="r"/>
                          <a:tab pos="457200" algn="l"/>
                        </a:tabLst>
                      </a:pPr>
                      <a:r>
                        <a:rPr lang="en-US" sz="800" dirty="0">
                          <a:effectLst/>
                        </a:rPr>
                        <a:t>Sampling is not allowed.</a:t>
                      </a:r>
                    </a:p>
                    <a:p>
                      <a:pPr marL="0" marR="0">
                        <a:spcBef>
                          <a:spcPts val="600"/>
                        </a:spcBef>
                        <a:spcAft>
                          <a:spcPts val="600"/>
                        </a:spcAft>
                        <a:tabLst>
                          <a:tab pos="2743200" algn="ctr"/>
                          <a:tab pos="5486400" algn="r"/>
                          <a:tab pos="457200" algn="l"/>
                        </a:tabLst>
                      </a:pPr>
                      <a:r>
                        <a:rPr lang="en-US" sz="1000" b="1" dirty="0">
                          <a:effectLst/>
                        </a:rPr>
                        <a:t>OPTION 1:</a:t>
                      </a:r>
                    </a:p>
                    <a:p>
                      <a:pPr marL="0" marR="0">
                        <a:spcBef>
                          <a:spcPts val="600"/>
                        </a:spcBef>
                        <a:spcAft>
                          <a:spcPts val="600"/>
                        </a:spcAft>
                      </a:pPr>
                      <a:r>
                        <a:rPr lang="en-US" sz="1000" b="1" dirty="0">
                          <a:effectLst/>
                        </a:rPr>
                        <a:t>Use 618 exiting data for the </a:t>
                      </a:r>
                      <a:r>
                        <a:rPr lang="en-US" sz="1000" b="1" dirty="0">
                          <a:solidFill>
                            <a:srgbClr val="D60093"/>
                          </a:solidFill>
                          <a:effectLst/>
                        </a:rPr>
                        <a:t>year before the reporting year </a:t>
                      </a:r>
                      <a:r>
                        <a:rPr lang="en-US" sz="1000" b="1" dirty="0">
                          <a:effectLst/>
                        </a:rPr>
                        <a:t>(e.g., for the FFY 2018 SPP/APR, use data from 2017-2018</a:t>
                      </a:r>
                      <a:r>
                        <a:rPr lang="en-US" sz="1000" b="1" dirty="0">
                          <a:solidFill>
                            <a:srgbClr val="D60093"/>
                          </a:solidFill>
                          <a:effectLst/>
                        </a:rPr>
                        <a:t>). Include in the denominator the following exiting categories:  (a) graduated with a regular high school diploma; (b) received a certificate; (c) reached maximum age; (d) dropped out; or (e) died.  </a:t>
                      </a:r>
                    </a:p>
                    <a:p>
                      <a:pPr marL="0" marR="0">
                        <a:spcBef>
                          <a:spcPts val="600"/>
                        </a:spcBef>
                        <a:spcAft>
                          <a:spcPts val="600"/>
                        </a:spcAft>
                      </a:pPr>
                      <a:r>
                        <a:rPr lang="en-US" sz="1000" b="1" dirty="0">
                          <a:solidFill>
                            <a:srgbClr val="FF0000"/>
                          </a:solidFill>
                          <a:effectLst/>
                        </a:rPr>
                        <a:t>Do not include in the denominator the number of youths with IEPs who exited special education due to: (a) transferring to regular education; or (b) who moved, but are known to be continuing in an educational program.</a:t>
                      </a:r>
                    </a:p>
                    <a:p>
                      <a:pPr marL="0" marR="0">
                        <a:spcBef>
                          <a:spcPts val="600"/>
                        </a:spcBef>
                        <a:spcAft>
                          <a:spcPts val="600"/>
                        </a:spcAft>
                      </a:pPr>
                      <a:r>
                        <a:rPr lang="en-US" sz="800" dirty="0">
                          <a:effectLst/>
                        </a:rPr>
                        <a:t>OPTION 2:</a:t>
                      </a:r>
                    </a:p>
                    <a:p>
                      <a:pPr marL="0" marR="0">
                        <a:spcBef>
                          <a:spcPts val="600"/>
                        </a:spcBef>
                        <a:spcAft>
                          <a:spcPts val="600"/>
                        </a:spcAft>
                      </a:pPr>
                      <a:r>
                        <a:rPr lang="en-US" sz="800" dirty="0">
                          <a:effectLst/>
                        </a:rPr>
                        <a:t>Use the annual event school dropout rate for students leaving a school in a single year determined in accordance with the National Center for Education Statistic's Common Core of Data.  </a:t>
                      </a:r>
                    </a:p>
                    <a:p>
                      <a:pPr marL="0" marR="0">
                        <a:spcBef>
                          <a:spcPts val="600"/>
                        </a:spcBef>
                        <a:spcAft>
                          <a:spcPts val="600"/>
                        </a:spcAft>
                      </a:pPr>
                      <a:r>
                        <a:rPr lang="en-US" sz="800" dirty="0">
                          <a:effectLst/>
                        </a:rPr>
                        <a:t>If the State has made or proposes to make changes to the data source or measurement under Option 2, when compared to the information reported in its FFY 2010 SPP/APR submitted on February 1, 2012, the State should include a justification as to why such changes are warranted.</a:t>
                      </a:r>
                    </a:p>
                    <a:p>
                      <a:pPr marL="0" marR="0">
                        <a:spcBef>
                          <a:spcPts val="600"/>
                        </a:spcBef>
                        <a:spcAft>
                          <a:spcPts val="600"/>
                        </a:spcAft>
                      </a:pPr>
                      <a:r>
                        <a:rPr lang="en-US" sz="800" dirty="0">
                          <a:effectLst/>
                        </a:rPr>
                        <a:t> </a:t>
                      </a:r>
                    </a:p>
                    <a:p>
                      <a:pPr marL="0" marR="0">
                        <a:spcBef>
                          <a:spcPts val="600"/>
                        </a:spcBef>
                        <a:spcAft>
                          <a:spcPts val="600"/>
                        </a:spcAft>
                      </a:pPr>
                      <a:r>
                        <a:rPr lang="en-US" sz="800" dirty="0">
                          <a:effectLst/>
                        </a:rPr>
                        <a:t>Options 1 and 2:</a:t>
                      </a:r>
                    </a:p>
                    <a:p>
                      <a:pPr marL="0" marR="0">
                        <a:spcBef>
                          <a:spcPts val="600"/>
                        </a:spcBef>
                        <a:spcAft>
                          <a:spcPts val="600"/>
                        </a:spcAft>
                      </a:pPr>
                      <a:r>
                        <a:rPr lang="en-US" sz="800" dirty="0">
                          <a:effectLst/>
                        </a:rPr>
                        <a:t>Data for this indicator are “lag” data.  Describe the results of the State’s examination of the data for the year before the reporting year (e.g., for the FFY 2018 SPP/APR, use data from 2017-2018), and compare the results to the target.  </a:t>
                      </a:r>
                    </a:p>
                    <a:p>
                      <a:pPr marL="0" marR="0">
                        <a:spcBef>
                          <a:spcPts val="600"/>
                        </a:spcBef>
                        <a:spcAft>
                          <a:spcPts val="600"/>
                        </a:spcAft>
                      </a:pPr>
                      <a:r>
                        <a:rPr lang="en-US" sz="800" dirty="0">
                          <a:effectLst/>
                        </a:rPr>
                        <a:t>Provide a narrative that describes what counts as dropping out for all youth and, if different, what counts as dropping out for youth with IEPs.  If there is a difference, explain.</a:t>
                      </a:r>
                      <a:endParaRPr lang="en-US"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2490" marR="42490" marT="0" marB="0"/>
                </a:tc>
                <a:extLst>
                  <a:ext uri="{0D108BD9-81ED-4DB2-BD59-A6C34878D82A}">
                    <a16:rowId xmlns:a16="http://schemas.microsoft.com/office/drawing/2014/main" val="4222837642"/>
                  </a:ext>
                </a:extLst>
              </a:tr>
            </a:tbl>
          </a:graphicData>
        </a:graphic>
      </p:graphicFrame>
      <p:sp>
        <p:nvSpPr>
          <p:cNvPr id="7" name="Content Placeholder 2"/>
          <p:cNvSpPr>
            <a:spLocks noGrp="1"/>
          </p:cNvSpPr>
          <p:nvPr>
            <p:ph idx="1"/>
          </p:nvPr>
        </p:nvSpPr>
        <p:spPr>
          <a:xfrm>
            <a:off x="1023259" y="1550126"/>
            <a:ext cx="9601200" cy="4343400"/>
          </a:xfrm>
        </p:spPr>
        <p:txBody>
          <a:bodyPr>
            <a:normAutofit/>
          </a:bodyPr>
          <a:lstStyle/>
          <a:p>
            <a:r>
              <a:rPr lang="en-US" sz="2800" dirty="0" smtClean="0"/>
              <a:t>Current reporting requirements – FFY 2019</a:t>
            </a:r>
          </a:p>
          <a:p>
            <a:endParaRPr lang="en-US" sz="3200" dirty="0" smtClean="0"/>
          </a:p>
        </p:txBody>
      </p:sp>
    </p:spTree>
    <p:extLst>
      <p:ext uri="{BB962C8B-B14F-4D97-AF65-F5344CB8AC3E}">
        <p14:creationId xmlns:p14="http://schemas.microsoft.com/office/powerpoint/2010/main" val="3126862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rection presentation (widescreen).potx" id="{D17AB31B-F25B-45F4-B34E-C6982D129A29}" vid="{B63A7B92-8C2A-4E6A-9062-768A2448E61C}"/>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direction presentation (widescreen)</Template>
  <TotalTime>27951</TotalTime>
  <Words>4827</Words>
  <Application>Microsoft Office PowerPoint</Application>
  <PresentationFormat>Widescreen</PresentationFormat>
  <Paragraphs>789</Paragraphs>
  <Slides>51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51</vt:i4>
      </vt:variant>
    </vt:vector>
  </HeadingPairs>
  <TitlesOfParts>
    <vt:vector size="59" baseType="lpstr">
      <vt:lpstr>Arial</vt:lpstr>
      <vt:lpstr>Book Antiqua</vt:lpstr>
      <vt:lpstr>Calibri</vt:lpstr>
      <vt:lpstr>Cambria</vt:lpstr>
      <vt:lpstr>Ink Free</vt:lpstr>
      <vt:lpstr>Times New Roman</vt:lpstr>
      <vt:lpstr>Wingdings</vt:lpstr>
      <vt:lpstr>Sales Direction 16X9</vt:lpstr>
      <vt:lpstr>Stakeholder Engagement – Students with Disabilities under IDEA B</vt:lpstr>
      <vt:lpstr>Housekeeping</vt:lpstr>
      <vt:lpstr>Housekeeping</vt:lpstr>
      <vt:lpstr>Jamboard  </vt:lpstr>
      <vt:lpstr>Individuals with Disabilities Education Act – Part B</vt:lpstr>
      <vt:lpstr>Overview of the State Performance Plan (SPP)/ Annual Performance Report (APR)</vt:lpstr>
      <vt:lpstr>IDEA B Indicators Reporting in the SPP/APR</vt:lpstr>
      <vt:lpstr>IDEA B Indicators Changes in the SPP/APR</vt:lpstr>
      <vt:lpstr>Indicator Information for Indicator 2</vt:lpstr>
      <vt:lpstr>Indicator 2 – Drop Out</vt:lpstr>
      <vt:lpstr>Indicator Information for Indicator 2</vt:lpstr>
      <vt:lpstr>Indicator 2 Measurement</vt:lpstr>
      <vt:lpstr>Indicator 2 Targets and Baselines</vt:lpstr>
      <vt:lpstr>Indicator 2 – Drop Out</vt:lpstr>
      <vt:lpstr>Indicator 2 Drop out Targets</vt:lpstr>
      <vt:lpstr> Indicator 2 Drop out – 4 Years of Data</vt:lpstr>
      <vt:lpstr>Indicator 2 – Drop out Rate of Growth (Loss) and Difference between Target and State Rate</vt:lpstr>
      <vt:lpstr>Indicator 2 Measurement</vt:lpstr>
      <vt:lpstr>Indicator 2 – Drop out Analyzing Data</vt:lpstr>
      <vt:lpstr>Indicator 2 – Drop out Target Setting</vt:lpstr>
      <vt:lpstr>Indicator 2 – Drop out Evaluating Progress</vt:lpstr>
      <vt:lpstr>Indicator 2 – Drop out Improvement Strategies</vt:lpstr>
      <vt:lpstr>Indicator Information for Indicator 1</vt:lpstr>
      <vt:lpstr>Indicator 1 - Graduation</vt:lpstr>
      <vt:lpstr>Indicator Information for Indicators 1</vt:lpstr>
      <vt:lpstr>New Measurement for Indicator 1</vt:lpstr>
      <vt:lpstr>Indicator 1 Targets and Baselines</vt:lpstr>
      <vt:lpstr>Indicator 1 – Graduation Data</vt:lpstr>
      <vt:lpstr>Indicator 1 - Graduation Targets</vt:lpstr>
      <vt:lpstr> Indicator 1 Graduation – 4 Years of Data</vt:lpstr>
      <vt:lpstr>Indicator 1 – Graduation Rate of Growth (Loss) and Difference between Target and State Rate</vt:lpstr>
      <vt:lpstr>New Measurement for Indicator 1</vt:lpstr>
      <vt:lpstr>Indicator 1 – Graduation Analyzing Data</vt:lpstr>
      <vt:lpstr>Indicator 1 – Graduation Target Setting</vt:lpstr>
      <vt:lpstr>Indicator 1 – Graduation Evaluating Progress</vt:lpstr>
      <vt:lpstr>Indicator 1 – Graduation Improvement Strategies</vt:lpstr>
      <vt:lpstr>Indicator Information for Indicator 14</vt:lpstr>
      <vt:lpstr>Indicator Information for Indicator 14</vt:lpstr>
      <vt:lpstr>Indicator Information for Indicator 14</vt:lpstr>
      <vt:lpstr>Indicator 14:  Post-Secondary Outcomes Changes</vt:lpstr>
      <vt:lpstr>Indicator 14:  Post-Secondary Outcomes Changes</vt:lpstr>
      <vt:lpstr>Indicator 14 Baselines</vt:lpstr>
      <vt:lpstr>Indicator 14 Targets</vt:lpstr>
      <vt:lpstr> Indicator 14: Post-School Outcomes</vt:lpstr>
      <vt:lpstr>Indicator 14 Targets</vt:lpstr>
      <vt:lpstr>Demographic Data</vt:lpstr>
      <vt:lpstr>Indicator 14 – Post-School Outcomes Analyzing Data</vt:lpstr>
      <vt:lpstr>Indicator 14 – Post-School Outcomes Target Setting</vt:lpstr>
      <vt:lpstr>Indicator 14 – Post-School Outcomes Evaluating Progress</vt:lpstr>
      <vt:lpstr>Indicator 1 – Post-School Outcomes Improvement Strategies</vt:lpstr>
      <vt:lpstr>Thank you for participating!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Nancy Martira</dc:creator>
  <cp:lastModifiedBy>Charlene Marcotte</cp:lastModifiedBy>
  <cp:revision>192</cp:revision>
  <dcterms:created xsi:type="dcterms:W3CDTF">2020-01-22T19:18:44Z</dcterms:created>
  <dcterms:modified xsi:type="dcterms:W3CDTF">2021-03-10T04:51:53Z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