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32"/>
  </p:notesMasterIdLst>
  <p:handoutMasterIdLst>
    <p:handoutMasterId r:id="rId33"/>
  </p:handoutMasterIdLst>
  <p:sldIdLst>
    <p:sldId id="257" r:id="rId2"/>
    <p:sldId id="362" r:id="rId3"/>
    <p:sldId id="431" r:id="rId4"/>
    <p:sldId id="258" r:id="rId5"/>
    <p:sldId id="339" r:id="rId6"/>
    <p:sldId id="410" r:id="rId7"/>
    <p:sldId id="409" r:id="rId8"/>
    <p:sldId id="364" r:id="rId9"/>
    <p:sldId id="366" r:id="rId10"/>
    <p:sldId id="367" r:id="rId11"/>
    <p:sldId id="411" r:id="rId12"/>
    <p:sldId id="380" r:id="rId13"/>
    <p:sldId id="272" r:id="rId14"/>
    <p:sldId id="382" r:id="rId15"/>
    <p:sldId id="477" r:id="rId16"/>
    <p:sldId id="478" r:id="rId17"/>
    <p:sldId id="363" r:id="rId18"/>
    <p:sldId id="371" r:id="rId19"/>
    <p:sldId id="415" r:id="rId20"/>
    <p:sldId id="479" r:id="rId21"/>
    <p:sldId id="388" r:id="rId22"/>
    <p:sldId id="480" r:id="rId23"/>
    <p:sldId id="390" r:id="rId24"/>
    <p:sldId id="434" r:id="rId25"/>
    <p:sldId id="391" r:id="rId26"/>
    <p:sldId id="435" r:id="rId27"/>
    <p:sldId id="392" r:id="rId28"/>
    <p:sldId id="436" r:id="rId29"/>
    <p:sldId id="393" r:id="rId30"/>
    <p:sldId id="33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990099"/>
    <a:srgbClr val="CC99FF"/>
    <a:srgbClr val="CCCCFF"/>
    <a:srgbClr val="0000FF"/>
    <a:srgbClr val="00FFCC"/>
    <a:srgbClr val="D60093"/>
    <a:srgbClr val="003366"/>
    <a:srgbClr val="FF914D"/>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3529" autoAdjust="0"/>
  </p:normalViewPr>
  <p:slideViewPr>
    <p:cSldViewPr snapToGrid="0">
      <p:cViewPr>
        <p:scale>
          <a:sx n="97" d="100"/>
          <a:sy n="97" d="100"/>
        </p:scale>
        <p:origin x="58"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20"/>
    </p:cViewPr>
  </p:sorter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Suspension/Expulsion</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numRef>
              <c:f>Sheet1!$A$2:$A$5</c:f>
              <c:numCache>
                <c:formatCode>General</c:formatCode>
                <c:ptCount val="4"/>
                <c:pt idx="0">
                  <c:v>2016</c:v>
                </c:pt>
                <c:pt idx="1">
                  <c:v>2017</c:v>
                </c:pt>
                <c:pt idx="2">
                  <c:v>2018</c:v>
                </c:pt>
                <c:pt idx="3">
                  <c:v>2019</c:v>
                </c:pt>
              </c:numCache>
            </c:numRef>
          </c:cat>
          <c:val>
            <c:numRef>
              <c:f>Sheet1!$B$2:$B$5</c:f>
              <c:numCache>
                <c:formatCode>0.00%</c:formatCode>
                <c:ptCount val="4"/>
                <c:pt idx="0">
                  <c:v>8.0999999999999996E-3</c:v>
                </c:pt>
                <c:pt idx="1">
                  <c:v>7.6E-3</c:v>
                </c:pt>
                <c:pt idx="2">
                  <c:v>0</c:v>
                </c:pt>
                <c:pt idx="3">
                  <c:v>7.1000000000000004E-3</c:v>
                </c:pt>
              </c:numCache>
            </c:numRef>
          </c:val>
          <c:smooth val="0"/>
          <c:extLst>
            <c:ext xmlns:c16="http://schemas.microsoft.com/office/drawing/2014/chart" uri="{C3380CC4-5D6E-409C-BE32-E72D297353CC}">
              <c16:uniqueId val="{00000000-1381-4143-BE02-59DACA788007}"/>
            </c:ext>
          </c:extLst>
        </c:ser>
        <c:ser>
          <c:idx val="1"/>
          <c:order val="1"/>
          <c:tx>
            <c:strRef>
              <c:f>Sheet1!$C$1</c:f>
              <c:strCache>
                <c:ptCount val="1"/>
                <c:pt idx="0">
                  <c:v>Target</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numRef>
              <c:f>Sheet1!$A$2:$A$5</c:f>
              <c:numCache>
                <c:formatCode>General</c:formatCode>
                <c:ptCount val="4"/>
                <c:pt idx="0">
                  <c:v>2016</c:v>
                </c:pt>
                <c:pt idx="1">
                  <c:v>2017</c:v>
                </c:pt>
                <c:pt idx="2">
                  <c:v>2018</c:v>
                </c:pt>
                <c:pt idx="3">
                  <c:v>2019</c:v>
                </c:pt>
              </c:numCache>
            </c:numRef>
          </c:cat>
          <c:val>
            <c:numRef>
              <c:f>Sheet1!$C$2:$C$5</c:f>
              <c:numCache>
                <c:formatCode>0.00%</c:formatCode>
                <c:ptCount val="4"/>
                <c:pt idx="0">
                  <c:v>8.0999999999999996E-3</c:v>
                </c:pt>
                <c:pt idx="1">
                  <c:v>8.0999999999999996E-3</c:v>
                </c:pt>
                <c:pt idx="2">
                  <c:v>8.0000000000000002E-3</c:v>
                </c:pt>
                <c:pt idx="3">
                  <c:v>8.0000000000000002E-3</c:v>
                </c:pt>
              </c:numCache>
            </c:numRef>
          </c:val>
          <c:smooth val="0"/>
          <c:extLst>
            <c:ext xmlns:c16="http://schemas.microsoft.com/office/drawing/2014/chart" uri="{C3380CC4-5D6E-409C-BE32-E72D297353CC}">
              <c16:uniqueId val="{00000001-1381-4143-BE02-59DACA788007}"/>
            </c:ext>
          </c:extLst>
        </c:ser>
        <c:dLbls>
          <c:showLegendKey val="0"/>
          <c:showVal val="0"/>
          <c:showCatName val="0"/>
          <c:showSerName val="0"/>
          <c:showPercent val="0"/>
          <c:showBubbleSize val="0"/>
        </c:dLbls>
        <c:smooth val="0"/>
        <c:axId val="1814115168"/>
        <c:axId val="1814099360"/>
      </c:lineChart>
      <c:catAx>
        <c:axId val="1814115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099360"/>
        <c:crosses val="autoZero"/>
        <c:auto val="1"/>
        <c:lblAlgn val="ctr"/>
        <c:lblOffset val="100"/>
        <c:noMultiLvlLbl val="0"/>
      </c:catAx>
      <c:valAx>
        <c:axId val="18140993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5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3/22/2021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3/22/2021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807568"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9900CC"/>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rgbClr val="3A3D4B"/>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Investing for tomorrow, delivering today.</a:t>
            </a:r>
            <a:endParaRPr lang="en-US" dirty="0"/>
          </a:p>
        </p:txBody>
      </p:sp>
      <p:sp>
        <p:nvSpPr>
          <p:cNvPr id="5" name="Date Placeholder 4"/>
          <p:cNvSpPr>
            <a:spLocks noGrp="1"/>
          </p:cNvSpPr>
          <p:nvPr>
            <p:ph type="dt" sz="half" idx="10"/>
          </p:nvPr>
        </p:nvSpPr>
        <p:spPr/>
        <p:txBody>
          <a:bodyPr/>
          <a:lstStyle/>
          <a:p>
            <a:fld id="{7A252F43-20FB-40FD-903A-F81CF88BE65B}" type="datetime1">
              <a:rPr lang="en-US" smtClean="0"/>
              <a:t>3/22/2021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Investing for tomorrow, delivering today.</a:t>
            </a:r>
            <a:endParaRPr lang="en-US" dirty="0"/>
          </a:p>
        </p:txBody>
      </p:sp>
      <p:sp>
        <p:nvSpPr>
          <p:cNvPr id="5" name="Date Placeholder 4"/>
          <p:cNvSpPr>
            <a:spLocks noGrp="1"/>
          </p:cNvSpPr>
          <p:nvPr>
            <p:ph type="dt" sz="half" idx="10"/>
          </p:nvPr>
        </p:nvSpPr>
        <p:spPr/>
        <p:txBody>
          <a:bodyPr/>
          <a:lstStyle/>
          <a:p>
            <a:fld id="{09B3F3B1-FC67-4171-9565-7BD7FA05EFD7}" type="datetime1">
              <a:rPr lang="en-US" smtClean="0"/>
              <a:t>3/22/2021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Investing for tomorrow, delivering today.</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3/22/2021</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rgbClr val="CC99F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marL="548640" indent="-228600">
              <a:buFont typeface="Wingdings" panose="05000000000000000000" pitchFamily="2" charset="2"/>
              <a:buChar char="§"/>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4" name="Date Placeholder 3"/>
          <p:cNvSpPr>
            <a:spLocks noGrp="1"/>
          </p:cNvSpPr>
          <p:nvPr>
            <p:ph type="dt" sz="half" idx="10"/>
          </p:nvPr>
        </p:nvSpPr>
        <p:spPr/>
        <p:txBody>
          <a:bodyPr/>
          <a:lstStyle/>
          <a:p>
            <a:fld id="{AA85277D-C9A1-45AA-AC10-AFF519A3851F}" type="datetime1">
              <a:rPr lang="en-US" smtClean="0"/>
              <a:t>3/22/2021</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4"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5979587"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990099"/>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3A3D4B"/>
                </a:solidFill>
              </a:defRPr>
            </a:lvl1pPr>
          </a:lstStyle>
          <a:p>
            <a:r>
              <a:rPr lang="en-US" dirty="0" smtClean="0"/>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416041" y="0"/>
            <a:ext cx="5775959"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solidFill>
            <a:schemeClr val="accent1">
              <a:lumMod val="75000"/>
            </a:schemeClr>
          </a:solid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Placeholder 5"/>
          <p:cNvPicPr>
            <a:picLocks noChangeAspect="1"/>
          </p:cNvPicPr>
          <p:nvPr userDrawn="1"/>
        </p:nvPicPr>
        <p:blipFill>
          <a:blip r:embed="rId2">
            <a:extLst>
              <a:ext uri="{28A0092B-C50C-407E-A947-70E740481C1C}">
                <a14:useLocalDpi xmlns:a14="http://schemas.microsoft.com/office/drawing/2010/main" val="0"/>
              </a:ext>
            </a:extLst>
          </a:blip>
          <a:srcRect t="4283" b="4283"/>
          <a:stretch>
            <a:fillRect/>
          </a:stretch>
        </p:blipFill>
        <p:spPr>
          <a:xfrm>
            <a:off x="7537845" y="939800"/>
            <a:ext cx="4487785" cy="5648960"/>
          </a:xfrm>
          <a:prstGeom prst="rect">
            <a:avLst/>
          </a:prstGeom>
        </p:spPr>
      </p:pic>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white">
          <a:xfrm>
            <a:off x="9521687" y="0"/>
            <a:ext cx="2670313"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rgbClr val="9900CC"/>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3A3D4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A3D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1295400" y="6512159"/>
            <a:ext cx="6243203" cy="274320"/>
          </a:xfrm>
        </p:spPr>
        <p:txBody>
          <a:bodyPr/>
          <a:lstStyle>
            <a:lvl1pPr>
              <a:defRPr/>
            </a:lvl1pPr>
          </a:lstStyle>
          <a:p>
            <a:r>
              <a:rPr lang="en-US" dirty="0" smtClean="0"/>
              <a:t>Investing for tomorrow, delivering today.</a:t>
            </a:r>
            <a:endParaRPr lang="en-US" dirty="0"/>
          </a:p>
        </p:txBody>
      </p:sp>
      <p:sp>
        <p:nvSpPr>
          <p:cNvPr id="5" name="Date Placeholder 4"/>
          <p:cNvSpPr>
            <a:spLocks noGrp="1"/>
          </p:cNvSpPr>
          <p:nvPr>
            <p:ph type="dt" sz="half" idx="10"/>
          </p:nvPr>
        </p:nvSpPr>
        <p:spPr/>
        <p:txBody>
          <a:bodyPr/>
          <a:lstStyle/>
          <a:p>
            <a:fld id="{487E0991-23BB-45D5-BAEB-B553F9B8A305}" type="datetime1">
              <a:rPr lang="en-US" smtClean="0"/>
              <a:t>3/22/2021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7" name="Date Placeholder 6"/>
          <p:cNvSpPr>
            <a:spLocks noGrp="1"/>
          </p:cNvSpPr>
          <p:nvPr>
            <p:ph type="dt" sz="half" idx="10"/>
          </p:nvPr>
        </p:nvSpPr>
        <p:spPr/>
        <p:txBody>
          <a:bodyPr/>
          <a:lstStyle/>
          <a:p>
            <a:fld id="{D237B0C5-9F67-4669-A4A2-41B9471411CA}" type="datetime1">
              <a:rPr lang="en-US" smtClean="0"/>
              <a:t>3/22/2021</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2314843"/>
            <a:ext cx="9601200" cy="1036850"/>
          </a:xfrm>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3" name="Date Placeholder 2"/>
          <p:cNvSpPr>
            <a:spLocks noGrp="1"/>
          </p:cNvSpPr>
          <p:nvPr>
            <p:ph type="dt" sz="half" idx="10"/>
          </p:nvPr>
        </p:nvSpPr>
        <p:spPr/>
        <p:txBody>
          <a:bodyPr/>
          <a:lstStyle/>
          <a:p>
            <a:fld id="{F96D4A42-FCB8-45FC-A867-F39E78C5E1DB}" type="datetime1">
              <a:rPr lang="en-US" smtClean="0"/>
              <a:t>3/22/2021</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2" name="Date Placeholder 1"/>
          <p:cNvSpPr>
            <a:spLocks noGrp="1"/>
          </p:cNvSpPr>
          <p:nvPr>
            <p:ph type="dt" sz="half" idx="10"/>
          </p:nvPr>
        </p:nvSpPr>
        <p:spPr/>
        <p:txBody>
          <a:bodyPr/>
          <a:lstStyle/>
          <a:p>
            <a:fld id="{53F47FDA-8B40-48DB-9D0A-11542CA20719}" type="datetime1">
              <a:rPr lang="en-US" smtClean="0"/>
              <a:t>3/22/2021</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5" name="Date Placeholder 4"/>
          <p:cNvSpPr>
            <a:spLocks noGrp="1"/>
          </p:cNvSpPr>
          <p:nvPr>
            <p:ph type="dt" sz="half" idx="10"/>
          </p:nvPr>
        </p:nvSpPr>
        <p:spPr/>
        <p:txBody>
          <a:bodyPr/>
          <a:lstStyle/>
          <a:p>
            <a:fld id="{131ADD18-C0CE-45E3-8D55-502464031F41}" type="datetime1">
              <a:rPr lang="en-US" smtClean="0"/>
              <a:t>3/22/2021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rgbClr val="FF91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rgbClr val="9900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r>
              <a:rPr lang="en-US" dirty="0" smtClean="0"/>
              <a:t>Investing for tomorrow, delivering today.</a:t>
            </a:r>
            <a:endParaRPr lang="en-US" dirty="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93656397-354B-4153-A2AB-154D3B4430F0}" type="datetime1">
              <a:rPr lang="en-US" smtClean="0"/>
              <a:t>3/22/2021</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a:solidFill>
            <a:schemeClr val="bg1"/>
          </a:solidFill>
          <a:latin typeface="Cambria" panose="02040503050406030204" pitchFamily="18" charset="0"/>
          <a:ea typeface="Cambria" panose="02040503050406030204" pitchFamily="18" charset="0"/>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Charlene.Marcotte@state.nm.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1476420"/>
            <a:ext cx="5120640" cy="2560320"/>
          </a:xfrm>
        </p:spPr>
        <p:txBody>
          <a:bodyPr>
            <a:normAutofit fontScale="90000"/>
          </a:bodyPr>
          <a:lstStyle/>
          <a:p>
            <a:r>
              <a:rPr lang="en-US" sz="5400" dirty="0" smtClean="0"/>
              <a:t>Stakeholder Engagement – Students with Disabilities under IDEA B</a:t>
            </a:r>
            <a:endParaRPr lang="en-US" sz="5400" dirty="0"/>
          </a:p>
        </p:txBody>
      </p:sp>
      <p:sp>
        <p:nvSpPr>
          <p:cNvPr id="3" name="Subtitle 2"/>
          <p:cNvSpPr>
            <a:spLocks noGrp="1"/>
          </p:cNvSpPr>
          <p:nvPr>
            <p:ph type="subTitle" idx="1"/>
          </p:nvPr>
        </p:nvSpPr>
        <p:spPr>
          <a:xfrm>
            <a:off x="1295401" y="4184073"/>
            <a:ext cx="5120640" cy="1600200"/>
          </a:xfrm>
        </p:spPr>
        <p:txBody>
          <a:bodyPr>
            <a:normAutofit/>
          </a:bodyPr>
          <a:lstStyle/>
          <a:p>
            <a:pPr algn="ctr"/>
            <a:r>
              <a:rPr lang="en-US" sz="3600" dirty="0" smtClean="0"/>
              <a:t>Indicator </a:t>
            </a:r>
            <a:r>
              <a:rPr lang="en-US" sz="3600" dirty="0" smtClean="0"/>
              <a:t>4B – Suspension/Expulsion</a:t>
            </a:r>
            <a:endParaRPr lang="en-US" sz="3600" dirty="0" smtClean="0"/>
          </a:p>
        </p:txBody>
      </p:sp>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pic>
        <p:nvPicPr>
          <p:cNvPr id="7"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6872" b="6872"/>
          <a:stretch>
            <a:fillRect/>
          </a:stretch>
        </p:blipFill>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 B Indicators Changes in the SPP/APR</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10</a:t>
            </a:fld>
            <a:endParaRPr lang="en-US"/>
          </a:p>
        </p:txBody>
      </p:sp>
      <p:sp>
        <p:nvSpPr>
          <p:cNvPr id="10" name="Content Placeholder 2"/>
          <p:cNvSpPr>
            <a:spLocks noGrp="1"/>
          </p:cNvSpPr>
          <p:nvPr>
            <p:ph idx="1"/>
          </p:nvPr>
        </p:nvSpPr>
        <p:spPr>
          <a:xfrm>
            <a:off x="1397000" y="1768619"/>
            <a:ext cx="9601200" cy="1872343"/>
          </a:xfrm>
        </p:spPr>
        <p:txBody>
          <a:bodyPr>
            <a:normAutofit/>
          </a:bodyPr>
          <a:lstStyle/>
          <a:p>
            <a:r>
              <a:rPr lang="en-US" dirty="0" smtClean="0"/>
              <a:t>Indicators for FFY2020 to FFY 2025:</a:t>
            </a:r>
            <a:endParaRPr lang="en-US" dirty="0"/>
          </a:p>
        </p:txBody>
      </p:sp>
      <p:pic>
        <p:nvPicPr>
          <p:cNvPr id="8" name="Picture 7"/>
          <p:cNvPicPr>
            <a:picLocks noChangeAspect="1"/>
          </p:cNvPicPr>
          <p:nvPr/>
        </p:nvPicPr>
        <p:blipFill>
          <a:blip r:embed="rId2"/>
          <a:stretch>
            <a:fillRect/>
          </a:stretch>
        </p:blipFill>
        <p:spPr>
          <a:xfrm>
            <a:off x="1295398" y="2203323"/>
            <a:ext cx="9372601" cy="4445996"/>
          </a:xfrm>
          <a:prstGeom prst="rect">
            <a:avLst/>
          </a:prstGeom>
        </p:spPr>
      </p:pic>
      <p:sp>
        <p:nvSpPr>
          <p:cNvPr id="3" name="Rectangle 2"/>
          <p:cNvSpPr/>
          <p:nvPr/>
        </p:nvSpPr>
        <p:spPr>
          <a:xfrm>
            <a:off x="5119550" y="4096166"/>
            <a:ext cx="515937" cy="2394803"/>
          </a:xfrm>
          <a:prstGeom prst="rect">
            <a:avLst/>
          </a:prstGeom>
          <a:noFill/>
          <a:ln w="38100">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4732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a:t>
            </a:r>
            <a:r>
              <a:rPr lang="en-US" sz="5400" dirty="0" smtClean="0"/>
              <a:t>4A</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Suspension/Expulsion of Students with Disabilities</a:t>
            </a:r>
            <a:endParaRPr lang="en-US" sz="4000" dirty="0"/>
          </a:p>
        </p:txBody>
      </p:sp>
    </p:spTree>
    <p:extLst>
      <p:ext uri="{BB962C8B-B14F-4D97-AF65-F5344CB8AC3E}">
        <p14:creationId xmlns:p14="http://schemas.microsoft.com/office/powerpoint/2010/main" val="2675950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a:t>
            </a:r>
            <a:r>
              <a:rPr lang="en-US" dirty="0" smtClean="0"/>
              <a:t>4A </a:t>
            </a:r>
            <a:r>
              <a:rPr lang="en-US" dirty="0" smtClean="0"/>
              <a:t>Information</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12</a:t>
            </a:fld>
            <a:endParaRPr lang="en-US"/>
          </a:p>
        </p:txBody>
      </p:sp>
      <p:sp>
        <p:nvSpPr>
          <p:cNvPr id="7" name="Content Placeholder 2"/>
          <p:cNvSpPr>
            <a:spLocks noGrp="1"/>
          </p:cNvSpPr>
          <p:nvPr>
            <p:ph idx="1"/>
          </p:nvPr>
        </p:nvSpPr>
        <p:spPr>
          <a:xfrm>
            <a:off x="1023259" y="1550126"/>
            <a:ext cx="9601200" cy="4343400"/>
          </a:xfrm>
        </p:spPr>
        <p:txBody>
          <a:bodyPr>
            <a:normAutofit/>
          </a:bodyPr>
          <a:lstStyle/>
          <a:p>
            <a:r>
              <a:rPr lang="en-US" sz="2800" dirty="0" smtClean="0"/>
              <a:t>Federal reporting </a:t>
            </a:r>
            <a:r>
              <a:rPr lang="en-US" sz="2800" dirty="0" smtClean="0"/>
              <a:t>measurement requirements – FFY 2019</a:t>
            </a:r>
          </a:p>
          <a:p>
            <a:endParaRPr lang="en-US" sz="3200" dirty="0" smtClean="0"/>
          </a:p>
        </p:txBody>
      </p:sp>
      <p:graphicFrame>
        <p:nvGraphicFramePr>
          <p:cNvPr id="6" name="Table 5"/>
          <p:cNvGraphicFramePr>
            <a:graphicFrameLocks noGrp="1"/>
          </p:cNvGraphicFramePr>
          <p:nvPr>
            <p:extLst>
              <p:ext uri="{D42A27DB-BD31-4B8C-83A1-F6EECF244321}">
                <p14:modId xmlns:p14="http://schemas.microsoft.com/office/powerpoint/2010/main" val="2004404626"/>
              </p:ext>
            </p:extLst>
          </p:nvPr>
        </p:nvGraphicFramePr>
        <p:xfrm>
          <a:off x="874643" y="2031599"/>
          <a:ext cx="10614992" cy="4610100"/>
        </p:xfrm>
        <a:graphic>
          <a:graphicData uri="http://schemas.openxmlformats.org/drawingml/2006/table">
            <a:tbl>
              <a:tblPr>
                <a:tableStyleId>{C4B1156A-380E-4F78-BDF5-A606A8083BF9}</a:tableStyleId>
              </a:tblPr>
              <a:tblGrid>
                <a:gridCol w="3148311">
                  <a:extLst>
                    <a:ext uri="{9D8B030D-6E8A-4147-A177-3AD203B41FA5}">
                      <a16:colId xmlns:a16="http://schemas.microsoft.com/office/drawing/2014/main" val="2478759350"/>
                    </a:ext>
                  </a:extLst>
                </a:gridCol>
                <a:gridCol w="3745403">
                  <a:extLst>
                    <a:ext uri="{9D8B030D-6E8A-4147-A177-3AD203B41FA5}">
                      <a16:colId xmlns:a16="http://schemas.microsoft.com/office/drawing/2014/main" val="2958602260"/>
                    </a:ext>
                  </a:extLst>
                </a:gridCol>
                <a:gridCol w="3721278">
                  <a:extLst>
                    <a:ext uri="{9D8B030D-6E8A-4147-A177-3AD203B41FA5}">
                      <a16:colId xmlns:a16="http://schemas.microsoft.com/office/drawing/2014/main" val="3256358901"/>
                    </a:ext>
                  </a:extLst>
                </a:gridCol>
              </a:tblGrid>
              <a:tr h="4343400">
                <a:tc>
                  <a:txBody>
                    <a:bodyPr/>
                    <a:lstStyle/>
                    <a:p>
                      <a:pPr marL="342900" marR="0" lvl="0" indent="-342900">
                        <a:spcBef>
                          <a:spcPts val="600"/>
                        </a:spcBef>
                        <a:spcAft>
                          <a:spcPts val="600"/>
                        </a:spcAft>
                        <a:buFont typeface="+mj-lt"/>
                        <a:buAutoNum type="arabicPeriod" startAt="4"/>
                        <a:tabLst>
                          <a:tab pos="2743200" algn="ctr"/>
                          <a:tab pos="5486400" algn="r"/>
                          <a:tab pos="287020" algn="l"/>
                        </a:tabLst>
                      </a:pPr>
                      <a:r>
                        <a:rPr lang="en-US" sz="1050" b="1" dirty="0">
                          <a:solidFill>
                            <a:srgbClr val="990099"/>
                          </a:solidFill>
                          <a:effectLst/>
                        </a:rPr>
                        <a:t>Rates of suspension and expulsion:</a:t>
                      </a:r>
                    </a:p>
                    <a:p>
                      <a:pPr marL="438785" marR="0" indent="-191770">
                        <a:spcBef>
                          <a:spcPts val="600"/>
                        </a:spcBef>
                        <a:spcAft>
                          <a:spcPts val="600"/>
                        </a:spcAft>
                        <a:tabLst>
                          <a:tab pos="2743200" algn="ctr"/>
                          <a:tab pos="5486400" algn="r"/>
                          <a:tab pos="457200" algn="l"/>
                        </a:tabLst>
                      </a:pPr>
                      <a:r>
                        <a:rPr lang="en-US" sz="1050" b="1" dirty="0">
                          <a:solidFill>
                            <a:srgbClr val="990099"/>
                          </a:solidFill>
                          <a:effectLst/>
                        </a:rPr>
                        <a:t>A.	</a:t>
                      </a:r>
                      <a:r>
                        <a:rPr lang="en-US" sz="1200" b="1" dirty="0">
                          <a:solidFill>
                            <a:srgbClr val="990099"/>
                          </a:solidFill>
                          <a:effectLst/>
                        </a:rPr>
                        <a:t>Percent of districts that have a significant discrepancy in the rate of suspensions and expulsions of greater than 10 days in a school year for children with IEPs; and</a:t>
                      </a:r>
                    </a:p>
                    <a:p>
                      <a:pPr marL="439420" marR="0" indent="-192405">
                        <a:spcBef>
                          <a:spcPts val="0"/>
                        </a:spcBef>
                        <a:spcAft>
                          <a:spcPts val="600"/>
                        </a:spcAft>
                        <a:tabLst>
                          <a:tab pos="2743200" algn="ctr"/>
                          <a:tab pos="5486400" algn="r"/>
                          <a:tab pos="457200" algn="l"/>
                        </a:tabLst>
                      </a:pPr>
                      <a:r>
                        <a:rPr lang="en-US" sz="900" dirty="0">
                          <a:effectLst/>
                        </a:rPr>
                        <a:t>B.	Percent of districts that have:  (a) a significant discrepancy, by race or ethnicity, in the rate of suspensions and expulsions of greater than 10 days in a school year for children with IEPs; and (b) policies, procedures or practices that contribute to the significant discrepancy and do not comply with requirements relating to the development and implementation of IEPs, the use of positive behavioral interventions and supports, and procedural safeguards.  </a:t>
                      </a:r>
                    </a:p>
                    <a:p>
                      <a:pPr marL="248920" marR="0">
                        <a:spcBef>
                          <a:spcPts val="600"/>
                        </a:spcBef>
                        <a:spcAft>
                          <a:spcPts val="600"/>
                        </a:spcAft>
                        <a:tabLst>
                          <a:tab pos="2743200" algn="ctr"/>
                          <a:tab pos="5486400" algn="r"/>
                          <a:tab pos="457200" algn="l"/>
                        </a:tabLst>
                      </a:pPr>
                      <a:r>
                        <a:rPr lang="en-US" sz="900" dirty="0">
                          <a:effectLst/>
                        </a:rPr>
                        <a:t>(20 U.S.C. 1416(a)(3)(A); 1412(a)(22))</a:t>
                      </a:r>
                    </a:p>
                    <a:p>
                      <a:pPr marL="248920" marR="0">
                        <a:spcBef>
                          <a:spcPts val="600"/>
                        </a:spcBef>
                        <a:spcAft>
                          <a:spcPts val="600"/>
                        </a:spcAft>
                        <a:tabLst>
                          <a:tab pos="2743200" algn="ctr"/>
                          <a:tab pos="5486400" algn="r"/>
                          <a:tab pos="457200" algn="l"/>
                        </a:tabLst>
                      </a:pPr>
                      <a:r>
                        <a:rPr lang="en-US" sz="900" dirty="0">
                          <a:effectLst/>
                        </a:rPr>
                        <a:t> </a:t>
                      </a:r>
                    </a:p>
                    <a:p>
                      <a:pPr marL="248920" marR="0">
                        <a:spcBef>
                          <a:spcPts val="600"/>
                        </a:spcBef>
                        <a:spcAft>
                          <a:spcPts val="600"/>
                        </a:spcAft>
                        <a:tabLst>
                          <a:tab pos="2743200" algn="ctr"/>
                          <a:tab pos="5486400" algn="r"/>
                          <a:tab pos="457200" algn="l"/>
                        </a:tabLst>
                      </a:pPr>
                      <a:r>
                        <a:rPr lang="en-US" sz="900" dirty="0">
                          <a:effectLst/>
                        </a:rPr>
                        <a:t> </a:t>
                      </a:r>
                    </a:p>
                    <a:p>
                      <a:pPr marL="248920" marR="0">
                        <a:spcBef>
                          <a:spcPts val="600"/>
                        </a:spcBef>
                        <a:spcAft>
                          <a:spcPts val="600"/>
                        </a:spcAft>
                        <a:tabLst>
                          <a:tab pos="2743200" algn="ctr"/>
                          <a:tab pos="5486400" algn="r"/>
                          <a:tab pos="457200" algn="l"/>
                        </a:tabLst>
                      </a:pPr>
                      <a:r>
                        <a:rPr lang="en-US" sz="900" dirty="0">
                          <a:effectLst/>
                        </a:rPr>
                        <a:t> </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2085" marR="22085" marT="0" marB="0"/>
                </a:tc>
                <a:tc>
                  <a:txBody>
                    <a:bodyPr/>
                    <a:lstStyle/>
                    <a:p>
                      <a:pPr marL="0" marR="0">
                        <a:spcBef>
                          <a:spcPts val="600"/>
                        </a:spcBef>
                        <a:spcAft>
                          <a:spcPts val="600"/>
                        </a:spcAft>
                        <a:tabLst>
                          <a:tab pos="2743200" algn="ctr"/>
                          <a:tab pos="5486400" algn="r"/>
                          <a:tab pos="457200" algn="l"/>
                        </a:tabLst>
                      </a:pPr>
                      <a:r>
                        <a:rPr lang="en-US" sz="900" dirty="0">
                          <a:effectLst/>
                        </a:rPr>
                        <a:t>Data Source:</a:t>
                      </a:r>
                    </a:p>
                    <a:p>
                      <a:pPr marL="0" marR="0">
                        <a:spcBef>
                          <a:spcPts val="0"/>
                        </a:spcBef>
                        <a:spcAft>
                          <a:spcPts val="600"/>
                        </a:spcAft>
                        <a:tabLst>
                          <a:tab pos="2743200" algn="ctr"/>
                          <a:tab pos="5486400" algn="r"/>
                          <a:tab pos="457200" algn="l"/>
                        </a:tabLst>
                      </a:pPr>
                      <a:r>
                        <a:rPr lang="en-US" sz="900" dirty="0">
                          <a:effectLst/>
                        </a:rPr>
                        <a:t>State discipline data, including State’s analysis of State’s Discipline data collected under IDEA Section 618, where applicable. Discrepancy can be computed by either comparing the rates of suspensions and expulsions for children with IEPs to rates for nondisabled children within the LEA or by comparing the rates of suspensions and expulsions for children with IEPs among LEAs within the State.</a:t>
                      </a:r>
                    </a:p>
                    <a:p>
                      <a:pPr marL="0" marR="0">
                        <a:spcBef>
                          <a:spcPts val="600"/>
                        </a:spcBef>
                        <a:spcAft>
                          <a:spcPts val="600"/>
                        </a:spcAft>
                        <a:tabLst>
                          <a:tab pos="2743200" algn="ctr"/>
                          <a:tab pos="5486400" algn="r"/>
                          <a:tab pos="457200" algn="l"/>
                        </a:tabLst>
                      </a:pPr>
                      <a:r>
                        <a:rPr lang="en-US" sz="900" dirty="0">
                          <a:effectLst/>
                        </a:rPr>
                        <a:t>Measurement:</a:t>
                      </a:r>
                    </a:p>
                    <a:p>
                      <a:pPr marL="187960" marR="0" indent="-187960">
                        <a:spcBef>
                          <a:spcPts val="600"/>
                        </a:spcBef>
                        <a:spcAft>
                          <a:spcPts val="0"/>
                        </a:spcAft>
                        <a:tabLst>
                          <a:tab pos="2743200" algn="ctr"/>
                          <a:tab pos="5486400" algn="r"/>
                          <a:tab pos="457200" algn="l"/>
                        </a:tabLst>
                      </a:pPr>
                      <a:r>
                        <a:rPr lang="en-US" sz="1000" dirty="0">
                          <a:solidFill>
                            <a:srgbClr val="990099"/>
                          </a:solidFill>
                          <a:effectLst/>
                        </a:rPr>
                        <a:t>A.</a:t>
                      </a:r>
                      <a:r>
                        <a:rPr lang="en-US" sz="1000" b="1" dirty="0">
                          <a:solidFill>
                            <a:srgbClr val="990099"/>
                          </a:solidFill>
                          <a:effectLst/>
                        </a:rPr>
                        <a:t>	</a:t>
                      </a:r>
                      <a:r>
                        <a:rPr lang="en-US" sz="1200" b="1" dirty="0">
                          <a:solidFill>
                            <a:srgbClr val="990099"/>
                          </a:solidFill>
                          <a:effectLst/>
                        </a:rPr>
                        <a:t>Percent = [(# of districts that meet the State-established n size (if applicable) that have a significant discrepancy in the rates of suspensions and expulsions for greater than 10 days in a school year of children with IEPs) divided by the (# of districts in the State that meet the State-established n size (if applicable))] times 100.</a:t>
                      </a:r>
                    </a:p>
                    <a:p>
                      <a:pPr marL="187960" marR="0" indent="-187960">
                        <a:spcBef>
                          <a:spcPts val="0"/>
                        </a:spcBef>
                        <a:spcAft>
                          <a:spcPts val="600"/>
                        </a:spcAft>
                        <a:tabLst>
                          <a:tab pos="2743200" algn="ctr"/>
                          <a:tab pos="5486400" algn="r"/>
                          <a:tab pos="457200" algn="l"/>
                        </a:tabLst>
                      </a:pPr>
                      <a:r>
                        <a:rPr lang="en-US" sz="900" dirty="0">
                          <a:effectLst/>
                        </a:rPr>
                        <a:t>B.  Percent = [(# of districts that meet the State-established n size (if applicable) for one or more racial/ethnic groups that have:  (a) a significant discrepancy, by race or ethnicity, in the rates of suspensions and expulsions of greater than 10 days in a school year of children with IEPs; and (b) policies, procedures or practices that contribute to the significant discrepancy and do not comply with requirements relating to the development and implementation of IEPs, the use of positive behavioral interventions and supports, and procedural safeguards) divided by the (# of districts in the State that meet the State-established n size (if applicable) for one or more racial/ethnic groups)] times 100.</a:t>
                      </a:r>
                    </a:p>
                    <a:p>
                      <a:pPr marL="0" marR="0">
                        <a:spcBef>
                          <a:spcPts val="600"/>
                        </a:spcBef>
                        <a:spcAft>
                          <a:spcPts val="600"/>
                        </a:spcAft>
                        <a:tabLst>
                          <a:tab pos="2743200" algn="ctr"/>
                          <a:tab pos="5486400" algn="r"/>
                          <a:tab pos="457200" algn="l"/>
                        </a:tabLst>
                      </a:pPr>
                      <a:r>
                        <a:rPr lang="en-US" sz="900" dirty="0">
                          <a:effectLst/>
                        </a:rPr>
                        <a:t>Include State’s definition of “significant discrepancy.”</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2085" marR="22085" marT="0" marB="0"/>
                </a:tc>
                <a:tc>
                  <a:txBody>
                    <a:bodyPr/>
                    <a:lstStyle/>
                    <a:p>
                      <a:pPr marL="0" marR="0">
                        <a:spcBef>
                          <a:spcPts val="0"/>
                        </a:spcBef>
                        <a:spcAft>
                          <a:spcPts val="600"/>
                        </a:spcAft>
                        <a:tabLst>
                          <a:tab pos="2743200" algn="ctr"/>
                          <a:tab pos="5486400" algn="r"/>
                          <a:tab pos="457200" algn="l"/>
                        </a:tabLst>
                      </a:pPr>
                      <a:r>
                        <a:rPr lang="en-US" sz="900" dirty="0">
                          <a:effectLst/>
                        </a:rPr>
                        <a:t>If the State has established a minimum n size requirement, the State may only include, in both the numerator and the denominator, districts that met that State-established n size. If the State used a minimum n size requirement, report the number of districts excluded from the calculation as a result of this requirement.</a:t>
                      </a:r>
                    </a:p>
                    <a:p>
                      <a:pPr marL="0" marR="0">
                        <a:spcBef>
                          <a:spcPts val="0"/>
                        </a:spcBef>
                        <a:spcAft>
                          <a:spcPts val="600"/>
                        </a:spcAft>
                        <a:tabLst>
                          <a:tab pos="2743200" algn="ctr"/>
                          <a:tab pos="5486400" algn="r"/>
                          <a:tab pos="457200" algn="l"/>
                        </a:tabLst>
                      </a:pPr>
                      <a:r>
                        <a:rPr lang="en-US" sz="900" b="1" dirty="0">
                          <a:solidFill>
                            <a:srgbClr val="9900CC"/>
                          </a:solidFill>
                          <a:effectLst/>
                        </a:rPr>
                        <a:t>Describe the results of the State’s examination of the data for the year before the reporting year</a:t>
                      </a:r>
                      <a:r>
                        <a:rPr lang="en-US" sz="900" b="1" dirty="0">
                          <a:effectLst/>
                        </a:rPr>
                        <a:t> (</a:t>
                      </a:r>
                      <a:r>
                        <a:rPr lang="en-US" sz="900" dirty="0">
                          <a:effectLst/>
                        </a:rPr>
                        <a:t>e.g., for the FFY 2018 SPP/APR, use data from 2017-2018), including data disaggregated by race and ethnicity to determine if significant discrepancies are occurring in the rates of long-term suspensions and expulsions of children with IEPs, as required at 20 U.S.C. 1412(a)(22).  The State’s examination must include one of the following comparisons:</a:t>
                      </a:r>
                    </a:p>
                    <a:p>
                      <a:pPr marL="342900" marR="0" lvl="0" indent="-342900">
                        <a:spcBef>
                          <a:spcPts val="0"/>
                        </a:spcBef>
                        <a:spcAft>
                          <a:spcPts val="0"/>
                        </a:spcAft>
                        <a:buFont typeface="Symbol" panose="05050102010706020507" pitchFamily="18" charset="2"/>
                        <a:buChar char=""/>
                        <a:tabLst>
                          <a:tab pos="2743200" algn="ctr"/>
                          <a:tab pos="5486400" algn="r"/>
                          <a:tab pos="228600" algn="l"/>
                        </a:tabLst>
                      </a:pPr>
                      <a:r>
                        <a:rPr lang="en-US" sz="900" dirty="0">
                          <a:effectLst/>
                        </a:rPr>
                        <a:t>The rates of suspensions and expulsions for children with IEPs among LEAs within the State; or</a:t>
                      </a:r>
                    </a:p>
                    <a:p>
                      <a:pPr marL="342900" marR="0" lvl="0" indent="-342900">
                        <a:spcBef>
                          <a:spcPts val="0"/>
                        </a:spcBef>
                        <a:spcAft>
                          <a:spcPts val="600"/>
                        </a:spcAft>
                        <a:buFont typeface="Symbol" panose="05050102010706020507" pitchFamily="18" charset="2"/>
                        <a:buChar char=""/>
                        <a:tabLst>
                          <a:tab pos="2743200" algn="ctr"/>
                          <a:tab pos="5486400" algn="r"/>
                          <a:tab pos="228600" algn="l"/>
                        </a:tabLst>
                      </a:pPr>
                      <a:r>
                        <a:rPr lang="en-US" sz="900" dirty="0">
                          <a:effectLst/>
                        </a:rPr>
                        <a:t>The rates of suspensions and expulsions for children with IEPs to nondisabled children within the LEAs.</a:t>
                      </a:r>
                    </a:p>
                    <a:p>
                      <a:pPr marL="0" marR="0">
                        <a:spcBef>
                          <a:spcPts val="600"/>
                        </a:spcBef>
                        <a:spcAft>
                          <a:spcPts val="600"/>
                        </a:spcAft>
                        <a:tabLst>
                          <a:tab pos="2743200" algn="ctr"/>
                          <a:tab pos="5486400" algn="r"/>
                          <a:tab pos="457200" algn="l"/>
                        </a:tabLst>
                      </a:pPr>
                      <a:r>
                        <a:rPr lang="en-US" sz="900" dirty="0">
                          <a:effectLst/>
                        </a:rPr>
                        <a:t>In the description, specify which method the State used to determine possible discrepancies and explain what constitutes those discrepancies.  </a:t>
                      </a:r>
                    </a:p>
                    <a:p>
                      <a:pPr marL="17780" marR="0">
                        <a:spcBef>
                          <a:spcPts val="0"/>
                        </a:spcBef>
                        <a:spcAft>
                          <a:spcPts val="600"/>
                        </a:spcAft>
                        <a:tabLst>
                          <a:tab pos="2743200" algn="ctr"/>
                          <a:tab pos="5486400" algn="r"/>
                          <a:tab pos="457200" algn="l"/>
                        </a:tabLst>
                      </a:pPr>
                      <a:r>
                        <a:rPr lang="en-US" sz="1050" b="1" dirty="0">
                          <a:solidFill>
                            <a:srgbClr val="990099"/>
                          </a:solidFill>
                          <a:effectLst/>
                        </a:rPr>
                        <a:t>Indicator 4A:  Provide the actual numbers used in the calculation (based upon districts that met the minimum n size requirement, if applicable). If significant discrepancies occurred, describe how the State educational agency reviewed and, if appropriate, revised (or required the affected local educational agency to revise) its policies, procedures, and practices relating to the development and implementation of IEPs, the use of positive behavioral interventions and supports, and procedural safeguards, to ensure that such policies, procedures, and practices comply with applicable requirements.  </a:t>
                      </a:r>
                    </a:p>
                  </a:txBody>
                  <a:tcPr marL="22085" marR="22085" marT="0" marB="0"/>
                </a:tc>
                <a:extLst>
                  <a:ext uri="{0D108BD9-81ED-4DB2-BD59-A6C34878D82A}">
                    <a16:rowId xmlns:a16="http://schemas.microsoft.com/office/drawing/2014/main" val="570327533"/>
                  </a:ext>
                </a:extLst>
              </a:tr>
            </a:tbl>
          </a:graphicData>
        </a:graphic>
      </p:graphicFrame>
    </p:spTree>
    <p:extLst>
      <p:ext uri="{BB962C8B-B14F-4D97-AF65-F5344CB8AC3E}">
        <p14:creationId xmlns:p14="http://schemas.microsoft.com/office/powerpoint/2010/main" val="3126862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a:t>
            </a:r>
            <a:r>
              <a:rPr lang="en-US" dirty="0" smtClean="0"/>
              <a:t>4A </a:t>
            </a:r>
            <a:r>
              <a:rPr lang="en-US" dirty="0" smtClean="0"/>
              <a:t>– Data</a:t>
            </a:r>
            <a:endParaRPr lang="en-US" dirty="0"/>
          </a:p>
        </p:txBody>
      </p:sp>
      <p:sp>
        <p:nvSpPr>
          <p:cNvPr id="3" name="Content Placeholder 2"/>
          <p:cNvSpPr>
            <a:spLocks noGrp="1"/>
          </p:cNvSpPr>
          <p:nvPr>
            <p:ph idx="1"/>
          </p:nvPr>
        </p:nvSpPr>
        <p:spPr/>
        <p:txBody>
          <a:bodyPr/>
          <a:lstStyle/>
          <a:p>
            <a:r>
              <a:rPr lang="en-US" dirty="0" smtClean="0"/>
              <a:t>FFY 2019 Data:</a:t>
            </a:r>
          </a:p>
          <a:p>
            <a:endParaRPr lang="en-US" b="1" dirty="0"/>
          </a:p>
          <a:p>
            <a:endParaRPr lang="en-US" b="1" dirty="0" smtClean="0"/>
          </a:p>
          <a:p>
            <a:endParaRPr lang="en-US" b="1" dirty="0"/>
          </a:p>
          <a:p>
            <a:endParaRPr lang="en-US" b="1" dirty="0" smtClean="0"/>
          </a:p>
          <a:p>
            <a:pPr marL="320040" lvl="1" indent="0">
              <a:buNone/>
            </a:pPr>
            <a:endParaRPr lang="en-US" dirty="0"/>
          </a:p>
          <a:p>
            <a:pPr lvl="1"/>
            <a:endParaRPr lang="en-US" b="1" dirty="0"/>
          </a:p>
          <a:p>
            <a:endParaRPr lang="en-US" b="1" dirty="0"/>
          </a:p>
          <a:p>
            <a:endParaRPr lang="en-US" b="1" dirty="0" smtClean="0"/>
          </a:p>
          <a:p>
            <a:endParaRPr lang="en-US" b="1" dirty="0"/>
          </a:p>
          <a:p>
            <a:pPr marL="0" indent="0">
              <a:buNone/>
            </a:pPr>
            <a:endParaRPr lang="en-US" b="1" dirty="0" smtClean="0"/>
          </a:p>
          <a:p>
            <a:pPr marL="0" indent="0">
              <a:buNone/>
            </a:pPr>
            <a:endParaRPr lang="en-US" b="1"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84923659"/>
              </p:ext>
            </p:extLst>
          </p:nvPr>
        </p:nvGraphicFramePr>
        <p:xfrm>
          <a:off x="1384853" y="2457988"/>
          <a:ext cx="9601200" cy="1294458"/>
        </p:xfrm>
        <a:graphic>
          <a:graphicData uri="http://schemas.openxmlformats.org/drawingml/2006/table">
            <a:tbl>
              <a:tblPr>
                <a:tableStyleId>{C4B1156A-380E-4F78-BDF5-A606A8083BF9}</a:tableStyleId>
              </a:tblPr>
              <a:tblGrid>
                <a:gridCol w="1253917">
                  <a:extLst>
                    <a:ext uri="{9D8B030D-6E8A-4147-A177-3AD203B41FA5}">
                      <a16:colId xmlns:a16="http://schemas.microsoft.com/office/drawing/2014/main" val="3379142715"/>
                    </a:ext>
                  </a:extLst>
                </a:gridCol>
                <a:gridCol w="1687891">
                  <a:extLst>
                    <a:ext uri="{9D8B030D-6E8A-4147-A177-3AD203B41FA5}">
                      <a16:colId xmlns:a16="http://schemas.microsoft.com/office/drawing/2014/main" val="4110194396"/>
                    </a:ext>
                  </a:extLst>
                </a:gridCol>
                <a:gridCol w="1217432">
                  <a:extLst>
                    <a:ext uri="{9D8B030D-6E8A-4147-A177-3AD203B41FA5}">
                      <a16:colId xmlns:a16="http://schemas.microsoft.com/office/drawing/2014/main" val="3350869963"/>
                    </a:ext>
                  </a:extLst>
                </a:gridCol>
                <a:gridCol w="1682130">
                  <a:extLst>
                    <a:ext uri="{9D8B030D-6E8A-4147-A177-3AD203B41FA5}">
                      <a16:colId xmlns:a16="http://schemas.microsoft.com/office/drawing/2014/main" val="3077010070"/>
                    </a:ext>
                  </a:extLst>
                </a:gridCol>
                <a:gridCol w="1121420">
                  <a:extLst>
                    <a:ext uri="{9D8B030D-6E8A-4147-A177-3AD203B41FA5}">
                      <a16:colId xmlns:a16="http://schemas.microsoft.com/office/drawing/2014/main" val="1279350150"/>
                    </a:ext>
                  </a:extLst>
                </a:gridCol>
                <a:gridCol w="1280800">
                  <a:extLst>
                    <a:ext uri="{9D8B030D-6E8A-4147-A177-3AD203B41FA5}">
                      <a16:colId xmlns:a16="http://schemas.microsoft.com/office/drawing/2014/main" val="2416061010"/>
                    </a:ext>
                  </a:extLst>
                </a:gridCol>
                <a:gridCol w="1357610">
                  <a:extLst>
                    <a:ext uri="{9D8B030D-6E8A-4147-A177-3AD203B41FA5}">
                      <a16:colId xmlns:a16="http://schemas.microsoft.com/office/drawing/2014/main" val="3365786679"/>
                    </a:ext>
                  </a:extLst>
                </a:gridCol>
              </a:tblGrid>
              <a:tr h="1036227">
                <a:tc>
                  <a:txBody>
                    <a:bodyPr/>
                    <a:lstStyle/>
                    <a:p>
                      <a:pPr marL="0" marR="0" algn="ctr">
                        <a:lnSpc>
                          <a:spcPct val="115000"/>
                        </a:lnSpc>
                        <a:spcBef>
                          <a:spcPts val="300"/>
                        </a:spcBef>
                        <a:spcAft>
                          <a:spcPts val="300"/>
                        </a:spcAft>
                      </a:pPr>
                      <a:r>
                        <a:rPr lang="en-US" sz="1200" dirty="0">
                          <a:effectLst/>
                        </a:rPr>
                        <a:t>Number of districts that have a significant discrepancy</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200" dirty="0">
                          <a:effectLst/>
                        </a:rPr>
                        <a:t>Number of Districts that met the State's minimum n-size</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200" dirty="0">
                          <a:effectLst/>
                        </a:rPr>
                        <a:t>FFY 2018 Data</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200" dirty="0">
                          <a:effectLst/>
                        </a:rPr>
                        <a:t>FFY 2019 Target</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200" dirty="0">
                          <a:effectLst/>
                        </a:rPr>
                        <a:t>FFY 2019 Data</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200" dirty="0">
                          <a:effectLst/>
                        </a:rPr>
                        <a:t>Status</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200">
                          <a:effectLst/>
                        </a:rPr>
                        <a:t>Slippage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82080270"/>
                  </a:ext>
                </a:extLst>
              </a:tr>
              <a:tr h="242898">
                <a:tc>
                  <a:txBody>
                    <a:bodyPr/>
                    <a:lstStyle/>
                    <a:p>
                      <a:pPr marL="0" marR="0" algn="ctr">
                        <a:lnSpc>
                          <a:spcPct val="115000"/>
                        </a:lnSpc>
                        <a:spcBef>
                          <a:spcPts val="300"/>
                        </a:spcBef>
                        <a:spcAft>
                          <a:spcPts val="300"/>
                        </a:spcAft>
                      </a:pPr>
                      <a:r>
                        <a:rPr lang="en-US" sz="1200">
                          <a:effectLst/>
                        </a:rPr>
                        <a:t>1</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141</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dirty="0">
                          <a:effectLst/>
                        </a:rPr>
                        <a:t>0.00%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dirty="0">
                          <a:effectLst/>
                        </a:rPr>
                        <a:t>0.80%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a:effectLst/>
                        </a:rPr>
                        <a:t>0.71%</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solidFill>
                            <a:srgbClr val="00B050"/>
                          </a:solidFill>
                          <a:effectLst/>
                        </a:rPr>
                        <a:t>Met Target</a:t>
                      </a:r>
                      <a:endParaRPr lang="en-US" sz="12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solidFill>
                            <a:srgbClr val="00B050"/>
                          </a:solidFill>
                          <a:effectLst/>
                        </a:rPr>
                        <a:t>No Slippage</a:t>
                      </a:r>
                      <a:endParaRPr lang="en-US" sz="12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5300034"/>
                  </a:ext>
                </a:extLst>
              </a:tr>
            </a:tbl>
          </a:graphicData>
        </a:graphic>
      </p:graphicFrame>
    </p:spTree>
    <p:extLst>
      <p:ext uri="{BB962C8B-B14F-4D97-AF65-F5344CB8AC3E}">
        <p14:creationId xmlns:p14="http://schemas.microsoft.com/office/powerpoint/2010/main" val="200587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a:t>
            </a:r>
            <a:r>
              <a:rPr lang="en-US" dirty="0" smtClean="0"/>
              <a:t>4A </a:t>
            </a:r>
            <a:r>
              <a:rPr lang="en-US" dirty="0" smtClean="0"/>
              <a:t>Information</a:t>
            </a:r>
            <a:endParaRPr lang="en-US" dirty="0"/>
          </a:p>
        </p:txBody>
      </p:sp>
      <p:sp>
        <p:nvSpPr>
          <p:cNvPr id="3" name="Content Placeholder 2"/>
          <p:cNvSpPr>
            <a:spLocks noGrp="1"/>
          </p:cNvSpPr>
          <p:nvPr>
            <p:ph idx="1"/>
          </p:nvPr>
        </p:nvSpPr>
        <p:spPr>
          <a:xfrm>
            <a:off x="1295399" y="1654395"/>
            <a:ext cx="9601200" cy="1062680"/>
          </a:xfrm>
        </p:spPr>
        <p:txBody>
          <a:bodyPr>
            <a:normAutofit/>
          </a:bodyPr>
          <a:lstStyle/>
          <a:p>
            <a:r>
              <a:rPr lang="en-US" dirty="0"/>
              <a:t>Reporting measurement requirements – </a:t>
            </a:r>
            <a:r>
              <a:rPr lang="en-US" dirty="0" smtClean="0"/>
              <a:t>FFY 2020-2025</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14</a:t>
            </a:fld>
            <a:endParaRPr lang="en-US"/>
          </a:p>
        </p:txBody>
      </p:sp>
      <p:sp>
        <p:nvSpPr>
          <p:cNvPr id="13" name="Rectangle 2"/>
          <p:cNvSpPr>
            <a:spLocks noChangeArrowheads="1"/>
          </p:cNvSpPr>
          <p:nvPr/>
        </p:nvSpPr>
        <p:spPr bwMode="auto">
          <a:xfrm>
            <a:off x="1625600" y="36734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95144" tIns="672888" rIns="393576"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916317685"/>
              </p:ext>
            </p:extLst>
          </p:nvPr>
        </p:nvGraphicFramePr>
        <p:xfrm>
          <a:off x="894522" y="2185735"/>
          <a:ext cx="10644807" cy="4463584"/>
        </p:xfrm>
        <a:graphic>
          <a:graphicData uri="http://schemas.openxmlformats.org/drawingml/2006/table">
            <a:tbl>
              <a:tblPr firstRow="1" firstCol="1" lastRow="1" lastCol="1" bandRow="1" bandCol="1">
                <a:tableStyleId>{C4B1156A-380E-4F78-BDF5-A606A8083BF9}</a:tableStyleId>
              </a:tblPr>
              <a:tblGrid>
                <a:gridCol w="3076587">
                  <a:extLst>
                    <a:ext uri="{9D8B030D-6E8A-4147-A177-3AD203B41FA5}">
                      <a16:colId xmlns:a16="http://schemas.microsoft.com/office/drawing/2014/main" val="3133134780"/>
                    </a:ext>
                  </a:extLst>
                </a:gridCol>
                <a:gridCol w="3657600">
                  <a:extLst>
                    <a:ext uri="{9D8B030D-6E8A-4147-A177-3AD203B41FA5}">
                      <a16:colId xmlns:a16="http://schemas.microsoft.com/office/drawing/2014/main" val="660603717"/>
                    </a:ext>
                  </a:extLst>
                </a:gridCol>
                <a:gridCol w="3910620">
                  <a:extLst>
                    <a:ext uri="{9D8B030D-6E8A-4147-A177-3AD203B41FA5}">
                      <a16:colId xmlns:a16="http://schemas.microsoft.com/office/drawing/2014/main" val="2673560584"/>
                    </a:ext>
                  </a:extLst>
                </a:gridCol>
              </a:tblGrid>
              <a:tr h="4463584">
                <a:tc>
                  <a:txBody>
                    <a:bodyPr/>
                    <a:lstStyle/>
                    <a:p>
                      <a:pPr marL="342900" marR="0" lvl="0" indent="-342900">
                        <a:spcBef>
                          <a:spcPts val="595"/>
                        </a:spcBef>
                        <a:spcAft>
                          <a:spcPts val="0"/>
                        </a:spcAft>
                        <a:buSzPts val="1000"/>
                        <a:buFont typeface="Arial" panose="020B0604020202020204" pitchFamily="34" charset="0"/>
                        <a:buAutoNum type="arabicPeriod" startAt="4"/>
                        <a:tabLst>
                          <a:tab pos="354965" algn="l"/>
                        </a:tabLst>
                      </a:pPr>
                      <a:r>
                        <a:rPr lang="en-US" sz="1000" spc="-5" dirty="0">
                          <a:effectLst/>
                        </a:rPr>
                        <a:t>Rates of suspension and</a:t>
                      </a:r>
                      <a:r>
                        <a:rPr lang="en-US" sz="1000" spc="-20" dirty="0">
                          <a:effectLst/>
                        </a:rPr>
                        <a:t> </a:t>
                      </a:r>
                      <a:r>
                        <a:rPr lang="en-US" sz="1000" spc="-5" dirty="0">
                          <a:effectLst/>
                        </a:rPr>
                        <a:t>expulsion:</a:t>
                      </a:r>
                      <a:endParaRPr lang="en-US" sz="1100" spc="-5" dirty="0">
                        <a:effectLst/>
                      </a:endParaRPr>
                    </a:p>
                    <a:p>
                      <a:pPr marL="742950" marR="204470" lvl="1" indent="-285750">
                        <a:spcBef>
                          <a:spcPts val="605"/>
                        </a:spcBef>
                        <a:spcAft>
                          <a:spcPts val="0"/>
                        </a:spcAft>
                        <a:buSzPts val="1000"/>
                        <a:buFont typeface="Arial" panose="020B0604020202020204" pitchFamily="34" charset="0"/>
                        <a:buAutoNum type="alphaUcPeriod"/>
                        <a:tabLst>
                          <a:tab pos="507365" algn="l"/>
                        </a:tabLst>
                      </a:pPr>
                      <a:r>
                        <a:rPr lang="en-US" sz="1000" spc="-5" dirty="0">
                          <a:effectLst/>
                        </a:rPr>
                        <a:t>Percent of local educational agencies (LEA) that have a significant discrepancy, as</a:t>
                      </a:r>
                      <a:r>
                        <a:rPr lang="en-US" sz="1000" spc="-90" dirty="0">
                          <a:effectLst/>
                        </a:rPr>
                        <a:t> </a:t>
                      </a:r>
                      <a:r>
                        <a:rPr lang="en-US" sz="1000" spc="-5" dirty="0">
                          <a:effectLst/>
                        </a:rPr>
                        <a:t>defined by the State, in the rate of suspensions and expulsions of greater than 10 days in a school year for children with IEPs;</a:t>
                      </a:r>
                      <a:r>
                        <a:rPr lang="en-US" sz="1000" spc="-45" dirty="0">
                          <a:effectLst/>
                        </a:rPr>
                        <a:t> </a:t>
                      </a:r>
                      <a:r>
                        <a:rPr lang="en-US" sz="1000" spc="-5" dirty="0" smtClean="0">
                          <a:effectLst/>
                        </a:rPr>
                        <a:t>and</a:t>
                      </a:r>
                      <a:endParaRPr lang="en-US" sz="1100" spc="-5" dirty="0" smtClean="0">
                        <a:effectLst/>
                      </a:endParaRPr>
                    </a:p>
                    <a:p>
                      <a:pPr marL="742950" marR="204470" lvl="1" indent="-285750">
                        <a:spcBef>
                          <a:spcPts val="605"/>
                        </a:spcBef>
                        <a:spcAft>
                          <a:spcPts val="0"/>
                        </a:spcAft>
                        <a:buSzPts val="1000"/>
                        <a:buFont typeface="Arial" panose="020B0604020202020204" pitchFamily="34" charset="0"/>
                        <a:buAutoNum type="alphaUcPeriod"/>
                        <a:tabLst>
                          <a:tab pos="507365" algn="l"/>
                        </a:tabLst>
                      </a:pPr>
                      <a:r>
                        <a:rPr lang="en-US" sz="1000" spc="-5" dirty="0" smtClean="0">
                          <a:effectLst/>
                        </a:rPr>
                        <a:t>Percent </a:t>
                      </a:r>
                      <a:r>
                        <a:rPr lang="en-US" sz="1000" spc="-5" dirty="0">
                          <a:effectLst/>
                        </a:rPr>
                        <a:t>of LEAs that have: (a) a significant discrepancy, as defined by the State, by race or ethnicity,</a:t>
                      </a:r>
                      <a:r>
                        <a:rPr lang="en-US" sz="1000" spc="-90" dirty="0">
                          <a:effectLst/>
                        </a:rPr>
                        <a:t> </a:t>
                      </a:r>
                      <a:r>
                        <a:rPr lang="en-US" sz="1000" spc="-5" dirty="0" smtClean="0">
                          <a:effectLst/>
                        </a:rPr>
                        <a:t>in </a:t>
                      </a:r>
                      <a:r>
                        <a:rPr lang="en-US" sz="1000" dirty="0" smtClean="0">
                          <a:effectLst/>
                        </a:rPr>
                        <a:t>the rate of suspensions and expulsions of greater than 10 days in a school year for children with IEPs; and (b) policies, procedures</a:t>
                      </a:r>
                      <a:r>
                        <a:rPr lang="en-US" sz="1000" spc="-105" dirty="0" smtClean="0">
                          <a:effectLst/>
                        </a:rPr>
                        <a:t> </a:t>
                      </a:r>
                      <a:r>
                        <a:rPr lang="en-US" sz="1000" dirty="0" smtClean="0">
                          <a:effectLst/>
                        </a:rPr>
                        <a:t>or practices that contribute to the significant discrepancy, as defined by the State, and do not comply with requirements relating to the development and implementation of IEPs, the use of positive behavioral interventions and supports, and procedural</a:t>
                      </a:r>
                      <a:r>
                        <a:rPr lang="en-US" sz="1000" spc="-15" dirty="0" smtClean="0">
                          <a:effectLst/>
                        </a:rPr>
                        <a:t> </a:t>
                      </a:r>
                      <a:r>
                        <a:rPr lang="en-US" sz="1000" dirty="0" smtClean="0">
                          <a:effectLst/>
                        </a:rPr>
                        <a:t>safeguards.</a:t>
                      </a:r>
                      <a:endParaRPr lang="en-US" sz="1050" dirty="0" smtClean="0">
                        <a:effectLst/>
                      </a:endParaRPr>
                    </a:p>
                    <a:p>
                      <a:pPr marL="457200" marR="153670" lvl="1" indent="0" algn="l" defTabSz="914400" rtl="0" eaLnBrk="1" fontAlgn="auto" latinLnBrk="0" hangingPunct="1">
                        <a:lnSpc>
                          <a:spcPts val="1150"/>
                        </a:lnSpc>
                        <a:spcBef>
                          <a:spcPts val="590"/>
                        </a:spcBef>
                        <a:spcAft>
                          <a:spcPts val="0"/>
                        </a:spcAft>
                        <a:buClrTx/>
                        <a:buSzPts val="1000"/>
                        <a:buFont typeface="Arial" panose="020B0604020202020204" pitchFamily="34" charset="0"/>
                        <a:buNone/>
                        <a:tabLst>
                          <a:tab pos="507365" algn="l"/>
                        </a:tabLst>
                        <a:defRPr/>
                      </a:pPr>
                      <a:r>
                        <a:rPr lang="en-US" sz="800" dirty="0" smtClean="0">
                          <a:effectLst/>
                        </a:rPr>
                        <a:t>(20 U.S.C. 1416(a)(3)(A); 1412(a)(22))</a:t>
                      </a:r>
                      <a:endParaRPr lang="en-US" sz="1100" dirty="0" smtClean="0">
                        <a:effectLst/>
                        <a:latin typeface="Arial" panose="020B0604020202020204" pitchFamily="34" charset="0"/>
                        <a:ea typeface="Arial" panose="020B0604020202020204" pitchFamily="34" charset="0"/>
                        <a:cs typeface="Times New Roman" panose="02020603050405020304" pitchFamily="18" charset="0"/>
                      </a:endParaRPr>
                    </a:p>
                    <a:p>
                      <a:pPr marL="742950" marR="153670" lvl="1" indent="-285750">
                        <a:lnSpc>
                          <a:spcPts val="1150"/>
                        </a:lnSpc>
                        <a:spcBef>
                          <a:spcPts val="590"/>
                        </a:spcBef>
                        <a:spcAft>
                          <a:spcPts val="0"/>
                        </a:spcAft>
                        <a:buSzPts val="1000"/>
                        <a:buFont typeface="Arial" panose="020B0604020202020204" pitchFamily="34" charset="0"/>
                        <a:buAutoNum type="alphaUcPeriod"/>
                        <a:tabLst>
                          <a:tab pos="507365" algn="l"/>
                        </a:tabLst>
                      </a:pPr>
                      <a:endParaRPr lang="en-US" sz="1100" spc="-5"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4770" marR="0">
                        <a:spcBef>
                          <a:spcPts val="595"/>
                        </a:spcBef>
                        <a:spcAft>
                          <a:spcPts val="0"/>
                        </a:spcAft>
                      </a:pPr>
                      <a:r>
                        <a:rPr lang="en-US" sz="1000" dirty="0">
                          <a:effectLst/>
                        </a:rPr>
                        <a:t>Data Source:</a:t>
                      </a:r>
                      <a:endParaRPr lang="en-US" sz="1100" dirty="0">
                        <a:effectLst/>
                      </a:endParaRPr>
                    </a:p>
                    <a:p>
                      <a:pPr marL="67945" marR="0">
                        <a:spcBef>
                          <a:spcPts val="605"/>
                        </a:spcBef>
                        <a:spcAft>
                          <a:spcPts val="0"/>
                        </a:spcAft>
                      </a:pPr>
                      <a:r>
                        <a:rPr lang="en-US" sz="1000" dirty="0">
                          <a:effectLst/>
                        </a:rPr>
                        <a:t>State discipline data, including State’s analysis of State’s Discipline data collected under IDEA Section 618, where applicable. Discrepancy can be computed by either comparing the rates of suspensions and expulsions for children with IEPs to rates for nondisabled children within the LEA or by comparing the rates of suspensions and expulsions for children with IEPs among LEAs within the State.</a:t>
                      </a:r>
                      <a:endParaRPr lang="en-US" sz="1100" dirty="0">
                        <a:effectLst/>
                      </a:endParaRPr>
                    </a:p>
                    <a:p>
                      <a:pPr marL="64770" marR="0">
                        <a:spcBef>
                          <a:spcPts val="595"/>
                        </a:spcBef>
                        <a:spcAft>
                          <a:spcPts val="0"/>
                        </a:spcAft>
                      </a:pPr>
                      <a:r>
                        <a:rPr lang="en-US" sz="1000" dirty="0">
                          <a:effectLst/>
                        </a:rPr>
                        <a:t>Measurement</a:t>
                      </a:r>
                      <a:r>
                        <a:rPr lang="en-US" sz="1000" dirty="0" smtClean="0">
                          <a:effectLst/>
                        </a:rPr>
                        <a:t>:</a:t>
                      </a:r>
                    </a:p>
                    <a:p>
                      <a:pPr marL="342900" marR="0" lvl="0" indent="-342900">
                        <a:lnSpc>
                          <a:spcPts val="1050"/>
                        </a:lnSpc>
                        <a:spcBef>
                          <a:spcPts val="0"/>
                        </a:spcBef>
                        <a:spcAft>
                          <a:spcPts val="0"/>
                        </a:spcAft>
                        <a:buSzPts val="1000"/>
                        <a:buFont typeface="Arial" panose="020B0604020202020204" pitchFamily="34" charset="0"/>
                        <a:buAutoNum type="alphaUcPeriod"/>
                        <a:tabLst>
                          <a:tab pos="255905" algn="l"/>
                        </a:tabLst>
                      </a:pPr>
                      <a:r>
                        <a:rPr lang="en-US" sz="1000" spc="-5" dirty="0" smtClean="0">
                          <a:effectLst/>
                        </a:rPr>
                        <a:t>Percent = [(# of LEAs that meet the</a:t>
                      </a:r>
                      <a:r>
                        <a:rPr lang="en-US" sz="1000" spc="-20" dirty="0" smtClean="0">
                          <a:effectLst/>
                        </a:rPr>
                        <a:t> </a:t>
                      </a:r>
                      <a:r>
                        <a:rPr lang="en-US" sz="1000" spc="-5" dirty="0" smtClean="0">
                          <a:effectLst/>
                        </a:rPr>
                        <a:t>State-</a:t>
                      </a:r>
                      <a:endParaRPr lang="en-US" sz="1400" spc="-5" dirty="0" smtClean="0">
                        <a:effectLst/>
                      </a:endParaRPr>
                    </a:p>
                    <a:p>
                      <a:pPr marL="255270" marR="83185">
                        <a:spcBef>
                          <a:spcPts val="0"/>
                        </a:spcBef>
                        <a:spcAft>
                          <a:spcPts val="0"/>
                        </a:spcAft>
                      </a:pPr>
                      <a:r>
                        <a:rPr lang="en-US" sz="1000" dirty="0" smtClean="0">
                          <a:effectLst/>
                        </a:rPr>
                        <a:t>established </a:t>
                      </a:r>
                      <a:r>
                        <a:rPr lang="en-US" sz="1100" b="1" dirty="0" smtClean="0">
                          <a:solidFill>
                            <a:srgbClr val="00B050"/>
                          </a:solidFill>
                          <a:effectLst/>
                        </a:rPr>
                        <a:t>n and/or cell size </a:t>
                      </a:r>
                      <a:r>
                        <a:rPr lang="en-US" sz="1000" dirty="0" smtClean="0">
                          <a:effectLst/>
                        </a:rPr>
                        <a:t>(if applicable) that have a significant discrepancy, as defined by the State, in the rates of suspensions and expulsions for more than 10 days during the school year of children with IEPs) divided by the (# of LEAs in the State that meet the State-established </a:t>
                      </a:r>
                      <a:r>
                        <a:rPr lang="en-US" sz="1000" dirty="0" smtClean="0">
                          <a:solidFill>
                            <a:srgbClr val="00B050"/>
                          </a:solidFill>
                          <a:effectLst/>
                        </a:rPr>
                        <a:t>n and/or cell size </a:t>
                      </a:r>
                      <a:r>
                        <a:rPr lang="en-US" sz="1000" dirty="0" smtClean="0">
                          <a:effectLst/>
                        </a:rPr>
                        <a:t>(if applicable))] times 100.</a:t>
                      </a:r>
                      <a:endParaRPr lang="en-US" sz="1400" dirty="0" smtClean="0">
                        <a:effectLst/>
                      </a:endParaRPr>
                    </a:p>
                    <a:p>
                      <a:pPr marL="64770" marR="0">
                        <a:spcBef>
                          <a:spcPts val="595"/>
                        </a:spcBef>
                        <a:spcAft>
                          <a:spcPts val="0"/>
                        </a:spcAft>
                      </a:pP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45"/>
                        </a:spcBef>
                        <a:spcAft>
                          <a:spcPts val="0"/>
                        </a:spcAft>
                      </a:pPr>
                      <a:r>
                        <a:rPr lang="en-US" sz="1000" dirty="0">
                          <a:effectLst/>
                        </a:rPr>
                        <a:t> </a:t>
                      </a:r>
                      <a:endParaRPr lang="en-US" sz="1100" dirty="0">
                        <a:effectLst/>
                      </a:endParaRPr>
                    </a:p>
                    <a:p>
                      <a:pPr marL="67945" marR="97155">
                        <a:spcBef>
                          <a:spcPts val="5"/>
                        </a:spcBef>
                        <a:spcAft>
                          <a:spcPts val="0"/>
                        </a:spcAft>
                      </a:pPr>
                      <a:r>
                        <a:rPr lang="en-US" sz="1000" dirty="0">
                          <a:effectLst/>
                        </a:rPr>
                        <a:t>If the State has established a minimum n and/or cell size requirement, the State may only include, in both the numerator and the denominator, LEAs that met that State-established n and/or cell size. If the State used a minimum n and/or cell size requirement, report the number of LEAs totally excluded from the calculation as a result of this requirement</a:t>
                      </a:r>
                      <a:r>
                        <a:rPr lang="en-US" sz="1000" dirty="0" smtClean="0">
                          <a:effectLst/>
                        </a:rPr>
                        <a:t>.</a:t>
                      </a:r>
                    </a:p>
                    <a:p>
                      <a:pPr marL="67945" marR="97155">
                        <a:spcBef>
                          <a:spcPts val="5"/>
                        </a:spcBef>
                        <a:spcAft>
                          <a:spcPts val="0"/>
                        </a:spcAft>
                      </a:pPr>
                      <a:endParaRPr lang="en-US" sz="1100" dirty="0">
                        <a:effectLst/>
                      </a:endParaRPr>
                    </a:p>
                    <a:p>
                      <a:r>
                        <a:rPr lang="en-US" sz="1000" dirty="0">
                          <a:effectLst/>
                        </a:rPr>
                        <a:t>Describe the results of the State’s examination of the data for the year before the reporting year (e.g., for the FFY 2020 SPP/APR, use data from 2019-2020</a:t>
                      </a:r>
                      <a:r>
                        <a:rPr lang="en-US" sz="1000" dirty="0" smtClean="0">
                          <a:effectLst/>
                        </a:rPr>
                        <a:t>), including </a:t>
                      </a:r>
                      <a:r>
                        <a:rPr lang="en-US" sz="1000" dirty="0">
                          <a:effectLst/>
                        </a:rPr>
                        <a:t>data disaggregated by race and </a:t>
                      </a:r>
                      <a:r>
                        <a:rPr lang="en-US" sz="1000" dirty="0" smtClean="0">
                          <a:effectLst/>
                        </a:rPr>
                        <a:t>ethnicity to</a:t>
                      </a:r>
                      <a:r>
                        <a:rPr lang="en-US" sz="800" spc="-5" baseline="0" dirty="0" smtClean="0">
                          <a:effectLst/>
                        </a:rPr>
                        <a:t> </a:t>
                      </a:r>
                      <a:r>
                        <a:rPr lang="en-US" sz="1000" b="1" kern="1200" dirty="0" smtClean="0">
                          <a:solidFill>
                            <a:schemeClr val="dk1"/>
                          </a:solidFill>
                          <a:effectLst/>
                          <a:latin typeface="+mn-lt"/>
                          <a:ea typeface="+mn-ea"/>
                          <a:cs typeface="+mn-cs"/>
                        </a:rPr>
                        <a:t>determine if significant discrepancies, as defined by</a:t>
                      </a:r>
                      <a:r>
                        <a:rPr lang="en-US" sz="1000" b="1" kern="1200" baseline="0" dirty="0" smtClean="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the State, are occurring in the rates of long-term suspensions and expulsions (more than 10 days during the school year) of children with IEPs, as required at 20 U.S.C. 1412(a)(22). The State’s examination must include one of the following comparisons:</a:t>
                      </a:r>
                    </a:p>
                    <a:p>
                      <a:pPr lvl="0"/>
                      <a:r>
                        <a:rPr lang="en-US" sz="1200" b="1" kern="1200" dirty="0" smtClean="0">
                          <a:solidFill>
                            <a:schemeClr val="dk1"/>
                          </a:solidFill>
                          <a:effectLst/>
                          <a:latin typeface="+mn-lt"/>
                          <a:ea typeface="+mn-ea"/>
                          <a:cs typeface="+mn-cs"/>
                        </a:rPr>
                        <a:t>■  </a:t>
                      </a:r>
                      <a:r>
                        <a:rPr lang="en-US" sz="1050" b="1" kern="1200" dirty="0" smtClean="0">
                          <a:solidFill>
                            <a:schemeClr val="dk1"/>
                          </a:solidFill>
                          <a:effectLst/>
                          <a:latin typeface="+mn-lt"/>
                          <a:ea typeface="+mn-ea"/>
                          <a:cs typeface="+mn-cs"/>
                        </a:rPr>
                        <a:t>The rates of suspensions and expulsions for children with IEPs among LEAs within the State; or</a:t>
                      </a:r>
                    </a:p>
                    <a:p>
                      <a:pPr lvl="0"/>
                      <a:endParaRPr lang="en-US" sz="1050" b="1" kern="1200" dirty="0" smtClean="0">
                        <a:solidFill>
                          <a:schemeClr val="dk1"/>
                        </a:solidFill>
                        <a:effectLst/>
                        <a:latin typeface="+mn-lt"/>
                        <a:ea typeface="+mn-ea"/>
                        <a:cs typeface="+mn-cs"/>
                      </a:endParaRPr>
                    </a:p>
                    <a:p>
                      <a:pPr lvl="0"/>
                      <a:r>
                        <a:rPr lang="en-US" sz="1050" b="1" kern="1200" dirty="0" smtClean="0">
                          <a:solidFill>
                            <a:schemeClr val="dk1"/>
                          </a:solidFill>
                          <a:effectLst/>
                          <a:latin typeface="+mn-lt"/>
                          <a:ea typeface="+mn-ea"/>
                          <a:cs typeface="+mn-cs"/>
                        </a:rPr>
                        <a:t>■  The rates of suspensions and expulsions for children with IEPs to nondisabled children within the LEAs.</a:t>
                      </a:r>
                    </a:p>
                    <a:p>
                      <a:r>
                        <a:rPr lang="en-US" sz="1050" b="1" kern="1200" dirty="0" smtClean="0">
                          <a:solidFill>
                            <a:schemeClr val="dk1"/>
                          </a:solidFill>
                          <a:effectLst/>
                          <a:latin typeface="+mn-lt"/>
                          <a:ea typeface="+mn-ea"/>
                          <a:cs typeface="+mn-cs"/>
                        </a:rPr>
                        <a:t>In the description, specify which method the State used to determine possible discrepancies and explain what constitutes those discrepancies.</a:t>
                      </a:r>
                    </a:p>
                    <a:p>
                      <a:endParaRPr lang="en-US" sz="1050" b="1" kern="1200" dirty="0" smtClean="0">
                        <a:solidFill>
                          <a:schemeClr val="dk1"/>
                        </a:solidFill>
                        <a:effectLst/>
                        <a:latin typeface="+mn-lt"/>
                        <a:ea typeface="+mn-ea"/>
                        <a:cs typeface="+mn-cs"/>
                      </a:endParaRPr>
                    </a:p>
                  </a:txBody>
                  <a:tcPr marL="0" marR="0" marT="0" marB="0"/>
                </a:tc>
                <a:extLst>
                  <a:ext uri="{0D108BD9-81ED-4DB2-BD59-A6C34878D82A}">
                    <a16:rowId xmlns:a16="http://schemas.microsoft.com/office/drawing/2014/main" val="2899328288"/>
                  </a:ext>
                </a:extLst>
              </a:tr>
            </a:tbl>
          </a:graphicData>
        </a:graphic>
      </p:graphicFrame>
      <p:sp>
        <p:nvSpPr>
          <p:cNvPr id="10" name="Rectangle 1"/>
          <p:cNvSpPr>
            <a:spLocks noChangeArrowheads="1"/>
          </p:cNvSpPr>
          <p:nvPr/>
        </p:nvSpPr>
        <p:spPr bwMode="auto">
          <a:xfrm>
            <a:off x="1625600" y="2371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95144" tIns="672888" rIns="393576" bIns="710976" numCol="1" anchor="ctr" anchorCtr="0" compatLnSpc="1">
            <a:prstTxWarp prst="textNoShape">
              <a:avLst/>
            </a:prstTxWarp>
            <a:spAutoFit/>
          </a:bodyPr>
          <a:lstStyle>
            <a:lvl1pPr eaLnBrk="0" fontAlgn="base" hangingPunct="0">
              <a:spcBef>
                <a:spcPct val="0"/>
              </a:spcBef>
              <a:spcAft>
                <a:spcPct val="0"/>
              </a:spcAft>
              <a:tabLst>
                <a:tab pos="296863" algn="l"/>
              </a:tabLst>
              <a:defRPr>
                <a:solidFill>
                  <a:schemeClr val="tx1"/>
                </a:solidFill>
                <a:latin typeface="Arial" panose="020B0604020202020204" pitchFamily="34" charset="0"/>
              </a:defRPr>
            </a:lvl1pPr>
            <a:lvl2pPr eaLnBrk="0" fontAlgn="base" hangingPunct="0">
              <a:spcBef>
                <a:spcPct val="0"/>
              </a:spcBef>
              <a:spcAft>
                <a:spcPct val="0"/>
              </a:spcAft>
              <a:tabLst>
                <a:tab pos="296863" algn="l"/>
              </a:tabLst>
              <a:defRPr>
                <a:solidFill>
                  <a:schemeClr val="tx1"/>
                </a:solidFill>
                <a:latin typeface="Arial" panose="020B0604020202020204" pitchFamily="34" charset="0"/>
              </a:defRPr>
            </a:lvl2pPr>
            <a:lvl3pPr eaLnBrk="0" fontAlgn="base" hangingPunct="0">
              <a:spcBef>
                <a:spcPct val="0"/>
              </a:spcBef>
              <a:spcAft>
                <a:spcPct val="0"/>
              </a:spcAft>
              <a:tabLst>
                <a:tab pos="296863" algn="l"/>
              </a:tabLst>
              <a:defRPr>
                <a:solidFill>
                  <a:schemeClr val="tx1"/>
                </a:solidFill>
                <a:latin typeface="Arial" panose="020B0604020202020204" pitchFamily="34" charset="0"/>
              </a:defRPr>
            </a:lvl3pPr>
            <a:lvl4pPr eaLnBrk="0" fontAlgn="base" hangingPunct="0">
              <a:spcBef>
                <a:spcPct val="0"/>
              </a:spcBef>
              <a:spcAft>
                <a:spcPct val="0"/>
              </a:spcAft>
              <a:tabLst>
                <a:tab pos="296863" algn="l"/>
              </a:tabLst>
              <a:defRPr>
                <a:solidFill>
                  <a:schemeClr val="tx1"/>
                </a:solidFill>
                <a:latin typeface="Arial" panose="020B0604020202020204" pitchFamily="34" charset="0"/>
              </a:defRPr>
            </a:lvl4pPr>
            <a:lvl5pPr eaLnBrk="0" fontAlgn="base" hangingPunct="0">
              <a:spcBef>
                <a:spcPct val="0"/>
              </a:spcBef>
              <a:spcAft>
                <a:spcPct val="0"/>
              </a:spcAft>
              <a:tabLst>
                <a:tab pos="296863" algn="l"/>
              </a:tabLst>
              <a:defRPr>
                <a:solidFill>
                  <a:schemeClr val="tx1"/>
                </a:solidFill>
                <a:latin typeface="Arial" panose="020B0604020202020204" pitchFamily="34" charset="0"/>
              </a:defRPr>
            </a:lvl5pPr>
            <a:lvl6pPr eaLnBrk="0" fontAlgn="base" hangingPunct="0">
              <a:spcBef>
                <a:spcPct val="0"/>
              </a:spcBef>
              <a:spcAft>
                <a:spcPct val="0"/>
              </a:spcAft>
              <a:tabLst>
                <a:tab pos="296863" algn="l"/>
              </a:tabLst>
              <a:defRPr>
                <a:solidFill>
                  <a:schemeClr val="tx1"/>
                </a:solidFill>
                <a:latin typeface="Arial" panose="020B0604020202020204" pitchFamily="34" charset="0"/>
              </a:defRPr>
            </a:lvl6pPr>
            <a:lvl7pPr eaLnBrk="0" fontAlgn="base" hangingPunct="0">
              <a:spcBef>
                <a:spcPct val="0"/>
              </a:spcBef>
              <a:spcAft>
                <a:spcPct val="0"/>
              </a:spcAft>
              <a:tabLst>
                <a:tab pos="296863" algn="l"/>
              </a:tabLst>
              <a:defRPr>
                <a:solidFill>
                  <a:schemeClr val="tx1"/>
                </a:solidFill>
                <a:latin typeface="Arial" panose="020B0604020202020204" pitchFamily="34" charset="0"/>
              </a:defRPr>
            </a:lvl7pPr>
            <a:lvl8pPr eaLnBrk="0" fontAlgn="base" hangingPunct="0">
              <a:spcBef>
                <a:spcPct val="0"/>
              </a:spcBef>
              <a:spcAft>
                <a:spcPct val="0"/>
              </a:spcAft>
              <a:tabLst>
                <a:tab pos="296863" algn="l"/>
              </a:tabLst>
              <a:defRPr>
                <a:solidFill>
                  <a:schemeClr val="tx1"/>
                </a:solidFill>
                <a:latin typeface="Arial" panose="020B0604020202020204" pitchFamily="34" charset="0"/>
              </a:defRPr>
            </a:lvl8pPr>
            <a:lvl9pPr eaLnBrk="0" fontAlgn="base" hangingPunct="0">
              <a:spcBef>
                <a:spcPct val="0"/>
              </a:spcBef>
              <a:spcAft>
                <a:spcPct val="0"/>
              </a:spcAft>
              <a:tabLst>
                <a:tab pos="2968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215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a:t>
            </a:r>
            <a:r>
              <a:rPr lang="en-US" dirty="0" smtClean="0"/>
              <a:t>4A </a:t>
            </a:r>
            <a:r>
              <a:rPr lang="en-US" dirty="0" smtClean="0"/>
              <a:t>Information</a:t>
            </a:r>
            <a:endParaRPr lang="en-US" dirty="0"/>
          </a:p>
        </p:txBody>
      </p:sp>
      <p:sp>
        <p:nvSpPr>
          <p:cNvPr id="3" name="Content Placeholder 2"/>
          <p:cNvSpPr>
            <a:spLocks noGrp="1"/>
          </p:cNvSpPr>
          <p:nvPr>
            <p:ph idx="1"/>
          </p:nvPr>
        </p:nvSpPr>
        <p:spPr>
          <a:xfrm>
            <a:off x="1295399" y="1654395"/>
            <a:ext cx="9601200" cy="1062680"/>
          </a:xfrm>
        </p:spPr>
        <p:txBody>
          <a:bodyPr>
            <a:normAutofit/>
          </a:bodyPr>
          <a:lstStyle/>
          <a:p>
            <a:r>
              <a:rPr lang="en-US" dirty="0"/>
              <a:t>Reporting measurement requirements – </a:t>
            </a:r>
            <a:r>
              <a:rPr lang="en-US" dirty="0" smtClean="0"/>
              <a:t>FFY 2020-2025</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15</a:t>
            </a:fld>
            <a:endParaRPr lang="en-US"/>
          </a:p>
        </p:txBody>
      </p:sp>
      <p:sp>
        <p:nvSpPr>
          <p:cNvPr id="13" name="Rectangle 2"/>
          <p:cNvSpPr>
            <a:spLocks noChangeArrowheads="1"/>
          </p:cNvSpPr>
          <p:nvPr/>
        </p:nvSpPr>
        <p:spPr bwMode="auto">
          <a:xfrm>
            <a:off x="1625600" y="36734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95144" tIns="672888" rIns="393576"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485363623"/>
              </p:ext>
            </p:extLst>
          </p:nvPr>
        </p:nvGraphicFramePr>
        <p:xfrm>
          <a:off x="934278" y="2312158"/>
          <a:ext cx="10317196" cy="4241796"/>
        </p:xfrm>
        <a:graphic>
          <a:graphicData uri="http://schemas.openxmlformats.org/drawingml/2006/table">
            <a:tbl>
              <a:tblPr firstRow="1" firstCol="1" lastRow="1" lastCol="1" bandRow="1" bandCol="1">
                <a:tableStyleId>{C4B1156A-380E-4F78-BDF5-A606A8083BF9}</a:tableStyleId>
              </a:tblPr>
              <a:tblGrid>
                <a:gridCol w="2858823">
                  <a:extLst>
                    <a:ext uri="{9D8B030D-6E8A-4147-A177-3AD203B41FA5}">
                      <a16:colId xmlns:a16="http://schemas.microsoft.com/office/drawing/2014/main" val="2216624649"/>
                    </a:ext>
                  </a:extLst>
                </a:gridCol>
                <a:gridCol w="3841016">
                  <a:extLst>
                    <a:ext uri="{9D8B030D-6E8A-4147-A177-3AD203B41FA5}">
                      <a16:colId xmlns:a16="http://schemas.microsoft.com/office/drawing/2014/main" val="8300409"/>
                    </a:ext>
                  </a:extLst>
                </a:gridCol>
                <a:gridCol w="3617357">
                  <a:extLst>
                    <a:ext uri="{9D8B030D-6E8A-4147-A177-3AD203B41FA5}">
                      <a16:colId xmlns:a16="http://schemas.microsoft.com/office/drawing/2014/main" val="2136903034"/>
                    </a:ext>
                  </a:extLst>
                </a:gridCol>
              </a:tblGrid>
              <a:tr h="0">
                <a:tc>
                  <a:txBody>
                    <a:bodyPr/>
                    <a:lstStyle/>
                    <a:p>
                      <a:pPr marL="252730" marR="0">
                        <a:spcBef>
                          <a:spcPts val="595"/>
                        </a:spcBef>
                        <a:spcAft>
                          <a:spcPts val="0"/>
                        </a:spcAft>
                      </a:pPr>
                      <a:r>
                        <a:rPr lang="en-US" sz="700">
                          <a:effectLst/>
                        </a:rPr>
                        <a:t>Monitoring Priorities and Indicators</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48970" marR="0">
                        <a:spcBef>
                          <a:spcPts val="595"/>
                        </a:spcBef>
                        <a:spcAft>
                          <a:spcPts val="0"/>
                        </a:spcAft>
                      </a:pPr>
                      <a:r>
                        <a:rPr lang="en-US" sz="700">
                          <a:effectLst/>
                        </a:rPr>
                        <a:t>Data Source and Measurement</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53060" marR="0">
                        <a:spcBef>
                          <a:spcPts val="595"/>
                        </a:spcBef>
                        <a:spcAft>
                          <a:spcPts val="0"/>
                        </a:spcAft>
                      </a:pPr>
                      <a:r>
                        <a:rPr lang="en-US" sz="700" dirty="0">
                          <a:effectLst/>
                        </a:rPr>
                        <a:t>Instructions for Indicators/Measurement</a:t>
                      </a:r>
                      <a:endParaRPr lang="en-US" sz="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77968269"/>
                  </a:ext>
                </a:extLst>
              </a:tr>
              <a:tr h="4135116">
                <a:tc>
                  <a:txBody>
                    <a:bodyPr/>
                    <a:lstStyle/>
                    <a:p>
                      <a:pPr marL="506730" marR="0">
                        <a:lnSpc>
                          <a:spcPts val="1050"/>
                        </a:lnSpc>
                        <a:spcBef>
                          <a:spcPts val="0"/>
                        </a:spcBef>
                        <a:spcAft>
                          <a:spcPts val="0"/>
                        </a:spcAft>
                      </a:pPr>
                      <a:endParaRPr lang="en-US" sz="105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lvl="0" indent="0">
                        <a:lnSpc>
                          <a:spcPts val="1050"/>
                        </a:lnSpc>
                        <a:spcBef>
                          <a:spcPts val="0"/>
                        </a:spcBef>
                        <a:spcAft>
                          <a:spcPts val="0"/>
                        </a:spcAft>
                        <a:buSzPts val="1000"/>
                        <a:buFont typeface="Arial" panose="020B0604020202020204" pitchFamily="34" charset="0"/>
                        <a:buNone/>
                        <a:tabLst>
                          <a:tab pos="255905" algn="l"/>
                        </a:tabLst>
                      </a:pPr>
                      <a:r>
                        <a:rPr lang="en-US" sz="1000" spc="-5" dirty="0" smtClean="0">
                          <a:effectLst/>
                        </a:rPr>
                        <a:t>B.   Percent </a:t>
                      </a:r>
                      <a:r>
                        <a:rPr lang="en-US" sz="1000" spc="-5" dirty="0">
                          <a:effectLst/>
                        </a:rPr>
                        <a:t>= [(# of LEAs that meet the State- established n and/or cell size (if applicable) for one or more racial/ethnic groups that have: (a) a significant discrepancy, as defined by the State, by race or ethnicity, in the rates of suspensions and expulsions of more than 10 days during the school year of children with IEPs; and (b)</a:t>
                      </a:r>
                      <a:r>
                        <a:rPr lang="en-US" sz="1000" spc="-120" dirty="0">
                          <a:effectLst/>
                        </a:rPr>
                        <a:t> </a:t>
                      </a:r>
                      <a:r>
                        <a:rPr lang="en-US" sz="1000" spc="-5" dirty="0">
                          <a:effectLst/>
                        </a:rPr>
                        <a:t>policies, procedures or practices that contribute to the significant discrepancy, as defined by the State, and do not comply with requirements relating to the development and implementation of IEPs, the use of positive behavioral interventions and supports, and procedural safeguards) divided by the (# of LEAs in the State that meet the State- established n and/or cell size (if applicable) for one or more racial/ethnic groups)] times</a:t>
                      </a:r>
                      <a:r>
                        <a:rPr lang="en-US" sz="1000" spc="-60" dirty="0">
                          <a:effectLst/>
                        </a:rPr>
                        <a:t> </a:t>
                      </a:r>
                      <a:r>
                        <a:rPr lang="en-US" sz="1000" spc="-5" dirty="0">
                          <a:effectLst/>
                        </a:rPr>
                        <a:t>100.</a:t>
                      </a:r>
                      <a:endParaRPr lang="en-US" sz="1050" spc="-5" dirty="0">
                        <a:effectLst/>
                      </a:endParaRPr>
                    </a:p>
                    <a:p>
                      <a:pPr marL="64770" marR="0">
                        <a:spcBef>
                          <a:spcPts val="600"/>
                        </a:spcBef>
                        <a:spcAft>
                          <a:spcPts val="0"/>
                        </a:spcAft>
                      </a:pPr>
                      <a:r>
                        <a:rPr lang="en-US" sz="1000" dirty="0">
                          <a:effectLst/>
                        </a:rPr>
                        <a:t>Include State’s definition of “significant discrepancy.”</a:t>
                      </a:r>
                      <a:endParaRPr lang="en-US" sz="105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7945" marR="252095">
                        <a:spcBef>
                          <a:spcPts val="610"/>
                        </a:spcBef>
                        <a:spcAft>
                          <a:spcPts val="0"/>
                        </a:spcAft>
                      </a:pPr>
                      <a:r>
                        <a:rPr lang="en-US" sz="1000" dirty="0" smtClean="0">
                          <a:effectLst/>
                        </a:rPr>
                        <a:t>In </a:t>
                      </a:r>
                      <a:r>
                        <a:rPr lang="en-US" sz="1000" dirty="0">
                          <a:effectLst/>
                        </a:rPr>
                        <a:t>the description, specify which method the State used to determine possible discrepancies and explain what constitutes those discrepancies.</a:t>
                      </a:r>
                      <a:endParaRPr lang="en-US" sz="1050" dirty="0">
                        <a:effectLst/>
                      </a:endParaRPr>
                    </a:p>
                    <a:p>
                      <a:pPr marL="67945" marR="73660">
                        <a:spcBef>
                          <a:spcPts val="595"/>
                        </a:spcBef>
                        <a:spcAft>
                          <a:spcPts val="0"/>
                        </a:spcAft>
                      </a:pPr>
                      <a:r>
                        <a:rPr lang="en-US" sz="1000" dirty="0">
                          <a:effectLst/>
                        </a:rPr>
                        <a:t>Because the measurement table requires that the data examined for this indicator are lag year data, States should examine the 618 data that was submitted by LEAs that were in operation during the school year before the reporting year. For example,</a:t>
                      </a:r>
                      <a:r>
                        <a:rPr lang="en-US" sz="1000" spc="-115" dirty="0">
                          <a:effectLst/>
                        </a:rPr>
                        <a:t> </a:t>
                      </a:r>
                      <a:r>
                        <a:rPr lang="en-US" sz="1000" dirty="0">
                          <a:effectLst/>
                        </a:rPr>
                        <a:t>if a State has 100 LEAs operating in the 2019-2020 school year, those 100 LEAs would have reported 618 data in 2019-2020 on the number of children suspended/expelled. If the State then opens 15 new LEAs in 2020-2021, suspension/expulsion data from those 15 new LEAs would not be in the 2019-2020 618 data set, and therefore, those 15 new LEAs should not be included in the denominator of the calculation. States must use the number of LEAs from the year before the reporting year in its calculation for this indicator. For the FFY 2020 SPP/APR submission, States must use the number of LEAs reported in 2019-2020 (which can be found in the FFY 2019 SPP/APR</a:t>
                      </a:r>
                      <a:r>
                        <a:rPr lang="en-US" sz="1000" spc="-10" dirty="0">
                          <a:effectLst/>
                        </a:rPr>
                        <a:t> </a:t>
                      </a:r>
                      <a:r>
                        <a:rPr lang="en-US" sz="1000" dirty="0">
                          <a:effectLst/>
                        </a:rPr>
                        <a:t>introduction</a:t>
                      </a:r>
                      <a:r>
                        <a:rPr lang="en-US" sz="1000" dirty="0" smtClean="0">
                          <a:effectLst/>
                        </a:rPr>
                        <a:t>).</a:t>
                      </a:r>
                      <a:endParaRPr lang="en-US" sz="1050" dirty="0">
                        <a:effectLst/>
                      </a:endParaRPr>
                    </a:p>
                  </a:txBody>
                  <a:tcPr marL="0" marR="0" marT="0" marB="0"/>
                </a:tc>
                <a:extLst>
                  <a:ext uri="{0D108BD9-81ED-4DB2-BD59-A6C34878D82A}">
                    <a16:rowId xmlns:a16="http://schemas.microsoft.com/office/drawing/2014/main" val="197787946"/>
                  </a:ext>
                </a:extLst>
              </a:tr>
            </a:tbl>
          </a:graphicData>
        </a:graphic>
      </p:graphicFrame>
      <p:sp>
        <p:nvSpPr>
          <p:cNvPr id="10" name="Rectangle 1"/>
          <p:cNvSpPr>
            <a:spLocks noChangeArrowheads="1"/>
          </p:cNvSpPr>
          <p:nvPr/>
        </p:nvSpPr>
        <p:spPr bwMode="auto">
          <a:xfrm>
            <a:off x="1625600" y="2371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95144" tIns="672888" rIns="393576" bIns="710976" numCol="1" anchor="ctr" anchorCtr="0" compatLnSpc="1">
            <a:prstTxWarp prst="textNoShape">
              <a:avLst/>
            </a:prstTxWarp>
            <a:spAutoFit/>
          </a:bodyPr>
          <a:lstStyle>
            <a:lvl1pPr eaLnBrk="0" fontAlgn="base" hangingPunct="0">
              <a:spcBef>
                <a:spcPct val="0"/>
              </a:spcBef>
              <a:spcAft>
                <a:spcPct val="0"/>
              </a:spcAft>
              <a:tabLst>
                <a:tab pos="296863" algn="l"/>
              </a:tabLst>
              <a:defRPr>
                <a:solidFill>
                  <a:schemeClr val="tx1"/>
                </a:solidFill>
                <a:latin typeface="Arial" panose="020B0604020202020204" pitchFamily="34" charset="0"/>
              </a:defRPr>
            </a:lvl1pPr>
            <a:lvl2pPr eaLnBrk="0" fontAlgn="base" hangingPunct="0">
              <a:spcBef>
                <a:spcPct val="0"/>
              </a:spcBef>
              <a:spcAft>
                <a:spcPct val="0"/>
              </a:spcAft>
              <a:tabLst>
                <a:tab pos="296863" algn="l"/>
              </a:tabLst>
              <a:defRPr>
                <a:solidFill>
                  <a:schemeClr val="tx1"/>
                </a:solidFill>
                <a:latin typeface="Arial" panose="020B0604020202020204" pitchFamily="34" charset="0"/>
              </a:defRPr>
            </a:lvl2pPr>
            <a:lvl3pPr eaLnBrk="0" fontAlgn="base" hangingPunct="0">
              <a:spcBef>
                <a:spcPct val="0"/>
              </a:spcBef>
              <a:spcAft>
                <a:spcPct val="0"/>
              </a:spcAft>
              <a:tabLst>
                <a:tab pos="296863" algn="l"/>
              </a:tabLst>
              <a:defRPr>
                <a:solidFill>
                  <a:schemeClr val="tx1"/>
                </a:solidFill>
                <a:latin typeface="Arial" panose="020B0604020202020204" pitchFamily="34" charset="0"/>
              </a:defRPr>
            </a:lvl3pPr>
            <a:lvl4pPr eaLnBrk="0" fontAlgn="base" hangingPunct="0">
              <a:spcBef>
                <a:spcPct val="0"/>
              </a:spcBef>
              <a:spcAft>
                <a:spcPct val="0"/>
              </a:spcAft>
              <a:tabLst>
                <a:tab pos="296863" algn="l"/>
              </a:tabLst>
              <a:defRPr>
                <a:solidFill>
                  <a:schemeClr val="tx1"/>
                </a:solidFill>
                <a:latin typeface="Arial" panose="020B0604020202020204" pitchFamily="34" charset="0"/>
              </a:defRPr>
            </a:lvl4pPr>
            <a:lvl5pPr eaLnBrk="0" fontAlgn="base" hangingPunct="0">
              <a:spcBef>
                <a:spcPct val="0"/>
              </a:spcBef>
              <a:spcAft>
                <a:spcPct val="0"/>
              </a:spcAft>
              <a:tabLst>
                <a:tab pos="296863" algn="l"/>
              </a:tabLst>
              <a:defRPr>
                <a:solidFill>
                  <a:schemeClr val="tx1"/>
                </a:solidFill>
                <a:latin typeface="Arial" panose="020B0604020202020204" pitchFamily="34" charset="0"/>
              </a:defRPr>
            </a:lvl5pPr>
            <a:lvl6pPr eaLnBrk="0" fontAlgn="base" hangingPunct="0">
              <a:spcBef>
                <a:spcPct val="0"/>
              </a:spcBef>
              <a:spcAft>
                <a:spcPct val="0"/>
              </a:spcAft>
              <a:tabLst>
                <a:tab pos="296863" algn="l"/>
              </a:tabLst>
              <a:defRPr>
                <a:solidFill>
                  <a:schemeClr val="tx1"/>
                </a:solidFill>
                <a:latin typeface="Arial" panose="020B0604020202020204" pitchFamily="34" charset="0"/>
              </a:defRPr>
            </a:lvl6pPr>
            <a:lvl7pPr eaLnBrk="0" fontAlgn="base" hangingPunct="0">
              <a:spcBef>
                <a:spcPct val="0"/>
              </a:spcBef>
              <a:spcAft>
                <a:spcPct val="0"/>
              </a:spcAft>
              <a:tabLst>
                <a:tab pos="296863" algn="l"/>
              </a:tabLst>
              <a:defRPr>
                <a:solidFill>
                  <a:schemeClr val="tx1"/>
                </a:solidFill>
                <a:latin typeface="Arial" panose="020B0604020202020204" pitchFamily="34" charset="0"/>
              </a:defRPr>
            </a:lvl7pPr>
            <a:lvl8pPr eaLnBrk="0" fontAlgn="base" hangingPunct="0">
              <a:spcBef>
                <a:spcPct val="0"/>
              </a:spcBef>
              <a:spcAft>
                <a:spcPct val="0"/>
              </a:spcAft>
              <a:tabLst>
                <a:tab pos="296863" algn="l"/>
              </a:tabLst>
              <a:defRPr>
                <a:solidFill>
                  <a:schemeClr val="tx1"/>
                </a:solidFill>
                <a:latin typeface="Arial" panose="020B0604020202020204" pitchFamily="34" charset="0"/>
              </a:defRPr>
            </a:lvl8pPr>
            <a:lvl9pPr eaLnBrk="0" fontAlgn="base" hangingPunct="0">
              <a:spcBef>
                <a:spcPct val="0"/>
              </a:spcBef>
              <a:spcAft>
                <a:spcPct val="0"/>
              </a:spcAft>
              <a:tabLst>
                <a:tab pos="2968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5465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a:t>
            </a:r>
            <a:r>
              <a:rPr lang="en-US" dirty="0" smtClean="0"/>
              <a:t>4A </a:t>
            </a:r>
            <a:r>
              <a:rPr lang="en-US" dirty="0" smtClean="0"/>
              <a:t>Information</a:t>
            </a:r>
            <a:endParaRPr lang="en-US" dirty="0"/>
          </a:p>
        </p:txBody>
      </p:sp>
      <p:sp>
        <p:nvSpPr>
          <p:cNvPr id="3" name="Content Placeholder 2"/>
          <p:cNvSpPr>
            <a:spLocks noGrp="1"/>
          </p:cNvSpPr>
          <p:nvPr>
            <p:ph idx="1"/>
          </p:nvPr>
        </p:nvSpPr>
        <p:spPr>
          <a:xfrm>
            <a:off x="1295399" y="1654395"/>
            <a:ext cx="9601200" cy="1062680"/>
          </a:xfrm>
        </p:spPr>
        <p:txBody>
          <a:bodyPr>
            <a:normAutofit/>
          </a:bodyPr>
          <a:lstStyle/>
          <a:p>
            <a:r>
              <a:rPr lang="en-US" dirty="0"/>
              <a:t>Reporting measurement requirements – </a:t>
            </a:r>
            <a:r>
              <a:rPr lang="en-US" dirty="0" smtClean="0"/>
              <a:t>FFY 2020-2025</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16</a:t>
            </a:fld>
            <a:endParaRPr lang="en-US"/>
          </a:p>
        </p:txBody>
      </p:sp>
      <p:sp>
        <p:nvSpPr>
          <p:cNvPr id="13" name="Rectangle 2"/>
          <p:cNvSpPr>
            <a:spLocks noChangeArrowheads="1"/>
          </p:cNvSpPr>
          <p:nvPr/>
        </p:nvSpPr>
        <p:spPr bwMode="auto">
          <a:xfrm>
            <a:off x="1625600" y="36734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95144" tIns="672888" rIns="393576"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612784933"/>
              </p:ext>
            </p:extLst>
          </p:nvPr>
        </p:nvGraphicFramePr>
        <p:xfrm>
          <a:off x="1295399" y="2133017"/>
          <a:ext cx="9903825" cy="4063385"/>
        </p:xfrm>
        <a:graphic>
          <a:graphicData uri="http://schemas.openxmlformats.org/drawingml/2006/table">
            <a:tbl>
              <a:tblPr firstRow="1" firstCol="1" lastRow="1" lastCol="1" bandRow="1" bandCol="1">
                <a:tableStyleId>{C4B1156A-380E-4F78-BDF5-A606A8083BF9}</a:tableStyleId>
              </a:tblPr>
              <a:tblGrid>
                <a:gridCol w="2746882">
                  <a:extLst>
                    <a:ext uri="{9D8B030D-6E8A-4147-A177-3AD203B41FA5}">
                      <a16:colId xmlns:a16="http://schemas.microsoft.com/office/drawing/2014/main" val="1467354084"/>
                    </a:ext>
                  </a:extLst>
                </a:gridCol>
                <a:gridCol w="3684521">
                  <a:extLst>
                    <a:ext uri="{9D8B030D-6E8A-4147-A177-3AD203B41FA5}">
                      <a16:colId xmlns:a16="http://schemas.microsoft.com/office/drawing/2014/main" val="3138848357"/>
                    </a:ext>
                  </a:extLst>
                </a:gridCol>
                <a:gridCol w="3472422">
                  <a:extLst>
                    <a:ext uri="{9D8B030D-6E8A-4147-A177-3AD203B41FA5}">
                      <a16:colId xmlns:a16="http://schemas.microsoft.com/office/drawing/2014/main" val="2214962551"/>
                    </a:ext>
                  </a:extLst>
                </a:gridCol>
              </a:tblGrid>
              <a:tr h="102073">
                <a:tc>
                  <a:txBody>
                    <a:bodyPr/>
                    <a:lstStyle/>
                    <a:p>
                      <a:pPr marL="252730" marR="0">
                        <a:spcBef>
                          <a:spcPts val="595"/>
                        </a:spcBef>
                        <a:spcAft>
                          <a:spcPts val="0"/>
                        </a:spcAft>
                      </a:pPr>
                      <a:r>
                        <a:rPr lang="en-US" sz="700">
                          <a:effectLst/>
                        </a:rPr>
                        <a:t>Monitoring Priorities and Indicators</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48970" marR="0">
                        <a:spcBef>
                          <a:spcPts val="595"/>
                        </a:spcBef>
                        <a:spcAft>
                          <a:spcPts val="0"/>
                        </a:spcAft>
                      </a:pPr>
                      <a:r>
                        <a:rPr lang="en-US" sz="700">
                          <a:effectLst/>
                        </a:rPr>
                        <a:t>Data Source and Measurement</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53060" marR="0">
                        <a:spcBef>
                          <a:spcPts val="595"/>
                        </a:spcBef>
                        <a:spcAft>
                          <a:spcPts val="0"/>
                        </a:spcAft>
                      </a:pPr>
                      <a:r>
                        <a:rPr lang="en-US" sz="700">
                          <a:effectLst/>
                        </a:rPr>
                        <a:t>Instructions for Indicators/Measurement</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81518237"/>
                  </a:ext>
                </a:extLst>
              </a:tr>
              <a:tr h="3956705">
                <a:tc>
                  <a:txBody>
                    <a:bodyPr/>
                    <a:lstStyle/>
                    <a:p>
                      <a:pPr marL="0" marR="0">
                        <a:spcBef>
                          <a:spcPts val="0"/>
                        </a:spcBef>
                        <a:spcAft>
                          <a:spcPts val="0"/>
                        </a:spcAft>
                      </a:pPr>
                      <a:r>
                        <a:rPr lang="en-US" sz="600">
                          <a:effectLst/>
                        </a:rPr>
                        <a:t> </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600">
                          <a:effectLst/>
                        </a:rPr>
                        <a:t> </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86360" marR="0" lvl="0" indent="0" algn="l" defTabSz="914400" rtl="0" eaLnBrk="1" fontAlgn="auto" latinLnBrk="0" hangingPunct="1">
                        <a:lnSpc>
                          <a:spcPts val="1050"/>
                        </a:lnSpc>
                        <a:spcBef>
                          <a:spcPts val="0"/>
                        </a:spcBef>
                        <a:spcAft>
                          <a:spcPts val="0"/>
                        </a:spcAft>
                        <a:buClrTx/>
                        <a:buSzTx/>
                        <a:buFontTx/>
                        <a:buNone/>
                        <a:tabLst/>
                        <a:defRPr/>
                      </a:pPr>
                      <a:r>
                        <a:rPr lang="en-US" sz="1050" dirty="0" smtClean="0">
                          <a:effectLst/>
                        </a:rPr>
                        <a:t>Indicator 4A: Provide the actual numbers used in the calculation (based upon LEAs that met the</a:t>
                      </a:r>
                      <a:r>
                        <a:rPr lang="en-US" sz="1100" baseline="0" dirty="0" smtClean="0">
                          <a:effectLst/>
                          <a:latin typeface="Arial" panose="020B0604020202020204" pitchFamily="34" charset="0"/>
                          <a:cs typeface="Times New Roman" panose="02020603050405020304" pitchFamily="18" charset="0"/>
                        </a:rPr>
                        <a:t> </a:t>
                      </a:r>
                      <a:r>
                        <a:rPr lang="en-US" sz="1000" dirty="0" smtClean="0">
                          <a:effectLst/>
                        </a:rPr>
                        <a:t>minimum </a:t>
                      </a:r>
                      <a:r>
                        <a:rPr lang="en-US" sz="1000" dirty="0">
                          <a:effectLst/>
                        </a:rPr>
                        <a:t>n and/or cell size requirement, if</a:t>
                      </a:r>
                      <a:endParaRPr lang="en-US" sz="1050" dirty="0">
                        <a:effectLst/>
                      </a:endParaRPr>
                    </a:p>
                    <a:p>
                      <a:pPr marL="86360" marR="64135" indent="-635">
                        <a:spcBef>
                          <a:spcPts val="0"/>
                        </a:spcBef>
                        <a:spcAft>
                          <a:spcPts val="0"/>
                        </a:spcAft>
                      </a:pPr>
                      <a:r>
                        <a:rPr lang="en-US" sz="1000" dirty="0">
                          <a:effectLst/>
                        </a:rPr>
                        <a:t>applicable). If significant discrepancies occurred, describe how the State educational agency reviewed and, if appropriate, revised (or required the affected local educational agency to revise) its policies, procedures, and practices relating to the development and implementation of IEPs, the use of positive behavioral interventions and supports, and procedural safeguards, to ensure that such policies, procedures, and practices comply with applicable requirements</a:t>
                      </a:r>
                      <a:r>
                        <a:rPr lang="en-US" sz="1000" dirty="0" smtClean="0">
                          <a:effectLst/>
                        </a:rPr>
                        <a:t>.</a:t>
                      </a:r>
                      <a:endParaRPr lang="en-US" sz="1050" dirty="0">
                        <a:effectLst/>
                      </a:endParaRPr>
                    </a:p>
                  </a:txBody>
                  <a:tcPr marL="0" marR="0" marT="0" marB="0"/>
                </a:tc>
                <a:extLst>
                  <a:ext uri="{0D108BD9-81ED-4DB2-BD59-A6C34878D82A}">
                    <a16:rowId xmlns:a16="http://schemas.microsoft.com/office/drawing/2014/main" val="2280361898"/>
                  </a:ext>
                </a:extLst>
              </a:tr>
            </a:tbl>
          </a:graphicData>
        </a:graphic>
      </p:graphicFrame>
      <p:sp>
        <p:nvSpPr>
          <p:cNvPr id="10" name="Rectangle 1"/>
          <p:cNvSpPr>
            <a:spLocks noChangeArrowheads="1"/>
          </p:cNvSpPr>
          <p:nvPr/>
        </p:nvSpPr>
        <p:spPr bwMode="auto">
          <a:xfrm>
            <a:off x="1625600" y="2371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95144" tIns="672888" rIns="393576" bIns="710976" numCol="1" anchor="ctr" anchorCtr="0" compatLnSpc="1">
            <a:prstTxWarp prst="textNoShape">
              <a:avLst/>
            </a:prstTxWarp>
            <a:spAutoFit/>
          </a:bodyPr>
          <a:lstStyle>
            <a:lvl1pPr eaLnBrk="0" fontAlgn="base" hangingPunct="0">
              <a:spcBef>
                <a:spcPct val="0"/>
              </a:spcBef>
              <a:spcAft>
                <a:spcPct val="0"/>
              </a:spcAft>
              <a:tabLst>
                <a:tab pos="296863" algn="l"/>
              </a:tabLst>
              <a:defRPr>
                <a:solidFill>
                  <a:schemeClr val="tx1"/>
                </a:solidFill>
                <a:latin typeface="Arial" panose="020B0604020202020204" pitchFamily="34" charset="0"/>
              </a:defRPr>
            </a:lvl1pPr>
            <a:lvl2pPr eaLnBrk="0" fontAlgn="base" hangingPunct="0">
              <a:spcBef>
                <a:spcPct val="0"/>
              </a:spcBef>
              <a:spcAft>
                <a:spcPct val="0"/>
              </a:spcAft>
              <a:tabLst>
                <a:tab pos="296863" algn="l"/>
              </a:tabLst>
              <a:defRPr>
                <a:solidFill>
                  <a:schemeClr val="tx1"/>
                </a:solidFill>
                <a:latin typeface="Arial" panose="020B0604020202020204" pitchFamily="34" charset="0"/>
              </a:defRPr>
            </a:lvl2pPr>
            <a:lvl3pPr eaLnBrk="0" fontAlgn="base" hangingPunct="0">
              <a:spcBef>
                <a:spcPct val="0"/>
              </a:spcBef>
              <a:spcAft>
                <a:spcPct val="0"/>
              </a:spcAft>
              <a:tabLst>
                <a:tab pos="296863" algn="l"/>
              </a:tabLst>
              <a:defRPr>
                <a:solidFill>
                  <a:schemeClr val="tx1"/>
                </a:solidFill>
                <a:latin typeface="Arial" panose="020B0604020202020204" pitchFamily="34" charset="0"/>
              </a:defRPr>
            </a:lvl3pPr>
            <a:lvl4pPr eaLnBrk="0" fontAlgn="base" hangingPunct="0">
              <a:spcBef>
                <a:spcPct val="0"/>
              </a:spcBef>
              <a:spcAft>
                <a:spcPct val="0"/>
              </a:spcAft>
              <a:tabLst>
                <a:tab pos="296863" algn="l"/>
              </a:tabLst>
              <a:defRPr>
                <a:solidFill>
                  <a:schemeClr val="tx1"/>
                </a:solidFill>
                <a:latin typeface="Arial" panose="020B0604020202020204" pitchFamily="34" charset="0"/>
              </a:defRPr>
            </a:lvl4pPr>
            <a:lvl5pPr eaLnBrk="0" fontAlgn="base" hangingPunct="0">
              <a:spcBef>
                <a:spcPct val="0"/>
              </a:spcBef>
              <a:spcAft>
                <a:spcPct val="0"/>
              </a:spcAft>
              <a:tabLst>
                <a:tab pos="296863" algn="l"/>
              </a:tabLst>
              <a:defRPr>
                <a:solidFill>
                  <a:schemeClr val="tx1"/>
                </a:solidFill>
                <a:latin typeface="Arial" panose="020B0604020202020204" pitchFamily="34" charset="0"/>
              </a:defRPr>
            </a:lvl5pPr>
            <a:lvl6pPr eaLnBrk="0" fontAlgn="base" hangingPunct="0">
              <a:spcBef>
                <a:spcPct val="0"/>
              </a:spcBef>
              <a:spcAft>
                <a:spcPct val="0"/>
              </a:spcAft>
              <a:tabLst>
                <a:tab pos="296863" algn="l"/>
              </a:tabLst>
              <a:defRPr>
                <a:solidFill>
                  <a:schemeClr val="tx1"/>
                </a:solidFill>
                <a:latin typeface="Arial" panose="020B0604020202020204" pitchFamily="34" charset="0"/>
              </a:defRPr>
            </a:lvl6pPr>
            <a:lvl7pPr eaLnBrk="0" fontAlgn="base" hangingPunct="0">
              <a:spcBef>
                <a:spcPct val="0"/>
              </a:spcBef>
              <a:spcAft>
                <a:spcPct val="0"/>
              </a:spcAft>
              <a:tabLst>
                <a:tab pos="296863" algn="l"/>
              </a:tabLst>
              <a:defRPr>
                <a:solidFill>
                  <a:schemeClr val="tx1"/>
                </a:solidFill>
                <a:latin typeface="Arial" panose="020B0604020202020204" pitchFamily="34" charset="0"/>
              </a:defRPr>
            </a:lvl7pPr>
            <a:lvl8pPr eaLnBrk="0" fontAlgn="base" hangingPunct="0">
              <a:spcBef>
                <a:spcPct val="0"/>
              </a:spcBef>
              <a:spcAft>
                <a:spcPct val="0"/>
              </a:spcAft>
              <a:tabLst>
                <a:tab pos="296863" algn="l"/>
              </a:tabLst>
              <a:defRPr>
                <a:solidFill>
                  <a:schemeClr val="tx1"/>
                </a:solidFill>
                <a:latin typeface="Arial" panose="020B0604020202020204" pitchFamily="34" charset="0"/>
              </a:defRPr>
            </a:lvl8pPr>
            <a:lvl9pPr eaLnBrk="0" fontAlgn="base" hangingPunct="0">
              <a:spcBef>
                <a:spcPct val="0"/>
              </a:spcBef>
              <a:spcAft>
                <a:spcPct val="0"/>
              </a:spcAft>
              <a:tabLst>
                <a:tab pos="2968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863" algn="l"/>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8996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Indicator 4A </a:t>
            </a:r>
            <a:r>
              <a:rPr lang="en-US" dirty="0" smtClean="0"/>
              <a:t>Measurement</a:t>
            </a:r>
            <a:endParaRPr lang="en-US" dirty="0"/>
          </a:p>
        </p:txBody>
      </p:sp>
      <p:sp>
        <p:nvSpPr>
          <p:cNvPr id="3" name="Content Placeholder 2"/>
          <p:cNvSpPr>
            <a:spLocks noGrp="1"/>
          </p:cNvSpPr>
          <p:nvPr>
            <p:ph idx="1"/>
          </p:nvPr>
        </p:nvSpPr>
        <p:spPr>
          <a:xfrm>
            <a:off x="1027611" y="1828800"/>
            <a:ext cx="10119360" cy="4343400"/>
          </a:xfrm>
        </p:spPr>
        <p:txBody>
          <a:bodyPr>
            <a:normAutofit/>
          </a:bodyPr>
          <a:lstStyle/>
          <a:p>
            <a:pPr marL="0" lvl="0" indent="0">
              <a:lnSpc>
                <a:spcPts val="1050"/>
              </a:lnSpc>
              <a:spcBef>
                <a:spcPts val="0"/>
              </a:spcBef>
              <a:buSzPts val="1000"/>
              <a:buNone/>
              <a:tabLst>
                <a:tab pos="255905" algn="l"/>
              </a:tabLst>
            </a:pPr>
            <a:r>
              <a:rPr lang="en-US" sz="3600" spc="-5" dirty="0" smtClean="0"/>
              <a:t># </a:t>
            </a:r>
            <a:r>
              <a:rPr lang="en-US" sz="3600" spc="-5" dirty="0"/>
              <a:t>of LEAs that meet the</a:t>
            </a:r>
            <a:r>
              <a:rPr lang="en-US" sz="3600" spc="-20" dirty="0"/>
              <a:t> </a:t>
            </a:r>
            <a:r>
              <a:rPr lang="en-US" sz="3600" spc="-5" dirty="0" smtClean="0"/>
              <a:t>State-established </a:t>
            </a:r>
            <a:r>
              <a:rPr lang="en-US" sz="3600" i="1" spc="-5" dirty="0" smtClean="0"/>
              <a:t>n</a:t>
            </a:r>
            <a:r>
              <a:rPr lang="en-US" sz="3600" spc="-5" dirty="0" smtClean="0"/>
              <a:t> and/or</a:t>
            </a:r>
            <a:endParaRPr lang="en-US" sz="5400" spc="-5" dirty="0" smtClean="0"/>
          </a:p>
          <a:p>
            <a:pPr marL="0" marR="83185" indent="0">
              <a:spcBef>
                <a:spcPts val="0"/>
              </a:spcBef>
              <a:spcAft>
                <a:spcPts val="0"/>
              </a:spcAft>
              <a:buNone/>
            </a:pPr>
            <a:r>
              <a:rPr lang="en-US" sz="3600" i="1" dirty="0" smtClean="0"/>
              <a:t>cell size </a:t>
            </a:r>
            <a:r>
              <a:rPr lang="en-US" sz="3600" dirty="0" smtClean="0"/>
              <a:t>(if applicable) that have a significant discrepancy, as defined by the State, in the rates of suspensions and expulsions for more than 10 days during the school year of children with IEPs </a:t>
            </a:r>
          </a:p>
          <a:p>
            <a:pPr marL="0" marR="83185" indent="0">
              <a:spcBef>
                <a:spcPts val="0"/>
              </a:spcBef>
              <a:spcAft>
                <a:spcPts val="0"/>
              </a:spcAft>
              <a:buNone/>
            </a:pPr>
            <a:endParaRPr lang="en-US" sz="3600" dirty="0" smtClean="0"/>
          </a:p>
          <a:p>
            <a:pPr marL="0" marR="83185" indent="0">
              <a:spcBef>
                <a:spcPts val="0"/>
              </a:spcBef>
              <a:spcAft>
                <a:spcPts val="0"/>
              </a:spcAft>
              <a:buNone/>
            </a:pPr>
            <a:endParaRPr lang="en-US" dirty="0" smtClean="0"/>
          </a:p>
          <a:p>
            <a:pPr marL="0" marR="83185" indent="0">
              <a:spcBef>
                <a:spcPts val="0"/>
              </a:spcBef>
              <a:spcAft>
                <a:spcPts val="0"/>
              </a:spcAft>
              <a:buNone/>
            </a:pPr>
            <a:r>
              <a:rPr lang="en-US" sz="3600" dirty="0" smtClean="0"/>
              <a:t># </a:t>
            </a:r>
            <a:r>
              <a:rPr lang="en-US" sz="3600" dirty="0"/>
              <a:t>of LEAs in the State that meet the State-established </a:t>
            </a:r>
            <a:r>
              <a:rPr lang="en-US" sz="3600" i="1" dirty="0"/>
              <a:t>n</a:t>
            </a:r>
            <a:r>
              <a:rPr lang="en-US" sz="3600" dirty="0"/>
              <a:t> </a:t>
            </a:r>
            <a:r>
              <a:rPr lang="en-US" sz="3600" i="1" dirty="0"/>
              <a:t>and/or cell size </a:t>
            </a:r>
            <a:r>
              <a:rPr lang="en-US" sz="3600" dirty="0"/>
              <a:t>(if applicable</a:t>
            </a:r>
            <a:r>
              <a:rPr lang="en-US" sz="3600" dirty="0" smtClean="0"/>
              <a:t>)</a:t>
            </a:r>
            <a:endParaRPr lang="en-US" sz="5400"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17</a:t>
            </a:fld>
            <a:endParaRPr lang="en-US"/>
          </a:p>
        </p:txBody>
      </p:sp>
      <p:cxnSp>
        <p:nvCxnSpPr>
          <p:cNvPr id="9" name="Straight Connector 8"/>
          <p:cNvCxnSpPr/>
          <p:nvPr/>
        </p:nvCxnSpPr>
        <p:spPr>
          <a:xfrm>
            <a:off x="1132114" y="4458790"/>
            <a:ext cx="9901646" cy="17416"/>
          </a:xfrm>
          <a:prstGeom prst="line">
            <a:avLst/>
          </a:prstGeom>
          <a:ln w="508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7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Indicator </a:t>
            </a:r>
            <a:r>
              <a:rPr lang="en-US" dirty="0" smtClean="0"/>
              <a:t>4A </a:t>
            </a:r>
            <a:r>
              <a:rPr lang="en-US" dirty="0" smtClean="0"/>
              <a:t>Baselines and Targets</a:t>
            </a:r>
            <a:endParaRPr lang="en-US" dirty="0"/>
          </a:p>
        </p:txBody>
      </p:sp>
      <p:sp>
        <p:nvSpPr>
          <p:cNvPr id="3" name="Content Placeholder 2"/>
          <p:cNvSpPr>
            <a:spLocks noGrp="1"/>
          </p:cNvSpPr>
          <p:nvPr>
            <p:ph idx="1"/>
          </p:nvPr>
        </p:nvSpPr>
        <p:spPr/>
        <p:txBody>
          <a:bodyPr/>
          <a:lstStyle/>
          <a:p>
            <a:r>
              <a:rPr lang="en-US" dirty="0" smtClean="0"/>
              <a:t>Each Target Indicator requires</a:t>
            </a:r>
          </a:p>
          <a:p>
            <a:pPr lvl="1"/>
            <a:r>
              <a:rPr lang="en-US" dirty="0" smtClean="0"/>
              <a:t>Baselines:  Starting point.</a:t>
            </a:r>
          </a:p>
          <a:p>
            <a:pPr lvl="1"/>
            <a:endParaRPr lang="en-US" dirty="0"/>
          </a:p>
          <a:p>
            <a:pPr lvl="1"/>
            <a:endParaRPr lang="en-US" dirty="0" smtClean="0"/>
          </a:p>
          <a:p>
            <a:pPr lvl="1"/>
            <a:endParaRPr lang="en-US" dirty="0"/>
          </a:p>
          <a:p>
            <a:r>
              <a:rPr lang="en-US" dirty="0"/>
              <a:t>Each Target Indicator requires</a:t>
            </a:r>
          </a:p>
          <a:p>
            <a:pPr lvl="1"/>
            <a:r>
              <a:rPr lang="en-US" dirty="0"/>
              <a:t>Targets:  The rate which the state must meet.</a:t>
            </a:r>
          </a:p>
          <a:p>
            <a:endParaRPr lang="en-US" dirty="0" smtClean="0"/>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113010467"/>
              </p:ext>
            </p:extLst>
          </p:nvPr>
        </p:nvGraphicFramePr>
        <p:xfrm>
          <a:off x="1938972" y="2835669"/>
          <a:ext cx="3254375" cy="771130"/>
        </p:xfrm>
        <a:graphic>
          <a:graphicData uri="http://schemas.openxmlformats.org/drawingml/2006/table">
            <a:tbl>
              <a:tblPr firstRow="1" firstCol="1" bandRow="1">
                <a:tableStyleId>{C4B1156A-380E-4F78-BDF5-A606A8083BF9}</a:tableStyleId>
              </a:tblPr>
              <a:tblGrid>
                <a:gridCol w="1637348">
                  <a:extLst>
                    <a:ext uri="{9D8B030D-6E8A-4147-A177-3AD203B41FA5}">
                      <a16:colId xmlns:a16="http://schemas.microsoft.com/office/drawing/2014/main" val="3863187913"/>
                    </a:ext>
                  </a:extLst>
                </a:gridCol>
                <a:gridCol w="1617027">
                  <a:extLst>
                    <a:ext uri="{9D8B030D-6E8A-4147-A177-3AD203B41FA5}">
                      <a16:colId xmlns:a16="http://schemas.microsoft.com/office/drawing/2014/main" val="370600286"/>
                    </a:ext>
                  </a:extLst>
                </a:gridCol>
              </a:tblGrid>
              <a:tr h="385565">
                <a:tc>
                  <a:txBody>
                    <a:bodyPr/>
                    <a:lstStyle/>
                    <a:p>
                      <a:pPr marL="0" marR="0" algn="ctr">
                        <a:spcBef>
                          <a:spcPts val="300"/>
                        </a:spcBef>
                        <a:spcAft>
                          <a:spcPts val="300"/>
                        </a:spcAft>
                      </a:pPr>
                      <a:r>
                        <a:rPr lang="en-US" sz="1200">
                          <a:effectLst/>
                        </a:rPr>
                        <a:t>Baseline Year</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200">
                          <a:effectLst/>
                        </a:rPr>
                        <a:t>Baseline Data</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6141638"/>
                  </a:ext>
                </a:extLst>
              </a:tr>
              <a:tr h="385565">
                <a:tc>
                  <a:txBody>
                    <a:bodyPr/>
                    <a:lstStyle/>
                    <a:p>
                      <a:pPr marL="0" marR="0" algn="ctr">
                        <a:spcBef>
                          <a:spcPts val="300"/>
                        </a:spcBef>
                        <a:spcAft>
                          <a:spcPts val="300"/>
                        </a:spcAft>
                      </a:pPr>
                      <a:r>
                        <a:rPr lang="en-US" sz="1200" b="0" dirty="0">
                          <a:effectLst/>
                        </a:rPr>
                        <a:t>2016</a:t>
                      </a:r>
                      <a:endParaRPr lang="en-US" sz="12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1200" dirty="0">
                          <a:effectLst/>
                        </a:rPr>
                        <a:t>0.81%</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009881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91797402"/>
              </p:ext>
            </p:extLst>
          </p:nvPr>
        </p:nvGraphicFramePr>
        <p:xfrm>
          <a:off x="1793240" y="5016563"/>
          <a:ext cx="9601200" cy="957516"/>
        </p:xfrm>
        <a:graphic>
          <a:graphicData uri="http://schemas.openxmlformats.org/drawingml/2006/table">
            <a:tbl>
              <a:tblPr>
                <a:tableStyleId>{C4B1156A-380E-4F78-BDF5-A606A8083BF9}</a:tableStyleId>
              </a:tblPr>
              <a:tblGrid>
                <a:gridCol w="1600200">
                  <a:extLst>
                    <a:ext uri="{9D8B030D-6E8A-4147-A177-3AD203B41FA5}">
                      <a16:colId xmlns:a16="http://schemas.microsoft.com/office/drawing/2014/main" val="295233906"/>
                    </a:ext>
                  </a:extLst>
                </a:gridCol>
                <a:gridCol w="1600200">
                  <a:extLst>
                    <a:ext uri="{9D8B030D-6E8A-4147-A177-3AD203B41FA5}">
                      <a16:colId xmlns:a16="http://schemas.microsoft.com/office/drawing/2014/main" val="4208377935"/>
                    </a:ext>
                  </a:extLst>
                </a:gridCol>
                <a:gridCol w="1600200">
                  <a:extLst>
                    <a:ext uri="{9D8B030D-6E8A-4147-A177-3AD203B41FA5}">
                      <a16:colId xmlns:a16="http://schemas.microsoft.com/office/drawing/2014/main" val="3946595794"/>
                    </a:ext>
                  </a:extLst>
                </a:gridCol>
                <a:gridCol w="1600200">
                  <a:extLst>
                    <a:ext uri="{9D8B030D-6E8A-4147-A177-3AD203B41FA5}">
                      <a16:colId xmlns:a16="http://schemas.microsoft.com/office/drawing/2014/main" val="1979160895"/>
                    </a:ext>
                  </a:extLst>
                </a:gridCol>
                <a:gridCol w="1600200">
                  <a:extLst>
                    <a:ext uri="{9D8B030D-6E8A-4147-A177-3AD203B41FA5}">
                      <a16:colId xmlns:a16="http://schemas.microsoft.com/office/drawing/2014/main" val="1674448702"/>
                    </a:ext>
                  </a:extLst>
                </a:gridCol>
                <a:gridCol w="1600200">
                  <a:extLst>
                    <a:ext uri="{9D8B030D-6E8A-4147-A177-3AD203B41FA5}">
                      <a16:colId xmlns:a16="http://schemas.microsoft.com/office/drawing/2014/main" val="998337947"/>
                    </a:ext>
                  </a:extLst>
                </a:gridCol>
              </a:tblGrid>
              <a:tr h="319172">
                <a:tc>
                  <a:txBody>
                    <a:bodyPr/>
                    <a:lstStyle/>
                    <a:p>
                      <a:pPr marL="0" marR="0" algn="ctr">
                        <a:lnSpc>
                          <a:spcPct val="115000"/>
                        </a:lnSpc>
                        <a:spcBef>
                          <a:spcPts val="300"/>
                        </a:spcBef>
                        <a:spcAft>
                          <a:spcPts val="300"/>
                        </a:spcAft>
                      </a:pPr>
                      <a:r>
                        <a:rPr lang="en-US" sz="1200" b="1" dirty="0">
                          <a:effectLst/>
                        </a:rPr>
                        <a:t>FFY</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2014</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2015</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2016</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2017</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2018</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8606713"/>
                  </a:ext>
                </a:extLst>
              </a:tr>
              <a:tr h="319172">
                <a:tc>
                  <a:txBody>
                    <a:bodyPr/>
                    <a:lstStyle/>
                    <a:p>
                      <a:pPr marL="0" marR="0" algn="ctr">
                        <a:lnSpc>
                          <a:spcPct val="115000"/>
                        </a:lnSpc>
                        <a:spcBef>
                          <a:spcPts val="300"/>
                        </a:spcBef>
                        <a:spcAft>
                          <a:spcPts val="300"/>
                        </a:spcAft>
                      </a:pPr>
                      <a:r>
                        <a:rPr lang="en-US" sz="1200" b="1" dirty="0">
                          <a:effectLst/>
                        </a:rPr>
                        <a:t>Target </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1.93%</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1.90%</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0.81%</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a:effectLst/>
                        </a:rPr>
                        <a:t>0.81%</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a:effectLst/>
                        </a:rPr>
                        <a:t>0.80%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1174486"/>
                  </a:ext>
                </a:extLst>
              </a:tr>
              <a:tr h="319172">
                <a:tc>
                  <a:txBody>
                    <a:bodyPr/>
                    <a:lstStyle/>
                    <a:p>
                      <a:pPr marL="0" marR="0" algn="ctr">
                        <a:lnSpc>
                          <a:spcPct val="115000"/>
                        </a:lnSpc>
                        <a:spcBef>
                          <a:spcPts val="300"/>
                        </a:spcBef>
                        <a:spcAft>
                          <a:spcPts val="300"/>
                        </a:spcAft>
                      </a:pPr>
                      <a:r>
                        <a:rPr lang="en-US" sz="1200" b="1" dirty="0">
                          <a:effectLst/>
                        </a:rPr>
                        <a:t>Data</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1.37%</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0.68%</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a:effectLst/>
                        </a:rPr>
                        <a:t>0.81%</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0.76%</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a:effectLst/>
                        </a:rPr>
                        <a:t>0.00%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8891898"/>
                  </a:ext>
                </a:extLst>
              </a:tr>
            </a:tbl>
          </a:graphicData>
        </a:graphic>
      </p:graphicFrame>
    </p:spTree>
    <p:extLst>
      <p:ext uri="{BB962C8B-B14F-4D97-AF65-F5344CB8AC3E}">
        <p14:creationId xmlns:p14="http://schemas.microsoft.com/office/powerpoint/2010/main" val="886272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Indicator </a:t>
            </a:r>
            <a:r>
              <a:rPr lang="en-US" dirty="0" smtClean="0"/>
              <a:t>4A </a:t>
            </a:r>
            <a:r>
              <a:rPr lang="en-US" dirty="0" smtClean="0"/>
              <a:t>Targets and State Rate Comparison</a:t>
            </a:r>
            <a:endParaRPr lang="en-US" dirty="0"/>
          </a:p>
        </p:txBody>
      </p:sp>
      <p:sp>
        <p:nvSpPr>
          <p:cNvPr id="3" name="Content Placeholder 2"/>
          <p:cNvSpPr>
            <a:spLocks noGrp="1"/>
          </p:cNvSpPr>
          <p:nvPr>
            <p:ph idx="1"/>
          </p:nvPr>
        </p:nvSpPr>
        <p:spPr>
          <a:xfrm>
            <a:off x="1295400" y="1828800"/>
            <a:ext cx="9601200" cy="508000"/>
          </a:xfrm>
        </p:spPr>
        <p:txBody>
          <a:bodyPr/>
          <a:lstStyle/>
          <a:p>
            <a:r>
              <a:rPr lang="en-US" dirty="0" smtClean="0"/>
              <a:t>Last 6 Years of Targets and State </a:t>
            </a:r>
            <a:r>
              <a:rPr lang="en-US" dirty="0" smtClean="0"/>
              <a:t>Rate</a:t>
            </a:r>
          </a:p>
          <a:p>
            <a:pPr marL="0" indent="0">
              <a:buNone/>
            </a:pPr>
            <a:endParaRPr lang="en-US" dirty="0" smtClean="0"/>
          </a:p>
          <a:p>
            <a:pPr marL="0" indent="0">
              <a:buNone/>
            </a:pPr>
            <a:endParaRPr lang="en-US" dirty="0" smtClean="0"/>
          </a:p>
          <a:p>
            <a:pPr marL="594360" lvl="2" indent="0">
              <a:buNone/>
            </a:pPr>
            <a:endParaRPr lang="en-US" dirty="0" smtClean="0"/>
          </a:p>
          <a:p>
            <a:pPr lvl="2"/>
            <a:endParaRPr lang="en-US" dirty="0" smtClean="0"/>
          </a:p>
          <a:p>
            <a:pPr marL="594360" lvl="2" indent="0">
              <a:buNone/>
            </a:pPr>
            <a:endParaRPr lang="en-US" dirty="0" smtClean="0"/>
          </a:p>
          <a:p>
            <a:pPr lvl="2"/>
            <a:endParaRPr lang="en-US" dirty="0" smtClean="0"/>
          </a:p>
          <a:p>
            <a:pPr marL="594360" lvl="2" indent="0">
              <a:buNone/>
            </a:pPr>
            <a:endParaRPr lang="en-US" dirty="0" smtClean="0"/>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19</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231245337"/>
              </p:ext>
            </p:extLst>
          </p:nvPr>
        </p:nvGraphicFramePr>
        <p:xfrm>
          <a:off x="1844040" y="2615047"/>
          <a:ext cx="8194039" cy="1846008"/>
        </p:xfrm>
        <a:graphic>
          <a:graphicData uri="http://schemas.openxmlformats.org/drawingml/2006/table">
            <a:tbl>
              <a:tblPr>
                <a:tableStyleId>{C4B1156A-380E-4F78-BDF5-A606A8083BF9}</a:tableStyleId>
              </a:tblPr>
              <a:tblGrid>
                <a:gridCol w="1170577">
                  <a:extLst>
                    <a:ext uri="{9D8B030D-6E8A-4147-A177-3AD203B41FA5}">
                      <a16:colId xmlns:a16="http://schemas.microsoft.com/office/drawing/2014/main" val="295233906"/>
                    </a:ext>
                  </a:extLst>
                </a:gridCol>
                <a:gridCol w="1170577">
                  <a:extLst>
                    <a:ext uri="{9D8B030D-6E8A-4147-A177-3AD203B41FA5}">
                      <a16:colId xmlns:a16="http://schemas.microsoft.com/office/drawing/2014/main" val="4208377935"/>
                    </a:ext>
                  </a:extLst>
                </a:gridCol>
                <a:gridCol w="1170577">
                  <a:extLst>
                    <a:ext uri="{9D8B030D-6E8A-4147-A177-3AD203B41FA5}">
                      <a16:colId xmlns:a16="http://schemas.microsoft.com/office/drawing/2014/main" val="3946595794"/>
                    </a:ext>
                  </a:extLst>
                </a:gridCol>
                <a:gridCol w="1170577">
                  <a:extLst>
                    <a:ext uri="{9D8B030D-6E8A-4147-A177-3AD203B41FA5}">
                      <a16:colId xmlns:a16="http://schemas.microsoft.com/office/drawing/2014/main" val="1979160895"/>
                    </a:ext>
                  </a:extLst>
                </a:gridCol>
                <a:gridCol w="1170577">
                  <a:extLst>
                    <a:ext uri="{9D8B030D-6E8A-4147-A177-3AD203B41FA5}">
                      <a16:colId xmlns:a16="http://schemas.microsoft.com/office/drawing/2014/main" val="1674448702"/>
                    </a:ext>
                  </a:extLst>
                </a:gridCol>
                <a:gridCol w="1170577">
                  <a:extLst>
                    <a:ext uri="{9D8B030D-6E8A-4147-A177-3AD203B41FA5}">
                      <a16:colId xmlns:a16="http://schemas.microsoft.com/office/drawing/2014/main" val="998337947"/>
                    </a:ext>
                  </a:extLst>
                </a:gridCol>
                <a:gridCol w="1170577">
                  <a:extLst>
                    <a:ext uri="{9D8B030D-6E8A-4147-A177-3AD203B41FA5}">
                      <a16:colId xmlns:a16="http://schemas.microsoft.com/office/drawing/2014/main" val="3417253407"/>
                    </a:ext>
                  </a:extLst>
                </a:gridCol>
              </a:tblGrid>
              <a:tr h="319172">
                <a:tc>
                  <a:txBody>
                    <a:bodyPr/>
                    <a:lstStyle/>
                    <a:p>
                      <a:pPr marL="0" marR="0" algn="ctr">
                        <a:lnSpc>
                          <a:spcPct val="115000"/>
                        </a:lnSpc>
                        <a:spcBef>
                          <a:spcPts val="300"/>
                        </a:spcBef>
                        <a:spcAft>
                          <a:spcPts val="300"/>
                        </a:spcAft>
                      </a:pPr>
                      <a:r>
                        <a:rPr lang="en-US" sz="1400" b="1" dirty="0">
                          <a:effectLst/>
                        </a:rPr>
                        <a:t>FFY</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400" b="1" dirty="0">
                          <a:effectLst/>
                        </a:rPr>
                        <a:t>2014</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400" b="1" dirty="0">
                          <a:effectLst/>
                        </a:rPr>
                        <a:t>2015</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400" b="1" dirty="0">
                          <a:effectLst/>
                        </a:rPr>
                        <a:t>2016</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400" b="1" dirty="0">
                          <a:effectLst/>
                        </a:rPr>
                        <a:t>2017</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400" b="1" dirty="0">
                          <a:effectLst/>
                        </a:rPr>
                        <a:t>2018</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400" b="1" dirty="0" smtClean="0">
                          <a:effectLst/>
                          <a:latin typeface="+mn-lt"/>
                          <a:ea typeface="Calibri" panose="020F0502020204030204" pitchFamily="34" charset="0"/>
                          <a:cs typeface="Times New Roman" panose="02020603050405020304" pitchFamily="18" charset="0"/>
                        </a:rPr>
                        <a:t>2019</a:t>
                      </a:r>
                      <a:endParaRPr lang="en-US" sz="14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8606713"/>
                  </a:ext>
                </a:extLst>
              </a:tr>
              <a:tr h="319172">
                <a:tc>
                  <a:txBody>
                    <a:bodyPr/>
                    <a:lstStyle/>
                    <a:p>
                      <a:pPr marL="0" marR="0" algn="ctr">
                        <a:lnSpc>
                          <a:spcPct val="115000"/>
                        </a:lnSpc>
                        <a:spcBef>
                          <a:spcPts val="300"/>
                        </a:spcBef>
                        <a:spcAft>
                          <a:spcPts val="300"/>
                        </a:spcAft>
                      </a:pPr>
                      <a:r>
                        <a:rPr lang="en-US" sz="1400" b="1" dirty="0">
                          <a:effectLst/>
                        </a:rPr>
                        <a:t>Target </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a:effectLst/>
                        </a:rPr>
                        <a:t>1.93%</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a:effectLst/>
                        </a:rPr>
                        <a:t>1.90%</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a:effectLst/>
                        </a:rPr>
                        <a:t>0.81%</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dirty="0">
                          <a:effectLst/>
                        </a:rPr>
                        <a:t>0.81%</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dirty="0">
                          <a:effectLst/>
                        </a:rPr>
                        <a:t>0.80%</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dirty="0" smtClean="0">
                          <a:effectLst/>
                          <a:latin typeface="Arial" panose="020B0604020202020204" pitchFamily="34" charset="0"/>
                          <a:ea typeface="Calibri" panose="020F0502020204030204" pitchFamily="34" charset="0"/>
                          <a:cs typeface="Times New Roman" panose="02020603050405020304" pitchFamily="18" charset="0"/>
                        </a:rPr>
                        <a:t>0.80%</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1174486"/>
                  </a:ext>
                </a:extLst>
              </a:tr>
              <a:tr h="319172">
                <a:tc>
                  <a:txBody>
                    <a:bodyPr/>
                    <a:lstStyle/>
                    <a:p>
                      <a:pPr marL="0" marR="0" algn="ctr">
                        <a:lnSpc>
                          <a:spcPct val="115000"/>
                        </a:lnSpc>
                        <a:spcBef>
                          <a:spcPts val="300"/>
                        </a:spcBef>
                        <a:spcAft>
                          <a:spcPts val="300"/>
                        </a:spcAft>
                      </a:pPr>
                      <a:r>
                        <a:rPr lang="en-US" sz="1400" b="1" dirty="0">
                          <a:effectLst/>
                        </a:rPr>
                        <a:t>Data</a:t>
                      </a: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a:effectLst/>
                        </a:rPr>
                        <a:t>1.37%</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a:effectLst/>
                        </a:rPr>
                        <a:t>0.68%</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dirty="0">
                          <a:effectLst/>
                        </a:rPr>
                        <a:t>0.81%</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a:effectLst/>
                        </a:rPr>
                        <a:t>0.76%</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dirty="0">
                          <a:effectLst/>
                        </a:rPr>
                        <a:t>0.00%</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dirty="0" smtClean="0">
                          <a:effectLst/>
                          <a:latin typeface="Arial" panose="020B0604020202020204" pitchFamily="34" charset="0"/>
                          <a:ea typeface="Calibri" panose="020F0502020204030204" pitchFamily="34" charset="0"/>
                          <a:cs typeface="Times New Roman" panose="02020603050405020304" pitchFamily="18" charset="0"/>
                        </a:rPr>
                        <a:t>0.71%</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8891898"/>
                  </a:ext>
                </a:extLst>
              </a:tr>
              <a:tr h="319172">
                <a:tc>
                  <a:txBody>
                    <a:bodyPr/>
                    <a:lstStyle/>
                    <a:p>
                      <a:pPr marL="0" marR="0" algn="ctr">
                        <a:lnSpc>
                          <a:spcPct val="115000"/>
                        </a:lnSpc>
                        <a:spcBef>
                          <a:spcPts val="300"/>
                        </a:spcBef>
                        <a:spcAft>
                          <a:spcPts val="300"/>
                        </a:spcAft>
                      </a:pPr>
                      <a:endParaRPr lang="en-US"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Met</a:t>
                      </a:r>
                      <a:r>
                        <a:rPr lang="en-US" sz="1400" b="1" baseline="0"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Target</a:t>
                      </a:r>
                      <a:endParaRPr lang="en-US"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Met Target</a:t>
                      </a:r>
                      <a:endParaRPr lang="en-US"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Met Target</a:t>
                      </a:r>
                      <a:endParaRPr lang="en-US"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Met Target</a:t>
                      </a:r>
                      <a:endParaRPr lang="en-US"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Met</a:t>
                      </a:r>
                      <a:r>
                        <a:rPr lang="en-US" sz="1400" b="1" baseline="0"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Target</a:t>
                      </a:r>
                      <a:endParaRPr lang="en-US"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endPar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Met</a:t>
                      </a:r>
                      <a:r>
                        <a:rPr lang="en-US" sz="1400" b="1" baseline="0"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Target</a:t>
                      </a:r>
                      <a:endParaRPr lang="en-US" sz="1400" b="1" dirty="0" smtClean="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endParaRPr lang="en-US"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31676081"/>
                  </a:ext>
                </a:extLst>
              </a:tr>
            </a:tbl>
          </a:graphicData>
        </a:graphic>
      </p:graphicFrame>
    </p:spTree>
    <p:extLst>
      <p:ext uri="{BB962C8B-B14F-4D97-AF65-F5344CB8AC3E}">
        <p14:creationId xmlns:p14="http://schemas.microsoft.com/office/powerpoint/2010/main" val="307180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Today’s Meeting Objectives</a:t>
            </a:r>
            <a:endParaRPr lang="en-US" dirty="0"/>
          </a:p>
        </p:txBody>
      </p:sp>
      <p:sp>
        <p:nvSpPr>
          <p:cNvPr id="3" name="Content Placeholder 2"/>
          <p:cNvSpPr>
            <a:spLocks noGrp="1"/>
          </p:cNvSpPr>
          <p:nvPr>
            <p:ph idx="1"/>
          </p:nvPr>
        </p:nvSpPr>
        <p:spPr>
          <a:xfrm>
            <a:off x="1295399" y="1828800"/>
            <a:ext cx="10268607" cy="4343400"/>
          </a:xfrm>
        </p:spPr>
        <p:txBody>
          <a:bodyPr>
            <a:normAutofit fontScale="92500" lnSpcReduction="20000"/>
          </a:bodyPr>
          <a:lstStyle/>
          <a:p>
            <a:r>
              <a:rPr lang="en-US" sz="3200" dirty="0" smtClean="0"/>
              <a:t>Overview of the State Performance Plan (SPP)/Annual Performance (APR) required by the Individuals with Disabilities Education Act (IDEA)-Part B</a:t>
            </a:r>
          </a:p>
          <a:p>
            <a:r>
              <a:rPr lang="en-US" sz="3200" dirty="0" smtClean="0"/>
              <a:t>Review data available for </a:t>
            </a:r>
            <a:r>
              <a:rPr lang="en-US" sz="3200" dirty="0" smtClean="0"/>
              <a:t>Indicator:</a:t>
            </a:r>
            <a:endParaRPr lang="en-US" sz="3200" dirty="0" smtClean="0"/>
          </a:p>
          <a:p>
            <a:pPr lvl="1"/>
            <a:r>
              <a:rPr lang="en-US" sz="2800" dirty="0" smtClean="0"/>
              <a:t>4</a:t>
            </a:r>
            <a:r>
              <a:rPr lang="en-US" sz="2800" dirty="0"/>
              <a:t>A</a:t>
            </a:r>
            <a:r>
              <a:rPr lang="en-US" sz="2800" dirty="0" smtClean="0"/>
              <a:t> </a:t>
            </a:r>
            <a:r>
              <a:rPr lang="en-US" sz="2800" dirty="0" smtClean="0"/>
              <a:t>– </a:t>
            </a:r>
            <a:r>
              <a:rPr lang="en-US" sz="2800" dirty="0" smtClean="0"/>
              <a:t>Suspension and Expulsion </a:t>
            </a:r>
          </a:p>
          <a:p>
            <a:r>
              <a:rPr lang="en-US" sz="3600" dirty="0" smtClean="0"/>
              <a:t>Stakeholder </a:t>
            </a:r>
            <a:r>
              <a:rPr lang="en-US" sz="3600" dirty="0" smtClean="0"/>
              <a:t>input on each Indicator</a:t>
            </a:r>
          </a:p>
          <a:p>
            <a:pPr lvl="1"/>
            <a:r>
              <a:rPr lang="en-US" sz="2800" dirty="0" smtClean="0"/>
              <a:t>Data Analysis</a:t>
            </a:r>
          </a:p>
          <a:p>
            <a:pPr lvl="1"/>
            <a:r>
              <a:rPr lang="en-US" sz="2800" dirty="0" smtClean="0"/>
              <a:t>Target Setting</a:t>
            </a:r>
          </a:p>
          <a:p>
            <a:pPr lvl="1"/>
            <a:r>
              <a:rPr lang="en-US" sz="2800" dirty="0" smtClean="0"/>
              <a:t>Evaluating Progress</a:t>
            </a:r>
          </a:p>
          <a:p>
            <a:pPr lvl="1"/>
            <a:r>
              <a:rPr lang="en-US" sz="2800" dirty="0" smtClean="0"/>
              <a:t>Improvement Strategies</a:t>
            </a:r>
          </a:p>
          <a:p>
            <a:pPr lvl="1"/>
            <a:endParaRPr lang="en-US" sz="2800" dirty="0" smtClean="0"/>
          </a:p>
          <a:p>
            <a:pPr lvl="1"/>
            <a:endParaRPr lang="en-US" sz="2800" dirty="0" smtClean="0"/>
          </a:p>
          <a:p>
            <a:pPr lvl="1"/>
            <a:endParaRPr lang="en-US" sz="2800" dirty="0" smtClean="0"/>
          </a:p>
          <a:p>
            <a:pPr lvl="1"/>
            <a:endParaRPr lang="en-US" sz="2800" dirty="0" smtClean="0"/>
          </a:p>
          <a:p>
            <a:pPr marL="45720" indent="0">
              <a:buNone/>
            </a:pPr>
            <a:endParaRPr lang="en-US" sz="3200" dirty="0"/>
          </a:p>
          <a:p>
            <a:endParaRPr lang="en-US" sz="32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a:t>
            </a:fld>
            <a:endParaRPr lang="en-US"/>
          </a:p>
        </p:txBody>
      </p:sp>
    </p:spTree>
    <p:extLst>
      <p:ext uri="{BB962C8B-B14F-4D97-AF65-F5344CB8AC3E}">
        <p14:creationId xmlns:p14="http://schemas.microsoft.com/office/powerpoint/2010/main" val="377938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4A</a:t>
            </a:r>
            <a:endParaRPr lang="en-US" dirty="0"/>
          </a:p>
        </p:txBody>
      </p:sp>
      <p:graphicFrame>
        <p:nvGraphicFramePr>
          <p:cNvPr id="8" name="Content Placeholder 7"/>
          <p:cNvGraphicFramePr>
            <a:graphicFrameLocks noGrp="1"/>
          </p:cNvGraphicFramePr>
          <p:nvPr>
            <p:ph idx="1"/>
            <p:extLst/>
          </p:nvPr>
        </p:nvGraphicFramePr>
        <p:xfrm>
          <a:off x="1295400" y="1828800"/>
          <a:ext cx="96012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20</a:t>
            </a:fld>
            <a:endParaRPr lang="en-US"/>
          </a:p>
        </p:txBody>
      </p:sp>
    </p:spTree>
    <p:extLst>
      <p:ext uri="{BB962C8B-B14F-4D97-AF65-F5344CB8AC3E}">
        <p14:creationId xmlns:p14="http://schemas.microsoft.com/office/powerpoint/2010/main" val="11073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Indicator </a:t>
            </a:r>
            <a:r>
              <a:rPr lang="en-US" dirty="0" smtClean="0"/>
              <a:t>4A</a:t>
            </a:r>
            <a:r>
              <a:rPr lang="en-US" dirty="0" smtClean="0"/>
              <a:t> </a:t>
            </a:r>
            <a:r>
              <a:rPr lang="en-US" dirty="0" smtClean="0"/>
              <a:t>–Rate of Growth (Loss)</a:t>
            </a:r>
            <a:endParaRPr lang="en-US" dirty="0"/>
          </a:p>
        </p:txBody>
      </p:sp>
      <p:sp>
        <p:nvSpPr>
          <p:cNvPr id="3" name="Content Placeholder 2"/>
          <p:cNvSpPr>
            <a:spLocks noGrp="1"/>
          </p:cNvSpPr>
          <p:nvPr>
            <p:ph idx="1"/>
          </p:nvPr>
        </p:nvSpPr>
        <p:spPr>
          <a:xfrm>
            <a:off x="1295399" y="1623493"/>
            <a:ext cx="4548051" cy="4343400"/>
          </a:xfrm>
        </p:spPr>
        <p:txBody>
          <a:bodyPr/>
          <a:lstStyle/>
          <a:p>
            <a:pPr marL="0" indent="0">
              <a:buNone/>
            </a:pPr>
            <a:r>
              <a:rPr lang="en-US" dirty="0" smtClean="0"/>
              <a:t>Rate of Growth/Loss Between Years</a:t>
            </a:r>
          </a:p>
          <a:p>
            <a:r>
              <a:rPr lang="en-US" dirty="0" smtClean="0"/>
              <a:t>FFY 2014 to FFY 2015:  </a:t>
            </a:r>
            <a:r>
              <a:rPr lang="en-US" dirty="0" smtClean="0">
                <a:solidFill>
                  <a:srgbClr val="00B050"/>
                </a:solidFill>
              </a:rPr>
              <a:t>0.69</a:t>
            </a:r>
            <a:r>
              <a:rPr lang="en-US" dirty="0" smtClean="0">
                <a:solidFill>
                  <a:srgbClr val="00B050"/>
                </a:solidFill>
              </a:rPr>
              <a:t>%</a:t>
            </a:r>
            <a:endParaRPr lang="en-US" dirty="0" smtClean="0">
              <a:solidFill>
                <a:srgbClr val="00B050"/>
              </a:solidFill>
            </a:endParaRPr>
          </a:p>
          <a:p>
            <a:r>
              <a:rPr lang="en-US" dirty="0" smtClean="0">
                <a:solidFill>
                  <a:schemeClr val="tx1"/>
                </a:solidFill>
              </a:rPr>
              <a:t>FFY 2015 to FFY 2016:  </a:t>
            </a:r>
            <a:r>
              <a:rPr lang="en-US" dirty="0" smtClean="0">
                <a:solidFill>
                  <a:srgbClr val="FF0000"/>
                </a:solidFill>
              </a:rPr>
              <a:t>0</a:t>
            </a:r>
            <a:r>
              <a:rPr lang="en-US" dirty="0" smtClean="0">
                <a:solidFill>
                  <a:srgbClr val="FF0000"/>
                </a:solidFill>
              </a:rPr>
              <a:t>.13%</a:t>
            </a:r>
            <a:endParaRPr lang="en-US" dirty="0" smtClean="0">
              <a:solidFill>
                <a:srgbClr val="FF0000"/>
              </a:solidFill>
            </a:endParaRPr>
          </a:p>
          <a:p>
            <a:r>
              <a:rPr lang="en-US" dirty="0" smtClean="0">
                <a:solidFill>
                  <a:schemeClr val="tx1"/>
                </a:solidFill>
              </a:rPr>
              <a:t>FFY 2016 to FFY 2017: </a:t>
            </a:r>
            <a:r>
              <a:rPr lang="en-US" dirty="0">
                <a:solidFill>
                  <a:srgbClr val="FF0000"/>
                </a:solidFill>
              </a:rPr>
              <a:t> </a:t>
            </a:r>
            <a:r>
              <a:rPr lang="en-US" dirty="0" smtClean="0">
                <a:solidFill>
                  <a:srgbClr val="00B050"/>
                </a:solidFill>
              </a:rPr>
              <a:t>0</a:t>
            </a:r>
            <a:r>
              <a:rPr lang="en-US" dirty="0" smtClean="0">
                <a:solidFill>
                  <a:srgbClr val="00B050"/>
                </a:solidFill>
              </a:rPr>
              <a:t>.05</a:t>
            </a:r>
            <a:r>
              <a:rPr lang="en-US" dirty="0" smtClean="0">
                <a:solidFill>
                  <a:srgbClr val="00B050"/>
                </a:solidFill>
              </a:rPr>
              <a:t>%</a:t>
            </a:r>
          </a:p>
          <a:p>
            <a:r>
              <a:rPr lang="en-US" dirty="0" smtClean="0">
                <a:solidFill>
                  <a:schemeClr val="tx1"/>
                </a:solidFill>
              </a:rPr>
              <a:t>FFY 2017 to FFY 2018: </a:t>
            </a:r>
            <a:r>
              <a:rPr lang="en-US" dirty="0" smtClean="0">
                <a:solidFill>
                  <a:srgbClr val="00B050"/>
                </a:solidFill>
              </a:rPr>
              <a:t> </a:t>
            </a:r>
            <a:r>
              <a:rPr lang="en-US" dirty="0" smtClean="0">
                <a:solidFill>
                  <a:srgbClr val="00B050"/>
                </a:solidFill>
              </a:rPr>
              <a:t>0.76%</a:t>
            </a:r>
            <a:endParaRPr lang="en-US" dirty="0" smtClean="0">
              <a:solidFill>
                <a:srgbClr val="00B050"/>
              </a:solidFill>
            </a:endParaRPr>
          </a:p>
          <a:p>
            <a:r>
              <a:rPr lang="en-US" dirty="0" smtClean="0">
                <a:solidFill>
                  <a:schemeClr val="tx1"/>
                </a:solidFill>
              </a:rPr>
              <a:t>FFY 2018 to FFY 2019:  </a:t>
            </a:r>
            <a:r>
              <a:rPr lang="en-US" dirty="0" smtClean="0">
                <a:solidFill>
                  <a:srgbClr val="FF0000"/>
                </a:solidFill>
              </a:rPr>
              <a:t>0</a:t>
            </a:r>
            <a:r>
              <a:rPr lang="en-US" dirty="0" smtClean="0">
                <a:solidFill>
                  <a:srgbClr val="FF0000"/>
                </a:solidFill>
              </a:rPr>
              <a:t>.71%</a:t>
            </a:r>
            <a:endParaRPr lang="en-US" dirty="0" smtClean="0">
              <a:solidFill>
                <a:srgbClr val="FF0000"/>
              </a:solidFill>
            </a:endParaRPr>
          </a:p>
          <a:p>
            <a:pPr marL="0" indent="0">
              <a:buNone/>
            </a:pPr>
            <a:r>
              <a:rPr lang="en-US" dirty="0" smtClean="0">
                <a:solidFill>
                  <a:srgbClr val="00B050"/>
                </a:solidFill>
              </a:rPr>
              <a:t>Average Rate of Growth:  </a:t>
            </a:r>
            <a:r>
              <a:rPr lang="en-US" dirty="0" smtClean="0">
                <a:solidFill>
                  <a:srgbClr val="00B050"/>
                </a:solidFill>
              </a:rPr>
              <a:t>0.66%</a:t>
            </a:r>
            <a:endParaRPr lang="en-US" dirty="0" smtClean="0">
              <a:solidFill>
                <a:srgbClr val="00B050"/>
              </a:solidFill>
            </a:endParaRPr>
          </a:p>
          <a:p>
            <a:pPr marL="0" indent="0">
              <a:buNone/>
            </a:pPr>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21</a:t>
            </a:fld>
            <a:endParaRPr lang="en-US"/>
          </a:p>
        </p:txBody>
      </p:sp>
      <p:sp>
        <p:nvSpPr>
          <p:cNvPr id="7" name="Content Placeholder 2"/>
          <p:cNvSpPr txBox="1">
            <a:spLocks/>
          </p:cNvSpPr>
          <p:nvPr/>
        </p:nvSpPr>
        <p:spPr>
          <a:xfrm>
            <a:off x="6601097" y="1623493"/>
            <a:ext cx="4548051" cy="43434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smtClean="0"/>
              <a:t>Difference Between Target and State Data</a:t>
            </a:r>
          </a:p>
          <a:p>
            <a:r>
              <a:rPr lang="en-US" dirty="0" smtClean="0"/>
              <a:t>FFY 2014:   </a:t>
            </a:r>
            <a:r>
              <a:rPr lang="en-US" dirty="0" smtClean="0">
                <a:solidFill>
                  <a:srgbClr val="00B050"/>
                </a:solidFill>
              </a:rPr>
              <a:t>0</a:t>
            </a:r>
            <a:r>
              <a:rPr lang="en-US" dirty="0" smtClean="0">
                <a:solidFill>
                  <a:srgbClr val="00B050"/>
                </a:solidFill>
              </a:rPr>
              <a:t>.56%</a:t>
            </a:r>
            <a:endParaRPr lang="en-US" dirty="0" smtClean="0">
              <a:solidFill>
                <a:srgbClr val="00B050"/>
              </a:solidFill>
            </a:endParaRPr>
          </a:p>
          <a:p>
            <a:r>
              <a:rPr lang="en-US" dirty="0" smtClean="0">
                <a:solidFill>
                  <a:schemeClr val="tx1"/>
                </a:solidFill>
              </a:rPr>
              <a:t>FFY 2015:   </a:t>
            </a:r>
            <a:r>
              <a:rPr lang="en-US" dirty="0" smtClean="0">
                <a:solidFill>
                  <a:srgbClr val="00B050"/>
                </a:solidFill>
              </a:rPr>
              <a:t>1.22%</a:t>
            </a:r>
            <a:endParaRPr lang="en-US" dirty="0" smtClean="0">
              <a:solidFill>
                <a:srgbClr val="00B050"/>
              </a:solidFill>
            </a:endParaRPr>
          </a:p>
          <a:p>
            <a:r>
              <a:rPr lang="en-US" dirty="0" smtClean="0">
                <a:solidFill>
                  <a:schemeClr val="tx1"/>
                </a:solidFill>
              </a:rPr>
              <a:t>FFY 2016: </a:t>
            </a:r>
            <a:r>
              <a:rPr lang="en-US" dirty="0" smtClean="0">
                <a:solidFill>
                  <a:srgbClr val="FF0000"/>
                </a:solidFill>
              </a:rPr>
              <a:t> </a:t>
            </a:r>
            <a:r>
              <a:rPr lang="en-US" dirty="0" smtClean="0">
                <a:solidFill>
                  <a:srgbClr val="FF0000"/>
                </a:solidFill>
              </a:rPr>
              <a:t> </a:t>
            </a:r>
            <a:r>
              <a:rPr lang="en-US" dirty="0" smtClean="0">
                <a:solidFill>
                  <a:srgbClr val="00B050"/>
                </a:solidFill>
              </a:rPr>
              <a:t>0.00%</a:t>
            </a:r>
            <a:endParaRPr lang="en-US" dirty="0" smtClean="0">
              <a:solidFill>
                <a:srgbClr val="00B050"/>
              </a:solidFill>
            </a:endParaRPr>
          </a:p>
          <a:p>
            <a:r>
              <a:rPr lang="en-US" dirty="0" smtClean="0">
                <a:solidFill>
                  <a:schemeClr val="tx1"/>
                </a:solidFill>
              </a:rPr>
              <a:t>FFY 2017:   </a:t>
            </a:r>
            <a:r>
              <a:rPr lang="en-US" dirty="0" smtClean="0">
                <a:solidFill>
                  <a:srgbClr val="00B050"/>
                </a:solidFill>
              </a:rPr>
              <a:t>0.50%</a:t>
            </a:r>
            <a:endParaRPr lang="en-US" dirty="0" smtClean="0">
              <a:solidFill>
                <a:srgbClr val="00B050"/>
              </a:solidFill>
            </a:endParaRPr>
          </a:p>
          <a:p>
            <a:r>
              <a:rPr lang="en-US" dirty="0" smtClean="0">
                <a:solidFill>
                  <a:schemeClr val="tx1"/>
                </a:solidFill>
              </a:rPr>
              <a:t>FFY 2018: </a:t>
            </a:r>
            <a:r>
              <a:rPr lang="en-US" dirty="0" smtClean="0">
                <a:solidFill>
                  <a:srgbClr val="00B050"/>
                </a:solidFill>
              </a:rPr>
              <a:t>  </a:t>
            </a:r>
            <a:r>
              <a:rPr lang="en-US" dirty="0" smtClean="0">
                <a:solidFill>
                  <a:srgbClr val="00B050"/>
                </a:solidFill>
              </a:rPr>
              <a:t>0</a:t>
            </a:r>
            <a:r>
              <a:rPr lang="en-US" dirty="0" smtClean="0">
                <a:solidFill>
                  <a:srgbClr val="00B050"/>
                </a:solidFill>
              </a:rPr>
              <a:t>.80%</a:t>
            </a:r>
            <a:endParaRPr lang="en-US" dirty="0" smtClean="0">
              <a:solidFill>
                <a:srgbClr val="00B050"/>
              </a:solidFill>
            </a:endParaRPr>
          </a:p>
          <a:p>
            <a:r>
              <a:rPr lang="en-US" dirty="0" smtClean="0">
                <a:solidFill>
                  <a:schemeClr val="tx1"/>
                </a:solidFill>
              </a:rPr>
              <a:t>FFY 2019:   </a:t>
            </a:r>
            <a:r>
              <a:rPr lang="en-US" dirty="0" smtClean="0">
                <a:solidFill>
                  <a:srgbClr val="00B050"/>
                </a:solidFill>
              </a:rPr>
              <a:t>0.09%</a:t>
            </a:r>
            <a:endParaRPr lang="en-US" dirty="0" smtClean="0">
              <a:solidFill>
                <a:srgbClr val="00B050"/>
              </a:solidFill>
            </a:endParaRPr>
          </a:p>
          <a:p>
            <a:pPr marL="0" indent="0">
              <a:buFont typeface="Arial" panose="020B0604020202020204" pitchFamily="34" charset="0"/>
              <a:buNone/>
            </a:pPr>
            <a:endParaRPr lang="en-US" dirty="0">
              <a:solidFill>
                <a:schemeClr val="tx1"/>
              </a:solidFill>
            </a:endParaRPr>
          </a:p>
        </p:txBody>
      </p:sp>
    </p:spTree>
    <p:extLst>
      <p:ext uri="{BB962C8B-B14F-4D97-AF65-F5344CB8AC3E}">
        <p14:creationId xmlns:p14="http://schemas.microsoft.com/office/powerpoint/2010/main" val="183424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Susan’s slides go here</a:t>
            </a:r>
            <a:endParaRPr lang="en-US" dirty="0"/>
          </a:p>
        </p:txBody>
      </p:sp>
      <p:sp>
        <p:nvSpPr>
          <p:cNvPr id="3" name="Content Placeholder 2"/>
          <p:cNvSpPr>
            <a:spLocks noGrp="1"/>
          </p:cNvSpPr>
          <p:nvPr>
            <p:ph idx="1"/>
          </p:nvPr>
        </p:nvSpPr>
        <p:spPr/>
        <p:txBody>
          <a:bodyPr/>
          <a:lstStyle/>
          <a:p>
            <a:r>
              <a:rPr lang="en-US" dirty="0" smtClean="0"/>
              <a:t>Starting with intro slides</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22</a:t>
            </a:fld>
            <a:endParaRPr lang="en-US"/>
          </a:p>
        </p:txBody>
      </p:sp>
    </p:spTree>
    <p:extLst>
      <p:ext uri="{BB962C8B-B14F-4D97-AF65-F5344CB8AC3E}">
        <p14:creationId xmlns:p14="http://schemas.microsoft.com/office/powerpoint/2010/main" val="291705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354" y="1044023"/>
            <a:ext cx="9119380" cy="3967896"/>
          </a:xfrm>
        </p:spPr>
        <p:txBody>
          <a:bodyPr>
            <a:normAutofit/>
          </a:bodyPr>
          <a:lstStyle/>
          <a:p>
            <a:r>
              <a:rPr lang="en-US" sz="5400" dirty="0" smtClean="0"/>
              <a:t>Indicator </a:t>
            </a:r>
            <a:r>
              <a:rPr lang="en-US" sz="5400" dirty="0" smtClean="0"/>
              <a:t>4A</a:t>
            </a:r>
            <a:r>
              <a:rPr lang="en-US" sz="5400" dirty="0" smtClean="0"/>
              <a:t>– </a:t>
            </a:r>
            <a:r>
              <a:rPr lang="en-US" sz="5400" dirty="0" smtClean="0"/>
              <a:t>Suspension/Expulsion</a:t>
            </a:r>
            <a:r>
              <a:rPr lang="en-US" sz="5400" dirty="0" smtClean="0"/>
              <a:t/>
            </a:r>
            <a:br>
              <a:rPr lang="en-US" sz="5400" dirty="0" smtClean="0"/>
            </a:br>
            <a:r>
              <a:rPr lang="en-US" sz="5400" i="1" dirty="0" smtClean="0"/>
              <a:t>Analyzing Data</a:t>
            </a:r>
            <a:endParaRPr lang="en-US" sz="5400" i="1" dirty="0"/>
          </a:p>
        </p:txBody>
      </p:sp>
      <p:sp>
        <p:nvSpPr>
          <p:cNvPr id="4" name="Text Placeholder 3"/>
          <p:cNvSpPr>
            <a:spLocks noGrp="1"/>
          </p:cNvSpPr>
          <p:nvPr>
            <p:ph type="body" idx="1"/>
          </p:nvPr>
        </p:nvSpPr>
        <p:spPr>
          <a:xfrm>
            <a:off x="281354" y="5457975"/>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8039" l="2273" r="97403"/>
                    </a14:imgEffect>
                  </a14:imgLayer>
                </a14:imgProps>
              </a:ext>
              <a:ext uri="{28A0092B-C50C-407E-A947-70E740481C1C}">
                <a14:useLocalDpi xmlns:a14="http://schemas.microsoft.com/office/drawing/2010/main" val="0"/>
              </a:ext>
            </a:extLst>
          </a:blip>
          <a:srcRect/>
          <a:stretch>
            <a:fillRect/>
          </a:stretch>
        </p:blipFill>
        <p:spPr bwMode="auto">
          <a:xfrm>
            <a:off x="3604846" y="349196"/>
            <a:ext cx="3135588" cy="2076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22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Analyzing Data – Guiding Questions</a:t>
            </a:r>
            <a:endParaRPr lang="en-US" dirty="0"/>
          </a:p>
        </p:txBody>
      </p:sp>
      <p:sp>
        <p:nvSpPr>
          <p:cNvPr id="3" name="Content Placeholder 2"/>
          <p:cNvSpPr>
            <a:spLocks noGrp="1"/>
          </p:cNvSpPr>
          <p:nvPr>
            <p:ph idx="1"/>
          </p:nvPr>
        </p:nvSpPr>
        <p:spPr/>
        <p:txBody>
          <a:bodyPr>
            <a:normAutofit/>
          </a:bodyPr>
          <a:lstStyle/>
          <a:p>
            <a:r>
              <a:rPr lang="en-US" sz="3200" dirty="0" smtClean="0"/>
              <a:t>Which data points stood out to you? Why?</a:t>
            </a:r>
          </a:p>
          <a:p>
            <a:r>
              <a:rPr lang="en-US" sz="3200" dirty="0" smtClean="0"/>
              <a:t>How </a:t>
            </a:r>
            <a:r>
              <a:rPr lang="en-US" sz="3200" dirty="0" smtClean="0"/>
              <a:t>do you think the state </a:t>
            </a:r>
            <a:r>
              <a:rPr lang="en-US" sz="3200" dirty="0" smtClean="0"/>
              <a:t>is performing in regard to suspensions </a:t>
            </a:r>
            <a:r>
              <a:rPr lang="en-US" sz="3200" dirty="0"/>
              <a:t>and expulsions </a:t>
            </a:r>
            <a:r>
              <a:rPr lang="en-US" sz="3200" dirty="0" smtClean="0"/>
              <a:t>of </a:t>
            </a:r>
            <a:r>
              <a:rPr lang="en-US" sz="3200" dirty="0"/>
              <a:t>children with </a:t>
            </a:r>
            <a:r>
              <a:rPr lang="en-US" sz="3200" dirty="0" smtClean="0"/>
              <a:t>IEPs</a:t>
            </a:r>
            <a:r>
              <a:rPr lang="en-US" sz="3200" spc="-5" dirty="0" smtClean="0">
                <a:solidFill>
                  <a:schemeClr val="tx1"/>
                </a:solidFill>
              </a:rPr>
              <a:t>?</a:t>
            </a:r>
            <a:r>
              <a:rPr lang="en-US" sz="3200" spc="-110" dirty="0" smtClean="0">
                <a:solidFill>
                  <a:schemeClr val="tx1"/>
                </a:solidFill>
              </a:rPr>
              <a:t> </a:t>
            </a:r>
            <a:endParaRPr lang="en-US" sz="3200" dirty="0" smtClean="0">
              <a:solidFill>
                <a:schemeClr val="tx1"/>
              </a:solidFill>
            </a:endParaRP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24</a:t>
            </a:fld>
            <a:endParaRPr lang="en-US"/>
          </a:p>
        </p:txBody>
      </p:sp>
    </p:spTree>
    <p:extLst>
      <p:ext uri="{BB962C8B-B14F-4D97-AF65-F5344CB8AC3E}">
        <p14:creationId xmlns:p14="http://schemas.microsoft.com/office/powerpoint/2010/main" val="418322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a:t>
            </a:r>
            <a:r>
              <a:rPr lang="en-US" sz="5400" dirty="0" smtClean="0"/>
              <a:t>4A </a:t>
            </a:r>
            <a:r>
              <a:rPr lang="en-US" sz="5400" dirty="0" smtClean="0"/>
              <a:t>– </a:t>
            </a:r>
            <a:r>
              <a:rPr lang="en-US" sz="5400" dirty="0" smtClean="0"/>
              <a:t>Suspension/Expulsion</a:t>
            </a:r>
            <a:r>
              <a:rPr lang="en-US" sz="5400" dirty="0" smtClean="0"/>
              <a:t/>
            </a:r>
            <a:br>
              <a:rPr lang="en-US" sz="5400" dirty="0" smtClean="0"/>
            </a:br>
            <a:r>
              <a:rPr lang="en-US" sz="5400" i="1" dirty="0" smtClean="0"/>
              <a:t>Target Setting</a:t>
            </a:r>
            <a:endParaRPr lang="en-US" sz="5400" i="1"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990513" y="4095213"/>
            <a:ext cx="4270374" cy="1897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24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Target Setting – Guiding Questions</a:t>
            </a:r>
            <a:endParaRPr lang="en-US" dirty="0"/>
          </a:p>
        </p:txBody>
      </p:sp>
      <p:sp>
        <p:nvSpPr>
          <p:cNvPr id="3" name="Content Placeholder 2"/>
          <p:cNvSpPr>
            <a:spLocks noGrp="1"/>
          </p:cNvSpPr>
          <p:nvPr>
            <p:ph idx="1"/>
          </p:nvPr>
        </p:nvSpPr>
        <p:spPr/>
        <p:txBody>
          <a:bodyPr>
            <a:normAutofit/>
          </a:bodyPr>
          <a:lstStyle/>
          <a:p>
            <a:pPr marL="86360" marR="113030" algn="just">
              <a:spcBef>
                <a:spcPts val="610"/>
              </a:spcBef>
            </a:pPr>
            <a:r>
              <a:rPr lang="en-US" sz="3200" dirty="0">
                <a:solidFill>
                  <a:schemeClr val="tx1"/>
                </a:solidFill>
              </a:rPr>
              <a:t>States may choose to set one target that is</a:t>
            </a:r>
            <a:r>
              <a:rPr lang="en-US" sz="3200" spc="-130" dirty="0">
                <a:solidFill>
                  <a:schemeClr val="tx1"/>
                </a:solidFill>
              </a:rPr>
              <a:t> </a:t>
            </a:r>
            <a:r>
              <a:rPr lang="en-US" sz="3200" dirty="0">
                <a:solidFill>
                  <a:schemeClr val="tx1"/>
                </a:solidFill>
              </a:rPr>
              <a:t>inclusive </a:t>
            </a:r>
            <a:r>
              <a:rPr lang="en-US" sz="3200" dirty="0" smtClean="0">
                <a:solidFill>
                  <a:schemeClr val="tx1"/>
                </a:solidFill>
              </a:rPr>
              <a:t>of children </a:t>
            </a:r>
            <a:r>
              <a:rPr lang="en-US" sz="3200" dirty="0">
                <a:solidFill>
                  <a:schemeClr val="tx1"/>
                </a:solidFill>
              </a:rPr>
              <a:t>ages 3, 4, and 5, or set individual targets for each age</a:t>
            </a:r>
            <a:r>
              <a:rPr lang="en-US" sz="3200" dirty="0" smtClean="0">
                <a:solidFill>
                  <a:schemeClr val="tx1"/>
                </a:solidFill>
              </a:rPr>
              <a:t>.  What should New Mexico do?</a:t>
            </a:r>
          </a:p>
          <a:p>
            <a:pPr marL="86360" marR="113030" algn="just">
              <a:spcBef>
                <a:spcPts val="610"/>
              </a:spcBef>
              <a:spcAft>
                <a:spcPts val="0"/>
              </a:spcAft>
            </a:pPr>
            <a:endParaRPr lang="en-US" sz="1100" dirty="0" smtClean="0">
              <a:solidFill>
                <a:schemeClr val="tx1"/>
              </a:solidFill>
            </a:endParaRPr>
          </a:p>
          <a:p>
            <a:pPr marL="86360" marR="113030" algn="just">
              <a:spcBef>
                <a:spcPts val="610"/>
              </a:spcBef>
              <a:spcAft>
                <a:spcPts val="0"/>
              </a:spcAft>
            </a:pPr>
            <a:r>
              <a:rPr lang="en-US" sz="3200" dirty="0" smtClean="0">
                <a:solidFill>
                  <a:schemeClr val="tx1"/>
                </a:solidFill>
              </a:rPr>
              <a:t>Is the baseline appropriate?</a:t>
            </a:r>
          </a:p>
          <a:p>
            <a:pPr marL="86360" marR="113030" algn="just">
              <a:spcBef>
                <a:spcPts val="610"/>
              </a:spcBef>
              <a:spcAft>
                <a:spcPts val="0"/>
              </a:spcAft>
            </a:pPr>
            <a:endParaRPr lang="en-US" sz="1400" dirty="0" smtClean="0">
              <a:solidFill>
                <a:schemeClr val="tx1"/>
              </a:solidFill>
            </a:endParaRPr>
          </a:p>
          <a:p>
            <a:pPr marL="86360" marR="113030" algn="just">
              <a:spcBef>
                <a:spcPts val="610"/>
              </a:spcBef>
              <a:spcAft>
                <a:spcPts val="0"/>
              </a:spcAft>
            </a:pPr>
            <a:r>
              <a:rPr lang="en-US" sz="3200" dirty="0" smtClean="0">
                <a:solidFill>
                  <a:schemeClr val="tx1"/>
                </a:solidFill>
              </a:rPr>
              <a:t>What should target(s) be?</a:t>
            </a:r>
          </a:p>
          <a:p>
            <a:pPr marL="360680" marR="113030" lvl="1" algn="just">
              <a:spcBef>
                <a:spcPts val="610"/>
              </a:spcBef>
            </a:pPr>
            <a:r>
              <a:rPr lang="en-US" sz="2800" dirty="0" smtClean="0">
                <a:solidFill>
                  <a:schemeClr val="tx1"/>
                </a:solidFill>
              </a:rPr>
              <a:t>Should they increase each year?</a:t>
            </a:r>
          </a:p>
          <a:p>
            <a:pPr marL="635000" marR="113030" lvl="2" algn="just">
              <a:spcBef>
                <a:spcPts val="610"/>
              </a:spcBef>
            </a:pPr>
            <a:r>
              <a:rPr lang="en-US" sz="2600" dirty="0" smtClean="0">
                <a:solidFill>
                  <a:schemeClr val="tx1"/>
                </a:solidFill>
              </a:rPr>
              <a:t>By what increments?</a:t>
            </a:r>
          </a:p>
          <a:p>
            <a:pPr marL="0" marR="113030" indent="0" algn="just">
              <a:spcBef>
                <a:spcPts val="610"/>
              </a:spcBef>
              <a:spcAft>
                <a:spcPts val="0"/>
              </a:spcAft>
              <a:buNone/>
            </a:pPr>
            <a:endParaRPr lang="en-US" sz="4000" dirty="0">
              <a:solidFill>
                <a:schemeClr val="tx1"/>
              </a:solidFill>
            </a:endParaRP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26</a:t>
            </a:fld>
            <a:endParaRPr lang="en-US"/>
          </a:p>
        </p:txBody>
      </p:sp>
    </p:spTree>
    <p:extLst>
      <p:ext uri="{BB962C8B-B14F-4D97-AF65-F5344CB8AC3E}">
        <p14:creationId xmlns:p14="http://schemas.microsoft.com/office/powerpoint/2010/main" val="272430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a:t>
            </a:r>
            <a:r>
              <a:rPr lang="en-US" sz="5400" dirty="0"/>
              <a:t>4</a:t>
            </a:r>
            <a:r>
              <a:rPr lang="en-US" sz="5400" dirty="0" smtClean="0"/>
              <a:t>A </a:t>
            </a:r>
            <a:r>
              <a:rPr lang="en-US" sz="5400" dirty="0" smtClean="0"/>
              <a:t>– </a:t>
            </a:r>
            <a:r>
              <a:rPr lang="en-US" sz="5400" dirty="0" smtClean="0"/>
              <a:t>Suspension Expulsion</a:t>
            </a:r>
            <a:r>
              <a:rPr lang="en-US" sz="5400" dirty="0" smtClean="0"/>
              <a:t/>
            </a:r>
            <a:br>
              <a:rPr lang="en-US" sz="5400" dirty="0" smtClean="0"/>
            </a:br>
            <a:r>
              <a:rPr lang="en-US" sz="5400" i="1" dirty="0" smtClean="0"/>
              <a:t>Evaluating Progress</a:t>
            </a:r>
            <a:endParaRPr lang="en-US" sz="5400" i="1"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6" name="Picture 5"/>
          <p:cNvPicPr>
            <a:picLocks noChangeAspect="1"/>
          </p:cNvPicPr>
          <p:nvPr/>
        </p:nvPicPr>
        <p:blipFill>
          <a:blip r:embed="rId2">
            <a:clrChange>
              <a:clrFrom>
                <a:srgbClr val="D2BDA0"/>
              </a:clrFrom>
              <a:clrTo>
                <a:srgbClr val="D2BDA0">
                  <a:alpha val="0"/>
                </a:srgbClr>
              </a:clrTo>
            </a:clrChange>
          </a:blip>
          <a:stretch>
            <a:fillRect/>
          </a:stretch>
        </p:blipFill>
        <p:spPr>
          <a:xfrm>
            <a:off x="3550830" y="127641"/>
            <a:ext cx="2542543" cy="1863503"/>
          </a:xfrm>
          <a:prstGeom prst="rect">
            <a:avLst/>
          </a:prstGeom>
        </p:spPr>
      </p:pic>
    </p:spTree>
    <p:extLst>
      <p:ext uri="{BB962C8B-B14F-4D97-AF65-F5344CB8AC3E}">
        <p14:creationId xmlns:p14="http://schemas.microsoft.com/office/powerpoint/2010/main" val="303580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Evaluating Progress – Guiding Questions</a:t>
            </a:r>
            <a:endParaRPr lang="en-US" dirty="0"/>
          </a:p>
        </p:txBody>
      </p:sp>
      <p:sp>
        <p:nvSpPr>
          <p:cNvPr id="3" name="Content Placeholder 2"/>
          <p:cNvSpPr>
            <a:spLocks noGrp="1"/>
          </p:cNvSpPr>
          <p:nvPr>
            <p:ph idx="1"/>
          </p:nvPr>
        </p:nvSpPr>
        <p:spPr/>
        <p:txBody>
          <a:bodyPr>
            <a:normAutofit/>
          </a:bodyPr>
          <a:lstStyle/>
          <a:p>
            <a:r>
              <a:rPr lang="en-US" sz="3200" dirty="0" smtClean="0"/>
              <a:t>What demonstrates the State is making progress with Indicator 6A?</a:t>
            </a:r>
          </a:p>
          <a:p>
            <a:r>
              <a:rPr lang="en-US" sz="3200" dirty="0" smtClean="0"/>
              <a:t>What factors could impact progress?</a:t>
            </a: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28</a:t>
            </a:fld>
            <a:endParaRPr lang="en-US"/>
          </a:p>
        </p:txBody>
      </p:sp>
    </p:spTree>
    <p:extLst>
      <p:ext uri="{BB962C8B-B14F-4D97-AF65-F5344CB8AC3E}">
        <p14:creationId xmlns:p14="http://schemas.microsoft.com/office/powerpoint/2010/main" val="271778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a:t>
            </a:r>
            <a:r>
              <a:rPr lang="en-US" sz="5400" dirty="0" smtClean="0"/>
              <a:t>4A </a:t>
            </a:r>
            <a:r>
              <a:rPr lang="en-US" sz="5400" dirty="0" smtClean="0"/>
              <a:t>– </a:t>
            </a:r>
            <a:r>
              <a:rPr lang="en-US" sz="5400" dirty="0" smtClean="0"/>
              <a:t>Suspension/Expulsion</a:t>
            </a:r>
            <a:r>
              <a:rPr lang="en-US" sz="5400" dirty="0" smtClean="0"/>
              <a:t/>
            </a:r>
            <a:br>
              <a:rPr lang="en-US" sz="5400" dirty="0" smtClean="0"/>
            </a:br>
            <a:r>
              <a:rPr lang="en-US" sz="5400" i="1" dirty="0" smtClean="0"/>
              <a:t>Improvement Strategies</a:t>
            </a:r>
            <a:endParaRPr lang="en-US" sz="5400" i="1"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43012" name="Picture 4" descr="Improvement Patent (Everything You Need to Know) | Patent Rebel"/>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97943" y="212836"/>
            <a:ext cx="3003474" cy="1813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84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Housekeeping</a:t>
            </a:r>
            <a:endParaRPr lang="en-US" dirty="0"/>
          </a:p>
        </p:txBody>
      </p:sp>
      <p:sp>
        <p:nvSpPr>
          <p:cNvPr id="3" name="Content Placeholder 2"/>
          <p:cNvSpPr>
            <a:spLocks noGrp="1"/>
          </p:cNvSpPr>
          <p:nvPr>
            <p:ph idx="1"/>
          </p:nvPr>
        </p:nvSpPr>
        <p:spPr/>
        <p:txBody>
          <a:bodyPr>
            <a:normAutofit/>
          </a:bodyPr>
          <a:lstStyle/>
          <a:p>
            <a:r>
              <a:rPr lang="en-US" sz="3200" dirty="0" smtClean="0"/>
              <a:t>Meeting Norms</a:t>
            </a:r>
          </a:p>
          <a:p>
            <a:pPr lvl="1"/>
            <a:r>
              <a:rPr lang="en-US" sz="2800" dirty="0" smtClean="0"/>
              <a:t>Everyone has valuable information to provide</a:t>
            </a:r>
          </a:p>
          <a:p>
            <a:pPr lvl="1"/>
            <a:r>
              <a:rPr lang="en-US" sz="2800" dirty="0" smtClean="0"/>
              <a:t>Raise your hand via Zoom</a:t>
            </a:r>
          </a:p>
          <a:p>
            <a:pPr lvl="2"/>
            <a:r>
              <a:rPr lang="en-US" sz="2600" dirty="0" smtClean="0"/>
              <a:t>Liz Schweiger will acknowledge those with raised hands</a:t>
            </a:r>
          </a:p>
          <a:p>
            <a:pPr lvl="1" algn="just"/>
            <a:endParaRPr lang="en-US" sz="2800" dirty="0" smtClean="0"/>
          </a:p>
          <a:p>
            <a:pPr lvl="1" algn="just"/>
            <a:endParaRPr lang="en-US" sz="2800" dirty="0"/>
          </a:p>
          <a:p>
            <a:pPr lvl="1" algn="just"/>
            <a:endParaRPr lang="en-US" sz="2800" dirty="0" smtClean="0"/>
          </a:p>
          <a:p>
            <a:pPr lvl="2" algn="just"/>
            <a:r>
              <a:rPr lang="en-US" sz="2600" dirty="0" smtClean="0"/>
              <a:t>Lower hand</a:t>
            </a: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3</a:t>
            </a:fld>
            <a:endParaRPr lang="en-US"/>
          </a:p>
        </p:txBody>
      </p:sp>
      <p:pic>
        <p:nvPicPr>
          <p:cNvPr id="4" name="Picture 3"/>
          <p:cNvPicPr>
            <a:picLocks noChangeAspect="1"/>
          </p:cNvPicPr>
          <p:nvPr/>
        </p:nvPicPr>
        <p:blipFill>
          <a:blip r:embed="rId2"/>
          <a:stretch>
            <a:fillRect/>
          </a:stretch>
        </p:blipFill>
        <p:spPr>
          <a:xfrm>
            <a:off x="1783760" y="4000500"/>
            <a:ext cx="6638925" cy="752475"/>
          </a:xfrm>
          <a:prstGeom prst="rect">
            <a:avLst/>
          </a:prstGeom>
        </p:spPr>
      </p:pic>
      <p:sp>
        <p:nvSpPr>
          <p:cNvPr id="7" name="Up Arrow 6"/>
          <p:cNvSpPr/>
          <p:nvPr/>
        </p:nvSpPr>
        <p:spPr>
          <a:xfrm>
            <a:off x="7611292" y="4841965"/>
            <a:ext cx="478971" cy="757646"/>
          </a:xfrm>
          <a:prstGeom prst="upArrow">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76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 for participating! </a:t>
            </a:r>
          </a:p>
        </p:txBody>
      </p:sp>
      <p:sp>
        <p:nvSpPr>
          <p:cNvPr id="3" name="Content Placeholder 2"/>
          <p:cNvSpPr>
            <a:spLocks noGrp="1"/>
          </p:cNvSpPr>
          <p:nvPr>
            <p:ph idx="1"/>
          </p:nvPr>
        </p:nvSpPr>
        <p:spPr/>
        <p:txBody>
          <a:bodyPr>
            <a:normAutofit/>
          </a:bodyPr>
          <a:lstStyle/>
          <a:p>
            <a:r>
              <a:rPr lang="en-US" dirty="0" smtClean="0"/>
              <a:t>Contact Information</a:t>
            </a:r>
          </a:p>
          <a:p>
            <a:pPr lvl="1"/>
            <a:r>
              <a:rPr lang="en-US" dirty="0" smtClean="0"/>
              <a:t>Charlene Marcotte, Data Supervisor</a:t>
            </a:r>
          </a:p>
          <a:p>
            <a:pPr lvl="1"/>
            <a:r>
              <a:rPr lang="en-US" dirty="0" smtClean="0">
                <a:hlinkClick r:id="rId2"/>
              </a:rPr>
              <a:t>Charlene.Marcotte@state.nm.us</a:t>
            </a:r>
            <a:endParaRPr lang="en-US" dirty="0" smtClean="0"/>
          </a:p>
          <a:p>
            <a:pPr lvl="1"/>
            <a:r>
              <a:rPr lang="en-US" dirty="0" smtClean="0"/>
              <a:t>(505) 309-1688</a:t>
            </a:r>
          </a:p>
          <a:p>
            <a:pPr lvl="1"/>
            <a:endParaRPr lang="en-US" dirty="0"/>
          </a:p>
          <a:p>
            <a:pPr lvl="1"/>
            <a:endParaRPr lang="en-US" dirty="0" smtClean="0"/>
          </a:p>
          <a:p>
            <a:pPr lvl="1"/>
            <a:endParaRPr lang="en-US" dirty="0"/>
          </a:p>
          <a:p>
            <a:pPr lvl="1"/>
            <a:endParaRPr lang="en-US" dirty="0" smtClean="0"/>
          </a:p>
          <a:p>
            <a:pPr lvl="1"/>
            <a:endParaRPr lang="en-US" dirty="0"/>
          </a:p>
          <a:p>
            <a:pPr marL="320040" lvl="1" indent="0" algn="ctr">
              <a:buNone/>
            </a:pPr>
            <a:r>
              <a:rPr lang="en-US" sz="3600" dirty="0" smtClean="0">
                <a:latin typeface="Ink Free" panose="03080402000500000000" pitchFamily="66" charset="0"/>
                <a:sym typeface="Wingdings" panose="05000000000000000000" pitchFamily="2" charset="2"/>
              </a:rPr>
              <a:t> </a:t>
            </a:r>
            <a:r>
              <a:rPr lang="en-US" sz="3600" dirty="0" smtClean="0">
                <a:latin typeface="Ink Free" panose="03080402000500000000" pitchFamily="66" charset="0"/>
              </a:rPr>
              <a:t>Stay Safe!  Stay Healthy! </a:t>
            </a:r>
            <a:r>
              <a:rPr lang="en-US" sz="3600" dirty="0" smtClean="0">
                <a:latin typeface="Ink Free" panose="03080402000500000000" pitchFamily="66" charset="0"/>
                <a:sym typeface="Wingdings" panose="05000000000000000000" pitchFamily="2" charset="2"/>
              </a:rPr>
              <a:t></a:t>
            </a:r>
            <a:endParaRPr lang="en-US" sz="3600" dirty="0" smtClean="0">
              <a:latin typeface="Ink Free" panose="03080402000500000000" pitchFamily="66" charset="0"/>
            </a:endParaRPr>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30</a:t>
            </a:fld>
            <a:endParaRPr lang="en-US"/>
          </a:p>
        </p:txBody>
      </p:sp>
    </p:spTree>
    <p:extLst>
      <p:ext uri="{BB962C8B-B14F-4D97-AF65-F5344CB8AC3E}">
        <p14:creationId xmlns:p14="http://schemas.microsoft.com/office/powerpoint/2010/main" val="8972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Housekeeping</a:t>
            </a:r>
            <a:endParaRPr lang="en-US" dirty="0"/>
          </a:p>
        </p:txBody>
      </p:sp>
      <p:sp>
        <p:nvSpPr>
          <p:cNvPr id="3" name="Content Placeholder 2"/>
          <p:cNvSpPr>
            <a:spLocks noGrp="1"/>
          </p:cNvSpPr>
          <p:nvPr>
            <p:ph idx="1"/>
          </p:nvPr>
        </p:nvSpPr>
        <p:spPr/>
        <p:txBody>
          <a:bodyPr>
            <a:normAutofit/>
          </a:bodyPr>
          <a:lstStyle/>
          <a:p>
            <a:r>
              <a:rPr lang="en-US" sz="3200" dirty="0" smtClean="0"/>
              <a:t>Meeting Norms</a:t>
            </a:r>
          </a:p>
          <a:p>
            <a:pPr lvl="1" algn="just"/>
            <a:r>
              <a:rPr lang="en-US" sz="2800" dirty="0" smtClean="0"/>
              <a:t>Parents/Guardians will have the option to provide input first </a:t>
            </a:r>
          </a:p>
          <a:p>
            <a:pPr lvl="1" algn="just"/>
            <a:r>
              <a:rPr lang="en-US" sz="2800" dirty="0" smtClean="0"/>
              <a:t>Chat box available for questions</a:t>
            </a:r>
          </a:p>
          <a:p>
            <a:pPr lvl="2" algn="just"/>
            <a:r>
              <a:rPr lang="en-US" sz="2600" dirty="0" smtClean="0"/>
              <a:t>Moderated by Leah Johnson </a:t>
            </a:r>
          </a:p>
          <a:p>
            <a:pPr lvl="1" algn="just"/>
            <a:r>
              <a:rPr lang="en-US" sz="2800" dirty="0" err="1" smtClean="0"/>
              <a:t>Jamboard</a:t>
            </a:r>
            <a:r>
              <a:rPr lang="en-US" sz="2800" dirty="0" smtClean="0"/>
              <a:t> available for feedback</a:t>
            </a:r>
          </a:p>
          <a:p>
            <a:pPr lvl="2" algn="just"/>
            <a:r>
              <a:rPr lang="en-US" sz="2600" dirty="0" smtClean="0"/>
              <a:t>Moderated by Matthew Kump</a:t>
            </a: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4</a:t>
            </a:fld>
            <a:endParaRPr lang="en-US"/>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err="1" smtClean="0"/>
              <a:t>Jamboard</a:t>
            </a:r>
            <a:r>
              <a:rPr lang="en-US" sz="5400" dirty="0" smtClean="0"/>
              <a:t>		</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Matthew Kump</a:t>
            </a:r>
            <a:endParaRPr lang="en-US" sz="4000" dirty="0"/>
          </a:p>
        </p:txBody>
      </p:sp>
      <p:pic>
        <p:nvPicPr>
          <p:cNvPr id="1026" name="Picture 2" descr="Featured Resource: Google Jam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044" y="2646800"/>
            <a:ext cx="4162334" cy="239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1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Introduction to the State Performance Plan (SPP)/Annual Performance Report (APR)		</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endParaRPr lang="en-US" sz="4000" dirty="0"/>
          </a:p>
        </p:txBody>
      </p:sp>
    </p:spTree>
    <p:extLst>
      <p:ext uri="{BB962C8B-B14F-4D97-AF65-F5344CB8AC3E}">
        <p14:creationId xmlns:p14="http://schemas.microsoft.com/office/powerpoint/2010/main" val="331225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Individuals with Disabilities Education Act – Part B</a:t>
            </a:r>
            <a:endParaRPr lang="en-US" dirty="0"/>
          </a:p>
        </p:txBody>
      </p:sp>
      <p:sp>
        <p:nvSpPr>
          <p:cNvPr id="3" name="Content Placeholder 2"/>
          <p:cNvSpPr>
            <a:spLocks noGrp="1"/>
          </p:cNvSpPr>
          <p:nvPr>
            <p:ph idx="1"/>
          </p:nvPr>
        </p:nvSpPr>
        <p:spPr>
          <a:xfrm>
            <a:off x="1295400" y="1828800"/>
            <a:ext cx="9601200" cy="4423954"/>
          </a:xfrm>
        </p:spPr>
        <p:txBody>
          <a:bodyPr>
            <a:normAutofit/>
          </a:bodyPr>
          <a:lstStyle/>
          <a:p>
            <a:r>
              <a:rPr lang="en-US" sz="2000" dirty="0" smtClean="0"/>
              <a:t>A student that 1.Has a disability and 2.The need for specialized instruction </a:t>
            </a:r>
          </a:p>
          <a:p>
            <a:r>
              <a:rPr lang="en-US" sz="2000" dirty="0" smtClean="0"/>
              <a:t>Disability Categories:</a:t>
            </a:r>
          </a:p>
          <a:p>
            <a:endParaRPr lang="en-US" sz="2000" dirty="0"/>
          </a:p>
          <a:p>
            <a:endParaRPr lang="en-US" sz="2000" dirty="0" smtClean="0"/>
          </a:p>
          <a:p>
            <a:endParaRPr lang="en-US" sz="2000" dirty="0"/>
          </a:p>
          <a:p>
            <a:endParaRPr lang="en-US" sz="2000" dirty="0" smtClean="0"/>
          </a:p>
          <a:p>
            <a:r>
              <a:rPr lang="en-US" sz="2000" dirty="0" smtClean="0"/>
              <a:t>Gifted </a:t>
            </a:r>
            <a:r>
              <a:rPr lang="en-US" sz="2000" dirty="0" smtClean="0"/>
              <a:t>Services are a New Mexico rule and gifted students are not counted in any of the data reported to the Office of Special Education Programs (OSEP)</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7</a:t>
            </a:fld>
            <a:endParaRPr lang="en-US"/>
          </a:p>
        </p:txBody>
      </p:sp>
      <p:sp>
        <p:nvSpPr>
          <p:cNvPr id="7" name="TextBox 6"/>
          <p:cNvSpPr txBox="1"/>
          <p:nvPr/>
        </p:nvSpPr>
        <p:spPr>
          <a:xfrm>
            <a:off x="1775460" y="2605141"/>
            <a:ext cx="4108505" cy="2339102"/>
          </a:xfrm>
          <a:prstGeom prst="rect">
            <a:avLst/>
          </a:prstGeom>
          <a:noFill/>
        </p:spPr>
        <p:txBody>
          <a:bodyPr wrap="square" rtlCol="0">
            <a:spAutoFit/>
          </a:bodyPr>
          <a:lstStyle/>
          <a:p>
            <a:pPr lvl="1"/>
            <a:r>
              <a:rPr lang="en-US" sz="1600" dirty="0" smtClean="0"/>
              <a:t>- Intellectual </a:t>
            </a:r>
            <a:r>
              <a:rPr lang="en-US" sz="1600" dirty="0"/>
              <a:t>Disability</a:t>
            </a:r>
          </a:p>
          <a:p>
            <a:pPr lvl="1"/>
            <a:r>
              <a:rPr lang="en-US" sz="1600" dirty="0" smtClean="0"/>
              <a:t>- Hearing </a:t>
            </a:r>
            <a:r>
              <a:rPr lang="en-US" sz="1600" dirty="0"/>
              <a:t>Impairment </a:t>
            </a:r>
          </a:p>
          <a:p>
            <a:pPr lvl="1"/>
            <a:r>
              <a:rPr lang="en-US" sz="1600" dirty="0" smtClean="0"/>
              <a:t>- Speech </a:t>
            </a:r>
            <a:r>
              <a:rPr lang="en-US" sz="1600" dirty="0"/>
              <a:t>or Language Impairment</a:t>
            </a:r>
          </a:p>
          <a:p>
            <a:pPr lvl="1"/>
            <a:r>
              <a:rPr lang="en-US" sz="1600" dirty="0" smtClean="0"/>
              <a:t>- Visual </a:t>
            </a:r>
            <a:r>
              <a:rPr lang="en-US" sz="1600" dirty="0"/>
              <a:t>Impairment</a:t>
            </a:r>
          </a:p>
          <a:p>
            <a:pPr lvl="1"/>
            <a:r>
              <a:rPr lang="en-US" sz="1600" dirty="0" smtClean="0"/>
              <a:t>- Emotional </a:t>
            </a:r>
            <a:r>
              <a:rPr lang="en-US" sz="1600" dirty="0"/>
              <a:t>Disturbance</a:t>
            </a:r>
          </a:p>
          <a:p>
            <a:pPr lvl="1"/>
            <a:r>
              <a:rPr lang="en-US" sz="1600" dirty="0" smtClean="0"/>
              <a:t>- Orthopedic </a:t>
            </a:r>
            <a:r>
              <a:rPr lang="en-US" sz="1600" dirty="0"/>
              <a:t>Impairment</a:t>
            </a:r>
          </a:p>
          <a:p>
            <a:pPr lvl="1"/>
            <a:r>
              <a:rPr lang="en-US" sz="1600" dirty="0" smtClean="0"/>
              <a:t>- </a:t>
            </a:r>
            <a:r>
              <a:rPr lang="en-US" sz="1600" dirty="0" smtClean="0"/>
              <a:t>Development Delayed (To age 8)</a:t>
            </a:r>
            <a:endParaRPr lang="en-US" sz="1600" dirty="0"/>
          </a:p>
          <a:p>
            <a:pPr lvl="1"/>
            <a:endParaRPr lang="en-US" sz="1600" dirty="0"/>
          </a:p>
          <a:p>
            <a:endParaRPr lang="en-US" dirty="0"/>
          </a:p>
        </p:txBody>
      </p:sp>
      <p:sp>
        <p:nvSpPr>
          <p:cNvPr id="8" name="TextBox 7"/>
          <p:cNvSpPr txBox="1"/>
          <p:nvPr/>
        </p:nvSpPr>
        <p:spPr>
          <a:xfrm>
            <a:off x="6132910" y="2703443"/>
            <a:ext cx="5243750" cy="1569660"/>
          </a:xfrm>
          <a:prstGeom prst="rect">
            <a:avLst/>
          </a:prstGeom>
          <a:noFill/>
        </p:spPr>
        <p:txBody>
          <a:bodyPr wrap="square" rtlCol="0">
            <a:spAutoFit/>
          </a:bodyPr>
          <a:lstStyle/>
          <a:p>
            <a:pPr lvl="1"/>
            <a:r>
              <a:rPr lang="en-US" sz="1600" dirty="0"/>
              <a:t>- Autism</a:t>
            </a:r>
          </a:p>
          <a:p>
            <a:pPr lvl="1"/>
            <a:r>
              <a:rPr lang="en-US" sz="1600" dirty="0"/>
              <a:t>- Traumatic Brain Injury</a:t>
            </a:r>
          </a:p>
          <a:p>
            <a:pPr lvl="1"/>
            <a:r>
              <a:rPr lang="en-US" sz="1600" dirty="0"/>
              <a:t>- Other Heath Impairment</a:t>
            </a:r>
          </a:p>
          <a:p>
            <a:pPr lvl="1"/>
            <a:r>
              <a:rPr lang="en-US" sz="1600" dirty="0"/>
              <a:t>- Specific Learning Disability</a:t>
            </a:r>
          </a:p>
          <a:p>
            <a:pPr lvl="1"/>
            <a:r>
              <a:rPr lang="en-US" sz="1600" dirty="0"/>
              <a:t>- Deaf-Blindness</a:t>
            </a:r>
          </a:p>
          <a:p>
            <a:pPr lvl="1"/>
            <a:r>
              <a:rPr lang="en-US" sz="1600" dirty="0"/>
              <a:t>- Multiple Disabilities</a:t>
            </a:r>
          </a:p>
        </p:txBody>
      </p:sp>
    </p:spTree>
    <p:extLst>
      <p:ext uri="{BB962C8B-B14F-4D97-AF65-F5344CB8AC3E}">
        <p14:creationId xmlns:p14="http://schemas.microsoft.com/office/powerpoint/2010/main" val="389511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fontScale="90000"/>
          </a:bodyPr>
          <a:lstStyle/>
          <a:p>
            <a:pPr algn="ctr"/>
            <a:r>
              <a:rPr lang="en-US" dirty="0"/>
              <a:t>Overview of the State Performance Plan (SPP</a:t>
            </a:r>
            <a:r>
              <a:rPr lang="en-US" dirty="0" smtClean="0"/>
              <a:t>)/</a:t>
            </a:r>
            <a:br>
              <a:rPr lang="en-US" dirty="0" smtClean="0"/>
            </a:br>
            <a:r>
              <a:rPr lang="en-US" dirty="0" smtClean="0"/>
              <a:t>Annual </a:t>
            </a:r>
            <a:r>
              <a:rPr lang="en-US" dirty="0"/>
              <a:t>Performance Report (APR)</a:t>
            </a:r>
          </a:p>
        </p:txBody>
      </p:sp>
      <p:sp>
        <p:nvSpPr>
          <p:cNvPr id="3" name="Content Placeholder 2"/>
          <p:cNvSpPr>
            <a:spLocks noGrp="1"/>
          </p:cNvSpPr>
          <p:nvPr>
            <p:ph idx="1"/>
          </p:nvPr>
        </p:nvSpPr>
        <p:spPr>
          <a:xfrm>
            <a:off x="590006" y="1750423"/>
            <a:ext cx="6420394" cy="4343400"/>
          </a:xfrm>
        </p:spPr>
        <p:txBody>
          <a:bodyPr>
            <a:normAutofit/>
          </a:bodyPr>
          <a:lstStyle/>
          <a:p>
            <a:r>
              <a:rPr lang="en-US" dirty="0"/>
              <a:t>States receiving funds </a:t>
            </a:r>
            <a:r>
              <a:rPr lang="en-US" dirty="0" smtClean="0"/>
              <a:t>from the U.S. Department of Education, to </a:t>
            </a:r>
            <a:r>
              <a:rPr lang="en-US" dirty="0"/>
              <a:t>implement the Individuals with Disabilities Education Act (IDEA) must develop a State Performance Plan (SPP</a:t>
            </a:r>
            <a:r>
              <a:rPr lang="en-US" dirty="0" smtClean="0"/>
              <a:t>)</a:t>
            </a:r>
          </a:p>
          <a:p>
            <a:pPr lvl="1"/>
            <a:r>
              <a:rPr lang="en-US" dirty="0" smtClean="0"/>
              <a:t>The SPP describes State efforts </a:t>
            </a:r>
            <a:r>
              <a:rPr lang="en-US" dirty="0"/>
              <a:t>to meet the requirements and purposes of </a:t>
            </a:r>
            <a:r>
              <a:rPr lang="en-US" dirty="0" smtClean="0"/>
              <a:t>IDEA, Part B</a:t>
            </a:r>
          </a:p>
          <a:p>
            <a:r>
              <a:rPr lang="en-US" dirty="0" smtClean="0"/>
              <a:t>States must report on the performance of the SPP through the Annual </a:t>
            </a:r>
            <a:r>
              <a:rPr lang="en-US" dirty="0"/>
              <a:t>Performance Report (APR) </a:t>
            </a:r>
            <a:endParaRPr lang="en-US" dirty="0" smtClean="0"/>
          </a:p>
          <a:p>
            <a:pPr lvl="1"/>
            <a:r>
              <a:rPr lang="en-US" dirty="0" smtClean="0"/>
              <a:t>Completing </a:t>
            </a:r>
            <a:r>
              <a:rPr lang="en-US" dirty="0"/>
              <a:t>the SPP and APR relies on the collection and use of a variety of </a:t>
            </a:r>
            <a:r>
              <a:rPr lang="en-US" dirty="0" smtClean="0"/>
              <a:t>data</a:t>
            </a:r>
            <a:endParaRPr lang="en-US" sz="24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8</a:t>
            </a:fld>
            <a:endParaRPr lang="en-US"/>
          </a:p>
        </p:txBody>
      </p:sp>
      <p:pic>
        <p:nvPicPr>
          <p:cNvPr id="7" name="Picture 6"/>
          <p:cNvPicPr>
            <a:picLocks noChangeAspect="1"/>
          </p:cNvPicPr>
          <p:nvPr/>
        </p:nvPicPr>
        <p:blipFill>
          <a:blip r:embed="rId2"/>
          <a:stretch>
            <a:fillRect/>
          </a:stretch>
        </p:blipFill>
        <p:spPr>
          <a:xfrm>
            <a:off x="7081345" y="1667744"/>
            <a:ext cx="4887309" cy="4981575"/>
          </a:xfrm>
          <a:prstGeom prst="rect">
            <a:avLst/>
          </a:prstGeom>
          <a:ln>
            <a:solidFill>
              <a:schemeClr val="tx2"/>
            </a:solidFill>
          </a:ln>
        </p:spPr>
      </p:pic>
    </p:spTree>
    <p:extLst>
      <p:ext uri="{BB962C8B-B14F-4D97-AF65-F5344CB8AC3E}">
        <p14:creationId xmlns:p14="http://schemas.microsoft.com/office/powerpoint/2010/main" val="208372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IDEA B Indicators Reporting in the SPP/APR</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24485721"/>
              </p:ext>
            </p:extLst>
          </p:nvPr>
        </p:nvGraphicFramePr>
        <p:xfrm>
          <a:off x="706845" y="2977205"/>
          <a:ext cx="11006184" cy="3258132"/>
        </p:xfrm>
        <a:graphic>
          <a:graphicData uri="http://schemas.openxmlformats.org/drawingml/2006/table">
            <a:tbl>
              <a:tblPr firstRow="1" bandRow="1">
                <a:tableStyleId>{C4B1156A-380E-4F78-BDF5-A606A8083BF9}</a:tableStyleId>
              </a:tblPr>
              <a:tblGrid>
                <a:gridCol w="1314899">
                  <a:extLst>
                    <a:ext uri="{9D8B030D-6E8A-4147-A177-3AD203B41FA5}">
                      <a16:colId xmlns:a16="http://schemas.microsoft.com/office/drawing/2014/main" val="862088910"/>
                    </a:ext>
                  </a:extLst>
                </a:gridCol>
                <a:gridCol w="2637342">
                  <a:extLst>
                    <a:ext uri="{9D8B030D-6E8A-4147-A177-3AD203B41FA5}">
                      <a16:colId xmlns:a16="http://schemas.microsoft.com/office/drawing/2014/main" val="2634013663"/>
                    </a:ext>
                  </a:extLst>
                </a:gridCol>
                <a:gridCol w="1567543">
                  <a:extLst>
                    <a:ext uri="{9D8B030D-6E8A-4147-A177-3AD203B41FA5}">
                      <a16:colId xmlns:a16="http://schemas.microsoft.com/office/drawing/2014/main" val="2046509568"/>
                    </a:ext>
                  </a:extLst>
                </a:gridCol>
                <a:gridCol w="2227114">
                  <a:extLst>
                    <a:ext uri="{9D8B030D-6E8A-4147-A177-3AD203B41FA5}">
                      <a16:colId xmlns:a16="http://schemas.microsoft.com/office/drawing/2014/main" val="522615184"/>
                    </a:ext>
                  </a:extLst>
                </a:gridCol>
                <a:gridCol w="1195354">
                  <a:extLst>
                    <a:ext uri="{9D8B030D-6E8A-4147-A177-3AD203B41FA5}">
                      <a16:colId xmlns:a16="http://schemas.microsoft.com/office/drawing/2014/main" val="1967044465"/>
                    </a:ext>
                  </a:extLst>
                </a:gridCol>
                <a:gridCol w="2063932">
                  <a:extLst>
                    <a:ext uri="{9D8B030D-6E8A-4147-A177-3AD203B41FA5}">
                      <a16:colId xmlns:a16="http://schemas.microsoft.com/office/drawing/2014/main" val="2470336902"/>
                    </a:ext>
                  </a:extLst>
                </a:gridCol>
              </a:tblGrid>
              <a:tr h="370840">
                <a:tc gridSpan="2">
                  <a:txBody>
                    <a:bodyPr/>
                    <a:lstStyle/>
                    <a:p>
                      <a:pPr algn="ctr"/>
                      <a:r>
                        <a:rPr lang="en-US" sz="1200" dirty="0" smtClean="0">
                          <a:solidFill>
                            <a:schemeClr val="accent6">
                              <a:lumMod val="75000"/>
                            </a:schemeClr>
                          </a:solidFill>
                          <a:latin typeface="Cambria" panose="02040503050406030204" pitchFamily="18" charset="0"/>
                          <a:ea typeface="Cambria" panose="02040503050406030204" pitchFamily="18" charset="0"/>
                          <a:cs typeface="Calibri" panose="020F0502020204030204" pitchFamily="34" charset="0"/>
                        </a:rPr>
                        <a:t>Compliance Indicators</a:t>
                      </a:r>
                      <a:endParaRPr lang="en-US" sz="1200" dirty="0">
                        <a:solidFill>
                          <a:schemeClr val="accent6">
                            <a:lumMod val="75000"/>
                          </a:schemeClr>
                        </a:solidFill>
                        <a:latin typeface="Cambria" panose="02040503050406030204" pitchFamily="18" charset="0"/>
                        <a:ea typeface="Cambria" panose="02040503050406030204" pitchFamily="18" charset="0"/>
                        <a:cs typeface="Calibri" panose="020F0502020204030204" pitchFamily="34" charset="0"/>
                      </a:endParaRPr>
                    </a:p>
                  </a:txBody>
                  <a:tcPr/>
                </a:tc>
                <a:tc hMerge="1">
                  <a:txBody>
                    <a:bodyPr/>
                    <a:lstStyle/>
                    <a:p>
                      <a:endParaRPr lang="en-US" dirty="0"/>
                    </a:p>
                  </a:txBody>
                  <a:tcPr/>
                </a:tc>
                <a:tc gridSpan="4">
                  <a:txBody>
                    <a:bodyPr/>
                    <a:lstStyle/>
                    <a:p>
                      <a:pPr algn="ctr"/>
                      <a:r>
                        <a:rPr lang="en-US" sz="1200" dirty="0" smtClean="0">
                          <a:solidFill>
                            <a:schemeClr val="accent5">
                              <a:lumMod val="75000"/>
                            </a:schemeClr>
                          </a:solidFill>
                          <a:latin typeface="Cambria" panose="02040503050406030204" pitchFamily="18" charset="0"/>
                          <a:ea typeface="Cambria" panose="02040503050406030204" pitchFamily="18" charset="0"/>
                          <a:cs typeface="Calibri" panose="020F0502020204030204" pitchFamily="34" charset="0"/>
                        </a:rPr>
                        <a:t>Target Indicators</a:t>
                      </a:r>
                      <a:endParaRPr lang="en-US" sz="1200" dirty="0">
                        <a:solidFill>
                          <a:schemeClr val="accent5">
                            <a:lumMod val="75000"/>
                          </a:schemeClr>
                        </a:solidFill>
                        <a:latin typeface="Cambria" panose="02040503050406030204" pitchFamily="18" charset="0"/>
                        <a:ea typeface="Cambria" panose="02040503050406030204" pitchFamily="18" charset="0"/>
                        <a:cs typeface="Calibri" panose="020F050202020403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extLst>
                  <a:ext uri="{0D108BD9-81ED-4DB2-BD59-A6C34878D82A}">
                    <a16:rowId xmlns:a16="http://schemas.microsoft.com/office/drawing/2014/main" val="3767164776"/>
                  </a:ext>
                </a:extLst>
              </a:tr>
              <a:tr h="370840">
                <a:tc>
                  <a:txBody>
                    <a:bodyPr/>
                    <a:lstStyle/>
                    <a:p>
                      <a:r>
                        <a:rPr lang="en-US" sz="1200" dirty="0" smtClean="0">
                          <a:latin typeface="Calibri" panose="020F0502020204030204" pitchFamily="34" charset="0"/>
                          <a:cs typeface="Calibri" panose="020F0502020204030204" pitchFamily="34" charset="0"/>
                        </a:rPr>
                        <a:t>Indicator 4B</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Suspension/Expulsion</a:t>
                      </a:r>
                      <a:endParaRPr lang="en-US" sz="1200" dirty="0">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latin typeface="Calibri" panose="020F0502020204030204" pitchFamily="34" charset="0"/>
                          <a:cs typeface="Calibri" panose="020F0502020204030204" pitchFamily="34" charset="0"/>
                        </a:rPr>
                        <a:t>Indicator 1</a:t>
                      </a:r>
                      <a:endParaRPr lang="en-US" sz="14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latin typeface="Calibri" panose="020F0502020204030204" pitchFamily="34" charset="0"/>
                          <a:cs typeface="Calibri" panose="020F0502020204030204" pitchFamily="34" charset="0"/>
                        </a:rPr>
                        <a:t>Graduation</a:t>
                      </a:r>
                      <a:endParaRPr lang="en-US" sz="14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 8</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Parent</a:t>
                      </a:r>
                      <a:r>
                        <a:rPr lang="en-US" sz="1200" baseline="0" dirty="0" smtClean="0">
                          <a:latin typeface="Calibri" panose="020F0502020204030204" pitchFamily="34" charset="0"/>
                          <a:cs typeface="Calibri" panose="020F0502020204030204" pitchFamily="34" charset="0"/>
                        </a:rPr>
                        <a:t> Involvement</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88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9</a:t>
                      </a:r>
                    </a:p>
                  </a:txBody>
                  <a:tcPr/>
                </a:tc>
                <a:tc>
                  <a:txBody>
                    <a:bodyPr/>
                    <a:lstStyle/>
                    <a:p>
                      <a:r>
                        <a:rPr lang="en-US" sz="1200" dirty="0" smtClean="0">
                          <a:latin typeface="Calibri" panose="020F0502020204030204" pitchFamily="34" charset="0"/>
                          <a:cs typeface="Calibri" panose="020F0502020204030204" pitchFamily="34" charset="0"/>
                        </a:rPr>
                        <a:t>Disproportionate Representation</a:t>
                      </a:r>
                      <a:endParaRPr lang="en-US" sz="12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latin typeface="Calibri" panose="020F0502020204030204" pitchFamily="34" charset="0"/>
                          <a:cs typeface="Calibri" panose="020F0502020204030204" pitchFamily="34" charset="0"/>
                        </a:rPr>
                        <a:t>Indicator 2</a:t>
                      </a:r>
                    </a:p>
                  </a:txBody>
                  <a:tcPr/>
                </a:tc>
                <a:tc>
                  <a:txBody>
                    <a:bodyPr/>
                    <a:lstStyle/>
                    <a:p>
                      <a:r>
                        <a:rPr lang="en-US" sz="1400" b="0" dirty="0" smtClean="0">
                          <a:solidFill>
                            <a:schemeClr val="tx1"/>
                          </a:solidFill>
                          <a:latin typeface="Calibri" panose="020F0502020204030204" pitchFamily="34" charset="0"/>
                          <a:cs typeface="Calibri" panose="020F0502020204030204" pitchFamily="34" charset="0"/>
                        </a:rPr>
                        <a:t>Drop out</a:t>
                      </a:r>
                      <a:endParaRPr lang="en-US" sz="1400" b="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latin typeface="Calibri" panose="020F0502020204030204" pitchFamily="34" charset="0"/>
                          <a:cs typeface="Calibri" panose="020F0502020204030204" pitchFamily="34" charset="0"/>
                        </a:rPr>
                        <a:t>Indicator 14</a:t>
                      </a:r>
                    </a:p>
                  </a:txBody>
                  <a:tcPr/>
                </a:tc>
                <a:tc>
                  <a:txBody>
                    <a:bodyPr/>
                    <a:lstStyle/>
                    <a:p>
                      <a:r>
                        <a:rPr lang="en-US" sz="1400" b="0" dirty="0" smtClean="0">
                          <a:solidFill>
                            <a:schemeClr val="tx1"/>
                          </a:solidFill>
                          <a:latin typeface="Calibri" panose="020F0502020204030204" pitchFamily="34" charset="0"/>
                          <a:cs typeface="Calibri" panose="020F0502020204030204" pitchFamily="34" charset="0"/>
                        </a:rPr>
                        <a:t>Post-School Outcomes</a:t>
                      </a:r>
                      <a:endParaRPr lang="en-US" sz="1400"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724787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Disproportionate Representation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latin typeface="Calibri" panose="020F0502020204030204" pitchFamily="34" charset="0"/>
                          <a:cs typeface="Calibri" panose="020F0502020204030204" pitchFamily="34" charset="0"/>
                        </a:rPr>
                        <a:t>Indicator 3B &amp; 3C</a:t>
                      </a:r>
                    </a:p>
                  </a:txBody>
                  <a:tcPr/>
                </a:tc>
                <a:tc>
                  <a:txBody>
                    <a:bodyPr/>
                    <a:lstStyle/>
                    <a:p>
                      <a:r>
                        <a:rPr lang="en-US" sz="1400" b="0" dirty="0" smtClean="0">
                          <a:solidFill>
                            <a:schemeClr val="tx1"/>
                          </a:solidFill>
                          <a:latin typeface="Calibri" panose="020F0502020204030204" pitchFamily="34" charset="0"/>
                          <a:cs typeface="Calibri" panose="020F0502020204030204" pitchFamily="34" charset="0"/>
                        </a:rPr>
                        <a:t>Assessment Participation</a:t>
                      </a:r>
                      <a:r>
                        <a:rPr lang="en-US" sz="1400" b="0" baseline="0" dirty="0" smtClean="0">
                          <a:solidFill>
                            <a:schemeClr val="tx1"/>
                          </a:solidFill>
                          <a:latin typeface="Calibri" panose="020F0502020204030204" pitchFamily="34" charset="0"/>
                          <a:cs typeface="Calibri" panose="020F0502020204030204" pitchFamily="34" charset="0"/>
                        </a:rPr>
                        <a:t> &amp; Outcomes</a:t>
                      </a:r>
                      <a:endParaRPr lang="en-US" sz="1400" b="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15</a:t>
                      </a:r>
                    </a:p>
                  </a:txBody>
                  <a:tcPr/>
                </a:tc>
                <a:tc>
                  <a:txBody>
                    <a:bodyPr/>
                    <a:lstStyle/>
                    <a:p>
                      <a:r>
                        <a:rPr lang="en-US" sz="1200" dirty="0" smtClean="0">
                          <a:latin typeface="Calibri" panose="020F0502020204030204" pitchFamily="34" charset="0"/>
                          <a:cs typeface="Calibri" panose="020F0502020204030204" pitchFamily="34" charset="0"/>
                        </a:rPr>
                        <a:t>Resolution Sessions</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982555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11</a:t>
                      </a:r>
                    </a:p>
                  </a:txBody>
                  <a:tcPr/>
                </a:tc>
                <a:tc>
                  <a:txBody>
                    <a:bodyPr/>
                    <a:lstStyle/>
                    <a:p>
                      <a:r>
                        <a:rPr lang="en-US" sz="1200" dirty="0" smtClean="0">
                          <a:latin typeface="Calibri" panose="020F0502020204030204" pitchFamily="34" charset="0"/>
                          <a:cs typeface="Calibri" panose="020F0502020204030204" pitchFamily="34" charset="0"/>
                        </a:rPr>
                        <a:t>Child Find/60 Day Timeline</a:t>
                      </a:r>
                      <a:endParaRPr lang="en-US" sz="1200" dirty="0">
                        <a:latin typeface="Calibri" panose="020F0502020204030204" pitchFamily="34" charset="0"/>
                        <a:cs typeface="Calibri" panose="020F0502020204030204" pitchFamily="34" charset="0"/>
                      </a:endParaRPr>
                    </a:p>
                  </a:txBody>
                  <a:tcPr/>
                </a:tc>
                <a:tc>
                  <a:txBody>
                    <a:bodyPr/>
                    <a:lstStyle/>
                    <a:p>
                      <a:r>
                        <a:rPr lang="en-US" sz="1600" b="1" dirty="0" smtClean="0">
                          <a:solidFill>
                            <a:srgbClr val="990099"/>
                          </a:solidFill>
                          <a:latin typeface="Calibri" panose="020F0502020204030204" pitchFamily="34" charset="0"/>
                          <a:cs typeface="Calibri" panose="020F0502020204030204" pitchFamily="34" charset="0"/>
                        </a:rPr>
                        <a:t>Indicator 4A</a:t>
                      </a:r>
                      <a:endParaRPr lang="en-US" sz="1600" b="1" dirty="0">
                        <a:solidFill>
                          <a:srgbClr val="990099"/>
                        </a:solidFill>
                        <a:latin typeface="Calibri" panose="020F0502020204030204" pitchFamily="34" charset="0"/>
                        <a:cs typeface="Calibri" panose="020F0502020204030204" pitchFamily="34" charset="0"/>
                      </a:endParaRPr>
                    </a:p>
                  </a:txBody>
                  <a:tcPr/>
                </a:tc>
                <a:tc>
                  <a:txBody>
                    <a:bodyPr/>
                    <a:lstStyle/>
                    <a:p>
                      <a:r>
                        <a:rPr lang="en-US" sz="1600" b="1" dirty="0" smtClean="0">
                          <a:solidFill>
                            <a:srgbClr val="990099"/>
                          </a:solidFill>
                          <a:latin typeface="Calibri" panose="020F0502020204030204" pitchFamily="34" charset="0"/>
                          <a:cs typeface="Calibri" panose="020F0502020204030204" pitchFamily="34" charset="0"/>
                        </a:rPr>
                        <a:t>Suspension/Expulsion</a:t>
                      </a:r>
                      <a:endParaRPr lang="en-US" sz="1600" b="1" dirty="0">
                        <a:solidFill>
                          <a:srgbClr val="990099"/>
                        </a:solidFill>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 16</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Mediation</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438618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12</a:t>
                      </a:r>
                    </a:p>
                  </a:txBody>
                  <a:tcPr/>
                </a:tc>
                <a:tc>
                  <a:txBody>
                    <a:bodyPr/>
                    <a:lstStyle/>
                    <a:p>
                      <a:r>
                        <a:rPr lang="en-US" sz="1200" dirty="0" smtClean="0">
                          <a:latin typeface="Calibri" panose="020F0502020204030204" pitchFamily="34" charset="0"/>
                          <a:cs typeface="Calibri" panose="020F0502020204030204" pitchFamily="34" charset="0"/>
                        </a:rPr>
                        <a:t>Part C to</a:t>
                      </a:r>
                      <a:r>
                        <a:rPr lang="en-US" sz="1200" baseline="0" dirty="0" smtClean="0">
                          <a:latin typeface="Calibri" panose="020F0502020204030204" pitchFamily="34" charset="0"/>
                          <a:cs typeface="Calibri" panose="020F0502020204030204" pitchFamily="34" charset="0"/>
                        </a:rPr>
                        <a:t> B Transition</a:t>
                      </a:r>
                      <a:endParaRPr lang="en-US" sz="1200" dirty="0">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latin typeface="Calibri" panose="020F0502020204030204" pitchFamily="34" charset="0"/>
                          <a:cs typeface="Calibri" panose="020F0502020204030204" pitchFamily="34" charset="0"/>
                        </a:rPr>
                        <a:t>Indicator</a:t>
                      </a:r>
                      <a:r>
                        <a:rPr lang="en-US" sz="1400" b="0" baseline="0" dirty="0" smtClean="0">
                          <a:solidFill>
                            <a:schemeClr val="tx1"/>
                          </a:solidFill>
                          <a:latin typeface="Calibri" panose="020F0502020204030204" pitchFamily="34" charset="0"/>
                          <a:cs typeface="Calibri" panose="020F0502020204030204" pitchFamily="34" charset="0"/>
                        </a:rPr>
                        <a:t> 5</a:t>
                      </a:r>
                      <a:endParaRPr lang="en-US" sz="14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latin typeface="Calibri" panose="020F0502020204030204" pitchFamily="34" charset="0"/>
                          <a:cs typeface="Calibri" panose="020F0502020204030204" pitchFamily="34" charset="0"/>
                        </a:rPr>
                        <a:t>Education Environments</a:t>
                      </a:r>
                      <a:endParaRPr lang="en-US" sz="1400" b="0" dirty="0">
                        <a:solidFill>
                          <a:schemeClr val="tx1"/>
                        </a:solidFill>
                        <a:latin typeface="Calibri" panose="020F0502020204030204" pitchFamily="34" charset="0"/>
                        <a:cs typeface="Calibri" panose="020F0502020204030204" pitchFamily="34" charset="0"/>
                      </a:endParaRPr>
                    </a:p>
                  </a:txBody>
                  <a:tcPr/>
                </a:tc>
                <a:tc rowSpan="3" gridSpan="2">
                  <a:txBody>
                    <a:bodyPr/>
                    <a:lstStyle/>
                    <a:p>
                      <a:endParaRPr lang="en-US" sz="1200" dirty="0">
                        <a:latin typeface="Calibri" panose="020F0502020204030204" pitchFamily="34" charset="0"/>
                        <a:cs typeface="Calibri" panose="020F0502020204030204" pitchFamily="34" charset="0"/>
                      </a:endParaRPr>
                    </a:p>
                  </a:txBody>
                  <a:tcPr/>
                </a:tc>
                <a:tc rowSpan="3"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79780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13</a:t>
                      </a:r>
                    </a:p>
                  </a:txBody>
                  <a:tcPr/>
                </a:tc>
                <a:tc>
                  <a:txBody>
                    <a:bodyPr/>
                    <a:lstStyle/>
                    <a:p>
                      <a:r>
                        <a:rPr lang="en-US" sz="1200" dirty="0" smtClean="0">
                          <a:latin typeface="Calibri" panose="020F0502020204030204" pitchFamily="34" charset="0"/>
                          <a:cs typeface="Calibri" panose="020F0502020204030204" pitchFamily="34" charset="0"/>
                        </a:rPr>
                        <a:t>Secondary</a:t>
                      </a:r>
                      <a:r>
                        <a:rPr lang="en-US" sz="1200" baseline="0" dirty="0" smtClean="0">
                          <a:latin typeface="Calibri" panose="020F0502020204030204" pitchFamily="34" charset="0"/>
                          <a:cs typeface="Calibri" panose="020F0502020204030204" pitchFamily="34" charset="0"/>
                        </a:rPr>
                        <a:t> Transition</a:t>
                      </a:r>
                      <a:endParaRPr lang="en-US" sz="1200" dirty="0">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effectLst/>
                          <a:latin typeface="Calibri" panose="020F0502020204030204" pitchFamily="34" charset="0"/>
                          <a:cs typeface="Calibri" panose="020F0502020204030204" pitchFamily="34" charset="0"/>
                        </a:rPr>
                        <a:t>Indicator 6</a:t>
                      </a:r>
                      <a:endParaRPr lang="en-US" sz="1400" b="0" dirty="0">
                        <a:solidFill>
                          <a:schemeClr val="tx1"/>
                        </a:solidFill>
                        <a:effectLst/>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effectLst/>
                          <a:latin typeface="Calibri" panose="020F0502020204030204" pitchFamily="34" charset="0"/>
                          <a:cs typeface="Calibri" panose="020F0502020204030204" pitchFamily="34" charset="0"/>
                        </a:rPr>
                        <a:t>Preschool Education Environments</a:t>
                      </a:r>
                      <a:endParaRPr lang="en-US" sz="1400" b="0" dirty="0">
                        <a:solidFill>
                          <a:schemeClr val="tx1"/>
                        </a:solidFill>
                        <a:effectLst/>
                        <a:latin typeface="Calibri" panose="020F0502020204030204" pitchFamily="34" charset="0"/>
                        <a:cs typeface="Calibri" panose="020F0502020204030204" pitchFamily="34" charset="0"/>
                      </a:endParaRPr>
                    </a:p>
                  </a:txBody>
                  <a:tcPr/>
                </a:tc>
                <a:tc gridSpan="2" vMerge="1">
                  <a:txBody>
                    <a:bodyPr/>
                    <a:lstStyle/>
                    <a:p>
                      <a:endParaRPr lang="en-US" sz="1200" dirty="0">
                        <a:latin typeface="Calibri" panose="020F0502020204030204" pitchFamily="34" charset="0"/>
                        <a:cs typeface="Calibri" panose="020F0502020204030204" pitchFamily="34" charset="0"/>
                      </a:endParaRPr>
                    </a:p>
                  </a:txBody>
                  <a:tcPr/>
                </a:tc>
                <a:tc hMerge="1" v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88382954"/>
                  </a:ext>
                </a:extLst>
              </a:tr>
              <a:tr h="367612">
                <a:tc gridSpan="2">
                  <a:txBody>
                    <a:bodyPr/>
                    <a:lstStyle/>
                    <a:p>
                      <a:endParaRPr lang="en-US" dirty="0">
                        <a:latin typeface="Calibri" panose="020F0502020204030204" pitchFamily="34" charset="0"/>
                        <a:cs typeface="Calibri" panose="020F0502020204030204" pitchFamily="34" charset="0"/>
                      </a:endParaRPr>
                    </a:p>
                  </a:txBody>
                  <a:tcPr/>
                </a:tc>
                <a:tc hMerge="1">
                  <a:txBody>
                    <a:bodyPr/>
                    <a:lstStyle/>
                    <a:p>
                      <a:endParaRPr lang="en-US" dirty="0">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effectLst/>
                          <a:latin typeface="Calibri" panose="020F0502020204030204" pitchFamily="34" charset="0"/>
                          <a:cs typeface="Calibri" panose="020F0502020204030204" pitchFamily="34" charset="0"/>
                        </a:rPr>
                        <a:t>Indicator</a:t>
                      </a:r>
                      <a:r>
                        <a:rPr lang="en-US" sz="1400" b="0" baseline="0" dirty="0" smtClean="0">
                          <a:solidFill>
                            <a:schemeClr val="tx1"/>
                          </a:solidFill>
                          <a:effectLst/>
                          <a:latin typeface="Calibri" panose="020F0502020204030204" pitchFamily="34" charset="0"/>
                          <a:cs typeface="Calibri" panose="020F0502020204030204" pitchFamily="34" charset="0"/>
                        </a:rPr>
                        <a:t> 7</a:t>
                      </a:r>
                      <a:endParaRPr lang="en-US" sz="1400" b="0" dirty="0">
                        <a:solidFill>
                          <a:schemeClr val="tx1"/>
                        </a:solidFill>
                        <a:effectLst/>
                        <a:latin typeface="Calibri" panose="020F0502020204030204" pitchFamily="34" charset="0"/>
                        <a:cs typeface="Calibri" panose="020F0502020204030204" pitchFamily="34" charset="0"/>
                      </a:endParaRPr>
                    </a:p>
                  </a:txBody>
                  <a:tcPr/>
                </a:tc>
                <a:tc>
                  <a:txBody>
                    <a:bodyPr/>
                    <a:lstStyle/>
                    <a:p>
                      <a:r>
                        <a:rPr lang="en-US" sz="1400" b="0" dirty="0" smtClean="0">
                          <a:solidFill>
                            <a:schemeClr val="tx1"/>
                          </a:solidFill>
                          <a:effectLst/>
                          <a:latin typeface="Calibri" panose="020F0502020204030204" pitchFamily="34" charset="0"/>
                          <a:cs typeface="Calibri" panose="020F0502020204030204" pitchFamily="34" charset="0"/>
                        </a:rPr>
                        <a:t>Preschool Outcomes</a:t>
                      </a:r>
                      <a:endParaRPr lang="en-US" sz="1400" b="0" dirty="0">
                        <a:solidFill>
                          <a:schemeClr val="tx1"/>
                        </a:solidFill>
                        <a:effectLst/>
                        <a:latin typeface="Calibri" panose="020F0502020204030204" pitchFamily="34" charset="0"/>
                        <a:cs typeface="Calibri" panose="020F0502020204030204" pitchFamily="34" charset="0"/>
                      </a:endParaRPr>
                    </a:p>
                  </a:txBody>
                  <a:tcPr/>
                </a:tc>
                <a:tc gridSpan="2" vMerge="1">
                  <a:txBody>
                    <a:bodyPr/>
                    <a:lstStyle/>
                    <a:p>
                      <a:endParaRPr lang="en-US" sz="1200" dirty="0">
                        <a:latin typeface="Calibri" panose="020F0502020204030204" pitchFamily="34" charset="0"/>
                        <a:cs typeface="Calibri" panose="020F0502020204030204" pitchFamily="34" charset="0"/>
                      </a:endParaRPr>
                    </a:p>
                  </a:txBody>
                  <a:tcPr/>
                </a:tc>
                <a:tc hMerge="1" vMerge="1">
                  <a:txBody>
                    <a:bodyPr/>
                    <a:lstStyle/>
                    <a:p>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5703585"/>
                  </a:ext>
                </a:extLst>
              </a:tr>
            </a:tbl>
          </a:graphicData>
        </a:graphic>
      </p:graphicFrame>
      <p:sp>
        <p:nvSpPr>
          <p:cNvPr id="10" name="Content Placeholder 2"/>
          <p:cNvSpPr>
            <a:spLocks noGrp="1"/>
          </p:cNvSpPr>
          <p:nvPr>
            <p:ph idx="1"/>
          </p:nvPr>
        </p:nvSpPr>
        <p:spPr>
          <a:xfrm>
            <a:off x="1397000" y="1768619"/>
            <a:ext cx="9601200" cy="1872343"/>
          </a:xfrm>
        </p:spPr>
        <p:txBody>
          <a:bodyPr>
            <a:normAutofit/>
          </a:bodyPr>
          <a:lstStyle/>
          <a:p>
            <a:r>
              <a:rPr lang="en-US" dirty="0"/>
              <a:t>2 Types of Indicators – Compliance and Target Indicators</a:t>
            </a:r>
          </a:p>
          <a:p>
            <a:r>
              <a:rPr lang="en-US" dirty="0"/>
              <a:t>Indicators up to </a:t>
            </a:r>
            <a:r>
              <a:rPr lang="en-US" dirty="0" smtClean="0"/>
              <a:t>FFY2019:</a:t>
            </a:r>
            <a:endParaRPr lang="en-US" dirty="0"/>
          </a:p>
        </p:txBody>
      </p:sp>
    </p:spTree>
    <p:extLst>
      <p:ext uri="{BB962C8B-B14F-4D97-AF65-F5344CB8AC3E}">
        <p14:creationId xmlns:p14="http://schemas.microsoft.com/office/powerpoint/2010/main" val="363007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42267</TotalTime>
  <Words>2949</Words>
  <Application>Microsoft Office PowerPoint</Application>
  <PresentationFormat>Widescreen</PresentationFormat>
  <Paragraphs>386</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Book Antiqua</vt:lpstr>
      <vt:lpstr>Calibri</vt:lpstr>
      <vt:lpstr>Cambria</vt:lpstr>
      <vt:lpstr>Ink Free</vt:lpstr>
      <vt:lpstr>Symbol</vt:lpstr>
      <vt:lpstr>Times New Roman</vt:lpstr>
      <vt:lpstr>Wingdings</vt:lpstr>
      <vt:lpstr>Sales Direction 16X9</vt:lpstr>
      <vt:lpstr>Stakeholder Engagement – Students with Disabilities under IDEA B</vt:lpstr>
      <vt:lpstr>Today’s Meeting Objectives</vt:lpstr>
      <vt:lpstr>Housekeeping</vt:lpstr>
      <vt:lpstr>Housekeeping</vt:lpstr>
      <vt:lpstr>Jamboard  </vt:lpstr>
      <vt:lpstr>Introduction to the State Performance Plan (SPP)/Annual Performance Report (APR)  </vt:lpstr>
      <vt:lpstr>Individuals with Disabilities Education Act – Part B</vt:lpstr>
      <vt:lpstr>Overview of the State Performance Plan (SPP)/ Annual Performance Report (APR)</vt:lpstr>
      <vt:lpstr>IDEA B Indicators Reporting in the SPP/APR</vt:lpstr>
      <vt:lpstr>IDEA B Indicators Changes in the SPP/APR</vt:lpstr>
      <vt:lpstr>Indicator 4A</vt:lpstr>
      <vt:lpstr>Indicator 4A Information</vt:lpstr>
      <vt:lpstr>Indicator 4A – Data</vt:lpstr>
      <vt:lpstr>Indicator 4A Information</vt:lpstr>
      <vt:lpstr>Indicator 4A Information</vt:lpstr>
      <vt:lpstr>Indicator 4A Information</vt:lpstr>
      <vt:lpstr>Indicator 4A Measurement</vt:lpstr>
      <vt:lpstr>Indicator 4A Baselines and Targets</vt:lpstr>
      <vt:lpstr>Indicator 4A Targets and State Rate Comparison</vt:lpstr>
      <vt:lpstr>Indicator 4A</vt:lpstr>
      <vt:lpstr>Indicator 4A –Rate of Growth (Loss)</vt:lpstr>
      <vt:lpstr>Susan’s slides go here</vt:lpstr>
      <vt:lpstr>Indicator 4A– Suspension/Expulsion Analyzing Data</vt:lpstr>
      <vt:lpstr>Analyzing Data – Guiding Questions</vt:lpstr>
      <vt:lpstr>Indicator 4A – Suspension/Expulsion Target Setting</vt:lpstr>
      <vt:lpstr>Target Setting – Guiding Questions</vt:lpstr>
      <vt:lpstr>Indicator 4A – Suspension Expulsion Evaluating Progress</vt:lpstr>
      <vt:lpstr>Evaluating Progress – Guiding Questions</vt:lpstr>
      <vt:lpstr>Indicator 4A – Suspension/Expulsion Improvement Strategies</vt:lpstr>
      <vt:lpstr>Thank you for participating!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Nancy Martira</dc:creator>
  <cp:lastModifiedBy>Charlene Marcotte</cp:lastModifiedBy>
  <cp:revision>274</cp:revision>
  <dcterms:created xsi:type="dcterms:W3CDTF">2020-01-22T19:18:44Z</dcterms:created>
  <dcterms:modified xsi:type="dcterms:W3CDTF">2021-03-24T01:57:00Z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