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charts/chart9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charts/chart10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charts/chart11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ppt/charts/chart12.xml" ContentType="application/vnd.openxmlformats-officedocument.drawingml.chart+xml"/>
  <Override PartName="/ppt/charts/style12.xml" ContentType="application/vnd.ms-office.chartstyle+xml"/>
  <Override PartName="/ppt/charts/colors12.xml" ContentType="application/vnd.ms-office.chartcolorstyle+xml"/>
  <Override PartName="/ppt/charts/chart13.xml" ContentType="application/vnd.openxmlformats-officedocument.drawingml.chart+xml"/>
  <Override PartName="/ppt/charts/style13.xml" ContentType="application/vnd.ms-office.chartstyle+xml"/>
  <Override PartName="/ppt/charts/colors13.xml" ContentType="application/vnd.ms-office.chartcolorstyle+xml"/>
  <Override PartName="/ppt/charts/chart14.xml" ContentType="application/vnd.openxmlformats-officedocument.drawingml.chart+xml"/>
  <Override PartName="/ppt/charts/style14.xml" ContentType="application/vnd.ms-office.chartstyle+xml"/>
  <Override PartName="/ppt/charts/colors14.xml" ContentType="application/vnd.ms-office.chartcolorstyle+xml"/>
  <Override PartName="/ppt/charts/chart15.xml" ContentType="application/vnd.openxmlformats-officedocument.drawingml.chart+xml"/>
  <Override PartName="/ppt/charts/style15.xml" ContentType="application/vnd.ms-office.chartstyle+xml"/>
  <Override PartName="/ppt/charts/colors15.xml" ContentType="application/vnd.ms-office.chartcolorstyle+xml"/>
  <Override PartName="/ppt/charts/chart16.xml" ContentType="application/vnd.openxmlformats-officedocument.drawingml.chart+xml"/>
  <Override PartName="/ppt/charts/style16.xml" ContentType="application/vnd.ms-office.chartstyle+xml"/>
  <Override PartName="/ppt/charts/colors16.xml" ContentType="application/vnd.ms-office.chartcolorstyle+xml"/>
  <Override PartName="/ppt/charts/chart17.xml" ContentType="application/vnd.openxmlformats-officedocument.drawingml.chart+xml"/>
  <Override PartName="/ppt/charts/style17.xml" ContentType="application/vnd.ms-office.chartstyle+xml"/>
  <Override PartName="/ppt/charts/colors17.xml" ContentType="application/vnd.ms-office.chartcolorstyle+xml"/>
  <Override PartName="/ppt/charts/chart18.xml" ContentType="application/vnd.openxmlformats-officedocument.drawingml.chart+xml"/>
  <Override PartName="/ppt/charts/style18.xml" ContentType="application/vnd.ms-office.chartstyle+xml"/>
  <Override PartName="/ppt/charts/colors18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 bookmarkIdSeed="2">
  <p:sldMasterIdLst>
    <p:sldMasterId id="2147483648" r:id="rId1"/>
  </p:sldMasterIdLst>
  <p:notesMasterIdLst>
    <p:notesMasterId r:id="rId52"/>
  </p:notesMasterIdLst>
  <p:handoutMasterIdLst>
    <p:handoutMasterId r:id="rId53"/>
  </p:handoutMasterIdLst>
  <p:sldIdLst>
    <p:sldId id="257" r:id="rId2"/>
    <p:sldId id="362" r:id="rId3"/>
    <p:sldId id="495" r:id="rId4"/>
    <p:sldId id="431" r:id="rId5"/>
    <p:sldId id="258" r:id="rId6"/>
    <p:sldId id="339" r:id="rId7"/>
    <p:sldId id="410" r:id="rId8"/>
    <p:sldId id="409" r:id="rId9"/>
    <p:sldId id="364" r:id="rId10"/>
    <p:sldId id="366" r:id="rId11"/>
    <p:sldId id="507" r:id="rId12"/>
    <p:sldId id="411" r:id="rId13"/>
    <p:sldId id="499" r:id="rId14"/>
    <p:sldId id="498" r:id="rId15"/>
    <p:sldId id="497" r:id="rId16"/>
    <p:sldId id="500" r:id="rId17"/>
    <p:sldId id="501" r:id="rId18"/>
    <p:sldId id="506" r:id="rId19"/>
    <p:sldId id="508" r:id="rId20"/>
    <p:sldId id="510" r:id="rId21"/>
    <p:sldId id="518" r:id="rId22"/>
    <p:sldId id="519" r:id="rId23"/>
    <p:sldId id="512" r:id="rId24"/>
    <p:sldId id="514" r:id="rId25"/>
    <p:sldId id="515" r:id="rId26"/>
    <p:sldId id="516" r:id="rId27"/>
    <p:sldId id="517" r:id="rId28"/>
    <p:sldId id="534" r:id="rId29"/>
    <p:sldId id="520" r:id="rId30"/>
    <p:sldId id="521" r:id="rId31"/>
    <p:sldId id="522" r:id="rId32"/>
    <p:sldId id="523" r:id="rId33"/>
    <p:sldId id="502" r:id="rId34"/>
    <p:sldId id="525" r:id="rId35"/>
    <p:sldId id="526" r:id="rId36"/>
    <p:sldId id="527" r:id="rId37"/>
    <p:sldId id="524" r:id="rId38"/>
    <p:sldId id="529" r:id="rId39"/>
    <p:sldId id="528" r:id="rId40"/>
    <p:sldId id="503" r:id="rId41"/>
    <p:sldId id="504" r:id="rId42"/>
    <p:sldId id="505" r:id="rId43"/>
    <p:sldId id="511" r:id="rId44"/>
    <p:sldId id="536" r:id="rId45"/>
    <p:sldId id="492" r:id="rId46"/>
    <p:sldId id="531" r:id="rId47"/>
    <p:sldId id="530" r:id="rId48"/>
    <p:sldId id="532" r:id="rId49"/>
    <p:sldId id="535" r:id="rId50"/>
    <p:sldId id="337" r:id="rId5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FF66"/>
    <a:srgbClr val="00FF00"/>
    <a:srgbClr val="FFCCCC"/>
    <a:srgbClr val="00FFCC"/>
    <a:srgbClr val="CCCCFF"/>
    <a:srgbClr val="FF914D"/>
    <a:srgbClr val="990099"/>
    <a:srgbClr val="CC99FF"/>
    <a:srgbClr val="CC00FF"/>
    <a:srgbClr val="D6009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C4B1156A-380E-4F78-BDF5-A606A8083BF9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C4B1156A-380E-4F78-BDF5-A606A8083BF9}" styleName="Medium Style 4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8A107856-5554-42FB-B03E-39F5DBC370BA}" styleName="Medium Style 4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0505E3EF-67EA-436B-97B2-0124C06EBD24}" styleName="Medium Style 4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659" autoAdjust="0"/>
    <p:restoredTop sz="93529" autoAdjust="0"/>
  </p:normalViewPr>
  <p:slideViewPr>
    <p:cSldViewPr snapToGrid="0">
      <p:cViewPr varScale="1">
        <p:scale>
          <a:sx n="115" d="100"/>
          <a:sy n="115" d="100"/>
        </p:scale>
        <p:origin x="276" y="96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2720"/>
    </p:cViewPr>
  </p:sorterViewPr>
  <p:notesViewPr>
    <p:cSldViewPr snapToGrid="0" showGuides="1">
      <p:cViewPr varScale="1">
        <p:scale>
          <a:sx n="69" d="100"/>
          <a:sy n="69" d="100"/>
        </p:scale>
        <p:origin x="2784" y="7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ableStyles" Target="tableStyles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9.xlsx"/><Relationship Id="rId2" Type="http://schemas.microsoft.com/office/2011/relationships/chartColorStyle" Target="colors10.xml"/><Relationship Id="rId1" Type="http://schemas.microsoft.com/office/2011/relationships/chartStyle" Target="style10.xml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0.xlsx"/><Relationship Id="rId2" Type="http://schemas.microsoft.com/office/2011/relationships/chartColorStyle" Target="colors11.xml"/><Relationship Id="rId1" Type="http://schemas.microsoft.com/office/2011/relationships/chartStyle" Target="style11.xml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1.xlsx"/><Relationship Id="rId2" Type="http://schemas.microsoft.com/office/2011/relationships/chartColorStyle" Target="colors12.xml"/><Relationship Id="rId1" Type="http://schemas.microsoft.com/office/2011/relationships/chartStyle" Target="style12.xml"/></Relationships>
</file>

<file path=ppt/charts/_rels/chart1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2.xlsx"/><Relationship Id="rId2" Type="http://schemas.microsoft.com/office/2011/relationships/chartColorStyle" Target="colors13.xml"/><Relationship Id="rId1" Type="http://schemas.microsoft.com/office/2011/relationships/chartStyle" Target="style13.xml"/></Relationships>
</file>

<file path=ppt/charts/_rels/chart1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3.xlsx"/><Relationship Id="rId2" Type="http://schemas.microsoft.com/office/2011/relationships/chartColorStyle" Target="colors14.xml"/><Relationship Id="rId1" Type="http://schemas.microsoft.com/office/2011/relationships/chartStyle" Target="style14.xml"/></Relationships>
</file>

<file path=ppt/charts/_rels/chart1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4.xlsx"/><Relationship Id="rId2" Type="http://schemas.microsoft.com/office/2011/relationships/chartColorStyle" Target="colors15.xml"/><Relationship Id="rId1" Type="http://schemas.microsoft.com/office/2011/relationships/chartStyle" Target="style15.xml"/></Relationships>
</file>

<file path=ppt/charts/_rels/chart1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5.xlsx"/><Relationship Id="rId2" Type="http://schemas.microsoft.com/office/2011/relationships/chartColorStyle" Target="colors16.xml"/><Relationship Id="rId1" Type="http://schemas.microsoft.com/office/2011/relationships/chartStyle" Target="style16.xml"/></Relationships>
</file>

<file path=ppt/charts/_rels/chart1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6.xlsx"/><Relationship Id="rId2" Type="http://schemas.microsoft.com/office/2011/relationships/chartColorStyle" Target="colors17.xml"/><Relationship Id="rId1" Type="http://schemas.microsoft.com/office/2011/relationships/chartStyle" Target="style17.xml"/></Relationships>
</file>

<file path=ppt/charts/_rels/chart1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7.xlsx"/><Relationship Id="rId2" Type="http://schemas.microsoft.com/office/2011/relationships/chartColorStyle" Target="colors18.xml"/><Relationship Id="rId1" Type="http://schemas.microsoft.com/office/2011/relationships/chartStyle" Target="style18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.xlsx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6.xlsx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7.xlsx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8.xlsx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128" b="1" i="0" u="none" strike="noStrike" kern="120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pPr>
            <a:r>
              <a:rPr lang="en-US" b="0" dirty="0"/>
              <a:t>Graduation Rates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28" b="1" i="0" u="none" strike="noStrike" kern="1200" baseline="0">
              <a:solidFill>
                <a:schemeClr val="dk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8.7147208660906736E-2"/>
          <c:y val="0.13164716029177825"/>
          <c:w val="0.89340006147266871"/>
          <c:h val="0.7036677379651004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Data</c:v>
                </c:pt>
              </c:strCache>
            </c:strRef>
          </c:tx>
          <c:spPr>
            <a:ln w="34925" cap="rnd">
              <a:solidFill>
                <a:schemeClr val="accent6"/>
              </a:solidFill>
              <a:round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97" b="0" i="0" u="none" strike="noStrike" kern="1200" baseline="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Sheet1!$A$2:$A$7</c:f>
              <c:numCache>
                <c:formatCode>General</c:formatCode>
                <c:ptCount val="6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  <c:pt idx="4">
                  <c:v>2018</c:v>
                </c:pt>
                <c:pt idx="5">
                  <c:v>2019</c:v>
                </c:pt>
              </c:numCache>
            </c:numRef>
          </c:cat>
          <c:val>
            <c:numRef>
              <c:f>Sheet1!$B$2:$B$7</c:f>
              <c:numCache>
                <c:formatCode>0.00%</c:formatCode>
                <c:ptCount val="6"/>
                <c:pt idx="0">
                  <c:v>0.56489999999999996</c:v>
                </c:pt>
                <c:pt idx="1">
                  <c:v>0.59319999999999995</c:v>
                </c:pt>
                <c:pt idx="2">
                  <c:v>0.61850000000000005</c:v>
                </c:pt>
                <c:pt idx="3">
                  <c:v>0.61539999999999995</c:v>
                </c:pt>
                <c:pt idx="4">
                  <c:v>0.65600000000000003</c:v>
                </c:pt>
                <c:pt idx="5">
                  <c:v>0.64659999999999995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DA28-49A4-B607-B995DA53A9D3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Target</c:v>
                </c:pt>
              </c:strCache>
            </c:strRef>
          </c:tx>
          <c:spPr>
            <a:ln w="34925" cap="rnd">
              <a:solidFill>
                <a:schemeClr val="accent5"/>
              </a:solidFill>
              <a:round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97" b="0" i="0" u="none" strike="noStrike" kern="1200" baseline="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Sheet1!$A$2:$A$7</c:f>
              <c:numCache>
                <c:formatCode>General</c:formatCode>
                <c:ptCount val="6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  <c:pt idx="4">
                  <c:v>2018</c:v>
                </c:pt>
                <c:pt idx="5">
                  <c:v>2019</c:v>
                </c:pt>
              </c:numCache>
            </c:numRef>
          </c:cat>
          <c:val>
            <c:numRef>
              <c:f>Sheet1!$C$2:$C$7</c:f>
              <c:numCache>
                <c:formatCode>0.00%</c:formatCode>
                <c:ptCount val="6"/>
                <c:pt idx="0">
                  <c:v>0.73699999999999999</c:v>
                </c:pt>
                <c:pt idx="1">
                  <c:v>0.75600000000000001</c:v>
                </c:pt>
                <c:pt idx="2">
                  <c:v>0.77400000000000002</c:v>
                </c:pt>
                <c:pt idx="3">
                  <c:v>0.77400000000000002</c:v>
                </c:pt>
                <c:pt idx="4">
                  <c:v>0.77400000000000002</c:v>
                </c:pt>
                <c:pt idx="5">
                  <c:v>0.77400000000000002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DA28-49A4-B607-B995DA53A9D3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smooth val="0"/>
        <c:axId val="1856128368"/>
        <c:axId val="1856132112"/>
      </c:lineChart>
      <c:catAx>
        <c:axId val="185612836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856132112"/>
        <c:crosses val="autoZero"/>
        <c:auto val="1"/>
        <c:lblAlgn val="ctr"/>
        <c:lblOffset val="100"/>
        <c:noMultiLvlLbl val="0"/>
      </c:catAx>
      <c:valAx>
        <c:axId val="185613211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85612836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dk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chemeClr val="lt1"/>
    </a:solidFill>
    <a:ln w="12700" cap="flat" cmpd="sng" algn="ctr">
      <a:solidFill>
        <a:schemeClr val="accent1"/>
      </a:solidFill>
      <a:prstDash val="solid"/>
      <a:miter lim="800000"/>
    </a:ln>
    <a:effectLst/>
  </c:spPr>
  <c:txPr>
    <a:bodyPr/>
    <a:lstStyle/>
    <a:p>
      <a:pPr>
        <a:defRPr>
          <a:solidFill>
            <a:schemeClr val="dk1"/>
          </a:solidFill>
          <a:latin typeface="+mn-lt"/>
          <a:ea typeface="+mn-ea"/>
          <a:cs typeface="+mn-cs"/>
        </a:defRPr>
      </a:pPr>
      <a:endParaRPr lang="en-US"/>
    </a:p>
  </c:txPr>
  <c:externalData r:id="rId3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 smtClean="0"/>
              <a:t>Separate Special Education</a:t>
            </a:r>
            <a:r>
              <a:rPr lang="en-US" baseline="0" dirty="0" smtClean="0"/>
              <a:t> Class/School</a:t>
            </a:r>
            <a:endParaRPr lang="en-US" dirty="0"/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Data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cat>
            <c:numRef>
              <c:f>Sheet1!$A$2:$A$7</c:f>
              <c:numCache>
                <c:formatCode>General</c:formatCode>
                <c:ptCount val="6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  <c:pt idx="4">
                  <c:v>2018</c:v>
                </c:pt>
                <c:pt idx="5">
                  <c:v>2019</c:v>
                </c:pt>
              </c:numCache>
            </c:numRef>
          </c:cat>
          <c:val>
            <c:numRef>
              <c:f>Sheet1!$B$2:$B$7</c:f>
              <c:numCache>
                <c:formatCode>0.00%</c:formatCode>
                <c:ptCount val="6"/>
                <c:pt idx="0">
                  <c:v>0.4173</c:v>
                </c:pt>
                <c:pt idx="1">
                  <c:v>0.42259999999999998</c:v>
                </c:pt>
                <c:pt idx="2">
                  <c:v>0.4375</c:v>
                </c:pt>
                <c:pt idx="3">
                  <c:v>0.40489999999999998</c:v>
                </c:pt>
                <c:pt idx="4">
                  <c:v>0.25519999999999998</c:v>
                </c:pt>
                <c:pt idx="5">
                  <c:v>0.32829999999999998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885C-4928-B606-AF66FC1BE483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Target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cat>
            <c:numRef>
              <c:f>Sheet1!$A$2:$A$7</c:f>
              <c:numCache>
                <c:formatCode>General</c:formatCode>
                <c:ptCount val="6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  <c:pt idx="4">
                  <c:v>2018</c:v>
                </c:pt>
                <c:pt idx="5">
                  <c:v>2019</c:v>
                </c:pt>
              </c:numCache>
            </c:numRef>
          </c:cat>
          <c:val>
            <c:numRef>
              <c:f>Sheet1!$C$2:$C$7</c:f>
              <c:numCache>
                <c:formatCode>0.00%</c:formatCode>
                <c:ptCount val="6"/>
                <c:pt idx="0">
                  <c:v>0.3</c:v>
                </c:pt>
                <c:pt idx="1">
                  <c:v>0.28000000000000003</c:v>
                </c:pt>
                <c:pt idx="2">
                  <c:v>0.26</c:v>
                </c:pt>
                <c:pt idx="3">
                  <c:v>0.26</c:v>
                </c:pt>
                <c:pt idx="4">
                  <c:v>0.26</c:v>
                </c:pt>
                <c:pt idx="5">
                  <c:v>0.26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885C-4928-B606-AF66FC1BE48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856142928"/>
        <c:axId val="1856148336"/>
      </c:lineChart>
      <c:catAx>
        <c:axId val="185614292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856148336"/>
        <c:crosses val="autoZero"/>
        <c:auto val="1"/>
        <c:lblAlgn val="ctr"/>
        <c:lblOffset val="100"/>
        <c:noMultiLvlLbl val="0"/>
      </c:catAx>
      <c:valAx>
        <c:axId val="185614833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85614292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 smtClean="0"/>
              <a:t>Entered Below</a:t>
            </a:r>
            <a:r>
              <a:rPr lang="en-US" baseline="0" dirty="0" smtClean="0"/>
              <a:t> Expectations but Substantially Increased</a:t>
            </a:r>
            <a:endParaRPr lang="en-US" dirty="0"/>
          </a:p>
        </c:rich>
      </c:tx>
      <c:layout>
        <c:manualLayout>
          <c:xMode val="edge"/>
          <c:yMode val="edge"/>
          <c:x val="0.19256936632920885"/>
          <c:y val="0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7.2433029204682753E-2"/>
          <c:y val="2.1747018464797162E-2"/>
          <c:w val="0.91301670624505271"/>
          <c:h val="0.7066022010406594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Positive Social Emotional Skills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cat>
            <c:strRef>
              <c:f>Sheet1!$A$2:$A$9</c:f>
              <c:strCache>
                <c:ptCount val="8"/>
                <c:pt idx="0">
                  <c:v>2016 Data</c:v>
                </c:pt>
                <c:pt idx="1">
                  <c:v>2016 Target</c:v>
                </c:pt>
                <c:pt idx="2">
                  <c:v>2017 Data</c:v>
                </c:pt>
                <c:pt idx="3">
                  <c:v>2017 Target</c:v>
                </c:pt>
                <c:pt idx="4">
                  <c:v>2018 Data</c:v>
                </c:pt>
                <c:pt idx="5">
                  <c:v>2018 Target</c:v>
                </c:pt>
                <c:pt idx="6">
                  <c:v>2019 Data</c:v>
                </c:pt>
                <c:pt idx="7">
                  <c:v>2019 Target</c:v>
                </c:pt>
              </c:strCache>
            </c:strRef>
          </c:cat>
          <c:val>
            <c:numRef>
              <c:f>Sheet1!$B$2:$B$9</c:f>
              <c:numCache>
                <c:formatCode>0.00%</c:formatCode>
                <c:ptCount val="8"/>
                <c:pt idx="0">
                  <c:v>0.75949999999999995</c:v>
                </c:pt>
                <c:pt idx="1">
                  <c:v>0.77729999999999999</c:v>
                </c:pt>
                <c:pt idx="2">
                  <c:v>0.78159999999999996</c:v>
                </c:pt>
                <c:pt idx="3">
                  <c:v>0.77729999999999999</c:v>
                </c:pt>
                <c:pt idx="4">
                  <c:v>0.72819999999999996</c:v>
                </c:pt>
                <c:pt idx="5">
                  <c:v>0.77800000000000002</c:v>
                </c:pt>
                <c:pt idx="6">
                  <c:v>0.71779999999999999</c:v>
                </c:pt>
                <c:pt idx="7">
                  <c:v>0.77800000000000002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555-4447-9A7C-39B7AB8235C2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Acquisition/Use of Knowledge/Skills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cat>
            <c:strRef>
              <c:f>Sheet1!$A$2:$A$9</c:f>
              <c:strCache>
                <c:ptCount val="8"/>
                <c:pt idx="0">
                  <c:v>2016 Data</c:v>
                </c:pt>
                <c:pt idx="1">
                  <c:v>2016 Target</c:v>
                </c:pt>
                <c:pt idx="2">
                  <c:v>2017 Data</c:v>
                </c:pt>
                <c:pt idx="3">
                  <c:v>2017 Target</c:v>
                </c:pt>
                <c:pt idx="4">
                  <c:v>2018 Data</c:v>
                </c:pt>
                <c:pt idx="5">
                  <c:v>2018 Target</c:v>
                </c:pt>
                <c:pt idx="6">
                  <c:v>2019 Data</c:v>
                </c:pt>
                <c:pt idx="7">
                  <c:v>2019 Target</c:v>
                </c:pt>
              </c:strCache>
            </c:strRef>
          </c:cat>
          <c:val>
            <c:numRef>
              <c:f>Sheet1!$C$2:$C$9</c:f>
              <c:numCache>
                <c:formatCode>0.00%</c:formatCode>
                <c:ptCount val="8"/>
                <c:pt idx="0">
                  <c:v>0.73699999999999999</c:v>
                </c:pt>
                <c:pt idx="1">
                  <c:v>0.76490000000000002</c:v>
                </c:pt>
                <c:pt idx="2">
                  <c:v>0.75309999999999999</c:v>
                </c:pt>
                <c:pt idx="3">
                  <c:v>0.76490000000000002</c:v>
                </c:pt>
                <c:pt idx="4">
                  <c:v>0.73019999999999996</c:v>
                </c:pt>
                <c:pt idx="5">
                  <c:v>0.76500000000000001</c:v>
                </c:pt>
                <c:pt idx="6">
                  <c:v>0.70809999999999995</c:v>
                </c:pt>
                <c:pt idx="7">
                  <c:v>0.76500000000000001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3555-4447-9A7C-39B7AB8235C2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Appropriate Behaviors to Meet Needs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strRef>
              <c:f>Sheet1!$A$2:$A$9</c:f>
              <c:strCache>
                <c:ptCount val="8"/>
                <c:pt idx="0">
                  <c:v>2016 Data</c:v>
                </c:pt>
                <c:pt idx="1">
                  <c:v>2016 Target</c:v>
                </c:pt>
                <c:pt idx="2">
                  <c:v>2017 Data</c:v>
                </c:pt>
                <c:pt idx="3">
                  <c:v>2017 Target</c:v>
                </c:pt>
                <c:pt idx="4">
                  <c:v>2018 Data</c:v>
                </c:pt>
                <c:pt idx="5">
                  <c:v>2018 Target</c:v>
                </c:pt>
                <c:pt idx="6">
                  <c:v>2019 Data</c:v>
                </c:pt>
                <c:pt idx="7">
                  <c:v>2019 Target</c:v>
                </c:pt>
              </c:strCache>
            </c:strRef>
          </c:cat>
          <c:val>
            <c:numRef>
              <c:f>Sheet1!$D$2:$D$9</c:f>
              <c:numCache>
                <c:formatCode>0.00%</c:formatCode>
                <c:ptCount val="8"/>
                <c:pt idx="0">
                  <c:v>0.76839999999999997</c:v>
                </c:pt>
                <c:pt idx="1">
                  <c:v>0.76849999999999996</c:v>
                </c:pt>
                <c:pt idx="2">
                  <c:v>0.78439999999999999</c:v>
                </c:pt>
                <c:pt idx="3">
                  <c:v>0.76849999999999996</c:v>
                </c:pt>
                <c:pt idx="4">
                  <c:v>0.74750000000000005</c:v>
                </c:pt>
                <c:pt idx="5">
                  <c:v>0.76859999999999995</c:v>
                </c:pt>
                <c:pt idx="6">
                  <c:v>0.73799999999999999</c:v>
                </c:pt>
                <c:pt idx="7">
                  <c:v>0.76859999999999995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3555-4447-9A7C-39B7AB8235C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805816816"/>
        <c:axId val="1805818480"/>
      </c:barChart>
      <c:catAx>
        <c:axId val="180581681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805818480"/>
        <c:crosses val="autoZero"/>
        <c:auto val="1"/>
        <c:lblAlgn val="ctr"/>
        <c:lblOffset val="100"/>
        <c:noMultiLvlLbl val="0"/>
      </c:catAx>
      <c:valAx>
        <c:axId val="180581848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80581681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 smtClean="0"/>
              <a:t>Functioning within Age Expectations by age 6 </a:t>
            </a:r>
            <a:endParaRPr lang="en-US" dirty="0"/>
          </a:p>
        </c:rich>
      </c:tx>
      <c:layout>
        <c:manualLayout>
          <c:xMode val="edge"/>
          <c:yMode val="edge"/>
          <c:x val="0.26542650918635169"/>
          <c:y val="5.8479532163742687E-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Positive Social Emotional Skills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cat>
            <c:strRef>
              <c:f>Sheet1!$A$2:$A$9</c:f>
              <c:strCache>
                <c:ptCount val="8"/>
                <c:pt idx="0">
                  <c:v>2016 Data</c:v>
                </c:pt>
                <c:pt idx="1">
                  <c:v>2016 Target</c:v>
                </c:pt>
                <c:pt idx="2">
                  <c:v>2017 Data</c:v>
                </c:pt>
                <c:pt idx="3">
                  <c:v>2017 Target</c:v>
                </c:pt>
                <c:pt idx="4">
                  <c:v>2018 Data</c:v>
                </c:pt>
                <c:pt idx="5">
                  <c:v>2018 Target</c:v>
                </c:pt>
                <c:pt idx="6">
                  <c:v>2019 Data</c:v>
                </c:pt>
                <c:pt idx="7">
                  <c:v>2019 Target</c:v>
                </c:pt>
              </c:strCache>
            </c:strRef>
          </c:cat>
          <c:val>
            <c:numRef>
              <c:f>Sheet1!$B$2:$B$9</c:f>
              <c:numCache>
                <c:formatCode>0.00%</c:formatCode>
                <c:ptCount val="8"/>
                <c:pt idx="0">
                  <c:v>0.51100000000000001</c:v>
                </c:pt>
                <c:pt idx="1">
                  <c:v>0.54430000000000001</c:v>
                </c:pt>
                <c:pt idx="2">
                  <c:v>0.49819999999999998</c:v>
                </c:pt>
                <c:pt idx="3">
                  <c:v>0.54430000000000001</c:v>
                </c:pt>
                <c:pt idx="4">
                  <c:v>0.45169999999999999</c:v>
                </c:pt>
                <c:pt idx="5">
                  <c:v>0.54500000000000004</c:v>
                </c:pt>
                <c:pt idx="6">
                  <c:v>0.44340000000000002</c:v>
                </c:pt>
                <c:pt idx="7">
                  <c:v>0.54500000000000004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683-47D3-BAEA-259FCDC6DDC2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Acquisition/Use of Knowledge/Skills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cat>
            <c:strRef>
              <c:f>Sheet1!$A$2:$A$9</c:f>
              <c:strCache>
                <c:ptCount val="8"/>
                <c:pt idx="0">
                  <c:v>2016 Data</c:v>
                </c:pt>
                <c:pt idx="1">
                  <c:v>2016 Target</c:v>
                </c:pt>
                <c:pt idx="2">
                  <c:v>2017 Data</c:v>
                </c:pt>
                <c:pt idx="3">
                  <c:v>2017 Target</c:v>
                </c:pt>
                <c:pt idx="4">
                  <c:v>2018 Data</c:v>
                </c:pt>
                <c:pt idx="5">
                  <c:v>2018 Target</c:v>
                </c:pt>
                <c:pt idx="6">
                  <c:v>2019 Data</c:v>
                </c:pt>
                <c:pt idx="7">
                  <c:v>2019 Target</c:v>
                </c:pt>
              </c:strCache>
            </c:strRef>
          </c:cat>
          <c:val>
            <c:numRef>
              <c:f>Sheet1!$C$2:$C$9</c:f>
              <c:numCache>
                <c:formatCode>0.00%</c:formatCode>
                <c:ptCount val="8"/>
                <c:pt idx="0">
                  <c:v>0.49540000000000001</c:v>
                </c:pt>
                <c:pt idx="1">
                  <c:v>0.50309999999999999</c:v>
                </c:pt>
                <c:pt idx="2">
                  <c:v>0.45190000000000002</c:v>
                </c:pt>
                <c:pt idx="3">
                  <c:v>0.50309999999999999</c:v>
                </c:pt>
                <c:pt idx="4">
                  <c:v>0.40010000000000001</c:v>
                </c:pt>
                <c:pt idx="5">
                  <c:v>0.50349999999999995</c:v>
                </c:pt>
                <c:pt idx="6">
                  <c:v>0.40300000000000002</c:v>
                </c:pt>
                <c:pt idx="7">
                  <c:v>0.50349999999999995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E683-47D3-BAEA-259FCDC6DDC2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Appropriate Behaviors to Meet Needs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strRef>
              <c:f>Sheet1!$A$2:$A$9</c:f>
              <c:strCache>
                <c:ptCount val="8"/>
                <c:pt idx="0">
                  <c:v>2016 Data</c:v>
                </c:pt>
                <c:pt idx="1">
                  <c:v>2016 Target</c:v>
                </c:pt>
                <c:pt idx="2">
                  <c:v>2017 Data</c:v>
                </c:pt>
                <c:pt idx="3">
                  <c:v>2017 Target</c:v>
                </c:pt>
                <c:pt idx="4">
                  <c:v>2018 Data</c:v>
                </c:pt>
                <c:pt idx="5">
                  <c:v>2018 Target</c:v>
                </c:pt>
                <c:pt idx="6">
                  <c:v>2019 Data</c:v>
                </c:pt>
                <c:pt idx="7">
                  <c:v>2019 Target</c:v>
                </c:pt>
              </c:strCache>
            </c:strRef>
          </c:cat>
          <c:val>
            <c:numRef>
              <c:f>Sheet1!$D$2:$D$9</c:f>
              <c:numCache>
                <c:formatCode>0.00%</c:formatCode>
                <c:ptCount val="8"/>
                <c:pt idx="0">
                  <c:v>0.6028</c:v>
                </c:pt>
                <c:pt idx="1">
                  <c:v>0.62329999999999997</c:v>
                </c:pt>
                <c:pt idx="2">
                  <c:v>0.58179999999999998</c:v>
                </c:pt>
                <c:pt idx="3">
                  <c:v>0.62329999999999997</c:v>
                </c:pt>
                <c:pt idx="4">
                  <c:v>0.53039999999999998</c:v>
                </c:pt>
                <c:pt idx="5">
                  <c:v>0.62350000000000005</c:v>
                </c:pt>
                <c:pt idx="6">
                  <c:v>0.53779999999999994</c:v>
                </c:pt>
                <c:pt idx="7">
                  <c:v>0.62350000000000005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E683-47D3-BAEA-259FCDC6DDC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856149584"/>
        <c:axId val="1856145424"/>
      </c:barChart>
      <c:catAx>
        <c:axId val="185614958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856145424"/>
        <c:crosses val="autoZero"/>
        <c:auto val="1"/>
        <c:lblAlgn val="ctr"/>
        <c:lblOffset val="100"/>
        <c:noMultiLvlLbl val="0"/>
      </c:catAx>
      <c:valAx>
        <c:axId val="185614542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85614958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128" b="1" i="0" u="none" strike="noStrike" kern="120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Parent Involvement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28" b="1" i="0" u="none" strike="noStrike" kern="1200" baseline="0">
              <a:solidFill>
                <a:schemeClr val="dk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Data</c:v>
                </c:pt>
              </c:strCache>
            </c:strRef>
          </c:tx>
          <c:spPr>
            <a:ln w="34925" cap="rnd">
              <a:solidFill>
                <a:schemeClr val="accent1"/>
              </a:solidFill>
              <a:round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marker>
            <c:symbol val="none"/>
          </c:marker>
          <c:cat>
            <c:numRef>
              <c:f>Sheet1!$A$2:$A$7</c:f>
              <c:numCache>
                <c:formatCode>General</c:formatCode>
                <c:ptCount val="6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  <c:pt idx="4">
                  <c:v>2018</c:v>
                </c:pt>
                <c:pt idx="5">
                  <c:v>2019</c:v>
                </c:pt>
              </c:numCache>
            </c:numRef>
          </c:cat>
          <c:val>
            <c:numRef>
              <c:f>Sheet1!$B$2:$B$7</c:f>
              <c:numCache>
                <c:formatCode>0.00%</c:formatCode>
                <c:ptCount val="6"/>
                <c:pt idx="0">
                  <c:v>0.82689999999999997</c:v>
                </c:pt>
                <c:pt idx="1">
                  <c:v>0.86170000000000002</c:v>
                </c:pt>
                <c:pt idx="2">
                  <c:v>0.82450000000000001</c:v>
                </c:pt>
                <c:pt idx="3">
                  <c:v>0.84209999999999996</c:v>
                </c:pt>
                <c:pt idx="4">
                  <c:v>0.81830000000000003</c:v>
                </c:pt>
                <c:pt idx="5">
                  <c:v>0.85899999999999999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DD01-4ACF-9A55-50BBC288DF42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Target</c:v>
                </c:pt>
              </c:strCache>
            </c:strRef>
          </c:tx>
          <c:spPr>
            <a:ln w="34925" cap="rnd">
              <a:solidFill>
                <a:schemeClr val="accent2"/>
              </a:solidFill>
              <a:round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marker>
            <c:symbol val="none"/>
          </c:marker>
          <c:cat>
            <c:numRef>
              <c:f>Sheet1!$A$2:$A$7</c:f>
              <c:numCache>
                <c:formatCode>General</c:formatCode>
                <c:ptCount val="6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  <c:pt idx="4">
                  <c:v>2018</c:v>
                </c:pt>
                <c:pt idx="5">
                  <c:v>2019</c:v>
                </c:pt>
              </c:numCache>
            </c:numRef>
          </c:cat>
          <c:val>
            <c:numRef>
              <c:f>Sheet1!$C$2:$C$7</c:f>
              <c:numCache>
                <c:formatCode>0.00%</c:formatCode>
                <c:ptCount val="6"/>
                <c:pt idx="0">
                  <c:v>0.82</c:v>
                </c:pt>
                <c:pt idx="1">
                  <c:v>0.83</c:v>
                </c:pt>
                <c:pt idx="2">
                  <c:v>0.84</c:v>
                </c:pt>
                <c:pt idx="3">
                  <c:v>0.84</c:v>
                </c:pt>
                <c:pt idx="4">
                  <c:v>0.84</c:v>
                </c:pt>
                <c:pt idx="5">
                  <c:v>0.84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DD01-4ACF-9A55-50BBC288DF4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856135024"/>
        <c:axId val="1856137520"/>
      </c:lineChart>
      <c:catAx>
        <c:axId val="185613502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856137520"/>
        <c:crosses val="autoZero"/>
        <c:auto val="1"/>
        <c:lblAlgn val="ctr"/>
        <c:lblOffset val="100"/>
        <c:noMultiLvlLbl val="0"/>
      </c:catAx>
      <c:valAx>
        <c:axId val="185613752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85613502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dk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chemeClr val="lt1"/>
    </a:solidFill>
    <a:ln w="12700" cap="flat" cmpd="sng" algn="ctr">
      <a:solidFill>
        <a:schemeClr val="accent5"/>
      </a:solidFill>
      <a:prstDash val="solid"/>
      <a:miter lim="800000"/>
    </a:ln>
    <a:effectLst/>
  </c:spPr>
  <c:txPr>
    <a:bodyPr/>
    <a:lstStyle/>
    <a:p>
      <a:pPr>
        <a:defRPr>
          <a:solidFill>
            <a:schemeClr val="dk1"/>
          </a:solidFill>
          <a:latin typeface="+mn-lt"/>
          <a:ea typeface="+mn-ea"/>
          <a:cs typeface="+mn-cs"/>
        </a:defRPr>
      </a:pPr>
      <a:endParaRPr lang="en-US"/>
    </a:p>
  </c:txPr>
  <c:externalData r:id="rId3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862" b="0" i="0" u="none" strike="noStrike" baseline="0" dirty="0" smtClean="0">
                <a:effectLst/>
              </a:rPr>
              <a:t>Enrolled in higher education </a:t>
            </a:r>
            <a:endParaRPr lang="en-US" dirty="0"/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State Data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cat>
            <c:numRef>
              <c:f>Sheet1!$A$2:$A$7</c:f>
              <c:numCache>
                <c:formatCode>General</c:formatCode>
                <c:ptCount val="6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  <c:pt idx="4">
                  <c:v>2018</c:v>
                </c:pt>
                <c:pt idx="5">
                  <c:v>2019</c:v>
                </c:pt>
              </c:numCache>
            </c:numRef>
          </c:cat>
          <c:val>
            <c:numRef>
              <c:f>Sheet1!$B$2:$B$7</c:f>
              <c:numCache>
                <c:formatCode>0.00%</c:formatCode>
                <c:ptCount val="6"/>
                <c:pt idx="0">
                  <c:v>0.43259999999999998</c:v>
                </c:pt>
                <c:pt idx="1">
                  <c:v>0.42849999999999999</c:v>
                </c:pt>
                <c:pt idx="2">
                  <c:v>0.4113</c:v>
                </c:pt>
                <c:pt idx="3">
                  <c:v>0.40010000000000001</c:v>
                </c:pt>
                <c:pt idx="4">
                  <c:v>0.36799999999999999</c:v>
                </c:pt>
                <c:pt idx="5">
                  <c:v>0.35610000000000003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3E77-4AD1-85E1-EC9B1251AB2B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Target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cat>
            <c:numRef>
              <c:f>Sheet1!$A$2:$A$7</c:f>
              <c:numCache>
                <c:formatCode>General</c:formatCode>
                <c:ptCount val="6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  <c:pt idx="4">
                  <c:v>2018</c:v>
                </c:pt>
                <c:pt idx="5">
                  <c:v>2019</c:v>
                </c:pt>
              </c:numCache>
            </c:numRef>
          </c:cat>
          <c:val>
            <c:numRef>
              <c:f>Sheet1!$C$2:$C$7</c:f>
              <c:numCache>
                <c:formatCode>0.00%</c:formatCode>
                <c:ptCount val="6"/>
                <c:pt idx="0">
                  <c:v>0.49</c:v>
                </c:pt>
                <c:pt idx="1">
                  <c:v>0.49</c:v>
                </c:pt>
                <c:pt idx="2">
                  <c:v>0.49</c:v>
                </c:pt>
                <c:pt idx="3">
                  <c:v>0.49</c:v>
                </c:pt>
                <c:pt idx="4">
                  <c:v>0.49</c:v>
                </c:pt>
                <c:pt idx="5">
                  <c:v>0.49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3E77-4AD1-85E1-EC9B1251AB2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66024656"/>
        <c:axId val="66012592"/>
      </c:lineChart>
      <c:catAx>
        <c:axId val="6602465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6012592"/>
        <c:crosses val="autoZero"/>
        <c:auto val="1"/>
        <c:lblAlgn val="ctr"/>
        <c:lblOffset val="100"/>
        <c:noMultiLvlLbl val="0"/>
      </c:catAx>
      <c:valAx>
        <c:axId val="6601259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602465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862" b="0" i="0" u="none" strike="noStrike" baseline="0" dirty="0" smtClean="0">
                <a:effectLst/>
              </a:rPr>
              <a:t>Enrolled in higher education or competitively employed </a:t>
            </a:r>
            <a:endParaRPr lang="en-US" dirty="0"/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State Data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cat>
            <c:numRef>
              <c:f>Sheet1!$A$2:$A$7</c:f>
              <c:numCache>
                <c:formatCode>General</c:formatCode>
                <c:ptCount val="6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  <c:pt idx="4">
                  <c:v>2018</c:v>
                </c:pt>
                <c:pt idx="5">
                  <c:v>2019</c:v>
                </c:pt>
              </c:numCache>
            </c:numRef>
          </c:cat>
          <c:val>
            <c:numRef>
              <c:f>Sheet1!$B$2:$B$7</c:f>
              <c:numCache>
                <c:formatCode>0.00%</c:formatCode>
                <c:ptCount val="6"/>
                <c:pt idx="0">
                  <c:v>0.76100000000000001</c:v>
                </c:pt>
                <c:pt idx="1">
                  <c:v>0.75339999999999996</c:v>
                </c:pt>
                <c:pt idx="2">
                  <c:v>0.76390000000000002</c:v>
                </c:pt>
                <c:pt idx="3">
                  <c:v>0.75470000000000004</c:v>
                </c:pt>
                <c:pt idx="4">
                  <c:v>0.73080000000000001</c:v>
                </c:pt>
                <c:pt idx="5">
                  <c:v>0.74809999999999999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3E77-4AD1-85E1-EC9B1251AB2B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Target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cat>
            <c:numRef>
              <c:f>Sheet1!$A$2:$A$7</c:f>
              <c:numCache>
                <c:formatCode>General</c:formatCode>
                <c:ptCount val="6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  <c:pt idx="4">
                  <c:v>2018</c:v>
                </c:pt>
                <c:pt idx="5">
                  <c:v>2019</c:v>
                </c:pt>
              </c:numCache>
            </c:numRef>
          </c:cat>
          <c:val>
            <c:numRef>
              <c:f>Sheet1!$C$2:$C$7</c:f>
              <c:numCache>
                <c:formatCode>0.00%</c:formatCode>
                <c:ptCount val="6"/>
                <c:pt idx="0">
                  <c:v>0.76</c:v>
                </c:pt>
                <c:pt idx="1">
                  <c:v>0.76</c:v>
                </c:pt>
                <c:pt idx="2">
                  <c:v>0.76</c:v>
                </c:pt>
                <c:pt idx="3">
                  <c:v>0.76</c:v>
                </c:pt>
                <c:pt idx="4">
                  <c:v>0.76</c:v>
                </c:pt>
                <c:pt idx="5">
                  <c:v>0.76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3E77-4AD1-85E1-EC9B1251AB2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66024656"/>
        <c:axId val="66012592"/>
      </c:lineChart>
      <c:catAx>
        <c:axId val="6602465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6012592"/>
        <c:crosses val="autoZero"/>
        <c:auto val="1"/>
        <c:lblAlgn val="ctr"/>
        <c:lblOffset val="100"/>
        <c:noMultiLvlLbl val="0"/>
      </c:catAx>
      <c:valAx>
        <c:axId val="6601259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602465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862" b="0" i="0" u="none" strike="noStrike" baseline="0" dirty="0" smtClean="0">
                <a:effectLst/>
              </a:rPr>
              <a:t>Enrolled in higher education or other post-secondary education or competitively employed or other employment</a:t>
            </a:r>
          </a:p>
          <a:p>
            <a:pPr>
              <a:defRPr/>
            </a:pPr>
            <a:r>
              <a:rPr lang="en-US" sz="1862" b="0" i="0" u="none" strike="noStrike" baseline="0" dirty="0" smtClean="0">
                <a:effectLst/>
              </a:rPr>
              <a:t>  </a:t>
            </a:r>
            <a:endParaRPr lang="en-US" dirty="0"/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State Data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cat>
            <c:numRef>
              <c:f>Sheet1!$A$2:$A$7</c:f>
              <c:numCache>
                <c:formatCode>General</c:formatCode>
                <c:ptCount val="6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  <c:pt idx="4">
                  <c:v>2018</c:v>
                </c:pt>
                <c:pt idx="5">
                  <c:v>2019</c:v>
                </c:pt>
              </c:numCache>
            </c:numRef>
          </c:cat>
          <c:val>
            <c:numRef>
              <c:f>Sheet1!$B$2:$B$7</c:f>
              <c:numCache>
                <c:formatCode>0.00%</c:formatCode>
                <c:ptCount val="6"/>
                <c:pt idx="0">
                  <c:v>0.80710000000000004</c:v>
                </c:pt>
                <c:pt idx="1">
                  <c:v>0.81369999999999998</c:v>
                </c:pt>
                <c:pt idx="2">
                  <c:v>0.80940000000000001</c:v>
                </c:pt>
                <c:pt idx="3">
                  <c:v>0.82820000000000005</c:v>
                </c:pt>
                <c:pt idx="4">
                  <c:v>0.77759999999999996</c:v>
                </c:pt>
                <c:pt idx="5">
                  <c:v>0.79420000000000002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3E77-4AD1-85E1-EC9B1251AB2B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Target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cat>
            <c:numRef>
              <c:f>Sheet1!$A$2:$A$7</c:f>
              <c:numCache>
                <c:formatCode>General</c:formatCode>
                <c:ptCount val="6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  <c:pt idx="4">
                  <c:v>2018</c:v>
                </c:pt>
                <c:pt idx="5">
                  <c:v>2019</c:v>
                </c:pt>
              </c:numCache>
            </c:numRef>
          </c:cat>
          <c:val>
            <c:numRef>
              <c:f>Sheet1!$C$2:$C$7</c:f>
              <c:numCache>
                <c:formatCode>0.00%</c:formatCode>
                <c:ptCount val="6"/>
                <c:pt idx="0">
                  <c:v>0.8</c:v>
                </c:pt>
                <c:pt idx="1">
                  <c:v>0.8</c:v>
                </c:pt>
                <c:pt idx="2">
                  <c:v>0.8</c:v>
                </c:pt>
                <c:pt idx="3">
                  <c:v>0.8</c:v>
                </c:pt>
                <c:pt idx="4">
                  <c:v>0.8</c:v>
                </c:pt>
                <c:pt idx="5">
                  <c:v>0.8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3E77-4AD1-85E1-EC9B1251AB2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66024656"/>
        <c:axId val="66012592"/>
      </c:lineChart>
      <c:catAx>
        <c:axId val="6602465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6012592"/>
        <c:crosses val="autoZero"/>
        <c:auto val="1"/>
        <c:lblAlgn val="ctr"/>
        <c:lblOffset val="100"/>
        <c:noMultiLvlLbl val="0"/>
      </c:catAx>
      <c:valAx>
        <c:axId val="6601259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602465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 smtClean="0"/>
              <a:t>Resolution Sessions</a:t>
            </a:r>
            <a:endParaRPr lang="en-US" dirty="0"/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State Data</c:v>
                </c:pt>
              </c:strCache>
            </c:strRef>
          </c:tx>
          <c:spPr>
            <a:ln w="28575" cap="rnd">
              <a:solidFill>
                <a:srgbClr val="00B0F0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cat>
            <c:numRef>
              <c:f>Sheet1!$A$2:$A$7</c:f>
              <c:numCache>
                <c:formatCode>General</c:formatCode>
                <c:ptCount val="6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  <c:pt idx="4">
                  <c:v>2018</c:v>
                </c:pt>
                <c:pt idx="5">
                  <c:v>2019</c:v>
                </c:pt>
              </c:numCache>
            </c:numRef>
          </c:cat>
          <c:val>
            <c:numRef>
              <c:f>Sheet1!$B$2:$B$7</c:f>
              <c:numCache>
                <c:formatCode>0%</c:formatCode>
                <c:ptCount val="6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0</c:v>
                </c:pt>
                <c:pt idx="4">
                  <c:v>1</c:v>
                </c:pt>
                <c:pt idx="5">
                  <c:v>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F198-4F0C-B697-7B2FF72C880A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Target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cat>
            <c:numRef>
              <c:f>Sheet1!$A$2:$A$7</c:f>
              <c:numCache>
                <c:formatCode>General</c:formatCode>
                <c:ptCount val="6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  <c:pt idx="4">
                  <c:v>2018</c:v>
                </c:pt>
                <c:pt idx="5">
                  <c:v>2019</c:v>
                </c:pt>
              </c:numCache>
            </c:numRef>
          </c:cat>
          <c:val>
            <c:numRef>
              <c:f>Sheet1!$C$2:$C$7</c:f>
              <c:numCache>
                <c:formatCode>0%</c:formatCode>
                <c:ptCount val="6"/>
                <c:pt idx="0">
                  <c:v>0.7</c:v>
                </c:pt>
                <c:pt idx="1">
                  <c:v>0.7</c:v>
                </c:pt>
                <c:pt idx="2">
                  <c:v>0.7</c:v>
                </c:pt>
                <c:pt idx="3">
                  <c:v>0.7</c:v>
                </c:pt>
                <c:pt idx="4">
                  <c:v>0.7</c:v>
                </c:pt>
                <c:pt idx="5">
                  <c:v>0.7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F198-4F0C-B697-7B2FF72C880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018585696"/>
        <c:axId val="2018589856"/>
      </c:lineChart>
      <c:catAx>
        <c:axId val="201858569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018589856"/>
        <c:crosses val="autoZero"/>
        <c:auto val="1"/>
        <c:lblAlgn val="ctr"/>
        <c:lblOffset val="100"/>
        <c:noMultiLvlLbl val="0"/>
      </c:catAx>
      <c:valAx>
        <c:axId val="201858985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01858569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solidFill>
        <a:schemeClr val="accent2"/>
      </a:solidFill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 smtClean="0"/>
              <a:t>Mediations</a:t>
            </a:r>
            <a:endParaRPr lang="en-US" dirty="0"/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State Data</c:v>
                </c:pt>
              </c:strCache>
            </c:strRef>
          </c:tx>
          <c:spPr>
            <a:ln w="28575" cap="rnd">
              <a:solidFill>
                <a:srgbClr val="00B050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cat>
            <c:numRef>
              <c:f>Sheet1!$A$2:$A$7</c:f>
              <c:numCache>
                <c:formatCode>General</c:formatCode>
                <c:ptCount val="6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  <c:pt idx="4">
                  <c:v>2018</c:v>
                </c:pt>
                <c:pt idx="5">
                  <c:v>2019</c:v>
                </c:pt>
              </c:numCache>
            </c:numRef>
          </c:cat>
          <c:val>
            <c:numRef>
              <c:f>Sheet1!$B$2:$B$7</c:f>
              <c:numCache>
                <c:formatCode>0.00%</c:formatCode>
                <c:ptCount val="6"/>
                <c:pt idx="0">
                  <c:v>0.75860000000000005</c:v>
                </c:pt>
                <c:pt idx="1">
                  <c:v>0.72499999999999998</c:v>
                </c:pt>
                <c:pt idx="2">
                  <c:v>0.78049999999999997</c:v>
                </c:pt>
                <c:pt idx="3">
                  <c:v>0.68289999999999995</c:v>
                </c:pt>
                <c:pt idx="4">
                  <c:v>0.71430000000000005</c:v>
                </c:pt>
                <c:pt idx="5">
                  <c:v>0.69569999999999999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6018-479F-970B-0EE8B3871100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Target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cat>
            <c:numRef>
              <c:f>Sheet1!$A$2:$A$7</c:f>
              <c:numCache>
                <c:formatCode>General</c:formatCode>
                <c:ptCount val="6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  <c:pt idx="4">
                  <c:v>2018</c:v>
                </c:pt>
                <c:pt idx="5">
                  <c:v>2019</c:v>
                </c:pt>
              </c:numCache>
            </c:numRef>
          </c:cat>
          <c:val>
            <c:numRef>
              <c:f>Sheet1!$C$2:$C$7</c:f>
              <c:numCache>
                <c:formatCode>0.00%</c:formatCode>
                <c:ptCount val="6"/>
                <c:pt idx="0">
                  <c:v>0.75</c:v>
                </c:pt>
                <c:pt idx="1">
                  <c:v>0.75</c:v>
                </c:pt>
                <c:pt idx="2">
                  <c:v>0.75</c:v>
                </c:pt>
                <c:pt idx="3">
                  <c:v>0.75</c:v>
                </c:pt>
                <c:pt idx="4">
                  <c:v>0.75</c:v>
                </c:pt>
                <c:pt idx="5">
                  <c:v>0.75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6018-479F-970B-0EE8B387110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013603024"/>
        <c:axId val="2013598448"/>
      </c:lineChart>
      <c:catAx>
        <c:axId val="201360302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013598448"/>
        <c:crosses val="autoZero"/>
        <c:auto val="1"/>
        <c:lblAlgn val="ctr"/>
        <c:lblOffset val="100"/>
        <c:noMultiLvlLbl val="0"/>
      </c:catAx>
      <c:valAx>
        <c:axId val="201359844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01360302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solidFill>
        <a:schemeClr val="accent2"/>
      </a:solidFill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Drop Out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dk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Data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numRef>
              <c:f>Sheet1!$A$2:$A$7</c:f>
              <c:numCache>
                <c:formatCode>General</c:formatCode>
                <c:ptCount val="6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  <c:pt idx="4">
                  <c:v>2018</c:v>
                </c:pt>
                <c:pt idx="5">
                  <c:v>2019</c:v>
                </c:pt>
              </c:numCache>
            </c:numRef>
          </c:cat>
          <c:val>
            <c:numRef>
              <c:f>Sheet1!$B$2:$B$7</c:f>
              <c:numCache>
                <c:formatCode>0.00%</c:formatCode>
                <c:ptCount val="6"/>
                <c:pt idx="0">
                  <c:v>0.23730000000000001</c:v>
                </c:pt>
                <c:pt idx="1">
                  <c:v>0.26300000000000001</c:v>
                </c:pt>
                <c:pt idx="2">
                  <c:v>0.26939999999999997</c:v>
                </c:pt>
                <c:pt idx="3">
                  <c:v>0.22839999999999999</c:v>
                </c:pt>
                <c:pt idx="4">
                  <c:v>0.25790000000000002</c:v>
                </c:pt>
                <c:pt idx="5">
                  <c:v>0.23780000000000001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5F64-4DFC-80EB-BFBA3E95A2CC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Target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numRef>
              <c:f>Sheet1!$A$2:$A$7</c:f>
              <c:numCache>
                <c:formatCode>General</c:formatCode>
                <c:ptCount val="6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  <c:pt idx="4">
                  <c:v>2018</c:v>
                </c:pt>
                <c:pt idx="5">
                  <c:v>2019</c:v>
                </c:pt>
              </c:numCache>
            </c:numRef>
          </c:cat>
          <c:val>
            <c:numRef>
              <c:f>Sheet1!$C$2:$C$7</c:f>
              <c:numCache>
                <c:formatCode>0.00%</c:formatCode>
                <c:ptCount val="6"/>
                <c:pt idx="0">
                  <c:v>0.23719999999999999</c:v>
                </c:pt>
                <c:pt idx="1">
                  <c:v>0.23219999999999999</c:v>
                </c:pt>
                <c:pt idx="2">
                  <c:v>0.22969999999999999</c:v>
                </c:pt>
                <c:pt idx="3">
                  <c:v>0.22969999999999999</c:v>
                </c:pt>
                <c:pt idx="4">
                  <c:v>0.22969999999999999</c:v>
                </c:pt>
                <c:pt idx="5">
                  <c:v>0.22969999999999999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5F64-4DFC-80EB-BFBA3E95A2C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856145008"/>
        <c:axId val="1856136272"/>
      </c:lineChart>
      <c:catAx>
        <c:axId val="185614500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856136272"/>
        <c:crosses val="autoZero"/>
        <c:auto val="1"/>
        <c:lblAlgn val="ctr"/>
        <c:lblOffset val="100"/>
        <c:noMultiLvlLbl val="0"/>
      </c:catAx>
      <c:valAx>
        <c:axId val="185613627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85614500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dk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chemeClr val="lt1"/>
    </a:solidFill>
    <a:ln w="12700" cap="flat" cmpd="sng" algn="ctr">
      <a:solidFill>
        <a:schemeClr val="accent3"/>
      </a:solidFill>
      <a:prstDash val="solid"/>
      <a:miter lim="800000"/>
    </a:ln>
    <a:effectLst/>
  </c:spPr>
  <c:txPr>
    <a:bodyPr/>
    <a:lstStyle/>
    <a:p>
      <a:pPr>
        <a:defRPr>
          <a:solidFill>
            <a:schemeClr val="dk1"/>
          </a:solidFill>
          <a:latin typeface="+mn-lt"/>
          <a:ea typeface="+mn-ea"/>
          <a:cs typeface="+mn-cs"/>
        </a:defRPr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128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/>
              <a:t>Assessment Participation </a:t>
            </a:r>
            <a:r>
              <a:rPr lang="en-US" dirty="0" smtClean="0"/>
              <a:t>Rates in Reading and Math</a:t>
            </a:r>
            <a:endParaRPr lang="en-US" dirty="0"/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28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Reading</c:v>
                </c:pt>
              </c:strCache>
            </c:strRef>
          </c:tx>
          <c:spPr>
            <a:ln w="34925" cap="rnd">
              <a:solidFill>
                <a:schemeClr val="accent1"/>
              </a:solidFill>
              <a:round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marker>
            <c:symbol val="none"/>
          </c:marker>
          <c:cat>
            <c:numRef>
              <c:f>Sheet1!$A$2:$A$6</c:f>
              <c:numCache>
                <c:formatCode>General</c:formatCode>
                <c:ptCount val="5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  <c:pt idx="4">
                  <c:v>2018</c:v>
                </c:pt>
              </c:numCache>
            </c:numRef>
          </c:cat>
          <c:val>
            <c:numRef>
              <c:f>Sheet1!$B$2:$B$6</c:f>
              <c:numCache>
                <c:formatCode>0.00%</c:formatCode>
                <c:ptCount val="5"/>
                <c:pt idx="0">
                  <c:v>0.97750000000000004</c:v>
                </c:pt>
                <c:pt idx="1">
                  <c:v>0.9577</c:v>
                </c:pt>
                <c:pt idx="2">
                  <c:v>0.99439999999999995</c:v>
                </c:pt>
                <c:pt idx="3">
                  <c:v>0.95850000000000002</c:v>
                </c:pt>
                <c:pt idx="4">
                  <c:v>0.99560000000000004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C8F7-4DC4-ABD8-C5B4EF0B2AEF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Math</c:v>
                </c:pt>
              </c:strCache>
            </c:strRef>
          </c:tx>
          <c:spPr>
            <a:ln w="34925" cap="rnd">
              <a:solidFill>
                <a:schemeClr val="accent2"/>
              </a:solidFill>
              <a:round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marker>
            <c:symbol val="none"/>
          </c:marker>
          <c:cat>
            <c:numRef>
              <c:f>Sheet1!$A$2:$A$6</c:f>
              <c:numCache>
                <c:formatCode>General</c:formatCode>
                <c:ptCount val="5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  <c:pt idx="4">
                  <c:v>2018</c:v>
                </c:pt>
              </c:numCache>
            </c:numRef>
          </c:cat>
          <c:val>
            <c:numRef>
              <c:f>Sheet1!$C$2:$C$6</c:f>
              <c:numCache>
                <c:formatCode>0.00%</c:formatCode>
                <c:ptCount val="5"/>
                <c:pt idx="0">
                  <c:v>0.97819999999999996</c:v>
                </c:pt>
                <c:pt idx="1">
                  <c:v>0.95409999999999995</c:v>
                </c:pt>
                <c:pt idx="2">
                  <c:v>0.99209999999999998</c:v>
                </c:pt>
                <c:pt idx="3">
                  <c:v>0.92730000000000001</c:v>
                </c:pt>
                <c:pt idx="4">
                  <c:v>0.99560000000000004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C8F7-4DC4-ABD8-C5B4EF0B2AEF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Target</c:v>
                </c:pt>
              </c:strCache>
            </c:strRef>
          </c:tx>
          <c:spPr>
            <a:ln w="34925" cap="rnd">
              <a:solidFill>
                <a:schemeClr val="accent3"/>
              </a:solidFill>
              <a:round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marker>
            <c:symbol val="none"/>
          </c:marker>
          <c:cat>
            <c:numRef>
              <c:f>Sheet1!$A$2:$A$6</c:f>
              <c:numCache>
                <c:formatCode>General</c:formatCode>
                <c:ptCount val="5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  <c:pt idx="4">
                  <c:v>2018</c:v>
                </c:pt>
              </c:numCache>
            </c:numRef>
          </c:cat>
          <c:val>
            <c:numRef>
              <c:f>Sheet1!$D$2:$D$6</c:f>
              <c:numCache>
                <c:formatCode>0.00%</c:formatCode>
                <c:ptCount val="5"/>
                <c:pt idx="0">
                  <c:v>0.95</c:v>
                </c:pt>
                <c:pt idx="1">
                  <c:v>0.95</c:v>
                </c:pt>
                <c:pt idx="2">
                  <c:v>0.95</c:v>
                </c:pt>
                <c:pt idx="3">
                  <c:v>0.95</c:v>
                </c:pt>
                <c:pt idx="4">
                  <c:v>0.95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C8F7-4DC4-ABD8-C5B4EF0B2AE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814105600"/>
        <c:axId val="1814104768"/>
      </c:lineChart>
      <c:catAx>
        <c:axId val="181410560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814104768"/>
        <c:crosses val="autoZero"/>
        <c:auto val="1"/>
        <c:lblAlgn val="ctr"/>
        <c:lblOffset val="100"/>
        <c:noMultiLvlLbl val="0"/>
      </c:catAx>
      <c:valAx>
        <c:axId val="181410476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81410560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Reading Proficiency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Reading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numRef>
              <c:f>Sheet1!$A$2:$A$6</c:f>
              <c:numCache>
                <c:formatCode>General</c:formatCode>
                <c:ptCount val="5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  <c:pt idx="4">
                  <c:v>2018</c:v>
                </c:pt>
              </c:numCache>
            </c:numRef>
          </c:cat>
          <c:val>
            <c:numRef>
              <c:f>Sheet1!$B$2:$B$6</c:f>
              <c:numCache>
                <c:formatCode>0.00%</c:formatCode>
                <c:ptCount val="5"/>
                <c:pt idx="0">
                  <c:v>5.1299999999999998E-2</c:v>
                </c:pt>
                <c:pt idx="1">
                  <c:v>6.4100000000000004E-2</c:v>
                </c:pt>
                <c:pt idx="2">
                  <c:v>0.1183</c:v>
                </c:pt>
                <c:pt idx="3">
                  <c:v>9.2799999999999994E-2</c:v>
                </c:pt>
                <c:pt idx="4">
                  <c:v>9.6199999999999994E-2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C65F-46A8-8CFB-16D33502E289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Reading Target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numRef>
              <c:f>Sheet1!$A$2:$A$6</c:f>
              <c:numCache>
                <c:formatCode>General</c:formatCode>
                <c:ptCount val="5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  <c:pt idx="4">
                  <c:v>2018</c:v>
                </c:pt>
              </c:numCache>
            </c:numRef>
          </c:cat>
          <c:val>
            <c:numRef>
              <c:f>Sheet1!$C$2:$C$6</c:f>
              <c:numCache>
                <c:formatCode>0.00%</c:formatCode>
                <c:ptCount val="5"/>
                <c:pt idx="0">
                  <c:v>5.1299999999999998E-2</c:v>
                </c:pt>
                <c:pt idx="1">
                  <c:v>0.65300000000000002</c:v>
                </c:pt>
                <c:pt idx="2">
                  <c:v>0.65300000000000002</c:v>
                </c:pt>
                <c:pt idx="3">
                  <c:v>0.65300000000000002</c:v>
                </c:pt>
                <c:pt idx="4">
                  <c:v>0.65300000000000002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C65F-46A8-8CFB-16D33502E289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Math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cat>
            <c:numRef>
              <c:f>Sheet1!$A$2:$A$6</c:f>
              <c:numCache>
                <c:formatCode>General</c:formatCode>
                <c:ptCount val="5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  <c:pt idx="4">
                  <c:v>2018</c:v>
                </c:pt>
              </c:numCache>
            </c:numRef>
          </c:cat>
          <c:val>
            <c:numRef>
              <c:f>Sheet1!$D$2:$D$6</c:f>
              <c:numCache>
                <c:formatCode>0.00%</c:formatCode>
                <c:ptCount val="5"/>
                <c:pt idx="0">
                  <c:v>5.6599999999999998E-2</c:v>
                </c:pt>
                <c:pt idx="1">
                  <c:v>6.8900000000000003E-2</c:v>
                </c:pt>
                <c:pt idx="2">
                  <c:v>9.5000000000000001E-2</c:v>
                </c:pt>
                <c:pt idx="3">
                  <c:v>7.6899999999999996E-2</c:v>
                </c:pt>
                <c:pt idx="4">
                  <c:v>7.2900000000000006E-2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1A7A-4ADC-A9F0-82E52E4F0BF8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Math Target</c:v>
                </c:pt>
              </c:strCache>
            </c:strRef>
          </c:tx>
          <c:spPr>
            <a:ln w="28575" cap="rnd">
              <a:solidFill>
                <a:schemeClr val="accent4"/>
              </a:solidFill>
              <a:round/>
            </a:ln>
            <a:effectLst/>
          </c:spPr>
          <c:marker>
            <c:symbol val="none"/>
          </c:marker>
          <c:cat>
            <c:numRef>
              <c:f>Sheet1!$A$2:$A$6</c:f>
              <c:numCache>
                <c:formatCode>General</c:formatCode>
                <c:ptCount val="5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  <c:pt idx="4">
                  <c:v>2018</c:v>
                </c:pt>
              </c:numCache>
            </c:numRef>
          </c:cat>
          <c:val>
            <c:numRef>
              <c:f>Sheet1!$E$2:$E$6</c:f>
              <c:numCache>
                <c:formatCode>0.00%</c:formatCode>
                <c:ptCount val="5"/>
                <c:pt idx="0">
                  <c:v>5.6599999999999998E-2</c:v>
                </c:pt>
                <c:pt idx="1">
                  <c:v>0.6</c:v>
                </c:pt>
                <c:pt idx="2">
                  <c:v>0.6</c:v>
                </c:pt>
                <c:pt idx="3">
                  <c:v>0.6</c:v>
                </c:pt>
                <c:pt idx="4">
                  <c:v>0.6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1A7A-4ADC-A9F0-82E52E4F0BF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814117664"/>
        <c:axId val="1814114336"/>
      </c:lineChart>
      <c:catAx>
        <c:axId val="181411766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814114336"/>
        <c:crosses val="autoZero"/>
        <c:auto val="1"/>
        <c:lblAlgn val="ctr"/>
        <c:lblOffset val="100"/>
        <c:noMultiLvlLbl val="0"/>
      </c:catAx>
      <c:valAx>
        <c:axId val="181411433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81411766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128" b="1" i="0" u="none" strike="noStrike" kern="120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Suspension/Expulsion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28" b="1" i="0" u="none" strike="noStrike" kern="1200" baseline="0">
              <a:solidFill>
                <a:schemeClr val="dk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Data</c:v>
                </c:pt>
              </c:strCache>
            </c:strRef>
          </c:tx>
          <c:spPr>
            <a:ln w="34925" cap="rnd">
              <a:solidFill>
                <a:schemeClr val="accent6"/>
              </a:solidFill>
              <a:round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marker>
            <c:symbol val="none"/>
          </c:marker>
          <c:cat>
            <c:numRef>
              <c:f>Sheet1!$A$2:$A$7</c:f>
              <c:numCache>
                <c:formatCode>General</c:formatCode>
                <c:ptCount val="6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  <c:pt idx="4">
                  <c:v>2018</c:v>
                </c:pt>
                <c:pt idx="5">
                  <c:v>2019</c:v>
                </c:pt>
              </c:numCache>
            </c:numRef>
          </c:cat>
          <c:val>
            <c:numRef>
              <c:f>Sheet1!$B$2:$B$7</c:f>
              <c:numCache>
                <c:formatCode>0.00%</c:formatCode>
                <c:ptCount val="6"/>
                <c:pt idx="0">
                  <c:v>1.37E-2</c:v>
                </c:pt>
                <c:pt idx="1">
                  <c:v>6.6E-3</c:v>
                </c:pt>
                <c:pt idx="2">
                  <c:v>8.0999999999999996E-3</c:v>
                </c:pt>
                <c:pt idx="3">
                  <c:v>7.6E-3</c:v>
                </c:pt>
                <c:pt idx="4">
                  <c:v>0</c:v>
                </c:pt>
                <c:pt idx="5">
                  <c:v>7.1000000000000004E-3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1831-4652-BC9A-E5ECB7801B71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Target</c:v>
                </c:pt>
              </c:strCache>
            </c:strRef>
          </c:tx>
          <c:spPr>
            <a:ln w="34925" cap="rnd">
              <a:solidFill>
                <a:schemeClr val="accent5"/>
              </a:solidFill>
              <a:round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marker>
            <c:symbol val="none"/>
          </c:marker>
          <c:cat>
            <c:numRef>
              <c:f>Sheet1!$A$2:$A$7</c:f>
              <c:numCache>
                <c:formatCode>General</c:formatCode>
                <c:ptCount val="6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  <c:pt idx="4">
                  <c:v>2018</c:v>
                </c:pt>
                <c:pt idx="5">
                  <c:v>2019</c:v>
                </c:pt>
              </c:numCache>
            </c:numRef>
          </c:cat>
          <c:val>
            <c:numRef>
              <c:f>Sheet1!$C$2:$C$7</c:f>
              <c:numCache>
                <c:formatCode>0.00%</c:formatCode>
                <c:ptCount val="6"/>
                <c:pt idx="0">
                  <c:v>1.9300000000000001E-2</c:v>
                </c:pt>
                <c:pt idx="1">
                  <c:v>1.9E-2</c:v>
                </c:pt>
                <c:pt idx="2">
                  <c:v>8.0999999999999996E-3</c:v>
                </c:pt>
                <c:pt idx="3">
                  <c:v>8.0999999999999996E-3</c:v>
                </c:pt>
                <c:pt idx="4">
                  <c:v>8.0000000000000002E-3</c:v>
                </c:pt>
                <c:pt idx="5">
                  <c:v>8.0000000000000002E-3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1831-4652-BC9A-E5ECB7801B7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814115168"/>
        <c:axId val="1814099360"/>
      </c:lineChart>
      <c:catAx>
        <c:axId val="181411516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814099360"/>
        <c:crosses val="autoZero"/>
        <c:auto val="1"/>
        <c:lblAlgn val="ctr"/>
        <c:lblOffset val="100"/>
        <c:noMultiLvlLbl val="0"/>
      </c:catAx>
      <c:valAx>
        <c:axId val="181409936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81411516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dk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chemeClr val="lt1"/>
    </a:solidFill>
    <a:ln w="12700" cap="flat" cmpd="sng" algn="ctr">
      <a:solidFill>
        <a:schemeClr val="accent4"/>
      </a:solidFill>
      <a:prstDash val="solid"/>
      <a:miter lim="800000"/>
    </a:ln>
    <a:effectLst/>
  </c:spPr>
  <c:txPr>
    <a:bodyPr/>
    <a:lstStyle/>
    <a:p>
      <a:pPr>
        <a:defRPr>
          <a:solidFill>
            <a:schemeClr val="dk1"/>
          </a:solidFill>
          <a:latin typeface="+mn-lt"/>
          <a:ea typeface="+mn-ea"/>
          <a:cs typeface="+mn-cs"/>
        </a:defRPr>
      </a:pPr>
      <a:endParaRPr lang="en-US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128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80% of Day 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28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Data</c:v>
                </c:pt>
              </c:strCache>
            </c:strRef>
          </c:tx>
          <c:spPr>
            <a:ln w="34925" cap="rnd">
              <a:solidFill>
                <a:schemeClr val="accent1"/>
              </a:solidFill>
              <a:round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marker>
            <c:symbol val="none"/>
          </c:marker>
          <c:cat>
            <c:numRef>
              <c:f>Sheet1!$A$2:$A$5</c:f>
              <c:numCache>
                <c:formatCode>General</c:formatCode>
                <c:ptCount val="4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</c:numCache>
            </c:numRef>
          </c:cat>
          <c:val>
            <c:numRef>
              <c:f>Sheet1!$B$2:$B$5</c:f>
              <c:numCache>
                <c:formatCode>0.00%</c:formatCode>
                <c:ptCount val="4"/>
                <c:pt idx="0">
                  <c:v>0.49819999999999998</c:v>
                </c:pt>
                <c:pt idx="1">
                  <c:v>0.49930000000000002</c:v>
                </c:pt>
                <c:pt idx="2">
                  <c:v>0.48949999999999999</c:v>
                </c:pt>
                <c:pt idx="3">
                  <c:v>0.51380000000000003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0C75-4F35-9C22-371EADD54FA4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Target</c:v>
                </c:pt>
              </c:strCache>
            </c:strRef>
          </c:tx>
          <c:spPr>
            <a:ln w="34925" cap="rnd">
              <a:solidFill>
                <a:schemeClr val="accent2"/>
              </a:solidFill>
              <a:round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marker>
            <c:symbol val="none"/>
          </c:marker>
          <c:cat>
            <c:numRef>
              <c:f>Sheet1!$A$2:$A$5</c:f>
              <c:numCache>
                <c:formatCode>General</c:formatCode>
                <c:ptCount val="4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</c:numCache>
            </c:numRef>
          </c:cat>
          <c:val>
            <c:numRef>
              <c:f>Sheet1!$C$2:$C$5</c:f>
              <c:numCache>
                <c:formatCode>0.00%</c:formatCode>
                <c:ptCount val="4"/>
                <c:pt idx="0">
                  <c:v>0.53</c:v>
                </c:pt>
                <c:pt idx="1">
                  <c:v>0.53</c:v>
                </c:pt>
                <c:pt idx="2">
                  <c:v>0.53</c:v>
                </c:pt>
                <c:pt idx="3">
                  <c:v>0.53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0C75-4F35-9C22-371EADD54FA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814108928"/>
        <c:axId val="1814106848"/>
      </c:lineChart>
      <c:catAx>
        <c:axId val="181410892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814106848"/>
        <c:crosses val="autoZero"/>
        <c:auto val="1"/>
        <c:lblAlgn val="ctr"/>
        <c:lblOffset val="100"/>
        <c:noMultiLvlLbl val="0"/>
      </c:catAx>
      <c:valAx>
        <c:axId val="181410684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81410892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128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Less than 40% of Day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28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Data</c:v>
                </c:pt>
              </c:strCache>
            </c:strRef>
          </c:tx>
          <c:spPr>
            <a:ln w="34925" cap="rnd">
              <a:solidFill>
                <a:schemeClr val="accent1"/>
              </a:solidFill>
              <a:round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marker>
            <c:symbol val="none"/>
          </c:marker>
          <c:cat>
            <c:numRef>
              <c:f>Sheet1!$A$2:$A$5</c:f>
              <c:numCache>
                <c:formatCode>General</c:formatCode>
                <c:ptCount val="4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</c:numCache>
            </c:numRef>
          </c:cat>
          <c:val>
            <c:numRef>
              <c:f>Sheet1!$B$2:$B$5</c:f>
              <c:numCache>
                <c:formatCode>0.00%</c:formatCode>
                <c:ptCount val="4"/>
                <c:pt idx="0">
                  <c:v>0.1862</c:v>
                </c:pt>
                <c:pt idx="1">
                  <c:v>0.18140000000000001</c:v>
                </c:pt>
                <c:pt idx="2">
                  <c:v>0.17660000000000001</c:v>
                </c:pt>
                <c:pt idx="3">
                  <c:v>0.17100000000000001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8E28-43F1-AE0B-710F8F315C53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Target</c:v>
                </c:pt>
              </c:strCache>
            </c:strRef>
          </c:tx>
          <c:spPr>
            <a:ln w="34925" cap="rnd">
              <a:solidFill>
                <a:schemeClr val="accent2"/>
              </a:solidFill>
              <a:round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marker>
            <c:symbol val="none"/>
          </c:marker>
          <c:cat>
            <c:numRef>
              <c:f>Sheet1!$A$2:$A$5</c:f>
              <c:numCache>
                <c:formatCode>General</c:formatCode>
                <c:ptCount val="4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</c:numCache>
            </c:numRef>
          </c:cat>
          <c:val>
            <c:numRef>
              <c:f>Sheet1!$C$2:$C$5</c:f>
              <c:numCache>
                <c:formatCode>0.00%</c:formatCode>
                <c:ptCount val="4"/>
                <c:pt idx="0">
                  <c:v>0.18</c:v>
                </c:pt>
                <c:pt idx="1">
                  <c:v>0.18</c:v>
                </c:pt>
                <c:pt idx="2">
                  <c:v>0.18</c:v>
                </c:pt>
                <c:pt idx="3">
                  <c:v>0.18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8E28-43F1-AE0B-710F8F315C5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805819728"/>
        <c:axId val="1805812240"/>
      </c:lineChart>
      <c:catAx>
        <c:axId val="180581972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805812240"/>
        <c:crosses val="autoZero"/>
        <c:auto val="1"/>
        <c:lblAlgn val="ctr"/>
        <c:lblOffset val="100"/>
        <c:noMultiLvlLbl val="0"/>
      </c:catAx>
      <c:valAx>
        <c:axId val="180581224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80581972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128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/>
              <a:t>Separate schools, residential facilities, or homebound/hospital placements</a:t>
            </a:r>
          </a:p>
        </c:rich>
      </c:tx>
      <c:layout>
        <c:manualLayout>
          <c:xMode val="edge"/>
          <c:yMode val="edge"/>
          <c:x val="0.21645169353830768"/>
          <c:y val="0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28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Data</c:v>
                </c:pt>
              </c:strCache>
            </c:strRef>
          </c:tx>
          <c:spPr>
            <a:ln w="34925" cap="rnd">
              <a:solidFill>
                <a:schemeClr val="accent1"/>
              </a:solidFill>
              <a:round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marker>
            <c:symbol val="none"/>
          </c:marker>
          <c:cat>
            <c:numRef>
              <c:f>Sheet1!$A$2:$A$5</c:f>
              <c:numCache>
                <c:formatCode>General</c:formatCode>
                <c:ptCount val="4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</c:numCache>
            </c:numRef>
          </c:cat>
          <c:val>
            <c:numRef>
              <c:f>Sheet1!$B$2:$B$5</c:f>
              <c:numCache>
                <c:formatCode>0.00%</c:formatCode>
                <c:ptCount val="4"/>
                <c:pt idx="0">
                  <c:v>8.6999999999999994E-3</c:v>
                </c:pt>
                <c:pt idx="1">
                  <c:v>7.9000000000000008E-3</c:v>
                </c:pt>
                <c:pt idx="2">
                  <c:v>8.5000000000000006E-3</c:v>
                </c:pt>
                <c:pt idx="3">
                  <c:v>3.8999999999999998E-3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33D6-4F22-9096-4810189A77C6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Target</c:v>
                </c:pt>
              </c:strCache>
            </c:strRef>
          </c:tx>
          <c:spPr>
            <a:ln w="34925" cap="rnd">
              <a:solidFill>
                <a:schemeClr val="accent2"/>
              </a:solidFill>
              <a:round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marker>
            <c:symbol val="none"/>
          </c:marker>
          <c:cat>
            <c:numRef>
              <c:f>Sheet1!$A$2:$A$5</c:f>
              <c:numCache>
                <c:formatCode>General</c:formatCode>
                <c:ptCount val="4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</c:numCache>
            </c:numRef>
          </c:cat>
          <c:val>
            <c:numRef>
              <c:f>Sheet1!$C$2:$C$5</c:f>
              <c:numCache>
                <c:formatCode>0.00%</c:formatCode>
                <c:ptCount val="4"/>
                <c:pt idx="0">
                  <c:v>9.1000000000000004E-3</c:v>
                </c:pt>
                <c:pt idx="1">
                  <c:v>9.1000000000000004E-3</c:v>
                </c:pt>
                <c:pt idx="2">
                  <c:v>9.1000000000000004E-3</c:v>
                </c:pt>
                <c:pt idx="3">
                  <c:v>9.1000000000000004E-3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33D6-4F22-9096-4810189A77C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814113920"/>
        <c:axId val="1814119744"/>
      </c:lineChart>
      <c:catAx>
        <c:axId val="181411392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814119744"/>
        <c:crosses val="autoZero"/>
        <c:auto val="1"/>
        <c:lblAlgn val="ctr"/>
        <c:lblOffset val="100"/>
        <c:noMultiLvlLbl val="0"/>
      </c:catAx>
      <c:valAx>
        <c:axId val="181411974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81411392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 smtClean="0"/>
              <a:t>Regular Early Childhood Classroom (RECC)</a:t>
            </a:r>
            <a:r>
              <a:rPr lang="en-US" baseline="0" dirty="0" smtClean="0"/>
              <a:t> and Receiving Majority Services in RECC</a:t>
            </a:r>
            <a:endParaRPr lang="en-US" dirty="0"/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Data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cat>
            <c:numRef>
              <c:f>Sheet1!$A$2:$A$7</c:f>
              <c:numCache>
                <c:formatCode>General</c:formatCode>
                <c:ptCount val="6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  <c:pt idx="4">
                  <c:v>2018</c:v>
                </c:pt>
                <c:pt idx="5">
                  <c:v>2019</c:v>
                </c:pt>
              </c:numCache>
            </c:numRef>
          </c:cat>
          <c:val>
            <c:numRef>
              <c:f>Sheet1!$B$2:$B$7</c:f>
              <c:numCache>
                <c:formatCode>0.00%</c:formatCode>
                <c:ptCount val="6"/>
                <c:pt idx="0">
                  <c:v>0.44900000000000001</c:v>
                </c:pt>
                <c:pt idx="1">
                  <c:v>0.43859999999999999</c:v>
                </c:pt>
                <c:pt idx="2">
                  <c:v>0.41570000000000001</c:v>
                </c:pt>
                <c:pt idx="3">
                  <c:v>0.44119999999999998</c:v>
                </c:pt>
                <c:pt idx="4">
                  <c:v>0.46129999999999999</c:v>
                </c:pt>
                <c:pt idx="5">
                  <c:v>0.52080000000000004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A966-420D-B3A4-438B0A367283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Target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cat>
            <c:numRef>
              <c:f>Sheet1!$A$2:$A$7</c:f>
              <c:numCache>
                <c:formatCode>General</c:formatCode>
                <c:ptCount val="6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  <c:pt idx="4">
                  <c:v>2018</c:v>
                </c:pt>
                <c:pt idx="5">
                  <c:v>2019</c:v>
                </c:pt>
              </c:numCache>
            </c:numRef>
          </c:cat>
          <c:val>
            <c:numRef>
              <c:f>Sheet1!$C$2:$C$7</c:f>
              <c:numCache>
                <c:formatCode>0.00%</c:formatCode>
                <c:ptCount val="6"/>
                <c:pt idx="0">
                  <c:v>0.5</c:v>
                </c:pt>
                <c:pt idx="1">
                  <c:v>0.5</c:v>
                </c:pt>
                <c:pt idx="2">
                  <c:v>0.52</c:v>
                </c:pt>
                <c:pt idx="3">
                  <c:v>0.52</c:v>
                </c:pt>
                <c:pt idx="4">
                  <c:v>0.52</c:v>
                </c:pt>
                <c:pt idx="5">
                  <c:v>0.52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A966-420D-B3A4-438B0A36728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814113504"/>
        <c:axId val="1814116832"/>
      </c:lineChart>
      <c:catAx>
        <c:axId val="181411350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814116832"/>
        <c:crosses val="autoZero"/>
        <c:auto val="1"/>
        <c:lblAlgn val="ctr"/>
        <c:lblOffset val="100"/>
        <c:noMultiLvlLbl val="0"/>
      </c:catAx>
      <c:valAx>
        <c:axId val="181411683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81411350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2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34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lt1"/>
    </cs:fontRef>
  </cs:wall>
</cs:chartStyle>
</file>

<file path=ppt/charts/style10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3.xml><?xml version="1.0" encoding="utf-8"?>
<cs:chartStyle xmlns:cs="http://schemas.microsoft.com/office/drawing/2012/chartStyle" xmlns:a="http://schemas.openxmlformats.org/drawingml/2006/main" id="34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lt1"/>
    </cs:fontRef>
  </cs:wall>
</cs:chartStyle>
</file>

<file path=ppt/charts/style14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5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6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7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8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34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lt1"/>
    </cs:fontRef>
  </cs:wall>
</cs:chartStyle>
</file>

<file path=ppt/charts/style4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34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lt1"/>
    </cs:fontRef>
  </cs:wall>
</cs:chartStyle>
</file>

<file path=ppt/charts/style6.xml><?xml version="1.0" encoding="utf-8"?>
<cs:chartStyle xmlns:cs="http://schemas.microsoft.com/office/drawing/2012/chartStyle" xmlns:a="http://schemas.openxmlformats.org/drawingml/2006/main" id="34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lt1"/>
    </cs:fontRef>
  </cs:wall>
</cs:chartStyle>
</file>

<file path=ppt/charts/style7.xml><?xml version="1.0" encoding="utf-8"?>
<cs:chartStyle xmlns:cs="http://schemas.microsoft.com/office/drawing/2012/chartStyle" xmlns:a="http://schemas.openxmlformats.org/drawingml/2006/main" id="34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lt1"/>
    </cs:fontRef>
  </cs:wall>
</cs:chartStyle>
</file>

<file path=ppt/charts/style8.xml><?xml version="1.0" encoding="utf-8"?>
<cs:chartStyle xmlns:cs="http://schemas.microsoft.com/office/drawing/2012/chartStyle" xmlns:a="http://schemas.openxmlformats.org/drawingml/2006/main" id="34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lt1"/>
    </cs:fontRef>
  </cs:wall>
</cs:chartStyle>
</file>

<file path=ppt/charts/style9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91F7256-0E22-4B89-A949-76032CF1F0D5}" type="doc">
      <dgm:prSet loTypeId="urn:microsoft.com/office/officeart/2005/8/layout/process3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2663F529-1D36-4052-96AE-97B9B4537137}">
      <dgm:prSet phldrT="[Text]"/>
      <dgm:spPr>
        <a:solidFill>
          <a:srgbClr val="92D050"/>
        </a:solidFill>
      </dgm:spPr>
      <dgm:t>
        <a:bodyPr/>
        <a:lstStyle/>
        <a:p>
          <a:r>
            <a:rPr lang="en-US" dirty="0" smtClean="0"/>
            <a:t>Focused Stakeholder Groups</a:t>
          </a:r>
          <a:endParaRPr lang="en-US" dirty="0"/>
        </a:p>
      </dgm:t>
    </dgm:pt>
    <dgm:pt modelId="{EFED4CD7-CE4A-467A-BC17-CCA11C5B7B23}" type="parTrans" cxnId="{C6482A5C-336B-47A8-9E42-E3DAF9B2BC0E}">
      <dgm:prSet/>
      <dgm:spPr/>
      <dgm:t>
        <a:bodyPr/>
        <a:lstStyle/>
        <a:p>
          <a:endParaRPr lang="en-US"/>
        </a:p>
      </dgm:t>
    </dgm:pt>
    <dgm:pt modelId="{C171BCE3-A34F-4A31-BDF1-B126D468BFDC}" type="sibTrans" cxnId="{C6482A5C-336B-47A8-9E42-E3DAF9B2BC0E}">
      <dgm:prSet/>
      <dgm:spPr/>
      <dgm:t>
        <a:bodyPr/>
        <a:lstStyle/>
        <a:p>
          <a:endParaRPr lang="en-US"/>
        </a:p>
      </dgm:t>
    </dgm:pt>
    <dgm:pt modelId="{F8FF2B3C-2D89-4FDB-973B-BD6399B126C0}">
      <dgm:prSet phldrT="[Text]"/>
      <dgm:spPr/>
      <dgm:t>
        <a:bodyPr/>
        <a:lstStyle/>
        <a:p>
          <a:r>
            <a:rPr lang="en-US" dirty="0" smtClean="0"/>
            <a:t>6 Groups reviewed 11 different target indicators</a:t>
          </a:r>
          <a:endParaRPr lang="en-US" dirty="0"/>
        </a:p>
      </dgm:t>
    </dgm:pt>
    <dgm:pt modelId="{D98AADA0-621D-47D0-8649-3F776F19E711}" type="parTrans" cxnId="{A12302E1-80BA-44D7-87B1-6B6386764F90}">
      <dgm:prSet/>
      <dgm:spPr/>
      <dgm:t>
        <a:bodyPr/>
        <a:lstStyle/>
        <a:p>
          <a:endParaRPr lang="en-US"/>
        </a:p>
      </dgm:t>
    </dgm:pt>
    <dgm:pt modelId="{0210CD8A-3851-43D0-846E-8FB8AAC503EA}" type="sibTrans" cxnId="{A12302E1-80BA-44D7-87B1-6B6386764F90}">
      <dgm:prSet/>
      <dgm:spPr/>
      <dgm:t>
        <a:bodyPr/>
        <a:lstStyle/>
        <a:p>
          <a:endParaRPr lang="en-US"/>
        </a:p>
      </dgm:t>
    </dgm:pt>
    <dgm:pt modelId="{73D37B19-35B3-4AF4-8C6A-DA0516A8BD64}">
      <dgm:prSet phldrT="[Text]"/>
      <dgm:spPr>
        <a:solidFill>
          <a:srgbClr val="CC99FF"/>
        </a:solidFill>
      </dgm:spPr>
      <dgm:t>
        <a:bodyPr/>
        <a:lstStyle/>
        <a:p>
          <a:r>
            <a:rPr lang="en-US" dirty="0" smtClean="0"/>
            <a:t>Required Stakeholders</a:t>
          </a:r>
          <a:endParaRPr lang="en-US" dirty="0"/>
        </a:p>
      </dgm:t>
    </dgm:pt>
    <dgm:pt modelId="{BBD16483-184B-4CC5-ABB5-334102B55CF2}" type="parTrans" cxnId="{341BBCF6-80F5-46C2-B3C5-39DD1D7E8F42}">
      <dgm:prSet/>
      <dgm:spPr/>
      <dgm:t>
        <a:bodyPr/>
        <a:lstStyle/>
        <a:p>
          <a:endParaRPr lang="en-US"/>
        </a:p>
      </dgm:t>
    </dgm:pt>
    <dgm:pt modelId="{76A2156D-9F0D-4B76-87F4-FAE8638C60C0}" type="sibTrans" cxnId="{341BBCF6-80F5-46C2-B3C5-39DD1D7E8F42}">
      <dgm:prSet/>
      <dgm:spPr/>
      <dgm:t>
        <a:bodyPr/>
        <a:lstStyle/>
        <a:p>
          <a:endParaRPr lang="en-US"/>
        </a:p>
      </dgm:t>
    </dgm:pt>
    <dgm:pt modelId="{4CC6D368-2CAA-4138-A64B-B0255C2ED2F7}">
      <dgm:prSet phldrT="[Text]"/>
      <dgm:spPr/>
      <dgm:t>
        <a:bodyPr/>
        <a:lstStyle/>
        <a:p>
          <a:r>
            <a:rPr lang="en-US" b="1" dirty="0" smtClean="0">
              <a:solidFill>
                <a:srgbClr val="990099"/>
              </a:solidFill>
            </a:rPr>
            <a:t>Parents</a:t>
          </a:r>
          <a:endParaRPr lang="en-US" dirty="0"/>
        </a:p>
      </dgm:t>
    </dgm:pt>
    <dgm:pt modelId="{5A492701-88BD-46BD-9FE5-F8545E6C5675}" type="parTrans" cxnId="{1B616720-7132-47ED-AC13-2C9069191628}">
      <dgm:prSet/>
      <dgm:spPr/>
      <dgm:t>
        <a:bodyPr/>
        <a:lstStyle/>
        <a:p>
          <a:endParaRPr lang="en-US"/>
        </a:p>
      </dgm:t>
    </dgm:pt>
    <dgm:pt modelId="{5FF5B92C-EDB0-4884-8644-0988AB8F3F74}" type="sibTrans" cxnId="{1B616720-7132-47ED-AC13-2C9069191628}">
      <dgm:prSet/>
      <dgm:spPr/>
      <dgm:t>
        <a:bodyPr/>
        <a:lstStyle/>
        <a:p>
          <a:endParaRPr lang="en-US"/>
        </a:p>
      </dgm:t>
    </dgm:pt>
    <dgm:pt modelId="{FD779D23-5480-40DC-AC31-FA26355FC8CF}">
      <dgm:prSet phldrT="[Text]"/>
      <dgm:spPr>
        <a:solidFill>
          <a:srgbClr val="00B0F0"/>
        </a:solidFill>
      </dgm:spPr>
      <dgm:t>
        <a:bodyPr/>
        <a:lstStyle/>
        <a:p>
          <a:r>
            <a:rPr lang="en-US" dirty="0" smtClean="0"/>
            <a:t>PED Acceptance of Baselines and Targets</a:t>
          </a:r>
          <a:endParaRPr lang="en-US" dirty="0"/>
        </a:p>
      </dgm:t>
    </dgm:pt>
    <dgm:pt modelId="{1A93BB35-B651-4A5A-AFAD-FCE0D5CED10F}" type="parTrans" cxnId="{68A5F442-046E-4FAF-8979-E322B8F547E4}">
      <dgm:prSet/>
      <dgm:spPr/>
      <dgm:t>
        <a:bodyPr/>
        <a:lstStyle/>
        <a:p>
          <a:endParaRPr lang="en-US"/>
        </a:p>
      </dgm:t>
    </dgm:pt>
    <dgm:pt modelId="{151AE51E-5613-4DB8-89BA-096D673310D2}" type="sibTrans" cxnId="{68A5F442-046E-4FAF-8979-E322B8F547E4}">
      <dgm:prSet/>
      <dgm:spPr/>
      <dgm:t>
        <a:bodyPr/>
        <a:lstStyle/>
        <a:p>
          <a:endParaRPr lang="en-US"/>
        </a:p>
      </dgm:t>
    </dgm:pt>
    <dgm:pt modelId="{1DED8D5D-4FE2-434F-A2A0-77F266CED1AF}">
      <dgm:prSet phldrT="[Text]"/>
      <dgm:spPr/>
      <dgm:t>
        <a:bodyPr/>
        <a:lstStyle/>
        <a:p>
          <a:r>
            <a:rPr lang="en-US" dirty="0" smtClean="0"/>
            <a:t>All information gathered at Focused and Required Stakeholder Meetings will be shared</a:t>
          </a:r>
          <a:endParaRPr lang="en-US" dirty="0"/>
        </a:p>
      </dgm:t>
    </dgm:pt>
    <dgm:pt modelId="{988AF258-C2B9-402C-B34A-AEC85456315B}" type="parTrans" cxnId="{E09CDD37-51AE-4727-89C6-7A51299EAC05}">
      <dgm:prSet/>
      <dgm:spPr/>
      <dgm:t>
        <a:bodyPr/>
        <a:lstStyle/>
        <a:p>
          <a:endParaRPr lang="en-US"/>
        </a:p>
      </dgm:t>
    </dgm:pt>
    <dgm:pt modelId="{B6C4F464-740D-4073-ADCC-D69A2AFDD3A6}" type="sibTrans" cxnId="{E09CDD37-51AE-4727-89C6-7A51299EAC05}">
      <dgm:prSet/>
      <dgm:spPr/>
      <dgm:t>
        <a:bodyPr/>
        <a:lstStyle/>
        <a:p>
          <a:endParaRPr lang="en-US"/>
        </a:p>
      </dgm:t>
    </dgm:pt>
    <dgm:pt modelId="{2B3A1956-802A-4F47-9483-D84C2395DA48}">
      <dgm:prSet phldrT="[Text]"/>
      <dgm:spPr/>
      <dgm:t>
        <a:bodyPr/>
        <a:lstStyle/>
        <a:p>
          <a:r>
            <a:rPr lang="en-US" dirty="0" smtClean="0"/>
            <a:t>Provided recommendations for baselines and targets for 11 indicators</a:t>
          </a:r>
          <a:endParaRPr lang="en-US" dirty="0"/>
        </a:p>
      </dgm:t>
    </dgm:pt>
    <dgm:pt modelId="{BB2707F9-B239-4515-9178-1CA82DEADCAA}" type="parTrans" cxnId="{4BFD4AAB-F5F6-4BF7-A757-33DF92295171}">
      <dgm:prSet/>
      <dgm:spPr/>
      <dgm:t>
        <a:bodyPr/>
        <a:lstStyle/>
        <a:p>
          <a:endParaRPr lang="en-US"/>
        </a:p>
      </dgm:t>
    </dgm:pt>
    <dgm:pt modelId="{0CACEE50-4D5C-4440-95AA-BC0EA39F9615}" type="sibTrans" cxnId="{4BFD4AAB-F5F6-4BF7-A757-33DF92295171}">
      <dgm:prSet/>
      <dgm:spPr/>
      <dgm:t>
        <a:bodyPr/>
        <a:lstStyle/>
        <a:p>
          <a:endParaRPr lang="en-US"/>
        </a:p>
      </dgm:t>
    </dgm:pt>
    <dgm:pt modelId="{6B8B2E56-5FDF-4B1A-ABB6-27B351F62C87}">
      <dgm:prSet phldrT="[Text]"/>
      <dgm:spPr/>
      <dgm:t>
        <a:bodyPr/>
        <a:lstStyle/>
        <a:p>
          <a:r>
            <a:rPr lang="en-US" dirty="0" smtClean="0"/>
            <a:t>Tribes</a:t>
          </a:r>
          <a:endParaRPr lang="en-US" dirty="0"/>
        </a:p>
      </dgm:t>
    </dgm:pt>
    <dgm:pt modelId="{B8786790-6E68-40E2-A7DB-0235E1790DA8}" type="parTrans" cxnId="{0BFA5B97-F9C9-485A-98C0-345104EB7861}">
      <dgm:prSet/>
      <dgm:spPr/>
      <dgm:t>
        <a:bodyPr/>
        <a:lstStyle/>
        <a:p>
          <a:endParaRPr lang="en-US"/>
        </a:p>
      </dgm:t>
    </dgm:pt>
    <dgm:pt modelId="{686E01EE-0BAC-4DF8-9190-B8CF8A161F57}" type="sibTrans" cxnId="{0BFA5B97-F9C9-485A-98C0-345104EB7861}">
      <dgm:prSet/>
      <dgm:spPr/>
      <dgm:t>
        <a:bodyPr/>
        <a:lstStyle/>
        <a:p>
          <a:endParaRPr lang="en-US"/>
        </a:p>
      </dgm:t>
    </dgm:pt>
    <dgm:pt modelId="{6C491995-C839-46D3-A44A-188E6CCADAF7}">
      <dgm:prSet phldrT="[Text]"/>
      <dgm:spPr/>
      <dgm:t>
        <a:bodyPr/>
        <a:lstStyle/>
        <a:p>
          <a:r>
            <a:rPr lang="en-US" dirty="0" smtClean="0"/>
            <a:t>All information gathered at Focused Stakeholder Meetings will be shared</a:t>
          </a:r>
          <a:endParaRPr lang="en-US" dirty="0"/>
        </a:p>
      </dgm:t>
    </dgm:pt>
    <dgm:pt modelId="{A7659780-2CEF-4834-8ECF-C4543BA9BE7D}" type="parTrans" cxnId="{58142F89-AEF3-4B20-BDA1-21505BE02181}">
      <dgm:prSet/>
      <dgm:spPr/>
      <dgm:t>
        <a:bodyPr/>
        <a:lstStyle/>
        <a:p>
          <a:endParaRPr lang="en-US"/>
        </a:p>
      </dgm:t>
    </dgm:pt>
    <dgm:pt modelId="{26CC0FA0-C88B-42E2-A960-0DC65A5C250B}" type="sibTrans" cxnId="{58142F89-AEF3-4B20-BDA1-21505BE02181}">
      <dgm:prSet/>
      <dgm:spPr/>
      <dgm:t>
        <a:bodyPr/>
        <a:lstStyle/>
        <a:p>
          <a:endParaRPr lang="en-US"/>
        </a:p>
      </dgm:t>
    </dgm:pt>
    <dgm:pt modelId="{58B9D161-C158-4821-8FC6-638051C1B287}">
      <dgm:prSet phldrT="[Text]"/>
      <dgm:spPr/>
      <dgm:t>
        <a:bodyPr/>
        <a:lstStyle/>
        <a:p>
          <a:r>
            <a:rPr lang="en-US" dirty="0" smtClean="0"/>
            <a:t>Will provide recommendations on all targets</a:t>
          </a:r>
          <a:endParaRPr lang="en-US" dirty="0"/>
        </a:p>
      </dgm:t>
    </dgm:pt>
    <dgm:pt modelId="{30DF2EB8-CE56-408F-BB5C-5CDBBFB8FE79}" type="parTrans" cxnId="{77F35923-0C22-422A-B01A-C2116263C88C}">
      <dgm:prSet/>
      <dgm:spPr/>
      <dgm:t>
        <a:bodyPr/>
        <a:lstStyle/>
        <a:p>
          <a:endParaRPr lang="en-US"/>
        </a:p>
      </dgm:t>
    </dgm:pt>
    <dgm:pt modelId="{31FBBD9A-A9B7-4DF4-B86E-E11CFE7D004F}" type="sibTrans" cxnId="{77F35923-0C22-422A-B01A-C2116263C88C}">
      <dgm:prSet/>
      <dgm:spPr/>
      <dgm:t>
        <a:bodyPr/>
        <a:lstStyle/>
        <a:p>
          <a:endParaRPr lang="en-US"/>
        </a:p>
      </dgm:t>
    </dgm:pt>
    <dgm:pt modelId="{9851EB6C-1BB0-49F4-A214-4B421CBD7E79}">
      <dgm:prSet phldrT="[Text]"/>
      <dgm:spPr/>
      <dgm:t>
        <a:bodyPr/>
        <a:lstStyle/>
        <a:p>
          <a:endParaRPr lang="en-US" dirty="0"/>
        </a:p>
      </dgm:t>
    </dgm:pt>
    <dgm:pt modelId="{6367DBA9-5F65-484F-A5D5-7E0DB170E0AF}" type="parTrans" cxnId="{8319C24B-2068-4482-9F11-07EB5AFC87B9}">
      <dgm:prSet/>
      <dgm:spPr/>
      <dgm:t>
        <a:bodyPr/>
        <a:lstStyle/>
        <a:p>
          <a:endParaRPr lang="en-US"/>
        </a:p>
      </dgm:t>
    </dgm:pt>
    <dgm:pt modelId="{EE208BEB-3219-4C0C-9676-CB7E3E4193D0}" type="sibTrans" cxnId="{8319C24B-2068-4482-9F11-07EB5AFC87B9}">
      <dgm:prSet/>
      <dgm:spPr/>
      <dgm:t>
        <a:bodyPr/>
        <a:lstStyle/>
        <a:p>
          <a:endParaRPr lang="en-US"/>
        </a:p>
      </dgm:t>
    </dgm:pt>
    <dgm:pt modelId="{B4E3FE00-1088-48AF-B63F-64462617C18E}">
      <dgm:prSet phldrT="[Text]"/>
      <dgm:spPr/>
      <dgm:t>
        <a:bodyPr/>
        <a:lstStyle/>
        <a:p>
          <a:r>
            <a:rPr lang="en-US" dirty="0" smtClean="0"/>
            <a:t>Will accept, ratify and establish baselines and targets for each indicator</a:t>
          </a:r>
          <a:endParaRPr lang="en-US" dirty="0"/>
        </a:p>
      </dgm:t>
    </dgm:pt>
    <dgm:pt modelId="{7BCC95FA-7A0D-465A-98B1-C78C897E7A72}" type="parTrans" cxnId="{FD989B96-38F8-4AB2-9BD2-F23A28BF95BB}">
      <dgm:prSet/>
      <dgm:spPr/>
      <dgm:t>
        <a:bodyPr/>
        <a:lstStyle/>
        <a:p>
          <a:endParaRPr lang="en-US"/>
        </a:p>
      </dgm:t>
    </dgm:pt>
    <dgm:pt modelId="{D96A7A08-5622-4590-9AC3-D9BD45BC52D9}" type="sibTrans" cxnId="{FD989B96-38F8-4AB2-9BD2-F23A28BF95BB}">
      <dgm:prSet/>
      <dgm:spPr/>
      <dgm:t>
        <a:bodyPr/>
        <a:lstStyle/>
        <a:p>
          <a:endParaRPr lang="en-US"/>
        </a:p>
      </dgm:t>
    </dgm:pt>
    <dgm:pt modelId="{47DBBD1E-8872-45BD-A13B-C982E9242C08}">
      <dgm:prSet phldrT="[Text]"/>
      <dgm:spPr/>
      <dgm:t>
        <a:bodyPr/>
        <a:lstStyle/>
        <a:p>
          <a:r>
            <a:rPr lang="en-US" dirty="0" smtClean="0"/>
            <a:t>IDEA Panel</a:t>
          </a:r>
          <a:endParaRPr lang="en-US" dirty="0"/>
        </a:p>
      </dgm:t>
    </dgm:pt>
    <dgm:pt modelId="{AC97BA68-F5A6-477E-9E06-2BDBC88ED3C4}" type="parTrans" cxnId="{436910F2-7877-4EEF-8B54-746D2D0DFFD6}">
      <dgm:prSet/>
      <dgm:spPr/>
    </dgm:pt>
    <dgm:pt modelId="{7F082C95-6910-4621-BDFA-6DF8370E6E9E}" type="sibTrans" cxnId="{436910F2-7877-4EEF-8B54-746D2D0DFFD6}">
      <dgm:prSet/>
      <dgm:spPr/>
    </dgm:pt>
    <dgm:pt modelId="{76FE09E4-A694-401C-AD9A-85F670AD772F}" type="pres">
      <dgm:prSet presAssocID="{491F7256-0E22-4B89-A949-76032CF1F0D5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73B3C447-2160-4C61-9DB2-D794E9E5CC5F}" type="pres">
      <dgm:prSet presAssocID="{2663F529-1D36-4052-96AE-97B9B4537137}" presName="composite" presStyleCnt="0"/>
      <dgm:spPr/>
    </dgm:pt>
    <dgm:pt modelId="{88366660-B8F9-4DBE-9D03-D586A18C9E92}" type="pres">
      <dgm:prSet presAssocID="{2663F529-1D36-4052-96AE-97B9B4537137}" presName="parTx" presStyleLbl="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A4B364F-EE7B-4D0D-B12B-7192E330F91B}" type="pres">
      <dgm:prSet presAssocID="{2663F529-1D36-4052-96AE-97B9B4537137}" presName="parSh" presStyleLbl="node1" presStyleIdx="0" presStyleCnt="3"/>
      <dgm:spPr/>
      <dgm:t>
        <a:bodyPr/>
        <a:lstStyle/>
        <a:p>
          <a:endParaRPr lang="en-US"/>
        </a:p>
      </dgm:t>
    </dgm:pt>
    <dgm:pt modelId="{8185D825-F542-41B5-8F17-405916F8491D}" type="pres">
      <dgm:prSet presAssocID="{2663F529-1D36-4052-96AE-97B9B4537137}" presName="desTx" presStyleLbl="fgAcc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342D4A0-F667-4B41-8BF2-857A6D832DCC}" type="pres">
      <dgm:prSet presAssocID="{C171BCE3-A34F-4A31-BDF1-B126D468BFDC}" presName="sibTrans" presStyleLbl="sibTrans2D1" presStyleIdx="0" presStyleCnt="2"/>
      <dgm:spPr/>
      <dgm:t>
        <a:bodyPr/>
        <a:lstStyle/>
        <a:p>
          <a:endParaRPr lang="en-US"/>
        </a:p>
      </dgm:t>
    </dgm:pt>
    <dgm:pt modelId="{79D2F86E-E251-44EC-899E-CA2659AD6BAF}" type="pres">
      <dgm:prSet presAssocID="{C171BCE3-A34F-4A31-BDF1-B126D468BFDC}" presName="connTx" presStyleLbl="sibTrans2D1" presStyleIdx="0" presStyleCnt="2"/>
      <dgm:spPr/>
      <dgm:t>
        <a:bodyPr/>
        <a:lstStyle/>
        <a:p>
          <a:endParaRPr lang="en-US"/>
        </a:p>
      </dgm:t>
    </dgm:pt>
    <dgm:pt modelId="{020037B4-5CED-4F8C-BECC-88E0A4C7DE5E}" type="pres">
      <dgm:prSet presAssocID="{73D37B19-35B3-4AF4-8C6A-DA0516A8BD64}" presName="composite" presStyleCnt="0"/>
      <dgm:spPr/>
    </dgm:pt>
    <dgm:pt modelId="{9A0537E4-F2D1-430A-BE61-22E322345D6F}" type="pres">
      <dgm:prSet presAssocID="{73D37B19-35B3-4AF4-8C6A-DA0516A8BD64}" presName="parTx" presStyleLbl="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41AA558-C495-45AC-8A9D-B69ABC61FD30}" type="pres">
      <dgm:prSet presAssocID="{73D37B19-35B3-4AF4-8C6A-DA0516A8BD64}" presName="parSh" presStyleLbl="node1" presStyleIdx="1" presStyleCnt="3"/>
      <dgm:spPr/>
      <dgm:t>
        <a:bodyPr/>
        <a:lstStyle/>
        <a:p>
          <a:endParaRPr lang="en-US"/>
        </a:p>
      </dgm:t>
    </dgm:pt>
    <dgm:pt modelId="{259F28B4-4B78-4D4E-952F-D17744E1843A}" type="pres">
      <dgm:prSet presAssocID="{73D37B19-35B3-4AF4-8C6A-DA0516A8BD64}" presName="desTx" presStyleLbl="fgAcc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C6FB443-5B51-48D5-A769-DDAC6A625178}" type="pres">
      <dgm:prSet presAssocID="{76A2156D-9F0D-4B76-87F4-FAE8638C60C0}" presName="sibTrans" presStyleLbl="sibTrans2D1" presStyleIdx="1" presStyleCnt="2"/>
      <dgm:spPr/>
      <dgm:t>
        <a:bodyPr/>
        <a:lstStyle/>
        <a:p>
          <a:endParaRPr lang="en-US"/>
        </a:p>
      </dgm:t>
    </dgm:pt>
    <dgm:pt modelId="{928C38C2-BB4F-4F76-90CB-E30B3FC3024C}" type="pres">
      <dgm:prSet presAssocID="{76A2156D-9F0D-4B76-87F4-FAE8638C60C0}" presName="connTx" presStyleLbl="sibTrans2D1" presStyleIdx="1" presStyleCnt="2"/>
      <dgm:spPr/>
      <dgm:t>
        <a:bodyPr/>
        <a:lstStyle/>
        <a:p>
          <a:endParaRPr lang="en-US"/>
        </a:p>
      </dgm:t>
    </dgm:pt>
    <dgm:pt modelId="{ECBCEEBF-30E9-44D1-B642-C66D9D1EB06D}" type="pres">
      <dgm:prSet presAssocID="{FD779D23-5480-40DC-AC31-FA26355FC8CF}" presName="composite" presStyleCnt="0"/>
      <dgm:spPr/>
    </dgm:pt>
    <dgm:pt modelId="{5E43E49D-C342-4A49-8DB6-7CCD66B5B3DF}" type="pres">
      <dgm:prSet presAssocID="{FD779D23-5480-40DC-AC31-FA26355FC8CF}" presName="parTx" presStyleLbl="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2369B6E-E131-4F93-BAEF-6A176C627D85}" type="pres">
      <dgm:prSet presAssocID="{FD779D23-5480-40DC-AC31-FA26355FC8CF}" presName="parSh" presStyleLbl="node1" presStyleIdx="2" presStyleCnt="3"/>
      <dgm:spPr/>
      <dgm:t>
        <a:bodyPr/>
        <a:lstStyle/>
        <a:p>
          <a:endParaRPr lang="en-US"/>
        </a:p>
      </dgm:t>
    </dgm:pt>
    <dgm:pt modelId="{4BBB3D97-370A-4D2C-9FB4-7883CDBAD19E}" type="pres">
      <dgm:prSet presAssocID="{FD779D23-5480-40DC-AC31-FA26355FC8CF}" presName="desTx" presStyleLbl="fgAcc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94CECFD7-6D99-440F-B87E-D0927B406B1D}" type="presOf" srcId="{6B8B2E56-5FDF-4B1A-ABB6-27B351F62C87}" destId="{259F28B4-4B78-4D4E-952F-D17744E1843A}" srcOrd="0" destOrd="2" presId="urn:microsoft.com/office/officeart/2005/8/layout/process3"/>
    <dgm:cxn modelId="{1165777E-07F0-475D-8752-B19BA6E1F73B}" type="presOf" srcId="{4CC6D368-2CAA-4138-A64B-B0255C2ED2F7}" destId="{259F28B4-4B78-4D4E-952F-D17744E1843A}" srcOrd="0" destOrd="0" presId="urn:microsoft.com/office/officeart/2005/8/layout/process3"/>
    <dgm:cxn modelId="{FD989B96-38F8-4AB2-9BD2-F23A28BF95BB}" srcId="{FD779D23-5480-40DC-AC31-FA26355FC8CF}" destId="{B4E3FE00-1088-48AF-B63F-64462617C18E}" srcOrd="1" destOrd="0" parTransId="{7BCC95FA-7A0D-465A-98B1-C78C897E7A72}" sibTransId="{D96A7A08-5622-4590-9AC3-D9BD45BC52D9}"/>
    <dgm:cxn modelId="{040579EC-1EA8-47C5-A20D-15424956CCD0}" type="presOf" srcId="{73D37B19-35B3-4AF4-8C6A-DA0516A8BD64}" destId="{9A0537E4-F2D1-430A-BE61-22E322345D6F}" srcOrd="0" destOrd="0" presId="urn:microsoft.com/office/officeart/2005/8/layout/process3"/>
    <dgm:cxn modelId="{58142F89-AEF3-4B20-BDA1-21505BE02181}" srcId="{6B8B2E56-5FDF-4B1A-ABB6-27B351F62C87}" destId="{6C491995-C839-46D3-A44A-188E6CCADAF7}" srcOrd="0" destOrd="0" parTransId="{A7659780-2CEF-4834-8ECF-C4543BA9BE7D}" sibTransId="{26CC0FA0-C88B-42E2-A960-0DC65A5C250B}"/>
    <dgm:cxn modelId="{4BFD4AAB-F5F6-4BF7-A757-33DF92295171}" srcId="{2663F529-1D36-4052-96AE-97B9B4537137}" destId="{2B3A1956-802A-4F47-9483-D84C2395DA48}" srcOrd="1" destOrd="0" parTransId="{BB2707F9-B239-4515-9178-1CA82DEADCAA}" sibTransId="{0CACEE50-4D5C-4440-95AA-BC0EA39F9615}"/>
    <dgm:cxn modelId="{E09CDD37-51AE-4727-89C6-7A51299EAC05}" srcId="{FD779D23-5480-40DC-AC31-FA26355FC8CF}" destId="{1DED8D5D-4FE2-434F-A2A0-77F266CED1AF}" srcOrd="0" destOrd="0" parTransId="{988AF258-C2B9-402C-B34A-AEC85456315B}" sibTransId="{B6C4F464-740D-4073-ADCC-D69A2AFDD3A6}"/>
    <dgm:cxn modelId="{436910F2-7877-4EEF-8B54-746D2D0DFFD6}" srcId="{73D37B19-35B3-4AF4-8C6A-DA0516A8BD64}" destId="{47DBBD1E-8872-45BD-A13B-C982E9242C08}" srcOrd="1" destOrd="0" parTransId="{AC97BA68-F5A6-477E-9E06-2BDBC88ED3C4}" sibTransId="{7F082C95-6910-4621-BDFA-6DF8370E6E9E}"/>
    <dgm:cxn modelId="{FFB45C2F-D580-4AFF-849D-B324129494F7}" type="presOf" srcId="{2B3A1956-802A-4F47-9483-D84C2395DA48}" destId="{8185D825-F542-41B5-8F17-405916F8491D}" srcOrd="0" destOrd="1" presId="urn:microsoft.com/office/officeart/2005/8/layout/process3"/>
    <dgm:cxn modelId="{18E6A620-21A5-4FB3-B13D-2F63F50145E0}" type="presOf" srcId="{1DED8D5D-4FE2-434F-A2A0-77F266CED1AF}" destId="{4BBB3D97-370A-4D2C-9FB4-7883CDBAD19E}" srcOrd="0" destOrd="0" presId="urn:microsoft.com/office/officeart/2005/8/layout/process3"/>
    <dgm:cxn modelId="{058640C8-98C8-4EC4-995B-6088679642E6}" type="presOf" srcId="{FD779D23-5480-40DC-AC31-FA26355FC8CF}" destId="{5E43E49D-C342-4A49-8DB6-7CCD66B5B3DF}" srcOrd="0" destOrd="0" presId="urn:microsoft.com/office/officeart/2005/8/layout/process3"/>
    <dgm:cxn modelId="{618D4F5D-6EE9-4356-99CF-A2BC05A8508E}" type="presOf" srcId="{F8FF2B3C-2D89-4FDB-973B-BD6399B126C0}" destId="{8185D825-F542-41B5-8F17-405916F8491D}" srcOrd="0" destOrd="0" presId="urn:microsoft.com/office/officeart/2005/8/layout/process3"/>
    <dgm:cxn modelId="{5688246F-3FF2-4909-A1CD-38D1EE70D86E}" type="presOf" srcId="{FD779D23-5480-40DC-AC31-FA26355FC8CF}" destId="{72369B6E-E131-4F93-BAEF-6A176C627D85}" srcOrd="1" destOrd="0" presId="urn:microsoft.com/office/officeart/2005/8/layout/process3"/>
    <dgm:cxn modelId="{F0C12038-67AC-450E-96C5-2B7CEE362CD4}" type="presOf" srcId="{76A2156D-9F0D-4B76-87F4-FAE8638C60C0}" destId="{928C38C2-BB4F-4F76-90CB-E30B3FC3024C}" srcOrd="1" destOrd="0" presId="urn:microsoft.com/office/officeart/2005/8/layout/process3"/>
    <dgm:cxn modelId="{A12302E1-80BA-44D7-87B1-6B6386764F90}" srcId="{2663F529-1D36-4052-96AE-97B9B4537137}" destId="{F8FF2B3C-2D89-4FDB-973B-BD6399B126C0}" srcOrd="0" destOrd="0" parTransId="{D98AADA0-621D-47D0-8649-3F776F19E711}" sibTransId="{0210CD8A-3851-43D0-846E-8FB8AAC503EA}"/>
    <dgm:cxn modelId="{34D5A8E8-E3D7-4A35-B906-77F9E0C0363D}" type="presOf" srcId="{6C491995-C839-46D3-A44A-188E6CCADAF7}" destId="{259F28B4-4B78-4D4E-952F-D17744E1843A}" srcOrd="0" destOrd="3" presId="urn:microsoft.com/office/officeart/2005/8/layout/process3"/>
    <dgm:cxn modelId="{C6482A5C-336B-47A8-9E42-E3DAF9B2BC0E}" srcId="{491F7256-0E22-4B89-A949-76032CF1F0D5}" destId="{2663F529-1D36-4052-96AE-97B9B4537137}" srcOrd="0" destOrd="0" parTransId="{EFED4CD7-CE4A-467A-BC17-CCA11C5B7B23}" sibTransId="{C171BCE3-A34F-4A31-BDF1-B126D468BFDC}"/>
    <dgm:cxn modelId="{F5D13715-EA5E-4F0B-B58E-ECA061DC4DE5}" type="presOf" srcId="{58B9D161-C158-4821-8FC6-638051C1B287}" destId="{259F28B4-4B78-4D4E-952F-D17744E1843A}" srcOrd="0" destOrd="4" presId="urn:microsoft.com/office/officeart/2005/8/layout/process3"/>
    <dgm:cxn modelId="{8319C24B-2068-4482-9F11-07EB5AFC87B9}" srcId="{FD779D23-5480-40DC-AC31-FA26355FC8CF}" destId="{9851EB6C-1BB0-49F4-A214-4B421CBD7E79}" srcOrd="2" destOrd="0" parTransId="{6367DBA9-5F65-484F-A5D5-7E0DB170E0AF}" sibTransId="{EE208BEB-3219-4C0C-9676-CB7E3E4193D0}"/>
    <dgm:cxn modelId="{84FD94B0-C945-4079-A61B-C286F841F81E}" type="presOf" srcId="{9851EB6C-1BB0-49F4-A214-4B421CBD7E79}" destId="{4BBB3D97-370A-4D2C-9FB4-7883CDBAD19E}" srcOrd="0" destOrd="2" presId="urn:microsoft.com/office/officeart/2005/8/layout/process3"/>
    <dgm:cxn modelId="{CCCB891F-D969-416A-B7B1-8634B10A730E}" type="presOf" srcId="{76A2156D-9F0D-4B76-87F4-FAE8638C60C0}" destId="{0C6FB443-5B51-48D5-A769-DDAC6A625178}" srcOrd="0" destOrd="0" presId="urn:microsoft.com/office/officeart/2005/8/layout/process3"/>
    <dgm:cxn modelId="{68A5F442-046E-4FAF-8979-E322B8F547E4}" srcId="{491F7256-0E22-4B89-A949-76032CF1F0D5}" destId="{FD779D23-5480-40DC-AC31-FA26355FC8CF}" srcOrd="2" destOrd="0" parTransId="{1A93BB35-B651-4A5A-AFAD-FCE0D5CED10F}" sibTransId="{151AE51E-5613-4DB8-89BA-096D673310D2}"/>
    <dgm:cxn modelId="{704786D5-FED6-4EA1-BB29-8CF93CB28157}" type="presOf" srcId="{73D37B19-35B3-4AF4-8C6A-DA0516A8BD64}" destId="{241AA558-C495-45AC-8A9D-B69ABC61FD30}" srcOrd="1" destOrd="0" presId="urn:microsoft.com/office/officeart/2005/8/layout/process3"/>
    <dgm:cxn modelId="{5B8E6789-B793-4D10-8F25-1E1E7CCF8F20}" type="presOf" srcId="{2663F529-1D36-4052-96AE-97B9B4537137}" destId="{AA4B364F-EE7B-4D0D-B12B-7192E330F91B}" srcOrd="1" destOrd="0" presId="urn:microsoft.com/office/officeart/2005/8/layout/process3"/>
    <dgm:cxn modelId="{C5E56F89-23E6-4DD7-8008-80CB4464D0B5}" type="presOf" srcId="{2663F529-1D36-4052-96AE-97B9B4537137}" destId="{88366660-B8F9-4DBE-9D03-D586A18C9E92}" srcOrd="0" destOrd="0" presId="urn:microsoft.com/office/officeart/2005/8/layout/process3"/>
    <dgm:cxn modelId="{0BFA5B97-F9C9-485A-98C0-345104EB7861}" srcId="{73D37B19-35B3-4AF4-8C6A-DA0516A8BD64}" destId="{6B8B2E56-5FDF-4B1A-ABB6-27B351F62C87}" srcOrd="2" destOrd="0" parTransId="{B8786790-6E68-40E2-A7DB-0235E1790DA8}" sibTransId="{686E01EE-0BAC-4DF8-9190-B8CF8A161F57}"/>
    <dgm:cxn modelId="{79B433F6-9B89-4468-B43F-1481DD4B372C}" type="presOf" srcId="{47DBBD1E-8872-45BD-A13B-C982E9242C08}" destId="{259F28B4-4B78-4D4E-952F-D17744E1843A}" srcOrd="0" destOrd="1" presId="urn:microsoft.com/office/officeart/2005/8/layout/process3"/>
    <dgm:cxn modelId="{31E29CC5-0C1E-4759-8A79-D90AF54747ED}" type="presOf" srcId="{B4E3FE00-1088-48AF-B63F-64462617C18E}" destId="{4BBB3D97-370A-4D2C-9FB4-7883CDBAD19E}" srcOrd="0" destOrd="1" presId="urn:microsoft.com/office/officeart/2005/8/layout/process3"/>
    <dgm:cxn modelId="{4DE9D16D-19FC-4BE7-8717-CA68B44973F9}" type="presOf" srcId="{C171BCE3-A34F-4A31-BDF1-B126D468BFDC}" destId="{79D2F86E-E251-44EC-899E-CA2659AD6BAF}" srcOrd="1" destOrd="0" presId="urn:microsoft.com/office/officeart/2005/8/layout/process3"/>
    <dgm:cxn modelId="{77F35923-0C22-422A-B01A-C2116263C88C}" srcId="{6B8B2E56-5FDF-4B1A-ABB6-27B351F62C87}" destId="{58B9D161-C158-4821-8FC6-638051C1B287}" srcOrd="1" destOrd="0" parTransId="{30DF2EB8-CE56-408F-BB5C-5CDBBFB8FE79}" sibTransId="{31FBBD9A-A9B7-4DF4-B86E-E11CFE7D004F}"/>
    <dgm:cxn modelId="{D9CA0620-0B4E-4617-9890-661988C43CFB}" type="presOf" srcId="{491F7256-0E22-4B89-A949-76032CF1F0D5}" destId="{76FE09E4-A694-401C-AD9A-85F670AD772F}" srcOrd="0" destOrd="0" presId="urn:microsoft.com/office/officeart/2005/8/layout/process3"/>
    <dgm:cxn modelId="{341BBCF6-80F5-46C2-B3C5-39DD1D7E8F42}" srcId="{491F7256-0E22-4B89-A949-76032CF1F0D5}" destId="{73D37B19-35B3-4AF4-8C6A-DA0516A8BD64}" srcOrd="1" destOrd="0" parTransId="{BBD16483-184B-4CC5-ABB5-334102B55CF2}" sibTransId="{76A2156D-9F0D-4B76-87F4-FAE8638C60C0}"/>
    <dgm:cxn modelId="{EB5795DC-8C7B-4604-BFFE-0BF750A02A33}" type="presOf" srcId="{C171BCE3-A34F-4A31-BDF1-B126D468BFDC}" destId="{9342D4A0-F667-4B41-8BF2-857A6D832DCC}" srcOrd="0" destOrd="0" presId="urn:microsoft.com/office/officeart/2005/8/layout/process3"/>
    <dgm:cxn modelId="{1B616720-7132-47ED-AC13-2C9069191628}" srcId="{73D37B19-35B3-4AF4-8C6A-DA0516A8BD64}" destId="{4CC6D368-2CAA-4138-A64B-B0255C2ED2F7}" srcOrd="0" destOrd="0" parTransId="{5A492701-88BD-46BD-9FE5-F8545E6C5675}" sibTransId="{5FF5B92C-EDB0-4884-8644-0988AB8F3F74}"/>
    <dgm:cxn modelId="{37F962C7-AD7A-41F7-A03D-62EF43C0C206}" type="presParOf" srcId="{76FE09E4-A694-401C-AD9A-85F670AD772F}" destId="{73B3C447-2160-4C61-9DB2-D794E9E5CC5F}" srcOrd="0" destOrd="0" presId="urn:microsoft.com/office/officeart/2005/8/layout/process3"/>
    <dgm:cxn modelId="{FB05D9AA-22D3-4FA6-A3E5-18C44ED081FE}" type="presParOf" srcId="{73B3C447-2160-4C61-9DB2-D794E9E5CC5F}" destId="{88366660-B8F9-4DBE-9D03-D586A18C9E92}" srcOrd="0" destOrd="0" presId="urn:microsoft.com/office/officeart/2005/8/layout/process3"/>
    <dgm:cxn modelId="{E6C0AA1D-81A5-4767-B071-4AE4CECBCCA2}" type="presParOf" srcId="{73B3C447-2160-4C61-9DB2-D794E9E5CC5F}" destId="{AA4B364F-EE7B-4D0D-B12B-7192E330F91B}" srcOrd="1" destOrd="0" presId="urn:microsoft.com/office/officeart/2005/8/layout/process3"/>
    <dgm:cxn modelId="{56A5C694-F90F-43FA-95F1-7FF982BAA36C}" type="presParOf" srcId="{73B3C447-2160-4C61-9DB2-D794E9E5CC5F}" destId="{8185D825-F542-41B5-8F17-405916F8491D}" srcOrd="2" destOrd="0" presId="urn:microsoft.com/office/officeart/2005/8/layout/process3"/>
    <dgm:cxn modelId="{287D4720-865E-4C9B-9E86-2F716049D20F}" type="presParOf" srcId="{76FE09E4-A694-401C-AD9A-85F670AD772F}" destId="{9342D4A0-F667-4B41-8BF2-857A6D832DCC}" srcOrd="1" destOrd="0" presId="urn:microsoft.com/office/officeart/2005/8/layout/process3"/>
    <dgm:cxn modelId="{35F67B75-7FAB-42B7-A503-A1E2EFE126C1}" type="presParOf" srcId="{9342D4A0-F667-4B41-8BF2-857A6D832DCC}" destId="{79D2F86E-E251-44EC-899E-CA2659AD6BAF}" srcOrd="0" destOrd="0" presId="urn:microsoft.com/office/officeart/2005/8/layout/process3"/>
    <dgm:cxn modelId="{4FD94B63-48C9-4E15-9016-83AE78A7F143}" type="presParOf" srcId="{76FE09E4-A694-401C-AD9A-85F670AD772F}" destId="{020037B4-5CED-4F8C-BECC-88E0A4C7DE5E}" srcOrd="2" destOrd="0" presId="urn:microsoft.com/office/officeart/2005/8/layout/process3"/>
    <dgm:cxn modelId="{A05BCFA2-A29F-456C-BE7A-1A6C38208E7C}" type="presParOf" srcId="{020037B4-5CED-4F8C-BECC-88E0A4C7DE5E}" destId="{9A0537E4-F2D1-430A-BE61-22E322345D6F}" srcOrd="0" destOrd="0" presId="urn:microsoft.com/office/officeart/2005/8/layout/process3"/>
    <dgm:cxn modelId="{8FB0BA28-869C-4ECE-BFD7-9BE115C2C4A6}" type="presParOf" srcId="{020037B4-5CED-4F8C-BECC-88E0A4C7DE5E}" destId="{241AA558-C495-45AC-8A9D-B69ABC61FD30}" srcOrd="1" destOrd="0" presId="urn:microsoft.com/office/officeart/2005/8/layout/process3"/>
    <dgm:cxn modelId="{06D0BB01-9071-4C46-9A23-DF231118D337}" type="presParOf" srcId="{020037B4-5CED-4F8C-BECC-88E0A4C7DE5E}" destId="{259F28B4-4B78-4D4E-952F-D17744E1843A}" srcOrd="2" destOrd="0" presId="urn:microsoft.com/office/officeart/2005/8/layout/process3"/>
    <dgm:cxn modelId="{7636B7F1-E717-4C81-8BF7-78458C02CAFD}" type="presParOf" srcId="{76FE09E4-A694-401C-AD9A-85F670AD772F}" destId="{0C6FB443-5B51-48D5-A769-DDAC6A625178}" srcOrd="3" destOrd="0" presId="urn:microsoft.com/office/officeart/2005/8/layout/process3"/>
    <dgm:cxn modelId="{904C3ECD-C0E4-45F0-8BBC-6ABEB64AFE18}" type="presParOf" srcId="{0C6FB443-5B51-48D5-A769-DDAC6A625178}" destId="{928C38C2-BB4F-4F76-90CB-E30B3FC3024C}" srcOrd="0" destOrd="0" presId="urn:microsoft.com/office/officeart/2005/8/layout/process3"/>
    <dgm:cxn modelId="{C99B8EE0-C499-4E34-82A9-E1B7AB18B2F9}" type="presParOf" srcId="{76FE09E4-A694-401C-AD9A-85F670AD772F}" destId="{ECBCEEBF-30E9-44D1-B642-C66D9D1EB06D}" srcOrd="4" destOrd="0" presId="urn:microsoft.com/office/officeart/2005/8/layout/process3"/>
    <dgm:cxn modelId="{78B3E527-4730-4F0F-869D-32A49ED12B49}" type="presParOf" srcId="{ECBCEEBF-30E9-44D1-B642-C66D9D1EB06D}" destId="{5E43E49D-C342-4A49-8DB6-7CCD66B5B3DF}" srcOrd="0" destOrd="0" presId="urn:microsoft.com/office/officeart/2005/8/layout/process3"/>
    <dgm:cxn modelId="{80415338-D87B-4F7C-AE5A-5DE797D12335}" type="presParOf" srcId="{ECBCEEBF-30E9-44D1-B642-C66D9D1EB06D}" destId="{72369B6E-E131-4F93-BAEF-6A176C627D85}" srcOrd="1" destOrd="0" presId="urn:microsoft.com/office/officeart/2005/8/layout/process3"/>
    <dgm:cxn modelId="{5065AEC8-4C42-44B5-BE24-6366A0FFC471}" type="presParOf" srcId="{ECBCEEBF-30E9-44D1-B642-C66D9D1EB06D}" destId="{4BBB3D97-370A-4D2C-9FB4-7883CDBAD19E}" srcOrd="2" destOrd="0" presId="urn:microsoft.com/office/officeart/2005/8/layout/process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A4B364F-EE7B-4D0D-B12B-7192E330F91B}">
      <dsp:nvSpPr>
        <dsp:cNvPr id="0" name=""/>
        <dsp:cNvSpPr/>
      </dsp:nvSpPr>
      <dsp:spPr>
        <a:xfrm>
          <a:off x="5008" y="678332"/>
          <a:ext cx="2277411" cy="894966"/>
        </a:xfrm>
        <a:prstGeom prst="roundRect">
          <a:avLst>
            <a:gd name="adj" fmla="val 10000"/>
          </a:avLst>
        </a:prstGeom>
        <a:solidFill>
          <a:srgbClr val="92D05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57150" numCol="1" spcCol="1270" anchor="t" anchorCtr="0">
          <a:noAutofit/>
        </a:bodyPr>
        <a:lstStyle/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/>
            <a:t>Focused Stakeholder Groups</a:t>
          </a:r>
          <a:endParaRPr lang="en-US" sz="1500" kern="1200" dirty="0"/>
        </a:p>
      </dsp:txBody>
      <dsp:txXfrm>
        <a:off x="5008" y="678332"/>
        <a:ext cx="2277411" cy="596644"/>
      </dsp:txXfrm>
    </dsp:sp>
    <dsp:sp modelId="{8185D825-F542-41B5-8F17-405916F8491D}">
      <dsp:nvSpPr>
        <dsp:cNvPr id="0" name=""/>
        <dsp:cNvSpPr/>
      </dsp:nvSpPr>
      <dsp:spPr>
        <a:xfrm>
          <a:off x="471466" y="1274976"/>
          <a:ext cx="2277411" cy="283500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500" kern="1200" dirty="0" smtClean="0"/>
            <a:t>6 Groups reviewed 11 different target indicators</a:t>
          </a:r>
          <a:endParaRPr lang="en-US" sz="1500" kern="1200" dirty="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500" kern="1200" dirty="0" smtClean="0"/>
            <a:t>Provided recommendations for baselines and targets for 11 indicators</a:t>
          </a:r>
          <a:endParaRPr lang="en-US" sz="1500" kern="1200" dirty="0"/>
        </a:p>
      </dsp:txBody>
      <dsp:txXfrm>
        <a:off x="538169" y="1341679"/>
        <a:ext cx="2144005" cy="2701594"/>
      </dsp:txXfrm>
    </dsp:sp>
    <dsp:sp modelId="{9342D4A0-F667-4B41-8BF2-857A6D832DCC}">
      <dsp:nvSpPr>
        <dsp:cNvPr id="0" name=""/>
        <dsp:cNvSpPr/>
      </dsp:nvSpPr>
      <dsp:spPr>
        <a:xfrm>
          <a:off x="2627667" y="693149"/>
          <a:ext cx="731924" cy="567009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200" kern="1200"/>
        </a:p>
      </dsp:txBody>
      <dsp:txXfrm>
        <a:off x="2627667" y="806551"/>
        <a:ext cx="561821" cy="340205"/>
      </dsp:txXfrm>
    </dsp:sp>
    <dsp:sp modelId="{241AA558-C495-45AC-8A9D-B69ABC61FD30}">
      <dsp:nvSpPr>
        <dsp:cNvPr id="0" name=""/>
        <dsp:cNvSpPr/>
      </dsp:nvSpPr>
      <dsp:spPr>
        <a:xfrm>
          <a:off x="3663410" y="678332"/>
          <a:ext cx="2277411" cy="894966"/>
        </a:xfrm>
        <a:prstGeom prst="roundRect">
          <a:avLst>
            <a:gd name="adj" fmla="val 10000"/>
          </a:avLst>
        </a:prstGeom>
        <a:solidFill>
          <a:srgbClr val="CC99FF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57150" numCol="1" spcCol="1270" anchor="t" anchorCtr="0">
          <a:noAutofit/>
        </a:bodyPr>
        <a:lstStyle/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/>
            <a:t>Required Stakeholders</a:t>
          </a:r>
          <a:endParaRPr lang="en-US" sz="1500" kern="1200" dirty="0"/>
        </a:p>
      </dsp:txBody>
      <dsp:txXfrm>
        <a:off x="3663410" y="678332"/>
        <a:ext cx="2277411" cy="596644"/>
      </dsp:txXfrm>
    </dsp:sp>
    <dsp:sp modelId="{259F28B4-4B78-4D4E-952F-D17744E1843A}">
      <dsp:nvSpPr>
        <dsp:cNvPr id="0" name=""/>
        <dsp:cNvSpPr/>
      </dsp:nvSpPr>
      <dsp:spPr>
        <a:xfrm>
          <a:off x="4129868" y="1274976"/>
          <a:ext cx="2277411" cy="283500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500" b="1" kern="1200" dirty="0" smtClean="0">
              <a:solidFill>
                <a:srgbClr val="990099"/>
              </a:solidFill>
            </a:rPr>
            <a:t>Parents</a:t>
          </a:r>
          <a:endParaRPr lang="en-US" sz="1500" kern="1200" dirty="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500" kern="1200" dirty="0" smtClean="0"/>
            <a:t>IDEA Panel</a:t>
          </a:r>
          <a:endParaRPr lang="en-US" sz="1500" kern="1200" dirty="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500" kern="1200" dirty="0" smtClean="0"/>
            <a:t>Tribes</a:t>
          </a:r>
          <a:endParaRPr lang="en-US" sz="1500" kern="1200" dirty="0"/>
        </a:p>
        <a:p>
          <a:pPr marL="228600" lvl="2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500" kern="1200" dirty="0" smtClean="0"/>
            <a:t>All information gathered at Focused Stakeholder Meetings will be shared</a:t>
          </a:r>
          <a:endParaRPr lang="en-US" sz="1500" kern="1200" dirty="0"/>
        </a:p>
        <a:p>
          <a:pPr marL="228600" lvl="2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500" kern="1200" dirty="0" smtClean="0"/>
            <a:t>Will provide recommendations on all targets</a:t>
          </a:r>
          <a:endParaRPr lang="en-US" sz="1500" kern="1200" dirty="0"/>
        </a:p>
      </dsp:txBody>
      <dsp:txXfrm>
        <a:off x="4196571" y="1341679"/>
        <a:ext cx="2144005" cy="2701594"/>
      </dsp:txXfrm>
    </dsp:sp>
    <dsp:sp modelId="{0C6FB443-5B51-48D5-A769-DDAC6A625178}">
      <dsp:nvSpPr>
        <dsp:cNvPr id="0" name=""/>
        <dsp:cNvSpPr/>
      </dsp:nvSpPr>
      <dsp:spPr>
        <a:xfrm>
          <a:off x="6286069" y="693149"/>
          <a:ext cx="731924" cy="567009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200" kern="1200"/>
        </a:p>
      </dsp:txBody>
      <dsp:txXfrm>
        <a:off x="6286069" y="806551"/>
        <a:ext cx="561821" cy="340205"/>
      </dsp:txXfrm>
    </dsp:sp>
    <dsp:sp modelId="{72369B6E-E131-4F93-BAEF-6A176C627D85}">
      <dsp:nvSpPr>
        <dsp:cNvPr id="0" name=""/>
        <dsp:cNvSpPr/>
      </dsp:nvSpPr>
      <dsp:spPr>
        <a:xfrm>
          <a:off x="7321811" y="678332"/>
          <a:ext cx="2277411" cy="894966"/>
        </a:xfrm>
        <a:prstGeom prst="roundRect">
          <a:avLst>
            <a:gd name="adj" fmla="val 10000"/>
          </a:avLst>
        </a:prstGeom>
        <a:solidFill>
          <a:srgbClr val="00B0F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57150" numCol="1" spcCol="1270" anchor="t" anchorCtr="0">
          <a:noAutofit/>
        </a:bodyPr>
        <a:lstStyle/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/>
            <a:t>PED Acceptance of Baselines and Targets</a:t>
          </a:r>
          <a:endParaRPr lang="en-US" sz="1500" kern="1200" dirty="0"/>
        </a:p>
      </dsp:txBody>
      <dsp:txXfrm>
        <a:off x="7321811" y="678332"/>
        <a:ext cx="2277411" cy="596644"/>
      </dsp:txXfrm>
    </dsp:sp>
    <dsp:sp modelId="{4BBB3D97-370A-4D2C-9FB4-7883CDBAD19E}">
      <dsp:nvSpPr>
        <dsp:cNvPr id="0" name=""/>
        <dsp:cNvSpPr/>
      </dsp:nvSpPr>
      <dsp:spPr>
        <a:xfrm>
          <a:off x="7788269" y="1274976"/>
          <a:ext cx="2277411" cy="283500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500" kern="1200" dirty="0" smtClean="0"/>
            <a:t>All information gathered at Focused and Required Stakeholder Meetings will be shared</a:t>
          </a:r>
          <a:endParaRPr lang="en-US" sz="1500" kern="1200" dirty="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500" kern="1200" dirty="0" smtClean="0"/>
            <a:t>Will accept, ratify and establish baselines and targets for each indicator</a:t>
          </a:r>
          <a:endParaRPr lang="en-US" sz="1500" kern="1200" dirty="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US" sz="1500" kern="1200" dirty="0"/>
        </a:p>
      </dsp:txBody>
      <dsp:txXfrm>
        <a:off x="7854972" y="1341679"/>
        <a:ext cx="2144005" cy="270159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3">
  <dgm:title val=""/>
  <dgm:desc val=""/>
  <dgm:catLst>
    <dgm:cat type="process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3" destOrd="0"/>
        <dgm:cxn modelId="12" srcId="1" destId="11" srcOrd="0" destOrd="0"/>
        <dgm:cxn modelId="23" srcId="2" destId="21" srcOrd="0" destOrd="0"/>
        <dgm:cxn modelId="34" srcId="3" destId="31" srcOrd="0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osite" refType="w"/>
      <dgm:constr type="w" for="ch" ptType="sibTrans" refType="w" refFor="ch" refForName="composite" fact="0.3333"/>
      <dgm:constr type="w" for="des" forName="parTx"/>
      <dgm:constr type="h" for="des" forName="parTx" op="equ"/>
      <dgm:constr type="h" for="des" forName="parSh" op="equ"/>
      <dgm:constr type="w" for="des" forName="desTx"/>
      <dgm:constr type="h" for="des" forName="desTx" op="equ"/>
      <dgm:constr type="w" for="des" forName="parSh"/>
      <dgm:constr type="primFontSz" for="des" forName="parTx" val="65"/>
      <dgm:constr type="secFontSz" for="des" forName="desTx" refType="primFontSz" refFor="des" refForName="parTx" op="equ"/>
      <dgm:constr type="primFontSz" for="des" forName="connTx" refType="primFontSz" refFor="des" refForName="parTx" fact="0.8"/>
      <dgm:constr type="primFontSz" for="des" forName="connTx" refType="primFontSz" refFor="des" refForName="parTx" op="lte" fact="0.8"/>
      <dgm:constr type="h" for="des" forName="parTx" refType="primFontSz" refFor="des" refForName="parTx" fact="0.8"/>
      <dgm:constr type="h" for="des" forName="parSh" refType="primFontSz" refFor="des" refForName="parTx" fact="1.2"/>
      <dgm:constr type="h" for="des" forName="desTx" refType="primFontSz" refFor="des" refForName="parTx" fact="1.6"/>
      <dgm:constr type="h" for="des" forName="parSh" refType="h" refFor="des" refForName="parTx" op="lte" fact="1.5"/>
      <dgm:constr type="h" for="des" forName="parSh" refType="h" refFor="des" refForName="parTx" op="gte" fact="1.5"/>
    </dgm:constrLst>
    <dgm:ruleLst>
      <dgm:rule type="w" for="ch" forName="composite" val="0" fact="NaN" max="NaN"/>
      <dgm:rule type="primFontSz" for="des" forName="parTx" val="5" fact="NaN" max="NaN"/>
    </dgm:ruleLst>
    <dgm:forEach name="Name3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4">
          <dgm:if name="Name5" func="var" arg="dir" op="equ" val="norm">
            <dgm:constrLst>
              <dgm:constr type="h" refType="w" fact="1000"/>
              <dgm:constr type="l" for="ch" forName="parTx"/>
              <dgm:constr type="w" for="ch" forName="parTx" refType="w" fact="0.83"/>
              <dgm:constr type="t" for="ch" forName="parTx"/>
              <dgm:constr type="l" for="ch" forName="parSh"/>
              <dgm:constr type="w" for="ch" forName="parSh" refType="w" refFor="ch" refForName="parTx"/>
              <dgm:constr type="t" for="ch" forName="parSh"/>
              <dgm:constr type="l" for="ch" forName="desTx" refType="w" fact="0.17"/>
              <dgm:constr type="w" for="ch" forName="desTx" refType="w" refFor="ch" refForName="parTx"/>
              <dgm:constr type="t" for="ch" forName="desTx" refType="h" refFor="ch" refForName="parTx"/>
            </dgm:constrLst>
          </dgm:if>
          <dgm:else name="Name6">
            <dgm:constrLst>
              <dgm:constr type="h" refType="w" fact="1000"/>
              <dgm:constr type="l" for="ch" forName="parTx" refType="w" fact="0.17"/>
              <dgm:constr type="w" for="ch" forName="parTx" refType="w" fact="0.83"/>
              <dgm:constr type="t" for="ch" forName="parTx"/>
              <dgm:constr type="l" for="ch" forName="parSh" refType="w" fact="0.15"/>
              <dgm:constr type="w" for="ch" forName="parSh" refType="w" refFor="ch" refForName="parTx"/>
              <dgm:constr type="t" for="ch" forName="parSh"/>
              <dgm:constr type="l" for="ch" forName="desTx"/>
              <dgm:constr type="w" for="ch" forName="desTx" refType="w" refFor="ch" refForName="parTx"/>
              <dgm:constr type="t" for="ch" forName="desTx" refType="h" refFor="ch" refForName="parTx"/>
            </dgm:constrLst>
          </dgm:else>
        </dgm:choose>
        <dgm:ruleLst>
          <dgm:rule type="h" val="INF" fact="NaN" max="NaN"/>
        </dgm:ruleLst>
        <dgm:layoutNode name="parTx">
          <dgm:varLst>
            <dgm:chMax val="0"/>
            <dgm:chPref val="0"/>
            <dgm:bulletEnabled val="1"/>
          </dgm:varLst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 zOrderOff="1" hideGeom="1">
            <dgm:adjLst>
              <dgm:adj idx="1" val="0.1"/>
            </dgm:adjLst>
          </dgm:shape>
          <dgm:presOf axis="self" ptType="node"/>
          <dgm:constrLst>
            <dgm:constr type="h" refType="w" op="lte" fact="0.4"/>
            <dgm:constr type="bMarg" refType="primFontSz" fact="0.3"/>
            <dgm:constr type="h"/>
          </dgm:constrLst>
          <dgm:ruleLst>
            <dgm:rule type="h" val="INF" fact="NaN" max="NaN"/>
          </dgm:ruleLst>
        </dgm:layoutNode>
        <dgm:layoutNode name="parSh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 ptType="node"/>
          <dgm:constrLst>
            <dgm:constr type="h"/>
          </dgm:constrLst>
          <dgm:ruleLst/>
        </dgm:layoutNode>
        <dgm:layoutNode name="desTx" styleLbl="fgAcc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oundRect" r:blip="">
            <dgm:adjLst>
              <dgm:adj idx="1" val="0.1"/>
            </dgm:adjLst>
          </dgm:shape>
          <dgm:presOf axis="des" ptType="node"/>
          <dgm:constrLst>
            <dgm:constr type="secFontSz" val="65"/>
            <dgm:constr type="primFontSz" refType="secFontSz"/>
            <dgm:constr type="h"/>
          </dgm:constrLst>
          <dgm:ruleLst>
            <dgm:rule type="h" val="INF" fact="NaN" max="NaN"/>
          </dgm:ruleLst>
        </dgm:layoutNode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  <dgm:param type="srcNode" val="parTx"/>
            <dgm:param type="dstNode" val="parTx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Tx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63D5444-F62C-42C3-A75A-D9DBA807730F}" type="datetimeFigureOut">
              <a:rPr lang="en-US" smtClean="0"/>
              <a:t>4/15/2021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4A4F617-7A30-41D4-AB86-5D833C98E1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462481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2CAA1FA-7B6A-47D2-8D61-F225D71B51FF}" type="datetimeFigureOut">
              <a:rPr lang="en-US" smtClean="0"/>
              <a:t>4/15/2021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9A179D-2D27-49E2-B022-8EDDA2EFE6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46034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i="1" dirty="0">
                <a:latin typeface="Arial" pitchFamily="34" charset="0"/>
                <a:cs typeface="Arial" pitchFamily="34" charset="0"/>
              </a:rPr>
              <a:t>To change the  image on this slide, select the picture and delete it. Then click the Pictures icon in the placeholder to insert your own image.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9A179D-2D27-49E2-B022-8EDDA2EFE682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24225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gradFill>
          <a:gsLst>
            <a:gs pos="0">
              <a:schemeClr val="accent3">
                <a:lumMod val="0"/>
                <a:lumOff val="100000"/>
              </a:schemeClr>
            </a:gs>
            <a:gs pos="35000">
              <a:schemeClr val="accent3">
                <a:lumMod val="0"/>
                <a:lumOff val="100000"/>
              </a:schemeClr>
            </a:gs>
            <a:gs pos="100000">
              <a:schemeClr val="accent3">
                <a:lumMod val="100000"/>
              </a:schemeClr>
            </a:gs>
          </a:gsLst>
          <a:path path="circle">
            <a:fillToRect l="50000" t="-80000" r="50000" b="18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11"/>
          <p:cNvSpPr>
            <a:spLocks noChangeArrowheads="1"/>
          </p:cNvSpPr>
          <p:nvPr/>
        </p:nvSpPr>
        <p:spPr bwMode="white">
          <a:xfrm>
            <a:off x="8429022" y="0"/>
            <a:ext cx="3762978" cy="6858000"/>
          </a:xfrm>
          <a:custGeom>
            <a:avLst/>
            <a:gdLst>
              <a:gd name="connsiteX0" fmla="*/ 0 w 3762978"/>
              <a:gd name="connsiteY0" fmla="*/ 0 h 6858000"/>
              <a:gd name="connsiteX1" fmla="*/ 3762978 w 3762978"/>
              <a:gd name="connsiteY1" fmla="*/ 0 h 6858000"/>
              <a:gd name="connsiteX2" fmla="*/ 3762978 w 3762978"/>
              <a:gd name="connsiteY2" fmla="*/ 6858000 h 6858000"/>
              <a:gd name="connsiteX3" fmla="*/ 338667 w 3762978"/>
              <a:gd name="connsiteY3" fmla="*/ 6858000 h 6858000"/>
              <a:gd name="connsiteX4" fmla="*/ 1189567 w 3762978"/>
              <a:gd name="connsiteY4" fmla="*/ 433705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762978" h="6858000">
                <a:moveTo>
                  <a:pt x="0" y="0"/>
                </a:moveTo>
                <a:lnTo>
                  <a:pt x="3762978" y="0"/>
                </a:lnTo>
                <a:lnTo>
                  <a:pt x="3762978" y="6858000"/>
                </a:lnTo>
                <a:lnTo>
                  <a:pt x="338667" y="6858000"/>
                </a:lnTo>
                <a:lnTo>
                  <a:pt x="1189567" y="4337050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 sz="1800"/>
          </a:p>
        </p:txBody>
      </p:sp>
      <p:sp>
        <p:nvSpPr>
          <p:cNvPr id="7" name="Freeform 6"/>
          <p:cNvSpPr>
            <a:spLocks/>
          </p:cNvSpPr>
          <p:nvPr/>
        </p:nvSpPr>
        <p:spPr bwMode="auto">
          <a:xfrm>
            <a:off x="8145385" y="0"/>
            <a:ext cx="1672169" cy="6858000"/>
          </a:xfrm>
          <a:custGeom>
            <a:avLst/>
            <a:gdLst/>
            <a:ahLst/>
            <a:cxnLst/>
            <a:rect l="l" t="t" r="r" b="b"/>
            <a:pathLst>
              <a:path w="1254127" h="6858000">
                <a:moveTo>
                  <a:pt x="0" y="0"/>
                </a:moveTo>
                <a:lnTo>
                  <a:pt x="365127" y="0"/>
                </a:lnTo>
                <a:lnTo>
                  <a:pt x="1254127" y="4337050"/>
                </a:lnTo>
                <a:lnTo>
                  <a:pt x="619127" y="6858000"/>
                </a:lnTo>
                <a:lnTo>
                  <a:pt x="257175" y="6858000"/>
                </a:lnTo>
                <a:lnTo>
                  <a:pt x="892175" y="4337050"/>
                </a:lnTo>
                <a:close/>
              </a:path>
            </a:pathLst>
          </a:custGeom>
          <a:solidFill>
            <a:srgbClr val="FF914D"/>
          </a:solidFill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sz="1800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7807568" y="0"/>
            <a:ext cx="1528232" cy="6858000"/>
          </a:xfrm>
          <a:custGeom>
            <a:avLst/>
            <a:gdLst/>
            <a:ahLst/>
            <a:cxnLst/>
            <a:rect l="l" t="t" r="r" b="b"/>
            <a:pathLst>
              <a:path w="1146174" h="6858000">
                <a:moveTo>
                  <a:pt x="0" y="0"/>
                </a:moveTo>
                <a:lnTo>
                  <a:pt x="253999" y="0"/>
                </a:lnTo>
                <a:lnTo>
                  <a:pt x="1146174" y="4337050"/>
                </a:lnTo>
                <a:lnTo>
                  <a:pt x="511174" y="6858000"/>
                </a:lnTo>
                <a:lnTo>
                  <a:pt x="254000" y="6858000"/>
                </a:lnTo>
                <a:lnTo>
                  <a:pt x="892175" y="4337050"/>
                </a:lnTo>
                <a:close/>
              </a:path>
            </a:pathLst>
          </a:custGeom>
          <a:solidFill>
            <a:srgbClr val="9900CC"/>
          </a:solidFill>
          <a:ln>
            <a:noFill/>
          </a:ln>
          <a:effectLst>
            <a:innerShdw blurRad="177800" dist="50800" dir="10800000">
              <a:prstClr val="black">
                <a:alpha val="50000"/>
              </a:prstClr>
            </a:inn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sz="180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95400" y="1873584"/>
            <a:ext cx="6400800" cy="2560320"/>
          </a:xfrm>
        </p:spPr>
        <p:txBody>
          <a:bodyPr anchor="b">
            <a:normAutofit/>
          </a:bodyPr>
          <a:lstStyle>
            <a:lvl1pPr algn="l">
              <a:defRPr sz="4000">
                <a:solidFill>
                  <a:srgbClr val="3A3D4B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95400" y="4572000"/>
            <a:ext cx="6400800" cy="1600200"/>
          </a:xfrm>
        </p:spPr>
        <p:txBody>
          <a:bodyPr/>
          <a:lstStyle>
            <a:lvl1pPr marL="0" indent="0" algn="l">
              <a:spcBef>
                <a:spcPts val="1200"/>
              </a:spcBef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5125859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0" y="255134"/>
            <a:ext cx="9601200" cy="103685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 descr="An empty placeholder to add an image. Click on the placeholder and select the image that you wish to add"/>
          <p:cNvSpPr>
            <a:spLocks noGrp="1"/>
          </p:cNvSpPr>
          <p:nvPr>
            <p:ph type="pic" idx="1"/>
          </p:nvPr>
        </p:nvSpPr>
        <p:spPr>
          <a:xfrm>
            <a:off x="4724400" y="1828801"/>
            <a:ext cx="6172200" cy="4343400"/>
          </a:xfrm>
        </p:spPr>
        <p:txBody>
          <a:bodyPr tIns="274320"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0" y="1828800"/>
            <a:ext cx="3017520" cy="4343400"/>
          </a:xfrm>
        </p:spPr>
        <p:txBody>
          <a:bodyPr anchor="ctr">
            <a:normAutofit/>
          </a:bodyPr>
          <a:lstStyle>
            <a:lvl1pPr marL="0" indent="0">
              <a:spcBef>
                <a:spcPts val="1200"/>
              </a:spcBef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Investing for tomorrow, delivering today.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252F43-20FB-40FD-903A-F81CF88BE65B}" type="datetime1">
              <a:rPr lang="en-US" smtClean="0"/>
              <a:t>4/15/2021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8E3F6-DE14-48B2-B2BC-6FABA9630F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7590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Two Pictures with Cap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invGray">
          <a:xfrm>
            <a:off x="1295400" y="5257800"/>
            <a:ext cx="4572000" cy="9144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 bwMode="invGray">
          <a:xfrm>
            <a:off x="6324599" y="5257800"/>
            <a:ext cx="4572000" cy="9144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1295400" y="5257800"/>
            <a:ext cx="4572000" cy="5486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2" name="Rectangle 11"/>
          <p:cNvSpPr/>
          <p:nvPr/>
        </p:nvSpPr>
        <p:spPr>
          <a:xfrm>
            <a:off x="6324599" y="5257800"/>
            <a:ext cx="4572000" cy="5486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0" y="255134"/>
            <a:ext cx="9601200" cy="103685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 descr="An empty placeholder to add an image. Click on the placeholder and select the image that you wish to add"/>
          <p:cNvSpPr>
            <a:spLocks noGrp="1"/>
          </p:cNvSpPr>
          <p:nvPr>
            <p:ph type="pic" idx="1"/>
          </p:nvPr>
        </p:nvSpPr>
        <p:spPr>
          <a:xfrm>
            <a:off x="1298448" y="1828801"/>
            <a:ext cx="4572000" cy="3428999"/>
          </a:xfrm>
        </p:spPr>
        <p:txBody>
          <a:bodyPr tIns="274320"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invGray">
          <a:xfrm>
            <a:off x="1371273" y="5333098"/>
            <a:ext cx="4420252" cy="839102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Picture Placeholder 2" descr="An empty placeholder to add an image. Click on the placeholder and select the image that you wish to add"/>
          <p:cNvSpPr>
            <a:spLocks noGrp="1"/>
          </p:cNvSpPr>
          <p:nvPr>
            <p:ph type="pic" idx="13"/>
          </p:nvPr>
        </p:nvSpPr>
        <p:spPr>
          <a:xfrm>
            <a:off x="6324600" y="1828801"/>
            <a:ext cx="4572000" cy="3428999"/>
          </a:xfrm>
        </p:spPr>
        <p:txBody>
          <a:bodyPr tIns="274320"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3" name="Text Placeholder 3"/>
          <p:cNvSpPr>
            <a:spLocks noGrp="1"/>
          </p:cNvSpPr>
          <p:nvPr>
            <p:ph type="body" sz="half" idx="14"/>
          </p:nvPr>
        </p:nvSpPr>
        <p:spPr bwMode="invGray">
          <a:xfrm>
            <a:off x="6412954" y="5333098"/>
            <a:ext cx="4420252" cy="839102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Investing for tomorrow, delivering today.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B3F3B1-FC67-4171-9565-7BD7FA05EFD7}" type="datetime1">
              <a:rPr lang="en-US" smtClean="0"/>
              <a:t>4/15/2021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8E3F6-DE14-48B2-B2BC-6FABA9630F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40104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Investing for tomorrow, delivering today.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AE668-8888-4197-A4D2-FEC88634B233}" type="datetime1">
              <a:rPr lang="en-US" smtClean="0"/>
              <a:t>4/15/2021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8E3F6-DE14-48B2-B2BC-6FABA9630F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29453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40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2pPr marL="548640" indent="-228600">
              <a:buFont typeface="Wingdings" panose="05000000000000000000" pitchFamily="2" charset="2"/>
              <a:buChar char="§"/>
              <a:defRPr/>
            </a:lvl2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Investing for tomorrow, delivering today.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85277D-C9A1-45AA-AC10-AFF519A3851F}" type="datetime1">
              <a:rPr lang="en-US" smtClean="0"/>
              <a:t>4/15/2021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8E3F6-DE14-48B2-B2BC-6FABA9630F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61823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 with Picture">
    <p:bg>
      <p:bgPr>
        <a:gradFill flip="none" rotWithShape="1">
          <a:gsLst>
            <a:gs pos="0">
              <a:schemeClr val="accent3">
                <a:lumMod val="0"/>
                <a:lumOff val="100000"/>
              </a:schemeClr>
            </a:gs>
            <a:gs pos="35000">
              <a:schemeClr val="accent3">
                <a:lumMod val="0"/>
                <a:lumOff val="100000"/>
              </a:schemeClr>
            </a:gs>
            <a:gs pos="100000">
              <a:schemeClr val="accent3">
                <a:lumMod val="100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5"/>
          <p:cNvSpPr>
            <a:spLocks noChangeArrowheads="1"/>
          </p:cNvSpPr>
          <p:nvPr/>
        </p:nvSpPr>
        <p:spPr bwMode="white">
          <a:xfrm>
            <a:off x="6540504" y="0"/>
            <a:ext cx="5651496" cy="6858000"/>
          </a:xfrm>
          <a:custGeom>
            <a:avLst/>
            <a:gdLst/>
            <a:ahLst/>
            <a:cxnLst/>
            <a:rect l="l" t="t" r="r" b="b"/>
            <a:pathLst>
              <a:path w="4238622" h="6858000">
                <a:moveTo>
                  <a:pt x="0" y="0"/>
                </a:moveTo>
                <a:lnTo>
                  <a:pt x="4086222" y="0"/>
                </a:lnTo>
                <a:lnTo>
                  <a:pt x="4237035" y="0"/>
                </a:lnTo>
                <a:lnTo>
                  <a:pt x="4238622" y="0"/>
                </a:lnTo>
                <a:lnTo>
                  <a:pt x="4238622" y="6858000"/>
                </a:lnTo>
                <a:lnTo>
                  <a:pt x="4237035" y="6858000"/>
                </a:lnTo>
                <a:lnTo>
                  <a:pt x="4086222" y="6858000"/>
                </a:lnTo>
                <a:lnTo>
                  <a:pt x="254000" y="6858000"/>
                </a:lnTo>
                <a:lnTo>
                  <a:pt x="892175" y="4337050"/>
                </a:lnTo>
                <a:close/>
              </a:path>
            </a:pathLst>
          </a:custGeom>
          <a:solidFill>
            <a:srgbClr val="3A3D4B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800"/>
          </a:p>
        </p:txBody>
      </p:sp>
      <p:sp>
        <p:nvSpPr>
          <p:cNvPr id="11" name="Freeform 6"/>
          <p:cNvSpPr>
            <a:spLocks/>
          </p:cNvSpPr>
          <p:nvPr/>
        </p:nvSpPr>
        <p:spPr bwMode="auto">
          <a:xfrm>
            <a:off x="6256868" y="0"/>
            <a:ext cx="1672169" cy="6858000"/>
          </a:xfrm>
          <a:custGeom>
            <a:avLst/>
            <a:gdLst/>
            <a:ahLst/>
            <a:cxnLst/>
            <a:rect l="l" t="t" r="r" b="b"/>
            <a:pathLst>
              <a:path w="1254127" h="6858000">
                <a:moveTo>
                  <a:pt x="0" y="0"/>
                </a:moveTo>
                <a:lnTo>
                  <a:pt x="365127" y="0"/>
                </a:lnTo>
                <a:lnTo>
                  <a:pt x="1254127" y="4337050"/>
                </a:lnTo>
                <a:lnTo>
                  <a:pt x="619127" y="6858000"/>
                </a:lnTo>
                <a:lnTo>
                  <a:pt x="257175" y="6858000"/>
                </a:lnTo>
                <a:lnTo>
                  <a:pt x="892175" y="4337050"/>
                </a:lnTo>
                <a:close/>
              </a:path>
            </a:pathLst>
          </a:custGeom>
          <a:solidFill>
            <a:srgbClr val="FF914D"/>
          </a:solidFill>
          <a:ln>
            <a:noFill/>
          </a:ln>
          <a:effectLst>
            <a:innerShdw blurRad="63500" dist="50800" dir="10800000">
              <a:prstClr val="black">
                <a:alpha val="50000"/>
              </a:prstClr>
            </a:inn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sz="1800"/>
          </a:p>
        </p:txBody>
      </p:sp>
      <p:sp>
        <p:nvSpPr>
          <p:cNvPr id="12" name="Freeform 7"/>
          <p:cNvSpPr>
            <a:spLocks/>
          </p:cNvSpPr>
          <p:nvPr/>
        </p:nvSpPr>
        <p:spPr bwMode="auto">
          <a:xfrm>
            <a:off x="5979587" y="0"/>
            <a:ext cx="1528232" cy="6858000"/>
          </a:xfrm>
          <a:custGeom>
            <a:avLst/>
            <a:gdLst/>
            <a:ahLst/>
            <a:cxnLst/>
            <a:rect l="l" t="t" r="r" b="b"/>
            <a:pathLst>
              <a:path w="1146174" h="6858000">
                <a:moveTo>
                  <a:pt x="0" y="0"/>
                </a:moveTo>
                <a:lnTo>
                  <a:pt x="253999" y="0"/>
                </a:lnTo>
                <a:lnTo>
                  <a:pt x="1146174" y="4337050"/>
                </a:lnTo>
                <a:lnTo>
                  <a:pt x="511174" y="6858000"/>
                </a:lnTo>
                <a:lnTo>
                  <a:pt x="254000" y="6858000"/>
                </a:lnTo>
                <a:lnTo>
                  <a:pt x="892175" y="4337050"/>
                </a:lnTo>
                <a:close/>
              </a:path>
            </a:pathLst>
          </a:custGeom>
          <a:solidFill>
            <a:srgbClr val="990099"/>
          </a:solidFill>
          <a:ln>
            <a:noFill/>
          </a:ln>
          <a:effectLst>
            <a:innerShdw blurRad="177800" dist="50800" dir="10800000">
              <a:prstClr val="black">
                <a:alpha val="50000"/>
              </a:prstClr>
            </a:inn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sz="180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95401" y="1873584"/>
            <a:ext cx="5120640" cy="2560320"/>
          </a:xfrm>
        </p:spPr>
        <p:txBody>
          <a:bodyPr anchor="b">
            <a:normAutofit/>
          </a:bodyPr>
          <a:lstStyle>
            <a:lvl1pPr algn="l">
              <a:defRPr sz="4000">
                <a:solidFill>
                  <a:srgbClr val="3A3D4B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5" name="Picture Placeholder 14" descr="An empty placeholder to add an image. Click on the placeholder and select the image that you wish to add"/>
          <p:cNvSpPr>
            <a:spLocks noGrp="1"/>
          </p:cNvSpPr>
          <p:nvPr>
            <p:ph type="pic" sz="quarter" idx="10"/>
          </p:nvPr>
        </p:nvSpPr>
        <p:spPr>
          <a:xfrm>
            <a:off x="6416041" y="0"/>
            <a:ext cx="5775959" cy="6858000"/>
          </a:xfrm>
          <a:custGeom>
            <a:avLst/>
            <a:gdLst>
              <a:gd name="connsiteX0" fmla="*/ 0 w 5448297"/>
              <a:gd name="connsiteY0" fmla="*/ 0 h 6858000"/>
              <a:gd name="connsiteX1" fmla="*/ 5448297 w 5448297"/>
              <a:gd name="connsiteY1" fmla="*/ 0 h 6858000"/>
              <a:gd name="connsiteX2" fmla="*/ 5448297 w 5448297"/>
              <a:gd name="connsiteY2" fmla="*/ 6858000 h 6858000"/>
              <a:gd name="connsiteX3" fmla="*/ 338667 w 5448297"/>
              <a:gd name="connsiteY3" fmla="*/ 6858000 h 6858000"/>
              <a:gd name="connsiteX4" fmla="*/ 1185333 w 5448297"/>
              <a:gd name="connsiteY4" fmla="*/ 433705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448297" h="6858000">
                <a:moveTo>
                  <a:pt x="0" y="0"/>
                </a:moveTo>
                <a:lnTo>
                  <a:pt x="5448297" y="0"/>
                </a:lnTo>
                <a:lnTo>
                  <a:pt x="5448297" y="6858000"/>
                </a:lnTo>
                <a:lnTo>
                  <a:pt x="338667" y="6858000"/>
                </a:lnTo>
                <a:lnTo>
                  <a:pt x="1185333" y="4337050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txBody>
          <a:bodyPr wrap="square" tIns="365760">
            <a:noAutofit/>
          </a:bodyPr>
          <a:lstStyle>
            <a:lvl1pPr marL="0" indent="0" algn="ctr">
              <a:buNone/>
              <a:defRPr sz="28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95401" y="4572000"/>
            <a:ext cx="5120640" cy="1600200"/>
          </a:xfrm>
        </p:spPr>
        <p:txBody>
          <a:bodyPr/>
          <a:lstStyle>
            <a:lvl1pPr marL="0" indent="0" algn="l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8" name="Picture Placeholder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83" b="4283"/>
          <a:stretch>
            <a:fillRect/>
          </a:stretch>
        </p:blipFill>
        <p:spPr>
          <a:xfrm>
            <a:off x="7537845" y="939800"/>
            <a:ext cx="4487785" cy="5648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28134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gradFill flip="none" rotWithShape="1">
          <a:gsLst>
            <a:gs pos="0">
              <a:schemeClr val="accent3">
                <a:lumMod val="0"/>
                <a:lumOff val="100000"/>
              </a:schemeClr>
            </a:gs>
            <a:gs pos="35000">
              <a:schemeClr val="accent3">
                <a:lumMod val="0"/>
                <a:lumOff val="100000"/>
              </a:schemeClr>
            </a:gs>
            <a:gs pos="100000">
              <a:schemeClr val="accent3">
                <a:lumMod val="100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5"/>
          <p:cNvSpPr>
            <a:spLocks noChangeArrowheads="1"/>
          </p:cNvSpPr>
          <p:nvPr/>
        </p:nvSpPr>
        <p:spPr bwMode="white">
          <a:xfrm>
            <a:off x="9521687" y="0"/>
            <a:ext cx="2670313" cy="6858000"/>
          </a:xfrm>
          <a:custGeom>
            <a:avLst/>
            <a:gdLst/>
            <a:ahLst/>
            <a:cxnLst/>
            <a:rect l="l" t="t" r="r" b="b"/>
            <a:pathLst>
              <a:path w="1927224" h="6858000">
                <a:moveTo>
                  <a:pt x="0" y="0"/>
                </a:moveTo>
                <a:lnTo>
                  <a:pt x="1927224" y="0"/>
                </a:lnTo>
                <a:lnTo>
                  <a:pt x="1927224" y="6858000"/>
                </a:lnTo>
                <a:lnTo>
                  <a:pt x="254000" y="6858000"/>
                </a:lnTo>
                <a:lnTo>
                  <a:pt x="892175" y="4337050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800"/>
          </a:p>
        </p:txBody>
      </p:sp>
      <p:sp>
        <p:nvSpPr>
          <p:cNvPr id="8" name="Freeform 6"/>
          <p:cNvSpPr>
            <a:spLocks/>
          </p:cNvSpPr>
          <p:nvPr/>
        </p:nvSpPr>
        <p:spPr bwMode="auto">
          <a:xfrm>
            <a:off x="9237132" y="0"/>
            <a:ext cx="1672169" cy="6858000"/>
          </a:xfrm>
          <a:custGeom>
            <a:avLst/>
            <a:gdLst/>
            <a:ahLst/>
            <a:cxnLst/>
            <a:rect l="l" t="t" r="r" b="b"/>
            <a:pathLst>
              <a:path w="1254127" h="6858000">
                <a:moveTo>
                  <a:pt x="0" y="0"/>
                </a:moveTo>
                <a:lnTo>
                  <a:pt x="365127" y="0"/>
                </a:lnTo>
                <a:lnTo>
                  <a:pt x="1254127" y="4337050"/>
                </a:lnTo>
                <a:lnTo>
                  <a:pt x="619127" y="6858000"/>
                </a:lnTo>
                <a:lnTo>
                  <a:pt x="257175" y="6858000"/>
                </a:lnTo>
                <a:lnTo>
                  <a:pt x="892175" y="4337050"/>
                </a:lnTo>
                <a:close/>
              </a:path>
            </a:pathLst>
          </a:custGeom>
          <a:solidFill>
            <a:srgbClr val="FF914D"/>
          </a:solidFill>
          <a:ln>
            <a:noFill/>
          </a:ln>
          <a:effectLst>
            <a:outerShdw blurRad="101600" dist="50800" algn="l" rotWithShape="0">
              <a:prstClr val="black">
                <a:alpha val="25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sz="1800"/>
          </a:p>
        </p:txBody>
      </p:sp>
      <p:sp>
        <p:nvSpPr>
          <p:cNvPr id="9" name="Freeform 7"/>
          <p:cNvSpPr>
            <a:spLocks/>
          </p:cNvSpPr>
          <p:nvPr/>
        </p:nvSpPr>
        <p:spPr bwMode="auto">
          <a:xfrm>
            <a:off x="9173633" y="0"/>
            <a:ext cx="1460499" cy="6858000"/>
          </a:xfrm>
          <a:custGeom>
            <a:avLst/>
            <a:gdLst/>
            <a:ahLst/>
            <a:cxnLst/>
            <a:rect l="l" t="t" r="r" b="b"/>
            <a:pathLst>
              <a:path w="1095374" h="6858000">
                <a:moveTo>
                  <a:pt x="0" y="0"/>
                </a:moveTo>
                <a:lnTo>
                  <a:pt x="203199" y="0"/>
                </a:lnTo>
                <a:lnTo>
                  <a:pt x="1095374" y="4337050"/>
                </a:lnTo>
                <a:lnTo>
                  <a:pt x="460374" y="6858000"/>
                </a:lnTo>
                <a:lnTo>
                  <a:pt x="257175" y="6858000"/>
                </a:lnTo>
                <a:lnTo>
                  <a:pt x="892175" y="433705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>
            <a:outerShdw blurRad="101600" dist="50800" algn="l" rotWithShape="0">
              <a:prstClr val="black">
                <a:alpha val="25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sz="1800"/>
          </a:p>
        </p:txBody>
      </p:sp>
      <p:sp>
        <p:nvSpPr>
          <p:cNvPr id="10" name="Freeform 7"/>
          <p:cNvSpPr>
            <a:spLocks/>
          </p:cNvSpPr>
          <p:nvPr/>
        </p:nvSpPr>
        <p:spPr bwMode="auto">
          <a:xfrm>
            <a:off x="9173633" y="0"/>
            <a:ext cx="1460499" cy="6858000"/>
          </a:xfrm>
          <a:custGeom>
            <a:avLst/>
            <a:gdLst/>
            <a:ahLst/>
            <a:cxnLst/>
            <a:rect l="l" t="t" r="r" b="b"/>
            <a:pathLst>
              <a:path w="1095374" h="6858000">
                <a:moveTo>
                  <a:pt x="0" y="0"/>
                </a:moveTo>
                <a:lnTo>
                  <a:pt x="203199" y="0"/>
                </a:lnTo>
                <a:lnTo>
                  <a:pt x="1095374" y="4337050"/>
                </a:lnTo>
                <a:lnTo>
                  <a:pt x="460374" y="6858000"/>
                </a:lnTo>
                <a:lnTo>
                  <a:pt x="257175" y="6858000"/>
                </a:lnTo>
                <a:lnTo>
                  <a:pt x="892175" y="4337050"/>
                </a:lnTo>
                <a:close/>
              </a:path>
            </a:pathLst>
          </a:custGeom>
          <a:solidFill>
            <a:srgbClr val="9900CC"/>
          </a:solidFill>
          <a:ln>
            <a:noFill/>
          </a:ln>
          <a:effectLst>
            <a:innerShdw blurRad="63500" dist="50800" dir="10800000">
              <a:prstClr val="black">
                <a:alpha val="50000"/>
              </a:prstClr>
            </a:inn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sz="18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8" y="2914650"/>
            <a:ext cx="8046720" cy="1557338"/>
          </a:xfrm>
        </p:spPr>
        <p:txBody>
          <a:bodyPr anchor="b">
            <a:normAutofit/>
          </a:bodyPr>
          <a:lstStyle>
            <a:lvl1pPr>
              <a:defRPr sz="3200">
                <a:solidFill>
                  <a:srgbClr val="3A3D4B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398" y="4589463"/>
            <a:ext cx="8046718" cy="1011237"/>
          </a:xfrm>
        </p:spPr>
        <p:txBody>
          <a:bodyPr/>
          <a:lstStyle>
            <a:lvl1pPr marL="0" indent="0">
              <a:spcBef>
                <a:spcPts val="1200"/>
              </a:spcBef>
              <a:buNone/>
              <a:defRPr sz="2400">
                <a:solidFill>
                  <a:srgbClr val="3A3D4B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196429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24600" y="1828799"/>
            <a:ext cx="4572000" cy="434340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295400" y="6512159"/>
            <a:ext cx="6243203" cy="274320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Investing for tomorrow, delivering today.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7E0991-23BB-45D5-BAEB-B553F9B8A305}" type="datetime1">
              <a:rPr lang="en-US" smtClean="0"/>
              <a:t>4/15/2021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8E3F6-DE14-48B2-B2BC-6FABA9630F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82060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0" y="255134"/>
            <a:ext cx="9601200" cy="103685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1828800"/>
            <a:ext cx="4572000" cy="850392"/>
          </a:xfrm>
        </p:spPr>
        <p:txBody>
          <a:bodyPr anchor="ctr">
            <a:normAutofit/>
          </a:bodyPr>
          <a:lstStyle>
            <a:lvl1pPr marL="0" indent="0">
              <a:buNone/>
              <a:defRPr sz="26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2705100"/>
            <a:ext cx="4572000" cy="34671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24600" y="1828800"/>
            <a:ext cx="4572000" cy="847725"/>
          </a:xfrm>
        </p:spPr>
        <p:txBody>
          <a:bodyPr anchor="ctr">
            <a:normAutofit/>
          </a:bodyPr>
          <a:lstStyle>
            <a:lvl1pPr marL="0" indent="0">
              <a:buNone/>
              <a:defRPr sz="26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24600" y="2705100"/>
            <a:ext cx="4572000" cy="34671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Investing for tomorrow, delivering today.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37B0C5-9F67-4669-A4A2-41B9471411CA}" type="datetime1">
              <a:rPr lang="en-US" smtClean="0"/>
              <a:t>4/15/2021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8E3F6-DE14-48B2-B2BC-6FABA9630F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23603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0" y="2314843"/>
            <a:ext cx="9601200" cy="103685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Investing for tomorrow, delivering today.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6D4A42-FCB8-45FC-A867-F39E78C5E1DB}" type="datetime1">
              <a:rPr lang="en-US" smtClean="0"/>
              <a:t>4/15/2021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8E3F6-DE14-48B2-B2BC-6FABA9630F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73370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Investing for tomorrow, delivering today.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F47FDA-8B40-48DB-9D0A-11542CA20719}" type="datetime1">
              <a:rPr lang="en-US" smtClean="0"/>
              <a:t>4/15/2021</a:t>
            </a:fld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8E3F6-DE14-48B2-B2BC-6FABA9630F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36364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28209" y="1828800"/>
            <a:ext cx="6126480" cy="43434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0" y="1828800"/>
            <a:ext cx="3017520" cy="4343400"/>
          </a:xfrm>
        </p:spPr>
        <p:txBody>
          <a:bodyPr anchor="ctr">
            <a:normAutofit/>
          </a:bodyPr>
          <a:lstStyle>
            <a:lvl1pPr marL="0" indent="0">
              <a:spcBef>
                <a:spcPts val="1200"/>
              </a:spcBef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Investing for tomorrow, delivering today.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1ADD18-C0CE-45E3-8D55-502464031F41}" type="datetime1">
              <a:rPr lang="en-US" smtClean="0"/>
              <a:t>4/15/2021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8E3F6-DE14-48B2-B2BC-6FABA9630F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7638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 bwMode="white">
          <a:xfrm>
            <a:off x="0" y="0"/>
            <a:ext cx="12192000" cy="13716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 userDrawn="1"/>
        </p:nvSpPr>
        <p:spPr>
          <a:xfrm>
            <a:off x="0" y="1371600"/>
            <a:ext cx="12192000" cy="82183"/>
          </a:xfrm>
          <a:prstGeom prst="rect">
            <a:avLst/>
          </a:prstGeom>
          <a:solidFill>
            <a:srgbClr val="FF914D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 userDrawn="1"/>
        </p:nvSpPr>
        <p:spPr>
          <a:xfrm>
            <a:off x="0" y="1443006"/>
            <a:ext cx="12192000" cy="82183"/>
          </a:xfrm>
          <a:prstGeom prst="rect">
            <a:avLst/>
          </a:prstGeom>
          <a:solidFill>
            <a:srgbClr val="990099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0" y="255134"/>
            <a:ext cx="9601200" cy="103685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1828800"/>
            <a:ext cx="9601200" cy="4343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399" y="6374999"/>
            <a:ext cx="6243203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Investing for tomorrow, delivering today.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791449" y="6374999"/>
            <a:ext cx="1480705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/>
                </a:solidFill>
              </a:defRPr>
            </a:lvl1pPr>
          </a:lstStyle>
          <a:p>
            <a:fld id="{93656397-354B-4153-A2AB-154D3B4430F0}" type="datetime1">
              <a:rPr lang="en-US" smtClean="0"/>
              <a:t>4/15/2021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525000" y="6374999"/>
            <a:ext cx="13716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/>
                </a:solidFill>
              </a:defRPr>
            </a:lvl1pPr>
          </a:lstStyle>
          <a:p>
            <a:fld id="{A7F8E3F6-DE14-48B2-B2BC-6FABA9630FB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4737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61" r:id="rId11"/>
    <p:sldLayoutId id="2147483658" r:id="rId12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chemeClr val="accent1">
              <a:lumMod val="60000"/>
              <a:lumOff val="40000"/>
            </a:schemeClr>
          </a:solidFill>
          <a:latin typeface="Cambria" panose="02040503050406030204" pitchFamily="18" charset="0"/>
          <a:ea typeface="Cambria" panose="02040503050406030204" pitchFamily="18" charset="0"/>
          <a:cs typeface="Calibri" panose="020F0502020204030204" pitchFamily="34" charset="0"/>
        </a:defRPr>
      </a:lvl1pPr>
    </p:titleStyle>
    <p:bodyStyle>
      <a:lvl1pPr marL="274320" indent="-274320" algn="l" defTabSz="914400" rtl="0" eaLnBrk="1" latinLnBrk="0" hangingPunct="1">
        <a:lnSpc>
          <a:spcPct val="90000"/>
        </a:lnSpc>
        <a:spcBef>
          <a:spcPts val="1800"/>
        </a:spcBef>
        <a:buFont typeface="Arial" panose="020B0604020202020204" pitchFamily="34" charset="0"/>
        <a:buChar char="•"/>
        <a:defRPr sz="2400" kern="1200">
          <a:solidFill>
            <a:srgbClr val="3A3D4B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1pPr>
      <a:lvl2pPr marL="548640" indent="-228600" algn="l" defTabSz="914400" rtl="0" eaLnBrk="1" latinLnBrk="0" hangingPunct="1">
        <a:lnSpc>
          <a:spcPct val="90000"/>
        </a:lnSpc>
        <a:spcBef>
          <a:spcPts val="1000"/>
        </a:spcBef>
        <a:buClr>
          <a:srgbClr val="FF914D"/>
        </a:buClr>
        <a:buFont typeface="Arial" panose="020B0604020202020204" pitchFamily="34" charset="0"/>
        <a:buChar char="•"/>
        <a:defRPr sz="2000" kern="1200">
          <a:solidFill>
            <a:srgbClr val="3A3D4B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2pPr>
      <a:lvl3pPr marL="822960" indent="-228600" algn="l" defTabSz="914400" rtl="0" eaLnBrk="1" latinLnBrk="0" hangingPunct="1">
        <a:lnSpc>
          <a:spcPct val="90000"/>
        </a:lnSpc>
        <a:spcBef>
          <a:spcPts val="800"/>
        </a:spcBef>
        <a:buClr>
          <a:srgbClr val="048A81"/>
        </a:buClr>
        <a:buFont typeface="Wingdings" panose="05000000000000000000" pitchFamily="2" charset="2"/>
        <a:buChar char="ü"/>
        <a:defRPr sz="1800" kern="1200">
          <a:solidFill>
            <a:srgbClr val="3A3D4B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3pPr>
      <a:lvl4pPr marL="1097280" indent="-228600" algn="l" defTabSz="914400" rtl="0" eaLnBrk="1" latinLnBrk="0" hangingPunct="1">
        <a:lnSpc>
          <a:spcPct val="90000"/>
        </a:lnSpc>
        <a:spcBef>
          <a:spcPts val="800"/>
        </a:spcBef>
        <a:buFont typeface="Arial" panose="020B0604020202020204" pitchFamily="34" charset="0"/>
        <a:buChar char="•"/>
        <a:defRPr sz="1600" kern="1200">
          <a:solidFill>
            <a:srgbClr val="3A3D4B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4pPr>
      <a:lvl5pPr marL="1325880" indent="-228600" algn="l" defTabSz="914400" rtl="0" eaLnBrk="1" latinLnBrk="0" hangingPunct="1">
        <a:lnSpc>
          <a:spcPct val="90000"/>
        </a:lnSpc>
        <a:spcBef>
          <a:spcPts val="800"/>
        </a:spcBef>
        <a:buFont typeface="Arial" panose="020B0604020202020204" pitchFamily="34" charset="0"/>
        <a:buChar char="•"/>
        <a:defRPr sz="1600" kern="1200">
          <a:solidFill>
            <a:srgbClr val="3A3D4B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5pPr>
      <a:lvl6pPr marL="1554480" indent="-228600" algn="l" defTabSz="914400" rtl="0" eaLnBrk="1" latinLnBrk="0" hangingPunct="1">
        <a:lnSpc>
          <a:spcPct val="90000"/>
        </a:lnSpc>
        <a:spcBef>
          <a:spcPts val="8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783080" indent="-228600" algn="l" defTabSz="914400" rtl="0" eaLnBrk="1" latinLnBrk="0" hangingPunct="1">
        <a:lnSpc>
          <a:spcPct val="90000"/>
        </a:lnSpc>
        <a:spcBef>
          <a:spcPts val="8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11680" indent="-228600" algn="l" defTabSz="914400" rtl="0" eaLnBrk="1" latinLnBrk="0" hangingPunct="1">
        <a:lnSpc>
          <a:spcPct val="90000"/>
        </a:lnSpc>
        <a:spcBef>
          <a:spcPts val="8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40280" indent="-228600" algn="l" defTabSz="914400" rtl="0" eaLnBrk="1" latinLnBrk="0" hangingPunct="1">
        <a:lnSpc>
          <a:spcPct val="90000"/>
        </a:lnSpc>
        <a:spcBef>
          <a:spcPts val="8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7" pos="38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2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3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4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5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6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7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8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hyperlink" Target="mailto:Sbicca.brodeur2@state.nm.us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s://forms.gle/48r8aV3TgwHePvZ3A" TargetMode="Externa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hyperlink" Target="mailto:Charlene.Marcotte@state.nm.us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0"/>
                <a:lumOff val="100000"/>
              </a:schemeClr>
            </a:gs>
            <a:gs pos="35000">
              <a:schemeClr val="accent1">
                <a:lumMod val="0"/>
                <a:lumOff val="100000"/>
              </a:schemeClr>
            </a:gs>
            <a:gs pos="100000">
              <a:schemeClr val="accent1">
                <a:lumMod val="100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95401" y="1476420"/>
            <a:ext cx="5120640" cy="2560320"/>
          </a:xfrm>
        </p:spPr>
        <p:txBody>
          <a:bodyPr>
            <a:normAutofit fontScale="90000"/>
          </a:bodyPr>
          <a:lstStyle/>
          <a:p>
            <a:r>
              <a:rPr lang="en-US" sz="5400" dirty="0"/>
              <a:t>Stakeholder Engagement – Students with Disabilities under IDEA B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95401" y="4184073"/>
            <a:ext cx="5120640" cy="1600200"/>
          </a:xfrm>
        </p:spPr>
        <p:txBody>
          <a:bodyPr>
            <a:normAutofit fontScale="85000" lnSpcReduction="20000"/>
          </a:bodyPr>
          <a:lstStyle/>
          <a:p>
            <a:pPr algn="ctr"/>
            <a:r>
              <a:rPr lang="en-US" sz="3600" dirty="0" smtClean="0"/>
              <a:t>Parent Input Meetings</a:t>
            </a:r>
          </a:p>
          <a:p>
            <a:pPr algn="ctr"/>
            <a:r>
              <a:rPr lang="en-US" sz="3600" dirty="0" smtClean="0"/>
              <a:t>April 15, 2021</a:t>
            </a:r>
          </a:p>
          <a:p>
            <a:pPr algn="ctr"/>
            <a:r>
              <a:rPr lang="en-US" sz="3600" dirty="0" smtClean="0"/>
              <a:t>10:00 a.m. and 6:00 p.m.</a:t>
            </a:r>
            <a:endParaRPr lang="en-US" sz="3600" dirty="0"/>
          </a:p>
        </p:txBody>
      </p:sp>
      <p:sp>
        <p:nvSpPr>
          <p:cNvPr id="5" name="Rectangle 4"/>
          <p:cNvSpPr/>
          <p:nvPr/>
        </p:nvSpPr>
        <p:spPr>
          <a:xfrm>
            <a:off x="199292" y="6219428"/>
            <a:ext cx="621674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i="1" dirty="0">
                <a:solidFill>
                  <a:srgbClr val="048A8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Investing for tomorrow, delivering today. </a:t>
            </a:r>
          </a:p>
        </p:txBody>
      </p:sp>
      <p:pic>
        <p:nvPicPr>
          <p:cNvPr id="7" name="Picture Placeholder 5"/>
          <p:cNvPicPr>
            <a:picLocks noGrp="1" noChangeAspect="1"/>
          </p:cNvPicPr>
          <p:nvPr>
            <p:ph type="pic" sz="quarter" idx="10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872" b="6872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3805955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/>
              <a:t>IDEA B Indicators Reporting in the SPP/APR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Investing for tomorrow, delivering today.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8E3F6-DE14-48B2-B2BC-6FABA9630FB8}" type="slidenum">
              <a:rPr lang="en-US" smtClean="0"/>
              <a:t>10</a:t>
            </a:fld>
            <a:endParaRPr lang="en-US"/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41780576"/>
              </p:ext>
            </p:extLst>
          </p:nvPr>
        </p:nvGraphicFramePr>
        <p:xfrm>
          <a:off x="706845" y="2977205"/>
          <a:ext cx="11006184" cy="3136212"/>
        </p:xfrm>
        <a:graphic>
          <a:graphicData uri="http://schemas.openxmlformats.org/drawingml/2006/table">
            <a:tbl>
              <a:tblPr firstRow="1" bandRow="1">
                <a:tableStyleId>{0505E3EF-67EA-436B-97B2-0124C06EBD24}</a:tableStyleId>
              </a:tblPr>
              <a:tblGrid>
                <a:gridCol w="1314899">
                  <a:extLst>
                    <a:ext uri="{9D8B030D-6E8A-4147-A177-3AD203B41FA5}">
                      <a16:colId xmlns:a16="http://schemas.microsoft.com/office/drawing/2014/main" val="862088910"/>
                    </a:ext>
                  </a:extLst>
                </a:gridCol>
                <a:gridCol w="2637342">
                  <a:extLst>
                    <a:ext uri="{9D8B030D-6E8A-4147-A177-3AD203B41FA5}">
                      <a16:colId xmlns:a16="http://schemas.microsoft.com/office/drawing/2014/main" val="2634013663"/>
                    </a:ext>
                  </a:extLst>
                </a:gridCol>
                <a:gridCol w="1567543">
                  <a:extLst>
                    <a:ext uri="{9D8B030D-6E8A-4147-A177-3AD203B41FA5}">
                      <a16:colId xmlns:a16="http://schemas.microsoft.com/office/drawing/2014/main" val="2046509568"/>
                    </a:ext>
                  </a:extLst>
                </a:gridCol>
                <a:gridCol w="2227114">
                  <a:extLst>
                    <a:ext uri="{9D8B030D-6E8A-4147-A177-3AD203B41FA5}">
                      <a16:colId xmlns:a16="http://schemas.microsoft.com/office/drawing/2014/main" val="522615184"/>
                    </a:ext>
                  </a:extLst>
                </a:gridCol>
                <a:gridCol w="1195354">
                  <a:extLst>
                    <a:ext uri="{9D8B030D-6E8A-4147-A177-3AD203B41FA5}">
                      <a16:colId xmlns:a16="http://schemas.microsoft.com/office/drawing/2014/main" val="1967044465"/>
                    </a:ext>
                  </a:extLst>
                </a:gridCol>
                <a:gridCol w="2063932">
                  <a:extLst>
                    <a:ext uri="{9D8B030D-6E8A-4147-A177-3AD203B41FA5}">
                      <a16:colId xmlns:a16="http://schemas.microsoft.com/office/drawing/2014/main" val="2470336902"/>
                    </a:ext>
                  </a:extLst>
                </a:gridCol>
              </a:tblGrid>
              <a:tr h="370840">
                <a:tc gridSpan="2"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Compliance Indicators</a:t>
                      </a:r>
                      <a:endParaRPr lang="en-US" sz="1200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accent6"/>
                          </a:solidFill>
                        </a:rPr>
                        <a:t>Target Indicators</a:t>
                      </a:r>
                      <a:endParaRPr lang="en-US" sz="1200" dirty="0">
                        <a:solidFill>
                          <a:schemeClr val="accent6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6716477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200" dirty="0"/>
                        <a:t>Indicator 4B</a:t>
                      </a:r>
                      <a:endParaRPr lang="en-US" sz="12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Suspension/Expulsion</a:t>
                      </a:r>
                      <a:endParaRPr lang="en-US" sz="12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>
                          <a:solidFill>
                            <a:schemeClr val="accent6"/>
                          </a:solidFill>
                        </a:rPr>
                        <a:t>Indicator 1</a:t>
                      </a:r>
                      <a:endParaRPr lang="en-US" sz="1200" b="0" dirty="0">
                        <a:solidFill>
                          <a:schemeClr val="accent6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>
                          <a:solidFill>
                            <a:schemeClr val="accent6"/>
                          </a:solidFill>
                        </a:rPr>
                        <a:t>Graduation</a:t>
                      </a:r>
                      <a:endParaRPr lang="en-US" sz="1200" b="0" dirty="0">
                        <a:solidFill>
                          <a:schemeClr val="accent6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>
                          <a:solidFill>
                            <a:schemeClr val="accent6"/>
                          </a:solidFill>
                        </a:rPr>
                        <a:t>Indicator 8</a:t>
                      </a:r>
                      <a:endParaRPr lang="en-US" sz="1200" b="1" dirty="0">
                        <a:solidFill>
                          <a:schemeClr val="accent6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chemeClr val="accent6"/>
                          </a:solidFill>
                        </a:rPr>
                        <a:t>Parent</a:t>
                      </a:r>
                      <a:r>
                        <a:rPr lang="en-US" sz="1400" baseline="0" dirty="0">
                          <a:solidFill>
                            <a:schemeClr val="accent6"/>
                          </a:solidFill>
                        </a:rPr>
                        <a:t> Involvement</a:t>
                      </a:r>
                      <a:endParaRPr lang="en-US" sz="1400" b="1" dirty="0">
                        <a:solidFill>
                          <a:schemeClr val="accent6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0886631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/>
                        <a:t>Indicator 9</a:t>
                      </a:r>
                      <a:endParaRPr lang="en-US" sz="12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Disproportionate Representation</a:t>
                      </a:r>
                      <a:endParaRPr lang="en-US" sz="12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>
                          <a:solidFill>
                            <a:schemeClr val="accent6"/>
                          </a:solidFill>
                        </a:rPr>
                        <a:t>Indicator 2</a:t>
                      </a:r>
                      <a:endParaRPr lang="en-US" sz="1200" b="0" dirty="0">
                        <a:solidFill>
                          <a:schemeClr val="accent6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>
                          <a:solidFill>
                            <a:schemeClr val="accent6"/>
                          </a:solidFill>
                        </a:rPr>
                        <a:t>Drop out</a:t>
                      </a:r>
                      <a:endParaRPr lang="en-US" sz="1200" b="0" dirty="0">
                        <a:solidFill>
                          <a:schemeClr val="accent6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>
                          <a:solidFill>
                            <a:schemeClr val="accent6"/>
                          </a:solidFill>
                        </a:rPr>
                        <a:t>Indicator 14</a:t>
                      </a:r>
                      <a:endParaRPr lang="en-US" sz="1200" b="0" dirty="0">
                        <a:solidFill>
                          <a:schemeClr val="accent6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>
                          <a:solidFill>
                            <a:schemeClr val="accent6"/>
                          </a:solidFill>
                        </a:rPr>
                        <a:t>Post-School Outcomes</a:t>
                      </a:r>
                      <a:endParaRPr lang="en-US" sz="1200" b="0" dirty="0">
                        <a:solidFill>
                          <a:schemeClr val="accent6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7247877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/>
                        <a:t>Indicator 10</a:t>
                      </a:r>
                      <a:endParaRPr lang="en-US" sz="12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/>
                        <a:t>Disproportionate Representation</a:t>
                      </a:r>
                      <a:endParaRPr lang="en-US" sz="12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>
                          <a:solidFill>
                            <a:schemeClr val="accent6"/>
                          </a:solidFill>
                        </a:rPr>
                        <a:t>Indicator 3B &amp; 3C</a:t>
                      </a:r>
                      <a:endParaRPr lang="en-US" sz="1200" b="0" dirty="0">
                        <a:solidFill>
                          <a:schemeClr val="accent6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>
                          <a:solidFill>
                            <a:schemeClr val="accent6"/>
                          </a:solidFill>
                        </a:rPr>
                        <a:t>Assessment Participation</a:t>
                      </a:r>
                      <a:r>
                        <a:rPr lang="en-US" sz="1200" baseline="0" dirty="0">
                          <a:solidFill>
                            <a:schemeClr val="accent6"/>
                          </a:solidFill>
                        </a:rPr>
                        <a:t> &amp; Outcomes</a:t>
                      </a:r>
                      <a:endParaRPr lang="en-US" sz="1200" b="0" dirty="0">
                        <a:solidFill>
                          <a:schemeClr val="accent6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dirty="0">
                          <a:solidFill>
                            <a:schemeClr val="accent6"/>
                          </a:solidFill>
                        </a:rPr>
                        <a:t>Indicator 15</a:t>
                      </a:r>
                      <a:endParaRPr lang="en-US" sz="1200" b="0" dirty="0">
                        <a:solidFill>
                          <a:schemeClr val="accent6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b="0" dirty="0">
                          <a:solidFill>
                            <a:schemeClr val="accent6"/>
                          </a:solidFill>
                        </a:rPr>
                        <a:t>Resolution Sessions</a:t>
                      </a:r>
                      <a:endParaRPr lang="en-US" sz="1200" b="0" dirty="0">
                        <a:solidFill>
                          <a:schemeClr val="accent6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9825553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/>
                        <a:t>Indicator 11</a:t>
                      </a:r>
                      <a:endParaRPr lang="en-US" sz="12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Child Find/60 Day Timeline</a:t>
                      </a:r>
                      <a:endParaRPr lang="en-US" sz="12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>
                          <a:solidFill>
                            <a:schemeClr val="accent6"/>
                          </a:solidFill>
                        </a:rPr>
                        <a:t>Indicator 4A</a:t>
                      </a:r>
                      <a:endParaRPr lang="en-US" sz="1200" b="0" dirty="0">
                        <a:solidFill>
                          <a:schemeClr val="accent6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>
                          <a:solidFill>
                            <a:schemeClr val="accent6"/>
                          </a:solidFill>
                        </a:rPr>
                        <a:t>Suspension/Expulsion</a:t>
                      </a:r>
                      <a:endParaRPr lang="en-US" sz="1200" b="0" dirty="0">
                        <a:solidFill>
                          <a:schemeClr val="accent6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b="0" dirty="0">
                          <a:solidFill>
                            <a:schemeClr val="accent6"/>
                          </a:solidFill>
                        </a:rPr>
                        <a:t>Indicator 16</a:t>
                      </a:r>
                      <a:endParaRPr lang="en-US" sz="1200" b="0" dirty="0">
                        <a:solidFill>
                          <a:schemeClr val="accent6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b="0" dirty="0">
                          <a:solidFill>
                            <a:schemeClr val="accent6"/>
                          </a:solidFill>
                        </a:rPr>
                        <a:t>Mediation</a:t>
                      </a:r>
                      <a:endParaRPr lang="en-US" sz="1200" b="0" dirty="0">
                        <a:solidFill>
                          <a:schemeClr val="accent6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4386185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/>
                        <a:t>Indicator 12</a:t>
                      </a:r>
                      <a:endParaRPr lang="en-US" sz="12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Part C to</a:t>
                      </a:r>
                      <a:r>
                        <a:rPr lang="en-US" sz="1200" baseline="0" dirty="0"/>
                        <a:t> B Transition</a:t>
                      </a:r>
                      <a:endParaRPr lang="en-US" sz="12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>
                          <a:solidFill>
                            <a:schemeClr val="accent6"/>
                          </a:solidFill>
                        </a:rPr>
                        <a:t>Indicator</a:t>
                      </a:r>
                      <a:r>
                        <a:rPr lang="en-US" sz="1200" baseline="0" dirty="0">
                          <a:solidFill>
                            <a:schemeClr val="accent6"/>
                          </a:solidFill>
                        </a:rPr>
                        <a:t> 5</a:t>
                      </a:r>
                      <a:endParaRPr lang="en-US" sz="1200" b="0" dirty="0">
                        <a:solidFill>
                          <a:schemeClr val="accent6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>
                          <a:solidFill>
                            <a:schemeClr val="accent6"/>
                          </a:solidFill>
                        </a:rPr>
                        <a:t>Education Environments</a:t>
                      </a:r>
                      <a:endParaRPr lang="en-US" sz="1200" b="0" dirty="0">
                        <a:solidFill>
                          <a:schemeClr val="accent6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 rowSpan="3" gridSpan="2">
                  <a:txBody>
                    <a:bodyPr/>
                    <a:lstStyle/>
                    <a:p>
                      <a:endParaRPr lang="en-US" sz="12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 rowSpan="3" hMerge="1">
                  <a:txBody>
                    <a:bodyPr/>
                    <a:lstStyle/>
                    <a:p>
                      <a:endParaRPr lang="en-US" sz="12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797806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/>
                        <a:t>Indicator 13</a:t>
                      </a:r>
                      <a:endParaRPr lang="en-US" sz="12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Secondary</a:t>
                      </a:r>
                      <a:r>
                        <a:rPr lang="en-US" sz="1200" baseline="0" dirty="0"/>
                        <a:t> Transition</a:t>
                      </a:r>
                      <a:endParaRPr lang="en-US" sz="12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>
                          <a:solidFill>
                            <a:schemeClr val="accent6"/>
                          </a:solidFill>
                          <a:effectLst/>
                        </a:rPr>
                        <a:t>Indicator 6</a:t>
                      </a:r>
                      <a:endParaRPr lang="en-US" sz="1200" b="0" dirty="0">
                        <a:solidFill>
                          <a:schemeClr val="accent6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>
                          <a:solidFill>
                            <a:schemeClr val="accent6"/>
                          </a:solidFill>
                          <a:effectLst/>
                        </a:rPr>
                        <a:t>Preschool Education Environments</a:t>
                      </a:r>
                      <a:endParaRPr lang="en-US" sz="1200" b="0" dirty="0">
                        <a:solidFill>
                          <a:schemeClr val="accent6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en-US" sz="12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 sz="12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88382954"/>
                  </a:ext>
                </a:extLst>
              </a:tr>
              <a:tr h="367612">
                <a:tc gridSpan="2">
                  <a:txBody>
                    <a:bodyPr/>
                    <a:lstStyle/>
                    <a:p>
                      <a:endParaRPr lang="en-US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>
                          <a:solidFill>
                            <a:schemeClr val="accent6"/>
                          </a:solidFill>
                          <a:effectLst/>
                        </a:rPr>
                        <a:t>Indicator</a:t>
                      </a:r>
                      <a:r>
                        <a:rPr lang="en-US" sz="1200" baseline="0" dirty="0">
                          <a:solidFill>
                            <a:schemeClr val="accent6"/>
                          </a:solidFill>
                          <a:effectLst/>
                        </a:rPr>
                        <a:t> 7</a:t>
                      </a:r>
                      <a:endParaRPr lang="en-US" sz="1200" b="0" dirty="0">
                        <a:solidFill>
                          <a:schemeClr val="accent6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>
                          <a:solidFill>
                            <a:schemeClr val="accent6"/>
                          </a:solidFill>
                          <a:effectLst/>
                        </a:rPr>
                        <a:t>Preschool Outcomes</a:t>
                      </a:r>
                      <a:endParaRPr lang="en-US" sz="1200" b="0" dirty="0">
                        <a:solidFill>
                          <a:schemeClr val="accent6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en-US" sz="12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95703585"/>
                  </a:ext>
                </a:extLst>
              </a:tr>
            </a:tbl>
          </a:graphicData>
        </a:graphic>
      </p:graphicFrame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1397000" y="1768619"/>
            <a:ext cx="9601200" cy="1872343"/>
          </a:xfrm>
        </p:spPr>
        <p:txBody>
          <a:bodyPr>
            <a:normAutofit/>
          </a:bodyPr>
          <a:lstStyle/>
          <a:p>
            <a:r>
              <a:rPr lang="en-US" dirty="0"/>
              <a:t>2 Types of Indicators – Compliance and Target Indicators</a:t>
            </a:r>
          </a:p>
          <a:p>
            <a:r>
              <a:rPr lang="en-US" dirty="0"/>
              <a:t>Indicators up to FFY2019:</a:t>
            </a:r>
          </a:p>
        </p:txBody>
      </p:sp>
    </p:spTree>
    <p:extLst>
      <p:ext uri="{BB962C8B-B14F-4D97-AF65-F5344CB8AC3E}">
        <p14:creationId xmlns:p14="http://schemas.microsoft.com/office/powerpoint/2010/main" val="36300724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Key Terminology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1"/>
                </a:solidFill>
              </a:rPr>
              <a:t>Baseline:  </a:t>
            </a:r>
            <a:r>
              <a:rPr lang="en-US" dirty="0" smtClean="0"/>
              <a:t>The number that is the starting point, the minimum rate.</a:t>
            </a:r>
          </a:p>
          <a:p>
            <a:r>
              <a:rPr lang="en-US" dirty="0" smtClean="0">
                <a:solidFill>
                  <a:schemeClr val="accent1"/>
                </a:solidFill>
              </a:rPr>
              <a:t>Target:  </a:t>
            </a:r>
            <a:r>
              <a:rPr lang="en-US" dirty="0" smtClean="0"/>
              <a:t>The rate the State must meet.</a:t>
            </a:r>
          </a:p>
          <a:p>
            <a:r>
              <a:rPr lang="en-US" dirty="0" smtClean="0">
                <a:solidFill>
                  <a:schemeClr val="accent1"/>
                </a:solidFill>
              </a:rPr>
              <a:t>State Rate/State Data:  </a:t>
            </a:r>
            <a:r>
              <a:rPr lang="en-US" dirty="0" smtClean="0"/>
              <a:t>All data from all school districts combined to make the State Rate/State Data.</a:t>
            </a:r>
          </a:p>
          <a:p>
            <a:r>
              <a:rPr lang="en-US" dirty="0" smtClean="0">
                <a:solidFill>
                  <a:schemeClr val="accent1"/>
                </a:solidFill>
              </a:rPr>
              <a:t>Measurement:  </a:t>
            </a:r>
            <a:r>
              <a:rPr lang="en-US" dirty="0" smtClean="0"/>
              <a:t>The measurement method that the OSEP has identified.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Investing for tomorrow, delivering today.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8E3F6-DE14-48B2-B2BC-6FABA9630FB8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25455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0"/>
                <a:lumOff val="100000"/>
              </a:schemeClr>
            </a:gs>
            <a:gs pos="35000">
              <a:schemeClr val="accent1">
                <a:lumMod val="0"/>
                <a:lumOff val="100000"/>
              </a:schemeClr>
            </a:gs>
            <a:gs pos="100000">
              <a:schemeClr val="accent1">
                <a:lumMod val="100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2738" y="504092"/>
            <a:ext cx="9119380" cy="3967896"/>
          </a:xfrm>
        </p:spPr>
        <p:txBody>
          <a:bodyPr>
            <a:normAutofit/>
          </a:bodyPr>
          <a:lstStyle/>
          <a:p>
            <a:r>
              <a:rPr lang="en-US" sz="5400" dirty="0" smtClean="0"/>
              <a:t>Target Indicators</a:t>
            </a:r>
            <a:endParaRPr lang="en-US" sz="54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339971" y="4952878"/>
            <a:ext cx="9002147" cy="1905122"/>
          </a:xfrm>
        </p:spPr>
        <p:txBody>
          <a:bodyPr>
            <a:normAutofit/>
          </a:bodyPr>
          <a:lstStyle/>
          <a:p>
            <a:endParaRPr lang="en-US" sz="4000" dirty="0"/>
          </a:p>
        </p:txBody>
      </p:sp>
      <p:pic>
        <p:nvPicPr>
          <p:cNvPr id="5" name="Picture 2" descr="See the source image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rgbClr val="990099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1519" y="932419"/>
            <a:ext cx="4270374" cy="18979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759504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Graduation Rates (Indicator 1)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chemeClr val="accent1"/>
                </a:solidFill>
              </a:rPr>
              <a:t>Youth with IEPs </a:t>
            </a:r>
            <a:r>
              <a:rPr lang="en-US" dirty="0" smtClean="0">
                <a:solidFill>
                  <a:schemeClr val="accent1"/>
                </a:solidFill>
              </a:rPr>
              <a:t>(ages 14-21) that graduated </a:t>
            </a:r>
            <a:r>
              <a:rPr lang="en-US" dirty="0">
                <a:solidFill>
                  <a:schemeClr val="accent1"/>
                </a:solidFill>
              </a:rPr>
              <a:t>with a regular high school diploma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Investing for tomorrow, delivering today.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8E3F6-DE14-48B2-B2BC-6FABA9630FB8}" type="slidenum">
              <a:rPr lang="en-US" smtClean="0"/>
              <a:t>13</a:t>
            </a:fld>
            <a:endParaRPr lang="en-US"/>
          </a:p>
        </p:txBody>
      </p:sp>
      <p:graphicFrame>
        <p:nvGraphicFramePr>
          <p:cNvPr id="6" name="Chart 5"/>
          <p:cNvGraphicFramePr/>
          <p:nvPr>
            <p:extLst>
              <p:ext uri="{D42A27DB-BD31-4B8C-83A1-F6EECF244321}">
                <p14:modId xmlns:p14="http://schemas.microsoft.com/office/powerpoint/2010/main" val="637240506"/>
              </p:ext>
            </p:extLst>
          </p:nvPr>
        </p:nvGraphicFramePr>
        <p:xfrm>
          <a:off x="2576153" y="2678170"/>
          <a:ext cx="7465621" cy="349403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7698794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Graduation </a:t>
            </a:r>
            <a:br>
              <a:rPr lang="en-US" dirty="0" smtClean="0"/>
            </a:br>
            <a:r>
              <a:rPr lang="en-US" dirty="0" smtClean="0"/>
              <a:t>Parent Input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Investing for tomorrow, delivering today.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8E3F6-DE14-48B2-B2BC-6FABA9630FB8}" type="slidenum">
              <a:rPr lang="en-US" smtClean="0"/>
              <a:t>14</a:t>
            </a:fld>
            <a:endParaRPr lang="en-US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1295400" y="1828800"/>
            <a:ext cx="4790768" cy="4343400"/>
          </a:xfrm>
        </p:spPr>
        <p:txBody>
          <a:bodyPr/>
          <a:lstStyle/>
          <a:p>
            <a:r>
              <a:rPr lang="en-US" dirty="0" smtClean="0">
                <a:solidFill>
                  <a:schemeClr val="accent1"/>
                </a:solidFill>
              </a:rPr>
              <a:t>Analyzing Data</a:t>
            </a:r>
          </a:p>
          <a:p>
            <a:r>
              <a:rPr lang="en-US" dirty="0" smtClean="0">
                <a:solidFill>
                  <a:schemeClr val="accent1"/>
                </a:solidFill>
              </a:rPr>
              <a:t>Target Setting</a:t>
            </a:r>
          </a:p>
          <a:p>
            <a:r>
              <a:rPr lang="en-US" dirty="0" smtClean="0">
                <a:solidFill>
                  <a:schemeClr val="accent1"/>
                </a:solidFill>
              </a:rPr>
              <a:t>Evaluating Progress</a:t>
            </a:r>
          </a:p>
          <a:p>
            <a:r>
              <a:rPr lang="en-US" dirty="0" smtClean="0">
                <a:solidFill>
                  <a:schemeClr val="accent1"/>
                </a:solidFill>
              </a:rPr>
              <a:t>Improvement Strategies</a:t>
            </a:r>
          </a:p>
          <a:p>
            <a:endParaRPr lang="en-US" dirty="0"/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6162368" y="2315094"/>
            <a:ext cx="5213555" cy="358140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 lnSpcReduction="10000"/>
          </a:bodyPr>
          <a:lstStyle>
            <a:lvl1pPr marL="274320" indent="-27432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3A3D4B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54864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FF914D"/>
              </a:buClr>
              <a:buFont typeface="Wingdings" panose="05000000000000000000" pitchFamily="2" charset="2"/>
              <a:buChar char="§"/>
              <a:defRPr sz="2000" kern="1200">
                <a:solidFill>
                  <a:srgbClr val="3A3D4B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2pPr>
            <a:lvl3pPr marL="82296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rgbClr val="048A81"/>
              </a:buClr>
              <a:buFont typeface="Wingdings" panose="05000000000000000000" pitchFamily="2" charset="2"/>
              <a:buChar char="ü"/>
              <a:defRPr sz="1800" kern="1200">
                <a:solidFill>
                  <a:srgbClr val="3A3D4B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3pPr>
            <a:lvl4pPr marL="109728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Font typeface="Arial" panose="020B0604020202020204" pitchFamily="34" charset="0"/>
              <a:buChar char="•"/>
              <a:defRPr sz="1600" kern="1200">
                <a:solidFill>
                  <a:srgbClr val="3A3D4B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4pPr>
            <a:lvl5pPr marL="132588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Font typeface="Arial" panose="020B0604020202020204" pitchFamily="34" charset="0"/>
              <a:buChar char="•"/>
              <a:defRPr sz="1600" kern="1200">
                <a:solidFill>
                  <a:srgbClr val="3A3D4B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5pPr>
            <a:lvl6pPr marL="155448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8308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1168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4028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>
                <a:solidFill>
                  <a:schemeClr val="accent1"/>
                </a:solidFill>
              </a:rPr>
              <a:t>Decisions to be made:</a:t>
            </a:r>
          </a:p>
          <a:p>
            <a:pPr lvl="1"/>
            <a:r>
              <a:rPr lang="en-US" dirty="0" smtClean="0">
                <a:solidFill>
                  <a:schemeClr val="accent1"/>
                </a:solidFill>
              </a:rPr>
              <a:t>What should the baseline be?</a:t>
            </a:r>
          </a:p>
          <a:p>
            <a:pPr lvl="1"/>
            <a:r>
              <a:rPr lang="en-US" dirty="0" smtClean="0">
                <a:solidFill>
                  <a:schemeClr val="accent1"/>
                </a:solidFill>
              </a:rPr>
              <a:t>What should the targets be?</a:t>
            </a:r>
          </a:p>
          <a:p>
            <a:pPr lvl="1"/>
            <a:r>
              <a:rPr lang="en-US" dirty="0" smtClean="0">
                <a:solidFill>
                  <a:schemeClr val="accent1"/>
                </a:solidFill>
              </a:rPr>
              <a:t>Should the targets increase each year?</a:t>
            </a:r>
          </a:p>
          <a:p>
            <a:pPr lvl="2"/>
            <a:r>
              <a:rPr lang="en-US" dirty="0" smtClean="0">
                <a:solidFill>
                  <a:schemeClr val="accent1"/>
                </a:solidFill>
              </a:rPr>
              <a:t>If Yes, by how much?</a:t>
            </a:r>
          </a:p>
          <a:p>
            <a:pPr lvl="1"/>
            <a:r>
              <a:rPr lang="en-US" dirty="0" smtClean="0">
                <a:solidFill>
                  <a:schemeClr val="accent1"/>
                </a:solidFill>
              </a:rPr>
              <a:t>How will changing the measurement (no 4 year adjusted cohort rates) impact the rates?</a:t>
            </a:r>
          </a:p>
          <a:p>
            <a:pPr lvl="1"/>
            <a:r>
              <a:rPr lang="en-US" dirty="0" smtClean="0">
                <a:solidFill>
                  <a:schemeClr val="accent1"/>
                </a:solidFill>
              </a:rPr>
              <a:t>Will the COVID-19 pandemic impact graduation rates?</a:t>
            </a:r>
          </a:p>
          <a:p>
            <a:pPr lvl="1"/>
            <a:endParaRPr lang="en-US" dirty="0" smtClean="0">
              <a:solidFill>
                <a:schemeClr val="accent1"/>
              </a:solidFill>
            </a:endParaRPr>
          </a:p>
          <a:p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6538" y="4211550"/>
            <a:ext cx="3279217" cy="20869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25170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Drop out Rates (Indicator 2)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1"/>
                </a:solidFill>
              </a:rPr>
              <a:t>Number </a:t>
            </a:r>
            <a:r>
              <a:rPr lang="en-US" dirty="0">
                <a:solidFill>
                  <a:schemeClr val="accent1"/>
                </a:solidFill>
              </a:rPr>
              <a:t>of youth with IEPs (ages 14-21) who exited special education due to dropping out 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Investing for tomorrow, delivering today.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8E3F6-DE14-48B2-B2BC-6FABA9630FB8}" type="slidenum">
              <a:rPr lang="en-US" smtClean="0"/>
              <a:t>15</a:t>
            </a:fld>
            <a:endParaRPr lang="en-US"/>
          </a:p>
        </p:txBody>
      </p:sp>
      <p:graphicFrame>
        <p:nvGraphicFramePr>
          <p:cNvPr id="8" name="Content Placeholder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11497112"/>
              </p:ext>
            </p:extLst>
          </p:nvPr>
        </p:nvGraphicFramePr>
        <p:xfrm>
          <a:off x="2161309" y="2668088"/>
          <a:ext cx="7938655" cy="35041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8446184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Drop out </a:t>
            </a:r>
            <a:br>
              <a:rPr lang="en-US" dirty="0" smtClean="0"/>
            </a:br>
            <a:r>
              <a:rPr lang="en-US" dirty="0" smtClean="0"/>
              <a:t>Parent Input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Investing for tomorrow, delivering today.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8E3F6-DE14-48B2-B2BC-6FABA9630FB8}" type="slidenum">
              <a:rPr lang="en-US" smtClean="0"/>
              <a:t>16</a:t>
            </a:fld>
            <a:endParaRPr lang="en-US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1295400" y="1828800"/>
            <a:ext cx="9601200" cy="4343400"/>
          </a:xfrm>
        </p:spPr>
        <p:txBody>
          <a:bodyPr/>
          <a:lstStyle/>
          <a:p>
            <a:r>
              <a:rPr lang="en-US" dirty="0" smtClean="0">
                <a:solidFill>
                  <a:schemeClr val="accent1"/>
                </a:solidFill>
              </a:rPr>
              <a:t>Analyzing Data</a:t>
            </a:r>
          </a:p>
          <a:p>
            <a:r>
              <a:rPr lang="en-US" dirty="0" smtClean="0">
                <a:solidFill>
                  <a:schemeClr val="accent1"/>
                </a:solidFill>
              </a:rPr>
              <a:t>Target Setting</a:t>
            </a:r>
          </a:p>
          <a:p>
            <a:r>
              <a:rPr lang="en-US" dirty="0" smtClean="0">
                <a:solidFill>
                  <a:schemeClr val="accent1"/>
                </a:solidFill>
              </a:rPr>
              <a:t>Evaluating Progress</a:t>
            </a:r>
          </a:p>
          <a:p>
            <a:r>
              <a:rPr lang="en-US" dirty="0" smtClean="0">
                <a:solidFill>
                  <a:schemeClr val="accent1"/>
                </a:solidFill>
              </a:rPr>
              <a:t>Improvement Strategies</a:t>
            </a:r>
          </a:p>
          <a:p>
            <a:endParaRPr lang="en-US" dirty="0"/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5527964" y="2514600"/>
            <a:ext cx="5346232" cy="365760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/>
          </a:bodyPr>
          <a:lstStyle>
            <a:lvl1pPr marL="274320" indent="-27432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3A3D4B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54864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FF914D"/>
              </a:buClr>
              <a:buFont typeface="Wingdings" panose="05000000000000000000" pitchFamily="2" charset="2"/>
              <a:buChar char="§"/>
              <a:defRPr sz="2000" kern="1200">
                <a:solidFill>
                  <a:srgbClr val="3A3D4B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2pPr>
            <a:lvl3pPr marL="82296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rgbClr val="048A81"/>
              </a:buClr>
              <a:buFont typeface="Wingdings" panose="05000000000000000000" pitchFamily="2" charset="2"/>
              <a:buChar char="ü"/>
              <a:defRPr sz="1800" kern="1200">
                <a:solidFill>
                  <a:srgbClr val="3A3D4B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3pPr>
            <a:lvl4pPr marL="109728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Font typeface="Arial" panose="020B0604020202020204" pitchFamily="34" charset="0"/>
              <a:buChar char="•"/>
              <a:defRPr sz="1600" kern="1200">
                <a:solidFill>
                  <a:srgbClr val="3A3D4B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4pPr>
            <a:lvl5pPr marL="132588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Font typeface="Arial" panose="020B0604020202020204" pitchFamily="34" charset="0"/>
              <a:buChar char="•"/>
              <a:defRPr sz="1600" kern="1200">
                <a:solidFill>
                  <a:srgbClr val="3A3D4B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5pPr>
            <a:lvl6pPr marL="155448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8308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1168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4028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>
                <a:solidFill>
                  <a:schemeClr val="accent1"/>
                </a:solidFill>
              </a:rPr>
              <a:t>Decisions to be made:</a:t>
            </a:r>
          </a:p>
          <a:p>
            <a:pPr lvl="1"/>
            <a:r>
              <a:rPr lang="en-US" dirty="0" smtClean="0">
                <a:solidFill>
                  <a:schemeClr val="accent1"/>
                </a:solidFill>
              </a:rPr>
              <a:t>What should the baseline be?</a:t>
            </a:r>
          </a:p>
          <a:p>
            <a:pPr lvl="1"/>
            <a:r>
              <a:rPr lang="en-US" dirty="0" smtClean="0">
                <a:solidFill>
                  <a:schemeClr val="accent1"/>
                </a:solidFill>
              </a:rPr>
              <a:t>What should the targets be?</a:t>
            </a:r>
          </a:p>
          <a:p>
            <a:pPr lvl="1"/>
            <a:r>
              <a:rPr lang="en-US" dirty="0" smtClean="0">
                <a:solidFill>
                  <a:schemeClr val="accent1"/>
                </a:solidFill>
              </a:rPr>
              <a:t>Should the targets increase each year?</a:t>
            </a:r>
          </a:p>
          <a:p>
            <a:pPr lvl="2"/>
            <a:r>
              <a:rPr lang="en-US" dirty="0" smtClean="0">
                <a:solidFill>
                  <a:schemeClr val="accent1"/>
                </a:solidFill>
              </a:rPr>
              <a:t>If Yes, by how much?</a:t>
            </a:r>
          </a:p>
          <a:p>
            <a:pPr lvl="1"/>
            <a:r>
              <a:rPr lang="en-US" dirty="0" smtClean="0">
                <a:solidFill>
                  <a:schemeClr val="accent1"/>
                </a:solidFill>
              </a:rPr>
              <a:t>Will the COVID-19 pandemic impact drop out rates?</a:t>
            </a:r>
          </a:p>
          <a:p>
            <a:pPr lvl="1"/>
            <a:endParaRPr lang="en-US" dirty="0" smtClean="0">
              <a:solidFill>
                <a:schemeClr val="accent1"/>
              </a:solidFill>
            </a:endParaRPr>
          </a:p>
          <a:p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5567" y="4076904"/>
            <a:ext cx="3144265" cy="2095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05348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Statewide Assessment (Indicator 3)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pc="-5" dirty="0">
                <a:solidFill>
                  <a:schemeClr val="tx1"/>
                </a:solidFill>
              </a:rPr>
              <a:t>Participation and performance</a:t>
            </a:r>
            <a:r>
              <a:rPr lang="en-US" spc="-90" dirty="0">
                <a:solidFill>
                  <a:schemeClr val="tx1"/>
                </a:solidFill>
              </a:rPr>
              <a:t> </a:t>
            </a:r>
            <a:r>
              <a:rPr lang="en-US" spc="-5" dirty="0">
                <a:solidFill>
                  <a:schemeClr val="tx1"/>
                </a:solidFill>
              </a:rPr>
              <a:t>of children with IEPs on statewide assessments</a:t>
            </a:r>
            <a:r>
              <a:rPr lang="en-US" spc="-5" dirty="0" smtClean="0">
                <a:solidFill>
                  <a:schemeClr val="tx1"/>
                </a:solidFill>
              </a:rPr>
              <a:t>:</a:t>
            </a:r>
          </a:p>
          <a:p>
            <a:pPr marL="742950" marR="260985" lvl="1" indent="-285750">
              <a:spcBef>
                <a:spcPts val="595"/>
              </a:spcBef>
              <a:buFont typeface="+mj-lt"/>
              <a:buAutoNum type="alphaUcPeriod"/>
              <a:tabLst>
                <a:tab pos="507365" algn="l"/>
              </a:tabLst>
            </a:pPr>
            <a:r>
              <a:rPr lang="en-US" sz="2200" spc="-5" dirty="0">
                <a:solidFill>
                  <a:schemeClr val="tx1"/>
                </a:solidFill>
              </a:rPr>
              <a:t>Participation rate for children</a:t>
            </a:r>
            <a:r>
              <a:rPr lang="en-US" sz="2200" spc="-95" dirty="0">
                <a:solidFill>
                  <a:schemeClr val="tx1"/>
                </a:solidFill>
              </a:rPr>
              <a:t> </a:t>
            </a:r>
            <a:r>
              <a:rPr lang="en-US" sz="2200" spc="-5" dirty="0">
                <a:solidFill>
                  <a:schemeClr val="tx1"/>
                </a:solidFill>
              </a:rPr>
              <a:t>with IEPs.</a:t>
            </a:r>
          </a:p>
          <a:p>
            <a:pPr marL="742950" marR="189865" lvl="1" indent="-285750">
              <a:spcBef>
                <a:spcPts val="605"/>
              </a:spcBef>
              <a:buFont typeface="+mj-lt"/>
              <a:buAutoNum type="alphaUcPeriod"/>
              <a:tabLst>
                <a:tab pos="507365" algn="l"/>
              </a:tabLst>
            </a:pPr>
            <a:r>
              <a:rPr lang="en-US" sz="2200" spc="-5" dirty="0">
                <a:solidFill>
                  <a:schemeClr val="tx1"/>
                </a:solidFill>
              </a:rPr>
              <a:t>Proficiency rate for children with IEPs against grade level</a:t>
            </a:r>
            <a:r>
              <a:rPr lang="en-US" sz="2200" spc="-80" dirty="0">
                <a:solidFill>
                  <a:schemeClr val="tx1"/>
                </a:solidFill>
              </a:rPr>
              <a:t> </a:t>
            </a:r>
            <a:r>
              <a:rPr lang="en-US" sz="2200" spc="-5" dirty="0">
                <a:solidFill>
                  <a:schemeClr val="tx1"/>
                </a:solidFill>
              </a:rPr>
              <a:t>academic achievement</a:t>
            </a:r>
            <a:r>
              <a:rPr lang="en-US" sz="2200" spc="-10" dirty="0">
                <a:solidFill>
                  <a:schemeClr val="tx1"/>
                </a:solidFill>
              </a:rPr>
              <a:t> </a:t>
            </a:r>
            <a:r>
              <a:rPr lang="en-US" sz="2200" spc="-5" dirty="0">
                <a:solidFill>
                  <a:schemeClr val="tx1"/>
                </a:solidFill>
              </a:rPr>
              <a:t>standards.</a:t>
            </a:r>
          </a:p>
          <a:p>
            <a:pPr marL="742950" marR="280035" lvl="1" indent="-285750" algn="just">
              <a:lnSpc>
                <a:spcPct val="110000"/>
              </a:lnSpc>
              <a:spcBef>
                <a:spcPts val="605"/>
              </a:spcBef>
              <a:buFont typeface="+mj-lt"/>
              <a:buAutoNum type="alphaUcPeriod"/>
              <a:tabLst>
                <a:tab pos="545465" algn="l"/>
              </a:tabLst>
            </a:pPr>
            <a:r>
              <a:rPr lang="en-US" sz="2200" spc="-5" dirty="0"/>
              <a:t>Proficiency rate for children with IEPs against alternate</a:t>
            </a:r>
            <a:r>
              <a:rPr lang="en-US" sz="2200" spc="-85" dirty="0"/>
              <a:t> </a:t>
            </a:r>
            <a:r>
              <a:rPr lang="en-US" sz="2200" spc="-5" dirty="0"/>
              <a:t>academic achievement</a:t>
            </a:r>
            <a:r>
              <a:rPr lang="en-US" sz="2200" spc="-10" dirty="0"/>
              <a:t> </a:t>
            </a:r>
            <a:r>
              <a:rPr lang="en-US" sz="2200" spc="-5" dirty="0"/>
              <a:t>standards</a:t>
            </a:r>
            <a:r>
              <a:rPr lang="en-US" sz="2200" spc="-5" dirty="0" smtClean="0"/>
              <a:t>.</a:t>
            </a:r>
            <a:endParaRPr lang="en-US" dirty="0"/>
          </a:p>
          <a:p>
            <a:pPr marL="742950" marR="140970" lvl="1" indent="-285750">
              <a:spcBef>
                <a:spcPts val="0"/>
              </a:spcBef>
              <a:buFont typeface="+mj-lt"/>
              <a:buAutoNum type="alphaUcPeriod"/>
              <a:tabLst>
                <a:tab pos="507365" algn="l"/>
              </a:tabLst>
            </a:pPr>
            <a:r>
              <a:rPr lang="en-US" sz="2200" spc="-5" dirty="0"/>
              <a:t>Gap in proficiency rates for</a:t>
            </a:r>
            <a:r>
              <a:rPr lang="en-US" sz="2200" spc="-100" dirty="0"/>
              <a:t> </a:t>
            </a:r>
            <a:r>
              <a:rPr lang="en-US" sz="2200" spc="-5" dirty="0"/>
              <a:t>children with IEPs and all students against grade level academic achievement standards.</a:t>
            </a:r>
          </a:p>
          <a:p>
            <a:pPr marL="320040" lvl="1" indent="0">
              <a:buNone/>
            </a:pPr>
            <a:endParaRPr lang="en-US" spc="-5" dirty="0">
              <a:solidFill>
                <a:schemeClr val="tx1"/>
              </a:solidFill>
            </a:endParaRP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Investing for tomorrow, delivering today.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8E3F6-DE14-48B2-B2BC-6FABA9630FB8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87921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State Assessment Participation Rate </a:t>
            </a:r>
            <a:br>
              <a:rPr lang="en-US" dirty="0" smtClean="0"/>
            </a:br>
            <a:r>
              <a:rPr lang="en-US" dirty="0" smtClean="0"/>
              <a:t>(Indicator 3A)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Investing for tomorrow, delivering today.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8E3F6-DE14-48B2-B2BC-6FABA9630FB8}" type="slidenum">
              <a:rPr lang="en-US" smtClean="0"/>
              <a:t>18</a:t>
            </a:fld>
            <a:endParaRPr lang="en-US"/>
          </a:p>
        </p:txBody>
      </p:sp>
      <p:graphicFrame>
        <p:nvGraphicFramePr>
          <p:cNvPr id="6" name="Content Placeholder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57089221"/>
              </p:ext>
            </p:extLst>
          </p:nvPr>
        </p:nvGraphicFramePr>
        <p:xfrm>
          <a:off x="1295400" y="1828800"/>
          <a:ext cx="9601200" cy="4343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5580306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State Assessment Reading Proficiency Rate</a:t>
            </a:r>
            <a:br>
              <a:rPr lang="en-US" dirty="0" smtClean="0"/>
            </a:br>
            <a:r>
              <a:rPr lang="en-US" dirty="0" smtClean="0"/>
              <a:t>(Indicator 3B)</a:t>
            </a:r>
            <a:endParaRPr lang="en-US" dirty="0"/>
          </a:p>
        </p:txBody>
      </p:sp>
      <p:graphicFrame>
        <p:nvGraphicFramePr>
          <p:cNvPr id="8" name="Content Placeholder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41982016"/>
              </p:ext>
            </p:extLst>
          </p:nvPr>
        </p:nvGraphicFramePr>
        <p:xfrm>
          <a:off x="1295400" y="1828800"/>
          <a:ext cx="9601200" cy="4343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Investing for tomorrow, delivering today.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8E3F6-DE14-48B2-B2BC-6FABA9630FB8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19309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37903"/>
            <a:ext cx="12192000" cy="1036850"/>
          </a:xfrm>
        </p:spPr>
        <p:txBody>
          <a:bodyPr>
            <a:normAutofit/>
          </a:bodyPr>
          <a:lstStyle/>
          <a:p>
            <a:pPr algn="ctr"/>
            <a:r>
              <a:rPr lang="en-US" dirty="0"/>
              <a:t>Today’s Meeting Objectives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399" y="1828800"/>
            <a:ext cx="10268607" cy="4343400"/>
          </a:xfrm>
        </p:spPr>
        <p:txBody>
          <a:bodyPr>
            <a:normAutofit fontScale="92500" lnSpcReduction="10000"/>
          </a:bodyPr>
          <a:lstStyle/>
          <a:p>
            <a:r>
              <a:rPr lang="en-US" sz="3200" dirty="0"/>
              <a:t>Overview of the State Performance Plan (SPP)/Annual Performance (APR) required by the Individuals with Disabilities Education Act (IDEA)-Part B</a:t>
            </a:r>
          </a:p>
          <a:p>
            <a:r>
              <a:rPr lang="en-US" sz="3200" dirty="0"/>
              <a:t>Review data available for </a:t>
            </a:r>
            <a:r>
              <a:rPr lang="en-US" sz="3200" dirty="0" smtClean="0"/>
              <a:t>Indicators 1 to 16 </a:t>
            </a:r>
            <a:endParaRPr lang="en-US" sz="3200" dirty="0"/>
          </a:p>
          <a:p>
            <a:r>
              <a:rPr lang="en-US" sz="3500" dirty="0" smtClean="0"/>
              <a:t>Parent </a:t>
            </a:r>
            <a:r>
              <a:rPr lang="en-US" sz="3500" dirty="0"/>
              <a:t>input on each </a:t>
            </a:r>
            <a:r>
              <a:rPr lang="en-US" sz="3500" dirty="0" smtClean="0"/>
              <a:t>Indicator including:</a:t>
            </a:r>
            <a:endParaRPr lang="en-US" sz="3500" dirty="0"/>
          </a:p>
          <a:p>
            <a:pPr lvl="1"/>
            <a:r>
              <a:rPr lang="en-US" sz="2800" dirty="0"/>
              <a:t>Data Analysis</a:t>
            </a:r>
          </a:p>
          <a:p>
            <a:pPr lvl="1"/>
            <a:r>
              <a:rPr lang="en-US" sz="2800" dirty="0"/>
              <a:t>Target Setting</a:t>
            </a:r>
          </a:p>
          <a:p>
            <a:pPr lvl="1"/>
            <a:r>
              <a:rPr lang="en-US" sz="2800" dirty="0"/>
              <a:t>Evaluating Progress</a:t>
            </a:r>
          </a:p>
          <a:p>
            <a:pPr lvl="1"/>
            <a:r>
              <a:rPr lang="en-US" sz="2800" dirty="0"/>
              <a:t>Improvement Strategies</a:t>
            </a:r>
          </a:p>
          <a:p>
            <a:pPr lvl="1"/>
            <a:endParaRPr lang="en-US" sz="2800" dirty="0"/>
          </a:p>
          <a:p>
            <a:pPr lvl="1"/>
            <a:endParaRPr lang="en-US" sz="2800" dirty="0"/>
          </a:p>
          <a:p>
            <a:pPr lvl="1"/>
            <a:endParaRPr lang="en-US" sz="2800" dirty="0"/>
          </a:p>
          <a:p>
            <a:pPr lvl="1"/>
            <a:endParaRPr lang="en-US" sz="2800" dirty="0"/>
          </a:p>
          <a:p>
            <a:pPr marL="45720" indent="0">
              <a:buNone/>
            </a:pPr>
            <a:endParaRPr lang="en-US" sz="3200" dirty="0"/>
          </a:p>
          <a:p>
            <a:endParaRPr lang="en-US" sz="320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Investing for tomorrow, delivering today.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8E3F6-DE14-48B2-B2BC-6FABA9630FB8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93898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Assessment </a:t>
            </a:r>
            <a:br>
              <a:rPr lang="en-US" dirty="0" smtClean="0"/>
            </a:br>
            <a:r>
              <a:rPr lang="en-US" dirty="0" smtClean="0"/>
              <a:t>Parent Input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Investing for tomorrow, delivering today.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8E3F6-DE14-48B2-B2BC-6FABA9630FB8}" type="slidenum">
              <a:rPr lang="en-US" smtClean="0"/>
              <a:t>20</a:t>
            </a:fld>
            <a:endParaRPr lang="en-US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1295400" y="1828800"/>
            <a:ext cx="9601200" cy="4343400"/>
          </a:xfrm>
        </p:spPr>
        <p:txBody>
          <a:bodyPr/>
          <a:lstStyle/>
          <a:p>
            <a:r>
              <a:rPr lang="en-US" dirty="0" smtClean="0">
                <a:solidFill>
                  <a:schemeClr val="accent1"/>
                </a:solidFill>
              </a:rPr>
              <a:t>Analyzing Data</a:t>
            </a:r>
          </a:p>
          <a:p>
            <a:r>
              <a:rPr lang="en-US" dirty="0" smtClean="0">
                <a:solidFill>
                  <a:schemeClr val="accent1"/>
                </a:solidFill>
              </a:rPr>
              <a:t>Target Setting</a:t>
            </a:r>
          </a:p>
          <a:p>
            <a:r>
              <a:rPr lang="en-US" dirty="0" smtClean="0">
                <a:solidFill>
                  <a:schemeClr val="accent1"/>
                </a:solidFill>
              </a:rPr>
              <a:t>Evaluating Progress</a:t>
            </a:r>
          </a:p>
          <a:p>
            <a:r>
              <a:rPr lang="en-US" dirty="0" smtClean="0">
                <a:solidFill>
                  <a:schemeClr val="accent1"/>
                </a:solidFill>
              </a:rPr>
              <a:t>Improvement Strategies</a:t>
            </a:r>
          </a:p>
          <a:p>
            <a:endParaRPr lang="en-US" dirty="0"/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5471293" y="2805546"/>
            <a:ext cx="5604387" cy="3060290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 fontScale="85000" lnSpcReduction="10000"/>
          </a:bodyPr>
          <a:lstStyle>
            <a:lvl1pPr marL="274320" indent="-27432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3A3D4B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54864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FF914D"/>
              </a:buClr>
              <a:buFont typeface="Wingdings" panose="05000000000000000000" pitchFamily="2" charset="2"/>
              <a:buChar char="§"/>
              <a:defRPr sz="2000" kern="1200">
                <a:solidFill>
                  <a:srgbClr val="3A3D4B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2pPr>
            <a:lvl3pPr marL="82296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rgbClr val="048A81"/>
              </a:buClr>
              <a:buFont typeface="Wingdings" panose="05000000000000000000" pitchFamily="2" charset="2"/>
              <a:buChar char="ü"/>
              <a:defRPr sz="1800" kern="1200">
                <a:solidFill>
                  <a:srgbClr val="3A3D4B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3pPr>
            <a:lvl4pPr marL="109728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Font typeface="Arial" panose="020B0604020202020204" pitchFamily="34" charset="0"/>
              <a:buChar char="•"/>
              <a:defRPr sz="1600" kern="1200">
                <a:solidFill>
                  <a:srgbClr val="3A3D4B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4pPr>
            <a:lvl5pPr marL="132588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Font typeface="Arial" panose="020B0604020202020204" pitchFamily="34" charset="0"/>
              <a:buChar char="•"/>
              <a:defRPr sz="1600" kern="1200">
                <a:solidFill>
                  <a:srgbClr val="3A3D4B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5pPr>
            <a:lvl6pPr marL="155448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8308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1168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4028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>
                <a:solidFill>
                  <a:schemeClr val="accent1"/>
                </a:solidFill>
              </a:rPr>
              <a:t>Decisions to be made:</a:t>
            </a:r>
          </a:p>
          <a:p>
            <a:pPr lvl="1"/>
            <a:r>
              <a:rPr lang="en-US" dirty="0" smtClean="0">
                <a:solidFill>
                  <a:schemeClr val="accent1"/>
                </a:solidFill>
              </a:rPr>
              <a:t>What should the baseline be for A, B , C and D?</a:t>
            </a:r>
          </a:p>
          <a:p>
            <a:pPr lvl="2"/>
            <a:r>
              <a:rPr lang="en-US" dirty="0" smtClean="0">
                <a:solidFill>
                  <a:schemeClr val="accent1"/>
                </a:solidFill>
              </a:rPr>
              <a:t>By grade 4, 8 and High School </a:t>
            </a:r>
          </a:p>
          <a:p>
            <a:pPr lvl="1"/>
            <a:r>
              <a:rPr lang="en-US" dirty="0" smtClean="0">
                <a:solidFill>
                  <a:schemeClr val="accent1"/>
                </a:solidFill>
              </a:rPr>
              <a:t>What should the targets be </a:t>
            </a:r>
            <a:r>
              <a:rPr lang="en-US" dirty="0">
                <a:solidFill>
                  <a:schemeClr val="accent1"/>
                </a:solidFill>
              </a:rPr>
              <a:t>for A, B , C and D</a:t>
            </a:r>
            <a:r>
              <a:rPr lang="en-US" dirty="0" smtClean="0">
                <a:solidFill>
                  <a:schemeClr val="accent1"/>
                </a:solidFill>
              </a:rPr>
              <a:t>?</a:t>
            </a:r>
          </a:p>
          <a:p>
            <a:pPr lvl="2"/>
            <a:r>
              <a:rPr lang="en-US" dirty="0">
                <a:solidFill>
                  <a:schemeClr val="accent1"/>
                </a:solidFill>
              </a:rPr>
              <a:t>By grade 4, 8 and High School </a:t>
            </a:r>
            <a:endParaRPr lang="en-US" dirty="0" smtClean="0">
              <a:solidFill>
                <a:schemeClr val="accent1"/>
              </a:solidFill>
            </a:endParaRPr>
          </a:p>
          <a:p>
            <a:pPr lvl="1"/>
            <a:r>
              <a:rPr lang="en-US" dirty="0" smtClean="0">
                <a:solidFill>
                  <a:schemeClr val="accent1"/>
                </a:solidFill>
              </a:rPr>
              <a:t>Should the targets increase each year?</a:t>
            </a:r>
          </a:p>
          <a:p>
            <a:pPr lvl="2"/>
            <a:r>
              <a:rPr lang="en-US" dirty="0" smtClean="0">
                <a:solidFill>
                  <a:schemeClr val="accent1"/>
                </a:solidFill>
              </a:rPr>
              <a:t>If Yes, by how much?</a:t>
            </a:r>
          </a:p>
          <a:p>
            <a:pPr lvl="1"/>
            <a:r>
              <a:rPr lang="en-US" dirty="0" smtClean="0">
                <a:solidFill>
                  <a:schemeClr val="accent1"/>
                </a:solidFill>
              </a:rPr>
              <a:t>Will the COVID-19 pandemic impact assessment rates?</a:t>
            </a:r>
          </a:p>
          <a:p>
            <a:pPr lvl="1"/>
            <a:endParaRPr lang="en-US" dirty="0" smtClean="0">
              <a:solidFill>
                <a:schemeClr val="accent1"/>
              </a:solidFill>
            </a:endParaRPr>
          </a:p>
          <a:p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5314" y="4000500"/>
            <a:ext cx="2600325" cy="1762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58722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Suspension/Expulsion Rates (Indicator 4A)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Percent </a:t>
            </a:r>
            <a:r>
              <a:rPr lang="en-US" dirty="0"/>
              <a:t>of districts that have a significant discrepancy in the rate of suspensions and expulsions of greater than 10 days in a school year for children with IEPs.</a:t>
            </a: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Investing for tomorrow, delivering today.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8E3F6-DE14-48B2-B2BC-6FABA9630FB8}" type="slidenum">
              <a:rPr lang="en-US" smtClean="0"/>
              <a:t>21</a:t>
            </a:fld>
            <a:endParaRPr lang="en-US"/>
          </a:p>
        </p:txBody>
      </p:sp>
      <p:graphicFrame>
        <p:nvGraphicFramePr>
          <p:cNvPr id="6" name="Content Placeholder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9155268"/>
              </p:ext>
            </p:extLst>
          </p:nvPr>
        </p:nvGraphicFramePr>
        <p:xfrm>
          <a:off x="2192593" y="2961252"/>
          <a:ext cx="8367252" cy="33123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6261461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Suspension/Expulsion Parent Input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Investing for tomorrow, delivering today.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8E3F6-DE14-48B2-B2BC-6FABA9630FB8}" type="slidenum">
              <a:rPr lang="en-US" smtClean="0"/>
              <a:t>22</a:t>
            </a:fld>
            <a:endParaRPr lang="en-US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1295400" y="1828800"/>
            <a:ext cx="9601200" cy="4343400"/>
          </a:xfrm>
        </p:spPr>
        <p:txBody>
          <a:bodyPr/>
          <a:lstStyle/>
          <a:p>
            <a:r>
              <a:rPr lang="en-US" dirty="0" smtClean="0">
                <a:solidFill>
                  <a:schemeClr val="accent1"/>
                </a:solidFill>
              </a:rPr>
              <a:t>Analyzing Data</a:t>
            </a:r>
          </a:p>
          <a:p>
            <a:r>
              <a:rPr lang="en-US" dirty="0" smtClean="0">
                <a:solidFill>
                  <a:schemeClr val="accent1"/>
                </a:solidFill>
              </a:rPr>
              <a:t>Target Setting</a:t>
            </a:r>
          </a:p>
          <a:p>
            <a:r>
              <a:rPr lang="en-US" dirty="0" smtClean="0">
                <a:solidFill>
                  <a:schemeClr val="accent1"/>
                </a:solidFill>
              </a:rPr>
              <a:t>Evaluating Progress</a:t>
            </a:r>
          </a:p>
          <a:p>
            <a:r>
              <a:rPr lang="en-US" dirty="0" smtClean="0">
                <a:solidFill>
                  <a:schemeClr val="accent1"/>
                </a:solidFill>
              </a:rPr>
              <a:t>Improvement Strategies</a:t>
            </a:r>
          </a:p>
          <a:p>
            <a:endParaRPr lang="en-US" dirty="0"/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5496231" y="2514600"/>
            <a:ext cx="5604387" cy="306029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/>
          </a:bodyPr>
          <a:lstStyle>
            <a:lvl1pPr marL="274320" indent="-27432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3A3D4B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54864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FF914D"/>
              </a:buClr>
              <a:buFont typeface="Wingdings" panose="05000000000000000000" pitchFamily="2" charset="2"/>
              <a:buChar char="§"/>
              <a:defRPr sz="2000" kern="1200">
                <a:solidFill>
                  <a:srgbClr val="3A3D4B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2pPr>
            <a:lvl3pPr marL="82296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rgbClr val="048A81"/>
              </a:buClr>
              <a:buFont typeface="Wingdings" panose="05000000000000000000" pitchFamily="2" charset="2"/>
              <a:buChar char="ü"/>
              <a:defRPr sz="1800" kern="1200">
                <a:solidFill>
                  <a:srgbClr val="3A3D4B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3pPr>
            <a:lvl4pPr marL="109728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Font typeface="Arial" panose="020B0604020202020204" pitchFamily="34" charset="0"/>
              <a:buChar char="•"/>
              <a:defRPr sz="1600" kern="1200">
                <a:solidFill>
                  <a:srgbClr val="3A3D4B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4pPr>
            <a:lvl5pPr marL="132588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Font typeface="Arial" panose="020B0604020202020204" pitchFamily="34" charset="0"/>
              <a:buChar char="•"/>
              <a:defRPr sz="1600" kern="1200">
                <a:solidFill>
                  <a:srgbClr val="3A3D4B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5pPr>
            <a:lvl6pPr marL="155448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8308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1168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4028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>
                <a:solidFill>
                  <a:schemeClr val="accent1"/>
                </a:solidFill>
              </a:rPr>
              <a:t>Decisions to be made:</a:t>
            </a:r>
          </a:p>
          <a:p>
            <a:pPr lvl="1"/>
            <a:r>
              <a:rPr lang="en-US" dirty="0" smtClean="0">
                <a:solidFill>
                  <a:schemeClr val="accent1"/>
                </a:solidFill>
              </a:rPr>
              <a:t>What should the baseline be?</a:t>
            </a:r>
          </a:p>
          <a:p>
            <a:pPr lvl="1"/>
            <a:r>
              <a:rPr lang="en-US" dirty="0" smtClean="0">
                <a:solidFill>
                  <a:schemeClr val="accent1"/>
                </a:solidFill>
              </a:rPr>
              <a:t>What should the targets be?</a:t>
            </a:r>
          </a:p>
          <a:p>
            <a:pPr lvl="1"/>
            <a:r>
              <a:rPr lang="en-US" dirty="0" smtClean="0">
                <a:solidFill>
                  <a:schemeClr val="accent1"/>
                </a:solidFill>
              </a:rPr>
              <a:t>Should the targets increase each year?</a:t>
            </a:r>
          </a:p>
          <a:p>
            <a:pPr lvl="2"/>
            <a:r>
              <a:rPr lang="en-US" dirty="0" smtClean="0">
                <a:solidFill>
                  <a:schemeClr val="accent1"/>
                </a:solidFill>
              </a:rPr>
              <a:t>If Yes, by how much?</a:t>
            </a:r>
          </a:p>
          <a:p>
            <a:pPr lvl="1"/>
            <a:r>
              <a:rPr lang="en-US" dirty="0" smtClean="0">
                <a:solidFill>
                  <a:schemeClr val="accent1"/>
                </a:solidFill>
              </a:rPr>
              <a:t>Will the COVID-19 pandemic impact suspension/expulsion rates?</a:t>
            </a:r>
          </a:p>
          <a:p>
            <a:pPr lvl="1"/>
            <a:endParaRPr lang="en-US" dirty="0" smtClean="0">
              <a:solidFill>
                <a:schemeClr val="accent1"/>
              </a:solidFill>
            </a:endParaRPr>
          </a:p>
          <a:p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3040" y="4233346"/>
            <a:ext cx="3108959" cy="20402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94319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Learning Environments –Ages 5 to 21 </a:t>
            </a:r>
            <a:br>
              <a:rPr lang="en-US" dirty="0" smtClean="0"/>
            </a:br>
            <a:r>
              <a:rPr lang="en-US" dirty="0" smtClean="0"/>
              <a:t>(Indicator 5)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marR="0" lvl="0" indent="0">
              <a:spcBef>
                <a:spcPts val="600"/>
              </a:spcBef>
              <a:spcAft>
                <a:spcPts val="600"/>
              </a:spcAft>
              <a:buNone/>
              <a:tabLst>
                <a:tab pos="2743200" algn="ctr"/>
                <a:tab pos="5486400" algn="r"/>
                <a:tab pos="457200" algn="l"/>
              </a:tabLst>
            </a:pPr>
            <a:r>
              <a:rPr lang="en-US" dirty="0" smtClean="0"/>
              <a:t>5. Percent </a:t>
            </a:r>
            <a:r>
              <a:rPr lang="en-US" dirty="0"/>
              <a:t>of children with IEPs aged </a:t>
            </a:r>
            <a:r>
              <a:rPr lang="en-US" dirty="0" smtClean="0"/>
              <a:t>5 (and in Kindergarten) </a:t>
            </a:r>
            <a:r>
              <a:rPr lang="en-US" dirty="0"/>
              <a:t>through 21 served:</a:t>
            </a:r>
          </a:p>
          <a:p>
            <a:pPr marL="279400" marR="0" indent="0">
              <a:spcBef>
                <a:spcPts val="600"/>
              </a:spcBef>
              <a:spcAft>
                <a:spcPts val="600"/>
              </a:spcAft>
              <a:buNone/>
              <a:tabLst>
                <a:tab pos="2743200" algn="ctr"/>
                <a:tab pos="5486400" algn="r"/>
                <a:tab pos="457200" algn="l"/>
              </a:tabLst>
            </a:pPr>
            <a:r>
              <a:rPr lang="en-US" dirty="0">
                <a:solidFill>
                  <a:srgbClr val="FF914D"/>
                </a:solidFill>
              </a:rPr>
              <a:t>A.</a:t>
            </a:r>
            <a:r>
              <a:rPr lang="en-US" dirty="0"/>
              <a:t>	</a:t>
            </a:r>
            <a:r>
              <a:rPr lang="en-US" dirty="0" smtClean="0"/>
              <a:t> Inside </a:t>
            </a:r>
            <a:r>
              <a:rPr lang="en-US" dirty="0"/>
              <a:t>the regular class 80% or more of the day;</a:t>
            </a:r>
          </a:p>
          <a:p>
            <a:pPr marR="0" indent="0">
              <a:spcBef>
                <a:spcPts val="600"/>
              </a:spcBef>
              <a:spcAft>
                <a:spcPts val="600"/>
              </a:spcAft>
              <a:buNone/>
              <a:tabLst>
                <a:tab pos="2743200" algn="ctr"/>
                <a:tab pos="5486400" algn="r"/>
                <a:tab pos="457200" algn="l"/>
              </a:tabLst>
            </a:pPr>
            <a:r>
              <a:rPr lang="en-US" dirty="0">
                <a:solidFill>
                  <a:srgbClr val="FF914D"/>
                </a:solidFill>
              </a:rPr>
              <a:t>B</a:t>
            </a:r>
            <a:r>
              <a:rPr lang="en-US" dirty="0" smtClean="0">
                <a:solidFill>
                  <a:srgbClr val="FF914D"/>
                </a:solidFill>
              </a:rPr>
              <a:t>. </a:t>
            </a:r>
            <a:r>
              <a:rPr lang="en-US" dirty="0"/>
              <a:t>	Inside the regular class less than 40% of the day; and</a:t>
            </a:r>
          </a:p>
          <a:p>
            <a:pPr marR="0" indent="0">
              <a:spcBef>
                <a:spcPts val="600"/>
              </a:spcBef>
              <a:spcAft>
                <a:spcPts val="600"/>
              </a:spcAft>
              <a:buNone/>
              <a:tabLst>
                <a:tab pos="2743200" algn="ctr"/>
                <a:tab pos="5486400" algn="r"/>
                <a:tab pos="457200" algn="l"/>
              </a:tabLst>
            </a:pPr>
            <a:r>
              <a:rPr lang="en-US" dirty="0">
                <a:solidFill>
                  <a:srgbClr val="FF914D"/>
                </a:solidFill>
              </a:rPr>
              <a:t>C</a:t>
            </a:r>
            <a:r>
              <a:rPr lang="en-US" dirty="0" smtClean="0">
                <a:solidFill>
                  <a:srgbClr val="FF914D"/>
                </a:solidFill>
              </a:rPr>
              <a:t>. </a:t>
            </a:r>
            <a:r>
              <a:rPr lang="en-US" dirty="0"/>
              <a:t>	In separate schools, residential facilities, or homebound/hospital placements.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Investing for tomorrow, delivering today.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8E3F6-DE14-48B2-B2BC-6FABA9630FB8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74544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Indicator 5A</a:t>
            </a:r>
            <a:endParaRPr lang="en-US" dirty="0"/>
          </a:p>
        </p:txBody>
      </p:sp>
      <p:graphicFrame>
        <p:nvGraphicFramePr>
          <p:cNvPr id="8" name="Content Placeholder 7"/>
          <p:cNvGraphicFramePr>
            <a:graphicFrameLocks noGrp="1"/>
          </p:cNvGraphicFramePr>
          <p:nvPr>
            <p:ph idx="1"/>
            <p:extLst/>
          </p:nvPr>
        </p:nvGraphicFramePr>
        <p:xfrm>
          <a:off x="1295400" y="1828800"/>
          <a:ext cx="9601200" cy="4343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Investing for tomorrow, delivering today.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8E3F6-DE14-48B2-B2BC-6FABA9630FB8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77860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Indicator </a:t>
            </a:r>
            <a:r>
              <a:rPr lang="en-US" dirty="0" smtClean="0"/>
              <a:t>5B</a:t>
            </a:r>
            <a:endParaRPr lang="en-US" dirty="0"/>
          </a:p>
        </p:txBody>
      </p:sp>
      <p:graphicFrame>
        <p:nvGraphicFramePr>
          <p:cNvPr id="8" name="Content Placeholder 7"/>
          <p:cNvGraphicFramePr>
            <a:graphicFrameLocks noGrp="1"/>
          </p:cNvGraphicFramePr>
          <p:nvPr>
            <p:ph idx="1"/>
            <p:extLst/>
          </p:nvPr>
        </p:nvGraphicFramePr>
        <p:xfrm>
          <a:off x="1295400" y="1828800"/>
          <a:ext cx="9601200" cy="4343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Investing for tomorrow, delivering today.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8E3F6-DE14-48B2-B2BC-6FABA9630FB8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83601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Indicator </a:t>
            </a:r>
            <a:r>
              <a:rPr lang="en-US" dirty="0" smtClean="0"/>
              <a:t>5C</a:t>
            </a:r>
            <a:endParaRPr lang="en-US" dirty="0"/>
          </a:p>
        </p:txBody>
      </p:sp>
      <p:graphicFrame>
        <p:nvGraphicFramePr>
          <p:cNvPr id="8" name="Content Placeholder 7"/>
          <p:cNvGraphicFramePr>
            <a:graphicFrameLocks noGrp="1"/>
          </p:cNvGraphicFramePr>
          <p:nvPr>
            <p:ph idx="1"/>
            <p:extLst/>
          </p:nvPr>
        </p:nvGraphicFramePr>
        <p:xfrm>
          <a:off x="1295400" y="1865376"/>
          <a:ext cx="9601200" cy="4343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Investing for tomorrow, delivering today.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8E3F6-DE14-48B2-B2BC-6FABA9630FB8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8581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Learning Environments Ages 5 to 21 </a:t>
            </a:r>
            <a:br>
              <a:rPr lang="en-US" dirty="0" smtClean="0"/>
            </a:br>
            <a:r>
              <a:rPr lang="en-US" dirty="0" smtClean="0"/>
              <a:t>Parent Input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Investing for tomorrow, delivering today.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8E3F6-DE14-48B2-B2BC-6FABA9630FB8}" type="slidenum">
              <a:rPr lang="en-US" smtClean="0"/>
              <a:t>27</a:t>
            </a:fld>
            <a:endParaRPr lang="en-US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1295400" y="1828800"/>
            <a:ext cx="9601200" cy="4343400"/>
          </a:xfrm>
        </p:spPr>
        <p:txBody>
          <a:bodyPr/>
          <a:lstStyle/>
          <a:p>
            <a:r>
              <a:rPr lang="en-US" dirty="0" smtClean="0">
                <a:solidFill>
                  <a:schemeClr val="accent1"/>
                </a:solidFill>
              </a:rPr>
              <a:t>Analyzing Data</a:t>
            </a:r>
          </a:p>
          <a:p>
            <a:r>
              <a:rPr lang="en-US" dirty="0" smtClean="0">
                <a:solidFill>
                  <a:schemeClr val="accent1"/>
                </a:solidFill>
              </a:rPr>
              <a:t>Target Setting</a:t>
            </a:r>
          </a:p>
          <a:p>
            <a:r>
              <a:rPr lang="en-US" dirty="0" smtClean="0">
                <a:solidFill>
                  <a:schemeClr val="accent1"/>
                </a:solidFill>
              </a:rPr>
              <a:t>Evaluating Progress</a:t>
            </a:r>
          </a:p>
          <a:p>
            <a:r>
              <a:rPr lang="en-US" dirty="0" smtClean="0">
                <a:solidFill>
                  <a:schemeClr val="accent1"/>
                </a:solidFill>
              </a:rPr>
              <a:t>Improvement Strategies</a:t>
            </a:r>
          </a:p>
          <a:p>
            <a:endParaRPr lang="en-US" dirty="0"/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5496231" y="2514600"/>
            <a:ext cx="5604387" cy="3060290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 fontScale="92500" lnSpcReduction="20000"/>
          </a:bodyPr>
          <a:lstStyle>
            <a:lvl1pPr marL="274320" indent="-27432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3A3D4B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54864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FF914D"/>
              </a:buClr>
              <a:buFont typeface="Wingdings" panose="05000000000000000000" pitchFamily="2" charset="2"/>
              <a:buChar char="§"/>
              <a:defRPr sz="2000" kern="1200">
                <a:solidFill>
                  <a:srgbClr val="3A3D4B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2pPr>
            <a:lvl3pPr marL="82296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rgbClr val="048A81"/>
              </a:buClr>
              <a:buFont typeface="Wingdings" panose="05000000000000000000" pitchFamily="2" charset="2"/>
              <a:buChar char="ü"/>
              <a:defRPr sz="1800" kern="1200">
                <a:solidFill>
                  <a:srgbClr val="3A3D4B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3pPr>
            <a:lvl4pPr marL="109728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Font typeface="Arial" panose="020B0604020202020204" pitchFamily="34" charset="0"/>
              <a:buChar char="•"/>
              <a:defRPr sz="1600" kern="1200">
                <a:solidFill>
                  <a:srgbClr val="3A3D4B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4pPr>
            <a:lvl5pPr marL="132588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Font typeface="Arial" panose="020B0604020202020204" pitchFamily="34" charset="0"/>
              <a:buChar char="•"/>
              <a:defRPr sz="1600" kern="1200">
                <a:solidFill>
                  <a:srgbClr val="3A3D4B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5pPr>
            <a:lvl6pPr marL="155448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8308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1168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4028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>
                <a:solidFill>
                  <a:schemeClr val="bg2"/>
                </a:solidFill>
              </a:rPr>
              <a:t>Decisions to be made:</a:t>
            </a:r>
          </a:p>
          <a:p>
            <a:pPr lvl="1"/>
            <a:r>
              <a:rPr lang="en-US" dirty="0" smtClean="0">
                <a:solidFill>
                  <a:schemeClr val="bg2"/>
                </a:solidFill>
              </a:rPr>
              <a:t>What should the baseline be for A, B and </a:t>
            </a:r>
            <a:r>
              <a:rPr lang="en-US" dirty="0">
                <a:solidFill>
                  <a:schemeClr val="bg2"/>
                </a:solidFill>
              </a:rPr>
              <a:t>C</a:t>
            </a:r>
            <a:r>
              <a:rPr lang="en-US" dirty="0" smtClean="0">
                <a:solidFill>
                  <a:schemeClr val="bg2"/>
                </a:solidFill>
              </a:rPr>
              <a:t>?</a:t>
            </a:r>
          </a:p>
          <a:p>
            <a:pPr lvl="1"/>
            <a:r>
              <a:rPr lang="en-US" dirty="0" smtClean="0">
                <a:solidFill>
                  <a:schemeClr val="bg2"/>
                </a:solidFill>
              </a:rPr>
              <a:t>What should the targets be </a:t>
            </a:r>
            <a:r>
              <a:rPr lang="en-US" dirty="0">
                <a:solidFill>
                  <a:schemeClr val="bg2"/>
                </a:solidFill>
              </a:rPr>
              <a:t>for A, B </a:t>
            </a:r>
            <a:r>
              <a:rPr lang="en-US" dirty="0" smtClean="0">
                <a:solidFill>
                  <a:schemeClr val="bg2"/>
                </a:solidFill>
              </a:rPr>
              <a:t>and C?</a:t>
            </a:r>
          </a:p>
          <a:p>
            <a:pPr lvl="1"/>
            <a:r>
              <a:rPr lang="en-US" dirty="0" smtClean="0">
                <a:solidFill>
                  <a:schemeClr val="bg2"/>
                </a:solidFill>
              </a:rPr>
              <a:t>Should the targets increase each year?</a:t>
            </a:r>
          </a:p>
          <a:p>
            <a:pPr lvl="2"/>
            <a:r>
              <a:rPr lang="en-US" dirty="0" smtClean="0">
                <a:solidFill>
                  <a:schemeClr val="bg2"/>
                </a:solidFill>
              </a:rPr>
              <a:t>If Yes, by how much?</a:t>
            </a:r>
          </a:p>
          <a:p>
            <a:pPr lvl="1"/>
            <a:r>
              <a:rPr lang="en-US" dirty="0" smtClean="0">
                <a:solidFill>
                  <a:schemeClr val="bg2"/>
                </a:solidFill>
              </a:rPr>
              <a:t>How will including 5 year old students in kindergarten impact each category?</a:t>
            </a:r>
          </a:p>
          <a:p>
            <a:pPr lvl="1"/>
            <a:r>
              <a:rPr lang="en-US" dirty="0" smtClean="0">
                <a:solidFill>
                  <a:schemeClr val="bg2"/>
                </a:solidFill>
              </a:rPr>
              <a:t>Will the COVID-19 pandemic impact learning environment rates?</a:t>
            </a:r>
          </a:p>
          <a:p>
            <a:pPr lvl="1"/>
            <a:endParaRPr lang="en-US" dirty="0" smtClean="0">
              <a:solidFill>
                <a:schemeClr val="accent1"/>
              </a:solidFill>
            </a:endParaRPr>
          </a:p>
          <a:p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399" y="4148051"/>
            <a:ext cx="3550987" cy="23641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89143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0"/>
                <a:lumOff val="100000"/>
              </a:schemeClr>
            </a:gs>
            <a:gs pos="35000">
              <a:schemeClr val="accent1">
                <a:lumMod val="0"/>
                <a:lumOff val="100000"/>
              </a:schemeClr>
            </a:gs>
            <a:gs pos="100000">
              <a:schemeClr val="accent1">
                <a:lumMod val="100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2738" y="504092"/>
            <a:ext cx="9119380" cy="3967896"/>
          </a:xfrm>
        </p:spPr>
        <p:txBody>
          <a:bodyPr>
            <a:normAutofit/>
          </a:bodyPr>
          <a:lstStyle/>
          <a:p>
            <a:r>
              <a:rPr lang="en-US" sz="5400" dirty="0" smtClean="0"/>
              <a:t>10 Minute Break</a:t>
            </a:r>
            <a:endParaRPr lang="en-US" sz="54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339971" y="4952878"/>
            <a:ext cx="9002147" cy="1905122"/>
          </a:xfrm>
        </p:spPr>
        <p:txBody>
          <a:bodyPr>
            <a:normAutofit/>
          </a:bodyPr>
          <a:lstStyle/>
          <a:p>
            <a:r>
              <a:rPr lang="en-US" sz="4000" dirty="0" smtClean="0"/>
              <a:t>Please fill out the Sign In/Feedback Sheet</a:t>
            </a:r>
            <a:endParaRPr lang="en-US" sz="40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9103" y="1079269"/>
            <a:ext cx="2968198" cy="18551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90921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Learning Environments – Ages 3 to 5 </a:t>
            </a:r>
            <a:br>
              <a:rPr lang="en-US" dirty="0" smtClean="0"/>
            </a:br>
            <a:r>
              <a:rPr lang="en-US" dirty="0" smtClean="0"/>
              <a:t>(Indicator 6)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lvl="0" indent="0">
              <a:buNone/>
            </a:pPr>
            <a:r>
              <a:rPr lang="en-US" dirty="0" smtClean="0"/>
              <a:t>6. Percent </a:t>
            </a:r>
            <a:r>
              <a:rPr lang="en-US" dirty="0"/>
              <a:t>of children with IEPs aged 3, 4, and aged 5 who are enrolled in a preschool program attending a:</a:t>
            </a:r>
            <a:endParaRPr lang="en-US" sz="3200" dirty="0"/>
          </a:p>
          <a:p>
            <a:pPr marL="777240" lvl="1" indent="-457200">
              <a:buFont typeface="+mj-lt"/>
              <a:buAutoNum type="alphaUcPeriod"/>
            </a:pPr>
            <a:r>
              <a:rPr lang="en-US" dirty="0"/>
              <a:t>Regular early childhood program and receiving the majority of special education and related services in the regular early childhood program; and</a:t>
            </a:r>
            <a:endParaRPr lang="en-US" sz="2800" dirty="0"/>
          </a:p>
          <a:p>
            <a:pPr marL="777240" lvl="1" indent="-457200">
              <a:buFont typeface="+mj-lt"/>
              <a:buAutoNum type="alphaUcPeriod"/>
            </a:pPr>
            <a:r>
              <a:rPr lang="en-US" dirty="0"/>
              <a:t>Separate special education class, separate school or residential facility.</a:t>
            </a:r>
            <a:endParaRPr lang="en-US" sz="2800" dirty="0"/>
          </a:p>
          <a:p>
            <a:pPr marL="777240" lvl="1" indent="-457200">
              <a:buFont typeface="+mj-lt"/>
              <a:buAutoNum type="alphaUcPeriod"/>
            </a:pPr>
            <a:r>
              <a:rPr lang="en-US" dirty="0"/>
              <a:t>Receiving special education and related services in the home.</a:t>
            </a:r>
            <a:endParaRPr lang="en-US" sz="2800" dirty="0"/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Investing for tomorrow, delivering today.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8E3F6-DE14-48B2-B2BC-6FABA9630FB8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32263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Stakeholder Engagement</a:t>
            </a:r>
            <a:endParaRPr lang="en-US" dirty="0"/>
          </a:p>
        </p:txBody>
      </p:sp>
      <p:graphicFrame>
        <p:nvGraphicFramePr>
          <p:cNvPr id="8" name="Content Placeholder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54923009"/>
              </p:ext>
            </p:extLst>
          </p:nvPr>
        </p:nvGraphicFramePr>
        <p:xfrm>
          <a:off x="1295400" y="1661651"/>
          <a:ext cx="10070690" cy="478830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Investing for tomorrow, delivering today.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8E3F6-DE14-48B2-B2BC-6FABA9630FB8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34943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Indicator 6A</a:t>
            </a:r>
            <a:endParaRPr lang="en-US" dirty="0"/>
          </a:p>
        </p:txBody>
      </p:sp>
      <p:graphicFrame>
        <p:nvGraphicFramePr>
          <p:cNvPr id="8" name="Content Placeholder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6446625"/>
              </p:ext>
            </p:extLst>
          </p:nvPr>
        </p:nvGraphicFramePr>
        <p:xfrm>
          <a:off x="1295400" y="1828800"/>
          <a:ext cx="9601200" cy="4343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Investing for tomorrow, delivering today.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7F8E3F6-DE14-48B2-B2BC-6FABA9630FB8}" type="slidenum">
              <a:rPr kumimoji="0" lang="en-US" sz="1100" b="0" i="0" u="none" strike="noStrike" kern="1200" cap="none" spc="0" normalizeH="0" baseline="0" noProof="0" smtClean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Book Antiqua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30</a:t>
            </a:fld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Book Antiqua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971770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dirty="0" smtClean="0"/>
              <a:t>Indicator 6B</a:t>
            </a:r>
            <a:endParaRPr lang="en-US" dirty="0"/>
          </a:p>
        </p:txBody>
      </p:sp>
      <p:graphicFrame>
        <p:nvGraphicFramePr>
          <p:cNvPr id="8" name="Content Placeholder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44678310"/>
              </p:ext>
            </p:extLst>
          </p:nvPr>
        </p:nvGraphicFramePr>
        <p:xfrm>
          <a:off x="1295400" y="1828800"/>
          <a:ext cx="9601200" cy="4343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Investing for tomorrow, delivering today.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7F8E3F6-DE14-48B2-B2BC-6FABA9630FB8}" type="slidenum">
              <a:rPr kumimoji="0" lang="en-US" sz="1100" b="0" i="0" u="none" strike="noStrike" kern="1200" cap="none" spc="0" normalizeH="0" baseline="0" noProof="0" smtClean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Book Antiqua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31</a:t>
            </a:fld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Book Antiqua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667364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Learning Environments Ages 3 to 5 </a:t>
            </a:r>
            <a:br>
              <a:rPr lang="en-US" dirty="0" smtClean="0"/>
            </a:br>
            <a:r>
              <a:rPr lang="en-US" dirty="0" smtClean="0"/>
              <a:t>Parent Input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Investing for tomorrow, delivering today.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8E3F6-DE14-48B2-B2BC-6FABA9630FB8}" type="slidenum">
              <a:rPr lang="en-US" smtClean="0"/>
              <a:t>32</a:t>
            </a:fld>
            <a:endParaRPr lang="en-US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1295400" y="1828800"/>
            <a:ext cx="9601200" cy="4343400"/>
          </a:xfrm>
        </p:spPr>
        <p:txBody>
          <a:bodyPr/>
          <a:lstStyle/>
          <a:p>
            <a:r>
              <a:rPr lang="en-US" dirty="0" smtClean="0">
                <a:solidFill>
                  <a:schemeClr val="accent1"/>
                </a:solidFill>
              </a:rPr>
              <a:t>Analyzing Data</a:t>
            </a:r>
          </a:p>
          <a:p>
            <a:r>
              <a:rPr lang="en-US" dirty="0" smtClean="0">
                <a:solidFill>
                  <a:schemeClr val="accent1"/>
                </a:solidFill>
              </a:rPr>
              <a:t>Target Setting</a:t>
            </a:r>
          </a:p>
          <a:p>
            <a:r>
              <a:rPr lang="en-US" dirty="0" smtClean="0">
                <a:solidFill>
                  <a:schemeClr val="accent1"/>
                </a:solidFill>
              </a:rPr>
              <a:t>Evaluating Progress</a:t>
            </a:r>
          </a:p>
          <a:p>
            <a:r>
              <a:rPr lang="en-US" dirty="0" smtClean="0">
                <a:solidFill>
                  <a:schemeClr val="accent1"/>
                </a:solidFill>
              </a:rPr>
              <a:t>Improvement Strategies</a:t>
            </a:r>
          </a:p>
          <a:p>
            <a:endParaRPr lang="en-US" dirty="0"/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5496231" y="2514600"/>
            <a:ext cx="5771537" cy="3571568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 fontScale="92500" lnSpcReduction="10000"/>
          </a:bodyPr>
          <a:lstStyle>
            <a:lvl1pPr marL="274320" indent="-27432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3A3D4B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54864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FF914D"/>
              </a:buClr>
              <a:buFont typeface="Wingdings" panose="05000000000000000000" pitchFamily="2" charset="2"/>
              <a:buChar char="§"/>
              <a:defRPr sz="2000" kern="1200">
                <a:solidFill>
                  <a:srgbClr val="3A3D4B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2pPr>
            <a:lvl3pPr marL="82296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rgbClr val="048A81"/>
              </a:buClr>
              <a:buFont typeface="Wingdings" panose="05000000000000000000" pitchFamily="2" charset="2"/>
              <a:buChar char="ü"/>
              <a:defRPr sz="1800" kern="1200">
                <a:solidFill>
                  <a:srgbClr val="3A3D4B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3pPr>
            <a:lvl4pPr marL="109728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Font typeface="Arial" panose="020B0604020202020204" pitchFamily="34" charset="0"/>
              <a:buChar char="•"/>
              <a:defRPr sz="1600" kern="1200">
                <a:solidFill>
                  <a:srgbClr val="3A3D4B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4pPr>
            <a:lvl5pPr marL="132588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Font typeface="Arial" panose="020B0604020202020204" pitchFamily="34" charset="0"/>
              <a:buChar char="•"/>
              <a:defRPr sz="1600" kern="1200">
                <a:solidFill>
                  <a:srgbClr val="3A3D4B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5pPr>
            <a:lvl6pPr marL="155448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8308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1168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4028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>
                <a:solidFill>
                  <a:schemeClr val="accent1"/>
                </a:solidFill>
              </a:rPr>
              <a:t>Decisions to be made:</a:t>
            </a:r>
          </a:p>
          <a:p>
            <a:pPr lvl="1"/>
            <a:r>
              <a:rPr lang="en-US" dirty="0" smtClean="0">
                <a:solidFill>
                  <a:schemeClr val="accent1"/>
                </a:solidFill>
              </a:rPr>
              <a:t>What should the baseline be for A and B?</a:t>
            </a:r>
          </a:p>
          <a:p>
            <a:pPr lvl="2"/>
            <a:r>
              <a:rPr lang="en-US" dirty="0" smtClean="0">
                <a:solidFill>
                  <a:schemeClr val="accent1"/>
                </a:solidFill>
              </a:rPr>
              <a:t>No data available for C, what should that baseline be?</a:t>
            </a:r>
          </a:p>
          <a:p>
            <a:pPr lvl="1"/>
            <a:r>
              <a:rPr lang="en-US" dirty="0" smtClean="0">
                <a:solidFill>
                  <a:schemeClr val="accent1"/>
                </a:solidFill>
              </a:rPr>
              <a:t>What should the targets be </a:t>
            </a:r>
            <a:r>
              <a:rPr lang="en-US" dirty="0">
                <a:solidFill>
                  <a:schemeClr val="accent1"/>
                </a:solidFill>
              </a:rPr>
              <a:t>for </a:t>
            </a:r>
            <a:r>
              <a:rPr lang="en-US" dirty="0" smtClean="0">
                <a:solidFill>
                  <a:schemeClr val="accent1"/>
                </a:solidFill>
              </a:rPr>
              <a:t>A and B?</a:t>
            </a:r>
          </a:p>
          <a:p>
            <a:pPr lvl="2"/>
            <a:r>
              <a:rPr lang="en-US" dirty="0">
                <a:solidFill>
                  <a:schemeClr val="accent1"/>
                </a:solidFill>
              </a:rPr>
              <a:t>No data available for C, what should that </a:t>
            </a:r>
            <a:r>
              <a:rPr lang="en-US" dirty="0" smtClean="0">
                <a:solidFill>
                  <a:schemeClr val="accent1"/>
                </a:solidFill>
              </a:rPr>
              <a:t>target be?</a:t>
            </a:r>
          </a:p>
          <a:p>
            <a:pPr lvl="1"/>
            <a:r>
              <a:rPr lang="en-US" dirty="0" smtClean="0">
                <a:solidFill>
                  <a:schemeClr val="accent1"/>
                </a:solidFill>
              </a:rPr>
              <a:t>Should the targets increase each year?</a:t>
            </a:r>
          </a:p>
          <a:p>
            <a:pPr lvl="2"/>
            <a:r>
              <a:rPr lang="en-US" dirty="0" smtClean="0">
                <a:solidFill>
                  <a:schemeClr val="accent1"/>
                </a:solidFill>
              </a:rPr>
              <a:t>If Yes, by how much?</a:t>
            </a:r>
          </a:p>
          <a:p>
            <a:pPr lvl="1"/>
            <a:r>
              <a:rPr lang="en-US" dirty="0" smtClean="0">
                <a:solidFill>
                  <a:schemeClr val="accent1"/>
                </a:solidFill>
              </a:rPr>
              <a:t>How will excluding 5 year old students in kindergarten impact each category?</a:t>
            </a:r>
          </a:p>
          <a:p>
            <a:pPr lvl="1"/>
            <a:r>
              <a:rPr lang="en-US" dirty="0" smtClean="0">
                <a:solidFill>
                  <a:schemeClr val="accent1"/>
                </a:solidFill>
              </a:rPr>
              <a:t>Will the COVID-19 pandemic impact learning environment rates?</a:t>
            </a:r>
          </a:p>
          <a:p>
            <a:pPr lvl="1"/>
            <a:endParaRPr lang="en-US" dirty="0" smtClean="0">
              <a:solidFill>
                <a:schemeClr val="accent1"/>
              </a:solidFill>
            </a:endParaRPr>
          </a:p>
          <a:p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4232" y="4300384"/>
            <a:ext cx="4059703" cy="18718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33783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Preschool Outcomes (Indicator 7)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7. Percent of preschool children aged 3 through 5 with IEPs who demonstrate improved</a:t>
            </a:r>
            <a:r>
              <a:rPr lang="en-US" dirty="0" smtClean="0"/>
              <a:t>:</a:t>
            </a:r>
          </a:p>
          <a:p>
            <a:pPr marL="777240" lvl="1" indent="-457200">
              <a:buFont typeface="+mj-lt"/>
              <a:buAutoNum type="alphaUcPeriod"/>
            </a:pPr>
            <a:r>
              <a:rPr lang="en-US" dirty="0"/>
              <a:t>Positive social-emotional </a:t>
            </a:r>
            <a:r>
              <a:rPr lang="en-US" dirty="0" smtClean="0"/>
              <a:t>skills (including </a:t>
            </a:r>
            <a:r>
              <a:rPr lang="en-US" dirty="0"/>
              <a:t>social relationships);</a:t>
            </a:r>
          </a:p>
          <a:p>
            <a:pPr marL="777240" lvl="1" indent="-457200">
              <a:buFont typeface="+mj-lt"/>
              <a:buAutoNum type="alphaUcPeriod"/>
            </a:pPr>
            <a:r>
              <a:rPr lang="en-US" dirty="0"/>
              <a:t>Acquisition and use of knowledge and skills (including early language/ communication and early literacy); and</a:t>
            </a:r>
          </a:p>
          <a:p>
            <a:pPr marL="777240" lvl="1" indent="-457200">
              <a:buFont typeface="+mj-lt"/>
              <a:buAutoNum type="alphaUcPeriod"/>
            </a:pPr>
            <a:r>
              <a:rPr lang="en-US" dirty="0"/>
              <a:t>Use of appropriate behaviors to meet their needs.</a:t>
            </a: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Investing for tomorrow, delivering today.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8E3F6-DE14-48B2-B2BC-6FABA9630FB8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48655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Indicator 7 - A1, B1, C1</a:t>
            </a:r>
            <a:endParaRPr lang="en-US" dirty="0"/>
          </a:p>
        </p:txBody>
      </p:sp>
      <p:graphicFrame>
        <p:nvGraphicFramePr>
          <p:cNvPr id="8" name="Content Placeholder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14703634"/>
              </p:ext>
            </p:extLst>
          </p:nvPr>
        </p:nvGraphicFramePr>
        <p:xfrm>
          <a:off x="1295400" y="1956816"/>
          <a:ext cx="9601200" cy="4343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Investing for tomorrow, delivering today.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7F8E3F6-DE14-48B2-B2BC-6FABA9630FB8}" type="slidenum">
              <a:rPr kumimoji="0" lang="en-US" sz="1100" b="0" i="0" u="none" strike="noStrike" kern="1200" cap="none" spc="0" normalizeH="0" baseline="0" noProof="0" smtClean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Book Antiqua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34</a:t>
            </a:fld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Book Antiqua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757881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Indicator 7 – A2, B2, C2</a:t>
            </a:r>
            <a:endParaRPr lang="en-US" dirty="0"/>
          </a:p>
        </p:txBody>
      </p:sp>
      <p:graphicFrame>
        <p:nvGraphicFramePr>
          <p:cNvPr id="8" name="Content Placeholder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00376440"/>
              </p:ext>
            </p:extLst>
          </p:nvPr>
        </p:nvGraphicFramePr>
        <p:xfrm>
          <a:off x="1295400" y="1828800"/>
          <a:ext cx="9601200" cy="4343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Investing for tomorrow, delivering today.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7F8E3F6-DE14-48B2-B2BC-6FABA9630FB8}" type="slidenum">
              <a:rPr kumimoji="0" lang="en-US" sz="1100" b="0" i="0" u="none" strike="noStrike" kern="1200" cap="none" spc="0" normalizeH="0" baseline="0" noProof="0" smtClean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Book Antiqua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35</a:t>
            </a:fld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Book Antiqua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173947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Preschool Outcomes</a:t>
            </a:r>
            <a:br>
              <a:rPr lang="en-US" dirty="0" smtClean="0"/>
            </a:br>
            <a:r>
              <a:rPr lang="en-US" dirty="0" smtClean="0"/>
              <a:t>Parent Input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Investing for tomorrow, delivering today.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8E3F6-DE14-48B2-B2BC-6FABA9630FB8}" type="slidenum">
              <a:rPr lang="en-US" smtClean="0"/>
              <a:t>36</a:t>
            </a:fld>
            <a:endParaRPr lang="en-US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1295400" y="1828800"/>
            <a:ext cx="9601200" cy="4343400"/>
          </a:xfrm>
        </p:spPr>
        <p:txBody>
          <a:bodyPr/>
          <a:lstStyle/>
          <a:p>
            <a:r>
              <a:rPr lang="en-US" dirty="0" smtClean="0">
                <a:solidFill>
                  <a:schemeClr val="accent1"/>
                </a:solidFill>
              </a:rPr>
              <a:t>Analyzing Data</a:t>
            </a:r>
          </a:p>
          <a:p>
            <a:r>
              <a:rPr lang="en-US" dirty="0" smtClean="0">
                <a:solidFill>
                  <a:schemeClr val="accent1"/>
                </a:solidFill>
              </a:rPr>
              <a:t>Target Setting</a:t>
            </a:r>
          </a:p>
          <a:p>
            <a:r>
              <a:rPr lang="en-US" dirty="0" smtClean="0">
                <a:solidFill>
                  <a:schemeClr val="accent1"/>
                </a:solidFill>
              </a:rPr>
              <a:t>Evaluating Progress</a:t>
            </a:r>
          </a:p>
          <a:p>
            <a:r>
              <a:rPr lang="en-US" dirty="0" smtClean="0">
                <a:solidFill>
                  <a:schemeClr val="accent1"/>
                </a:solidFill>
              </a:rPr>
              <a:t>Improvement Strategies</a:t>
            </a:r>
          </a:p>
          <a:p>
            <a:endParaRPr lang="en-US" dirty="0"/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5496231" y="2514600"/>
            <a:ext cx="5771537" cy="3571568"/>
          </a:xfrm>
          <a:prstGeom prst="roundRect">
            <a:avLst/>
          </a:prstGeom>
          <a:solidFill>
            <a:srgbClr val="CCCCFF"/>
          </a:solidFill>
        </p:spPr>
        <p:txBody>
          <a:bodyPr vert="horz" lIns="91440" tIns="45720" rIns="91440" bIns="45720" rtlCol="0">
            <a:normAutofit/>
          </a:bodyPr>
          <a:lstStyle>
            <a:lvl1pPr marL="274320" indent="-27432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3A3D4B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54864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FF914D"/>
              </a:buClr>
              <a:buFont typeface="Wingdings" panose="05000000000000000000" pitchFamily="2" charset="2"/>
              <a:buChar char="§"/>
              <a:defRPr sz="2000" kern="1200">
                <a:solidFill>
                  <a:srgbClr val="3A3D4B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2pPr>
            <a:lvl3pPr marL="82296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rgbClr val="048A81"/>
              </a:buClr>
              <a:buFont typeface="Wingdings" panose="05000000000000000000" pitchFamily="2" charset="2"/>
              <a:buChar char="ü"/>
              <a:defRPr sz="1800" kern="1200">
                <a:solidFill>
                  <a:srgbClr val="3A3D4B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3pPr>
            <a:lvl4pPr marL="109728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Font typeface="Arial" panose="020B0604020202020204" pitchFamily="34" charset="0"/>
              <a:buChar char="•"/>
              <a:defRPr sz="1600" kern="1200">
                <a:solidFill>
                  <a:srgbClr val="3A3D4B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4pPr>
            <a:lvl5pPr marL="132588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Font typeface="Arial" panose="020B0604020202020204" pitchFamily="34" charset="0"/>
              <a:buChar char="•"/>
              <a:defRPr sz="1600" kern="1200">
                <a:solidFill>
                  <a:srgbClr val="3A3D4B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5pPr>
            <a:lvl6pPr marL="155448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8308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1168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4028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>
                <a:solidFill>
                  <a:schemeClr val="accent1"/>
                </a:solidFill>
              </a:rPr>
              <a:t>Decisions to be made:</a:t>
            </a:r>
          </a:p>
          <a:p>
            <a:pPr lvl="1"/>
            <a:r>
              <a:rPr lang="en-US" dirty="0" smtClean="0">
                <a:solidFill>
                  <a:schemeClr val="accent1"/>
                </a:solidFill>
              </a:rPr>
              <a:t>What should the baseline be for A, B and C?</a:t>
            </a:r>
          </a:p>
          <a:p>
            <a:pPr lvl="1"/>
            <a:r>
              <a:rPr lang="en-US" dirty="0" smtClean="0">
                <a:solidFill>
                  <a:schemeClr val="accent1"/>
                </a:solidFill>
              </a:rPr>
              <a:t>What should the targets be </a:t>
            </a:r>
            <a:r>
              <a:rPr lang="en-US" dirty="0">
                <a:solidFill>
                  <a:schemeClr val="accent1"/>
                </a:solidFill>
              </a:rPr>
              <a:t>for </a:t>
            </a:r>
            <a:r>
              <a:rPr lang="en-US" dirty="0" smtClean="0">
                <a:solidFill>
                  <a:schemeClr val="accent1"/>
                </a:solidFill>
              </a:rPr>
              <a:t>A, B and C?</a:t>
            </a:r>
          </a:p>
          <a:p>
            <a:pPr lvl="1"/>
            <a:r>
              <a:rPr lang="en-US" dirty="0" smtClean="0">
                <a:solidFill>
                  <a:schemeClr val="accent1"/>
                </a:solidFill>
              </a:rPr>
              <a:t>Should the targets increase each year?</a:t>
            </a:r>
          </a:p>
          <a:p>
            <a:pPr lvl="2"/>
            <a:r>
              <a:rPr lang="en-US" dirty="0" smtClean="0">
                <a:solidFill>
                  <a:schemeClr val="accent1"/>
                </a:solidFill>
              </a:rPr>
              <a:t>If Yes, by how much?</a:t>
            </a:r>
          </a:p>
          <a:p>
            <a:pPr lvl="1"/>
            <a:r>
              <a:rPr lang="en-US" dirty="0" smtClean="0">
                <a:solidFill>
                  <a:schemeClr val="accent1"/>
                </a:solidFill>
              </a:rPr>
              <a:t>Will the COVID-19 pandemic impact preschool outcomes?</a:t>
            </a:r>
          </a:p>
          <a:p>
            <a:pPr lvl="1"/>
            <a:endParaRPr lang="en-US" dirty="0" smtClean="0">
              <a:solidFill>
                <a:schemeClr val="accent1"/>
              </a:solidFill>
            </a:endParaRPr>
          </a:p>
          <a:p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399" y="4449818"/>
            <a:ext cx="3647562" cy="18237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84188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Parent Involvement (Indicator 8)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8. Percent of parents with a child receiving special education services who report that schools facilitated parent involvement as a means of improving services and results for children with disabilities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Investing for tomorrow, delivering today.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8E3F6-DE14-48B2-B2BC-6FABA9630FB8}" type="slidenum">
              <a:rPr lang="en-US" smtClean="0"/>
              <a:t>37</a:t>
            </a:fld>
            <a:endParaRPr lang="en-US"/>
          </a:p>
        </p:txBody>
      </p:sp>
      <p:graphicFrame>
        <p:nvGraphicFramePr>
          <p:cNvPr id="6" name="Content Placeholder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99173468"/>
              </p:ext>
            </p:extLst>
          </p:nvPr>
        </p:nvGraphicFramePr>
        <p:xfrm>
          <a:off x="2518756" y="3009207"/>
          <a:ext cx="7207135" cy="354122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1204571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Parent Involvement</a:t>
            </a:r>
            <a:br>
              <a:rPr lang="en-US" dirty="0" smtClean="0"/>
            </a:br>
            <a:r>
              <a:rPr lang="en-US" dirty="0" smtClean="0"/>
              <a:t>Parent Input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Investing for tomorrow, delivering today.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8E3F6-DE14-48B2-B2BC-6FABA9630FB8}" type="slidenum">
              <a:rPr lang="en-US" smtClean="0"/>
              <a:t>38</a:t>
            </a:fld>
            <a:endParaRPr lang="en-US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1295400" y="1828800"/>
            <a:ext cx="9601200" cy="4343400"/>
          </a:xfrm>
        </p:spPr>
        <p:txBody>
          <a:bodyPr/>
          <a:lstStyle/>
          <a:p>
            <a:r>
              <a:rPr lang="en-US" dirty="0" smtClean="0">
                <a:solidFill>
                  <a:schemeClr val="accent1"/>
                </a:solidFill>
              </a:rPr>
              <a:t>Analyzing Data</a:t>
            </a:r>
          </a:p>
          <a:p>
            <a:r>
              <a:rPr lang="en-US" dirty="0" smtClean="0">
                <a:solidFill>
                  <a:schemeClr val="accent1"/>
                </a:solidFill>
              </a:rPr>
              <a:t>Target Setting</a:t>
            </a:r>
          </a:p>
          <a:p>
            <a:r>
              <a:rPr lang="en-US" dirty="0" smtClean="0">
                <a:solidFill>
                  <a:schemeClr val="accent1"/>
                </a:solidFill>
              </a:rPr>
              <a:t>Evaluating Progress</a:t>
            </a:r>
          </a:p>
          <a:p>
            <a:r>
              <a:rPr lang="en-US" dirty="0" smtClean="0">
                <a:solidFill>
                  <a:schemeClr val="accent1"/>
                </a:solidFill>
              </a:rPr>
              <a:t>Improvement Strategies</a:t>
            </a:r>
          </a:p>
          <a:p>
            <a:endParaRPr lang="en-US" dirty="0"/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5496231" y="2514600"/>
            <a:ext cx="5771537" cy="3571568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/>
          </a:bodyPr>
          <a:lstStyle>
            <a:lvl1pPr marL="274320" indent="-27432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3A3D4B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54864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FF914D"/>
              </a:buClr>
              <a:buFont typeface="Wingdings" panose="05000000000000000000" pitchFamily="2" charset="2"/>
              <a:buChar char="§"/>
              <a:defRPr sz="2000" kern="1200">
                <a:solidFill>
                  <a:srgbClr val="3A3D4B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2pPr>
            <a:lvl3pPr marL="82296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rgbClr val="048A81"/>
              </a:buClr>
              <a:buFont typeface="Wingdings" panose="05000000000000000000" pitchFamily="2" charset="2"/>
              <a:buChar char="ü"/>
              <a:defRPr sz="1800" kern="1200">
                <a:solidFill>
                  <a:srgbClr val="3A3D4B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3pPr>
            <a:lvl4pPr marL="109728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Font typeface="Arial" panose="020B0604020202020204" pitchFamily="34" charset="0"/>
              <a:buChar char="•"/>
              <a:defRPr sz="1600" kern="1200">
                <a:solidFill>
                  <a:srgbClr val="3A3D4B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4pPr>
            <a:lvl5pPr marL="132588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Font typeface="Arial" panose="020B0604020202020204" pitchFamily="34" charset="0"/>
              <a:buChar char="•"/>
              <a:defRPr sz="1600" kern="1200">
                <a:solidFill>
                  <a:srgbClr val="3A3D4B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5pPr>
            <a:lvl6pPr marL="155448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8308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1168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4028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Decisions to be made:</a:t>
            </a:r>
          </a:p>
          <a:p>
            <a:pPr lvl="1"/>
            <a:r>
              <a:rPr lang="en-US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What should the baseline be?</a:t>
            </a:r>
          </a:p>
          <a:p>
            <a:pPr lvl="1"/>
            <a:r>
              <a:rPr lang="en-US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What should the target be?</a:t>
            </a:r>
          </a:p>
          <a:p>
            <a:pPr lvl="1"/>
            <a:r>
              <a:rPr lang="en-US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Should the targets increase each year?</a:t>
            </a:r>
          </a:p>
          <a:p>
            <a:pPr lvl="2"/>
            <a:r>
              <a:rPr lang="en-US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If Yes, by how much?</a:t>
            </a:r>
          </a:p>
          <a:p>
            <a:pPr lvl="1"/>
            <a:r>
              <a:rPr lang="en-US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What demographic data point should the State select?</a:t>
            </a:r>
          </a:p>
          <a:p>
            <a:pPr lvl="1"/>
            <a:r>
              <a:rPr lang="en-US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Will the COVID-19 pandemic impact parent involvement rates?</a:t>
            </a:r>
          </a:p>
          <a:p>
            <a:pPr lvl="1"/>
            <a:endParaRPr lang="en-US" dirty="0" smtClean="0">
              <a:solidFill>
                <a:schemeClr val="accent1"/>
              </a:solidFill>
            </a:endParaRPr>
          </a:p>
          <a:p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1645" y="4047830"/>
            <a:ext cx="3359651" cy="22257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25424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Post School Outcomes (Indicator 14)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>
                <a:solidFill>
                  <a:schemeClr val="dk1"/>
                </a:solidFill>
              </a:rPr>
              <a:t>14. Percent </a:t>
            </a:r>
            <a:r>
              <a:rPr lang="en-US" dirty="0">
                <a:solidFill>
                  <a:schemeClr val="dk1"/>
                </a:solidFill>
              </a:rPr>
              <a:t>of youth who are no longer in secondary school, had IEPs in effect at the time they left school, and were:</a:t>
            </a:r>
          </a:p>
          <a:p>
            <a:pPr marL="777240" lvl="1" indent="-457200">
              <a:buFont typeface="+mj-lt"/>
              <a:buAutoNum type="alphaUcPeriod"/>
            </a:pPr>
            <a:r>
              <a:rPr lang="en-US" dirty="0" smtClean="0">
                <a:solidFill>
                  <a:schemeClr val="dk1"/>
                </a:solidFill>
              </a:rPr>
              <a:t>Enrolled </a:t>
            </a:r>
            <a:r>
              <a:rPr lang="en-US" dirty="0">
                <a:solidFill>
                  <a:schemeClr val="dk1"/>
                </a:solidFill>
              </a:rPr>
              <a:t>in higher education within one year of leaving high school.</a:t>
            </a:r>
          </a:p>
          <a:p>
            <a:pPr marL="777240" lvl="1" indent="-457200">
              <a:buFont typeface="+mj-lt"/>
              <a:buAutoNum type="alphaUcPeriod"/>
            </a:pPr>
            <a:r>
              <a:rPr lang="en-US" dirty="0" smtClean="0">
                <a:solidFill>
                  <a:schemeClr val="dk1"/>
                </a:solidFill>
              </a:rPr>
              <a:t>Enrolled </a:t>
            </a:r>
            <a:r>
              <a:rPr lang="en-US" dirty="0">
                <a:solidFill>
                  <a:schemeClr val="dk1"/>
                </a:solidFill>
              </a:rPr>
              <a:t>in higher education or competitively employed within one year of leaving high school.</a:t>
            </a:r>
          </a:p>
          <a:p>
            <a:pPr marL="777240" lvl="1" indent="-457200">
              <a:buFont typeface="+mj-lt"/>
              <a:buAutoNum type="alphaUcPeriod"/>
            </a:pPr>
            <a:r>
              <a:rPr lang="en-US" dirty="0" smtClean="0">
                <a:solidFill>
                  <a:schemeClr val="dk1"/>
                </a:solidFill>
              </a:rPr>
              <a:t>Enrolled </a:t>
            </a:r>
            <a:r>
              <a:rPr lang="en-US" dirty="0">
                <a:solidFill>
                  <a:schemeClr val="dk1"/>
                </a:solidFill>
              </a:rPr>
              <a:t>in higher education or in some other postsecondary education or training program; or competitively employed or in some other employment within one year of leaving high school.</a:t>
            </a: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Investing for tomorrow, delivering today.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8E3F6-DE14-48B2-B2BC-6FABA9630FB8}" type="slidenum">
              <a:rPr lang="en-US" smtClean="0"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15029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37903"/>
            <a:ext cx="12192000" cy="1036850"/>
          </a:xfrm>
        </p:spPr>
        <p:txBody>
          <a:bodyPr>
            <a:normAutofit/>
          </a:bodyPr>
          <a:lstStyle/>
          <a:p>
            <a:pPr algn="ctr"/>
            <a:r>
              <a:rPr lang="en-US" dirty="0"/>
              <a:t>Housekeeping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Meeting Norms</a:t>
            </a:r>
          </a:p>
          <a:p>
            <a:pPr lvl="1"/>
            <a:r>
              <a:rPr lang="en-US" sz="2800" dirty="0"/>
              <a:t>Everyone has valuable information to provide</a:t>
            </a:r>
          </a:p>
          <a:p>
            <a:pPr lvl="1"/>
            <a:r>
              <a:rPr lang="en-US" sz="2800" dirty="0"/>
              <a:t>Raise your hand via Zoom</a:t>
            </a:r>
          </a:p>
          <a:p>
            <a:pPr lvl="2"/>
            <a:r>
              <a:rPr lang="en-US" sz="2600" dirty="0" smtClean="0"/>
              <a:t>Leah Johnson will </a:t>
            </a:r>
            <a:r>
              <a:rPr lang="en-US" sz="2600" dirty="0"/>
              <a:t>acknowledge those with raised hands</a:t>
            </a:r>
          </a:p>
          <a:p>
            <a:pPr lvl="1" algn="just"/>
            <a:endParaRPr lang="en-US" sz="2800" dirty="0"/>
          </a:p>
          <a:p>
            <a:pPr lvl="1" algn="just"/>
            <a:endParaRPr lang="en-US" sz="2800" dirty="0"/>
          </a:p>
          <a:p>
            <a:pPr lvl="1" algn="just"/>
            <a:endParaRPr lang="en-US" sz="2800" dirty="0"/>
          </a:p>
          <a:p>
            <a:pPr lvl="2" algn="just"/>
            <a:r>
              <a:rPr lang="en-US" sz="2600" dirty="0"/>
              <a:t>Lower hand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Investing for tomorrow, delivering today.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8E3F6-DE14-48B2-B2BC-6FABA9630FB8}" type="slidenum">
              <a:rPr lang="en-US" smtClean="0"/>
              <a:t>4</a:t>
            </a:fld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83760" y="4000500"/>
            <a:ext cx="6638925" cy="752475"/>
          </a:xfrm>
          <a:prstGeom prst="rect">
            <a:avLst/>
          </a:prstGeom>
        </p:spPr>
      </p:pic>
      <p:sp>
        <p:nvSpPr>
          <p:cNvPr id="7" name="Up Arrow 6"/>
          <p:cNvSpPr/>
          <p:nvPr/>
        </p:nvSpPr>
        <p:spPr>
          <a:xfrm>
            <a:off x="7611292" y="4841965"/>
            <a:ext cx="478971" cy="757646"/>
          </a:xfrm>
          <a:prstGeom prst="upArrow">
            <a:avLst/>
          </a:prstGeom>
          <a:solidFill>
            <a:srgbClr val="CC99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7611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Post School Outcomes (Indicator 14A)</a:t>
            </a:r>
            <a:endParaRPr lang="en-US" dirty="0"/>
          </a:p>
        </p:txBody>
      </p:sp>
      <p:graphicFrame>
        <p:nvGraphicFramePr>
          <p:cNvPr id="8" name="Content Placeholder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00338380"/>
              </p:ext>
            </p:extLst>
          </p:nvPr>
        </p:nvGraphicFramePr>
        <p:xfrm>
          <a:off x="1295400" y="1828800"/>
          <a:ext cx="9601200" cy="4343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Investing for tomorrow, delivering today.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8E3F6-DE14-48B2-B2BC-6FABA9630FB8}" type="slidenum">
              <a:rPr lang="en-US" smtClean="0"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64034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Post School Outcomes (Indicator 14B)</a:t>
            </a:r>
            <a:endParaRPr lang="en-US" dirty="0"/>
          </a:p>
        </p:txBody>
      </p:sp>
      <p:graphicFrame>
        <p:nvGraphicFramePr>
          <p:cNvPr id="8" name="Content Placeholder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91083702"/>
              </p:ext>
            </p:extLst>
          </p:nvPr>
        </p:nvGraphicFramePr>
        <p:xfrm>
          <a:off x="1295400" y="1828800"/>
          <a:ext cx="9601200" cy="4343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Investing for tomorrow, delivering today.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8E3F6-DE14-48B2-B2BC-6FABA9630FB8}" type="slidenum">
              <a:rPr lang="en-US" smtClean="0"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41339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Post School Outcomes (Indicator 14C)</a:t>
            </a:r>
            <a:endParaRPr lang="en-US" dirty="0"/>
          </a:p>
        </p:txBody>
      </p:sp>
      <p:graphicFrame>
        <p:nvGraphicFramePr>
          <p:cNvPr id="8" name="Content Placeholder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87088120"/>
              </p:ext>
            </p:extLst>
          </p:nvPr>
        </p:nvGraphicFramePr>
        <p:xfrm>
          <a:off x="1295400" y="1661652"/>
          <a:ext cx="9601200" cy="45105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Investing for tomorrow, delivering today.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8E3F6-DE14-48B2-B2BC-6FABA9630FB8}" type="slidenum">
              <a:rPr lang="en-US" smtClean="0"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58494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Post School Outcomes</a:t>
            </a:r>
            <a:br>
              <a:rPr lang="en-US" dirty="0" smtClean="0"/>
            </a:br>
            <a:r>
              <a:rPr lang="en-US" dirty="0" smtClean="0"/>
              <a:t>Parent Input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Investing for tomorrow, delivering today.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8E3F6-DE14-48B2-B2BC-6FABA9630FB8}" type="slidenum">
              <a:rPr lang="en-US" smtClean="0"/>
              <a:t>43</a:t>
            </a:fld>
            <a:endParaRPr lang="en-US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1295400" y="1828800"/>
            <a:ext cx="9601200" cy="4343400"/>
          </a:xfrm>
        </p:spPr>
        <p:txBody>
          <a:bodyPr/>
          <a:lstStyle/>
          <a:p>
            <a:r>
              <a:rPr lang="en-US" dirty="0" smtClean="0">
                <a:solidFill>
                  <a:schemeClr val="accent1"/>
                </a:solidFill>
              </a:rPr>
              <a:t>Analyzing Data</a:t>
            </a:r>
          </a:p>
          <a:p>
            <a:r>
              <a:rPr lang="en-US" dirty="0" smtClean="0">
                <a:solidFill>
                  <a:schemeClr val="accent1"/>
                </a:solidFill>
              </a:rPr>
              <a:t>Target Setting</a:t>
            </a:r>
          </a:p>
          <a:p>
            <a:r>
              <a:rPr lang="en-US" dirty="0" smtClean="0">
                <a:solidFill>
                  <a:schemeClr val="accent1"/>
                </a:solidFill>
              </a:rPr>
              <a:t>Evaluating Progress</a:t>
            </a:r>
          </a:p>
          <a:p>
            <a:r>
              <a:rPr lang="en-US" dirty="0" smtClean="0">
                <a:solidFill>
                  <a:schemeClr val="accent1"/>
                </a:solidFill>
              </a:rPr>
              <a:t>Improvement Strategies</a:t>
            </a:r>
          </a:p>
          <a:p>
            <a:endParaRPr lang="en-US" dirty="0"/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5496231" y="2514600"/>
            <a:ext cx="5771537" cy="3571568"/>
          </a:xfrm>
          <a:prstGeom prst="roundRect">
            <a:avLst/>
          </a:prstGeom>
          <a:solidFill>
            <a:srgbClr val="00FFCC"/>
          </a:solidFill>
        </p:spPr>
        <p:txBody>
          <a:bodyPr vert="horz" lIns="91440" tIns="45720" rIns="91440" bIns="45720" rtlCol="0">
            <a:normAutofit lnSpcReduction="10000"/>
          </a:bodyPr>
          <a:lstStyle>
            <a:lvl1pPr marL="274320" indent="-27432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3A3D4B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54864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FF914D"/>
              </a:buClr>
              <a:buFont typeface="Wingdings" panose="05000000000000000000" pitchFamily="2" charset="2"/>
              <a:buChar char="§"/>
              <a:defRPr sz="2000" kern="1200">
                <a:solidFill>
                  <a:srgbClr val="3A3D4B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2pPr>
            <a:lvl3pPr marL="82296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rgbClr val="048A81"/>
              </a:buClr>
              <a:buFont typeface="Wingdings" panose="05000000000000000000" pitchFamily="2" charset="2"/>
              <a:buChar char="ü"/>
              <a:defRPr sz="1800" kern="1200">
                <a:solidFill>
                  <a:srgbClr val="3A3D4B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3pPr>
            <a:lvl4pPr marL="109728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Font typeface="Arial" panose="020B0604020202020204" pitchFamily="34" charset="0"/>
              <a:buChar char="•"/>
              <a:defRPr sz="1600" kern="1200">
                <a:solidFill>
                  <a:srgbClr val="3A3D4B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4pPr>
            <a:lvl5pPr marL="132588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Font typeface="Arial" panose="020B0604020202020204" pitchFamily="34" charset="0"/>
              <a:buChar char="•"/>
              <a:defRPr sz="1600" kern="1200">
                <a:solidFill>
                  <a:srgbClr val="3A3D4B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5pPr>
            <a:lvl6pPr marL="155448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8308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1168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4028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>
                <a:solidFill>
                  <a:schemeClr val="accent1"/>
                </a:solidFill>
              </a:rPr>
              <a:t>Decisions to be made:</a:t>
            </a:r>
          </a:p>
          <a:p>
            <a:pPr lvl="1"/>
            <a:r>
              <a:rPr lang="en-US" dirty="0" smtClean="0">
                <a:solidFill>
                  <a:schemeClr val="accent1"/>
                </a:solidFill>
              </a:rPr>
              <a:t>What should the baselines be for A, B and C?</a:t>
            </a:r>
          </a:p>
          <a:p>
            <a:pPr lvl="1"/>
            <a:r>
              <a:rPr lang="en-US" dirty="0" smtClean="0">
                <a:solidFill>
                  <a:schemeClr val="accent1"/>
                </a:solidFill>
              </a:rPr>
              <a:t>What should the targets be </a:t>
            </a:r>
            <a:r>
              <a:rPr lang="en-US" dirty="0">
                <a:solidFill>
                  <a:schemeClr val="accent1"/>
                </a:solidFill>
              </a:rPr>
              <a:t>A, B and C</a:t>
            </a:r>
            <a:r>
              <a:rPr lang="en-US" dirty="0" smtClean="0">
                <a:solidFill>
                  <a:schemeClr val="accent1"/>
                </a:solidFill>
              </a:rPr>
              <a:t>?</a:t>
            </a:r>
          </a:p>
          <a:p>
            <a:pPr lvl="1"/>
            <a:r>
              <a:rPr lang="en-US" dirty="0" smtClean="0">
                <a:solidFill>
                  <a:schemeClr val="accent1"/>
                </a:solidFill>
              </a:rPr>
              <a:t>Should the targets increase each year?</a:t>
            </a:r>
          </a:p>
          <a:p>
            <a:pPr lvl="2"/>
            <a:r>
              <a:rPr lang="en-US" dirty="0" smtClean="0">
                <a:solidFill>
                  <a:schemeClr val="accent1"/>
                </a:solidFill>
              </a:rPr>
              <a:t>If Yes, by how much?</a:t>
            </a:r>
          </a:p>
          <a:p>
            <a:pPr lvl="1"/>
            <a:r>
              <a:rPr lang="en-US" dirty="0">
                <a:solidFill>
                  <a:schemeClr val="accent1"/>
                </a:solidFill>
              </a:rPr>
              <a:t>What demographic data point should the State select</a:t>
            </a:r>
            <a:r>
              <a:rPr lang="en-US" dirty="0" smtClean="0">
                <a:solidFill>
                  <a:schemeClr val="accent1"/>
                </a:solidFill>
              </a:rPr>
              <a:t>?</a:t>
            </a:r>
          </a:p>
          <a:p>
            <a:pPr lvl="1"/>
            <a:r>
              <a:rPr lang="en-US" dirty="0" smtClean="0">
                <a:solidFill>
                  <a:schemeClr val="accent1"/>
                </a:solidFill>
              </a:rPr>
              <a:t>Will the COVID-19 pandemic impact </a:t>
            </a:r>
            <a:r>
              <a:rPr lang="en-US" dirty="0" smtClean="0">
                <a:solidFill>
                  <a:schemeClr val="accent1"/>
                </a:solidFill>
              </a:rPr>
              <a:t>post school outcome </a:t>
            </a:r>
            <a:r>
              <a:rPr lang="en-US" dirty="0" smtClean="0">
                <a:solidFill>
                  <a:schemeClr val="accent1"/>
                </a:solidFill>
              </a:rPr>
              <a:t>rates?</a:t>
            </a:r>
          </a:p>
          <a:p>
            <a:pPr lvl="1"/>
            <a:endParaRPr lang="en-US" dirty="0" smtClean="0">
              <a:solidFill>
                <a:schemeClr val="accent1"/>
              </a:solidFill>
            </a:endParaRPr>
          </a:p>
          <a:p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4590" y="4058725"/>
            <a:ext cx="3909795" cy="20274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53105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Dispute Resolution and Alternative Dispute Resolution Options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0" y="1584959"/>
            <a:ext cx="9601200" cy="4947921"/>
          </a:xfrm>
        </p:spPr>
        <p:txBody>
          <a:bodyPr>
            <a:normAutofit fontScale="92500" lnSpcReduction="20000"/>
          </a:bodyPr>
          <a:lstStyle/>
          <a:p>
            <a:r>
              <a:rPr lang="en-US" u="sng" dirty="0" smtClean="0"/>
              <a:t>Third Party Intervention/Pre-complaint Mediation</a:t>
            </a:r>
          </a:p>
          <a:p>
            <a:r>
              <a:rPr lang="en-US" u="sng" dirty="0" smtClean="0"/>
              <a:t>State Level Complaint</a:t>
            </a:r>
          </a:p>
          <a:p>
            <a:pPr lvl="1"/>
            <a:r>
              <a:rPr lang="en-US" dirty="0" smtClean="0"/>
              <a:t>PED Investigation into alleged violations of IDEA and State rules</a:t>
            </a:r>
          </a:p>
          <a:p>
            <a:pPr lvl="2"/>
            <a:r>
              <a:rPr lang="en-US" dirty="0" smtClean="0"/>
              <a:t>Student centered violations, systemic violations, sometimes both</a:t>
            </a:r>
          </a:p>
          <a:p>
            <a:r>
              <a:rPr lang="en-US" u="sng" dirty="0" smtClean="0"/>
              <a:t>Due Process Hearing Request</a:t>
            </a:r>
          </a:p>
          <a:p>
            <a:pPr lvl="1"/>
            <a:r>
              <a:rPr lang="en-US" dirty="0" smtClean="0"/>
              <a:t>Adversarial hearing (Court like proceeding)</a:t>
            </a:r>
          </a:p>
          <a:p>
            <a:pPr lvl="2"/>
            <a:r>
              <a:rPr lang="en-US" dirty="0" smtClean="0"/>
              <a:t>Student centered </a:t>
            </a:r>
          </a:p>
          <a:p>
            <a:pPr lvl="1"/>
            <a:r>
              <a:rPr lang="en-US" dirty="0" smtClean="0"/>
              <a:t>Resolution Session</a:t>
            </a:r>
          </a:p>
          <a:p>
            <a:r>
              <a:rPr lang="en-US" u="sng" dirty="0" smtClean="0"/>
              <a:t>Mediation (Post-complaint)</a:t>
            </a:r>
          </a:p>
          <a:p>
            <a:pPr lvl="1"/>
            <a:r>
              <a:rPr lang="en-US" dirty="0" smtClean="0"/>
              <a:t>Can be requested in order to resolve some or all issues related to the above complaints</a:t>
            </a:r>
          </a:p>
          <a:p>
            <a:r>
              <a:rPr lang="en-US" u="sng" dirty="0" smtClean="0"/>
              <a:t>Facilitated IEP (Currently only Post-Complaint)</a:t>
            </a:r>
          </a:p>
          <a:p>
            <a:pPr lvl="1"/>
            <a:r>
              <a:rPr lang="en-US" dirty="0"/>
              <a:t>Can be requested in order to resolve some or all issues related to the above </a:t>
            </a:r>
            <a:r>
              <a:rPr lang="en-US" dirty="0" smtClean="0"/>
              <a:t>complaints</a:t>
            </a:r>
          </a:p>
          <a:p>
            <a:r>
              <a:rPr lang="en-US" dirty="0"/>
              <a:t>https://webnew.ped.state.nm.us/bureaus/special-education/dispute-resolution</a:t>
            </a:r>
            <a:r>
              <a:rPr lang="en-US" dirty="0" smtClean="0"/>
              <a:t>/</a:t>
            </a:r>
          </a:p>
          <a:p>
            <a:pPr marL="0" indent="0">
              <a:buNone/>
            </a:pPr>
            <a:endParaRPr lang="en-US" dirty="0" smtClean="0"/>
          </a:p>
          <a:p>
            <a:pPr lvl="1"/>
            <a:endParaRPr lang="en-US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Investing for tomorrow, delivering today.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8E3F6-DE14-48B2-B2BC-6FABA9630FB8}" type="slidenum">
              <a:rPr lang="en-US" smtClean="0"/>
              <a:t>44</a:t>
            </a:fld>
            <a:endParaRPr lang="en-US"/>
          </a:p>
        </p:txBody>
      </p:sp>
      <p:pic>
        <p:nvPicPr>
          <p:cNvPr id="6" name="Picture 5" descr="International Academy for Building Capacity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27694" y="2885439"/>
            <a:ext cx="2966212" cy="16716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68186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Resolution Sessions (Indicator 15)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Investing for tomorrow, delivering today.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8E3F6-DE14-48B2-B2BC-6FABA9630FB8}" type="slidenum">
              <a:rPr lang="en-US" smtClean="0"/>
              <a:t>45</a:t>
            </a:fld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1366750" y="1815776"/>
            <a:ext cx="9601200" cy="877548"/>
          </a:xfrm>
        </p:spPr>
        <p:txBody>
          <a:bodyPr/>
          <a:lstStyle/>
          <a:p>
            <a:pPr marL="0" indent="0">
              <a:buNone/>
            </a:pPr>
            <a:r>
              <a:rPr lang="en-US" dirty="0">
                <a:ea typeface="Arial" panose="020B0604020202020204" pitchFamily="34" charset="0"/>
              </a:rPr>
              <a:t>15. Percent of hearing requests that went to resolution sessions that were resolved through resolution session settlement agreements</a:t>
            </a:r>
            <a:endParaRPr lang="en-US" dirty="0"/>
          </a:p>
          <a:p>
            <a:endParaRPr lang="en-US" dirty="0"/>
          </a:p>
        </p:txBody>
      </p:sp>
      <p:graphicFrame>
        <p:nvGraphicFramePr>
          <p:cNvPr id="8" name="Content Placeholder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00045665"/>
              </p:ext>
            </p:extLst>
          </p:nvPr>
        </p:nvGraphicFramePr>
        <p:xfrm>
          <a:off x="1571105" y="2768138"/>
          <a:ext cx="8875915" cy="34248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2677547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Resolution Sessions</a:t>
            </a:r>
            <a:br>
              <a:rPr lang="en-US" dirty="0" smtClean="0"/>
            </a:br>
            <a:r>
              <a:rPr lang="en-US" dirty="0" smtClean="0"/>
              <a:t>Parent Input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Investing for tomorrow, delivering today.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8E3F6-DE14-48B2-B2BC-6FABA9630FB8}" type="slidenum">
              <a:rPr lang="en-US" smtClean="0"/>
              <a:t>46</a:t>
            </a:fld>
            <a:endParaRPr lang="en-US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1295400" y="1828800"/>
            <a:ext cx="9601200" cy="4343400"/>
          </a:xfrm>
        </p:spPr>
        <p:txBody>
          <a:bodyPr/>
          <a:lstStyle/>
          <a:p>
            <a:r>
              <a:rPr lang="en-US" dirty="0" smtClean="0">
                <a:solidFill>
                  <a:schemeClr val="accent1"/>
                </a:solidFill>
              </a:rPr>
              <a:t>Analyzing Data</a:t>
            </a:r>
          </a:p>
          <a:p>
            <a:r>
              <a:rPr lang="en-US" dirty="0" smtClean="0">
                <a:solidFill>
                  <a:schemeClr val="accent1"/>
                </a:solidFill>
              </a:rPr>
              <a:t>Target Setting</a:t>
            </a:r>
          </a:p>
          <a:p>
            <a:r>
              <a:rPr lang="en-US" dirty="0" smtClean="0">
                <a:solidFill>
                  <a:schemeClr val="accent1"/>
                </a:solidFill>
              </a:rPr>
              <a:t>Evaluating Progress</a:t>
            </a:r>
          </a:p>
          <a:p>
            <a:r>
              <a:rPr lang="en-US" dirty="0" smtClean="0">
                <a:solidFill>
                  <a:schemeClr val="accent1"/>
                </a:solidFill>
              </a:rPr>
              <a:t>Improvement Strategies</a:t>
            </a:r>
          </a:p>
          <a:p>
            <a:endParaRPr lang="en-US" dirty="0"/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5496231" y="2514600"/>
            <a:ext cx="5771537" cy="3571568"/>
          </a:xfrm>
          <a:prstGeom prst="rect">
            <a:avLst/>
          </a:prstGeom>
          <a:solidFill>
            <a:srgbClr val="FFCCCC"/>
          </a:solidFill>
        </p:spPr>
        <p:txBody>
          <a:bodyPr vert="horz" lIns="91440" tIns="45720" rIns="91440" bIns="45720" rtlCol="0">
            <a:normAutofit/>
          </a:bodyPr>
          <a:lstStyle>
            <a:lvl1pPr marL="274320" indent="-27432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3A3D4B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54864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FF914D"/>
              </a:buClr>
              <a:buFont typeface="Wingdings" panose="05000000000000000000" pitchFamily="2" charset="2"/>
              <a:buChar char="§"/>
              <a:defRPr sz="2000" kern="1200">
                <a:solidFill>
                  <a:srgbClr val="3A3D4B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2pPr>
            <a:lvl3pPr marL="82296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rgbClr val="048A81"/>
              </a:buClr>
              <a:buFont typeface="Wingdings" panose="05000000000000000000" pitchFamily="2" charset="2"/>
              <a:buChar char="ü"/>
              <a:defRPr sz="1800" kern="1200">
                <a:solidFill>
                  <a:srgbClr val="3A3D4B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3pPr>
            <a:lvl4pPr marL="109728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Font typeface="Arial" panose="020B0604020202020204" pitchFamily="34" charset="0"/>
              <a:buChar char="•"/>
              <a:defRPr sz="1600" kern="1200">
                <a:solidFill>
                  <a:srgbClr val="3A3D4B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4pPr>
            <a:lvl5pPr marL="132588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Font typeface="Arial" panose="020B0604020202020204" pitchFamily="34" charset="0"/>
              <a:buChar char="•"/>
              <a:defRPr sz="1600" kern="1200">
                <a:solidFill>
                  <a:srgbClr val="3A3D4B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5pPr>
            <a:lvl6pPr marL="155448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8308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1168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4028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>
                <a:solidFill>
                  <a:schemeClr val="accent1"/>
                </a:solidFill>
              </a:rPr>
              <a:t>Decisions to be made:</a:t>
            </a:r>
          </a:p>
          <a:p>
            <a:pPr lvl="1"/>
            <a:r>
              <a:rPr lang="en-US" dirty="0" smtClean="0">
                <a:solidFill>
                  <a:schemeClr val="accent1"/>
                </a:solidFill>
              </a:rPr>
              <a:t>What should the baseline be?</a:t>
            </a:r>
          </a:p>
          <a:p>
            <a:pPr lvl="1"/>
            <a:r>
              <a:rPr lang="en-US" dirty="0" smtClean="0">
                <a:solidFill>
                  <a:schemeClr val="accent1"/>
                </a:solidFill>
              </a:rPr>
              <a:t>What should the target be?</a:t>
            </a:r>
          </a:p>
          <a:p>
            <a:pPr lvl="1"/>
            <a:r>
              <a:rPr lang="en-US" dirty="0" smtClean="0">
                <a:solidFill>
                  <a:schemeClr val="accent1"/>
                </a:solidFill>
              </a:rPr>
              <a:t>Should the target increase each year?</a:t>
            </a:r>
          </a:p>
          <a:p>
            <a:pPr lvl="2"/>
            <a:r>
              <a:rPr lang="en-US" dirty="0" smtClean="0">
                <a:solidFill>
                  <a:schemeClr val="accent1"/>
                </a:solidFill>
              </a:rPr>
              <a:t>If Yes, by how much?</a:t>
            </a:r>
          </a:p>
          <a:p>
            <a:pPr lvl="1"/>
            <a:r>
              <a:rPr lang="en-US" dirty="0" smtClean="0">
                <a:solidFill>
                  <a:schemeClr val="accent1"/>
                </a:solidFill>
              </a:rPr>
              <a:t>Will the COVID-19 pandemic impact resolution session rates?</a:t>
            </a:r>
          </a:p>
          <a:p>
            <a:pPr lvl="1"/>
            <a:endParaRPr lang="en-US" dirty="0" smtClean="0">
              <a:solidFill>
                <a:schemeClr val="accent1"/>
              </a:solidFill>
            </a:endParaRPr>
          </a:p>
          <a:p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399" y="4071728"/>
            <a:ext cx="3456613" cy="23032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85821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Mediations (Indicator 16)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Investing for tomorrow, delivering today.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8E3F6-DE14-48B2-B2BC-6FABA9630FB8}" type="slidenum">
              <a:rPr lang="en-US" smtClean="0"/>
              <a:t>47</a:t>
            </a:fld>
            <a:endParaRPr lang="en-US"/>
          </a:p>
        </p:txBody>
      </p:sp>
      <p:graphicFrame>
        <p:nvGraphicFramePr>
          <p:cNvPr id="9" name="Content Placeholder 8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30203602"/>
              </p:ext>
            </p:extLst>
          </p:nvPr>
        </p:nvGraphicFramePr>
        <p:xfrm>
          <a:off x="1870363" y="2626821"/>
          <a:ext cx="8968047" cy="307155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Rectangle 5"/>
          <p:cNvSpPr/>
          <p:nvPr/>
        </p:nvSpPr>
        <p:spPr>
          <a:xfrm>
            <a:off x="1634836" y="1775798"/>
            <a:ext cx="942940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16230" marR="85725" indent="-248920">
              <a:spcBef>
                <a:spcPts val="595"/>
              </a:spcBef>
              <a:spcAft>
                <a:spcPts val="0"/>
              </a:spcAft>
            </a:pPr>
            <a:r>
              <a:rPr lang="en-US" sz="2400" dirty="0">
                <a:latin typeface="Calibri" panose="020F050202020403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16. Percent of mediations held that resulted in mediation agreements.</a:t>
            </a:r>
            <a:endParaRPr lang="en-US" sz="3200" dirty="0">
              <a:effectLst/>
              <a:latin typeface="Calibri" panose="020F0502020204030204" pitchFamily="34" charset="0"/>
              <a:ea typeface="Arial" panose="020B060402020202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3030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Mediations</a:t>
            </a:r>
            <a:br>
              <a:rPr lang="en-US" dirty="0" smtClean="0"/>
            </a:br>
            <a:r>
              <a:rPr lang="en-US" dirty="0" smtClean="0"/>
              <a:t>Parent Input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Investing for tomorrow, delivering today.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8E3F6-DE14-48B2-B2BC-6FABA9630FB8}" type="slidenum">
              <a:rPr lang="en-US" smtClean="0"/>
              <a:t>48</a:t>
            </a:fld>
            <a:endParaRPr lang="en-US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1295400" y="1828800"/>
            <a:ext cx="9601200" cy="4343400"/>
          </a:xfrm>
        </p:spPr>
        <p:txBody>
          <a:bodyPr/>
          <a:lstStyle/>
          <a:p>
            <a:r>
              <a:rPr lang="en-US" dirty="0" smtClean="0">
                <a:solidFill>
                  <a:schemeClr val="accent1"/>
                </a:solidFill>
              </a:rPr>
              <a:t>Analyzing Data</a:t>
            </a:r>
          </a:p>
          <a:p>
            <a:r>
              <a:rPr lang="en-US" dirty="0" smtClean="0">
                <a:solidFill>
                  <a:schemeClr val="accent1"/>
                </a:solidFill>
              </a:rPr>
              <a:t>Target Setting</a:t>
            </a:r>
          </a:p>
          <a:p>
            <a:r>
              <a:rPr lang="en-US" dirty="0" smtClean="0">
                <a:solidFill>
                  <a:schemeClr val="accent1"/>
                </a:solidFill>
              </a:rPr>
              <a:t>Evaluating Progress</a:t>
            </a:r>
          </a:p>
          <a:p>
            <a:r>
              <a:rPr lang="en-US" dirty="0" smtClean="0">
                <a:solidFill>
                  <a:schemeClr val="accent1"/>
                </a:solidFill>
              </a:rPr>
              <a:t>Improvement Strategies</a:t>
            </a:r>
          </a:p>
          <a:p>
            <a:endParaRPr lang="en-US" dirty="0"/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5496231" y="2514600"/>
            <a:ext cx="5771537" cy="3571568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/>
          </a:bodyPr>
          <a:lstStyle>
            <a:lvl1pPr marL="274320" indent="-27432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3A3D4B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54864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FF914D"/>
              </a:buClr>
              <a:buFont typeface="Wingdings" panose="05000000000000000000" pitchFamily="2" charset="2"/>
              <a:buChar char="§"/>
              <a:defRPr sz="2000" kern="1200">
                <a:solidFill>
                  <a:srgbClr val="3A3D4B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2pPr>
            <a:lvl3pPr marL="82296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rgbClr val="048A81"/>
              </a:buClr>
              <a:buFont typeface="Wingdings" panose="05000000000000000000" pitchFamily="2" charset="2"/>
              <a:buChar char="ü"/>
              <a:defRPr sz="1800" kern="1200">
                <a:solidFill>
                  <a:srgbClr val="3A3D4B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3pPr>
            <a:lvl4pPr marL="109728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Font typeface="Arial" panose="020B0604020202020204" pitchFamily="34" charset="0"/>
              <a:buChar char="•"/>
              <a:defRPr sz="1600" kern="1200">
                <a:solidFill>
                  <a:srgbClr val="3A3D4B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4pPr>
            <a:lvl5pPr marL="132588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Font typeface="Arial" panose="020B0604020202020204" pitchFamily="34" charset="0"/>
              <a:buChar char="•"/>
              <a:defRPr sz="1600" kern="1200">
                <a:solidFill>
                  <a:srgbClr val="3A3D4B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5pPr>
            <a:lvl6pPr marL="155448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8308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1168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4028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Decisions to be made:</a:t>
            </a:r>
          </a:p>
          <a:p>
            <a:pPr lvl="1"/>
            <a:r>
              <a:rPr lang="en-US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What should the baseline be?</a:t>
            </a:r>
          </a:p>
          <a:p>
            <a:pPr lvl="1"/>
            <a:r>
              <a:rPr lang="en-US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What should the target be?</a:t>
            </a:r>
          </a:p>
          <a:p>
            <a:pPr lvl="1"/>
            <a:r>
              <a:rPr lang="en-US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Should the target increase each year?</a:t>
            </a:r>
          </a:p>
          <a:p>
            <a:pPr lvl="2"/>
            <a:r>
              <a:rPr lang="en-US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If Yes, by how much?</a:t>
            </a:r>
          </a:p>
          <a:p>
            <a:pPr lvl="1"/>
            <a:r>
              <a:rPr lang="en-US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Will the COVID-19 pandemic impact mediation rates?</a:t>
            </a:r>
          </a:p>
          <a:p>
            <a:pPr lvl="1"/>
            <a:endParaRPr lang="en-US" dirty="0" smtClean="0">
              <a:solidFill>
                <a:schemeClr val="accent1"/>
              </a:solidFill>
            </a:endParaRPr>
          </a:p>
          <a:p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2422" y="3940952"/>
            <a:ext cx="2689815" cy="2434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56561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Parent Liaison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0" y="2238218"/>
            <a:ext cx="5787045" cy="3527582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Answer questions</a:t>
            </a:r>
          </a:p>
          <a:p>
            <a:r>
              <a:rPr lang="en-US" dirty="0" smtClean="0"/>
              <a:t>Explain alternative dispute resolution options</a:t>
            </a:r>
          </a:p>
          <a:p>
            <a:r>
              <a:rPr lang="en-US" dirty="0" smtClean="0"/>
              <a:t>Parent rights</a:t>
            </a:r>
          </a:p>
          <a:p>
            <a:r>
              <a:rPr lang="en-US" dirty="0" smtClean="0"/>
              <a:t>IEP process and parent’s role</a:t>
            </a:r>
          </a:p>
          <a:p>
            <a:r>
              <a:rPr lang="en-US" dirty="0" smtClean="0"/>
              <a:t>Provide resources</a:t>
            </a:r>
          </a:p>
          <a:p>
            <a:r>
              <a:rPr lang="en-US" dirty="0" smtClean="0"/>
              <a:t>Link to available community services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Investing for tomorrow, delivering today.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8E3F6-DE14-48B2-B2BC-6FABA9630FB8}" type="slidenum">
              <a:rPr lang="en-US" smtClean="0"/>
              <a:t>49</a:t>
            </a:fld>
            <a:endParaRPr lang="en-US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1008783" y="3761201"/>
            <a:ext cx="4390505" cy="1285179"/>
          </a:xfrm>
          <a:prstGeom prst="rect">
            <a:avLst/>
          </a:prstGeom>
          <a:gradFill flip="none" rotWithShape="1">
            <a:gsLst>
              <a:gs pos="0">
                <a:schemeClr val="accent5">
                  <a:lumMod val="67000"/>
                </a:schemeClr>
              </a:gs>
              <a:gs pos="48000">
                <a:schemeClr val="accent5">
                  <a:lumMod val="97000"/>
                  <a:lumOff val="3000"/>
                </a:schemeClr>
              </a:gs>
              <a:gs pos="100000">
                <a:schemeClr val="accent5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/>
          </a:bodyPr>
          <a:lstStyle>
            <a:lvl1pPr marL="274320" indent="-27432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3A3D4B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54864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FF914D"/>
              </a:buClr>
              <a:buFont typeface="Wingdings" panose="05000000000000000000" pitchFamily="2" charset="2"/>
              <a:buChar char="§"/>
              <a:defRPr sz="2000" kern="1200">
                <a:solidFill>
                  <a:srgbClr val="3A3D4B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2pPr>
            <a:lvl3pPr marL="82296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rgbClr val="048A81"/>
              </a:buClr>
              <a:buFont typeface="Wingdings" panose="05000000000000000000" pitchFamily="2" charset="2"/>
              <a:buChar char="ü"/>
              <a:defRPr sz="1800" kern="1200">
                <a:solidFill>
                  <a:srgbClr val="3A3D4B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3pPr>
            <a:lvl4pPr marL="109728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Font typeface="Arial" panose="020B0604020202020204" pitchFamily="34" charset="0"/>
              <a:buChar char="•"/>
              <a:defRPr sz="1600" kern="1200">
                <a:solidFill>
                  <a:srgbClr val="3A3D4B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4pPr>
            <a:lvl5pPr marL="132588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Font typeface="Arial" panose="020B0604020202020204" pitchFamily="34" charset="0"/>
              <a:buChar char="•"/>
              <a:defRPr sz="1600" kern="1200">
                <a:solidFill>
                  <a:srgbClr val="3A3D4B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5pPr>
            <a:lvl6pPr marL="155448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8308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1168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4028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Sbicca Brodeur</a:t>
            </a:r>
          </a:p>
          <a:p>
            <a:pPr lvl="1"/>
            <a:r>
              <a:rPr lang="en-US" dirty="0" smtClean="0">
                <a:solidFill>
                  <a:srgbClr val="66FF66"/>
                </a:solidFill>
                <a:hlinkClick r:id="rId2"/>
              </a:rPr>
              <a:t>Sbicca.brodeur2@state.nm.us</a:t>
            </a:r>
            <a:endParaRPr lang="en-US" dirty="0" smtClean="0">
              <a:solidFill>
                <a:srgbClr val="66FF66"/>
              </a:solidFill>
            </a:endParaRPr>
          </a:p>
          <a:p>
            <a:pPr lvl="1"/>
            <a:r>
              <a:rPr lang="en-US" dirty="0" smtClean="0"/>
              <a:t>505-490-2490</a:t>
            </a:r>
          </a:p>
          <a:p>
            <a:pPr lvl="1"/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3622" y="1690755"/>
            <a:ext cx="2973378" cy="14284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51009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37903"/>
            <a:ext cx="12192000" cy="1036850"/>
          </a:xfrm>
        </p:spPr>
        <p:txBody>
          <a:bodyPr>
            <a:normAutofit/>
          </a:bodyPr>
          <a:lstStyle/>
          <a:p>
            <a:pPr algn="ctr"/>
            <a:r>
              <a:rPr lang="en-US" dirty="0"/>
              <a:t>Housekeeping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Meeting Norms</a:t>
            </a:r>
          </a:p>
          <a:p>
            <a:pPr lvl="1" algn="just"/>
            <a:r>
              <a:rPr lang="en-US" sz="2800" dirty="0" smtClean="0"/>
              <a:t>Sign in and Input</a:t>
            </a:r>
          </a:p>
          <a:p>
            <a:pPr lvl="2" algn="just"/>
            <a:r>
              <a:rPr lang="en-US" sz="2600" dirty="0" smtClean="0"/>
              <a:t>See chat box for link </a:t>
            </a:r>
            <a:r>
              <a:rPr lang="en-US" u="sng" dirty="0">
                <a:hlinkClick r:id="rId2"/>
              </a:rPr>
              <a:t>https://</a:t>
            </a:r>
            <a:r>
              <a:rPr lang="en-US" u="sng" dirty="0" smtClean="0">
                <a:hlinkClick r:id="rId2"/>
              </a:rPr>
              <a:t>forms.gle/48r8aV3TgwHePvZ3A</a:t>
            </a:r>
            <a:endParaRPr lang="en-US" sz="2600" dirty="0" smtClean="0"/>
          </a:p>
          <a:p>
            <a:pPr lvl="1" algn="just"/>
            <a:r>
              <a:rPr lang="en-US" sz="2800" dirty="0" smtClean="0"/>
              <a:t>Chat </a:t>
            </a:r>
            <a:r>
              <a:rPr lang="en-US" sz="2800" dirty="0"/>
              <a:t>box available for questions</a:t>
            </a:r>
          </a:p>
          <a:p>
            <a:pPr lvl="2" algn="just"/>
            <a:r>
              <a:rPr lang="en-US" sz="2600" dirty="0"/>
              <a:t>Moderated by </a:t>
            </a:r>
            <a:r>
              <a:rPr lang="en-US" sz="2600" dirty="0" smtClean="0"/>
              <a:t>Leah Johnson</a:t>
            </a:r>
            <a:endParaRPr lang="en-US" sz="2600" dirty="0"/>
          </a:p>
          <a:p>
            <a:pPr lvl="1" algn="just"/>
            <a:r>
              <a:rPr lang="en-US" sz="2800" dirty="0" err="1"/>
              <a:t>Jamboard</a:t>
            </a:r>
            <a:r>
              <a:rPr lang="en-US" sz="2800" dirty="0"/>
              <a:t> available for feedback</a:t>
            </a:r>
          </a:p>
          <a:p>
            <a:pPr lvl="2" algn="just"/>
            <a:r>
              <a:rPr lang="en-US" sz="2600" dirty="0"/>
              <a:t>Moderated by Matthew </a:t>
            </a:r>
            <a:r>
              <a:rPr lang="en-US" sz="2600" dirty="0" smtClean="0"/>
              <a:t>Kump</a:t>
            </a:r>
          </a:p>
          <a:p>
            <a:pPr lvl="1" algn="just"/>
            <a:r>
              <a:rPr lang="en-US" sz="2800" dirty="0" smtClean="0"/>
              <a:t>Notes taken by Crystal Vigil</a:t>
            </a:r>
            <a:endParaRPr lang="en-US" sz="280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Investing for tomorrow, delivering today.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8E3F6-DE14-48B2-B2BC-6FABA9630FB8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98723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Thank you for participating!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Contact Information</a:t>
            </a:r>
          </a:p>
          <a:p>
            <a:pPr lvl="1"/>
            <a:r>
              <a:rPr lang="en-US" dirty="0"/>
              <a:t>Charlene Marcotte, Data Supervisor</a:t>
            </a:r>
          </a:p>
          <a:p>
            <a:pPr lvl="1"/>
            <a:r>
              <a:rPr lang="en-US" dirty="0">
                <a:hlinkClick r:id="rId2"/>
              </a:rPr>
              <a:t>Charlene.Marcotte@state.nm.us</a:t>
            </a:r>
            <a:endParaRPr lang="en-US" dirty="0"/>
          </a:p>
          <a:p>
            <a:pPr lvl="1"/>
            <a:r>
              <a:rPr lang="en-US" dirty="0"/>
              <a:t>(505) 309-1688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marL="320040" lvl="1" indent="0" algn="ctr">
              <a:buNone/>
            </a:pPr>
            <a:r>
              <a:rPr lang="en-US" sz="3600" dirty="0">
                <a:latin typeface="Ink Free" panose="03080402000500000000" pitchFamily="66" charset="0"/>
                <a:sym typeface="Wingdings" panose="05000000000000000000" pitchFamily="2" charset="2"/>
              </a:rPr>
              <a:t> </a:t>
            </a:r>
            <a:r>
              <a:rPr lang="en-US" sz="3600" dirty="0">
                <a:latin typeface="Ink Free" panose="03080402000500000000" pitchFamily="66" charset="0"/>
              </a:rPr>
              <a:t>Stay Safe!  Stay Healthy! </a:t>
            </a:r>
            <a:r>
              <a:rPr lang="en-US" sz="3600" dirty="0">
                <a:latin typeface="Ink Free" panose="03080402000500000000" pitchFamily="66" charset="0"/>
                <a:sym typeface="Wingdings" panose="05000000000000000000" pitchFamily="2" charset="2"/>
              </a:rPr>
              <a:t></a:t>
            </a:r>
            <a:endParaRPr lang="en-US" sz="3600" dirty="0">
              <a:latin typeface="Ink Free" panose="03080402000500000000" pitchFamily="66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Investing for tomorrow, delivering today.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8E3F6-DE14-48B2-B2BC-6FABA9630FB8}" type="slidenum">
              <a:rPr lang="en-US" smtClean="0"/>
              <a:t>50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7202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0"/>
                <a:lumOff val="100000"/>
              </a:schemeClr>
            </a:gs>
            <a:gs pos="35000">
              <a:schemeClr val="accent1">
                <a:lumMod val="0"/>
                <a:lumOff val="100000"/>
              </a:schemeClr>
            </a:gs>
            <a:gs pos="100000">
              <a:schemeClr val="accent1">
                <a:lumMod val="100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2738" y="504092"/>
            <a:ext cx="9119380" cy="3967896"/>
          </a:xfrm>
        </p:spPr>
        <p:txBody>
          <a:bodyPr>
            <a:normAutofit/>
          </a:bodyPr>
          <a:lstStyle/>
          <a:p>
            <a:r>
              <a:rPr lang="en-US" sz="5400" dirty="0" err="1"/>
              <a:t>Jamboard</a:t>
            </a:r>
            <a:r>
              <a:rPr lang="en-US" sz="5400" dirty="0"/>
              <a:t>		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339971" y="4952878"/>
            <a:ext cx="9002147" cy="1905122"/>
          </a:xfrm>
        </p:spPr>
        <p:txBody>
          <a:bodyPr>
            <a:normAutofit/>
          </a:bodyPr>
          <a:lstStyle/>
          <a:p>
            <a:r>
              <a:rPr lang="en-US" sz="4000" dirty="0"/>
              <a:t>Matthew Kump</a:t>
            </a:r>
          </a:p>
        </p:txBody>
      </p:sp>
      <p:pic>
        <p:nvPicPr>
          <p:cNvPr id="1026" name="Picture 2" descr="Featured Resource: Google Jamboar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1044" y="2646800"/>
            <a:ext cx="4162334" cy="23996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24102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0"/>
                <a:lumOff val="100000"/>
              </a:schemeClr>
            </a:gs>
            <a:gs pos="35000">
              <a:schemeClr val="accent1">
                <a:lumMod val="0"/>
                <a:lumOff val="100000"/>
              </a:schemeClr>
            </a:gs>
            <a:gs pos="100000">
              <a:schemeClr val="accent1">
                <a:lumMod val="100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2738" y="504092"/>
            <a:ext cx="9119380" cy="3967896"/>
          </a:xfrm>
        </p:spPr>
        <p:txBody>
          <a:bodyPr>
            <a:normAutofit/>
          </a:bodyPr>
          <a:lstStyle/>
          <a:p>
            <a:r>
              <a:rPr lang="en-US" sz="5400" dirty="0"/>
              <a:t>Introduction to the State Performance Plan (SPP)/Annual Performance Report (APR)		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339971" y="4952878"/>
            <a:ext cx="9002147" cy="1905122"/>
          </a:xfrm>
        </p:spPr>
        <p:txBody>
          <a:bodyPr>
            <a:normAutofit/>
          </a:bodyPr>
          <a:lstStyle/>
          <a:p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33122589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/>
              <a:t>Individuals with Disabilities Education Act – Part B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0" y="1828800"/>
            <a:ext cx="9601200" cy="4423954"/>
          </a:xfrm>
        </p:spPr>
        <p:txBody>
          <a:bodyPr>
            <a:normAutofit/>
          </a:bodyPr>
          <a:lstStyle/>
          <a:p>
            <a:r>
              <a:rPr lang="en-US" sz="2000" dirty="0"/>
              <a:t>A student that 1.Has a disability and 2.The need for specialized instruction </a:t>
            </a:r>
          </a:p>
          <a:p>
            <a:r>
              <a:rPr lang="en-US" sz="2000" dirty="0"/>
              <a:t>Disability Categories:</a:t>
            </a:r>
          </a:p>
          <a:p>
            <a:endParaRPr lang="en-US" sz="2000" dirty="0"/>
          </a:p>
          <a:p>
            <a:endParaRPr lang="en-US" sz="2000" dirty="0"/>
          </a:p>
          <a:p>
            <a:endParaRPr lang="en-US" sz="2000" dirty="0"/>
          </a:p>
          <a:p>
            <a:endParaRPr lang="en-US" sz="2000" dirty="0"/>
          </a:p>
          <a:p>
            <a:r>
              <a:rPr lang="en-US" sz="2000" dirty="0"/>
              <a:t>Gifted Services are a New Mexico rule and gifted students are not counted in any of the data reported to the Office of Special Education Programs (OSEP)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Investing for tomorrow, delivering today.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8E3F6-DE14-48B2-B2BC-6FABA9630FB8}" type="slidenum">
              <a:rPr lang="en-US" smtClean="0"/>
              <a:t>8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1775460" y="2605141"/>
            <a:ext cx="4108505" cy="23391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/>
            <a:r>
              <a:rPr lang="en-US" sz="1600" dirty="0"/>
              <a:t>- Intellectual Disability</a:t>
            </a:r>
          </a:p>
          <a:p>
            <a:pPr lvl="1"/>
            <a:r>
              <a:rPr lang="en-US" sz="1600" dirty="0"/>
              <a:t>- Hearing Impairment </a:t>
            </a:r>
          </a:p>
          <a:p>
            <a:pPr lvl="1"/>
            <a:r>
              <a:rPr lang="en-US" sz="1600" dirty="0"/>
              <a:t>- Speech or Language Impairment</a:t>
            </a:r>
          </a:p>
          <a:p>
            <a:pPr lvl="1"/>
            <a:r>
              <a:rPr lang="en-US" sz="1600" dirty="0"/>
              <a:t>- Visual Impairment</a:t>
            </a:r>
          </a:p>
          <a:p>
            <a:pPr lvl="1"/>
            <a:r>
              <a:rPr lang="en-US" sz="1600" dirty="0"/>
              <a:t>- Emotional Disturbance</a:t>
            </a:r>
          </a:p>
          <a:p>
            <a:pPr lvl="1"/>
            <a:r>
              <a:rPr lang="en-US" sz="1600" dirty="0"/>
              <a:t>- Orthopedic Impairment</a:t>
            </a:r>
          </a:p>
          <a:p>
            <a:pPr lvl="1"/>
            <a:r>
              <a:rPr lang="en-US" sz="1600" dirty="0"/>
              <a:t>- Development Delayed (To age 8)</a:t>
            </a:r>
          </a:p>
          <a:p>
            <a:pPr lvl="1"/>
            <a:endParaRPr lang="en-US" sz="1600" dirty="0"/>
          </a:p>
          <a:p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6132910" y="2703443"/>
            <a:ext cx="524375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/>
            <a:r>
              <a:rPr lang="en-US" sz="1600" dirty="0"/>
              <a:t>- Autism</a:t>
            </a:r>
          </a:p>
          <a:p>
            <a:pPr lvl="1"/>
            <a:r>
              <a:rPr lang="en-US" sz="1600" dirty="0"/>
              <a:t>- Traumatic Brain Injury</a:t>
            </a:r>
          </a:p>
          <a:p>
            <a:pPr lvl="1"/>
            <a:r>
              <a:rPr lang="en-US" sz="1600" dirty="0"/>
              <a:t>- Other Heath Impairment</a:t>
            </a:r>
          </a:p>
          <a:p>
            <a:pPr lvl="1"/>
            <a:r>
              <a:rPr lang="en-US" sz="1600" dirty="0"/>
              <a:t>- Specific Learning Disability</a:t>
            </a:r>
          </a:p>
          <a:p>
            <a:pPr lvl="1"/>
            <a:r>
              <a:rPr lang="en-US" sz="1600" dirty="0"/>
              <a:t>- Deaf-Blindness</a:t>
            </a:r>
          </a:p>
          <a:p>
            <a:pPr lvl="1"/>
            <a:r>
              <a:rPr lang="en-US" sz="1600" dirty="0"/>
              <a:t>- Multiple Disabilities</a:t>
            </a:r>
          </a:p>
        </p:txBody>
      </p:sp>
    </p:spTree>
    <p:extLst>
      <p:ext uri="{BB962C8B-B14F-4D97-AF65-F5344CB8AC3E}">
        <p14:creationId xmlns:p14="http://schemas.microsoft.com/office/powerpoint/2010/main" val="3895113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37903"/>
            <a:ext cx="12192000" cy="1036850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/>
              <a:t>Overview of the State Performance Plan (SPP)/</a:t>
            </a:r>
            <a:br>
              <a:rPr lang="en-US" dirty="0"/>
            </a:br>
            <a:r>
              <a:rPr lang="en-US" dirty="0"/>
              <a:t>Annual Performance Report (APR)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90006" y="1750423"/>
            <a:ext cx="6420394" cy="4343400"/>
          </a:xfrm>
        </p:spPr>
        <p:txBody>
          <a:bodyPr>
            <a:normAutofit/>
          </a:bodyPr>
          <a:lstStyle/>
          <a:p>
            <a:r>
              <a:rPr lang="en-US" dirty="0"/>
              <a:t>States receiving funds from the U.S. Department of Education, to implement the Individuals with Disabilities Education Act (IDEA) must develop a State Performance Plan (SPP)</a:t>
            </a:r>
          </a:p>
          <a:p>
            <a:pPr lvl="1"/>
            <a:r>
              <a:rPr lang="en-US" dirty="0"/>
              <a:t>The SPP describes State efforts to meet the requirements and purposes of IDEA, Part B</a:t>
            </a:r>
          </a:p>
          <a:p>
            <a:r>
              <a:rPr lang="en-US" dirty="0"/>
              <a:t>States must report on the performance of the SPP through the Annual Performance Report (APR) </a:t>
            </a:r>
          </a:p>
          <a:p>
            <a:pPr lvl="1"/>
            <a:r>
              <a:rPr lang="en-US" dirty="0"/>
              <a:t>Completing the SPP and APR relies on the collection and use of a variety of data</a:t>
            </a:r>
            <a:endParaRPr lang="en-US" sz="240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Investing for tomorrow, delivering today.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8E3F6-DE14-48B2-B2BC-6FABA9630FB8}" type="slidenum">
              <a:rPr lang="en-US" smtClean="0"/>
              <a:t>9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81345" y="1667744"/>
            <a:ext cx="4887309" cy="4981575"/>
          </a:xfrm>
          <a:prstGeom prst="rect">
            <a:avLst/>
          </a:prstGeom>
          <a:ln>
            <a:solidFill>
              <a:schemeClr val="tx2"/>
            </a:solidFill>
          </a:ln>
        </p:spPr>
      </p:pic>
    </p:spTree>
    <p:extLst>
      <p:ext uri="{BB962C8B-B14F-4D97-AF65-F5344CB8AC3E}">
        <p14:creationId xmlns:p14="http://schemas.microsoft.com/office/powerpoint/2010/main" val="20837291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ales Direction 16X9">
  <a:themeElements>
    <a:clrScheme name="Blue Green">
      <a:dk1>
        <a:sysClr val="windowText" lastClr="000000"/>
      </a:dk1>
      <a:lt1>
        <a:sysClr val="window" lastClr="FFFFFF"/>
      </a:lt1>
      <a:dk2>
        <a:srgbClr val="373545"/>
      </a:dk2>
      <a:lt2>
        <a:srgbClr val="CEDBE6"/>
      </a:lt2>
      <a:accent1>
        <a:srgbClr val="3494BA"/>
      </a:accent1>
      <a:accent2>
        <a:srgbClr val="58B6C0"/>
      </a:accent2>
      <a:accent3>
        <a:srgbClr val="75BDA7"/>
      </a:accent3>
      <a:accent4>
        <a:srgbClr val="7A8C8E"/>
      </a:accent4>
      <a:accent5>
        <a:srgbClr val="84ACB6"/>
      </a:accent5>
      <a:accent6>
        <a:srgbClr val="2683C6"/>
      </a:accent6>
      <a:hlink>
        <a:srgbClr val="6B9F25"/>
      </a:hlink>
      <a:folHlink>
        <a:srgbClr val="9F6715"/>
      </a:folHlink>
    </a:clrScheme>
    <a:fontScheme name="Book Antiqua">
      <a:majorFont>
        <a:latin typeface="Book Antiqua"/>
        <a:ea typeface=""/>
        <a:cs typeface=""/>
      </a:majorFont>
      <a:minorFont>
        <a:latin typeface="Book Antiqu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usiness direction presentation (widescreen).potx" id="{D17AB31B-F25B-45F4-B34E-C6982D129A29}" vid="{B63A7B92-8C2A-4E6A-9062-768A2448E61C}"/>
    </a:ext>
  </a:extLst>
</a:theme>
</file>

<file path=ppt/theme/theme2.xml><?xml version="1.0" encoding="utf-8"?>
<a:theme xmlns:a="http://schemas.openxmlformats.org/drawingml/2006/main" name="Office Theme">
  <a:themeElements>
    <a:clrScheme name="SalesDirection">
      <a:dk1>
        <a:srgbClr val="595959"/>
      </a:dk1>
      <a:lt1>
        <a:sysClr val="window" lastClr="FFFFFF"/>
      </a:lt1>
      <a:dk2>
        <a:srgbClr val="000000"/>
      </a:dk2>
      <a:lt2>
        <a:srgbClr val="F2F2F2"/>
      </a:lt2>
      <a:accent1>
        <a:srgbClr val="1EB8C1"/>
      </a:accent1>
      <a:accent2>
        <a:srgbClr val="EF7920"/>
      </a:accent2>
      <a:accent3>
        <a:srgbClr val="EFC119"/>
      </a:accent3>
      <a:accent4>
        <a:srgbClr val="969890"/>
      </a:accent4>
      <a:accent5>
        <a:srgbClr val="50B4F2"/>
      </a:accent5>
      <a:accent6>
        <a:srgbClr val="C05A3A"/>
      </a:accent6>
      <a:hlink>
        <a:srgbClr val="EFC119"/>
      </a:hlink>
      <a:folHlink>
        <a:srgbClr val="969890"/>
      </a:folHlink>
    </a:clrScheme>
    <a:fontScheme name="Book Antiqua">
      <a:majorFont>
        <a:latin typeface="Book Antiqua"/>
        <a:ea typeface=""/>
        <a:cs typeface=""/>
      </a:majorFont>
      <a:minorFont>
        <a:latin typeface="Book Antiqu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SalesDirection">
      <a:dk1>
        <a:srgbClr val="595959"/>
      </a:dk1>
      <a:lt1>
        <a:sysClr val="window" lastClr="FFFFFF"/>
      </a:lt1>
      <a:dk2>
        <a:srgbClr val="000000"/>
      </a:dk2>
      <a:lt2>
        <a:srgbClr val="F2F2F2"/>
      </a:lt2>
      <a:accent1>
        <a:srgbClr val="1EB8C1"/>
      </a:accent1>
      <a:accent2>
        <a:srgbClr val="EF7920"/>
      </a:accent2>
      <a:accent3>
        <a:srgbClr val="EFC119"/>
      </a:accent3>
      <a:accent4>
        <a:srgbClr val="969890"/>
      </a:accent4>
      <a:accent5>
        <a:srgbClr val="50B4F2"/>
      </a:accent5>
      <a:accent6>
        <a:srgbClr val="C05A3A"/>
      </a:accent6>
      <a:hlink>
        <a:srgbClr val="EFC119"/>
      </a:hlink>
      <a:folHlink>
        <a:srgbClr val="969890"/>
      </a:folHlink>
    </a:clrScheme>
    <a:fontScheme name="Book Antiqua">
      <a:majorFont>
        <a:latin typeface="Book Antiqua"/>
        <a:ea typeface=""/>
        <a:cs typeface=""/>
      </a:majorFont>
      <a:minorFont>
        <a:latin typeface="Book Antiqu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TM03457475[[fn=Frame]]</Template>
  <TotalTime>49455</TotalTime>
  <Words>2570</Words>
  <Application>Microsoft Office PowerPoint</Application>
  <PresentationFormat>Widescreen</PresentationFormat>
  <Paragraphs>461</Paragraphs>
  <Slides>50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50</vt:i4>
      </vt:variant>
    </vt:vector>
  </HeadingPairs>
  <TitlesOfParts>
    <vt:vector size="57" baseType="lpstr">
      <vt:lpstr>Arial</vt:lpstr>
      <vt:lpstr>Book Antiqua</vt:lpstr>
      <vt:lpstr>Calibri</vt:lpstr>
      <vt:lpstr>Cambria</vt:lpstr>
      <vt:lpstr>Ink Free</vt:lpstr>
      <vt:lpstr>Wingdings</vt:lpstr>
      <vt:lpstr>Sales Direction 16X9</vt:lpstr>
      <vt:lpstr>Stakeholder Engagement – Students with Disabilities under IDEA B</vt:lpstr>
      <vt:lpstr>Today’s Meeting Objectives</vt:lpstr>
      <vt:lpstr>Stakeholder Engagement</vt:lpstr>
      <vt:lpstr>Housekeeping</vt:lpstr>
      <vt:lpstr>Housekeeping</vt:lpstr>
      <vt:lpstr>Jamboard  </vt:lpstr>
      <vt:lpstr>Introduction to the State Performance Plan (SPP)/Annual Performance Report (APR)  </vt:lpstr>
      <vt:lpstr>Individuals with Disabilities Education Act – Part B</vt:lpstr>
      <vt:lpstr>Overview of the State Performance Plan (SPP)/ Annual Performance Report (APR)</vt:lpstr>
      <vt:lpstr>IDEA B Indicators Reporting in the SPP/APR</vt:lpstr>
      <vt:lpstr>Key Terminology</vt:lpstr>
      <vt:lpstr>Target Indicators</vt:lpstr>
      <vt:lpstr>Graduation Rates (Indicator 1)</vt:lpstr>
      <vt:lpstr>Graduation  Parent Input</vt:lpstr>
      <vt:lpstr>Drop out Rates (Indicator 2)</vt:lpstr>
      <vt:lpstr>Drop out  Parent Input</vt:lpstr>
      <vt:lpstr>Statewide Assessment (Indicator 3)</vt:lpstr>
      <vt:lpstr>State Assessment Participation Rate  (Indicator 3A)</vt:lpstr>
      <vt:lpstr>State Assessment Reading Proficiency Rate (Indicator 3B)</vt:lpstr>
      <vt:lpstr>Assessment  Parent Input</vt:lpstr>
      <vt:lpstr>Suspension/Expulsion Rates (Indicator 4A)</vt:lpstr>
      <vt:lpstr>Suspension/Expulsion Parent Input</vt:lpstr>
      <vt:lpstr>Learning Environments –Ages 5 to 21  (Indicator 5)</vt:lpstr>
      <vt:lpstr>Indicator 5A</vt:lpstr>
      <vt:lpstr>Indicator 5B</vt:lpstr>
      <vt:lpstr>Indicator 5C</vt:lpstr>
      <vt:lpstr>Learning Environments Ages 5 to 21  Parent Input</vt:lpstr>
      <vt:lpstr>10 Minute Break</vt:lpstr>
      <vt:lpstr>Learning Environments – Ages 3 to 5  (Indicator 6)</vt:lpstr>
      <vt:lpstr>Indicator 6A</vt:lpstr>
      <vt:lpstr>Indicator 6B</vt:lpstr>
      <vt:lpstr>Learning Environments Ages 3 to 5  Parent Input</vt:lpstr>
      <vt:lpstr>Preschool Outcomes (Indicator 7)</vt:lpstr>
      <vt:lpstr>Indicator 7 - A1, B1, C1</vt:lpstr>
      <vt:lpstr>Indicator 7 – A2, B2, C2</vt:lpstr>
      <vt:lpstr>Preschool Outcomes Parent Input</vt:lpstr>
      <vt:lpstr>Parent Involvement (Indicator 8)</vt:lpstr>
      <vt:lpstr>Parent Involvement Parent Input</vt:lpstr>
      <vt:lpstr>Post School Outcomes (Indicator 14)</vt:lpstr>
      <vt:lpstr>Post School Outcomes (Indicator 14A)</vt:lpstr>
      <vt:lpstr>Post School Outcomes (Indicator 14B)</vt:lpstr>
      <vt:lpstr>Post School Outcomes (Indicator 14C)</vt:lpstr>
      <vt:lpstr>Post School Outcomes Parent Input</vt:lpstr>
      <vt:lpstr>Dispute Resolution and Alternative Dispute Resolution Options</vt:lpstr>
      <vt:lpstr>Resolution Sessions (Indicator 15)</vt:lpstr>
      <vt:lpstr>Resolution Sessions Parent Input</vt:lpstr>
      <vt:lpstr>Mediations (Indicator 16)</vt:lpstr>
      <vt:lpstr>Mediations Parent Input</vt:lpstr>
      <vt:lpstr>Parent Liaison</vt:lpstr>
      <vt:lpstr>Thank you for participating!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 with Picture Layout</dc:title>
  <dc:creator>Nancy Martira</dc:creator>
  <cp:lastModifiedBy>Charlene Marcotte</cp:lastModifiedBy>
  <cp:revision>377</cp:revision>
  <dcterms:created xsi:type="dcterms:W3CDTF">2020-01-22T19:18:44Z</dcterms:created>
  <dcterms:modified xsi:type="dcterms:W3CDTF">2021-04-15T23:28:02Z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nternalTags">
    <vt:lpwstr/>
  </property>
  <property fmtid="{D5CDD505-2E9C-101B-9397-08002B2CF9AE}" pid="3" name="ContentTypeId">
    <vt:lpwstr>0x010100AA3F7D94069FF64A86F7DFF56D60E3BE</vt:lpwstr>
  </property>
  <property fmtid="{D5CDD505-2E9C-101B-9397-08002B2CF9AE}" pid="4" name="FeatureTags">
    <vt:lpwstr/>
  </property>
  <property fmtid="{D5CDD505-2E9C-101B-9397-08002B2CF9AE}" pid="5" name="LocalizationTags">
    <vt:lpwstr/>
  </property>
  <property fmtid="{D5CDD505-2E9C-101B-9397-08002B2CF9AE}" pid="6" name="ScenarioTags">
    <vt:lpwstr/>
  </property>
  <property fmtid="{D5CDD505-2E9C-101B-9397-08002B2CF9AE}" pid="7" name="CampaignTags">
    <vt:lpwstr/>
  </property>
</Properties>
</file>