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7" r:id="rId2"/>
    <p:sldId id="258" r:id="rId3"/>
    <p:sldId id="269" r:id="rId4"/>
    <p:sldId id="279" r:id="rId5"/>
    <p:sldId id="259" r:id="rId6"/>
    <p:sldId id="260" r:id="rId7"/>
    <p:sldId id="261" r:id="rId8"/>
    <p:sldId id="263" r:id="rId9"/>
    <p:sldId id="265" r:id="rId10"/>
    <p:sldId id="276" r:id="rId11"/>
    <p:sldId id="264" r:id="rId12"/>
    <p:sldId id="277" r:id="rId13"/>
    <p:sldId id="278"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A81"/>
    <a:srgbClr val="3A3D4B"/>
    <a:srgbClr val="FF9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29" autoAdjust="0"/>
  </p:normalViewPr>
  <p:slideViewPr>
    <p:cSldViewPr snapToGrid="0">
      <p:cViewPr varScale="1">
        <p:scale>
          <a:sx n="114" d="100"/>
          <a:sy n="114" d="100"/>
        </p:scale>
        <p:origin x="612"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4/12/2022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rgbClr val="3A3D4B"/>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FF914D"/>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807568"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048A8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rgbClr val="3A3D4B"/>
                </a:solidFill>
              </a:defRPr>
            </a:lvl1pPr>
          </a:lstStyle>
          <a:p>
            <a:r>
              <a:rPr lang="en-US" dirty="0"/>
              <a:t>Click to edit Master title style</a:t>
            </a:r>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Investing for tomorrow, delivering today.</a:t>
            </a:r>
            <a:endParaRPr lang="en-US" dirty="0"/>
          </a:p>
        </p:txBody>
      </p:sp>
      <p:sp>
        <p:nvSpPr>
          <p:cNvPr id="5" name="Date Placeholder 4"/>
          <p:cNvSpPr>
            <a:spLocks noGrp="1"/>
          </p:cNvSpPr>
          <p:nvPr>
            <p:ph type="dt" sz="half" idx="10"/>
          </p:nvPr>
        </p:nvSpPr>
        <p:spPr/>
        <p:txBody>
          <a:bodyPr/>
          <a:lstStyle/>
          <a:p>
            <a:fld id="{7A252F43-20FB-40FD-903A-F81CF88BE65B}" type="datetime1">
              <a:rPr lang="en-US" smtClean="0"/>
              <a:t>4/12/2022</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bwMode="invGray">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14"/>
          </p:nvPr>
        </p:nvSpPr>
        <p:spPr bwMode="invGray">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Investing for tomorrow, delivering today.</a:t>
            </a:r>
            <a:endParaRPr lang="en-US" dirty="0"/>
          </a:p>
        </p:txBody>
      </p:sp>
      <p:sp>
        <p:nvSpPr>
          <p:cNvPr id="5" name="Date Placeholder 4"/>
          <p:cNvSpPr>
            <a:spLocks noGrp="1"/>
          </p:cNvSpPr>
          <p:nvPr>
            <p:ph type="dt" sz="half" idx="10"/>
          </p:nvPr>
        </p:nvSpPr>
        <p:spPr/>
        <p:txBody>
          <a:bodyPr/>
          <a:lstStyle/>
          <a:p>
            <a:fld id="{09B3F3B1-FC67-4171-9565-7BD7FA05EFD7}" type="datetime1">
              <a:rPr lang="en-US" smtClean="0"/>
              <a:t>4/12/2022</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Investing for tomorrow, delivering today.</a:t>
            </a:r>
            <a:endParaRPr lang="en-US" dirty="0"/>
          </a:p>
        </p:txBody>
      </p:sp>
      <p:sp>
        <p:nvSpPr>
          <p:cNvPr id="4" name="Date Placeholder 3"/>
          <p:cNvSpPr>
            <a:spLocks noGrp="1"/>
          </p:cNvSpPr>
          <p:nvPr>
            <p:ph type="dt" sz="half" idx="10"/>
          </p:nvPr>
        </p:nvSpPr>
        <p:spPr/>
        <p:txBody>
          <a:bodyPr/>
          <a:lstStyle/>
          <a:p>
            <a:fld id="{C29AE668-8888-4197-A4D2-FEC88634B233}" type="datetime1">
              <a:rPr lang="en-US" smtClean="0"/>
              <a:t>4/12/2022</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r>
              <a:rPr lang="en-US" dirty="0"/>
              <a:t>Investing for tomorrow, delivering today.</a:t>
            </a:r>
          </a:p>
        </p:txBody>
      </p:sp>
      <p:sp>
        <p:nvSpPr>
          <p:cNvPr id="4" name="Date Placeholder 3"/>
          <p:cNvSpPr>
            <a:spLocks noGrp="1"/>
          </p:cNvSpPr>
          <p:nvPr>
            <p:ph type="dt" sz="half" idx="10"/>
          </p:nvPr>
        </p:nvSpPr>
        <p:spPr/>
        <p:txBody>
          <a:bodyPr/>
          <a:lstStyle/>
          <a:p>
            <a:fld id="{AA85277D-C9A1-45AA-AC10-AFF519A3851F}" type="datetime1">
              <a:rPr lang="en-US" smtClean="0"/>
              <a:t>4/12/2022</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4"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FF914D"/>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5979587"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048A8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3A3D4B"/>
                </a:solidFill>
              </a:defRPr>
            </a:lvl1pPr>
          </a:lstStyle>
          <a:p>
            <a:r>
              <a:rPr lang="en-US" dirty="0"/>
              <a:t>Click to edit Master title style</a:t>
            </a:r>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rgbClr val="3A3D4B"/>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FF914D"/>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rgbClr val="048A8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rgbClr val="3A3D4B"/>
                </a:solidFill>
              </a:defRPr>
            </a:lvl1pPr>
          </a:lstStyle>
          <a:p>
            <a:r>
              <a:rPr lang="en-US" dirty="0"/>
              <a:t>Click to edit Master title style</a:t>
            </a:r>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rgbClr val="3A3D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1295400" y="6512159"/>
            <a:ext cx="6243203" cy="274320"/>
          </a:xfrm>
        </p:spPr>
        <p:txBody>
          <a:bodyPr/>
          <a:lstStyle>
            <a:lvl1pPr>
              <a:defRPr/>
            </a:lvl1pPr>
          </a:lstStyle>
          <a:p>
            <a:r>
              <a:rPr lang="en-US" dirty="0"/>
              <a:t>Investing for tomorrow, delivering today.</a:t>
            </a:r>
          </a:p>
        </p:txBody>
      </p:sp>
      <p:sp>
        <p:nvSpPr>
          <p:cNvPr id="5" name="Date Placeholder 4"/>
          <p:cNvSpPr>
            <a:spLocks noGrp="1"/>
          </p:cNvSpPr>
          <p:nvPr>
            <p:ph type="dt" sz="half" idx="10"/>
          </p:nvPr>
        </p:nvSpPr>
        <p:spPr/>
        <p:txBody>
          <a:bodyPr/>
          <a:lstStyle/>
          <a:p>
            <a:fld id="{487E0991-23BB-45D5-BAEB-B553F9B8A305}" type="datetime1">
              <a:rPr lang="en-US" smtClean="0"/>
              <a:t>4/12/2022</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dirty="0"/>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lvl1pPr>
          </a:lstStyle>
          <a:p>
            <a:r>
              <a:rPr lang="en-US" dirty="0"/>
              <a:t>Investing for tomorrow, delivering today.</a:t>
            </a:r>
          </a:p>
        </p:txBody>
      </p:sp>
      <p:sp>
        <p:nvSpPr>
          <p:cNvPr id="7" name="Date Placeholder 6"/>
          <p:cNvSpPr>
            <a:spLocks noGrp="1"/>
          </p:cNvSpPr>
          <p:nvPr>
            <p:ph type="dt" sz="half" idx="10"/>
          </p:nvPr>
        </p:nvSpPr>
        <p:spPr/>
        <p:txBody>
          <a:bodyPr/>
          <a:lstStyle/>
          <a:p>
            <a:fld id="{D237B0C5-9F67-4669-A4A2-41B9471411CA}" type="datetime1">
              <a:rPr lang="en-US" smtClean="0"/>
              <a:t>4/12/2022</a:t>
            </a:fld>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0" y="2314843"/>
            <a:ext cx="9601200" cy="1036850"/>
          </a:xfrm>
        </p:spPr>
        <p:txBody>
          <a:bodyPr/>
          <a:lstStyle/>
          <a:p>
            <a:r>
              <a:rPr lang="en-US" dirty="0"/>
              <a:t>Click to edit Master title style</a:t>
            </a:r>
          </a:p>
        </p:txBody>
      </p:sp>
      <p:sp>
        <p:nvSpPr>
          <p:cNvPr id="4" name="Footer Placeholder 3"/>
          <p:cNvSpPr>
            <a:spLocks noGrp="1"/>
          </p:cNvSpPr>
          <p:nvPr>
            <p:ph type="ftr" sz="quarter" idx="11"/>
          </p:nvPr>
        </p:nvSpPr>
        <p:spPr/>
        <p:txBody>
          <a:bodyPr/>
          <a:lstStyle>
            <a:lvl1pPr>
              <a:defRPr/>
            </a:lvl1pPr>
          </a:lstStyle>
          <a:p>
            <a:r>
              <a:rPr lang="en-US" dirty="0"/>
              <a:t>Investing for tomorrow, delivering today.</a:t>
            </a:r>
          </a:p>
        </p:txBody>
      </p:sp>
      <p:sp>
        <p:nvSpPr>
          <p:cNvPr id="3" name="Date Placeholder 2"/>
          <p:cNvSpPr>
            <a:spLocks noGrp="1"/>
          </p:cNvSpPr>
          <p:nvPr>
            <p:ph type="dt" sz="half" idx="10"/>
          </p:nvPr>
        </p:nvSpPr>
        <p:spPr/>
        <p:txBody>
          <a:bodyPr/>
          <a:lstStyle/>
          <a:p>
            <a:fld id="{F96D4A42-FCB8-45FC-A867-F39E78C5E1DB}" type="datetime1">
              <a:rPr lang="en-US" smtClean="0"/>
              <a:t>4/12/2022</a:t>
            </a:fld>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Investing for tomorrow, delivering today.</a:t>
            </a:r>
          </a:p>
        </p:txBody>
      </p:sp>
      <p:sp>
        <p:nvSpPr>
          <p:cNvPr id="2" name="Date Placeholder 1"/>
          <p:cNvSpPr>
            <a:spLocks noGrp="1"/>
          </p:cNvSpPr>
          <p:nvPr>
            <p:ph type="dt" sz="half" idx="10"/>
          </p:nvPr>
        </p:nvSpPr>
        <p:spPr/>
        <p:txBody>
          <a:bodyPr/>
          <a:lstStyle/>
          <a:p>
            <a:fld id="{53F47FDA-8B40-48DB-9D0A-11542CA20719}" type="datetime1">
              <a:rPr lang="en-US" smtClean="0"/>
              <a:t>4/12/2022</a:t>
            </a:fld>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lvl1pPr>
          </a:lstStyle>
          <a:p>
            <a:r>
              <a:rPr lang="en-US" dirty="0"/>
              <a:t>Investing for tomorrow, delivering today.</a:t>
            </a:r>
          </a:p>
        </p:txBody>
      </p:sp>
      <p:sp>
        <p:nvSpPr>
          <p:cNvPr id="5" name="Date Placeholder 4"/>
          <p:cNvSpPr>
            <a:spLocks noGrp="1"/>
          </p:cNvSpPr>
          <p:nvPr>
            <p:ph type="dt" sz="half" idx="10"/>
          </p:nvPr>
        </p:nvSpPr>
        <p:spPr/>
        <p:txBody>
          <a:bodyPr/>
          <a:lstStyle/>
          <a:p>
            <a:fld id="{131ADD18-C0CE-45E3-8D55-502464031F41}" type="datetime1">
              <a:rPr lang="en-US" smtClean="0"/>
              <a:t>4/12/2022</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rgbClr val="3A3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rgbClr val="FF91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rgbClr val="048A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200">
                <a:solidFill>
                  <a:schemeClr val="tx1"/>
                </a:solidFill>
                <a:latin typeface="Calibri" panose="020F0502020204030204" pitchFamily="34" charset="0"/>
                <a:cs typeface="Calibri" panose="020F0502020204030204" pitchFamily="34" charset="0"/>
              </a:defRPr>
            </a:lvl1pPr>
          </a:lstStyle>
          <a:p>
            <a:r>
              <a:rPr lang="en-US" dirty="0"/>
              <a:t>Investing for tomorrow, delivering today.</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fld id="{93656397-354B-4153-A2AB-154D3B4430F0}" type="datetime1">
              <a:rPr lang="en-US" smtClean="0"/>
              <a:t>4/12/2022</a:t>
            </a:fld>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rgbClr val="3A3D4B"/>
          </a:solidFill>
          <a:latin typeface="Calibri" panose="020F0502020204030204" pitchFamily="34" charset="0"/>
          <a:ea typeface="+mn-ea"/>
          <a:cs typeface="Calibri" panose="020F0502020204030204" pitchFamily="34" charset="0"/>
        </a:defRPr>
      </a:lvl1pPr>
      <a:lvl2pPr marL="548640" indent="-228600" algn="l" defTabSz="914400" rtl="0" eaLnBrk="1" latinLnBrk="0" hangingPunct="1">
        <a:lnSpc>
          <a:spcPct val="90000"/>
        </a:lnSpc>
        <a:spcBef>
          <a:spcPts val="1000"/>
        </a:spcBef>
        <a:buClr>
          <a:srgbClr val="FF914D"/>
        </a:buClr>
        <a:buFont typeface="Arial" panose="020B0604020202020204" pitchFamily="34" charset="0"/>
        <a:buChar char="•"/>
        <a:defRPr sz="2000" kern="1200">
          <a:solidFill>
            <a:srgbClr val="3A3D4B"/>
          </a:solidFill>
          <a:latin typeface="Calibri" panose="020F0502020204030204" pitchFamily="34" charset="0"/>
          <a:ea typeface="+mn-ea"/>
          <a:cs typeface="Calibri" panose="020F0502020204030204" pitchFamily="34" charset="0"/>
        </a:defRPr>
      </a:lvl2pPr>
      <a:lvl3pPr marL="822960" indent="-228600" algn="l" defTabSz="914400" rtl="0" eaLnBrk="1" latinLnBrk="0" hangingPunct="1">
        <a:lnSpc>
          <a:spcPct val="90000"/>
        </a:lnSpc>
        <a:spcBef>
          <a:spcPts val="800"/>
        </a:spcBef>
        <a:buClr>
          <a:srgbClr val="048A81"/>
        </a:buClr>
        <a:buFont typeface="Wingdings" panose="05000000000000000000" pitchFamily="2" charset="2"/>
        <a:buChar char="ü"/>
        <a:defRPr sz="1800" kern="1200">
          <a:solidFill>
            <a:srgbClr val="3A3D4B"/>
          </a:solidFill>
          <a:latin typeface="Calibri" panose="020F0502020204030204" pitchFamily="34" charset="0"/>
          <a:ea typeface="+mn-ea"/>
          <a:cs typeface="Calibri" panose="020F050202020403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Dana.Malone@state.nm.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Dana.Malone@state.nm.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Rachele.diquarto@state.nm.u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Vincent.baca@state.nm.u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Vincent.baca@state.nm.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Vincent.baca@state.nm.u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Shannon.Effle@state.nm.u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283" b="4283"/>
          <a:stretch>
            <a:fillRect/>
          </a:stretch>
        </p:blipFill>
        <p:spPr>
          <a:xfrm>
            <a:off x="7537845" y="939800"/>
            <a:ext cx="4487785" cy="5648960"/>
          </a:xfrm>
        </p:spPr>
      </p:pic>
      <p:sp>
        <p:nvSpPr>
          <p:cNvPr id="5" name="Rectangle 4"/>
          <p:cNvSpPr/>
          <p:nvPr/>
        </p:nvSpPr>
        <p:spPr>
          <a:xfrm>
            <a:off x="199292" y="6219428"/>
            <a:ext cx="6216749" cy="523220"/>
          </a:xfrm>
          <a:prstGeom prst="rect">
            <a:avLst/>
          </a:prstGeom>
        </p:spPr>
        <p:txBody>
          <a:bodyPr wrap="square">
            <a:spAutoFit/>
          </a:bodyPr>
          <a:lstStyle/>
          <a:p>
            <a:r>
              <a:rPr lang="en-US" sz="2800" i="1" dirty="0">
                <a:solidFill>
                  <a:srgbClr val="048A81"/>
                </a:solidFill>
                <a:latin typeface="Calibri" panose="020F0502020204030204" pitchFamily="34" charset="0"/>
                <a:cs typeface="Calibri" panose="020F0502020204030204" pitchFamily="34" charset="0"/>
              </a:rPr>
              <a:t>Investing for tomorrow, delivering today. </a:t>
            </a:r>
          </a:p>
        </p:txBody>
      </p:sp>
      <p:sp>
        <p:nvSpPr>
          <p:cNvPr id="7" name="Title 1"/>
          <p:cNvSpPr txBox="1">
            <a:spLocks/>
          </p:cNvSpPr>
          <p:nvPr/>
        </p:nvSpPr>
        <p:spPr bwMode="auto">
          <a:xfrm>
            <a:off x="-691755" y="2544670"/>
            <a:ext cx="8229600" cy="86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baseline="0">
                <a:solidFill>
                  <a:schemeClr val="tx1"/>
                </a:solidFill>
                <a:latin typeface="+mj-lt"/>
                <a:ea typeface="+mj-ea"/>
                <a:cs typeface="+mj-cs"/>
              </a:defRPr>
            </a:lvl1pPr>
            <a:lvl2pPr algn="l" rtl="0" eaLnBrk="0" fontAlgn="base" hangingPunct="0">
              <a:lnSpc>
                <a:spcPct val="90000"/>
              </a:lnSpc>
              <a:spcBef>
                <a:spcPct val="0"/>
              </a:spcBef>
              <a:spcAft>
                <a:spcPct val="0"/>
              </a:spcAft>
              <a:defRPr sz="3600" b="1">
                <a:solidFill>
                  <a:schemeClr val="tx1"/>
                </a:solidFill>
                <a:latin typeface="Arial" charset="0"/>
              </a:defRPr>
            </a:lvl2pPr>
            <a:lvl3pPr algn="l" rtl="0" eaLnBrk="0" fontAlgn="base" hangingPunct="0">
              <a:lnSpc>
                <a:spcPct val="90000"/>
              </a:lnSpc>
              <a:spcBef>
                <a:spcPct val="0"/>
              </a:spcBef>
              <a:spcAft>
                <a:spcPct val="0"/>
              </a:spcAft>
              <a:defRPr sz="3600" b="1">
                <a:solidFill>
                  <a:schemeClr val="tx1"/>
                </a:solidFill>
                <a:latin typeface="Arial" charset="0"/>
              </a:defRPr>
            </a:lvl3pPr>
            <a:lvl4pPr algn="l" rtl="0" eaLnBrk="0" fontAlgn="base" hangingPunct="0">
              <a:lnSpc>
                <a:spcPct val="90000"/>
              </a:lnSpc>
              <a:spcBef>
                <a:spcPct val="0"/>
              </a:spcBef>
              <a:spcAft>
                <a:spcPct val="0"/>
              </a:spcAft>
              <a:defRPr sz="3600" b="1">
                <a:solidFill>
                  <a:schemeClr val="tx1"/>
                </a:solidFill>
                <a:latin typeface="Arial" charset="0"/>
              </a:defRPr>
            </a:lvl4pPr>
            <a:lvl5pPr algn="l" rtl="0" eaLnBrk="0" fontAlgn="base" hangingPunct="0">
              <a:lnSpc>
                <a:spcPct val="90000"/>
              </a:lnSpc>
              <a:spcBef>
                <a:spcPct val="0"/>
              </a:spcBef>
              <a:spcAft>
                <a:spcPct val="0"/>
              </a:spcAft>
              <a:defRPr sz="3600" b="1">
                <a:solidFill>
                  <a:schemeClr val="tx1"/>
                </a:solidFill>
                <a:latin typeface="Arial" charset="0"/>
              </a:defRPr>
            </a:lvl5pPr>
            <a:lvl6pPr marL="457200" algn="l" rtl="0" eaLnBrk="0" fontAlgn="base" hangingPunct="0">
              <a:lnSpc>
                <a:spcPct val="90000"/>
              </a:lnSpc>
              <a:spcBef>
                <a:spcPct val="0"/>
              </a:spcBef>
              <a:spcAft>
                <a:spcPct val="0"/>
              </a:spcAft>
              <a:defRPr sz="3600" b="1">
                <a:solidFill>
                  <a:schemeClr val="tx1"/>
                </a:solidFill>
                <a:latin typeface="Arial" charset="0"/>
              </a:defRPr>
            </a:lvl6pPr>
            <a:lvl7pPr marL="914400" algn="l" rtl="0" eaLnBrk="0" fontAlgn="base" hangingPunct="0">
              <a:lnSpc>
                <a:spcPct val="90000"/>
              </a:lnSpc>
              <a:spcBef>
                <a:spcPct val="0"/>
              </a:spcBef>
              <a:spcAft>
                <a:spcPct val="0"/>
              </a:spcAft>
              <a:defRPr sz="3600" b="1">
                <a:solidFill>
                  <a:schemeClr val="tx1"/>
                </a:solidFill>
                <a:latin typeface="Arial" charset="0"/>
              </a:defRPr>
            </a:lvl7pPr>
            <a:lvl8pPr marL="1371600" algn="l" rtl="0" eaLnBrk="0" fontAlgn="base" hangingPunct="0">
              <a:lnSpc>
                <a:spcPct val="90000"/>
              </a:lnSpc>
              <a:spcBef>
                <a:spcPct val="0"/>
              </a:spcBef>
              <a:spcAft>
                <a:spcPct val="0"/>
              </a:spcAft>
              <a:defRPr sz="3600" b="1">
                <a:solidFill>
                  <a:schemeClr val="tx1"/>
                </a:solidFill>
                <a:latin typeface="Arial" charset="0"/>
              </a:defRPr>
            </a:lvl8pPr>
            <a:lvl9pPr marL="1828800" algn="l" rtl="0" eaLnBrk="0" fontAlgn="base" hangingPunct="0">
              <a:lnSpc>
                <a:spcPct val="90000"/>
              </a:lnSpc>
              <a:spcBef>
                <a:spcPct val="0"/>
              </a:spcBef>
              <a:spcAft>
                <a:spcPct val="0"/>
              </a:spcAft>
              <a:defRPr sz="3600" b="1">
                <a:solidFill>
                  <a:schemeClr val="tx1"/>
                </a:solidFill>
                <a:latin typeface="Arial"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Student Success and Wellness Bureau</a:t>
            </a:r>
            <a:br>
              <a:rPr kumimoji="0" lang="en-US" alt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(Nutrition)</a:t>
            </a:r>
          </a:p>
          <a:p>
            <a:pPr marL="0" marR="0" lvl="0" indent="0" algn="ctr" defTabSz="914400" rtl="0" eaLnBrk="0" fontAlgn="base" latinLnBrk="0" hangingPunct="0">
              <a:lnSpc>
                <a:spcPct val="90000"/>
              </a:lnSpc>
              <a:spcBef>
                <a:spcPct val="0"/>
              </a:spcBef>
              <a:spcAft>
                <a:spcPct val="0"/>
              </a:spcAft>
              <a:buClrTx/>
              <a:buSzTx/>
              <a:buFontTx/>
              <a:buNone/>
              <a:tabLst/>
              <a:defRPr/>
            </a:pPr>
            <a:r>
              <a:rPr lang="en-US" altLang="en-US" sz="3200" kern="0" dirty="0">
                <a:solidFill>
                  <a:srgbClr val="000000"/>
                </a:solidFill>
                <a:latin typeface="Times New Roman" panose="02020603050405020304" pitchFamily="18" charset="0"/>
                <a:cs typeface="Times New Roman" panose="02020603050405020304" pitchFamily="18" charset="0"/>
              </a:rPr>
              <a:t>Spring Budget 2022</a:t>
            </a:r>
            <a:endParaRPr kumimoji="0" lang="en-US" alt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691755" y="3861865"/>
            <a:ext cx="8229600" cy="1905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800"/>
              </a:spcBef>
              <a:buFont typeface="Arial" panose="020B0604020202020204" pitchFamily="34" charset="0"/>
              <a:buNone/>
              <a:defRPr sz="2400" kern="1200">
                <a:solidFill>
                  <a:srgbClr val="3A3D4B"/>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1000"/>
              </a:spcBef>
              <a:buClr>
                <a:srgbClr val="FF914D"/>
              </a:buClr>
              <a:buFont typeface="Arial" panose="020B0604020202020204" pitchFamily="34" charset="0"/>
              <a:buNone/>
              <a:defRPr sz="2000" kern="1200">
                <a:solidFill>
                  <a:srgbClr val="3A3D4B"/>
                </a:solidFill>
                <a:latin typeface="Calibri" panose="020F0502020204030204" pitchFamily="34" charset="0"/>
                <a:ea typeface="+mn-ea"/>
                <a:cs typeface="Calibri" panose="020F0502020204030204" pitchFamily="34" charset="0"/>
              </a:defRPr>
            </a:lvl2pPr>
            <a:lvl3pPr marL="914400" indent="0" algn="ctr" defTabSz="914400" rtl="0" eaLnBrk="1" latinLnBrk="0" hangingPunct="1">
              <a:lnSpc>
                <a:spcPct val="90000"/>
              </a:lnSpc>
              <a:spcBef>
                <a:spcPts val="800"/>
              </a:spcBef>
              <a:buClr>
                <a:srgbClr val="048A81"/>
              </a:buClr>
              <a:buFont typeface="Wingdings" panose="05000000000000000000" pitchFamily="2" charset="2"/>
              <a:buNone/>
              <a:defRPr sz="1800" kern="1200">
                <a:solidFill>
                  <a:srgbClr val="3A3D4B"/>
                </a:solidFill>
                <a:latin typeface="Calibri" panose="020F0502020204030204" pitchFamily="34" charset="0"/>
                <a:ea typeface="+mn-ea"/>
                <a:cs typeface="Calibri" panose="020F0502020204030204" pitchFamily="34" charset="0"/>
              </a:defRPr>
            </a:lvl3pPr>
            <a:lvl4pPr marL="1371600" indent="0" algn="ctr" defTabSz="914400" rtl="0" eaLnBrk="1" latinLnBrk="0" hangingPunct="1">
              <a:lnSpc>
                <a:spcPct val="90000"/>
              </a:lnSpc>
              <a:spcBef>
                <a:spcPts val="800"/>
              </a:spcBef>
              <a:buFont typeface="Arial" panose="020B0604020202020204" pitchFamily="34" charset="0"/>
              <a:buNone/>
              <a:defRPr sz="1600" kern="1200">
                <a:solidFill>
                  <a:srgbClr val="3A3D4B"/>
                </a:solidFill>
                <a:latin typeface="Calibri" panose="020F0502020204030204" pitchFamily="34" charset="0"/>
                <a:ea typeface="+mn-ea"/>
                <a:cs typeface="Calibri" panose="020F0502020204030204" pitchFamily="34" charset="0"/>
              </a:defRPr>
            </a:lvl4pPr>
            <a:lvl5pPr marL="1828800" indent="0" algn="ctr" defTabSz="914400" rtl="0" eaLnBrk="1" latinLnBrk="0" hangingPunct="1">
              <a:lnSpc>
                <a:spcPct val="90000"/>
              </a:lnSpc>
              <a:spcBef>
                <a:spcPts val="800"/>
              </a:spcBef>
              <a:buFont typeface="Arial" panose="020B0604020202020204" pitchFamily="34" charset="0"/>
              <a:buNone/>
              <a:defRPr sz="1600" kern="1200">
                <a:solidFill>
                  <a:srgbClr val="3A3D4B"/>
                </a:solidFill>
                <a:latin typeface="Calibri" panose="020F0502020204030204" pitchFamily="34" charset="0"/>
                <a:ea typeface="+mn-ea"/>
                <a:cs typeface="Calibri" panose="020F0502020204030204" pitchFamily="34" charset="0"/>
              </a:defRPr>
            </a:lvl5pPr>
            <a:lvl6pPr marL="22860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9pPr>
          </a:lstStyle>
          <a:p>
            <a:pPr algn="ctr">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By:</a:t>
            </a:r>
          </a:p>
          <a:p>
            <a:pPr algn="ctr">
              <a:buFont typeface="Wingdings" panose="05000000000000000000" pitchFamily="2" charset="2"/>
              <a:buNone/>
            </a:pPr>
            <a:r>
              <a:rPr lang="pt-BR" altLang="en-US" dirty="0">
                <a:latin typeface="Times New Roman" panose="02020603050405020304" pitchFamily="18" charset="0"/>
                <a:cs typeface="Times New Roman" panose="02020603050405020304" pitchFamily="18" charset="0"/>
              </a:rPr>
              <a:t>Felix Griego, Deputy Director, MBA</a:t>
            </a:r>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81E929-9AC7-43A5-8169-F0464C5FBFD0}"/>
              </a:ext>
            </a:extLst>
          </p:cNvPr>
          <p:cNvSpPr>
            <a:spLocks noGrp="1"/>
          </p:cNvSpPr>
          <p:nvPr>
            <p:ph type="title"/>
          </p:nvPr>
        </p:nvSpPr>
        <p:spPr/>
        <p:txBody>
          <a:bodyPr>
            <a:normAutofit fontScale="90000"/>
          </a:bodyPr>
          <a:lstStyle/>
          <a:p>
            <a:pPr algn="ctr"/>
            <a:r>
              <a:rPr lang="en-US" dirty="0"/>
              <a:t>NM Grown-Governors Hunger Initiative (New)</a:t>
            </a:r>
            <a:br>
              <a:rPr lang="en-US" dirty="0"/>
            </a:br>
            <a:r>
              <a:rPr lang="en-US" dirty="0"/>
              <a:t>Extension of NM Grown</a:t>
            </a:r>
          </a:p>
        </p:txBody>
      </p:sp>
      <p:sp>
        <p:nvSpPr>
          <p:cNvPr id="8" name="Content Placeholder 7">
            <a:extLst>
              <a:ext uri="{FF2B5EF4-FFF2-40B4-BE49-F238E27FC236}">
                <a16:creationId xmlns:a16="http://schemas.microsoft.com/office/drawing/2014/main" id="{BE8264EC-31E0-45EA-81D8-C5671D5A55AD}"/>
              </a:ext>
            </a:extLst>
          </p:cNvPr>
          <p:cNvSpPr>
            <a:spLocks noGrp="1"/>
          </p:cNvSpPr>
          <p:nvPr>
            <p:ph idx="1"/>
          </p:nvPr>
        </p:nvSpPr>
        <p:spPr>
          <a:xfrm>
            <a:off x="1022408" y="1677521"/>
            <a:ext cx="10147184" cy="4677725"/>
          </a:xfrm>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The Governors Hunger Initiative Cabinet Issued State Departments in New Mexico Additional Funds in SY 22-23 (24 Million).</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$800k to the NM PED SSWB in addition to $400K NM Grown</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Extension of NM Grown Program</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NM Produce &amp; </a:t>
            </a:r>
            <a:r>
              <a:rPr lang="en-US" u="sng" dirty="0">
                <a:latin typeface="Times New Roman" panose="02020603050405020304" pitchFamily="18" charset="0"/>
                <a:cs typeface="Times New Roman" panose="02020603050405020304" pitchFamily="18" charset="0"/>
              </a:rPr>
              <a:t>Meat </a:t>
            </a:r>
            <a:r>
              <a:rPr lang="en-US" dirty="0">
                <a:latin typeface="Times New Roman" panose="02020603050405020304" pitchFamily="18" charset="0"/>
                <a:cs typeface="Times New Roman" panose="02020603050405020304" pitchFamily="18" charset="0"/>
              </a:rPr>
              <a:t>to what can be purchased. </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Must be produced in New Mexico.</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Provide Invoices and Expenditure Report </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Provide more Culturally Sensitive Local Foods produce through Breakfast and Lunches in the National School Lunch Program. </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Available July 1, 2022</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More Logistics to come…….</a:t>
            </a:r>
          </a:p>
        </p:txBody>
      </p:sp>
      <p:sp>
        <p:nvSpPr>
          <p:cNvPr id="3" name="Footer Placeholder 2">
            <a:extLst>
              <a:ext uri="{FF2B5EF4-FFF2-40B4-BE49-F238E27FC236}">
                <a16:creationId xmlns:a16="http://schemas.microsoft.com/office/drawing/2014/main" id="{F5193AEE-4D10-4A49-9DF8-5D68CC0905FC}"/>
              </a:ext>
            </a:extLst>
          </p:cNvPr>
          <p:cNvSpPr>
            <a:spLocks noGrp="1"/>
          </p:cNvSpPr>
          <p:nvPr>
            <p:ph type="ftr" sz="quarter" idx="11"/>
          </p:nvPr>
        </p:nvSpPr>
        <p:spPr/>
        <p:txBody>
          <a:bodyPr/>
          <a:lstStyle/>
          <a:p>
            <a:r>
              <a:rPr lang="en-US"/>
              <a:t>Investing for tomorrow, delivering today.</a:t>
            </a:r>
            <a:endParaRPr lang="en-US" dirty="0"/>
          </a:p>
        </p:txBody>
      </p:sp>
      <p:sp>
        <p:nvSpPr>
          <p:cNvPr id="4" name="Slide Number Placeholder 3">
            <a:extLst>
              <a:ext uri="{FF2B5EF4-FFF2-40B4-BE49-F238E27FC236}">
                <a16:creationId xmlns:a16="http://schemas.microsoft.com/office/drawing/2014/main" id="{A0AC9A91-6C8D-41F3-8A71-006B153EBA8B}"/>
              </a:ext>
            </a:extLst>
          </p:cNvPr>
          <p:cNvSpPr>
            <a:spLocks noGrp="1"/>
          </p:cNvSpPr>
          <p:nvPr>
            <p:ph type="sldNum" sz="quarter" idx="12"/>
          </p:nvPr>
        </p:nvSpPr>
        <p:spPr/>
        <p:txBody>
          <a:bodyPr/>
          <a:lstStyle/>
          <a:p>
            <a:fld id="{A7F8E3F6-DE14-48B2-B2BC-6FABA9630FB8}" type="slidenum">
              <a:rPr lang="en-US" smtClean="0"/>
              <a:t>10</a:t>
            </a:fld>
            <a:endParaRPr lang="en-US"/>
          </a:p>
        </p:txBody>
      </p:sp>
      <p:pic>
        <p:nvPicPr>
          <p:cNvPr id="1028" name="Picture 4" descr="New Mexico Beef Is Great License Plate Personalized Custom Auto Bike  Motorcycle | eBay">
            <a:extLst>
              <a:ext uri="{FF2B5EF4-FFF2-40B4-BE49-F238E27FC236}">
                <a16:creationId xmlns:a16="http://schemas.microsoft.com/office/drawing/2014/main" id="{8D739367-0872-4623-BBA3-A292D2BEA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1542" y="5452776"/>
            <a:ext cx="1205058" cy="6082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ew Mexico True Certified | Local Products | New Mexico True">
            <a:extLst>
              <a:ext uri="{FF2B5EF4-FFF2-40B4-BE49-F238E27FC236}">
                <a16:creationId xmlns:a16="http://schemas.microsoft.com/office/drawing/2014/main" id="{1CEBA037-6166-4BE1-BDA2-13EFF1562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328" y="2301882"/>
            <a:ext cx="2703353" cy="202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21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600" dirty="0"/>
              <a:t>Homeless McKinney Vento Program</a:t>
            </a:r>
            <a:br>
              <a:rPr lang="en-US" sz="4600" dirty="0"/>
            </a:br>
            <a:r>
              <a:rPr lang="en-US" i="1" dirty="0"/>
              <a:t>(Fund 24113) </a:t>
            </a:r>
          </a:p>
        </p:txBody>
      </p:sp>
      <p:sp>
        <p:nvSpPr>
          <p:cNvPr id="16" name="Content Placeholder 2"/>
          <p:cNvSpPr>
            <a:spLocks noGrp="1"/>
          </p:cNvSpPr>
          <p:nvPr>
            <p:ph idx="1"/>
          </p:nvPr>
        </p:nvSpPr>
        <p:spPr/>
        <p:txBody>
          <a:bodyPr>
            <a:normAutofit/>
          </a:bodyPr>
          <a:lstStyle/>
          <a:p>
            <a:pPr>
              <a:buFont typeface="Wingdings" panose="05000000000000000000" pitchFamily="2" charset="2"/>
              <a:buNone/>
            </a:pPr>
            <a:endParaRPr lang="en-US" altLang="en-US" dirty="0"/>
          </a:p>
          <a:p>
            <a:endParaRPr lang="en-US" altLang="en-US" dirty="0"/>
          </a:p>
        </p:txBody>
      </p:sp>
      <p:sp>
        <p:nvSpPr>
          <p:cNvPr id="4" name="Footer Placeholder 3"/>
          <p:cNvSpPr>
            <a:spLocks noGrp="1"/>
          </p:cNvSpPr>
          <p:nvPr>
            <p:ph type="ftr" sz="quarter" idx="11"/>
          </p:nvPr>
        </p:nvSpPr>
        <p:spPr/>
        <p:txBody>
          <a:bodyPr/>
          <a:lstStyle/>
          <a:p>
            <a:r>
              <a:rPr lang="en-US"/>
              <a:t>Investing for tomorrow, delivering today.</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11</a:t>
            </a:fld>
            <a:endParaRPr lang="en-US"/>
          </a:p>
        </p:txBody>
      </p:sp>
      <p:sp>
        <p:nvSpPr>
          <p:cNvPr id="3" name="Rectangle 2"/>
          <p:cNvSpPr/>
          <p:nvPr/>
        </p:nvSpPr>
        <p:spPr>
          <a:xfrm>
            <a:off x="625764" y="1709833"/>
            <a:ext cx="11067472" cy="5755422"/>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The McKinney Vento Program is in place to provide students experiencing homelessness support with resources in school to ensure success positive outcomes in their education. </a:t>
            </a:r>
          </a:p>
          <a:p>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Federal Allocations for SY 2022-2023 is approximately $820,092.</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Allocation to schools and district are based on students that are found to be homeless based on the McKinney Vento baseline set by the Department of Education. </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Allocated based on Request for Applications on a 3 year cycle which is currently happening.  </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Funding based on RFA application, enrollment of district, and tier funding levels established.   </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Allocations will be done by April so Business Mangers can include the allocation amount in the School or Districts Budget for SY 2022 to gain access to the funds by </a:t>
            </a:r>
            <a:r>
              <a:rPr lang="en-US" sz="2000" b="1" dirty="0">
                <a:latin typeface="Times New Roman" panose="02020603050405020304" pitchFamily="18" charset="0"/>
                <a:cs typeface="Times New Roman" panose="02020603050405020304" pitchFamily="18" charset="0"/>
              </a:rPr>
              <a:t>July 1, 2022</a:t>
            </a:r>
            <a:r>
              <a:rPr lang="en-US" sz="2000" dirty="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BAR and </a:t>
            </a:r>
            <a:r>
              <a:rPr lang="en-US" sz="2000" dirty="0" err="1">
                <a:latin typeface="Times New Roman" panose="02020603050405020304" pitchFamily="18" charset="0"/>
                <a:cs typeface="Times New Roman" panose="02020603050405020304" pitchFamily="18" charset="0"/>
              </a:rPr>
              <a:t>RfR</a:t>
            </a:r>
            <a:r>
              <a:rPr lang="en-US" sz="2000" dirty="0">
                <a:latin typeface="Times New Roman" panose="02020603050405020304" pitchFamily="18" charset="0"/>
                <a:cs typeface="Times New Roman" panose="02020603050405020304" pitchFamily="18" charset="0"/>
              </a:rPr>
              <a:t> entered in OBMS with all required documentation such as invoices that allowable per the Program Requirements inclusive of expenditure reports or documentation showing the expense to the proper account. </a:t>
            </a:r>
            <a:endParaRPr lang="en-US" altLang="en-US" sz="2000" b="1" dirty="0">
              <a:latin typeface="Times New Roman" panose="02020603050405020304" pitchFamily="18" charset="0"/>
              <a:cs typeface="Times New Roman" panose="02020603050405020304" pitchFamily="18" charset="0"/>
            </a:endParaRPr>
          </a:p>
          <a:p>
            <a:endParaRPr lang="en-US" altLang="en-US" b="1" dirty="0"/>
          </a:p>
          <a:p>
            <a:r>
              <a:rPr lang="en-US" altLang="en-US" b="1" dirty="0"/>
              <a:t>SSWB Contact: Dana Malone </a:t>
            </a:r>
            <a:r>
              <a:rPr lang="en-US" altLang="en-US" b="1" dirty="0">
                <a:hlinkClick r:id="rId2"/>
              </a:rPr>
              <a:t>Dana.Malone@state.nm.us</a:t>
            </a:r>
            <a:r>
              <a:rPr lang="en-US" altLang="en-US" b="1" dirty="0"/>
              <a:t> </a:t>
            </a:r>
          </a:p>
          <a:p>
            <a:endParaRPr lang="en-US" altLang="en-US" b="1" dirty="0"/>
          </a:p>
          <a:p>
            <a:endParaRPr lang="en-US" altLang="en-US" b="1" dirty="0"/>
          </a:p>
          <a:p>
            <a:endParaRPr lang="en-US" altLang="en-US" b="1" dirty="0"/>
          </a:p>
          <a:p>
            <a:endParaRPr lang="en-US" altLang="en-US" dirty="0"/>
          </a:p>
        </p:txBody>
      </p:sp>
    </p:spTree>
    <p:extLst>
      <p:ext uri="{BB962C8B-B14F-4D97-AF65-F5344CB8AC3E}">
        <p14:creationId xmlns:p14="http://schemas.microsoft.com/office/powerpoint/2010/main" val="7371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DE7E-F437-4E2D-84BB-6325B18C73A8}"/>
              </a:ext>
            </a:extLst>
          </p:cNvPr>
          <p:cNvSpPr>
            <a:spLocks noGrp="1"/>
          </p:cNvSpPr>
          <p:nvPr>
            <p:ph type="title"/>
          </p:nvPr>
        </p:nvSpPr>
        <p:spPr>
          <a:xfrm>
            <a:off x="-204132" y="133704"/>
            <a:ext cx="12600264" cy="1104191"/>
          </a:xfrm>
        </p:spPr>
        <p:txBody>
          <a:bodyPr>
            <a:noAutofit/>
          </a:bodyPr>
          <a:lstStyle/>
          <a:p>
            <a:pPr algn="ctr"/>
            <a:r>
              <a:rPr lang="en-US" sz="2800" dirty="0"/>
              <a:t>American Rescue Plan Elementary and Secondary Schools Emergency Relief –Homeless Children and Youth (ARP -HCY I and II Funds </a:t>
            </a:r>
            <a:br>
              <a:rPr lang="en-US" sz="2800" dirty="0"/>
            </a:br>
            <a:r>
              <a:rPr lang="en-US" sz="2800" dirty="0"/>
              <a:t>(Fund 24350 &amp; 24355) </a:t>
            </a:r>
          </a:p>
        </p:txBody>
      </p:sp>
      <p:sp>
        <p:nvSpPr>
          <p:cNvPr id="3" name="Content Placeholder 2">
            <a:extLst>
              <a:ext uri="{FF2B5EF4-FFF2-40B4-BE49-F238E27FC236}">
                <a16:creationId xmlns:a16="http://schemas.microsoft.com/office/drawing/2014/main" id="{0E7FAC54-A93A-4B83-BA15-104DA3BA4DA1}"/>
              </a:ext>
            </a:extLst>
          </p:cNvPr>
          <p:cNvSpPr>
            <a:spLocks noGrp="1"/>
          </p:cNvSpPr>
          <p:nvPr>
            <p:ph idx="1"/>
          </p:nvPr>
        </p:nvSpPr>
        <p:spPr>
          <a:xfrm>
            <a:off x="360726" y="1599146"/>
            <a:ext cx="10805021" cy="5050173"/>
          </a:xfrm>
        </p:spPr>
        <p:txBody>
          <a:bodyPr>
            <a:normAutofit fontScale="85000" lnSpcReduction="1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Extension of ESSR by USDE to the PED to provide additional support to Homeless Students through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2 Sets of Funds Issued for SY 21-22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RECs and Contractors Assisting the Homeless Coordinator and are providing services to the Subrecipients and through the Homeless Liaisons on the LEA level. </a:t>
            </a:r>
          </a:p>
          <a:p>
            <a:pPr marL="0" indent="0">
              <a:buNone/>
            </a:pPr>
            <a:r>
              <a:rPr lang="en-US" dirty="0">
                <a:latin typeface="Times New Roman" panose="02020603050405020304" pitchFamily="18" charset="0"/>
                <a:cs typeface="Times New Roman" panose="02020603050405020304" pitchFamily="18" charset="0"/>
              </a:rPr>
              <a:t>	$1.6 million Initially Given to provide students experiencing Homelessness during Pandemic;</a:t>
            </a:r>
          </a:p>
          <a:p>
            <a:pPr marL="0" indent="0">
              <a:buNone/>
            </a:pPr>
            <a:r>
              <a:rPr lang="en-US" dirty="0">
                <a:latin typeface="Times New Roman" panose="02020603050405020304" pitchFamily="18" charset="0"/>
                <a:cs typeface="Times New Roman" panose="02020603050405020304" pitchFamily="18" charset="0"/>
              </a:rPr>
              <a:t>	Additional $4.8 Million given to extend the program and services; </a:t>
            </a:r>
          </a:p>
          <a:p>
            <a:pPr marL="0" indent="0">
              <a:buNone/>
            </a:pPr>
            <a:r>
              <a:rPr lang="en-US" dirty="0">
                <a:latin typeface="Times New Roman" panose="02020603050405020304" pitchFamily="18" charset="0"/>
                <a:cs typeface="Times New Roman" panose="02020603050405020304" pitchFamily="18" charset="0"/>
              </a:rPr>
              <a:t>	Equal a total $6.4 million.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funds are available through September 30, 2023.</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 funds flow through OBMS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Carry Over Issued to the following School Years. </a:t>
            </a:r>
            <a:endParaRPr lang="en-US" altLang="en-US" b="1" dirty="0">
              <a:latin typeface="Times New Roman" panose="02020603050405020304" pitchFamily="18" charset="0"/>
              <a:cs typeface="Times New Roman" panose="02020603050405020304" pitchFamily="18" charset="0"/>
            </a:endParaRPr>
          </a:p>
          <a:p>
            <a:pPr marL="0" indent="0">
              <a:buNone/>
            </a:pPr>
            <a:r>
              <a:rPr lang="en-US" altLang="en-US" b="1" dirty="0">
                <a:latin typeface="Times New Roman" panose="02020603050405020304" pitchFamily="18" charset="0"/>
                <a:cs typeface="Times New Roman" panose="02020603050405020304" pitchFamily="18" charset="0"/>
              </a:rPr>
              <a:t>SSWB Contact: Dana Malone </a:t>
            </a:r>
            <a:r>
              <a:rPr lang="en-US" altLang="en-US" b="1" dirty="0">
                <a:latin typeface="Times New Roman" panose="02020603050405020304" pitchFamily="18" charset="0"/>
                <a:cs typeface="Times New Roman" panose="02020603050405020304" pitchFamily="18" charset="0"/>
                <a:hlinkClick r:id="rId2"/>
              </a:rPr>
              <a:t>Dana.Malone@state.nm.us</a:t>
            </a:r>
            <a:r>
              <a:rPr lang="en-US" altLang="en-US" b="1" dirty="0">
                <a:latin typeface="Times New Roman" panose="02020603050405020304" pitchFamily="18" charset="0"/>
                <a:cs typeface="Times New Roman" panose="02020603050405020304" pitchFamily="18" charset="0"/>
              </a:rPr>
              <a:t> </a:t>
            </a:r>
          </a:p>
          <a:p>
            <a:pPr marL="0" indent="0">
              <a:buNone/>
            </a:pPr>
            <a:endParaRPr lang="en-US" dirty="0"/>
          </a:p>
        </p:txBody>
      </p:sp>
      <p:sp>
        <p:nvSpPr>
          <p:cNvPr id="4" name="Footer Placeholder 3">
            <a:extLst>
              <a:ext uri="{FF2B5EF4-FFF2-40B4-BE49-F238E27FC236}">
                <a16:creationId xmlns:a16="http://schemas.microsoft.com/office/drawing/2014/main" id="{752A44AA-7947-4412-843F-6D561FD48CB7}"/>
              </a:ext>
            </a:extLst>
          </p:cNvPr>
          <p:cNvSpPr>
            <a:spLocks noGrp="1"/>
          </p:cNvSpPr>
          <p:nvPr>
            <p:ph type="ftr" sz="quarter" idx="11"/>
          </p:nvPr>
        </p:nvSpPr>
        <p:spPr/>
        <p:txBody>
          <a:bodyPr/>
          <a:lstStyle/>
          <a:p>
            <a:r>
              <a:rPr lang="en-US"/>
              <a:t>Investing for tomorrow, delivering today.</a:t>
            </a:r>
            <a:endParaRPr lang="en-US" dirty="0"/>
          </a:p>
        </p:txBody>
      </p:sp>
      <p:sp>
        <p:nvSpPr>
          <p:cNvPr id="5" name="Slide Number Placeholder 4">
            <a:extLst>
              <a:ext uri="{FF2B5EF4-FFF2-40B4-BE49-F238E27FC236}">
                <a16:creationId xmlns:a16="http://schemas.microsoft.com/office/drawing/2014/main" id="{A1BB2470-75EB-445E-87B1-0BB5BF25E289}"/>
              </a:ext>
            </a:extLst>
          </p:cNvPr>
          <p:cNvSpPr>
            <a:spLocks noGrp="1"/>
          </p:cNvSpPr>
          <p:nvPr>
            <p:ph type="sldNum" sz="quarter" idx="12"/>
          </p:nvPr>
        </p:nvSpPr>
        <p:spPr/>
        <p:txBody>
          <a:bodyPr/>
          <a:lstStyle/>
          <a:p>
            <a:fld id="{A7F8E3F6-DE14-48B2-B2BC-6FABA9630FB8}" type="slidenum">
              <a:rPr lang="en-US" smtClean="0"/>
              <a:t>12</a:t>
            </a:fld>
            <a:endParaRPr lang="en-US"/>
          </a:p>
        </p:txBody>
      </p:sp>
    </p:spTree>
    <p:extLst>
      <p:ext uri="{BB962C8B-B14F-4D97-AF65-F5344CB8AC3E}">
        <p14:creationId xmlns:p14="http://schemas.microsoft.com/office/powerpoint/2010/main" val="137387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6790-4316-4CE8-9620-768FAB059FE4}"/>
              </a:ext>
            </a:extLst>
          </p:cNvPr>
          <p:cNvSpPr>
            <a:spLocks noGrp="1"/>
          </p:cNvSpPr>
          <p:nvPr>
            <p:ph type="title"/>
          </p:nvPr>
        </p:nvSpPr>
        <p:spPr/>
        <p:txBody>
          <a:bodyPr/>
          <a:lstStyle/>
          <a:p>
            <a:r>
              <a:rPr lang="en-US" dirty="0"/>
              <a:t>Food Service Account (21000) Maintenance </a:t>
            </a:r>
          </a:p>
        </p:txBody>
      </p:sp>
      <p:sp>
        <p:nvSpPr>
          <p:cNvPr id="3" name="Content Placeholder 2">
            <a:extLst>
              <a:ext uri="{FF2B5EF4-FFF2-40B4-BE49-F238E27FC236}">
                <a16:creationId xmlns:a16="http://schemas.microsoft.com/office/drawing/2014/main" id="{48291C77-298E-41EE-BD17-62074C232268}"/>
              </a:ext>
            </a:extLst>
          </p:cNvPr>
          <p:cNvSpPr>
            <a:spLocks noGrp="1"/>
          </p:cNvSpPr>
          <p:nvPr>
            <p:ph idx="1"/>
          </p:nvPr>
        </p:nvSpPr>
        <p:spPr>
          <a:xfrm>
            <a:off x="394283" y="1635853"/>
            <a:ext cx="10502317" cy="4536347"/>
          </a:xfrm>
        </p:spPr>
        <p:txBody>
          <a:bodyPr>
            <a:normAutofit lnSpcReduction="1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 School Food Authorities are required to properly maintain, maintenance and sustain this account in compliance with local, state, and federal rules and regulations 2 CFR 200s.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Provide Sub-accounts if needed to keep funds separate including program, non-program, state, and other expense accounts within the 21000 Account.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 SFAs are required to ensure all USDA Federal Fund (21000) accounts meet 3 months allowable Expenditures  cash balance. The SSWB will be monitoring this closely in SY 22-23 and through a formal Procurement Review separate of the annual audit.</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Ensure all procurement meet the local, state and federal rules and regulations inclusive of the micro-purchase, small purchase, or formal purchase thresholds.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Always keep District/School formal fiscal policies and procedures. </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F4CC94F9-177B-4E39-9BF7-578F50D2134A}"/>
              </a:ext>
            </a:extLst>
          </p:cNvPr>
          <p:cNvSpPr>
            <a:spLocks noGrp="1"/>
          </p:cNvSpPr>
          <p:nvPr>
            <p:ph type="ftr" sz="quarter" idx="11"/>
          </p:nvPr>
        </p:nvSpPr>
        <p:spPr/>
        <p:txBody>
          <a:bodyPr/>
          <a:lstStyle/>
          <a:p>
            <a:r>
              <a:rPr lang="en-US"/>
              <a:t>Investing for tomorrow, delivering today.</a:t>
            </a:r>
            <a:endParaRPr lang="en-US" dirty="0"/>
          </a:p>
        </p:txBody>
      </p:sp>
      <p:sp>
        <p:nvSpPr>
          <p:cNvPr id="5" name="Slide Number Placeholder 4">
            <a:extLst>
              <a:ext uri="{FF2B5EF4-FFF2-40B4-BE49-F238E27FC236}">
                <a16:creationId xmlns:a16="http://schemas.microsoft.com/office/drawing/2014/main" id="{69D89723-D4C0-42B1-BBB2-6516E6F5EB93}"/>
              </a:ext>
            </a:extLst>
          </p:cNvPr>
          <p:cNvSpPr>
            <a:spLocks noGrp="1"/>
          </p:cNvSpPr>
          <p:nvPr>
            <p:ph type="sldNum" sz="quarter" idx="12"/>
          </p:nvPr>
        </p:nvSpPr>
        <p:spPr/>
        <p:txBody>
          <a:bodyPr/>
          <a:lstStyle/>
          <a:p>
            <a:fld id="{A7F8E3F6-DE14-48B2-B2BC-6FABA9630FB8}" type="slidenum">
              <a:rPr lang="en-US" smtClean="0"/>
              <a:t>13</a:t>
            </a:fld>
            <a:endParaRPr lang="en-US"/>
          </a:p>
        </p:txBody>
      </p:sp>
    </p:spTree>
    <p:extLst>
      <p:ext uri="{BB962C8B-B14F-4D97-AF65-F5344CB8AC3E}">
        <p14:creationId xmlns:p14="http://schemas.microsoft.com/office/powerpoint/2010/main" val="115094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Investing for tomorrow, delivering today.</a:t>
            </a:r>
          </a:p>
        </p:txBody>
      </p:sp>
      <p:sp>
        <p:nvSpPr>
          <p:cNvPr id="5" name="Slide Number Placeholder 4"/>
          <p:cNvSpPr>
            <a:spLocks noGrp="1"/>
          </p:cNvSpPr>
          <p:nvPr>
            <p:ph type="sldNum" sz="quarter" idx="12"/>
          </p:nvPr>
        </p:nvSpPr>
        <p:spPr/>
        <p:txBody>
          <a:bodyPr/>
          <a:lstStyle/>
          <a:p>
            <a:fld id="{A7F8E3F6-DE14-48B2-B2BC-6FABA9630FB8}" type="slidenum">
              <a:rPr lang="en-US" smtClean="0"/>
              <a:t>14</a:t>
            </a:fld>
            <a:endParaRPr lang="en-US"/>
          </a:p>
        </p:txBody>
      </p:sp>
      <p:sp>
        <p:nvSpPr>
          <p:cNvPr id="6" name="Title 1"/>
          <p:cNvSpPr>
            <a:spLocks noGrp="1"/>
          </p:cNvSpPr>
          <p:nvPr>
            <p:ph type="title"/>
          </p:nvPr>
        </p:nvSpPr>
        <p:spPr>
          <a:xfrm>
            <a:off x="1396068" y="78965"/>
            <a:ext cx="9601200" cy="1036850"/>
          </a:xfrm>
        </p:spPr>
        <p:txBody>
          <a:bodyPr>
            <a:normAutofit/>
          </a:bodyPr>
          <a:lstStyle/>
          <a:p>
            <a:pPr algn="ctr"/>
            <a:r>
              <a:rPr lang="en-US" altLang="en-US" sz="3800" dirty="0"/>
              <a:t>Summary		</a:t>
            </a:r>
          </a:p>
        </p:txBody>
      </p:sp>
      <p:sp>
        <p:nvSpPr>
          <p:cNvPr id="7" name="Content Placeholder 3"/>
          <p:cNvSpPr>
            <a:spLocks noGrp="1"/>
          </p:cNvSpPr>
          <p:nvPr>
            <p:ph sz="half" idx="4294967295"/>
          </p:nvPr>
        </p:nvSpPr>
        <p:spPr>
          <a:xfrm>
            <a:off x="605590" y="1606019"/>
            <a:ext cx="10291010" cy="4970148"/>
          </a:xfrm>
          <a:prstGeom prst="rect">
            <a:avLst/>
          </a:prstGeom>
        </p:spPr>
        <p:txBody>
          <a:bodyPr>
            <a:normAutofit fontScale="92500" lnSpcReduction="10000"/>
          </a:bodyPr>
          <a:lstStyle/>
          <a:p>
            <a:pPr>
              <a:buFont typeface="Wingdings" panose="05000000000000000000" pitchFamily="2" charset="2"/>
              <a:buChar char="Ø"/>
            </a:pPr>
            <a:r>
              <a:rPr lang="en-US" altLang="en-US" sz="2200" dirty="0">
                <a:latin typeface="Times New Roman" panose="02020603050405020304" pitchFamily="18" charset="0"/>
                <a:cs typeface="Times New Roman" panose="02020603050405020304" pitchFamily="18" charset="0"/>
              </a:rPr>
              <a:t>NSLP Updates </a:t>
            </a:r>
          </a:p>
          <a:p>
            <a:pPr>
              <a:buFont typeface="Wingdings" panose="05000000000000000000" pitchFamily="2" charset="2"/>
              <a:buChar char="Ø"/>
            </a:pPr>
            <a:r>
              <a:rPr lang="en-US" altLang="en-US" sz="2200" dirty="0">
                <a:latin typeface="Times New Roman" panose="02020603050405020304" pitchFamily="18" charset="0"/>
                <a:cs typeface="Times New Roman" panose="02020603050405020304" pitchFamily="18" charset="0"/>
              </a:rPr>
              <a:t>Waivers </a:t>
            </a:r>
          </a:p>
          <a:p>
            <a:pPr>
              <a:buFont typeface="Wingdings" panose="05000000000000000000" pitchFamily="2" charset="2"/>
              <a:buChar char="Ø"/>
            </a:pPr>
            <a:r>
              <a:rPr lang="en-US" altLang="en-US" sz="2200" dirty="0">
                <a:latin typeface="Times New Roman" panose="02020603050405020304" pitchFamily="18" charset="0"/>
                <a:cs typeface="Times New Roman" panose="02020603050405020304" pitchFamily="18" charset="0"/>
              </a:rPr>
              <a:t>P-EBT </a:t>
            </a:r>
          </a:p>
          <a:p>
            <a:pPr>
              <a:buFont typeface="Wingdings" panose="05000000000000000000" pitchFamily="2" charset="2"/>
              <a:buChar char="Ø"/>
            </a:pPr>
            <a:r>
              <a:rPr lang="en-US" altLang="en-US" sz="2200" dirty="0">
                <a:latin typeface="Times New Roman" panose="02020603050405020304" pitchFamily="18" charset="0"/>
                <a:cs typeface="Times New Roman" panose="02020603050405020304" pitchFamily="18" charset="0"/>
              </a:rPr>
              <a:t>Emergency operation and funding </a:t>
            </a:r>
          </a:p>
          <a:p>
            <a:pPr>
              <a:buFont typeface="Wingdings" panose="05000000000000000000" pitchFamily="2" charset="2"/>
              <a:buChar char="Ø"/>
            </a:pPr>
            <a:r>
              <a:rPr lang="en-US" altLang="en-US" sz="2200" dirty="0">
                <a:latin typeface="Times New Roman" panose="02020603050405020304" pitchFamily="18" charset="0"/>
                <a:cs typeface="Times New Roman" panose="02020603050405020304" pitchFamily="18" charset="0"/>
              </a:rPr>
              <a:t>State Appropriation </a:t>
            </a:r>
          </a:p>
          <a:p>
            <a:pPr>
              <a:buFont typeface="Wingdings" panose="05000000000000000000" pitchFamily="2" charset="2"/>
              <a:buChar char="Ø"/>
            </a:pPr>
            <a:r>
              <a:rPr lang="en-US" altLang="en-US" sz="2200" dirty="0">
                <a:latin typeface="Times New Roman" panose="02020603050405020304" pitchFamily="18" charset="0"/>
                <a:cs typeface="Times New Roman" panose="02020603050405020304" pitchFamily="18" charset="0"/>
              </a:rPr>
              <a:t>New Allocated amounts </a:t>
            </a:r>
          </a:p>
          <a:p>
            <a:pPr>
              <a:buFont typeface="Wingdings" panose="05000000000000000000" pitchFamily="2" charset="2"/>
              <a:buChar char="Ø"/>
            </a:pPr>
            <a:r>
              <a:rPr lang="en-US" altLang="en-US" sz="2200" dirty="0">
                <a:latin typeface="Times New Roman" panose="02020603050405020304" pitchFamily="18" charset="0"/>
                <a:cs typeface="Times New Roman" panose="02020603050405020304" pitchFamily="18" charset="0"/>
              </a:rPr>
              <a:t>Enter Budget SY2022-2023, BAR’s, RfR’s, Timeliness, and Utilize funds and resources for NM students </a:t>
            </a:r>
          </a:p>
          <a:p>
            <a:pPr>
              <a:buFont typeface="Wingdings" panose="05000000000000000000" pitchFamily="2" charset="2"/>
              <a:buChar char="Ø"/>
            </a:pPr>
            <a:r>
              <a:rPr lang="en-US" altLang="en-US" sz="2200" dirty="0">
                <a:latin typeface="Times New Roman" panose="02020603050405020304" pitchFamily="18" charset="0"/>
                <a:cs typeface="Times New Roman" panose="02020603050405020304" pitchFamily="18" charset="0"/>
              </a:rPr>
              <a:t>All Expenditures should meet the Program Requirements and abide by all state and or federal rules and regulations.</a:t>
            </a:r>
          </a:p>
          <a:p>
            <a:pPr marL="0" indent="0" algn="ctr">
              <a:buNone/>
            </a:pPr>
            <a:r>
              <a:rPr lang="en-US" altLang="en-US" sz="2200" b="1" dirty="0">
                <a:latin typeface="Times New Roman" panose="02020603050405020304" pitchFamily="18" charset="0"/>
                <a:cs typeface="Times New Roman" panose="02020603050405020304" pitchFamily="18" charset="0"/>
              </a:rPr>
              <a:t>Very Important to communicate with School Food Directors, Managers, Internal staff, and the PED staff. WE ARE HERE FOR YOU!!!!!!!!</a:t>
            </a:r>
          </a:p>
        </p:txBody>
      </p:sp>
    </p:spTree>
    <p:extLst>
      <p:ext uri="{BB962C8B-B14F-4D97-AF65-F5344CB8AC3E}">
        <p14:creationId xmlns:p14="http://schemas.microsoft.com/office/powerpoint/2010/main" val="355209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056" y="1738577"/>
            <a:ext cx="7864644" cy="999624"/>
          </a:xfrm>
        </p:spPr>
        <p:txBody>
          <a:bodyPr>
            <a:normAutofit/>
          </a:bodyPr>
          <a:lstStyle/>
          <a:p>
            <a:pPr algn="ctr"/>
            <a:r>
              <a:rPr lang="en-US" sz="3600" b="1" dirty="0"/>
              <a:t>Contact Information</a:t>
            </a:r>
          </a:p>
        </p:txBody>
      </p:sp>
      <p:sp>
        <p:nvSpPr>
          <p:cNvPr id="4" name="TextBox 2"/>
          <p:cNvSpPr txBox="1">
            <a:spLocks noChangeArrowheads="1"/>
          </p:cNvSpPr>
          <p:nvPr/>
        </p:nvSpPr>
        <p:spPr bwMode="auto">
          <a:xfrm>
            <a:off x="3200400" y="3171278"/>
            <a:ext cx="388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SzPct val="100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rgbClr val="000065"/>
              </a:buClr>
              <a:buChar char="•"/>
              <a:defRPr sz="22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20000"/>
              </a:spcBef>
              <a:buClr>
                <a:srgbClr val="777777"/>
              </a:buClr>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SzTx/>
              <a:buFontTx/>
              <a:buNone/>
            </a:pPr>
            <a:r>
              <a:rPr lang="en-US" altLang="en-US" sz="1800" dirty="0"/>
              <a:t>Felix Griego, Deputy Director, MBA</a:t>
            </a:r>
          </a:p>
          <a:p>
            <a:pPr>
              <a:spcBef>
                <a:spcPct val="0"/>
              </a:spcBef>
              <a:buSzTx/>
              <a:buFontTx/>
              <a:buNone/>
            </a:pPr>
            <a:r>
              <a:rPr lang="en-US" altLang="en-US" sz="1800" dirty="0"/>
              <a:t>Work (505) 660-6203  </a:t>
            </a:r>
          </a:p>
          <a:p>
            <a:pPr>
              <a:spcBef>
                <a:spcPct val="0"/>
              </a:spcBef>
              <a:buSzTx/>
              <a:buFontTx/>
              <a:buNone/>
            </a:pPr>
            <a:r>
              <a:rPr lang="en-US" altLang="en-US" sz="1800" dirty="0"/>
              <a:t>Email: </a:t>
            </a:r>
            <a:r>
              <a:rPr lang="en-US" altLang="en-US" sz="1800" b="1" u="sng" dirty="0">
                <a:solidFill>
                  <a:srgbClr val="FF0000"/>
                </a:solidFill>
              </a:rPr>
              <a:t>felix.griego@state.nm.us</a:t>
            </a: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3322" y="533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p:cNvSpPr txBox="1">
            <a:spLocks/>
          </p:cNvSpPr>
          <p:nvPr/>
        </p:nvSpPr>
        <p:spPr>
          <a:xfrm>
            <a:off x="268704" y="6391041"/>
            <a:ext cx="6243203"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Investing for tomorrow, delivering today.</a:t>
            </a:r>
            <a:endParaRPr lang="en-US" dirty="0"/>
          </a:p>
        </p:txBody>
      </p:sp>
    </p:spTree>
    <p:extLst>
      <p:ext uri="{BB962C8B-B14F-4D97-AF65-F5344CB8AC3E}">
        <p14:creationId xmlns:p14="http://schemas.microsoft.com/office/powerpoint/2010/main" val="311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903"/>
            <a:ext cx="12192000" cy="1036850"/>
          </a:xfrm>
        </p:spPr>
        <p:txBody>
          <a:bodyPr>
            <a:normAutofit/>
          </a:bodyPr>
          <a:lstStyle/>
          <a:p>
            <a:pPr algn="ctr"/>
            <a:r>
              <a:rPr lang="en-US" sz="5400" dirty="0"/>
              <a:t>Overview</a:t>
            </a:r>
          </a:p>
        </p:txBody>
      </p:sp>
      <p:sp>
        <p:nvSpPr>
          <p:cNvPr id="3" name="Content Placeholder 2"/>
          <p:cNvSpPr>
            <a:spLocks noGrp="1"/>
          </p:cNvSpPr>
          <p:nvPr>
            <p:ph idx="1"/>
          </p:nvPr>
        </p:nvSpPr>
        <p:spPr>
          <a:xfrm>
            <a:off x="436227" y="1560021"/>
            <a:ext cx="10646880" cy="5160076"/>
          </a:xfrm>
        </p:spPr>
        <p:txBody>
          <a:bodyPr>
            <a:normAutofit fontScale="77500" lnSpcReduction="20000"/>
          </a:bodyPr>
          <a:lstStyle/>
          <a:p>
            <a:r>
              <a:rPr lang="en-US" altLang="en-US" sz="3600" dirty="0">
                <a:latin typeface="Times New Roman" panose="02020603050405020304" pitchFamily="18" charset="0"/>
                <a:cs typeface="Times New Roman" panose="02020603050405020304" pitchFamily="18" charset="0"/>
              </a:rPr>
              <a:t>National School Lunch Program Updates/Funding Special Funding Given During Pandemic</a:t>
            </a:r>
          </a:p>
          <a:p>
            <a:r>
              <a:rPr lang="en-US" altLang="en-US" sz="3600" dirty="0">
                <a:latin typeface="Times New Roman" panose="02020603050405020304" pitchFamily="18" charset="0"/>
                <a:cs typeface="Times New Roman" panose="02020603050405020304" pitchFamily="18" charset="0"/>
              </a:rPr>
              <a:t>USDA Fresh Fruit and Vegetable Program </a:t>
            </a:r>
          </a:p>
          <a:p>
            <a:r>
              <a:rPr lang="en-US" altLang="en-US" sz="3600" dirty="0">
                <a:latin typeface="Times New Roman" panose="02020603050405020304" pitchFamily="18" charset="0"/>
                <a:cs typeface="Times New Roman" panose="02020603050405020304" pitchFamily="18" charset="0"/>
              </a:rPr>
              <a:t>USDA Equipment Grant </a:t>
            </a:r>
          </a:p>
          <a:p>
            <a:r>
              <a:rPr lang="en-US" altLang="en-US" sz="3600" dirty="0">
                <a:latin typeface="Times New Roman" panose="02020603050405020304" pitchFamily="18" charset="0"/>
                <a:cs typeface="Times New Roman" panose="02020603050405020304" pitchFamily="18" charset="0"/>
              </a:rPr>
              <a:t>USDA Pandemic Funds Issued </a:t>
            </a:r>
          </a:p>
          <a:p>
            <a:r>
              <a:rPr lang="en-US" altLang="en-US" sz="3600" dirty="0">
                <a:latin typeface="Times New Roman" panose="02020603050405020304" pitchFamily="18" charset="0"/>
                <a:cs typeface="Times New Roman" panose="02020603050405020304" pitchFamily="18" charset="0"/>
              </a:rPr>
              <a:t>State Appropriations (BAB, Reduced Meal Copay, NM Grown)</a:t>
            </a:r>
          </a:p>
          <a:p>
            <a:r>
              <a:rPr lang="en-US" altLang="en-US" sz="3600" dirty="0">
                <a:latin typeface="Times New Roman" panose="02020603050405020304" pitchFamily="18" charset="0"/>
                <a:cs typeface="Times New Roman" panose="02020603050405020304" pitchFamily="18" charset="0"/>
              </a:rPr>
              <a:t>Homeless, ARP I and APR II Funds </a:t>
            </a:r>
          </a:p>
          <a:p>
            <a:r>
              <a:rPr lang="en-US" altLang="en-US" sz="3600" dirty="0">
                <a:latin typeface="Times New Roman" panose="02020603050405020304" pitchFamily="18" charset="0"/>
                <a:cs typeface="Times New Roman" panose="02020603050405020304" pitchFamily="18" charset="0"/>
              </a:rPr>
              <a:t>Excess Cash in Food Service Account (21000)</a:t>
            </a:r>
          </a:p>
          <a:p>
            <a:r>
              <a:rPr lang="en-US" altLang="en-US" sz="3600" dirty="0">
                <a:latin typeface="Times New Roman" panose="02020603050405020304" pitchFamily="18" charset="0"/>
                <a:cs typeface="Times New Roman" panose="02020603050405020304" pitchFamily="18" charset="0"/>
              </a:rPr>
              <a:t>Planning Awards to be entered in your SY 22-23 Budget</a:t>
            </a:r>
          </a:p>
          <a:p>
            <a:r>
              <a:rPr lang="en-US" altLang="en-US" sz="3600" dirty="0">
                <a:latin typeface="Times New Roman" panose="02020603050405020304" pitchFamily="18" charset="0"/>
                <a:cs typeface="Times New Roman" panose="02020603050405020304" pitchFamily="18" charset="0"/>
              </a:rPr>
              <a:t>Q and A </a:t>
            </a:r>
          </a:p>
        </p:txBody>
      </p:sp>
      <p:sp>
        <p:nvSpPr>
          <p:cNvPr id="6" name="Slide Number Placeholder 5"/>
          <p:cNvSpPr>
            <a:spLocks noGrp="1"/>
          </p:cNvSpPr>
          <p:nvPr>
            <p:ph type="sldNum" sz="quarter" idx="12"/>
          </p:nvPr>
        </p:nvSpPr>
        <p:spPr/>
        <p:txBody>
          <a:bodyPr/>
          <a:lstStyle/>
          <a:p>
            <a:fld id="{A7F8E3F6-DE14-48B2-B2BC-6FABA9630FB8}" type="slidenum">
              <a:rPr lang="en-US" smtClean="0"/>
              <a:t>2</a:t>
            </a:fld>
            <a:endParaRPr lang="en-US"/>
          </a:p>
        </p:txBody>
      </p:sp>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388" y="72336"/>
            <a:ext cx="7632441" cy="2238684"/>
          </a:xfrm>
        </p:spPr>
        <p:txBody>
          <a:bodyPr>
            <a:normAutofit/>
          </a:bodyPr>
          <a:lstStyle/>
          <a:p>
            <a:r>
              <a:rPr lang="en-US" altLang="en-US" dirty="0"/>
              <a:t>National School Lunch Program</a:t>
            </a:r>
            <a:br>
              <a:rPr lang="en-US" altLang="en-US" dirty="0"/>
            </a:br>
            <a:br>
              <a:rPr lang="en-US" altLang="en-US" dirty="0"/>
            </a:br>
            <a:endParaRPr lang="en-US" dirty="0"/>
          </a:p>
        </p:txBody>
      </p:sp>
      <p:sp>
        <p:nvSpPr>
          <p:cNvPr id="4" name="Footer Placeholder 3"/>
          <p:cNvSpPr>
            <a:spLocks noGrp="1"/>
          </p:cNvSpPr>
          <p:nvPr>
            <p:ph type="ftr" sz="quarter" idx="11"/>
          </p:nvPr>
        </p:nvSpPr>
        <p:spPr/>
        <p:txBody>
          <a:bodyPr/>
          <a:lstStyle/>
          <a:p>
            <a:r>
              <a:rPr lang="en-US"/>
              <a:t>Investing for tomorrow, delivering today.</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3</a:t>
            </a:fld>
            <a:endParaRPr lang="en-US"/>
          </a:p>
        </p:txBody>
      </p:sp>
      <p:sp>
        <p:nvSpPr>
          <p:cNvPr id="6" name="Content Placeholder 4"/>
          <p:cNvSpPr txBox="1">
            <a:spLocks/>
          </p:cNvSpPr>
          <p:nvPr/>
        </p:nvSpPr>
        <p:spPr>
          <a:xfrm>
            <a:off x="1009098" y="1588868"/>
            <a:ext cx="9887502" cy="4571787"/>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rgbClr val="3A3D4B"/>
                </a:solidFill>
                <a:latin typeface="Calibri" panose="020F0502020204030204" pitchFamily="34" charset="0"/>
                <a:ea typeface="+mn-ea"/>
                <a:cs typeface="Calibri" panose="020F0502020204030204" pitchFamily="34" charset="0"/>
              </a:defRPr>
            </a:lvl1pPr>
            <a:lvl2pPr marL="548640" indent="-228600" algn="l" defTabSz="914400" rtl="0" eaLnBrk="1" latinLnBrk="0" hangingPunct="1">
              <a:lnSpc>
                <a:spcPct val="90000"/>
              </a:lnSpc>
              <a:spcBef>
                <a:spcPts val="1000"/>
              </a:spcBef>
              <a:buClr>
                <a:srgbClr val="FF914D"/>
              </a:buClr>
              <a:buFont typeface="Arial" panose="020B0604020202020204" pitchFamily="34" charset="0"/>
              <a:buChar char="•"/>
              <a:defRPr sz="2000" kern="1200">
                <a:solidFill>
                  <a:srgbClr val="3A3D4B"/>
                </a:solidFill>
                <a:latin typeface="Calibri" panose="020F0502020204030204" pitchFamily="34" charset="0"/>
                <a:ea typeface="+mn-ea"/>
                <a:cs typeface="Calibri" panose="020F0502020204030204" pitchFamily="34" charset="0"/>
              </a:defRPr>
            </a:lvl2pPr>
            <a:lvl3pPr marL="822960" indent="-228600" algn="l" defTabSz="914400" rtl="0" eaLnBrk="1" latinLnBrk="0" hangingPunct="1">
              <a:lnSpc>
                <a:spcPct val="90000"/>
              </a:lnSpc>
              <a:spcBef>
                <a:spcPts val="800"/>
              </a:spcBef>
              <a:buClr>
                <a:srgbClr val="048A81"/>
              </a:buClr>
              <a:buFont typeface="Wingdings" panose="05000000000000000000" pitchFamily="2" charset="2"/>
              <a:buChar char="ü"/>
              <a:defRPr sz="1800" kern="1200">
                <a:solidFill>
                  <a:srgbClr val="3A3D4B"/>
                </a:solidFill>
                <a:latin typeface="Calibri" panose="020F0502020204030204" pitchFamily="34" charset="0"/>
                <a:ea typeface="+mn-ea"/>
                <a:cs typeface="Calibri" panose="020F050202020403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dirty="0">
                <a:latin typeface="Times New Roman" panose="02020603050405020304" pitchFamily="18" charset="0"/>
                <a:cs typeface="Times New Roman" panose="02020603050405020304" pitchFamily="18" charset="0"/>
              </a:rPr>
              <a:t>United State Department of Agriculture (USDA) National School Lunch Program Updates:</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What is currently Happening and what to Expect in SY 22-23 </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Supply Chain Issues (New funding)</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Transition Process Waivers in Place </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Reimbursements/Processes</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Normal Operation what does that look Like again?</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Overall Federal Funding and PED/USDA Expectations</a:t>
            </a:r>
          </a:p>
        </p:txBody>
      </p:sp>
      <p:sp>
        <p:nvSpPr>
          <p:cNvPr id="3" name="AutoShape 2" descr="USDA ERS - National School Lunch Program"/>
          <p:cNvSpPr>
            <a:spLocks noChangeAspect="1" noChangeArrowheads="1"/>
          </p:cNvSpPr>
          <p:nvPr/>
        </p:nvSpPr>
        <p:spPr bwMode="auto">
          <a:xfrm>
            <a:off x="63500" y="-136525"/>
            <a:ext cx="259080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1"/>
          <p:cNvPicPr>
            <a:picLocks noChangeAspect="1"/>
          </p:cNvPicPr>
          <p:nvPr/>
        </p:nvPicPr>
        <p:blipFill>
          <a:blip r:embed="rId2"/>
          <a:stretch>
            <a:fillRect/>
          </a:stretch>
        </p:blipFill>
        <p:spPr>
          <a:xfrm>
            <a:off x="8818418" y="4398530"/>
            <a:ext cx="2590800" cy="1762125"/>
          </a:xfrm>
          <a:prstGeom prst="rect">
            <a:avLst/>
          </a:prstGeom>
        </p:spPr>
      </p:pic>
    </p:spTree>
    <p:extLst>
      <p:ext uri="{BB962C8B-B14F-4D97-AF65-F5344CB8AC3E}">
        <p14:creationId xmlns:p14="http://schemas.microsoft.com/office/powerpoint/2010/main" val="251114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B93E4-848E-4A5B-8B32-39D295483785}"/>
              </a:ext>
            </a:extLst>
          </p:cNvPr>
          <p:cNvSpPr>
            <a:spLocks noGrp="1"/>
          </p:cNvSpPr>
          <p:nvPr>
            <p:ph type="title"/>
          </p:nvPr>
        </p:nvSpPr>
        <p:spPr>
          <a:xfrm>
            <a:off x="1219900" y="0"/>
            <a:ext cx="9601200" cy="1036850"/>
          </a:xfrm>
        </p:spPr>
        <p:txBody>
          <a:bodyPr>
            <a:normAutofit/>
          </a:bodyPr>
          <a:lstStyle/>
          <a:p>
            <a:r>
              <a:rPr lang="en-US" dirty="0"/>
              <a:t>USDA Emergency and Supplemental Funds</a:t>
            </a:r>
          </a:p>
        </p:txBody>
      </p:sp>
      <p:sp>
        <p:nvSpPr>
          <p:cNvPr id="3" name="Content Placeholder 2">
            <a:extLst>
              <a:ext uri="{FF2B5EF4-FFF2-40B4-BE49-F238E27FC236}">
                <a16:creationId xmlns:a16="http://schemas.microsoft.com/office/drawing/2014/main" id="{947944F2-AC8A-4D91-84AD-5B3E056E2583}"/>
              </a:ext>
            </a:extLst>
          </p:cNvPr>
          <p:cNvSpPr>
            <a:spLocks noGrp="1"/>
          </p:cNvSpPr>
          <p:nvPr>
            <p:ph idx="1"/>
          </p:nvPr>
        </p:nvSpPr>
        <p:spPr>
          <a:xfrm>
            <a:off x="609600" y="1661791"/>
            <a:ext cx="11176932" cy="4987528"/>
          </a:xfrm>
        </p:spPr>
        <p:txBody>
          <a:bodyPr>
            <a:normAutofit fontScale="92500" lnSpcReduction="20000"/>
          </a:bodyPr>
          <a:lstStyle/>
          <a:p>
            <a:pPr marL="0" indent="0">
              <a:buNone/>
            </a:pPr>
            <a:r>
              <a:rPr lang="en-US" b="1" dirty="0">
                <a:latin typeface="Times New Roman" panose="02020603050405020304" pitchFamily="18" charset="0"/>
                <a:cs typeface="Times New Roman" panose="02020603050405020304" pitchFamily="18" charset="0"/>
              </a:rPr>
              <a:t>USDA Emergency Funds (EF):</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$4.4 Million Dollars Issued in November 2021</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Reimburse SFA’s for less Reimbursements for March-June 2020 due to Pandemic.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Can be utilized for any National School Lunch Expense. </a:t>
            </a:r>
          </a:p>
          <a:p>
            <a:pPr marL="0" indent="0">
              <a:buNone/>
            </a:pPr>
            <a:r>
              <a:rPr lang="en-US" b="1" dirty="0">
                <a:latin typeface="Times New Roman" panose="02020603050405020304" pitchFamily="18" charset="0"/>
                <a:cs typeface="Times New Roman" panose="02020603050405020304" pitchFamily="18" charset="0"/>
              </a:rPr>
              <a:t>USDA Supplement Assistance Funds (SCA):</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7.7 Million Dollars Issued in April 2021</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Funds can ONLY be utilized to purchase domestic products and minimally processed foods to be used to prepare breakfast and lunches.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 separate account would be helpful to track these expenditures</a:t>
            </a:r>
          </a:p>
          <a:p>
            <a:pPr marL="0" indent="0">
              <a:buNone/>
            </a:pPr>
            <a:r>
              <a:rPr lang="en-US" b="1" dirty="0">
                <a:latin typeface="Times New Roman" panose="02020603050405020304" pitchFamily="18" charset="0"/>
                <a:cs typeface="Times New Roman" panose="02020603050405020304" pitchFamily="18" charset="0"/>
              </a:rPr>
              <a:t>NOTE:</a:t>
            </a:r>
            <a:r>
              <a:rPr lang="en-US" dirty="0">
                <a:latin typeface="Times New Roman" panose="02020603050405020304" pitchFamily="18" charset="0"/>
                <a:cs typeface="Times New Roman" panose="02020603050405020304" pitchFamily="18" charset="0"/>
              </a:rPr>
              <a:t> All Claims issued were done through the SSWB Nutrition Claims Portal and deposited like the normal NSLP claims for reimbursement that are deposited in the Food Service Account (21000) monthly. </a:t>
            </a:r>
          </a:p>
        </p:txBody>
      </p:sp>
      <p:sp>
        <p:nvSpPr>
          <p:cNvPr id="5" name="Footer Placeholder 4">
            <a:extLst>
              <a:ext uri="{FF2B5EF4-FFF2-40B4-BE49-F238E27FC236}">
                <a16:creationId xmlns:a16="http://schemas.microsoft.com/office/drawing/2014/main" id="{C61676CC-3195-4603-8263-FF65849D32FF}"/>
              </a:ext>
            </a:extLst>
          </p:cNvPr>
          <p:cNvSpPr>
            <a:spLocks noGrp="1"/>
          </p:cNvSpPr>
          <p:nvPr>
            <p:ph type="ftr" sz="quarter" idx="11"/>
          </p:nvPr>
        </p:nvSpPr>
        <p:spPr/>
        <p:txBody>
          <a:bodyPr/>
          <a:lstStyle/>
          <a:p>
            <a:r>
              <a:rPr lang="en-US"/>
              <a:t>Investing for tomorrow, delivering today.</a:t>
            </a:r>
            <a:endParaRPr lang="en-US" dirty="0"/>
          </a:p>
        </p:txBody>
      </p:sp>
      <p:sp>
        <p:nvSpPr>
          <p:cNvPr id="6" name="Slide Number Placeholder 5">
            <a:extLst>
              <a:ext uri="{FF2B5EF4-FFF2-40B4-BE49-F238E27FC236}">
                <a16:creationId xmlns:a16="http://schemas.microsoft.com/office/drawing/2014/main" id="{97002055-29CD-4597-A194-10E3B2A275D2}"/>
              </a:ext>
            </a:extLst>
          </p:cNvPr>
          <p:cNvSpPr>
            <a:spLocks noGrp="1"/>
          </p:cNvSpPr>
          <p:nvPr>
            <p:ph type="sldNum" sz="quarter" idx="12"/>
          </p:nvPr>
        </p:nvSpPr>
        <p:spPr/>
        <p:txBody>
          <a:bodyPr/>
          <a:lstStyle/>
          <a:p>
            <a:fld id="{A7F8E3F6-DE14-48B2-B2BC-6FABA9630FB8}" type="slidenum">
              <a:rPr lang="en-US" smtClean="0"/>
              <a:t>4</a:t>
            </a:fld>
            <a:endParaRPr lang="en-US"/>
          </a:p>
        </p:txBody>
      </p:sp>
    </p:spTree>
    <p:extLst>
      <p:ext uri="{BB962C8B-B14F-4D97-AF65-F5344CB8AC3E}">
        <p14:creationId xmlns:p14="http://schemas.microsoft.com/office/powerpoint/2010/main" val="351105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235786" y="1"/>
            <a:ext cx="2956214" cy="1397132"/>
          </a:xfrm>
          <a:prstGeom prst="rect">
            <a:avLst/>
          </a:prstGeom>
        </p:spPr>
      </p:pic>
      <p:sp>
        <p:nvSpPr>
          <p:cNvPr id="2" name="Title 1"/>
          <p:cNvSpPr>
            <a:spLocks noGrp="1"/>
          </p:cNvSpPr>
          <p:nvPr>
            <p:ph type="title"/>
          </p:nvPr>
        </p:nvSpPr>
        <p:spPr>
          <a:xfrm>
            <a:off x="-413328" y="349561"/>
            <a:ext cx="9938328" cy="1036850"/>
          </a:xfrm>
        </p:spPr>
        <p:txBody>
          <a:bodyPr>
            <a:noAutofit/>
          </a:bodyPr>
          <a:lstStyle/>
          <a:p>
            <a:pPr algn="ctr"/>
            <a:r>
              <a:rPr lang="en-US" sz="3600" dirty="0"/>
              <a:t>USDA Fresh Fruit and Vegetable Program (FFVP)</a:t>
            </a:r>
            <a:br>
              <a:rPr lang="en-US" sz="3600" dirty="0"/>
            </a:br>
            <a:r>
              <a:rPr lang="en-US" sz="3600" i="1" dirty="0"/>
              <a:t>(Fund 24118)</a:t>
            </a:r>
          </a:p>
        </p:txBody>
      </p:sp>
      <p:sp>
        <p:nvSpPr>
          <p:cNvPr id="5" name="Slide Number Placeholder 4"/>
          <p:cNvSpPr>
            <a:spLocks noGrp="1"/>
          </p:cNvSpPr>
          <p:nvPr>
            <p:ph type="sldNum" sz="quarter" idx="12"/>
          </p:nvPr>
        </p:nvSpPr>
        <p:spPr/>
        <p:txBody>
          <a:bodyPr/>
          <a:lstStyle/>
          <a:p>
            <a:fld id="{A7F8E3F6-DE14-48B2-B2BC-6FABA9630FB8}" type="slidenum">
              <a:rPr lang="en-US" smtClean="0"/>
              <a:t>5</a:t>
            </a:fld>
            <a:endParaRPr lang="en-US"/>
          </a:p>
        </p:txBody>
      </p:sp>
      <p:sp>
        <p:nvSpPr>
          <p:cNvPr id="3" name="Content Placeholder 2"/>
          <p:cNvSpPr>
            <a:spLocks noGrp="1"/>
          </p:cNvSpPr>
          <p:nvPr>
            <p:ph idx="1"/>
          </p:nvPr>
        </p:nvSpPr>
        <p:spPr>
          <a:xfrm>
            <a:off x="393627" y="1765698"/>
            <a:ext cx="11206440" cy="3602181"/>
          </a:xfrm>
        </p:spPr>
        <p:txBody>
          <a:bodyPr>
            <a:noAutofit/>
          </a:bodyPr>
          <a:lstStyle/>
          <a:p>
            <a:pPr marL="0" indent="0">
              <a:buNone/>
            </a:pPr>
            <a:r>
              <a:rPr lang="en-US" sz="1800" dirty="0">
                <a:latin typeface="Times New Roman" panose="02020603050405020304" pitchFamily="18" charset="0"/>
                <a:cs typeface="Times New Roman" panose="02020603050405020304" pitchFamily="18" charset="0"/>
              </a:rPr>
              <a:t>The FFVP is a supplemental program to the NSLP Lunch and Breakfast Program. The Program is established to give elementary students access to fresh  fruit and vegetables with a corresponding curriculum piece. </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Funds given to students with the highest Free and Reduced percentages down to 50% (FRL)</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USDA funds NM PED approximately 2.5 million dollars annually on a federal fiscal year at a minimum of $50-75$ per pupil (usually $50). </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BAR done in OBMS and the claim or request for reimbursement is done in the </a:t>
            </a:r>
            <a:r>
              <a:rPr lang="en-US" sz="1800" b="1" dirty="0">
                <a:latin typeface="Times New Roman" panose="02020603050405020304" pitchFamily="18" charset="0"/>
                <a:cs typeface="Times New Roman" panose="02020603050405020304" pitchFamily="18" charset="0"/>
              </a:rPr>
              <a:t>Nutrition Portal</a:t>
            </a:r>
            <a:r>
              <a:rPr lang="en-US" sz="1800" dirty="0">
                <a:latin typeface="Times New Roman" panose="02020603050405020304" pitchFamily="18" charset="0"/>
                <a:cs typeface="Times New Roman" panose="02020603050405020304" pitchFamily="18" charset="0"/>
              </a:rPr>
              <a:t> on a </a:t>
            </a:r>
            <a:r>
              <a:rPr lang="en-US" sz="1800" u="sng" dirty="0">
                <a:latin typeface="Times New Roman" panose="02020603050405020304" pitchFamily="18" charset="0"/>
                <a:cs typeface="Times New Roman" panose="02020603050405020304" pitchFamily="18" charset="0"/>
              </a:rPr>
              <a:t>monthly</a:t>
            </a:r>
            <a:r>
              <a:rPr lang="en-US" sz="1800" dirty="0">
                <a:latin typeface="Times New Roman" panose="02020603050405020304" pitchFamily="18" charset="0"/>
                <a:cs typeface="Times New Roman" panose="02020603050405020304" pitchFamily="18" charset="0"/>
              </a:rPr>
              <a:t> Basis. Please include the total amount and a expenditure report the correspond with the claim timeframe. </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Application is due by </a:t>
            </a:r>
            <a:r>
              <a:rPr lang="en-US" sz="1800" b="1" dirty="0">
                <a:solidFill>
                  <a:srgbClr val="FF0000"/>
                </a:solidFill>
                <a:latin typeface="Times New Roman" panose="02020603050405020304" pitchFamily="18" charset="0"/>
                <a:cs typeface="Times New Roman" panose="02020603050405020304" pitchFamily="18" charset="0"/>
              </a:rPr>
              <a:t>March 31, 2022 for SY 22-23</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NEW ….Planning Awards will be given to approved School Food Authorities by April so the allocation is included in District and Schools Budget to gain access funds by July 1 for the next school year </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Highly Recommended Schools that participate in NSLP apply and operate the USDA FFVP. </a:t>
            </a:r>
          </a:p>
          <a:p>
            <a:pPr marL="0" indent="0" algn="ctr">
              <a:buNone/>
            </a:pPr>
            <a:r>
              <a:rPr lang="en-US" sz="1800" b="1" dirty="0">
                <a:latin typeface="Times New Roman" panose="02020603050405020304" pitchFamily="18" charset="0"/>
                <a:cs typeface="Times New Roman" panose="02020603050405020304" pitchFamily="18" charset="0"/>
              </a:rPr>
              <a:t>SSWB Contact: FFVP Coordinator- Rachel </a:t>
            </a:r>
            <a:r>
              <a:rPr lang="en-US" sz="1800" b="1" dirty="0" err="1">
                <a:latin typeface="Times New Roman" panose="02020603050405020304" pitchFamily="18" charset="0"/>
                <a:cs typeface="Times New Roman" panose="02020603050405020304" pitchFamily="18" charset="0"/>
              </a:rPr>
              <a:t>Diquarto</a:t>
            </a:r>
            <a:r>
              <a:rPr lang="en-US" sz="18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hlinkClick r:id="rId3"/>
              </a:rPr>
              <a:t>Rachele.diquarto@state.nm.us</a:t>
            </a:r>
            <a:r>
              <a:rPr lang="en-US" sz="1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7423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62" y="378538"/>
            <a:ext cx="12274062" cy="1036850"/>
          </a:xfrm>
        </p:spPr>
        <p:txBody>
          <a:bodyPr>
            <a:normAutofit fontScale="90000"/>
          </a:bodyPr>
          <a:lstStyle/>
          <a:p>
            <a:pPr algn="ctr"/>
            <a:r>
              <a:rPr lang="en-US" sz="5400" dirty="0"/>
              <a:t>USDA Equipment Program</a:t>
            </a:r>
            <a:br>
              <a:rPr lang="en-US" sz="5400" b="1" dirty="0"/>
            </a:br>
            <a:r>
              <a:rPr lang="en-US" sz="4400" i="1" dirty="0"/>
              <a:t>(Fund 24183)</a:t>
            </a:r>
          </a:p>
        </p:txBody>
      </p:sp>
      <p:sp>
        <p:nvSpPr>
          <p:cNvPr id="6" name="Footer Placeholder 5"/>
          <p:cNvSpPr>
            <a:spLocks noGrp="1"/>
          </p:cNvSpPr>
          <p:nvPr>
            <p:ph type="ftr" sz="quarter" idx="11"/>
          </p:nvPr>
        </p:nvSpPr>
        <p:spPr/>
        <p:txBody>
          <a:bodyPr/>
          <a:lstStyle/>
          <a:p>
            <a:r>
              <a:rPr lang="en-US"/>
              <a:t>Investing for tomorrow, delivering today.</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6</a:t>
            </a:fld>
            <a:endParaRPr lang="en-US"/>
          </a:p>
        </p:txBody>
      </p:sp>
      <p:sp>
        <p:nvSpPr>
          <p:cNvPr id="9" name="Content Placeholder 2"/>
          <p:cNvSpPr>
            <a:spLocks noGrp="1"/>
          </p:cNvSpPr>
          <p:nvPr>
            <p:ph sz="half" idx="1"/>
          </p:nvPr>
        </p:nvSpPr>
        <p:spPr>
          <a:xfrm>
            <a:off x="335958" y="1674529"/>
            <a:ext cx="11438021" cy="4578489"/>
          </a:xfrm>
        </p:spPr>
        <p:txBody>
          <a:bodyPr>
            <a:normAutofit lnSpcReduction="10000"/>
          </a:bodyPr>
          <a:lstStyle/>
          <a:p>
            <a:pPr marL="0" indent="0">
              <a:buNone/>
            </a:pPr>
            <a:r>
              <a:rPr lang="en-US" altLang="en-US" sz="2400" dirty="0">
                <a:latin typeface="Times New Roman" panose="02020603050405020304" pitchFamily="18" charset="0"/>
                <a:cs typeface="Times New Roman" panose="02020603050405020304" pitchFamily="18" charset="0"/>
              </a:rPr>
              <a:t>Used to purchase equipment that are used for the National School Lunch Program </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SY 21-22 Allocated to 18 Districts/Schools </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Allocated $247K </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Letter sent out March 7, 2021 with allocation and Letter </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Funds issued and used by Federal fiscal year with carry over </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Allocated by FRL, RFA criteria, and history of prior allocated funds </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BAR and RfR entered in OBMS ASAP</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All funds need to be utilized ASAP and spent this year</a:t>
            </a:r>
          </a:p>
          <a:p>
            <a:pPr marL="0" indent="0">
              <a:buNone/>
            </a:pPr>
            <a:r>
              <a:rPr lang="en-US" altLang="en-US" b="1" dirty="0">
                <a:latin typeface="Times New Roman" panose="02020603050405020304" pitchFamily="18" charset="0"/>
                <a:cs typeface="Times New Roman" panose="02020603050405020304" pitchFamily="18" charset="0"/>
              </a:rPr>
              <a:t>SSWB Contact: Vincent Baca </a:t>
            </a:r>
            <a:r>
              <a:rPr lang="en-US" altLang="en-US" dirty="0">
                <a:latin typeface="Times New Roman" panose="02020603050405020304" pitchFamily="18" charset="0"/>
                <a:cs typeface="Times New Roman" panose="02020603050405020304" pitchFamily="18" charset="0"/>
                <a:hlinkClick r:id="rId2"/>
              </a:rPr>
              <a:t>Vincent.baca@state.nm.us</a:t>
            </a:r>
            <a:r>
              <a:rPr lang="en-US" altLang="en-US" dirty="0">
                <a:latin typeface="Times New Roman" panose="02020603050405020304" pitchFamily="18" charset="0"/>
                <a:cs typeface="Times New Roman" panose="02020603050405020304" pitchFamily="18" charset="0"/>
              </a:rPr>
              <a:t> </a:t>
            </a:r>
          </a:p>
          <a:p>
            <a:pPr marL="0" indent="0">
              <a:buNone/>
            </a:pPr>
            <a:endParaRPr lang="en-US" altLang="en-US" dirty="0"/>
          </a:p>
          <a:p>
            <a:pPr marL="0" indent="0">
              <a:buNone/>
            </a:pPr>
            <a:endParaRPr lang="en-US" altLang="en-US" dirty="0"/>
          </a:p>
          <a:p>
            <a:pPr marL="0" indent="0">
              <a:buNone/>
            </a:pPr>
            <a:endParaRPr lang="en-US" altLang="en-US" sz="2400" dirty="0"/>
          </a:p>
        </p:txBody>
      </p:sp>
      <p:pic>
        <p:nvPicPr>
          <p:cNvPr id="3" name="Picture 2"/>
          <p:cNvPicPr>
            <a:picLocks noChangeAspect="1"/>
          </p:cNvPicPr>
          <p:nvPr/>
        </p:nvPicPr>
        <p:blipFill>
          <a:blip r:embed="rId3"/>
          <a:stretch>
            <a:fillRect/>
          </a:stretch>
        </p:blipFill>
        <p:spPr>
          <a:xfrm>
            <a:off x="7851198" y="4276436"/>
            <a:ext cx="4097056" cy="2372883"/>
          </a:xfrm>
          <a:prstGeom prst="rect">
            <a:avLst/>
          </a:prstGeom>
        </p:spPr>
      </p:pic>
    </p:spTree>
    <p:extLst>
      <p:ext uri="{BB962C8B-B14F-4D97-AF65-F5344CB8AC3E}">
        <p14:creationId xmlns:p14="http://schemas.microsoft.com/office/powerpoint/2010/main" val="421385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231" y="391766"/>
            <a:ext cx="9601200" cy="1036850"/>
          </a:xfrm>
        </p:spPr>
        <p:txBody>
          <a:bodyPr>
            <a:noAutofit/>
          </a:bodyPr>
          <a:lstStyle/>
          <a:p>
            <a:pPr algn="ctr"/>
            <a:r>
              <a:rPr lang="en-US" sz="5400" dirty="0"/>
              <a:t>Breakfast After the Bell </a:t>
            </a:r>
            <a:br>
              <a:rPr lang="en-US" sz="5400" b="1" dirty="0"/>
            </a:br>
            <a:r>
              <a:rPr lang="en-US" sz="4000" i="1" dirty="0"/>
              <a:t>(Fund 27155)</a:t>
            </a:r>
            <a:endParaRPr lang="en-US" sz="5400" i="1" dirty="0"/>
          </a:p>
        </p:txBody>
      </p:sp>
      <p:sp>
        <p:nvSpPr>
          <p:cNvPr id="7" name="Content Placeholder 6"/>
          <p:cNvSpPr>
            <a:spLocks noGrp="1"/>
          </p:cNvSpPr>
          <p:nvPr>
            <p:ph idx="1"/>
          </p:nvPr>
        </p:nvSpPr>
        <p:spPr>
          <a:xfrm>
            <a:off x="573808" y="1537855"/>
            <a:ext cx="10814628" cy="5426363"/>
          </a:xfrm>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This is a State Appropriation passed in Legislation to supplement the difference in federal reimbursement for REDUCED and PAID breakfast amounts, so all students eat in the classroom. The purpose is for all students to eat breakfast for FREE and to increase participation. This Allocation WILL Be utilized.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Reduced differential= $.30 (fixed) and Paid= $1.90 (varies)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Legislative allocated amount $1,328,800 for SY 22-23</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Allocated to Elementary Schools that are 85% FRL or greater</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Planning Award (Final) Allocated in April to be entered in your Budget for SY 22-23.</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BAR and RfR entered in OBMS monthly per amount of reduced and paid meals for allocated schools.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Reduced and paid breakfast monthly counts are entered on a Universal Invoice and submitted in OBMS with expenditure report in the same amount of the Universal invoice total amount. </a:t>
            </a:r>
          </a:p>
          <a:p>
            <a:pPr marL="0" indent="0">
              <a:buNone/>
            </a:pPr>
            <a:r>
              <a:rPr lang="en-US" b="1" dirty="0">
                <a:latin typeface="Times New Roman" panose="02020603050405020304" pitchFamily="18" charset="0"/>
                <a:cs typeface="Times New Roman" panose="02020603050405020304" pitchFamily="18" charset="0"/>
              </a:rPr>
              <a:t>Important: Funds currently were NOT utilized due to schools operating SSO in the past 2 years but will be used this year as we will operate normal NSLP. </a:t>
            </a:r>
          </a:p>
          <a:p>
            <a:pPr marL="0" indent="0" algn="ctr">
              <a:buNone/>
            </a:pPr>
            <a:r>
              <a:rPr lang="en-US" altLang="en-US" b="1" dirty="0">
                <a:latin typeface="Times New Roman" panose="02020603050405020304" pitchFamily="18" charset="0"/>
                <a:cs typeface="Times New Roman" panose="02020603050405020304" pitchFamily="18" charset="0"/>
              </a:rPr>
              <a:t>SSWB Contact: Vincent Baca </a:t>
            </a:r>
            <a:r>
              <a:rPr lang="en-US" altLang="en-US" dirty="0">
                <a:latin typeface="Times New Roman" panose="02020603050405020304" pitchFamily="18" charset="0"/>
                <a:cs typeface="Times New Roman" panose="02020603050405020304" pitchFamily="18" charset="0"/>
                <a:hlinkClick r:id="rId2"/>
              </a:rPr>
              <a:t>Vincent.baca@state.nm.us</a:t>
            </a:r>
            <a:r>
              <a:rPr lang="en-US" altLang="en-US" dirty="0">
                <a:latin typeface="Times New Roman" panose="02020603050405020304" pitchFamily="18" charset="0"/>
                <a:cs typeface="Times New Roman" panose="02020603050405020304" pitchFamily="18" charset="0"/>
              </a:rPr>
              <a:t> </a:t>
            </a:r>
          </a:p>
          <a:p>
            <a:pPr marL="0" indent="0" algn="ctr">
              <a:buNone/>
            </a:pPr>
            <a:endParaRPr lang="en-US" b="1" dirty="0">
              <a:latin typeface="Times New Roman" panose="02020603050405020304" pitchFamily="18" charset="0"/>
              <a:cs typeface="Times New Roman" panose="02020603050405020304" pitchFamily="18" charset="0"/>
            </a:endParaRP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7</a:t>
            </a:fld>
            <a:endParaRPr lang="en-US"/>
          </a:p>
        </p:txBody>
      </p:sp>
      <p:pic>
        <p:nvPicPr>
          <p:cNvPr id="9" name="Picture 8"/>
          <p:cNvPicPr>
            <a:picLocks noChangeAspect="1"/>
          </p:cNvPicPr>
          <p:nvPr/>
        </p:nvPicPr>
        <p:blipFill>
          <a:blip r:embed="rId3"/>
          <a:stretch>
            <a:fillRect/>
          </a:stretch>
        </p:blipFill>
        <p:spPr>
          <a:xfrm>
            <a:off x="7980218" y="2356227"/>
            <a:ext cx="3239077" cy="1600200"/>
          </a:xfrm>
          <a:prstGeom prst="rect">
            <a:avLst/>
          </a:prstGeom>
        </p:spPr>
      </p:pic>
    </p:spTree>
    <p:extLst>
      <p:ext uri="{BB962C8B-B14F-4D97-AF65-F5344CB8AC3E}">
        <p14:creationId xmlns:p14="http://schemas.microsoft.com/office/powerpoint/2010/main" val="311214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915" y="338760"/>
            <a:ext cx="9308592" cy="1036850"/>
          </a:xfrm>
        </p:spPr>
        <p:txBody>
          <a:bodyPr>
            <a:noAutofit/>
          </a:bodyPr>
          <a:lstStyle/>
          <a:p>
            <a:r>
              <a:rPr lang="en-US" sz="4000" dirty="0"/>
              <a:t>Reduced Meal Copayment </a:t>
            </a:r>
            <a:r>
              <a:rPr lang="en-US" sz="4400" dirty="0"/>
              <a:t>New 2020 </a:t>
            </a:r>
            <a:br>
              <a:rPr lang="en-US" sz="4400" dirty="0"/>
            </a:br>
            <a:r>
              <a:rPr lang="en-US" sz="4400" dirty="0"/>
              <a:t>(Fund 27201)</a:t>
            </a:r>
          </a:p>
        </p:txBody>
      </p:sp>
      <p:sp>
        <p:nvSpPr>
          <p:cNvPr id="5" name="Content Placeholder 4"/>
          <p:cNvSpPr>
            <a:spLocks noGrp="1"/>
          </p:cNvSpPr>
          <p:nvPr>
            <p:ph idx="1"/>
          </p:nvPr>
        </p:nvSpPr>
        <p:spPr>
          <a:xfrm>
            <a:off x="354465" y="1630943"/>
            <a:ext cx="10990042" cy="5048638"/>
          </a:xfrm>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This is a State Appropriation passed in Legislation to supplement the difference in federal reimbursement for REDUCED and PAID lunches and breakfast amounts. The purpose is for all reduced students not have to pay $.30 and $.40 for breakfast and lunches and will utilized in SY 22-23.</a:t>
            </a:r>
          </a:p>
          <a:p>
            <a:pPr marL="0" indent="0">
              <a:buNone/>
            </a:pPr>
            <a:r>
              <a:rPr lang="en-US" dirty="0">
                <a:latin typeface="Times New Roman" panose="02020603050405020304" pitchFamily="18" charset="0"/>
                <a:cs typeface="Times New Roman" panose="02020603050405020304" pitchFamily="18" charset="0"/>
              </a:rPr>
              <a:t>State NM PED Pays the difference in Federal Reimbursements for the applicable school year.</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Legislative allocated amount $538,800 for SY 22-23</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Allocated to all Schools that qualify.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Planning awards will be issued in April to enter into your budget for SY 22-23.</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BAR and RfR entered in OBMS monthly per amount of reduced and paid meals for allocated schools.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Reduced and paid lunches and breakfast monthly counts are entered on a Universal Invoice and submitted in OBMS with expenditure report in the same amount of the Universal invoice total amount. </a:t>
            </a:r>
          </a:p>
          <a:p>
            <a:pPr marL="0" indent="0">
              <a:buNone/>
            </a:pPr>
            <a:r>
              <a:rPr lang="en-US" b="1" dirty="0">
                <a:latin typeface="Times New Roman" panose="02020603050405020304" pitchFamily="18" charset="0"/>
                <a:cs typeface="Times New Roman" panose="02020603050405020304" pitchFamily="18" charset="0"/>
              </a:rPr>
              <a:t>Important: Funds currently NOT utilized due to schools operating SSO and getting Maximum reimbursement at USDA Federal Free reimbursement rates fro breakfast and lunch </a:t>
            </a:r>
          </a:p>
          <a:p>
            <a:pPr marL="0" indent="0">
              <a:buNone/>
            </a:pPr>
            <a:r>
              <a:rPr lang="en-US" altLang="en-US" b="1" dirty="0">
                <a:latin typeface="Times New Roman" panose="02020603050405020304" pitchFamily="18" charset="0"/>
                <a:cs typeface="Times New Roman" panose="02020603050405020304" pitchFamily="18" charset="0"/>
              </a:rPr>
              <a:t>SSWB Contact: Vincent Baca </a:t>
            </a:r>
            <a:r>
              <a:rPr lang="en-US" altLang="en-US" dirty="0">
                <a:latin typeface="Times New Roman" panose="02020603050405020304" pitchFamily="18" charset="0"/>
                <a:cs typeface="Times New Roman" panose="02020603050405020304" pitchFamily="18" charset="0"/>
                <a:hlinkClick r:id="rId2"/>
              </a:rPr>
              <a:t>Vincent.baca@state.nm.us</a:t>
            </a:r>
            <a:r>
              <a:rPr lang="en-US" altLang="en-US" dirty="0">
                <a:latin typeface="Times New Roman" panose="02020603050405020304" pitchFamily="18" charset="0"/>
                <a:cs typeface="Times New Roman" panose="02020603050405020304" pitchFamily="18" charset="0"/>
              </a:rPr>
              <a:t> </a:t>
            </a:r>
          </a:p>
          <a:p>
            <a:pPr marL="0" indent="0">
              <a:buNone/>
            </a:pPr>
            <a:endParaRPr lang="en-US" dirty="0"/>
          </a:p>
        </p:txBody>
      </p:sp>
      <p:sp>
        <p:nvSpPr>
          <p:cNvPr id="8" name="Content Placeholder 5"/>
          <p:cNvSpPr txBox="1">
            <a:spLocks/>
          </p:cNvSpPr>
          <p:nvPr/>
        </p:nvSpPr>
        <p:spPr>
          <a:xfrm>
            <a:off x="222738" y="1375610"/>
            <a:ext cx="4784725" cy="5105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Font typeface="Arial" panose="020B0604020202020204" pitchFamily="34" charset="0"/>
              <a:buNone/>
              <a:defRPr sz="2400" kern="1200">
                <a:solidFill>
                  <a:srgbClr val="3A3D4B"/>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1000"/>
              </a:spcBef>
              <a:buClr>
                <a:srgbClr val="FF914D"/>
              </a:buClr>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800"/>
              </a:spcBef>
              <a:buClr>
                <a:srgbClr val="048A81"/>
              </a:buClr>
              <a:buFont typeface="Wingdings" panose="05000000000000000000" pitchFamily="2" charset="2"/>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8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8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8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Font typeface="Arial" panose="020B0604020202020204" pitchFamily="34" charset="0"/>
              <a:buNone/>
              <a:defRPr sz="1600" kern="1200">
                <a:solidFill>
                  <a:schemeClr val="tx1">
                    <a:tint val="75000"/>
                  </a:schemeClr>
                </a:solidFill>
                <a:latin typeface="+mn-lt"/>
                <a:ea typeface="+mn-ea"/>
                <a:cs typeface="+mn-cs"/>
              </a:defRPr>
            </a:lvl9pPr>
          </a:lstStyle>
          <a:p>
            <a:pPr>
              <a:buFont typeface="Wingdings" panose="05000000000000000000" pitchFamily="2" charset="2"/>
              <a:buNone/>
              <a:defRPr/>
            </a:pPr>
            <a:endParaRPr lang="en-US" sz="2000" dirty="0"/>
          </a:p>
        </p:txBody>
      </p:sp>
    </p:spTree>
    <p:extLst>
      <p:ext uri="{BB962C8B-B14F-4D97-AF65-F5344CB8AC3E}">
        <p14:creationId xmlns:p14="http://schemas.microsoft.com/office/powerpoint/2010/main" val="337477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
        <p:nvSpPr>
          <p:cNvPr id="4" name="Footer Placeholder 3"/>
          <p:cNvSpPr>
            <a:spLocks noGrp="1"/>
          </p:cNvSpPr>
          <p:nvPr>
            <p:ph type="ftr" sz="quarter" idx="11"/>
          </p:nvPr>
        </p:nvSpPr>
        <p:spPr>
          <a:xfrm>
            <a:off x="1979341" y="6516095"/>
            <a:ext cx="6243203" cy="274320"/>
          </a:xfrm>
        </p:spPr>
        <p:txBody>
          <a:bodyPr/>
          <a:lstStyle/>
          <a:p>
            <a:r>
              <a:rPr lang="en-US" dirty="0"/>
              <a:t>Investing for tomorrow, delivering today.</a:t>
            </a:r>
          </a:p>
        </p:txBody>
      </p:sp>
      <p:sp>
        <p:nvSpPr>
          <p:cNvPr id="5" name="Slide Number Placeholder 4"/>
          <p:cNvSpPr>
            <a:spLocks noGrp="1"/>
          </p:cNvSpPr>
          <p:nvPr>
            <p:ph type="sldNum" sz="quarter" idx="12"/>
          </p:nvPr>
        </p:nvSpPr>
        <p:spPr/>
        <p:txBody>
          <a:bodyPr/>
          <a:lstStyle/>
          <a:p>
            <a:fld id="{A7F8E3F6-DE14-48B2-B2BC-6FABA9630FB8}" type="slidenum">
              <a:rPr lang="en-US" smtClean="0"/>
              <a:t>9</a:t>
            </a:fld>
            <a:endParaRPr lang="en-US"/>
          </a:p>
        </p:txBody>
      </p:sp>
      <p:sp>
        <p:nvSpPr>
          <p:cNvPr id="7" name="Title 1"/>
          <p:cNvSpPr txBox="1">
            <a:spLocks/>
          </p:cNvSpPr>
          <p:nvPr/>
        </p:nvSpPr>
        <p:spPr>
          <a:xfrm>
            <a:off x="-95738" y="345841"/>
            <a:ext cx="10932695" cy="8732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pPr algn="ctr"/>
            <a:r>
              <a:rPr lang="en-US" altLang="en-US" sz="3400" dirty="0"/>
              <a:t>NM Locally Grown Produce Grant (NM Grown FFV)</a:t>
            </a:r>
          </a:p>
          <a:p>
            <a:pPr algn="ctr"/>
            <a:r>
              <a:rPr lang="en-US" altLang="en-US" sz="3400" i="1" dirty="0"/>
              <a:t>(Fund 27183)</a:t>
            </a:r>
          </a:p>
        </p:txBody>
      </p:sp>
      <p:sp>
        <p:nvSpPr>
          <p:cNvPr id="8" name="Content Placeholder 2"/>
          <p:cNvSpPr txBox="1">
            <a:spLocks/>
          </p:cNvSpPr>
          <p:nvPr/>
        </p:nvSpPr>
        <p:spPr>
          <a:xfrm>
            <a:off x="220577" y="1145596"/>
            <a:ext cx="11373853" cy="5366563"/>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rgbClr val="3A3D4B"/>
                </a:solidFill>
                <a:latin typeface="Calibri" panose="020F0502020204030204" pitchFamily="34" charset="0"/>
                <a:ea typeface="+mn-ea"/>
                <a:cs typeface="Calibri" panose="020F0502020204030204" pitchFamily="34" charset="0"/>
              </a:defRPr>
            </a:lvl1pPr>
            <a:lvl2pPr marL="548640" indent="-228600" algn="l" defTabSz="914400" rtl="0" eaLnBrk="1" latinLnBrk="0" hangingPunct="1">
              <a:lnSpc>
                <a:spcPct val="90000"/>
              </a:lnSpc>
              <a:spcBef>
                <a:spcPts val="1000"/>
              </a:spcBef>
              <a:buClr>
                <a:srgbClr val="FF914D"/>
              </a:buClr>
              <a:buFont typeface="Arial" panose="020B0604020202020204" pitchFamily="34" charset="0"/>
              <a:buChar char="•"/>
              <a:defRPr sz="2000" kern="1200">
                <a:solidFill>
                  <a:srgbClr val="3A3D4B"/>
                </a:solidFill>
                <a:latin typeface="Calibri" panose="020F0502020204030204" pitchFamily="34" charset="0"/>
                <a:ea typeface="+mn-ea"/>
                <a:cs typeface="Calibri" panose="020F0502020204030204" pitchFamily="34" charset="0"/>
              </a:defRPr>
            </a:lvl2pPr>
            <a:lvl3pPr marL="822960" indent="-228600" algn="l" defTabSz="914400" rtl="0" eaLnBrk="1" latinLnBrk="0" hangingPunct="1">
              <a:lnSpc>
                <a:spcPct val="90000"/>
              </a:lnSpc>
              <a:spcBef>
                <a:spcPts val="800"/>
              </a:spcBef>
              <a:buClr>
                <a:srgbClr val="048A81"/>
              </a:buClr>
              <a:buFont typeface="Wingdings" panose="05000000000000000000" pitchFamily="2" charset="2"/>
              <a:buChar char="ü"/>
              <a:defRPr sz="1800" kern="1200">
                <a:solidFill>
                  <a:srgbClr val="3A3D4B"/>
                </a:solidFill>
                <a:latin typeface="Calibri" panose="020F0502020204030204" pitchFamily="34" charset="0"/>
                <a:ea typeface="+mn-ea"/>
                <a:cs typeface="Calibri" panose="020F050202020403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buFont typeface="Wingdings" panose="05000000000000000000" pitchFamily="2" charset="2"/>
              <a:buNone/>
              <a:defRPr/>
            </a:pPr>
            <a:endParaRPr lang="en-US" altLang="en-US" dirty="0"/>
          </a:p>
        </p:txBody>
      </p:sp>
      <p:sp>
        <p:nvSpPr>
          <p:cNvPr id="9" name="Content Placeholder 4"/>
          <p:cNvSpPr txBox="1">
            <a:spLocks/>
          </p:cNvSpPr>
          <p:nvPr/>
        </p:nvSpPr>
        <p:spPr>
          <a:xfrm>
            <a:off x="383810" y="1699524"/>
            <a:ext cx="10990042" cy="5028378"/>
          </a:xfrm>
          <a:prstGeom prst="rect">
            <a:avLst/>
          </a:prstGeom>
        </p:spPr>
        <p:txBody>
          <a:bodyPr>
            <a:normAutofit fontScale="92500" lnSpcReduction="1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rgbClr val="3A3D4B"/>
                </a:solidFill>
                <a:latin typeface="Calibri" panose="020F0502020204030204" pitchFamily="34" charset="0"/>
                <a:ea typeface="+mn-ea"/>
                <a:cs typeface="Calibri" panose="020F0502020204030204" pitchFamily="34" charset="0"/>
              </a:defRPr>
            </a:lvl1pPr>
            <a:lvl2pPr marL="548640" indent="-228600" algn="l" defTabSz="914400" rtl="0" eaLnBrk="1" latinLnBrk="0" hangingPunct="1">
              <a:lnSpc>
                <a:spcPct val="90000"/>
              </a:lnSpc>
              <a:spcBef>
                <a:spcPts val="1000"/>
              </a:spcBef>
              <a:buClr>
                <a:srgbClr val="FF914D"/>
              </a:buClr>
              <a:buFont typeface="Arial" panose="020B0604020202020204" pitchFamily="34" charset="0"/>
              <a:buChar char="•"/>
              <a:defRPr sz="2000" kern="1200">
                <a:solidFill>
                  <a:srgbClr val="3A3D4B"/>
                </a:solidFill>
                <a:latin typeface="Calibri" panose="020F0502020204030204" pitchFamily="34" charset="0"/>
                <a:ea typeface="+mn-ea"/>
                <a:cs typeface="Calibri" panose="020F0502020204030204" pitchFamily="34" charset="0"/>
              </a:defRPr>
            </a:lvl2pPr>
            <a:lvl3pPr marL="822960" indent="-228600" algn="l" defTabSz="914400" rtl="0" eaLnBrk="1" latinLnBrk="0" hangingPunct="1">
              <a:lnSpc>
                <a:spcPct val="90000"/>
              </a:lnSpc>
              <a:spcBef>
                <a:spcPts val="800"/>
              </a:spcBef>
              <a:buClr>
                <a:srgbClr val="048A81"/>
              </a:buClr>
              <a:buFont typeface="Wingdings" panose="05000000000000000000" pitchFamily="2" charset="2"/>
              <a:buChar char="ü"/>
              <a:defRPr sz="1800" kern="1200">
                <a:solidFill>
                  <a:srgbClr val="3A3D4B"/>
                </a:solidFill>
                <a:latin typeface="Calibri" panose="020F0502020204030204" pitchFamily="34" charset="0"/>
                <a:ea typeface="+mn-ea"/>
                <a:cs typeface="Calibri" panose="020F050202020403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This is a State Appropriation passed in Legislation to promote Locally Grown Produce in the NSLP. It is also in place to promote healthy eating and boost the local Agriculture economy and provide business to farmers New Mexico Farmers.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Legislative allocated amount $400,000 for SY 22-23</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Allocated based on Request for Applications which were </a:t>
            </a:r>
            <a:r>
              <a:rPr lang="en-US" dirty="0">
                <a:solidFill>
                  <a:srgbClr val="FF0000"/>
                </a:solidFill>
                <a:latin typeface="Times New Roman" panose="02020603050405020304" pitchFamily="18" charset="0"/>
                <a:cs typeface="Times New Roman" panose="02020603050405020304" pitchFamily="18" charset="0"/>
              </a:rPr>
              <a:t>Due March 30, 2022 </a:t>
            </a:r>
            <a:r>
              <a:rPr lang="en-US" dirty="0">
                <a:latin typeface="Times New Roman" panose="02020603050405020304" pitchFamily="18" charset="0"/>
                <a:cs typeface="Times New Roman" panose="02020603050405020304" pitchFamily="18" charset="0"/>
              </a:rPr>
              <a:t>for SY 2022-2023.</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Funding based on RFA application, enrollment of district, and tier funding levels established.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Allocations will be done by April so Business Mangers can include the allocation amount in the School or Districts Budget for SY 2021 to gain access to the funds by </a:t>
            </a:r>
            <a:r>
              <a:rPr lang="en-US" b="1" dirty="0">
                <a:latin typeface="Times New Roman" panose="02020603050405020304" pitchFamily="18" charset="0"/>
                <a:cs typeface="Times New Roman" panose="02020603050405020304" pitchFamily="18" charset="0"/>
              </a:rPr>
              <a:t>July 1, 2022</a:t>
            </a:r>
            <a:r>
              <a:rPr lang="en-US"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BAR and </a:t>
            </a:r>
            <a:r>
              <a:rPr lang="en-US" dirty="0" err="1">
                <a:latin typeface="Times New Roman" panose="02020603050405020304" pitchFamily="18" charset="0"/>
                <a:cs typeface="Times New Roman" panose="02020603050405020304" pitchFamily="18" charset="0"/>
              </a:rPr>
              <a:t>RfR</a:t>
            </a:r>
            <a:r>
              <a:rPr lang="en-US" dirty="0">
                <a:latin typeface="Times New Roman" panose="02020603050405020304" pitchFamily="18" charset="0"/>
                <a:cs typeface="Times New Roman" panose="02020603050405020304" pitchFamily="18" charset="0"/>
              </a:rPr>
              <a:t> entered in OBMS with </a:t>
            </a:r>
            <a:r>
              <a:rPr lang="en-US" b="1" dirty="0">
                <a:latin typeface="Times New Roman" panose="02020603050405020304" pitchFamily="18" charset="0"/>
                <a:cs typeface="Times New Roman" panose="02020603050405020304" pitchFamily="18" charset="0"/>
              </a:rPr>
              <a:t>NEW MEXICO </a:t>
            </a:r>
            <a:r>
              <a:rPr lang="en-US" b="1" u="sng" dirty="0">
                <a:latin typeface="Times New Roman" panose="02020603050405020304" pitchFamily="18" charset="0"/>
                <a:cs typeface="Times New Roman" panose="02020603050405020304" pitchFamily="18" charset="0"/>
              </a:rPr>
              <a:t>only</a:t>
            </a:r>
            <a:r>
              <a:rPr lang="en-US" b="1" dirty="0">
                <a:latin typeface="Times New Roman" panose="02020603050405020304" pitchFamily="18" charset="0"/>
                <a:cs typeface="Times New Roman" panose="02020603050405020304" pitchFamily="18" charset="0"/>
              </a:rPr>
              <a:t> product </a:t>
            </a:r>
            <a:r>
              <a:rPr lang="en-US" dirty="0">
                <a:latin typeface="Times New Roman" panose="02020603050405020304" pitchFamily="18" charset="0"/>
                <a:cs typeface="Times New Roman" panose="02020603050405020304" pitchFamily="18" charset="0"/>
              </a:rPr>
              <a:t>invoice amounts and expenditure report. </a:t>
            </a:r>
          </a:p>
          <a:p>
            <a:pPr marL="0" indent="0">
              <a:buFont typeface="Arial" panose="020B0604020202020204" pitchFamily="34" charset="0"/>
              <a:buNone/>
            </a:pPr>
            <a:r>
              <a:rPr lang="en-US" altLang="en-US" b="1" dirty="0">
                <a:latin typeface="Times New Roman" panose="02020603050405020304" pitchFamily="18" charset="0"/>
                <a:cs typeface="Times New Roman" panose="02020603050405020304" pitchFamily="18" charset="0"/>
              </a:rPr>
              <a:t>SSWB Contact: Shannon Effle </a:t>
            </a:r>
            <a:r>
              <a:rPr lang="en-US" altLang="en-US" b="1" dirty="0">
                <a:latin typeface="Times New Roman" panose="02020603050405020304" pitchFamily="18" charset="0"/>
                <a:cs typeface="Times New Roman" panose="02020603050405020304" pitchFamily="18" charset="0"/>
                <a:hlinkClick r:id="rId2"/>
              </a:rPr>
              <a:t>Shannon.Effle@state.nm.us</a:t>
            </a:r>
            <a:r>
              <a:rPr lang="en-US" altLang="en-US" b="1"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066" y="49195"/>
            <a:ext cx="1902357" cy="1285797"/>
          </a:xfrm>
          <a:prstGeom prst="rect">
            <a:avLst/>
          </a:prstGeom>
        </p:spPr>
      </p:pic>
    </p:spTree>
    <p:extLst>
      <p:ext uri="{BB962C8B-B14F-4D97-AF65-F5344CB8AC3E}">
        <p14:creationId xmlns:p14="http://schemas.microsoft.com/office/powerpoint/2010/main" val="306172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37789755FA194787C83D237504ECDF" ma:contentTypeVersion="9" ma:contentTypeDescription="Create a new document." ma:contentTypeScope="" ma:versionID="ce7673087b49a88eb0ec816aa4969c7b">
  <xsd:schema xmlns:xsd="http://www.w3.org/2001/XMLSchema" xmlns:xs="http://www.w3.org/2001/XMLSchema" xmlns:p="http://schemas.microsoft.com/office/2006/metadata/properties" xmlns:ns2="ea90f200-7ce2-4737-88a7-a85afc8034b5" xmlns:ns3="7249f61f-dbb6-4efb-862c-8e56a4264963" targetNamespace="http://schemas.microsoft.com/office/2006/metadata/properties" ma:root="true" ma:fieldsID="1bb39a06b436c0afe05590671beff790" ns2:_="" ns3:_="">
    <xsd:import namespace="ea90f200-7ce2-4737-88a7-a85afc8034b5"/>
    <xsd:import namespace="7249f61f-dbb6-4efb-862c-8e56a42649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90f200-7ce2-4737-88a7-a85afc8034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49f61f-dbb6-4efb-862c-8e56a42649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ee9dbbb-49ac-43f9-a35f-d62c6812683f}" ma:internalName="TaxCatchAll" ma:showField="CatchAllData" ma:web="7249f61f-dbb6-4efb-862c-8e56a42649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249f61f-dbb6-4efb-862c-8e56a4264963" xsi:nil="true"/>
    <lcf76f155ced4ddcb4097134ff3c332f xmlns="ea90f200-7ce2-4737-88a7-a85afc8034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5FEC70-E5E1-49DA-A013-7B33E2D05957}"/>
</file>

<file path=customXml/itemProps2.xml><?xml version="1.0" encoding="utf-8"?>
<ds:datastoreItem xmlns:ds="http://schemas.openxmlformats.org/officeDocument/2006/customXml" ds:itemID="{A353D0B4-216B-4053-BA2B-53378A463F1D}"/>
</file>

<file path=customXml/itemProps3.xml><?xml version="1.0" encoding="utf-8"?>
<ds:datastoreItem xmlns:ds="http://schemas.openxmlformats.org/officeDocument/2006/customXml" ds:itemID="{6CABAC15-A810-4F06-A1AF-8117FA6CDBAB}"/>
</file>

<file path=docProps/app.xml><?xml version="1.0" encoding="utf-8"?>
<Properties xmlns="http://schemas.openxmlformats.org/officeDocument/2006/extended-properties" xmlns:vt="http://schemas.openxmlformats.org/officeDocument/2006/docPropsVTypes">
  <Template>Business direction presentation (widescreen)</Template>
  <TotalTime>2397</TotalTime>
  <Words>1958</Words>
  <Application>Microsoft Office PowerPoint</Application>
  <PresentationFormat>Widescreen</PresentationFormat>
  <Paragraphs>162</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Book Antiqua</vt:lpstr>
      <vt:lpstr>Calibri</vt:lpstr>
      <vt:lpstr>Times New Roman</vt:lpstr>
      <vt:lpstr>Wingdings</vt:lpstr>
      <vt:lpstr>Sales Direction 16X9</vt:lpstr>
      <vt:lpstr>PowerPoint Presentation</vt:lpstr>
      <vt:lpstr>Overview</vt:lpstr>
      <vt:lpstr>National School Lunch Program  </vt:lpstr>
      <vt:lpstr>USDA Emergency and Supplemental Funds</vt:lpstr>
      <vt:lpstr>USDA Fresh Fruit and Vegetable Program (FFVP) (Fund 24118)</vt:lpstr>
      <vt:lpstr>USDA Equipment Program (Fund 24183)</vt:lpstr>
      <vt:lpstr>Breakfast After the Bell  (Fund 27155)</vt:lpstr>
      <vt:lpstr>Reduced Meal Copayment New 2020  (Fund 27201)</vt:lpstr>
      <vt:lpstr>Add a Slide Title - 4</vt:lpstr>
      <vt:lpstr>NM Grown-Governors Hunger Initiative (New) Extension of NM Grown</vt:lpstr>
      <vt:lpstr>Homeless McKinney Vento Program (Fund 24113) </vt:lpstr>
      <vt:lpstr>American Rescue Plan Elementary and Secondary Schools Emergency Relief –Homeless Children and Youth (ARP -HCY I and II Funds  (Fund 24350 &amp; 24355) </vt:lpstr>
      <vt:lpstr>Food Service Account (21000) Maintenance </vt:lpstr>
      <vt:lpstr>Summary  </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Nancy Martira</dc:creator>
  <cp:lastModifiedBy>Griego, Felix, PED</cp:lastModifiedBy>
  <cp:revision>63</cp:revision>
  <dcterms:created xsi:type="dcterms:W3CDTF">2020-01-22T19:18:44Z</dcterms:created>
  <dcterms:modified xsi:type="dcterms:W3CDTF">2022-04-12T16:05:11Z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0x010100E437789755FA194787C83D237504ECDF</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