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colors3.xml" ContentType="application/vnd.openxmlformats-officedocument.drawingml.diagramColors+xml"/>
  <Override PartName="/ppt/diagrams/colors2.xml" ContentType="application/vnd.openxmlformats-officedocument.drawingml.diagramColors+xml"/>
  <Override PartName="/ppt/diagrams/layout2.xml" ContentType="application/vnd.openxmlformats-officedocument.drawingml.diagramLayout+xml"/>
  <Override PartName="/ppt/diagrams/drawing3.xml" ContentType="application/vnd.ms-office.drawingml.diagramDrawing+xml"/>
  <Override PartName="/ppt/diagrams/quickStyle2.xml" ContentType="application/vnd.openxmlformats-officedocument.drawingml.diagramStyle+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7" r:id="rId2"/>
    <p:sldId id="258" r:id="rId3"/>
    <p:sldId id="269" r:id="rId4"/>
    <p:sldId id="259" r:id="rId5"/>
    <p:sldId id="260" r:id="rId6"/>
    <p:sldId id="261" r:id="rId7"/>
    <p:sldId id="263" r:id="rId8"/>
    <p:sldId id="270" r:id="rId9"/>
    <p:sldId id="264" r:id="rId10"/>
    <p:sldId id="265" r:id="rId11"/>
    <p:sldId id="266" r:id="rId12"/>
    <p:sldId id="271" r:id="rId13"/>
    <p:sldId id="267" r:id="rId14"/>
    <p:sldId id="268" r:id="rId15"/>
    <p:sldId id="274"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A81"/>
    <a:srgbClr val="3A3D4B"/>
    <a:srgbClr val="FF9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529" autoAdjust="0"/>
  </p:normalViewPr>
  <p:slideViewPr>
    <p:cSldViewPr snapToGrid="0">
      <p:cViewPr varScale="1">
        <p:scale>
          <a:sx n="114" d="100"/>
          <a:sy n="114" d="100"/>
        </p:scale>
        <p:origin x="570"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45A8A-7D01-4741-92CC-BB623254676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B52666A-398F-40B0-851F-29708D72EFFF}">
      <dgm:prSet/>
      <dgm:spPr/>
      <dgm:t>
        <a:bodyPr/>
        <a:lstStyle/>
        <a:p>
          <a:pPr rtl="0"/>
          <a:r>
            <a:rPr lang="en-US" dirty="0"/>
            <a:t>HSD Data (Monthly)</a:t>
          </a:r>
        </a:p>
      </dgm:t>
    </dgm:pt>
    <dgm:pt modelId="{4E712C51-AA14-4FA8-A42C-2835C51A11A6}" type="parTrans" cxnId="{6C41DA6A-04C9-4AF3-B88F-913F489957B6}">
      <dgm:prSet/>
      <dgm:spPr/>
      <dgm:t>
        <a:bodyPr/>
        <a:lstStyle/>
        <a:p>
          <a:endParaRPr lang="en-US"/>
        </a:p>
      </dgm:t>
    </dgm:pt>
    <dgm:pt modelId="{FC83ACC0-C86B-4F9A-8085-55C0694AA558}" type="sibTrans" cxnId="{6C41DA6A-04C9-4AF3-B88F-913F489957B6}">
      <dgm:prSet/>
      <dgm:spPr/>
      <dgm:t>
        <a:bodyPr/>
        <a:lstStyle/>
        <a:p>
          <a:endParaRPr lang="en-US"/>
        </a:p>
      </dgm:t>
    </dgm:pt>
    <dgm:pt modelId="{3C034F8D-33CF-49B9-8946-A46DDC290AD8}">
      <dgm:prSet/>
      <dgm:spPr/>
      <dgm:t>
        <a:bodyPr/>
        <a:lstStyle/>
        <a:p>
          <a:pPr rtl="0"/>
          <a:r>
            <a:rPr lang="en-US" dirty="0"/>
            <a:t>SNAP /TANIF</a:t>
          </a:r>
        </a:p>
      </dgm:t>
    </dgm:pt>
    <dgm:pt modelId="{3E20FCA8-F4E3-438D-902C-753DEF949D48}" type="parTrans" cxnId="{04CECBB7-DEFF-48A6-B43E-395D4CBDA652}">
      <dgm:prSet/>
      <dgm:spPr/>
      <dgm:t>
        <a:bodyPr/>
        <a:lstStyle/>
        <a:p>
          <a:endParaRPr lang="en-US"/>
        </a:p>
      </dgm:t>
    </dgm:pt>
    <dgm:pt modelId="{D3BE9154-5492-4D7A-840C-275C3A25E396}" type="sibTrans" cxnId="{04CECBB7-DEFF-48A6-B43E-395D4CBDA652}">
      <dgm:prSet/>
      <dgm:spPr/>
      <dgm:t>
        <a:bodyPr/>
        <a:lstStyle/>
        <a:p>
          <a:endParaRPr lang="en-US"/>
        </a:p>
      </dgm:t>
    </dgm:pt>
    <dgm:pt modelId="{A267D3ED-FA10-462D-B3CC-90B154B64626}">
      <dgm:prSet/>
      <dgm:spPr/>
      <dgm:t>
        <a:bodyPr/>
        <a:lstStyle/>
        <a:p>
          <a:pPr rtl="0"/>
          <a:r>
            <a:rPr lang="en-US" dirty="0"/>
            <a:t>Foster (CYFD)</a:t>
          </a:r>
        </a:p>
      </dgm:t>
    </dgm:pt>
    <dgm:pt modelId="{1A9CEEEF-AB87-4F61-A681-5869CE5DCE3B}" type="parTrans" cxnId="{E97441AD-7AA7-4727-80DA-BDDE5A304E57}">
      <dgm:prSet/>
      <dgm:spPr/>
      <dgm:t>
        <a:bodyPr/>
        <a:lstStyle/>
        <a:p>
          <a:endParaRPr lang="en-US"/>
        </a:p>
      </dgm:t>
    </dgm:pt>
    <dgm:pt modelId="{CEFDE051-7546-47DD-8A03-0F05BD6B4996}" type="sibTrans" cxnId="{E97441AD-7AA7-4727-80DA-BDDE5A304E57}">
      <dgm:prSet/>
      <dgm:spPr/>
      <dgm:t>
        <a:bodyPr/>
        <a:lstStyle/>
        <a:p>
          <a:endParaRPr lang="en-US"/>
        </a:p>
      </dgm:t>
    </dgm:pt>
    <dgm:pt modelId="{EFB1B1BD-304E-48CB-B9D9-F03678FAB9B2}" type="pres">
      <dgm:prSet presAssocID="{45545A8A-7D01-4741-92CC-BB6232546769}" presName="linear" presStyleCnt="0">
        <dgm:presLayoutVars>
          <dgm:animLvl val="lvl"/>
          <dgm:resizeHandles val="exact"/>
        </dgm:presLayoutVars>
      </dgm:prSet>
      <dgm:spPr/>
    </dgm:pt>
    <dgm:pt modelId="{A72852B5-9C00-4D77-B590-51FF93264005}" type="pres">
      <dgm:prSet presAssocID="{1B52666A-398F-40B0-851F-29708D72EFFF}" presName="parentText" presStyleLbl="node1" presStyleIdx="0" presStyleCnt="1" custScaleY="50481">
        <dgm:presLayoutVars>
          <dgm:chMax val="0"/>
          <dgm:bulletEnabled val="1"/>
        </dgm:presLayoutVars>
      </dgm:prSet>
      <dgm:spPr/>
    </dgm:pt>
    <dgm:pt modelId="{25D35AB1-436C-47EF-AA62-84E5F80A0B9E}" type="pres">
      <dgm:prSet presAssocID="{1B52666A-398F-40B0-851F-29708D72EFFF}" presName="childText" presStyleLbl="revTx" presStyleIdx="0" presStyleCnt="1" custLinFactNeighborY="4258">
        <dgm:presLayoutVars>
          <dgm:bulletEnabled val="1"/>
        </dgm:presLayoutVars>
      </dgm:prSet>
      <dgm:spPr/>
    </dgm:pt>
  </dgm:ptLst>
  <dgm:cxnLst>
    <dgm:cxn modelId="{1D291724-82AC-4210-A8B8-B9D3CCB3D71E}" type="presOf" srcId="{A267D3ED-FA10-462D-B3CC-90B154B64626}" destId="{25D35AB1-436C-47EF-AA62-84E5F80A0B9E}" srcOrd="0" destOrd="1" presId="urn:microsoft.com/office/officeart/2005/8/layout/vList2"/>
    <dgm:cxn modelId="{9DF68F27-B90E-4F5E-80D1-3FAD426878AC}" type="presOf" srcId="{45545A8A-7D01-4741-92CC-BB6232546769}" destId="{EFB1B1BD-304E-48CB-B9D9-F03678FAB9B2}" srcOrd="0" destOrd="0" presId="urn:microsoft.com/office/officeart/2005/8/layout/vList2"/>
    <dgm:cxn modelId="{EA374128-6B85-4665-BC30-41FB1A6BA3DB}" type="presOf" srcId="{3C034F8D-33CF-49B9-8946-A46DDC290AD8}" destId="{25D35AB1-436C-47EF-AA62-84E5F80A0B9E}" srcOrd="0" destOrd="0" presId="urn:microsoft.com/office/officeart/2005/8/layout/vList2"/>
    <dgm:cxn modelId="{6C41DA6A-04C9-4AF3-B88F-913F489957B6}" srcId="{45545A8A-7D01-4741-92CC-BB6232546769}" destId="{1B52666A-398F-40B0-851F-29708D72EFFF}" srcOrd="0" destOrd="0" parTransId="{4E712C51-AA14-4FA8-A42C-2835C51A11A6}" sibTransId="{FC83ACC0-C86B-4F9A-8085-55C0694AA558}"/>
    <dgm:cxn modelId="{E97441AD-7AA7-4727-80DA-BDDE5A304E57}" srcId="{1B52666A-398F-40B0-851F-29708D72EFFF}" destId="{A267D3ED-FA10-462D-B3CC-90B154B64626}" srcOrd="1" destOrd="0" parTransId="{1A9CEEEF-AB87-4F61-A681-5869CE5DCE3B}" sibTransId="{CEFDE051-7546-47DD-8A03-0F05BD6B4996}"/>
    <dgm:cxn modelId="{2D50C7AE-74BB-4D14-94FD-D8A5522A8C31}" type="presOf" srcId="{1B52666A-398F-40B0-851F-29708D72EFFF}" destId="{A72852B5-9C00-4D77-B590-51FF93264005}" srcOrd="0" destOrd="0" presId="urn:microsoft.com/office/officeart/2005/8/layout/vList2"/>
    <dgm:cxn modelId="{04CECBB7-DEFF-48A6-B43E-395D4CBDA652}" srcId="{1B52666A-398F-40B0-851F-29708D72EFFF}" destId="{3C034F8D-33CF-49B9-8946-A46DDC290AD8}" srcOrd="0" destOrd="0" parTransId="{3E20FCA8-F4E3-438D-902C-753DEF949D48}" sibTransId="{D3BE9154-5492-4D7A-840C-275C3A25E396}"/>
    <dgm:cxn modelId="{6BB1D31E-FC0B-4385-8492-E38F03B23FEA}" type="presParOf" srcId="{EFB1B1BD-304E-48CB-B9D9-F03678FAB9B2}" destId="{A72852B5-9C00-4D77-B590-51FF93264005}" srcOrd="0" destOrd="0" presId="urn:microsoft.com/office/officeart/2005/8/layout/vList2"/>
    <dgm:cxn modelId="{FACAA5F5-C1D1-4FDB-8992-33654F693F6F}" type="presParOf" srcId="{EFB1B1BD-304E-48CB-B9D9-F03678FAB9B2}" destId="{25D35AB1-436C-47EF-AA62-84E5F80A0B9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328A2E-4E69-4139-B81D-8AAB4A8DC7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14C7DE8-7906-4B27-9EBA-CDE74AD9BA24}">
      <dgm:prSet custT="1"/>
      <dgm:spPr/>
      <dgm:t>
        <a:bodyPr/>
        <a:lstStyle/>
        <a:p>
          <a:pPr rtl="0"/>
          <a:r>
            <a:rPr lang="en-US" sz="2400" dirty="0"/>
            <a:t>STARS Data (40day, 80day, 120day, EOY)</a:t>
          </a:r>
        </a:p>
      </dgm:t>
    </dgm:pt>
    <dgm:pt modelId="{11C9C819-C9E9-4D99-B06B-285272FC16AC}" type="parTrans" cxnId="{B6166D56-28A3-40B2-839D-0E72D6923FA0}">
      <dgm:prSet/>
      <dgm:spPr/>
      <dgm:t>
        <a:bodyPr/>
        <a:lstStyle/>
        <a:p>
          <a:endParaRPr lang="en-US"/>
        </a:p>
      </dgm:t>
    </dgm:pt>
    <dgm:pt modelId="{2E7AF8D8-042F-40FE-BB3E-38EEFDD54180}" type="sibTrans" cxnId="{B6166D56-28A3-40B2-839D-0E72D6923FA0}">
      <dgm:prSet/>
      <dgm:spPr/>
      <dgm:t>
        <a:bodyPr/>
        <a:lstStyle/>
        <a:p>
          <a:endParaRPr lang="en-US"/>
        </a:p>
      </dgm:t>
    </dgm:pt>
    <dgm:pt modelId="{4F7CB2A8-C357-4ED7-8382-77ED7D09856D}">
      <dgm:prSet custT="1"/>
      <dgm:spPr/>
      <dgm:t>
        <a:bodyPr/>
        <a:lstStyle/>
        <a:p>
          <a:pPr rtl="0"/>
          <a:r>
            <a:rPr lang="en-US" sz="1900" dirty="0"/>
            <a:t>Homeless</a:t>
          </a:r>
        </a:p>
      </dgm:t>
    </dgm:pt>
    <dgm:pt modelId="{B7A38EBF-74F2-49B6-B0F3-7032CB22739D}" type="parTrans" cxnId="{7F5BB1C6-741D-4E8A-97FA-7303B43336EB}">
      <dgm:prSet/>
      <dgm:spPr/>
      <dgm:t>
        <a:bodyPr/>
        <a:lstStyle/>
        <a:p>
          <a:endParaRPr lang="en-US"/>
        </a:p>
      </dgm:t>
    </dgm:pt>
    <dgm:pt modelId="{183445AA-C137-4AFD-BE05-7773EA6863F3}" type="sibTrans" cxnId="{7F5BB1C6-741D-4E8A-97FA-7303B43336EB}">
      <dgm:prSet/>
      <dgm:spPr/>
      <dgm:t>
        <a:bodyPr/>
        <a:lstStyle/>
        <a:p>
          <a:endParaRPr lang="en-US"/>
        </a:p>
      </dgm:t>
    </dgm:pt>
    <dgm:pt modelId="{60E8ED18-5AC6-4339-B9D2-7BFBD460BDEC}">
      <dgm:prSet custT="1"/>
      <dgm:spPr/>
      <dgm:t>
        <a:bodyPr/>
        <a:lstStyle/>
        <a:p>
          <a:pPr rtl="0"/>
          <a:r>
            <a:rPr lang="en-US" sz="1900" dirty="0"/>
            <a:t>Migrant</a:t>
          </a:r>
        </a:p>
      </dgm:t>
    </dgm:pt>
    <dgm:pt modelId="{016B7E30-F4BF-4315-AEAF-E3C5E65308A8}" type="parTrans" cxnId="{72CFE759-8080-461B-B28E-EBA4D2E4F276}">
      <dgm:prSet/>
      <dgm:spPr/>
      <dgm:t>
        <a:bodyPr/>
        <a:lstStyle/>
        <a:p>
          <a:endParaRPr lang="en-US"/>
        </a:p>
      </dgm:t>
    </dgm:pt>
    <dgm:pt modelId="{CCFBBD24-B82B-4792-BB7E-F271BCE5688C}" type="sibTrans" cxnId="{72CFE759-8080-461B-B28E-EBA4D2E4F276}">
      <dgm:prSet/>
      <dgm:spPr/>
      <dgm:t>
        <a:bodyPr/>
        <a:lstStyle/>
        <a:p>
          <a:endParaRPr lang="en-US"/>
        </a:p>
      </dgm:t>
    </dgm:pt>
    <dgm:pt modelId="{2A986867-99B0-4103-93F2-F05E0D388F7E}">
      <dgm:prSet custT="1"/>
      <dgm:spPr/>
      <dgm:t>
        <a:bodyPr/>
        <a:lstStyle/>
        <a:p>
          <a:pPr rtl="0"/>
          <a:r>
            <a:rPr lang="en-US" sz="1900" dirty="0"/>
            <a:t>Headstart</a:t>
          </a:r>
        </a:p>
      </dgm:t>
    </dgm:pt>
    <dgm:pt modelId="{BCE791DC-80CB-45F1-8E54-0FF07FDFF028}" type="parTrans" cxnId="{505E44EB-B7C0-4818-B164-5EA5D172CA69}">
      <dgm:prSet/>
      <dgm:spPr/>
      <dgm:t>
        <a:bodyPr/>
        <a:lstStyle/>
        <a:p>
          <a:endParaRPr lang="en-US"/>
        </a:p>
      </dgm:t>
    </dgm:pt>
    <dgm:pt modelId="{9F4D8BF2-1D7C-487D-BC96-ABB27A1F0121}" type="sibTrans" cxnId="{505E44EB-B7C0-4818-B164-5EA5D172CA69}">
      <dgm:prSet/>
      <dgm:spPr/>
      <dgm:t>
        <a:bodyPr/>
        <a:lstStyle/>
        <a:p>
          <a:endParaRPr lang="en-US"/>
        </a:p>
      </dgm:t>
    </dgm:pt>
    <dgm:pt modelId="{32BF81B7-2FC0-4602-BC0F-40E94FE2ABEA}">
      <dgm:prSet custT="1"/>
      <dgm:spPr/>
      <dgm:t>
        <a:bodyPr/>
        <a:lstStyle/>
        <a:p>
          <a:pPr rtl="0"/>
          <a:r>
            <a:rPr lang="en-US" sz="1900" dirty="0"/>
            <a:t>Free and Reduced</a:t>
          </a:r>
        </a:p>
      </dgm:t>
    </dgm:pt>
    <dgm:pt modelId="{BFB2EC07-B215-45D0-804F-1DBF3CC44BB6}" type="parTrans" cxnId="{AAD66971-A900-4B3B-BFD4-B76322DEBB23}">
      <dgm:prSet/>
      <dgm:spPr/>
      <dgm:t>
        <a:bodyPr/>
        <a:lstStyle/>
        <a:p>
          <a:endParaRPr lang="en-US"/>
        </a:p>
      </dgm:t>
    </dgm:pt>
    <dgm:pt modelId="{546186A8-54A2-4417-BECE-EA3C1A338ED0}" type="sibTrans" cxnId="{AAD66971-A900-4B3B-BFD4-B76322DEBB23}">
      <dgm:prSet/>
      <dgm:spPr/>
      <dgm:t>
        <a:bodyPr/>
        <a:lstStyle/>
        <a:p>
          <a:endParaRPr lang="en-US"/>
        </a:p>
      </dgm:t>
    </dgm:pt>
    <dgm:pt modelId="{4EC6296E-88D8-4F1F-9BAF-C263E555F2D1}">
      <dgm:prSet/>
      <dgm:spPr/>
      <dgm:t>
        <a:bodyPr/>
        <a:lstStyle/>
        <a:p>
          <a:pPr rtl="0"/>
          <a:endParaRPr lang="en-US" sz="1800" dirty="0"/>
        </a:p>
      </dgm:t>
    </dgm:pt>
    <dgm:pt modelId="{2F492C77-998D-4D27-BA93-A7E37CD9EFC1}" type="parTrans" cxnId="{BA248F93-A075-4DB3-80D0-EC5D304223FA}">
      <dgm:prSet/>
      <dgm:spPr/>
      <dgm:t>
        <a:bodyPr/>
        <a:lstStyle/>
        <a:p>
          <a:endParaRPr lang="en-US"/>
        </a:p>
      </dgm:t>
    </dgm:pt>
    <dgm:pt modelId="{7EF9F108-57F9-45F1-AD5A-8F42A348C2E2}" type="sibTrans" cxnId="{BA248F93-A075-4DB3-80D0-EC5D304223FA}">
      <dgm:prSet/>
      <dgm:spPr/>
      <dgm:t>
        <a:bodyPr/>
        <a:lstStyle/>
        <a:p>
          <a:endParaRPr lang="en-US"/>
        </a:p>
      </dgm:t>
    </dgm:pt>
    <dgm:pt modelId="{0DF32D5E-1FE1-4A02-94AB-2E51A1C2E834}" type="pres">
      <dgm:prSet presAssocID="{10328A2E-4E69-4139-B81D-8AAB4A8DC7B8}" presName="linear" presStyleCnt="0">
        <dgm:presLayoutVars>
          <dgm:animLvl val="lvl"/>
          <dgm:resizeHandles val="exact"/>
        </dgm:presLayoutVars>
      </dgm:prSet>
      <dgm:spPr/>
    </dgm:pt>
    <dgm:pt modelId="{24E41758-5940-4E43-A66F-5D7AF772F73C}" type="pres">
      <dgm:prSet presAssocID="{614C7DE8-7906-4B27-9EBA-CDE74AD9BA24}" presName="parentText" presStyleLbl="node1" presStyleIdx="0" presStyleCnt="1" custScaleY="71606" custLinFactNeighborY="-18042">
        <dgm:presLayoutVars>
          <dgm:chMax val="0"/>
          <dgm:bulletEnabled val="1"/>
        </dgm:presLayoutVars>
      </dgm:prSet>
      <dgm:spPr/>
    </dgm:pt>
    <dgm:pt modelId="{4CCC7045-F14A-4627-8C76-B505104D0FC0}" type="pres">
      <dgm:prSet presAssocID="{614C7DE8-7906-4B27-9EBA-CDE74AD9BA24}" presName="childText" presStyleLbl="revTx" presStyleIdx="0" presStyleCnt="1" custLinFactNeighborY="-15092">
        <dgm:presLayoutVars>
          <dgm:bulletEnabled val="1"/>
        </dgm:presLayoutVars>
      </dgm:prSet>
      <dgm:spPr/>
    </dgm:pt>
  </dgm:ptLst>
  <dgm:cxnLst>
    <dgm:cxn modelId="{E5D1AD6E-CB2A-4519-9060-69D6C87CC0D8}" type="presOf" srcId="{4F7CB2A8-C357-4ED7-8382-77ED7D09856D}" destId="{4CCC7045-F14A-4627-8C76-B505104D0FC0}" srcOrd="0" destOrd="0" presId="urn:microsoft.com/office/officeart/2005/8/layout/vList2"/>
    <dgm:cxn modelId="{AAD66971-A900-4B3B-BFD4-B76322DEBB23}" srcId="{614C7DE8-7906-4B27-9EBA-CDE74AD9BA24}" destId="{32BF81B7-2FC0-4602-BC0F-40E94FE2ABEA}" srcOrd="3" destOrd="0" parTransId="{BFB2EC07-B215-45D0-804F-1DBF3CC44BB6}" sibTransId="{546186A8-54A2-4417-BECE-EA3C1A338ED0}"/>
    <dgm:cxn modelId="{EBC8BD55-3321-44F3-8B27-2D9DA746420B}" type="presOf" srcId="{2A986867-99B0-4103-93F2-F05E0D388F7E}" destId="{4CCC7045-F14A-4627-8C76-B505104D0FC0}" srcOrd="0" destOrd="2" presId="urn:microsoft.com/office/officeart/2005/8/layout/vList2"/>
    <dgm:cxn modelId="{B6166D56-28A3-40B2-839D-0E72D6923FA0}" srcId="{10328A2E-4E69-4139-B81D-8AAB4A8DC7B8}" destId="{614C7DE8-7906-4B27-9EBA-CDE74AD9BA24}" srcOrd="0" destOrd="0" parTransId="{11C9C819-C9E9-4D99-B06B-285272FC16AC}" sibTransId="{2E7AF8D8-042F-40FE-BB3E-38EEFDD54180}"/>
    <dgm:cxn modelId="{72CFE759-8080-461B-B28E-EBA4D2E4F276}" srcId="{614C7DE8-7906-4B27-9EBA-CDE74AD9BA24}" destId="{60E8ED18-5AC6-4339-B9D2-7BFBD460BDEC}" srcOrd="1" destOrd="0" parTransId="{016B7E30-F4BF-4315-AEAF-E3C5E65308A8}" sibTransId="{CCFBBD24-B82B-4792-BB7E-F271BCE5688C}"/>
    <dgm:cxn modelId="{3E581588-1481-49B2-99D2-C941753DFB0E}" type="presOf" srcId="{32BF81B7-2FC0-4602-BC0F-40E94FE2ABEA}" destId="{4CCC7045-F14A-4627-8C76-B505104D0FC0}" srcOrd="0" destOrd="3" presId="urn:microsoft.com/office/officeart/2005/8/layout/vList2"/>
    <dgm:cxn modelId="{2004E18C-AECF-4276-B00C-933B967FE78A}" type="presOf" srcId="{10328A2E-4E69-4139-B81D-8AAB4A8DC7B8}" destId="{0DF32D5E-1FE1-4A02-94AB-2E51A1C2E834}" srcOrd="0" destOrd="0" presId="urn:microsoft.com/office/officeart/2005/8/layout/vList2"/>
    <dgm:cxn modelId="{BA248F93-A075-4DB3-80D0-EC5D304223FA}" srcId="{614C7DE8-7906-4B27-9EBA-CDE74AD9BA24}" destId="{4EC6296E-88D8-4F1F-9BAF-C263E555F2D1}" srcOrd="4" destOrd="0" parTransId="{2F492C77-998D-4D27-BA93-A7E37CD9EFC1}" sibTransId="{7EF9F108-57F9-45F1-AD5A-8F42A348C2E2}"/>
    <dgm:cxn modelId="{E91E019E-AC5A-434C-B1AE-9AFFD15E29FC}" type="presOf" srcId="{60E8ED18-5AC6-4339-B9D2-7BFBD460BDEC}" destId="{4CCC7045-F14A-4627-8C76-B505104D0FC0}" srcOrd="0" destOrd="1" presId="urn:microsoft.com/office/officeart/2005/8/layout/vList2"/>
    <dgm:cxn modelId="{A57687BC-C204-4AF2-9B79-36239056AD7F}" type="presOf" srcId="{4EC6296E-88D8-4F1F-9BAF-C263E555F2D1}" destId="{4CCC7045-F14A-4627-8C76-B505104D0FC0}" srcOrd="0" destOrd="4" presId="urn:microsoft.com/office/officeart/2005/8/layout/vList2"/>
    <dgm:cxn modelId="{7F5BB1C6-741D-4E8A-97FA-7303B43336EB}" srcId="{614C7DE8-7906-4B27-9EBA-CDE74AD9BA24}" destId="{4F7CB2A8-C357-4ED7-8382-77ED7D09856D}" srcOrd="0" destOrd="0" parTransId="{B7A38EBF-74F2-49B6-B0F3-7032CB22739D}" sibTransId="{183445AA-C137-4AFD-BE05-7773EA6863F3}"/>
    <dgm:cxn modelId="{4B528ADF-59F4-4627-B089-F3C67466D998}" type="presOf" srcId="{614C7DE8-7906-4B27-9EBA-CDE74AD9BA24}" destId="{24E41758-5940-4E43-A66F-5D7AF772F73C}" srcOrd="0" destOrd="0" presId="urn:microsoft.com/office/officeart/2005/8/layout/vList2"/>
    <dgm:cxn modelId="{505E44EB-B7C0-4818-B164-5EA5D172CA69}" srcId="{614C7DE8-7906-4B27-9EBA-CDE74AD9BA24}" destId="{2A986867-99B0-4103-93F2-F05E0D388F7E}" srcOrd="2" destOrd="0" parTransId="{BCE791DC-80CB-45F1-8E54-0FF07FDFF028}" sibTransId="{9F4D8BF2-1D7C-487D-BC96-ABB27A1F0121}"/>
    <dgm:cxn modelId="{A94939CA-B14D-4730-95C3-209225FBAEC9}" type="presParOf" srcId="{0DF32D5E-1FE1-4A02-94AB-2E51A1C2E834}" destId="{24E41758-5940-4E43-A66F-5D7AF772F73C}" srcOrd="0" destOrd="0" presId="urn:microsoft.com/office/officeart/2005/8/layout/vList2"/>
    <dgm:cxn modelId="{3D1939F3-08E3-453D-A165-EDB747912A36}" type="presParOf" srcId="{0DF32D5E-1FE1-4A02-94AB-2E51A1C2E834}" destId="{4CCC7045-F14A-4627-8C76-B505104D0FC0}"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0DACA9-FB7B-46F7-B07B-32A7F1AA975A}" type="doc">
      <dgm:prSet loTypeId="urn:microsoft.com/office/officeart/2005/8/layout/list1" loCatId="list" qsTypeId="urn:microsoft.com/office/officeart/2005/8/quickstyle/simple1" qsCatId="simple" csTypeId="urn:microsoft.com/office/officeart/2005/8/colors/accent1_2" csCatId="accent1" phldr="1"/>
      <dgm:spPr/>
    </dgm:pt>
    <dgm:pt modelId="{F261054C-90E6-45DA-909A-D77C061B479C}">
      <dgm:prSet phldrT="[Text]" custT="1"/>
      <dgm:spPr/>
      <dgm:t>
        <a:bodyPr/>
        <a:lstStyle/>
        <a:p>
          <a:r>
            <a:rPr lang="en-US" sz="1700" dirty="0"/>
            <a:t>STARS Data Reported by Districts </a:t>
          </a:r>
        </a:p>
      </dgm:t>
    </dgm:pt>
    <dgm:pt modelId="{AA7801D1-CAE0-4C58-B382-38CE3749F61C}" type="parTrans" cxnId="{5FC3CFFC-C2E6-4B8F-93D6-5C5175AE9743}">
      <dgm:prSet/>
      <dgm:spPr/>
      <dgm:t>
        <a:bodyPr/>
        <a:lstStyle/>
        <a:p>
          <a:endParaRPr lang="en-US"/>
        </a:p>
      </dgm:t>
    </dgm:pt>
    <dgm:pt modelId="{4492618D-A848-4AF0-9EFD-0E27B426BE79}" type="sibTrans" cxnId="{5FC3CFFC-C2E6-4B8F-93D6-5C5175AE9743}">
      <dgm:prSet/>
      <dgm:spPr/>
      <dgm:t>
        <a:bodyPr/>
        <a:lstStyle/>
        <a:p>
          <a:endParaRPr lang="en-US"/>
        </a:p>
      </dgm:t>
    </dgm:pt>
    <dgm:pt modelId="{7999450D-8783-4916-915A-267862A4BF51}">
      <dgm:prSet phldrT="[Text]" custT="1"/>
      <dgm:spPr/>
      <dgm:t>
        <a:bodyPr/>
        <a:lstStyle/>
        <a:p>
          <a:r>
            <a:rPr lang="en-US" sz="1700" dirty="0"/>
            <a:t>Effective National School Lunch Program  Provisions</a:t>
          </a:r>
        </a:p>
      </dgm:t>
    </dgm:pt>
    <dgm:pt modelId="{21282251-BE7A-4863-BE50-C75026B7B553}" type="parTrans" cxnId="{2578D9FB-9803-4BBF-980B-6D2315655C7C}">
      <dgm:prSet/>
      <dgm:spPr/>
      <dgm:t>
        <a:bodyPr/>
        <a:lstStyle/>
        <a:p>
          <a:endParaRPr lang="en-US"/>
        </a:p>
      </dgm:t>
    </dgm:pt>
    <dgm:pt modelId="{B9E02B04-F34B-4742-96EE-EBB746814824}" type="sibTrans" cxnId="{2578D9FB-9803-4BBF-980B-6D2315655C7C}">
      <dgm:prSet/>
      <dgm:spPr/>
      <dgm:t>
        <a:bodyPr/>
        <a:lstStyle/>
        <a:p>
          <a:endParaRPr lang="en-US"/>
        </a:p>
      </dgm:t>
    </dgm:pt>
    <dgm:pt modelId="{47C2114E-65F1-4184-9035-6F2969F1C34A}">
      <dgm:prSet phldrT="[Text]" custT="1"/>
      <dgm:spPr/>
      <dgm:t>
        <a:bodyPr/>
        <a:lstStyle/>
        <a:p>
          <a:r>
            <a:rPr lang="en-US" sz="1600" dirty="0"/>
            <a:t>National School Lunch Program qualifies students for free Lunch based on “Identified Student” Data</a:t>
          </a:r>
        </a:p>
      </dgm:t>
    </dgm:pt>
    <dgm:pt modelId="{CF633E95-8574-4DCD-961C-DF3296A9C578}" type="parTrans" cxnId="{0E77ED3A-0370-43CA-B402-B3EFAD696888}">
      <dgm:prSet/>
      <dgm:spPr/>
      <dgm:t>
        <a:bodyPr/>
        <a:lstStyle/>
        <a:p>
          <a:endParaRPr lang="en-US"/>
        </a:p>
      </dgm:t>
    </dgm:pt>
    <dgm:pt modelId="{B51C3CC5-4B06-435C-BA70-4D0FB0380A78}" type="sibTrans" cxnId="{0E77ED3A-0370-43CA-B402-B3EFAD696888}">
      <dgm:prSet/>
      <dgm:spPr/>
      <dgm:t>
        <a:bodyPr/>
        <a:lstStyle/>
        <a:p>
          <a:endParaRPr lang="en-US"/>
        </a:p>
      </dgm:t>
    </dgm:pt>
    <dgm:pt modelId="{7A3FDE16-17DF-4AFA-9A6A-0E9095A112EF}">
      <dgm:prSet phldrT="[Text]" custT="1"/>
      <dgm:spPr/>
      <dgm:t>
        <a:bodyPr/>
        <a:lstStyle/>
        <a:p>
          <a:r>
            <a:rPr lang="en-US" sz="1700" dirty="0"/>
            <a:t>Provide District Socio-Economic Poverty Data </a:t>
          </a:r>
        </a:p>
      </dgm:t>
    </dgm:pt>
    <dgm:pt modelId="{D4002180-FFEB-447F-AE44-6C768116428F}" type="parTrans" cxnId="{E906A48A-3DB4-4DF3-9B7B-F429AB24EC7B}">
      <dgm:prSet/>
      <dgm:spPr/>
      <dgm:t>
        <a:bodyPr/>
        <a:lstStyle/>
        <a:p>
          <a:endParaRPr lang="en-US"/>
        </a:p>
      </dgm:t>
    </dgm:pt>
    <dgm:pt modelId="{717CA756-C52F-4413-9AC9-61816C41CAB7}" type="sibTrans" cxnId="{E906A48A-3DB4-4DF3-9B7B-F429AB24EC7B}">
      <dgm:prSet/>
      <dgm:spPr/>
      <dgm:t>
        <a:bodyPr/>
        <a:lstStyle/>
        <a:p>
          <a:endParaRPr lang="en-US"/>
        </a:p>
      </dgm:t>
    </dgm:pt>
    <dgm:pt modelId="{EC883399-9ACA-4D94-A428-236BC0DE8D0F}" type="pres">
      <dgm:prSet presAssocID="{040DACA9-FB7B-46F7-B07B-32A7F1AA975A}" presName="linear" presStyleCnt="0">
        <dgm:presLayoutVars>
          <dgm:dir/>
          <dgm:animLvl val="lvl"/>
          <dgm:resizeHandles val="exact"/>
        </dgm:presLayoutVars>
      </dgm:prSet>
      <dgm:spPr/>
    </dgm:pt>
    <dgm:pt modelId="{8F4F399F-348B-4C41-A19C-2E67BCF56F57}" type="pres">
      <dgm:prSet presAssocID="{F261054C-90E6-45DA-909A-D77C061B479C}" presName="parentLin" presStyleCnt="0"/>
      <dgm:spPr/>
    </dgm:pt>
    <dgm:pt modelId="{19198760-2313-46C2-AE17-F94418DE9D3E}" type="pres">
      <dgm:prSet presAssocID="{F261054C-90E6-45DA-909A-D77C061B479C}" presName="parentLeftMargin" presStyleLbl="node1" presStyleIdx="0" presStyleCnt="4"/>
      <dgm:spPr/>
    </dgm:pt>
    <dgm:pt modelId="{25ACBB28-C816-49D9-87AF-0495FB995961}" type="pres">
      <dgm:prSet presAssocID="{F261054C-90E6-45DA-909A-D77C061B479C}" presName="parentText" presStyleLbl="node1" presStyleIdx="0" presStyleCnt="4" custScaleX="113043" custScaleY="62153" custLinFactNeighborX="1086" custLinFactNeighborY="-32489">
        <dgm:presLayoutVars>
          <dgm:chMax val="0"/>
          <dgm:bulletEnabled val="1"/>
        </dgm:presLayoutVars>
      </dgm:prSet>
      <dgm:spPr/>
    </dgm:pt>
    <dgm:pt modelId="{B8A0DF6E-4A0B-446A-BD79-6ACA895E4B8D}" type="pres">
      <dgm:prSet presAssocID="{F261054C-90E6-45DA-909A-D77C061B479C}" presName="negativeSpace" presStyleCnt="0"/>
      <dgm:spPr/>
    </dgm:pt>
    <dgm:pt modelId="{BAA72CDF-7616-4FDF-9362-98E218FB22E3}" type="pres">
      <dgm:prSet presAssocID="{F261054C-90E6-45DA-909A-D77C061B479C}" presName="childText" presStyleLbl="conFgAcc1" presStyleIdx="0" presStyleCnt="4" custLinFactY="-53805" custLinFactNeighborY="-100000">
        <dgm:presLayoutVars>
          <dgm:bulletEnabled val="1"/>
        </dgm:presLayoutVars>
      </dgm:prSet>
      <dgm:spPr/>
    </dgm:pt>
    <dgm:pt modelId="{0CEF0116-FBD4-4B29-B46E-F99127CFA056}" type="pres">
      <dgm:prSet presAssocID="{4492618D-A848-4AF0-9EFD-0E27B426BE79}" presName="spaceBetweenRectangles" presStyleCnt="0"/>
      <dgm:spPr/>
    </dgm:pt>
    <dgm:pt modelId="{88DBC80D-5BF4-4B4F-8077-82438C44F80F}" type="pres">
      <dgm:prSet presAssocID="{47C2114E-65F1-4184-9035-6F2969F1C34A}" presName="parentLin" presStyleCnt="0"/>
      <dgm:spPr/>
    </dgm:pt>
    <dgm:pt modelId="{7454A96C-515D-4763-B5F4-2647799215ED}" type="pres">
      <dgm:prSet presAssocID="{47C2114E-65F1-4184-9035-6F2969F1C34A}" presName="parentLeftMargin" presStyleLbl="node1" presStyleIdx="0" presStyleCnt="4"/>
      <dgm:spPr/>
    </dgm:pt>
    <dgm:pt modelId="{2942C574-83A9-456A-8AC4-96234F9001B8}" type="pres">
      <dgm:prSet presAssocID="{47C2114E-65F1-4184-9035-6F2969F1C34A}" presName="parentText" presStyleLbl="node1" presStyleIdx="1" presStyleCnt="4" custScaleX="109528" custScaleY="115797" custLinFactNeighborX="4782" custLinFactNeighborY="-24790">
        <dgm:presLayoutVars>
          <dgm:chMax val="0"/>
          <dgm:bulletEnabled val="1"/>
        </dgm:presLayoutVars>
      </dgm:prSet>
      <dgm:spPr/>
    </dgm:pt>
    <dgm:pt modelId="{6BA6AC20-FBD4-4768-AC7E-168AE142D5EF}" type="pres">
      <dgm:prSet presAssocID="{47C2114E-65F1-4184-9035-6F2969F1C34A}" presName="negativeSpace" presStyleCnt="0"/>
      <dgm:spPr/>
    </dgm:pt>
    <dgm:pt modelId="{C6FCEE38-A040-42E8-B308-4C343574C989}" type="pres">
      <dgm:prSet presAssocID="{47C2114E-65F1-4184-9035-6F2969F1C34A}" presName="childText" presStyleLbl="conFgAcc1" presStyleIdx="1" presStyleCnt="4" custLinFactY="-30656" custLinFactNeighborY="-100000">
        <dgm:presLayoutVars>
          <dgm:bulletEnabled val="1"/>
        </dgm:presLayoutVars>
      </dgm:prSet>
      <dgm:spPr/>
    </dgm:pt>
    <dgm:pt modelId="{4D712775-2E09-41EB-A33F-68554B58F809}" type="pres">
      <dgm:prSet presAssocID="{B51C3CC5-4B06-435C-BA70-4D0FB0380A78}" presName="spaceBetweenRectangles" presStyleCnt="0"/>
      <dgm:spPr/>
    </dgm:pt>
    <dgm:pt modelId="{44FB90EB-3FAA-4438-BEE8-3971314C59F4}" type="pres">
      <dgm:prSet presAssocID="{7999450D-8783-4916-915A-267862A4BF51}" presName="parentLin" presStyleCnt="0"/>
      <dgm:spPr/>
    </dgm:pt>
    <dgm:pt modelId="{70E68749-7397-48D7-AE00-B4BE16888B91}" type="pres">
      <dgm:prSet presAssocID="{7999450D-8783-4916-915A-267862A4BF51}" presName="parentLeftMargin" presStyleLbl="node1" presStyleIdx="1" presStyleCnt="4"/>
      <dgm:spPr/>
    </dgm:pt>
    <dgm:pt modelId="{7AE353A0-0327-4C48-80D2-B4689EC0B7D2}" type="pres">
      <dgm:prSet presAssocID="{7999450D-8783-4916-915A-267862A4BF51}" presName="parentText" presStyleLbl="node1" presStyleIdx="2" presStyleCnt="4" custScaleX="112915" custScaleY="102829" custLinFactNeighborX="6204" custLinFactNeighborY="-3197">
        <dgm:presLayoutVars>
          <dgm:chMax val="0"/>
          <dgm:bulletEnabled val="1"/>
        </dgm:presLayoutVars>
      </dgm:prSet>
      <dgm:spPr/>
    </dgm:pt>
    <dgm:pt modelId="{5CD240DE-82E9-49A1-A23A-71048B32323E}" type="pres">
      <dgm:prSet presAssocID="{7999450D-8783-4916-915A-267862A4BF51}" presName="negativeSpace" presStyleCnt="0"/>
      <dgm:spPr/>
    </dgm:pt>
    <dgm:pt modelId="{EDF1107E-C631-461F-BCEA-A24B7C3DCCA0}" type="pres">
      <dgm:prSet presAssocID="{7999450D-8783-4916-915A-267862A4BF51}" presName="childText" presStyleLbl="conFgAcc1" presStyleIdx="2" presStyleCnt="4" custLinFactY="-1720" custLinFactNeighborY="-100000">
        <dgm:presLayoutVars>
          <dgm:bulletEnabled val="1"/>
        </dgm:presLayoutVars>
      </dgm:prSet>
      <dgm:spPr/>
    </dgm:pt>
    <dgm:pt modelId="{54AACE6B-81B5-454D-A01B-2D7D341353F1}" type="pres">
      <dgm:prSet presAssocID="{B9E02B04-F34B-4742-96EE-EBB746814824}" presName="spaceBetweenRectangles" presStyleCnt="0"/>
      <dgm:spPr/>
    </dgm:pt>
    <dgm:pt modelId="{AC8417FC-8FD8-4885-A766-EB658CC66919}" type="pres">
      <dgm:prSet presAssocID="{7A3FDE16-17DF-4AFA-9A6A-0E9095A112EF}" presName="parentLin" presStyleCnt="0"/>
      <dgm:spPr/>
    </dgm:pt>
    <dgm:pt modelId="{40D5128D-5E13-459E-B699-EE39416B22E7}" type="pres">
      <dgm:prSet presAssocID="{7A3FDE16-17DF-4AFA-9A6A-0E9095A112EF}" presName="parentLeftMargin" presStyleLbl="node1" presStyleIdx="2" presStyleCnt="4"/>
      <dgm:spPr/>
    </dgm:pt>
    <dgm:pt modelId="{60025C63-C185-4107-BD0D-D9C2FCD0CD4A}" type="pres">
      <dgm:prSet presAssocID="{7A3FDE16-17DF-4AFA-9A6A-0E9095A112EF}" presName="parentText" presStyleLbl="node1" presStyleIdx="3" presStyleCnt="4" custScaleX="113196" custScaleY="95930" custLinFactNeighborX="6204" custLinFactNeighborY="19761">
        <dgm:presLayoutVars>
          <dgm:chMax val="0"/>
          <dgm:bulletEnabled val="1"/>
        </dgm:presLayoutVars>
      </dgm:prSet>
      <dgm:spPr/>
    </dgm:pt>
    <dgm:pt modelId="{F50D0870-6EDA-4720-8FA7-4622C27B6194}" type="pres">
      <dgm:prSet presAssocID="{7A3FDE16-17DF-4AFA-9A6A-0E9095A112EF}" presName="negativeSpace" presStyleCnt="0"/>
      <dgm:spPr/>
    </dgm:pt>
    <dgm:pt modelId="{9666BED3-3FAA-4994-8A05-9D953E62D9E2}" type="pres">
      <dgm:prSet presAssocID="{7A3FDE16-17DF-4AFA-9A6A-0E9095A112EF}" presName="childText" presStyleLbl="conFgAcc1" presStyleIdx="3" presStyleCnt="4" custLinFactNeighborY="49403">
        <dgm:presLayoutVars>
          <dgm:bulletEnabled val="1"/>
        </dgm:presLayoutVars>
      </dgm:prSet>
      <dgm:spPr/>
    </dgm:pt>
  </dgm:ptLst>
  <dgm:cxnLst>
    <dgm:cxn modelId="{744BF228-284E-4F2F-9003-D8A51F369D8C}" type="presOf" srcId="{47C2114E-65F1-4184-9035-6F2969F1C34A}" destId="{7454A96C-515D-4763-B5F4-2647799215ED}" srcOrd="0" destOrd="0" presId="urn:microsoft.com/office/officeart/2005/8/layout/list1"/>
    <dgm:cxn modelId="{0E77ED3A-0370-43CA-B402-B3EFAD696888}" srcId="{040DACA9-FB7B-46F7-B07B-32A7F1AA975A}" destId="{47C2114E-65F1-4184-9035-6F2969F1C34A}" srcOrd="1" destOrd="0" parTransId="{CF633E95-8574-4DCD-961C-DF3296A9C578}" sibTransId="{B51C3CC5-4B06-435C-BA70-4D0FB0380A78}"/>
    <dgm:cxn modelId="{4A8C9C6A-79F4-4F79-976E-69B9A09247E9}" type="presOf" srcId="{F261054C-90E6-45DA-909A-D77C061B479C}" destId="{25ACBB28-C816-49D9-87AF-0495FB995961}" srcOrd="1" destOrd="0" presId="urn:microsoft.com/office/officeart/2005/8/layout/list1"/>
    <dgm:cxn modelId="{90CCA24A-1356-4864-A2AC-1EBF8DC73522}" type="presOf" srcId="{F261054C-90E6-45DA-909A-D77C061B479C}" destId="{19198760-2313-46C2-AE17-F94418DE9D3E}" srcOrd="0" destOrd="0" presId="urn:microsoft.com/office/officeart/2005/8/layout/list1"/>
    <dgm:cxn modelId="{38C1D555-3437-4E83-B827-9A30A8597661}" type="presOf" srcId="{7999450D-8783-4916-915A-267862A4BF51}" destId="{7AE353A0-0327-4C48-80D2-B4689EC0B7D2}" srcOrd="1" destOrd="0" presId="urn:microsoft.com/office/officeart/2005/8/layout/list1"/>
    <dgm:cxn modelId="{18CB5F83-F22A-4EFD-B7E0-F4EA556E30C4}" type="presOf" srcId="{040DACA9-FB7B-46F7-B07B-32A7F1AA975A}" destId="{EC883399-9ACA-4D94-A428-236BC0DE8D0F}" srcOrd="0" destOrd="0" presId="urn:microsoft.com/office/officeart/2005/8/layout/list1"/>
    <dgm:cxn modelId="{2739F484-EE92-4423-954B-0CAA9EE256D8}" type="presOf" srcId="{47C2114E-65F1-4184-9035-6F2969F1C34A}" destId="{2942C574-83A9-456A-8AC4-96234F9001B8}" srcOrd="1" destOrd="0" presId="urn:microsoft.com/office/officeart/2005/8/layout/list1"/>
    <dgm:cxn modelId="{E906A48A-3DB4-4DF3-9B7B-F429AB24EC7B}" srcId="{040DACA9-FB7B-46F7-B07B-32A7F1AA975A}" destId="{7A3FDE16-17DF-4AFA-9A6A-0E9095A112EF}" srcOrd="3" destOrd="0" parTransId="{D4002180-FFEB-447F-AE44-6C768116428F}" sibTransId="{717CA756-C52F-4413-9AC9-61816C41CAB7}"/>
    <dgm:cxn modelId="{0347A4BB-8ABC-4D32-A60A-4998657BDF92}" type="presOf" srcId="{7A3FDE16-17DF-4AFA-9A6A-0E9095A112EF}" destId="{60025C63-C185-4107-BD0D-D9C2FCD0CD4A}" srcOrd="1" destOrd="0" presId="urn:microsoft.com/office/officeart/2005/8/layout/list1"/>
    <dgm:cxn modelId="{3DE14DD2-81C4-45D5-8202-0E4CC1DAC1A3}" type="presOf" srcId="{7999450D-8783-4916-915A-267862A4BF51}" destId="{70E68749-7397-48D7-AE00-B4BE16888B91}" srcOrd="0" destOrd="0" presId="urn:microsoft.com/office/officeart/2005/8/layout/list1"/>
    <dgm:cxn modelId="{E5BFF5E6-DA32-45A7-97C6-CB8E899D21DB}" type="presOf" srcId="{7A3FDE16-17DF-4AFA-9A6A-0E9095A112EF}" destId="{40D5128D-5E13-459E-B699-EE39416B22E7}" srcOrd="0" destOrd="0" presId="urn:microsoft.com/office/officeart/2005/8/layout/list1"/>
    <dgm:cxn modelId="{2578D9FB-9803-4BBF-980B-6D2315655C7C}" srcId="{040DACA9-FB7B-46F7-B07B-32A7F1AA975A}" destId="{7999450D-8783-4916-915A-267862A4BF51}" srcOrd="2" destOrd="0" parTransId="{21282251-BE7A-4863-BE50-C75026B7B553}" sibTransId="{B9E02B04-F34B-4742-96EE-EBB746814824}"/>
    <dgm:cxn modelId="{5FC3CFFC-C2E6-4B8F-93D6-5C5175AE9743}" srcId="{040DACA9-FB7B-46F7-B07B-32A7F1AA975A}" destId="{F261054C-90E6-45DA-909A-D77C061B479C}" srcOrd="0" destOrd="0" parTransId="{AA7801D1-CAE0-4C58-B382-38CE3749F61C}" sibTransId="{4492618D-A848-4AF0-9EFD-0E27B426BE79}"/>
    <dgm:cxn modelId="{7745A2F7-2E9C-4D33-B3F8-0B2133F3E900}" type="presParOf" srcId="{EC883399-9ACA-4D94-A428-236BC0DE8D0F}" destId="{8F4F399F-348B-4C41-A19C-2E67BCF56F57}" srcOrd="0" destOrd="0" presId="urn:microsoft.com/office/officeart/2005/8/layout/list1"/>
    <dgm:cxn modelId="{005D83B8-3EDE-48E2-96FF-35C6D1A567AF}" type="presParOf" srcId="{8F4F399F-348B-4C41-A19C-2E67BCF56F57}" destId="{19198760-2313-46C2-AE17-F94418DE9D3E}" srcOrd="0" destOrd="0" presId="urn:microsoft.com/office/officeart/2005/8/layout/list1"/>
    <dgm:cxn modelId="{F922679E-E8A1-4A41-BCBC-39BF00D187AC}" type="presParOf" srcId="{8F4F399F-348B-4C41-A19C-2E67BCF56F57}" destId="{25ACBB28-C816-49D9-87AF-0495FB995961}" srcOrd="1" destOrd="0" presId="urn:microsoft.com/office/officeart/2005/8/layout/list1"/>
    <dgm:cxn modelId="{5367C2D8-4B72-48FE-8036-8C3E6A9550F1}" type="presParOf" srcId="{EC883399-9ACA-4D94-A428-236BC0DE8D0F}" destId="{B8A0DF6E-4A0B-446A-BD79-6ACA895E4B8D}" srcOrd="1" destOrd="0" presId="urn:microsoft.com/office/officeart/2005/8/layout/list1"/>
    <dgm:cxn modelId="{73FAE884-14FF-4CCF-BEF6-D05B183C4FE2}" type="presParOf" srcId="{EC883399-9ACA-4D94-A428-236BC0DE8D0F}" destId="{BAA72CDF-7616-4FDF-9362-98E218FB22E3}" srcOrd="2" destOrd="0" presId="urn:microsoft.com/office/officeart/2005/8/layout/list1"/>
    <dgm:cxn modelId="{43B06C04-F7E0-4170-9630-8200550E7FFA}" type="presParOf" srcId="{EC883399-9ACA-4D94-A428-236BC0DE8D0F}" destId="{0CEF0116-FBD4-4B29-B46E-F99127CFA056}" srcOrd="3" destOrd="0" presId="urn:microsoft.com/office/officeart/2005/8/layout/list1"/>
    <dgm:cxn modelId="{340025CA-86EC-4376-ADEC-6EF887F8E658}" type="presParOf" srcId="{EC883399-9ACA-4D94-A428-236BC0DE8D0F}" destId="{88DBC80D-5BF4-4B4F-8077-82438C44F80F}" srcOrd="4" destOrd="0" presId="urn:microsoft.com/office/officeart/2005/8/layout/list1"/>
    <dgm:cxn modelId="{C7F85796-7B42-400D-A0F6-7D869703D0DD}" type="presParOf" srcId="{88DBC80D-5BF4-4B4F-8077-82438C44F80F}" destId="{7454A96C-515D-4763-B5F4-2647799215ED}" srcOrd="0" destOrd="0" presId="urn:microsoft.com/office/officeart/2005/8/layout/list1"/>
    <dgm:cxn modelId="{EE94D386-F095-43D6-9C5D-65E507620A58}" type="presParOf" srcId="{88DBC80D-5BF4-4B4F-8077-82438C44F80F}" destId="{2942C574-83A9-456A-8AC4-96234F9001B8}" srcOrd="1" destOrd="0" presId="urn:microsoft.com/office/officeart/2005/8/layout/list1"/>
    <dgm:cxn modelId="{38978845-B63F-44D8-8559-BAE71ED6864D}" type="presParOf" srcId="{EC883399-9ACA-4D94-A428-236BC0DE8D0F}" destId="{6BA6AC20-FBD4-4768-AC7E-168AE142D5EF}" srcOrd="5" destOrd="0" presId="urn:microsoft.com/office/officeart/2005/8/layout/list1"/>
    <dgm:cxn modelId="{FB16DA69-97C8-44C9-910C-056515DB5DB7}" type="presParOf" srcId="{EC883399-9ACA-4D94-A428-236BC0DE8D0F}" destId="{C6FCEE38-A040-42E8-B308-4C343574C989}" srcOrd="6" destOrd="0" presId="urn:microsoft.com/office/officeart/2005/8/layout/list1"/>
    <dgm:cxn modelId="{2F4DE008-D316-42C5-A620-583CCD388C79}" type="presParOf" srcId="{EC883399-9ACA-4D94-A428-236BC0DE8D0F}" destId="{4D712775-2E09-41EB-A33F-68554B58F809}" srcOrd="7" destOrd="0" presId="urn:microsoft.com/office/officeart/2005/8/layout/list1"/>
    <dgm:cxn modelId="{590698AB-AF5F-40D2-A908-170AFD07690B}" type="presParOf" srcId="{EC883399-9ACA-4D94-A428-236BC0DE8D0F}" destId="{44FB90EB-3FAA-4438-BEE8-3971314C59F4}" srcOrd="8" destOrd="0" presId="urn:microsoft.com/office/officeart/2005/8/layout/list1"/>
    <dgm:cxn modelId="{5CE61FBA-CB13-4E19-9DD8-357231FC7723}" type="presParOf" srcId="{44FB90EB-3FAA-4438-BEE8-3971314C59F4}" destId="{70E68749-7397-48D7-AE00-B4BE16888B91}" srcOrd="0" destOrd="0" presId="urn:microsoft.com/office/officeart/2005/8/layout/list1"/>
    <dgm:cxn modelId="{68EB23AA-8B38-4CA7-9EFE-E74B8B4933F8}" type="presParOf" srcId="{44FB90EB-3FAA-4438-BEE8-3971314C59F4}" destId="{7AE353A0-0327-4C48-80D2-B4689EC0B7D2}" srcOrd="1" destOrd="0" presId="urn:microsoft.com/office/officeart/2005/8/layout/list1"/>
    <dgm:cxn modelId="{434693FB-0D42-4B9E-85B4-A46AB6D6FA64}" type="presParOf" srcId="{EC883399-9ACA-4D94-A428-236BC0DE8D0F}" destId="{5CD240DE-82E9-49A1-A23A-71048B32323E}" srcOrd="9" destOrd="0" presId="urn:microsoft.com/office/officeart/2005/8/layout/list1"/>
    <dgm:cxn modelId="{DC8CF491-D07D-45D7-8ED8-452749813180}" type="presParOf" srcId="{EC883399-9ACA-4D94-A428-236BC0DE8D0F}" destId="{EDF1107E-C631-461F-BCEA-A24B7C3DCCA0}" srcOrd="10" destOrd="0" presId="urn:microsoft.com/office/officeart/2005/8/layout/list1"/>
    <dgm:cxn modelId="{D8FEBA1A-C0F9-4349-9D50-0035FC71D830}" type="presParOf" srcId="{EC883399-9ACA-4D94-A428-236BC0DE8D0F}" destId="{54AACE6B-81B5-454D-A01B-2D7D341353F1}" srcOrd="11" destOrd="0" presId="urn:microsoft.com/office/officeart/2005/8/layout/list1"/>
    <dgm:cxn modelId="{80408D87-D6A4-4D1D-A2CF-5971F2A9FAC7}" type="presParOf" srcId="{EC883399-9ACA-4D94-A428-236BC0DE8D0F}" destId="{AC8417FC-8FD8-4885-A766-EB658CC66919}" srcOrd="12" destOrd="0" presId="urn:microsoft.com/office/officeart/2005/8/layout/list1"/>
    <dgm:cxn modelId="{95E8B723-D8C0-408F-BB8F-1FD97A21A221}" type="presParOf" srcId="{AC8417FC-8FD8-4885-A766-EB658CC66919}" destId="{40D5128D-5E13-459E-B699-EE39416B22E7}" srcOrd="0" destOrd="0" presId="urn:microsoft.com/office/officeart/2005/8/layout/list1"/>
    <dgm:cxn modelId="{F26D3472-8D68-4C07-B66D-BC3204B01C88}" type="presParOf" srcId="{AC8417FC-8FD8-4885-A766-EB658CC66919}" destId="{60025C63-C185-4107-BD0D-D9C2FCD0CD4A}" srcOrd="1" destOrd="0" presId="urn:microsoft.com/office/officeart/2005/8/layout/list1"/>
    <dgm:cxn modelId="{E2E529E8-269E-4E5B-8266-DFC2FA02A5CE}" type="presParOf" srcId="{EC883399-9ACA-4D94-A428-236BC0DE8D0F}" destId="{F50D0870-6EDA-4720-8FA7-4622C27B6194}" srcOrd="13" destOrd="0" presId="urn:microsoft.com/office/officeart/2005/8/layout/list1"/>
    <dgm:cxn modelId="{0882B0DD-0497-4D60-8AB3-95C7842850D3}" type="presParOf" srcId="{EC883399-9ACA-4D94-A428-236BC0DE8D0F}" destId="{9666BED3-3FAA-4994-8A05-9D953E62D9E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852B5-9C00-4D77-B590-51FF93264005}">
      <dsp:nvSpPr>
        <dsp:cNvPr id="0" name=""/>
        <dsp:cNvSpPr/>
      </dsp:nvSpPr>
      <dsp:spPr>
        <a:xfrm>
          <a:off x="0" y="39868"/>
          <a:ext cx="3351390" cy="9509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t>HSD Data (Monthly)</a:t>
          </a:r>
        </a:p>
      </dsp:txBody>
      <dsp:txXfrm>
        <a:off x="46420" y="86288"/>
        <a:ext cx="3258550" cy="858070"/>
      </dsp:txXfrm>
    </dsp:sp>
    <dsp:sp modelId="{25D35AB1-436C-47EF-AA62-84E5F80A0B9E}">
      <dsp:nvSpPr>
        <dsp:cNvPr id="0" name=""/>
        <dsp:cNvSpPr/>
      </dsp:nvSpPr>
      <dsp:spPr>
        <a:xfrm>
          <a:off x="0" y="1030646"/>
          <a:ext cx="3351390" cy="228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407"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SNAP /TANIF</a:t>
          </a:r>
        </a:p>
        <a:p>
          <a:pPr marL="228600" lvl="1" indent="-228600" algn="l" defTabSz="889000" rtl="0">
            <a:lnSpc>
              <a:spcPct val="90000"/>
            </a:lnSpc>
            <a:spcBef>
              <a:spcPct val="0"/>
            </a:spcBef>
            <a:spcAft>
              <a:spcPct val="20000"/>
            </a:spcAft>
            <a:buChar char="•"/>
          </a:pPr>
          <a:r>
            <a:rPr lang="en-US" sz="2000" kern="1200" dirty="0"/>
            <a:t>Foster (CYFD)</a:t>
          </a:r>
        </a:p>
      </dsp:txBody>
      <dsp:txXfrm>
        <a:off x="0" y="1030646"/>
        <a:ext cx="3351390" cy="2285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41758-5940-4E43-A66F-5D7AF772F73C}">
      <dsp:nvSpPr>
        <dsp:cNvPr id="0" name=""/>
        <dsp:cNvSpPr/>
      </dsp:nvSpPr>
      <dsp:spPr>
        <a:xfrm>
          <a:off x="0" y="119688"/>
          <a:ext cx="3792771" cy="85789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STARS Data (40day, 80day, 120day, EOY)</a:t>
          </a:r>
        </a:p>
      </dsp:txBody>
      <dsp:txXfrm>
        <a:off x="41879" y="161567"/>
        <a:ext cx="3709013" cy="774139"/>
      </dsp:txXfrm>
    </dsp:sp>
    <dsp:sp modelId="{4CCC7045-F14A-4627-8C76-B505104D0FC0}">
      <dsp:nvSpPr>
        <dsp:cNvPr id="0" name=""/>
        <dsp:cNvSpPr/>
      </dsp:nvSpPr>
      <dsp:spPr>
        <a:xfrm>
          <a:off x="0" y="1095546"/>
          <a:ext cx="3792771" cy="16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420" tIns="24130" rIns="135128" bIns="2413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a:t>Homeless</a:t>
          </a:r>
        </a:p>
        <a:p>
          <a:pPr marL="171450" lvl="1" indent="-171450" algn="l" defTabSz="844550" rtl="0">
            <a:lnSpc>
              <a:spcPct val="90000"/>
            </a:lnSpc>
            <a:spcBef>
              <a:spcPct val="0"/>
            </a:spcBef>
            <a:spcAft>
              <a:spcPct val="20000"/>
            </a:spcAft>
            <a:buChar char="•"/>
          </a:pPr>
          <a:r>
            <a:rPr lang="en-US" sz="1900" kern="1200" dirty="0"/>
            <a:t>Migrant</a:t>
          </a:r>
        </a:p>
        <a:p>
          <a:pPr marL="171450" lvl="1" indent="-171450" algn="l" defTabSz="844550" rtl="0">
            <a:lnSpc>
              <a:spcPct val="90000"/>
            </a:lnSpc>
            <a:spcBef>
              <a:spcPct val="0"/>
            </a:spcBef>
            <a:spcAft>
              <a:spcPct val="20000"/>
            </a:spcAft>
            <a:buChar char="•"/>
          </a:pPr>
          <a:r>
            <a:rPr lang="en-US" sz="1900" kern="1200" dirty="0"/>
            <a:t>Headstart</a:t>
          </a:r>
        </a:p>
        <a:p>
          <a:pPr marL="171450" lvl="1" indent="-171450" algn="l" defTabSz="844550" rtl="0">
            <a:lnSpc>
              <a:spcPct val="90000"/>
            </a:lnSpc>
            <a:spcBef>
              <a:spcPct val="0"/>
            </a:spcBef>
            <a:spcAft>
              <a:spcPct val="20000"/>
            </a:spcAft>
            <a:buChar char="•"/>
          </a:pPr>
          <a:r>
            <a:rPr lang="en-US" sz="1900" kern="1200" dirty="0"/>
            <a:t>Free and Reduced</a:t>
          </a:r>
        </a:p>
        <a:p>
          <a:pPr marL="171450" lvl="1" indent="-171450" algn="l" defTabSz="800100" rtl="0">
            <a:lnSpc>
              <a:spcPct val="90000"/>
            </a:lnSpc>
            <a:spcBef>
              <a:spcPct val="0"/>
            </a:spcBef>
            <a:spcAft>
              <a:spcPct val="20000"/>
            </a:spcAft>
            <a:buChar char="•"/>
          </a:pPr>
          <a:endParaRPr lang="en-US" sz="1800" kern="1200" dirty="0"/>
        </a:p>
      </dsp:txBody>
      <dsp:txXfrm>
        <a:off x="0" y="1095546"/>
        <a:ext cx="3792771" cy="1656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A72CDF-7616-4FDF-9362-98E218FB22E3}">
      <dsp:nvSpPr>
        <dsp:cNvPr id="0" name=""/>
        <dsp:cNvSpPr/>
      </dsp:nvSpPr>
      <dsp:spPr>
        <a:xfrm>
          <a:off x="0" y="0"/>
          <a:ext cx="10343148"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ACBB28-C816-49D9-87AF-0495FB995961}">
      <dsp:nvSpPr>
        <dsp:cNvPr id="0" name=""/>
        <dsp:cNvSpPr/>
      </dsp:nvSpPr>
      <dsp:spPr>
        <a:xfrm>
          <a:off x="522773" y="0"/>
          <a:ext cx="8184543" cy="49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62" tIns="0" rIns="273662" bIns="0" numCol="1" spcCol="1270" anchor="ctr" anchorCtr="0">
          <a:noAutofit/>
        </a:bodyPr>
        <a:lstStyle/>
        <a:p>
          <a:pPr marL="0" lvl="0" indent="0" algn="l" defTabSz="755650">
            <a:lnSpc>
              <a:spcPct val="90000"/>
            </a:lnSpc>
            <a:spcBef>
              <a:spcPct val="0"/>
            </a:spcBef>
            <a:spcAft>
              <a:spcPct val="35000"/>
            </a:spcAft>
            <a:buNone/>
          </a:pPr>
          <a:r>
            <a:rPr lang="en-US" sz="1700" kern="1200" dirty="0"/>
            <a:t>STARS Data Reported by Districts </a:t>
          </a:r>
        </a:p>
      </dsp:txBody>
      <dsp:txXfrm>
        <a:off x="546956" y="24183"/>
        <a:ext cx="8136177" cy="447018"/>
      </dsp:txXfrm>
    </dsp:sp>
    <dsp:sp modelId="{C6FCEE38-A040-42E8-B308-4C343574C989}">
      <dsp:nvSpPr>
        <dsp:cNvPr id="0" name=""/>
        <dsp:cNvSpPr/>
      </dsp:nvSpPr>
      <dsp:spPr>
        <a:xfrm>
          <a:off x="0" y="1175599"/>
          <a:ext cx="10343148"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42C574-83A9-456A-8AC4-96234F9001B8}">
      <dsp:nvSpPr>
        <dsp:cNvPr id="0" name=""/>
        <dsp:cNvSpPr/>
      </dsp:nvSpPr>
      <dsp:spPr>
        <a:xfrm>
          <a:off x="541887" y="807967"/>
          <a:ext cx="7930050" cy="9229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62" tIns="0" rIns="273662" bIns="0" numCol="1" spcCol="1270" anchor="ctr" anchorCtr="0">
          <a:noAutofit/>
        </a:bodyPr>
        <a:lstStyle/>
        <a:p>
          <a:pPr marL="0" lvl="0" indent="0" algn="l" defTabSz="711200">
            <a:lnSpc>
              <a:spcPct val="90000"/>
            </a:lnSpc>
            <a:spcBef>
              <a:spcPct val="0"/>
            </a:spcBef>
            <a:spcAft>
              <a:spcPct val="35000"/>
            </a:spcAft>
            <a:buNone/>
          </a:pPr>
          <a:r>
            <a:rPr lang="en-US" sz="1600" kern="1200" dirty="0"/>
            <a:t>National School Lunch Program qualifies students for free Lunch based on “Identified Student” Data</a:t>
          </a:r>
        </a:p>
      </dsp:txBody>
      <dsp:txXfrm>
        <a:off x="586942" y="853022"/>
        <a:ext cx="7839940" cy="832838"/>
      </dsp:txXfrm>
    </dsp:sp>
    <dsp:sp modelId="{EDF1107E-C631-461F-BCEA-A24B7C3DCCA0}">
      <dsp:nvSpPr>
        <dsp:cNvPr id="0" name=""/>
        <dsp:cNvSpPr/>
      </dsp:nvSpPr>
      <dsp:spPr>
        <a:xfrm>
          <a:off x="0" y="2619747"/>
          <a:ext cx="10343148"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E353A0-0327-4C48-80D2-B4689EC0B7D2}">
      <dsp:nvSpPr>
        <dsp:cNvPr id="0" name=""/>
        <dsp:cNvSpPr/>
      </dsp:nvSpPr>
      <dsp:spPr>
        <a:xfrm>
          <a:off x="549241" y="2330701"/>
          <a:ext cx="8175275" cy="8195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62" tIns="0" rIns="273662" bIns="0" numCol="1" spcCol="1270" anchor="ctr" anchorCtr="0">
          <a:noAutofit/>
        </a:bodyPr>
        <a:lstStyle/>
        <a:p>
          <a:pPr marL="0" lvl="0" indent="0" algn="l" defTabSz="755650">
            <a:lnSpc>
              <a:spcPct val="90000"/>
            </a:lnSpc>
            <a:spcBef>
              <a:spcPct val="0"/>
            </a:spcBef>
            <a:spcAft>
              <a:spcPct val="35000"/>
            </a:spcAft>
            <a:buNone/>
          </a:pPr>
          <a:r>
            <a:rPr lang="en-US" sz="1700" kern="1200" dirty="0"/>
            <a:t>Effective National School Lunch Program  Provisions</a:t>
          </a:r>
        </a:p>
      </dsp:txBody>
      <dsp:txXfrm>
        <a:off x="589250" y="2370710"/>
        <a:ext cx="8095257" cy="739570"/>
      </dsp:txXfrm>
    </dsp:sp>
    <dsp:sp modelId="{9666BED3-3FAA-4994-8A05-9D953E62D9E2}">
      <dsp:nvSpPr>
        <dsp:cNvPr id="0" name=""/>
        <dsp:cNvSpPr/>
      </dsp:nvSpPr>
      <dsp:spPr>
        <a:xfrm>
          <a:off x="0" y="4052021"/>
          <a:ext cx="10343148"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025C63-C185-4107-BD0D-D9C2FCD0CD4A}">
      <dsp:nvSpPr>
        <dsp:cNvPr id="0" name=""/>
        <dsp:cNvSpPr/>
      </dsp:nvSpPr>
      <dsp:spPr>
        <a:xfrm>
          <a:off x="549241" y="3760953"/>
          <a:ext cx="8195620" cy="764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62" tIns="0" rIns="273662" bIns="0" numCol="1" spcCol="1270" anchor="ctr" anchorCtr="0">
          <a:noAutofit/>
        </a:bodyPr>
        <a:lstStyle/>
        <a:p>
          <a:pPr marL="0" lvl="0" indent="0" algn="l" defTabSz="755650">
            <a:lnSpc>
              <a:spcPct val="90000"/>
            </a:lnSpc>
            <a:spcBef>
              <a:spcPct val="0"/>
            </a:spcBef>
            <a:spcAft>
              <a:spcPct val="35000"/>
            </a:spcAft>
            <a:buNone/>
          </a:pPr>
          <a:r>
            <a:rPr lang="en-US" sz="1700" kern="1200" dirty="0"/>
            <a:t>Provide District Socio-Economic Poverty Data </a:t>
          </a:r>
        </a:p>
      </dsp:txBody>
      <dsp:txXfrm>
        <a:off x="586566" y="3798278"/>
        <a:ext cx="8120970" cy="6899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4/12/2022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4/12/2022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rgbClr val="3A3D4B"/>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807568"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7A252F43-20FB-40FD-903A-F81CF88BE65B}" type="datetime1">
              <a:rPr lang="en-US" smtClean="0"/>
              <a:t>4/12/2022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09B3F3B1-FC67-4171-9565-7BD7FA05EFD7}" type="datetime1">
              <a:rPr lang="en-US" smtClean="0"/>
              <a:t>4/12/2022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4/12/2022</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dirty="0"/>
              <a:t>Investing for tomorrow, delivering today.</a:t>
            </a:r>
          </a:p>
        </p:txBody>
      </p:sp>
      <p:sp>
        <p:nvSpPr>
          <p:cNvPr id="4" name="Date Placeholder 3"/>
          <p:cNvSpPr>
            <a:spLocks noGrp="1"/>
          </p:cNvSpPr>
          <p:nvPr>
            <p:ph type="dt" sz="half" idx="10"/>
          </p:nvPr>
        </p:nvSpPr>
        <p:spPr/>
        <p:txBody>
          <a:bodyPr/>
          <a:lstStyle/>
          <a:p>
            <a:fld id="{AA85277D-C9A1-45AA-AC10-AFF519A3851F}" type="datetime1">
              <a:rPr lang="en-US" smtClean="0"/>
              <a:t>4/12/2022</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4"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5979587"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rgbClr val="048A8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3A3D4B"/>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A3D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1295400" y="6512159"/>
            <a:ext cx="6243203" cy="274320"/>
          </a:xfrm>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487E0991-23BB-45D5-BAEB-B553F9B8A305}" type="datetime1">
              <a:rPr lang="en-US" smtClean="0"/>
              <a:t>4/12/2022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dirty="0"/>
              <a:t>Investing for tomorrow, delivering today.</a:t>
            </a:r>
          </a:p>
        </p:txBody>
      </p:sp>
      <p:sp>
        <p:nvSpPr>
          <p:cNvPr id="7" name="Date Placeholder 6"/>
          <p:cNvSpPr>
            <a:spLocks noGrp="1"/>
          </p:cNvSpPr>
          <p:nvPr>
            <p:ph type="dt" sz="half" idx="10"/>
          </p:nvPr>
        </p:nvSpPr>
        <p:spPr/>
        <p:txBody>
          <a:bodyPr/>
          <a:lstStyle/>
          <a:p>
            <a:fld id="{D237B0C5-9F67-4669-A4A2-41B9471411CA}" type="datetime1">
              <a:rPr lang="en-US" smtClean="0"/>
              <a:t>4/12/2022</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2314843"/>
            <a:ext cx="9601200" cy="103685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lvl1pPr>
              <a:defRPr/>
            </a:lvl1pPr>
          </a:lstStyle>
          <a:p>
            <a:r>
              <a:rPr lang="en-US" dirty="0"/>
              <a:t>Investing for tomorrow, delivering today.</a:t>
            </a:r>
          </a:p>
        </p:txBody>
      </p:sp>
      <p:sp>
        <p:nvSpPr>
          <p:cNvPr id="3" name="Date Placeholder 2"/>
          <p:cNvSpPr>
            <a:spLocks noGrp="1"/>
          </p:cNvSpPr>
          <p:nvPr>
            <p:ph type="dt" sz="half" idx="10"/>
          </p:nvPr>
        </p:nvSpPr>
        <p:spPr/>
        <p:txBody>
          <a:bodyPr/>
          <a:lstStyle/>
          <a:p>
            <a:fld id="{F96D4A42-FCB8-45FC-A867-F39E78C5E1DB}" type="datetime1">
              <a:rPr lang="en-US" smtClean="0"/>
              <a:t>4/12/2022</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a:t>Investing for tomorrow, delivering today.</a:t>
            </a:r>
          </a:p>
        </p:txBody>
      </p:sp>
      <p:sp>
        <p:nvSpPr>
          <p:cNvPr id="2" name="Date Placeholder 1"/>
          <p:cNvSpPr>
            <a:spLocks noGrp="1"/>
          </p:cNvSpPr>
          <p:nvPr>
            <p:ph type="dt" sz="half" idx="10"/>
          </p:nvPr>
        </p:nvSpPr>
        <p:spPr/>
        <p:txBody>
          <a:bodyPr/>
          <a:lstStyle/>
          <a:p>
            <a:fld id="{53F47FDA-8B40-48DB-9D0A-11542CA20719}" type="datetime1">
              <a:rPr lang="en-US" smtClean="0"/>
              <a:t>4/12/2022</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131ADD18-C0CE-45E3-8D55-502464031F41}" type="datetime1">
              <a:rPr lang="en-US" smtClean="0"/>
              <a:t>4/12/2022</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rgbClr val="3A3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rgbClr val="FF91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rgbClr val="048A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r>
              <a:rPr lang="en-US" dirty="0"/>
              <a:t>Investing for tomorrow, delivering today.</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93656397-354B-4153-A2AB-154D3B4430F0}" type="datetime1">
              <a:rPr lang="en-US" smtClean="0"/>
              <a:t>4/12/2022</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sp>
        <p:nvSpPr>
          <p:cNvPr id="7" name="Title 1"/>
          <p:cNvSpPr txBox="1">
            <a:spLocks/>
          </p:cNvSpPr>
          <p:nvPr/>
        </p:nvSpPr>
        <p:spPr bwMode="auto">
          <a:xfrm>
            <a:off x="-691755" y="1990898"/>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2400" b="1" baseline="0">
                <a:solidFill>
                  <a:schemeClr val="tx1"/>
                </a:solidFill>
                <a:latin typeface="+mj-lt"/>
                <a:ea typeface="+mj-ea"/>
                <a:cs typeface="+mj-cs"/>
              </a:defRPr>
            </a:lvl1pPr>
            <a:lvl2pPr algn="l" rtl="0" eaLnBrk="0" fontAlgn="base" hangingPunct="0">
              <a:lnSpc>
                <a:spcPct val="90000"/>
              </a:lnSpc>
              <a:spcBef>
                <a:spcPct val="0"/>
              </a:spcBef>
              <a:spcAft>
                <a:spcPct val="0"/>
              </a:spcAft>
              <a:defRPr sz="3600" b="1">
                <a:solidFill>
                  <a:schemeClr val="tx1"/>
                </a:solidFill>
                <a:latin typeface="Arial" charset="0"/>
              </a:defRPr>
            </a:lvl2pPr>
            <a:lvl3pPr algn="l" rtl="0" eaLnBrk="0" fontAlgn="base" hangingPunct="0">
              <a:lnSpc>
                <a:spcPct val="90000"/>
              </a:lnSpc>
              <a:spcBef>
                <a:spcPct val="0"/>
              </a:spcBef>
              <a:spcAft>
                <a:spcPct val="0"/>
              </a:spcAft>
              <a:defRPr sz="3600" b="1">
                <a:solidFill>
                  <a:schemeClr val="tx1"/>
                </a:solidFill>
                <a:latin typeface="Arial" charset="0"/>
              </a:defRPr>
            </a:lvl3pPr>
            <a:lvl4pPr algn="l" rtl="0" eaLnBrk="0" fontAlgn="base" hangingPunct="0">
              <a:lnSpc>
                <a:spcPct val="90000"/>
              </a:lnSpc>
              <a:spcBef>
                <a:spcPct val="0"/>
              </a:spcBef>
              <a:spcAft>
                <a:spcPct val="0"/>
              </a:spcAft>
              <a:defRPr sz="3600" b="1">
                <a:solidFill>
                  <a:schemeClr val="tx1"/>
                </a:solidFill>
                <a:latin typeface="Arial" charset="0"/>
              </a:defRPr>
            </a:lvl4pPr>
            <a:lvl5pPr algn="l" rtl="0" eaLnBrk="0" fontAlgn="base" hangingPunct="0">
              <a:lnSpc>
                <a:spcPct val="90000"/>
              </a:lnSpc>
              <a:spcBef>
                <a:spcPct val="0"/>
              </a:spcBef>
              <a:spcAft>
                <a:spcPct val="0"/>
              </a:spcAft>
              <a:defRPr sz="3600" b="1">
                <a:solidFill>
                  <a:schemeClr val="tx1"/>
                </a:solidFill>
                <a:latin typeface="Arial" charset="0"/>
              </a:defRPr>
            </a:lvl5pPr>
            <a:lvl6pPr marL="457200" algn="l" rtl="0" eaLnBrk="0" fontAlgn="base" hangingPunct="0">
              <a:lnSpc>
                <a:spcPct val="90000"/>
              </a:lnSpc>
              <a:spcBef>
                <a:spcPct val="0"/>
              </a:spcBef>
              <a:spcAft>
                <a:spcPct val="0"/>
              </a:spcAft>
              <a:defRPr sz="3600" b="1">
                <a:solidFill>
                  <a:schemeClr val="tx1"/>
                </a:solidFill>
                <a:latin typeface="Arial" charset="0"/>
              </a:defRPr>
            </a:lvl6pPr>
            <a:lvl7pPr marL="914400" algn="l" rtl="0" eaLnBrk="0" fontAlgn="base" hangingPunct="0">
              <a:lnSpc>
                <a:spcPct val="90000"/>
              </a:lnSpc>
              <a:spcBef>
                <a:spcPct val="0"/>
              </a:spcBef>
              <a:spcAft>
                <a:spcPct val="0"/>
              </a:spcAft>
              <a:defRPr sz="3600" b="1">
                <a:solidFill>
                  <a:schemeClr val="tx1"/>
                </a:solidFill>
                <a:latin typeface="Arial" charset="0"/>
              </a:defRPr>
            </a:lvl7pPr>
            <a:lvl8pPr marL="1371600" algn="l" rtl="0" eaLnBrk="0" fontAlgn="base" hangingPunct="0">
              <a:lnSpc>
                <a:spcPct val="90000"/>
              </a:lnSpc>
              <a:spcBef>
                <a:spcPct val="0"/>
              </a:spcBef>
              <a:spcAft>
                <a:spcPct val="0"/>
              </a:spcAft>
              <a:defRPr sz="3600" b="1">
                <a:solidFill>
                  <a:schemeClr val="tx1"/>
                </a:solidFill>
                <a:latin typeface="Arial" charset="0"/>
              </a:defRPr>
            </a:lvl8pPr>
            <a:lvl9pPr marL="1828800" algn="l" rtl="0" eaLnBrk="0" fontAlgn="base" hangingPunct="0">
              <a:lnSpc>
                <a:spcPct val="90000"/>
              </a:lnSpc>
              <a:spcBef>
                <a:spcPct val="0"/>
              </a:spcBef>
              <a:spcAft>
                <a:spcPct val="0"/>
              </a:spcAft>
              <a:defRPr sz="3600" b="1">
                <a:solidFill>
                  <a:schemeClr val="tx1"/>
                </a:solidFill>
                <a:latin typeface="Arial" charset="0"/>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altLang="en-US" sz="2600" b="1" i="0" u="none" strike="noStrike" kern="0" cap="none" spc="0" normalizeH="0" baseline="0" noProof="0" dirty="0">
                <a:ln>
                  <a:noFill/>
                </a:ln>
                <a:solidFill>
                  <a:srgbClr val="000000"/>
                </a:solidFill>
                <a:effectLst/>
                <a:uLnTx/>
                <a:uFillTx/>
                <a:latin typeface="Arial"/>
                <a:ea typeface="+mj-ea"/>
                <a:cs typeface="+mj-cs"/>
              </a:rPr>
              <a:t>Student Success and Wellness Bureau</a:t>
            </a:r>
            <a:br>
              <a:rPr kumimoji="0" lang="en-US" altLang="en-US" sz="2600" b="1" i="0" u="none" strike="noStrike" kern="0" cap="none" spc="0" normalizeH="0" baseline="0" noProof="0" dirty="0">
                <a:ln>
                  <a:noFill/>
                </a:ln>
                <a:solidFill>
                  <a:srgbClr val="000000"/>
                </a:solidFill>
                <a:effectLst/>
                <a:uLnTx/>
                <a:uFillTx/>
                <a:latin typeface="Arial"/>
                <a:ea typeface="+mj-ea"/>
                <a:cs typeface="+mj-cs"/>
              </a:rPr>
            </a:br>
            <a:r>
              <a:rPr kumimoji="0" lang="en-US" altLang="en-US" sz="2400" b="1" i="0" u="none" strike="noStrike" kern="0" cap="none" spc="0" normalizeH="0" baseline="0" noProof="0" dirty="0">
                <a:ln>
                  <a:noFill/>
                </a:ln>
                <a:solidFill>
                  <a:srgbClr val="000000"/>
                </a:solidFill>
                <a:effectLst/>
                <a:uLnTx/>
                <a:uFillTx/>
                <a:latin typeface="Arial"/>
                <a:ea typeface="+mj-ea"/>
                <a:cs typeface="+mj-cs"/>
              </a:rPr>
              <a:t>(Nutrition)</a:t>
            </a:r>
          </a:p>
        </p:txBody>
      </p:sp>
      <p:sp>
        <p:nvSpPr>
          <p:cNvPr id="10" name="Content Placeholder 2"/>
          <p:cNvSpPr txBox="1">
            <a:spLocks/>
          </p:cNvSpPr>
          <p:nvPr/>
        </p:nvSpPr>
        <p:spPr>
          <a:xfrm>
            <a:off x="-691755" y="3247505"/>
            <a:ext cx="8229600" cy="19050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800"/>
              </a:spcBef>
              <a:buFont typeface="Arial" panose="020B0604020202020204" pitchFamily="34" charset="0"/>
              <a:buNone/>
              <a:defRPr sz="2400" kern="1200">
                <a:solidFill>
                  <a:srgbClr val="3A3D4B"/>
                </a:solidFill>
                <a:latin typeface="Calibri" panose="020F0502020204030204" pitchFamily="34" charset="0"/>
                <a:ea typeface="+mn-ea"/>
                <a:cs typeface="Calibri" panose="020F0502020204030204" pitchFamily="34" charset="0"/>
              </a:defRPr>
            </a:lvl1pPr>
            <a:lvl2pPr marL="457200" indent="0" algn="ctr" defTabSz="914400" rtl="0" eaLnBrk="1" latinLnBrk="0" hangingPunct="1">
              <a:lnSpc>
                <a:spcPct val="90000"/>
              </a:lnSpc>
              <a:spcBef>
                <a:spcPts val="1000"/>
              </a:spcBef>
              <a:buClr>
                <a:srgbClr val="FF914D"/>
              </a:buClr>
              <a:buFont typeface="Arial" panose="020B0604020202020204" pitchFamily="34" charset="0"/>
              <a:buNone/>
              <a:defRPr sz="2000" kern="1200">
                <a:solidFill>
                  <a:srgbClr val="3A3D4B"/>
                </a:solidFill>
                <a:latin typeface="Calibri" panose="020F0502020204030204" pitchFamily="34" charset="0"/>
                <a:ea typeface="+mn-ea"/>
                <a:cs typeface="Calibri" panose="020F0502020204030204" pitchFamily="34" charset="0"/>
              </a:defRPr>
            </a:lvl2pPr>
            <a:lvl3pPr marL="914400" indent="0" algn="ctr" defTabSz="914400" rtl="0" eaLnBrk="1" latinLnBrk="0" hangingPunct="1">
              <a:lnSpc>
                <a:spcPct val="90000"/>
              </a:lnSpc>
              <a:spcBef>
                <a:spcPts val="800"/>
              </a:spcBef>
              <a:buClr>
                <a:srgbClr val="048A81"/>
              </a:buClr>
              <a:buFont typeface="Wingdings" panose="05000000000000000000" pitchFamily="2" charset="2"/>
              <a:buNone/>
              <a:defRPr sz="1800" kern="1200">
                <a:solidFill>
                  <a:srgbClr val="3A3D4B"/>
                </a:solidFill>
                <a:latin typeface="Calibri" panose="020F0502020204030204" pitchFamily="34" charset="0"/>
                <a:ea typeface="+mn-ea"/>
                <a:cs typeface="Calibri" panose="020F0502020204030204" pitchFamily="34" charset="0"/>
              </a:defRPr>
            </a:lvl3pPr>
            <a:lvl4pPr marL="1371600" indent="0" algn="ctr" defTabSz="914400" rtl="0" eaLnBrk="1" latinLnBrk="0" hangingPunct="1">
              <a:lnSpc>
                <a:spcPct val="90000"/>
              </a:lnSpc>
              <a:spcBef>
                <a:spcPts val="800"/>
              </a:spcBef>
              <a:buFont typeface="Arial" panose="020B0604020202020204" pitchFamily="34" charset="0"/>
              <a:buNone/>
              <a:defRPr sz="1600" kern="1200">
                <a:solidFill>
                  <a:srgbClr val="3A3D4B"/>
                </a:solidFill>
                <a:latin typeface="Calibri" panose="020F0502020204030204" pitchFamily="34" charset="0"/>
                <a:ea typeface="+mn-ea"/>
                <a:cs typeface="Calibri" panose="020F0502020204030204" pitchFamily="34" charset="0"/>
              </a:defRPr>
            </a:lvl4pPr>
            <a:lvl5pPr marL="1828800" indent="0" algn="ctr" defTabSz="914400" rtl="0" eaLnBrk="1" latinLnBrk="0" hangingPunct="1">
              <a:lnSpc>
                <a:spcPct val="90000"/>
              </a:lnSpc>
              <a:spcBef>
                <a:spcPts val="800"/>
              </a:spcBef>
              <a:buFont typeface="Arial" panose="020B0604020202020204" pitchFamily="34" charset="0"/>
              <a:buNone/>
              <a:defRPr sz="1600" kern="1200">
                <a:solidFill>
                  <a:srgbClr val="3A3D4B"/>
                </a:solidFill>
                <a:latin typeface="Calibri" panose="020F0502020204030204" pitchFamily="34" charset="0"/>
                <a:ea typeface="+mn-ea"/>
                <a:cs typeface="Calibri" panose="020F0502020204030204" pitchFamily="34" charset="0"/>
              </a:defRPr>
            </a:lvl5pPr>
            <a:lvl6pPr marL="22860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Font typeface="Arial" panose="020B0604020202020204" pitchFamily="34" charset="0"/>
              <a:buNone/>
              <a:defRPr sz="1600" kern="1200">
                <a:solidFill>
                  <a:schemeClr val="tx1"/>
                </a:solidFill>
                <a:latin typeface="+mn-lt"/>
                <a:ea typeface="+mn-ea"/>
                <a:cs typeface="+mn-cs"/>
              </a:defRPr>
            </a:lvl9pPr>
          </a:lstStyle>
          <a:p>
            <a:pPr algn="ctr">
              <a:buFont typeface="Wingdings" panose="05000000000000000000" pitchFamily="2" charset="2"/>
              <a:buNone/>
            </a:pPr>
            <a:r>
              <a:rPr lang="en-US" altLang="en-US" dirty="0"/>
              <a:t>Direct Certification/STARS/Verification Spring SY 21-22</a:t>
            </a:r>
          </a:p>
          <a:p>
            <a:pPr algn="ctr">
              <a:buFont typeface="Wingdings" panose="05000000000000000000" pitchFamily="2" charset="2"/>
              <a:buNone/>
            </a:pPr>
            <a:r>
              <a:rPr lang="en-US" altLang="en-US" dirty="0"/>
              <a:t>By:</a:t>
            </a:r>
          </a:p>
          <a:p>
            <a:pPr algn="ctr">
              <a:buFont typeface="Wingdings" panose="05000000000000000000" pitchFamily="2" charset="2"/>
              <a:buNone/>
            </a:pPr>
            <a:r>
              <a:rPr lang="pt-BR" altLang="en-US" dirty="0"/>
              <a:t>Felix Griego, Deputy Director, MBA</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Slide Title - 4</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10</a:t>
            </a:fld>
            <a:endParaRPr lang="en-US"/>
          </a:p>
        </p:txBody>
      </p:sp>
      <p:sp>
        <p:nvSpPr>
          <p:cNvPr id="7" name="Title 1"/>
          <p:cNvSpPr txBox="1">
            <a:spLocks/>
          </p:cNvSpPr>
          <p:nvPr/>
        </p:nvSpPr>
        <p:spPr>
          <a:xfrm>
            <a:off x="441157" y="410117"/>
            <a:ext cx="10932695" cy="87325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a:lstStyle>
          <a:p>
            <a:pPr algn="ctr"/>
            <a:r>
              <a:rPr lang="en-US" altLang="en-US" sz="3400" dirty="0"/>
              <a:t>STARS Coordinators Reporting Elements for NSLP Continued…</a:t>
            </a:r>
          </a:p>
        </p:txBody>
      </p:sp>
      <p:sp>
        <p:nvSpPr>
          <p:cNvPr id="8" name="Content Placeholder 2"/>
          <p:cNvSpPr txBox="1">
            <a:spLocks/>
          </p:cNvSpPr>
          <p:nvPr/>
        </p:nvSpPr>
        <p:spPr>
          <a:xfrm>
            <a:off x="220577" y="1145596"/>
            <a:ext cx="11373853" cy="5366563"/>
          </a:xfrm>
          <a:prstGeom prst="rect">
            <a:avLst/>
          </a:prstGeom>
        </p:spPr>
        <p:txBody>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a:buFont typeface="Wingdings" panose="05000000000000000000" pitchFamily="2" charset="2"/>
              <a:buNone/>
              <a:defRPr/>
            </a:pPr>
            <a:endParaRPr lang="en-US" altLang="en-US" dirty="0"/>
          </a:p>
          <a:p>
            <a:pPr>
              <a:buFont typeface="Wingdings" panose="05000000000000000000" pitchFamily="2" charset="2"/>
              <a:buNone/>
              <a:defRPr/>
            </a:pPr>
            <a:r>
              <a:rPr lang="en-US" altLang="en-US" dirty="0"/>
              <a:t>Economically Disadvantage </a:t>
            </a:r>
            <a:r>
              <a:rPr lang="en-US" altLang="en-US" dirty="0">
                <a:solidFill>
                  <a:srgbClr val="0000FF"/>
                </a:solidFill>
              </a:rPr>
              <a:t>Field 88</a:t>
            </a:r>
            <a:r>
              <a:rPr lang="en-US" altLang="en-US" dirty="0"/>
              <a:t>:</a:t>
            </a:r>
          </a:p>
          <a:p>
            <a:pPr marL="0" indent="0">
              <a:buFont typeface="Wingdings" panose="05000000000000000000" pitchFamily="2" charset="2"/>
              <a:buNone/>
              <a:defRPr/>
            </a:pPr>
            <a:r>
              <a:rPr lang="en-US" altLang="en-US" dirty="0"/>
              <a:t>STARS Coordinator are required to flag students based on their “Identified student Category” from the DC System in the student template field 88. Nutrition </a:t>
            </a:r>
            <a:r>
              <a:rPr lang="en-US" altLang="en-US" b="1" dirty="0"/>
              <a:t>does not </a:t>
            </a:r>
            <a:r>
              <a:rPr lang="en-US" altLang="en-US" dirty="0"/>
              <a:t>validate this data set</a:t>
            </a:r>
          </a:p>
          <a:p>
            <a:pPr>
              <a:buFont typeface="Wingdings" panose="05000000000000000000" pitchFamily="2" charset="2"/>
              <a:buNone/>
              <a:defRPr/>
            </a:pPr>
            <a:r>
              <a:rPr lang="en-US" altLang="en-US" dirty="0"/>
              <a:t>Flag students with (1, 2, 3 or null value)</a:t>
            </a:r>
          </a:p>
          <a:p>
            <a:pPr>
              <a:buFont typeface="Wingdings" panose="05000000000000000000" pitchFamily="2" charset="2"/>
              <a:buNone/>
              <a:defRPr/>
            </a:pPr>
            <a:r>
              <a:rPr lang="en-US" altLang="en-US" dirty="0"/>
              <a:t>1 = Students on DC list that show “Y” Yes for SNAP/TANIF</a:t>
            </a:r>
          </a:p>
          <a:p>
            <a:pPr>
              <a:buFont typeface="Wingdings" panose="05000000000000000000" pitchFamily="2" charset="2"/>
              <a:buNone/>
              <a:defRPr/>
            </a:pPr>
            <a:r>
              <a:rPr lang="en-US" altLang="en-US" dirty="0"/>
              <a:t>2 = Students on DC list showing “Y” Yes for all other categories (Homeless, Migrant, </a:t>
            </a:r>
            <a:r>
              <a:rPr lang="en-US" altLang="en-US" dirty="0" err="1"/>
              <a:t>Headstart</a:t>
            </a:r>
            <a:r>
              <a:rPr lang="en-US" altLang="en-US" dirty="0"/>
              <a:t>, Foster, FDPIR)</a:t>
            </a:r>
          </a:p>
          <a:p>
            <a:pPr>
              <a:buFont typeface="Wingdings" panose="05000000000000000000" pitchFamily="2" charset="2"/>
              <a:buNone/>
              <a:defRPr/>
            </a:pPr>
            <a:r>
              <a:rPr lang="en-US" altLang="en-US" dirty="0"/>
              <a:t>3 = Extended Eligibility </a:t>
            </a:r>
          </a:p>
          <a:p>
            <a:pPr>
              <a:buFont typeface="Wingdings" panose="05000000000000000000" pitchFamily="2" charset="2"/>
              <a:buNone/>
              <a:defRPr/>
            </a:pPr>
            <a:r>
              <a:rPr lang="en-US" altLang="en-US" dirty="0"/>
              <a:t>Blank (null) = Students that are not “identified Categories”</a:t>
            </a:r>
          </a:p>
          <a:p>
            <a:pPr>
              <a:buFont typeface="Wingdings" panose="05000000000000000000" pitchFamily="2" charset="2"/>
              <a:buNone/>
              <a:defRPr/>
            </a:pPr>
            <a:endParaRPr lang="en-US" altLang="en-US" dirty="0"/>
          </a:p>
        </p:txBody>
      </p:sp>
    </p:spTree>
    <p:extLst>
      <p:ext uri="{BB962C8B-B14F-4D97-AF65-F5344CB8AC3E}">
        <p14:creationId xmlns:p14="http://schemas.microsoft.com/office/powerpoint/2010/main" val="306172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Investing for tomorrow, delivering today.</a:t>
            </a:r>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11</a:t>
            </a:fld>
            <a:endParaRPr lang="en-US"/>
          </a:p>
        </p:txBody>
      </p:sp>
      <p:sp>
        <p:nvSpPr>
          <p:cNvPr id="6" name="Content Placeholder 5"/>
          <p:cNvSpPr txBox="1">
            <a:spLocks/>
          </p:cNvSpPr>
          <p:nvPr/>
        </p:nvSpPr>
        <p:spPr>
          <a:xfrm>
            <a:off x="302200" y="621632"/>
            <a:ext cx="11216032" cy="1848852"/>
          </a:xfrm>
          <a:prstGeom prst="rect">
            <a:avLst/>
          </a:prstGeom>
        </p:spPr>
        <p:txBody>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altLang="en-US" dirty="0"/>
              <a:t>DC Report Established For STARS Coordinators to input the data required by NSLP. </a:t>
            </a:r>
          </a:p>
          <a:p>
            <a:r>
              <a:rPr lang="en-US" altLang="en-US" dirty="0"/>
              <a:t>Can be found in STARS under the “Nutrition tab”</a:t>
            </a:r>
          </a:p>
          <a:p>
            <a:pPr>
              <a:buFont typeface="Wingdings" panose="05000000000000000000" pitchFamily="2" charset="2"/>
              <a:buNone/>
            </a:pPr>
            <a:r>
              <a:rPr lang="en-US" altLang="en-US" dirty="0"/>
              <a:t>Screenshot below shows the location and name of the reports established for your use.</a:t>
            </a:r>
          </a:p>
          <a:p>
            <a:pPr>
              <a:buFont typeface="Wingdings" panose="05000000000000000000" pitchFamily="2" charset="2"/>
              <a:buNone/>
            </a:pPr>
            <a:endParaRPr lang="en-US" altLang="en-US" dirty="0"/>
          </a:p>
        </p:txBody>
      </p:sp>
      <p:pic>
        <p:nvPicPr>
          <p:cNvPr id="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478" y="2335555"/>
            <a:ext cx="10559475" cy="370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534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Investing for tomorrow, delivering today.</a:t>
            </a:r>
            <a:endParaRPr lang="en-US" dirty="0"/>
          </a:p>
        </p:txBody>
      </p:sp>
      <p:sp>
        <p:nvSpPr>
          <p:cNvPr id="3" name="Slide Number Placeholder 2"/>
          <p:cNvSpPr>
            <a:spLocks noGrp="1"/>
          </p:cNvSpPr>
          <p:nvPr>
            <p:ph type="sldNum" sz="quarter" idx="12"/>
          </p:nvPr>
        </p:nvSpPr>
        <p:spPr/>
        <p:txBody>
          <a:bodyPr/>
          <a:lstStyle/>
          <a:p>
            <a:fld id="{A7F8E3F6-DE14-48B2-B2BC-6FABA9630FB8}" type="slidenum">
              <a:rPr lang="en-US" smtClean="0"/>
              <a:t>12</a:t>
            </a:fld>
            <a:endParaRPr lang="en-US"/>
          </a:p>
        </p:txBody>
      </p:sp>
      <p:sp>
        <p:nvSpPr>
          <p:cNvPr id="4" name="TextBox 6"/>
          <p:cNvSpPr txBox="1">
            <a:spLocks noChangeArrowheads="1"/>
          </p:cNvSpPr>
          <p:nvPr/>
        </p:nvSpPr>
        <p:spPr bwMode="auto">
          <a:xfrm>
            <a:off x="1122947" y="550270"/>
            <a:ext cx="1029903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SzTx/>
              <a:buFontTx/>
              <a:buNone/>
            </a:pPr>
            <a:r>
              <a:rPr lang="en-US" altLang="en-US" sz="1600" dirty="0"/>
              <a:t>“FRL” column is a snapshot of what was reported into S.T.A.R.S for the Food Program Participation for the most recent reporting date (40D, 80D, 120D or EOY), being that they were reported by the District as participating for Free or reduced according to NSLP income applications, Economic Status or included are those directly certified from the Direct Cert Report. This column does not directly certify them categorically for free meals, it is a reference on what they were approved for on the last S.T.A.R.S reporting period.</a:t>
            </a:r>
          </a:p>
        </p:txBody>
      </p:sp>
      <p:sp>
        <p:nvSpPr>
          <p:cNvPr id="5" name="TextBox 2"/>
          <p:cNvSpPr txBox="1">
            <a:spLocks noChangeArrowheads="1"/>
          </p:cNvSpPr>
          <p:nvPr/>
        </p:nvSpPr>
        <p:spPr bwMode="auto">
          <a:xfrm>
            <a:off x="1122947" y="2155319"/>
            <a:ext cx="101726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SzTx/>
              <a:buFontTx/>
              <a:buNone/>
            </a:pPr>
            <a:r>
              <a:rPr lang="en-US" altLang="en-US" sz="1400" dirty="0"/>
              <a:t>“</a:t>
            </a:r>
            <a:r>
              <a:rPr lang="en-US" altLang="en-US" sz="1600" dirty="0"/>
              <a:t>SNAP” column displays students matched with HSD data, with a code of “Y” and are categorically eligible for free meals without completing an application. Keeping a copy of the report on file for audit propose is your documentation for directly certified students as receiving free meals.</a:t>
            </a:r>
          </a:p>
        </p:txBody>
      </p:sp>
      <p:pic>
        <p:nvPicPr>
          <p:cNvPr id="6" name="Picture 2" descr="image003"/>
          <p:cNvPicPr>
            <a:picLocks noChangeAspect="1" noChangeArrowheads="1"/>
          </p:cNvPicPr>
          <p:nvPr/>
        </p:nvPicPr>
        <p:blipFill rotWithShape="1">
          <a:blip r:embed="rId2">
            <a:extLst>
              <a:ext uri="{28A0092B-C50C-407E-A947-70E740481C1C}">
                <a14:useLocalDpi xmlns:a14="http://schemas.microsoft.com/office/drawing/2010/main" val="0"/>
              </a:ext>
            </a:extLst>
          </a:blip>
          <a:srcRect t="21241"/>
          <a:stretch/>
        </p:blipFill>
        <p:spPr bwMode="auto">
          <a:xfrm>
            <a:off x="1471339" y="3267926"/>
            <a:ext cx="9602246" cy="248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765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063" y="287219"/>
            <a:ext cx="10896600" cy="1036850"/>
          </a:xfrm>
        </p:spPr>
        <p:txBody>
          <a:bodyPr>
            <a:normAutofit/>
          </a:bodyPr>
          <a:lstStyle/>
          <a:p>
            <a:pPr algn="ctr"/>
            <a:r>
              <a:rPr lang="en-US" sz="5400" dirty="0"/>
              <a:t>FNS 742 Verification Report</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13</a:t>
            </a:fld>
            <a:endParaRPr lang="en-US"/>
          </a:p>
        </p:txBody>
      </p:sp>
      <p:sp>
        <p:nvSpPr>
          <p:cNvPr id="8" name="Text Placeholder 4"/>
          <p:cNvSpPr>
            <a:spLocks noGrp="1"/>
          </p:cNvSpPr>
          <p:nvPr>
            <p:ph type="body" idx="1"/>
          </p:nvPr>
        </p:nvSpPr>
        <p:spPr>
          <a:xfrm>
            <a:off x="457200" y="1836938"/>
            <a:ext cx="6172200" cy="454025"/>
          </a:xfrm>
        </p:spPr>
        <p:txBody>
          <a:bodyPr>
            <a:noAutofit/>
          </a:bodyPr>
          <a:lstStyle/>
          <a:p>
            <a:pPr marL="0" indent="0">
              <a:buNone/>
            </a:pPr>
            <a:r>
              <a:rPr lang="en-US" altLang="en-US" sz="2800" dirty="0"/>
              <a:t>What is the FNS 742 Report? </a:t>
            </a:r>
          </a:p>
        </p:txBody>
      </p:sp>
      <p:sp>
        <p:nvSpPr>
          <p:cNvPr id="10" name="Content Placeholder 5"/>
          <p:cNvSpPr txBox="1">
            <a:spLocks/>
          </p:cNvSpPr>
          <p:nvPr/>
        </p:nvSpPr>
        <p:spPr>
          <a:xfrm>
            <a:off x="457200" y="2290963"/>
            <a:ext cx="11225463" cy="3376863"/>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Font typeface="Arial" panose="020B0604020202020204" pitchFamily="34" charset="0"/>
              <a:buNone/>
              <a:defRPr sz="2000" kern="1200">
                <a:solidFill>
                  <a:srgbClr val="3A3D4B"/>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Clr>
                <a:srgbClr val="FF914D"/>
              </a:buClr>
              <a:buFont typeface="Arial" panose="020B0604020202020204" pitchFamily="34" charset="0"/>
              <a:buNone/>
              <a:defRPr sz="1400" kern="1200">
                <a:solidFill>
                  <a:srgbClr val="3A3D4B"/>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Clr>
                <a:srgbClr val="048A81"/>
              </a:buClr>
              <a:buFont typeface="Wingdings" panose="05000000000000000000" pitchFamily="2" charset="2"/>
              <a:buNone/>
              <a:defRPr sz="1200" kern="1200">
                <a:solidFill>
                  <a:srgbClr val="3A3D4B"/>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000" kern="1200">
                <a:solidFill>
                  <a:srgbClr val="3A3D4B"/>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000" kern="1200">
                <a:solidFill>
                  <a:srgbClr val="3A3D4B"/>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9pPr>
          </a:lstStyle>
          <a:p>
            <a:pPr marL="342900" indent="-342900">
              <a:buFont typeface="Arial" panose="020B0604020202020204" pitchFamily="34" charset="0"/>
              <a:buChar char="•"/>
            </a:pPr>
            <a:r>
              <a:rPr lang="en-US" altLang="en-US" sz="2400" dirty="0"/>
              <a:t>Annual Verification Report that is required by USDA to be filled-out by all School Food Authorities with important NSLP data elements</a:t>
            </a:r>
          </a:p>
          <a:p>
            <a:pPr marL="342900" indent="-342900">
              <a:buFont typeface="Arial" panose="020B0604020202020204" pitchFamily="34" charset="0"/>
              <a:buChar char="•"/>
            </a:pPr>
            <a:r>
              <a:rPr lang="en-US" altLang="en-US" sz="2400" dirty="0"/>
              <a:t>Shows how districts are operating NSLP within its district and verifying their applications for their students </a:t>
            </a:r>
          </a:p>
          <a:p>
            <a:pPr marL="342900" indent="-342900">
              <a:buFont typeface="Arial" panose="020B0604020202020204" pitchFamily="34" charset="0"/>
              <a:buChar char="•"/>
            </a:pPr>
            <a:r>
              <a:rPr lang="en-US" altLang="en-US" sz="2400" dirty="0"/>
              <a:t>July-October Snapshot of current school year</a:t>
            </a:r>
          </a:p>
          <a:p>
            <a:pPr marL="342900" indent="-342900">
              <a:buFont typeface="Arial" panose="020B0604020202020204" pitchFamily="34" charset="0"/>
              <a:buChar char="•"/>
            </a:pPr>
            <a:r>
              <a:rPr lang="en-US" altLang="en-US" sz="2400" dirty="0"/>
              <a:t>Submitted by PED SSWB to USDA on March 15 of that current school year. </a:t>
            </a:r>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33284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3579"/>
            <a:ext cx="11980984" cy="1036850"/>
          </a:xfrm>
        </p:spPr>
        <p:txBody>
          <a:bodyPr>
            <a:normAutofit fontScale="90000"/>
          </a:bodyPr>
          <a:lstStyle/>
          <a:p>
            <a:pPr algn="ctr"/>
            <a:r>
              <a:rPr lang="en-US" sz="5400" dirty="0"/>
              <a:t>Correlation of STARS Data to the FNS 742 and other Purposes (P-EBT)</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14</a:t>
            </a:fld>
            <a:endParaRPr lang="en-US"/>
          </a:p>
        </p:txBody>
      </p:sp>
      <p:sp>
        <p:nvSpPr>
          <p:cNvPr id="8" name="Text Placeholder 4"/>
          <p:cNvSpPr>
            <a:spLocks noGrp="1"/>
          </p:cNvSpPr>
          <p:nvPr>
            <p:ph type="body" sz="quarter" idx="4294967295"/>
          </p:nvPr>
        </p:nvSpPr>
        <p:spPr>
          <a:xfrm>
            <a:off x="490537" y="1770264"/>
            <a:ext cx="4482516" cy="539800"/>
          </a:xfrm>
          <a:prstGeom prst="rect">
            <a:avLst/>
          </a:prstGeom>
        </p:spPr>
        <p:txBody>
          <a:bodyPr/>
          <a:lstStyle/>
          <a:p>
            <a:pPr marL="0" indent="0">
              <a:buNone/>
            </a:pPr>
            <a:r>
              <a:rPr lang="en-US" altLang="en-US" b="1" dirty="0"/>
              <a:t>Economically Disadvantage Field</a:t>
            </a:r>
          </a:p>
        </p:txBody>
      </p:sp>
      <p:sp>
        <p:nvSpPr>
          <p:cNvPr id="9" name="Content Placeholder 5"/>
          <p:cNvSpPr txBox="1">
            <a:spLocks/>
          </p:cNvSpPr>
          <p:nvPr/>
        </p:nvSpPr>
        <p:spPr>
          <a:xfrm>
            <a:off x="370223" y="2310064"/>
            <a:ext cx="4419600" cy="3276600"/>
          </a:xfrm>
          <a:prstGeom prst="rect">
            <a:avLst/>
          </a:prstGeom>
        </p:spPr>
        <p:txBody>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altLang="en-US" sz="1800" dirty="0"/>
              <a:t>Data reported in this field should be very similar to what district Reports out in section 3 in the FNS 742 Verification Report.</a:t>
            </a:r>
          </a:p>
          <a:p>
            <a:r>
              <a:rPr lang="en-US" altLang="en-US" sz="1800" dirty="0"/>
              <a:t>District is the entity that certifies students as the 1,2,3, or Null value for both reporting elements. </a:t>
            </a:r>
          </a:p>
          <a:p>
            <a:r>
              <a:rPr lang="en-US" altLang="en-US" sz="1800" dirty="0"/>
              <a:t>DC Matched reports are made for STARS Coordinators entry. </a:t>
            </a:r>
          </a:p>
        </p:txBody>
      </p:sp>
      <p:sp>
        <p:nvSpPr>
          <p:cNvPr id="10" name="Text Placeholder 2"/>
          <p:cNvSpPr>
            <a:spLocks noGrp="1"/>
          </p:cNvSpPr>
          <p:nvPr>
            <p:ph type="body" idx="1"/>
          </p:nvPr>
        </p:nvSpPr>
        <p:spPr>
          <a:xfrm>
            <a:off x="6170613" y="1531311"/>
            <a:ext cx="4040187" cy="486519"/>
          </a:xfrm>
        </p:spPr>
        <p:txBody>
          <a:bodyPr>
            <a:noAutofit/>
          </a:bodyPr>
          <a:lstStyle/>
          <a:p>
            <a:r>
              <a:rPr lang="en-US" altLang="en-US" b="1" dirty="0"/>
              <a:t>Free and Reduced Field </a:t>
            </a:r>
          </a:p>
        </p:txBody>
      </p:sp>
      <p:sp>
        <p:nvSpPr>
          <p:cNvPr id="12" name="Content Placeholder 3"/>
          <p:cNvSpPr txBox="1">
            <a:spLocks/>
          </p:cNvSpPr>
          <p:nvPr/>
        </p:nvSpPr>
        <p:spPr>
          <a:xfrm>
            <a:off x="6170613" y="2176167"/>
            <a:ext cx="4343400" cy="3638550"/>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Font typeface="Arial" panose="020B0604020202020204" pitchFamily="34" charset="0"/>
              <a:buNone/>
              <a:defRPr sz="2000" kern="1200">
                <a:solidFill>
                  <a:srgbClr val="3A3D4B"/>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Clr>
                <a:srgbClr val="FF914D"/>
              </a:buClr>
              <a:buFont typeface="Arial" panose="020B0604020202020204" pitchFamily="34" charset="0"/>
              <a:buNone/>
              <a:defRPr sz="1400" kern="1200">
                <a:solidFill>
                  <a:srgbClr val="3A3D4B"/>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Clr>
                <a:srgbClr val="048A81"/>
              </a:buClr>
              <a:buFont typeface="Wingdings" panose="05000000000000000000" pitchFamily="2" charset="2"/>
              <a:buNone/>
              <a:defRPr sz="1200" kern="1200">
                <a:solidFill>
                  <a:srgbClr val="3A3D4B"/>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000" kern="1200">
                <a:solidFill>
                  <a:srgbClr val="3A3D4B"/>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000" kern="1200">
                <a:solidFill>
                  <a:srgbClr val="3A3D4B"/>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9pPr>
          </a:lstStyle>
          <a:p>
            <a:pPr marL="285750" indent="-285750">
              <a:buFont typeface="Arial" panose="020B0604020202020204" pitchFamily="34" charset="0"/>
              <a:buChar char="•"/>
            </a:pPr>
            <a:r>
              <a:rPr lang="en-US" altLang="en-US" sz="1800" dirty="0"/>
              <a:t>This data can be utilized by NSLP </a:t>
            </a:r>
            <a:r>
              <a:rPr lang="en-US" altLang="en-US" sz="1800" b="1" dirty="0"/>
              <a:t>Food Service Directors</a:t>
            </a:r>
            <a:r>
              <a:rPr lang="en-US" altLang="en-US" sz="1800" dirty="0"/>
              <a:t> or Pandemic Services such as P-EBT</a:t>
            </a:r>
          </a:p>
          <a:p>
            <a:pPr marL="285750" indent="-285750">
              <a:buFont typeface="Arial" panose="020B0604020202020204" pitchFamily="34" charset="0"/>
              <a:buChar char="•"/>
            </a:pPr>
            <a:r>
              <a:rPr lang="en-US" altLang="en-US" sz="1800" dirty="0"/>
              <a:t>Can be a good edit check to fill out Sections 4 and 5 of the FNS 742 Verification Report for Standard and Provision 2 Base year Schools. </a:t>
            </a:r>
          </a:p>
          <a:p>
            <a:pPr marL="285750" indent="-285750">
              <a:buFont typeface="Arial" panose="020B0604020202020204" pitchFamily="34" charset="0"/>
              <a:buChar char="•"/>
            </a:pPr>
            <a:r>
              <a:rPr lang="en-US" altLang="en-US" sz="1800" dirty="0"/>
              <a:t>Most of the time this data is entered in by Food Service Directors or Staff in the districts student information system based off the applications received that school year. </a:t>
            </a:r>
            <a:r>
              <a:rPr lang="en-US" altLang="en-US" sz="1800" b="1" dirty="0"/>
              <a:t>Need to be cautious with Human error entry. </a:t>
            </a:r>
          </a:p>
        </p:txBody>
      </p:sp>
    </p:spTree>
    <p:extLst>
      <p:ext uri="{BB962C8B-B14F-4D97-AF65-F5344CB8AC3E}">
        <p14:creationId xmlns:p14="http://schemas.microsoft.com/office/powerpoint/2010/main" val="412992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Correct Student Data Reporting </a:t>
            </a:r>
          </a:p>
        </p:txBody>
      </p:sp>
      <p:sp>
        <p:nvSpPr>
          <p:cNvPr id="4" name="Text Placeholder 3"/>
          <p:cNvSpPr>
            <a:spLocks noGrp="1"/>
          </p:cNvSpPr>
          <p:nvPr>
            <p:ph type="body" sz="half" idx="2"/>
          </p:nvPr>
        </p:nvSpPr>
        <p:spPr>
          <a:xfrm>
            <a:off x="1295399" y="2252750"/>
            <a:ext cx="9261764" cy="5107308"/>
          </a:xfrm>
        </p:spPr>
        <p:txBody>
          <a:bodyPr>
            <a:normAutofit fontScale="92500" lnSpcReduction="20000"/>
          </a:bodyPr>
          <a:lstStyle/>
          <a:p>
            <a:pPr marL="342900" indent="-342900">
              <a:buFont typeface="Arial" panose="020B0604020202020204" pitchFamily="34" charset="0"/>
              <a:buChar char="•"/>
            </a:pPr>
            <a:r>
              <a:rPr lang="en-US" dirty="0"/>
              <a:t>Most current addresses </a:t>
            </a:r>
          </a:p>
          <a:p>
            <a:pPr marL="342900" indent="-342900">
              <a:buFont typeface="Arial" panose="020B0604020202020204" pitchFamily="34" charset="0"/>
              <a:buChar char="•"/>
            </a:pPr>
            <a:r>
              <a:rPr lang="en-US" dirty="0"/>
              <a:t>Addresses Update Routinely (reporting time to PED) </a:t>
            </a:r>
          </a:p>
          <a:p>
            <a:pPr marL="342900" indent="-342900">
              <a:buFont typeface="Arial" panose="020B0604020202020204" pitchFamily="34" charset="0"/>
              <a:buChar char="•"/>
            </a:pPr>
            <a:r>
              <a:rPr lang="en-US" dirty="0"/>
              <a:t>Consistency in Data Entry of Addresses (Physical and Mailing)</a:t>
            </a:r>
          </a:p>
          <a:p>
            <a:pPr marL="342900" indent="-342900">
              <a:buFont typeface="Arial" panose="020B0604020202020204" pitchFamily="34" charset="0"/>
              <a:buChar char="•"/>
            </a:pPr>
            <a:r>
              <a:rPr lang="en-US" dirty="0"/>
              <a:t>Avoid Human Error-Training or guidance</a:t>
            </a:r>
          </a:p>
          <a:p>
            <a:pPr marL="342900" indent="-342900">
              <a:buFont typeface="Arial" panose="020B0604020202020204" pitchFamily="34" charset="0"/>
              <a:buChar char="•"/>
            </a:pPr>
            <a:r>
              <a:rPr lang="en-US" dirty="0"/>
              <a:t>Use of Electronic system </a:t>
            </a:r>
          </a:p>
          <a:p>
            <a:pPr marL="342900" indent="-342900">
              <a:buFont typeface="Arial" panose="020B0604020202020204" pitchFamily="34" charset="0"/>
              <a:buChar char="•"/>
            </a:pPr>
            <a:r>
              <a:rPr lang="en-US" dirty="0"/>
              <a:t>Implement process and procedures </a:t>
            </a:r>
          </a:p>
          <a:p>
            <a:pPr marL="342900" indent="-342900">
              <a:buFont typeface="Arial" panose="020B0604020202020204" pitchFamily="34" charset="0"/>
              <a:buChar char="•"/>
            </a:pPr>
            <a:r>
              <a:rPr lang="en-US" dirty="0"/>
              <a:t>Ensure Parent Guardian Information Valid </a:t>
            </a:r>
          </a:p>
          <a:p>
            <a:pPr marL="342900" indent="-342900">
              <a:buFont typeface="Arial" panose="020B0604020202020204" pitchFamily="34" charset="0"/>
              <a:buChar char="•"/>
            </a:pPr>
            <a:r>
              <a:rPr lang="en-US" dirty="0"/>
              <a:t>Student ID number accuracy </a:t>
            </a:r>
          </a:p>
          <a:p>
            <a:pPr marL="342900" indent="-342900">
              <a:buFont typeface="Arial" panose="020B0604020202020204" pitchFamily="34" charset="0"/>
              <a:buChar char="•"/>
            </a:pPr>
            <a:r>
              <a:rPr lang="en-US" dirty="0"/>
              <a:t>Correct DOB </a:t>
            </a:r>
          </a:p>
          <a:p>
            <a:pPr marL="342900" indent="-342900">
              <a:buFont typeface="Arial" panose="020B0604020202020204" pitchFamily="34" charset="0"/>
              <a:buChar char="•"/>
            </a:pPr>
            <a:r>
              <a:rPr lang="en-US" dirty="0"/>
              <a:t>Student Free and reduced data is correct </a:t>
            </a:r>
          </a:p>
          <a:p>
            <a:r>
              <a:rPr lang="en-US" b="1" dirty="0"/>
              <a:t>This data is used by many entities for very important reasons and the data needs to be scrubbed down and validated on the LEA side. Failure to do so, may cause many internal and external issues when the data needs to be utilized for important reasons (Example is Pandemic EBT).</a:t>
            </a:r>
          </a:p>
          <a:p>
            <a:r>
              <a:rPr lang="en-US" b="1" dirty="0"/>
              <a:t>There may be a P-EBT issue for August and September and my need new Pre-K, Kindergarten, and New students data in the near future.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a:p>
            <a:endParaRPr lang="en-US" dirty="0"/>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15</a:t>
            </a:fld>
            <a:endParaRPr lang="en-US"/>
          </a:p>
        </p:txBody>
      </p:sp>
    </p:spTree>
    <p:extLst>
      <p:ext uri="{BB962C8B-B14F-4D97-AF65-F5344CB8AC3E}">
        <p14:creationId xmlns:p14="http://schemas.microsoft.com/office/powerpoint/2010/main" val="175667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Investing for tomorrow, delivering today.</a:t>
            </a:r>
          </a:p>
        </p:txBody>
      </p:sp>
      <p:sp>
        <p:nvSpPr>
          <p:cNvPr id="5" name="Slide Number Placeholder 4"/>
          <p:cNvSpPr>
            <a:spLocks noGrp="1"/>
          </p:cNvSpPr>
          <p:nvPr>
            <p:ph type="sldNum" sz="quarter" idx="12"/>
          </p:nvPr>
        </p:nvSpPr>
        <p:spPr/>
        <p:txBody>
          <a:bodyPr/>
          <a:lstStyle/>
          <a:p>
            <a:fld id="{A7F8E3F6-DE14-48B2-B2BC-6FABA9630FB8}" type="slidenum">
              <a:rPr lang="en-US" smtClean="0"/>
              <a:t>16</a:t>
            </a:fld>
            <a:endParaRPr lang="en-US"/>
          </a:p>
        </p:txBody>
      </p:sp>
      <p:sp>
        <p:nvSpPr>
          <p:cNvPr id="6" name="Title 1"/>
          <p:cNvSpPr>
            <a:spLocks noGrp="1"/>
          </p:cNvSpPr>
          <p:nvPr>
            <p:ph type="title"/>
          </p:nvPr>
        </p:nvSpPr>
        <p:spPr/>
        <p:txBody>
          <a:bodyPr>
            <a:normAutofit/>
          </a:bodyPr>
          <a:lstStyle/>
          <a:p>
            <a:pPr algn="ctr"/>
            <a:r>
              <a:rPr lang="en-US" altLang="en-US" sz="3800" dirty="0"/>
              <a:t>Importance of Data Reporting</a:t>
            </a:r>
          </a:p>
        </p:txBody>
      </p:sp>
      <p:sp>
        <p:nvSpPr>
          <p:cNvPr id="7" name="Content Placeholder 3"/>
          <p:cNvSpPr>
            <a:spLocks noGrp="1"/>
          </p:cNvSpPr>
          <p:nvPr>
            <p:ph sz="half" idx="4294967295"/>
          </p:nvPr>
        </p:nvSpPr>
        <p:spPr>
          <a:xfrm>
            <a:off x="838200" y="1679171"/>
            <a:ext cx="10291010" cy="4448913"/>
          </a:xfrm>
          <a:prstGeom prst="rect">
            <a:avLst/>
          </a:prstGeom>
        </p:spPr>
        <p:txBody>
          <a:bodyPr>
            <a:normAutofit fontScale="92500" lnSpcReduction="10000"/>
          </a:bodyPr>
          <a:lstStyle/>
          <a:p>
            <a:r>
              <a:rPr lang="en-US" altLang="en-US" sz="2200" dirty="0"/>
              <a:t>It is important that the data is reported accurately in STARS because it does effect PED DC Matched accuracy percentage (98.6%) reported to USDA</a:t>
            </a:r>
          </a:p>
          <a:p>
            <a:r>
              <a:rPr lang="en-US" altLang="en-US" sz="2200" dirty="0"/>
              <a:t>Used for various other very important reasons such as P-EBT, Title 1 Ranking, and other federal allocations and or state appropriations (K-5 plus and BAB). </a:t>
            </a:r>
          </a:p>
          <a:p>
            <a:r>
              <a:rPr lang="en-US" altLang="en-US" sz="2200" dirty="0"/>
              <a:t>Data should be updated a every reporting period, when changes occur, or if new student data is available. </a:t>
            </a:r>
          </a:p>
          <a:p>
            <a:pPr>
              <a:buFont typeface="Wingdings" panose="05000000000000000000" pitchFamily="2" charset="2"/>
              <a:buNone/>
            </a:pPr>
            <a:r>
              <a:rPr lang="en-US" altLang="en-US" sz="2200" i="1" dirty="0"/>
              <a:t>USDA NSLP Regulations Benchmarks: </a:t>
            </a:r>
          </a:p>
          <a:p>
            <a:pPr>
              <a:buFont typeface="Wingdings" panose="05000000000000000000" pitchFamily="2" charset="2"/>
              <a:buNone/>
            </a:pPr>
            <a:r>
              <a:rPr lang="en-US" altLang="en-US" sz="2200" i="1" dirty="0"/>
              <a:t>	The State performance </a:t>
            </a:r>
            <a:r>
              <a:rPr lang="en-US" altLang="en-US" sz="2200" dirty="0"/>
              <a:t>benchmarks for directly certifying for free school meals those children who are members of households receiving benefits under SNAP are 95% for SY 2013–2014 and for each school year thereafter.</a:t>
            </a:r>
          </a:p>
          <a:p>
            <a:pPr>
              <a:buFont typeface="Wingdings" panose="05000000000000000000" pitchFamily="2" charset="2"/>
              <a:buNone/>
            </a:pPr>
            <a:r>
              <a:rPr lang="en-US" altLang="en-US" sz="2200" dirty="0"/>
              <a:t> 	</a:t>
            </a:r>
            <a:r>
              <a:rPr lang="en-US" altLang="en-US" sz="2200" i="1" dirty="0"/>
              <a:t>CIPs required. A State agency that </a:t>
            </a:r>
            <a:r>
              <a:rPr lang="en-US" altLang="en-US" sz="2200" dirty="0"/>
              <a:t>fails to meet the benchmark must develop and submit a CIP to FNS for approval.</a:t>
            </a:r>
          </a:p>
        </p:txBody>
      </p:sp>
    </p:spTree>
    <p:extLst>
      <p:ext uri="{BB962C8B-B14F-4D97-AF65-F5344CB8AC3E}">
        <p14:creationId xmlns:p14="http://schemas.microsoft.com/office/powerpoint/2010/main" val="355209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678" y="48610"/>
            <a:ext cx="7864644" cy="999624"/>
          </a:xfrm>
        </p:spPr>
        <p:txBody>
          <a:bodyPr>
            <a:normAutofit/>
          </a:bodyPr>
          <a:lstStyle/>
          <a:p>
            <a:pPr algn="ctr"/>
            <a:r>
              <a:rPr lang="en-US" sz="3600" b="1" dirty="0"/>
              <a:t>Contact Information</a:t>
            </a:r>
          </a:p>
        </p:txBody>
      </p:sp>
      <p:sp>
        <p:nvSpPr>
          <p:cNvPr id="4" name="TextBox 2"/>
          <p:cNvSpPr txBox="1">
            <a:spLocks noChangeArrowheads="1"/>
          </p:cNvSpPr>
          <p:nvPr/>
        </p:nvSpPr>
        <p:spPr bwMode="auto">
          <a:xfrm>
            <a:off x="661737" y="1865554"/>
            <a:ext cx="3886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SzTx/>
              <a:buFontTx/>
              <a:buNone/>
            </a:pPr>
            <a:r>
              <a:rPr lang="en-US" altLang="en-US" sz="1800" dirty="0"/>
              <a:t>Felix Griego, Deputy Director, MBA</a:t>
            </a:r>
          </a:p>
          <a:p>
            <a:pPr>
              <a:spcBef>
                <a:spcPct val="0"/>
              </a:spcBef>
              <a:buSzTx/>
              <a:buFontTx/>
              <a:buNone/>
            </a:pPr>
            <a:r>
              <a:rPr lang="en-US" altLang="en-US" sz="1800" dirty="0"/>
              <a:t>Work (505) 660-6203  </a:t>
            </a:r>
          </a:p>
          <a:p>
            <a:pPr>
              <a:spcBef>
                <a:spcPct val="0"/>
              </a:spcBef>
              <a:buSzTx/>
              <a:buFontTx/>
              <a:buNone/>
            </a:pPr>
            <a:r>
              <a:rPr lang="en-US" altLang="en-US" sz="1800" dirty="0"/>
              <a:t>Email: </a:t>
            </a:r>
            <a:r>
              <a:rPr lang="en-US" altLang="en-US" sz="1800" b="1" u="sng" dirty="0">
                <a:solidFill>
                  <a:srgbClr val="FF0000"/>
                </a:solidFill>
              </a:rPr>
              <a:t>felix.griego@state.nm.us</a:t>
            </a:r>
          </a:p>
        </p:txBody>
      </p:sp>
      <p:sp>
        <p:nvSpPr>
          <p:cNvPr id="6" name="TextBox 6"/>
          <p:cNvSpPr txBox="1">
            <a:spLocks noChangeArrowheads="1"/>
          </p:cNvSpPr>
          <p:nvPr/>
        </p:nvSpPr>
        <p:spPr bwMode="auto">
          <a:xfrm>
            <a:off x="4435475" y="3047370"/>
            <a:ext cx="1035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SzTx/>
              <a:buFontTx/>
              <a:buNone/>
            </a:pPr>
            <a:r>
              <a:rPr lang="en-US" altLang="en-US" sz="1800" dirty="0"/>
              <a:t>OR</a:t>
            </a:r>
            <a:endParaRPr lang="en-US" altLang="en-US" sz="1800" b="1" u="sng" dirty="0">
              <a:solidFill>
                <a:srgbClr val="FF0000"/>
              </a:solidFill>
            </a:endParaRPr>
          </a:p>
        </p:txBody>
      </p:sp>
      <p:sp>
        <p:nvSpPr>
          <p:cNvPr id="7" name="TextBox 5"/>
          <p:cNvSpPr txBox="1">
            <a:spLocks noChangeArrowheads="1"/>
          </p:cNvSpPr>
          <p:nvPr/>
        </p:nvSpPr>
        <p:spPr bwMode="auto">
          <a:xfrm>
            <a:off x="5143500" y="3725871"/>
            <a:ext cx="3886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SzTx/>
              <a:buFontTx/>
              <a:buNone/>
            </a:pPr>
            <a:r>
              <a:rPr lang="en-US" altLang="en-US" sz="1800" dirty="0"/>
              <a:t>Marvin Trujillo, Data Coordinator</a:t>
            </a:r>
          </a:p>
          <a:p>
            <a:pPr>
              <a:spcBef>
                <a:spcPct val="0"/>
              </a:spcBef>
              <a:buSzTx/>
              <a:buFontTx/>
              <a:buNone/>
            </a:pPr>
            <a:r>
              <a:rPr lang="en-US" altLang="en-US" sz="1800" dirty="0"/>
              <a:t>Work (505) 396-1080   </a:t>
            </a:r>
          </a:p>
          <a:p>
            <a:pPr>
              <a:spcBef>
                <a:spcPct val="0"/>
              </a:spcBef>
              <a:buSzTx/>
              <a:buFontTx/>
              <a:buNone/>
            </a:pPr>
            <a:r>
              <a:rPr lang="en-US" altLang="en-US" sz="1800" dirty="0"/>
              <a:t>Email: </a:t>
            </a:r>
            <a:r>
              <a:rPr lang="en-US" altLang="en-US" sz="1800" u="sng" dirty="0">
                <a:solidFill>
                  <a:srgbClr val="FF0000"/>
                </a:solidFill>
              </a:rPr>
              <a:t>marvinn.trujillo@state.nm.us</a:t>
            </a:r>
            <a:r>
              <a:rPr lang="en-US" altLang="en-US" sz="1800" dirty="0"/>
              <a:t> </a:t>
            </a:r>
          </a:p>
        </p:txBody>
      </p:sp>
      <p:pic>
        <p:nvPicPr>
          <p:cNvPr id="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23322" y="5334000"/>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3"/>
          <p:cNvSpPr txBox="1">
            <a:spLocks/>
          </p:cNvSpPr>
          <p:nvPr/>
        </p:nvSpPr>
        <p:spPr>
          <a:xfrm>
            <a:off x="268704" y="6391041"/>
            <a:ext cx="6243203" cy="2743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Investing for tomorrow, delivering today.</a:t>
            </a:r>
            <a:endParaRPr lang="en-US" dirty="0"/>
          </a:p>
        </p:txBody>
      </p:sp>
    </p:spTree>
    <p:extLst>
      <p:ext uri="{BB962C8B-B14F-4D97-AF65-F5344CB8AC3E}">
        <p14:creationId xmlns:p14="http://schemas.microsoft.com/office/powerpoint/2010/main" val="31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sz="5400" dirty="0"/>
              <a:t>Overview</a:t>
            </a:r>
          </a:p>
        </p:txBody>
      </p:sp>
      <p:sp>
        <p:nvSpPr>
          <p:cNvPr id="3" name="Content Placeholder 2"/>
          <p:cNvSpPr>
            <a:spLocks noGrp="1"/>
          </p:cNvSpPr>
          <p:nvPr>
            <p:ph idx="1"/>
          </p:nvPr>
        </p:nvSpPr>
        <p:spPr/>
        <p:txBody>
          <a:bodyPr>
            <a:normAutofit/>
          </a:bodyPr>
          <a:lstStyle/>
          <a:p>
            <a:r>
              <a:rPr lang="en-US" altLang="en-US" sz="3600" dirty="0"/>
              <a:t>Direct Certification Match System</a:t>
            </a:r>
          </a:p>
          <a:p>
            <a:r>
              <a:rPr lang="en-US" altLang="en-US" sz="3600" dirty="0"/>
              <a:t>STARS Nutrition Data Elements</a:t>
            </a:r>
          </a:p>
          <a:p>
            <a:r>
              <a:rPr lang="en-US" altLang="en-US" sz="3600" dirty="0"/>
              <a:t>742 Verification Report Data Elements</a:t>
            </a:r>
          </a:p>
          <a:p>
            <a:r>
              <a:rPr lang="en-US" altLang="en-US" sz="3600" dirty="0"/>
              <a:t>SSWB FRL Verification Process</a:t>
            </a:r>
          </a:p>
          <a:p>
            <a:r>
              <a:rPr lang="en-US" altLang="en-US" sz="3600" dirty="0"/>
              <a:t>P-EBT and Importance of Reported Updated Data</a:t>
            </a:r>
          </a:p>
        </p:txBody>
      </p:sp>
      <p:sp>
        <p:nvSpPr>
          <p:cNvPr id="5" name="Footer Placeholder 4"/>
          <p:cNvSpPr>
            <a:spLocks noGrp="1"/>
          </p:cNvSpPr>
          <p:nvPr>
            <p:ph type="ftr" sz="quarter" idx="11"/>
          </p:nvPr>
        </p:nvSpPr>
        <p:spPr/>
        <p:txBody>
          <a:bodyPr/>
          <a:lstStyle/>
          <a:p>
            <a:r>
              <a:rPr lang="en-US" dirty="0"/>
              <a:t>Investing for tomorrow, delivering today.</a:t>
            </a:r>
          </a:p>
        </p:txBody>
      </p:sp>
      <p:sp>
        <p:nvSpPr>
          <p:cNvPr id="6" name="Slide Number Placeholder 5"/>
          <p:cNvSpPr>
            <a:spLocks noGrp="1"/>
          </p:cNvSpPr>
          <p:nvPr>
            <p:ph type="sldNum" sz="quarter" idx="12"/>
          </p:nvPr>
        </p:nvSpPr>
        <p:spPr/>
        <p:txBody>
          <a:bodyPr/>
          <a:lstStyle/>
          <a:p>
            <a:fld id="{A7F8E3F6-DE14-48B2-B2BC-6FABA9630FB8}" type="slidenum">
              <a:rPr lang="en-US" smtClean="0"/>
              <a:t>2</a:t>
            </a:fld>
            <a:endParaRPr lang="en-US"/>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388" y="72336"/>
            <a:ext cx="7632441" cy="2238684"/>
          </a:xfrm>
        </p:spPr>
        <p:txBody>
          <a:bodyPr>
            <a:normAutofit fontScale="90000"/>
          </a:bodyPr>
          <a:lstStyle/>
          <a:p>
            <a:r>
              <a:rPr lang="en-US" altLang="en-US" dirty="0"/>
              <a:t>Direct Certification (DC) Match System</a:t>
            </a:r>
            <a:br>
              <a:rPr lang="en-US" altLang="en-US" dirty="0"/>
            </a:br>
            <a:br>
              <a:rPr lang="en-US" altLang="en-US" dirty="0"/>
            </a:br>
            <a:endParaRPr lang="en-US" dirty="0"/>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a:t>
            </a:fld>
            <a:endParaRPr lang="en-US"/>
          </a:p>
        </p:txBody>
      </p:sp>
      <p:sp>
        <p:nvSpPr>
          <p:cNvPr id="6" name="Content Placeholder 4"/>
          <p:cNvSpPr txBox="1">
            <a:spLocks/>
          </p:cNvSpPr>
          <p:nvPr/>
        </p:nvSpPr>
        <p:spPr>
          <a:xfrm>
            <a:off x="2118388" y="1588868"/>
            <a:ext cx="7604125" cy="1636713"/>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altLang="en-US" sz="2000" dirty="0"/>
              <a:t>SharePoint System established for Nutrition to find students that participate in the National School Lunch Program as “Identified Students” which are certified by the School/District for free lunch and breakfasts. </a:t>
            </a:r>
          </a:p>
        </p:txBody>
      </p:sp>
      <p:grpSp>
        <p:nvGrpSpPr>
          <p:cNvPr id="7" name="Group 6"/>
          <p:cNvGrpSpPr/>
          <p:nvPr/>
        </p:nvGrpSpPr>
        <p:grpSpPr>
          <a:xfrm>
            <a:off x="1009098" y="2720816"/>
            <a:ext cx="4294421" cy="1384226"/>
            <a:chOff x="911704" y="-3603"/>
            <a:chExt cx="4294421" cy="1384226"/>
          </a:xfrm>
        </p:grpSpPr>
        <p:sp>
          <p:nvSpPr>
            <p:cNvPr id="8" name="Oval 7"/>
            <p:cNvSpPr/>
            <p:nvPr/>
          </p:nvSpPr>
          <p:spPr>
            <a:xfrm>
              <a:off x="911704" y="-3603"/>
              <a:ext cx="4294421" cy="138422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Oval 4"/>
            <p:cNvSpPr txBox="1"/>
            <p:nvPr/>
          </p:nvSpPr>
          <p:spPr>
            <a:xfrm>
              <a:off x="1622273" y="367235"/>
              <a:ext cx="3036615" cy="9787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t>Human Services Department Data Reports Submitted Monthly to PED with List of Students receiving SNAP/TANIF benefits </a:t>
              </a:r>
            </a:p>
            <a:p>
              <a:pPr lvl="0" algn="ctr" defTabSz="577850">
                <a:lnSpc>
                  <a:spcPct val="90000"/>
                </a:lnSpc>
                <a:spcBef>
                  <a:spcPct val="0"/>
                </a:spcBef>
                <a:spcAft>
                  <a:spcPct val="35000"/>
                </a:spcAft>
              </a:pPr>
              <a:endParaRPr lang="en-US" sz="1300" kern="1200" dirty="0"/>
            </a:p>
          </p:txBody>
        </p:sp>
      </p:grpSp>
      <p:grpSp>
        <p:nvGrpSpPr>
          <p:cNvPr id="10" name="Group 9"/>
          <p:cNvGrpSpPr/>
          <p:nvPr/>
        </p:nvGrpSpPr>
        <p:grpSpPr>
          <a:xfrm>
            <a:off x="1012936" y="4844021"/>
            <a:ext cx="4450078" cy="1445204"/>
            <a:chOff x="533399" y="2306333"/>
            <a:chExt cx="4450078" cy="1177617"/>
          </a:xfrm>
        </p:grpSpPr>
        <p:sp>
          <p:nvSpPr>
            <p:cNvPr id="11" name="Oval 10"/>
            <p:cNvSpPr/>
            <p:nvPr/>
          </p:nvSpPr>
          <p:spPr>
            <a:xfrm>
              <a:off x="533399" y="2306333"/>
              <a:ext cx="4450078" cy="117761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Oval 4"/>
            <p:cNvSpPr txBox="1"/>
            <p:nvPr/>
          </p:nvSpPr>
          <p:spPr>
            <a:xfrm>
              <a:off x="1185098" y="2478791"/>
              <a:ext cx="3146680" cy="8327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t>STARS Student Enrollment Data  40day, 80day, 120Day, End of Year Data. </a:t>
              </a:r>
            </a:p>
          </p:txBody>
        </p:sp>
      </p:grpSp>
      <p:grpSp>
        <p:nvGrpSpPr>
          <p:cNvPr id="13" name="Group 12"/>
          <p:cNvGrpSpPr/>
          <p:nvPr/>
        </p:nvGrpSpPr>
        <p:grpSpPr>
          <a:xfrm>
            <a:off x="2739381" y="4059005"/>
            <a:ext cx="833854" cy="833854"/>
            <a:chOff x="2209801" y="1524001"/>
            <a:chExt cx="833854" cy="833854"/>
          </a:xfrm>
        </p:grpSpPr>
        <p:sp>
          <p:nvSpPr>
            <p:cNvPr id="14" name="Plus 13"/>
            <p:cNvSpPr/>
            <p:nvPr/>
          </p:nvSpPr>
          <p:spPr>
            <a:xfrm>
              <a:off x="2209801" y="1524001"/>
              <a:ext cx="833854" cy="833854"/>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Plus 4"/>
            <p:cNvSpPr txBox="1"/>
            <p:nvPr/>
          </p:nvSpPr>
          <p:spPr>
            <a:xfrm>
              <a:off x="2320328" y="1842867"/>
              <a:ext cx="612800" cy="1961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grpSp>
        <p:nvGrpSpPr>
          <p:cNvPr id="16" name="Group 15"/>
          <p:cNvGrpSpPr/>
          <p:nvPr/>
        </p:nvGrpSpPr>
        <p:grpSpPr>
          <a:xfrm>
            <a:off x="5457472" y="4144964"/>
            <a:ext cx="1312574" cy="534816"/>
            <a:chOff x="3980129" y="1593016"/>
            <a:chExt cx="1312574" cy="534816"/>
          </a:xfrm>
        </p:grpSpPr>
        <p:sp>
          <p:nvSpPr>
            <p:cNvPr id="17" name="Right Arrow 16"/>
            <p:cNvSpPr/>
            <p:nvPr/>
          </p:nvSpPr>
          <p:spPr>
            <a:xfrm rot="88263">
              <a:off x="3980129" y="1593016"/>
              <a:ext cx="1312574" cy="534816"/>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Right Arrow 4"/>
            <p:cNvSpPr txBox="1"/>
            <p:nvPr/>
          </p:nvSpPr>
          <p:spPr>
            <a:xfrm rot="88263">
              <a:off x="3980155" y="1697920"/>
              <a:ext cx="1152129" cy="320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grpSp>
        <p:nvGrpSpPr>
          <p:cNvPr id="19" name="Group 18"/>
          <p:cNvGrpSpPr/>
          <p:nvPr/>
        </p:nvGrpSpPr>
        <p:grpSpPr>
          <a:xfrm>
            <a:off x="7340602" y="3038252"/>
            <a:ext cx="3830553" cy="2875359"/>
            <a:chOff x="5313446" y="533394"/>
            <a:chExt cx="3830553" cy="2875359"/>
          </a:xfrm>
        </p:grpSpPr>
        <p:sp>
          <p:nvSpPr>
            <p:cNvPr id="20" name="Oval 19"/>
            <p:cNvSpPr/>
            <p:nvPr/>
          </p:nvSpPr>
          <p:spPr>
            <a:xfrm>
              <a:off x="5313446" y="533394"/>
              <a:ext cx="3830553" cy="287535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Oval 4"/>
            <p:cNvSpPr txBox="1"/>
            <p:nvPr/>
          </p:nvSpPr>
          <p:spPr>
            <a:xfrm>
              <a:off x="5874417" y="954481"/>
              <a:ext cx="2708611" cy="2033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Matched Reports Generated by Algorithm of student and Schools level data.</a:t>
              </a:r>
            </a:p>
          </p:txBody>
        </p:sp>
      </p:grpSp>
    </p:spTree>
    <p:extLst>
      <p:ext uri="{BB962C8B-B14F-4D97-AF65-F5344CB8AC3E}">
        <p14:creationId xmlns:p14="http://schemas.microsoft.com/office/powerpoint/2010/main" val="251114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5134"/>
            <a:ext cx="12192000" cy="1036850"/>
          </a:xfrm>
        </p:spPr>
        <p:txBody>
          <a:bodyPr>
            <a:noAutofit/>
          </a:bodyPr>
          <a:lstStyle/>
          <a:p>
            <a:pPr algn="ctr"/>
            <a:r>
              <a:rPr lang="en-US" sz="5400" dirty="0"/>
              <a:t>Data Elements the DC System Provides</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a:t>
            </a:fld>
            <a:endParaRPr lang="en-US"/>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1538406313"/>
              </p:ext>
            </p:extLst>
          </p:nvPr>
        </p:nvGraphicFramePr>
        <p:xfrm>
          <a:off x="1733958" y="1946722"/>
          <a:ext cx="3351390" cy="3315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3032662189"/>
              </p:ext>
            </p:extLst>
          </p:nvPr>
        </p:nvGraphicFramePr>
        <p:xfrm>
          <a:off x="6416842" y="1911824"/>
          <a:ext cx="3792771" cy="33508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7423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5134"/>
            <a:ext cx="12274062" cy="1036850"/>
          </a:xfrm>
        </p:spPr>
        <p:txBody>
          <a:bodyPr>
            <a:normAutofit/>
          </a:bodyPr>
          <a:lstStyle/>
          <a:p>
            <a:pPr algn="ctr"/>
            <a:r>
              <a:rPr lang="en-US" sz="5400" dirty="0"/>
              <a:t>Reports Generated by DC System</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5</a:t>
            </a:fld>
            <a:endParaRPr lang="en-US"/>
          </a:p>
        </p:txBody>
      </p:sp>
      <p:sp>
        <p:nvSpPr>
          <p:cNvPr id="9" name="Content Placeholder 2"/>
          <p:cNvSpPr>
            <a:spLocks noGrp="1"/>
          </p:cNvSpPr>
          <p:nvPr>
            <p:ph sz="half" idx="1"/>
          </p:nvPr>
        </p:nvSpPr>
        <p:spPr>
          <a:xfrm>
            <a:off x="418020" y="1883210"/>
            <a:ext cx="11438021" cy="4331368"/>
          </a:xfrm>
        </p:spPr>
        <p:txBody>
          <a:bodyPr>
            <a:normAutofit lnSpcReduction="10000"/>
          </a:bodyPr>
          <a:lstStyle/>
          <a:p>
            <a:r>
              <a:rPr lang="en-US" altLang="en-US" sz="2400" dirty="0"/>
              <a:t>NSLP program - district, school and student reports used to certify students for free meals. </a:t>
            </a:r>
          </a:p>
          <a:p>
            <a:r>
              <a:rPr lang="en-US" altLang="en-US" sz="2400" dirty="0"/>
              <a:t>STARS Coordinators - District, School and Student level reports used to enter data for free and reduced students and Economically Disadvantage Student data. </a:t>
            </a:r>
          </a:p>
          <a:p>
            <a:r>
              <a:rPr lang="en-US" altLang="en-US" sz="2400" dirty="0"/>
              <a:t>Title 1 - Summary reports with school level reports that can be used to Rank Schools. </a:t>
            </a:r>
          </a:p>
          <a:p>
            <a:r>
              <a:rPr lang="en-US" altLang="en-US" sz="2400" dirty="0"/>
              <a:t>K-5 Plus - Reports used to identify eligible schools for Program.</a:t>
            </a:r>
          </a:p>
          <a:p>
            <a:r>
              <a:rPr lang="en-US" altLang="en-US" sz="2400" dirty="0"/>
              <a:t>E-Rate Funding </a:t>
            </a:r>
          </a:p>
          <a:p>
            <a:pPr marL="0" indent="0">
              <a:buNone/>
            </a:pPr>
            <a:endParaRPr lang="en-US" altLang="en-US" sz="2400" dirty="0"/>
          </a:p>
          <a:p>
            <a:pPr>
              <a:buFont typeface="Wingdings" panose="05000000000000000000" pitchFamily="2" charset="2"/>
              <a:buNone/>
            </a:pPr>
            <a:r>
              <a:rPr lang="en-US" altLang="en-US" sz="2400" b="1" dirty="0"/>
              <a:t>All reports are found in specific designated areas Identified by specific Program in STARS. </a:t>
            </a:r>
          </a:p>
        </p:txBody>
      </p:sp>
    </p:spTree>
    <p:extLst>
      <p:ext uri="{BB962C8B-B14F-4D97-AF65-F5344CB8AC3E}">
        <p14:creationId xmlns:p14="http://schemas.microsoft.com/office/powerpoint/2010/main" val="421385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55134"/>
            <a:ext cx="12074769" cy="1036850"/>
          </a:xfrm>
        </p:spPr>
        <p:txBody>
          <a:bodyPr>
            <a:noAutofit/>
          </a:bodyPr>
          <a:lstStyle/>
          <a:p>
            <a:pPr algn="ctr"/>
            <a:r>
              <a:rPr lang="en-US" sz="5400" dirty="0"/>
              <a:t>Impact of DC Match System Data</a:t>
            </a:r>
          </a:p>
        </p:txBody>
      </p:sp>
      <p:sp>
        <p:nvSpPr>
          <p:cNvPr id="4" name="Footer Placeholder 3"/>
          <p:cNvSpPr>
            <a:spLocks noGrp="1"/>
          </p:cNvSpPr>
          <p:nvPr>
            <p:ph type="ftr" sz="quarter" idx="11"/>
          </p:nvPr>
        </p:nvSpPr>
        <p:spPr/>
        <p:txBody>
          <a:bodyPr/>
          <a:lstStyle/>
          <a:p>
            <a:r>
              <a:rPr lang="en-US" dirty="0"/>
              <a:t>Investing for tomorrow, delivering today.</a:t>
            </a:r>
          </a:p>
        </p:txBody>
      </p:sp>
      <p:sp>
        <p:nvSpPr>
          <p:cNvPr id="5" name="Slide Number Placeholder 4"/>
          <p:cNvSpPr>
            <a:spLocks noGrp="1"/>
          </p:cNvSpPr>
          <p:nvPr>
            <p:ph type="sldNum" sz="quarter" idx="12"/>
          </p:nvPr>
        </p:nvSpPr>
        <p:spPr/>
        <p:txBody>
          <a:bodyPr/>
          <a:lstStyle/>
          <a:p>
            <a:fld id="{A7F8E3F6-DE14-48B2-B2BC-6FABA9630FB8}" type="slidenum">
              <a:rPr lang="en-US" smtClean="0"/>
              <a:t>6</a:t>
            </a:fld>
            <a:endParaRPr lang="en-US"/>
          </a:p>
        </p:txBody>
      </p:sp>
      <p:graphicFrame>
        <p:nvGraphicFramePr>
          <p:cNvPr id="8" name="Content Placeholder 4"/>
          <p:cNvGraphicFramePr>
            <a:graphicFrameLocks/>
          </p:cNvGraphicFramePr>
          <p:nvPr>
            <p:extLst>
              <p:ext uri="{D42A27DB-BD31-4B8C-83A1-F6EECF244321}">
                <p14:modId xmlns:p14="http://schemas.microsoft.com/office/powerpoint/2010/main" val="3432079331"/>
              </p:ext>
            </p:extLst>
          </p:nvPr>
        </p:nvGraphicFramePr>
        <p:xfrm>
          <a:off x="1074357" y="1642578"/>
          <a:ext cx="10343148" cy="4732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214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8" y="0"/>
            <a:ext cx="8776883" cy="1068034"/>
          </a:xfrm>
        </p:spPr>
        <p:txBody>
          <a:bodyPr>
            <a:noAutofit/>
          </a:bodyPr>
          <a:lstStyle/>
          <a:p>
            <a:r>
              <a:rPr lang="en-US" sz="4000" dirty="0"/>
              <a:t>Entities Impacted by DC Matched System</a:t>
            </a:r>
          </a:p>
        </p:txBody>
      </p:sp>
      <p:sp>
        <p:nvSpPr>
          <p:cNvPr id="8" name="Content Placeholder 5"/>
          <p:cNvSpPr txBox="1">
            <a:spLocks/>
          </p:cNvSpPr>
          <p:nvPr/>
        </p:nvSpPr>
        <p:spPr>
          <a:xfrm>
            <a:off x="222738" y="1375610"/>
            <a:ext cx="4784725" cy="51054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Font typeface="Arial" panose="020B0604020202020204" pitchFamily="34" charset="0"/>
              <a:buNone/>
              <a:defRPr sz="2400" kern="1200">
                <a:solidFill>
                  <a:srgbClr val="3A3D4B"/>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Clr>
                <a:srgbClr val="FF914D"/>
              </a:buClr>
              <a:buFont typeface="Arial" panose="020B0604020202020204" pitchFamily="34" charset="0"/>
              <a:buNone/>
              <a:defRPr sz="2000" kern="1200">
                <a:solidFill>
                  <a:schemeClr val="tx1">
                    <a:tint val="75000"/>
                  </a:schemeClr>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Clr>
                <a:srgbClr val="048A81"/>
              </a:buClr>
              <a:buFont typeface="Wingdings" panose="05000000000000000000" pitchFamily="2" charset="2"/>
              <a:buNone/>
              <a:defRPr sz="1800" kern="1200">
                <a:solidFill>
                  <a:schemeClr val="tx1">
                    <a:tint val="75000"/>
                  </a:schemeClr>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9pPr>
          </a:lstStyle>
          <a:p>
            <a:pPr>
              <a:buFont typeface="Wingdings" panose="05000000000000000000" pitchFamily="2" charset="2"/>
              <a:buNone/>
              <a:defRPr/>
            </a:pPr>
            <a:r>
              <a:rPr lang="en-US" sz="2000" dirty="0"/>
              <a:t>Public Education Department</a:t>
            </a:r>
          </a:p>
          <a:p>
            <a:pPr marL="914400" lvl="1" indent="-514350">
              <a:buFontTx/>
              <a:buAutoNum type="arabicPeriod"/>
              <a:defRPr/>
            </a:pPr>
            <a:r>
              <a:rPr lang="en-US" dirty="0"/>
              <a:t>Student Success &amp; Wellness Bureau </a:t>
            </a:r>
          </a:p>
          <a:p>
            <a:pPr marL="914400" lvl="1" indent="-514350">
              <a:buFontTx/>
              <a:buAutoNum type="arabicPeriod"/>
              <a:defRPr/>
            </a:pPr>
            <a:r>
              <a:rPr lang="en-US" dirty="0"/>
              <a:t>Title 1</a:t>
            </a:r>
          </a:p>
          <a:p>
            <a:pPr marL="914400" lvl="1" indent="-514350">
              <a:buFontTx/>
              <a:buAutoNum type="arabicPeriod"/>
              <a:defRPr/>
            </a:pPr>
            <a:r>
              <a:rPr lang="en-US" dirty="0"/>
              <a:t>K-5 Plus Program</a:t>
            </a:r>
          </a:p>
          <a:p>
            <a:pPr marL="914400" lvl="1" indent="-514350">
              <a:buFontTx/>
              <a:buAutoNum type="arabicPeriod"/>
              <a:defRPr/>
            </a:pPr>
            <a:r>
              <a:rPr lang="en-US" dirty="0"/>
              <a:t>STARS Reporting</a:t>
            </a:r>
          </a:p>
          <a:p>
            <a:pPr marL="514350" indent="-514350">
              <a:buFont typeface="Wingdings" panose="05000000000000000000" pitchFamily="2" charset="2"/>
              <a:buNone/>
              <a:defRPr/>
            </a:pPr>
            <a:r>
              <a:rPr lang="en-US" sz="2000" dirty="0"/>
              <a:t>District/Schools</a:t>
            </a:r>
          </a:p>
          <a:p>
            <a:pPr marL="914400" lvl="1" indent="-514350">
              <a:buFontTx/>
              <a:buAutoNum type="arabicPeriod"/>
              <a:defRPr/>
            </a:pPr>
            <a:r>
              <a:rPr lang="en-US" dirty="0"/>
              <a:t>Food Service Directors</a:t>
            </a:r>
          </a:p>
          <a:p>
            <a:pPr marL="914400" lvl="1" indent="-514350">
              <a:buFontTx/>
              <a:buAutoNum type="arabicPeriod"/>
              <a:defRPr/>
            </a:pPr>
            <a:r>
              <a:rPr lang="en-US" dirty="0"/>
              <a:t>Title 1 Directors</a:t>
            </a:r>
          </a:p>
          <a:p>
            <a:pPr marL="914400" lvl="1" indent="-514350">
              <a:buFontTx/>
              <a:buAutoNum type="arabicPeriod"/>
              <a:defRPr/>
            </a:pPr>
            <a:r>
              <a:rPr lang="en-US" b="1" dirty="0"/>
              <a:t>STARS Coordinators </a:t>
            </a:r>
          </a:p>
          <a:p>
            <a:pPr marL="914400" lvl="1" indent="-514350">
              <a:buFontTx/>
              <a:buAutoNum type="arabicPeriod"/>
              <a:defRPr/>
            </a:pPr>
            <a:r>
              <a:rPr lang="en-US" dirty="0"/>
              <a:t>Administrators</a:t>
            </a:r>
          </a:p>
          <a:p>
            <a:pPr marL="857250" lvl="1" indent="-457200">
              <a:buAutoNum type="arabicPeriod" startAt="5"/>
              <a:defRPr/>
            </a:pPr>
            <a:r>
              <a:rPr lang="en-US" dirty="0" err="1"/>
              <a:t>Househould</a:t>
            </a:r>
            <a:r>
              <a:rPr lang="en-US" dirty="0"/>
              <a:t> Pandemic Support </a:t>
            </a:r>
          </a:p>
        </p:txBody>
      </p:sp>
      <p:sp>
        <p:nvSpPr>
          <p:cNvPr id="9" name="Right Arrow 6"/>
          <p:cNvSpPr>
            <a:spLocks noChangeArrowheads="1"/>
          </p:cNvSpPr>
          <p:nvPr/>
        </p:nvSpPr>
        <p:spPr bwMode="auto">
          <a:xfrm>
            <a:off x="5578802" y="3126204"/>
            <a:ext cx="1524000" cy="381000"/>
          </a:xfrm>
          <a:prstGeom prst="rightArrow">
            <a:avLst>
              <a:gd name="adj1" fmla="val 50000"/>
              <a:gd name="adj2" fmla="val 50000"/>
            </a:avLst>
          </a:prstGeom>
          <a:solidFill>
            <a:schemeClr val="accent1"/>
          </a:solidFill>
          <a:ln w="12700" algn="ctr">
            <a:solidFill>
              <a:schemeClr val="tx1"/>
            </a:solidFill>
            <a:round/>
            <a:headEnd/>
            <a:tailEnd/>
          </a:ln>
        </p:spPr>
        <p:txBody>
          <a:bodyPr>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SzTx/>
              <a:buFontTx/>
              <a:buNone/>
            </a:pPr>
            <a:endParaRPr lang="en-US" altLang="en-US" sz="1800"/>
          </a:p>
        </p:txBody>
      </p:sp>
      <p:sp>
        <p:nvSpPr>
          <p:cNvPr id="11" name="TextBox 7"/>
          <p:cNvSpPr txBox="1">
            <a:spLocks noChangeArrowheads="1"/>
          </p:cNvSpPr>
          <p:nvPr/>
        </p:nvSpPr>
        <p:spPr bwMode="auto">
          <a:xfrm>
            <a:off x="7216248" y="2506126"/>
            <a:ext cx="24384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eaLnBrk="1" hangingPunct="1">
              <a:spcBef>
                <a:spcPct val="0"/>
              </a:spcBef>
              <a:buSzTx/>
              <a:buFontTx/>
              <a:buNone/>
            </a:pPr>
            <a:r>
              <a:rPr lang="en-US" altLang="en-US" sz="2800" b="1" dirty="0"/>
              <a:t>Students/ Funding/ Important Reports</a:t>
            </a:r>
          </a:p>
        </p:txBody>
      </p:sp>
      <p:sp>
        <p:nvSpPr>
          <p:cNvPr id="12" name="Right Brace 8"/>
          <p:cNvSpPr>
            <a:spLocks/>
          </p:cNvSpPr>
          <p:nvPr/>
        </p:nvSpPr>
        <p:spPr bwMode="auto">
          <a:xfrm>
            <a:off x="4740763" y="1373604"/>
            <a:ext cx="533400" cy="3886200"/>
          </a:xfrm>
          <a:prstGeom prst="rightBrace">
            <a:avLst>
              <a:gd name="adj1" fmla="val 8331"/>
              <a:gd name="adj2" fmla="val 50000"/>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30000"/>
              </a:spcBef>
              <a:buSzPct val="100000"/>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000065"/>
              </a:buClr>
              <a:buChar char="•"/>
              <a:defRPr sz="22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a:spcBef>
                <a:spcPct val="20000"/>
              </a:spcBef>
              <a:buClr>
                <a:srgbClr val="777777"/>
              </a:buClr>
              <a:buChar char="•"/>
              <a:defRPr sz="20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SzTx/>
              <a:buFontTx/>
              <a:buNone/>
            </a:pPr>
            <a:endParaRPr lang="en-US" altLang="en-US" sz="1800"/>
          </a:p>
        </p:txBody>
      </p:sp>
    </p:spTree>
    <p:extLst>
      <p:ext uri="{BB962C8B-B14F-4D97-AF65-F5344CB8AC3E}">
        <p14:creationId xmlns:p14="http://schemas.microsoft.com/office/powerpoint/2010/main" val="337477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37147" y="390804"/>
            <a:ext cx="8229600" cy="754063"/>
          </a:xfrm>
        </p:spPr>
        <p:txBody>
          <a:bodyPr>
            <a:normAutofit fontScale="90000"/>
          </a:bodyPr>
          <a:lstStyle/>
          <a:p>
            <a:pPr algn="ctr"/>
            <a:r>
              <a:rPr lang="en-US" altLang="en-US" sz="4200" dirty="0"/>
              <a:t>Outcomes of DC Matched System </a:t>
            </a:r>
            <a:br>
              <a:rPr lang="en-US" altLang="en-US" dirty="0"/>
            </a:br>
            <a:endParaRPr lang="en-US" altLang="en-US" dirty="0"/>
          </a:p>
        </p:txBody>
      </p:sp>
      <p:sp>
        <p:nvSpPr>
          <p:cNvPr id="6" name="Content Placeholder 2"/>
          <p:cNvSpPr txBox="1">
            <a:spLocks/>
          </p:cNvSpPr>
          <p:nvPr/>
        </p:nvSpPr>
        <p:spPr>
          <a:xfrm>
            <a:off x="260683" y="1144867"/>
            <a:ext cx="8915400" cy="49657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buFont typeface="Arial" panose="020B0604020202020204" pitchFamily="34" charset="0"/>
              <a:buNone/>
              <a:defRPr sz="2400" kern="1200">
                <a:solidFill>
                  <a:srgbClr val="3A3D4B"/>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Clr>
                <a:srgbClr val="FF914D"/>
              </a:buClr>
              <a:buFont typeface="Arial" panose="020B0604020202020204" pitchFamily="34" charset="0"/>
              <a:buNone/>
              <a:defRPr sz="2000" kern="1200">
                <a:solidFill>
                  <a:schemeClr val="tx1">
                    <a:tint val="75000"/>
                  </a:schemeClr>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Clr>
                <a:srgbClr val="048A81"/>
              </a:buClr>
              <a:buFont typeface="Wingdings" panose="05000000000000000000" pitchFamily="2" charset="2"/>
              <a:buNone/>
              <a:defRPr sz="1800" kern="1200">
                <a:solidFill>
                  <a:schemeClr val="tx1">
                    <a:tint val="75000"/>
                  </a:schemeClr>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kern="1200">
                <a:solidFill>
                  <a:schemeClr val="tx1">
                    <a:tint val="75000"/>
                  </a:schemeClr>
                </a:solidFill>
                <a:latin typeface="+mn-lt"/>
                <a:ea typeface="+mn-ea"/>
                <a:cs typeface="+mn-cs"/>
              </a:defRPr>
            </a:lvl9pPr>
          </a:lstStyle>
          <a:p>
            <a:pPr>
              <a:buFont typeface="Wingdings" panose="05000000000000000000" pitchFamily="2" charset="2"/>
              <a:buNone/>
              <a:defRPr/>
            </a:pPr>
            <a:r>
              <a:rPr lang="en-US" sz="1900" u="sng" dirty="0"/>
              <a:t>Pros</a:t>
            </a:r>
          </a:p>
          <a:p>
            <a:pPr marL="457200" indent="-457200">
              <a:buFont typeface="+mj-lt"/>
              <a:buAutoNum type="arabicPeriod"/>
              <a:defRPr/>
            </a:pPr>
            <a:r>
              <a:rPr lang="en-US" sz="1900" dirty="0"/>
              <a:t>Provide accurate student data for PED and School/Districts (98.6% accuracy) </a:t>
            </a:r>
          </a:p>
          <a:p>
            <a:pPr marL="457200" indent="-457200">
              <a:buFont typeface="+mj-lt"/>
              <a:buAutoNum type="arabicPeriod"/>
              <a:defRPr/>
            </a:pPr>
            <a:r>
              <a:rPr lang="en-US" sz="1900" dirty="0"/>
              <a:t>New optional student data request in student template (alternate id, family identifier, and a second guardian name) will help increase DC Matched system percentage. </a:t>
            </a:r>
          </a:p>
          <a:p>
            <a:pPr marL="457200" indent="-457200">
              <a:buFont typeface="+mj-lt"/>
              <a:buAutoNum type="arabicPeriod"/>
              <a:defRPr/>
            </a:pPr>
            <a:r>
              <a:rPr lang="en-US" sz="1900" dirty="0"/>
              <a:t>Certify more students for </a:t>
            </a:r>
            <a:r>
              <a:rPr lang="en-US" sz="1900" u="sng" dirty="0"/>
              <a:t>free</a:t>
            </a:r>
            <a:r>
              <a:rPr lang="en-US" sz="1900" dirty="0"/>
              <a:t> meals without the application process.</a:t>
            </a:r>
          </a:p>
          <a:p>
            <a:pPr marL="457200" indent="-457200">
              <a:buFont typeface="+mj-lt"/>
              <a:buAutoNum type="arabicPeriod"/>
              <a:defRPr/>
            </a:pPr>
            <a:r>
              <a:rPr lang="en-US" sz="1900" dirty="0"/>
              <a:t>Provide Baseline Poverty Data</a:t>
            </a:r>
          </a:p>
          <a:p>
            <a:pPr marL="457200" indent="-457200">
              <a:buFont typeface="+mj-lt"/>
              <a:buAutoNum type="arabicPeriod"/>
              <a:defRPr/>
            </a:pPr>
            <a:r>
              <a:rPr lang="en-US" sz="1900" dirty="0"/>
              <a:t>Generate Valuable Reports for PED and Districts. </a:t>
            </a:r>
          </a:p>
          <a:p>
            <a:pPr marL="457200" indent="-457200">
              <a:buFont typeface="+mj-lt"/>
              <a:buAutoNum type="arabicPeriod"/>
              <a:defRPr/>
            </a:pPr>
            <a:r>
              <a:rPr lang="en-US" sz="1900" dirty="0"/>
              <a:t>Minimize Administrative Burdens and Costs </a:t>
            </a:r>
          </a:p>
          <a:p>
            <a:pPr marL="457200" indent="-457200">
              <a:buFont typeface="Wingdings" panose="05000000000000000000" pitchFamily="2" charset="2"/>
              <a:buNone/>
              <a:defRPr/>
            </a:pPr>
            <a:r>
              <a:rPr lang="en-US" sz="1900" u="sng" dirty="0"/>
              <a:t>Cons</a:t>
            </a:r>
            <a:endParaRPr lang="en-US" sz="1900" dirty="0"/>
          </a:p>
          <a:p>
            <a:pPr marL="457200" indent="-457200">
              <a:buFont typeface="Wingdings" panose="05000000000000000000" pitchFamily="2" charset="2"/>
              <a:buAutoNum type="arabicPeriod"/>
              <a:defRPr/>
            </a:pPr>
            <a:r>
              <a:rPr lang="en-US" sz="1900" dirty="0"/>
              <a:t>Training</a:t>
            </a:r>
          </a:p>
          <a:p>
            <a:pPr>
              <a:buFont typeface="Wingdings" panose="05000000000000000000" pitchFamily="2" charset="2"/>
              <a:buNone/>
              <a:defRPr/>
            </a:pPr>
            <a:endParaRPr lang="en-US" sz="1900" dirty="0"/>
          </a:p>
        </p:txBody>
      </p:sp>
      <p:pic>
        <p:nvPicPr>
          <p:cNvPr id="7" name="Picture 2" descr="C:\Users\Felix.Griego\AppData\Local\Microsoft\Windows\Temporary Internet Files\Content.IE5\VKRP1OYX\Thumb-Up--4553-lar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0944" y="390804"/>
            <a:ext cx="611606" cy="1143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246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2" y="255134"/>
            <a:ext cx="11910646" cy="1036850"/>
          </a:xfrm>
        </p:spPr>
        <p:txBody>
          <a:bodyPr>
            <a:normAutofit/>
          </a:bodyPr>
          <a:lstStyle/>
          <a:p>
            <a:pPr algn="ctr"/>
            <a:r>
              <a:rPr lang="en-US" sz="4600" dirty="0"/>
              <a:t>Stars Coordinators Reporting Elements for NSLP</a:t>
            </a: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9</a:t>
            </a:fld>
            <a:endParaRPr lang="en-US"/>
          </a:p>
        </p:txBody>
      </p:sp>
      <p:sp>
        <p:nvSpPr>
          <p:cNvPr id="16" name="Content Placeholder 2"/>
          <p:cNvSpPr>
            <a:spLocks noGrp="1"/>
          </p:cNvSpPr>
          <p:nvPr>
            <p:ph sz="half" idx="1"/>
          </p:nvPr>
        </p:nvSpPr>
        <p:spPr>
          <a:xfrm>
            <a:off x="244475" y="1778924"/>
            <a:ext cx="10888746" cy="5361709"/>
          </a:xfrm>
        </p:spPr>
        <p:txBody>
          <a:bodyPr>
            <a:normAutofit/>
          </a:bodyPr>
          <a:lstStyle/>
          <a:p>
            <a:pPr>
              <a:buFont typeface="Wingdings" panose="05000000000000000000" pitchFamily="2" charset="2"/>
              <a:buNone/>
            </a:pPr>
            <a:r>
              <a:rPr lang="en-US" altLang="en-US" sz="2400" dirty="0"/>
              <a:t>Free and Reduced Category:</a:t>
            </a:r>
          </a:p>
          <a:p>
            <a:pPr marL="342900" indent="-342900">
              <a:buFont typeface="Arial" panose="020B0604020202020204" pitchFamily="34" charset="0"/>
              <a:buChar char="•"/>
            </a:pPr>
            <a:r>
              <a:rPr lang="en-US" altLang="en-US" sz="2400" dirty="0"/>
              <a:t>STARS Coordinators are required to flag all students that </a:t>
            </a:r>
            <a:r>
              <a:rPr lang="en-US" altLang="en-US" sz="2400" u="sng" dirty="0"/>
              <a:t>participate </a:t>
            </a:r>
            <a:r>
              <a:rPr lang="en-US" altLang="en-US" sz="2400" dirty="0"/>
              <a:t>in the NSLP of their free, reduced or paid status.</a:t>
            </a:r>
          </a:p>
          <a:p>
            <a:pPr marL="800100" lvl="1" indent="-342900">
              <a:buFont typeface="Arial" panose="020B0604020202020204" pitchFamily="34" charset="0"/>
              <a:buChar char="•"/>
            </a:pPr>
            <a:r>
              <a:rPr lang="en-US" altLang="en-US" sz="1800" dirty="0"/>
              <a:t>Data input location- </a:t>
            </a:r>
            <a:r>
              <a:rPr lang="en-US" altLang="en-US" sz="1800" dirty="0">
                <a:solidFill>
                  <a:srgbClr val="0000FF"/>
                </a:solidFill>
              </a:rPr>
              <a:t>Field 33 </a:t>
            </a:r>
            <a:r>
              <a:rPr lang="en-US" altLang="en-US" sz="1800" dirty="0"/>
              <a:t>in the student template. </a:t>
            </a:r>
          </a:p>
          <a:p>
            <a:pPr marL="342900" indent="-342900">
              <a:buFont typeface="Arial" panose="020B0604020202020204" pitchFamily="34" charset="0"/>
              <a:buChar char="•"/>
            </a:pPr>
            <a:r>
              <a:rPr lang="en-US" altLang="en-US" sz="2400" dirty="0"/>
              <a:t>Provision 2 and Community Eligibility Schools - all students participate 100% free. Therefore you report all students </a:t>
            </a:r>
            <a:r>
              <a:rPr lang="en-US" altLang="en-US" sz="2400" u="sng" dirty="0"/>
              <a:t>free</a:t>
            </a:r>
            <a:r>
              <a:rPr lang="en-US" altLang="en-US" sz="2400" dirty="0"/>
              <a:t> for that school.</a:t>
            </a:r>
          </a:p>
          <a:p>
            <a:pPr marL="342900" indent="-342900">
              <a:buFont typeface="Arial" panose="020B0604020202020204" pitchFamily="34" charset="0"/>
              <a:buChar char="•"/>
            </a:pPr>
            <a:r>
              <a:rPr lang="en-US" altLang="en-US" sz="2400" dirty="0"/>
              <a:t>Standard Schools - Report students free, reduced and paid based on income eligibility on the application or direct certification. </a:t>
            </a:r>
          </a:p>
          <a:p>
            <a:pPr marL="342900" indent="-342900">
              <a:buFont typeface="Arial" panose="020B0604020202020204" pitchFamily="34" charset="0"/>
              <a:buChar char="•"/>
            </a:pPr>
            <a:r>
              <a:rPr lang="en-US" altLang="en-US" sz="2400" b="1" dirty="0"/>
              <a:t>Used in the issue of the Pandemic EBT for students that were certified by Food Services free and reduced. The data needs to be consistent to the LEA SIS and Food Service Software. </a:t>
            </a:r>
          </a:p>
          <a:p>
            <a:pPr>
              <a:buFont typeface="Wingdings" panose="05000000000000000000" pitchFamily="2" charset="2"/>
              <a:buNone/>
            </a:pPr>
            <a:endParaRPr lang="en-US" altLang="en-US" dirty="0"/>
          </a:p>
          <a:p>
            <a:endParaRPr lang="en-US" altLang="en-US" dirty="0"/>
          </a:p>
        </p:txBody>
      </p:sp>
    </p:spTree>
    <p:extLst>
      <p:ext uri="{BB962C8B-B14F-4D97-AF65-F5344CB8AC3E}">
        <p14:creationId xmlns:p14="http://schemas.microsoft.com/office/powerpoint/2010/main" val="7371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37789755FA194787C83D237504ECDF" ma:contentTypeVersion="9" ma:contentTypeDescription="Create a new document." ma:contentTypeScope="" ma:versionID="ce7673087b49a88eb0ec816aa4969c7b">
  <xsd:schema xmlns:xsd="http://www.w3.org/2001/XMLSchema" xmlns:xs="http://www.w3.org/2001/XMLSchema" xmlns:p="http://schemas.microsoft.com/office/2006/metadata/properties" xmlns:ns2="ea90f200-7ce2-4737-88a7-a85afc8034b5" xmlns:ns3="7249f61f-dbb6-4efb-862c-8e56a4264963" targetNamespace="http://schemas.microsoft.com/office/2006/metadata/properties" ma:root="true" ma:fieldsID="1bb39a06b436c0afe05590671beff790" ns2:_="" ns3:_="">
    <xsd:import namespace="ea90f200-7ce2-4737-88a7-a85afc8034b5"/>
    <xsd:import namespace="7249f61f-dbb6-4efb-862c-8e56a42649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90f200-7ce2-4737-88a7-a85afc803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dcca1d-aa7a-4aa4-88bd-88f0d812d4a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49f61f-dbb6-4efb-862c-8e56a42649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ee9dbbb-49ac-43f9-a35f-d62c6812683f}" ma:internalName="TaxCatchAll" ma:showField="CatchAllData" ma:web="7249f61f-dbb6-4efb-862c-8e56a42649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49f61f-dbb6-4efb-862c-8e56a4264963" xsi:nil="true"/>
    <lcf76f155ced4ddcb4097134ff3c332f xmlns="ea90f200-7ce2-4737-88a7-a85afc8034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A13CC5D-F8EE-403D-9F4F-DF47B5FC61BB}"/>
</file>

<file path=customXml/itemProps2.xml><?xml version="1.0" encoding="utf-8"?>
<ds:datastoreItem xmlns:ds="http://schemas.openxmlformats.org/officeDocument/2006/customXml" ds:itemID="{B9144A93-7712-4D88-A0B2-1763CEC8C3DC}"/>
</file>

<file path=customXml/itemProps3.xml><?xml version="1.0" encoding="utf-8"?>
<ds:datastoreItem xmlns:ds="http://schemas.openxmlformats.org/officeDocument/2006/customXml" ds:itemID="{6F3B4790-66EA-425F-82B7-E6FD6C611ED8}"/>
</file>

<file path=docProps/app.xml><?xml version="1.0" encoding="utf-8"?>
<Properties xmlns="http://schemas.openxmlformats.org/officeDocument/2006/extended-properties" xmlns:vt="http://schemas.openxmlformats.org/officeDocument/2006/docPropsVTypes">
  <Template>Business direction presentation (widescreen)</Template>
  <TotalTime>1470</TotalTime>
  <Words>1590</Words>
  <Application>Microsoft Office PowerPoint</Application>
  <PresentationFormat>Widescreen</PresentationFormat>
  <Paragraphs>157</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 Antiqua</vt:lpstr>
      <vt:lpstr>Calibri</vt:lpstr>
      <vt:lpstr>Wingdings</vt:lpstr>
      <vt:lpstr>Sales Direction 16X9</vt:lpstr>
      <vt:lpstr>PowerPoint Presentation</vt:lpstr>
      <vt:lpstr>Overview</vt:lpstr>
      <vt:lpstr>Direct Certification (DC) Match System  </vt:lpstr>
      <vt:lpstr>Data Elements the DC System Provides</vt:lpstr>
      <vt:lpstr>Reports Generated by DC System</vt:lpstr>
      <vt:lpstr>Impact of DC Match System Data</vt:lpstr>
      <vt:lpstr>Entities Impacted by DC Matched System</vt:lpstr>
      <vt:lpstr>Outcomes of DC Matched System  </vt:lpstr>
      <vt:lpstr>Stars Coordinators Reporting Elements for NSLP</vt:lpstr>
      <vt:lpstr>Add a Slide Title - 4</vt:lpstr>
      <vt:lpstr>PowerPoint Presentation</vt:lpstr>
      <vt:lpstr>PowerPoint Presentation</vt:lpstr>
      <vt:lpstr>FNS 742 Verification Report</vt:lpstr>
      <vt:lpstr>Correlation of STARS Data to the FNS 742 and other Purposes (P-EBT)</vt:lpstr>
      <vt:lpstr>Importance of Correct Student Data Reporting </vt:lpstr>
      <vt:lpstr>Importance of Data Reporting</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Nancy Martira</dc:creator>
  <cp:lastModifiedBy>Griego, Felix, PED</cp:lastModifiedBy>
  <cp:revision>27</cp:revision>
  <dcterms:created xsi:type="dcterms:W3CDTF">2020-01-22T19:18:44Z</dcterms:created>
  <dcterms:modified xsi:type="dcterms:W3CDTF">2022-04-12T16:36:01Z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0x010100E437789755FA194787C83D237504ECDF</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