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2"/>
  </p:notesMasterIdLst>
  <p:handoutMasterIdLst>
    <p:handoutMasterId r:id="rId23"/>
  </p:handoutMasterIdLst>
  <p:sldIdLst>
    <p:sldId id="314" r:id="rId2"/>
    <p:sldId id="462" r:id="rId3"/>
    <p:sldId id="463" r:id="rId4"/>
    <p:sldId id="464" r:id="rId5"/>
    <p:sldId id="481" r:id="rId6"/>
    <p:sldId id="482" r:id="rId7"/>
    <p:sldId id="466" r:id="rId8"/>
    <p:sldId id="467" r:id="rId9"/>
    <p:sldId id="468" r:id="rId10"/>
    <p:sldId id="469" r:id="rId11"/>
    <p:sldId id="470" r:id="rId12"/>
    <p:sldId id="471" r:id="rId13"/>
    <p:sldId id="472" r:id="rId14"/>
    <p:sldId id="490" r:id="rId15"/>
    <p:sldId id="473" r:id="rId16"/>
    <p:sldId id="491" r:id="rId17"/>
    <p:sldId id="474" r:id="rId18"/>
    <p:sldId id="475" r:id="rId19"/>
    <p:sldId id="479" r:id="rId20"/>
    <p:sldId id="478"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18" autoAdjust="0"/>
    <p:restoredTop sz="96667" autoAdjust="0"/>
  </p:normalViewPr>
  <p:slideViewPr>
    <p:cSldViewPr>
      <p:cViewPr varScale="1">
        <p:scale>
          <a:sx n="83" d="100"/>
          <a:sy n="83" d="100"/>
        </p:scale>
        <p:origin x="730" y="106"/>
      </p:cViewPr>
      <p:guideLst>
        <p:guide orient="horz" pos="2160"/>
        <p:guide pos="2880"/>
      </p:guideLst>
    </p:cSldViewPr>
  </p:slideViewPr>
  <p:notesTextViewPr>
    <p:cViewPr>
      <p:scale>
        <a:sx n="1" d="1"/>
        <a:sy n="1" d="1"/>
      </p:scale>
      <p:origin x="0" y="0"/>
    </p:cViewPr>
  </p:notesTextViewPr>
  <p:sorterViewPr>
    <p:cViewPr>
      <p:scale>
        <a:sx n="100" d="100"/>
        <a:sy n="100" d="100"/>
      </p:scale>
      <p:origin x="0" y="2568"/>
    </p:cViewPr>
  </p:sorterViewPr>
  <p:notesViewPr>
    <p:cSldViewPr>
      <p:cViewPr varScale="1">
        <p:scale>
          <a:sx n="71" d="100"/>
          <a:sy n="71" d="100"/>
        </p:scale>
        <p:origin x="-990"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A9D04-9372-44F3-8A9B-046494A4A425}" type="doc">
      <dgm:prSet loTypeId="urn:microsoft.com/office/officeart/2005/8/layout/hProcess9" loCatId="process" qsTypeId="urn:microsoft.com/office/officeart/2005/8/quickstyle/simple1" qsCatId="simple" csTypeId="urn:microsoft.com/office/officeart/2005/8/colors/accent1_2" csCatId="accent1" phldr="1"/>
      <dgm:spPr/>
    </dgm:pt>
    <dgm:pt modelId="{204CDF77-AF6C-46B2-B2DC-5B74C66BA61B}">
      <dgm:prSet phldrT="[Text]"/>
      <dgm:spPr/>
      <dgm:t>
        <a:bodyPr/>
        <a:lstStyle/>
        <a:p>
          <a:endParaRPr lang="en-US" dirty="0"/>
        </a:p>
        <a:p>
          <a:r>
            <a:rPr lang="en-US" dirty="0"/>
            <a:t>Solicitation</a:t>
          </a:r>
        </a:p>
        <a:p>
          <a:endParaRPr lang="en-US" dirty="0"/>
        </a:p>
      </dgm:t>
    </dgm:pt>
    <dgm:pt modelId="{682C267E-ABFA-4162-9056-25B03669DB7B}" type="parTrans" cxnId="{CB578D35-BE20-493A-BC8E-461636BDB0CF}">
      <dgm:prSet/>
      <dgm:spPr/>
      <dgm:t>
        <a:bodyPr/>
        <a:lstStyle/>
        <a:p>
          <a:endParaRPr lang="en-US"/>
        </a:p>
      </dgm:t>
    </dgm:pt>
    <dgm:pt modelId="{C23B0161-3152-451E-BF4F-37012586508B}" type="sibTrans" cxnId="{CB578D35-BE20-493A-BC8E-461636BDB0CF}">
      <dgm:prSet/>
      <dgm:spPr/>
      <dgm:t>
        <a:bodyPr/>
        <a:lstStyle/>
        <a:p>
          <a:endParaRPr lang="en-US"/>
        </a:p>
      </dgm:t>
    </dgm:pt>
    <dgm:pt modelId="{36674CCC-4088-4830-944F-D84125BFBBC5}">
      <dgm:prSet phldrT="[Text]"/>
      <dgm:spPr/>
      <dgm:t>
        <a:bodyPr/>
        <a:lstStyle/>
        <a:p>
          <a:r>
            <a:rPr lang="en-US" dirty="0"/>
            <a:t>Contract </a:t>
          </a:r>
        </a:p>
      </dgm:t>
    </dgm:pt>
    <dgm:pt modelId="{91C19D47-1B2F-4CEE-BA04-C2D0F91CA878}" type="parTrans" cxnId="{DD86401F-DFB5-4918-ABE8-605D15A2233E}">
      <dgm:prSet/>
      <dgm:spPr/>
      <dgm:t>
        <a:bodyPr/>
        <a:lstStyle/>
        <a:p>
          <a:endParaRPr lang="en-US"/>
        </a:p>
      </dgm:t>
    </dgm:pt>
    <dgm:pt modelId="{7A288A35-34BB-442E-A2C0-2CC619479FCE}" type="sibTrans" cxnId="{DD86401F-DFB5-4918-ABE8-605D15A2233E}">
      <dgm:prSet/>
      <dgm:spPr/>
      <dgm:t>
        <a:bodyPr/>
        <a:lstStyle/>
        <a:p>
          <a:endParaRPr lang="en-US"/>
        </a:p>
      </dgm:t>
    </dgm:pt>
    <dgm:pt modelId="{59E56D7F-300E-4804-8C47-AB59DBD15282}">
      <dgm:prSet phldrT="[Text]"/>
      <dgm:spPr/>
      <dgm:t>
        <a:bodyPr/>
        <a:lstStyle/>
        <a:p>
          <a:r>
            <a:rPr lang="en-US" dirty="0"/>
            <a:t>Renewal</a:t>
          </a:r>
        </a:p>
      </dgm:t>
    </dgm:pt>
    <dgm:pt modelId="{716C9D1A-AEA0-4853-AB30-563786BE2B38}" type="parTrans" cxnId="{2302DFA8-A5B5-4B0C-8B63-78A72B1F6183}">
      <dgm:prSet/>
      <dgm:spPr/>
      <dgm:t>
        <a:bodyPr/>
        <a:lstStyle/>
        <a:p>
          <a:endParaRPr lang="en-US"/>
        </a:p>
      </dgm:t>
    </dgm:pt>
    <dgm:pt modelId="{4E7B81F0-3790-4F3A-ADA6-1D2F9890CF02}" type="sibTrans" cxnId="{2302DFA8-A5B5-4B0C-8B63-78A72B1F6183}">
      <dgm:prSet/>
      <dgm:spPr/>
      <dgm:t>
        <a:bodyPr/>
        <a:lstStyle/>
        <a:p>
          <a:endParaRPr lang="en-US"/>
        </a:p>
      </dgm:t>
    </dgm:pt>
    <dgm:pt modelId="{436986B0-578D-428E-AFA2-C0116193AE0B}" type="pres">
      <dgm:prSet presAssocID="{47FA9D04-9372-44F3-8A9B-046494A4A425}" presName="CompostProcess" presStyleCnt="0">
        <dgm:presLayoutVars>
          <dgm:dir/>
          <dgm:resizeHandles val="exact"/>
        </dgm:presLayoutVars>
      </dgm:prSet>
      <dgm:spPr/>
    </dgm:pt>
    <dgm:pt modelId="{FE194A3B-34DF-404B-81CE-B8D0D1D16B16}" type="pres">
      <dgm:prSet presAssocID="{47FA9D04-9372-44F3-8A9B-046494A4A425}" presName="arrow" presStyleLbl="bgShp" presStyleIdx="0" presStyleCnt="1"/>
      <dgm:spPr/>
    </dgm:pt>
    <dgm:pt modelId="{22469C79-324E-4F50-8528-635F0301249B}" type="pres">
      <dgm:prSet presAssocID="{47FA9D04-9372-44F3-8A9B-046494A4A425}" presName="linearProcess" presStyleCnt="0"/>
      <dgm:spPr/>
    </dgm:pt>
    <dgm:pt modelId="{4FCE8670-81FB-4F7E-8008-008CCA1AC954}" type="pres">
      <dgm:prSet presAssocID="{204CDF77-AF6C-46B2-B2DC-5B74C66BA61B}" presName="textNode" presStyleLbl="node1" presStyleIdx="0" presStyleCnt="3">
        <dgm:presLayoutVars>
          <dgm:bulletEnabled val="1"/>
        </dgm:presLayoutVars>
      </dgm:prSet>
      <dgm:spPr/>
    </dgm:pt>
    <dgm:pt modelId="{DF63A9CE-D864-44A4-980A-56E0C5CAB5C4}" type="pres">
      <dgm:prSet presAssocID="{C23B0161-3152-451E-BF4F-37012586508B}" presName="sibTrans" presStyleCnt="0"/>
      <dgm:spPr/>
    </dgm:pt>
    <dgm:pt modelId="{5635CC82-AB11-4B28-A035-BD4AD85840E5}" type="pres">
      <dgm:prSet presAssocID="{36674CCC-4088-4830-944F-D84125BFBBC5}" presName="textNode" presStyleLbl="node1" presStyleIdx="1" presStyleCnt="3">
        <dgm:presLayoutVars>
          <dgm:bulletEnabled val="1"/>
        </dgm:presLayoutVars>
      </dgm:prSet>
      <dgm:spPr/>
    </dgm:pt>
    <dgm:pt modelId="{2F8150FB-95CD-4873-9CAA-59DD92F7911C}" type="pres">
      <dgm:prSet presAssocID="{7A288A35-34BB-442E-A2C0-2CC619479FCE}" presName="sibTrans" presStyleCnt="0"/>
      <dgm:spPr/>
    </dgm:pt>
    <dgm:pt modelId="{2F6715C3-CA38-47CB-8F24-1B122A291AC7}" type="pres">
      <dgm:prSet presAssocID="{59E56D7F-300E-4804-8C47-AB59DBD15282}" presName="textNode" presStyleLbl="node1" presStyleIdx="2" presStyleCnt="3">
        <dgm:presLayoutVars>
          <dgm:bulletEnabled val="1"/>
        </dgm:presLayoutVars>
      </dgm:prSet>
      <dgm:spPr/>
    </dgm:pt>
  </dgm:ptLst>
  <dgm:cxnLst>
    <dgm:cxn modelId="{DD86401F-DFB5-4918-ABE8-605D15A2233E}" srcId="{47FA9D04-9372-44F3-8A9B-046494A4A425}" destId="{36674CCC-4088-4830-944F-D84125BFBBC5}" srcOrd="1" destOrd="0" parTransId="{91C19D47-1B2F-4CEE-BA04-C2D0F91CA878}" sibTransId="{7A288A35-34BB-442E-A2C0-2CC619479FCE}"/>
    <dgm:cxn modelId="{CB578D35-BE20-493A-BC8E-461636BDB0CF}" srcId="{47FA9D04-9372-44F3-8A9B-046494A4A425}" destId="{204CDF77-AF6C-46B2-B2DC-5B74C66BA61B}" srcOrd="0" destOrd="0" parTransId="{682C267E-ABFA-4162-9056-25B03669DB7B}" sibTransId="{C23B0161-3152-451E-BF4F-37012586508B}"/>
    <dgm:cxn modelId="{3E6FBC64-4CCD-40D3-B485-E9A65C644F3C}" type="presOf" srcId="{47FA9D04-9372-44F3-8A9B-046494A4A425}" destId="{436986B0-578D-428E-AFA2-C0116193AE0B}" srcOrd="0" destOrd="0" presId="urn:microsoft.com/office/officeart/2005/8/layout/hProcess9"/>
    <dgm:cxn modelId="{CE15C556-D55E-4F12-B710-4638B6A9576C}" type="presOf" srcId="{36674CCC-4088-4830-944F-D84125BFBBC5}" destId="{5635CC82-AB11-4B28-A035-BD4AD85840E5}" srcOrd="0" destOrd="0" presId="urn:microsoft.com/office/officeart/2005/8/layout/hProcess9"/>
    <dgm:cxn modelId="{3DD42D9A-15FB-4BA7-A506-5BB2914FE4DB}" type="presOf" srcId="{204CDF77-AF6C-46B2-B2DC-5B74C66BA61B}" destId="{4FCE8670-81FB-4F7E-8008-008CCA1AC954}" srcOrd="0" destOrd="0" presId="urn:microsoft.com/office/officeart/2005/8/layout/hProcess9"/>
    <dgm:cxn modelId="{2302DFA8-A5B5-4B0C-8B63-78A72B1F6183}" srcId="{47FA9D04-9372-44F3-8A9B-046494A4A425}" destId="{59E56D7F-300E-4804-8C47-AB59DBD15282}" srcOrd="2" destOrd="0" parTransId="{716C9D1A-AEA0-4853-AB30-563786BE2B38}" sibTransId="{4E7B81F0-3790-4F3A-ADA6-1D2F9890CF02}"/>
    <dgm:cxn modelId="{5ACB80CF-6043-4CBE-986B-2F85EA163520}" type="presOf" srcId="{59E56D7F-300E-4804-8C47-AB59DBD15282}" destId="{2F6715C3-CA38-47CB-8F24-1B122A291AC7}" srcOrd="0" destOrd="0" presId="urn:microsoft.com/office/officeart/2005/8/layout/hProcess9"/>
    <dgm:cxn modelId="{8303C3F7-8BBC-4DBB-A638-F33F7C70299C}" type="presParOf" srcId="{436986B0-578D-428E-AFA2-C0116193AE0B}" destId="{FE194A3B-34DF-404B-81CE-B8D0D1D16B16}" srcOrd="0" destOrd="0" presId="urn:microsoft.com/office/officeart/2005/8/layout/hProcess9"/>
    <dgm:cxn modelId="{329E7F7D-F234-4FF6-993B-906A3E077177}" type="presParOf" srcId="{436986B0-578D-428E-AFA2-C0116193AE0B}" destId="{22469C79-324E-4F50-8528-635F0301249B}" srcOrd="1" destOrd="0" presId="urn:microsoft.com/office/officeart/2005/8/layout/hProcess9"/>
    <dgm:cxn modelId="{8187C3E4-4295-4A01-9E57-7EF72A43FFBD}" type="presParOf" srcId="{22469C79-324E-4F50-8528-635F0301249B}" destId="{4FCE8670-81FB-4F7E-8008-008CCA1AC954}" srcOrd="0" destOrd="0" presId="urn:microsoft.com/office/officeart/2005/8/layout/hProcess9"/>
    <dgm:cxn modelId="{ABF458A5-5B7F-4388-815E-E8738560FBFD}" type="presParOf" srcId="{22469C79-324E-4F50-8528-635F0301249B}" destId="{DF63A9CE-D864-44A4-980A-56E0C5CAB5C4}" srcOrd="1" destOrd="0" presId="urn:microsoft.com/office/officeart/2005/8/layout/hProcess9"/>
    <dgm:cxn modelId="{4966BC03-6808-4FC6-A6D0-148D76CE0904}" type="presParOf" srcId="{22469C79-324E-4F50-8528-635F0301249B}" destId="{5635CC82-AB11-4B28-A035-BD4AD85840E5}" srcOrd="2" destOrd="0" presId="urn:microsoft.com/office/officeart/2005/8/layout/hProcess9"/>
    <dgm:cxn modelId="{78647CC5-AC1D-4ACB-AD23-B89C38A46FA7}" type="presParOf" srcId="{22469C79-324E-4F50-8528-635F0301249B}" destId="{2F8150FB-95CD-4873-9CAA-59DD92F7911C}" srcOrd="3" destOrd="0" presId="urn:microsoft.com/office/officeart/2005/8/layout/hProcess9"/>
    <dgm:cxn modelId="{8701B7D9-3A40-4562-A9E1-8F76B71DBE82}" type="presParOf" srcId="{22469C79-324E-4F50-8528-635F0301249B}" destId="{2F6715C3-CA38-47CB-8F24-1B122A291AC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94A3B-34DF-404B-81CE-B8D0D1D16B16}">
      <dsp:nvSpPr>
        <dsp:cNvPr id="0" name=""/>
        <dsp:cNvSpPr/>
      </dsp:nvSpPr>
      <dsp:spPr>
        <a:xfrm>
          <a:off x="457199" y="0"/>
          <a:ext cx="5181600" cy="4064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CE8670-81FB-4F7E-8008-008CCA1AC954}">
      <dsp:nvSpPr>
        <dsp:cNvPr id="0" name=""/>
        <dsp:cNvSpPr/>
      </dsp:nvSpPr>
      <dsp:spPr>
        <a:xfrm>
          <a:off x="180082" y="1219199"/>
          <a:ext cx="1828800" cy="16256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endParaRPr lang="en-US" sz="2200" kern="1200" dirty="0"/>
        </a:p>
        <a:p>
          <a:pPr marL="0" lvl="0" indent="0" algn="ctr" defTabSz="977900">
            <a:lnSpc>
              <a:spcPct val="90000"/>
            </a:lnSpc>
            <a:spcBef>
              <a:spcPct val="0"/>
            </a:spcBef>
            <a:spcAft>
              <a:spcPct val="35000"/>
            </a:spcAft>
            <a:buNone/>
          </a:pPr>
          <a:r>
            <a:rPr lang="en-US" sz="2200" kern="1200" dirty="0"/>
            <a:t>Solicitation</a:t>
          </a:r>
        </a:p>
        <a:p>
          <a:pPr marL="0" lvl="0" indent="0" algn="ctr" defTabSz="977900">
            <a:lnSpc>
              <a:spcPct val="90000"/>
            </a:lnSpc>
            <a:spcBef>
              <a:spcPct val="0"/>
            </a:spcBef>
            <a:spcAft>
              <a:spcPct val="35000"/>
            </a:spcAft>
            <a:buNone/>
          </a:pPr>
          <a:endParaRPr lang="en-US" sz="2200" kern="1200" dirty="0"/>
        </a:p>
      </dsp:txBody>
      <dsp:txXfrm>
        <a:off x="259437" y="1298554"/>
        <a:ext cx="1670090" cy="1466890"/>
      </dsp:txXfrm>
    </dsp:sp>
    <dsp:sp modelId="{5635CC82-AB11-4B28-A035-BD4AD85840E5}">
      <dsp:nvSpPr>
        <dsp:cNvPr id="0" name=""/>
        <dsp:cNvSpPr/>
      </dsp:nvSpPr>
      <dsp:spPr>
        <a:xfrm>
          <a:off x="2133600" y="1219199"/>
          <a:ext cx="1828800" cy="16256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Contract </a:t>
          </a:r>
        </a:p>
      </dsp:txBody>
      <dsp:txXfrm>
        <a:off x="2212955" y="1298554"/>
        <a:ext cx="1670090" cy="1466890"/>
      </dsp:txXfrm>
    </dsp:sp>
    <dsp:sp modelId="{2F6715C3-CA38-47CB-8F24-1B122A291AC7}">
      <dsp:nvSpPr>
        <dsp:cNvPr id="0" name=""/>
        <dsp:cNvSpPr/>
      </dsp:nvSpPr>
      <dsp:spPr>
        <a:xfrm>
          <a:off x="4087117" y="1219199"/>
          <a:ext cx="1828800" cy="1625600"/>
        </a:xfrm>
        <a:prstGeom prst="round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Renewal</a:t>
          </a:r>
        </a:p>
      </dsp:txBody>
      <dsp:txXfrm>
        <a:off x="4166472" y="1298554"/>
        <a:ext cx="1670090" cy="146689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980" cy="465773"/>
          </a:xfrm>
          <a:prstGeom prst="rect">
            <a:avLst/>
          </a:prstGeom>
        </p:spPr>
        <p:txBody>
          <a:bodyPr vert="horz" lIns="91569" tIns="45784" rIns="91569" bIns="45784" rtlCol="0"/>
          <a:lstStyle>
            <a:lvl1pPr algn="l">
              <a:defRPr sz="1200"/>
            </a:lvl1pPr>
          </a:lstStyle>
          <a:p>
            <a:endParaRPr lang="en-US"/>
          </a:p>
        </p:txBody>
      </p:sp>
      <p:sp>
        <p:nvSpPr>
          <p:cNvPr id="3" name="Date Placeholder 2"/>
          <p:cNvSpPr>
            <a:spLocks noGrp="1"/>
          </p:cNvSpPr>
          <p:nvPr>
            <p:ph type="dt" sz="quarter" idx="1"/>
          </p:nvPr>
        </p:nvSpPr>
        <p:spPr>
          <a:xfrm>
            <a:off x="3977532" y="0"/>
            <a:ext cx="3043980" cy="465773"/>
          </a:xfrm>
          <a:prstGeom prst="rect">
            <a:avLst/>
          </a:prstGeom>
        </p:spPr>
        <p:txBody>
          <a:bodyPr vert="horz" lIns="91569" tIns="45784" rIns="91569" bIns="45784" rtlCol="0"/>
          <a:lstStyle>
            <a:lvl1pPr algn="r">
              <a:defRPr sz="1200"/>
            </a:lvl1pPr>
          </a:lstStyle>
          <a:p>
            <a:fld id="{353ECB90-1C5E-49E1-86C0-81E133C846C0}" type="datetimeFigureOut">
              <a:rPr lang="en-US" smtClean="0"/>
              <a:pPr/>
              <a:t>4/18/2022</a:t>
            </a:fld>
            <a:endParaRPr lang="en-US"/>
          </a:p>
        </p:txBody>
      </p:sp>
      <p:sp>
        <p:nvSpPr>
          <p:cNvPr id="4" name="Footer Placeholder 3"/>
          <p:cNvSpPr>
            <a:spLocks noGrp="1"/>
          </p:cNvSpPr>
          <p:nvPr>
            <p:ph type="ftr" sz="quarter" idx="2"/>
          </p:nvPr>
        </p:nvSpPr>
        <p:spPr>
          <a:xfrm>
            <a:off x="0" y="8841738"/>
            <a:ext cx="3043980" cy="465773"/>
          </a:xfrm>
          <a:prstGeom prst="rect">
            <a:avLst/>
          </a:prstGeom>
        </p:spPr>
        <p:txBody>
          <a:bodyPr vert="horz" lIns="91569" tIns="45784" rIns="91569" bIns="45784" rtlCol="0" anchor="b"/>
          <a:lstStyle>
            <a:lvl1pPr algn="l">
              <a:defRPr sz="1200"/>
            </a:lvl1pPr>
          </a:lstStyle>
          <a:p>
            <a:endParaRPr lang="en-US"/>
          </a:p>
        </p:txBody>
      </p:sp>
      <p:sp>
        <p:nvSpPr>
          <p:cNvPr id="5" name="Slide Number Placeholder 4"/>
          <p:cNvSpPr>
            <a:spLocks noGrp="1"/>
          </p:cNvSpPr>
          <p:nvPr>
            <p:ph type="sldNum" sz="quarter" idx="3"/>
          </p:nvPr>
        </p:nvSpPr>
        <p:spPr>
          <a:xfrm>
            <a:off x="3977532" y="8841738"/>
            <a:ext cx="3043980" cy="465773"/>
          </a:xfrm>
          <a:prstGeom prst="rect">
            <a:avLst/>
          </a:prstGeom>
        </p:spPr>
        <p:txBody>
          <a:bodyPr vert="horz" lIns="91569" tIns="45784" rIns="91569" bIns="45784" rtlCol="0" anchor="b"/>
          <a:lstStyle>
            <a:lvl1pPr algn="r">
              <a:defRPr sz="1200"/>
            </a:lvl1pPr>
          </a:lstStyle>
          <a:p>
            <a:fld id="{FCDC4560-4114-415C-9B74-192AA19E2670}" type="slidenum">
              <a:rPr lang="en-US" smtClean="0"/>
              <a:pPr/>
              <a:t>‹#›</a:t>
            </a:fld>
            <a:endParaRPr lang="en-US"/>
          </a:p>
        </p:txBody>
      </p:sp>
    </p:spTree>
    <p:extLst>
      <p:ext uri="{BB962C8B-B14F-4D97-AF65-F5344CB8AC3E}">
        <p14:creationId xmlns:p14="http://schemas.microsoft.com/office/powerpoint/2010/main" val="1451299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9" tIns="46655" rIns="93309" bIns="46655" rtlCol="0"/>
          <a:lstStyle>
            <a:lvl1pPr algn="l">
              <a:defRPr sz="1200"/>
            </a:lvl1pPr>
          </a:lstStyle>
          <a:p>
            <a:endParaRPr lang="en-US"/>
          </a:p>
        </p:txBody>
      </p:sp>
      <p:sp>
        <p:nvSpPr>
          <p:cNvPr id="3" name="Date Placeholder 2"/>
          <p:cNvSpPr>
            <a:spLocks noGrp="1"/>
          </p:cNvSpPr>
          <p:nvPr>
            <p:ph type="dt" idx="1"/>
          </p:nvPr>
        </p:nvSpPr>
        <p:spPr>
          <a:xfrm>
            <a:off x="3978131" y="0"/>
            <a:ext cx="3043343" cy="465455"/>
          </a:xfrm>
          <a:prstGeom prst="rect">
            <a:avLst/>
          </a:prstGeom>
        </p:spPr>
        <p:txBody>
          <a:bodyPr vert="horz" lIns="93309" tIns="46655" rIns="93309" bIns="46655" rtlCol="0"/>
          <a:lstStyle>
            <a:lvl1pPr algn="r">
              <a:defRPr sz="1200"/>
            </a:lvl1pPr>
          </a:lstStyle>
          <a:p>
            <a:fld id="{83B685B7-9033-4136-87BD-40996386F9BD}" type="datetimeFigureOut">
              <a:rPr lang="en-US" smtClean="0"/>
              <a:pPr/>
              <a:t>4/18/2022</a:t>
            </a:fld>
            <a:endParaRPr lang="en-US"/>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3309" tIns="46655" rIns="93309" bIns="46655"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09" tIns="46655" rIns="93309" bIns="466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09" tIns="46655" rIns="93309" bIns="46655" rtlCol="0" anchor="b"/>
          <a:lstStyle>
            <a:lvl1pPr algn="l">
              <a:defRPr sz="1200"/>
            </a:lvl1pPr>
          </a:lstStyle>
          <a:p>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09" tIns="46655" rIns="93309" bIns="46655" rtlCol="0" anchor="b"/>
          <a:lstStyle>
            <a:lvl1pPr algn="r">
              <a:defRPr sz="1200"/>
            </a:lvl1pPr>
          </a:lstStyle>
          <a:p>
            <a:fld id="{698CAE0B-6189-4CED-9849-6795904D4EAD}" type="slidenum">
              <a:rPr lang="en-US" smtClean="0"/>
              <a:pPr/>
              <a:t>‹#›</a:t>
            </a:fld>
            <a:endParaRPr lang="en-US"/>
          </a:p>
        </p:txBody>
      </p:sp>
    </p:spTree>
    <p:extLst>
      <p:ext uri="{BB962C8B-B14F-4D97-AF65-F5344CB8AC3E}">
        <p14:creationId xmlns:p14="http://schemas.microsoft.com/office/powerpoint/2010/main" val="1599510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933087">
              <a:defRPr/>
            </a:pPr>
            <a:br>
              <a:rPr lang="en-US" dirty="0"/>
            </a:br>
            <a:endParaRPr lang="en-US" dirty="0"/>
          </a:p>
        </p:txBody>
      </p:sp>
      <p:sp>
        <p:nvSpPr>
          <p:cNvPr id="4" name="Slide Number Placeholder 3"/>
          <p:cNvSpPr>
            <a:spLocks noGrp="1"/>
          </p:cNvSpPr>
          <p:nvPr>
            <p:ph type="sldNum" sz="quarter" idx="10"/>
          </p:nvPr>
        </p:nvSpPr>
        <p:spPr/>
        <p:txBody>
          <a:bodyPr/>
          <a:lstStyle/>
          <a:p>
            <a:fld id="{698CAE0B-6189-4CED-9849-6795904D4EAD}" type="slidenum">
              <a:rPr lang="en-US" smtClean="0"/>
              <a:pPr/>
              <a:t>1</a:t>
            </a:fld>
            <a:endParaRPr lang="en-US"/>
          </a:p>
        </p:txBody>
      </p:sp>
    </p:spTree>
    <p:extLst>
      <p:ext uri="{BB962C8B-B14F-4D97-AF65-F5344CB8AC3E}">
        <p14:creationId xmlns:p14="http://schemas.microsoft.com/office/powerpoint/2010/main" val="3652525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12</a:t>
            </a:fld>
            <a:endParaRPr lang="en-US"/>
          </a:p>
        </p:txBody>
      </p:sp>
    </p:spTree>
    <p:extLst>
      <p:ext uri="{BB962C8B-B14F-4D97-AF65-F5344CB8AC3E}">
        <p14:creationId xmlns:p14="http://schemas.microsoft.com/office/powerpoint/2010/main" val="1614652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13</a:t>
            </a:fld>
            <a:endParaRPr lang="en-US"/>
          </a:p>
        </p:txBody>
      </p:sp>
    </p:spTree>
    <p:extLst>
      <p:ext uri="{BB962C8B-B14F-4D97-AF65-F5344CB8AC3E}">
        <p14:creationId xmlns:p14="http://schemas.microsoft.com/office/powerpoint/2010/main" val="4051647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15</a:t>
            </a:fld>
            <a:endParaRPr lang="en-US"/>
          </a:p>
        </p:txBody>
      </p:sp>
    </p:spTree>
    <p:extLst>
      <p:ext uri="{BB962C8B-B14F-4D97-AF65-F5344CB8AC3E}">
        <p14:creationId xmlns:p14="http://schemas.microsoft.com/office/powerpoint/2010/main" val="4051647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17</a:t>
            </a:fld>
            <a:endParaRPr lang="en-US"/>
          </a:p>
        </p:txBody>
      </p:sp>
    </p:spTree>
    <p:extLst>
      <p:ext uri="{BB962C8B-B14F-4D97-AF65-F5344CB8AC3E}">
        <p14:creationId xmlns:p14="http://schemas.microsoft.com/office/powerpoint/2010/main" val="1785734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3E46A3-6E84-43D0-9A86-99107273F733}" type="slidenum">
              <a:rPr lang="en-US" smtClean="0"/>
              <a:pPr/>
              <a:t>18</a:t>
            </a:fld>
            <a:endParaRPr lang="en-US"/>
          </a:p>
        </p:txBody>
      </p:sp>
    </p:spTree>
    <p:extLst>
      <p:ext uri="{BB962C8B-B14F-4D97-AF65-F5344CB8AC3E}">
        <p14:creationId xmlns:p14="http://schemas.microsoft.com/office/powerpoint/2010/main" val="1023114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2</a:t>
            </a:fld>
            <a:endParaRPr lang="en-US"/>
          </a:p>
        </p:txBody>
      </p:sp>
    </p:spTree>
    <p:extLst>
      <p:ext uri="{BB962C8B-B14F-4D97-AF65-F5344CB8AC3E}">
        <p14:creationId xmlns:p14="http://schemas.microsoft.com/office/powerpoint/2010/main" val="1024450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3</a:t>
            </a:fld>
            <a:endParaRPr lang="en-US"/>
          </a:p>
        </p:txBody>
      </p:sp>
    </p:spTree>
    <p:extLst>
      <p:ext uri="{BB962C8B-B14F-4D97-AF65-F5344CB8AC3E}">
        <p14:creationId xmlns:p14="http://schemas.microsoft.com/office/powerpoint/2010/main" val="2633489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4</a:t>
            </a:fld>
            <a:endParaRPr lang="en-US"/>
          </a:p>
        </p:txBody>
      </p:sp>
    </p:spTree>
    <p:extLst>
      <p:ext uri="{BB962C8B-B14F-4D97-AF65-F5344CB8AC3E}">
        <p14:creationId xmlns:p14="http://schemas.microsoft.com/office/powerpoint/2010/main" val="2315397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7</a:t>
            </a:fld>
            <a:endParaRPr lang="en-US"/>
          </a:p>
        </p:txBody>
      </p:sp>
    </p:spTree>
    <p:extLst>
      <p:ext uri="{BB962C8B-B14F-4D97-AF65-F5344CB8AC3E}">
        <p14:creationId xmlns:p14="http://schemas.microsoft.com/office/powerpoint/2010/main" val="1153179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8</a:t>
            </a:fld>
            <a:endParaRPr lang="en-US"/>
          </a:p>
        </p:txBody>
      </p:sp>
    </p:spTree>
    <p:extLst>
      <p:ext uri="{BB962C8B-B14F-4D97-AF65-F5344CB8AC3E}">
        <p14:creationId xmlns:p14="http://schemas.microsoft.com/office/powerpoint/2010/main" val="3554615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latin typeface="Arial" charset="0"/>
            </a:endParaRPr>
          </a:p>
        </p:txBody>
      </p:sp>
      <p:sp>
        <p:nvSpPr>
          <p:cNvPr id="4" name="Slide Number Placeholder 3"/>
          <p:cNvSpPr>
            <a:spLocks noGrp="1"/>
          </p:cNvSpPr>
          <p:nvPr>
            <p:ph type="sldNum" sz="quarter" idx="10"/>
          </p:nvPr>
        </p:nvSpPr>
        <p:spPr/>
        <p:txBody>
          <a:bodyPr/>
          <a:lstStyle/>
          <a:p>
            <a:fld id="{76B4EB54-7D5E-46EE-BED7-35383DF7B0D2}" type="slidenum">
              <a:rPr lang="en-US" smtClean="0"/>
              <a:pPr/>
              <a:t>9</a:t>
            </a:fld>
            <a:endParaRPr lang="en-US"/>
          </a:p>
        </p:txBody>
      </p:sp>
    </p:spTree>
    <p:extLst>
      <p:ext uri="{BB962C8B-B14F-4D97-AF65-F5344CB8AC3E}">
        <p14:creationId xmlns:p14="http://schemas.microsoft.com/office/powerpoint/2010/main" val="3284842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4EB54-7D5E-46EE-BED7-35383DF7B0D2}" type="slidenum">
              <a:rPr lang="en-US" smtClean="0"/>
              <a:pPr/>
              <a:t>10</a:t>
            </a:fld>
            <a:endParaRPr lang="en-US"/>
          </a:p>
        </p:txBody>
      </p:sp>
    </p:spTree>
    <p:extLst>
      <p:ext uri="{BB962C8B-B14F-4D97-AF65-F5344CB8AC3E}">
        <p14:creationId xmlns:p14="http://schemas.microsoft.com/office/powerpoint/2010/main" val="4119997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3E46A3-6E84-43D0-9A86-99107273F733}" type="slidenum">
              <a:rPr lang="en-US" smtClean="0"/>
              <a:pPr/>
              <a:t>11</a:t>
            </a:fld>
            <a:endParaRPr lang="en-US"/>
          </a:p>
        </p:txBody>
      </p:sp>
    </p:spTree>
    <p:extLst>
      <p:ext uri="{BB962C8B-B14F-4D97-AF65-F5344CB8AC3E}">
        <p14:creationId xmlns:p14="http://schemas.microsoft.com/office/powerpoint/2010/main" val="427221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BEEF2D9-E1B3-42AF-A188-D211EEAD71B5}" type="datetime1">
              <a:rPr lang="en-US" smtClean="0"/>
              <a:pPr/>
              <a:t>4/18/2022</a:t>
            </a:fld>
            <a:endParaRPr lang="en-US"/>
          </a:p>
        </p:txBody>
      </p:sp>
      <p:sp>
        <p:nvSpPr>
          <p:cNvPr id="8" name="Slide Number Placeholder 7"/>
          <p:cNvSpPr>
            <a:spLocks noGrp="1"/>
          </p:cNvSpPr>
          <p:nvPr>
            <p:ph type="sldNum" sz="quarter" idx="11"/>
          </p:nvPr>
        </p:nvSpPr>
        <p:spPr/>
        <p:txBody>
          <a:bodyPr/>
          <a:lstStyle/>
          <a:p>
            <a:fld id="{D98556CD-E22A-4294-9AC0-723C151A868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22C59B-F704-474B-8D15-6D1A03B25B44}" type="datetime1">
              <a:rPr lang="en-US" smtClean="0"/>
              <a:pPr/>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556CD-E22A-4294-9AC0-723C151A86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8E8F08-5284-4DF1-9761-25A715A3974A}" type="datetime1">
              <a:rPr lang="en-US" smtClean="0"/>
              <a:pPr/>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556CD-E22A-4294-9AC0-723C151A86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CC859-8D41-4106-8F3E-7CE296AAFE3C}" type="datetime1">
              <a:rPr lang="en-US" smtClean="0"/>
              <a:pPr/>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556CD-E22A-4294-9AC0-723C151A86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5ABFC3-C0B2-477D-94B1-5122A2FE334D}" type="datetime1">
              <a:rPr lang="en-US" smtClean="0"/>
              <a:pPr/>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556CD-E22A-4294-9AC0-723C151A8682}"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B7778F-60AB-41E5-8289-C2E412D09A70}" type="datetime1">
              <a:rPr lang="en-US" smtClean="0"/>
              <a:pPr/>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556CD-E22A-4294-9AC0-723C151A8682}"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36D7C62-267F-452E-BE30-80219716023B}" type="datetime1">
              <a:rPr lang="en-US" smtClean="0"/>
              <a:pPr/>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8556CD-E22A-4294-9AC0-723C151A8682}"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8EF9AE-0D28-4286-9519-B006A14E6448}" type="datetime1">
              <a:rPr lang="en-US" smtClean="0"/>
              <a:pPr/>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8556CD-E22A-4294-9AC0-723C151A86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BBE42-B7C5-4C9C-9A2C-1190D02EAD5E}" type="datetime1">
              <a:rPr lang="en-US" smtClean="0"/>
              <a:pPr/>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8556CD-E22A-4294-9AC0-723C151A86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39DB7F-C138-4B0A-8184-211C40AD889B}" type="datetime1">
              <a:rPr lang="en-US" smtClean="0"/>
              <a:pPr/>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556CD-E22A-4294-9AC0-723C151A86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B52D64-28FF-463F-B91E-F5729B4A9D08}" type="datetime1">
              <a:rPr lang="en-US" smtClean="0"/>
              <a:pPr/>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556CD-E22A-4294-9AC0-723C151A868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5304FF-D25D-491A-9506-4A03A5ED541E}" type="datetime1">
              <a:rPr lang="en-US" smtClean="0"/>
              <a:pPr/>
              <a:t>4/18/2022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98556CD-E22A-4294-9AC0-723C151A8682}"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hyperlink" Target="Contract%20Provisions%20from%202%20CFR%20200%20Apend%20II%20Fillable.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hitehouse.gov/omb/circulars_index-ffm" TargetMode="External"/><Relationship Id="rId2" Type="http://schemas.openxmlformats.org/officeDocument/2006/relationships/hyperlink" Target="http://www.ecfr.gov/cgi-bin/ECFR?page=browse" TargetMode="External"/><Relationship Id="rId1" Type="http://schemas.openxmlformats.org/officeDocument/2006/relationships/slideLayout" Target="../slideLayouts/slideLayout2.xml"/><Relationship Id="rId5" Type="http://schemas.openxmlformats.org/officeDocument/2006/relationships/hyperlink" Target="https://www.gpo.gov/fdsys/pkg/CFR-2013-title7-vol4/xml/CFR-2013-title7-vol4-sec210-21.xml" TargetMode="External"/><Relationship Id="rId4" Type="http://schemas.openxmlformats.org/officeDocument/2006/relationships/hyperlink" Target="http://www.fns.usda.gov/school-meals/regulati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mailto:Shannon.Effle@state.nm.us" TargetMode="External"/><Relationship Id="rId2" Type="http://schemas.openxmlformats.org/officeDocument/2006/relationships/hyperlink" Target="mailto:Vincent.Baca@state.nm.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458200" cy="3886200"/>
          </a:xfrm>
        </p:spPr>
        <p:txBody>
          <a:bodyPr>
            <a:noAutofit/>
          </a:bodyPr>
          <a:lstStyle/>
          <a:p>
            <a:pPr algn="ctr"/>
            <a:r>
              <a:rPr lang="en-US" sz="4400" dirty="0"/>
              <a:t>Procurement/Food Service Management Contract Training </a:t>
            </a:r>
            <a:br>
              <a:rPr lang="en-US" dirty="0"/>
            </a:br>
            <a:br>
              <a:rPr lang="en-US" dirty="0"/>
            </a:br>
            <a:r>
              <a:rPr lang="en-US" dirty="0"/>
              <a:t>                                                     </a:t>
            </a:r>
            <a:endParaRPr lang="en-US" dirty="0">
              <a:effectLst>
                <a:glow rad="228600">
                  <a:srgbClr val="FF0000">
                    <a:alpha val="40000"/>
                  </a:srgbClr>
                </a:glow>
                <a:reflection blurRad="12700" stA="48000" endA="300" endPos="55000" dir="5400000" sy="-90000" algn="bl" rotWithShape="0"/>
              </a:effectLst>
            </a:endParaRPr>
          </a:p>
        </p:txBody>
      </p:sp>
      <p:sp>
        <p:nvSpPr>
          <p:cNvPr id="5" name="Subtitle 4"/>
          <p:cNvSpPr>
            <a:spLocks noGrp="1"/>
          </p:cNvSpPr>
          <p:nvPr>
            <p:ph type="subTitle" idx="1"/>
          </p:nvPr>
        </p:nvSpPr>
        <p:spPr>
          <a:xfrm>
            <a:off x="1371600" y="3200400"/>
            <a:ext cx="6400800" cy="1219200"/>
          </a:xfrm>
        </p:spPr>
        <p:txBody>
          <a:bodyPr>
            <a:normAutofit/>
          </a:bodyPr>
          <a:lstStyle/>
          <a:p>
            <a:pPr algn="ctr"/>
            <a:r>
              <a:rPr lang="en-US" b="1" dirty="0">
                <a:solidFill>
                  <a:schemeClr val="bg2">
                    <a:lumMod val="50000"/>
                  </a:schemeClr>
                </a:solidFill>
              </a:rPr>
              <a:t>By:</a:t>
            </a:r>
          </a:p>
          <a:p>
            <a:pPr algn="ctr"/>
            <a:r>
              <a:rPr lang="en-US" b="1" dirty="0">
                <a:solidFill>
                  <a:schemeClr val="bg2">
                    <a:lumMod val="50000"/>
                  </a:schemeClr>
                </a:solidFill>
              </a:rPr>
              <a:t>Vincent Baca, Shannon Effle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715000"/>
            <a:ext cx="1727200" cy="1028700"/>
          </a:xfrm>
          <a:prstGeom prst="rect">
            <a:avLst/>
          </a:prstGeom>
        </p:spPr>
      </p:pic>
      <p:pic>
        <p:nvPicPr>
          <p:cNvPr id="7" name="Picture 6" descr="cid:image001.jpg@01CF9F55.46CC3BA0"/>
          <p:cNvPicPr/>
          <p:nvPr/>
        </p:nvPicPr>
        <p:blipFill>
          <a:blip r:embed="rId4" cstate="print"/>
          <a:srcRect/>
          <a:stretch>
            <a:fillRect/>
          </a:stretch>
        </p:blipFill>
        <p:spPr bwMode="auto">
          <a:xfrm>
            <a:off x="304800" y="5715000"/>
            <a:ext cx="1752600" cy="1019175"/>
          </a:xfrm>
          <a:prstGeom prst="rect">
            <a:avLst/>
          </a:prstGeom>
          <a:noFill/>
          <a:ln w="9525">
            <a:noFill/>
            <a:miter lim="800000"/>
            <a:headEnd/>
            <a:tailEnd/>
          </a:ln>
        </p:spPr>
      </p:pic>
      <p:sp>
        <p:nvSpPr>
          <p:cNvPr id="3" name="AutoShape 2" descr="Image result for procurement"/>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26579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lstStyle/>
          <a:p>
            <a:r>
              <a:rPr lang="en-US" sz="4000" dirty="0">
                <a:latin typeface="Times New Roman" panose="02020603050405020304" pitchFamily="18" charset="0"/>
                <a:cs typeface="Times New Roman" panose="02020603050405020304" pitchFamily="18" charset="0"/>
              </a:rPr>
              <a:t>SOLICITATION</a:t>
            </a:r>
          </a:p>
        </p:txBody>
      </p:sp>
      <p:sp>
        <p:nvSpPr>
          <p:cNvPr id="3" name="Content Placeholder 2"/>
          <p:cNvSpPr>
            <a:spLocks noGrp="1"/>
          </p:cNvSpPr>
          <p:nvPr>
            <p:ph idx="1"/>
          </p:nvPr>
        </p:nvSpPr>
        <p:spPr>
          <a:xfrm>
            <a:off x="304800" y="990600"/>
            <a:ext cx="8686800" cy="5105400"/>
          </a:xfrm>
        </p:spPr>
        <p:txBody>
          <a:bodyPr>
            <a:normAutofit lnSpcReduction="10000"/>
          </a:bodyPr>
          <a:lstStyle/>
          <a:p>
            <a:pPr marL="0" indent="0">
              <a:buNone/>
            </a:pPr>
            <a:r>
              <a:rPr lang="en-US" u="sng" dirty="0">
                <a:solidFill>
                  <a:schemeClr val="tx1"/>
                </a:solidFill>
                <a:latin typeface="Times New Roman" panose="02020603050405020304" pitchFamily="18" charset="0"/>
                <a:cs typeface="Times New Roman" panose="02020603050405020304" pitchFamily="18" charset="0"/>
              </a:rPr>
              <a:t>Cost Methodology</a:t>
            </a:r>
            <a:endParaRPr lang="en-US" dirty="0">
              <a:solidFill>
                <a:schemeClr val="tx1"/>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RFP Components: Fees</a:t>
            </a:r>
          </a:p>
          <a:p>
            <a:pPr lvl="1">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A la carte (Fixed Price Contracts)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Meal Equivalency Factor </a:t>
            </a:r>
          </a:p>
          <a:p>
            <a:pPr lvl="1">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Catering/Non- Program Foods</a:t>
            </a:r>
          </a:p>
          <a:p>
            <a:pPr lvl="1">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Price Adjustments in Renewals Consumer Price Index(CPI)</a:t>
            </a:r>
          </a:p>
          <a:p>
            <a:pPr lvl="1">
              <a:buNone/>
            </a:pPr>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u="sng" dirty="0">
                <a:solidFill>
                  <a:schemeClr val="tx1"/>
                </a:solidFill>
                <a:latin typeface="Times New Roman" panose="02020603050405020304" pitchFamily="18" charset="0"/>
                <a:cs typeface="Times New Roman" panose="02020603050405020304" pitchFamily="18" charset="0"/>
              </a:rPr>
              <a:t>Evaluation Criteria Score Card / Score Card</a:t>
            </a:r>
          </a:p>
          <a:p>
            <a:pPr>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RFP needs to contain evaluation criteria</a:t>
            </a:r>
          </a:p>
          <a:p>
            <a:pPr>
              <a:buFont typeface="Courier New" panose="02070309020205020404" pitchFamily="49" charset="0"/>
              <a:buChar char="o"/>
            </a:pPr>
            <a:r>
              <a:rPr lang="en-US" sz="2400" dirty="0">
                <a:solidFill>
                  <a:schemeClr val="tx1"/>
                </a:solidFill>
                <a:latin typeface="Times New Roman" panose="02020603050405020304" pitchFamily="18" charset="0"/>
                <a:cs typeface="Times New Roman" panose="02020603050405020304" pitchFamily="18" charset="0"/>
              </a:rPr>
              <a:t>Critical for evaluation criteria to be clearly stated in the </a:t>
            </a:r>
            <a:r>
              <a:rPr lang="en-US" dirty="0">
                <a:solidFill>
                  <a:schemeClr val="tx1"/>
                </a:solidFill>
                <a:latin typeface="Times New Roman" panose="02020603050405020304" pitchFamily="18" charset="0"/>
                <a:cs typeface="Times New Roman" panose="02020603050405020304" pitchFamily="18" charset="0"/>
              </a:rPr>
              <a:t>S</a:t>
            </a:r>
            <a:r>
              <a:rPr lang="en-US" sz="2400" dirty="0">
                <a:solidFill>
                  <a:schemeClr val="tx1"/>
                </a:solidFill>
                <a:latin typeface="Times New Roman" panose="02020603050405020304" pitchFamily="18" charset="0"/>
                <a:cs typeface="Times New Roman" panose="02020603050405020304" pitchFamily="18" charset="0"/>
              </a:rPr>
              <a:t>olicitation</a:t>
            </a:r>
          </a:p>
          <a:p>
            <a:pPr>
              <a:buFont typeface="Courier New" panose="02070309020205020404" pitchFamily="49" charset="0"/>
              <a:buChar char="o"/>
            </a:pPr>
            <a:r>
              <a:rPr lang="en-US" sz="2400" u="sng" dirty="0">
                <a:solidFill>
                  <a:schemeClr val="tx1"/>
                </a:solidFill>
                <a:latin typeface="Times New Roman" panose="02020603050405020304" pitchFamily="18" charset="0"/>
                <a:cs typeface="Times New Roman" panose="02020603050405020304" pitchFamily="18" charset="0"/>
              </a:rPr>
              <a:t>Price</a:t>
            </a: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MUST</a:t>
            </a:r>
            <a:r>
              <a:rPr lang="en-US" sz="2400" dirty="0">
                <a:solidFill>
                  <a:schemeClr val="tx1"/>
                </a:solidFill>
                <a:latin typeface="Times New Roman" panose="02020603050405020304" pitchFamily="18" charset="0"/>
                <a:cs typeface="Times New Roman" panose="02020603050405020304" pitchFamily="18" charset="0"/>
              </a:rPr>
              <a:t> be the primary scoring factor in all contracts that are going to be using Federal funds to pay for the services  </a:t>
            </a:r>
          </a:p>
          <a:p>
            <a:pPr marL="457200" lvl="1" indent="0">
              <a:buNone/>
            </a:pPr>
            <a:endParaRPr lang="en-US" sz="2400" dirty="0">
              <a:solidFill>
                <a:schemeClr val="tx1"/>
              </a:solidFill>
              <a:latin typeface="Times New Roman" panose="02020603050405020304" pitchFamily="18" charset="0"/>
              <a:cs typeface="Times New Roman" panose="02020603050405020304" pitchFamily="18" charset="0"/>
            </a:endParaRPr>
          </a:p>
          <a:p>
            <a:pPr lvl="1"/>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dirty="0"/>
          </a:p>
        </p:txBody>
      </p:sp>
    </p:spTree>
    <p:extLst>
      <p:ext uri="{BB962C8B-B14F-4D97-AF65-F5344CB8AC3E}">
        <p14:creationId xmlns:p14="http://schemas.microsoft.com/office/powerpoint/2010/main" val="385005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lstStyle/>
          <a:p>
            <a:r>
              <a:rPr lang="en-US" sz="4000" dirty="0">
                <a:latin typeface="Times New Roman" panose="02020603050405020304" pitchFamily="18" charset="0"/>
                <a:cs typeface="Times New Roman" panose="02020603050405020304" pitchFamily="18" charset="0"/>
              </a:rPr>
              <a:t>CONTRACT AWARD</a:t>
            </a:r>
          </a:p>
        </p:txBody>
      </p:sp>
      <p:sp>
        <p:nvSpPr>
          <p:cNvPr id="3" name="Content Placeholder 2"/>
          <p:cNvSpPr>
            <a:spLocks noGrp="1"/>
          </p:cNvSpPr>
          <p:nvPr>
            <p:ph idx="1"/>
          </p:nvPr>
        </p:nvSpPr>
        <p:spPr>
          <a:xfrm>
            <a:off x="584200" y="1066800"/>
            <a:ext cx="8229600" cy="4525963"/>
          </a:xfrm>
        </p:spPr>
        <p:txBody>
          <a:bodyPr>
            <a:normAutofit/>
          </a:bodyPr>
          <a:lstStyle/>
          <a:p>
            <a:r>
              <a:rPr lang="en-US" sz="2800" dirty="0">
                <a:solidFill>
                  <a:schemeClr val="tx1"/>
                </a:solidFill>
                <a:latin typeface="Times New Roman" panose="02020603050405020304" pitchFamily="18" charset="0"/>
                <a:cs typeface="Times New Roman" panose="02020603050405020304" pitchFamily="18" charset="0"/>
              </a:rPr>
              <a:t>The SFA must be responsive and responsible during RFP process. </a:t>
            </a:r>
          </a:p>
          <a:p>
            <a:r>
              <a:rPr lang="en-US" sz="2800" dirty="0">
                <a:solidFill>
                  <a:schemeClr val="tx1"/>
                </a:solidFill>
                <a:latin typeface="Times New Roman" panose="02020603050405020304" pitchFamily="18" charset="0"/>
                <a:cs typeface="Times New Roman" panose="02020603050405020304" pitchFamily="18" charset="0"/>
              </a:rPr>
              <a:t>All responses received and provide answers from the SFA and RFP shall all be scored</a:t>
            </a:r>
          </a:p>
          <a:p>
            <a:r>
              <a:rPr lang="en-US" sz="2800" dirty="0">
                <a:solidFill>
                  <a:schemeClr val="tx1"/>
                </a:solidFill>
                <a:latin typeface="Times New Roman" panose="02020603050405020304" pitchFamily="18" charset="0"/>
                <a:cs typeface="Times New Roman" panose="02020603050405020304" pitchFamily="18" charset="0"/>
              </a:rPr>
              <a:t>SFA board approves</a:t>
            </a:r>
          </a:p>
          <a:p>
            <a:r>
              <a:rPr lang="en-US" sz="2800" dirty="0">
                <a:solidFill>
                  <a:schemeClr val="tx1"/>
                </a:solidFill>
                <a:latin typeface="Times New Roman" panose="02020603050405020304" pitchFamily="18" charset="0"/>
                <a:cs typeface="Times New Roman" panose="02020603050405020304" pitchFamily="18" charset="0"/>
              </a:rPr>
              <a:t>SA reviewed and approved</a:t>
            </a:r>
          </a:p>
          <a:p>
            <a:r>
              <a:rPr lang="en-US" sz="2800" dirty="0">
                <a:solidFill>
                  <a:schemeClr val="tx1"/>
                </a:solidFill>
                <a:latin typeface="Times New Roman" panose="02020603050405020304" pitchFamily="18" charset="0"/>
                <a:cs typeface="Times New Roman" panose="02020603050405020304" pitchFamily="18" charset="0"/>
              </a:rPr>
              <a:t>SA approval </a:t>
            </a:r>
            <a:r>
              <a:rPr lang="en-US" sz="2800" b="1" dirty="0">
                <a:solidFill>
                  <a:schemeClr val="tx1"/>
                </a:solidFill>
                <a:latin typeface="Times New Roman" panose="02020603050405020304" pitchFamily="18" charset="0"/>
                <a:cs typeface="Times New Roman" panose="02020603050405020304" pitchFamily="18" charset="0"/>
              </a:rPr>
              <a:t>must</a:t>
            </a:r>
            <a:r>
              <a:rPr lang="en-US" sz="2800" dirty="0">
                <a:solidFill>
                  <a:schemeClr val="tx1"/>
                </a:solidFill>
                <a:latin typeface="Times New Roman" panose="02020603050405020304" pitchFamily="18" charset="0"/>
                <a:cs typeface="Times New Roman" panose="02020603050405020304" pitchFamily="18" charset="0"/>
              </a:rPr>
              <a:t> be in writing prior to executing the contract</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5867400"/>
            <a:ext cx="1270000" cy="8763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734" y="5967455"/>
            <a:ext cx="1752381" cy="676190"/>
          </a:xfrm>
          <a:prstGeom prst="rect">
            <a:avLst/>
          </a:prstGeom>
        </p:spPr>
      </p:pic>
    </p:spTree>
    <p:extLst>
      <p:ext uri="{BB962C8B-B14F-4D97-AF65-F5344CB8AC3E}">
        <p14:creationId xmlns:p14="http://schemas.microsoft.com/office/powerpoint/2010/main" val="3122603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609600"/>
          </a:xfrm>
        </p:spPr>
        <p:txBody>
          <a:bodyPr/>
          <a:lstStyle/>
          <a:p>
            <a:r>
              <a:rPr lang="en-US" sz="4000" dirty="0">
                <a:solidFill>
                  <a:schemeClr val="bg2">
                    <a:lumMod val="50000"/>
                  </a:schemeClr>
                </a:solidFill>
                <a:latin typeface="Times New Roman" panose="02020603050405020304" pitchFamily="18" charset="0"/>
                <a:cs typeface="Times New Roman" panose="02020603050405020304" pitchFamily="18" charset="0"/>
              </a:rPr>
              <a:t>CONTRACT MONITORING </a:t>
            </a:r>
          </a:p>
        </p:txBody>
      </p:sp>
      <p:sp>
        <p:nvSpPr>
          <p:cNvPr id="3" name="Content Placeholder 2"/>
          <p:cNvSpPr>
            <a:spLocks noGrp="1"/>
          </p:cNvSpPr>
          <p:nvPr>
            <p:ph idx="1"/>
          </p:nvPr>
        </p:nvSpPr>
        <p:spPr>
          <a:xfrm>
            <a:off x="381000" y="685800"/>
            <a:ext cx="8229600" cy="6172200"/>
          </a:xfrm>
        </p:spPr>
        <p:txBody>
          <a:bodyPr>
            <a:noAutofit/>
          </a:bodyPr>
          <a:lstStyle/>
          <a:p>
            <a:pPr marL="0" lvl="0" indent="0">
              <a:buNone/>
            </a:pPr>
            <a:r>
              <a:rPr lang="en-US" sz="2000" dirty="0">
                <a:solidFill>
                  <a:schemeClr val="tx1"/>
                </a:solidFill>
                <a:latin typeface="Times New Roman" panose="02020603050405020304" pitchFamily="18" charset="0"/>
                <a:cs typeface="Times New Roman" panose="02020603050405020304" pitchFamily="18" charset="0"/>
              </a:rPr>
              <a:t>Monitoring include:</a:t>
            </a:r>
          </a:p>
          <a:p>
            <a:pPr lvl="0"/>
            <a:r>
              <a:rPr lang="en-US" sz="2000" dirty="0">
                <a:solidFill>
                  <a:schemeClr val="tx1"/>
                </a:solidFill>
                <a:latin typeface="Times New Roman" panose="02020603050405020304" pitchFamily="18" charset="0"/>
                <a:cs typeface="Times New Roman" panose="02020603050405020304" pitchFamily="18" charset="0"/>
              </a:rPr>
              <a:t>Food quality, safety, and inventories are maintained </a:t>
            </a:r>
          </a:p>
          <a:p>
            <a:pPr lvl="0"/>
            <a:r>
              <a:rPr lang="en-US" sz="2000" dirty="0">
                <a:solidFill>
                  <a:schemeClr val="tx1"/>
                </a:solidFill>
                <a:latin typeface="Times New Roman" panose="02020603050405020304" pitchFamily="18" charset="0"/>
                <a:cs typeface="Times New Roman" panose="02020603050405020304" pitchFamily="18" charset="0"/>
              </a:rPr>
              <a:t>All contract provisions including compliance with the:</a:t>
            </a:r>
          </a:p>
          <a:p>
            <a:pPr lvl="1"/>
            <a:r>
              <a:rPr lang="en-US" sz="2000" dirty="0">
                <a:solidFill>
                  <a:schemeClr val="tx1"/>
                </a:solidFill>
                <a:latin typeface="Times New Roman" panose="02020603050405020304" pitchFamily="18" charset="0"/>
                <a:cs typeface="Times New Roman" panose="02020603050405020304" pitchFamily="18" charset="0"/>
              </a:rPr>
              <a:t>Menu</a:t>
            </a:r>
          </a:p>
          <a:p>
            <a:pPr lvl="1"/>
            <a:r>
              <a:rPr lang="en-US" sz="2000" dirty="0">
                <a:solidFill>
                  <a:schemeClr val="tx1"/>
                </a:solidFill>
                <a:latin typeface="Times New Roman" panose="02020603050405020304" pitchFamily="18" charset="0"/>
                <a:cs typeface="Times New Roman" panose="02020603050405020304" pitchFamily="18" charset="0"/>
              </a:rPr>
              <a:t>Health inspections</a:t>
            </a:r>
          </a:p>
          <a:p>
            <a:pPr lvl="1"/>
            <a:r>
              <a:rPr lang="en-US" sz="2000" dirty="0">
                <a:solidFill>
                  <a:schemeClr val="tx1"/>
                </a:solidFill>
                <a:latin typeface="Times New Roman" panose="02020603050405020304" pitchFamily="18" charset="0"/>
                <a:cs typeface="Times New Roman" panose="02020603050405020304" pitchFamily="18" charset="0"/>
              </a:rPr>
              <a:t>Buy American</a:t>
            </a:r>
          </a:p>
          <a:p>
            <a:r>
              <a:rPr lang="en-US" sz="2000" dirty="0">
                <a:solidFill>
                  <a:schemeClr val="tx1"/>
                </a:solidFill>
                <a:latin typeface="Times New Roman" panose="02020603050405020304" pitchFamily="18" charset="0"/>
                <a:cs typeface="Times New Roman" panose="02020603050405020304" pitchFamily="18" charset="0"/>
              </a:rPr>
              <a:t>The contract terms were adhered to </a:t>
            </a:r>
          </a:p>
          <a:p>
            <a:r>
              <a:rPr lang="en-US" sz="2000" dirty="0">
                <a:solidFill>
                  <a:schemeClr val="tx1"/>
                </a:solidFill>
                <a:latin typeface="Times New Roman" panose="02020603050405020304" pitchFamily="18" charset="0"/>
                <a:cs typeface="Times New Roman" panose="02020603050405020304" pitchFamily="18" charset="0"/>
              </a:rPr>
              <a:t> All program requirements were met</a:t>
            </a:r>
          </a:p>
          <a:p>
            <a:r>
              <a:rPr lang="en-US" sz="2000" dirty="0">
                <a:solidFill>
                  <a:schemeClr val="tx1"/>
                </a:solidFill>
                <a:latin typeface="Times New Roman" panose="02020603050405020304" pitchFamily="18" charset="0"/>
                <a:cs typeface="Times New Roman" panose="02020603050405020304" pitchFamily="18" charset="0"/>
              </a:rPr>
              <a:t> Only </a:t>
            </a:r>
            <a:r>
              <a:rPr lang="en-US" sz="2000" b="1" dirty="0">
                <a:solidFill>
                  <a:srgbClr val="FF0000"/>
                </a:solidFill>
                <a:latin typeface="Times New Roman" panose="02020603050405020304" pitchFamily="18" charset="0"/>
                <a:cs typeface="Times New Roman" panose="02020603050405020304" pitchFamily="18" charset="0"/>
              </a:rPr>
              <a:t>allowable costs </a:t>
            </a:r>
            <a:r>
              <a:rPr lang="en-US" sz="2000" dirty="0">
                <a:solidFill>
                  <a:schemeClr val="tx1"/>
                </a:solidFill>
                <a:latin typeface="Times New Roman" panose="02020603050405020304" pitchFamily="18" charset="0"/>
                <a:cs typeface="Times New Roman" panose="02020603050405020304" pitchFamily="18" charset="0"/>
              </a:rPr>
              <a:t>were paid from the NP food service account </a:t>
            </a:r>
          </a:p>
          <a:p>
            <a:pPr marL="0" indent="0">
              <a:buNone/>
            </a:pPr>
            <a:r>
              <a:rPr lang="en-US" sz="2000" dirty="0">
                <a:solidFill>
                  <a:srgbClr val="FF0000"/>
                </a:solidFill>
                <a:latin typeface="Times New Roman" panose="02020603050405020304" pitchFamily="18" charset="0"/>
                <a:cs typeface="Times New Roman" panose="02020603050405020304" pitchFamily="18" charset="0"/>
              </a:rPr>
              <a:t>“The contractor must separately identify for each cost submitted for payment to the school food authority the amount of that cost that is allowable (can be paid from the nonprofit school food service account) and the amount that is unallowable (cannot be paid from the nonprofit school food service account).”</a:t>
            </a:r>
          </a:p>
          <a:p>
            <a:r>
              <a:rPr lang="en-US" sz="2000" dirty="0">
                <a:solidFill>
                  <a:schemeClr val="tx1"/>
                </a:solidFill>
                <a:latin typeface="Times New Roman" panose="02020603050405020304" pitchFamily="18" charset="0"/>
                <a:cs typeface="Times New Roman" panose="02020603050405020304" pitchFamily="18" charset="0"/>
              </a:rPr>
              <a:t>State Agency Monitoring during AR and during the 3 year cycle procurement review </a:t>
            </a:r>
          </a:p>
          <a:p>
            <a:pPr>
              <a:buNone/>
            </a:pPr>
            <a:r>
              <a:rPr lang="en-US" sz="2000" dirty="0">
                <a:latin typeface="Times New Roman" panose="02020603050405020304" pitchFamily="18" charset="0"/>
                <a:cs typeface="Times New Roman" panose="02020603050405020304" pitchFamily="18" charset="0"/>
                <a:hlinkClick r:id="rId3" action="ppaction://hlinkfile"/>
              </a:rPr>
              <a:t>Contract Provisions from 2 CFR 200 Appendix II</a:t>
            </a:r>
            <a:endParaRPr lang="en-US" sz="20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pPr/>
              <a:t>12</a:t>
            </a:fld>
            <a:endParaRPr lang="en-US" dirty="0"/>
          </a:p>
        </p:txBody>
      </p:sp>
    </p:spTree>
    <p:extLst>
      <p:ext uri="{BB962C8B-B14F-4D97-AF65-F5344CB8AC3E}">
        <p14:creationId xmlns:p14="http://schemas.microsoft.com/office/powerpoint/2010/main" val="246859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838200"/>
          </a:xfrm>
        </p:spPr>
        <p:txBody>
          <a:bodyPr>
            <a:normAutofit/>
          </a:bodyPr>
          <a:lstStyle/>
          <a:p>
            <a:r>
              <a:rPr lang="en-US" sz="4000" dirty="0">
                <a:solidFill>
                  <a:schemeClr val="bg2">
                    <a:lumMod val="50000"/>
                  </a:schemeClr>
                </a:solidFill>
                <a:latin typeface="Times New Roman" panose="02020603050405020304" pitchFamily="18" charset="0"/>
                <a:cs typeface="Times New Roman" panose="02020603050405020304" pitchFamily="18" charset="0"/>
              </a:rPr>
              <a:t>Types of Contracts and Monitoring </a:t>
            </a:r>
          </a:p>
        </p:txBody>
      </p:sp>
      <p:sp>
        <p:nvSpPr>
          <p:cNvPr id="3" name="Content Placeholder 2"/>
          <p:cNvSpPr>
            <a:spLocks noGrp="1"/>
          </p:cNvSpPr>
          <p:nvPr>
            <p:ph idx="1"/>
          </p:nvPr>
        </p:nvSpPr>
        <p:spPr>
          <a:xfrm>
            <a:off x="304800" y="1066800"/>
            <a:ext cx="8686800" cy="4953000"/>
          </a:xfrm>
        </p:spPr>
        <p:txBody>
          <a:bodyPr>
            <a:normAutofit/>
          </a:bodyPr>
          <a:lstStyle/>
          <a:p>
            <a:pPr marL="0" indent="0">
              <a:buNone/>
            </a:pPr>
            <a:r>
              <a:rPr lang="en-US" sz="3200" b="1" dirty="0">
                <a:solidFill>
                  <a:schemeClr val="tx1"/>
                </a:solidFill>
                <a:latin typeface="Times New Roman" panose="02020603050405020304" pitchFamily="18" charset="0"/>
                <a:cs typeface="Times New Roman" panose="02020603050405020304" pitchFamily="18" charset="0"/>
              </a:rPr>
              <a:t>Fixed Price Contracts</a:t>
            </a:r>
          </a:p>
          <a:p>
            <a:r>
              <a:rPr lang="en-US" sz="2800" u="sng" dirty="0">
                <a:solidFill>
                  <a:schemeClr val="tx1"/>
                </a:solidFill>
                <a:latin typeface="Times New Roman" panose="02020603050405020304" pitchFamily="18" charset="0"/>
                <a:cs typeface="Times New Roman" panose="02020603050405020304" pitchFamily="18" charset="0"/>
              </a:rPr>
              <a:t>USDA Foods</a:t>
            </a:r>
          </a:p>
          <a:p>
            <a:pPr lvl="1"/>
            <a:r>
              <a:rPr lang="en-US" sz="2400" dirty="0">
                <a:solidFill>
                  <a:schemeClr val="tx1"/>
                </a:solidFill>
                <a:latin typeface="Times New Roman" panose="02020603050405020304" pitchFamily="18" charset="0"/>
                <a:cs typeface="Times New Roman" panose="02020603050405020304" pitchFamily="18" charset="0"/>
              </a:rPr>
              <a:t>Based on value of USDA Foods received</a:t>
            </a:r>
          </a:p>
          <a:p>
            <a:pPr lvl="1"/>
            <a:r>
              <a:rPr lang="en-US" sz="2400" dirty="0">
                <a:solidFill>
                  <a:schemeClr val="tx1"/>
                </a:solidFill>
                <a:latin typeface="Times New Roman" panose="02020603050405020304" pitchFamily="18" charset="0"/>
                <a:cs typeface="Times New Roman" panose="02020603050405020304" pitchFamily="18" charset="0"/>
              </a:rPr>
              <a:t>SFA monitors State agency report of allocations available </a:t>
            </a:r>
          </a:p>
          <a:p>
            <a:pPr lvl="1"/>
            <a:r>
              <a:rPr lang="en-US" sz="2400" dirty="0">
                <a:solidFill>
                  <a:schemeClr val="tx1"/>
                </a:solidFill>
                <a:latin typeface="Times New Roman" panose="02020603050405020304" pitchFamily="18" charset="0"/>
                <a:cs typeface="Times New Roman" panose="02020603050405020304" pitchFamily="18" charset="0"/>
              </a:rPr>
              <a:t>SFA ensures processed products are ordered and received to prevent processor inventory build-up and to ensure the product is received and value credited to the SFA</a:t>
            </a:r>
          </a:p>
          <a:p>
            <a:pPr lvl="1"/>
            <a:endParaRPr lang="en-US" sz="1700" dirty="0">
              <a:solidFill>
                <a:schemeClr val="tx1"/>
              </a:solidFill>
              <a:latin typeface="Times New Roman" panose="02020603050405020304" pitchFamily="18" charset="0"/>
              <a:cs typeface="Times New Roman" panose="02020603050405020304" pitchFamily="18" charset="0"/>
            </a:endParaRPr>
          </a:p>
          <a:p>
            <a:r>
              <a:rPr lang="en-US" sz="2800" u="sng" dirty="0">
                <a:solidFill>
                  <a:schemeClr val="tx1"/>
                </a:solidFill>
                <a:latin typeface="Times New Roman" panose="02020603050405020304" pitchFamily="18" charset="0"/>
                <a:cs typeface="Times New Roman" panose="02020603050405020304" pitchFamily="18" charset="0"/>
              </a:rPr>
              <a:t>Purchased Foods – NONE</a:t>
            </a:r>
          </a:p>
          <a:p>
            <a:pPr lvl="1"/>
            <a:r>
              <a:rPr lang="en-US" sz="2400" dirty="0">
                <a:solidFill>
                  <a:schemeClr val="tx1"/>
                </a:solidFill>
                <a:latin typeface="Times New Roman" panose="02020603050405020304" pitchFamily="18" charset="0"/>
                <a:cs typeface="Times New Roman" panose="02020603050405020304" pitchFamily="18" charset="0"/>
              </a:rPr>
              <a:t>Discounts, Rebates and Credits are built into the fixed price established during solicitation phase </a:t>
            </a:r>
          </a:p>
          <a:p>
            <a:endParaRPr lang="en-US" dirty="0">
              <a:solidFill>
                <a:schemeClr val="tx1"/>
              </a:solidFill>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pPr/>
              <a:t>13</a:t>
            </a:fld>
            <a:endParaRPr lang="en-US" dirty="0"/>
          </a:p>
        </p:txBody>
      </p:sp>
    </p:spTree>
    <p:extLst>
      <p:ext uri="{BB962C8B-B14F-4D97-AF65-F5344CB8AC3E}">
        <p14:creationId xmlns:p14="http://schemas.microsoft.com/office/powerpoint/2010/main" val="2200341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85800"/>
          </a:xfrm>
        </p:spPr>
        <p:txBody>
          <a:bodyPr/>
          <a:lstStyle/>
          <a:p>
            <a:r>
              <a:rPr lang="en-US" sz="3600" dirty="0"/>
              <a:t>Monitoring FSMC Invoice </a:t>
            </a:r>
          </a:p>
        </p:txBody>
      </p:sp>
      <p:sp>
        <p:nvSpPr>
          <p:cNvPr id="3" name="Content Placeholder 2"/>
          <p:cNvSpPr>
            <a:spLocks noGrp="1"/>
          </p:cNvSpPr>
          <p:nvPr>
            <p:ph idx="1"/>
          </p:nvPr>
        </p:nvSpPr>
        <p:spPr>
          <a:xfrm>
            <a:off x="381000" y="990600"/>
            <a:ext cx="8229600" cy="4953000"/>
          </a:xfrm>
        </p:spPr>
        <p:txBody>
          <a:bodyPr>
            <a:normAutofit fontScale="92500" lnSpcReduction="10000"/>
          </a:bodyPr>
          <a:lstStyle/>
          <a:p>
            <a:r>
              <a:rPr lang="en-US" dirty="0">
                <a:solidFill>
                  <a:schemeClr val="tx1"/>
                </a:solidFill>
                <a:latin typeface="Times New Roman" panose="02020603050405020304" pitchFamily="18" charset="0"/>
                <a:cs typeface="Times New Roman" panose="02020603050405020304" pitchFamily="18" charset="0"/>
              </a:rPr>
              <a:t>All SFA’s with a FSMC must monitor their invoices to ensure all cost are allowable or unallowable to their NSLP. </a:t>
            </a:r>
          </a:p>
          <a:p>
            <a:r>
              <a:rPr lang="en-US" dirty="0">
                <a:solidFill>
                  <a:schemeClr val="tx1"/>
                </a:solidFill>
                <a:latin typeface="Times New Roman" panose="02020603050405020304" pitchFamily="18" charset="0"/>
                <a:cs typeface="Times New Roman" panose="02020603050405020304" pitchFamily="18" charset="0"/>
              </a:rPr>
              <a:t>SFA shall ensure that the invoice is itemized and broken down by cost. </a:t>
            </a:r>
          </a:p>
          <a:p>
            <a:r>
              <a:rPr lang="en-US" dirty="0">
                <a:solidFill>
                  <a:schemeClr val="tx1"/>
                </a:solidFill>
                <a:latin typeface="Times New Roman" panose="02020603050405020304" pitchFamily="18" charset="0"/>
                <a:cs typeface="Times New Roman" panose="02020603050405020304" pitchFamily="18" charset="0"/>
              </a:rPr>
              <a:t>No Miscellaneous fees shall be charged if this is done the SFA must ask the FSMC what they are for.</a:t>
            </a:r>
          </a:p>
          <a:p>
            <a:r>
              <a:rPr lang="en-US" dirty="0">
                <a:solidFill>
                  <a:schemeClr val="tx1"/>
                </a:solidFill>
                <a:latin typeface="Times New Roman" panose="02020603050405020304" pitchFamily="18" charset="0"/>
                <a:cs typeface="Times New Roman" panose="02020603050405020304" pitchFamily="18" charset="0"/>
              </a:rPr>
              <a:t>The SFA shall have the </a:t>
            </a:r>
            <a:r>
              <a:rPr lang="en-US" dirty="0">
                <a:solidFill>
                  <a:srgbClr val="FF0000"/>
                </a:solidFill>
                <a:latin typeface="Times New Roman" panose="02020603050405020304" pitchFamily="18" charset="0"/>
                <a:cs typeface="Times New Roman" panose="02020603050405020304" pitchFamily="18" charset="0"/>
              </a:rPr>
              <a:t>FSMC invoice itemize </a:t>
            </a:r>
            <a:r>
              <a:rPr lang="en-US" dirty="0">
                <a:solidFill>
                  <a:schemeClr val="tx1"/>
                </a:solidFill>
                <a:latin typeface="Times New Roman" panose="02020603050405020304" pitchFamily="18" charset="0"/>
                <a:cs typeface="Times New Roman" panose="02020603050405020304" pitchFamily="18" charset="0"/>
              </a:rPr>
              <a:t>the Management fee or give a breakdown of what the management fee covers such as FTE’s, salaries, benefits, food cost and any other management fee assigned to this fee billed to the SFA. </a:t>
            </a:r>
          </a:p>
          <a:p>
            <a:r>
              <a:rPr lang="en-US" dirty="0">
                <a:solidFill>
                  <a:schemeClr val="tx1"/>
                </a:solidFill>
                <a:latin typeface="Times New Roman" panose="02020603050405020304" pitchFamily="18" charset="0"/>
                <a:cs typeface="Times New Roman" panose="02020603050405020304" pitchFamily="18" charset="0"/>
              </a:rPr>
              <a:t>The SA will ask the SFA for sample invoices and all invoices must be itemized and display how credits, rebates, and discounts are applied. </a:t>
            </a:r>
            <a:endParaRPr lang="en-US" dirty="0">
              <a:solidFill>
                <a:schemeClr val="tx1"/>
              </a:solidFill>
            </a:endParaRPr>
          </a:p>
          <a:p>
            <a:pPr marL="0" indent="0">
              <a:buNone/>
            </a:pPr>
            <a:r>
              <a:rPr lang="en-US" dirty="0">
                <a:solidFill>
                  <a:schemeClr val="tx1"/>
                </a:solidFill>
              </a:rPr>
              <a:t> </a:t>
            </a:r>
          </a:p>
          <a:p>
            <a:pPr marL="0" indent="0">
              <a:buNone/>
            </a:pPr>
            <a:endParaRPr lang="en-US" dirty="0"/>
          </a:p>
        </p:txBody>
      </p:sp>
      <p:sp>
        <p:nvSpPr>
          <p:cNvPr id="4" name="Slide Number Placeholder 3"/>
          <p:cNvSpPr>
            <a:spLocks noGrp="1"/>
          </p:cNvSpPr>
          <p:nvPr>
            <p:ph type="sldNum" sz="quarter" idx="12"/>
          </p:nvPr>
        </p:nvSpPr>
        <p:spPr/>
        <p:txBody>
          <a:bodyPr/>
          <a:lstStyle/>
          <a:p>
            <a:fld id="{D98556CD-E22A-4294-9AC0-723C151A8682}" type="slidenum">
              <a:rPr lang="en-US" smtClean="0"/>
              <a:pPr/>
              <a:t>14</a:t>
            </a:fld>
            <a:endParaRPr lang="en-US"/>
          </a:p>
        </p:txBody>
      </p:sp>
    </p:spTree>
    <p:extLst>
      <p:ext uri="{BB962C8B-B14F-4D97-AF65-F5344CB8AC3E}">
        <p14:creationId xmlns:p14="http://schemas.microsoft.com/office/powerpoint/2010/main" val="426512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838200"/>
          </a:xfrm>
        </p:spPr>
        <p:txBody>
          <a:bodyPr>
            <a:normAutofit/>
          </a:bodyPr>
          <a:lstStyle/>
          <a:p>
            <a:r>
              <a:rPr lang="en-US" sz="4000" dirty="0">
                <a:solidFill>
                  <a:schemeClr val="bg2">
                    <a:lumMod val="50000"/>
                  </a:schemeClr>
                </a:solidFill>
                <a:latin typeface="Times New Roman" panose="02020603050405020304" pitchFamily="18" charset="0"/>
                <a:cs typeface="Times New Roman" panose="02020603050405020304" pitchFamily="18" charset="0"/>
              </a:rPr>
              <a:t>Types of Contracts and Monitoring </a:t>
            </a:r>
          </a:p>
        </p:txBody>
      </p:sp>
      <p:sp>
        <p:nvSpPr>
          <p:cNvPr id="3" name="Content Placeholder 2"/>
          <p:cNvSpPr>
            <a:spLocks noGrp="1"/>
          </p:cNvSpPr>
          <p:nvPr>
            <p:ph idx="1"/>
          </p:nvPr>
        </p:nvSpPr>
        <p:spPr>
          <a:xfrm>
            <a:off x="533400" y="1295400"/>
            <a:ext cx="8229600" cy="5105400"/>
          </a:xfrm>
        </p:spPr>
        <p:txBody>
          <a:bodyPr>
            <a:normAutofit fontScale="85000" lnSpcReduction="20000"/>
          </a:bodyPr>
          <a:lstStyle/>
          <a:p>
            <a:pPr marL="0" indent="0">
              <a:buNone/>
            </a:pPr>
            <a:r>
              <a:rPr lang="en-US" sz="3000" b="1" dirty="0">
                <a:solidFill>
                  <a:schemeClr val="tx1"/>
                </a:solidFill>
                <a:latin typeface="Times New Roman" panose="02020603050405020304" pitchFamily="18" charset="0"/>
                <a:cs typeface="Times New Roman" panose="02020603050405020304" pitchFamily="18" charset="0"/>
              </a:rPr>
              <a:t>Cost Reimbursable Contracts</a:t>
            </a:r>
          </a:p>
          <a:p>
            <a:r>
              <a:rPr lang="en-US" sz="3000" u="sng" dirty="0">
                <a:solidFill>
                  <a:schemeClr val="tx1"/>
                </a:solidFill>
                <a:latin typeface="Times New Roman" panose="02020603050405020304" pitchFamily="18" charset="0"/>
                <a:cs typeface="Times New Roman" panose="02020603050405020304" pitchFamily="18" charset="0"/>
              </a:rPr>
              <a:t>USDA Foods</a:t>
            </a:r>
          </a:p>
          <a:p>
            <a:pPr lvl="1"/>
            <a:r>
              <a:rPr lang="en-US" sz="3000" dirty="0">
                <a:solidFill>
                  <a:schemeClr val="tx1"/>
                </a:solidFill>
                <a:latin typeface="Times New Roman" panose="02020603050405020304" pitchFamily="18" charset="0"/>
                <a:cs typeface="Times New Roman" panose="02020603050405020304" pitchFamily="18" charset="0"/>
              </a:rPr>
              <a:t>Same as Fixed Price Contract</a:t>
            </a:r>
          </a:p>
          <a:p>
            <a:r>
              <a:rPr lang="en-US" sz="3000" u="sng" dirty="0">
                <a:solidFill>
                  <a:schemeClr val="tx1"/>
                </a:solidFill>
                <a:latin typeface="Times New Roman" panose="02020603050405020304" pitchFamily="18" charset="0"/>
                <a:cs typeface="Times New Roman" panose="02020603050405020304" pitchFamily="18" charset="0"/>
              </a:rPr>
              <a:t>Purchased Foods </a:t>
            </a:r>
          </a:p>
          <a:p>
            <a:pPr lvl="1"/>
            <a:r>
              <a:rPr lang="en-US" sz="3000" dirty="0">
                <a:solidFill>
                  <a:schemeClr val="tx1"/>
                </a:solidFill>
                <a:latin typeface="Times New Roman" panose="02020603050405020304" pitchFamily="18" charset="0"/>
                <a:cs typeface="Times New Roman" panose="02020603050405020304" pitchFamily="18" charset="0"/>
              </a:rPr>
              <a:t>If FSMC purchases, based on:</a:t>
            </a:r>
          </a:p>
          <a:p>
            <a:pPr lvl="2"/>
            <a:r>
              <a:rPr lang="en-US" sz="3000" dirty="0">
                <a:solidFill>
                  <a:schemeClr val="tx1"/>
                </a:solidFill>
                <a:latin typeface="Times New Roman" panose="02020603050405020304" pitchFamily="18" charset="0"/>
                <a:cs typeface="Times New Roman" panose="02020603050405020304" pitchFamily="18" charset="0"/>
              </a:rPr>
              <a:t>Eligible products </a:t>
            </a:r>
            <a:r>
              <a:rPr lang="en-US" sz="3000" i="1" dirty="0">
                <a:solidFill>
                  <a:schemeClr val="tx1"/>
                </a:solidFill>
                <a:latin typeface="Times New Roman" panose="02020603050405020304" pitchFamily="18" charset="0"/>
                <a:cs typeface="Times New Roman" panose="02020603050405020304" pitchFamily="18" charset="0"/>
              </a:rPr>
              <a:t>[obtain list from FSMC]</a:t>
            </a:r>
          </a:p>
          <a:p>
            <a:pPr lvl="2"/>
            <a:r>
              <a:rPr lang="en-US" sz="3000" dirty="0">
                <a:solidFill>
                  <a:schemeClr val="tx1"/>
                </a:solidFill>
                <a:latin typeface="Times New Roman" panose="02020603050405020304" pitchFamily="18" charset="0"/>
                <a:cs typeface="Times New Roman" panose="02020603050405020304" pitchFamily="18" charset="0"/>
              </a:rPr>
              <a:t>Volume purchases </a:t>
            </a:r>
            <a:r>
              <a:rPr lang="en-US" sz="3000" i="1" dirty="0">
                <a:solidFill>
                  <a:schemeClr val="tx1"/>
                </a:solidFill>
                <a:latin typeface="Times New Roman" panose="02020603050405020304" pitchFamily="18" charset="0"/>
                <a:cs typeface="Times New Roman" panose="02020603050405020304" pitchFamily="18" charset="0"/>
              </a:rPr>
              <a:t>[obtain invoices to determine: price charged, credits received]</a:t>
            </a:r>
          </a:p>
          <a:p>
            <a:pPr lvl="2"/>
            <a:r>
              <a:rPr lang="en-US" sz="3000" dirty="0">
                <a:solidFill>
                  <a:schemeClr val="tx1"/>
                </a:solidFill>
                <a:latin typeface="Times New Roman" panose="02020603050405020304" pitchFamily="18" charset="0"/>
                <a:cs typeface="Times New Roman" panose="02020603050405020304" pitchFamily="18" charset="0"/>
              </a:rPr>
              <a:t>Calculate the value of credits and proportion of credits to purchases to reconciliation value</a:t>
            </a:r>
          </a:p>
          <a:p>
            <a:pPr lvl="2"/>
            <a:r>
              <a:rPr lang="en-US" sz="3000" dirty="0">
                <a:solidFill>
                  <a:schemeClr val="tx1"/>
                </a:solidFill>
                <a:latin typeface="Times New Roman" panose="02020603050405020304" pitchFamily="18" charset="0"/>
                <a:cs typeface="Times New Roman" panose="02020603050405020304" pitchFamily="18" charset="0"/>
              </a:rPr>
              <a:t>Reconcile value with amount credited by the FSMC</a:t>
            </a:r>
          </a:p>
          <a:p>
            <a:pPr lvl="2">
              <a:buClr>
                <a:schemeClr val="accent3"/>
              </a:buClr>
              <a:buNone/>
            </a:pPr>
            <a:r>
              <a:rPr lang="en-US" sz="3000" b="1" dirty="0">
                <a:solidFill>
                  <a:srgbClr val="FF0000"/>
                </a:solidFill>
                <a:latin typeface="Times New Roman" panose="02020603050405020304" pitchFamily="18" charset="0"/>
                <a:cs typeface="Times New Roman" panose="02020603050405020304" pitchFamily="18" charset="0"/>
              </a:rPr>
              <a:t>**Assure that discounts, rebates and credits are </a:t>
            </a:r>
            <a:r>
              <a:rPr lang="en-US" sz="3000" b="1" u="sng" dirty="0">
                <a:solidFill>
                  <a:srgbClr val="FF0000"/>
                </a:solidFill>
                <a:latin typeface="Times New Roman" panose="02020603050405020304" pitchFamily="18" charset="0"/>
                <a:cs typeface="Times New Roman" panose="02020603050405020304" pitchFamily="18" charset="0"/>
              </a:rPr>
              <a:t>identified and returned </a:t>
            </a:r>
            <a:r>
              <a:rPr lang="en-US" sz="3000" b="1" dirty="0">
                <a:solidFill>
                  <a:srgbClr val="FF0000"/>
                </a:solidFill>
                <a:latin typeface="Times New Roman" panose="02020603050405020304" pitchFamily="18" charset="0"/>
                <a:cs typeface="Times New Roman" panose="02020603050405020304" pitchFamily="18" charset="0"/>
              </a:rPr>
              <a:t>to SFAs in invoices**</a:t>
            </a:r>
          </a:p>
          <a:p>
            <a:pPr lvl="2">
              <a:buClr>
                <a:schemeClr val="accent3"/>
              </a:buClr>
            </a:pPr>
            <a:endParaRPr lang="en-US" sz="2200" dirty="0"/>
          </a:p>
          <a:p>
            <a:pPr lvl="1"/>
            <a:endParaRPr lang="en-US" sz="2200" dirty="0"/>
          </a:p>
          <a:p>
            <a:pPr lvl="1"/>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15</a:t>
            </a:fld>
            <a:endParaRPr lang="en-US" dirty="0"/>
          </a:p>
        </p:txBody>
      </p:sp>
    </p:spTree>
    <p:extLst>
      <p:ext uri="{BB962C8B-B14F-4D97-AF65-F5344CB8AC3E}">
        <p14:creationId xmlns:p14="http://schemas.microsoft.com/office/powerpoint/2010/main" val="4001666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lstStyle/>
          <a:p>
            <a:r>
              <a:rPr lang="en-US" sz="3600" dirty="0"/>
              <a:t>Credits, Rebates and Discounts</a:t>
            </a:r>
          </a:p>
        </p:txBody>
      </p:sp>
      <p:sp>
        <p:nvSpPr>
          <p:cNvPr id="3" name="Content Placeholder 2"/>
          <p:cNvSpPr>
            <a:spLocks noGrp="1"/>
          </p:cNvSpPr>
          <p:nvPr>
            <p:ph idx="1"/>
          </p:nvPr>
        </p:nvSpPr>
        <p:spPr>
          <a:xfrm>
            <a:off x="457200" y="914400"/>
            <a:ext cx="8229600" cy="5211763"/>
          </a:xfrm>
        </p:spPr>
        <p:txBody>
          <a:bodyPr/>
          <a:lstStyle/>
          <a:p>
            <a:r>
              <a:rPr lang="en-US" sz="1800" dirty="0">
                <a:solidFill>
                  <a:schemeClr val="tx1"/>
                </a:solidFill>
                <a:latin typeface="Times New Roman" panose="02020603050405020304" pitchFamily="18" charset="0"/>
                <a:cs typeface="Times New Roman" panose="02020603050405020304" pitchFamily="18" charset="0"/>
              </a:rPr>
              <a:t>The SFA and State Agency are responsible for the following </a:t>
            </a:r>
          </a:p>
          <a:p>
            <a:pPr lvl="1"/>
            <a:r>
              <a:rPr lang="en-US" sz="1800" dirty="0">
                <a:solidFill>
                  <a:schemeClr val="tx1"/>
                </a:solidFill>
                <a:latin typeface="Times New Roman" panose="02020603050405020304" pitchFamily="18" charset="0"/>
                <a:cs typeface="Times New Roman" panose="02020603050405020304" pitchFamily="18" charset="0"/>
              </a:rPr>
              <a:t>The SFA shall do monitor this process when billed by the FSMC</a:t>
            </a:r>
          </a:p>
          <a:p>
            <a:pPr marL="457200" lvl="1" indent="0">
              <a:buNone/>
            </a:pPr>
            <a:r>
              <a:rPr lang="en-US" sz="1800" dirty="0">
                <a:solidFill>
                  <a:schemeClr val="tx1"/>
                </a:solidFill>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Review Document: How to Get FSMCs to Disclose Rebates Discounts and 	Credits  </a:t>
            </a:r>
          </a:p>
          <a:p>
            <a:pPr lvl="1"/>
            <a:r>
              <a:rPr lang="en-US" sz="1800" dirty="0">
                <a:solidFill>
                  <a:schemeClr val="tx1"/>
                </a:solidFill>
                <a:latin typeface="Times New Roman" panose="02020603050405020304" pitchFamily="18" charset="0"/>
                <a:cs typeface="Times New Roman" panose="02020603050405020304" pitchFamily="18" charset="0"/>
              </a:rPr>
              <a:t>The SA will require the SFA to show documentation that this is being done during the PR </a:t>
            </a:r>
          </a:p>
          <a:p>
            <a:pPr marL="457200" lvl="1" indent="0">
              <a:buNone/>
            </a:pPr>
            <a:r>
              <a:rPr lang="en-US" sz="1800" dirty="0">
                <a:solidFill>
                  <a:schemeClr val="tx1"/>
                </a:solidFill>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Review Document: How to Get FSMCs to disclose Rebates, Discounts and  	Credits</a:t>
            </a:r>
          </a:p>
          <a:p>
            <a:pPr marL="457200" lvl="1" indent="0">
              <a:buNone/>
            </a:pPr>
            <a:r>
              <a:rPr lang="en-US" sz="1800" dirty="0">
                <a:solidFill>
                  <a:schemeClr val="tx1"/>
                </a:solidFill>
                <a:latin typeface="Times New Roman" panose="02020603050405020304" pitchFamily="18" charset="0"/>
                <a:cs typeface="Times New Roman" panose="02020603050405020304" pitchFamily="18" charset="0"/>
              </a:rPr>
              <a:t>7 CFR 250.51(a) states, “In both fixed-price and cost- reimbursable contracts, the FSMC must credit the recipient agency for the value of all donated foods received for use in the recipient agency's meal service in a school year or fiscal year (including both entitlement and bonus foods).” Further 7 CFR 250.51(b) provides the following; “The recipient agency may permit crediting for the value of donated foods through invoice reductions, refunds, discounts, or other means. However, all forms of crediting must provide clear documentation of the value received from the donated foods—e.g., by separate line item entries on invoices.”</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98556CD-E22A-4294-9AC0-723C151A8682}" type="slidenum">
              <a:rPr lang="en-US" smtClean="0"/>
              <a:pPr/>
              <a:t>16</a:t>
            </a:fld>
            <a:endParaRPr lang="en-US"/>
          </a:p>
        </p:txBody>
      </p:sp>
    </p:spTree>
    <p:extLst>
      <p:ext uri="{BB962C8B-B14F-4D97-AF65-F5344CB8AC3E}">
        <p14:creationId xmlns:p14="http://schemas.microsoft.com/office/powerpoint/2010/main" val="4020213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sz="4000" dirty="0">
                <a:solidFill>
                  <a:schemeClr val="bg2">
                    <a:lumMod val="50000"/>
                  </a:schemeClr>
                </a:solidFill>
                <a:latin typeface="Times New Roman" panose="02020603050405020304" pitchFamily="18" charset="0"/>
                <a:cs typeface="Times New Roman" panose="02020603050405020304" pitchFamily="18" charset="0"/>
              </a:rPr>
              <a:t>CONTRACT RENEWAL</a:t>
            </a:r>
          </a:p>
        </p:txBody>
      </p:sp>
      <p:sp>
        <p:nvSpPr>
          <p:cNvPr id="3" name="Content Placeholder 2"/>
          <p:cNvSpPr>
            <a:spLocks noGrp="1"/>
          </p:cNvSpPr>
          <p:nvPr>
            <p:ph idx="1"/>
          </p:nvPr>
        </p:nvSpPr>
        <p:spPr>
          <a:xfrm>
            <a:off x="457200" y="685800"/>
            <a:ext cx="8382000" cy="5638800"/>
          </a:xfrm>
        </p:spPr>
        <p:txBody>
          <a:bodyPr>
            <a:normAutofit fontScale="85000" lnSpcReduction="20000"/>
          </a:bodyPr>
          <a:lstStyle/>
          <a:p>
            <a:pPr marL="0" lvl="1" indent="0" algn="ctr">
              <a:buClr>
                <a:schemeClr val="accent2"/>
              </a:buClr>
              <a:buNone/>
            </a:pPr>
            <a:endParaRPr lang="en-US" sz="2600" i="0" u="sng" dirty="0">
              <a:solidFill>
                <a:schemeClr val="tx1"/>
              </a:solidFill>
              <a:latin typeface="Times New Roman" panose="02020603050405020304" pitchFamily="18" charset="0"/>
              <a:cs typeface="Times New Roman" panose="02020603050405020304" pitchFamily="18" charset="0"/>
            </a:endParaRPr>
          </a:p>
          <a:p>
            <a:pPr marL="0" lvl="1" indent="0" algn="ctr">
              <a:buClr>
                <a:schemeClr val="accent2"/>
              </a:buClr>
              <a:buNone/>
            </a:pPr>
            <a:r>
              <a:rPr lang="en-US" sz="2600" i="0" u="sng" dirty="0">
                <a:solidFill>
                  <a:schemeClr val="tx1"/>
                </a:solidFill>
                <a:latin typeface="Times New Roman" panose="02020603050405020304" pitchFamily="18" charset="0"/>
                <a:cs typeface="Times New Roman" panose="02020603050405020304" pitchFamily="18" charset="0"/>
              </a:rPr>
              <a:t>Contract renewal is </a:t>
            </a:r>
            <a:r>
              <a:rPr lang="en-US" sz="2600" i="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permitted</a:t>
            </a:r>
            <a:r>
              <a:rPr lang="en-US" sz="2600" i="0" u="sng" dirty="0">
                <a:solidFill>
                  <a:schemeClr val="tx1"/>
                </a:solidFill>
                <a:latin typeface="Times New Roman" panose="02020603050405020304" pitchFamily="18" charset="0"/>
                <a:cs typeface="Times New Roman" panose="02020603050405020304" pitchFamily="18" charset="0"/>
              </a:rPr>
              <a:t>, not required or automatic  </a:t>
            </a:r>
          </a:p>
          <a:p>
            <a:pPr marL="0" lvl="1" indent="0" algn="ctr">
              <a:buClr>
                <a:schemeClr val="accent2"/>
              </a:buClr>
              <a:buNone/>
            </a:pPr>
            <a:r>
              <a:rPr lang="en-US" sz="2600" i="0" u="sng" dirty="0">
                <a:solidFill>
                  <a:schemeClr val="tx1"/>
                </a:solidFill>
                <a:latin typeface="Times New Roman" panose="02020603050405020304" pitchFamily="18" charset="0"/>
                <a:cs typeface="Times New Roman" panose="02020603050405020304" pitchFamily="18" charset="0"/>
              </a:rPr>
              <a:t>                                         </a:t>
            </a:r>
          </a:p>
          <a:p>
            <a:pPr marL="342900" lvl="1" indent="-342900">
              <a:buClr>
                <a:schemeClr val="accent2"/>
              </a:buClr>
            </a:pPr>
            <a:r>
              <a:rPr lang="en-US" sz="2600" b="1" i="0" dirty="0">
                <a:solidFill>
                  <a:schemeClr val="tx1"/>
                </a:solidFill>
                <a:latin typeface="Times New Roman" panose="02020603050405020304" pitchFamily="18" charset="0"/>
                <a:cs typeface="Times New Roman" panose="02020603050405020304" pitchFamily="18" charset="0"/>
              </a:rPr>
              <a:t>Renewal options are one year at a time with a maximum of 4 renewals (per federal procurement 5 year contract duration).</a:t>
            </a:r>
          </a:p>
          <a:p>
            <a:pPr marL="742950" lvl="2" indent="-342900">
              <a:buClr>
                <a:schemeClr val="accent2"/>
              </a:buClr>
            </a:pPr>
            <a:r>
              <a:rPr lang="en-US" sz="2600" b="1" i="1" dirty="0">
                <a:solidFill>
                  <a:schemeClr val="tx2"/>
                </a:solidFill>
                <a:latin typeface="Times New Roman" panose="02020603050405020304" pitchFamily="18" charset="0"/>
                <a:cs typeface="Times New Roman" panose="02020603050405020304" pitchFamily="18" charset="0"/>
              </a:rPr>
              <a:t>Note: NMSA 13-1-30B When a procurement involves the expenditure of federal funds, the procurement shall be conducted in accordance with mandatory applicable federal law and regulations.</a:t>
            </a:r>
          </a:p>
          <a:p>
            <a:pPr marL="342900" lvl="1" indent="-342900">
              <a:buClr>
                <a:schemeClr val="accent2"/>
              </a:buClr>
            </a:pPr>
            <a:r>
              <a:rPr lang="en-US" sz="2600" b="1" i="0" dirty="0">
                <a:solidFill>
                  <a:schemeClr val="tx1"/>
                </a:solidFill>
                <a:latin typeface="Times New Roman" panose="02020603050405020304" pitchFamily="18" charset="0"/>
                <a:cs typeface="Times New Roman" panose="02020603050405020304" pitchFamily="18" charset="0"/>
              </a:rPr>
              <a:t>Subject to the same terms and conditions as established in the original solicitation and contract</a:t>
            </a:r>
          </a:p>
          <a:p>
            <a:pPr marL="742950" lvl="2" indent="-342900">
              <a:buClr>
                <a:schemeClr val="accent2"/>
              </a:buClr>
            </a:pPr>
            <a:r>
              <a:rPr lang="en-US" sz="2600" b="1" i="1" dirty="0">
                <a:solidFill>
                  <a:schemeClr val="tx2"/>
                </a:solidFill>
                <a:latin typeface="Times New Roman" panose="02020603050405020304" pitchFamily="18" charset="0"/>
                <a:cs typeface="Times New Roman" panose="02020603050405020304" pitchFamily="18" charset="0"/>
              </a:rPr>
              <a:t>Amendments, if requested, must be considered to determine if they materially change a contract</a:t>
            </a:r>
            <a:endParaRPr lang="en-US" sz="26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marL="342900" lvl="1" indent="-342900">
              <a:buClr>
                <a:schemeClr val="accent2"/>
              </a:buClr>
            </a:pPr>
            <a:r>
              <a:rPr lang="en-US" sz="2600" b="1" i="0" dirty="0">
                <a:solidFill>
                  <a:schemeClr val="tx1"/>
                </a:solidFill>
                <a:latin typeface="Times New Roman" panose="02020603050405020304" pitchFamily="18" charset="0"/>
                <a:cs typeface="Times New Roman" panose="02020603050405020304" pitchFamily="18" charset="0"/>
              </a:rPr>
              <a:t>Require  SFA documentation if a change is material</a:t>
            </a:r>
          </a:p>
          <a:p>
            <a:pPr marL="742950" lvl="2" indent="-342900">
              <a:buClr>
                <a:schemeClr val="accent2"/>
              </a:buClr>
            </a:pPr>
            <a:r>
              <a:rPr lang="en-US" sz="2600" b="1" i="1" dirty="0">
                <a:solidFill>
                  <a:schemeClr val="tx2"/>
                </a:solidFill>
                <a:latin typeface="Times New Roman" panose="02020603050405020304" pitchFamily="18" charset="0"/>
                <a:cs typeface="Times New Roman" panose="02020603050405020304" pitchFamily="18" charset="0"/>
              </a:rPr>
              <a:t>Change exceeds the value of the small purchase threshold (2 CFR Part 200.324(b)(5)/7 CFR Part 3016.36(g)(2)(v))</a:t>
            </a:r>
            <a:endParaRPr lang="en-US" sz="2600" b="1" dirty="0">
              <a:solidFill>
                <a:schemeClr val="tx1">
                  <a:lumMod val="65000"/>
                  <a:lumOff val="35000"/>
                </a:schemeClr>
              </a:solidFill>
              <a:latin typeface="Times New Roman" panose="02020603050405020304" pitchFamily="18" charset="0"/>
              <a:cs typeface="Times New Roman" panose="02020603050405020304" pitchFamily="18" charset="0"/>
            </a:endParaRPr>
          </a:p>
          <a:p>
            <a:pPr marL="342900" lvl="1" indent="-342900">
              <a:buClr>
                <a:schemeClr val="accent2"/>
              </a:buClr>
            </a:pPr>
            <a:r>
              <a:rPr lang="en-US" sz="2600" b="1" i="0" dirty="0">
                <a:solidFill>
                  <a:schemeClr val="tx1"/>
                </a:solidFill>
                <a:latin typeface="Times New Roman" panose="02020603050405020304" pitchFamily="18" charset="0"/>
                <a:cs typeface="Times New Roman" panose="02020603050405020304" pitchFamily="18" charset="0"/>
              </a:rPr>
              <a:t>If a material change exists, a new solicitation must be published</a:t>
            </a:r>
          </a:p>
          <a:p>
            <a:pPr marL="342900" lvl="1" indent="-342900">
              <a:buClr>
                <a:schemeClr val="accent2"/>
              </a:buClr>
            </a:pPr>
            <a:r>
              <a:rPr lang="en-US" sz="2600" b="1" dirty="0">
                <a:solidFill>
                  <a:schemeClr val="tx1"/>
                </a:solidFill>
                <a:latin typeface="Times New Roman" panose="02020603050405020304" pitchFamily="18" charset="0"/>
                <a:cs typeface="Times New Roman" panose="02020603050405020304" pitchFamily="18" charset="0"/>
              </a:rPr>
              <a:t>All renewals must be state approved</a:t>
            </a:r>
            <a:endParaRPr lang="en-US" sz="2600" b="1" i="0" dirty="0">
              <a:solidFill>
                <a:schemeClr val="tx1"/>
              </a:solidFill>
              <a:latin typeface="Times New Roman" panose="02020603050405020304" pitchFamily="18" charset="0"/>
              <a:cs typeface="Times New Roman" panose="02020603050405020304" pitchFamily="18" charset="0"/>
            </a:endParaRPr>
          </a:p>
          <a:p>
            <a:pPr marL="342900" lvl="1" indent="-342900">
              <a:buClr>
                <a:schemeClr val="accent2"/>
              </a:buClr>
              <a:buFont typeface="Wingdings" panose="05000000000000000000" pitchFamily="2" charset="2"/>
              <a:buChar char="§"/>
            </a:pPr>
            <a:endParaRPr lang="en-US" sz="2400" i="0" dirty="0">
              <a:solidFill>
                <a:schemeClr val="tx1">
                  <a:lumMod val="65000"/>
                  <a:lumOff val="35000"/>
                </a:schemeClr>
              </a:solidFill>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pPr/>
              <a:t>17</a:t>
            </a:fld>
            <a:endParaRPr lang="en-US" dirty="0"/>
          </a:p>
        </p:txBody>
      </p:sp>
    </p:spTree>
    <p:extLst>
      <p:ext uri="{BB962C8B-B14F-4D97-AF65-F5344CB8AC3E}">
        <p14:creationId xmlns:p14="http://schemas.microsoft.com/office/powerpoint/2010/main" val="3635209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0"/>
            <a:ext cx="8229600" cy="990600"/>
          </a:xfrm>
        </p:spPr>
        <p:txBody>
          <a:bodyPr/>
          <a:lstStyle/>
          <a:p>
            <a:r>
              <a:rPr lang="en-US" sz="4000" dirty="0">
                <a:solidFill>
                  <a:schemeClr val="bg2">
                    <a:lumMod val="50000"/>
                  </a:schemeClr>
                </a:solidFill>
                <a:latin typeface="Times New Roman" panose="02020603050405020304" pitchFamily="18" charset="0"/>
                <a:cs typeface="Times New Roman" panose="02020603050405020304" pitchFamily="18" charset="0"/>
              </a:rPr>
              <a:t>CONTRACT RENEWAL</a:t>
            </a:r>
          </a:p>
        </p:txBody>
      </p:sp>
      <p:sp>
        <p:nvSpPr>
          <p:cNvPr id="3" name="Content Placeholder 2"/>
          <p:cNvSpPr>
            <a:spLocks noGrp="1"/>
          </p:cNvSpPr>
          <p:nvPr>
            <p:ph idx="1"/>
          </p:nvPr>
        </p:nvSpPr>
        <p:spPr>
          <a:xfrm>
            <a:off x="457200" y="1447800"/>
            <a:ext cx="8077200" cy="5029200"/>
          </a:xfrm>
        </p:spPr>
        <p:txBody>
          <a:bodyPr>
            <a:normAutofit fontScale="92500" lnSpcReduction="10000"/>
          </a:bodyPr>
          <a:lstStyle/>
          <a:p>
            <a:pPr>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Quality of meal served by the FSMC and services provided to the SFA</a:t>
            </a:r>
          </a:p>
          <a:p>
            <a:pPr>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FSMC’s or vendors effect on SFA finances</a:t>
            </a:r>
          </a:p>
          <a:p>
            <a:pPr>
              <a:buFont typeface="Courier New" panose="02070309020205020404" pitchFamily="49" charset="0"/>
              <a:buChar char="o"/>
            </a:pPr>
            <a:r>
              <a:rPr lang="en-US" dirty="0">
                <a:solidFill>
                  <a:schemeClr val="tx1"/>
                </a:solidFill>
                <a:latin typeface="Times New Roman" panose="02020603050405020304" pitchFamily="18" charset="0"/>
                <a:cs typeface="Times New Roman" panose="02020603050405020304" pitchFamily="18" charset="0"/>
              </a:rPr>
              <a:t>FSMC’s or vendors overall responsiveness and conformance to the contract’s requirements as determined by:</a:t>
            </a:r>
          </a:p>
          <a:p>
            <a:pPr lvl="1">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Contract performance management/administration documentation</a:t>
            </a:r>
          </a:p>
          <a:p>
            <a:pPr lvl="1">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Participation trends</a:t>
            </a:r>
          </a:p>
          <a:p>
            <a:pPr lvl="1">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Overall Services provided met the SFA wants and needs</a:t>
            </a:r>
          </a:p>
          <a:p>
            <a:pPr lvl="1">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Return of discounts, rebates, and credits to the nonprofit food service account</a:t>
            </a:r>
          </a:p>
          <a:p>
            <a:pPr lvl="2">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USDA Foods (fixed price and cost reimbursable contracts)</a:t>
            </a:r>
          </a:p>
          <a:p>
            <a:pPr lvl="2">
              <a:buFont typeface="Wingdings" panose="05000000000000000000" pitchFamily="2" charset="2"/>
              <a:buChar char="§"/>
            </a:pPr>
            <a:r>
              <a:rPr lang="en-US" sz="2400" dirty="0">
                <a:solidFill>
                  <a:schemeClr val="tx1"/>
                </a:solidFill>
                <a:latin typeface="Times New Roman" panose="02020603050405020304" pitchFamily="18" charset="0"/>
                <a:cs typeface="Times New Roman" panose="02020603050405020304" pitchFamily="18" charset="0"/>
              </a:rPr>
              <a:t>Commercially Purchased Foods (cost reimbursable contracts)</a:t>
            </a:r>
          </a:p>
          <a:p>
            <a:endParaRPr lang="en-US" dirty="0"/>
          </a:p>
        </p:txBody>
      </p:sp>
      <p:sp>
        <p:nvSpPr>
          <p:cNvPr id="5" name="TextBox 4"/>
          <p:cNvSpPr txBox="1"/>
          <p:nvPr/>
        </p:nvSpPr>
        <p:spPr>
          <a:xfrm>
            <a:off x="287867" y="838200"/>
            <a:ext cx="5198533" cy="523220"/>
          </a:xfrm>
          <a:prstGeom prst="rect">
            <a:avLst/>
          </a:prstGeom>
          <a:noFill/>
        </p:spPr>
        <p:txBody>
          <a:bodyPr wrap="square" rtlCol="0">
            <a:spAutoFit/>
          </a:bodyPr>
          <a:lstStyle/>
          <a:p>
            <a:pPr algn="ctr"/>
            <a:r>
              <a:rPr lang="en-US" sz="2800" b="1" dirty="0">
                <a:solidFill>
                  <a:schemeClr val="tx1">
                    <a:lumMod val="65000"/>
                    <a:lumOff val="35000"/>
                  </a:schemeClr>
                </a:solidFill>
                <a:latin typeface="Times New Roman" panose="02020603050405020304" pitchFamily="18" charset="0"/>
                <a:cs typeface="Times New Roman" panose="02020603050405020304" pitchFamily="18" charset="0"/>
              </a:rPr>
              <a:t>Some Considerations Include</a:t>
            </a:r>
            <a:r>
              <a:rPr lang="en-US" sz="2800" dirty="0">
                <a:solidFill>
                  <a:schemeClr val="tx1">
                    <a:lumMod val="65000"/>
                    <a:lumOff val="3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29361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609600"/>
          </a:xfrm>
        </p:spPr>
        <p:txBody>
          <a:bodyPr/>
          <a:lstStyle/>
          <a:p>
            <a:r>
              <a:rPr lang="en-US" sz="4000" dirty="0">
                <a:latin typeface="Times New Roman" panose="02020603050405020304" pitchFamily="18" charset="0"/>
                <a:cs typeface="Times New Roman" panose="02020603050405020304" pitchFamily="18" charset="0"/>
              </a:rPr>
              <a:t>Resources</a:t>
            </a:r>
          </a:p>
        </p:txBody>
      </p:sp>
      <p:sp>
        <p:nvSpPr>
          <p:cNvPr id="3" name="Content Placeholder 2"/>
          <p:cNvSpPr>
            <a:spLocks noGrp="1"/>
          </p:cNvSpPr>
          <p:nvPr>
            <p:ph idx="1"/>
          </p:nvPr>
        </p:nvSpPr>
        <p:spPr>
          <a:xfrm>
            <a:off x="533400" y="1066800"/>
            <a:ext cx="8229600" cy="3962400"/>
          </a:xfrm>
        </p:spPr>
        <p:txBody>
          <a:bodyPr>
            <a:normAutofit/>
          </a:bodyPr>
          <a:lstStyle/>
          <a:p>
            <a:r>
              <a:rPr lang="en-US" dirty="0">
                <a:latin typeface="Times New Roman" panose="02020603050405020304" pitchFamily="18" charset="0"/>
                <a:cs typeface="Times New Roman" panose="02020603050405020304" pitchFamily="18" charset="0"/>
              </a:rPr>
              <a:t>Electronic Code of Federal Regulations: </a:t>
            </a:r>
            <a:r>
              <a:rPr lang="en-US" dirty="0">
                <a:latin typeface="Times New Roman" panose="02020603050405020304" pitchFamily="18" charset="0"/>
                <a:cs typeface="Times New Roman" panose="02020603050405020304" pitchFamily="18" charset="0"/>
                <a:hlinkClick r:id="rId2"/>
              </a:rPr>
              <a:t>http://www.ecfr.gov/cgi-bin/ECFR?page=browse</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Office of Management and Budget: </a:t>
            </a:r>
            <a:r>
              <a:rPr lang="en-US" dirty="0">
                <a:latin typeface="Times New Roman" panose="02020603050405020304" pitchFamily="18" charset="0"/>
                <a:cs typeface="Times New Roman" panose="02020603050405020304" pitchFamily="18" charset="0"/>
                <a:hlinkClick r:id="rId3"/>
              </a:rPr>
              <a:t>https://www.whitehouse.gov/omb/circulars_index-ffm</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USDA Food Nutrition Services School Meal Regulations: </a:t>
            </a:r>
            <a:r>
              <a:rPr lang="en-US" dirty="0">
                <a:latin typeface="Times New Roman" panose="02020603050405020304" pitchFamily="18" charset="0"/>
                <a:cs typeface="Times New Roman" panose="02020603050405020304" pitchFamily="18" charset="0"/>
                <a:hlinkClick r:id="rId4"/>
              </a:rPr>
              <a:t>http://www.fns.usda.gov/school-meals/regulations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Code of Federal Regulations 7 CFR 210.21: </a:t>
            </a:r>
            <a:r>
              <a:rPr lang="en-US" dirty="0">
                <a:latin typeface="Times New Roman" panose="02020603050405020304" pitchFamily="18" charset="0"/>
                <a:cs typeface="Times New Roman" panose="02020603050405020304" pitchFamily="18" charset="0"/>
                <a:hlinkClick r:id="rId5"/>
              </a:rPr>
              <a:t>https://www.gpo.gov/fdsys/pkg/CFR-2013-title7-vol4/xml/CFR-2013-title7-vol4-sec210-21.xml</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98556CD-E22A-4294-9AC0-723C151A8682}" type="slidenum">
              <a:rPr lang="en-US" smtClean="0"/>
              <a:pPr/>
              <a:t>19</a:t>
            </a:fld>
            <a:endParaRPr lang="en-US"/>
          </a:p>
        </p:txBody>
      </p:sp>
    </p:spTree>
    <p:extLst>
      <p:ext uri="{BB962C8B-B14F-4D97-AF65-F5344CB8AC3E}">
        <p14:creationId xmlns:p14="http://schemas.microsoft.com/office/powerpoint/2010/main" val="25659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lstStyle/>
          <a:p>
            <a:r>
              <a:rPr lang="en-US" sz="2800" b="1" dirty="0">
                <a:latin typeface="Times New Roman" panose="02020603050405020304" pitchFamily="18" charset="0"/>
                <a:cs typeface="Times New Roman" panose="02020603050405020304" pitchFamily="18" charset="0"/>
              </a:rPr>
              <a:t>FOOD SERVICE MANAGEMENT COMPANIES</a:t>
            </a:r>
          </a:p>
        </p:txBody>
      </p:sp>
      <p:sp>
        <p:nvSpPr>
          <p:cNvPr id="3" name="Content Placeholder 2"/>
          <p:cNvSpPr>
            <a:spLocks noGrp="1"/>
          </p:cNvSpPr>
          <p:nvPr>
            <p:ph idx="1"/>
          </p:nvPr>
        </p:nvSpPr>
        <p:spPr>
          <a:xfrm>
            <a:off x="304800" y="1143000"/>
            <a:ext cx="8229600" cy="4525963"/>
          </a:xfrm>
        </p:spPr>
        <p:txBody>
          <a:bodyPr>
            <a:normAutofit/>
          </a:bodyPr>
          <a:lstStyle/>
          <a:p>
            <a:pPr>
              <a:buNone/>
              <a:defRPr/>
            </a:pPr>
            <a:r>
              <a:rPr lang="en-US" sz="2800" dirty="0">
                <a:latin typeface="Times New Roman" panose="02020603050405020304" pitchFamily="18" charset="0"/>
                <a:cs typeface="Times New Roman" panose="02020603050405020304" pitchFamily="18" charset="0"/>
              </a:rPr>
              <a:t>    </a:t>
            </a:r>
          </a:p>
          <a:p>
            <a:pPr>
              <a:defRPr/>
            </a:pPr>
            <a:r>
              <a:rPr lang="en-US" sz="2800" dirty="0">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An FSMC is any organization, commercial, for-profit, or nonprofit, that contracts with an SFA “</a:t>
            </a:r>
            <a:r>
              <a:rPr lang="en-US" sz="2800" u="sng" dirty="0">
                <a:solidFill>
                  <a:schemeClr val="tx1"/>
                </a:solidFill>
                <a:latin typeface="Times New Roman" panose="02020603050405020304" pitchFamily="18" charset="0"/>
                <a:cs typeface="Times New Roman" panose="02020603050405020304" pitchFamily="18" charset="0"/>
              </a:rPr>
              <a:t>to</a:t>
            </a:r>
            <a:r>
              <a:rPr lang="en-US" sz="2800" dirty="0">
                <a:solidFill>
                  <a:schemeClr val="tx1"/>
                </a:solidFill>
                <a:latin typeface="Times New Roman" panose="02020603050405020304" pitchFamily="18" charset="0"/>
                <a:cs typeface="Times New Roman" panose="02020603050405020304" pitchFamily="18" charset="0"/>
              </a:rPr>
              <a:t> </a:t>
            </a:r>
            <a:r>
              <a:rPr lang="en-US" sz="2800" u="sng" dirty="0">
                <a:solidFill>
                  <a:schemeClr val="tx1"/>
                </a:solidFill>
                <a:latin typeface="Times New Roman" panose="02020603050405020304" pitchFamily="18" charset="0"/>
                <a:cs typeface="Times New Roman" panose="02020603050405020304" pitchFamily="18" charset="0"/>
              </a:rPr>
              <a:t>manage</a:t>
            </a:r>
            <a:r>
              <a:rPr lang="en-US" sz="2800" dirty="0">
                <a:solidFill>
                  <a:schemeClr val="tx1"/>
                </a:solidFill>
                <a:latin typeface="Times New Roman" panose="02020603050405020304" pitchFamily="18" charset="0"/>
                <a:cs typeface="Times New Roman" panose="02020603050405020304" pitchFamily="18" charset="0"/>
              </a:rPr>
              <a:t>” any aspect of the meal service</a:t>
            </a:r>
          </a:p>
          <a:p>
            <a:pPr>
              <a:defRPr/>
            </a:pPr>
            <a:endParaRPr lang="en-US" sz="2800" dirty="0">
              <a:solidFill>
                <a:schemeClr val="tx1"/>
              </a:solidFill>
              <a:latin typeface="Times New Roman" panose="02020603050405020304" pitchFamily="18" charset="0"/>
              <a:cs typeface="Times New Roman" panose="02020603050405020304" pitchFamily="18" charset="0"/>
            </a:endParaRPr>
          </a:p>
          <a:p>
            <a:pPr>
              <a:defRPr/>
            </a:pPr>
            <a:r>
              <a:rPr lang="en-US" sz="2800" dirty="0">
                <a:solidFill>
                  <a:schemeClr val="tx1"/>
                </a:solidFill>
                <a:latin typeface="Times New Roman" panose="02020603050405020304" pitchFamily="18" charset="0"/>
                <a:cs typeface="Times New Roman" panose="02020603050405020304" pitchFamily="18" charset="0"/>
              </a:rPr>
              <a:t>Food Service Management Company” or “FSMC” and “management company” are synonyms used throughout this training</a:t>
            </a:r>
          </a:p>
          <a:p>
            <a:pPr marL="0" indent="0">
              <a:buNone/>
              <a:defRPr/>
            </a:pP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BA9B540C-44DA-4F69-89C9-7C84606640D3}" type="slidenum">
              <a:rPr lang="en-US" smtClean="0"/>
              <a:pPr/>
              <a:t>2</a:t>
            </a:fld>
            <a:endParaRPr lang="en-US" dirty="0"/>
          </a:p>
        </p:txBody>
      </p:sp>
      <p:pic>
        <p:nvPicPr>
          <p:cNvPr id="7" name="Picture 6" descr="cid:image001.jpg@01CF9F55.46CC3BA0"/>
          <p:cNvPicPr/>
          <p:nvPr/>
        </p:nvPicPr>
        <p:blipFill>
          <a:blip r:embed="rId3" cstate="print"/>
          <a:srcRect/>
          <a:stretch>
            <a:fillRect/>
          </a:stretch>
        </p:blipFill>
        <p:spPr bwMode="auto">
          <a:xfrm>
            <a:off x="304800" y="5943600"/>
            <a:ext cx="1524000" cy="790575"/>
          </a:xfrm>
          <a:prstGeom prst="rect">
            <a:avLst/>
          </a:prstGeom>
          <a:noFill/>
          <a:ln w="9525">
            <a:noFill/>
            <a:miter lim="800000"/>
            <a:headEnd/>
            <a:tailEnd/>
          </a:ln>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43800" y="5867400"/>
            <a:ext cx="1270000" cy="876300"/>
          </a:xfrm>
          <a:prstGeom prst="rect">
            <a:avLst/>
          </a:prstGeom>
        </p:spPr>
      </p:pic>
    </p:spTree>
    <p:extLst>
      <p:ext uri="{BB962C8B-B14F-4D97-AF65-F5344CB8AC3E}">
        <p14:creationId xmlns:p14="http://schemas.microsoft.com/office/powerpoint/2010/main" val="3172658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dirty="0">
                <a:latin typeface="Times New Roman" panose="02020603050405020304" pitchFamily="18" charset="0"/>
                <a:cs typeface="Times New Roman" panose="02020603050405020304" pitchFamily="18" charset="0"/>
              </a:rPr>
              <a:t>Contact Information </a:t>
            </a:r>
          </a:p>
        </p:txBody>
      </p:sp>
      <p:sp>
        <p:nvSpPr>
          <p:cNvPr id="3" name="Content Placeholder 2"/>
          <p:cNvSpPr>
            <a:spLocks noGrp="1"/>
          </p:cNvSpPr>
          <p:nvPr>
            <p:ph idx="1"/>
          </p:nvPr>
        </p:nvSpPr>
        <p:spPr>
          <a:xfrm>
            <a:off x="533400" y="1600200"/>
            <a:ext cx="8229600" cy="4525963"/>
          </a:xfrm>
        </p:spPr>
        <p:txBody>
          <a:bodyPr>
            <a:normAutofit/>
          </a:bodyPr>
          <a:lstStyle/>
          <a:p>
            <a:pPr marL="0" indent="0" algn="ctr">
              <a:buNone/>
            </a:pPr>
            <a:r>
              <a:rPr lang="en-US" dirty="0">
                <a:solidFill>
                  <a:schemeClr val="tx1"/>
                </a:solidFill>
              </a:rPr>
              <a:t>Vince Baca</a:t>
            </a:r>
          </a:p>
          <a:p>
            <a:pPr marL="0" indent="0" algn="ctr">
              <a:buNone/>
            </a:pPr>
            <a:r>
              <a:rPr lang="en-US" dirty="0">
                <a:solidFill>
                  <a:schemeClr val="tx1"/>
                </a:solidFill>
              </a:rPr>
              <a:t>Management Analyst</a:t>
            </a:r>
          </a:p>
          <a:p>
            <a:pPr marL="0" indent="0" algn="ctr">
              <a:buNone/>
            </a:pPr>
            <a:r>
              <a:rPr lang="en-US" dirty="0">
                <a:solidFill>
                  <a:schemeClr val="tx1"/>
                </a:solidFill>
                <a:hlinkClick r:id="rId2"/>
              </a:rPr>
              <a:t>Vincent.Baca@state.nm.us</a:t>
            </a:r>
            <a:r>
              <a:rPr lang="en-US" dirty="0">
                <a:solidFill>
                  <a:schemeClr val="tx1"/>
                </a:solidFill>
              </a:rPr>
              <a:t> </a:t>
            </a:r>
          </a:p>
          <a:p>
            <a:pPr marL="0" indent="0" algn="ctr">
              <a:buNone/>
            </a:pPr>
            <a:r>
              <a:rPr lang="en-US" dirty="0">
                <a:solidFill>
                  <a:schemeClr val="tx1"/>
                </a:solidFill>
              </a:rPr>
              <a:t>(505)819-1976</a:t>
            </a:r>
          </a:p>
          <a:p>
            <a:pPr marL="0" indent="0" algn="ctr">
              <a:buNone/>
            </a:pPr>
            <a:endParaRPr lang="en-US" dirty="0">
              <a:solidFill>
                <a:schemeClr val="tx1"/>
              </a:solidFill>
            </a:endParaRPr>
          </a:p>
          <a:p>
            <a:pPr marL="0" indent="0" algn="ctr">
              <a:buNone/>
            </a:pPr>
            <a:r>
              <a:rPr lang="en-US" dirty="0">
                <a:solidFill>
                  <a:schemeClr val="tx1"/>
                </a:solidFill>
              </a:rPr>
              <a:t>Shannon Effle</a:t>
            </a:r>
          </a:p>
          <a:p>
            <a:pPr marL="0" indent="0" algn="ctr">
              <a:buNone/>
            </a:pPr>
            <a:r>
              <a:rPr lang="en-US" dirty="0">
                <a:solidFill>
                  <a:schemeClr val="tx1"/>
                </a:solidFill>
              </a:rPr>
              <a:t>Business Operations Specialist – A</a:t>
            </a:r>
          </a:p>
          <a:p>
            <a:pPr marL="0" indent="0" algn="ctr">
              <a:buNone/>
            </a:pPr>
            <a:r>
              <a:rPr lang="en-US" dirty="0">
                <a:solidFill>
                  <a:schemeClr val="tx1"/>
                </a:solidFill>
                <a:hlinkClick r:id="rId3"/>
              </a:rPr>
              <a:t>Shannon.Effle@state.nm.us</a:t>
            </a:r>
            <a:r>
              <a:rPr lang="en-US" dirty="0">
                <a:solidFill>
                  <a:schemeClr val="tx1"/>
                </a:solidFill>
              </a:rPr>
              <a:t> </a:t>
            </a:r>
          </a:p>
          <a:p>
            <a:pPr marL="0" indent="0" algn="ctr">
              <a:buNone/>
            </a:pPr>
            <a:r>
              <a:rPr lang="en-US" dirty="0">
                <a:solidFill>
                  <a:schemeClr val="tx1"/>
                </a:solidFill>
              </a:rPr>
              <a:t>(505)490-7307</a:t>
            </a:r>
          </a:p>
          <a:p>
            <a:pPr marL="0" indent="0" algn="ctr">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D98556CD-E22A-4294-9AC0-723C151A8682}" type="slidenum">
              <a:rPr lang="en-US" smtClean="0"/>
              <a:pPr/>
              <a:t>20</a:t>
            </a:fld>
            <a:endParaRPr lang="en-US"/>
          </a:p>
        </p:txBody>
      </p:sp>
    </p:spTree>
    <p:extLst>
      <p:ext uri="{BB962C8B-B14F-4D97-AF65-F5344CB8AC3E}">
        <p14:creationId xmlns:p14="http://schemas.microsoft.com/office/powerpoint/2010/main" val="270928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sz="3200" dirty="0">
                <a:latin typeface="Times New Roman" panose="02020603050405020304" pitchFamily="18" charset="0"/>
                <a:cs typeface="Times New Roman" panose="02020603050405020304" pitchFamily="18" charset="0"/>
              </a:rPr>
              <a:t>REASONS SFAs MAY CONTRACT W/ FSMC</a:t>
            </a:r>
          </a:p>
        </p:txBody>
      </p:sp>
      <p:sp>
        <p:nvSpPr>
          <p:cNvPr id="3" name="Content Placeholder 2"/>
          <p:cNvSpPr>
            <a:spLocks noGrp="1"/>
          </p:cNvSpPr>
          <p:nvPr>
            <p:ph idx="1"/>
          </p:nvPr>
        </p:nvSpPr>
        <p:spPr>
          <a:xfrm>
            <a:off x="533400" y="1371600"/>
            <a:ext cx="8229600" cy="4525963"/>
          </a:xfrm>
        </p:spPr>
        <p:txBody>
          <a:bodyPr>
            <a:normAutofit/>
          </a:bodyPr>
          <a:lstStyle/>
          <a:p>
            <a:pPr marL="514350" lvl="1" indent="-514350">
              <a:buFont typeface="+mj-lt"/>
              <a:buAutoNum type="arabicPeriod"/>
            </a:pPr>
            <a:r>
              <a:rPr lang="en-US" sz="2800" i="0" dirty="0">
                <a:solidFill>
                  <a:schemeClr val="tx1"/>
                </a:solidFill>
                <a:latin typeface="Times New Roman" panose="02020603050405020304" pitchFamily="18" charset="0"/>
                <a:cs typeface="Times New Roman" panose="02020603050405020304" pitchFamily="18" charset="0"/>
              </a:rPr>
              <a:t>FSMCs convince board members the meal service program can be operated cheaper, easier, and more efficient with a FSMC</a:t>
            </a:r>
          </a:p>
          <a:p>
            <a:pPr marL="514350" lvl="1" indent="-514350">
              <a:buFont typeface="+mj-lt"/>
              <a:buAutoNum type="arabicPeriod"/>
            </a:pPr>
            <a:r>
              <a:rPr lang="en-US" sz="2800" i="0" dirty="0">
                <a:solidFill>
                  <a:schemeClr val="tx1"/>
                </a:solidFill>
                <a:latin typeface="Times New Roman" panose="02020603050405020304" pitchFamily="18" charset="0"/>
                <a:cs typeface="Times New Roman" panose="02020603050405020304" pitchFamily="18" charset="0"/>
              </a:rPr>
              <a:t>The board determines the district lacks the expertise /resources to operate the program </a:t>
            </a:r>
            <a:endParaRPr lang="en-US" sz="2800" dirty="0">
              <a:solidFill>
                <a:schemeClr val="tx1"/>
              </a:solidFill>
              <a:latin typeface="Times New Roman" panose="02020603050405020304" pitchFamily="18" charset="0"/>
              <a:cs typeface="Times New Roman" panose="02020603050405020304" pitchFamily="18" charset="0"/>
            </a:endParaRPr>
          </a:p>
          <a:p>
            <a:pPr marL="514350" lvl="1" indent="-514350">
              <a:buFont typeface="+mj-lt"/>
              <a:buAutoNum type="arabicPeriod"/>
            </a:pPr>
            <a:r>
              <a:rPr lang="en-US" sz="2800" i="0" dirty="0">
                <a:solidFill>
                  <a:schemeClr val="tx1"/>
                </a:solidFill>
                <a:latin typeface="Times New Roman" panose="02020603050405020304" pitchFamily="18" charset="0"/>
                <a:cs typeface="Times New Roman" panose="02020603050405020304" pitchFamily="18" charset="0"/>
              </a:rPr>
              <a:t>The operation is not financially sound, the general fund subsidizes the operation.    </a:t>
            </a:r>
          </a:p>
          <a:p>
            <a:pPr marL="514350" lvl="1" indent="-514350">
              <a:buFont typeface="+mj-lt"/>
              <a:buAutoNum type="arabicPeriod"/>
            </a:pPr>
            <a:endParaRPr lang="en-US" sz="2800" b="1"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3</a:t>
            </a:fld>
            <a:endParaRPr lang="en-US" dirty="0"/>
          </a:p>
        </p:txBody>
      </p:sp>
    </p:spTree>
    <p:extLst>
      <p:ext uri="{BB962C8B-B14F-4D97-AF65-F5344CB8AC3E}">
        <p14:creationId xmlns:p14="http://schemas.microsoft.com/office/powerpoint/2010/main" val="367124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609600"/>
          </a:xfrm>
        </p:spPr>
        <p:txBody>
          <a:bodyPr/>
          <a:lstStyle/>
          <a:p>
            <a:r>
              <a:rPr lang="en-US" sz="3200" b="1" dirty="0">
                <a:latin typeface="Times New Roman" panose="02020603050405020304" pitchFamily="18" charset="0"/>
                <a:cs typeface="Times New Roman" panose="02020603050405020304" pitchFamily="18" charset="0"/>
              </a:rPr>
              <a:t>SFA RETAIN RESPONSIBILITIES</a:t>
            </a:r>
          </a:p>
        </p:txBody>
      </p:sp>
      <p:sp>
        <p:nvSpPr>
          <p:cNvPr id="3" name="Content Placeholder 2"/>
          <p:cNvSpPr>
            <a:spLocks noGrp="1"/>
          </p:cNvSpPr>
          <p:nvPr>
            <p:ph idx="1"/>
          </p:nvPr>
        </p:nvSpPr>
        <p:spPr>
          <a:xfrm>
            <a:off x="266700" y="519112"/>
            <a:ext cx="8686800" cy="6019800"/>
          </a:xfrm>
        </p:spPr>
        <p:txBody>
          <a:bodyPr>
            <a:noAutofit/>
          </a:bodyPr>
          <a:lstStyle/>
          <a:p>
            <a:pPr lvl="0" eaLnBrk="0" fontAlgn="base" hangingPunct="0">
              <a:spcBef>
                <a:spcPct val="0"/>
              </a:spcBef>
              <a:spcAft>
                <a:spcPts val="1200"/>
              </a:spcAft>
              <a:buSzTx/>
              <a:tabLst>
                <a:tab pos="-457200" algn="l"/>
              </a:tabLst>
            </a:pPr>
            <a:r>
              <a:rPr lang="en-US" sz="16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Program accountability</a:t>
            </a:r>
            <a:endParaRPr lang="en-US" sz="1600" dirty="0">
              <a:solidFill>
                <a:schemeClr val="tx1"/>
              </a:solidFill>
              <a:latin typeface="Times New Roman" panose="02020603050405020304" pitchFamily="18" charset="0"/>
              <a:cs typeface="Times New Roman" panose="02020603050405020304" pitchFamily="18" charset="0"/>
            </a:endParaRPr>
          </a:p>
          <a:p>
            <a:pPr lvl="0" eaLnBrk="0" fontAlgn="base" hangingPunct="0">
              <a:spcBef>
                <a:spcPct val="0"/>
              </a:spcBef>
              <a:spcAft>
                <a:spcPts val="1200"/>
              </a:spcAft>
              <a:buSzTx/>
              <a:tabLst>
                <a:tab pos="-457200" algn="l"/>
              </a:tabLst>
            </a:pPr>
            <a:r>
              <a:rPr lang="en-US" sz="1600" dirty="0">
                <a:solidFill>
                  <a:schemeClr val="tx1"/>
                </a:solidFill>
                <a:latin typeface="Times New Roman" panose="02020603050405020304" pitchFamily="18" charset="0"/>
                <a:ea typeface="Calibri" pitchFamily="34" charset="0"/>
                <a:cs typeface="Times New Roman" panose="02020603050405020304" pitchFamily="18" charset="0"/>
              </a:rPr>
              <a:t>Retaining control of the: </a:t>
            </a:r>
          </a:p>
          <a:p>
            <a:pPr marL="781050" lvl="1" indent="-342900">
              <a:spcBef>
                <a:spcPct val="0"/>
              </a:spcBef>
              <a:buFont typeface="Wingdings" panose="05000000000000000000" pitchFamily="2" charset="2"/>
              <a:buChar char="§"/>
              <a:tabLst>
                <a:tab pos="-457200" algn="l"/>
              </a:tabLst>
            </a:pPr>
            <a:r>
              <a:rPr lang="en-US" dirty="0">
                <a:solidFill>
                  <a:schemeClr val="tx1"/>
                </a:solidFill>
                <a:latin typeface="Times New Roman" panose="02020603050405020304" pitchFamily="18" charset="0"/>
                <a:ea typeface="Calibri" pitchFamily="34" charset="0"/>
                <a:cs typeface="Times New Roman" panose="02020603050405020304" pitchFamily="18" charset="0"/>
              </a:rPr>
              <a:t>Quality of the food service or services provided  </a:t>
            </a:r>
          </a:p>
          <a:p>
            <a:pPr marL="781050" lvl="1" indent="-342900">
              <a:spcBef>
                <a:spcPct val="0"/>
              </a:spcBef>
              <a:spcAft>
                <a:spcPts val="1200"/>
              </a:spcAft>
              <a:buFont typeface="Wingdings" panose="05000000000000000000" pitchFamily="2" charset="2"/>
              <a:buChar char="§"/>
              <a:tabLst>
                <a:tab pos="-457200" algn="l"/>
              </a:tabLst>
            </a:pPr>
            <a:r>
              <a:rPr lang="en-US" dirty="0">
                <a:solidFill>
                  <a:schemeClr val="tx1"/>
                </a:solidFill>
                <a:latin typeface="Times New Roman" panose="02020603050405020304" pitchFamily="18" charset="0"/>
                <a:ea typeface="Calibri" pitchFamily="34" charset="0"/>
                <a:cs typeface="Times New Roman" panose="02020603050405020304" pitchFamily="18" charset="0"/>
              </a:rPr>
              <a:t>Prices charged to children/ or prices charged to the SFA</a:t>
            </a:r>
            <a:endParaRPr lang="en-US" dirty="0">
              <a:solidFill>
                <a:schemeClr val="tx1"/>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SzTx/>
              <a:tabLst>
                <a:tab pos="-457200" algn="l"/>
              </a:tabLst>
            </a:pPr>
            <a:r>
              <a:rPr lang="en-US" sz="1600" dirty="0">
                <a:solidFill>
                  <a:schemeClr val="tx1"/>
                </a:solidFill>
                <a:latin typeface="Times New Roman" panose="02020603050405020304" pitchFamily="18" charset="0"/>
                <a:ea typeface="Calibri" pitchFamily="34" charset="0"/>
                <a:cs typeface="Times New Roman" panose="02020603050405020304" pitchFamily="18" charset="0"/>
              </a:rPr>
              <a:t>Monitoring the:</a:t>
            </a:r>
          </a:p>
          <a:p>
            <a:pPr marL="781050" lvl="1" indent="-342900">
              <a:spcBef>
                <a:spcPct val="0"/>
              </a:spcBef>
              <a:buFont typeface="Wingdings" panose="05000000000000000000" pitchFamily="2" charset="2"/>
              <a:buChar char="§"/>
              <a:tabLst>
                <a:tab pos="-457200" algn="l"/>
              </a:tabLst>
            </a:pPr>
            <a:r>
              <a:rPr lang="en-US" dirty="0">
                <a:solidFill>
                  <a:schemeClr val="tx1"/>
                </a:solidFill>
                <a:latin typeface="Times New Roman" panose="02020603050405020304" pitchFamily="18" charset="0"/>
                <a:ea typeface="Calibri" pitchFamily="34" charset="0"/>
                <a:cs typeface="Times New Roman" panose="02020603050405020304" pitchFamily="18" charset="0"/>
              </a:rPr>
              <a:t>Food service operations or general services being provided</a:t>
            </a:r>
          </a:p>
          <a:p>
            <a:pPr marL="781050" lvl="1" indent="-342900">
              <a:spcBef>
                <a:spcPct val="0"/>
              </a:spcBef>
              <a:spcAft>
                <a:spcPts val="1200"/>
              </a:spcAft>
              <a:buFont typeface="Wingdings" panose="05000000000000000000" pitchFamily="2" charset="2"/>
              <a:buChar char="§"/>
              <a:tabLst>
                <a:tab pos="-457200" algn="l"/>
              </a:tabLst>
            </a:pPr>
            <a:r>
              <a:rPr lang="en-US" dirty="0">
                <a:solidFill>
                  <a:schemeClr val="tx1"/>
                </a:solidFill>
                <a:latin typeface="Times New Roman" panose="02020603050405020304" pitchFamily="18" charset="0"/>
                <a:ea typeface="Calibri" pitchFamily="34" charset="0"/>
                <a:cs typeface="Times New Roman" panose="02020603050405020304" pitchFamily="18" charset="0"/>
              </a:rPr>
              <a:t>Meal counting and claiming system</a:t>
            </a:r>
            <a:endParaRPr lang="en-US" dirty="0">
              <a:solidFill>
                <a:schemeClr val="tx1"/>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SzTx/>
              <a:tabLst>
                <a:tab pos="-457200" algn="l"/>
              </a:tabLst>
            </a:pPr>
            <a:r>
              <a:rPr lang="en-US" sz="1600" dirty="0">
                <a:solidFill>
                  <a:schemeClr val="tx1"/>
                </a:solidFill>
                <a:latin typeface="Times New Roman" panose="02020603050405020304" pitchFamily="18" charset="0"/>
                <a:ea typeface="Calibri" pitchFamily="34" charset="0"/>
                <a:cs typeface="Times New Roman" panose="02020603050405020304" pitchFamily="18" charset="0"/>
              </a:rPr>
              <a:t>Reviewing the meal count data for each school under its jurisdiction before signing monthly claims for reimbursement or review general invoices to ensure charging to the SFA is what was stated in the contract</a:t>
            </a:r>
          </a:p>
          <a:p>
            <a:pPr lvl="0" eaLnBrk="0" fontAlgn="base" hangingPunct="0">
              <a:spcBef>
                <a:spcPct val="0"/>
              </a:spcBef>
              <a:spcAft>
                <a:spcPct val="0"/>
              </a:spcAft>
              <a:buSzTx/>
              <a:tabLst>
                <a:tab pos="-457200" algn="l"/>
              </a:tabLst>
            </a:pPr>
            <a:r>
              <a:rPr lang="en-US" sz="1600" dirty="0">
                <a:solidFill>
                  <a:schemeClr val="tx1"/>
                </a:solidFill>
                <a:latin typeface="Times New Roman" panose="02020603050405020304" pitchFamily="18" charset="0"/>
                <a:ea typeface="Calibri" pitchFamily="34" charset="0"/>
                <a:cs typeface="Times New Roman" panose="02020603050405020304" pitchFamily="18" charset="0"/>
              </a:rPr>
              <a:t>Retaining signature authority on the:</a:t>
            </a:r>
          </a:p>
          <a:p>
            <a:pPr marL="781050" lvl="1" indent="-342900">
              <a:spcBef>
                <a:spcPct val="0"/>
              </a:spcBef>
              <a:tabLst>
                <a:tab pos="-457200" algn="l"/>
              </a:tabLst>
            </a:pPr>
            <a:r>
              <a:rPr lang="en-US" dirty="0">
                <a:solidFill>
                  <a:schemeClr val="tx1"/>
                </a:solidFill>
                <a:latin typeface="Times New Roman" panose="02020603050405020304" pitchFamily="18" charset="0"/>
                <a:ea typeface="Calibri" pitchFamily="34" charset="0"/>
                <a:cs typeface="Times New Roman" panose="02020603050405020304" pitchFamily="18" charset="0"/>
              </a:rPr>
              <a:t>State Agency/SFA agreement</a:t>
            </a:r>
          </a:p>
          <a:p>
            <a:pPr marL="781050" lvl="1" indent="-342900">
              <a:spcBef>
                <a:spcPct val="0"/>
              </a:spcBef>
              <a:tabLst>
                <a:tab pos="-457200" algn="l"/>
              </a:tabLst>
            </a:pPr>
            <a:r>
              <a:rPr lang="en-US" dirty="0">
                <a:solidFill>
                  <a:schemeClr val="tx1"/>
                </a:solidFill>
                <a:latin typeface="Times New Roman" panose="02020603050405020304" pitchFamily="18" charset="0"/>
                <a:ea typeface="Calibri" pitchFamily="34" charset="0"/>
                <a:cs typeface="Times New Roman" panose="02020603050405020304" pitchFamily="18" charset="0"/>
              </a:rPr>
              <a:t>Free and reduced-price policy statements, and </a:t>
            </a:r>
          </a:p>
          <a:p>
            <a:pPr marL="781050" lvl="1" indent="-342900">
              <a:spcBef>
                <a:spcPct val="0"/>
              </a:spcBef>
              <a:tabLst>
                <a:tab pos="-457200" algn="l"/>
              </a:tabLst>
            </a:pPr>
            <a:r>
              <a:rPr lang="en-US" dirty="0">
                <a:solidFill>
                  <a:schemeClr val="tx1"/>
                </a:solidFill>
                <a:latin typeface="Times New Roman" panose="02020603050405020304" pitchFamily="18" charset="0"/>
                <a:ea typeface="Calibri" pitchFamily="34" charset="0"/>
                <a:cs typeface="Times New Roman" panose="02020603050405020304" pitchFamily="18" charset="0"/>
              </a:rPr>
              <a:t>Claims for reimbursement</a:t>
            </a:r>
            <a:endParaRPr lang="en-US" dirty="0">
              <a:solidFill>
                <a:schemeClr val="tx1"/>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SzTx/>
              <a:tabLst>
                <a:tab pos="-457200" algn="l"/>
              </a:tabLst>
            </a:pPr>
            <a:r>
              <a:rPr lang="en-US" sz="1600" dirty="0">
                <a:solidFill>
                  <a:schemeClr val="tx1"/>
                </a:solidFill>
                <a:latin typeface="Times New Roman" panose="02020603050405020304" pitchFamily="18" charset="0"/>
                <a:ea typeface="Calibri" pitchFamily="34" charset="0"/>
                <a:cs typeface="Times New Roman" panose="02020603050405020304" pitchFamily="18" charset="0"/>
              </a:rPr>
              <a:t>Establishing an advisory board to assist in meal planning</a:t>
            </a:r>
            <a:endParaRPr lang="en-US" sz="1600" dirty="0">
              <a:solidFill>
                <a:schemeClr val="tx1"/>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SzTx/>
              <a:tabLst>
                <a:tab pos="-457200" algn="l"/>
              </a:tabLst>
            </a:pPr>
            <a:r>
              <a:rPr lang="en-US" sz="1600" dirty="0">
                <a:solidFill>
                  <a:schemeClr val="tx1"/>
                </a:solidFill>
                <a:latin typeface="Times New Roman" panose="02020603050405020304" pitchFamily="18" charset="0"/>
                <a:ea typeface="Calibri" pitchFamily="34" charset="0"/>
                <a:cs typeface="Times New Roman" panose="02020603050405020304" pitchFamily="18" charset="0"/>
              </a:rPr>
              <a:t>Obtaining/maintaining all applicable health certifications</a:t>
            </a:r>
          </a:p>
          <a:p>
            <a:pPr lvl="0" eaLnBrk="0" fontAlgn="base" hangingPunct="0">
              <a:spcBef>
                <a:spcPct val="0"/>
              </a:spcBef>
              <a:spcAft>
                <a:spcPct val="0"/>
              </a:spcAft>
              <a:buSzTx/>
              <a:tabLst>
                <a:tab pos="-457200" algn="l"/>
              </a:tabLst>
            </a:pPr>
            <a:r>
              <a:rPr lang="en-US" sz="1600" dirty="0">
                <a:solidFill>
                  <a:srgbClr val="FF0000"/>
                </a:solidFill>
                <a:latin typeface="Times New Roman" panose="02020603050405020304" pitchFamily="18" charset="0"/>
                <a:ea typeface="Calibri" pitchFamily="34" charset="0"/>
                <a:cs typeface="Times New Roman" panose="02020603050405020304" pitchFamily="18" charset="0"/>
              </a:rPr>
              <a:t>MUST monitor FSMC Crediting/Rebates/Discounts In Particular for Commodities</a:t>
            </a:r>
          </a:p>
          <a:p>
            <a:pPr lvl="0" eaLnBrk="0" fontAlgn="base" hangingPunct="0">
              <a:spcBef>
                <a:spcPct val="0"/>
              </a:spcBef>
              <a:spcAft>
                <a:spcPct val="0"/>
              </a:spcAft>
              <a:buSzTx/>
              <a:tabLst>
                <a:tab pos="-457200" algn="l"/>
              </a:tabLst>
            </a:pPr>
            <a:r>
              <a:rPr lang="en-US" sz="1600" dirty="0">
                <a:solidFill>
                  <a:srgbClr val="FF0000"/>
                </a:solidFill>
                <a:latin typeface="Times New Roman" panose="02020603050405020304" pitchFamily="18" charset="0"/>
                <a:ea typeface="Calibri" pitchFamily="34" charset="0"/>
                <a:cs typeface="Times New Roman" panose="02020603050405020304" pitchFamily="18" charset="0"/>
              </a:rPr>
              <a:t>FSMC must give SFA Detailed Invoices to ensure Allowable costing and Commodity Crediting if applicable</a:t>
            </a:r>
          </a:p>
          <a:p>
            <a:pPr marL="0" lvl="0" indent="0" eaLnBrk="0" fontAlgn="base" hangingPunct="0">
              <a:spcBef>
                <a:spcPct val="0"/>
              </a:spcBef>
              <a:spcAft>
                <a:spcPct val="0"/>
              </a:spcAft>
              <a:buSzTx/>
              <a:buNone/>
              <a:tabLst>
                <a:tab pos="-457200" algn="l"/>
              </a:tabLst>
            </a:pPr>
            <a:r>
              <a:rPr lang="en-US" sz="1600" dirty="0">
                <a:solidFill>
                  <a:srgbClr val="FF0000"/>
                </a:solidFill>
                <a:latin typeface="Times New Roman" panose="02020603050405020304" pitchFamily="18" charset="0"/>
                <a:ea typeface="Calibri" pitchFamily="34" charset="0"/>
                <a:cs typeface="Times New Roman" panose="02020603050405020304" pitchFamily="18" charset="0"/>
              </a:rPr>
              <a:t>NOTE: SFA should audit past invoices to ensure discounts, rebates and credits are given. If they are not, the SFA will work with the PED to ensure they get funds back in their Food Service account. </a:t>
            </a:r>
          </a:p>
        </p:txBody>
      </p:sp>
      <p:sp>
        <p:nvSpPr>
          <p:cNvPr id="6" name="Slide Number Placeholder 5"/>
          <p:cNvSpPr>
            <a:spLocks noGrp="1"/>
          </p:cNvSpPr>
          <p:nvPr>
            <p:ph type="sldNum" sz="quarter" idx="12"/>
          </p:nvPr>
        </p:nvSpPr>
        <p:spPr/>
        <p:txBody>
          <a:bodyPr/>
          <a:lstStyle/>
          <a:p>
            <a:fld id="{BA9B540C-44DA-4F69-89C9-7C84606640D3}" type="slidenum">
              <a:rPr lang="en-US" smtClean="0"/>
              <a:pPr/>
              <a:t>4</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3555" y="3529012"/>
            <a:ext cx="2819723" cy="1409862"/>
          </a:xfrm>
          <a:prstGeom prst="rect">
            <a:avLst/>
          </a:prstGeom>
        </p:spPr>
      </p:pic>
    </p:spTree>
    <p:extLst>
      <p:ext uri="{BB962C8B-B14F-4D97-AF65-F5344CB8AC3E}">
        <p14:creationId xmlns:p14="http://schemas.microsoft.com/office/powerpoint/2010/main" val="359492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sz="4000" dirty="0"/>
              <a:t>FSMC Procedure</a:t>
            </a:r>
            <a:endParaRPr lang="en-US" dirty="0"/>
          </a:p>
        </p:txBody>
      </p:sp>
      <p:sp>
        <p:nvSpPr>
          <p:cNvPr id="3" name="Slide Number Placeholder 2"/>
          <p:cNvSpPr>
            <a:spLocks noGrp="1"/>
          </p:cNvSpPr>
          <p:nvPr>
            <p:ph type="sldNum" sz="quarter" idx="12"/>
          </p:nvPr>
        </p:nvSpPr>
        <p:spPr/>
        <p:txBody>
          <a:bodyPr/>
          <a:lstStyle/>
          <a:p>
            <a:fld id="{D98556CD-E22A-4294-9AC0-723C151A8682}" type="slidenum">
              <a:rPr lang="en-US" smtClean="0"/>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44122541"/>
              </p:ext>
            </p:extLst>
          </p:nvPr>
        </p:nvGraphicFramePr>
        <p:xfrm>
          <a:off x="1371600" y="1143000"/>
          <a:ext cx="6400800" cy="3749250"/>
        </p:xfrm>
        <a:graphic>
          <a:graphicData uri="http://schemas.openxmlformats.org/drawingml/2006/table">
            <a:tbl>
              <a:tblPr firstRow="1" firstCol="1" bandRow="1"/>
              <a:tblGrid>
                <a:gridCol w="4569940">
                  <a:extLst>
                    <a:ext uri="{9D8B030D-6E8A-4147-A177-3AD203B41FA5}">
                      <a16:colId xmlns:a16="http://schemas.microsoft.com/office/drawing/2014/main" val="2533262850"/>
                    </a:ext>
                  </a:extLst>
                </a:gridCol>
                <a:gridCol w="1830860">
                  <a:extLst>
                    <a:ext uri="{9D8B030D-6E8A-4147-A177-3AD203B41FA5}">
                      <a16:colId xmlns:a16="http://schemas.microsoft.com/office/drawing/2014/main" val="3460530046"/>
                    </a:ext>
                  </a:extLst>
                </a:gridCol>
              </a:tblGrid>
              <a:tr h="145792">
                <a:tc>
                  <a:txBody>
                    <a:bodyPr/>
                    <a:lstStyle/>
                    <a:p>
                      <a:pPr marL="0" marR="0">
                        <a:lnSpc>
                          <a:spcPct val="115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Procedure/Action Item</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Timeframe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314924"/>
                  </a:ext>
                </a:extLst>
              </a:tr>
              <a:tr h="145792">
                <a:tc>
                  <a:txBody>
                    <a:bodyPr/>
                    <a:lstStyle/>
                    <a:p>
                      <a:pPr marL="0" marR="0">
                        <a:lnSpc>
                          <a:spcPct val="115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Notification of SFA for RFP and Provide TA</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November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1581076"/>
                  </a:ext>
                </a:extLst>
              </a:tr>
              <a:tr h="301454">
                <a:tc>
                  <a:txBody>
                    <a:bodyPr/>
                    <a:lstStyle/>
                    <a:p>
                      <a:pPr marL="0" marR="0">
                        <a:lnSpc>
                          <a:spcPct val="115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State Agency RFP approval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December-January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3304123"/>
                  </a:ext>
                </a:extLst>
              </a:tr>
              <a:tr h="145792">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RFP Release/Solicitation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January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150734"/>
                  </a:ext>
                </a:extLst>
              </a:tr>
              <a:tr h="301454">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Proposal Meeting and Site Visit Tour (optional for SFA)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Beginning of February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7996584"/>
                  </a:ext>
                </a:extLst>
              </a:tr>
              <a:tr h="145792">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Proposals Due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 of February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6580037"/>
                  </a:ext>
                </a:extLst>
              </a:tr>
              <a:tr h="301454">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Proposals Scored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Beginning of March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23783"/>
                  </a:ext>
                </a:extLst>
              </a:tr>
              <a:tr h="301454">
                <a:tc>
                  <a:txBody>
                    <a:bodyPr/>
                    <a:lstStyle/>
                    <a:p>
                      <a:pPr marL="0" marR="0">
                        <a:lnSpc>
                          <a:spcPct val="115000"/>
                        </a:lnSpc>
                        <a:spcBef>
                          <a:spcPts val="0"/>
                        </a:spcBef>
                        <a:spcAft>
                          <a:spcPts val="0"/>
                        </a:spcAft>
                      </a:pPr>
                      <a:r>
                        <a:rPr lang="en-US"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SFA submit solicitation score sheet, list of proposers, and final contract to state agency for approval</a:t>
                      </a:r>
                      <a:endParaRPr lang="en-US" sz="9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March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48451"/>
                  </a:ext>
                </a:extLst>
              </a:tr>
              <a:tr h="145792">
                <a:tc>
                  <a:txBody>
                    <a:bodyPr/>
                    <a:lstStyle/>
                    <a:p>
                      <a:pPr marL="0" marR="0">
                        <a:lnSpc>
                          <a:spcPct val="115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Notification of Apparent Successful Proposer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 of March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50869"/>
                  </a:ext>
                </a:extLst>
              </a:tr>
              <a:tr h="145792">
                <a:tc>
                  <a:txBody>
                    <a:bodyPr/>
                    <a:lstStyle/>
                    <a:p>
                      <a:pPr marL="0" marR="0">
                        <a:lnSpc>
                          <a:spcPct val="115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SFA and FSMC complete contract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April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221461"/>
                  </a:ext>
                </a:extLst>
              </a:tr>
              <a:tr h="145792">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Board Approval of Selected Proposer: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April-May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05603"/>
                  </a:ext>
                </a:extLst>
              </a:tr>
              <a:tr h="145792">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State Agency Approval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May-June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515353"/>
                  </a:ext>
                </a:extLst>
              </a:tr>
              <a:tr h="301454">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Contract Signed and Executed by SFA and FSMC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915913"/>
                  </a:ext>
                </a:extLst>
              </a:tr>
              <a:tr h="145792">
                <a:tc>
                  <a:txBody>
                    <a:bodyPr/>
                    <a:lstStyle/>
                    <a:p>
                      <a:pPr marL="0" marR="0">
                        <a:lnSpc>
                          <a:spcPct val="115000"/>
                        </a:lnSpc>
                        <a:spcBef>
                          <a:spcPts val="0"/>
                        </a:spcBef>
                        <a:spcAft>
                          <a:spcPts val="0"/>
                        </a:spcAft>
                      </a:pPr>
                      <a:r>
                        <a:rPr lang="en-US"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Submit signed contract to the PED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End Of June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58" marR="582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9597580"/>
                  </a:ext>
                </a:extLst>
              </a:tr>
            </a:tbl>
          </a:graphicData>
        </a:graphic>
      </p:graphicFrame>
    </p:spTree>
    <p:extLst>
      <p:ext uri="{BB962C8B-B14F-4D97-AF65-F5344CB8AC3E}">
        <p14:creationId xmlns:p14="http://schemas.microsoft.com/office/powerpoint/2010/main" val="140321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r>
              <a:rPr lang="en-US" sz="4400" dirty="0"/>
              <a:t>FSMC Timeline</a:t>
            </a:r>
          </a:p>
        </p:txBody>
      </p:sp>
      <p:pic>
        <p:nvPicPr>
          <p:cNvPr id="84" name="Content Placeholder 83"/>
          <p:cNvPicPr>
            <a:picLocks noGrp="1" noChangeAspect="1"/>
          </p:cNvPicPr>
          <p:nvPr>
            <p:ph idx="1"/>
          </p:nvPr>
        </p:nvPicPr>
        <p:blipFill>
          <a:blip r:embed="rId2"/>
          <a:stretch>
            <a:fillRect/>
          </a:stretch>
        </p:blipFill>
        <p:spPr>
          <a:xfrm>
            <a:off x="2057400" y="1524000"/>
            <a:ext cx="5029200" cy="4832350"/>
          </a:xfrm>
          <a:prstGeom prst="rect">
            <a:avLst/>
          </a:prstGeom>
        </p:spPr>
      </p:pic>
      <p:sp>
        <p:nvSpPr>
          <p:cNvPr id="3" name="Slide Number Placeholder 2"/>
          <p:cNvSpPr>
            <a:spLocks noGrp="1"/>
          </p:cNvSpPr>
          <p:nvPr>
            <p:ph type="sldNum" sz="quarter" idx="12"/>
          </p:nvPr>
        </p:nvSpPr>
        <p:spPr/>
        <p:txBody>
          <a:bodyPr/>
          <a:lstStyle/>
          <a:p>
            <a:fld id="{D98556CD-E22A-4294-9AC0-723C151A8682}" type="slidenum">
              <a:rPr lang="en-US" smtClean="0"/>
              <a:pPr/>
              <a:t>6</a:t>
            </a:fld>
            <a:endParaRPr lang="en-US"/>
          </a:p>
        </p:txBody>
      </p:sp>
    </p:spTree>
    <p:extLst>
      <p:ext uri="{BB962C8B-B14F-4D97-AF65-F5344CB8AC3E}">
        <p14:creationId xmlns:p14="http://schemas.microsoft.com/office/powerpoint/2010/main" val="1087947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FSMC CONTRACT OVERSIGHT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7</a:t>
            </a:fld>
            <a:endParaRPr lang="en-US" dirty="0"/>
          </a:p>
        </p:txBody>
      </p:sp>
      <p:graphicFrame>
        <p:nvGraphicFramePr>
          <p:cNvPr id="3" name="Diagram 2"/>
          <p:cNvGraphicFramePr/>
          <p:nvPr>
            <p:extLst>
              <p:ext uri="{D42A27DB-BD31-4B8C-83A1-F6EECF244321}">
                <p14:modId xmlns:p14="http://schemas.microsoft.com/office/powerpoint/2010/main" val="3726195602"/>
              </p:ext>
            </p:extLst>
          </p:nvPr>
        </p:nvGraphicFramePr>
        <p:xfrm>
          <a:off x="1447800" y="19812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4269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62000"/>
          </a:xfrm>
        </p:spPr>
        <p:txBody>
          <a:bodyPr/>
          <a:lstStyle/>
          <a:p>
            <a:r>
              <a:rPr lang="en-US" sz="4000" b="1" dirty="0">
                <a:latin typeface="Times New Roman" panose="02020603050405020304" pitchFamily="18" charset="0"/>
                <a:cs typeface="Times New Roman" panose="02020603050405020304" pitchFamily="18" charset="0"/>
              </a:rPr>
              <a:t>SOLICITATION</a:t>
            </a:r>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r>
              <a:rPr lang="en-US" sz="3000" u="sng" dirty="0">
                <a:solidFill>
                  <a:schemeClr val="tx1"/>
                </a:solidFill>
                <a:latin typeface="Times New Roman" panose="02020603050405020304" pitchFamily="18" charset="0"/>
                <a:cs typeface="Times New Roman" panose="02020603050405020304" pitchFamily="18" charset="0"/>
              </a:rPr>
              <a:t>Prior to </a:t>
            </a:r>
            <a:r>
              <a:rPr lang="en-US" sz="3000" dirty="0">
                <a:solidFill>
                  <a:schemeClr val="tx1"/>
                </a:solidFill>
                <a:latin typeface="Times New Roman" panose="02020603050405020304" pitchFamily="18" charset="0"/>
                <a:cs typeface="Times New Roman" panose="02020603050405020304" pitchFamily="18" charset="0"/>
              </a:rPr>
              <a:t>writing a FSMC solicitation (RFP)</a:t>
            </a:r>
          </a:p>
          <a:p>
            <a:r>
              <a:rPr lang="en-US" sz="3000" dirty="0">
                <a:solidFill>
                  <a:schemeClr val="tx1"/>
                </a:solidFill>
                <a:latin typeface="Times New Roman" panose="02020603050405020304" pitchFamily="18" charset="0"/>
                <a:cs typeface="Times New Roman" panose="02020603050405020304" pitchFamily="18" charset="0"/>
              </a:rPr>
              <a:t>Reach for State Agency assistance if needed </a:t>
            </a:r>
          </a:p>
          <a:p>
            <a:r>
              <a:rPr lang="en-US" sz="3000" dirty="0">
                <a:solidFill>
                  <a:schemeClr val="tx1"/>
                </a:solidFill>
                <a:latin typeface="Times New Roman" panose="02020603050405020304" pitchFamily="18" charset="0"/>
                <a:cs typeface="Times New Roman" panose="02020603050405020304" pitchFamily="18" charset="0"/>
              </a:rPr>
              <a:t>Implement required Federal, State, and Local provisions within the RFP. </a:t>
            </a:r>
          </a:p>
          <a:p>
            <a:r>
              <a:rPr lang="en-US" sz="3000" dirty="0">
                <a:solidFill>
                  <a:schemeClr val="tx1"/>
                </a:solidFill>
                <a:latin typeface="Times New Roman" panose="02020603050405020304" pitchFamily="18" charset="0"/>
                <a:cs typeface="Times New Roman" panose="02020603050405020304" pitchFamily="18" charset="0"/>
              </a:rPr>
              <a:t>State Fixed and Cost Reimbursable Contracts are templates required to be used by all SFA’s. </a:t>
            </a:r>
          </a:p>
          <a:p>
            <a:r>
              <a:rPr lang="en-US" sz="3000" dirty="0">
                <a:solidFill>
                  <a:schemeClr val="tx1"/>
                </a:solidFill>
                <a:latin typeface="Times New Roman" panose="02020603050405020304" pitchFamily="18" charset="0"/>
                <a:cs typeface="Times New Roman" panose="02020603050405020304" pitchFamily="18" charset="0"/>
              </a:rPr>
              <a:t>State agency approval is </a:t>
            </a:r>
            <a:r>
              <a:rPr lang="en-US" sz="3000" b="1" dirty="0">
                <a:solidFill>
                  <a:schemeClr val="tx1"/>
                </a:solidFill>
                <a:latin typeface="Times New Roman" panose="02020603050405020304" pitchFamily="18" charset="0"/>
                <a:cs typeface="Times New Roman" panose="02020603050405020304" pitchFamily="18" charset="0"/>
              </a:rPr>
              <a:t>required </a:t>
            </a:r>
            <a:r>
              <a:rPr lang="en-US" sz="3000" dirty="0">
                <a:solidFill>
                  <a:schemeClr val="tx1"/>
                </a:solidFill>
                <a:latin typeface="Times New Roman" panose="02020603050405020304" pitchFamily="18" charset="0"/>
                <a:cs typeface="Times New Roman" panose="02020603050405020304" pitchFamily="18" charset="0"/>
              </a:rPr>
              <a:t>prior to contracting with a FSMC as well as with contract renewals and amendments</a:t>
            </a:r>
          </a:p>
          <a:p>
            <a:r>
              <a:rPr lang="en-US" sz="3000" dirty="0">
                <a:solidFill>
                  <a:schemeClr val="tx1"/>
                </a:solidFill>
                <a:latin typeface="Times New Roman" panose="02020603050405020304" pitchFamily="18" charset="0"/>
                <a:cs typeface="Times New Roman" panose="02020603050405020304" pitchFamily="18" charset="0"/>
              </a:rPr>
              <a:t>Reach out to all FSMC’s on state approved vendor list to achieve competition. </a:t>
            </a:r>
          </a:p>
          <a:p>
            <a:r>
              <a:rPr lang="en-US" sz="3000" dirty="0">
                <a:solidFill>
                  <a:schemeClr val="tx1"/>
                </a:solidFill>
                <a:latin typeface="Times New Roman" panose="02020603050405020304" pitchFamily="18" charset="0"/>
                <a:cs typeface="Times New Roman" panose="02020603050405020304" pitchFamily="18" charset="0"/>
              </a:rPr>
              <a:t>Release the RFP to as many vendors that can provide services to ensure a competitive process. </a:t>
            </a:r>
          </a:p>
          <a:p>
            <a:r>
              <a:rPr lang="en-US" sz="3000" dirty="0">
                <a:solidFill>
                  <a:srgbClr val="FF0000"/>
                </a:solidFill>
                <a:latin typeface="Times New Roman" panose="02020603050405020304" pitchFamily="18" charset="0"/>
                <a:cs typeface="Times New Roman" panose="02020603050405020304" pitchFamily="18" charset="0"/>
              </a:rPr>
              <a:t>RFP, Solicitation, List of Bidders, scoring sheet and Contract needed prior to state agency approval and executing the contract. </a:t>
            </a:r>
          </a:p>
          <a:p>
            <a:endParaRPr lang="en-US" sz="3400"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580824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09600"/>
          </a:xfrm>
        </p:spPr>
        <p:txBody>
          <a:bodyPr/>
          <a:lstStyle/>
          <a:p>
            <a:r>
              <a:rPr lang="en-US" sz="3200" dirty="0">
                <a:latin typeface="Times New Roman" panose="02020603050405020304" pitchFamily="18" charset="0"/>
                <a:cs typeface="Times New Roman" panose="02020603050405020304" pitchFamily="18" charset="0"/>
              </a:rPr>
              <a:t>SOLICITATION (Scope of Work)</a:t>
            </a:r>
          </a:p>
        </p:txBody>
      </p:sp>
      <p:sp>
        <p:nvSpPr>
          <p:cNvPr id="3" name="Content Placeholder 2"/>
          <p:cNvSpPr>
            <a:spLocks noGrp="1"/>
          </p:cNvSpPr>
          <p:nvPr>
            <p:ph idx="1"/>
          </p:nvPr>
        </p:nvSpPr>
        <p:spPr>
          <a:xfrm>
            <a:off x="228600" y="609600"/>
            <a:ext cx="8686800" cy="5638800"/>
          </a:xfrm>
        </p:spPr>
        <p:txBody>
          <a:bodyPr>
            <a:normAutofit fontScale="62500" lnSpcReduction="20000"/>
          </a:bodyPr>
          <a:lstStyle/>
          <a:p>
            <a:r>
              <a:rPr lang="en-US" sz="3800" dirty="0">
                <a:solidFill>
                  <a:schemeClr val="tx1"/>
                </a:solidFill>
                <a:latin typeface="Times New Roman" panose="02020603050405020304" pitchFamily="18" charset="0"/>
                <a:cs typeface="Times New Roman" panose="02020603050405020304" pitchFamily="18" charset="0"/>
              </a:rPr>
              <a:t>Will the FSMC provide procurement agent services? </a:t>
            </a:r>
          </a:p>
          <a:p>
            <a:pPr lvl="1"/>
            <a:r>
              <a:rPr lang="en-US" sz="3800" dirty="0">
                <a:solidFill>
                  <a:schemeClr val="tx1"/>
                </a:solidFill>
                <a:latin typeface="Times New Roman" panose="02020603050405020304" pitchFamily="18" charset="0"/>
                <a:cs typeface="Times New Roman" panose="02020603050405020304" pitchFamily="18" charset="0"/>
              </a:rPr>
              <a:t>Solicitation must specify this service and specify what this includes</a:t>
            </a:r>
          </a:p>
          <a:p>
            <a:pPr lvl="1"/>
            <a:r>
              <a:rPr lang="en-US" sz="3800" dirty="0">
                <a:solidFill>
                  <a:schemeClr val="tx1"/>
                </a:solidFill>
                <a:latin typeface="Times New Roman" panose="02020603050405020304" pitchFamily="18" charset="0"/>
                <a:cs typeface="Times New Roman" panose="02020603050405020304" pitchFamily="18" charset="0"/>
              </a:rPr>
              <a:t>When the FSMC provides these services, the FSMC must comply with all Federal procurement requirements</a:t>
            </a:r>
          </a:p>
          <a:p>
            <a:r>
              <a:rPr lang="en-US" sz="3800" dirty="0">
                <a:solidFill>
                  <a:schemeClr val="tx1"/>
                </a:solidFill>
                <a:latin typeface="Times New Roman" panose="02020603050405020304" pitchFamily="18" charset="0"/>
                <a:cs typeface="Times New Roman" panose="02020603050405020304" pitchFamily="18" charset="0"/>
              </a:rPr>
              <a:t>What will be the FSMC’s role in:</a:t>
            </a:r>
          </a:p>
          <a:p>
            <a:pPr lvl="1"/>
            <a:r>
              <a:rPr lang="en-US" sz="3800" dirty="0">
                <a:solidFill>
                  <a:schemeClr val="tx1"/>
                </a:solidFill>
                <a:latin typeface="Times New Roman" panose="02020603050405020304" pitchFamily="18" charset="0"/>
                <a:cs typeface="Times New Roman" panose="02020603050405020304" pitchFamily="18" charset="0"/>
              </a:rPr>
              <a:t>Free and reduced price applications, verification, counting, claiming, etc.</a:t>
            </a:r>
          </a:p>
          <a:p>
            <a:r>
              <a:rPr lang="en-US" sz="3800" dirty="0">
                <a:solidFill>
                  <a:schemeClr val="tx1"/>
                </a:solidFill>
                <a:latin typeface="Times New Roman" panose="02020603050405020304" pitchFamily="18" charset="0"/>
                <a:cs typeface="Times New Roman" panose="02020603050405020304" pitchFamily="18" charset="0"/>
              </a:rPr>
              <a:t>What’s the FSMCs role regarding USDA Foods?  </a:t>
            </a:r>
          </a:p>
          <a:p>
            <a:pPr lvl="1"/>
            <a:r>
              <a:rPr lang="en-US" sz="3800" dirty="0">
                <a:solidFill>
                  <a:schemeClr val="tx1"/>
                </a:solidFill>
                <a:latin typeface="Times New Roman" panose="02020603050405020304" pitchFamily="18" charset="0"/>
                <a:cs typeface="Times New Roman" panose="02020603050405020304" pitchFamily="18" charset="0"/>
              </a:rPr>
              <a:t>Solicitation must specify how USDA Foods will be:</a:t>
            </a:r>
          </a:p>
          <a:p>
            <a:pPr lvl="2"/>
            <a:r>
              <a:rPr lang="en-US" sz="3800" dirty="0">
                <a:solidFill>
                  <a:schemeClr val="tx1"/>
                </a:solidFill>
                <a:latin typeface="Times New Roman" panose="02020603050405020304" pitchFamily="18" charset="0"/>
                <a:cs typeface="Times New Roman" panose="02020603050405020304" pitchFamily="18" charset="0"/>
              </a:rPr>
              <a:t>Ordered, SFA or FSMC, within SFAs entitlement/allocation</a:t>
            </a:r>
          </a:p>
          <a:p>
            <a:pPr lvl="1"/>
            <a:r>
              <a:rPr lang="en-US" sz="3800" dirty="0">
                <a:solidFill>
                  <a:srgbClr val="FF0000"/>
                </a:solidFill>
                <a:latin typeface="Times New Roman" panose="02020603050405020304" pitchFamily="18" charset="0"/>
                <a:cs typeface="Times New Roman" panose="02020603050405020304" pitchFamily="18" charset="0"/>
              </a:rPr>
              <a:t>Credited for value pass through method for the value of USDA Foods to the NPFSA </a:t>
            </a:r>
          </a:p>
          <a:p>
            <a:pPr lvl="1"/>
            <a:r>
              <a:rPr lang="en-US" sz="3800" dirty="0">
                <a:solidFill>
                  <a:srgbClr val="FF0000"/>
                </a:solidFill>
                <a:latin typeface="Times New Roman" panose="02020603050405020304" pitchFamily="18" charset="0"/>
                <a:cs typeface="Times New Roman" panose="02020603050405020304" pitchFamily="18" charset="0"/>
              </a:rPr>
              <a:t>Identified on bills presented for payment </a:t>
            </a:r>
          </a:p>
          <a:p>
            <a:pPr marL="457200" lvl="1" indent="0">
              <a:buNone/>
            </a:pPr>
            <a:r>
              <a:rPr lang="en-US" sz="3800" b="1" dirty="0">
                <a:solidFill>
                  <a:schemeClr val="tx1"/>
                </a:solidFill>
                <a:latin typeface="Times New Roman" panose="02020603050405020304" pitchFamily="18" charset="0"/>
                <a:cs typeface="Times New Roman" panose="02020603050405020304" pitchFamily="18" charset="0"/>
              </a:rPr>
              <a:t>**Important to include all wants SFA wants and needs of the contract** </a:t>
            </a:r>
          </a:p>
          <a:p>
            <a:pPr lvl="2">
              <a:buClr>
                <a:schemeClr val="accent3"/>
              </a:buClr>
            </a:pPr>
            <a:endParaRPr lang="en-US" sz="3800" b="1" dirty="0">
              <a:solidFill>
                <a:srgbClr val="002060"/>
              </a:solidFill>
              <a:effectLst>
                <a:outerShdw blurRad="38100" dist="38100" dir="2700000" algn="tl">
                  <a:srgbClr val="000000">
                    <a:alpha val="43137"/>
                  </a:srgbClr>
                </a:outerShdw>
              </a:effectLst>
            </a:endParaRPr>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9</a:t>
            </a:fld>
            <a:endParaRPr lang="en-US" dirty="0"/>
          </a:p>
        </p:txBody>
      </p:sp>
    </p:spTree>
    <p:extLst>
      <p:ext uri="{BB962C8B-B14F-4D97-AF65-F5344CB8AC3E}">
        <p14:creationId xmlns:p14="http://schemas.microsoft.com/office/powerpoint/2010/main" val="632553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37789755FA194787C83D237504ECDF" ma:contentTypeVersion="9" ma:contentTypeDescription="Create a new document." ma:contentTypeScope="" ma:versionID="ce7673087b49a88eb0ec816aa4969c7b">
  <xsd:schema xmlns:xsd="http://www.w3.org/2001/XMLSchema" xmlns:xs="http://www.w3.org/2001/XMLSchema" xmlns:p="http://schemas.microsoft.com/office/2006/metadata/properties" xmlns:ns2="ea90f200-7ce2-4737-88a7-a85afc8034b5" xmlns:ns3="7249f61f-dbb6-4efb-862c-8e56a4264963" targetNamespace="http://schemas.microsoft.com/office/2006/metadata/properties" ma:root="true" ma:fieldsID="1bb39a06b436c0afe05590671beff790" ns2:_="" ns3:_="">
    <xsd:import namespace="ea90f200-7ce2-4737-88a7-a85afc8034b5"/>
    <xsd:import namespace="7249f61f-dbb6-4efb-862c-8e56a42649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90f200-7ce2-4737-88a7-a85afc803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dcca1d-aa7a-4aa4-88bd-88f0d812d4a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49f61f-dbb6-4efb-862c-8e56a42649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ee9dbbb-49ac-43f9-a35f-d62c6812683f}" ma:internalName="TaxCatchAll" ma:showField="CatchAllData" ma:web="7249f61f-dbb6-4efb-862c-8e56a426496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49f61f-dbb6-4efb-862c-8e56a4264963" xsi:nil="true"/>
    <lcf76f155ced4ddcb4097134ff3c332f xmlns="ea90f200-7ce2-4737-88a7-a85afc8034b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3E1AA64-5B13-4669-B978-70F03C4CE1AD}"/>
</file>

<file path=customXml/itemProps2.xml><?xml version="1.0" encoding="utf-8"?>
<ds:datastoreItem xmlns:ds="http://schemas.openxmlformats.org/officeDocument/2006/customXml" ds:itemID="{EB5E8FD4-676C-4451-AA5D-9E13FF2403C1}"/>
</file>

<file path=customXml/itemProps3.xml><?xml version="1.0" encoding="utf-8"?>
<ds:datastoreItem xmlns:ds="http://schemas.openxmlformats.org/officeDocument/2006/customXml" ds:itemID="{D9A3D6A3-E58F-4DDB-AA07-B22042FF2A0C}"/>
</file>

<file path=docProps/app.xml><?xml version="1.0" encoding="utf-8"?>
<Properties xmlns="http://schemas.openxmlformats.org/officeDocument/2006/extended-properties" xmlns:vt="http://schemas.openxmlformats.org/officeDocument/2006/docPropsVTypes">
  <Template>TM10001115[[fn=Parcel]]</Template>
  <TotalTime>6491</TotalTime>
  <Words>1810</Words>
  <Application>Microsoft Office PowerPoint</Application>
  <PresentationFormat>On-screen Show (4:3)</PresentationFormat>
  <Paragraphs>223</Paragraphs>
  <Slides>20</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Courier New</vt:lpstr>
      <vt:lpstr>Palatino Linotype</vt:lpstr>
      <vt:lpstr>Times New Roman</vt:lpstr>
      <vt:lpstr>Wingdings</vt:lpstr>
      <vt:lpstr>Executive</vt:lpstr>
      <vt:lpstr>Procurement/Food Service Management Contract Training                                                        </vt:lpstr>
      <vt:lpstr>FOOD SERVICE MANAGEMENT COMPANIES</vt:lpstr>
      <vt:lpstr>REASONS SFAs MAY CONTRACT W/ FSMC</vt:lpstr>
      <vt:lpstr>SFA RETAIN RESPONSIBILITIES</vt:lpstr>
      <vt:lpstr>FSMC Procedure</vt:lpstr>
      <vt:lpstr>FSMC Timeline</vt:lpstr>
      <vt:lpstr>FSMC CONTRACT OVERSIGHT</vt:lpstr>
      <vt:lpstr>SOLICITATION</vt:lpstr>
      <vt:lpstr>SOLICITATION (Scope of Work)</vt:lpstr>
      <vt:lpstr>SOLICITATION</vt:lpstr>
      <vt:lpstr>CONTRACT AWARD</vt:lpstr>
      <vt:lpstr>CONTRACT MONITORING </vt:lpstr>
      <vt:lpstr>Types of Contracts and Monitoring </vt:lpstr>
      <vt:lpstr>Monitoring FSMC Invoice </vt:lpstr>
      <vt:lpstr>Types of Contracts and Monitoring </vt:lpstr>
      <vt:lpstr>Credits, Rebates and Discounts</vt:lpstr>
      <vt:lpstr>CONTRACT RENEWAL</vt:lpstr>
      <vt:lpstr>CONTRACT RENEWAL</vt:lpstr>
      <vt:lpstr>Resources</vt:lpstr>
      <vt:lpstr>Contact Information </vt:lpstr>
    </vt:vector>
  </TitlesOfParts>
  <Company>FNS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CFR 200 (OMB Circular)/ Procurement Monitoring</dc:title>
  <dc:creator>Farquharson, Kirk - FNS</dc:creator>
  <cp:lastModifiedBy>Effle, Shannon, PED</cp:lastModifiedBy>
  <cp:revision>290</cp:revision>
  <cp:lastPrinted>2019-03-18T15:05:00Z</cp:lastPrinted>
  <dcterms:created xsi:type="dcterms:W3CDTF">2015-11-03T11:53:42Z</dcterms:created>
  <dcterms:modified xsi:type="dcterms:W3CDTF">2022-04-18T18:22:48Z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0x010100E437789755FA194787C83D237504ECDF</vt:lpwstr>
  </property>
</Properties>
</file>