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9"/>
  </p:notesMasterIdLst>
  <p:sldIdLst>
    <p:sldId id="256" r:id="rId2"/>
    <p:sldId id="400" r:id="rId3"/>
    <p:sldId id="401" r:id="rId4"/>
    <p:sldId id="357" r:id="rId5"/>
    <p:sldId id="402" r:id="rId6"/>
    <p:sldId id="363" r:id="rId7"/>
    <p:sldId id="366" r:id="rId8"/>
    <p:sldId id="389" r:id="rId9"/>
    <p:sldId id="398" r:id="rId10"/>
    <p:sldId id="405" r:id="rId11"/>
    <p:sldId id="406" r:id="rId12"/>
    <p:sldId id="291" r:id="rId13"/>
    <p:sldId id="292" r:id="rId14"/>
    <p:sldId id="403" r:id="rId15"/>
    <p:sldId id="407" r:id="rId16"/>
    <p:sldId id="408" r:id="rId17"/>
    <p:sldId id="412" r:id="rId18"/>
    <p:sldId id="413" r:id="rId19"/>
    <p:sldId id="410" r:id="rId20"/>
    <p:sldId id="411" r:id="rId21"/>
    <p:sldId id="414" r:id="rId22"/>
    <p:sldId id="415" r:id="rId23"/>
    <p:sldId id="416" r:id="rId24"/>
    <p:sldId id="409" r:id="rId25"/>
    <p:sldId id="404" r:id="rId26"/>
    <p:sldId id="418" r:id="rId27"/>
    <p:sldId id="41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102AE-90F3-4790-BF50-4D3B134AFB4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54707-20AA-472E-9351-B5459216A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1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1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5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9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057BDBA1-902E-4A0D-B283-784B1AF413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0AB2AA-93D7-4DF8-B167-D917F589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voices.org/archives/15258#_edn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hsd.sharpschool.net/departments/finance/lunch_heroes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at_smart_to_play_hard_-_use_MyPlate_to_help_you_fuel_up_with_foods_from_each_food_group_(IA_CAT31302429).pdf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mikes22003.org/parent-resources/cafeteria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kullen.com/produce-banner/" TargetMode="External"/><Relationship Id="rId7" Type="http://schemas.openxmlformats.org/officeDocument/2006/relationships/hyperlink" Target="https://www.diabetesdaily.com/blog/cardiologist-explains-what-to-expect-when-you-stop-eating-grains-453327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https://timesofindia.indiatimes.com/life-style/food-news/6-foods-to-make-a-part-of-your-daily-high-protein-diet/articleshow/67851393.cms" TargetMode="Externa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allpaperflare.com/food-fruits-and-vegetables-wallpaper-mcgf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lamorworld.com/how-to-boost-your-childs-memor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rnews.org/story/2010/11/20/school-trash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interest.com/pin/640777853204581149/" TargetMode="Externa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havior911.blogspot.com/2012/06/offering-choices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erve.com/samuel-simmons/a-balanced-die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wl.excelsior.edu/writing-process/prewriting-strategies/prewriting-strategies-asking-defining-questions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nslp" TargetMode="External"/><Relationship Id="rId2" Type="http://schemas.openxmlformats.org/officeDocument/2006/relationships/hyperlink" Target="https://www.dietaryguidelines.gov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mvoices.org/archives/152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rightnepenthe.blogspot.com/2011_05_01_archiv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her.com/digestion-works-infographic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aikudeck.com/6-nutrients-education-presentation-7400435c5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fectanutrition.com/blog/what-are-ketones-and-can-they-improve-your-fitnes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reamstime.com/illustration/nutrition-healthy-eating-silhouett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getables and fruits in a row">
            <a:extLst>
              <a:ext uri="{FF2B5EF4-FFF2-40B4-BE49-F238E27FC236}">
                <a16:creationId xmlns:a16="http://schemas.microsoft.com/office/drawing/2014/main" id="{1C9DC378-08B9-04C5-4806-C0F98D9B1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9091" r="13410" b="-1"/>
          <a:stretch/>
        </p:blipFill>
        <p:spPr>
          <a:xfrm>
            <a:off x="355599" y="475488"/>
            <a:ext cx="8432801" cy="5909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5" y="2099733"/>
            <a:ext cx="6620434" cy="2677648"/>
          </a:xfrm>
        </p:spPr>
        <p:txBody>
          <a:bodyPr>
            <a:normAutofit/>
          </a:bodyPr>
          <a:lstStyle/>
          <a:p>
            <a:r>
              <a:rPr lang="en-US" dirty="0"/>
              <a:t>School Nutrition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5" y="4777380"/>
            <a:ext cx="6620434" cy="861420"/>
          </a:xfrm>
        </p:spPr>
        <p:txBody>
          <a:bodyPr>
            <a:normAutofit/>
          </a:bodyPr>
          <a:lstStyle/>
          <a:p>
            <a:r>
              <a:rPr lang="en-US" dirty="0"/>
              <a:t>Understanding nutrition and School meal pattern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09DAE-E4E6-464E-A9C3-65887A891222}"/>
              </a:ext>
            </a:extLst>
          </p:cNvPr>
          <p:cNvSpPr txBox="1"/>
          <p:nvPr/>
        </p:nvSpPr>
        <p:spPr>
          <a:xfrm>
            <a:off x="4114800" y="54157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200" b="1" dirty="0">
                <a:solidFill>
                  <a:srgbClr val="FFFF00"/>
                </a:solidFill>
              </a:rPr>
              <a:t>PRESENTED BY:</a:t>
            </a:r>
          </a:p>
          <a:p>
            <a:pPr marL="457200" lvl="1" indent="0" algn="r">
              <a:buNone/>
            </a:pPr>
            <a:r>
              <a:rPr lang="en-US" sz="1200" dirty="0">
                <a:solidFill>
                  <a:srgbClr val="FFFF00"/>
                </a:solidFill>
              </a:rPr>
              <a:t>Rachele DiQuarto, Dietician-Nutritionist and Fresh Fruit &amp; Vegetable Coordinator</a:t>
            </a:r>
          </a:p>
        </p:txBody>
      </p:sp>
    </p:spTree>
    <p:extLst>
      <p:ext uri="{BB962C8B-B14F-4D97-AF65-F5344CB8AC3E}">
        <p14:creationId xmlns:p14="http://schemas.microsoft.com/office/powerpoint/2010/main" val="33202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7117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3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The problem is…</a:t>
            </a:r>
            <a:br>
              <a:rPr lang="en-US" sz="1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sz="1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sz="1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1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600" b="0" i="0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New Mexico has long had one of the worst rates of child food insecurity in the country. In 2020, 26% of New Mexico children experienced food insecurity,</a:t>
            </a:r>
            <a:r>
              <a:rPr lang="en-US" sz="1600" b="0" i="0" u="none" strike="noStrike" kern="1200" baseline="300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[4]</a:t>
            </a:r>
            <a:r>
              <a:rPr lang="en-US" sz="1600" b="0" i="0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 which is up from pre-COVID-19 levels of 22%. Due to COVID-19, food insecurity in one county was as high as 38% in 2020”</a:t>
            </a:r>
            <a:br>
              <a:rPr lang="en-US" sz="1400" b="0" i="0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en-US" sz="1400" b="0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Picture 4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30C434FF-A62D-4CD5-80D7-DF94FE090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1" y="914400"/>
            <a:ext cx="5340873" cy="49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8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685800"/>
            <a:ext cx="3101765" cy="4592131"/>
          </a:xfrm>
        </p:spPr>
        <p:txBody>
          <a:bodyPr/>
          <a:lstStyle/>
          <a:p>
            <a:r>
              <a:rPr lang="en-US" dirty="0"/>
              <a:t>School Meals to the Rescue!</a:t>
            </a:r>
            <a:br>
              <a:rPr lang="en-US" sz="1000" dirty="0"/>
            </a:br>
            <a:br>
              <a:rPr lang="en-US" dirty="0"/>
            </a:br>
            <a:r>
              <a:rPr lang="en-US" sz="1600" dirty="0"/>
              <a:t>“In New Mexico, approximately 75% of students participate in the free and reduced-price school lunch program. For many living in severely food insecure households school meals, may be the only regular meals they receive. “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A74DDC60-5D48-4474-8BC5-424CC8873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7199" y="502051"/>
            <a:ext cx="4800601" cy="2921770"/>
          </a:xfrm>
          <a:prstGeom prst="rect">
            <a:avLst/>
          </a:prstGeom>
        </p:spPr>
      </p:pic>
      <p:pic>
        <p:nvPicPr>
          <p:cNvPr id="10" name="Picture 9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E5BF3FCC-E5C5-4D30-B847-7981F29618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9" b="22160"/>
          <a:stretch/>
        </p:blipFill>
        <p:spPr>
          <a:xfrm>
            <a:off x="4943479" y="2773531"/>
            <a:ext cx="3457696" cy="1722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A picture containing text, table, indoor, counter&#10;&#10;Description automatically generated">
            <a:extLst>
              <a:ext uri="{FF2B5EF4-FFF2-40B4-BE49-F238E27FC236}">
                <a16:creationId xmlns:a16="http://schemas.microsoft.com/office/drawing/2014/main" id="{914A24E5-BBC3-4B09-B55F-E74D3676DF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11717" r="3899" b="26518"/>
          <a:stretch/>
        </p:blipFill>
        <p:spPr>
          <a:xfrm>
            <a:off x="4943479" y="4602564"/>
            <a:ext cx="3457696" cy="1753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11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please.com/images/06alm_foodpyram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294234" cy="3738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440" y="927099"/>
            <a:ext cx="7418394" cy="709865"/>
          </a:xfrm>
        </p:spPr>
        <p:txBody>
          <a:bodyPr/>
          <a:lstStyle/>
          <a:p>
            <a:pPr algn="ctr"/>
            <a:r>
              <a:rPr lang="en-US" dirty="0"/>
              <a:t>Old Dietary Guidelines</a:t>
            </a:r>
          </a:p>
        </p:txBody>
      </p:sp>
    </p:spTree>
    <p:extLst>
      <p:ext uri="{BB962C8B-B14F-4D97-AF65-F5344CB8AC3E}">
        <p14:creationId xmlns:p14="http://schemas.microsoft.com/office/powerpoint/2010/main" val="48643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8B79EF-F191-43DC-BE13-0515DAA6F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30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10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1" y="781339"/>
            <a:ext cx="2895600" cy="33909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NSLP </a:t>
            </a:r>
            <a:br>
              <a:rPr lang="en-US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Meal Pattern Requirements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5FFE1CC-C55B-450E-AE5E-E44CB4F8E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2322" y="2173704"/>
            <a:ext cx="4853180" cy="250747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97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F0EEC-AA69-41D1-B627-6D39FF368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"/>
            <a:ext cx="6934199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145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63134-3C29-4E4D-A332-96CFB4FE7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22"/>
          <a:stretch/>
        </p:blipFill>
        <p:spPr>
          <a:xfrm>
            <a:off x="1607313" y="1301944"/>
            <a:ext cx="6000750" cy="1593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CB826-988F-4122-8C83-B87751F2E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775" y="2819400"/>
            <a:ext cx="5972175" cy="19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ood, vegetable, different, arranged&#10;&#10;Description automatically generated">
            <a:extLst>
              <a:ext uri="{FF2B5EF4-FFF2-40B4-BE49-F238E27FC236}">
                <a16:creationId xmlns:a16="http://schemas.microsoft.com/office/drawing/2014/main" id="{7BAC111A-E617-47D2-BAAF-6618676F4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9695" y="5410200"/>
            <a:ext cx="2519363" cy="13472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440" y="927099"/>
            <a:ext cx="7418394" cy="709865"/>
          </a:xfrm>
        </p:spPr>
        <p:txBody>
          <a:bodyPr/>
          <a:lstStyle/>
          <a:p>
            <a:r>
              <a:rPr lang="en-US" dirty="0"/>
              <a:t>Know Your Components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8B06D-50AF-4F39-A18F-26C09CD8583F}"/>
              </a:ext>
            </a:extLst>
          </p:cNvPr>
          <p:cNvSpPr txBox="1"/>
          <p:nvPr/>
        </p:nvSpPr>
        <p:spPr>
          <a:xfrm>
            <a:off x="2895600" y="2446318"/>
            <a:ext cx="4953000" cy="3472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ACD433"/>
              </a:buClr>
              <a:buSzPct val="80000"/>
              <a:tabLst/>
              <a:defRPr/>
            </a:pPr>
            <a:r>
              <a:rPr lang="en-US" sz="28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5 Meal Components</a:t>
            </a:r>
            <a:endParaRPr kumimoji="0" lang="en-US" sz="280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Clr>
                <a:srgbClr val="ACD433"/>
              </a:buClr>
              <a:buSzPct val="80000"/>
              <a:buFont typeface="+mj-lt"/>
              <a:buAutoNum type="arabicPeriod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M/MA – meats, eggs, cheese….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Clr>
                <a:srgbClr val="ACD433"/>
              </a:buClr>
              <a:buSzPct val="80000"/>
              <a:buFont typeface="+mj-lt"/>
              <a:buAutoNum type="arabicPeriod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Grains – bread, rice, pasta…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Clr>
                <a:srgbClr val="ACD433"/>
              </a:buClr>
              <a:buSzPct val="80000"/>
              <a:buFont typeface="+mj-lt"/>
              <a:buAutoNum type="arabicPeriod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Milk – fat free or low-fat 1%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Clr>
                <a:srgbClr val="ACD433"/>
              </a:buClr>
              <a:buSzPct val="80000"/>
              <a:buFont typeface="+mj-lt"/>
              <a:buAutoNum type="arabicPeriod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Fruits – so many options!!</a:t>
            </a:r>
          </a:p>
          <a:p>
            <a:pPr marL="800100" lvl="1" indent="-342900">
              <a:spcBef>
                <a:spcPts val="1000"/>
              </a:spcBef>
              <a:spcAft>
                <a:spcPts val="1200"/>
              </a:spcAft>
              <a:buClr>
                <a:srgbClr val="ACD433"/>
              </a:buClr>
              <a:buSzPct val="80000"/>
              <a:buFont typeface="+mj-lt"/>
              <a:buAutoNum type="arabicPeriod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Vegetables (5 subgroups)</a:t>
            </a:r>
          </a:p>
        </p:txBody>
      </p:sp>
      <p:pic>
        <p:nvPicPr>
          <p:cNvPr id="10" name="Picture 9" descr="A picture containing food, plate, fruit, dish&#10;&#10;Description automatically generated">
            <a:extLst>
              <a:ext uri="{FF2B5EF4-FFF2-40B4-BE49-F238E27FC236}">
                <a16:creationId xmlns:a16="http://schemas.microsoft.com/office/drawing/2014/main" id="{F22FAFC9-13C0-4D5F-929B-160170A34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1000" y="2590800"/>
            <a:ext cx="2203881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picture containing food, board, wooden, several&#10;&#10;Description automatically generated">
            <a:extLst>
              <a:ext uri="{FF2B5EF4-FFF2-40B4-BE49-F238E27FC236}">
                <a16:creationId xmlns:a16="http://schemas.microsoft.com/office/drawing/2014/main" id="{E3A9DB87-154B-41B1-AA5F-1C3908464E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8200" y="4695034"/>
            <a:ext cx="2282952" cy="151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9213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9A8DB82-86DE-41D7-8C3F-BA1F0FE9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F9E1A7-3690-4A7D-95D4-D376BC586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5DE0DA-CFEB-436E-8059-3F574F9E5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30F0AD-0BEF-4F7E-BBAD-9C4ECF0CD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831102-4F37-4C69-8C56-B1D6A50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5BB450-AC20-4CFA-8709-46463BDE7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5A3AE7-B15C-4D81-A4E9-21BC9D301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54B6A71-2AD1-4F45-8D25-82327EFB5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4A364F5-69E0-49F9-9E6D-13F16F7FF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7E71549-9386-41C6-B9DE-8F00165FE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4B7C0AF-2DDA-402A-A38E-429A634ED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4" y="973668"/>
            <a:ext cx="6571060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Know Your Components…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8B06D-50AF-4F39-A18F-26C09CD8583F}"/>
              </a:ext>
            </a:extLst>
          </p:cNvPr>
          <p:cNvSpPr txBox="1"/>
          <p:nvPr/>
        </p:nvSpPr>
        <p:spPr>
          <a:xfrm>
            <a:off x="341170" y="2209800"/>
            <a:ext cx="4434029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Vegetable Subgroups</a:t>
            </a:r>
            <a:endParaRPr kumimoji="0" lang="en-US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Dark green – spinach, broccoli, kale…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Red/orange – carrots, tomatoes, bell peppers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Beans/peas (legumes) – pinto beans, kidney beans, peas, lentils…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Starchy – potatoes, corn, green peas…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Other – cucumbers, asparagus, green beans, cauliflower…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492AB-EFDE-4696-BB9B-3633BEC5F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595" r="9720" b="1"/>
          <a:stretch/>
        </p:blipFill>
        <p:spPr>
          <a:xfrm>
            <a:off x="5099049" y="2775951"/>
            <a:ext cx="3472260" cy="306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267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298B78F7-6841-4168-8538-3E260708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764D568C-39BB-4394-A483-C7C18500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CB70B903-F367-48EC-B214-D1D26FC7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45E5B732-80F6-496B-AC33-E0FD9395D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CC709F18-F3FB-4D14-B50D-6159067EB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6E4A747-3382-4841-BCBE-78D416DE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49AC68C-6F74-4DEB-9CD1-3E1C4EB2C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3FB17BE8-AC72-4544-AFE9-F8C1C3EB6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78" y="1045536"/>
            <a:ext cx="3849329" cy="1413387"/>
          </a:xfrm>
        </p:spPr>
        <p:txBody>
          <a:bodyPr>
            <a:normAutofit/>
          </a:bodyPr>
          <a:lstStyle/>
          <a:p>
            <a:r>
              <a:rPr lang="en-US" dirty="0"/>
              <a:t>Offer vs 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35" y="2250847"/>
            <a:ext cx="3849329" cy="31062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Gives students options to select the items they WANT to eat</a:t>
            </a:r>
          </a:p>
          <a:p>
            <a:r>
              <a:rPr lang="en-US" dirty="0">
                <a:solidFill>
                  <a:schemeClr val="bg1"/>
                </a:solidFill>
              </a:rPr>
              <a:t>Reduces waste</a:t>
            </a:r>
          </a:p>
          <a:p>
            <a:r>
              <a:rPr lang="en-US" dirty="0">
                <a:solidFill>
                  <a:schemeClr val="bg1"/>
                </a:solidFill>
              </a:rPr>
              <a:t>Required for high schools </a:t>
            </a:r>
          </a:p>
          <a:p>
            <a:pPr marL="6858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6858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B5605-6EC1-4F91-9AD0-81A6A271A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620" y="747393"/>
            <a:ext cx="3632037" cy="5380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19">
            <a:extLst>
              <a:ext uri="{FF2B5EF4-FFF2-40B4-BE49-F238E27FC236}">
                <a16:creationId xmlns:a16="http://schemas.microsoft.com/office/drawing/2014/main" id="{B5BA6DB3-F246-4306-AA4A-B2E8EF6D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268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439360" cy="709865"/>
          </a:xfrm>
        </p:spPr>
        <p:txBody>
          <a:bodyPr/>
          <a:lstStyle/>
          <a:p>
            <a:pPr algn="ctr"/>
            <a:r>
              <a:rPr lang="en-US" dirty="0"/>
              <a:t>What is Nutrition?</a:t>
            </a:r>
          </a:p>
        </p:txBody>
      </p:sp>
      <p:pic>
        <p:nvPicPr>
          <p:cNvPr id="5" name="Content Placeholder 4" descr="A child standing in front of a blackboard with white writing&#10;&#10;Description automatically generated with low confidence">
            <a:extLst>
              <a:ext uri="{FF2B5EF4-FFF2-40B4-BE49-F238E27FC236}">
                <a16:creationId xmlns:a16="http://schemas.microsoft.com/office/drawing/2014/main" id="{C1FD9100-BA7A-4670-8314-97F24085F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2362200"/>
            <a:ext cx="6705600" cy="4114800"/>
          </a:xfrm>
        </p:spPr>
      </p:pic>
    </p:spTree>
    <p:extLst>
      <p:ext uri="{BB962C8B-B14F-4D97-AF65-F5344CB8AC3E}">
        <p14:creationId xmlns:p14="http://schemas.microsoft.com/office/powerpoint/2010/main" val="1650782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440" y="927099"/>
            <a:ext cx="7418394" cy="709865"/>
          </a:xfrm>
        </p:spPr>
        <p:txBody>
          <a:bodyPr/>
          <a:lstStyle/>
          <a:p>
            <a:pPr algn="ctr"/>
            <a:r>
              <a:rPr lang="en-US" dirty="0"/>
              <a:t>What’s the Difference?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50D8F-EB76-40AE-8779-23184D2E9FAE}"/>
              </a:ext>
            </a:extLst>
          </p:cNvPr>
          <p:cNvSpPr txBox="1"/>
          <p:nvPr/>
        </p:nvSpPr>
        <p:spPr>
          <a:xfrm>
            <a:off x="348938" y="2425700"/>
            <a:ext cx="423083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 Only</a:t>
            </a:r>
            <a:endParaRPr kumimoji="0" lang="en-US" b="1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ALL 3 meal components MUST be prepared AND </a:t>
            </a:r>
            <a:r>
              <a:rPr kumimoji="0" lang="en-US" sz="1500" b="1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served</a:t>
            </a: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in the required amounts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must take the whole serving</a:t>
            </a:r>
            <a:endParaRPr kumimoji="0" lang="en-US" sz="150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May result in more waste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kumimoji="0" lang="en-US" sz="150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kumimoji="0" lang="en-US" sz="150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4ACF6-896C-4F95-9C2F-97C3B5B9C021}"/>
              </a:ext>
            </a:extLst>
          </p:cNvPr>
          <p:cNvSpPr txBox="1"/>
          <p:nvPr/>
        </p:nvSpPr>
        <p:spPr>
          <a:xfrm>
            <a:off x="4572000" y="2057400"/>
            <a:ext cx="4199758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 vs Serve</a:t>
            </a:r>
            <a:endParaRPr kumimoji="0" lang="en-US" b="1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4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ALL 3 meal components (4 items) MUST be prepared AND offered in the required amounts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may take </a:t>
            </a:r>
            <a:r>
              <a:rPr lang="en-US" sz="1400" b="1" dirty="0">
                <a:solidFill>
                  <a:srgbClr val="C00000"/>
                </a:solidFill>
              </a:rPr>
              <a:t>at least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sz="1400" b="1" dirty="0">
                <a:solidFill>
                  <a:srgbClr val="C00000"/>
                </a:solidFill>
              </a:rPr>
              <a:t>items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one of which MUST be fruit or vegetable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4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The minimum serving of fruit for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OVS is ½ cup BUT the student may take the full cup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4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Helps to reduce waste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picture containing text, person, indoor, dish&#10;&#10;Description automatically generated">
            <a:extLst>
              <a:ext uri="{FF2B5EF4-FFF2-40B4-BE49-F238E27FC236}">
                <a16:creationId xmlns:a16="http://schemas.microsoft.com/office/drawing/2014/main" id="{65DF7109-255F-4BB4-82F9-0BCCB994D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1390" y="5148549"/>
            <a:ext cx="2225925" cy="1578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03332BE5-1C2F-49AA-A505-6EDAA14AA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91200" y="5094036"/>
            <a:ext cx="2362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DB3957-090B-4E68-AFB4-795E2C8B476C}"/>
              </a:ext>
            </a:extLst>
          </p:cNvPr>
          <p:cNvSpPr txBox="1"/>
          <p:nvPr/>
        </p:nvSpPr>
        <p:spPr>
          <a:xfrm>
            <a:off x="3322468" y="162268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Breakfast</a:t>
            </a:r>
          </a:p>
        </p:txBody>
      </p:sp>
    </p:spTree>
    <p:extLst>
      <p:ext uri="{BB962C8B-B14F-4D97-AF65-F5344CB8AC3E}">
        <p14:creationId xmlns:p14="http://schemas.microsoft.com/office/powerpoint/2010/main" val="2778217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440" y="927099"/>
            <a:ext cx="7418394" cy="709865"/>
          </a:xfrm>
        </p:spPr>
        <p:txBody>
          <a:bodyPr/>
          <a:lstStyle/>
          <a:p>
            <a:pPr algn="ctr"/>
            <a:r>
              <a:rPr lang="en-US" dirty="0"/>
              <a:t>What’s the Difference?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50D8F-EB76-40AE-8779-23184D2E9FAE}"/>
              </a:ext>
            </a:extLst>
          </p:cNvPr>
          <p:cNvSpPr txBox="1"/>
          <p:nvPr/>
        </p:nvSpPr>
        <p:spPr>
          <a:xfrm>
            <a:off x="348938" y="2425700"/>
            <a:ext cx="423083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 Only</a:t>
            </a:r>
            <a:endParaRPr kumimoji="0" lang="en-US" b="1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ALL 5 meal components MUST be prepared AND </a:t>
            </a:r>
            <a:r>
              <a:rPr kumimoji="0" lang="en-US" sz="1500" b="1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served</a:t>
            </a: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in the required amounts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must take the whole serving</a:t>
            </a:r>
            <a:endParaRPr kumimoji="0" lang="en-US" sz="150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5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May result in more waste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kumimoji="0" lang="en-US" sz="150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kumimoji="0" lang="en-US" sz="150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4ACF6-896C-4F95-9C2F-97C3B5B9C021}"/>
              </a:ext>
            </a:extLst>
          </p:cNvPr>
          <p:cNvSpPr txBox="1"/>
          <p:nvPr/>
        </p:nvSpPr>
        <p:spPr>
          <a:xfrm>
            <a:off x="4572000" y="2057400"/>
            <a:ext cx="4199758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 vs Serve</a:t>
            </a:r>
            <a:endParaRPr kumimoji="0" lang="en-US" b="1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4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ALL 5 meal components MUST be prepared AND offered in the required amounts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may take </a:t>
            </a:r>
            <a:r>
              <a:rPr lang="en-US" sz="1400" b="1" dirty="0">
                <a:solidFill>
                  <a:srgbClr val="C00000"/>
                </a:solidFill>
              </a:rPr>
              <a:t>at least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components, one of which MUST be fruit or vegetable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4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The minimum serving of fruit or vegetable for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OVS is ½ cup BUT the student may take a combo or the full cup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40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Helps to reduce waste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DB3957-090B-4E68-AFB4-795E2C8B476C}"/>
              </a:ext>
            </a:extLst>
          </p:cNvPr>
          <p:cNvSpPr txBox="1"/>
          <p:nvPr/>
        </p:nvSpPr>
        <p:spPr>
          <a:xfrm>
            <a:off x="3322468" y="162268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Lunch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607ECEF-993A-4F92-A110-60150A8D7E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7870"/>
          <a:stretch/>
        </p:blipFill>
        <p:spPr>
          <a:xfrm>
            <a:off x="2217568" y="5283529"/>
            <a:ext cx="4724400" cy="1294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262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440" y="927099"/>
            <a:ext cx="7418394" cy="709865"/>
          </a:xfrm>
        </p:spPr>
        <p:txBody>
          <a:bodyPr/>
          <a:lstStyle/>
          <a:p>
            <a:pPr algn="ctr"/>
            <a:r>
              <a:rPr lang="en-US" dirty="0"/>
              <a:t>Combination Foods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E30F1-075F-44D0-87F5-79772B7AB352}"/>
              </a:ext>
            </a:extLst>
          </p:cNvPr>
          <p:cNvSpPr txBox="1"/>
          <p:nvPr/>
        </p:nvSpPr>
        <p:spPr>
          <a:xfrm>
            <a:off x="457200" y="2209800"/>
            <a:ext cx="8534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Some main dishes contain more than one food item or component. Don’t be fooled, make sure you count each food item.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Example 1: a burrito might contribute 2 servings of grain  and 2 oz meat/ meat alternate. So, it would count as two food items at the point of sale under OVS.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b="1" dirty="0"/>
              <a:t>Example 2: pasta with meat sauce may contribute 2 oz/servings grain, 1/2 cup vegetable and 2 oz meat alternate. The cashier could count the main dish as contributing 3 food items. This entrée alone would qualify as a reimbursable meal under OVS.</a:t>
            </a:r>
          </a:p>
        </p:txBody>
      </p:sp>
      <p:pic>
        <p:nvPicPr>
          <p:cNvPr id="10" name="Picture 17" descr="C:\Users\Silvernail_S\AppData\Local\Microsoft\Windows\Temporary Internet Files\Content.IE5\CWNLB8UC\MP900430960[1].jpg" title="Taco">
            <a:extLst>
              <a:ext uri="{FF2B5EF4-FFF2-40B4-BE49-F238E27FC236}">
                <a16:creationId xmlns:a16="http://schemas.microsoft.com/office/drawing/2014/main" id="{971B85AB-38BA-43F9-93CF-5B6AF5889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5" t="16235" r="22166" b="10031"/>
          <a:stretch/>
        </p:blipFill>
        <p:spPr bwMode="auto">
          <a:xfrm>
            <a:off x="1642050" y="5027613"/>
            <a:ext cx="1354396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35F25-2BD2-4D85-BB5E-8CC7E71EE66E}"/>
              </a:ext>
            </a:extLst>
          </p:cNvPr>
          <p:cNvSpPr txBox="1"/>
          <p:nvPr/>
        </p:nvSpPr>
        <p:spPr>
          <a:xfrm rot="16200000">
            <a:off x="160580" y="4699404"/>
            <a:ext cx="1328023" cy="1546779"/>
          </a:xfrm>
          <a:prstGeom prst="wedgeRoundRectCallou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Beef Taco: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Grain/Bread, Vegetables, Meat/Meat Alternate</a:t>
            </a:r>
          </a:p>
        </p:txBody>
      </p:sp>
      <p:pic>
        <p:nvPicPr>
          <p:cNvPr id="13" name="Picture 22" title="pizza">
            <a:extLst>
              <a:ext uri="{FF2B5EF4-FFF2-40B4-BE49-F238E27FC236}">
                <a16:creationId xmlns:a16="http://schemas.microsoft.com/office/drawing/2014/main" id="{D972817E-23EF-4D75-8100-5A782B7C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97" y="4877536"/>
            <a:ext cx="1857201" cy="154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B2D0F0-BC7C-4034-A77A-77C6BB9A4A6D}"/>
              </a:ext>
            </a:extLst>
          </p:cNvPr>
          <p:cNvSpPr txBox="1"/>
          <p:nvPr/>
        </p:nvSpPr>
        <p:spPr>
          <a:xfrm rot="16200000">
            <a:off x="5921995" y="5171152"/>
            <a:ext cx="1021556" cy="1957671"/>
          </a:xfrm>
          <a:prstGeom prst="wedgeRoundRectCallou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Pepperoni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Pizza</a:t>
            </a:r>
            <a:r>
              <a:rPr lang="en-US" sz="1400" dirty="0">
                <a:solidFill>
                  <a:prstClr val="black"/>
                </a:solidFill>
                <a:latin typeface="Comic Sans MS" pitchFamily="66" charset="0"/>
              </a:rPr>
              <a:t>: 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Grain/Bread</a:t>
            </a:r>
            <a:r>
              <a:rPr lang="en-US" sz="1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&amp;</a:t>
            </a:r>
            <a:r>
              <a:rPr lang="en-US" sz="1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Meat/Meat</a:t>
            </a:r>
            <a:r>
              <a:rPr lang="en-US" sz="1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Alternate</a:t>
            </a:r>
          </a:p>
        </p:txBody>
      </p:sp>
      <p:pic>
        <p:nvPicPr>
          <p:cNvPr id="15" name="Picture 27" title="Macaroni and cheese">
            <a:extLst>
              <a:ext uri="{FF2B5EF4-FFF2-40B4-BE49-F238E27FC236}">
                <a16:creationId xmlns:a16="http://schemas.microsoft.com/office/drawing/2014/main" id="{8D5CC760-52CD-4A0B-A03E-E409821BF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b="13217"/>
          <a:stretch/>
        </p:blipFill>
        <p:spPr bwMode="auto">
          <a:xfrm>
            <a:off x="3217979" y="4213012"/>
            <a:ext cx="179923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6AA124-3DA4-4E20-BB67-90385ED8166F}"/>
              </a:ext>
            </a:extLst>
          </p:cNvPr>
          <p:cNvSpPr txBox="1"/>
          <p:nvPr/>
        </p:nvSpPr>
        <p:spPr>
          <a:xfrm rot="5400000">
            <a:off x="5313089" y="4001024"/>
            <a:ext cx="1225868" cy="1799237"/>
          </a:xfrm>
          <a:prstGeom prst="wedgeRoundRectCallou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Macaroni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and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Cheese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</a:rPr>
              <a:t>: Grain/Bread &amp; Meat Alternate</a:t>
            </a:r>
          </a:p>
        </p:txBody>
      </p:sp>
    </p:spTree>
    <p:extLst>
      <p:ext uri="{BB962C8B-B14F-4D97-AF65-F5344CB8AC3E}">
        <p14:creationId xmlns:p14="http://schemas.microsoft.com/office/powerpoint/2010/main" val="217183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28CA85B-EFA5-424D-B673-199EA9E2A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4E57C1D-EF63-4BBD-94B2-8F30DC40B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7B3EC26-C947-4925-9A42-A9DC21137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63DEC3-A241-4F3D-9C3F-FA224D4E3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D419C30-DEAD-49B7-9048-C3FF1736D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FF4FF33-67A2-4949-8D2E-85227FF05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5DBC5C-8AC5-470A-8F2C-64D62BA93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A40141C-F5B1-4ECC-8E3A-06149463D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0148294-9C04-491E-BD71-96366D939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6A61980-5719-42C2-8F65-A0A2BD88D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03A9201-88EE-42E0-8769-CA933DC14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29CF-1D8F-4E55-9476-6A1BE85C7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826F5C-0E3C-4DE2-9FC2-147965395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9144000" cy="6856413"/>
            <a:chOff x="0" y="1587"/>
            <a:chExt cx="12192000" cy="685641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482D230-828B-43B3-9A5D-831744E4A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2F5FDC1-B03C-45E1-B45F-D14906E43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E4567CF-F5FC-41A4-872A-5E0C8F4F6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100728" y="402165"/>
              <a:ext cx="4667937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947D12A3-441C-43EC-874D-8D0AC0F67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68624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6B68453-3FC2-4ABA-B0CD-F9C50CB68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59735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BADA570C-F98C-4C00-941F-D922EC51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23" y="629265"/>
            <a:ext cx="3962519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Things to Remember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21E992-00A8-483D-9231-C1C7538B0625}"/>
              </a:ext>
            </a:extLst>
          </p:cNvPr>
          <p:cNvSpPr txBox="1"/>
          <p:nvPr/>
        </p:nvSpPr>
        <p:spPr>
          <a:xfrm>
            <a:off x="479323" y="2418735"/>
            <a:ext cx="3962519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>
                <a:solidFill>
                  <a:schemeClr val="bg1"/>
                </a:solidFill>
              </a:rPr>
              <a:t>Pre-plating is NOT OVS, the student must have the opportunity to select or deny components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>
                <a:solidFill>
                  <a:schemeClr val="bg1"/>
                </a:solidFill>
              </a:rPr>
              <a:t>Salad Bar after POS is NOT OVS. Unmonitored salad bars are extra and cannot contribute to a reimbursable meal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>
                <a:solidFill>
                  <a:schemeClr val="bg1"/>
                </a:solidFill>
              </a:rPr>
              <a:t>Have signage appropriate for the age groups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kumimoji="0" lang="en-US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kumimoji="0" lang="en-US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F92200-1B28-4283-9379-83300C9E3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1" y="886079"/>
            <a:ext cx="3629746" cy="280397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BD07660-F828-473E-9686-90E7BC86C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4176E-E452-45D7-94DE-580DA34CF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04" y="4092395"/>
            <a:ext cx="1630286" cy="21380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2B5DF1-FA81-4B29-BD23-B7CD4D647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85" y="4092395"/>
            <a:ext cx="1651666" cy="21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51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95" y="940986"/>
            <a:ext cx="3011825" cy="71357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Keep It Balanced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8773"/>
            <a:ext cx="2530710" cy="43410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Saturated fats, and sugars cannot be completely avoided, but they should be limited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Excess calories, not utilized by the body are stored as fat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Leads to weight gain</a:t>
            </a:r>
          </a:p>
          <a:p>
            <a:pPr marL="354330" indent="-285750"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Teach students what healthy options and what healthy portions looks like</a:t>
            </a:r>
          </a:p>
          <a:p>
            <a:pPr marL="697230" lvl="1" indent="-285750"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Healthy and balanced doesn’t have to be boring</a:t>
            </a:r>
          </a:p>
          <a:p>
            <a:pPr marL="354330" indent="-285750">
              <a:lnSpc>
                <a:spcPct val="90000"/>
              </a:lnSpc>
            </a:pPr>
            <a:r>
              <a:rPr lang="en-US" sz="1300" dirty="0">
                <a:solidFill>
                  <a:schemeClr val="bg1"/>
                </a:solidFill>
              </a:rPr>
              <a:t>Try new recipes and ask for feedback</a:t>
            </a:r>
          </a:p>
          <a:p>
            <a:pPr marL="68580" indent="0">
              <a:lnSpc>
                <a:spcPct val="90000"/>
              </a:lnSpc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 marL="68580" indent="0">
              <a:lnSpc>
                <a:spcPct val="90000"/>
              </a:lnSpc>
              <a:buNone/>
            </a:pP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0E7B1C-C797-4486-ACFE-55C9D3643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516" r="16011" b="2"/>
          <a:stretch/>
        </p:blipFill>
        <p:spPr>
          <a:xfrm>
            <a:off x="3895955" y="803751"/>
            <a:ext cx="4793650" cy="52504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6109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EEA6B06-37BF-43FC-9986-67E896676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32D0FE-76FF-4860-ACE3-458B2BB9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D4D113-E6B9-4BCC-8EE7-ABFD7E942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09219B5-F7D1-4ED7-8DC1-CE442F43E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E47095-D247-457B-8082-990F3184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DAA052-A50D-47AE-87C9-AAAB2A38F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053F849-6CC2-45B1-B2CA-CCD77F862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6B102DE-9EA5-422F-910A-E4E2F0A59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3D9DFF9-99E4-4FE6-9EAC-F1D7A7DF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16331C19-2ACE-494F-AF40-22FB78D26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32" r="1521" b="1"/>
          <a:stretch/>
        </p:blipFill>
        <p:spPr>
          <a:xfrm>
            <a:off x="355599" y="474133"/>
            <a:ext cx="8432801" cy="590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C00FE-EF43-468A-98D2-FC7E49F9C38D}"/>
              </a:ext>
            </a:extLst>
          </p:cNvPr>
          <p:cNvSpPr txBox="1"/>
          <p:nvPr/>
        </p:nvSpPr>
        <p:spPr>
          <a:xfrm>
            <a:off x="866214" y="2099733"/>
            <a:ext cx="736338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326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B44741E-4F8A-4DC4-96E4-E4A2E555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FDC0C6-6677-4608-AE99-98D3C7BB1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89982C5-DDA9-41E0-8CF5-F83999C1B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6E454F1-BC7B-4FC5-901F-84095FC6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BDA7F3-0D92-4CE5-B124-114C29D28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86F90B9-54A4-4A43-B853-11AA290E0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5E538A9-6169-4720-88AE-7AE14BE80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59E5CEE5-D27F-4281-9293-590AD4163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2FCAD798-DEC5-4392-90CE-C46AD6CE6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42" name="Rectangle 41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5EC00FE-EF43-468A-98D2-FC7E49F9C38D}"/>
              </a:ext>
            </a:extLst>
          </p:cNvPr>
          <p:cNvSpPr txBox="1"/>
          <p:nvPr/>
        </p:nvSpPr>
        <p:spPr>
          <a:xfrm>
            <a:off x="1262378" y="1169773"/>
            <a:ext cx="6619243" cy="2870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Thank YOU!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8686" y="4166888"/>
            <a:ext cx="506627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3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35C3D-265A-4B3D-B9FE-C7A8EACBCE5D}"/>
              </a:ext>
            </a:extLst>
          </p:cNvPr>
          <p:cNvSpPr txBox="1"/>
          <p:nvPr/>
        </p:nvSpPr>
        <p:spPr>
          <a:xfrm>
            <a:off x="685800" y="28956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Home | Dietary Guidelines for Americans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https://www.fns.usda.gov/nslp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Ending Childhood Food Insecurity in New Mexico – New Mexico Voices for Children (nmvoices.org)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C00FE-EF43-468A-98D2-FC7E49F9C38D}"/>
              </a:ext>
            </a:extLst>
          </p:cNvPr>
          <p:cNvSpPr txBox="1"/>
          <p:nvPr/>
        </p:nvSpPr>
        <p:spPr>
          <a:xfrm>
            <a:off x="2209800" y="838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29559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67027"/>
            <a:chOff x="0" y="-2373"/>
            <a:chExt cx="12192000" cy="686702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2350294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algn="tl">
                    <a:srgbClr val="000000"/>
                  </a:outerShdw>
                </a:effectLst>
              </a:rPr>
              <a:t>Nutrition is</a:t>
            </a:r>
            <a:r>
              <a:rPr lang="en-US" sz="2800" dirty="0"/>
              <a:t>…</a:t>
            </a:r>
          </a:p>
        </p:txBody>
      </p:sp>
      <p:sp>
        <p:nvSpPr>
          <p:cNvPr id="12" name="Text Box 736"/>
          <p:cNvSpPr txBox="1"/>
          <p:nvPr/>
        </p:nvSpPr>
        <p:spPr>
          <a:xfrm>
            <a:off x="866216" y="2120900"/>
            <a:ext cx="2350294" cy="389890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  <a:effectLst/>
              </a:rPr>
              <a:t>the taking in of food and other nourishing substances into the body, that influence tissue repair, growth, metabolism and overall health.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Most nutrients come from the food we eat.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27" descr="A picture containing indoor, dessert, fresh&#10;&#10;Description automatically generated">
            <a:extLst>
              <a:ext uri="{FF2B5EF4-FFF2-40B4-BE49-F238E27FC236}">
                <a16:creationId xmlns:a16="http://schemas.microsoft.com/office/drawing/2014/main" id="{97D679F0-DDB6-4B47-ADD7-56EBA03B5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884" r="14403" b="1"/>
          <a:stretch/>
        </p:blipFill>
        <p:spPr>
          <a:xfrm>
            <a:off x="3895955" y="457200"/>
            <a:ext cx="479365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28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9144000" cy="6867027"/>
            <a:chOff x="0" y="-2373"/>
            <a:chExt cx="12192000" cy="686702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2350294" cy="102023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200" dirty="0">
                <a:effectLst>
                  <a:outerShdw blurRad="50800" algn="tl">
                    <a:srgbClr val="000000"/>
                  </a:outerShdw>
                </a:effectLst>
              </a:rPr>
            </a:br>
            <a:r>
              <a:rPr lang="en-US" sz="3100" dirty="0">
                <a:effectLst>
                  <a:outerShdw blurRad="50800" algn="tl">
                    <a:srgbClr val="000000"/>
                  </a:outerShdw>
                </a:effectLst>
              </a:rPr>
              <a:t>Nutrition is</a:t>
            </a:r>
            <a:r>
              <a:rPr lang="en-US" sz="3100" dirty="0"/>
              <a:t>…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120900"/>
            <a:ext cx="2350294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3-Part Process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Consumption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Digestion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Utilization of nutrients</a:t>
            </a:r>
          </a:p>
          <a:p>
            <a:pPr marL="36576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0AC3AF13-E5D9-4F6D-B89F-727F6DBA4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74315" y="457200"/>
            <a:ext cx="5052185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6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9144000" cy="6867027"/>
            <a:chOff x="0" y="-2373"/>
            <a:chExt cx="12192000" cy="68670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2350294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What Are Nutrients?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120900"/>
            <a:ext cx="2350294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Substances the body needs to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regulate body functions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build/repair cells and body tissues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promote growth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obtain energy</a:t>
            </a:r>
          </a:p>
          <a:p>
            <a:pPr marL="365760" lvl="1" indent="0">
              <a:lnSpc>
                <a:spcPct val="90000"/>
              </a:lnSpc>
              <a:buNone/>
            </a:pPr>
            <a:endParaRPr lang="en-US">
              <a:solidFill>
                <a:schemeClr val="bg1"/>
              </a:solidFill>
            </a:endParaRPr>
          </a:p>
          <a:p>
            <a:pPr marL="342900" lvl="1" indent="-34290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There are 6 Essential Nutrients</a:t>
            </a:r>
          </a:p>
          <a:p>
            <a:pPr marL="365760" lvl="1" indent="0">
              <a:lnSpc>
                <a:spcPct val="90000"/>
              </a:lnSpc>
              <a:buNone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A group of vegetables&#10;&#10;Description automatically generated with low confidence">
            <a:extLst>
              <a:ext uri="{FF2B5EF4-FFF2-40B4-BE49-F238E27FC236}">
                <a16:creationId xmlns:a16="http://schemas.microsoft.com/office/drawing/2014/main" id="{90FE83F8-BD56-4592-9773-8546F5A7A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03054" y="533400"/>
            <a:ext cx="4793650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64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3B7F112-B04B-4F59-9A29-0B6A7E56B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84" t="8750" r="15557"/>
          <a:stretch/>
        </p:blipFill>
        <p:spPr>
          <a:xfrm>
            <a:off x="5410200" y="2639080"/>
            <a:ext cx="3733801" cy="2847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295997"/>
          </a:xfrm>
        </p:spPr>
        <p:txBody>
          <a:bodyPr/>
          <a:lstStyle/>
          <a:p>
            <a:r>
              <a:rPr lang="en-US" dirty="0"/>
              <a:t>Classes of 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2"/>
            <a:ext cx="3113393" cy="419099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Carbohydrates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Proteins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Fats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Water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Vitamins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Minerals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68236" y="2637796"/>
            <a:ext cx="265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MACRO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NUTRIENTS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Needed in larger amounts and provide energy (calories)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994E2-B50B-4ABA-A048-56C30C526345}"/>
              </a:ext>
            </a:extLst>
          </p:cNvPr>
          <p:cNvSpPr txBox="1"/>
          <p:nvPr/>
        </p:nvSpPr>
        <p:spPr>
          <a:xfrm>
            <a:off x="3268236" y="4467165"/>
            <a:ext cx="265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NUTRIENTS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Needed in smaller amounts and do NOT provide energy (calories)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2965449" y="2379053"/>
            <a:ext cx="317500" cy="1830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2980163" y="4581280"/>
            <a:ext cx="288073" cy="9649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95289"/>
            <a:ext cx="7024744" cy="924346"/>
          </a:xfrm>
        </p:spPr>
        <p:txBody>
          <a:bodyPr/>
          <a:lstStyle/>
          <a:p>
            <a:pPr algn="ctr"/>
            <a:r>
              <a:rPr lang="en-US" dirty="0"/>
              <a:t>Energy 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5334000"/>
            <a:ext cx="7109908" cy="92434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Trick Question: How many calories per gram are there in water, vitamins, and minerals?</a:t>
            </a:r>
          </a:p>
        </p:txBody>
      </p:sp>
      <p:pic>
        <p:nvPicPr>
          <p:cNvPr id="13314" name="Picture 2" descr="http://dtc.ucsf.edu/images/graphs/graph_energy_sc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1"/>
            <a:ext cx="6705600" cy="3557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blomberk\AppData\Local\Microsoft\Windows\Temporary Internet Files\Content.IE5\A45C4ABZ\MC900441752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427">
            <a:off x="6738432" y="4214436"/>
            <a:ext cx="226695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50800" algn="tl">
                    <a:srgbClr val="000000"/>
                  </a:outerShdw>
                </a:effectLst>
              </a:rPr>
              <a:t>WATER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957508" cy="3962400"/>
          </a:xfrm>
        </p:spPr>
        <p:txBody>
          <a:bodyPr>
            <a:normAutofit/>
          </a:bodyPr>
          <a:lstStyle/>
          <a:p>
            <a:r>
              <a:rPr lang="en-US" dirty="0"/>
              <a:t>Does NOT provide energy</a:t>
            </a:r>
          </a:p>
          <a:p>
            <a:r>
              <a:rPr lang="en-US" dirty="0"/>
              <a:t>Essential for all life processes</a:t>
            </a:r>
          </a:p>
          <a:p>
            <a:pPr lvl="1"/>
            <a:r>
              <a:rPr lang="en-US" dirty="0"/>
              <a:t>Water is the primary component of blood and tissue</a:t>
            </a:r>
          </a:p>
          <a:p>
            <a:pPr lvl="1"/>
            <a:r>
              <a:rPr lang="en-US" dirty="0"/>
              <a:t>It carries waste products out of the body and helps digest food.</a:t>
            </a:r>
          </a:p>
          <a:p>
            <a:r>
              <a:rPr lang="en-US" dirty="0"/>
              <a:t>65% of the body is water!</a:t>
            </a:r>
          </a:p>
          <a:p>
            <a:r>
              <a:rPr lang="en-US" dirty="0"/>
              <a:t>Most people do not drink enough.</a:t>
            </a:r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dirty="0"/>
              <a:t>Question: Can we offer water instead of milk for a reimbursable meal?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6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 Summary…</a:t>
            </a:r>
            <a:br>
              <a:rPr lang="en-US" sz="1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sz="1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1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good, balanced nutrition is critical for growth, development and overall good health. </a:t>
            </a:r>
            <a:br>
              <a:rPr lang="en-US" sz="1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1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For many NM children, more than half of their daily nutrient intake comes from school meals.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DE6D25-5F1E-4177-9F20-5AB10B683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5640" y="1114621"/>
            <a:ext cx="4385748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64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7789755FA194787C83D237504ECDF" ma:contentTypeVersion="9" ma:contentTypeDescription="Create a new document." ma:contentTypeScope="" ma:versionID="ce7673087b49a88eb0ec816aa4969c7b">
  <xsd:schema xmlns:xsd="http://www.w3.org/2001/XMLSchema" xmlns:xs="http://www.w3.org/2001/XMLSchema" xmlns:p="http://schemas.microsoft.com/office/2006/metadata/properties" xmlns:ns2="ea90f200-7ce2-4737-88a7-a85afc8034b5" xmlns:ns3="7249f61f-dbb6-4efb-862c-8e56a4264963" targetNamespace="http://schemas.microsoft.com/office/2006/metadata/properties" ma:root="true" ma:fieldsID="1bb39a06b436c0afe05590671beff790" ns2:_="" ns3:_="">
    <xsd:import namespace="ea90f200-7ce2-4737-88a7-a85afc8034b5"/>
    <xsd:import namespace="7249f61f-dbb6-4efb-862c-8e56a4264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0f200-7ce2-4737-88a7-a85afc803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9f61f-dbb6-4efb-862c-8e56a42649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ee9dbbb-49ac-43f9-a35f-d62c6812683f}" ma:internalName="TaxCatchAll" ma:showField="CatchAllData" ma:web="7249f61f-dbb6-4efb-862c-8e56a4264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49f61f-dbb6-4efb-862c-8e56a4264963" xsi:nil="true"/>
    <lcf76f155ced4ddcb4097134ff3c332f xmlns="ea90f200-7ce2-4737-88a7-a85afc8034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8F746F-0C02-4AC0-A64B-130F987F2BCD}"/>
</file>

<file path=customXml/itemProps2.xml><?xml version="1.0" encoding="utf-8"?>
<ds:datastoreItem xmlns:ds="http://schemas.openxmlformats.org/officeDocument/2006/customXml" ds:itemID="{74032BCA-07F4-4790-B751-C327B7515441}"/>
</file>

<file path=customXml/itemProps3.xml><?xml version="1.0" encoding="utf-8"?>
<ds:datastoreItem xmlns:ds="http://schemas.openxmlformats.org/officeDocument/2006/customXml" ds:itemID="{1A214CEA-CE78-40C3-90FA-6E0916EEBADD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4799</TotalTime>
  <Words>982</Words>
  <Application>Microsoft Office PowerPoint</Application>
  <PresentationFormat>On-screen Show (4:3)</PresentationFormat>
  <Paragraphs>125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Comic Sans MS</vt:lpstr>
      <vt:lpstr>Wingdings 3</vt:lpstr>
      <vt:lpstr>Ion Boardroom</vt:lpstr>
      <vt:lpstr>School Nutrition</vt:lpstr>
      <vt:lpstr>What is Nutrition?</vt:lpstr>
      <vt:lpstr>Nutrition is…</vt:lpstr>
      <vt:lpstr> Nutrition is… </vt:lpstr>
      <vt:lpstr>What Are Nutrients?</vt:lpstr>
      <vt:lpstr>Classes of Nutrients</vt:lpstr>
      <vt:lpstr>Energy Content</vt:lpstr>
      <vt:lpstr>WATER</vt:lpstr>
      <vt:lpstr>In Summary…  good, balanced nutrition is critical for growth, development and overall good health.  For many NM children, more than half of their daily nutrient intake comes from school meals.</vt:lpstr>
      <vt:lpstr>The problem is…   “New Mexico has long had one of the worst rates of child food insecurity in the country. In 2020, 26% of New Mexico children experienced food insecurity,[4] which is up from pre-COVID-19 levels of 22%. Due to COVID-19, food insecurity in one county was as high as 38% in 2020”  </vt:lpstr>
      <vt:lpstr>School Meals to the Rescue!  “In New Mexico, approximately 75% of students participate in the free and reduced-price school lunch program. For many living in severely food insecure households school meals, may be the only regular meals they receive. “  </vt:lpstr>
      <vt:lpstr>Old Dietary Guidelines</vt:lpstr>
      <vt:lpstr>PowerPoint Presentation</vt:lpstr>
      <vt:lpstr>NSLP  Meal Pattern Requirements</vt:lpstr>
      <vt:lpstr>PowerPoint Presentation</vt:lpstr>
      <vt:lpstr>PowerPoint Presentation</vt:lpstr>
      <vt:lpstr>Know Your Components</vt:lpstr>
      <vt:lpstr>Know Your Components…</vt:lpstr>
      <vt:lpstr>Offer vs Serve</vt:lpstr>
      <vt:lpstr>What’s the Difference?</vt:lpstr>
      <vt:lpstr>What’s the Difference?</vt:lpstr>
      <vt:lpstr>Combination Foods</vt:lpstr>
      <vt:lpstr>Things to Remember</vt:lpstr>
      <vt:lpstr>Keep It Balanced</vt:lpstr>
      <vt:lpstr>PowerPoint Presentation</vt:lpstr>
      <vt:lpstr>PowerPoint Presentation</vt:lpstr>
      <vt:lpstr>PowerPoint Presentation</vt:lpstr>
    </vt:vector>
  </TitlesOfParts>
  <Company>Hillsboro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Blomberg, Kristin</dc:creator>
  <cp:lastModifiedBy>Effle, Shannon, PED</cp:lastModifiedBy>
  <cp:revision>85</cp:revision>
  <dcterms:created xsi:type="dcterms:W3CDTF">2015-01-29T22:44:58Z</dcterms:created>
  <dcterms:modified xsi:type="dcterms:W3CDTF">2022-04-18T18:31:47Z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0x010100E437789755FA194787C83D237504ECDF</vt:lpwstr>
  </property>
</Properties>
</file>