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4"/>
  </p:notesMasterIdLst>
  <p:handoutMasterIdLst>
    <p:handoutMasterId r:id="rId45"/>
  </p:handoutMasterIdLst>
  <p:sldIdLst>
    <p:sldId id="257" r:id="rId2"/>
    <p:sldId id="258" r:id="rId3"/>
    <p:sldId id="260" r:id="rId4"/>
    <p:sldId id="276" r:id="rId5"/>
    <p:sldId id="293" r:id="rId6"/>
    <p:sldId id="277" r:id="rId7"/>
    <p:sldId id="269" r:id="rId8"/>
    <p:sldId id="294" r:id="rId9"/>
    <p:sldId id="278" r:id="rId10"/>
    <p:sldId id="279" r:id="rId11"/>
    <p:sldId id="280" r:id="rId12"/>
    <p:sldId id="281" r:id="rId13"/>
    <p:sldId id="290" r:id="rId14"/>
    <p:sldId id="282" r:id="rId15"/>
    <p:sldId id="295" r:id="rId16"/>
    <p:sldId id="283" r:id="rId17"/>
    <p:sldId id="284" r:id="rId18"/>
    <p:sldId id="285" r:id="rId19"/>
    <p:sldId id="296" r:id="rId20"/>
    <p:sldId id="286" r:id="rId21"/>
    <p:sldId id="287" r:id="rId22"/>
    <p:sldId id="289" r:id="rId23"/>
    <p:sldId id="291" r:id="rId24"/>
    <p:sldId id="292" r:id="rId25"/>
    <p:sldId id="288" r:id="rId26"/>
    <p:sldId id="299" r:id="rId27"/>
    <p:sldId id="298" r:id="rId28"/>
    <p:sldId id="297" r:id="rId29"/>
    <p:sldId id="300" r:id="rId30"/>
    <p:sldId id="302" r:id="rId31"/>
    <p:sldId id="301" r:id="rId32"/>
    <p:sldId id="303" r:id="rId33"/>
    <p:sldId id="304" r:id="rId34"/>
    <p:sldId id="305" r:id="rId35"/>
    <p:sldId id="310" r:id="rId36"/>
    <p:sldId id="311" r:id="rId37"/>
    <p:sldId id="306" r:id="rId38"/>
    <p:sldId id="312" r:id="rId39"/>
    <p:sldId id="314" r:id="rId40"/>
    <p:sldId id="313" r:id="rId41"/>
    <p:sldId id="315" r:id="rId42"/>
    <p:sldId id="31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A81"/>
    <a:srgbClr val="3A3D4B"/>
    <a:srgbClr val="FF9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529" autoAdjust="0"/>
  </p:normalViewPr>
  <p:slideViewPr>
    <p:cSldViewPr snapToGrid="0">
      <p:cViewPr varScale="1">
        <p:scale>
          <a:sx n="93" d="100"/>
          <a:sy n="93" d="100"/>
        </p:scale>
        <p:origin x="566" y="3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4/13/2022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4/13/2022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5</a:t>
            </a:fld>
            <a:endParaRPr lang="en-US"/>
          </a:p>
        </p:txBody>
      </p:sp>
    </p:spTree>
    <p:extLst>
      <p:ext uri="{BB962C8B-B14F-4D97-AF65-F5344CB8AC3E}">
        <p14:creationId xmlns:p14="http://schemas.microsoft.com/office/powerpoint/2010/main" val="2353609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8</a:t>
            </a:fld>
            <a:endParaRPr lang="en-US"/>
          </a:p>
        </p:txBody>
      </p:sp>
    </p:spTree>
    <p:extLst>
      <p:ext uri="{BB962C8B-B14F-4D97-AF65-F5344CB8AC3E}">
        <p14:creationId xmlns:p14="http://schemas.microsoft.com/office/powerpoint/2010/main" val="2075243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15</a:t>
            </a:fld>
            <a:endParaRPr lang="en-US"/>
          </a:p>
        </p:txBody>
      </p:sp>
    </p:spTree>
    <p:extLst>
      <p:ext uri="{BB962C8B-B14F-4D97-AF65-F5344CB8AC3E}">
        <p14:creationId xmlns:p14="http://schemas.microsoft.com/office/powerpoint/2010/main" val="2471949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19</a:t>
            </a:fld>
            <a:endParaRPr lang="en-US"/>
          </a:p>
        </p:txBody>
      </p:sp>
    </p:spTree>
    <p:extLst>
      <p:ext uri="{BB962C8B-B14F-4D97-AF65-F5344CB8AC3E}">
        <p14:creationId xmlns:p14="http://schemas.microsoft.com/office/powerpoint/2010/main" val="2638031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rgbClr val="3A3D4B"/>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807568"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7A252F43-20FB-40FD-903A-F81CF88BE65B}" type="datetime1">
              <a:rPr lang="en-US" smtClean="0"/>
              <a:t>4/13/2022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09B3F3B1-FC67-4171-9565-7BD7FA05EFD7}" type="datetime1">
              <a:rPr lang="en-US" smtClean="0"/>
              <a:t>4/13/2022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4/13/2022</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dirty="0"/>
              <a:t>Investing for tomorrow, delivering today.</a:t>
            </a:r>
          </a:p>
        </p:txBody>
      </p:sp>
      <p:sp>
        <p:nvSpPr>
          <p:cNvPr id="4" name="Date Placeholder 3"/>
          <p:cNvSpPr>
            <a:spLocks noGrp="1"/>
          </p:cNvSpPr>
          <p:nvPr>
            <p:ph type="dt" sz="half" idx="10"/>
          </p:nvPr>
        </p:nvSpPr>
        <p:spPr/>
        <p:txBody>
          <a:bodyPr/>
          <a:lstStyle/>
          <a:p>
            <a:fld id="{AA85277D-C9A1-45AA-AC10-AFF519A3851F}" type="datetime1">
              <a:rPr lang="en-US" smtClean="0"/>
              <a:t>4/13/2022</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4"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5979587"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rgbClr val="048A8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3A3D4B"/>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A3D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1295400" y="6512159"/>
            <a:ext cx="6243203" cy="274320"/>
          </a:xfrm>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487E0991-23BB-45D5-BAEB-B553F9B8A305}" type="datetime1">
              <a:rPr lang="en-US" smtClean="0"/>
              <a:t>4/13/2022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dirty="0"/>
              <a:t>Investing for tomorrow, delivering today.</a:t>
            </a:r>
          </a:p>
        </p:txBody>
      </p:sp>
      <p:sp>
        <p:nvSpPr>
          <p:cNvPr id="7" name="Date Placeholder 6"/>
          <p:cNvSpPr>
            <a:spLocks noGrp="1"/>
          </p:cNvSpPr>
          <p:nvPr>
            <p:ph type="dt" sz="half" idx="10"/>
          </p:nvPr>
        </p:nvSpPr>
        <p:spPr/>
        <p:txBody>
          <a:bodyPr/>
          <a:lstStyle/>
          <a:p>
            <a:fld id="{D237B0C5-9F67-4669-A4A2-41B9471411CA}" type="datetime1">
              <a:rPr lang="en-US" smtClean="0"/>
              <a:t>4/13/2022</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2314843"/>
            <a:ext cx="9601200" cy="103685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lvl1pPr>
              <a:defRPr/>
            </a:lvl1pPr>
          </a:lstStyle>
          <a:p>
            <a:r>
              <a:rPr lang="en-US" dirty="0"/>
              <a:t>Investing for tomorrow, delivering today.</a:t>
            </a:r>
          </a:p>
        </p:txBody>
      </p:sp>
      <p:sp>
        <p:nvSpPr>
          <p:cNvPr id="3" name="Date Placeholder 2"/>
          <p:cNvSpPr>
            <a:spLocks noGrp="1"/>
          </p:cNvSpPr>
          <p:nvPr>
            <p:ph type="dt" sz="half" idx="10"/>
          </p:nvPr>
        </p:nvSpPr>
        <p:spPr/>
        <p:txBody>
          <a:bodyPr/>
          <a:lstStyle/>
          <a:p>
            <a:fld id="{F96D4A42-FCB8-45FC-A867-F39E78C5E1DB}" type="datetime1">
              <a:rPr lang="en-US" smtClean="0"/>
              <a:t>4/13/2022</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a:t>Investing for tomorrow, delivering today.</a:t>
            </a:r>
          </a:p>
        </p:txBody>
      </p:sp>
      <p:sp>
        <p:nvSpPr>
          <p:cNvPr id="2" name="Date Placeholder 1"/>
          <p:cNvSpPr>
            <a:spLocks noGrp="1"/>
          </p:cNvSpPr>
          <p:nvPr>
            <p:ph type="dt" sz="half" idx="10"/>
          </p:nvPr>
        </p:nvSpPr>
        <p:spPr/>
        <p:txBody>
          <a:bodyPr/>
          <a:lstStyle/>
          <a:p>
            <a:fld id="{53F47FDA-8B40-48DB-9D0A-11542CA20719}" type="datetime1">
              <a:rPr lang="en-US" smtClean="0"/>
              <a:t>4/13/2022</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131ADD18-C0CE-45E3-8D55-502464031F41}" type="datetime1">
              <a:rPr lang="en-US" smtClean="0"/>
              <a:t>4/13/2022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rgbClr val="3A3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rgbClr val="FF91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rgbClr val="048A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r>
              <a:rPr lang="en-US" dirty="0"/>
              <a:t>Investing for tomorrow, delivering today.</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93656397-354B-4153-A2AB-154D3B4430F0}" type="datetime1">
              <a:rPr lang="en-US" smtClean="0"/>
              <a:t>4/13/2022</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socialsecurity.gov/OP_Home/cfr20/416/416-app-k.htm" TargetMode="External"/><Relationship Id="rId2" Type="http://schemas.openxmlformats.org/officeDocument/2006/relationships/hyperlink" Target="https://www.ssa.gov/OP_Home/ssact/title16b/1612.htm#ACT-B1612-B"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drive.google.com/drive/folders/1wt0lypJTh2Uo5F36azdUoMyBw6n2SEoM?usp=sharing" TargetMode="Externa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sp>
        <p:nvSpPr>
          <p:cNvPr id="7" name="Title 1"/>
          <p:cNvSpPr txBox="1">
            <a:spLocks/>
          </p:cNvSpPr>
          <p:nvPr/>
        </p:nvSpPr>
        <p:spPr bwMode="auto">
          <a:xfrm>
            <a:off x="-691755" y="1990898"/>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baseline="0">
                <a:solidFill>
                  <a:schemeClr val="tx1"/>
                </a:solidFill>
                <a:latin typeface="+mj-lt"/>
                <a:ea typeface="+mj-ea"/>
                <a:cs typeface="+mj-cs"/>
              </a:defRPr>
            </a:lvl1pPr>
            <a:lvl2pPr algn="l" rtl="0" eaLnBrk="0" fontAlgn="base" hangingPunct="0">
              <a:lnSpc>
                <a:spcPct val="90000"/>
              </a:lnSpc>
              <a:spcBef>
                <a:spcPct val="0"/>
              </a:spcBef>
              <a:spcAft>
                <a:spcPct val="0"/>
              </a:spcAft>
              <a:defRPr sz="3600" b="1">
                <a:solidFill>
                  <a:schemeClr val="tx1"/>
                </a:solidFill>
                <a:latin typeface="Arial" charset="0"/>
              </a:defRPr>
            </a:lvl2pPr>
            <a:lvl3pPr algn="l" rtl="0" eaLnBrk="0" fontAlgn="base" hangingPunct="0">
              <a:lnSpc>
                <a:spcPct val="90000"/>
              </a:lnSpc>
              <a:spcBef>
                <a:spcPct val="0"/>
              </a:spcBef>
              <a:spcAft>
                <a:spcPct val="0"/>
              </a:spcAft>
              <a:defRPr sz="3600" b="1">
                <a:solidFill>
                  <a:schemeClr val="tx1"/>
                </a:solidFill>
                <a:latin typeface="Arial" charset="0"/>
              </a:defRPr>
            </a:lvl3pPr>
            <a:lvl4pPr algn="l" rtl="0" eaLnBrk="0" fontAlgn="base" hangingPunct="0">
              <a:lnSpc>
                <a:spcPct val="90000"/>
              </a:lnSpc>
              <a:spcBef>
                <a:spcPct val="0"/>
              </a:spcBef>
              <a:spcAft>
                <a:spcPct val="0"/>
              </a:spcAft>
              <a:defRPr sz="3600" b="1">
                <a:solidFill>
                  <a:schemeClr val="tx1"/>
                </a:solidFill>
                <a:latin typeface="Arial" charset="0"/>
              </a:defRPr>
            </a:lvl4pPr>
            <a:lvl5pPr algn="l" rtl="0" eaLnBrk="0" fontAlgn="base" hangingPunct="0">
              <a:lnSpc>
                <a:spcPct val="90000"/>
              </a:lnSpc>
              <a:spcBef>
                <a:spcPct val="0"/>
              </a:spcBef>
              <a:spcAft>
                <a:spcPct val="0"/>
              </a:spcAft>
              <a:defRPr sz="3600" b="1">
                <a:solidFill>
                  <a:schemeClr val="tx1"/>
                </a:solidFill>
                <a:latin typeface="Arial" charset="0"/>
              </a:defRPr>
            </a:lvl5pPr>
            <a:lvl6pPr marL="457200" algn="l" rtl="0" eaLnBrk="0" fontAlgn="base" hangingPunct="0">
              <a:lnSpc>
                <a:spcPct val="90000"/>
              </a:lnSpc>
              <a:spcBef>
                <a:spcPct val="0"/>
              </a:spcBef>
              <a:spcAft>
                <a:spcPct val="0"/>
              </a:spcAft>
              <a:defRPr sz="3600" b="1">
                <a:solidFill>
                  <a:schemeClr val="tx1"/>
                </a:solidFill>
                <a:latin typeface="Arial" charset="0"/>
              </a:defRPr>
            </a:lvl6pPr>
            <a:lvl7pPr marL="914400" algn="l" rtl="0" eaLnBrk="0" fontAlgn="base" hangingPunct="0">
              <a:lnSpc>
                <a:spcPct val="90000"/>
              </a:lnSpc>
              <a:spcBef>
                <a:spcPct val="0"/>
              </a:spcBef>
              <a:spcAft>
                <a:spcPct val="0"/>
              </a:spcAft>
              <a:defRPr sz="3600" b="1">
                <a:solidFill>
                  <a:schemeClr val="tx1"/>
                </a:solidFill>
                <a:latin typeface="Arial" charset="0"/>
              </a:defRPr>
            </a:lvl7pPr>
            <a:lvl8pPr marL="1371600" algn="l" rtl="0" eaLnBrk="0" fontAlgn="base" hangingPunct="0">
              <a:lnSpc>
                <a:spcPct val="90000"/>
              </a:lnSpc>
              <a:spcBef>
                <a:spcPct val="0"/>
              </a:spcBef>
              <a:spcAft>
                <a:spcPct val="0"/>
              </a:spcAft>
              <a:defRPr sz="3600" b="1">
                <a:solidFill>
                  <a:schemeClr val="tx1"/>
                </a:solidFill>
                <a:latin typeface="Arial" charset="0"/>
              </a:defRPr>
            </a:lvl8pPr>
            <a:lvl9pPr marL="1828800" algn="l" rtl="0" eaLnBrk="0" fontAlgn="base" hangingPunct="0">
              <a:lnSpc>
                <a:spcPct val="90000"/>
              </a:lnSpc>
              <a:spcBef>
                <a:spcPct val="0"/>
              </a:spcBef>
              <a:spcAft>
                <a:spcPct val="0"/>
              </a:spcAft>
              <a:defRPr sz="3600" b="1">
                <a:solidFill>
                  <a:schemeClr val="tx1"/>
                </a:solidFill>
                <a:latin typeface="Arial" charset="0"/>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altLang="en-US" sz="2600" b="1" i="0" u="none" strike="noStrike" kern="0" cap="none" spc="0" normalizeH="0" baseline="0" noProof="0" dirty="0">
                <a:ln>
                  <a:noFill/>
                </a:ln>
                <a:solidFill>
                  <a:srgbClr val="000000"/>
                </a:solidFill>
                <a:effectLst/>
                <a:uLnTx/>
                <a:uFillTx/>
                <a:latin typeface="Arial"/>
                <a:ea typeface="+mj-ea"/>
                <a:cs typeface="+mj-cs"/>
              </a:rPr>
              <a:t>Student Success and Wellness Bureau</a:t>
            </a:r>
            <a:br>
              <a:rPr kumimoji="0" lang="en-US" altLang="en-US" sz="2600" b="1" i="0" u="none" strike="noStrike" kern="0" cap="none" spc="0" normalizeH="0" baseline="0" noProof="0" dirty="0">
                <a:ln>
                  <a:noFill/>
                </a:ln>
                <a:solidFill>
                  <a:srgbClr val="000000"/>
                </a:solidFill>
                <a:effectLst/>
                <a:uLnTx/>
                <a:uFillTx/>
                <a:latin typeface="Arial"/>
                <a:ea typeface="+mj-ea"/>
                <a:cs typeface="+mj-cs"/>
              </a:rPr>
            </a:br>
            <a:r>
              <a:rPr kumimoji="0" lang="en-US" altLang="en-US" sz="2400" b="1" i="0" u="none" strike="noStrike" kern="0" cap="none" spc="0" normalizeH="0" baseline="0" noProof="0" dirty="0">
                <a:ln>
                  <a:noFill/>
                </a:ln>
                <a:solidFill>
                  <a:srgbClr val="000000"/>
                </a:solidFill>
                <a:effectLst/>
                <a:uLnTx/>
                <a:uFillTx/>
                <a:latin typeface="Arial"/>
                <a:ea typeface="+mj-ea"/>
                <a:cs typeface="+mj-cs"/>
              </a:rPr>
              <a:t>(Nutrition)</a:t>
            </a:r>
          </a:p>
        </p:txBody>
      </p:sp>
      <p:sp>
        <p:nvSpPr>
          <p:cNvPr id="10" name="Content Placeholder 2"/>
          <p:cNvSpPr txBox="1">
            <a:spLocks/>
          </p:cNvSpPr>
          <p:nvPr/>
        </p:nvSpPr>
        <p:spPr>
          <a:xfrm>
            <a:off x="-691755" y="3247505"/>
            <a:ext cx="8229600" cy="19050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800"/>
              </a:spcBef>
              <a:buFont typeface="Arial" panose="020B0604020202020204" pitchFamily="34" charset="0"/>
              <a:buNone/>
              <a:defRPr sz="2400" kern="1200">
                <a:solidFill>
                  <a:srgbClr val="3A3D4B"/>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1000"/>
              </a:spcBef>
              <a:buClr>
                <a:srgbClr val="FF914D"/>
              </a:buClr>
              <a:buFont typeface="Arial" panose="020B0604020202020204" pitchFamily="34" charset="0"/>
              <a:buNone/>
              <a:defRPr sz="2000" kern="1200">
                <a:solidFill>
                  <a:srgbClr val="3A3D4B"/>
                </a:solidFill>
                <a:latin typeface="Calibri" panose="020F0502020204030204" pitchFamily="34" charset="0"/>
                <a:ea typeface="+mn-ea"/>
                <a:cs typeface="Calibri" panose="020F0502020204030204" pitchFamily="34" charset="0"/>
              </a:defRPr>
            </a:lvl2pPr>
            <a:lvl3pPr marL="914400" indent="0" algn="ctr" defTabSz="914400" rtl="0" eaLnBrk="1" latinLnBrk="0" hangingPunct="1">
              <a:lnSpc>
                <a:spcPct val="90000"/>
              </a:lnSpc>
              <a:spcBef>
                <a:spcPts val="800"/>
              </a:spcBef>
              <a:buClr>
                <a:srgbClr val="048A81"/>
              </a:buClr>
              <a:buFont typeface="Wingdings" panose="05000000000000000000" pitchFamily="2" charset="2"/>
              <a:buNone/>
              <a:defRPr sz="1800" kern="1200">
                <a:solidFill>
                  <a:srgbClr val="3A3D4B"/>
                </a:solidFill>
                <a:latin typeface="Calibri" panose="020F0502020204030204" pitchFamily="34" charset="0"/>
                <a:ea typeface="+mn-ea"/>
                <a:cs typeface="Calibri" panose="020F0502020204030204" pitchFamily="34" charset="0"/>
              </a:defRPr>
            </a:lvl3pPr>
            <a:lvl4pPr marL="1371600" indent="0" algn="ctr" defTabSz="914400" rtl="0" eaLnBrk="1" latinLnBrk="0" hangingPunct="1">
              <a:lnSpc>
                <a:spcPct val="90000"/>
              </a:lnSpc>
              <a:spcBef>
                <a:spcPts val="800"/>
              </a:spcBef>
              <a:buFont typeface="Arial" panose="020B0604020202020204" pitchFamily="34" charset="0"/>
              <a:buNone/>
              <a:defRPr sz="1600" kern="1200">
                <a:solidFill>
                  <a:srgbClr val="3A3D4B"/>
                </a:solidFill>
                <a:latin typeface="Calibri" panose="020F0502020204030204" pitchFamily="34" charset="0"/>
                <a:ea typeface="+mn-ea"/>
                <a:cs typeface="Calibri" panose="020F0502020204030204" pitchFamily="34" charset="0"/>
              </a:defRPr>
            </a:lvl4pPr>
            <a:lvl5pPr marL="1828800" indent="0" algn="ctr" defTabSz="914400" rtl="0" eaLnBrk="1" latinLnBrk="0" hangingPunct="1">
              <a:lnSpc>
                <a:spcPct val="90000"/>
              </a:lnSpc>
              <a:spcBef>
                <a:spcPts val="800"/>
              </a:spcBef>
              <a:buFont typeface="Arial" panose="020B0604020202020204" pitchFamily="34" charset="0"/>
              <a:buNone/>
              <a:defRPr sz="1600" kern="1200">
                <a:solidFill>
                  <a:srgbClr val="3A3D4B"/>
                </a:solidFill>
                <a:latin typeface="Calibri" panose="020F0502020204030204" pitchFamily="34" charset="0"/>
                <a:ea typeface="+mn-ea"/>
                <a:cs typeface="Calibri" panose="020F0502020204030204" pitchFamily="34" charset="0"/>
              </a:defRPr>
            </a:lvl5pPr>
            <a:lvl6pPr marL="22860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9pPr>
          </a:lstStyle>
          <a:p>
            <a:pPr algn="ctr">
              <a:buFont typeface="Wingdings" panose="05000000000000000000" pitchFamily="2" charset="2"/>
              <a:buNone/>
            </a:pPr>
            <a:r>
              <a:rPr lang="en-US" altLang="en-US" dirty="0"/>
              <a:t>Standard Eligibility </a:t>
            </a:r>
          </a:p>
          <a:p>
            <a:pPr algn="ctr">
              <a:buFont typeface="Wingdings" panose="05000000000000000000" pitchFamily="2" charset="2"/>
              <a:buNone/>
            </a:pPr>
            <a:r>
              <a:rPr lang="en-US" altLang="en-US" dirty="0"/>
              <a:t>By:</a:t>
            </a:r>
          </a:p>
          <a:p>
            <a:pPr algn="ctr">
              <a:buFont typeface="Wingdings" panose="05000000000000000000" pitchFamily="2" charset="2"/>
              <a:buNone/>
            </a:pPr>
            <a:r>
              <a:rPr lang="pt-BR" altLang="en-US"/>
              <a:t>Kate Ullrich</a:t>
            </a:r>
            <a:endParaRPr lang="pt-BR" altLang="en-US" dirty="0"/>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654"/>
            <a:ext cx="12274062" cy="1036850"/>
          </a:xfrm>
        </p:spPr>
        <p:txBody>
          <a:bodyPr>
            <a:normAutofit/>
          </a:bodyPr>
          <a:lstStyle/>
          <a:p>
            <a:pPr algn="ctr"/>
            <a:r>
              <a:rPr lang="en-US" sz="5400" dirty="0"/>
              <a:t>Determining Eligibility Based on INCOME</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10</a:t>
            </a:fld>
            <a:endParaRPr lang="en-US"/>
          </a:p>
        </p:txBody>
      </p:sp>
      <p:sp>
        <p:nvSpPr>
          <p:cNvPr id="9" name="Content Placeholder 2"/>
          <p:cNvSpPr>
            <a:spLocks noGrp="1"/>
          </p:cNvSpPr>
          <p:nvPr>
            <p:ph sz="half" idx="1"/>
          </p:nvPr>
        </p:nvSpPr>
        <p:spPr>
          <a:xfrm>
            <a:off x="376989" y="1712054"/>
            <a:ext cx="11438021" cy="2602039"/>
          </a:xfrm>
        </p:spPr>
        <p:txBody>
          <a:bodyPr>
            <a:normAutofit/>
          </a:bodyPr>
          <a:lstStyle/>
          <a:p>
            <a:r>
              <a:rPr lang="en-US" altLang="en-US" dirty="0"/>
              <a:t>According to 7 CFR 245.2 a </a:t>
            </a:r>
            <a:r>
              <a:rPr lang="en-US" altLang="en-US" b="1" dirty="0"/>
              <a:t>complete </a:t>
            </a:r>
            <a:r>
              <a:rPr lang="en-US" altLang="en-US" dirty="0"/>
              <a:t>income-based application must provide:</a:t>
            </a:r>
          </a:p>
          <a:p>
            <a:pPr lvl="1"/>
            <a:r>
              <a:rPr lang="en-US" altLang="en-US" dirty="0"/>
              <a:t>Names of all household members;</a:t>
            </a:r>
          </a:p>
          <a:p>
            <a:pPr lvl="1"/>
            <a:r>
              <a:rPr lang="en-US" altLang="en-US" dirty="0"/>
              <a:t>Amount, source, and frequency of current income for each household member;</a:t>
            </a:r>
          </a:p>
          <a:p>
            <a:pPr lvl="1"/>
            <a:r>
              <a:rPr lang="en-US" altLang="en-US" dirty="0"/>
              <a:t>Signature of an adult household member (an electronic signature is acceptable for web-based applications); and</a:t>
            </a:r>
          </a:p>
          <a:p>
            <a:pPr lvl="1"/>
            <a:r>
              <a:rPr lang="en-US" altLang="en-US" dirty="0"/>
              <a:t>Last four digits of the Social Security Number of the household’s primary wage earner or another adult household member, or an indication that no adult household member has a Social Security Number.  </a:t>
            </a:r>
          </a:p>
        </p:txBody>
      </p:sp>
      <p:sp>
        <p:nvSpPr>
          <p:cNvPr id="8" name="Content Placeholder 2">
            <a:extLst>
              <a:ext uri="{FF2B5EF4-FFF2-40B4-BE49-F238E27FC236}">
                <a16:creationId xmlns:a16="http://schemas.microsoft.com/office/drawing/2014/main" id="{6E1835A1-0C44-4678-B169-7B053D639B8D}"/>
              </a:ext>
            </a:extLst>
          </p:cNvPr>
          <p:cNvSpPr txBox="1">
            <a:spLocks/>
          </p:cNvSpPr>
          <p:nvPr/>
        </p:nvSpPr>
        <p:spPr>
          <a:xfrm>
            <a:off x="376988" y="4443531"/>
            <a:ext cx="11438021" cy="2602039"/>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altLang="en-US" dirty="0"/>
              <a:t>Income field blank?</a:t>
            </a:r>
          </a:p>
          <a:p>
            <a:pPr lvl="1"/>
            <a:r>
              <a:rPr lang="en-US" altLang="en-US" dirty="0"/>
              <a:t>Any income field left blank is a positive indication of no income. </a:t>
            </a:r>
          </a:p>
          <a:p>
            <a:pPr lvl="1"/>
            <a:r>
              <a:rPr lang="en-US" altLang="en-US" dirty="0"/>
              <a:t>Applications with blank income fields are to be processed as complete.</a:t>
            </a:r>
          </a:p>
          <a:p>
            <a:pPr lvl="1"/>
            <a:r>
              <a:rPr lang="en-US" altLang="en-US" dirty="0"/>
              <a:t>The adult household member’s signature (or electronic signature) certifies that there is no income to report.   </a:t>
            </a:r>
          </a:p>
          <a:p>
            <a:pPr lvl="1"/>
            <a:endParaRPr lang="en-US" altLang="en-US" dirty="0"/>
          </a:p>
          <a:p>
            <a:pPr marL="320040" lvl="1" indent="0">
              <a:buFont typeface="Arial" panose="020B0604020202020204" pitchFamily="34" charset="0"/>
              <a:buNone/>
            </a:pPr>
            <a:endParaRPr lang="en-US" altLang="en-US" dirty="0"/>
          </a:p>
        </p:txBody>
      </p:sp>
    </p:spTree>
    <p:extLst>
      <p:ext uri="{BB962C8B-B14F-4D97-AF65-F5344CB8AC3E}">
        <p14:creationId xmlns:p14="http://schemas.microsoft.com/office/powerpoint/2010/main" val="75222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654"/>
            <a:ext cx="12274062" cy="1036850"/>
          </a:xfrm>
        </p:spPr>
        <p:txBody>
          <a:bodyPr>
            <a:normAutofit/>
          </a:bodyPr>
          <a:lstStyle/>
          <a:p>
            <a:pPr algn="ctr"/>
            <a:r>
              <a:rPr lang="en-US" sz="5400" dirty="0"/>
              <a:t>Determining Eligibility Based on INCOME</a:t>
            </a:r>
          </a:p>
        </p:txBody>
      </p:sp>
      <p:sp>
        <p:nvSpPr>
          <p:cNvPr id="9" name="Content Placeholder 2"/>
          <p:cNvSpPr>
            <a:spLocks noGrp="1"/>
          </p:cNvSpPr>
          <p:nvPr>
            <p:ph sz="half" idx="1"/>
          </p:nvPr>
        </p:nvSpPr>
        <p:spPr>
          <a:xfrm>
            <a:off x="212866" y="1718608"/>
            <a:ext cx="7427337" cy="5205823"/>
          </a:xfrm>
        </p:spPr>
        <p:txBody>
          <a:bodyPr>
            <a:normAutofit lnSpcReduction="10000"/>
          </a:bodyPr>
          <a:lstStyle/>
          <a:p>
            <a:r>
              <a:rPr lang="en-US" altLang="en-US" dirty="0"/>
              <a:t>What is considered “Income” under the NSLP program?  </a:t>
            </a:r>
          </a:p>
          <a:p>
            <a:pPr lvl="1"/>
            <a:r>
              <a:rPr lang="en-US" altLang="en-US" dirty="0"/>
              <a:t>Salary</a:t>
            </a:r>
          </a:p>
          <a:p>
            <a:pPr lvl="1"/>
            <a:r>
              <a:rPr lang="en-US" altLang="en-US" dirty="0"/>
              <a:t>Pensions</a:t>
            </a:r>
          </a:p>
          <a:p>
            <a:pPr lvl="1"/>
            <a:r>
              <a:rPr lang="en-US" altLang="en-US" dirty="0"/>
              <a:t>Child Support</a:t>
            </a:r>
          </a:p>
          <a:p>
            <a:pPr lvl="1"/>
            <a:r>
              <a:rPr lang="en-US" altLang="en-US" dirty="0"/>
              <a:t>Spousal Support</a:t>
            </a:r>
          </a:p>
          <a:p>
            <a:r>
              <a:rPr lang="en-US" altLang="en-US" dirty="0"/>
              <a:t>Special Circumstances?  </a:t>
            </a:r>
          </a:p>
          <a:p>
            <a:pPr lvl="1"/>
            <a:r>
              <a:rPr lang="en-US" altLang="en-US" dirty="0"/>
              <a:t>Seasonal Workers</a:t>
            </a:r>
          </a:p>
          <a:p>
            <a:pPr lvl="1"/>
            <a:r>
              <a:rPr lang="en-US" altLang="en-US" dirty="0"/>
              <a:t>Income for Self-Employed</a:t>
            </a:r>
          </a:p>
          <a:p>
            <a:pPr lvl="1"/>
            <a:r>
              <a:rPr lang="en-US" altLang="en-US" dirty="0"/>
              <a:t>Rental Properties</a:t>
            </a:r>
          </a:p>
          <a:p>
            <a:pPr lvl="1"/>
            <a:r>
              <a:rPr lang="en-US" altLang="en-US" dirty="0"/>
              <a:t>Foster Children</a:t>
            </a:r>
          </a:p>
          <a:p>
            <a:pPr lvl="1"/>
            <a:r>
              <a:rPr lang="en-US" altLang="en-US" dirty="0"/>
              <a:t>Child’s Income</a:t>
            </a:r>
          </a:p>
          <a:p>
            <a:pPr lvl="1"/>
            <a:r>
              <a:rPr lang="en-US" altLang="en-US" dirty="0"/>
              <a:t>See “</a:t>
            </a:r>
            <a:r>
              <a:rPr lang="en-US" altLang="en-US" i="1" dirty="0"/>
              <a:t>Procedures for SFAs - USDA Eligibility Manual for School Meals - Determining and Verifying Eligibility” </a:t>
            </a:r>
            <a:r>
              <a:rPr lang="en-US" altLang="en-US" dirty="0"/>
              <a:t>page 27 </a:t>
            </a:r>
          </a:p>
        </p:txBody>
      </p:sp>
      <p:pic>
        <p:nvPicPr>
          <p:cNvPr id="4" name="Picture 3">
            <a:extLst>
              <a:ext uri="{FF2B5EF4-FFF2-40B4-BE49-F238E27FC236}">
                <a16:creationId xmlns:a16="http://schemas.microsoft.com/office/drawing/2014/main" id="{67A80266-6DCC-438D-8FE4-8AD444AC7DEB}"/>
              </a:ext>
            </a:extLst>
          </p:cNvPr>
          <p:cNvPicPr>
            <a:picLocks noChangeAspect="1"/>
          </p:cNvPicPr>
          <p:nvPr/>
        </p:nvPicPr>
        <p:blipFill>
          <a:blip r:embed="rId2"/>
          <a:stretch>
            <a:fillRect/>
          </a:stretch>
        </p:blipFill>
        <p:spPr>
          <a:xfrm>
            <a:off x="7640203" y="1718608"/>
            <a:ext cx="4276407" cy="4708324"/>
          </a:xfrm>
          <a:prstGeom prst="rect">
            <a:avLst/>
          </a:prstGeom>
        </p:spPr>
      </p:pic>
    </p:spTree>
    <p:extLst>
      <p:ext uri="{BB962C8B-B14F-4D97-AF65-F5344CB8AC3E}">
        <p14:creationId xmlns:p14="http://schemas.microsoft.com/office/powerpoint/2010/main" val="1074779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654"/>
            <a:ext cx="12274062" cy="1036850"/>
          </a:xfrm>
        </p:spPr>
        <p:txBody>
          <a:bodyPr>
            <a:normAutofit/>
          </a:bodyPr>
          <a:lstStyle/>
          <a:p>
            <a:pPr algn="ctr"/>
            <a:r>
              <a:rPr lang="en-US" sz="5400" dirty="0"/>
              <a:t>Determining Eligibility Based on INCOME</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9" name="Content Placeholder 2"/>
          <p:cNvSpPr>
            <a:spLocks noGrp="1"/>
          </p:cNvSpPr>
          <p:nvPr>
            <p:ph sz="half" idx="1"/>
          </p:nvPr>
        </p:nvSpPr>
        <p:spPr>
          <a:xfrm>
            <a:off x="376989" y="1712055"/>
            <a:ext cx="11438021" cy="3289792"/>
          </a:xfrm>
        </p:spPr>
        <p:txBody>
          <a:bodyPr>
            <a:normAutofit/>
          </a:bodyPr>
          <a:lstStyle/>
          <a:p>
            <a:r>
              <a:rPr lang="en-US" altLang="en-US" dirty="0"/>
              <a:t>What is NOT considered “Income” under the NSLP program?  </a:t>
            </a:r>
          </a:p>
          <a:p>
            <a:pPr lvl="1"/>
            <a:r>
              <a:rPr lang="en-US" altLang="en-US" dirty="0"/>
              <a:t>SNAP benefits</a:t>
            </a:r>
          </a:p>
          <a:p>
            <a:pPr lvl="1"/>
            <a:r>
              <a:rPr lang="en-US" altLang="en-US" dirty="0"/>
              <a:t>FDPIR benefits</a:t>
            </a:r>
          </a:p>
          <a:p>
            <a:pPr lvl="1"/>
            <a:r>
              <a:rPr lang="en-US" altLang="en-US" dirty="0"/>
              <a:t>FDPIR benefits</a:t>
            </a:r>
          </a:p>
          <a:p>
            <a:pPr lvl="1"/>
            <a:r>
              <a:rPr lang="en-US" altLang="en-US" dirty="0"/>
              <a:t>Payments for Foster children</a:t>
            </a:r>
          </a:p>
          <a:p>
            <a:pPr lvl="1"/>
            <a:r>
              <a:rPr lang="en-US" altLang="en-US" dirty="0"/>
              <a:t>Student Financial Assistance</a:t>
            </a:r>
          </a:p>
          <a:p>
            <a:pPr lvl="1"/>
            <a:r>
              <a:rPr lang="en-US" altLang="en-US" dirty="0"/>
              <a:t>Payday loans or other bank loans</a:t>
            </a:r>
          </a:p>
          <a:p>
            <a:pPr lvl="1"/>
            <a:r>
              <a:rPr lang="en-US" altLang="en-US" dirty="0"/>
              <a:t>Infrequent earnings received on a irregular basis (baby-sitting, dog watching, mowing lawns).  </a:t>
            </a:r>
          </a:p>
          <a:p>
            <a:pPr lvl="1"/>
            <a:endParaRPr lang="en-US" altLang="en-US" dirty="0"/>
          </a:p>
        </p:txBody>
      </p:sp>
      <p:sp>
        <p:nvSpPr>
          <p:cNvPr id="10" name="Content Placeholder 2">
            <a:extLst>
              <a:ext uri="{FF2B5EF4-FFF2-40B4-BE49-F238E27FC236}">
                <a16:creationId xmlns:a16="http://schemas.microsoft.com/office/drawing/2014/main" id="{D4C263D0-111B-461D-BBF8-3D7271A5CACE}"/>
              </a:ext>
            </a:extLst>
          </p:cNvPr>
          <p:cNvSpPr txBox="1">
            <a:spLocks/>
          </p:cNvSpPr>
          <p:nvPr/>
        </p:nvSpPr>
        <p:spPr>
          <a:xfrm>
            <a:off x="376988" y="5152450"/>
            <a:ext cx="11438021" cy="1359709"/>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altLang="en-US" dirty="0"/>
              <a:t>This list is not exhaustive.  For the complete list please visit both sites:  </a:t>
            </a:r>
          </a:p>
          <a:p>
            <a:pPr lvl="1"/>
            <a:r>
              <a:rPr lang="en-US" altLang="en-US" dirty="0">
                <a:hlinkClick r:id="rId2"/>
              </a:rPr>
              <a:t>https://</a:t>
            </a:r>
            <a:r>
              <a:rPr lang="en-US" altLang="en-US" dirty="0" err="1">
                <a:hlinkClick r:id="rId2"/>
              </a:rPr>
              <a:t>www.ssa.gov</a:t>
            </a:r>
            <a:r>
              <a:rPr lang="en-US" altLang="en-US" dirty="0">
                <a:hlinkClick r:id="rId2"/>
              </a:rPr>
              <a:t>/</a:t>
            </a:r>
            <a:r>
              <a:rPr lang="en-US" altLang="en-US" dirty="0" err="1">
                <a:hlinkClick r:id="rId2"/>
              </a:rPr>
              <a:t>OP_Home</a:t>
            </a:r>
            <a:r>
              <a:rPr lang="en-US" altLang="en-US" dirty="0">
                <a:hlinkClick r:id="rId2"/>
              </a:rPr>
              <a:t>/</a:t>
            </a:r>
            <a:r>
              <a:rPr lang="en-US" altLang="en-US" dirty="0" err="1">
                <a:hlinkClick r:id="rId2"/>
              </a:rPr>
              <a:t>ssact</a:t>
            </a:r>
            <a:r>
              <a:rPr lang="en-US" altLang="en-US" dirty="0">
                <a:hlinkClick r:id="rId2"/>
              </a:rPr>
              <a:t>/</a:t>
            </a:r>
            <a:r>
              <a:rPr lang="en-US" altLang="en-US" dirty="0" err="1">
                <a:hlinkClick r:id="rId2"/>
              </a:rPr>
              <a:t>title16b</a:t>
            </a:r>
            <a:r>
              <a:rPr lang="en-US" altLang="en-US" dirty="0">
                <a:hlinkClick r:id="rId2"/>
              </a:rPr>
              <a:t>/</a:t>
            </a:r>
            <a:r>
              <a:rPr lang="en-US" altLang="en-US" dirty="0" err="1">
                <a:hlinkClick r:id="rId2"/>
              </a:rPr>
              <a:t>1612.htm#ACT-B1612-B</a:t>
            </a:r>
            <a:r>
              <a:rPr lang="en-US" altLang="en-US" dirty="0"/>
              <a:t> </a:t>
            </a:r>
          </a:p>
          <a:p>
            <a:pPr lvl="1"/>
            <a:r>
              <a:rPr lang="en-US" altLang="en-US" dirty="0">
                <a:hlinkClick r:id="rId3"/>
              </a:rPr>
              <a:t>http://</a:t>
            </a:r>
            <a:r>
              <a:rPr lang="en-US" altLang="en-US" dirty="0" err="1">
                <a:hlinkClick r:id="rId3"/>
              </a:rPr>
              <a:t>www.socialsecurity.gov</a:t>
            </a:r>
            <a:r>
              <a:rPr lang="en-US" altLang="en-US" dirty="0">
                <a:hlinkClick r:id="rId3"/>
              </a:rPr>
              <a:t>/</a:t>
            </a:r>
            <a:r>
              <a:rPr lang="en-US" altLang="en-US" dirty="0" err="1">
                <a:hlinkClick r:id="rId3"/>
              </a:rPr>
              <a:t>OP_Home</a:t>
            </a:r>
            <a:r>
              <a:rPr lang="en-US" altLang="en-US" dirty="0">
                <a:hlinkClick r:id="rId3"/>
              </a:rPr>
              <a:t>/</a:t>
            </a:r>
            <a:r>
              <a:rPr lang="en-US" altLang="en-US" dirty="0" err="1">
                <a:hlinkClick r:id="rId3"/>
              </a:rPr>
              <a:t>cfr20</a:t>
            </a:r>
            <a:r>
              <a:rPr lang="en-US" altLang="en-US" dirty="0">
                <a:hlinkClick r:id="rId3"/>
              </a:rPr>
              <a:t>/416/416-app-</a:t>
            </a:r>
            <a:r>
              <a:rPr lang="en-US" altLang="en-US" dirty="0" err="1">
                <a:hlinkClick r:id="rId3"/>
              </a:rPr>
              <a:t>k.htm</a:t>
            </a:r>
            <a:r>
              <a:rPr lang="en-US" altLang="en-US" dirty="0"/>
              <a:t>  </a:t>
            </a:r>
          </a:p>
          <a:p>
            <a:pPr lvl="1"/>
            <a:endParaRPr lang="en-US" altLang="en-US" dirty="0"/>
          </a:p>
        </p:txBody>
      </p:sp>
    </p:spTree>
    <p:extLst>
      <p:ext uri="{BB962C8B-B14F-4D97-AF65-F5344CB8AC3E}">
        <p14:creationId xmlns:p14="http://schemas.microsoft.com/office/powerpoint/2010/main" val="165206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654"/>
            <a:ext cx="12274062" cy="1036850"/>
          </a:xfrm>
        </p:spPr>
        <p:txBody>
          <a:bodyPr>
            <a:normAutofit/>
          </a:bodyPr>
          <a:lstStyle/>
          <a:p>
            <a:pPr algn="ctr"/>
            <a:r>
              <a:rPr lang="en-US" sz="5400" dirty="0"/>
              <a:t>Determining Eligibility Based on INCOME</a:t>
            </a:r>
          </a:p>
        </p:txBody>
      </p:sp>
      <p:sp>
        <p:nvSpPr>
          <p:cNvPr id="9" name="Content Placeholder 2"/>
          <p:cNvSpPr>
            <a:spLocks noGrp="1"/>
          </p:cNvSpPr>
          <p:nvPr>
            <p:ph sz="half" idx="1"/>
          </p:nvPr>
        </p:nvSpPr>
        <p:spPr>
          <a:xfrm>
            <a:off x="5177590" y="2423255"/>
            <a:ext cx="5451334" cy="3289792"/>
          </a:xfrm>
        </p:spPr>
        <p:txBody>
          <a:bodyPr>
            <a:normAutofit/>
          </a:bodyPr>
          <a:lstStyle/>
          <a:p>
            <a:r>
              <a:rPr lang="en-US" altLang="en-US" dirty="0"/>
              <a:t>Identify Error-Prone Applications </a:t>
            </a:r>
            <a:br>
              <a:rPr lang="en-US" altLang="en-US" dirty="0"/>
            </a:br>
            <a:endParaRPr lang="en-US" altLang="en-US" dirty="0"/>
          </a:p>
          <a:p>
            <a:pPr lvl="1"/>
            <a:r>
              <a:rPr lang="en-US" altLang="en-US" dirty="0"/>
              <a:t>Keep Error-Prone Applications together or easily pulled, for the Verification process later.  </a:t>
            </a:r>
          </a:p>
        </p:txBody>
      </p:sp>
      <p:pic>
        <p:nvPicPr>
          <p:cNvPr id="2052" name="Picture 4">
            <a:extLst>
              <a:ext uri="{FF2B5EF4-FFF2-40B4-BE49-F238E27FC236}">
                <a16:creationId xmlns:a16="http://schemas.microsoft.com/office/drawing/2014/main" id="{B612B7FD-F223-4A32-8D92-E6D1A06966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0007"/>
            <a:ext cx="5054111" cy="3369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80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654"/>
            <a:ext cx="12274062" cy="1036850"/>
          </a:xfrm>
        </p:spPr>
        <p:txBody>
          <a:bodyPr>
            <a:normAutofit/>
          </a:bodyPr>
          <a:lstStyle/>
          <a:p>
            <a:pPr algn="ctr"/>
            <a:r>
              <a:rPr lang="en-US" sz="5400" dirty="0"/>
              <a:t>Determining Eligibility Based on INCOME</a:t>
            </a:r>
          </a:p>
        </p:txBody>
      </p:sp>
      <p:sp>
        <p:nvSpPr>
          <p:cNvPr id="9" name="Content Placeholder 2"/>
          <p:cNvSpPr>
            <a:spLocks noGrp="1"/>
          </p:cNvSpPr>
          <p:nvPr>
            <p:ph sz="half" idx="1"/>
          </p:nvPr>
        </p:nvSpPr>
        <p:spPr>
          <a:xfrm>
            <a:off x="376989" y="1584972"/>
            <a:ext cx="11438021" cy="5212374"/>
          </a:xfrm>
        </p:spPr>
        <p:txBody>
          <a:bodyPr>
            <a:normAutofit/>
          </a:bodyPr>
          <a:lstStyle/>
          <a:p>
            <a:r>
              <a:rPr lang="en-US" altLang="en-US" dirty="0" err="1"/>
              <a:t>RCCI</a:t>
            </a:r>
            <a:r>
              <a:rPr lang="en-US" altLang="en-US" dirty="0"/>
              <a:t> Resident Applications: </a:t>
            </a:r>
          </a:p>
          <a:p>
            <a:pPr lvl="1"/>
            <a:r>
              <a:rPr lang="en-US" altLang="en-US" dirty="0"/>
              <a:t>Each child is considered a household of ONE (unless the child is a “Day Student”)</a:t>
            </a:r>
          </a:p>
          <a:p>
            <a:pPr lvl="1"/>
            <a:r>
              <a:rPr lang="en-US" altLang="en-US" dirty="0"/>
              <a:t>An application must be completed for each child unless the </a:t>
            </a:r>
            <a:r>
              <a:rPr lang="en-US" altLang="en-US" dirty="0" err="1"/>
              <a:t>RCCI</a:t>
            </a:r>
            <a:r>
              <a:rPr lang="en-US" altLang="en-US" dirty="0"/>
              <a:t> falls under a categorically eligible program like CYFD, or Juvenile Justice programs.  </a:t>
            </a:r>
          </a:p>
          <a:p>
            <a:pPr lvl="1"/>
            <a:r>
              <a:rPr lang="en-US" altLang="en-US" dirty="0"/>
              <a:t>Documentation must be signed by </a:t>
            </a:r>
            <a:r>
              <a:rPr lang="en-US" altLang="en-US" dirty="0" err="1"/>
              <a:t>RCCI’s</a:t>
            </a:r>
            <a:r>
              <a:rPr lang="en-US" altLang="en-US" dirty="0"/>
              <a:t> Eligibility Official.  </a:t>
            </a:r>
          </a:p>
          <a:p>
            <a:r>
              <a:rPr lang="en-US" altLang="en-US" dirty="0" err="1"/>
              <a:t>RCCI</a:t>
            </a:r>
            <a:r>
              <a:rPr lang="en-US" altLang="en-US" dirty="0"/>
              <a:t> Resident Applications may use the USDA Prototype, or the facility’s documentation, so long as the documentation includes: </a:t>
            </a:r>
          </a:p>
          <a:p>
            <a:pPr lvl="1"/>
            <a:r>
              <a:rPr lang="en-US" altLang="en-US" dirty="0"/>
              <a:t>Child’s Name</a:t>
            </a:r>
          </a:p>
          <a:p>
            <a:pPr lvl="1"/>
            <a:r>
              <a:rPr lang="en-US" altLang="en-US" dirty="0"/>
              <a:t>Any income received by the child</a:t>
            </a:r>
          </a:p>
          <a:p>
            <a:pPr lvl="1"/>
            <a:r>
              <a:rPr lang="en-US" altLang="en-US" dirty="0"/>
              <a:t>Child’s Date of Birth</a:t>
            </a:r>
          </a:p>
          <a:p>
            <a:pPr lvl="1"/>
            <a:r>
              <a:rPr lang="en-US" altLang="en-US" dirty="0"/>
              <a:t>Date of Admission</a:t>
            </a:r>
          </a:p>
          <a:p>
            <a:pPr lvl="1"/>
            <a:r>
              <a:rPr lang="en-US" altLang="en-US" dirty="0"/>
              <a:t>Date of Release</a:t>
            </a:r>
          </a:p>
          <a:p>
            <a:pPr lvl="1"/>
            <a:r>
              <a:rPr lang="en-US" altLang="en-US" dirty="0"/>
              <a:t>Official’s Title and Contact Information.  </a:t>
            </a:r>
          </a:p>
        </p:txBody>
      </p:sp>
    </p:spTree>
    <p:extLst>
      <p:ext uri="{BB962C8B-B14F-4D97-AF65-F5344CB8AC3E}">
        <p14:creationId xmlns:p14="http://schemas.microsoft.com/office/powerpoint/2010/main" val="298990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8" name="Title 1">
            <a:extLst>
              <a:ext uri="{FF2B5EF4-FFF2-40B4-BE49-F238E27FC236}">
                <a16:creationId xmlns:a16="http://schemas.microsoft.com/office/drawing/2014/main" id="{413ECE86-CD06-4956-8F68-551AE147F67B}"/>
              </a:ext>
            </a:extLst>
          </p:cNvPr>
          <p:cNvSpPr txBox="1">
            <a:spLocks/>
          </p:cNvSpPr>
          <p:nvPr/>
        </p:nvSpPr>
        <p:spPr>
          <a:xfrm>
            <a:off x="473336" y="1587118"/>
            <a:ext cx="5730241" cy="3027911"/>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000" kern="1200">
                <a:solidFill>
                  <a:srgbClr val="3A3D4B"/>
                </a:solidFill>
                <a:latin typeface="Calibri" panose="020F0502020204030204" pitchFamily="34" charset="0"/>
                <a:ea typeface="+mj-ea"/>
                <a:cs typeface="Calibri" panose="020F0502020204030204" pitchFamily="34" charset="0"/>
              </a:defRPr>
            </a:lvl1pPr>
          </a:lstStyle>
          <a:p>
            <a:pPr algn="ctr"/>
            <a:r>
              <a:rPr lang="en-US" sz="5400" dirty="0"/>
              <a:t>Notifications to Families of the Eligibility Determinations Outcomes</a:t>
            </a:r>
          </a:p>
        </p:txBody>
      </p:sp>
    </p:spTree>
    <p:extLst>
      <p:ext uri="{BB962C8B-B14F-4D97-AF65-F5344CB8AC3E}">
        <p14:creationId xmlns:p14="http://schemas.microsoft.com/office/powerpoint/2010/main" val="40600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046"/>
            <a:ext cx="12274062" cy="1291408"/>
          </a:xfrm>
        </p:spPr>
        <p:txBody>
          <a:bodyPr>
            <a:normAutofit fontScale="90000"/>
          </a:bodyPr>
          <a:lstStyle/>
          <a:p>
            <a:pPr algn="ctr"/>
            <a:r>
              <a:rPr lang="en-US" sz="5400" dirty="0"/>
              <a:t>Notifications to Families of the Eligibility Determinations</a:t>
            </a:r>
          </a:p>
        </p:txBody>
      </p:sp>
      <p:sp>
        <p:nvSpPr>
          <p:cNvPr id="9" name="Content Placeholder 2"/>
          <p:cNvSpPr>
            <a:spLocks noGrp="1"/>
          </p:cNvSpPr>
          <p:nvPr>
            <p:ph sz="half" idx="1"/>
          </p:nvPr>
        </p:nvSpPr>
        <p:spPr>
          <a:xfrm>
            <a:off x="376989" y="1584972"/>
            <a:ext cx="11438021" cy="5212374"/>
          </a:xfrm>
        </p:spPr>
        <p:txBody>
          <a:bodyPr>
            <a:normAutofit/>
          </a:bodyPr>
          <a:lstStyle/>
          <a:p>
            <a:r>
              <a:rPr lang="en-US" altLang="en-US" dirty="0"/>
              <a:t>Per 7 CFR 245.6(c)(6) Households must be notified the eligibility determination within 10 operating days of receipt of the application and status must be implemented. </a:t>
            </a:r>
          </a:p>
          <a:p>
            <a:r>
              <a:rPr lang="en-US" altLang="en-US" dirty="0"/>
              <a:t>SFA’s must document the notification to the households as follows: </a:t>
            </a:r>
          </a:p>
          <a:p>
            <a:pPr lvl="1"/>
            <a:r>
              <a:rPr lang="en-US" altLang="en-US" dirty="0"/>
              <a:t>Indicate the approval date.</a:t>
            </a:r>
          </a:p>
          <a:p>
            <a:pPr lvl="1"/>
            <a:r>
              <a:rPr lang="en-US" altLang="en-US" dirty="0"/>
              <a:t>Indicate the level (Free, Reduced or Paid) for each child</a:t>
            </a:r>
          </a:p>
          <a:p>
            <a:pPr lvl="1"/>
            <a:r>
              <a:rPr lang="en-US" altLang="en-US" dirty="0"/>
              <a:t>Sign or initial and date the FRL Application (or electronically approve/acknowledge).  </a:t>
            </a:r>
          </a:p>
          <a:p>
            <a:r>
              <a:rPr lang="en-US" altLang="en-US" dirty="0"/>
              <a:t>You can record this information on the FRL Application or you can use a separate document (such as an email).  </a:t>
            </a:r>
          </a:p>
          <a:p>
            <a:pPr lvl="1"/>
            <a:r>
              <a:rPr lang="en-US" altLang="en-US" dirty="0"/>
              <a:t>An application must be completed for each child unless the </a:t>
            </a:r>
            <a:r>
              <a:rPr lang="en-US" altLang="en-US" dirty="0" err="1"/>
              <a:t>RCCI</a:t>
            </a:r>
            <a:r>
              <a:rPr lang="en-US" altLang="en-US" dirty="0"/>
              <a:t> falls under a categorically eligible program like CYFD, or Juvenile Justice programs.  </a:t>
            </a:r>
          </a:p>
          <a:p>
            <a:pPr lvl="1"/>
            <a:r>
              <a:rPr lang="en-US" altLang="en-US" dirty="0"/>
              <a:t>Documentation must be signed by </a:t>
            </a:r>
            <a:r>
              <a:rPr lang="en-US" altLang="en-US" dirty="0" err="1"/>
              <a:t>RCCI’s</a:t>
            </a:r>
            <a:r>
              <a:rPr lang="en-US" altLang="en-US" dirty="0"/>
              <a:t> Eligibility Official.  </a:t>
            </a:r>
          </a:p>
        </p:txBody>
      </p:sp>
    </p:spTree>
    <p:extLst>
      <p:ext uri="{BB962C8B-B14F-4D97-AF65-F5344CB8AC3E}">
        <p14:creationId xmlns:p14="http://schemas.microsoft.com/office/powerpoint/2010/main" val="166093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046"/>
            <a:ext cx="12274062" cy="1291408"/>
          </a:xfrm>
        </p:spPr>
        <p:txBody>
          <a:bodyPr>
            <a:normAutofit fontScale="90000"/>
          </a:bodyPr>
          <a:lstStyle/>
          <a:p>
            <a:pPr algn="ctr"/>
            <a:r>
              <a:rPr lang="en-US" sz="5400" dirty="0"/>
              <a:t>Notifications to Families of the Eligibility Determinations</a:t>
            </a:r>
          </a:p>
        </p:txBody>
      </p:sp>
      <p:sp>
        <p:nvSpPr>
          <p:cNvPr id="9" name="Content Placeholder 2"/>
          <p:cNvSpPr>
            <a:spLocks noGrp="1"/>
          </p:cNvSpPr>
          <p:nvPr>
            <p:ph sz="half" idx="1"/>
          </p:nvPr>
        </p:nvSpPr>
        <p:spPr>
          <a:xfrm>
            <a:off x="376989" y="1819433"/>
            <a:ext cx="11438021" cy="5212374"/>
          </a:xfrm>
        </p:spPr>
        <p:txBody>
          <a:bodyPr>
            <a:normAutofit/>
          </a:bodyPr>
          <a:lstStyle/>
          <a:p>
            <a:r>
              <a:rPr lang="en-US" altLang="en-US" dirty="0"/>
              <a:t>Per 7 CFR 245.6(c)(6) Households must be notified the eligibility determination within 10 operating days of receipt of the application and status must be implemented. </a:t>
            </a:r>
          </a:p>
          <a:p>
            <a:r>
              <a:rPr lang="en-US" altLang="en-US" dirty="0"/>
              <a:t>SFA’s must document the notification to the households as follows: </a:t>
            </a:r>
          </a:p>
          <a:p>
            <a:pPr lvl="1"/>
            <a:r>
              <a:rPr lang="en-US" altLang="en-US" dirty="0"/>
              <a:t>Indicate the approval date.</a:t>
            </a:r>
          </a:p>
          <a:p>
            <a:pPr lvl="1"/>
            <a:r>
              <a:rPr lang="en-US" altLang="en-US" dirty="0"/>
              <a:t>Indicate the level (Free, Reduced or Paid) for each child</a:t>
            </a:r>
          </a:p>
          <a:p>
            <a:pPr lvl="1"/>
            <a:r>
              <a:rPr lang="en-US" altLang="en-US" dirty="0"/>
              <a:t>Sign or initial and date the FRL Application (or electronically approve/acknowledge).  </a:t>
            </a:r>
          </a:p>
          <a:p>
            <a:r>
              <a:rPr lang="en-US" altLang="en-US" dirty="0"/>
              <a:t>You can record this information on the FRL Application or you can use a separate document (such as an email).  </a:t>
            </a:r>
          </a:p>
          <a:p>
            <a:pPr lvl="1"/>
            <a:r>
              <a:rPr lang="en-US" altLang="en-US" dirty="0"/>
              <a:t>An application must be completed for each child unless the </a:t>
            </a:r>
            <a:r>
              <a:rPr lang="en-US" altLang="en-US" dirty="0" err="1"/>
              <a:t>RCCI</a:t>
            </a:r>
            <a:r>
              <a:rPr lang="en-US" altLang="en-US" dirty="0"/>
              <a:t> falls under a categorically eligible program like CYFD, or Juvenile Justice programs.  </a:t>
            </a:r>
          </a:p>
          <a:p>
            <a:pPr lvl="1"/>
            <a:r>
              <a:rPr lang="en-US" altLang="en-US" dirty="0"/>
              <a:t>Documentation must be signed by </a:t>
            </a:r>
            <a:r>
              <a:rPr lang="en-US" altLang="en-US" dirty="0" err="1"/>
              <a:t>RCCI’s</a:t>
            </a:r>
            <a:r>
              <a:rPr lang="en-US" altLang="en-US" dirty="0"/>
              <a:t> Eligibility Official.  </a:t>
            </a:r>
          </a:p>
        </p:txBody>
      </p:sp>
    </p:spTree>
    <p:extLst>
      <p:ext uri="{BB962C8B-B14F-4D97-AF65-F5344CB8AC3E}">
        <p14:creationId xmlns:p14="http://schemas.microsoft.com/office/powerpoint/2010/main" val="19998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046"/>
            <a:ext cx="12274062" cy="1291408"/>
          </a:xfrm>
        </p:spPr>
        <p:txBody>
          <a:bodyPr>
            <a:normAutofit fontScale="90000"/>
          </a:bodyPr>
          <a:lstStyle/>
          <a:p>
            <a:pPr algn="ctr"/>
            <a:r>
              <a:rPr lang="en-US" sz="5400" dirty="0"/>
              <a:t>Notifications to Families of the Eligibility Determinations</a:t>
            </a:r>
          </a:p>
        </p:txBody>
      </p:sp>
      <p:sp>
        <p:nvSpPr>
          <p:cNvPr id="9" name="Content Placeholder 2"/>
          <p:cNvSpPr>
            <a:spLocks noGrp="1"/>
          </p:cNvSpPr>
          <p:nvPr>
            <p:ph sz="half" idx="1"/>
          </p:nvPr>
        </p:nvSpPr>
        <p:spPr>
          <a:xfrm>
            <a:off x="376989" y="1584972"/>
            <a:ext cx="11438021" cy="5212374"/>
          </a:xfrm>
        </p:spPr>
        <p:txBody>
          <a:bodyPr>
            <a:normAutofit/>
          </a:bodyPr>
          <a:lstStyle/>
          <a:p>
            <a:r>
              <a:rPr lang="en-US" altLang="en-US" dirty="0"/>
              <a:t>Per 7 CFR 245.6(c)(6) Households must be notified the eligibility determination within 10 operating days of receipt of the application and status must be implemented. </a:t>
            </a:r>
            <a:br>
              <a:rPr lang="en-US" altLang="en-US" dirty="0"/>
            </a:br>
            <a:endParaRPr lang="en-US" altLang="en-US" dirty="0"/>
          </a:p>
          <a:p>
            <a:r>
              <a:rPr lang="en-US" altLang="en-US" dirty="0"/>
              <a:t>SFA’s must document the notification to the households as follows: </a:t>
            </a:r>
          </a:p>
          <a:p>
            <a:pPr lvl="1"/>
            <a:r>
              <a:rPr lang="en-US" altLang="en-US" dirty="0"/>
              <a:t>Indicate the approval date.</a:t>
            </a:r>
          </a:p>
          <a:p>
            <a:pPr lvl="1"/>
            <a:r>
              <a:rPr lang="en-US" altLang="en-US" dirty="0"/>
              <a:t>Indicate the level (Free, Reduced or Paid) for each child</a:t>
            </a:r>
          </a:p>
          <a:p>
            <a:pPr lvl="1"/>
            <a:r>
              <a:rPr lang="en-US" altLang="en-US" dirty="0"/>
              <a:t>Sign or initial and date the FRL Application (or electronically approve/acknowledge). </a:t>
            </a:r>
            <a:br>
              <a:rPr lang="en-US" altLang="en-US" dirty="0"/>
            </a:br>
            <a:r>
              <a:rPr lang="en-US" altLang="en-US" dirty="0"/>
              <a:t> </a:t>
            </a:r>
          </a:p>
          <a:p>
            <a:r>
              <a:rPr lang="en-US" altLang="en-US" dirty="0"/>
              <a:t>You can record this information on the FRL Application or you can use a separate document (such as an email).  </a:t>
            </a:r>
          </a:p>
          <a:p>
            <a:pPr lvl="1"/>
            <a:r>
              <a:rPr lang="en-US" altLang="en-US" dirty="0"/>
              <a:t>An application must be completed for each child unless the </a:t>
            </a:r>
            <a:r>
              <a:rPr lang="en-US" altLang="en-US" dirty="0" err="1"/>
              <a:t>RCCI</a:t>
            </a:r>
            <a:r>
              <a:rPr lang="en-US" altLang="en-US" dirty="0"/>
              <a:t> falls under a categorically eligible program like CYFD, or Juvenile Justice programs.  </a:t>
            </a:r>
          </a:p>
          <a:p>
            <a:pPr lvl="1"/>
            <a:r>
              <a:rPr lang="en-US" altLang="en-US" dirty="0"/>
              <a:t>Documentation must be signed by </a:t>
            </a:r>
            <a:r>
              <a:rPr lang="en-US" altLang="en-US" dirty="0" err="1"/>
              <a:t>RCCI’s</a:t>
            </a:r>
            <a:r>
              <a:rPr lang="en-US" altLang="en-US" dirty="0"/>
              <a:t> Eligibility Official.  </a:t>
            </a:r>
          </a:p>
        </p:txBody>
      </p:sp>
    </p:spTree>
    <p:extLst>
      <p:ext uri="{BB962C8B-B14F-4D97-AF65-F5344CB8AC3E}">
        <p14:creationId xmlns:p14="http://schemas.microsoft.com/office/powerpoint/2010/main" val="43553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8" name="Title 1">
            <a:extLst>
              <a:ext uri="{FF2B5EF4-FFF2-40B4-BE49-F238E27FC236}">
                <a16:creationId xmlns:a16="http://schemas.microsoft.com/office/drawing/2014/main" id="{413ECE86-CD06-4956-8F68-551AE147F67B}"/>
              </a:ext>
            </a:extLst>
          </p:cNvPr>
          <p:cNvSpPr txBox="1">
            <a:spLocks/>
          </p:cNvSpPr>
          <p:nvPr/>
        </p:nvSpPr>
        <p:spPr>
          <a:xfrm>
            <a:off x="537882" y="1199843"/>
            <a:ext cx="5730241" cy="302791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rgbClr val="3A3D4B"/>
                </a:solidFill>
                <a:latin typeface="Calibri" panose="020F0502020204030204" pitchFamily="34" charset="0"/>
                <a:ea typeface="+mj-ea"/>
                <a:cs typeface="Calibri" panose="020F0502020204030204" pitchFamily="34" charset="0"/>
              </a:defRPr>
            </a:lvl1pPr>
          </a:lstStyle>
          <a:p>
            <a:pPr algn="ctr"/>
            <a:r>
              <a:rPr lang="en-US" sz="5400" dirty="0"/>
              <a:t>Conducting Verifications</a:t>
            </a:r>
          </a:p>
        </p:txBody>
      </p:sp>
    </p:spTree>
    <p:extLst>
      <p:ext uri="{BB962C8B-B14F-4D97-AF65-F5344CB8AC3E}">
        <p14:creationId xmlns:p14="http://schemas.microsoft.com/office/powerpoint/2010/main" val="242447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dirty="0"/>
              <a:t>Overview</a:t>
            </a:r>
          </a:p>
        </p:txBody>
      </p:sp>
      <p:sp>
        <p:nvSpPr>
          <p:cNvPr id="3" name="Content Placeholder 2"/>
          <p:cNvSpPr>
            <a:spLocks noGrp="1"/>
          </p:cNvSpPr>
          <p:nvPr>
            <p:ph idx="1"/>
          </p:nvPr>
        </p:nvSpPr>
        <p:spPr/>
        <p:txBody>
          <a:bodyPr>
            <a:normAutofit/>
          </a:bodyPr>
          <a:lstStyle/>
          <a:p>
            <a:r>
              <a:rPr lang="en-US" sz="3600" dirty="0"/>
              <a:t>Distributing Applications &amp; Household Outreach</a:t>
            </a:r>
          </a:p>
          <a:p>
            <a:r>
              <a:rPr lang="en-US" sz="3600" dirty="0"/>
              <a:t>Processing Applications</a:t>
            </a:r>
          </a:p>
          <a:p>
            <a:r>
              <a:rPr lang="en-US" sz="3600" dirty="0"/>
              <a:t>Determining Eligibility</a:t>
            </a:r>
          </a:p>
          <a:p>
            <a:r>
              <a:rPr lang="en-US" sz="3600" dirty="0"/>
              <a:t>Notifications to Families of the Eligibility Determinations Outcomes</a:t>
            </a:r>
          </a:p>
          <a:p>
            <a:r>
              <a:rPr lang="en-US" sz="3600" dirty="0"/>
              <a:t>Conducting Verifications</a:t>
            </a:r>
          </a:p>
          <a:p>
            <a:endParaRPr lang="en-US" sz="3600" dirty="0"/>
          </a:p>
          <a:p>
            <a:endParaRPr lang="en-US" sz="3600" dirty="0"/>
          </a:p>
          <a:p>
            <a:endParaRPr lang="en-US" sz="3600" dirty="0"/>
          </a:p>
          <a:p>
            <a:endParaRPr lang="en-US" sz="3600" dirty="0"/>
          </a:p>
          <a:p>
            <a:endParaRPr lang="en-US" altLang="en-US" sz="3600" dirty="0"/>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2</a:t>
            </a:fld>
            <a:endParaRPr lang="en-US"/>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3491"/>
            <a:ext cx="12274062" cy="1291408"/>
          </a:xfrm>
        </p:spPr>
        <p:txBody>
          <a:bodyPr>
            <a:normAutofit/>
          </a:bodyPr>
          <a:lstStyle/>
          <a:p>
            <a:pPr algn="ctr"/>
            <a:r>
              <a:rPr lang="en-US" sz="5400" dirty="0"/>
              <a:t>Conducting Verifications </a:t>
            </a:r>
          </a:p>
        </p:txBody>
      </p:sp>
      <p:sp>
        <p:nvSpPr>
          <p:cNvPr id="9" name="Content Placeholder 2"/>
          <p:cNvSpPr>
            <a:spLocks noGrp="1"/>
          </p:cNvSpPr>
          <p:nvPr>
            <p:ph sz="half" idx="1"/>
          </p:nvPr>
        </p:nvSpPr>
        <p:spPr>
          <a:xfrm>
            <a:off x="376989" y="1459927"/>
            <a:ext cx="11438021" cy="5179243"/>
          </a:xfrm>
        </p:spPr>
        <p:txBody>
          <a:bodyPr>
            <a:normAutofit/>
          </a:bodyPr>
          <a:lstStyle/>
          <a:p>
            <a:endParaRPr lang="en-US" altLang="en-US" dirty="0"/>
          </a:p>
          <a:p>
            <a:r>
              <a:rPr lang="en-US" altLang="en-US" dirty="0"/>
              <a:t>Ideally verification process begins September 1 but MUST begin no later than Oct 1.</a:t>
            </a:r>
          </a:p>
          <a:p>
            <a:r>
              <a:rPr lang="en-US" altLang="en-US" dirty="0"/>
              <a:t>Per the USDA, verification must be based on a school’s application pool as of October 1 each school year.  </a:t>
            </a:r>
          </a:p>
          <a:p>
            <a:pPr lvl="1"/>
            <a:r>
              <a:rPr lang="en-US" altLang="en-US" dirty="0"/>
              <a:t>However, FNS regulations at 7 CFR </a:t>
            </a:r>
            <a:r>
              <a:rPr lang="en-US" altLang="en-US" dirty="0" err="1"/>
              <a:t>245.6a</a:t>
            </a:r>
            <a:r>
              <a:rPr lang="en-US" altLang="en-US" dirty="0"/>
              <a:t>(c)(3) allow SFAs to begin verification once they begin the application approval process for the current school year and have approved applications on file. </a:t>
            </a:r>
          </a:p>
          <a:p>
            <a:pPr lvl="1"/>
            <a:r>
              <a:rPr lang="en-US" altLang="en-US" dirty="0"/>
              <a:t>This means SFAs are not required to wait until October 1 to initiate the verification process, and may instead choose to begin conducting verification once they have approved applications.  </a:t>
            </a:r>
          </a:p>
          <a:p>
            <a:r>
              <a:rPr lang="en-US" altLang="en-US" dirty="0"/>
              <a:t>Why start early? </a:t>
            </a:r>
          </a:p>
          <a:p>
            <a:pPr lvl="1"/>
            <a:r>
              <a:rPr lang="en-US" altLang="en-US" dirty="0"/>
              <a:t>Eases administrative burden by distributing the tasks and responsibilities over a longer period of time. </a:t>
            </a:r>
          </a:p>
          <a:p>
            <a:pPr lvl="1"/>
            <a:r>
              <a:rPr lang="en-US" altLang="en-US" dirty="0"/>
              <a:t>Mitigates rush of document processing, and urgent follow up communications.</a:t>
            </a:r>
          </a:p>
        </p:txBody>
      </p:sp>
    </p:spTree>
    <p:extLst>
      <p:ext uri="{BB962C8B-B14F-4D97-AF65-F5344CB8AC3E}">
        <p14:creationId xmlns:p14="http://schemas.microsoft.com/office/powerpoint/2010/main" val="266495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3491"/>
            <a:ext cx="12274062" cy="1291408"/>
          </a:xfrm>
        </p:spPr>
        <p:txBody>
          <a:bodyPr>
            <a:normAutofit/>
          </a:bodyPr>
          <a:lstStyle/>
          <a:p>
            <a:pPr algn="ctr"/>
            <a:r>
              <a:rPr lang="en-US" sz="5400" dirty="0"/>
              <a:t>Conducting Verifications </a:t>
            </a:r>
          </a:p>
        </p:txBody>
      </p:sp>
      <p:sp>
        <p:nvSpPr>
          <p:cNvPr id="9" name="Content Placeholder 2"/>
          <p:cNvSpPr>
            <a:spLocks noGrp="1"/>
          </p:cNvSpPr>
          <p:nvPr>
            <p:ph sz="half" idx="1"/>
          </p:nvPr>
        </p:nvSpPr>
        <p:spPr>
          <a:xfrm>
            <a:off x="376989" y="1765457"/>
            <a:ext cx="11438021" cy="1220751"/>
          </a:xfrm>
        </p:spPr>
        <p:txBody>
          <a:bodyPr>
            <a:normAutofit/>
          </a:bodyPr>
          <a:lstStyle/>
          <a:p>
            <a:r>
              <a:rPr lang="en-US" altLang="en-US" dirty="0"/>
              <a:t>Use Enrollment Data to calculate 3% Sample Pool.  Will ensure second round is not necessary.  </a:t>
            </a:r>
          </a:p>
        </p:txBody>
      </p:sp>
      <p:pic>
        <p:nvPicPr>
          <p:cNvPr id="4" name="object 4">
            <a:extLst>
              <a:ext uri="{FF2B5EF4-FFF2-40B4-BE49-F238E27FC236}">
                <a16:creationId xmlns:a16="http://schemas.microsoft.com/office/drawing/2014/main" id="{D2E8D059-FE6C-4F0E-A74C-EAD0373744C9}"/>
              </a:ext>
            </a:extLst>
          </p:cNvPr>
          <p:cNvPicPr/>
          <p:nvPr/>
        </p:nvPicPr>
        <p:blipFill>
          <a:blip r:embed="rId2" cstate="print"/>
          <a:stretch>
            <a:fillRect/>
          </a:stretch>
        </p:blipFill>
        <p:spPr>
          <a:xfrm>
            <a:off x="4196861" y="2868202"/>
            <a:ext cx="7752864" cy="370453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Content Placeholder 2">
            <a:extLst>
              <a:ext uri="{FF2B5EF4-FFF2-40B4-BE49-F238E27FC236}">
                <a16:creationId xmlns:a16="http://schemas.microsoft.com/office/drawing/2014/main" id="{F0949F9B-4763-464F-8430-E88EA6A57868}"/>
              </a:ext>
            </a:extLst>
          </p:cNvPr>
          <p:cNvSpPr txBox="1">
            <a:spLocks/>
          </p:cNvSpPr>
          <p:nvPr/>
        </p:nvSpPr>
        <p:spPr>
          <a:xfrm>
            <a:off x="914401" y="2948346"/>
            <a:ext cx="3032368" cy="1220751"/>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altLang="en-US" dirty="0"/>
              <a:t>Example of SFA’s Timeline starting prior to Oct 1: </a:t>
            </a:r>
          </a:p>
        </p:txBody>
      </p:sp>
    </p:spTree>
    <p:extLst>
      <p:ext uri="{BB962C8B-B14F-4D97-AF65-F5344CB8AC3E}">
        <p14:creationId xmlns:p14="http://schemas.microsoft.com/office/powerpoint/2010/main" val="308287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3491"/>
            <a:ext cx="12274062" cy="1291408"/>
          </a:xfrm>
        </p:spPr>
        <p:txBody>
          <a:bodyPr>
            <a:normAutofit/>
          </a:bodyPr>
          <a:lstStyle/>
          <a:p>
            <a:pPr algn="ctr"/>
            <a:r>
              <a:rPr lang="en-US" sz="5400" dirty="0"/>
              <a:t>Conducting Verifications – Sample Pool </a:t>
            </a:r>
          </a:p>
        </p:txBody>
      </p:sp>
      <p:sp>
        <p:nvSpPr>
          <p:cNvPr id="9" name="Content Placeholder 2"/>
          <p:cNvSpPr>
            <a:spLocks noGrp="1"/>
          </p:cNvSpPr>
          <p:nvPr>
            <p:ph sz="half" idx="1"/>
          </p:nvPr>
        </p:nvSpPr>
        <p:spPr>
          <a:xfrm>
            <a:off x="376989" y="1765457"/>
            <a:ext cx="11438021" cy="5092543"/>
          </a:xfrm>
        </p:spPr>
        <p:txBody>
          <a:bodyPr>
            <a:normAutofit/>
          </a:bodyPr>
          <a:lstStyle/>
          <a:p>
            <a:pPr marL="0" indent="0">
              <a:buNone/>
            </a:pPr>
            <a:r>
              <a:rPr lang="en-US" altLang="en-US" dirty="0"/>
              <a:t>Starting no later than October 1: </a:t>
            </a:r>
            <a:br>
              <a:rPr lang="en-US" altLang="en-US" dirty="0"/>
            </a:br>
            <a:endParaRPr lang="en-US" altLang="en-US" dirty="0"/>
          </a:p>
          <a:p>
            <a:pPr marL="0" indent="0">
              <a:buNone/>
            </a:pPr>
            <a:r>
              <a:rPr lang="en-US" altLang="en-US" dirty="0"/>
              <a:t>Establish Sample Pool Size</a:t>
            </a:r>
          </a:p>
          <a:p>
            <a:r>
              <a:rPr lang="en-US" altLang="en-US" dirty="0"/>
              <a:t>Calculate necessary sample pool size.  (By using 3% of enrollment will ensure you meet the minimum requirements). </a:t>
            </a:r>
            <a:br>
              <a:rPr lang="en-US" altLang="en-US" dirty="0"/>
            </a:br>
            <a:endParaRPr lang="en-US" altLang="en-US" dirty="0"/>
          </a:p>
          <a:p>
            <a:pPr lvl="1"/>
            <a:r>
              <a:rPr lang="en-US" altLang="en-US" dirty="0"/>
              <a:t>Use the 742 calculator to determine sample pool size. </a:t>
            </a:r>
          </a:p>
          <a:p>
            <a:pPr marL="0" indent="0">
              <a:buNone/>
            </a:pPr>
            <a:endParaRPr lang="en-US" altLang="en-US" dirty="0"/>
          </a:p>
        </p:txBody>
      </p:sp>
    </p:spTree>
    <p:extLst>
      <p:ext uri="{BB962C8B-B14F-4D97-AF65-F5344CB8AC3E}">
        <p14:creationId xmlns:p14="http://schemas.microsoft.com/office/powerpoint/2010/main" val="227148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3491"/>
            <a:ext cx="12274062" cy="1291408"/>
          </a:xfrm>
        </p:spPr>
        <p:txBody>
          <a:bodyPr>
            <a:normAutofit/>
          </a:bodyPr>
          <a:lstStyle/>
          <a:p>
            <a:pPr algn="ctr"/>
            <a:r>
              <a:rPr lang="en-US" sz="5400" dirty="0"/>
              <a:t>Conducting Verifications – Sample Pool </a:t>
            </a:r>
          </a:p>
        </p:txBody>
      </p:sp>
      <p:sp>
        <p:nvSpPr>
          <p:cNvPr id="9" name="Content Placeholder 2"/>
          <p:cNvSpPr>
            <a:spLocks noGrp="1"/>
          </p:cNvSpPr>
          <p:nvPr>
            <p:ph sz="half" idx="1"/>
          </p:nvPr>
        </p:nvSpPr>
        <p:spPr>
          <a:xfrm>
            <a:off x="376989" y="1636366"/>
            <a:ext cx="11438021" cy="5092543"/>
          </a:xfrm>
        </p:spPr>
        <p:txBody>
          <a:bodyPr>
            <a:normAutofit/>
          </a:bodyPr>
          <a:lstStyle/>
          <a:p>
            <a:pPr marL="0" indent="0">
              <a:buNone/>
            </a:pPr>
            <a:r>
              <a:rPr lang="en-US" altLang="en-US" dirty="0"/>
              <a:t>Establish Composition of Sample Pool:</a:t>
            </a:r>
            <a:br>
              <a:rPr lang="en-US" altLang="en-US" dirty="0"/>
            </a:br>
            <a:br>
              <a:rPr lang="en-US" altLang="en-US" dirty="0"/>
            </a:br>
            <a:r>
              <a:rPr lang="en-US" altLang="en-US" dirty="0"/>
              <a:t>As noted earlier, as applications are processed, identify any Error Prone applications for  verifications.  </a:t>
            </a:r>
            <a:br>
              <a:rPr lang="en-US" altLang="en-US" dirty="0"/>
            </a:br>
            <a:endParaRPr lang="en-US" altLang="en-US" dirty="0"/>
          </a:p>
          <a:p>
            <a:pPr lvl="1"/>
            <a:r>
              <a:rPr lang="en-US" altLang="en-US" dirty="0"/>
              <a:t>SFA must complete the Sample Pool Size with applications using this priority: </a:t>
            </a:r>
            <a:br>
              <a:rPr lang="en-US" altLang="en-US" dirty="0"/>
            </a:br>
            <a:endParaRPr lang="en-US" altLang="en-US" dirty="0"/>
          </a:p>
          <a:p>
            <a:pPr marL="937260" lvl="2" indent="-342900">
              <a:buFont typeface="+mj-lt"/>
              <a:buAutoNum type="arabicPeriod"/>
            </a:pPr>
            <a:r>
              <a:rPr lang="en-US" altLang="en-US" dirty="0"/>
              <a:t>Error-Prone Income Applications</a:t>
            </a:r>
            <a:br>
              <a:rPr lang="en-US" altLang="en-US" dirty="0"/>
            </a:br>
            <a:endParaRPr lang="en-US" altLang="en-US" dirty="0"/>
          </a:p>
          <a:p>
            <a:pPr marL="937260" lvl="2" indent="-342900">
              <a:buFont typeface="+mj-lt"/>
              <a:buAutoNum type="arabicPeriod"/>
            </a:pPr>
            <a:r>
              <a:rPr lang="en-US" altLang="en-US" dirty="0"/>
              <a:t>Applications stating SNAP participants (use Direct Certification system to verify).  </a:t>
            </a:r>
            <a:br>
              <a:rPr lang="en-US" altLang="en-US" dirty="0"/>
            </a:br>
            <a:endParaRPr lang="en-US" altLang="en-US" dirty="0"/>
          </a:p>
          <a:p>
            <a:pPr marL="937260" lvl="2" indent="-342900">
              <a:buFont typeface="+mj-lt"/>
              <a:buAutoNum type="arabicPeriod"/>
            </a:pPr>
            <a:r>
              <a:rPr lang="en-US" altLang="en-US" dirty="0"/>
              <a:t>Randomly selected from remaining pool.   </a:t>
            </a:r>
            <a:br>
              <a:rPr lang="en-US" altLang="en-US" dirty="0"/>
            </a:br>
            <a:endParaRPr lang="en-US" altLang="en-US" dirty="0"/>
          </a:p>
          <a:p>
            <a:pPr lvl="1"/>
            <a:r>
              <a:rPr lang="en-US" altLang="en-US" dirty="0"/>
              <a:t>Once minimum Sample Size Pool is met, no need to complete with remaining categories.  </a:t>
            </a:r>
          </a:p>
        </p:txBody>
      </p:sp>
    </p:spTree>
    <p:extLst>
      <p:ext uri="{BB962C8B-B14F-4D97-AF65-F5344CB8AC3E}">
        <p14:creationId xmlns:p14="http://schemas.microsoft.com/office/powerpoint/2010/main" val="1823610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3491"/>
            <a:ext cx="12274062" cy="1291408"/>
          </a:xfrm>
        </p:spPr>
        <p:txBody>
          <a:bodyPr>
            <a:normAutofit/>
          </a:bodyPr>
          <a:lstStyle/>
          <a:p>
            <a:pPr algn="ctr"/>
            <a:r>
              <a:rPr lang="en-US" sz="5400" dirty="0"/>
              <a:t>Conducting Verifications – Sample Pool </a:t>
            </a:r>
          </a:p>
        </p:txBody>
      </p:sp>
      <p:sp>
        <p:nvSpPr>
          <p:cNvPr id="9" name="Content Placeholder 2"/>
          <p:cNvSpPr>
            <a:spLocks noGrp="1"/>
          </p:cNvSpPr>
          <p:nvPr>
            <p:ph sz="half" idx="1"/>
          </p:nvPr>
        </p:nvSpPr>
        <p:spPr>
          <a:xfrm>
            <a:off x="376989" y="1636366"/>
            <a:ext cx="11438021" cy="5092543"/>
          </a:xfrm>
        </p:spPr>
        <p:txBody>
          <a:bodyPr>
            <a:normAutofit/>
          </a:bodyPr>
          <a:lstStyle/>
          <a:p>
            <a:pPr marL="0" indent="0">
              <a:buNone/>
            </a:pPr>
            <a:r>
              <a:rPr lang="en-US" altLang="en-US" dirty="0"/>
              <a:t>Establish Composition of Sample Pool:</a:t>
            </a:r>
            <a:br>
              <a:rPr lang="en-US" altLang="en-US" dirty="0"/>
            </a:br>
            <a:br>
              <a:rPr lang="en-US" altLang="en-US" dirty="0"/>
            </a:br>
            <a:r>
              <a:rPr lang="en-US" altLang="en-US" dirty="0"/>
              <a:t>Further explanation: </a:t>
            </a:r>
          </a:p>
          <a:p>
            <a:pPr marL="0" indent="0">
              <a:buNone/>
            </a:pPr>
            <a:r>
              <a:rPr lang="en-US" altLang="en-US" dirty="0"/>
              <a:t>The SFA may not have enough applications that meet the criterion for sample sizes based on Error-Prone Applications. When this happens, the SFA moves to the second category, Applications with SNAP information.  If the criterion for sample size is still not met, the SFA must select, using random sampling, additional approved income applications to complete the required sample size [7 CFR </a:t>
            </a:r>
            <a:r>
              <a:rPr lang="en-US" altLang="en-US" dirty="0" err="1"/>
              <a:t>245.6a</a:t>
            </a:r>
            <a:r>
              <a:rPr lang="en-US" altLang="en-US" dirty="0"/>
              <a:t>(c)(5)].</a:t>
            </a:r>
          </a:p>
          <a:p>
            <a:pPr marL="0" indent="0">
              <a:buNone/>
            </a:pPr>
            <a:r>
              <a:rPr lang="en-US" altLang="en-US" dirty="0"/>
              <a:t>In other situations, the number of Error Prone Applications may exceed the required sample size. When this happens, the SFA must randomly select, using random sampling, the required number of applications from all Error-Prone applications.</a:t>
            </a:r>
          </a:p>
          <a:p>
            <a:pPr marL="937260" lvl="2" indent="-342900">
              <a:buFont typeface="+mj-lt"/>
              <a:buAutoNum type="arabicPeriod"/>
            </a:pPr>
            <a:endParaRPr lang="en-US" altLang="en-US" dirty="0"/>
          </a:p>
        </p:txBody>
      </p:sp>
    </p:spTree>
    <p:extLst>
      <p:ext uri="{BB962C8B-B14F-4D97-AF65-F5344CB8AC3E}">
        <p14:creationId xmlns:p14="http://schemas.microsoft.com/office/powerpoint/2010/main" val="59212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39238"/>
            <a:ext cx="12274062" cy="1291408"/>
          </a:xfrm>
        </p:spPr>
        <p:txBody>
          <a:bodyPr>
            <a:normAutofit fontScale="90000"/>
          </a:bodyPr>
          <a:lstStyle/>
          <a:p>
            <a:pPr algn="ctr"/>
            <a:r>
              <a:rPr lang="en-US" sz="5400" dirty="0"/>
              <a:t>Conducting Verifications – Reviewing Sample Pool</a:t>
            </a:r>
          </a:p>
        </p:txBody>
      </p:sp>
      <p:sp>
        <p:nvSpPr>
          <p:cNvPr id="9" name="Content Placeholder 2"/>
          <p:cNvSpPr>
            <a:spLocks noGrp="1"/>
          </p:cNvSpPr>
          <p:nvPr>
            <p:ph sz="half" idx="1"/>
          </p:nvPr>
        </p:nvSpPr>
        <p:spPr>
          <a:xfrm>
            <a:off x="439512" y="1194099"/>
            <a:ext cx="11438021" cy="6207162"/>
          </a:xfrm>
        </p:spPr>
        <p:txBody>
          <a:bodyPr>
            <a:normAutofit/>
          </a:bodyPr>
          <a:lstStyle/>
          <a:p>
            <a:endParaRPr lang="en-US" altLang="en-US" dirty="0"/>
          </a:p>
          <a:p>
            <a:r>
              <a:rPr lang="en-US" altLang="en-US" dirty="0"/>
              <a:t>Once the sample pool has been selected, but BEFORE outreach to homes, the SFA’s determining official must review each approved application selected for verification to ensure the initial determination was accurate. </a:t>
            </a:r>
          </a:p>
          <a:p>
            <a:r>
              <a:rPr lang="en-US" altLang="en-US" dirty="0"/>
              <a:t>Note: SFAs who conduct a confirmation review of all applications at the time of determinations is not required to conduct confirmation reviews prior to verification. </a:t>
            </a:r>
          </a:p>
          <a:p>
            <a:r>
              <a:rPr lang="en-US" altLang="en-US" b="1" dirty="0"/>
              <a:t>The confirmation review must be done by an individual other than the individual who made the initial eligibility determination [7 CFR </a:t>
            </a:r>
            <a:r>
              <a:rPr lang="en-US" altLang="en-US" b="1" dirty="0" err="1"/>
              <a:t>245.6a</a:t>
            </a:r>
            <a:r>
              <a:rPr lang="en-US" altLang="en-US" b="1" dirty="0"/>
              <a:t>(e)(1)].</a:t>
            </a:r>
          </a:p>
          <a:p>
            <a:r>
              <a:rPr lang="en-US" altLang="en-US" i="1" dirty="0"/>
              <a:t>This requirement is waived if the SFA uses a technology-based system with a high level of accuracy in processing an initial eligibility determination. </a:t>
            </a:r>
          </a:p>
        </p:txBody>
      </p:sp>
    </p:spTree>
    <p:extLst>
      <p:ext uri="{BB962C8B-B14F-4D97-AF65-F5344CB8AC3E}">
        <p14:creationId xmlns:p14="http://schemas.microsoft.com/office/powerpoint/2010/main" val="303723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237280"/>
            <a:ext cx="12274062" cy="1291408"/>
          </a:xfrm>
        </p:spPr>
        <p:txBody>
          <a:bodyPr>
            <a:normAutofit/>
          </a:bodyPr>
          <a:lstStyle/>
          <a:p>
            <a:pPr algn="ctr"/>
            <a:r>
              <a:rPr lang="en-US" sz="5400" dirty="0"/>
              <a:t>Conducting Verifications – Next Steps</a:t>
            </a:r>
          </a:p>
        </p:txBody>
      </p:sp>
      <p:sp>
        <p:nvSpPr>
          <p:cNvPr id="9" name="Content Placeholder 2"/>
          <p:cNvSpPr>
            <a:spLocks noGrp="1"/>
          </p:cNvSpPr>
          <p:nvPr>
            <p:ph sz="half" idx="1"/>
          </p:nvPr>
        </p:nvSpPr>
        <p:spPr>
          <a:xfrm>
            <a:off x="439512" y="1194099"/>
            <a:ext cx="11438021" cy="1570616"/>
          </a:xfrm>
        </p:spPr>
        <p:txBody>
          <a:bodyPr>
            <a:normAutofit/>
          </a:bodyPr>
          <a:lstStyle/>
          <a:p>
            <a:endParaRPr lang="en-US" altLang="en-US" dirty="0"/>
          </a:p>
          <a:p>
            <a:r>
              <a:rPr lang="en-US" altLang="en-US" dirty="0"/>
              <a:t>Once any required confirmation sample pool reviews are completed, next steps as follows: </a:t>
            </a:r>
            <a:endParaRPr lang="en-US" altLang="en-US" i="1" dirty="0"/>
          </a:p>
        </p:txBody>
      </p:sp>
      <p:pic>
        <p:nvPicPr>
          <p:cNvPr id="4" name="Picture 3">
            <a:extLst>
              <a:ext uri="{FF2B5EF4-FFF2-40B4-BE49-F238E27FC236}">
                <a16:creationId xmlns:a16="http://schemas.microsoft.com/office/drawing/2014/main" id="{28439448-9643-4855-ABC0-232B8ED1BF18}"/>
              </a:ext>
            </a:extLst>
          </p:cNvPr>
          <p:cNvPicPr>
            <a:picLocks noChangeAspect="1"/>
          </p:cNvPicPr>
          <p:nvPr/>
        </p:nvPicPr>
        <p:blipFill>
          <a:blip r:embed="rId2"/>
          <a:stretch>
            <a:fillRect/>
          </a:stretch>
        </p:blipFill>
        <p:spPr>
          <a:xfrm>
            <a:off x="2992762" y="2377439"/>
            <a:ext cx="5766045" cy="4329953"/>
          </a:xfrm>
          <a:prstGeom prst="rect">
            <a:avLst/>
          </a:prstGeom>
        </p:spPr>
      </p:pic>
    </p:spTree>
    <p:extLst>
      <p:ext uri="{BB962C8B-B14F-4D97-AF65-F5344CB8AC3E}">
        <p14:creationId xmlns:p14="http://schemas.microsoft.com/office/powerpoint/2010/main" val="47739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2269"/>
            <a:ext cx="12274062" cy="1291408"/>
          </a:xfrm>
        </p:spPr>
        <p:txBody>
          <a:bodyPr>
            <a:normAutofit fontScale="90000"/>
          </a:bodyPr>
          <a:lstStyle/>
          <a:p>
            <a:pPr algn="ctr"/>
            <a:r>
              <a:rPr lang="en-US" sz="5400" dirty="0"/>
              <a:t>Conducting Verifications – Household Notice of Selection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430307" y="1898725"/>
            <a:ext cx="10487809" cy="4959275"/>
          </a:xfrm>
        </p:spPr>
        <p:txBody>
          <a:bodyPr/>
          <a:lstStyle/>
          <a:p>
            <a:r>
              <a:rPr lang="en-US" dirty="0"/>
              <a:t>Once sample pool reviews are complete, the SFA proceeds with household notification. </a:t>
            </a:r>
          </a:p>
          <a:p>
            <a:r>
              <a:rPr lang="en-US" dirty="0"/>
              <a:t>When a household is selected for verification, the SFA must inform the household, in writing, of its selection and must provide a list of the documents or other forms of evidence the household must submit to the SFA.</a:t>
            </a:r>
          </a:p>
          <a:p>
            <a:r>
              <a:rPr lang="en-US" dirty="0"/>
              <a:t>Any communications with households concerning verification must be in an understandable and uniform format and, to the maximum extent practicable, in a language that parents and guardians can understand [7 CFR </a:t>
            </a:r>
            <a:r>
              <a:rPr lang="en-US" dirty="0" err="1"/>
              <a:t>245.6a</a:t>
            </a:r>
            <a:r>
              <a:rPr lang="en-US" dirty="0"/>
              <a:t>(f)].</a:t>
            </a:r>
          </a:p>
          <a:p>
            <a:r>
              <a:rPr lang="en-US" dirty="0"/>
              <a:t>Protype letters are available in the Google Drive.  </a:t>
            </a:r>
          </a:p>
        </p:txBody>
      </p:sp>
    </p:spTree>
    <p:extLst>
      <p:ext uri="{BB962C8B-B14F-4D97-AF65-F5344CB8AC3E}">
        <p14:creationId xmlns:p14="http://schemas.microsoft.com/office/powerpoint/2010/main" val="20032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60754"/>
            <a:ext cx="12274062" cy="1291408"/>
          </a:xfrm>
        </p:spPr>
        <p:txBody>
          <a:bodyPr>
            <a:normAutofit fontScale="90000"/>
          </a:bodyPr>
          <a:lstStyle/>
          <a:p>
            <a:pPr algn="ctr"/>
            <a:r>
              <a:rPr lang="en-US" sz="5400" dirty="0"/>
              <a:t>Conducting Verifications - Household Notice of Selection</a:t>
            </a:r>
          </a:p>
        </p:txBody>
      </p:sp>
      <p:sp>
        <p:nvSpPr>
          <p:cNvPr id="9" name="Content Placeholder 2"/>
          <p:cNvSpPr>
            <a:spLocks noGrp="1"/>
          </p:cNvSpPr>
          <p:nvPr>
            <p:ph sz="half" idx="1"/>
          </p:nvPr>
        </p:nvSpPr>
        <p:spPr>
          <a:xfrm>
            <a:off x="439512" y="1678757"/>
            <a:ext cx="11438021" cy="5179243"/>
          </a:xfrm>
        </p:spPr>
        <p:txBody>
          <a:bodyPr>
            <a:normAutofit/>
          </a:bodyPr>
          <a:lstStyle/>
          <a:p>
            <a:endParaRPr lang="en-US" altLang="en-US" dirty="0"/>
          </a:p>
          <a:p>
            <a:r>
              <a:rPr lang="en-US" altLang="en-US" dirty="0"/>
              <a:t>Minimum requirements per 7 CFR </a:t>
            </a:r>
            <a:r>
              <a:rPr lang="en-US" altLang="en-US" dirty="0" err="1"/>
              <a:t>245.6a</a:t>
            </a:r>
            <a:r>
              <a:rPr lang="en-US" altLang="en-US" dirty="0"/>
              <a:t>(f)(6), (f)(7), and (j) for Household Outreach for the 3% Sample Pool for Income Applications: </a:t>
            </a:r>
            <a:br>
              <a:rPr lang="en-US" altLang="en-US" dirty="0"/>
            </a:br>
            <a:endParaRPr lang="en-US" altLang="en-US" dirty="0"/>
          </a:p>
          <a:p>
            <a:pPr lvl="1"/>
            <a:r>
              <a:rPr lang="en-US" altLang="en-US" dirty="0"/>
              <a:t>Verification Request to Household</a:t>
            </a:r>
            <a:br>
              <a:rPr lang="en-US" altLang="en-US" dirty="0"/>
            </a:br>
            <a:endParaRPr lang="en-US" altLang="en-US" dirty="0"/>
          </a:p>
          <a:p>
            <a:pPr lvl="1"/>
            <a:r>
              <a:rPr lang="en-US" altLang="en-US" dirty="0"/>
              <a:t>One follow-up attempt to contact non-responding households </a:t>
            </a:r>
            <a:br>
              <a:rPr lang="en-US" altLang="en-US" dirty="0"/>
            </a:br>
            <a:endParaRPr lang="en-US" altLang="en-US" dirty="0"/>
          </a:p>
          <a:p>
            <a:pPr lvl="1"/>
            <a:r>
              <a:rPr lang="en-US" altLang="en-US" dirty="0"/>
              <a:t>10-day advance notification of a reduction or termination of benefits. </a:t>
            </a:r>
          </a:p>
        </p:txBody>
      </p:sp>
    </p:spTree>
    <p:extLst>
      <p:ext uri="{BB962C8B-B14F-4D97-AF65-F5344CB8AC3E}">
        <p14:creationId xmlns:p14="http://schemas.microsoft.com/office/powerpoint/2010/main" val="262485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2269"/>
            <a:ext cx="12274062" cy="1291408"/>
          </a:xfrm>
        </p:spPr>
        <p:txBody>
          <a:bodyPr>
            <a:normAutofit fontScale="90000"/>
          </a:bodyPr>
          <a:lstStyle/>
          <a:p>
            <a:pPr algn="ctr"/>
            <a:r>
              <a:rPr lang="en-US" sz="5400" dirty="0"/>
              <a:t>Conducting Verifications – Supporting Documentation for the Income Verification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408791" y="1828800"/>
            <a:ext cx="10487809" cy="4744122"/>
          </a:xfrm>
        </p:spPr>
        <p:txBody>
          <a:bodyPr>
            <a:normAutofit/>
          </a:bodyPr>
          <a:lstStyle/>
          <a:p>
            <a:r>
              <a:rPr lang="en-US" dirty="0"/>
              <a:t>When a household is selected for verification, it must provide “sources of information” (supporting documentation), to the SFA to confirm current income. </a:t>
            </a:r>
          </a:p>
          <a:p>
            <a:r>
              <a:rPr lang="en-US" dirty="0"/>
              <a:t>According to 7 CFR </a:t>
            </a:r>
            <a:r>
              <a:rPr lang="en-US" dirty="0" err="1"/>
              <a:t>245.6a</a:t>
            </a:r>
            <a:r>
              <a:rPr lang="en-US" dirty="0"/>
              <a:t>(a)(7), supporting documentation (“sources of information), may include: </a:t>
            </a:r>
          </a:p>
          <a:p>
            <a:pPr lvl="1"/>
            <a:r>
              <a:rPr lang="en-US" dirty="0"/>
              <a:t>Written evidence</a:t>
            </a:r>
          </a:p>
          <a:p>
            <a:pPr lvl="1"/>
            <a:r>
              <a:rPr lang="en-US" dirty="0"/>
              <a:t>Collateral contacts</a:t>
            </a:r>
          </a:p>
          <a:p>
            <a:pPr lvl="1"/>
            <a:r>
              <a:rPr lang="en-US" dirty="0"/>
              <a:t>Systems of records. </a:t>
            </a:r>
          </a:p>
          <a:p>
            <a:r>
              <a:rPr lang="en-US" dirty="0"/>
              <a:t>Households which dispute the validity of information acquired through collateral contacts or a system of records must be given the opportunity to provide other documentation [7 CFR </a:t>
            </a:r>
            <a:r>
              <a:rPr lang="en-US" dirty="0" err="1"/>
              <a:t>245.6a</a:t>
            </a:r>
            <a:r>
              <a:rPr lang="en-US" dirty="0"/>
              <a:t>(a)(7)(iv)].</a:t>
            </a:r>
          </a:p>
        </p:txBody>
      </p:sp>
    </p:spTree>
    <p:extLst>
      <p:ext uri="{BB962C8B-B14F-4D97-AF65-F5344CB8AC3E}">
        <p14:creationId xmlns:p14="http://schemas.microsoft.com/office/powerpoint/2010/main" val="1381372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8743"/>
            <a:ext cx="12274062" cy="1036850"/>
          </a:xfrm>
        </p:spPr>
        <p:txBody>
          <a:bodyPr>
            <a:normAutofit fontScale="90000"/>
          </a:bodyPr>
          <a:lstStyle/>
          <a:p>
            <a:pPr algn="ctr"/>
            <a:r>
              <a:rPr lang="en-US" sz="5400" dirty="0"/>
              <a:t>Distributing Applications &amp; Household Outreach</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3</a:t>
            </a:fld>
            <a:endParaRPr lang="en-US"/>
          </a:p>
        </p:txBody>
      </p:sp>
      <p:sp>
        <p:nvSpPr>
          <p:cNvPr id="9" name="Content Placeholder 2"/>
          <p:cNvSpPr>
            <a:spLocks noGrp="1"/>
          </p:cNvSpPr>
          <p:nvPr>
            <p:ph sz="half" idx="1"/>
          </p:nvPr>
        </p:nvSpPr>
        <p:spPr>
          <a:xfrm>
            <a:off x="207005" y="1884682"/>
            <a:ext cx="11438021" cy="3134267"/>
          </a:xfrm>
        </p:spPr>
        <p:txBody>
          <a:bodyPr>
            <a:normAutofit/>
          </a:bodyPr>
          <a:lstStyle/>
          <a:p>
            <a:r>
              <a:rPr lang="en-US" altLang="en-US" dirty="0"/>
              <a:t>Prototypes Google Drive: </a:t>
            </a:r>
            <a:r>
              <a:rPr lang="en-US" altLang="en-US" dirty="0">
                <a:hlinkClick r:id="rId2"/>
              </a:rPr>
              <a:t>https://</a:t>
            </a:r>
            <a:r>
              <a:rPr lang="en-US" altLang="en-US" dirty="0" err="1">
                <a:hlinkClick r:id="rId2"/>
              </a:rPr>
              <a:t>drive.google.com</a:t>
            </a:r>
            <a:r>
              <a:rPr lang="en-US" altLang="en-US" dirty="0">
                <a:hlinkClick r:id="rId2"/>
              </a:rPr>
              <a:t>/drive/folders/</a:t>
            </a:r>
            <a:r>
              <a:rPr lang="en-US" altLang="en-US" dirty="0" err="1">
                <a:hlinkClick r:id="rId2"/>
              </a:rPr>
              <a:t>1wt0lypJTh2Uo5F36azdUoMyBw6n2SEoM?usp</a:t>
            </a:r>
            <a:r>
              <a:rPr lang="en-US" altLang="en-US" dirty="0">
                <a:hlinkClick r:id="rId2"/>
              </a:rPr>
              <a:t>=sharing</a:t>
            </a:r>
            <a:r>
              <a:rPr lang="en-US" altLang="en-US" dirty="0"/>
              <a:t> </a:t>
            </a:r>
            <a:endParaRPr lang="en-US" altLang="en-US" sz="2400" dirty="0"/>
          </a:p>
          <a:p>
            <a:pPr lvl="1"/>
            <a:r>
              <a:rPr lang="en-US" altLang="en-US" dirty="0"/>
              <a:t>Prototype: USDA Application for Free and Reduced Meals updated with USDA Income Guidelines </a:t>
            </a:r>
          </a:p>
          <a:p>
            <a:pPr lvl="1"/>
            <a:r>
              <a:rPr lang="en-US" altLang="en-US" dirty="0"/>
              <a:t>Prototype: Instructions for Households Free &amp; Reduced Meals</a:t>
            </a:r>
          </a:p>
          <a:p>
            <a:pPr lvl="1"/>
            <a:r>
              <a:rPr lang="en-US" altLang="en-US" dirty="0"/>
              <a:t>Prototype: Household Notice for Free and Reduced Meals</a:t>
            </a:r>
          </a:p>
          <a:p>
            <a:pPr lvl="1"/>
            <a:r>
              <a:rPr lang="en-US" altLang="en-US" dirty="0"/>
              <a:t>Prototype: FAQ’s for Households Free and Reduced Meals</a:t>
            </a:r>
          </a:p>
          <a:p>
            <a:pPr lvl="1"/>
            <a:r>
              <a:rPr lang="en-US" altLang="en-US" dirty="0"/>
              <a:t>USDA Income Guidelines</a:t>
            </a:r>
          </a:p>
        </p:txBody>
      </p:sp>
      <p:sp>
        <p:nvSpPr>
          <p:cNvPr id="8" name="Content Placeholder 2">
            <a:extLst>
              <a:ext uri="{FF2B5EF4-FFF2-40B4-BE49-F238E27FC236}">
                <a16:creationId xmlns:a16="http://schemas.microsoft.com/office/drawing/2014/main" id="{14F09188-2CDC-4D4B-A37C-50D232130C86}"/>
              </a:ext>
            </a:extLst>
          </p:cNvPr>
          <p:cNvSpPr txBox="1">
            <a:spLocks/>
          </p:cNvSpPr>
          <p:nvPr/>
        </p:nvSpPr>
        <p:spPr>
          <a:xfrm>
            <a:off x="316419" y="5448039"/>
            <a:ext cx="11438021" cy="881873"/>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altLang="en-US" dirty="0"/>
              <a:t>SFA’s can pre-populate data (other than income data) from the prior school year or from STARS.  </a:t>
            </a:r>
          </a:p>
        </p:txBody>
      </p:sp>
    </p:spTree>
    <p:extLst>
      <p:ext uri="{BB962C8B-B14F-4D97-AF65-F5344CB8AC3E}">
        <p14:creationId xmlns:p14="http://schemas.microsoft.com/office/powerpoint/2010/main" val="421385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2269"/>
            <a:ext cx="12274062" cy="1291408"/>
          </a:xfrm>
        </p:spPr>
        <p:txBody>
          <a:bodyPr>
            <a:normAutofit fontScale="90000"/>
          </a:bodyPr>
          <a:lstStyle/>
          <a:p>
            <a:pPr algn="ctr"/>
            <a:r>
              <a:rPr lang="en-US" sz="5400" dirty="0"/>
              <a:t>Conducting Verifications – Supporting Documentation for the Income Verification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408791" y="1828800"/>
            <a:ext cx="10487809" cy="4744122"/>
          </a:xfrm>
        </p:spPr>
        <p:txBody>
          <a:bodyPr>
            <a:normAutofit/>
          </a:bodyPr>
          <a:lstStyle/>
          <a:p>
            <a:r>
              <a:rPr lang="en-US" dirty="0"/>
              <a:t>Written Documentation for Income </a:t>
            </a:r>
          </a:p>
          <a:p>
            <a:r>
              <a:rPr lang="en-US" dirty="0"/>
              <a:t>The name of the household member</a:t>
            </a:r>
          </a:p>
          <a:p>
            <a:r>
              <a:rPr lang="en-US" dirty="0"/>
              <a:t>The amount of income received;</a:t>
            </a:r>
          </a:p>
          <a:p>
            <a:r>
              <a:rPr lang="en-US" dirty="0"/>
              <a:t>The frequency received; </a:t>
            </a:r>
          </a:p>
          <a:p>
            <a:r>
              <a:rPr lang="en-US" dirty="0"/>
              <a:t>The date the income was received.</a:t>
            </a:r>
          </a:p>
          <a:p>
            <a:pPr marL="0" indent="0">
              <a:buNone/>
            </a:pPr>
            <a:r>
              <a:rPr lang="en-US" i="1" dirty="0"/>
              <a:t>A pay stub with no dates would be insufficient written evidence for an income eligible application.</a:t>
            </a:r>
          </a:p>
        </p:txBody>
      </p:sp>
    </p:spTree>
    <p:extLst>
      <p:ext uri="{BB962C8B-B14F-4D97-AF65-F5344CB8AC3E}">
        <p14:creationId xmlns:p14="http://schemas.microsoft.com/office/powerpoint/2010/main" val="91307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2269"/>
            <a:ext cx="12274062" cy="1291408"/>
          </a:xfrm>
        </p:spPr>
        <p:txBody>
          <a:bodyPr>
            <a:normAutofit fontScale="90000"/>
          </a:bodyPr>
          <a:lstStyle/>
          <a:p>
            <a:pPr algn="ctr"/>
            <a:r>
              <a:rPr lang="en-US" sz="5400" dirty="0"/>
              <a:t>Conducting Verifications – Supporting Documentation for the Income Verification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852095" y="2302134"/>
            <a:ext cx="10487809" cy="6357771"/>
          </a:xfrm>
        </p:spPr>
        <p:txBody>
          <a:bodyPr>
            <a:normAutofit/>
          </a:bodyPr>
          <a:lstStyle/>
          <a:p>
            <a:r>
              <a:rPr lang="en-US" dirty="0"/>
              <a:t>The verifying official should examine the documentation provided to ensure the child for whom the application was made is part of a household currently participating in an eligible program or is a foster child.</a:t>
            </a:r>
            <a:br>
              <a:rPr lang="en-US" dirty="0"/>
            </a:br>
            <a:endParaRPr lang="en-US" dirty="0"/>
          </a:p>
          <a:p>
            <a:r>
              <a:rPr lang="en-US" dirty="0"/>
              <a:t>If written evidence is insufficient to confirm the income information on the application, the SFA may require use of collateral contacts.</a:t>
            </a:r>
            <a:endParaRPr lang="en-US" i="1" dirty="0"/>
          </a:p>
        </p:txBody>
      </p:sp>
    </p:spTree>
    <p:extLst>
      <p:ext uri="{BB962C8B-B14F-4D97-AF65-F5344CB8AC3E}">
        <p14:creationId xmlns:p14="http://schemas.microsoft.com/office/powerpoint/2010/main" val="258966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2269"/>
            <a:ext cx="12274062" cy="1291408"/>
          </a:xfrm>
        </p:spPr>
        <p:txBody>
          <a:bodyPr>
            <a:normAutofit fontScale="90000"/>
          </a:bodyPr>
          <a:lstStyle/>
          <a:p>
            <a:pPr algn="ctr"/>
            <a:r>
              <a:rPr lang="en-US" sz="5400" dirty="0"/>
              <a:t>Conducting Verifications – Follow Up with Households</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279699" y="1592132"/>
            <a:ext cx="11060205" cy="7067773"/>
          </a:xfrm>
        </p:spPr>
        <p:txBody>
          <a:bodyPr>
            <a:normAutofit/>
          </a:bodyPr>
          <a:lstStyle/>
          <a:p>
            <a:r>
              <a:rPr lang="en-US" dirty="0"/>
              <a:t>The SFA must make at least one attempt to contact the household when the household does not adequately respond to the request for verification [7 CFR </a:t>
            </a:r>
            <a:r>
              <a:rPr lang="en-US" dirty="0" err="1"/>
              <a:t>245.6a</a:t>
            </a:r>
            <a:r>
              <a:rPr lang="en-US" dirty="0"/>
              <a:t>(f)(6)]. </a:t>
            </a:r>
          </a:p>
          <a:p>
            <a:r>
              <a:rPr lang="en-US" dirty="0"/>
              <a:t>“Non-response” includes no response and incomplete or ambiguous responses that do not permit the SFA to resolve children’s eligibility for free and reduced price meals. </a:t>
            </a:r>
          </a:p>
          <a:p>
            <a:r>
              <a:rPr lang="en-US" dirty="0"/>
              <a:t>The required follow-up attempt may be in writing (mail or e-mail) or by telephone or text message. </a:t>
            </a:r>
          </a:p>
          <a:p>
            <a:r>
              <a:rPr lang="en-US" b="1" dirty="0"/>
              <a:t>The SFA must document contact was attempted. </a:t>
            </a:r>
          </a:p>
          <a:p>
            <a:r>
              <a:rPr lang="en-US" dirty="0"/>
              <a:t>Additionally, the SFA must ensure </a:t>
            </a:r>
            <a:r>
              <a:rPr lang="en-US" dirty="0" err="1"/>
              <a:t>LEP</a:t>
            </a:r>
            <a:r>
              <a:rPr lang="en-US" dirty="0"/>
              <a:t> households are provided adequate language assistance and understand the need to respond to the verification request, as outlined in Section 9(b)(8) of the NSLA and USDA </a:t>
            </a:r>
            <a:r>
              <a:rPr lang="en-US" dirty="0" err="1"/>
              <a:t>LEP</a:t>
            </a:r>
            <a:r>
              <a:rPr lang="en-US" dirty="0"/>
              <a:t> guidance.</a:t>
            </a:r>
          </a:p>
        </p:txBody>
      </p:sp>
    </p:spTree>
    <p:extLst>
      <p:ext uri="{BB962C8B-B14F-4D97-AF65-F5344CB8AC3E}">
        <p14:creationId xmlns:p14="http://schemas.microsoft.com/office/powerpoint/2010/main" val="98940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2269"/>
            <a:ext cx="12274062" cy="1291408"/>
          </a:xfrm>
        </p:spPr>
        <p:txBody>
          <a:bodyPr>
            <a:normAutofit fontScale="90000"/>
          </a:bodyPr>
          <a:lstStyle/>
          <a:p>
            <a:pPr algn="ctr"/>
            <a:r>
              <a:rPr lang="en-US" sz="5400" dirty="0"/>
              <a:t>Conducting Verifications – Follow Up with Households</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322730" y="1764254"/>
            <a:ext cx="11060205" cy="4830183"/>
          </a:xfrm>
        </p:spPr>
        <p:txBody>
          <a:bodyPr>
            <a:normAutofit/>
          </a:bodyPr>
          <a:lstStyle/>
          <a:p>
            <a:r>
              <a:rPr lang="en-US" dirty="0"/>
              <a:t>The SFA must make a follow-up attempt when:</a:t>
            </a:r>
          </a:p>
          <a:p>
            <a:pPr lvl="1"/>
            <a:r>
              <a:rPr lang="en-US" dirty="0"/>
              <a:t>The household does not respond to the initial request for verification;</a:t>
            </a:r>
          </a:p>
          <a:p>
            <a:pPr lvl="1"/>
            <a:r>
              <a:rPr lang="en-US" dirty="0"/>
              <a:t>The household submits insufficient or obsolete written evidence;</a:t>
            </a:r>
          </a:p>
          <a:p>
            <a:pPr lvl="1"/>
            <a:r>
              <a:rPr lang="en-US" dirty="0"/>
              <a:t>The household does not designate collateral contacts; or</a:t>
            </a:r>
          </a:p>
          <a:p>
            <a:pPr lvl="1"/>
            <a:r>
              <a:rPr lang="en-US" dirty="0"/>
              <a:t>The collateral contacts are unable or unwilling to provide the requested evidence.</a:t>
            </a:r>
            <a:br>
              <a:rPr lang="en-US" dirty="0"/>
            </a:br>
            <a:endParaRPr lang="en-US" dirty="0"/>
          </a:p>
          <a:p>
            <a:r>
              <a:rPr lang="en-US" dirty="0"/>
              <a:t>When following up with households, the SFA:</a:t>
            </a:r>
          </a:p>
          <a:p>
            <a:pPr lvl="1"/>
            <a:r>
              <a:rPr lang="en-US" dirty="0"/>
              <a:t>Must inform the household that failure to provide adequate written evidence or failure to designate an adequate collateral contact will result in termination of benefits;</a:t>
            </a:r>
          </a:p>
          <a:p>
            <a:pPr lvl="1"/>
            <a:r>
              <a:rPr lang="en-US" dirty="0"/>
              <a:t>Must attempt to obtain the missing written evidence or collateral contact information; and</a:t>
            </a:r>
          </a:p>
          <a:p>
            <a:pPr lvl="1"/>
            <a:r>
              <a:rPr lang="en-US" dirty="0"/>
              <a:t>Must contact the household to complete the verification process, if the collateral contact is unwilling or unable to provide the requested information.</a:t>
            </a:r>
            <a:endParaRPr lang="en-US" i="1" dirty="0"/>
          </a:p>
        </p:txBody>
      </p:sp>
    </p:spTree>
    <p:extLst>
      <p:ext uri="{BB962C8B-B14F-4D97-AF65-F5344CB8AC3E}">
        <p14:creationId xmlns:p14="http://schemas.microsoft.com/office/powerpoint/2010/main" val="301614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82269"/>
            <a:ext cx="12274062" cy="1291408"/>
          </a:xfrm>
        </p:spPr>
        <p:txBody>
          <a:bodyPr>
            <a:normAutofit fontScale="90000"/>
          </a:bodyPr>
          <a:lstStyle/>
          <a:p>
            <a:pPr algn="ctr"/>
            <a:r>
              <a:rPr lang="en-US" sz="5400" dirty="0"/>
              <a:t>Conducting Verifications – Follow Up with Households</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406532" y="1845548"/>
            <a:ext cx="11060205" cy="4830183"/>
          </a:xfrm>
        </p:spPr>
        <p:txBody>
          <a:bodyPr>
            <a:normAutofit/>
          </a:bodyPr>
          <a:lstStyle/>
          <a:p>
            <a:r>
              <a:rPr lang="en-US" dirty="0"/>
              <a:t>If, </a:t>
            </a:r>
            <a:r>
              <a:rPr lang="en-US" b="1" dirty="0"/>
              <a:t>after at least one follow-up attempt</a:t>
            </a:r>
            <a:r>
              <a:rPr lang="en-US" dirty="0"/>
              <a:t>, the household responds and provides all needed evidence, verification is considered complete for the household. </a:t>
            </a:r>
          </a:p>
          <a:p>
            <a:r>
              <a:rPr lang="en-US" dirty="0"/>
              <a:t>A household’s refusal to cooperate with efforts to verify will result in moving the household to Paid status.  </a:t>
            </a:r>
          </a:p>
          <a:p>
            <a:r>
              <a:rPr lang="en-US" dirty="0"/>
              <a:t>Households refusing to complete the verification process are counted toward meeting the SFA’s required sample of verified applications [7 CFR </a:t>
            </a:r>
            <a:r>
              <a:rPr lang="en-US" dirty="0" err="1"/>
              <a:t>245.6a</a:t>
            </a:r>
            <a:r>
              <a:rPr lang="en-US" dirty="0"/>
              <a:t>(f)4)]</a:t>
            </a:r>
          </a:p>
          <a:p>
            <a:r>
              <a:rPr lang="en-US" dirty="0"/>
              <a:t>As appropriate, the SFA would complete verification by:</a:t>
            </a:r>
          </a:p>
          <a:p>
            <a:pPr lvl="1"/>
            <a:r>
              <a:rPr lang="en-US" dirty="0"/>
              <a:t>Informing the household there is no change in benefits;</a:t>
            </a:r>
          </a:p>
          <a:p>
            <a:pPr lvl="1"/>
            <a:r>
              <a:rPr lang="en-US" dirty="0"/>
              <a:t>Notifying the household its benefits will be increased; or</a:t>
            </a:r>
          </a:p>
          <a:p>
            <a:pPr lvl="1"/>
            <a:r>
              <a:rPr lang="en-US" dirty="0"/>
              <a:t>Sending notice of adverse action.</a:t>
            </a:r>
            <a:endParaRPr lang="en-US" i="1" dirty="0"/>
          </a:p>
        </p:txBody>
      </p:sp>
    </p:spTree>
    <p:extLst>
      <p:ext uri="{BB962C8B-B14F-4D97-AF65-F5344CB8AC3E}">
        <p14:creationId xmlns:p14="http://schemas.microsoft.com/office/powerpoint/2010/main" val="1457125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Household Responses </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245167" y="1731981"/>
            <a:ext cx="11060205" cy="4830183"/>
          </a:xfrm>
        </p:spPr>
        <p:txBody>
          <a:bodyPr>
            <a:normAutofit/>
          </a:bodyPr>
          <a:lstStyle/>
          <a:p>
            <a:r>
              <a:rPr lang="en-US" dirty="0"/>
              <a:t>Household Responses (Household Actions): The household submits either adequate written evidence or collateral contact corroboration of income or categorical eligibility.</a:t>
            </a:r>
          </a:p>
          <a:p>
            <a:pPr lvl="1"/>
            <a:r>
              <a:rPr lang="en-US" dirty="0"/>
              <a:t>Verification Status and Action: Verification is considered complete for this household. </a:t>
            </a:r>
          </a:p>
          <a:p>
            <a:pPr lvl="1"/>
            <a:r>
              <a:rPr lang="en-US" dirty="0"/>
              <a:t>No Changes to Status </a:t>
            </a:r>
          </a:p>
        </p:txBody>
      </p:sp>
    </p:spTree>
    <p:extLst>
      <p:ext uri="{BB962C8B-B14F-4D97-AF65-F5344CB8AC3E}">
        <p14:creationId xmlns:p14="http://schemas.microsoft.com/office/powerpoint/2010/main" val="232253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Household Responses </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245167" y="1731981"/>
            <a:ext cx="11060205" cy="4830183"/>
          </a:xfrm>
        </p:spPr>
        <p:txBody>
          <a:bodyPr>
            <a:normAutofit/>
          </a:bodyPr>
          <a:lstStyle/>
          <a:p>
            <a:r>
              <a:rPr lang="en-US" dirty="0"/>
              <a:t>Household Responses (Household Actions): The household submits either adequate written evidence or collateral contact corroboration of income indicating that the children should receive either a greater or lesser level of benefits.</a:t>
            </a:r>
          </a:p>
          <a:p>
            <a:pPr lvl="1"/>
            <a:r>
              <a:rPr lang="en-US" dirty="0"/>
              <a:t>Verification Status and Action: Verification is considered complete for this household when the household is notified that its benefits will be increased or decreased. If benefits are decreased, a notice of adverse action must be sent before verification is considered complete.</a:t>
            </a:r>
          </a:p>
        </p:txBody>
      </p:sp>
    </p:spTree>
    <p:extLst>
      <p:ext uri="{BB962C8B-B14F-4D97-AF65-F5344CB8AC3E}">
        <p14:creationId xmlns:p14="http://schemas.microsoft.com/office/powerpoint/2010/main" val="98372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Household Responses </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245167" y="1731981"/>
            <a:ext cx="11060205" cy="4830183"/>
          </a:xfrm>
        </p:spPr>
        <p:txBody>
          <a:bodyPr>
            <a:normAutofit/>
          </a:bodyPr>
          <a:lstStyle/>
          <a:p>
            <a:r>
              <a:rPr lang="en-US" dirty="0"/>
              <a:t>Household Responses (Household Actions): The application provided case numbers. It is determined that no household member is receiving benefits from an Assistance Program.</a:t>
            </a:r>
          </a:p>
          <a:p>
            <a:pPr lvl="1"/>
            <a:r>
              <a:rPr lang="en-US" dirty="0"/>
              <a:t>Verification Status and Action: Verification is considered complete when the notice of adverse action is sent.</a:t>
            </a:r>
            <a:endParaRPr lang="en-US" i="1" dirty="0"/>
          </a:p>
        </p:txBody>
      </p:sp>
    </p:spTree>
    <p:extLst>
      <p:ext uri="{BB962C8B-B14F-4D97-AF65-F5344CB8AC3E}">
        <p14:creationId xmlns:p14="http://schemas.microsoft.com/office/powerpoint/2010/main" val="329059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Household Responses </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245167" y="1731981"/>
            <a:ext cx="11060205" cy="4830183"/>
          </a:xfrm>
        </p:spPr>
        <p:txBody>
          <a:bodyPr>
            <a:normAutofit/>
          </a:bodyPr>
          <a:lstStyle/>
          <a:p>
            <a:r>
              <a:rPr lang="en-US" dirty="0"/>
              <a:t>Household Responses (Household Actions):  The household indicates, verbally or in writing, that it no longer wishes to receive free or reduced price benefits.</a:t>
            </a:r>
          </a:p>
          <a:p>
            <a:pPr lvl="1"/>
            <a:r>
              <a:rPr lang="en-US" dirty="0"/>
              <a:t>Verification Status and Action: Verification is considered complete when the notice of adverse action is sent.</a:t>
            </a:r>
          </a:p>
        </p:txBody>
      </p:sp>
    </p:spTree>
    <p:extLst>
      <p:ext uri="{BB962C8B-B14F-4D97-AF65-F5344CB8AC3E}">
        <p14:creationId xmlns:p14="http://schemas.microsoft.com/office/powerpoint/2010/main" val="356713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a:t>
            </a:r>
            <a:r>
              <a:rPr lang="en-US" sz="5400" dirty="0" err="1"/>
              <a:t>FNS742</a:t>
            </a:r>
            <a:r>
              <a:rPr lang="en-US" sz="5400" dirty="0"/>
              <a:t> &amp; Record Retention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245167" y="1731981"/>
            <a:ext cx="11060205" cy="4830183"/>
          </a:xfrm>
        </p:spPr>
        <p:txBody>
          <a:bodyPr>
            <a:normAutofit/>
          </a:bodyPr>
          <a:lstStyle/>
          <a:p>
            <a:r>
              <a:rPr lang="en-US" sz="1800" b="0" i="0" u="none" strike="noStrike" baseline="0" dirty="0">
                <a:solidFill>
                  <a:srgbClr val="000000"/>
                </a:solidFill>
              </a:rPr>
              <a:t>All verified applications must be readily retrievable on an individual school basis. </a:t>
            </a:r>
          </a:p>
          <a:p>
            <a:r>
              <a:rPr lang="en-US" sz="1800" b="0" i="0" u="none" strike="noStrike" baseline="0" dirty="0">
                <a:solidFill>
                  <a:srgbClr val="000000"/>
                </a:solidFill>
              </a:rPr>
              <a:t>All documents submitted by the household for the purpose of</a:t>
            </a:r>
          </a:p>
          <a:p>
            <a:pPr lvl="1"/>
            <a:r>
              <a:rPr lang="en-US" sz="1400" b="0" i="0" u="none" strike="noStrike" baseline="0" dirty="0">
                <a:solidFill>
                  <a:srgbClr val="000000"/>
                </a:solidFill>
              </a:rPr>
              <a:t>Confirming eligibility;</a:t>
            </a:r>
          </a:p>
          <a:p>
            <a:pPr lvl="1"/>
            <a:r>
              <a:rPr lang="en-US" sz="1400" b="0" i="0" u="none" strike="noStrike" baseline="0" dirty="0">
                <a:solidFill>
                  <a:srgbClr val="000000"/>
                </a:solidFill>
              </a:rPr>
              <a:t>reproductions of those documents; </a:t>
            </a:r>
          </a:p>
          <a:p>
            <a:pPr lvl="1"/>
            <a:r>
              <a:rPr lang="en-US" sz="1400" dirty="0">
                <a:solidFill>
                  <a:srgbClr val="000000"/>
                </a:solidFill>
              </a:rPr>
              <a:t>O</a:t>
            </a:r>
            <a:r>
              <a:rPr lang="en-US" sz="1400" b="0" i="0" u="none" strike="noStrike" baseline="0" dirty="0">
                <a:solidFill>
                  <a:srgbClr val="000000"/>
                </a:solidFill>
              </a:rPr>
              <a:t>r annotations made by the determining official indicating which documents were submitted by the household;</a:t>
            </a:r>
          </a:p>
          <a:p>
            <a:pPr lvl="1"/>
            <a:r>
              <a:rPr lang="en-US" sz="1400" b="0" i="0" u="none" strike="noStrike" baseline="0" dirty="0">
                <a:solidFill>
                  <a:srgbClr val="000000"/>
                </a:solidFill>
              </a:rPr>
              <a:t>The date of submission also must be retained;</a:t>
            </a:r>
          </a:p>
          <a:p>
            <a:pPr lvl="1"/>
            <a:r>
              <a:rPr lang="en-US" sz="1400" dirty="0">
                <a:solidFill>
                  <a:srgbClr val="000000"/>
                </a:solidFill>
              </a:rPr>
              <a:t>A</a:t>
            </a:r>
            <a:r>
              <a:rPr lang="en-US" sz="1400" b="0" i="0" u="none" strike="noStrike" baseline="0" dirty="0">
                <a:solidFill>
                  <a:srgbClr val="000000"/>
                </a:solidFill>
              </a:rPr>
              <a:t>long with all relevant correspondence between the households selected for verification and the school or LEA [7 CFR </a:t>
            </a:r>
            <a:r>
              <a:rPr lang="en-US" sz="1400" b="0" i="0" u="none" strike="noStrike" baseline="0" dirty="0" err="1">
                <a:solidFill>
                  <a:srgbClr val="000000"/>
                </a:solidFill>
              </a:rPr>
              <a:t>245.6a</a:t>
            </a:r>
            <a:r>
              <a:rPr lang="en-US" sz="1400" b="0" i="0" u="none" strike="noStrike" baseline="0" dirty="0">
                <a:solidFill>
                  <a:srgbClr val="000000"/>
                </a:solidFill>
              </a:rPr>
              <a:t>(h)]. </a:t>
            </a:r>
          </a:p>
          <a:p>
            <a:r>
              <a:rPr lang="en-US" sz="1800" b="0" i="0" u="none" strike="noStrike" baseline="0" dirty="0">
                <a:solidFill>
                  <a:srgbClr val="000000"/>
                </a:solidFill>
              </a:rPr>
              <a:t>This documentation, including documentation concerning any appeals, must be kept by the SFA to demonstrate compliance with the verification requirements when SFAs are reviewed by State or Federal officials. </a:t>
            </a:r>
          </a:p>
          <a:p>
            <a:r>
              <a:rPr lang="en-US" sz="1800" b="0" i="0" u="none" strike="noStrike" baseline="0" dirty="0">
                <a:solidFill>
                  <a:srgbClr val="000000"/>
                </a:solidFill>
              </a:rPr>
              <a:t>The documentation must be kept for a minimum of three years, after the date of the fiscal year to which they pertain. </a:t>
            </a:r>
          </a:p>
        </p:txBody>
      </p:sp>
    </p:spTree>
    <p:extLst>
      <p:ext uri="{BB962C8B-B14F-4D97-AF65-F5344CB8AC3E}">
        <p14:creationId xmlns:p14="http://schemas.microsoft.com/office/powerpoint/2010/main" val="366209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8743"/>
            <a:ext cx="12274062" cy="1036850"/>
          </a:xfrm>
        </p:spPr>
        <p:txBody>
          <a:bodyPr>
            <a:normAutofit fontScale="90000"/>
          </a:bodyPr>
          <a:lstStyle/>
          <a:p>
            <a:pPr algn="ctr"/>
            <a:r>
              <a:rPr lang="en-US" sz="5400" dirty="0"/>
              <a:t>Distributing Applications &amp; Household Outreach</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4</a:t>
            </a:fld>
            <a:endParaRPr lang="en-US"/>
          </a:p>
        </p:txBody>
      </p:sp>
      <p:sp>
        <p:nvSpPr>
          <p:cNvPr id="11" name="Content Placeholder 2">
            <a:extLst>
              <a:ext uri="{FF2B5EF4-FFF2-40B4-BE49-F238E27FC236}">
                <a16:creationId xmlns:a16="http://schemas.microsoft.com/office/drawing/2014/main" id="{D3488AE4-B12D-4E8D-87D4-30489B749459}"/>
              </a:ext>
            </a:extLst>
          </p:cNvPr>
          <p:cNvSpPr>
            <a:spLocks noGrp="1"/>
          </p:cNvSpPr>
          <p:nvPr>
            <p:ph sz="half" idx="1"/>
          </p:nvPr>
        </p:nvSpPr>
        <p:spPr>
          <a:xfrm>
            <a:off x="316420" y="2157530"/>
            <a:ext cx="11438021" cy="3134267"/>
          </a:xfrm>
        </p:spPr>
        <p:txBody>
          <a:bodyPr>
            <a:normAutofit/>
          </a:bodyPr>
          <a:lstStyle/>
          <a:p>
            <a:r>
              <a:rPr lang="en-US" altLang="en-US" dirty="0"/>
              <a:t>SFAs must ensure all households receive an application for free and reduced price meal benefits.  </a:t>
            </a:r>
          </a:p>
          <a:p>
            <a:r>
              <a:rPr lang="en-US" altLang="en-US" dirty="0"/>
              <a:t>Applications may be distributed by the postal service, e-mailed to the parent or guardian, or included in information packets provided to students.</a:t>
            </a:r>
            <a:br>
              <a:rPr lang="en-US" altLang="en-US" dirty="0"/>
            </a:br>
            <a:endParaRPr lang="en-US" altLang="en-US" dirty="0"/>
          </a:p>
          <a:p>
            <a:r>
              <a:rPr lang="en-US" altLang="en-US" b="1" dirty="0"/>
              <a:t>Due Date:  Beginning of School Year</a:t>
            </a:r>
          </a:p>
          <a:p>
            <a:endParaRPr lang="en-US" altLang="en-US" dirty="0"/>
          </a:p>
        </p:txBody>
      </p:sp>
    </p:spTree>
    <p:extLst>
      <p:ext uri="{BB962C8B-B14F-4D97-AF65-F5344CB8AC3E}">
        <p14:creationId xmlns:p14="http://schemas.microsoft.com/office/powerpoint/2010/main" val="289445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742 &amp; Record Retention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565897" y="2334409"/>
            <a:ext cx="11060205" cy="6486861"/>
          </a:xfrm>
        </p:spPr>
        <p:txBody>
          <a:bodyPr>
            <a:normAutofit/>
          </a:bodyPr>
          <a:lstStyle/>
          <a:p>
            <a:r>
              <a:rPr lang="en-US" sz="1800" dirty="0">
                <a:solidFill>
                  <a:srgbClr val="000000"/>
                </a:solidFill>
              </a:rPr>
              <a:t>SFA</a:t>
            </a:r>
            <a:r>
              <a:rPr lang="en-US" sz="1800" b="0" i="0" u="none" strike="noStrike" baseline="0" dirty="0">
                <a:solidFill>
                  <a:srgbClr val="000000"/>
                </a:solidFill>
              </a:rPr>
              <a:t>s must also maintain a description of their verification efforts, this information can be documented using the </a:t>
            </a:r>
            <a:r>
              <a:rPr lang="en-US" sz="1800" b="0" i="0" u="none" strike="noStrike" baseline="0" dirty="0" err="1">
                <a:solidFill>
                  <a:srgbClr val="000000"/>
                </a:solidFill>
              </a:rPr>
              <a:t>FNS742</a:t>
            </a:r>
            <a:r>
              <a:rPr lang="en-US" sz="1800" b="0" i="0" u="none" strike="noStrike" baseline="0" dirty="0">
                <a:solidFill>
                  <a:srgbClr val="000000"/>
                </a:solidFill>
              </a:rPr>
              <a:t> excel file:</a:t>
            </a:r>
          </a:p>
          <a:p>
            <a:pPr lvl="1"/>
            <a:r>
              <a:rPr lang="en-US" sz="1600" b="0" i="0" u="none" strike="noStrike" baseline="0" dirty="0">
                <a:solidFill>
                  <a:srgbClr val="000000"/>
                </a:solidFill>
              </a:rPr>
              <a:t>A summary of the verification efforts including the selection process (</a:t>
            </a:r>
            <a:r>
              <a:rPr lang="en-US" sz="1600" b="0" i="0" u="none" strike="noStrike" baseline="0" dirty="0" err="1">
                <a:solidFill>
                  <a:srgbClr val="000000"/>
                </a:solidFill>
              </a:rPr>
              <a:t>FNS742</a:t>
            </a:r>
            <a:r>
              <a:rPr lang="en-US" sz="1600" b="0" i="0" u="none" strike="noStrike" baseline="0" dirty="0">
                <a:solidFill>
                  <a:srgbClr val="000000"/>
                </a:solidFill>
              </a:rPr>
              <a:t>); </a:t>
            </a:r>
          </a:p>
          <a:p>
            <a:pPr lvl="1"/>
            <a:r>
              <a:rPr lang="en-US" sz="1600" b="0" i="0" u="none" strike="noStrike" baseline="0" dirty="0">
                <a:solidFill>
                  <a:srgbClr val="000000"/>
                </a:solidFill>
              </a:rPr>
              <a:t>The total number of applications on file on October 1 (</a:t>
            </a:r>
            <a:r>
              <a:rPr lang="en-US" sz="1600" b="0" i="0" u="none" strike="noStrike" baseline="0" dirty="0" err="1">
                <a:solidFill>
                  <a:srgbClr val="000000"/>
                </a:solidFill>
              </a:rPr>
              <a:t>FNS742</a:t>
            </a:r>
            <a:r>
              <a:rPr lang="en-US" sz="1600" b="0" i="0" u="none" strike="noStrike" baseline="0" dirty="0">
                <a:solidFill>
                  <a:srgbClr val="000000"/>
                </a:solidFill>
              </a:rPr>
              <a:t>); and </a:t>
            </a:r>
          </a:p>
          <a:p>
            <a:pPr lvl="1"/>
            <a:r>
              <a:rPr lang="en-US" sz="1600" b="0" i="0" u="none" strike="noStrike" baseline="0" dirty="0">
                <a:solidFill>
                  <a:srgbClr val="000000"/>
                </a:solidFill>
              </a:rPr>
              <a:t>The percentage or number of applications that are/will be verified by November 15 (</a:t>
            </a:r>
            <a:r>
              <a:rPr lang="en-US" sz="1600" b="0" i="0" u="none" strike="noStrike" baseline="0" dirty="0" err="1">
                <a:solidFill>
                  <a:srgbClr val="000000"/>
                </a:solidFill>
              </a:rPr>
              <a:t>FNS742</a:t>
            </a:r>
            <a:r>
              <a:rPr lang="en-US" sz="1600" b="0" i="0" u="none" strike="noStrike" baseline="0" dirty="0">
                <a:solidFill>
                  <a:srgbClr val="000000"/>
                </a:solidFill>
              </a:rPr>
              <a:t>) </a:t>
            </a:r>
          </a:p>
          <a:p>
            <a:pPr marL="0" indent="0">
              <a:buNone/>
            </a:pPr>
            <a:endParaRPr lang="en-US" sz="1800" b="0" i="0" u="none" strike="noStrike" baseline="0" dirty="0">
              <a:solidFill>
                <a:srgbClr val="000000"/>
              </a:solidFill>
            </a:endParaRPr>
          </a:p>
          <a:p>
            <a:r>
              <a:rPr lang="en-US" sz="1800" b="0" i="0" u="none" strike="noStrike" baseline="0" dirty="0">
                <a:solidFill>
                  <a:srgbClr val="000000"/>
                </a:solidFill>
              </a:rPr>
              <a:t>The SFA must also be able to demonstrate compliance with the confirmation review requirement and provision of a no-cost telephone number for assistance in the verification process.</a:t>
            </a:r>
            <a:endParaRPr lang="en-US" dirty="0"/>
          </a:p>
        </p:txBody>
      </p:sp>
    </p:spTree>
    <p:extLst>
      <p:ext uri="{BB962C8B-B14F-4D97-AF65-F5344CB8AC3E}">
        <p14:creationId xmlns:p14="http://schemas.microsoft.com/office/powerpoint/2010/main" val="1900825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a:t>
            </a:r>
            <a:r>
              <a:rPr lang="en-US" sz="5400" dirty="0" err="1"/>
              <a:t>FNS742</a:t>
            </a:r>
            <a:r>
              <a:rPr lang="en-US" sz="5400" dirty="0"/>
              <a:t> &amp; Record Retention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157107" y="1678192"/>
            <a:ext cx="11060205" cy="6486861"/>
          </a:xfrm>
        </p:spPr>
        <p:txBody>
          <a:bodyPr>
            <a:normAutofit/>
          </a:bodyPr>
          <a:lstStyle/>
          <a:p>
            <a:pPr marL="0" indent="0">
              <a:buNone/>
            </a:pPr>
            <a:r>
              <a:rPr lang="en-US" sz="1800" dirty="0">
                <a:solidFill>
                  <a:srgbClr val="000000"/>
                </a:solidFill>
              </a:rPr>
              <a:t>Individual Applications</a:t>
            </a:r>
          </a:p>
          <a:p>
            <a:r>
              <a:rPr lang="en-US" sz="1800" dirty="0">
                <a:solidFill>
                  <a:srgbClr val="000000"/>
                </a:solidFill>
              </a:rPr>
              <a:t>For each application verified, the SFA must keep records of the source of information used to verify the application, such as wage stubs or names and titles of collateral contacts. When verification information is needed for Administrative Review purposes, the LEA must be able to provide the following information for each school selected for review:</a:t>
            </a:r>
          </a:p>
          <a:p>
            <a:pPr lvl="1"/>
            <a:r>
              <a:rPr lang="en-US" sz="1800" dirty="0">
                <a:solidFill>
                  <a:srgbClr val="000000"/>
                </a:solidFill>
              </a:rPr>
              <a:t>Copies of all relevant correspondence between the households selected for verification and the SFA, including notices of adverse action and records of follow-up attempts, information obtained from collateral contacts, etc.</a:t>
            </a:r>
          </a:p>
          <a:p>
            <a:pPr lvl="1"/>
            <a:r>
              <a:rPr lang="en-US" sz="1800" dirty="0">
                <a:solidFill>
                  <a:srgbClr val="000000"/>
                </a:solidFill>
              </a:rPr>
              <a:t>One of the following for all documentation used to verify eligibility:</a:t>
            </a:r>
          </a:p>
          <a:p>
            <a:pPr lvl="1"/>
            <a:r>
              <a:rPr lang="en-US" sz="1800" dirty="0">
                <a:solidFill>
                  <a:srgbClr val="000000"/>
                </a:solidFill>
              </a:rPr>
              <a:t>All documents submitted by the household or reproductions of those documents;</a:t>
            </a:r>
          </a:p>
          <a:p>
            <a:pPr lvl="1"/>
            <a:r>
              <a:rPr lang="en-US" sz="1800" dirty="0">
                <a:solidFill>
                  <a:srgbClr val="000000"/>
                </a:solidFill>
              </a:rPr>
              <a:t>Direct verification results; or</a:t>
            </a:r>
          </a:p>
          <a:p>
            <a:pPr lvl="1"/>
            <a:r>
              <a:rPr lang="en-US" sz="1800" dirty="0">
                <a:solidFill>
                  <a:srgbClr val="000000"/>
                </a:solidFill>
              </a:rPr>
              <a:t>Documentation from Assistance Program or Other Categorically Eligible Program officials, with dates of receipt of benefits and date of the information provided.</a:t>
            </a:r>
          </a:p>
        </p:txBody>
      </p:sp>
    </p:spTree>
    <p:extLst>
      <p:ext uri="{BB962C8B-B14F-4D97-AF65-F5344CB8AC3E}">
        <p14:creationId xmlns:p14="http://schemas.microsoft.com/office/powerpoint/2010/main" val="17627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1" y="117724"/>
            <a:ext cx="12274062" cy="1291408"/>
          </a:xfrm>
        </p:spPr>
        <p:txBody>
          <a:bodyPr>
            <a:normAutofit fontScale="90000"/>
          </a:bodyPr>
          <a:lstStyle/>
          <a:p>
            <a:pPr algn="ctr"/>
            <a:r>
              <a:rPr lang="en-US" sz="5400" dirty="0"/>
              <a:t>Conducting Verifications – </a:t>
            </a:r>
            <a:r>
              <a:rPr lang="en-US" sz="5400" dirty="0" err="1"/>
              <a:t>FNS742</a:t>
            </a:r>
            <a:r>
              <a:rPr lang="en-US" sz="5400" dirty="0"/>
              <a:t> &amp; Record Retention</a:t>
            </a:r>
          </a:p>
        </p:txBody>
      </p:sp>
      <p:sp>
        <p:nvSpPr>
          <p:cNvPr id="4" name="Content Placeholder 3">
            <a:extLst>
              <a:ext uri="{FF2B5EF4-FFF2-40B4-BE49-F238E27FC236}">
                <a16:creationId xmlns:a16="http://schemas.microsoft.com/office/drawing/2014/main" id="{FC72613E-3E12-4E7D-A767-C3F15AC40CDD}"/>
              </a:ext>
            </a:extLst>
          </p:cNvPr>
          <p:cNvSpPr>
            <a:spLocks noGrp="1"/>
          </p:cNvSpPr>
          <p:nvPr>
            <p:ph sz="half" idx="1"/>
          </p:nvPr>
        </p:nvSpPr>
        <p:spPr>
          <a:xfrm>
            <a:off x="157107" y="1678192"/>
            <a:ext cx="11060205" cy="6486861"/>
          </a:xfrm>
        </p:spPr>
        <p:txBody>
          <a:bodyPr>
            <a:normAutofit/>
          </a:bodyPr>
          <a:lstStyle/>
          <a:p>
            <a:pPr marL="0" indent="0">
              <a:buNone/>
            </a:pPr>
            <a:r>
              <a:rPr lang="en-US" sz="1800" b="1" dirty="0">
                <a:solidFill>
                  <a:srgbClr val="000000"/>
                </a:solidFill>
              </a:rPr>
              <a:t>Individual Applications</a:t>
            </a:r>
          </a:p>
          <a:p>
            <a:r>
              <a:rPr lang="en-US" sz="1800" dirty="0">
                <a:solidFill>
                  <a:srgbClr val="000000"/>
                </a:solidFill>
              </a:rPr>
              <a:t>Documentation for any change in eligibility as a result of verification, including:</a:t>
            </a:r>
          </a:p>
          <a:p>
            <a:pPr lvl="1"/>
            <a:r>
              <a:rPr lang="en-US" sz="1400" dirty="0">
                <a:solidFill>
                  <a:srgbClr val="000000"/>
                </a:solidFill>
              </a:rPr>
              <a:t>The reason for the change</a:t>
            </a:r>
          </a:p>
          <a:p>
            <a:pPr lvl="1"/>
            <a:r>
              <a:rPr lang="en-US" sz="1400" dirty="0">
                <a:solidFill>
                  <a:srgbClr val="000000"/>
                </a:solidFill>
              </a:rPr>
              <a:t>The date the household was notified;</a:t>
            </a:r>
          </a:p>
          <a:p>
            <a:pPr lvl="1"/>
            <a:r>
              <a:rPr lang="en-US" sz="1800" dirty="0">
                <a:solidFill>
                  <a:srgbClr val="000000"/>
                </a:solidFill>
              </a:rPr>
              <a:t>The date it became effective, if necessary; and</a:t>
            </a:r>
          </a:p>
          <a:p>
            <a:pPr lvl="1"/>
            <a:r>
              <a:rPr lang="en-US" sz="1800" dirty="0">
                <a:solidFill>
                  <a:srgbClr val="000000"/>
                </a:solidFill>
              </a:rPr>
              <a:t>If applicable, records of follow-up attempts and results for termination for non-response.</a:t>
            </a:r>
          </a:p>
          <a:p>
            <a:r>
              <a:rPr lang="en-US" sz="1800" dirty="0">
                <a:solidFill>
                  <a:srgbClr val="000000"/>
                </a:solidFill>
              </a:rPr>
              <a:t>The title and signature of the verifying official.</a:t>
            </a:r>
          </a:p>
          <a:p>
            <a:r>
              <a:rPr lang="en-US" sz="1800" dirty="0">
                <a:solidFill>
                  <a:srgbClr val="000000"/>
                </a:solidFill>
              </a:rPr>
              <a:t>Criteria for replacing applications for verification.</a:t>
            </a:r>
          </a:p>
          <a:p>
            <a:r>
              <a:rPr lang="en-US" sz="1800" dirty="0">
                <a:solidFill>
                  <a:srgbClr val="000000"/>
                </a:solidFill>
              </a:rPr>
              <a:t>In cases where the actual documents or photocopies submitted by the household cannot be kept, the verifying official must make a written record of the documents submitted by the household including the type of document (e.g., wage stubs or a letter from an employer, income shown on the document, time period of the income, and the date of the document).</a:t>
            </a:r>
            <a:endParaRPr lang="en-US" sz="1800" dirty="0"/>
          </a:p>
        </p:txBody>
      </p:sp>
    </p:spTree>
    <p:extLst>
      <p:ext uri="{BB962C8B-B14F-4D97-AF65-F5344CB8AC3E}">
        <p14:creationId xmlns:p14="http://schemas.microsoft.com/office/powerpoint/2010/main" val="414708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8" name="Title 1">
            <a:extLst>
              <a:ext uri="{FF2B5EF4-FFF2-40B4-BE49-F238E27FC236}">
                <a16:creationId xmlns:a16="http://schemas.microsoft.com/office/drawing/2014/main" id="{413ECE86-CD06-4956-8F68-551AE147F67B}"/>
              </a:ext>
            </a:extLst>
          </p:cNvPr>
          <p:cNvSpPr txBox="1">
            <a:spLocks/>
          </p:cNvSpPr>
          <p:nvPr/>
        </p:nvSpPr>
        <p:spPr>
          <a:xfrm>
            <a:off x="365759" y="844841"/>
            <a:ext cx="5730241" cy="302791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rgbClr val="3A3D4B"/>
                </a:solidFill>
                <a:latin typeface="Calibri" panose="020F0502020204030204" pitchFamily="34" charset="0"/>
                <a:ea typeface="+mj-ea"/>
                <a:cs typeface="Calibri" panose="020F0502020204030204" pitchFamily="34" charset="0"/>
              </a:defRPr>
            </a:lvl1pPr>
          </a:lstStyle>
          <a:p>
            <a:pPr algn="ctr"/>
            <a:r>
              <a:rPr lang="en-US" sz="5400" dirty="0"/>
              <a:t>Processing Applications</a:t>
            </a:r>
          </a:p>
        </p:txBody>
      </p:sp>
    </p:spTree>
    <p:extLst>
      <p:ext uri="{BB962C8B-B14F-4D97-AF65-F5344CB8AC3E}">
        <p14:creationId xmlns:p14="http://schemas.microsoft.com/office/powerpoint/2010/main" val="2564533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654"/>
            <a:ext cx="12274062" cy="1036850"/>
          </a:xfrm>
        </p:spPr>
        <p:txBody>
          <a:bodyPr>
            <a:normAutofit/>
          </a:bodyPr>
          <a:lstStyle/>
          <a:p>
            <a:pPr algn="ctr"/>
            <a:r>
              <a:rPr lang="en-US" sz="5400" dirty="0"/>
              <a:t>Processing Applications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6</a:t>
            </a:fld>
            <a:endParaRPr lang="en-US"/>
          </a:p>
        </p:txBody>
      </p:sp>
      <p:sp>
        <p:nvSpPr>
          <p:cNvPr id="9" name="Content Placeholder 2"/>
          <p:cNvSpPr>
            <a:spLocks noGrp="1"/>
          </p:cNvSpPr>
          <p:nvPr>
            <p:ph sz="half" idx="1"/>
          </p:nvPr>
        </p:nvSpPr>
        <p:spPr>
          <a:xfrm>
            <a:off x="316420" y="2157530"/>
            <a:ext cx="11438021" cy="4354629"/>
          </a:xfrm>
        </p:spPr>
        <p:txBody>
          <a:bodyPr>
            <a:normAutofit/>
          </a:bodyPr>
          <a:lstStyle/>
          <a:p>
            <a:r>
              <a:rPr lang="en-US" altLang="en-US" dirty="0"/>
              <a:t>Applications must be reviewed in a timely manner. Whenever possible, applications should be processed immediately, and must be processed within 10 operating days. This is particularly important for children who are not eligible to receive carryover benefits because they were not certified as eligible for free or reduced price meals during the previous school year.</a:t>
            </a:r>
          </a:p>
          <a:p>
            <a:r>
              <a:rPr lang="en-US" altLang="en-US" dirty="0"/>
              <a:t>The SFA must not delay determinations if the household fails to provide any </a:t>
            </a:r>
            <a:r>
              <a:rPr lang="en-US" altLang="en-US" b="1" dirty="0"/>
              <a:t>non-essential information</a:t>
            </a:r>
            <a:r>
              <a:rPr lang="en-US" altLang="en-US" dirty="0"/>
              <a:t>.  </a:t>
            </a:r>
          </a:p>
          <a:p>
            <a:pPr lvl="1"/>
            <a:r>
              <a:rPr lang="en-US" altLang="en-US" sz="2400" dirty="0"/>
              <a:t>See “Procedures for SFAs - USDA Eligibility Manual for School Meals - Determining and Verifying Eligibility” page 60 </a:t>
            </a:r>
          </a:p>
          <a:p>
            <a:pPr lvl="1"/>
            <a:endParaRPr lang="en-US" altLang="en-US" dirty="0"/>
          </a:p>
        </p:txBody>
      </p:sp>
    </p:spTree>
    <p:extLst>
      <p:ext uri="{BB962C8B-B14F-4D97-AF65-F5344CB8AC3E}">
        <p14:creationId xmlns:p14="http://schemas.microsoft.com/office/powerpoint/2010/main" val="70648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7</a:t>
            </a:fld>
            <a:endParaRPr lang="en-US"/>
          </a:p>
        </p:txBody>
      </p:sp>
      <p:sp>
        <p:nvSpPr>
          <p:cNvPr id="6" name="Content Placeholder 4"/>
          <p:cNvSpPr txBox="1">
            <a:spLocks/>
          </p:cNvSpPr>
          <p:nvPr/>
        </p:nvSpPr>
        <p:spPr>
          <a:xfrm>
            <a:off x="578338" y="1588868"/>
            <a:ext cx="11097847" cy="1636713"/>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endParaRPr lang="en-US" altLang="en-US" sz="2000" dirty="0"/>
          </a:p>
        </p:txBody>
      </p:sp>
      <p:grpSp>
        <p:nvGrpSpPr>
          <p:cNvPr id="7" name="Group 6"/>
          <p:cNvGrpSpPr/>
          <p:nvPr/>
        </p:nvGrpSpPr>
        <p:grpSpPr>
          <a:xfrm>
            <a:off x="1009098" y="2720816"/>
            <a:ext cx="4294421" cy="1384226"/>
            <a:chOff x="911704" y="-3603"/>
            <a:chExt cx="4294421" cy="1384226"/>
          </a:xfrm>
        </p:grpSpPr>
        <p:sp>
          <p:nvSpPr>
            <p:cNvPr id="8" name="Oval 7"/>
            <p:cNvSpPr/>
            <p:nvPr/>
          </p:nvSpPr>
          <p:spPr>
            <a:xfrm>
              <a:off x="911704" y="-3603"/>
              <a:ext cx="4294421" cy="138422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Oval 4"/>
            <p:cNvSpPr txBox="1"/>
            <p:nvPr/>
          </p:nvSpPr>
          <p:spPr>
            <a:xfrm>
              <a:off x="1325288" y="383829"/>
              <a:ext cx="3219656" cy="9507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kern="1200" dirty="0">
                  <a:solidFill>
                    <a:schemeClr val="tx1"/>
                  </a:solidFill>
                  <a:latin typeface="Calibri" panose="020F0502020204030204" pitchFamily="34" charset="0"/>
                  <a:cs typeface="Calibri" panose="020F0502020204030204" pitchFamily="34" charset="0"/>
                </a:rPr>
                <a:t>Applications for students based on INCOME </a:t>
              </a:r>
            </a:p>
            <a:p>
              <a:pPr lvl="0" algn="ctr" defTabSz="577850">
                <a:lnSpc>
                  <a:spcPct val="90000"/>
                </a:lnSpc>
                <a:spcBef>
                  <a:spcPct val="0"/>
                </a:spcBef>
                <a:spcAft>
                  <a:spcPct val="35000"/>
                </a:spcAft>
              </a:pPr>
              <a:endParaRPr lang="en-US" sz="1300" kern="1200" dirty="0"/>
            </a:p>
          </p:txBody>
        </p:sp>
      </p:grpSp>
      <p:sp>
        <p:nvSpPr>
          <p:cNvPr id="11" name="Oval 10"/>
          <p:cNvSpPr/>
          <p:nvPr/>
        </p:nvSpPr>
        <p:spPr>
          <a:xfrm>
            <a:off x="1012936" y="4844021"/>
            <a:ext cx="4450078" cy="144520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3" name="Group 12"/>
          <p:cNvGrpSpPr/>
          <p:nvPr/>
        </p:nvGrpSpPr>
        <p:grpSpPr>
          <a:xfrm>
            <a:off x="2739381" y="4059005"/>
            <a:ext cx="833854" cy="833854"/>
            <a:chOff x="2209801" y="1524001"/>
            <a:chExt cx="833854" cy="833854"/>
          </a:xfrm>
        </p:grpSpPr>
        <p:sp>
          <p:nvSpPr>
            <p:cNvPr id="14" name="Plus 13"/>
            <p:cNvSpPr/>
            <p:nvPr/>
          </p:nvSpPr>
          <p:spPr>
            <a:xfrm>
              <a:off x="2209801" y="1524001"/>
              <a:ext cx="833854" cy="833854"/>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Plus 4"/>
            <p:cNvSpPr txBox="1"/>
            <p:nvPr/>
          </p:nvSpPr>
          <p:spPr>
            <a:xfrm>
              <a:off x="2320328" y="1842867"/>
              <a:ext cx="612800" cy="1961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grpSp>
        <p:nvGrpSpPr>
          <p:cNvPr id="16" name="Group 15"/>
          <p:cNvGrpSpPr/>
          <p:nvPr/>
        </p:nvGrpSpPr>
        <p:grpSpPr>
          <a:xfrm>
            <a:off x="5457472" y="4144964"/>
            <a:ext cx="1312574" cy="534816"/>
            <a:chOff x="3980129" y="1593016"/>
            <a:chExt cx="1312574" cy="534816"/>
          </a:xfrm>
        </p:grpSpPr>
        <p:sp>
          <p:nvSpPr>
            <p:cNvPr id="17" name="Right Arrow 16"/>
            <p:cNvSpPr/>
            <p:nvPr/>
          </p:nvSpPr>
          <p:spPr>
            <a:xfrm rot="88263">
              <a:off x="3980129" y="1593016"/>
              <a:ext cx="1312574" cy="53481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Right Arrow 4"/>
            <p:cNvSpPr txBox="1"/>
            <p:nvPr/>
          </p:nvSpPr>
          <p:spPr>
            <a:xfrm rot="88263">
              <a:off x="3980155" y="1697920"/>
              <a:ext cx="1152129" cy="320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grpSp>
        <p:nvGrpSpPr>
          <p:cNvPr id="19" name="Group 18"/>
          <p:cNvGrpSpPr/>
          <p:nvPr/>
        </p:nvGrpSpPr>
        <p:grpSpPr>
          <a:xfrm>
            <a:off x="7340602" y="3038252"/>
            <a:ext cx="3830553" cy="2875359"/>
            <a:chOff x="5313446" y="533394"/>
            <a:chExt cx="3830553" cy="2875359"/>
          </a:xfrm>
        </p:grpSpPr>
        <p:sp>
          <p:nvSpPr>
            <p:cNvPr id="20" name="Oval 19"/>
            <p:cNvSpPr/>
            <p:nvPr/>
          </p:nvSpPr>
          <p:spPr>
            <a:xfrm>
              <a:off x="5313446" y="533394"/>
              <a:ext cx="3830553" cy="287535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Oval 4"/>
            <p:cNvSpPr txBox="1"/>
            <p:nvPr/>
          </p:nvSpPr>
          <p:spPr>
            <a:xfrm>
              <a:off x="5874417" y="954481"/>
              <a:ext cx="2708611" cy="2033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dirty="0">
                  <a:solidFill>
                    <a:schemeClr val="tx1"/>
                  </a:solidFill>
                  <a:latin typeface="Calibri" panose="020F0502020204030204" pitchFamily="34" charset="0"/>
                  <a:cs typeface="Calibri" panose="020F0502020204030204" pitchFamily="34" charset="0"/>
                </a:rPr>
                <a:t>Eligibility Determination</a:t>
              </a:r>
              <a:endParaRPr lang="en-US" sz="2400" kern="1200" dirty="0">
                <a:solidFill>
                  <a:schemeClr val="tx1"/>
                </a:solidFill>
                <a:latin typeface="Calibri" panose="020F0502020204030204" pitchFamily="34" charset="0"/>
                <a:cs typeface="Calibri" panose="020F0502020204030204" pitchFamily="34" charset="0"/>
              </a:endParaRPr>
            </a:p>
          </p:txBody>
        </p:sp>
      </p:grpSp>
      <p:sp>
        <p:nvSpPr>
          <p:cNvPr id="23" name="Title 1">
            <a:extLst>
              <a:ext uri="{FF2B5EF4-FFF2-40B4-BE49-F238E27FC236}">
                <a16:creationId xmlns:a16="http://schemas.microsoft.com/office/drawing/2014/main" id="{B2D37826-56B9-43B6-93E2-65F42644AEC0}"/>
              </a:ext>
            </a:extLst>
          </p:cNvPr>
          <p:cNvSpPr>
            <a:spLocks noGrp="1"/>
          </p:cNvSpPr>
          <p:nvPr>
            <p:ph type="title"/>
          </p:nvPr>
        </p:nvSpPr>
        <p:spPr>
          <a:xfrm>
            <a:off x="0" y="60654"/>
            <a:ext cx="12274062" cy="1036850"/>
          </a:xfrm>
        </p:spPr>
        <p:txBody>
          <a:bodyPr>
            <a:normAutofit/>
          </a:bodyPr>
          <a:lstStyle/>
          <a:p>
            <a:pPr algn="ctr"/>
            <a:r>
              <a:rPr lang="en-US" sz="5400" dirty="0"/>
              <a:t>Processing Applications</a:t>
            </a:r>
          </a:p>
        </p:txBody>
      </p:sp>
      <p:sp>
        <p:nvSpPr>
          <p:cNvPr id="24" name="Title 1">
            <a:extLst>
              <a:ext uri="{FF2B5EF4-FFF2-40B4-BE49-F238E27FC236}">
                <a16:creationId xmlns:a16="http://schemas.microsoft.com/office/drawing/2014/main" id="{AA79CF41-F761-441A-B478-C879C48A3FC7}"/>
              </a:ext>
            </a:extLst>
          </p:cNvPr>
          <p:cNvSpPr txBox="1">
            <a:spLocks/>
          </p:cNvSpPr>
          <p:nvPr/>
        </p:nvSpPr>
        <p:spPr>
          <a:xfrm>
            <a:off x="1719667" y="1437443"/>
            <a:ext cx="8229600" cy="15347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a:lstStyle>
          <a:p>
            <a:pPr algn="ctr"/>
            <a:r>
              <a:rPr lang="en-US" altLang="en-US" sz="4200" dirty="0">
                <a:solidFill>
                  <a:schemeClr val="tx1"/>
                </a:solidFill>
              </a:rPr>
              <a:t>Two Routes for Applications</a:t>
            </a:r>
            <a:br>
              <a:rPr lang="en-US" altLang="en-US" dirty="0"/>
            </a:br>
            <a:endParaRPr lang="en-US" altLang="en-US" dirty="0"/>
          </a:p>
        </p:txBody>
      </p:sp>
      <p:sp>
        <p:nvSpPr>
          <p:cNvPr id="25" name="Oval 4">
            <a:extLst>
              <a:ext uri="{FF2B5EF4-FFF2-40B4-BE49-F238E27FC236}">
                <a16:creationId xmlns:a16="http://schemas.microsoft.com/office/drawing/2014/main" id="{01DFB26F-0C78-4CF0-8350-3149A728336D}"/>
              </a:ext>
            </a:extLst>
          </p:cNvPr>
          <p:cNvSpPr txBox="1"/>
          <p:nvPr/>
        </p:nvSpPr>
        <p:spPr>
          <a:xfrm>
            <a:off x="1546480" y="5262085"/>
            <a:ext cx="3219656" cy="9507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kern="1200" dirty="0">
                <a:solidFill>
                  <a:schemeClr val="tx1"/>
                </a:solidFill>
                <a:latin typeface="Calibri" panose="020F0502020204030204" pitchFamily="34" charset="0"/>
                <a:cs typeface="Calibri" panose="020F0502020204030204" pitchFamily="34" charset="0"/>
              </a:rPr>
              <a:t>Applications for students from Direct Certification </a:t>
            </a:r>
            <a:br>
              <a:rPr lang="en-US" kern="1200" dirty="0">
                <a:solidFill>
                  <a:schemeClr val="tx1"/>
                </a:solidFill>
                <a:latin typeface="Calibri" panose="020F0502020204030204" pitchFamily="34" charset="0"/>
                <a:cs typeface="Calibri" panose="020F0502020204030204" pitchFamily="34" charset="0"/>
              </a:rPr>
            </a:br>
            <a:r>
              <a:rPr lang="en-US" kern="1200" dirty="0">
                <a:solidFill>
                  <a:schemeClr val="tx1"/>
                </a:solidFill>
                <a:latin typeface="Calibri" panose="020F0502020204030204" pitchFamily="34" charset="0"/>
                <a:cs typeface="Calibri" panose="020F0502020204030204" pitchFamily="34" charset="0"/>
              </a:rPr>
              <a:t>(Categorically Eligible)</a:t>
            </a:r>
          </a:p>
          <a:p>
            <a:pPr lvl="0" algn="ctr" defTabSz="577850">
              <a:lnSpc>
                <a:spcPct val="90000"/>
              </a:lnSpc>
              <a:spcBef>
                <a:spcPct val="0"/>
              </a:spcBef>
              <a:spcAft>
                <a:spcPct val="35000"/>
              </a:spcAft>
            </a:pPr>
            <a:endParaRPr lang="en-US" sz="1300" kern="1200" dirty="0"/>
          </a:p>
        </p:txBody>
      </p:sp>
    </p:spTree>
    <p:extLst>
      <p:ext uri="{BB962C8B-B14F-4D97-AF65-F5344CB8AC3E}">
        <p14:creationId xmlns:p14="http://schemas.microsoft.com/office/powerpoint/2010/main" val="251114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8" name="Title 1">
            <a:extLst>
              <a:ext uri="{FF2B5EF4-FFF2-40B4-BE49-F238E27FC236}">
                <a16:creationId xmlns:a16="http://schemas.microsoft.com/office/drawing/2014/main" id="{413ECE86-CD06-4956-8F68-551AE147F67B}"/>
              </a:ext>
            </a:extLst>
          </p:cNvPr>
          <p:cNvSpPr txBox="1">
            <a:spLocks/>
          </p:cNvSpPr>
          <p:nvPr/>
        </p:nvSpPr>
        <p:spPr>
          <a:xfrm>
            <a:off x="365759" y="844841"/>
            <a:ext cx="5730241" cy="302791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rgbClr val="3A3D4B"/>
                </a:solidFill>
                <a:latin typeface="Calibri" panose="020F0502020204030204" pitchFamily="34" charset="0"/>
                <a:ea typeface="+mj-ea"/>
                <a:cs typeface="Calibri" panose="020F0502020204030204" pitchFamily="34" charset="0"/>
              </a:defRPr>
            </a:lvl1pPr>
          </a:lstStyle>
          <a:p>
            <a:pPr algn="ctr"/>
            <a:r>
              <a:rPr lang="en-US" sz="5400" dirty="0"/>
              <a:t>Determining Eligibility</a:t>
            </a:r>
          </a:p>
        </p:txBody>
      </p:sp>
    </p:spTree>
    <p:extLst>
      <p:ext uri="{BB962C8B-B14F-4D97-AF65-F5344CB8AC3E}">
        <p14:creationId xmlns:p14="http://schemas.microsoft.com/office/powerpoint/2010/main" val="1267157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654"/>
            <a:ext cx="12274062" cy="1036850"/>
          </a:xfrm>
        </p:spPr>
        <p:txBody>
          <a:bodyPr>
            <a:normAutofit/>
          </a:bodyPr>
          <a:lstStyle/>
          <a:p>
            <a:pPr algn="ctr"/>
            <a:r>
              <a:rPr lang="en-US" sz="5400" dirty="0"/>
              <a:t>Determining Eligibility Based on DC</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9</a:t>
            </a:fld>
            <a:endParaRPr lang="en-US"/>
          </a:p>
        </p:txBody>
      </p:sp>
      <p:sp>
        <p:nvSpPr>
          <p:cNvPr id="9" name="Content Placeholder 2"/>
          <p:cNvSpPr>
            <a:spLocks noGrp="1"/>
          </p:cNvSpPr>
          <p:nvPr>
            <p:ph sz="half" idx="1"/>
          </p:nvPr>
        </p:nvSpPr>
        <p:spPr>
          <a:xfrm>
            <a:off x="316420" y="2157530"/>
            <a:ext cx="11438021" cy="4354629"/>
          </a:xfrm>
        </p:spPr>
        <p:txBody>
          <a:bodyPr>
            <a:normAutofit/>
          </a:bodyPr>
          <a:lstStyle/>
          <a:p>
            <a:r>
              <a:rPr lang="en-US" altLang="en-US" dirty="0"/>
              <a:t>We will not go into depth into the Direct Certification method, as this topic is covered extensively by Deputy Direction Felix </a:t>
            </a:r>
            <a:r>
              <a:rPr lang="en-US" altLang="en-US" dirty="0" err="1"/>
              <a:t>Greigo’s</a:t>
            </a:r>
            <a:r>
              <a:rPr lang="en-US" altLang="en-US" dirty="0"/>
              <a:t>  “DC STARS Verification” training</a:t>
            </a:r>
            <a:br>
              <a:rPr lang="en-US" altLang="en-US" dirty="0"/>
            </a:br>
            <a:endParaRPr lang="en-US" altLang="en-US" dirty="0"/>
          </a:p>
          <a:p>
            <a:r>
              <a:rPr lang="en-US" altLang="en-US" sz="2400" dirty="0"/>
              <a:t>Please refer to step by step instructions: </a:t>
            </a:r>
            <a:r>
              <a:rPr lang="en-US" altLang="en-US" i="1" dirty="0"/>
              <a:t>“</a:t>
            </a:r>
            <a:r>
              <a:rPr lang="en-US" altLang="en-US" sz="2400" i="1" dirty="0"/>
              <a:t>Eligibility Determinations- Performing Eligibility Determinations using Direct Cert System</a:t>
            </a:r>
            <a:r>
              <a:rPr lang="en-US" altLang="en-US" i="1" dirty="0"/>
              <a:t>” </a:t>
            </a:r>
            <a:endParaRPr lang="en-US" altLang="en-US" sz="2400" i="1" dirty="0"/>
          </a:p>
        </p:txBody>
      </p:sp>
    </p:spTree>
    <p:extLst>
      <p:ext uri="{BB962C8B-B14F-4D97-AF65-F5344CB8AC3E}">
        <p14:creationId xmlns:p14="http://schemas.microsoft.com/office/powerpoint/2010/main" val="16601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37789755FA194787C83D237504ECDF" ma:contentTypeVersion="9" ma:contentTypeDescription="Create a new document." ma:contentTypeScope="" ma:versionID="ce7673087b49a88eb0ec816aa4969c7b">
  <xsd:schema xmlns:xsd="http://www.w3.org/2001/XMLSchema" xmlns:xs="http://www.w3.org/2001/XMLSchema" xmlns:p="http://schemas.microsoft.com/office/2006/metadata/properties" xmlns:ns2="ea90f200-7ce2-4737-88a7-a85afc8034b5" xmlns:ns3="7249f61f-dbb6-4efb-862c-8e56a4264963" targetNamespace="http://schemas.microsoft.com/office/2006/metadata/properties" ma:root="true" ma:fieldsID="1bb39a06b436c0afe05590671beff790" ns2:_="" ns3:_="">
    <xsd:import namespace="ea90f200-7ce2-4737-88a7-a85afc8034b5"/>
    <xsd:import namespace="7249f61f-dbb6-4efb-862c-8e56a42649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90f200-7ce2-4737-88a7-a85afc803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dcca1d-aa7a-4aa4-88bd-88f0d812d4a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49f61f-dbb6-4efb-862c-8e56a42649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ee9dbbb-49ac-43f9-a35f-d62c6812683f}" ma:internalName="TaxCatchAll" ma:showField="CatchAllData" ma:web="7249f61f-dbb6-4efb-862c-8e56a42649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49f61f-dbb6-4efb-862c-8e56a4264963" xsi:nil="true"/>
    <lcf76f155ced4ddcb4097134ff3c332f xmlns="ea90f200-7ce2-4737-88a7-a85afc8034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DDE592A-9794-423D-9EFC-2DF7564A359D}"/>
</file>

<file path=customXml/itemProps2.xml><?xml version="1.0" encoding="utf-8"?>
<ds:datastoreItem xmlns:ds="http://schemas.openxmlformats.org/officeDocument/2006/customXml" ds:itemID="{9B499F9B-EF0E-45E7-89B3-2E2A7C75FA78}"/>
</file>

<file path=customXml/itemProps3.xml><?xml version="1.0" encoding="utf-8"?>
<ds:datastoreItem xmlns:ds="http://schemas.openxmlformats.org/officeDocument/2006/customXml" ds:itemID="{4FBAD59B-AB7B-4B36-9440-B7573AFF7277}"/>
</file>

<file path=docProps/app.xml><?xml version="1.0" encoding="utf-8"?>
<Properties xmlns="http://schemas.openxmlformats.org/officeDocument/2006/extended-properties" xmlns:vt="http://schemas.openxmlformats.org/officeDocument/2006/docPropsVTypes">
  <Template>Business direction presentation (widescreen)</Template>
  <TotalTime>2626</TotalTime>
  <Words>3561</Words>
  <Application>Microsoft Office PowerPoint</Application>
  <PresentationFormat>Widescreen</PresentationFormat>
  <Paragraphs>281</Paragraphs>
  <Slides>42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Book Antiqua</vt:lpstr>
      <vt:lpstr>Calibri</vt:lpstr>
      <vt:lpstr>Wingdings</vt:lpstr>
      <vt:lpstr>Sales Direction 16X9</vt:lpstr>
      <vt:lpstr>PowerPoint Presentation</vt:lpstr>
      <vt:lpstr>Overview</vt:lpstr>
      <vt:lpstr>Distributing Applications &amp; Household Outreach</vt:lpstr>
      <vt:lpstr>Distributing Applications &amp; Household Outreach</vt:lpstr>
      <vt:lpstr>PowerPoint Presentation</vt:lpstr>
      <vt:lpstr>Processing Applications</vt:lpstr>
      <vt:lpstr>Processing Applications</vt:lpstr>
      <vt:lpstr>PowerPoint Presentation</vt:lpstr>
      <vt:lpstr>Determining Eligibility Based on DC</vt:lpstr>
      <vt:lpstr>Determining Eligibility Based on INCOME</vt:lpstr>
      <vt:lpstr>Determining Eligibility Based on INCOME</vt:lpstr>
      <vt:lpstr>Determining Eligibility Based on INCOME</vt:lpstr>
      <vt:lpstr>Determining Eligibility Based on INCOME</vt:lpstr>
      <vt:lpstr>Determining Eligibility Based on INCOME</vt:lpstr>
      <vt:lpstr>PowerPoint Presentation</vt:lpstr>
      <vt:lpstr>Notifications to Families of the Eligibility Determinations</vt:lpstr>
      <vt:lpstr>Notifications to Families of the Eligibility Determinations</vt:lpstr>
      <vt:lpstr>Notifications to Families of the Eligibility Determinations</vt:lpstr>
      <vt:lpstr>PowerPoint Presentation</vt:lpstr>
      <vt:lpstr>Conducting Verifications </vt:lpstr>
      <vt:lpstr>Conducting Verifications </vt:lpstr>
      <vt:lpstr>Conducting Verifications – Sample Pool </vt:lpstr>
      <vt:lpstr>Conducting Verifications – Sample Pool </vt:lpstr>
      <vt:lpstr>Conducting Verifications – Sample Pool </vt:lpstr>
      <vt:lpstr>Conducting Verifications – Reviewing Sample Pool</vt:lpstr>
      <vt:lpstr>Conducting Verifications – Next Steps</vt:lpstr>
      <vt:lpstr>Conducting Verifications – Household Notice of Selection</vt:lpstr>
      <vt:lpstr>Conducting Verifications - Household Notice of Selection</vt:lpstr>
      <vt:lpstr>Conducting Verifications – Supporting Documentation for the Income Verification</vt:lpstr>
      <vt:lpstr>Conducting Verifications – Supporting Documentation for the Income Verification</vt:lpstr>
      <vt:lpstr>Conducting Verifications – Supporting Documentation for the Income Verification</vt:lpstr>
      <vt:lpstr>Conducting Verifications – Follow Up with Households</vt:lpstr>
      <vt:lpstr>Conducting Verifications – Follow Up with Households</vt:lpstr>
      <vt:lpstr>Conducting Verifications – Follow Up with Households</vt:lpstr>
      <vt:lpstr>Conducting Verifications – Household Responses </vt:lpstr>
      <vt:lpstr>Conducting Verifications – Household Responses </vt:lpstr>
      <vt:lpstr>Conducting Verifications – Household Responses </vt:lpstr>
      <vt:lpstr>Conducting Verifications – Household Responses </vt:lpstr>
      <vt:lpstr>Conducting Verifications – FNS742 &amp; Record Retention</vt:lpstr>
      <vt:lpstr>Conducting Verifications – 742 &amp; Record Retention</vt:lpstr>
      <vt:lpstr>Conducting Verifications – FNS742 &amp; Record Retention</vt:lpstr>
      <vt:lpstr>Conducting Verifications – FNS742 &amp; Record Retention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Nancy Martira</dc:creator>
  <cp:lastModifiedBy>Windows User</cp:lastModifiedBy>
  <cp:revision>35</cp:revision>
  <dcterms:created xsi:type="dcterms:W3CDTF">2020-01-22T19:18:44Z</dcterms:created>
  <dcterms:modified xsi:type="dcterms:W3CDTF">2022-04-13T16:22:04Z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0x010100E437789755FA194787C83D237504ECDF</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