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notesMasterIdLst>
    <p:notesMasterId r:id="rId16"/>
  </p:notesMasterIdLst>
  <p:sldIdLst>
    <p:sldId id="256" r:id="rId2"/>
    <p:sldId id="260" r:id="rId3"/>
    <p:sldId id="257" r:id="rId4"/>
    <p:sldId id="258" r:id="rId5"/>
    <p:sldId id="259"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8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B20F8D-2E56-40D1-996F-0A05A60E1052}" type="doc">
      <dgm:prSet loTypeId="urn:microsoft.com/office/officeart/2005/8/layout/vProcess5" loCatId="process" qsTypeId="urn:microsoft.com/office/officeart/2005/8/quickstyle/simple1" qsCatId="simple" csTypeId="urn:microsoft.com/office/officeart/2005/8/colors/accent4_2" csCatId="accent4" phldr="1"/>
      <dgm:spPr/>
      <dgm:t>
        <a:bodyPr/>
        <a:lstStyle/>
        <a:p>
          <a:endParaRPr lang="en-US"/>
        </a:p>
      </dgm:t>
    </dgm:pt>
    <dgm:pt modelId="{D55106B1-10D3-44B6-9861-CD48477A6450}">
      <dgm:prSet/>
      <dgm:spPr>
        <a:solidFill>
          <a:schemeClr val="accent1">
            <a:lumMod val="60000"/>
            <a:lumOff val="40000"/>
          </a:schemeClr>
        </a:solidFill>
      </dgm:spPr>
      <dgm:t>
        <a:bodyPr/>
        <a:lstStyle/>
        <a:p>
          <a:r>
            <a:rPr lang="en-US" dirty="0"/>
            <a:t>Understand what professional standards in the NSLP are and why they are important</a:t>
          </a:r>
        </a:p>
      </dgm:t>
    </dgm:pt>
    <dgm:pt modelId="{74BCA54F-8D83-45D6-BD63-E9D98CEC0989}" type="parTrans" cxnId="{F25EBA1D-705A-45DE-88ED-461F1496DCF5}">
      <dgm:prSet/>
      <dgm:spPr/>
      <dgm:t>
        <a:bodyPr/>
        <a:lstStyle/>
        <a:p>
          <a:endParaRPr lang="en-US"/>
        </a:p>
      </dgm:t>
    </dgm:pt>
    <dgm:pt modelId="{7CC533BD-370F-4307-9EA6-EA7CB169D51E}" type="sibTrans" cxnId="{F25EBA1D-705A-45DE-88ED-461F1496DCF5}">
      <dgm:prSet/>
      <dgm:spPr/>
      <dgm:t>
        <a:bodyPr/>
        <a:lstStyle/>
        <a:p>
          <a:endParaRPr lang="en-US"/>
        </a:p>
      </dgm:t>
    </dgm:pt>
    <dgm:pt modelId="{4B0961E7-53F4-41E4-9B6A-2D5E46BEE164}">
      <dgm:prSet/>
      <dgm:spPr>
        <a:solidFill>
          <a:schemeClr val="accent1">
            <a:lumMod val="60000"/>
            <a:lumOff val="40000"/>
          </a:schemeClr>
        </a:solidFill>
      </dgm:spPr>
      <dgm:t>
        <a:bodyPr/>
        <a:lstStyle/>
        <a:p>
          <a:r>
            <a:rPr lang="en-US" dirty="0"/>
            <a:t>Discuss the resources available for meeting the requirements of professional standards</a:t>
          </a:r>
        </a:p>
      </dgm:t>
    </dgm:pt>
    <dgm:pt modelId="{9AD69C24-941A-42D6-AC7A-6628BD9C7F77}" type="parTrans" cxnId="{73D37F63-521A-41F6-A3DD-1AF8C0512EAB}">
      <dgm:prSet/>
      <dgm:spPr/>
      <dgm:t>
        <a:bodyPr/>
        <a:lstStyle/>
        <a:p>
          <a:endParaRPr lang="en-US"/>
        </a:p>
      </dgm:t>
    </dgm:pt>
    <dgm:pt modelId="{345D241C-3D0C-4565-BFDC-8F3C2D038FBB}" type="sibTrans" cxnId="{73D37F63-521A-41F6-A3DD-1AF8C0512EAB}">
      <dgm:prSet/>
      <dgm:spPr/>
      <dgm:t>
        <a:bodyPr/>
        <a:lstStyle/>
        <a:p>
          <a:endParaRPr lang="en-US"/>
        </a:p>
      </dgm:t>
    </dgm:pt>
    <dgm:pt modelId="{E583FF3C-6522-457D-B3DB-37A411B2B1B0}">
      <dgm:prSet/>
      <dgm:spPr>
        <a:solidFill>
          <a:schemeClr val="accent1">
            <a:lumMod val="60000"/>
            <a:lumOff val="40000"/>
          </a:schemeClr>
        </a:solidFill>
      </dgm:spPr>
      <dgm:t>
        <a:bodyPr/>
        <a:lstStyle/>
        <a:p>
          <a:r>
            <a:rPr lang="en-US" dirty="0"/>
            <a:t>Examine roles and ensure all staff members meet their professional standards requirements</a:t>
          </a:r>
        </a:p>
      </dgm:t>
    </dgm:pt>
    <dgm:pt modelId="{4E307873-4470-44A9-8B69-27A33660FCFC}" type="parTrans" cxnId="{BDDDE0F2-6682-482B-B6E5-63A02CC8DA35}">
      <dgm:prSet/>
      <dgm:spPr/>
      <dgm:t>
        <a:bodyPr/>
        <a:lstStyle/>
        <a:p>
          <a:endParaRPr lang="en-US"/>
        </a:p>
      </dgm:t>
    </dgm:pt>
    <dgm:pt modelId="{68843516-890B-4E1A-84B5-66A58D3A3ED6}" type="sibTrans" cxnId="{BDDDE0F2-6682-482B-B6E5-63A02CC8DA35}">
      <dgm:prSet/>
      <dgm:spPr/>
      <dgm:t>
        <a:bodyPr/>
        <a:lstStyle/>
        <a:p>
          <a:endParaRPr lang="en-US"/>
        </a:p>
      </dgm:t>
    </dgm:pt>
    <dgm:pt modelId="{82F283E8-B1CB-47D0-9651-2C44C56F2371}" type="pres">
      <dgm:prSet presAssocID="{9CB20F8D-2E56-40D1-996F-0A05A60E1052}" presName="outerComposite" presStyleCnt="0">
        <dgm:presLayoutVars>
          <dgm:chMax val="5"/>
          <dgm:dir/>
          <dgm:resizeHandles val="exact"/>
        </dgm:presLayoutVars>
      </dgm:prSet>
      <dgm:spPr/>
    </dgm:pt>
    <dgm:pt modelId="{B58A54F3-0AE8-4CF7-AC5B-97EF56E27080}" type="pres">
      <dgm:prSet presAssocID="{9CB20F8D-2E56-40D1-996F-0A05A60E1052}" presName="dummyMaxCanvas" presStyleCnt="0">
        <dgm:presLayoutVars/>
      </dgm:prSet>
      <dgm:spPr/>
    </dgm:pt>
    <dgm:pt modelId="{6DC8C2A2-82A5-45BD-9CBD-E189705A5F60}" type="pres">
      <dgm:prSet presAssocID="{9CB20F8D-2E56-40D1-996F-0A05A60E1052}" presName="ThreeNodes_1" presStyleLbl="node1" presStyleIdx="0" presStyleCnt="3">
        <dgm:presLayoutVars>
          <dgm:bulletEnabled val="1"/>
        </dgm:presLayoutVars>
      </dgm:prSet>
      <dgm:spPr/>
    </dgm:pt>
    <dgm:pt modelId="{D9AF8DCA-6F7D-43CB-B452-6F9B2FC85E2F}" type="pres">
      <dgm:prSet presAssocID="{9CB20F8D-2E56-40D1-996F-0A05A60E1052}" presName="ThreeNodes_2" presStyleLbl="node1" presStyleIdx="1" presStyleCnt="3">
        <dgm:presLayoutVars>
          <dgm:bulletEnabled val="1"/>
        </dgm:presLayoutVars>
      </dgm:prSet>
      <dgm:spPr/>
    </dgm:pt>
    <dgm:pt modelId="{E464FD4F-5C1C-48DE-B36B-4F7DF0062767}" type="pres">
      <dgm:prSet presAssocID="{9CB20F8D-2E56-40D1-996F-0A05A60E1052}" presName="ThreeNodes_3" presStyleLbl="node1" presStyleIdx="2" presStyleCnt="3">
        <dgm:presLayoutVars>
          <dgm:bulletEnabled val="1"/>
        </dgm:presLayoutVars>
      </dgm:prSet>
      <dgm:spPr/>
    </dgm:pt>
    <dgm:pt modelId="{3D702B4D-4779-4121-8D3C-054FE8151D92}" type="pres">
      <dgm:prSet presAssocID="{9CB20F8D-2E56-40D1-996F-0A05A60E1052}" presName="ThreeConn_1-2" presStyleLbl="fgAccFollowNode1" presStyleIdx="0" presStyleCnt="2">
        <dgm:presLayoutVars>
          <dgm:bulletEnabled val="1"/>
        </dgm:presLayoutVars>
      </dgm:prSet>
      <dgm:spPr/>
    </dgm:pt>
    <dgm:pt modelId="{03D693E6-8501-424F-A626-AD846BC311F2}" type="pres">
      <dgm:prSet presAssocID="{9CB20F8D-2E56-40D1-996F-0A05A60E1052}" presName="ThreeConn_2-3" presStyleLbl="fgAccFollowNode1" presStyleIdx="1" presStyleCnt="2">
        <dgm:presLayoutVars>
          <dgm:bulletEnabled val="1"/>
        </dgm:presLayoutVars>
      </dgm:prSet>
      <dgm:spPr/>
    </dgm:pt>
    <dgm:pt modelId="{1CF6F8C3-C073-4E34-8A27-9D16E01F9E72}" type="pres">
      <dgm:prSet presAssocID="{9CB20F8D-2E56-40D1-996F-0A05A60E1052}" presName="ThreeNodes_1_text" presStyleLbl="node1" presStyleIdx="2" presStyleCnt="3">
        <dgm:presLayoutVars>
          <dgm:bulletEnabled val="1"/>
        </dgm:presLayoutVars>
      </dgm:prSet>
      <dgm:spPr/>
    </dgm:pt>
    <dgm:pt modelId="{BCDE8AD6-5D3C-49AE-B3E3-93A03552CF95}" type="pres">
      <dgm:prSet presAssocID="{9CB20F8D-2E56-40D1-996F-0A05A60E1052}" presName="ThreeNodes_2_text" presStyleLbl="node1" presStyleIdx="2" presStyleCnt="3">
        <dgm:presLayoutVars>
          <dgm:bulletEnabled val="1"/>
        </dgm:presLayoutVars>
      </dgm:prSet>
      <dgm:spPr/>
    </dgm:pt>
    <dgm:pt modelId="{9BE9B145-B8DA-4C48-A684-EE0FDE5F96DD}" type="pres">
      <dgm:prSet presAssocID="{9CB20F8D-2E56-40D1-996F-0A05A60E1052}" presName="ThreeNodes_3_text" presStyleLbl="node1" presStyleIdx="2" presStyleCnt="3">
        <dgm:presLayoutVars>
          <dgm:bulletEnabled val="1"/>
        </dgm:presLayoutVars>
      </dgm:prSet>
      <dgm:spPr/>
    </dgm:pt>
  </dgm:ptLst>
  <dgm:cxnLst>
    <dgm:cxn modelId="{F25EBA1D-705A-45DE-88ED-461F1496DCF5}" srcId="{9CB20F8D-2E56-40D1-996F-0A05A60E1052}" destId="{D55106B1-10D3-44B6-9861-CD48477A6450}" srcOrd="0" destOrd="0" parTransId="{74BCA54F-8D83-45D6-BD63-E9D98CEC0989}" sibTransId="{7CC533BD-370F-4307-9EA6-EA7CB169D51E}"/>
    <dgm:cxn modelId="{DDE9421E-8805-4693-98F8-1D19924E74CD}" type="presOf" srcId="{7CC533BD-370F-4307-9EA6-EA7CB169D51E}" destId="{3D702B4D-4779-4121-8D3C-054FE8151D92}" srcOrd="0" destOrd="0" presId="urn:microsoft.com/office/officeart/2005/8/layout/vProcess5"/>
    <dgm:cxn modelId="{DF1B1C37-CFEF-48D3-955C-23DA8DDF3FE3}" type="presOf" srcId="{D55106B1-10D3-44B6-9861-CD48477A6450}" destId="{1CF6F8C3-C073-4E34-8A27-9D16E01F9E72}" srcOrd="1" destOrd="0" presId="urn:microsoft.com/office/officeart/2005/8/layout/vProcess5"/>
    <dgm:cxn modelId="{46BC223E-DB73-4D7F-B1E9-46F2885D4F5B}" type="presOf" srcId="{D55106B1-10D3-44B6-9861-CD48477A6450}" destId="{6DC8C2A2-82A5-45BD-9CBD-E189705A5F60}" srcOrd="0" destOrd="0" presId="urn:microsoft.com/office/officeart/2005/8/layout/vProcess5"/>
    <dgm:cxn modelId="{73D37F63-521A-41F6-A3DD-1AF8C0512EAB}" srcId="{9CB20F8D-2E56-40D1-996F-0A05A60E1052}" destId="{4B0961E7-53F4-41E4-9B6A-2D5E46BEE164}" srcOrd="1" destOrd="0" parTransId="{9AD69C24-941A-42D6-AC7A-6628BD9C7F77}" sibTransId="{345D241C-3D0C-4565-BFDC-8F3C2D038FBB}"/>
    <dgm:cxn modelId="{1281754B-16BF-4FFC-A965-DF28EE09E4BA}" type="presOf" srcId="{9CB20F8D-2E56-40D1-996F-0A05A60E1052}" destId="{82F283E8-B1CB-47D0-9651-2C44C56F2371}" srcOrd="0" destOrd="0" presId="urn:microsoft.com/office/officeart/2005/8/layout/vProcess5"/>
    <dgm:cxn modelId="{DBA3B46F-D1E5-465B-82E4-D6FD37F1963E}" type="presOf" srcId="{E583FF3C-6522-457D-B3DB-37A411B2B1B0}" destId="{9BE9B145-B8DA-4C48-A684-EE0FDE5F96DD}" srcOrd="1" destOrd="0" presId="urn:microsoft.com/office/officeart/2005/8/layout/vProcess5"/>
    <dgm:cxn modelId="{BCB12784-0F4E-42EA-8ACB-61F22A7ECECE}" type="presOf" srcId="{345D241C-3D0C-4565-BFDC-8F3C2D038FBB}" destId="{03D693E6-8501-424F-A626-AD846BC311F2}" srcOrd="0" destOrd="0" presId="urn:microsoft.com/office/officeart/2005/8/layout/vProcess5"/>
    <dgm:cxn modelId="{77C6C1A8-4021-47CF-9156-A5EB195FCE31}" type="presOf" srcId="{E583FF3C-6522-457D-B3DB-37A411B2B1B0}" destId="{E464FD4F-5C1C-48DE-B36B-4F7DF0062767}" srcOrd="0" destOrd="0" presId="urn:microsoft.com/office/officeart/2005/8/layout/vProcess5"/>
    <dgm:cxn modelId="{1AFBA1B7-287E-4BA6-85A4-1C5B1FDFBBDB}" type="presOf" srcId="{4B0961E7-53F4-41E4-9B6A-2D5E46BEE164}" destId="{D9AF8DCA-6F7D-43CB-B452-6F9B2FC85E2F}" srcOrd="0" destOrd="0" presId="urn:microsoft.com/office/officeart/2005/8/layout/vProcess5"/>
    <dgm:cxn modelId="{3B1BBED0-0877-4BCF-A245-B835758E462B}" type="presOf" srcId="{4B0961E7-53F4-41E4-9B6A-2D5E46BEE164}" destId="{BCDE8AD6-5D3C-49AE-B3E3-93A03552CF95}" srcOrd="1" destOrd="0" presId="urn:microsoft.com/office/officeart/2005/8/layout/vProcess5"/>
    <dgm:cxn modelId="{BDDDE0F2-6682-482B-B6E5-63A02CC8DA35}" srcId="{9CB20F8D-2E56-40D1-996F-0A05A60E1052}" destId="{E583FF3C-6522-457D-B3DB-37A411B2B1B0}" srcOrd="2" destOrd="0" parTransId="{4E307873-4470-44A9-8B69-27A33660FCFC}" sibTransId="{68843516-890B-4E1A-84B5-66A58D3A3ED6}"/>
    <dgm:cxn modelId="{8B48041D-2005-46A0-BBEE-6369620CD4F7}" type="presParOf" srcId="{82F283E8-B1CB-47D0-9651-2C44C56F2371}" destId="{B58A54F3-0AE8-4CF7-AC5B-97EF56E27080}" srcOrd="0" destOrd="0" presId="urn:microsoft.com/office/officeart/2005/8/layout/vProcess5"/>
    <dgm:cxn modelId="{A7DE9A69-273C-4100-9354-05560BE1FFFE}" type="presParOf" srcId="{82F283E8-B1CB-47D0-9651-2C44C56F2371}" destId="{6DC8C2A2-82A5-45BD-9CBD-E189705A5F60}" srcOrd="1" destOrd="0" presId="urn:microsoft.com/office/officeart/2005/8/layout/vProcess5"/>
    <dgm:cxn modelId="{4DD159DA-2EE7-4003-BB84-1F779281EF26}" type="presParOf" srcId="{82F283E8-B1CB-47D0-9651-2C44C56F2371}" destId="{D9AF8DCA-6F7D-43CB-B452-6F9B2FC85E2F}" srcOrd="2" destOrd="0" presId="urn:microsoft.com/office/officeart/2005/8/layout/vProcess5"/>
    <dgm:cxn modelId="{FD3E2A29-240F-4FFA-91A9-169EC58E853F}" type="presParOf" srcId="{82F283E8-B1CB-47D0-9651-2C44C56F2371}" destId="{E464FD4F-5C1C-48DE-B36B-4F7DF0062767}" srcOrd="3" destOrd="0" presId="urn:microsoft.com/office/officeart/2005/8/layout/vProcess5"/>
    <dgm:cxn modelId="{95A0B9B4-DC10-4A53-8509-9F5BA443FFF0}" type="presParOf" srcId="{82F283E8-B1CB-47D0-9651-2C44C56F2371}" destId="{3D702B4D-4779-4121-8D3C-054FE8151D92}" srcOrd="4" destOrd="0" presId="urn:microsoft.com/office/officeart/2005/8/layout/vProcess5"/>
    <dgm:cxn modelId="{86B31412-D01B-4D4B-A9BE-735B73CDE9A6}" type="presParOf" srcId="{82F283E8-B1CB-47D0-9651-2C44C56F2371}" destId="{03D693E6-8501-424F-A626-AD846BC311F2}" srcOrd="5" destOrd="0" presId="urn:microsoft.com/office/officeart/2005/8/layout/vProcess5"/>
    <dgm:cxn modelId="{0738B763-02F6-480B-9354-FA4C0333777A}" type="presParOf" srcId="{82F283E8-B1CB-47D0-9651-2C44C56F2371}" destId="{1CF6F8C3-C073-4E34-8A27-9D16E01F9E72}" srcOrd="6" destOrd="0" presId="urn:microsoft.com/office/officeart/2005/8/layout/vProcess5"/>
    <dgm:cxn modelId="{72942D44-703F-410E-A366-1BC961146F1A}" type="presParOf" srcId="{82F283E8-B1CB-47D0-9651-2C44C56F2371}" destId="{BCDE8AD6-5D3C-49AE-B3E3-93A03552CF95}" srcOrd="7" destOrd="0" presId="urn:microsoft.com/office/officeart/2005/8/layout/vProcess5"/>
    <dgm:cxn modelId="{33212B96-E376-4225-933B-BD74651470B9}" type="presParOf" srcId="{82F283E8-B1CB-47D0-9651-2C44C56F2371}" destId="{9BE9B145-B8DA-4C48-A684-EE0FDE5F96D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C2A2-82A5-45BD-9CBD-E189705A5F60}">
      <dsp:nvSpPr>
        <dsp:cNvPr id="0" name=""/>
        <dsp:cNvSpPr/>
      </dsp:nvSpPr>
      <dsp:spPr>
        <a:xfrm>
          <a:off x="0" y="0"/>
          <a:ext cx="7306865" cy="1164431"/>
        </a:xfrm>
        <a:prstGeom prst="roundRect">
          <a:avLst>
            <a:gd name="adj" fmla="val 10000"/>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Understand what professional standards in the NSLP are and why they are important</a:t>
          </a:r>
        </a:p>
      </dsp:txBody>
      <dsp:txXfrm>
        <a:off x="34105" y="34105"/>
        <a:ext cx="6050353" cy="1096221"/>
      </dsp:txXfrm>
    </dsp:sp>
    <dsp:sp modelId="{D9AF8DCA-6F7D-43CB-B452-6F9B2FC85E2F}">
      <dsp:nvSpPr>
        <dsp:cNvPr id="0" name=""/>
        <dsp:cNvSpPr/>
      </dsp:nvSpPr>
      <dsp:spPr>
        <a:xfrm>
          <a:off x="644723" y="1358502"/>
          <a:ext cx="7306865" cy="1164431"/>
        </a:xfrm>
        <a:prstGeom prst="roundRect">
          <a:avLst>
            <a:gd name="adj" fmla="val 10000"/>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Discuss the resources available for meeting the requirements of professional standards</a:t>
          </a:r>
        </a:p>
      </dsp:txBody>
      <dsp:txXfrm>
        <a:off x="678828" y="1392607"/>
        <a:ext cx="5837051" cy="1096221"/>
      </dsp:txXfrm>
    </dsp:sp>
    <dsp:sp modelId="{E464FD4F-5C1C-48DE-B36B-4F7DF0062767}">
      <dsp:nvSpPr>
        <dsp:cNvPr id="0" name=""/>
        <dsp:cNvSpPr/>
      </dsp:nvSpPr>
      <dsp:spPr>
        <a:xfrm>
          <a:off x="1289446" y="2717005"/>
          <a:ext cx="7306865" cy="1164431"/>
        </a:xfrm>
        <a:prstGeom prst="roundRect">
          <a:avLst>
            <a:gd name="adj" fmla="val 10000"/>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Examine roles and ensure all staff members meet their professional standards requirements</a:t>
          </a:r>
        </a:p>
      </dsp:txBody>
      <dsp:txXfrm>
        <a:off x="1323551" y="2751110"/>
        <a:ext cx="5837051" cy="1096221"/>
      </dsp:txXfrm>
    </dsp:sp>
    <dsp:sp modelId="{3D702B4D-4779-4121-8D3C-054FE8151D92}">
      <dsp:nvSpPr>
        <dsp:cNvPr id="0" name=""/>
        <dsp:cNvSpPr/>
      </dsp:nvSpPr>
      <dsp:spPr>
        <a:xfrm>
          <a:off x="6549984" y="883026"/>
          <a:ext cx="756880" cy="756880"/>
        </a:xfrm>
        <a:prstGeom prst="downArrow">
          <a:avLst>
            <a:gd name="adj1" fmla="val 55000"/>
            <a:gd name="adj2" fmla="val 45000"/>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720282" y="883026"/>
        <a:ext cx="416284" cy="569552"/>
      </dsp:txXfrm>
    </dsp:sp>
    <dsp:sp modelId="{03D693E6-8501-424F-A626-AD846BC311F2}">
      <dsp:nvSpPr>
        <dsp:cNvPr id="0" name=""/>
        <dsp:cNvSpPr/>
      </dsp:nvSpPr>
      <dsp:spPr>
        <a:xfrm>
          <a:off x="7194708" y="2233766"/>
          <a:ext cx="756880" cy="756880"/>
        </a:xfrm>
        <a:prstGeom prst="downArrow">
          <a:avLst>
            <a:gd name="adj1" fmla="val 55000"/>
            <a:gd name="adj2" fmla="val 45000"/>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65006" y="2233766"/>
        <a:ext cx="416284" cy="5695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D9D4C-3013-4AF8-ADFE-230451BD29CE}" type="datetimeFigureOut">
              <a:rPr lang="en-US" smtClean="0"/>
              <a:t>4/13/2022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37CD9-DCE4-45FB-8113-F019A608A1EB}" type="slidenum">
              <a:rPr lang="en-US" smtClean="0"/>
              <a:t>‹#›</a:t>
            </a:fld>
            <a:endParaRPr lang="en-US"/>
          </a:p>
        </p:txBody>
      </p:sp>
    </p:spTree>
    <p:extLst>
      <p:ext uri="{BB962C8B-B14F-4D97-AF65-F5344CB8AC3E}">
        <p14:creationId xmlns:p14="http://schemas.microsoft.com/office/powerpoint/2010/main" val="256529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B1B1B"/>
                </a:solidFill>
                <a:effectLst/>
                <a:latin typeface="Source Sans Pro Web"/>
              </a:rPr>
              <a:t>Professional Standards for school nutrition professionals is a key provision of the Healthy, Hunger-Free Kids Act of 2010 (HHFKA). The final rule, published March 2, 2015, requires a minimum amount of annual training hours for all state directors of school nutrition programs, state director of distributing agencies, school nutrition program directors, managers, and staff. Required training topic areas will vary according to position and job requirements. There are also minimum hiring standards for new state directors of school nutrition programs, state directors of distributing agencies that oversee USDA Foods, and school nutrition program directors.</a:t>
            </a:r>
          </a:p>
          <a:p>
            <a:pPr algn="l"/>
            <a:r>
              <a:rPr lang="en-US" b="0" i="0" dirty="0">
                <a:solidFill>
                  <a:srgbClr val="1B1B1B"/>
                </a:solidFill>
                <a:effectLst/>
                <a:latin typeface="Source Sans Pro Web"/>
              </a:rPr>
              <a:t>In developing the final professional standards, USDA considered input from a variety of sources, including representatives from state agencies, school districts, and school nutrition professional associations. FNS carefully reviewed all public comments and listened to the concerns of stakeholders</a:t>
            </a:r>
          </a:p>
          <a:p>
            <a:endParaRPr lang="en-US" dirty="0"/>
          </a:p>
        </p:txBody>
      </p:sp>
      <p:sp>
        <p:nvSpPr>
          <p:cNvPr id="4" name="Slide Number Placeholder 3"/>
          <p:cNvSpPr>
            <a:spLocks noGrp="1"/>
          </p:cNvSpPr>
          <p:nvPr>
            <p:ph type="sldNum" sz="quarter" idx="5"/>
          </p:nvPr>
        </p:nvSpPr>
        <p:spPr/>
        <p:txBody>
          <a:bodyPr/>
          <a:lstStyle/>
          <a:p>
            <a:fld id="{B2337CD9-DCE4-45FB-8113-F019A608A1EB}" type="slidenum">
              <a:rPr lang="en-US" smtClean="0"/>
              <a:t>2</a:t>
            </a:fld>
            <a:endParaRPr lang="en-US"/>
          </a:p>
        </p:txBody>
      </p:sp>
    </p:spTree>
    <p:extLst>
      <p:ext uri="{BB962C8B-B14F-4D97-AF65-F5344CB8AC3E}">
        <p14:creationId xmlns:p14="http://schemas.microsoft.com/office/powerpoint/2010/main" val="2782756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021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5375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63784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1864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4530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1696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9984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670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2666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9737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1459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4/13/2022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7648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4/13/2022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2407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4/13/2022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0881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2501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471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4/13/2022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372026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fns.usda.gov/ofs/food-safety" TargetMode="External"/><Relationship Id="rId2" Type="http://schemas.openxmlformats.org/officeDocument/2006/relationships/hyperlink" Target="https://www.fns.usda.gov/tn/professional-standards-training-tracker-tool" TargetMode="External"/><Relationship Id="rId1" Type="http://schemas.openxmlformats.org/officeDocument/2006/relationships/slideLayout" Target="../slideLayouts/slideLayout6.xml"/><Relationship Id="rId6" Type="http://schemas.openxmlformats.org/officeDocument/2006/relationships/hyperlink" Target="http://www.nmeatandlearn.com/" TargetMode="External"/><Relationship Id="rId5" Type="http://schemas.openxmlformats.org/officeDocument/2006/relationships/hyperlink" Target="https://theicn.org/" TargetMode="External"/><Relationship Id="rId4" Type="http://schemas.openxmlformats.org/officeDocument/2006/relationships/hyperlink" Target="https://teamnutrition.usda.gov/"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E90439-6470-4D43-8B2E-BCFF4C06D08A}"/>
              </a:ext>
            </a:extLst>
          </p:cNvPr>
          <p:cNvPicPr>
            <a:picLocks noChangeAspect="1"/>
          </p:cNvPicPr>
          <p:nvPr/>
        </p:nvPicPr>
        <p:blipFill>
          <a:blip r:embed="rId2"/>
          <a:stretch>
            <a:fillRect/>
          </a:stretch>
        </p:blipFill>
        <p:spPr>
          <a:xfrm>
            <a:off x="1112020" y="1358697"/>
            <a:ext cx="8178916" cy="2716348"/>
          </a:xfrm>
          <a:prstGeom prst="rect">
            <a:avLst/>
          </a:prstGeom>
        </p:spPr>
      </p:pic>
      <p:pic>
        <p:nvPicPr>
          <p:cNvPr id="8" name="Picture 4" descr="Student Success &amp; Wellness logo - Be well. Feel well. Live well.">
            <a:extLst>
              <a:ext uri="{FF2B5EF4-FFF2-40B4-BE49-F238E27FC236}">
                <a16:creationId xmlns:a16="http://schemas.microsoft.com/office/drawing/2014/main" id="{189E1F22-1B0C-44E3-9D55-48A5DE2C93D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66513" y="5228082"/>
            <a:ext cx="1618395" cy="1480832"/>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540DB6E-F407-4B6A-A0DE-E638E08A04AC}"/>
              </a:ext>
            </a:extLst>
          </p:cNvPr>
          <p:cNvSpPr txBox="1"/>
          <p:nvPr/>
        </p:nvSpPr>
        <p:spPr>
          <a:xfrm>
            <a:off x="760999" y="4412974"/>
            <a:ext cx="8880957" cy="646331"/>
          </a:xfrm>
          <a:prstGeom prst="rect">
            <a:avLst/>
          </a:prstGeom>
          <a:noFill/>
        </p:spPr>
        <p:txBody>
          <a:bodyPr wrap="none" rtlCol="0">
            <a:spAutoFit/>
          </a:bodyPr>
          <a:lstStyle/>
          <a:p>
            <a:r>
              <a:rPr lang="en-US" dirty="0"/>
              <a:t>Presented by:  </a:t>
            </a:r>
          </a:p>
          <a:p>
            <a:r>
              <a:rPr lang="en-US" dirty="0"/>
              <a:t>Nicole Martinez – SSWB Health Educator and Sharona Secatero – SSWB Staff Manager</a:t>
            </a:r>
          </a:p>
        </p:txBody>
      </p:sp>
    </p:spTree>
    <p:extLst>
      <p:ext uri="{BB962C8B-B14F-4D97-AF65-F5344CB8AC3E}">
        <p14:creationId xmlns:p14="http://schemas.microsoft.com/office/powerpoint/2010/main" val="2703947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6EC410-0FEF-413E-984D-AF8180A0BFBE}"/>
              </a:ext>
            </a:extLst>
          </p:cNvPr>
          <p:cNvPicPr>
            <a:picLocks noChangeAspect="1"/>
          </p:cNvPicPr>
          <p:nvPr/>
        </p:nvPicPr>
        <p:blipFill>
          <a:blip r:embed="rId2"/>
          <a:stretch>
            <a:fillRect/>
          </a:stretch>
        </p:blipFill>
        <p:spPr>
          <a:xfrm>
            <a:off x="661929" y="182064"/>
            <a:ext cx="6444550" cy="6493871"/>
          </a:xfrm>
          <a:prstGeom prst="rect">
            <a:avLst/>
          </a:prstGeom>
        </p:spPr>
      </p:pic>
      <p:sp>
        <p:nvSpPr>
          <p:cNvPr id="5" name="TextBox 4">
            <a:extLst>
              <a:ext uri="{FF2B5EF4-FFF2-40B4-BE49-F238E27FC236}">
                <a16:creationId xmlns:a16="http://schemas.microsoft.com/office/drawing/2014/main" id="{703355DC-9BD0-4AA9-9B22-2E442C9064B7}"/>
              </a:ext>
            </a:extLst>
          </p:cNvPr>
          <p:cNvSpPr txBox="1"/>
          <p:nvPr/>
        </p:nvSpPr>
        <p:spPr>
          <a:xfrm>
            <a:off x="7295321" y="2459503"/>
            <a:ext cx="2673626" cy="1938992"/>
          </a:xfrm>
          <a:prstGeom prst="rect">
            <a:avLst/>
          </a:prstGeom>
          <a:noFill/>
        </p:spPr>
        <p:txBody>
          <a:bodyPr wrap="square" rtlCol="0">
            <a:spAutoFit/>
          </a:bodyPr>
          <a:lstStyle/>
          <a:p>
            <a:r>
              <a:rPr lang="en-US" sz="4000" dirty="0">
                <a:solidFill>
                  <a:schemeClr val="accent1">
                    <a:lumMod val="60000"/>
                    <a:lumOff val="40000"/>
                  </a:schemeClr>
                </a:solidFill>
              </a:rPr>
              <a:t>Minimum Education Standards</a:t>
            </a:r>
          </a:p>
        </p:txBody>
      </p:sp>
    </p:spTree>
    <p:extLst>
      <p:ext uri="{BB962C8B-B14F-4D97-AF65-F5344CB8AC3E}">
        <p14:creationId xmlns:p14="http://schemas.microsoft.com/office/powerpoint/2010/main" val="368834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F719C-4284-4A23-AC35-EE567575A762}"/>
              </a:ext>
            </a:extLst>
          </p:cNvPr>
          <p:cNvPicPr>
            <a:picLocks noChangeAspect="1"/>
          </p:cNvPicPr>
          <p:nvPr/>
        </p:nvPicPr>
        <p:blipFill>
          <a:blip r:embed="rId2"/>
          <a:stretch>
            <a:fillRect/>
          </a:stretch>
        </p:blipFill>
        <p:spPr>
          <a:xfrm>
            <a:off x="3857855" y="635807"/>
            <a:ext cx="7681280" cy="5586385"/>
          </a:xfrm>
          <a:prstGeom prst="rect">
            <a:avLst/>
          </a:prstGeom>
        </p:spPr>
      </p:pic>
      <p:sp>
        <p:nvSpPr>
          <p:cNvPr id="5" name="TextBox 4">
            <a:extLst>
              <a:ext uri="{FF2B5EF4-FFF2-40B4-BE49-F238E27FC236}">
                <a16:creationId xmlns:a16="http://schemas.microsoft.com/office/drawing/2014/main" id="{05CE6C29-ED3D-492A-9F0E-C43BF2048922}"/>
              </a:ext>
            </a:extLst>
          </p:cNvPr>
          <p:cNvSpPr txBox="1"/>
          <p:nvPr/>
        </p:nvSpPr>
        <p:spPr>
          <a:xfrm>
            <a:off x="652865" y="889843"/>
            <a:ext cx="2514600" cy="5355312"/>
          </a:xfrm>
          <a:prstGeom prst="rect">
            <a:avLst/>
          </a:prstGeom>
          <a:noFill/>
        </p:spPr>
        <p:txBody>
          <a:bodyPr wrap="square" rtlCol="0">
            <a:spAutoFit/>
          </a:bodyPr>
          <a:lstStyle/>
          <a:p>
            <a:r>
              <a:rPr lang="en-US" sz="1800" b="0" i="0" u="none" strike="noStrike" baseline="0" dirty="0">
                <a:solidFill>
                  <a:srgbClr val="000000"/>
                </a:solidFill>
                <a:latin typeface="+mj-lt"/>
                <a:cs typeface="Narkisim" panose="020B0604020202020204" pitchFamily="34" charset="-79"/>
              </a:rPr>
              <a:t>For LEAs with 2,499 students or fewer, a State agency can approve an SFA to use the nonprofit school food service account to pay the salary of a school nutrition program director who does not meet the hiring standards so long as the SFA is complying with a State agency-approved plan to ensure the director will meet the required professionals standards.</a:t>
            </a:r>
            <a:endParaRPr lang="en-US" dirty="0">
              <a:latin typeface="+mj-lt"/>
              <a:cs typeface="Narkisim" panose="020B0604020202020204" pitchFamily="34" charset="-79"/>
            </a:endParaRPr>
          </a:p>
        </p:txBody>
      </p:sp>
    </p:spTree>
    <p:extLst>
      <p:ext uri="{BB962C8B-B14F-4D97-AF65-F5344CB8AC3E}">
        <p14:creationId xmlns:p14="http://schemas.microsoft.com/office/powerpoint/2010/main" val="98875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0842A-30CE-4D0D-961B-88E6234E47DF}"/>
              </a:ext>
            </a:extLst>
          </p:cNvPr>
          <p:cNvSpPr>
            <a:spLocks noGrp="1"/>
          </p:cNvSpPr>
          <p:nvPr>
            <p:ph type="title"/>
          </p:nvPr>
        </p:nvSpPr>
        <p:spPr>
          <a:xfrm>
            <a:off x="677333" y="693534"/>
            <a:ext cx="6667683" cy="1278466"/>
          </a:xfrm>
        </p:spPr>
        <p:txBody>
          <a:bodyPr>
            <a:noAutofit/>
          </a:bodyPr>
          <a:lstStyle/>
          <a:p>
            <a:r>
              <a:rPr lang="en-US" sz="3600" dirty="0"/>
              <a:t>SSWB </a:t>
            </a:r>
            <a:br>
              <a:rPr lang="en-US" sz="3600" dirty="0"/>
            </a:br>
            <a:r>
              <a:rPr lang="en-US" sz="3600" dirty="0"/>
              <a:t>Training &amp; Guidance for SFA’s</a:t>
            </a:r>
          </a:p>
        </p:txBody>
      </p:sp>
      <p:sp>
        <p:nvSpPr>
          <p:cNvPr id="4" name="Text Placeholder 3">
            <a:extLst>
              <a:ext uri="{FF2B5EF4-FFF2-40B4-BE49-F238E27FC236}">
                <a16:creationId xmlns:a16="http://schemas.microsoft.com/office/drawing/2014/main" id="{6302E629-1084-4F6D-85F3-D11FC819B4C4}"/>
              </a:ext>
            </a:extLst>
          </p:cNvPr>
          <p:cNvSpPr>
            <a:spLocks noGrp="1"/>
          </p:cNvSpPr>
          <p:nvPr>
            <p:ph type="body" sz="half" idx="2"/>
          </p:nvPr>
        </p:nvSpPr>
        <p:spPr>
          <a:xfrm>
            <a:off x="677334" y="2266123"/>
            <a:ext cx="5418666" cy="3095396"/>
          </a:xfrm>
        </p:spPr>
        <p:txBody>
          <a:bodyPr>
            <a:normAutofit/>
          </a:bodyPr>
          <a:lstStyle/>
          <a:p>
            <a:r>
              <a:rPr lang="en-US" sz="1800" dirty="0"/>
              <a:t>Based on past Administrative Reviews, or survey taken by your State agency, you may be aware of the most important trainings needed.</a:t>
            </a:r>
          </a:p>
          <a:p>
            <a:pPr marL="285750" indent="-285750">
              <a:buFont typeface="Arial" panose="020B0604020202020204" pitchFamily="34" charset="0"/>
              <a:buChar char="•"/>
            </a:pPr>
            <a:r>
              <a:rPr lang="en-US" sz="1800" dirty="0"/>
              <a:t>Performance Standard 1: Meal Eligibility, Counting &amp; Claiming</a:t>
            </a:r>
          </a:p>
          <a:p>
            <a:pPr marL="285750" indent="-285750">
              <a:buFont typeface="Arial" panose="020B0604020202020204" pitchFamily="34" charset="0"/>
              <a:buChar char="•"/>
            </a:pPr>
            <a:r>
              <a:rPr lang="en-US" sz="1800" dirty="0"/>
              <a:t>Performance Standard 2: Meal Quality, Meal Components, Serving Sizes and national quality</a:t>
            </a:r>
          </a:p>
          <a:p>
            <a:pPr marL="285750" indent="-285750">
              <a:buFont typeface="Arial" panose="020B0604020202020204" pitchFamily="34" charset="0"/>
              <a:buChar char="•"/>
            </a:pPr>
            <a:r>
              <a:rPr lang="en-US" sz="1800" dirty="0"/>
              <a:t>General Areas: Food Safety, Civil Rights, Wellness Policy, Professional Standards, etc.</a:t>
            </a:r>
          </a:p>
        </p:txBody>
      </p:sp>
      <p:pic>
        <p:nvPicPr>
          <p:cNvPr id="2050" name="Picture 2" descr="Professional Standards - East Polk County Association of REALTORS®">
            <a:extLst>
              <a:ext uri="{FF2B5EF4-FFF2-40B4-BE49-F238E27FC236}">
                <a16:creationId xmlns:a16="http://schemas.microsoft.com/office/drawing/2014/main" id="{BCCEEC03-E494-4214-9D2E-CEB181195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308" y="2509837"/>
            <a:ext cx="24860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68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8D49A5-6C26-4EDC-B7E1-9D44A0C19BC9}"/>
              </a:ext>
            </a:extLst>
          </p:cNvPr>
          <p:cNvSpPr>
            <a:spLocks noGrp="1"/>
          </p:cNvSpPr>
          <p:nvPr>
            <p:ph type="title"/>
          </p:nvPr>
        </p:nvSpPr>
        <p:spPr>
          <a:xfrm>
            <a:off x="677335" y="387623"/>
            <a:ext cx="8596668" cy="1826581"/>
          </a:xfrm>
        </p:spPr>
        <p:txBody>
          <a:bodyPr/>
          <a:lstStyle/>
          <a:p>
            <a:r>
              <a:rPr lang="en-US" dirty="0"/>
              <a:t>What are the minimum Hiring Standards?</a:t>
            </a:r>
          </a:p>
        </p:txBody>
      </p:sp>
      <p:sp>
        <p:nvSpPr>
          <p:cNvPr id="6" name="Text Placeholder 5">
            <a:extLst>
              <a:ext uri="{FF2B5EF4-FFF2-40B4-BE49-F238E27FC236}">
                <a16:creationId xmlns:a16="http://schemas.microsoft.com/office/drawing/2014/main" id="{EF9E0956-A619-440F-A910-20F7BAF06F69}"/>
              </a:ext>
            </a:extLst>
          </p:cNvPr>
          <p:cNvSpPr>
            <a:spLocks noGrp="1"/>
          </p:cNvSpPr>
          <p:nvPr>
            <p:ph type="body" idx="1"/>
          </p:nvPr>
        </p:nvSpPr>
        <p:spPr>
          <a:xfrm>
            <a:off x="677335" y="2182520"/>
            <a:ext cx="8596668" cy="860400"/>
          </a:xfrm>
        </p:spPr>
        <p:txBody>
          <a:bodyPr>
            <a:normAutofit fontScale="92500"/>
          </a:bodyPr>
          <a:lstStyle/>
          <a:p>
            <a:r>
              <a:rPr lang="en-US" dirty="0"/>
              <a:t>In addition to annual training requirements, the standards also establish minimum hiring standards for State directors hired on or after July 1, 2015</a:t>
            </a:r>
          </a:p>
        </p:txBody>
      </p:sp>
      <p:pic>
        <p:nvPicPr>
          <p:cNvPr id="8" name="Picture 7">
            <a:extLst>
              <a:ext uri="{FF2B5EF4-FFF2-40B4-BE49-F238E27FC236}">
                <a16:creationId xmlns:a16="http://schemas.microsoft.com/office/drawing/2014/main" id="{2B832F90-B840-40D2-9A0C-BEDF9C0EC6C9}"/>
              </a:ext>
            </a:extLst>
          </p:cNvPr>
          <p:cNvPicPr>
            <a:picLocks noChangeAspect="1"/>
          </p:cNvPicPr>
          <p:nvPr/>
        </p:nvPicPr>
        <p:blipFill>
          <a:blip r:embed="rId2"/>
          <a:stretch>
            <a:fillRect/>
          </a:stretch>
        </p:blipFill>
        <p:spPr>
          <a:xfrm>
            <a:off x="751590" y="3035411"/>
            <a:ext cx="5242176" cy="3215385"/>
          </a:xfrm>
          <a:prstGeom prst="rect">
            <a:avLst/>
          </a:prstGeom>
        </p:spPr>
      </p:pic>
      <p:pic>
        <p:nvPicPr>
          <p:cNvPr id="3074" name="Picture 2" descr="Home - National Standards for Quality Online Learning">
            <a:extLst>
              <a:ext uri="{FF2B5EF4-FFF2-40B4-BE49-F238E27FC236}">
                <a16:creationId xmlns:a16="http://schemas.microsoft.com/office/drawing/2014/main" id="{EB2A0900-ACDE-4FAC-88CD-2289150C9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253" y="3208973"/>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52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6F20-A80B-490D-83E2-40262A65D8BA}"/>
              </a:ext>
            </a:extLst>
          </p:cNvPr>
          <p:cNvSpPr>
            <a:spLocks noGrp="1"/>
          </p:cNvSpPr>
          <p:nvPr>
            <p:ph type="title"/>
          </p:nvPr>
        </p:nvSpPr>
        <p:spPr>
          <a:xfrm>
            <a:off x="677335" y="-161596"/>
            <a:ext cx="8596668" cy="1826581"/>
          </a:xfrm>
        </p:spPr>
        <p:txBody>
          <a:bodyPr/>
          <a:lstStyle/>
          <a:p>
            <a:r>
              <a:rPr lang="en-US" dirty="0"/>
              <a:t>Conclusion</a:t>
            </a:r>
          </a:p>
        </p:txBody>
      </p:sp>
      <p:sp>
        <p:nvSpPr>
          <p:cNvPr id="3" name="Text Placeholder 2">
            <a:extLst>
              <a:ext uri="{FF2B5EF4-FFF2-40B4-BE49-F238E27FC236}">
                <a16:creationId xmlns:a16="http://schemas.microsoft.com/office/drawing/2014/main" id="{48574131-9902-406B-8A81-68CA1B4AC92C}"/>
              </a:ext>
            </a:extLst>
          </p:cNvPr>
          <p:cNvSpPr>
            <a:spLocks noGrp="1"/>
          </p:cNvSpPr>
          <p:nvPr>
            <p:ph type="body" idx="1"/>
          </p:nvPr>
        </p:nvSpPr>
        <p:spPr>
          <a:xfrm>
            <a:off x="677335" y="1664984"/>
            <a:ext cx="8596668" cy="2817564"/>
          </a:xfrm>
        </p:spPr>
        <p:txBody>
          <a:bodyPr>
            <a:normAutofit/>
          </a:bodyPr>
          <a:lstStyle/>
          <a:p>
            <a:r>
              <a:rPr lang="en-US" sz="1900" dirty="0"/>
              <a:t>In the end, the professional standards for all local and State school nutrition professionals help ensure a capable workforce.</a:t>
            </a:r>
          </a:p>
          <a:p>
            <a:r>
              <a:rPr lang="en-US" sz="1900" dirty="0"/>
              <a:t>State Agencies and USDA provide support and resources to the SFA’s to meet annual training requirements and hiring standards.</a:t>
            </a:r>
          </a:p>
          <a:p>
            <a:r>
              <a:rPr lang="en-US" sz="1900" dirty="0"/>
              <a:t>Most importantly, the required professional standards help all schools to provide safe, nourishing meals that model and foster wise food choices in children today for a healthier tomorrow.</a:t>
            </a:r>
          </a:p>
        </p:txBody>
      </p:sp>
      <p:sp>
        <p:nvSpPr>
          <p:cNvPr id="4" name="TextBox 3">
            <a:extLst>
              <a:ext uri="{FF2B5EF4-FFF2-40B4-BE49-F238E27FC236}">
                <a16:creationId xmlns:a16="http://schemas.microsoft.com/office/drawing/2014/main" id="{50460CDF-F4EC-4726-B7B3-50B6C8B3147C}"/>
              </a:ext>
            </a:extLst>
          </p:cNvPr>
          <p:cNvSpPr txBox="1"/>
          <p:nvPr/>
        </p:nvSpPr>
        <p:spPr>
          <a:xfrm>
            <a:off x="2762159" y="4740965"/>
            <a:ext cx="4427020" cy="1200329"/>
          </a:xfrm>
          <a:prstGeom prst="rect">
            <a:avLst/>
          </a:prstGeom>
          <a:noFill/>
        </p:spPr>
        <p:txBody>
          <a:bodyPr wrap="square" rtlCol="0">
            <a:spAutoFit/>
          </a:bodyPr>
          <a:lstStyle/>
          <a:p>
            <a:pPr algn="ctr"/>
            <a:r>
              <a:rPr lang="en-US" dirty="0"/>
              <a:t>THANK YOU!!</a:t>
            </a:r>
          </a:p>
          <a:p>
            <a:pPr algn="ctr"/>
            <a:endParaRPr lang="en-US" dirty="0"/>
          </a:p>
          <a:p>
            <a:pPr algn="ctr"/>
            <a:r>
              <a:rPr lang="en-US" dirty="0"/>
              <a:t>If you have any questions, please contact your Health Educator.</a:t>
            </a:r>
          </a:p>
        </p:txBody>
      </p:sp>
    </p:spTree>
    <p:extLst>
      <p:ext uri="{BB962C8B-B14F-4D97-AF65-F5344CB8AC3E}">
        <p14:creationId xmlns:p14="http://schemas.microsoft.com/office/powerpoint/2010/main" val="163455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FF64-A81E-48D1-86FF-742D1E79C45B}"/>
              </a:ext>
            </a:extLst>
          </p:cNvPr>
          <p:cNvSpPr>
            <a:spLocks noGrp="1"/>
          </p:cNvSpPr>
          <p:nvPr>
            <p:ph type="title"/>
          </p:nvPr>
        </p:nvSpPr>
        <p:spPr/>
        <p:txBody>
          <a:bodyPr/>
          <a:lstStyle/>
          <a:p>
            <a:r>
              <a:rPr lang="en-US" dirty="0"/>
              <a:t>Objectives</a:t>
            </a:r>
          </a:p>
        </p:txBody>
      </p:sp>
      <p:graphicFrame>
        <p:nvGraphicFramePr>
          <p:cNvPr id="4" name="Content Placeholder 1">
            <a:extLst>
              <a:ext uri="{FF2B5EF4-FFF2-40B4-BE49-F238E27FC236}">
                <a16:creationId xmlns:a16="http://schemas.microsoft.com/office/drawing/2014/main" id="{48534F55-70CB-4DE7-86BF-1E3844C26847}"/>
              </a:ext>
            </a:extLst>
          </p:cNvPr>
          <p:cNvGraphicFramePr>
            <a:graphicFrameLocks noGrp="1"/>
          </p:cNvGraphicFramePr>
          <p:nvPr>
            <p:ph idx="1"/>
            <p:extLst>
              <p:ext uri="{D42A27DB-BD31-4B8C-83A1-F6EECF244321}">
                <p14:modId xmlns:p14="http://schemas.microsoft.com/office/powerpoint/2010/main" val="899107300"/>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407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D04F7-975D-4E9E-903D-28B230AD25D3}"/>
              </a:ext>
            </a:extLst>
          </p:cNvPr>
          <p:cNvSpPr>
            <a:spLocks noGrp="1"/>
          </p:cNvSpPr>
          <p:nvPr>
            <p:ph type="title"/>
          </p:nvPr>
        </p:nvSpPr>
        <p:spPr/>
        <p:txBody>
          <a:bodyPr/>
          <a:lstStyle/>
          <a:p>
            <a:r>
              <a:rPr lang="en-US" dirty="0"/>
              <a:t>Welcome to Professional Standards 101</a:t>
            </a:r>
          </a:p>
        </p:txBody>
      </p:sp>
      <p:sp>
        <p:nvSpPr>
          <p:cNvPr id="3" name="Content Placeholder 2">
            <a:extLst>
              <a:ext uri="{FF2B5EF4-FFF2-40B4-BE49-F238E27FC236}">
                <a16:creationId xmlns:a16="http://schemas.microsoft.com/office/drawing/2014/main" id="{CF0B2A42-C489-4DC8-8AA4-B7063F534E01}"/>
              </a:ext>
            </a:extLst>
          </p:cNvPr>
          <p:cNvSpPr>
            <a:spLocks noGrp="1"/>
          </p:cNvSpPr>
          <p:nvPr>
            <p:ph idx="1"/>
          </p:nvPr>
        </p:nvSpPr>
        <p:spPr/>
        <p:txBody>
          <a:bodyPr/>
          <a:lstStyle/>
          <a:p>
            <a:pPr marL="0" indent="0">
              <a:buNone/>
            </a:pPr>
            <a:r>
              <a:rPr lang="en-US" dirty="0"/>
              <a:t>The United States Department of Agriculture (USDA) has created professional standards for State and local school nutrition program personnel.</a:t>
            </a:r>
          </a:p>
          <a:p>
            <a:pPr marL="0" indent="0">
              <a:buNone/>
            </a:pPr>
            <a:endParaRPr lang="en-US" dirty="0"/>
          </a:p>
          <a:p>
            <a:pPr marL="0" indent="0">
              <a:buNone/>
            </a:pPr>
            <a:r>
              <a:rPr lang="en-US" dirty="0"/>
              <a:t>The required professional standards consist of:</a:t>
            </a:r>
          </a:p>
          <a:p>
            <a:r>
              <a:rPr lang="en-US" dirty="0"/>
              <a:t>Hiring Standards </a:t>
            </a:r>
          </a:p>
          <a:p>
            <a:r>
              <a:rPr lang="en-US" dirty="0"/>
              <a:t>Annual Training</a:t>
            </a:r>
          </a:p>
          <a:p>
            <a:pPr marL="0" indent="0">
              <a:buNone/>
            </a:pPr>
            <a:endParaRPr lang="en-US" dirty="0"/>
          </a:p>
          <a:p>
            <a:pPr marL="0" indent="0">
              <a:buNone/>
            </a:pPr>
            <a:r>
              <a:rPr lang="en-US" dirty="0"/>
              <a:t>For school nutrition program directors of school food authorities (SFAs), State directors of school nutrition programs, and other staff.</a:t>
            </a:r>
          </a:p>
          <a:p>
            <a:endParaRPr lang="en-US" dirty="0"/>
          </a:p>
        </p:txBody>
      </p:sp>
    </p:spTree>
    <p:extLst>
      <p:ext uri="{BB962C8B-B14F-4D97-AF65-F5344CB8AC3E}">
        <p14:creationId xmlns:p14="http://schemas.microsoft.com/office/powerpoint/2010/main" val="30811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41010-5285-42A1-97BB-387488A8ACB7}"/>
              </a:ext>
            </a:extLst>
          </p:cNvPr>
          <p:cNvSpPr>
            <a:spLocks noGrp="1"/>
          </p:cNvSpPr>
          <p:nvPr>
            <p:ph type="title"/>
          </p:nvPr>
        </p:nvSpPr>
        <p:spPr>
          <a:xfrm>
            <a:off x="677334" y="927651"/>
            <a:ext cx="8596668" cy="1320800"/>
          </a:xfrm>
        </p:spPr>
        <p:txBody>
          <a:bodyPr/>
          <a:lstStyle/>
          <a:p>
            <a:r>
              <a:rPr lang="en-US" dirty="0"/>
              <a:t>The annual training has a simple GOAL!</a:t>
            </a:r>
          </a:p>
        </p:txBody>
      </p:sp>
      <p:sp>
        <p:nvSpPr>
          <p:cNvPr id="3" name="Content Placeholder 2">
            <a:extLst>
              <a:ext uri="{FF2B5EF4-FFF2-40B4-BE49-F238E27FC236}">
                <a16:creationId xmlns:a16="http://schemas.microsoft.com/office/drawing/2014/main" id="{11E22261-545A-4241-87C7-B09C3F8F85A2}"/>
              </a:ext>
            </a:extLst>
          </p:cNvPr>
          <p:cNvSpPr>
            <a:spLocks noGrp="1"/>
          </p:cNvSpPr>
          <p:nvPr>
            <p:ph idx="1"/>
          </p:nvPr>
        </p:nvSpPr>
        <p:spPr>
          <a:xfrm>
            <a:off x="677334" y="1971746"/>
            <a:ext cx="6826711" cy="3880773"/>
          </a:xfrm>
        </p:spPr>
        <p:txBody>
          <a:bodyPr>
            <a:normAutofit lnSpcReduction="10000"/>
          </a:bodyPr>
          <a:lstStyle/>
          <a:p>
            <a:r>
              <a:rPr lang="en-US" sz="2800" dirty="0"/>
              <a:t>They help assure the success of the National School Lunch Program (NSLP) and School Breakfast Program (SBP)</a:t>
            </a:r>
          </a:p>
          <a:p>
            <a:r>
              <a:rPr lang="en-US" sz="2800" dirty="0"/>
              <a:t>Enhance the image of the school nutrition professionals and their influence in the community.</a:t>
            </a:r>
          </a:p>
          <a:p>
            <a:r>
              <a:rPr lang="en-US" sz="2800" dirty="0"/>
              <a:t>Build job skills and empower the staff to lead and efficiently operate school nutrition programs</a:t>
            </a:r>
          </a:p>
        </p:txBody>
      </p:sp>
      <p:pic>
        <p:nvPicPr>
          <p:cNvPr id="5122" name="Picture 2" descr="The Professional Standards Training Database | Professional Standards">
            <a:extLst>
              <a:ext uri="{FF2B5EF4-FFF2-40B4-BE49-F238E27FC236}">
                <a16:creationId xmlns:a16="http://schemas.microsoft.com/office/drawing/2014/main" id="{581D352D-1130-4F1C-A892-148DAB8C5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282" y="235743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932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7B82-364F-411E-AD03-305C0B6137AB}"/>
              </a:ext>
            </a:extLst>
          </p:cNvPr>
          <p:cNvSpPr>
            <a:spLocks noGrp="1"/>
          </p:cNvSpPr>
          <p:nvPr>
            <p:ph type="title"/>
          </p:nvPr>
        </p:nvSpPr>
        <p:spPr>
          <a:xfrm>
            <a:off x="677334" y="609600"/>
            <a:ext cx="8596668" cy="1320800"/>
          </a:xfrm>
        </p:spPr>
        <p:txBody>
          <a:bodyPr anchor="t">
            <a:normAutofit/>
          </a:bodyPr>
          <a:lstStyle/>
          <a:p>
            <a:r>
              <a:rPr lang="en-US" dirty="0"/>
              <a:t>Who needs to track Professional Standards?</a:t>
            </a:r>
          </a:p>
        </p:txBody>
      </p:sp>
      <p:sp>
        <p:nvSpPr>
          <p:cNvPr id="3" name="Content Placeholder 2">
            <a:extLst>
              <a:ext uri="{FF2B5EF4-FFF2-40B4-BE49-F238E27FC236}">
                <a16:creationId xmlns:a16="http://schemas.microsoft.com/office/drawing/2014/main" id="{EC243067-C3E2-491B-804F-67560C76691A}"/>
              </a:ext>
            </a:extLst>
          </p:cNvPr>
          <p:cNvSpPr>
            <a:spLocks noGrp="1"/>
          </p:cNvSpPr>
          <p:nvPr>
            <p:ph idx="1"/>
          </p:nvPr>
        </p:nvSpPr>
        <p:spPr>
          <a:xfrm>
            <a:off x="677334" y="2160590"/>
            <a:ext cx="5220430" cy="3701270"/>
          </a:xfrm>
        </p:spPr>
        <p:txBody>
          <a:bodyPr>
            <a:normAutofit/>
          </a:bodyPr>
          <a:lstStyle/>
          <a:p>
            <a:pPr>
              <a:lnSpc>
                <a:spcPct val="90000"/>
              </a:lnSpc>
            </a:pPr>
            <a:r>
              <a:rPr lang="en-US" sz="1400"/>
              <a:t>School Nutrition directors not only have their own annual training requirements, but also oversee annual training requirements for managers and staff.</a:t>
            </a:r>
          </a:p>
          <a:p>
            <a:pPr>
              <a:lnSpc>
                <a:spcPct val="90000"/>
              </a:lnSpc>
            </a:pPr>
            <a:r>
              <a:rPr lang="en-US" sz="1400"/>
              <a:t>Required professional standards vary by three job categories: directors, managers and staff.</a:t>
            </a:r>
          </a:p>
          <a:p>
            <a:pPr>
              <a:lnSpc>
                <a:spcPct val="90000"/>
              </a:lnSpc>
            </a:pPr>
            <a:r>
              <a:rPr lang="en-US" sz="1400"/>
              <a:t>At the local level, there are many different job titles of individuals who perform similar duties</a:t>
            </a:r>
          </a:p>
          <a:p>
            <a:pPr lvl="1">
              <a:lnSpc>
                <a:spcPct val="90000"/>
              </a:lnSpc>
            </a:pPr>
            <a:r>
              <a:rPr lang="en-US" sz="1400"/>
              <a:t>Director’s</a:t>
            </a:r>
          </a:p>
          <a:p>
            <a:pPr lvl="1">
              <a:lnSpc>
                <a:spcPct val="90000"/>
              </a:lnSpc>
            </a:pPr>
            <a:r>
              <a:rPr lang="en-US" sz="1400"/>
              <a:t>Manager’s</a:t>
            </a:r>
          </a:p>
          <a:p>
            <a:pPr lvl="1">
              <a:lnSpc>
                <a:spcPct val="90000"/>
              </a:lnSpc>
            </a:pPr>
            <a:r>
              <a:rPr lang="en-US" sz="1400"/>
              <a:t>Staff</a:t>
            </a:r>
          </a:p>
          <a:p>
            <a:pPr marL="457200" lvl="1" indent="0">
              <a:lnSpc>
                <a:spcPct val="90000"/>
              </a:lnSpc>
              <a:buNone/>
            </a:pPr>
            <a:endParaRPr lang="en-US" sz="1400"/>
          </a:p>
          <a:p>
            <a:pPr marL="57150" indent="0">
              <a:lnSpc>
                <a:spcPct val="90000"/>
              </a:lnSpc>
              <a:buNone/>
            </a:pPr>
            <a:r>
              <a:rPr lang="en-US" sz="1400"/>
              <a:t>For example:  In situations where the school manager also performs the duties of a director, the manager must meet the required professional standards as a director.  </a:t>
            </a:r>
          </a:p>
        </p:txBody>
      </p:sp>
      <p:pic>
        <p:nvPicPr>
          <p:cNvPr id="5" name="Picture 2" descr="USDA Professional Standards Hub">
            <a:extLst>
              <a:ext uri="{FF2B5EF4-FFF2-40B4-BE49-F238E27FC236}">
                <a16:creationId xmlns:a16="http://schemas.microsoft.com/office/drawing/2014/main" id="{CED4B1B1-2B2F-42DD-BA04-762D9B4E15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87417" y="2159000"/>
            <a:ext cx="3145536" cy="31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1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87D351-82E3-42A9-B701-FC4F6C94E286}"/>
              </a:ext>
            </a:extLst>
          </p:cNvPr>
          <p:cNvPicPr>
            <a:picLocks noChangeAspect="1"/>
          </p:cNvPicPr>
          <p:nvPr/>
        </p:nvPicPr>
        <p:blipFill>
          <a:blip r:embed="rId2"/>
          <a:stretch>
            <a:fillRect/>
          </a:stretch>
        </p:blipFill>
        <p:spPr>
          <a:xfrm>
            <a:off x="218661" y="1053549"/>
            <a:ext cx="6856462" cy="5516216"/>
          </a:xfrm>
          <a:prstGeom prst="rect">
            <a:avLst/>
          </a:prstGeom>
        </p:spPr>
      </p:pic>
      <p:pic>
        <p:nvPicPr>
          <p:cNvPr id="5" name="Picture 4">
            <a:extLst>
              <a:ext uri="{FF2B5EF4-FFF2-40B4-BE49-F238E27FC236}">
                <a16:creationId xmlns:a16="http://schemas.microsoft.com/office/drawing/2014/main" id="{F597FB36-F389-41C3-B129-45C767008DEA}"/>
              </a:ext>
            </a:extLst>
          </p:cNvPr>
          <p:cNvPicPr>
            <a:picLocks noChangeAspect="1"/>
          </p:cNvPicPr>
          <p:nvPr/>
        </p:nvPicPr>
        <p:blipFill>
          <a:blip r:embed="rId3"/>
          <a:stretch>
            <a:fillRect/>
          </a:stretch>
        </p:blipFill>
        <p:spPr>
          <a:xfrm>
            <a:off x="7009418" y="2639254"/>
            <a:ext cx="4963921" cy="3165197"/>
          </a:xfrm>
          <a:prstGeom prst="rect">
            <a:avLst/>
          </a:prstGeom>
        </p:spPr>
      </p:pic>
      <p:sp>
        <p:nvSpPr>
          <p:cNvPr id="4" name="Title 1">
            <a:extLst>
              <a:ext uri="{FF2B5EF4-FFF2-40B4-BE49-F238E27FC236}">
                <a16:creationId xmlns:a16="http://schemas.microsoft.com/office/drawing/2014/main" id="{D2B4118E-3AD4-412C-B2BC-0D68C7F2BD7A}"/>
              </a:ext>
            </a:extLst>
          </p:cNvPr>
          <p:cNvSpPr txBox="1">
            <a:spLocks/>
          </p:cNvSpPr>
          <p:nvPr/>
        </p:nvSpPr>
        <p:spPr>
          <a:xfrm>
            <a:off x="218661" y="288235"/>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Annual Training Requirements</a:t>
            </a:r>
            <a:endParaRPr lang="en-US" dirty="0"/>
          </a:p>
        </p:txBody>
      </p:sp>
    </p:spTree>
    <p:extLst>
      <p:ext uri="{BB962C8B-B14F-4D97-AF65-F5344CB8AC3E}">
        <p14:creationId xmlns:p14="http://schemas.microsoft.com/office/powerpoint/2010/main" val="258570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1AAD-98A0-479D-8299-CDD52DA17A69}"/>
              </a:ext>
            </a:extLst>
          </p:cNvPr>
          <p:cNvSpPr>
            <a:spLocks noGrp="1"/>
          </p:cNvSpPr>
          <p:nvPr>
            <p:ph type="title"/>
          </p:nvPr>
        </p:nvSpPr>
        <p:spPr>
          <a:xfrm>
            <a:off x="378882" y="538480"/>
            <a:ext cx="8596668" cy="1320800"/>
          </a:xfrm>
        </p:spPr>
        <p:txBody>
          <a:bodyPr/>
          <a:lstStyle/>
          <a:p>
            <a:r>
              <a:rPr lang="en-US" dirty="0"/>
              <a:t>Where can I find training?</a:t>
            </a:r>
          </a:p>
        </p:txBody>
      </p:sp>
      <p:sp>
        <p:nvSpPr>
          <p:cNvPr id="4" name="TextBox 3">
            <a:extLst>
              <a:ext uri="{FF2B5EF4-FFF2-40B4-BE49-F238E27FC236}">
                <a16:creationId xmlns:a16="http://schemas.microsoft.com/office/drawing/2014/main" id="{DDFB371C-EB99-41C5-A2AC-5A2C5A68138D}"/>
              </a:ext>
            </a:extLst>
          </p:cNvPr>
          <p:cNvSpPr txBox="1"/>
          <p:nvPr/>
        </p:nvSpPr>
        <p:spPr>
          <a:xfrm>
            <a:off x="378882" y="1731288"/>
            <a:ext cx="5347252" cy="4862870"/>
          </a:xfrm>
          <a:prstGeom prst="rect">
            <a:avLst/>
          </a:prstGeom>
          <a:noFill/>
        </p:spPr>
        <p:txBody>
          <a:bodyPr wrap="square" rtlCol="0">
            <a:spAutoFit/>
          </a:bodyPr>
          <a:lstStyle/>
          <a:p>
            <a:pPr marL="285750" indent="-285750">
              <a:buFont typeface="Arial" panose="020B0604020202020204" pitchFamily="34" charset="0"/>
              <a:buChar char="•"/>
            </a:pPr>
            <a:r>
              <a:rPr lang="en-US" sz="1600" dirty="0"/>
              <a:t>USDA Professional Standards Training Database</a:t>
            </a:r>
          </a:p>
          <a:p>
            <a:pPr lvl="1"/>
            <a:r>
              <a:rPr lang="en-US" sz="1600" dirty="0">
                <a:hlinkClick r:id="rId2"/>
              </a:rPr>
              <a:t>Professional Standards Training Tracker Tool | Food and Nutrition Service (usda.gov)</a:t>
            </a:r>
            <a:endParaRPr lang="en-US" sz="1600" dirty="0"/>
          </a:p>
          <a:p>
            <a:pPr lvl="1"/>
            <a:endParaRPr lang="en-US" sz="1600" dirty="0"/>
          </a:p>
          <a:p>
            <a:pPr marL="285750" indent="-285750">
              <a:buFont typeface="Arial" panose="020B0604020202020204" pitchFamily="34" charset="0"/>
              <a:buChar char="•"/>
            </a:pPr>
            <a:r>
              <a:rPr lang="en-US" sz="1600" dirty="0"/>
              <a:t>USDA FNS Office of Food Safety</a:t>
            </a:r>
          </a:p>
          <a:p>
            <a:pPr lvl="1"/>
            <a:r>
              <a:rPr lang="en-US" sz="1600" dirty="0">
                <a:hlinkClick r:id="rId3"/>
              </a:rPr>
              <a:t>https://www.fns.usda.gov/ofs/food-safety</a:t>
            </a:r>
            <a:endParaRPr lang="en-US" sz="1600" dirty="0"/>
          </a:p>
          <a:p>
            <a:pPr lvl="1"/>
            <a:endParaRPr lang="en-US" sz="1600" dirty="0"/>
          </a:p>
          <a:p>
            <a:pPr marL="285750" indent="-285750">
              <a:buFont typeface="Arial" panose="020B0604020202020204" pitchFamily="34" charset="0"/>
              <a:buChar char="•"/>
            </a:pPr>
            <a:r>
              <a:rPr lang="en-US" sz="1600" dirty="0"/>
              <a:t>USDA FNS Team Nutrition</a:t>
            </a:r>
          </a:p>
          <a:p>
            <a:pPr lvl="1"/>
            <a:r>
              <a:rPr lang="en-US" sz="1600" dirty="0">
                <a:hlinkClick r:id="rId4"/>
              </a:rPr>
              <a:t>https://TeamNutrition.usda.gov</a:t>
            </a:r>
            <a:endParaRPr lang="en-US" sz="1600" dirty="0"/>
          </a:p>
          <a:p>
            <a:pPr lvl="1"/>
            <a:endParaRPr lang="en-US" sz="1600" dirty="0"/>
          </a:p>
          <a:p>
            <a:pPr marL="285750" indent="-285750">
              <a:buFont typeface="Arial" panose="020B0604020202020204" pitchFamily="34" charset="0"/>
              <a:buChar char="•"/>
            </a:pPr>
            <a:r>
              <a:rPr lang="en-US" sz="1600" dirty="0"/>
              <a:t>Institute of Child Nutrition (ICN)</a:t>
            </a:r>
          </a:p>
          <a:p>
            <a:pPr marL="742950" lvl="1" indent="-285750">
              <a:buFont typeface="Arial" panose="020B0604020202020204" pitchFamily="34" charset="0"/>
              <a:buChar char="•"/>
            </a:pPr>
            <a:r>
              <a:rPr lang="en-US" sz="1600" dirty="0">
                <a:hlinkClick r:id="rId5"/>
              </a:rPr>
              <a:t>https://theicn.org</a:t>
            </a:r>
            <a:endParaRPr lang="en-US" sz="1600" dirty="0"/>
          </a:p>
          <a:p>
            <a:pPr lvl="1"/>
            <a:endParaRPr lang="en-US" sz="1600" dirty="0"/>
          </a:p>
          <a:p>
            <a:pPr marL="285750" indent="-285750">
              <a:buFont typeface="Arial" panose="020B0604020202020204" pitchFamily="34" charset="0"/>
              <a:buChar char="•"/>
            </a:pPr>
            <a:r>
              <a:rPr lang="en-US" sz="1600" dirty="0"/>
              <a:t>State Agencies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Exhibits at Conferences</a:t>
            </a:r>
            <a:endParaRPr lang="en-US" dirty="0"/>
          </a:p>
          <a:p>
            <a:pPr lvl="1"/>
            <a:endParaRPr lang="en-US" dirty="0"/>
          </a:p>
          <a:p>
            <a:pPr lvl="1"/>
            <a:endParaRPr lang="en-US" dirty="0"/>
          </a:p>
          <a:p>
            <a:pPr lvl="1"/>
            <a:endParaRPr lang="en-US" dirty="0"/>
          </a:p>
        </p:txBody>
      </p:sp>
      <p:sp>
        <p:nvSpPr>
          <p:cNvPr id="5" name="TextBox 4">
            <a:extLst>
              <a:ext uri="{FF2B5EF4-FFF2-40B4-BE49-F238E27FC236}">
                <a16:creationId xmlns:a16="http://schemas.microsoft.com/office/drawing/2014/main" id="{C0B11E57-FADE-44C4-A311-959E213AA05D}"/>
              </a:ext>
            </a:extLst>
          </p:cNvPr>
          <p:cNvSpPr txBox="1"/>
          <p:nvPr/>
        </p:nvSpPr>
        <p:spPr>
          <a:xfrm>
            <a:off x="5770218" y="1731288"/>
            <a:ext cx="5347252" cy="3570208"/>
          </a:xfrm>
          <a:prstGeom prst="rect">
            <a:avLst/>
          </a:prstGeom>
          <a:noFill/>
        </p:spPr>
        <p:txBody>
          <a:bodyPr wrap="square" rtlCol="0">
            <a:spAutoFit/>
          </a:bodyPr>
          <a:lstStyle/>
          <a:p>
            <a:pPr marL="285750" indent="-285750">
              <a:buFont typeface="Arial" panose="020B0604020202020204" pitchFamily="34" charset="0"/>
              <a:buChar char="•"/>
            </a:pPr>
            <a:r>
              <a:rPr lang="en-US" sz="1600" dirty="0"/>
              <a:t>Professional Organizations: </a:t>
            </a:r>
          </a:p>
          <a:p>
            <a:endParaRPr lang="en-US" sz="1600" dirty="0"/>
          </a:p>
          <a:p>
            <a:pPr marL="285750" indent="-285750">
              <a:buFont typeface="Arial" panose="020B0604020202020204" pitchFamily="34" charset="0"/>
              <a:buChar char="•"/>
            </a:pPr>
            <a:r>
              <a:rPr lang="en-US" sz="1600" dirty="0"/>
              <a:t>Local In-Service Training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Food Service Suppliers</a:t>
            </a:r>
          </a:p>
          <a:p>
            <a:pPr lvl="1"/>
            <a:r>
              <a:rPr lang="en-US" sz="1600" dirty="0"/>
              <a:t>Ex:  Manufacturers, distributors and brokers</a:t>
            </a:r>
          </a:p>
          <a:p>
            <a:pPr lvl="1"/>
            <a:endParaRPr lang="en-US" sz="1600" dirty="0"/>
          </a:p>
          <a:p>
            <a:pPr marL="285750" indent="-285750">
              <a:buFont typeface="Arial" panose="020B0604020202020204" pitchFamily="34" charset="0"/>
              <a:buChar char="•"/>
            </a:pPr>
            <a:r>
              <a:rPr lang="en-US" sz="1600" dirty="0"/>
              <a:t>New Mexico Eat &amp; Learn</a:t>
            </a:r>
          </a:p>
          <a:p>
            <a:pPr lvl="1"/>
            <a:r>
              <a:rPr lang="en-US" sz="1600" dirty="0">
                <a:hlinkClick r:id="rId6"/>
              </a:rPr>
              <a:t>www.nmeatandlearn.com</a:t>
            </a:r>
            <a:endParaRPr lang="en-US" sz="1600" dirty="0"/>
          </a:p>
          <a:p>
            <a:pPr lvl="1"/>
            <a:r>
              <a:rPr lang="en-US" sz="1600" dirty="0"/>
              <a:t>Registration code: NM2021</a:t>
            </a:r>
          </a:p>
          <a:p>
            <a:endParaRPr lang="en-US" sz="1600" dirty="0"/>
          </a:p>
          <a:p>
            <a:pPr marL="285750" indent="-285750">
              <a:buFont typeface="Arial" panose="020B0604020202020204" pitchFamily="34" charset="0"/>
              <a:buChar char="•"/>
            </a:pPr>
            <a:r>
              <a:rPr lang="en-US" sz="1600" dirty="0"/>
              <a:t>Other Resources: Universities and community colleges</a:t>
            </a:r>
          </a:p>
          <a:p>
            <a:pPr lvl="1"/>
            <a:endParaRPr lang="en-US" dirty="0"/>
          </a:p>
        </p:txBody>
      </p:sp>
    </p:spTree>
    <p:extLst>
      <p:ext uri="{BB962C8B-B14F-4D97-AF65-F5344CB8AC3E}">
        <p14:creationId xmlns:p14="http://schemas.microsoft.com/office/powerpoint/2010/main" val="370159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0242-2CDE-46D3-959D-2D80C674926D}"/>
              </a:ext>
            </a:extLst>
          </p:cNvPr>
          <p:cNvSpPr>
            <a:spLocks noGrp="1"/>
          </p:cNvSpPr>
          <p:nvPr>
            <p:ph type="title"/>
          </p:nvPr>
        </p:nvSpPr>
        <p:spPr>
          <a:xfrm>
            <a:off x="291254" y="336552"/>
            <a:ext cx="8596668" cy="1320800"/>
          </a:xfrm>
        </p:spPr>
        <p:txBody>
          <a:bodyPr/>
          <a:lstStyle/>
          <a:p>
            <a:r>
              <a:rPr lang="en-US"/>
              <a:t>Do I need to keep track? YES!</a:t>
            </a:r>
            <a:endParaRPr lang="en-US" dirty="0"/>
          </a:p>
        </p:txBody>
      </p:sp>
      <p:sp>
        <p:nvSpPr>
          <p:cNvPr id="3" name="TextBox 2">
            <a:extLst>
              <a:ext uri="{FF2B5EF4-FFF2-40B4-BE49-F238E27FC236}">
                <a16:creationId xmlns:a16="http://schemas.microsoft.com/office/drawing/2014/main" id="{40D40519-0425-48CC-A204-BD12860A5CF0}"/>
              </a:ext>
            </a:extLst>
          </p:cNvPr>
          <p:cNvSpPr txBox="1"/>
          <p:nvPr/>
        </p:nvSpPr>
        <p:spPr>
          <a:xfrm>
            <a:off x="291254" y="1368689"/>
            <a:ext cx="5489786" cy="4416367"/>
          </a:xfrm>
          <a:prstGeom prst="rect">
            <a:avLst/>
          </a:prstGeom>
          <a:noFill/>
        </p:spPr>
        <p:txBody>
          <a:bodyPr wrap="square" rtlCol="0">
            <a:spAutoFit/>
          </a:bodyPr>
          <a:lstStyle/>
          <a:p>
            <a:pPr marL="285750" indent="-285750">
              <a:buClr>
                <a:srgbClr val="92D050"/>
              </a:buClr>
              <a:buFont typeface="Wingdings" panose="05000000000000000000" pitchFamily="2" charset="2"/>
              <a:buChar char="§"/>
            </a:pPr>
            <a:r>
              <a:rPr lang="en-US" sz="1600" dirty="0"/>
              <a:t>The regulation does not specify the kind of records that must be kept.  </a:t>
            </a:r>
          </a:p>
          <a:p>
            <a:pPr marL="285750" indent="-285750">
              <a:buClr>
                <a:srgbClr val="92D050"/>
              </a:buClr>
              <a:buFont typeface="Wingdings" panose="05000000000000000000" pitchFamily="2" charset="2"/>
              <a:buChar char="§"/>
            </a:pPr>
            <a:endParaRPr lang="en-US" sz="1600" dirty="0"/>
          </a:p>
          <a:p>
            <a:pPr marL="285750" indent="-285750">
              <a:buClr>
                <a:srgbClr val="92D050"/>
              </a:buClr>
              <a:buFont typeface="Wingdings" panose="05000000000000000000" pitchFamily="2" charset="2"/>
              <a:buChar char="§"/>
            </a:pPr>
            <a:r>
              <a:rPr lang="en-US" sz="1600" dirty="0"/>
              <a:t>Records that list employee name, employer/school, training title, topics/objectives, training source, dates and total training hours would be appropriate to demonstrate compliance with annual training requirements.</a:t>
            </a:r>
          </a:p>
          <a:p>
            <a:pPr marL="285750" indent="-285750">
              <a:buClr>
                <a:srgbClr val="92D050"/>
              </a:buClr>
              <a:buFont typeface="Wingdings" panose="05000000000000000000" pitchFamily="2" charset="2"/>
              <a:buChar char="§"/>
            </a:pPr>
            <a:endParaRPr lang="en-US" sz="1600" dirty="0"/>
          </a:p>
          <a:p>
            <a:pPr marL="285750" indent="-285750">
              <a:buClr>
                <a:srgbClr val="92D050"/>
              </a:buClr>
              <a:buFont typeface="Wingdings" panose="05000000000000000000" pitchFamily="2" charset="2"/>
              <a:buChar char="§"/>
            </a:pPr>
            <a:r>
              <a:rPr lang="en-US" sz="1600" dirty="0"/>
              <a:t>Records must be maintained and made available to the State agency upon request.</a:t>
            </a:r>
          </a:p>
          <a:p>
            <a:pPr marL="285750" indent="-285750">
              <a:buClr>
                <a:srgbClr val="92D050"/>
              </a:buClr>
              <a:buFont typeface="Wingdings" panose="05000000000000000000" pitchFamily="2" charset="2"/>
              <a:buChar char="§"/>
            </a:pPr>
            <a:endParaRPr lang="en-US" sz="1600" dirty="0"/>
          </a:p>
          <a:p>
            <a:pPr marL="285750" indent="-285750">
              <a:buClr>
                <a:srgbClr val="92D050"/>
              </a:buClr>
              <a:buFont typeface="Wingdings" panose="05000000000000000000" pitchFamily="2" charset="2"/>
              <a:buChar char="§"/>
            </a:pPr>
            <a:r>
              <a:rPr lang="en-US" sz="1600" dirty="0"/>
              <a:t>Some training hours must be completed each year.  </a:t>
            </a:r>
          </a:p>
          <a:p>
            <a:pPr>
              <a:buClr>
                <a:srgbClr val="92D050"/>
              </a:buClr>
            </a:pPr>
            <a:r>
              <a:rPr lang="en-US" sz="1600" dirty="0"/>
              <a:t>	For example: Civil Rights</a:t>
            </a:r>
          </a:p>
          <a:p>
            <a:pPr>
              <a:buClr>
                <a:srgbClr val="92D050"/>
              </a:buClr>
            </a:pPr>
            <a:endParaRPr lang="en-US" sz="1600" dirty="0"/>
          </a:p>
          <a:p>
            <a:pPr marL="285750" indent="-285750">
              <a:buClr>
                <a:srgbClr val="92D050"/>
              </a:buClr>
              <a:buFont typeface="Wingdings" panose="05000000000000000000" pitchFamily="2" charset="2"/>
              <a:buChar char="§"/>
            </a:pPr>
            <a:r>
              <a:rPr lang="en-US" sz="1600" dirty="0"/>
              <a:t>Documentation of annual training requirements is part of the Administrative Review.</a:t>
            </a:r>
          </a:p>
        </p:txBody>
      </p:sp>
      <p:pic>
        <p:nvPicPr>
          <p:cNvPr id="4098" name="Picture 2" descr="USDA Professional Standards Hub">
            <a:extLst>
              <a:ext uri="{FF2B5EF4-FFF2-40B4-BE49-F238E27FC236}">
                <a16:creationId xmlns:a16="http://schemas.microsoft.com/office/drawing/2014/main" id="{8363DBF7-5CA0-4194-AB8F-93AEEFD1F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84828"/>
            <a:ext cx="3558623" cy="348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48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D0EA-AF7B-422D-94DA-4568FFC38E64}"/>
              </a:ext>
            </a:extLst>
          </p:cNvPr>
          <p:cNvSpPr>
            <a:spLocks noGrp="1"/>
          </p:cNvSpPr>
          <p:nvPr>
            <p:ph type="title"/>
          </p:nvPr>
        </p:nvSpPr>
        <p:spPr/>
        <p:txBody>
          <a:bodyPr/>
          <a:lstStyle/>
          <a:p>
            <a:r>
              <a:rPr lang="en-US" dirty="0"/>
              <a:t>What are the Hiring Standards for New School Nutrition Program Directors?</a:t>
            </a:r>
          </a:p>
        </p:txBody>
      </p:sp>
      <p:sp>
        <p:nvSpPr>
          <p:cNvPr id="3" name="TextBox 2">
            <a:extLst>
              <a:ext uri="{FF2B5EF4-FFF2-40B4-BE49-F238E27FC236}">
                <a16:creationId xmlns:a16="http://schemas.microsoft.com/office/drawing/2014/main" id="{85E0E753-1BE2-4AA2-B4A5-9311E0176E42}"/>
              </a:ext>
            </a:extLst>
          </p:cNvPr>
          <p:cNvSpPr txBox="1"/>
          <p:nvPr/>
        </p:nvSpPr>
        <p:spPr>
          <a:xfrm>
            <a:off x="677334" y="1930400"/>
            <a:ext cx="6708913" cy="369332"/>
          </a:xfrm>
          <a:prstGeom prst="rect">
            <a:avLst/>
          </a:prstGeom>
          <a:noFill/>
        </p:spPr>
        <p:txBody>
          <a:bodyPr wrap="square" rtlCol="0">
            <a:spAutoFit/>
          </a:bodyPr>
          <a:lstStyle/>
          <a:p>
            <a:r>
              <a:rPr lang="en-US" dirty="0"/>
              <a:t>Hiring Standards depend on LEA enrollment size.</a:t>
            </a:r>
          </a:p>
        </p:txBody>
      </p:sp>
      <p:pic>
        <p:nvPicPr>
          <p:cNvPr id="5" name="Picture 4">
            <a:extLst>
              <a:ext uri="{FF2B5EF4-FFF2-40B4-BE49-F238E27FC236}">
                <a16:creationId xmlns:a16="http://schemas.microsoft.com/office/drawing/2014/main" id="{D7BB6893-1B23-4E2B-9618-518F28AF61A1}"/>
              </a:ext>
            </a:extLst>
          </p:cNvPr>
          <p:cNvPicPr>
            <a:picLocks noChangeAspect="1"/>
          </p:cNvPicPr>
          <p:nvPr/>
        </p:nvPicPr>
        <p:blipFill>
          <a:blip r:embed="rId2"/>
          <a:stretch>
            <a:fillRect/>
          </a:stretch>
        </p:blipFill>
        <p:spPr>
          <a:xfrm>
            <a:off x="2361009" y="2366305"/>
            <a:ext cx="7469982" cy="4383928"/>
          </a:xfrm>
          <a:prstGeom prst="rect">
            <a:avLst/>
          </a:prstGeom>
        </p:spPr>
      </p:pic>
    </p:spTree>
    <p:extLst>
      <p:ext uri="{BB962C8B-B14F-4D97-AF65-F5344CB8AC3E}">
        <p14:creationId xmlns:p14="http://schemas.microsoft.com/office/powerpoint/2010/main" val="39502016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37789755FA194787C83D237504ECDF" ma:contentTypeVersion="9" ma:contentTypeDescription="Create a new document." ma:contentTypeScope="" ma:versionID="ce7673087b49a88eb0ec816aa4969c7b">
  <xsd:schema xmlns:xsd="http://www.w3.org/2001/XMLSchema" xmlns:xs="http://www.w3.org/2001/XMLSchema" xmlns:p="http://schemas.microsoft.com/office/2006/metadata/properties" xmlns:ns2="ea90f200-7ce2-4737-88a7-a85afc8034b5" xmlns:ns3="7249f61f-dbb6-4efb-862c-8e56a4264963" targetNamespace="http://schemas.microsoft.com/office/2006/metadata/properties" ma:root="true" ma:fieldsID="1bb39a06b436c0afe05590671beff790" ns2:_="" ns3:_="">
    <xsd:import namespace="ea90f200-7ce2-4737-88a7-a85afc8034b5"/>
    <xsd:import namespace="7249f61f-dbb6-4efb-862c-8e56a42649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90f200-7ce2-4737-88a7-a85afc8034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49f61f-dbb6-4efb-862c-8e56a42649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ee9dbbb-49ac-43f9-a35f-d62c6812683f}" ma:internalName="TaxCatchAll" ma:showField="CatchAllData" ma:web="7249f61f-dbb6-4efb-862c-8e56a42649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249f61f-dbb6-4efb-862c-8e56a4264963" xsi:nil="true"/>
    <lcf76f155ced4ddcb4097134ff3c332f xmlns="ea90f200-7ce2-4737-88a7-a85afc8034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D47D98-9102-44EB-BB4C-2782A1FAB9E6}"/>
</file>

<file path=customXml/itemProps2.xml><?xml version="1.0" encoding="utf-8"?>
<ds:datastoreItem xmlns:ds="http://schemas.openxmlformats.org/officeDocument/2006/customXml" ds:itemID="{BD0D41BE-F67D-49A8-BC74-1EFC30C8BB22}"/>
</file>

<file path=customXml/itemProps3.xml><?xml version="1.0" encoding="utf-8"?>
<ds:datastoreItem xmlns:ds="http://schemas.openxmlformats.org/officeDocument/2006/customXml" ds:itemID="{18E1FCA5-F2C4-4FBC-BEC1-15244C18ABA8}"/>
</file>

<file path=docProps/app.xml><?xml version="1.0" encoding="utf-8"?>
<Properties xmlns="http://schemas.openxmlformats.org/officeDocument/2006/extended-properties" xmlns:vt="http://schemas.openxmlformats.org/officeDocument/2006/docPropsVTypes">
  <Template>Facet</Template>
  <TotalTime>366</TotalTime>
  <Words>914</Words>
  <Application>Microsoft Office PowerPoint</Application>
  <PresentationFormat>Widescreen</PresentationFormat>
  <Paragraphs>89</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Source Sans Pro Web</vt:lpstr>
      <vt:lpstr>Trebuchet MS</vt:lpstr>
      <vt:lpstr>Wingdings</vt:lpstr>
      <vt:lpstr>Wingdings 3</vt:lpstr>
      <vt:lpstr>Facet</vt:lpstr>
      <vt:lpstr>PowerPoint Presentation</vt:lpstr>
      <vt:lpstr>Objectives</vt:lpstr>
      <vt:lpstr>Welcome to Professional Standards 101</vt:lpstr>
      <vt:lpstr>The annual training has a simple GOAL!</vt:lpstr>
      <vt:lpstr>Who needs to track Professional Standards?</vt:lpstr>
      <vt:lpstr>PowerPoint Presentation</vt:lpstr>
      <vt:lpstr>Where can I find training?</vt:lpstr>
      <vt:lpstr>Do I need to keep track? YES!</vt:lpstr>
      <vt:lpstr>What are the Hiring Standards for New School Nutrition Program Directors?</vt:lpstr>
      <vt:lpstr>PowerPoint Presentation</vt:lpstr>
      <vt:lpstr>PowerPoint Presentation</vt:lpstr>
      <vt:lpstr>SSWB  Training &amp; Guidance for SFA’s</vt:lpstr>
      <vt:lpstr>What are the minimum Hiring Standards?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Martinez</dc:creator>
  <cp:lastModifiedBy>Martinez, Nicole, PED</cp:lastModifiedBy>
  <cp:revision>7</cp:revision>
  <dcterms:created xsi:type="dcterms:W3CDTF">2022-04-13T00:26:34Z</dcterms:created>
  <dcterms:modified xsi:type="dcterms:W3CDTF">2022-04-13T19:35:52Z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0x010100E437789755FA194787C83D237504ECDF</vt:lpwstr>
  </property>
</Properties>
</file>