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colors1.xml" ContentType="application/vnd.openxmlformats-officedocument.drawingml.diagramColors+xml"/>
  <Override PartName="/ppt/theme/theme2.xml" ContentType="application/vnd.openxmlformats-officedocument.theme+xml"/>
  <Override PartName="/ppt/diagrams/quickStyle1.xml" ContentType="application/vnd.openxmlformats-officedocument.drawingml.diagramStyle+xml"/>
  <Override PartName="/ppt/diagrams/drawing1.xml" ContentType="application/vnd.ms-office.drawingml.diagramDrawing+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4.xml" ContentType="application/vnd.openxmlformats-officedocument.presentationml.tags+xml"/>
  <Override PartName="/ppt/tags/tag13.xml" ContentType="application/vnd.openxmlformats-officedocument.presentationml.tags+xml"/>
  <Override PartName="/ppt/tags/tag1.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2" r:id="rId1"/>
  </p:sldMasterIdLst>
  <p:notesMasterIdLst>
    <p:notesMasterId r:id="rId37"/>
  </p:notesMasterIdLst>
  <p:sldIdLst>
    <p:sldId id="256" r:id="rId2"/>
    <p:sldId id="257" r:id="rId3"/>
    <p:sldId id="266" r:id="rId4"/>
    <p:sldId id="258" r:id="rId5"/>
    <p:sldId id="259" r:id="rId6"/>
    <p:sldId id="329" r:id="rId7"/>
    <p:sldId id="330" r:id="rId8"/>
    <p:sldId id="331" r:id="rId9"/>
    <p:sldId id="332" r:id="rId10"/>
    <p:sldId id="333" r:id="rId11"/>
    <p:sldId id="334" r:id="rId12"/>
    <p:sldId id="303" r:id="rId13"/>
    <p:sldId id="335" r:id="rId14"/>
    <p:sldId id="265" r:id="rId15"/>
    <p:sldId id="271" r:id="rId16"/>
    <p:sldId id="267" r:id="rId17"/>
    <p:sldId id="270" r:id="rId18"/>
    <p:sldId id="268" r:id="rId19"/>
    <p:sldId id="269" r:id="rId20"/>
    <p:sldId id="337" r:id="rId21"/>
    <p:sldId id="311" r:id="rId22"/>
    <p:sldId id="314" r:id="rId23"/>
    <p:sldId id="318" r:id="rId24"/>
    <p:sldId id="321" r:id="rId25"/>
    <p:sldId id="322" r:id="rId26"/>
    <p:sldId id="324" r:id="rId27"/>
    <p:sldId id="289" r:id="rId28"/>
    <p:sldId id="307" r:id="rId29"/>
    <p:sldId id="308" r:id="rId30"/>
    <p:sldId id="327" r:id="rId31"/>
    <p:sldId id="328" r:id="rId32"/>
    <p:sldId id="338" r:id="rId33"/>
    <p:sldId id="339" r:id="rId34"/>
    <p:sldId id="340" r:id="rId35"/>
    <p:sldId id="341" r:id="rId36"/>
  </p:sldIdLst>
  <p:sldSz cx="12192000" cy="6858000"/>
  <p:notesSz cx="7315200" cy="96012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7160B9-1692-4BBE-90A2-A55423261B73}">
          <p14:sldIdLst>
            <p14:sldId id="256"/>
            <p14:sldId id="257"/>
            <p14:sldId id="266"/>
            <p14:sldId id="258"/>
            <p14:sldId id="259"/>
            <p14:sldId id="329"/>
            <p14:sldId id="330"/>
            <p14:sldId id="331"/>
            <p14:sldId id="332"/>
            <p14:sldId id="333"/>
            <p14:sldId id="334"/>
            <p14:sldId id="303"/>
            <p14:sldId id="335"/>
          </p14:sldIdLst>
        </p14:section>
        <p14:section name="Untitled Section" id="{0F348817-F24D-4CA0-B2C5-D9451864E4DB}">
          <p14:sldIdLst>
            <p14:sldId id="265"/>
            <p14:sldId id="271"/>
            <p14:sldId id="267"/>
            <p14:sldId id="270"/>
            <p14:sldId id="268"/>
            <p14:sldId id="269"/>
            <p14:sldId id="337"/>
            <p14:sldId id="311"/>
            <p14:sldId id="314"/>
            <p14:sldId id="318"/>
            <p14:sldId id="321"/>
            <p14:sldId id="322"/>
            <p14:sldId id="324"/>
            <p14:sldId id="289"/>
            <p14:sldId id="307"/>
            <p14:sldId id="308"/>
            <p14:sldId id="327"/>
            <p14:sldId id="328"/>
            <p14:sldId id="338"/>
            <p14:sldId id="339"/>
            <p14:sldId id="340"/>
            <p14:sldId id="3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7" autoAdjust="0"/>
    <p:restoredTop sz="94629" autoAdjust="0"/>
  </p:normalViewPr>
  <p:slideViewPr>
    <p:cSldViewPr snapToGrid="0">
      <p:cViewPr varScale="1">
        <p:scale>
          <a:sx n="86" d="100"/>
          <a:sy n="86" d="100"/>
        </p:scale>
        <p:origin x="48"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6CB77-E32C-43AF-8D32-CD7C33D3FBD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3ABBB7A-A2BE-41B0-BC44-BDA93B85B6FB}">
      <dgm:prSet/>
      <dgm:spPr>
        <a:solidFill>
          <a:schemeClr val="accent6"/>
        </a:solidFill>
      </dgm:spPr>
      <dgm:t>
        <a:bodyPr/>
        <a:lstStyle/>
        <a:p>
          <a:r>
            <a:rPr lang="en-US" b="1" dirty="0"/>
            <a:t>A.  Smart Snacks Standards – APPLY</a:t>
          </a:r>
          <a:endParaRPr lang="en-US" dirty="0"/>
        </a:p>
      </dgm:t>
    </dgm:pt>
    <dgm:pt modelId="{E8890EFE-853B-47CE-A2E6-C1E591A0712E}" type="parTrans" cxnId="{89213313-0689-41A6-8ED7-94FE9C4D6E48}">
      <dgm:prSet/>
      <dgm:spPr/>
      <dgm:t>
        <a:bodyPr/>
        <a:lstStyle/>
        <a:p>
          <a:endParaRPr lang="en-US"/>
        </a:p>
      </dgm:t>
    </dgm:pt>
    <dgm:pt modelId="{C5B5E08B-FD15-412D-B322-F734C0821D07}" type="sibTrans" cxnId="{89213313-0689-41A6-8ED7-94FE9C4D6E48}">
      <dgm:prSet/>
      <dgm:spPr/>
      <dgm:t>
        <a:bodyPr/>
        <a:lstStyle/>
        <a:p>
          <a:endParaRPr lang="en-US"/>
        </a:p>
      </dgm:t>
    </dgm:pt>
    <dgm:pt modelId="{D19C1B87-9993-440D-91B2-45F1E6EA1F48}">
      <dgm:prSet/>
      <dgm:spPr/>
      <dgm:t>
        <a:bodyPr/>
        <a:lstStyle/>
        <a:p>
          <a:r>
            <a:rPr lang="en-US" b="1" dirty="0"/>
            <a:t>B.  Smart Snacks Standards – DO NOT APPLY</a:t>
          </a:r>
          <a:endParaRPr lang="en-US" dirty="0"/>
        </a:p>
      </dgm:t>
    </dgm:pt>
    <dgm:pt modelId="{C469EDA9-7CA4-44DD-82FE-C1387760D431}" type="parTrans" cxnId="{21CE5301-017B-439C-B519-B733DDA30911}">
      <dgm:prSet/>
      <dgm:spPr/>
      <dgm:t>
        <a:bodyPr/>
        <a:lstStyle/>
        <a:p>
          <a:endParaRPr lang="en-US"/>
        </a:p>
      </dgm:t>
    </dgm:pt>
    <dgm:pt modelId="{A9C15E7A-563C-4202-8912-8800057AF003}" type="sibTrans" cxnId="{21CE5301-017B-439C-B519-B733DDA30911}">
      <dgm:prSet/>
      <dgm:spPr/>
      <dgm:t>
        <a:bodyPr/>
        <a:lstStyle/>
        <a:p>
          <a:endParaRPr lang="en-US"/>
        </a:p>
      </dgm:t>
    </dgm:pt>
    <dgm:pt modelId="{934AC0B6-DEF5-4203-8E1F-F5DC7D1D160A}" type="pres">
      <dgm:prSet presAssocID="{AF66CB77-E32C-43AF-8D32-CD7C33D3FBD3}" presName="linear" presStyleCnt="0">
        <dgm:presLayoutVars>
          <dgm:animLvl val="lvl"/>
          <dgm:resizeHandles val="exact"/>
        </dgm:presLayoutVars>
      </dgm:prSet>
      <dgm:spPr/>
    </dgm:pt>
    <dgm:pt modelId="{C029424B-C1DA-460F-88B1-31C64CE168BF}" type="pres">
      <dgm:prSet presAssocID="{D3ABBB7A-A2BE-41B0-BC44-BDA93B85B6FB}" presName="parentText" presStyleLbl="node1" presStyleIdx="0" presStyleCnt="2">
        <dgm:presLayoutVars>
          <dgm:chMax val="0"/>
          <dgm:bulletEnabled val="1"/>
        </dgm:presLayoutVars>
      </dgm:prSet>
      <dgm:spPr/>
    </dgm:pt>
    <dgm:pt modelId="{3EF3B831-C670-4D48-B4DE-B383B7D6B88A}" type="pres">
      <dgm:prSet presAssocID="{C5B5E08B-FD15-412D-B322-F734C0821D07}" presName="spacer" presStyleCnt="0"/>
      <dgm:spPr/>
    </dgm:pt>
    <dgm:pt modelId="{23E0B196-6800-42B2-8709-AAC437A44452}" type="pres">
      <dgm:prSet presAssocID="{D19C1B87-9993-440D-91B2-45F1E6EA1F48}" presName="parentText" presStyleLbl="node1" presStyleIdx="1" presStyleCnt="2">
        <dgm:presLayoutVars>
          <dgm:chMax val="0"/>
          <dgm:bulletEnabled val="1"/>
        </dgm:presLayoutVars>
      </dgm:prSet>
      <dgm:spPr/>
    </dgm:pt>
  </dgm:ptLst>
  <dgm:cxnLst>
    <dgm:cxn modelId="{21CE5301-017B-439C-B519-B733DDA30911}" srcId="{AF66CB77-E32C-43AF-8D32-CD7C33D3FBD3}" destId="{D19C1B87-9993-440D-91B2-45F1E6EA1F48}" srcOrd="1" destOrd="0" parTransId="{C469EDA9-7CA4-44DD-82FE-C1387760D431}" sibTransId="{A9C15E7A-563C-4202-8912-8800057AF003}"/>
    <dgm:cxn modelId="{89213313-0689-41A6-8ED7-94FE9C4D6E48}" srcId="{AF66CB77-E32C-43AF-8D32-CD7C33D3FBD3}" destId="{D3ABBB7A-A2BE-41B0-BC44-BDA93B85B6FB}" srcOrd="0" destOrd="0" parTransId="{E8890EFE-853B-47CE-A2E6-C1E591A0712E}" sibTransId="{C5B5E08B-FD15-412D-B322-F734C0821D07}"/>
    <dgm:cxn modelId="{8017943A-7820-450F-B583-1B939DE78127}" type="presOf" srcId="{D3ABBB7A-A2BE-41B0-BC44-BDA93B85B6FB}" destId="{C029424B-C1DA-460F-88B1-31C64CE168BF}" srcOrd="0" destOrd="0" presId="urn:microsoft.com/office/officeart/2005/8/layout/vList2"/>
    <dgm:cxn modelId="{427EF249-5BD7-4AA0-BC57-1CE685843200}" type="presOf" srcId="{D19C1B87-9993-440D-91B2-45F1E6EA1F48}" destId="{23E0B196-6800-42B2-8709-AAC437A44452}" srcOrd="0" destOrd="0" presId="urn:microsoft.com/office/officeart/2005/8/layout/vList2"/>
    <dgm:cxn modelId="{9AFE72B1-62F5-499C-A424-DDEF9AD50CEF}" type="presOf" srcId="{AF66CB77-E32C-43AF-8D32-CD7C33D3FBD3}" destId="{934AC0B6-DEF5-4203-8E1F-F5DC7D1D160A}" srcOrd="0" destOrd="0" presId="urn:microsoft.com/office/officeart/2005/8/layout/vList2"/>
    <dgm:cxn modelId="{DF9F6E8D-28BE-4F84-B0A1-5F8374316739}" type="presParOf" srcId="{934AC0B6-DEF5-4203-8E1F-F5DC7D1D160A}" destId="{C029424B-C1DA-460F-88B1-31C64CE168BF}" srcOrd="0" destOrd="0" presId="urn:microsoft.com/office/officeart/2005/8/layout/vList2"/>
    <dgm:cxn modelId="{0AA27865-4687-4CCF-9420-436682442C90}" type="presParOf" srcId="{934AC0B6-DEF5-4203-8E1F-F5DC7D1D160A}" destId="{3EF3B831-C670-4D48-B4DE-B383B7D6B88A}" srcOrd="1" destOrd="0" presId="urn:microsoft.com/office/officeart/2005/8/layout/vList2"/>
    <dgm:cxn modelId="{2A33848B-406D-4A7A-AA0B-39D54D41AC10}" type="presParOf" srcId="{934AC0B6-DEF5-4203-8E1F-F5DC7D1D160A}" destId="{23E0B196-6800-42B2-8709-AAC437A4445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9424B-C1DA-460F-88B1-31C64CE168BF}">
      <dsp:nvSpPr>
        <dsp:cNvPr id="0" name=""/>
        <dsp:cNvSpPr/>
      </dsp:nvSpPr>
      <dsp:spPr>
        <a:xfrm>
          <a:off x="0" y="417403"/>
          <a:ext cx="5031485" cy="2098980"/>
        </a:xfrm>
        <a:prstGeom prst="round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t>A.  Smart Snacks Standards – APPLY</a:t>
          </a:r>
          <a:endParaRPr lang="en-US" sz="3900" kern="1200" dirty="0"/>
        </a:p>
      </dsp:txBody>
      <dsp:txXfrm>
        <a:off x="102464" y="519867"/>
        <a:ext cx="4826557" cy="1894052"/>
      </dsp:txXfrm>
    </dsp:sp>
    <dsp:sp modelId="{23E0B196-6800-42B2-8709-AAC437A44452}">
      <dsp:nvSpPr>
        <dsp:cNvPr id="0" name=""/>
        <dsp:cNvSpPr/>
      </dsp:nvSpPr>
      <dsp:spPr>
        <a:xfrm>
          <a:off x="0" y="2628703"/>
          <a:ext cx="5031485" cy="2098980"/>
        </a:xfrm>
        <a:prstGeom prst="roundRect">
          <a:avLst/>
        </a:prstGeom>
        <a:solidFill>
          <a:schemeClr val="accent2">
            <a:hueOff val="-14652658"/>
            <a:satOff val="25593"/>
            <a:lumOff val="14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t>B.  Smart Snacks Standards – DO NOT APPLY</a:t>
          </a:r>
          <a:endParaRPr lang="en-US" sz="3900" kern="1200" dirty="0"/>
        </a:p>
      </dsp:txBody>
      <dsp:txXfrm>
        <a:off x="102464" y="2731167"/>
        <a:ext cx="4826557" cy="18940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AE1C9D2D-394F-438B-B6F6-CF2AE70A1076}" type="datetimeFigureOut">
              <a:rPr lang="en-US" smtClean="0"/>
              <a:t>4/12/2022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4E84526C-F266-4D87-954B-526B23A51BC8}" type="slidenum">
              <a:rPr lang="en-US" smtClean="0"/>
              <a:t>‹#›</a:t>
            </a:fld>
            <a:endParaRPr lang="en-US"/>
          </a:p>
        </p:txBody>
      </p:sp>
    </p:spTree>
    <p:extLst>
      <p:ext uri="{BB962C8B-B14F-4D97-AF65-F5344CB8AC3E}">
        <p14:creationId xmlns:p14="http://schemas.microsoft.com/office/powerpoint/2010/main" val="413841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84526C-F266-4D87-954B-526B23A51BC8}" type="slidenum">
              <a:rPr lang="en-US" smtClean="0"/>
              <a:t>30</a:t>
            </a:fld>
            <a:endParaRPr lang="en-US"/>
          </a:p>
        </p:txBody>
      </p:sp>
    </p:spTree>
    <p:extLst>
      <p:ext uri="{BB962C8B-B14F-4D97-AF65-F5344CB8AC3E}">
        <p14:creationId xmlns:p14="http://schemas.microsoft.com/office/powerpoint/2010/main" val="39342344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095766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64919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04168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91069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E72EB70D-CD01-44DA-83B3-8FEB3383D307}" type="datetime1">
              <a:rPr lang="en-US" smtClean="0"/>
              <a:t>4/12/2022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2403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78458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4/12/2022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7882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4/12/2022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0131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4/12/2022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7381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4/12/2022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7390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D4605E03-BC17-41A7-854C-DFAB672737DC}" type="datetime1">
              <a:rPr lang="en-US" smtClean="0"/>
              <a:t>4/12/2022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76977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408324-A84C-4A45-93B6-78D079CCE772}" type="datetime1">
              <a:rPr lang="en-US" smtClean="0"/>
              <a:t>4/12/2022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1244882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file:///C:\Program%20Files\Inknoe%20ClassPoint\Images\multiple_choice_without%20result_default.png"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5.png"/><Relationship Id="rId2" Type="http://schemas.microsoft.com/office/2007/relationships/media" Target="../media/media16.mp3"/><Relationship Id="rId1" Type="http://schemas.openxmlformats.org/officeDocument/2006/relationships/tags" Target="../tags/tag3.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18.mp3"/><Relationship Id="rId7" Type="http://schemas.openxmlformats.org/officeDocument/2006/relationships/diagramQuickStyle" Target="../diagrams/quickStyle1.xml"/><Relationship Id="rId12" Type="http://schemas.openxmlformats.org/officeDocument/2006/relationships/image" Target="../media/image5.png"/><Relationship Id="rId2" Type="http://schemas.microsoft.com/office/2007/relationships/media" Target="../media/media18.mp3"/><Relationship Id="rId1" Type="http://schemas.openxmlformats.org/officeDocument/2006/relationships/tags" Target="../tags/tag4.xml"/><Relationship Id="rId6" Type="http://schemas.openxmlformats.org/officeDocument/2006/relationships/diagramLayout" Target="../diagrams/layout1.xml"/><Relationship Id="rId11" Type="http://schemas.openxmlformats.org/officeDocument/2006/relationships/image" Target="file:///C:\Program%20Files\Inknoe%20ClassPoint\Images\multiple_choice_without%20result_default.png" TargetMode="Externa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slideLayout" Target="../slideLayouts/slideLayout7.xml"/><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9.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1.mp3"/><Relationship Id="rId7" Type="http://schemas.openxmlformats.org/officeDocument/2006/relationships/image" Target="../media/image20.jpg"/><Relationship Id="rId2" Type="http://schemas.microsoft.com/office/2007/relationships/media" Target="../media/media21.mp3"/><Relationship Id="rId1" Type="http://schemas.openxmlformats.org/officeDocument/2006/relationships/tags" Target="../tags/tag5.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8.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media22.mp3"/><Relationship Id="rId7" Type="http://schemas.openxmlformats.org/officeDocument/2006/relationships/image" Target="../media/image5.png"/><Relationship Id="rId2" Type="http://schemas.microsoft.com/office/2007/relationships/media" Target="../media/media22.mp3"/><Relationship Id="rId1" Type="http://schemas.openxmlformats.org/officeDocument/2006/relationships/tags" Target="../tags/tag6.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3.mp3"/><Relationship Id="rId7" Type="http://schemas.openxmlformats.org/officeDocument/2006/relationships/image" Target="file:///C:\Program%20Files\Inknoe%20ClassPoint\Images\multiple_choice_without%20result_default.png" TargetMode="External"/><Relationship Id="rId2" Type="http://schemas.microsoft.com/office/2007/relationships/media" Target="../media/media23.mp3"/><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21.jpe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4.mp3"/><Relationship Id="rId7" Type="http://schemas.openxmlformats.org/officeDocument/2006/relationships/image" Target="file:///C:\Program%20Files\Inknoe%20ClassPoint\Images\multiple_choice_without%20result_default.png" TargetMode="External"/><Relationship Id="rId2" Type="http://schemas.microsoft.com/office/2007/relationships/media" Target="../media/media24.mp3"/><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5.mp3"/><Relationship Id="rId7" Type="http://schemas.openxmlformats.org/officeDocument/2006/relationships/image" Target="file:///C:\Program%20Files\Inknoe%20ClassPoint\Images\multiple_choice_without%20result_default.png" TargetMode="External"/><Relationship Id="rId2" Type="http://schemas.microsoft.com/office/2007/relationships/media" Target="../media/media25.mp3"/><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23.jp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6.mp3"/><Relationship Id="rId7" Type="http://schemas.openxmlformats.org/officeDocument/2006/relationships/image" Target="file:///C:\Program%20Files\Inknoe%20ClassPoint\Images\multiple_choice_without%20result_default.png" TargetMode="External"/><Relationship Id="rId2" Type="http://schemas.microsoft.com/office/2007/relationships/media" Target="../media/media26.mp3"/><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24.jp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hyperlink" Target="https://foodplanner.healthiergeneration.org/calculator/"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5.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5.png"/><Relationship Id="rId5" Type="http://schemas.openxmlformats.org/officeDocument/2006/relationships/hyperlink" Target="mailto:Tanya.berry1@state.nm.us" TargetMode="Externa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2.mp3"/><Relationship Id="rId7" Type="http://schemas.openxmlformats.org/officeDocument/2006/relationships/image" Target="../media/image14.jpg"/><Relationship Id="rId2" Type="http://schemas.microsoft.com/office/2007/relationships/media" Target="../media/media32.mp3"/><Relationship Id="rId1" Type="http://schemas.openxmlformats.org/officeDocument/2006/relationships/tags" Target="../tags/tag11.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3.mp3"/><Relationship Id="rId7" Type="http://schemas.openxmlformats.org/officeDocument/2006/relationships/image" Target="../media/image29.jpg"/><Relationship Id="rId2" Type="http://schemas.microsoft.com/office/2007/relationships/media" Target="../media/media33.mp3"/><Relationship Id="rId1" Type="http://schemas.openxmlformats.org/officeDocument/2006/relationships/tags" Target="../tags/tag12.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4.mp3"/><Relationship Id="rId7" Type="http://schemas.openxmlformats.org/officeDocument/2006/relationships/image" Target="../media/image30.jpg"/><Relationship Id="rId2" Type="http://schemas.microsoft.com/office/2007/relationships/media" Target="../media/media34.mp3"/><Relationship Id="rId1" Type="http://schemas.openxmlformats.org/officeDocument/2006/relationships/tags" Target="../tags/tag13.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png"/><Relationship Id="rId3" Type="http://schemas.openxmlformats.org/officeDocument/2006/relationships/audio" Target="../media/media35.mp3"/><Relationship Id="rId7" Type="http://schemas.openxmlformats.org/officeDocument/2006/relationships/image" Target="../media/image3.png"/><Relationship Id="rId12" Type="http://schemas.openxmlformats.org/officeDocument/2006/relationships/image" Target="file:///C:\Program%20Files\Inknoe%20ClassPoint\Images\short_answer_without%20result_default.png" TargetMode="External"/><Relationship Id="rId2" Type="http://schemas.microsoft.com/office/2007/relationships/media" Target="../media/media35.mp3"/><Relationship Id="rId1" Type="http://schemas.openxmlformats.org/officeDocument/2006/relationships/tags" Target="../tags/tag14.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0.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C8C9-8A7C-45F2-802C-0BED72FC0503}"/>
              </a:ext>
            </a:extLst>
          </p:cNvPr>
          <p:cNvSpPr>
            <a:spLocks noGrp="1"/>
          </p:cNvSpPr>
          <p:nvPr>
            <p:ph type="ctrTitle"/>
          </p:nvPr>
        </p:nvSpPr>
        <p:spPr>
          <a:xfrm>
            <a:off x="5138777" y="963593"/>
            <a:ext cx="6686907" cy="4375812"/>
          </a:xfrm>
        </p:spPr>
        <p:txBody>
          <a:bodyPr anchor="b">
            <a:normAutofit/>
          </a:bodyPr>
          <a:lstStyle/>
          <a:p>
            <a:pPr algn="ctr">
              <a:lnSpc>
                <a:spcPct val="110000"/>
              </a:lnSpc>
            </a:pPr>
            <a:r>
              <a:rPr lang="en-US" sz="2400" dirty="0"/>
              <a:t>Let’s get smart about </a:t>
            </a:r>
            <a:br>
              <a:rPr lang="en-US" sz="2400" dirty="0"/>
            </a:br>
            <a:r>
              <a:rPr lang="en-US" sz="2400" dirty="0"/>
              <a:t>Smart Snacks in Schools</a:t>
            </a:r>
            <a:br>
              <a:rPr lang="en-US" sz="3200" dirty="0"/>
            </a:br>
            <a:br>
              <a:rPr lang="en-US" sz="2600" dirty="0"/>
            </a:br>
            <a:br>
              <a:rPr lang="en-US" sz="2600" dirty="0"/>
            </a:br>
            <a:br>
              <a:rPr lang="en-US" sz="2600" dirty="0"/>
            </a:br>
            <a:br>
              <a:rPr lang="en-US" sz="2600" dirty="0"/>
            </a:br>
            <a:endParaRPr lang="en-US" sz="2600" dirty="0"/>
          </a:p>
        </p:txBody>
      </p:sp>
      <p:sp>
        <p:nvSpPr>
          <p:cNvPr id="3" name="Subtitle 2">
            <a:extLst>
              <a:ext uri="{FF2B5EF4-FFF2-40B4-BE49-F238E27FC236}">
                <a16:creationId xmlns:a16="http://schemas.microsoft.com/office/drawing/2014/main" id="{16D9C7E6-EE98-47B8-A3A3-F81326673339}"/>
              </a:ext>
            </a:extLst>
          </p:cNvPr>
          <p:cNvSpPr>
            <a:spLocks noGrp="1"/>
          </p:cNvSpPr>
          <p:nvPr>
            <p:ph type="subTitle" idx="1"/>
          </p:nvPr>
        </p:nvSpPr>
        <p:spPr>
          <a:xfrm>
            <a:off x="5673333" y="4526284"/>
            <a:ext cx="5617794" cy="1150937"/>
          </a:xfrm>
        </p:spPr>
        <p:txBody>
          <a:bodyPr anchor="t">
            <a:normAutofit/>
          </a:bodyPr>
          <a:lstStyle/>
          <a:p>
            <a:pPr algn="ctr">
              <a:lnSpc>
                <a:spcPct val="120000"/>
              </a:lnSpc>
              <a:spcBef>
                <a:spcPts val="0"/>
              </a:spcBef>
              <a:spcAft>
                <a:spcPts val="600"/>
              </a:spcAft>
            </a:pPr>
            <a:r>
              <a:rPr lang="en-US" sz="1500" dirty="0"/>
              <a:t>Presented by:  </a:t>
            </a:r>
            <a:br>
              <a:rPr lang="en-US" sz="1500" dirty="0"/>
            </a:br>
            <a:r>
              <a:rPr lang="en-US" sz="1500" dirty="0"/>
              <a:t>Tanya Matson-SSWB </a:t>
            </a:r>
          </a:p>
          <a:p>
            <a:pPr algn="ctr">
              <a:lnSpc>
                <a:spcPct val="120000"/>
              </a:lnSpc>
              <a:spcBef>
                <a:spcPts val="0"/>
              </a:spcBef>
              <a:spcAft>
                <a:spcPts val="600"/>
              </a:spcAft>
            </a:pPr>
            <a:r>
              <a:rPr lang="en-US" sz="1500" dirty="0"/>
              <a:t>Afterschool Snack Coordinator/HE</a:t>
            </a:r>
          </a:p>
        </p:txBody>
      </p:sp>
      <p:pic>
        <p:nvPicPr>
          <p:cNvPr id="5" name="SS1">
            <a:hlinkClick r:id="" action="ppaction://media"/>
            <a:extLst>
              <a:ext uri="{FF2B5EF4-FFF2-40B4-BE49-F238E27FC236}">
                <a16:creationId xmlns:a16="http://schemas.microsoft.com/office/drawing/2014/main" id="{5368705F-55C4-4502-B892-609CCFA8D2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24941" y="6015037"/>
            <a:ext cx="304800" cy="304800"/>
          </a:xfrm>
          <a:prstGeom prst="rect">
            <a:avLst/>
          </a:prstGeom>
        </p:spPr>
      </p:pic>
      <p:pic>
        <p:nvPicPr>
          <p:cNvPr id="6" name="Picture 5" descr="A group of people taking a selfie in a car&#10;&#10;Description automatically generated">
            <a:extLst>
              <a:ext uri="{FF2B5EF4-FFF2-40B4-BE49-F238E27FC236}">
                <a16:creationId xmlns:a16="http://schemas.microsoft.com/office/drawing/2014/main" id="{51140566-D584-48D6-BBFB-4084A19BF63B}"/>
              </a:ext>
            </a:extLst>
          </p:cNvPr>
          <p:cNvPicPr>
            <a:picLocks noChangeAspect="1"/>
          </p:cNvPicPr>
          <p:nvPr/>
        </p:nvPicPr>
        <p:blipFill rotWithShape="1">
          <a:blip r:embed="rId5">
            <a:extLst>
              <a:ext uri="{28A0092B-C50C-407E-A947-70E740481C1C}">
                <a14:useLocalDpi xmlns:a14="http://schemas.microsoft.com/office/drawing/2010/main" val="0"/>
              </a:ext>
            </a:extLst>
          </a:blip>
          <a:srcRect l="8020"/>
          <a:stretch/>
        </p:blipFill>
        <p:spPr>
          <a:xfrm>
            <a:off x="481128" y="1216254"/>
            <a:ext cx="4888894" cy="3986375"/>
          </a:xfrm>
          <a:prstGeom prst="rect">
            <a:avLst/>
          </a:prstGeom>
        </p:spPr>
      </p:pic>
    </p:spTree>
    <p:extLst>
      <p:ext uri="{BB962C8B-B14F-4D97-AF65-F5344CB8AC3E}">
        <p14:creationId xmlns:p14="http://schemas.microsoft.com/office/powerpoint/2010/main" val="21430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descr="A picture containing bottle, beverage, drinking water, vessel&#10;&#10;Description automatically generated">
            <a:extLst>
              <a:ext uri="{FF2B5EF4-FFF2-40B4-BE49-F238E27FC236}">
                <a16:creationId xmlns:a16="http://schemas.microsoft.com/office/drawing/2014/main" id="{0F8B9411-DC07-4539-A3B1-73044898265D}"/>
              </a:ext>
            </a:extLst>
          </p:cNvPr>
          <p:cNvPicPr>
            <a:picLocks noChangeAspect="1"/>
          </p:cNvPicPr>
          <p:nvPr/>
        </p:nvPicPr>
        <p:blipFill rotWithShape="1">
          <a:blip r:embed="rId4">
            <a:extLst>
              <a:ext uri="{28A0092B-C50C-407E-A947-70E740481C1C}">
                <a14:useLocalDpi xmlns:a14="http://schemas.microsoft.com/office/drawing/2010/main" val="0"/>
              </a:ext>
            </a:extLst>
          </a:blip>
          <a:srcRect l="5524" r="12446"/>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3" name="Content Placeholder 2">
            <a:extLst>
              <a:ext uri="{FF2B5EF4-FFF2-40B4-BE49-F238E27FC236}">
                <a16:creationId xmlns:a16="http://schemas.microsoft.com/office/drawing/2014/main" id="{F51EF9BE-F90D-4FCD-AF40-70C57602A795}"/>
              </a:ext>
            </a:extLst>
          </p:cNvPr>
          <p:cNvSpPr>
            <a:spLocks noGrp="1"/>
          </p:cNvSpPr>
          <p:nvPr>
            <p:ph type="body" idx="4294967295"/>
          </p:nvPr>
        </p:nvSpPr>
        <p:spPr>
          <a:xfrm>
            <a:off x="314651" y="1911023"/>
            <a:ext cx="6631536" cy="3651250"/>
          </a:xfrm>
        </p:spPr>
        <p:txBody>
          <a:bodyPr vert="horz" lIns="109728" tIns="109728" rIns="109728" bIns="91440" rtlCol="0">
            <a:normAutofit/>
          </a:bodyPr>
          <a:lstStyle/>
          <a:p>
            <a:pPr marL="0" indent="0">
              <a:buNone/>
            </a:pPr>
            <a:r>
              <a:rPr lang="en-US" dirty="0">
                <a:latin typeface="+mj-lt"/>
              </a:rPr>
              <a:t>Elementary schools may sell up to 8-ounce portions, while middle schools and high schools may sell up to 12-ounce portions of milk and juice. </a:t>
            </a:r>
          </a:p>
          <a:p>
            <a:pPr marL="0" indent="0">
              <a:buNone/>
            </a:pPr>
            <a:endParaRPr lang="en-US" dirty="0">
              <a:latin typeface="+mj-lt"/>
            </a:endParaRPr>
          </a:p>
          <a:p>
            <a:pPr marL="0" indent="0">
              <a:buNone/>
            </a:pPr>
            <a:r>
              <a:rPr lang="en-US" dirty="0">
                <a:latin typeface="+mj-lt"/>
              </a:rPr>
              <a:t>There is no portion size limit for plain water.</a:t>
            </a:r>
          </a:p>
        </p:txBody>
      </p:sp>
      <p:pic>
        <p:nvPicPr>
          <p:cNvPr id="11" name="SS10">
            <a:hlinkClick r:id="" action="ppaction://media"/>
            <a:extLst>
              <a:ext uri="{FF2B5EF4-FFF2-40B4-BE49-F238E27FC236}">
                <a16:creationId xmlns:a16="http://schemas.microsoft.com/office/drawing/2014/main" id="{03251995-2E17-46D2-B501-D81D1C15C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0819" y="5491616"/>
            <a:ext cx="609600" cy="609600"/>
          </a:xfrm>
          <a:prstGeom prst="rect">
            <a:avLst/>
          </a:prstGeom>
        </p:spPr>
      </p:pic>
    </p:spTree>
    <p:extLst>
      <p:ext uri="{BB962C8B-B14F-4D97-AF65-F5344CB8AC3E}">
        <p14:creationId xmlns:p14="http://schemas.microsoft.com/office/powerpoint/2010/main" val="21328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DA90-842F-4655-80DA-EB4CC70F46D0}"/>
              </a:ext>
            </a:extLst>
          </p:cNvPr>
          <p:cNvSpPr>
            <a:spLocks noGrp="1"/>
          </p:cNvSpPr>
          <p:nvPr>
            <p:ph type="title"/>
          </p:nvPr>
        </p:nvSpPr>
        <p:spPr>
          <a:xfrm>
            <a:off x="2415327" y="1176513"/>
            <a:ext cx="8084322" cy="1345269"/>
          </a:xfrm>
        </p:spPr>
        <p:txBody>
          <a:bodyPr>
            <a:normAutofit fontScale="90000"/>
          </a:bodyPr>
          <a:lstStyle/>
          <a:p>
            <a:r>
              <a:rPr lang="en-US" dirty="0"/>
              <a:t> </a:t>
            </a:r>
            <a:br>
              <a:rPr lang="en-US" dirty="0"/>
            </a:br>
            <a:r>
              <a:rPr lang="en-US" sz="3100" dirty="0"/>
              <a:t>The Smart snack standards allow additional for high school:</a:t>
            </a:r>
          </a:p>
        </p:txBody>
      </p:sp>
      <p:sp>
        <p:nvSpPr>
          <p:cNvPr id="3" name="Content Placeholder 2">
            <a:extLst>
              <a:ext uri="{FF2B5EF4-FFF2-40B4-BE49-F238E27FC236}">
                <a16:creationId xmlns:a16="http://schemas.microsoft.com/office/drawing/2014/main" id="{C90701B0-C339-4C2C-9425-E9825667E60E}"/>
              </a:ext>
            </a:extLst>
          </p:cNvPr>
          <p:cNvSpPr>
            <a:spLocks noGrp="1"/>
          </p:cNvSpPr>
          <p:nvPr>
            <p:ph idx="1"/>
          </p:nvPr>
        </p:nvSpPr>
        <p:spPr>
          <a:xfrm>
            <a:off x="282010" y="2765203"/>
            <a:ext cx="10442961" cy="3651504"/>
          </a:xfrm>
        </p:spPr>
        <p:txBody>
          <a:bodyPr>
            <a:normAutofit/>
          </a:bodyPr>
          <a:lstStyle/>
          <a:p>
            <a:pPr marL="0" indent="0" algn="ctr">
              <a:buNone/>
            </a:pPr>
            <a:r>
              <a:rPr lang="en-US" sz="2400" dirty="0">
                <a:latin typeface="+mj-lt"/>
              </a:rPr>
              <a:t>“no calorie” and “lower calorie” beverage options </a:t>
            </a:r>
          </a:p>
          <a:p>
            <a:pPr marL="0" indent="0" algn="ctr">
              <a:buNone/>
            </a:pPr>
            <a:r>
              <a:rPr lang="en-US" sz="2400" dirty="0">
                <a:latin typeface="+mj-lt"/>
              </a:rPr>
              <a:t>for </a:t>
            </a:r>
            <a:r>
              <a:rPr lang="en-US" sz="2400" b="1" u="sng" dirty="0">
                <a:latin typeface="+mj-lt"/>
              </a:rPr>
              <a:t>high school students.</a:t>
            </a:r>
          </a:p>
          <a:p>
            <a:pPr marL="0" indent="0">
              <a:buNone/>
            </a:pPr>
            <a:endParaRPr lang="en-US" sz="2400" b="1" u="sng" dirty="0">
              <a:latin typeface="+mj-lt"/>
            </a:endParaRPr>
          </a:p>
          <a:p>
            <a:pPr lvl="1"/>
            <a:r>
              <a:rPr lang="en-US" sz="2400" dirty="0">
                <a:latin typeface="+mj-lt"/>
              </a:rPr>
              <a:t>No more than 20-ounce portions of calorie-free, flavored water (with or without carbonation); and other flavored and/or carbonated beverages that are labeled to contain &lt; 5 calories per 8 fluid ounces or ≤ 10 calories per 20 fluid ounces.</a:t>
            </a:r>
          </a:p>
          <a:p>
            <a:pPr lvl="1"/>
            <a:r>
              <a:rPr lang="en-US" sz="2400" dirty="0">
                <a:latin typeface="+mj-lt"/>
              </a:rPr>
              <a:t>No more than 12-ounce portions of beverages with ≤ 40 calories per 8 fluid ounces, or ≤ 60 calories per 12 fluid ounces</a:t>
            </a:r>
          </a:p>
        </p:txBody>
      </p:sp>
      <p:pic>
        <p:nvPicPr>
          <p:cNvPr id="5" name="SS11 2">
            <a:hlinkClick r:id="" action="ppaction://media"/>
            <a:extLst>
              <a:ext uri="{FF2B5EF4-FFF2-40B4-BE49-F238E27FC236}">
                <a16:creationId xmlns:a16="http://schemas.microsoft.com/office/drawing/2014/main" id="{8B5CD769-8827-4394-AE13-F92F8D6E94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9649" y="566913"/>
            <a:ext cx="609600" cy="609600"/>
          </a:xfrm>
          <a:prstGeom prst="rect">
            <a:avLst/>
          </a:prstGeom>
        </p:spPr>
      </p:pic>
      <p:pic>
        <p:nvPicPr>
          <p:cNvPr id="7" name="Picture 6" descr="A bottle of alcohol&#10;&#10;Description automatically generated with low confidence">
            <a:extLst>
              <a:ext uri="{FF2B5EF4-FFF2-40B4-BE49-F238E27FC236}">
                <a16:creationId xmlns:a16="http://schemas.microsoft.com/office/drawing/2014/main" id="{B54242B5-CA77-4668-88A2-074043F63BB9}"/>
              </a:ext>
            </a:extLst>
          </p:cNvPr>
          <p:cNvPicPr>
            <a:picLocks noChangeAspect="1"/>
          </p:cNvPicPr>
          <p:nvPr/>
        </p:nvPicPr>
        <p:blipFill rotWithShape="1">
          <a:blip r:embed="rId5">
            <a:extLst>
              <a:ext uri="{28A0092B-C50C-407E-A947-70E740481C1C}">
                <a14:useLocalDpi xmlns:a14="http://schemas.microsoft.com/office/drawing/2010/main" val="0"/>
              </a:ext>
            </a:extLst>
          </a:blip>
          <a:srcRect l="19312" r="12725" b="3648"/>
          <a:stretch/>
        </p:blipFill>
        <p:spPr>
          <a:xfrm>
            <a:off x="495656" y="329994"/>
            <a:ext cx="1717705" cy="2435209"/>
          </a:xfrm>
          <a:prstGeom prst="rect">
            <a:avLst/>
          </a:prstGeom>
        </p:spPr>
      </p:pic>
    </p:spTree>
    <p:extLst>
      <p:ext uri="{BB962C8B-B14F-4D97-AF65-F5344CB8AC3E}">
        <p14:creationId xmlns:p14="http://schemas.microsoft.com/office/powerpoint/2010/main" val="23218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1359-C6BE-480F-923D-D8FC7011E808}"/>
              </a:ext>
            </a:extLst>
          </p:cNvPr>
          <p:cNvSpPr>
            <a:spLocks noGrp="1"/>
          </p:cNvSpPr>
          <p:nvPr>
            <p:ph type="title"/>
          </p:nvPr>
        </p:nvSpPr>
        <p:spPr>
          <a:xfrm>
            <a:off x="346645" y="425352"/>
            <a:ext cx="8391967" cy="1344612"/>
          </a:xfrm>
        </p:spPr>
        <p:txBody>
          <a:bodyPr vert="horz" lIns="109728" tIns="109728" rIns="109728" bIns="91440" rtlCol="0" anchor="b">
            <a:normAutofit fontScale="90000"/>
          </a:bodyPr>
          <a:lstStyle/>
          <a:p>
            <a:r>
              <a:rPr lang="en-US" dirty="0"/>
              <a:t>Other Requirements: Fundraisers</a:t>
            </a:r>
          </a:p>
        </p:txBody>
      </p:sp>
      <p:sp>
        <p:nvSpPr>
          <p:cNvPr id="22" name="TextBox 21">
            <a:extLst>
              <a:ext uri="{FF2B5EF4-FFF2-40B4-BE49-F238E27FC236}">
                <a16:creationId xmlns:a16="http://schemas.microsoft.com/office/drawing/2014/main" id="{20DA9E6F-864B-4BE6-A59F-F19BD26CDFA7}"/>
              </a:ext>
            </a:extLst>
          </p:cNvPr>
          <p:cNvSpPr txBox="1"/>
          <p:nvPr/>
        </p:nvSpPr>
        <p:spPr>
          <a:xfrm>
            <a:off x="346645" y="1861376"/>
            <a:ext cx="11606645" cy="3135248"/>
          </a:xfrm>
          <a:prstGeom prst="rect">
            <a:avLst/>
          </a:prstGeom>
        </p:spPr>
        <p:txBody>
          <a:bodyPr vert="horz" lIns="109728" tIns="109728" rIns="109728" bIns="91440" rtlCol="0">
            <a:noAutofit/>
          </a:bodyPr>
          <a:lstStyle/>
          <a:p>
            <a:pPr>
              <a:lnSpc>
                <a:spcPct val="130000"/>
              </a:lnSpc>
              <a:spcBef>
                <a:spcPts val="930"/>
              </a:spcBef>
              <a:buFont typeface="Corbel" panose="020B0503020204020204" pitchFamily="34" charset="0"/>
            </a:pPr>
            <a:r>
              <a:rPr lang="en-US" sz="2400" spc="150" dirty="0">
                <a:solidFill>
                  <a:schemeClr val="tx1">
                    <a:lumMod val="75000"/>
                    <a:lumOff val="25000"/>
                  </a:schemeClr>
                </a:solidFill>
                <a:latin typeface="+mj-lt"/>
              </a:rPr>
              <a:t>A fundraiser is an event that includes an activity in which currency/tokens/tickets, etc., are exchanged for the sale/purchase of a product in support of the school or school-related activities. Examples include bake sales, candy bar sales, and vending machines where profits are used to support a school-sponsored club or activity, such as the school band or sports team.</a:t>
            </a:r>
          </a:p>
          <a:p>
            <a:pPr>
              <a:lnSpc>
                <a:spcPct val="130000"/>
              </a:lnSpc>
              <a:spcBef>
                <a:spcPts val="930"/>
              </a:spcBef>
              <a:buFont typeface="Corbel" panose="020B0503020204020204" pitchFamily="34" charset="0"/>
            </a:pPr>
            <a:endParaRPr lang="en-US" sz="2000" spc="150" dirty="0">
              <a:solidFill>
                <a:schemeClr val="tx1">
                  <a:lumMod val="75000"/>
                  <a:lumOff val="25000"/>
                </a:schemeClr>
              </a:solidFill>
            </a:endParaRPr>
          </a:p>
        </p:txBody>
      </p:sp>
      <p:pic>
        <p:nvPicPr>
          <p:cNvPr id="3" name="SS12 2">
            <a:hlinkClick r:id="" action="ppaction://media"/>
            <a:extLst>
              <a:ext uri="{FF2B5EF4-FFF2-40B4-BE49-F238E27FC236}">
                <a16:creationId xmlns:a16="http://schemas.microsoft.com/office/drawing/2014/main" id="{464ABE35-1F71-44E6-BF00-BC6EE9F33D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40367" y="5088036"/>
            <a:ext cx="609600" cy="609600"/>
          </a:xfrm>
          <a:prstGeom prst="rect">
            <a:avLst/>
          </a:prstGeom>
        </p:spPr>
      </p:pic>
    </p:spTree>
    <p:extLst>
      <p:ext uri="{BB962C8B-B14F-4D97-AF65-F5344CB8AC3E}">
        <p14:creationId xmlns:p14="http://schemas.microsoft.com/office/powerpoint/2010/main" val="226295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B09996-8D1F-4A9C-89F6-D02BFF18751F}"/>
              </a:ext>
            </a:extLst>
          </p:cNvPr>
          <p:cNvSpPr>
            <a:spLocks noGrp="1"/>
          </p:cNvSpPr>
          <p:nvPr>
            <p:ph idx="1"/>
          </p:nvPr>
        </p:nvSpPr>
        <p:spPr>
          <a:xfrm>
            <a:off x="351584" y="1194638"/>
            <a:ext cx="6442322" cy="4468724"/>
          </a:xfrm>
        </p:spPr>
        <p:txBody>
          <a:bodyPr>
            <a:normAutofit/>
          </a:bodyPr>
          <a:lstStyle/>
          <a:p>
            <a:pPr marL="0" indent="0">
              <a:lnSpc>
                <a:spcPct val="130000"/>
              </a:lnSpc>
              <a:buNone/>
            </a:pPr>
            <a:r>
              <a:rPr lang="en-US" dirty="0">
                <a:latin typeface="+mj-lt"/>
              </a:rPr>
              <a:t>The smart snack standards do not apply during non-school hours, on weekends, and off-campus fundraising events.</a:t>
            </a:r>
          </a:p>
          <a:p>
            <a:pPr marL="0" indent="0">
              <a:lnSpc>
                <a:spcPct val="130000"/>
              </a:lnSpc>
              <a:buNone/>
            </a:pPr>
            <a:endParaRPr lang="en-US" dirty="0">
              <a:latin typeface="+mj-lt"/>
            </a:endParaRPr>
          </a:p>
          <a:p>
            <a:pPr marL="0" indent="0">
              <a:lnSpc>
                <a:spcPct val="130000"/>
              </a:lnSpc>
              <a:buNone/>
            </a:pPr>
            <a:r>
              <a:rPr lang="en-US" dirty="0">
                <a:latin typeface="+mj-lt"/>
              </a:rPr>
              <a:t>6.12.5.8 NMAC – A fundraiser may be conducted only up to one school day on two occasions per semester or trimester term in a school that participates in United States Department of Agriculture school meals programs.</a:t>
            </a:r>
          </a:p>
        </p:txBody>
      </p:sp>
      <p:pic>
        <p:nvPicPr>
          <p:cNvPr id="5" name="Picture 4" descr="Text, whiteboard&#10;&#10;Description automatically generated">
            <a:extLst>
              <a:ext uri="{FF2B5EF4-FFF2-40B4-BE49-F238E27FC236}">
                <a16:creationId xmlns:a16="http://schemas.microsoft.com/office/drawing/2014/main" id="{CDB8D02D-8CEC-4F55-BD6A-9848241C691B}"/>
              </a:ext>
            </a:extLst>
          </p:cNvPr>
          <p:cNvPicPr>
            <a:picLocks noChangeAspect="1"/>
          </p:cNvPicPr>
          <p:nvPr/>
        </p:nvPicPr>
        <p:blipFill rotWithShape="1">
          <a:blip r:embed="rId4">
            <a:extLst>
              <a:ext uri="{28A0092B-C50C-407E-A947-70E740481C1C}">
                <a14:useLocalDpi xmlns:a14="http://schemas.microsoft.com/office/drawing/2010/main" val="0"/>
              </a:ext>
            </a:extLst>
          </a:blip>
          <a:srcRect l="27556" r="23893"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pic>
        <p:nvPicPr>
          <p:cNvPr id="8" name="SS13 2">
            <a:hlinkClick r:id="" action="ppaction://media"/>
            <a:extLst>
              <a:ext uri="{FF2B5EF4-FFF2-40B4-BE49-F238E27FC236}">
                <a16:creationId xmlns:a16="http://schemas.microsoft.com/office/drawing/2014/main" id="{E79D7CD1-9A58-4734-AD35-63744867C3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6587" y="5663362"/>
            <a:ext cx="609600" cy="609600"/>
          </a:xfrm>
          <a:prstGeom prst="rect">
            <a:avLst/>
          </a:prstGeom>
        </p:spPr>
      </p:pic>
    </p:spTree>
    <p:extLst>
      <p:ext uri="{BB962C8B-B14F-4D97-AF65-F5344CB8AC3E}">
        <p14:creationId xmlns:p14="http://schemas.microsoft.com/office/powerpoint/2010/main" val="218023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B88A4C-E476-49B0-9FC9-E5C4B187EB36}"/>
              </a:ext>
            </a:extLst>
          </p:cNvPr>
          <p:cNvSpPr txBox="1"/>
          <p:nvPr/>
        </p:nvSpPr>
        <p:spPr>
          <a:xfrm>
            <a:off x="278621" y="476834"/>
            <a:ext cx="11634758" cy="1261884"/>
          </a:xfrm>
          <a:prstGeom prst="rect">
            <a:avLst/>
          </a:prstGeom>
          <a:noFill/>
        </p:spPr>
        <p:txBody>
          <a:bodyPr wrap="square">
            <a:spAutoFit/>
          </a:bodyPr>
          <a:lstStyle/>
          <a:p>
            <a:pPr algn="ctr"/>
            <a:r>
              <a:rPr lang="en-US" sz="4000" b="1" u="sng" dirty="0">
                <a:solidFill>
                  <a:schemeClr val="accent6"/>
                </a:solidFill>
              </a:rPr>
              <a:t>Smart Snacks Scenarios</a:t>
            </a:r>
            <a:br>
              <a:rPr lang="en-US" dirty="0"/>
            </a:br>
            <a:r>
              <a:rPr lang="en-US" dirty="0"/>
              <a:t>You will be presented with three (3) scenarios. </a:t>
            </a:r>
          </a:p>
          <a:p>
            <a:pPr algn="ctr"/>
            <a:r>
              <a:rPr lang="en-US" dirty="0"/>
              <a:t>Select whether Smart Snacks Standards Apply or Do Not Apply</a:t>
            </a:r>
          </a:p>
        </p:txBody>
      </p:sp>
      <p:sp>
        <p:nvSpPr>
          <p:cNvPr id="13" name="TextBox 12">
            <a:extLst>
              <a:ext uri="{FF2B5EF4-FFF2-40B4-BE49-F238E27FC236}">
                <a16:creationId xmlns:a16="http://schemas.microsoft.com/office/drawing/2014/main" id="{503582F1-77D4-41F6-A1B7-0A005EC08B35}"/>
              </a:ext>
            </a:extLst>
          </p:cNvPr>
          <p:cNvSpPr txBox="1"/>
          <p:nvPr/>
        </p:nvSpPr>
        <p:spPr>
          <a:xfrm>
            <a:off x="278621" y="2391491"/>
            <a:ext cx="11864715" cy="1569660"/>
          </a:xfrm>
          <a:prstGeom prst="rect">
            <a:avLst/>
          </a:prstGeom>
          <a:noFill/>
        </p:spPr>
        <p:txBody>
          <a:bodyPr wrap="square" rtlCol="0">
            <a:spAutoFit/>
          </a:bodyPr>
          <a:lstStyle/>
          <a:p>
            <a:pPr algn="ctr"/>
            <a:r>
              <a:rPr lang="en-US" sz="3200" dirty="0">
                <a:latin typeface="+mj-lt"/>
              </a:rPr>
              <a:t>A vending machine located outside of the lunchroom that is turned on after the last lunch period until 3:30 PM, which is the end of the normal school day.</a:t>
            </a:r>
          </a:p>
        </p:txBody>
      </p:sp>
      <p:sp>
        <p:nvSpPr>
          <p:cNvPr id="14" name="TextBox 13">
            <a:extLst>
              <a:ext uri="{FF2B5EF4-FFF2-40B4-BE49-F238E27FC236}">
                <a16:creationId xmlns:a16="http://schemas.microsoft.com/office/drawing/2014/main" id="{120B976A-6F65-4FE2-BBEB-5E69839A7030}"/>
              </a:ext>
            </a:extLst>
          </p:cNvPr>
          <p:cNvSpPr txBox="1"/>
          <p:nvPr/>
        </p:nvSpPr>
        <p:spPr>
          <a:xfrm>
            <a:off x="3712564" y="4069830"/>
            <a:ext cx="4766872" cy="369332"/>
          </a:xfrm>
          <a:prstGeom prst="rect">
            <a:avLst/>
          </a:prstGeom>
          <a:noFill/>
        </p:spPr>
        <p:txBody>
          <a:bodyPr wrap="square" rtlCol="0">
            <a:spAutoFit/>
          </a:bodyPr>
          <a:lstStyle/>
          <a:p>
            <a:r>
              <a:rPr lang="en-US" dirty="0"/>
              <a:t>A.  </a:t>
            </a:r>
            <a:r>
              <a:rPr lang="en-US" dirty="0">
                <a:latin typeface="+mj-lt"/>
              </a:rPr>
              <a:t>Smart Snacks Standards - APPLY</a:t>
            </a:r>
          </a:p>
        </p:txBody>
      </p:sp>
      <p:sp>
        <p:nvSpPr>
          <p:cNvPr id="15" name="TextBox 14">
            <a:extLst>
              <a:ext uri="{FF2B5EF4-FFF2-40B4-BE49-F238E27FC236}">
                <a16:creationId xmlns:a16="http://schemas.microsoft.com/office/drawing/2014/main" id="{DA437DCC-80F2-4132-BC39-CF56ADED1F9F}"/>
              </a:ext>
            </a:extLst>
          </p:cNvPr>
          <p:cNvSpPr txBox="1"/>
          <p:nvPr/>
        </p:nvSpPr>
        <p:spPr>
          <a:xfrm>
            <a:off x="3712564" y="4626204"/>
            <a:ext cx="5530870" cy="369332"/>
          </a:xfrm>
          <a:prstGeom prst="rect">
            <a:avLst/>
          </a:prstGeom>
          <a:noFill/>
        </p:spPr>
        <p:txBody>
          <a:bodyPr wrap="square" rtlCol="0">
            <a:spAutoFit/>
          </a:bodyPr>
          <a:lstStyle/>
          <a:p>
            <a:r>
              <a:rPr lang="en-US" dirty="0"/>
              <a:t>B.  </a:t>
            </a:r>
            <a:r>
              <a:rPr lang="en-US" dirty="0">
                <a:latin typeface="+mj-lt"/>
              </a:rPr>
              <a:t>Smart Snacks Standards – DO NOT APPLY</a:t>
            </a:r>
          </a:p>
        </p:txBody>
      </p:sp>
      <p:pic>
        <p:nvPicPr>
          <p:cNvPr id="2" name="SS11">
            <a:hlinkClick r:id="" action="ppaction://media"/>
            <a:extLst>
              <a:ext uri="{FF2B5EF4-FFF2-40B4-BE49-F238E27FC236}">
                <a16:creationId xmlns:a16="http://schemas.microsoft.com/office/drawing/2014/main" id="{0960BCED-138C-41EE-98D8-25AD140BE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93127" y="5697996"/>
            <a:ext cx="304800" cy="304800"/>
          </a:xfrm>
          <a:prstGeom prst="rect">
            <a:avLst/>
          </a:prstGeom>
        </p:spPr>
      </p:pic>
      <p:pic>
        <p:nvPicPr>
          <p:cNvPr id="5" name="btnInknoeActivity">
            <a:extLst>
              <a:ext uri="{FF2B5EF4-FFF2-40B4-BE49-F238E27FC236}">
                <a16:creationId xmlns:a16="http://schemas.microsoft.com/office/drawing/2014/main" id="{DCBE5D23-CE84-46D1-8ECF-038ED81A05A4}"/>
              </a:ext>
            </a:extLst>
          </p:cNvPr>
          <p:cNvPicPr>
            <a:picLocks noChangeAspect="1"/>
          </p:cNvPicPr>
          <p:nvPr>
            <p:custDataLst>
              <p:tags r:id="rId3"/>
            </p:custDataLst>
          </p:nvPr>
        </p:nvPicPr>
        <p:blipFill>
          <a:blip r:embed="rId6" r:link="rId7">
            <a:extLst>
              <a:ext uri="{28A0092B-C50C-407E-A947-70E740481C1C}">
                <a14:useLocalDpi xmlns:a14="http://schemas.microsoft.com/office/drawing/2010/main" val="0"/>
              </a:ext>
            </a:extLst>
          </a:blip>
          <a:stretch>
            <a:fillRect/>
          </a:stretch>
        </p:blipFill>
        <p:spPr>
          <a:xfrm>
            <a:off x="9071047" y="5511697"/>
            <a:ext cx="2219546" cy="571500"/>
          </a:xfrm>
          <a:prstGeom prst="rect">
            <a:avLst/>
          </a:prstGeom>
        </p:spPr>
      </p:pic>
    </p:spTree>
    <p:extLst>
      <p:ext uri="{BB962C8B-B14F-4D97-AF65-F5344CB8AC3E}">
        <p14:creationId xmlns:p14="http://schemas.microsoft.com/office/powerpoint/2010/main" val="50802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F852B-5D1D-4BA9-985E-1FDDA852440A}"/>
              </a:ext>
            </a:extLst>
          </p:cNvPr>
          <p:cNvSpPr>
            <a:spLocks noGrp="1"/>
          </p:cNvSpPr>
          <p:nvPr>
            <p:ph type="title"/>
          </p:nvPr>
        </p:nvSpPr>
        <p:spPr>
          <a:xfrm>
            <a:off x="1188340" y="1105232"/>
            <a:ext cx="3013545" cy="4277802"/>
          </a:xfrm>
        </p:spPr>
        <p:txBody>
          <a:bodyPr anchor="ctr">
            <a:normAutofit/>
          </a:bodyPr>
          <a:lstStyle/>
          <a:p>
            <a:r>
              <a:rPr lang="en-US" dirty="0"/>
              <a:t>Scenario #1</a:t>
            </a:r>
          </a:p>
        </p:txBody>
      </p:sp>
      <p:sp>
        <p:nvSpPr>
          <p:cNvPr id="3" name="Content Placeholder 2">
            <a:extLst>
              <a:ext uri="{FF2B5EF4-FFF2-40B4-BE49-F238E27FC236}">
                <a16:creationId xmlns:a16="http://schemas.microsoft.com/office/drawing/2014/main" id="{9F7CF39D-3F5D-4DAB-93C6-81B095B3D6CE}"/>
              </a:ext>
            </a:extLst>
          </p:cNvPr>
          <p:cNvSpPr>
            <a:spLocks noGrp="1"/>
          </p:cNvSpPr>
          <p:nvPr>
            <p:ph idx="1"/>
          </p:nvPr>
        </p:nvSpPr>
        <p:spPr>
          <a:xfrm>
            <a:off x="4201885" y="1105232"/>
            <a:ext cx="7070413" cy="4277802"/>
          </a:xfrm>
        </p:spPr>
        <p:txBody>
          <a:bodyPr anchor="ctr">
            <a:normAutofit/>
          </a:bodyPr>
          <a:lstStyle/>
          <a:p>
            <a:pPr marL="0" indent="0">
              <a:buNone/>
            </a:pPr>
            <a:r>
              <a:rPr lang="en-US" dirty="0">
                <a:latin typeface="+mj-lt"/>
              </a:rPr>
              <a:t>Smart Snacks standards apply because food and/or beverages are being sold to students outside of the school meal programs on the school campus during the school day.</a:t>
            </a:r>
          </a:p>
          <a:p>
            <a:endParaRPr lang="en-US" dirty="0"/>
          </a:p>
        </p:txBody>
      </p:sp>
      <p:pic>
        <p:nvPicPr>
          <p:cNvPr id="4" name="SS12">
            <a:hlinkClick r:id="" action="ppaction://media"/>
            <a:extLst>
              <a:ext uri="{FF2B5EF4-FFF2-40B4-BE49-F238E27FC236}">
                <a16:creationId xmlns:a16="http://schemas.microsoft.com/office/drawing/2014/main" id="{0BD566EE-06F2-4D45-B090-0928FA461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0458" y="4246418"/>
            <a:ext cx="304800" cy="304800"/>
          </a:xfrm>
          <a:prstGeom prst="rect">
            <a:avLst/>
          </a:prstGeom>
        </p:spPr>
      </p:pic>
    </p:spTree>
    <p:extLst>
      <p:ext uri="{BB962C8B-B14F-4D97-AF65-F5344CB8AC3E}">
        <p14:creationId xmlns:p14="http://schemas.microsoft.com/office/powerpoint/2010/main" val="17003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9F3-7F27-4EAF-937D-477BA251EC38}"/>
              </a:ext>
            </a:extLst>
          </p:cNvPr>
          <p:cNvSpPr>
            <a:spLocks noGrp="1"/>
          </p:cNvSpPr>
          <p:nvPr>
            <p:ph type="title" idx="4294967295"/>
          </p:nvPr>
        </p:nvSpPr>
        <p:spPr>
          <a:xfrm>
            <a:off x="333286" y="3454044"/>
            <a:ext cx="11653615" cy="45719"/>
          </a:xfrm>
        </p:spPr>
        <p:txBody>
          <a:bodyPr vert="horz" lIns="109728" tIns="109728" rIns="109728" bIns="91440" rtlCol="0" anchor="b">
            <a:normAutofit fontScale="90000"/>
          </a:bodyPr>
          <a:lstStyle/>
          <a:p>
            <a:pPr>
              <a:lnSpc>
                <a:spcPct val="120000"/>
              </a:lnSpc>
            </a:pPr>
            <a:r>
              <a:rPr lang="en-US" sz="2700" dirty="0"/>
              <a:t>A concession stand is open in the lobby outside of the school gym during an evening basketball game, which starts two hours after the end of the normal school day.</a:t>
            </a:r>
            <a:br>
              <a:rPr lang="en-US" sz="1300" dirty="0"/>
            </a:br>
            <a:endParaRPr lang="en-US" sz="1300" dirty="0"/>
          </a:p>
        </p:txBody>
      </p:sp>
      <p:sp>
        <p:nvSpPr>
          <p:cNvPr id="7" name="TextBox 6">
            <a:extLst>
              <a:ext uri="{FF2B5EF4-FFF2-40B4-BE49-F238E27FC236}">
                <a16:creationId xmlns:a16="http://schemas.microsoft.com/office/drawing/2014/main" id="{7CB215DB-A04F-4709-9222-AC00946EF5DD}"/>
              </a:ext>
            </a:extLst>
          </p:cNvPr>
          <p:cNvSpPr txBox="1"/>
          <p:nvPr/>
        </p:nvSpPr>
        <p:spPr>
          <a:xfrm>
            <a:off x="3575815" y="3541419"/>
            <a:ext cx="6857365" cy="3651250"/>
          </a:xfrm>
          <a:prstGeom prst="rect">
            <a:avLst/>
          </a:prstGeom>
        </p:spPr>
        <p:txBody>
          <a:bodyPr vert="horz" lIns="109728" tIns="109728" rIns="109728" bIns="91440" rtlCol="0">
            <a:normAutofit/>
          </a:bodyPr>
          <a:lstStyle/>
          <a:p>
            <a:pPr indent="-342900">
              <a:lnSpc>
                <a:spcPct val="140000"/>
              </a:lnSpc>
              <a:spcBef>
                <a:spcPts val="930"/>
              </a:spcBef>
              <a:buFont typeface="Corbel" panose="020B0503020204020204" pitchFamily="34" charset="0"/>
              <a:buAutoNum type="alphaUcPeriod"/>
            </a:pPr>
            <a:r>
              <a:rPr lang="en-US" b="1" spc="150" dirty="0">
                <a:solidFill>
                  <a:schemeClr val="tx1">
                    <a:lumMod val="75000"/>
                    <a:lumOff val="25000"/>
                  </a:schemeClr>
                </a:solidFill>
                <a:latin typeface="+mj-lt"/>
              </a:rPr>
              <a:t>Smart Snack Standards – APPLY</a:t>
            </a:r>
          </a:p>
          <a:p>
            <a:pPr indent="-342900">
              <a:lnSpc>
                <a:spcPct val="140000"/>
              </a:lnSpc>
              <a:spcBef>
                <a:spcPts val="930"/>
              </a:spcBef>
              <a:buFont typeface="Corbel" panose="020B0503020204020204" pitchFamily="34" charset="0"/>
              <a:buAutoNum type="alphaUcPeriod"/>
            </a:pPr>
            <a:r>
              <a:rPr lang="en-US" b="1" spc="150" dirty="0">
                <a:solidFill>
                  <a:schemeClr val="tx1">
                    <a:lumMod val="75000"/>
                    <a:lumOff val="25000"/>
                  </a:schemeClr>
                </a:solidFill>
                <a:latin typeface="+mj-lt"/>
              </a:rPr>
              <a:t>Smart Snack Standards – DO NOT APPLY</a:t>
            </a:r>
          </a:p>
        </p:txBody>
      </p:sp>
      <p:pic>
        <p:nvPicPr>
          <p:cNvPr id="10" name="btnInknoeActivity">
            <a:extLst>
              <a:ext uri="{FF2B5EF4-FFF2-40B4-BE49-F238E27FC236}">
                <a16:creationId xmlns:a16="http://schemas.microsoft.com/office/drawing/2014/main" id="{BF56D387-55B8-46C9-8D5E-8C7149B68C25}"/>
              </a:ext>
            </a:extLst>
          </p:cNvPr>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pic>
        <p:nvPicPr>
          <p:cNvPr id="3" name="SS13">
            <a:hlinkClick r:id="" action="ppaction://media"/>
            <a:extLst>
              <a:ext uri="{FF2B5EF4-FFF2-40B4-BE49-F238E27FC236}">
                <a16:creationId xmlns:a16="http://schemas.microsoft.com/office/drawing/2014/main" id="{E4091A53-7D22-470E-A9B8-AFCAA60F55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320428" y="5848350"/>
            <a:ext cx="304800" cy="304800"/>
          </a:xfrm>
          <a:prstGeom prst="rect">
            <a:avLst/>
          </a:prstGeom>
        </p:spPr>
      </p:pic>
    </p:spTree>
    <p:extLst>
      <p:ext uri="{BB962C8B-B14F-4D97-AF65-F5344CB8AC3E}">
        <p14:creationId xmlns:p14="http://schemas.microsoft.com/office/powerpoint/2010/main" val="11569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1280-D3B1-48C3-8029-C35413BFD0BF}"/>
              </a:ext>
            </a:extLst>
          </p:cNvPr>
          <p:cNvSpPr>
            <a:spLocks noGrp="1"/>
          </p:cNvSpPr>
          <p:nvPr>
            <p:ph type="title"/>
          </p:nvPr>
        </p:nvSpPr>
        <p:spPr>
          <a:xfrm>
            <a:off x="830218" y="1833229"/>
            <a:ext cx="3161338" cy="2934031"/>
          </a:xfrm>
        </p:spPr>
        <p:txBody>
          <a:bodyPr anchor="ctr">
            <a:normAutofit/>
          </a:bodyPr>
          <a:lstStyle/>
          <a:p>
            <a:r>
              <a:rPr lang="en-US" dirty="0"/>
              <a:t>Scenario #2</a:t>
            </a:r>
          </a:p>
        </p:txBody>
      </p:sp>
      <p:sp>
        <p:nvSpPr>
          <p:cNvPr id="3" name="Content Placeholder 2">
            <a:extLst>
              <a:ext uri="{FF2B5EF4-FFF2-40B4-BE49-F238E27FC236}">
                <a16:creationId xmlns:a16="http://schemas.microsoft.com/office/drawing/2014/main" id="{DCE951D0-E16F-4CE2-9BC5-FD8F7B911847}"/>
              </a:ext>
            </a:extLst>
          </p:cNvPr>
          <p:cNvSpPr>
            <a:spLocks noGrp="1"/>
          </p:cNvSpPr>
          <p:nvPr>
            <p:ph idx="1"/>
          </p:nvPr>
        </p:nvSpPr>
        <p:spPr>
          <a:xfrm>
            <a:off x="4221622" y="1105306"/>
            <a:ext cx="6845664" cy="4337435"/>
          </a:xfrm>
        </p:spPr>
        <p:txBody>
          <a:bodyPr anchor="ctr">
            <a:normAutofit/>
          </a:bodyPr>
          <a:lstStyle/>
          <a:p>
            <a:pPr marL="0" indent="0">
              <a:buNone/>
            </a:pPr>
            <a:r>
              <a:rPr lang="en-US" sz="2400" dirty="0">
                <a:latin typeface="+mj-lt"/>
              </a:rPr>
              <a:t>Smart Snacks standards do not apply. Food and/or beverages are being sold outside of the school meal programs on the school campus, but not during the school day.</a:t>
            </a:r>
          </a:p>
          <a:p>
            <a:endParaRPr lang="en-US" dirty="0"/>
          </a:p>
        </p:txBody>
      </p:sp>
      <p:pic>
        <p:nvPicPr>
          <p:cNvPr id="4" name="SS14">
            <a:hlinkClick r:id="" action="ppaction://media"/>
            <a:extLst>
              <a:ext uri="{FF2B5EF4-FFF2-40B4-BE49-F238E27FC236}">
                <a16:creationId xmlns:a16="http://schemas.microsoft.com/office/drawing/2014/main" id="{0484D4D3-A056-4A3D-A5EB-EE1A33FEC3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5149" y="5022273"/>
            <a:ext cx="304800" cy="304800"/>
          </a:xfrm>
          <a:prstGeom prst="rect">
            <a:avLst/>
          </a:prstGeom>
        </p:spPr>
      </p:pic>
    </p:spTree>
    <p:extLst>
      <p:ext uri="{BB962C8B-B14F-4D97-AF65-F5344CB8AC3E}">
        <p14:creationId xmlns:p14="http://schemas.microsoft.com/office/powerpoint/2010/main" val="14379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5B9394-E685-4C49-ACD4-95CE4D002CBA}"/>
              </a:ext>
            </a:extLst>
          </p:cNvPr>
          <p:cNvSpPr txBox="1"/>
          <p:nvPr/>
        </p:nvSpPr>
        <p:spPr>
          <a:xfrm>
            <a:off x="154746" y="622092"/>
            <a:ext cx="5511116" cy="4760942"/>
          </a:xfrm>
          <a:prstGeom prst="rect">
            <a:avLst/>
          </a:prstGeom>
        </p:spPr>
        <p:txBody>
          <a:bodyPr vert="horz" lIns="109728" tIns="109728" rIns="109728" bIns="91440" rtlCol="0" anchor="ctr">
            <a:normAutofit/>
          </a:bodyPr>
          <a:lstStyle/>
          <a:p>
            <a:pPr>
              <a:lnSpc>
                <a:spcPct val="120000"/>
              </a:lnSpc>
              <a:spcBef>
                <a:spcPct val="0"/>
              </a:spcBef>
              <a:spcAft>
                <a:spcPts val="600"/>
              </a:spcAft>
            </a:pPr>
            <a:r>
              <a:rPr lang="en-US" sz="2000" b="1" spc="150" dirty="0">
                <a:solidFill>
                  <a:schemeClr val="tx1">
                    <a:lumMod val="75000"/>
                    <a:lumOff val="25000"/>
                  </a:schemeClr>
                </a:solidFill>
                <a:latin typeface="+mj-lt"/>
                <a:ea typeface="+mj-ea"/>
                <a:cs typeface="+mj-cs"/>
              </a:rPr>
              <a:t>As part of a classroom lesson about a foreign country, a teacher brings in and offers to students' samples of food items that are commonly consumed in the country being studied.</a:t>
            </a:r>
          </a:p>
        </p:txBody>
      </p:sp>
      <p:graphicFrame>
        <p:nvGraphicFramePr>
          <p:cNvPr id="40" name="TextBox 3">
            <a:extLst>
              <a:ext uri="{FF2B5EF4-FFF2-40B4-BE49-F238E27FC236}">
                <a16:creationId xmlns:a16="http://schemas.microsoft.com/office/drawing/2014/main" id="{D46E9496-CBD0-96AA-FAC6-ED6AAECC1E5D}"/>
              </a:ext>
            </a:extLst>
          </p:cNvPr>
          <p:cNvGraphicFramePr/>
          <p:nvPr>
            <p:extLst>
              <p:ext uri="{D42A27DB-BD31-4B8C-83A1-F6EECF244321}">
                <p14:modId xmlns:p14="http://schemas.microsoft.com/office/powerpoint/2010/main" val="1712874350"/>
              </p:ext>
            </p:extLst>
          </p:nvPr>
        </p:nvGraphicFramePr>
        <p:xfrm>
          <a:off x="5972174" y="819150"/>
          <a:ext cx="5031485" cy="5145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btnInknoeActivity">
            <a:extLst>
              <a:ext uri="{FF2B5EF4-FFF2-40B4-BE49-F238E27FC236}">
                <a16:creationId xmlns:a16="http://schemas.microsoft.com/office/drawing/2014/main" id="{81F48AAB-2CD1-4572-BFA8-9B4A8FD98AAF}"/>
              </a:ext>
            </a:extLst>
          </p:cNvPr>
          <p:cNvPicPr>
            <a:picLocks noChangeAspect="1"/>
          </p:cNvPicPr>
          <p:nvPr>
            <p:custDataLst>
              <p:tags r:id="rId1"/>
            </p:custDataLst>
          </p:nvPr>
        </p:nvPicPr>
        <p:blipFill>
          <a:blip r:embed="rId10" r:link="rId11">
            <a:extLst>
              <a:ext uri="{28A0092B-C50C-407E-A947-70E740481C1C}">
                <a14:useLocalDpi xmlns:a14="http://schemas.microsoft.com/office/drawing/2010/main" val="0"/>
              </a:ext>
            </a:extLst>
          </a:blip>
          <a:stretch>
            <a:fillRect/>
          </a:stretch>
        </p:blipFill>
        <p:spPr>
          <a:xfrm>
            <a:off x="1547684" y="4196625"/>
            <a:ext cx="2219546" cy="571500"/>
          </a:xfrm>
          <a:prstGeom prst="rect">
            <a:avLst/>
          </a:prstGeom>
        </p:spPr>
      </p:pic>
      <p:pic>
        <p:nvPicPr>
          <p:cNvPr id="2" name="SS15">
            <a:hlinkClick r:id="" action="ppaction://media"/>
            <a:extLst>
              <a:ext uri="{FF2B5EF4-FFF2-40B4-BE49-F238E27FC236}">
                <a16:creationId xmlns:a16="http://schemas.microsoft.com/office/drawing/2014/main" id="{2BC55B72-00A9-4663-BDB1-13BCE3FD784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17337" y="6258719"/>
            <a:ext cx="304800" cy="304800"/>
          </a:xfrm>
          <a:prstGeom prst="rect">
            <a:avLst/>
          </a:prstGeom>
        </p:spPr>
      </p:pic>
    </p:spTree>
    <p:extLst>
      <p:ext uri="{BB962C8B-B14F-4D97-AF65-F5344CB8AC3E}">
        <p14:creationId xmlns:p14="http://schemas.microsoft.com/office/powerpoint/2010/main" val="146299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0B35-7EB0-4DAB-8F32-EA026941E8EB}"/>
              </a:ext>
            </a:extLst>
          </p:cNvPr>
          <p:cNvSpPr>
            <a:spLocks noGrp="1"/>
          </p:cNvSpPr>
          <p:nvPr>
            <p:ph type="title"/>
          </p:nvPr>
        </p:nvSpPr>
        <p:spPr>
          <a:xfrm>
            <a:off x="830218" y="1833229"/>
            <a:ext cx="3161338" cy="2934031"/>
          </a:xfrm>
        </p:spPr>
        <p:txBody>
          <a:bodyPr anchor="ctr">
            <a:normAutofit/>
          </a:bodyPr>
          <a:lstStyle/>
          <a:p>
            <a:r>
              <a:rPr lang="en-US" dirty="0"/>
              <a:t>Scenario #3</a:t>
            </a:r>
          </a:p>
        </p:txBody>
      </p:sp>
      <p:sp>
        <p:nvSpPr>
          <p:cNvPr id="3" name="Content Placeholder 2">
            <a:extLst>
              <a:ext uri="{FF2B5EF4-FFF2-40B4-BE49-F238E27FC236}">
                <a16:creationId xmlns:a16="http://schemas.microsoft.com/office/drawing/2014/main" id="{5CDEF87D-2B4F-4961-80C1-3776CCA1BCA7}"/>
              </a:ext>
            </a:extLst>
          </p:cNvPr>
          <p:cNvSpPr>
            <a:spLocks noGrp="1"/>
          </p:cNvSpPr>
          <p:nvPr>
            <p:ph idx="1"/>
          </p:nvPr>
        </p:nvSpPr>
        <p:spPr>
          <a:xfrm>
            <a:off x="4173661" y="1398297"/>
            <a:ext cx="7337524" cy="4337435"/>
          </a:xfrm>
        </p:spPr>
        <p:txBody>
          <a:bodyPr anchor="ctr">
            <a:normAutofit/>
          </a:bodyPr>
          <a:lstStyle/>
          <a:p>
            <a:pPr marL="0" indent="0">
              <a:buNone/>
            </a:pPr>
            <a:r>
              <a:rPr lang="en-US" dirty="0">
                <a:latin typeface="+mj-lt"/>
              </a:rPr>
              <a:t>Smart Snacks standards do not apply. Food and/or beverages are being offered to students outside of the school meal program on the school campus during the school day. However, the food/beverages are not being sold to students. (Note: The teacher would need to follow the school’s nutrition standards for non-sold, offered foods listed in the local school wellness policy.</a:t>
            </a:r>
          </a:p>
          <a:p>
            <a:endParaRPr lang="en-US" sz="1700" dirty="0"/>
          </a:p>
        </p:txBody>
      </p:sp>
      <p:pic>
        <p:nvPicPr>
          <p:cNvPr id="4" name="SS16">
            <a:hlinkClick r:id="" action="ppaction://media"/>
            <a:extLst>
              <a:ext uri="{FF2B5EF4-FFF2-40B4-BE49-F238E27FC236}">
                <a16:creationId xmlns:a16="http://schemas.microsoft.com/office/drawing/2014/main" id="{430A7432-1DE0-4EA8-85C6-54B212D85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4147" y="4091247"/>
            <a:ext cx="304800" cy="304800"/>
          </a:xfrm>
          <a:prstGeom prst="rect">
            <a:avLst/>
          </a:prstGeom>
        </p:spPr>
      </p:pic>
    </p:spTree>
    <p:extLst>
      <p:ext uri="{BB962C8B-B14F-4D97-AF65-F5344CB8AC3E}">
        <p14:creationId xmlns:p14="http://schemas.microsoft.com/office/powerpoint/2010/main" val="4010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F403-5AFD-45C4-8312-93BD7F0ED21F}"/>
              </a:ext>
            </a:extLst>
          </p:cNvPr>
          <p:cNvSpPr>
            <a:spLocks noGrp="1"/>
          </p:cNvSpPr>
          <p:nvPr>
            <p:ph type="title"/>
          </p:nvPr>
        </p:nvSpPr>
        <p:spPr>
          <a:xfrm>
            <a:off x="229969" y="737659"/>
            <a:ext cx="9727660" cy="1344612"/>
          </a:xfrm>
        </p:spPr>
        <p:txBody>
          <a:bodyPr anchor="b">
            <a:normAutofit/>
          </a:bodyPr>
          <a:lstStyle/>
          <a:p>
            <a:pPr>
              <a:lnSpc>
                <a:spcPct val="120000"/>
              </a:lnSpc>
            </a:pPr>
            <a:r>
              <a:rPr lang="en-US" sz="2400" dirty="0"/>
              <a:t>You understand and acknowledge that:</a:t>
            </a:r>
          </a:p>
        </p:txBody>
      </p:sp>
      <p:sp>
        <p:nvSpPr>
          <p:cNvPr id="3" name="Content Placeholder 2">
            <a:extLst>
              <a:ext uri="{FF2B5EF4-FFF2-40B4-BE49-F238E27FC236}">
                <a16:creationId xmlns:a16="http://schemas.microsoft.com/office/drawing/2014/main" id="{5496F78B-3867-4954-9D38-B41AF755A621}"/>
              </a:ext>
            </a:extLst>
          </p:cNvPr>
          <p:cNvSpPr>
            <a:spLocks noGrp="1"/>
          </p:cNvSpPr>
          <p:nvPr>
            <p:ph idx="1"/>
          </p:nvPr>
        </p:nvSpPr>
        <p:spPr>
          <a:xfrm>
            <a:off x="229969" y="2420148"/>
            <a:ext cx="8317207" cy="3544089"/>
          </a:xfrm>
        </p:spPr>
        <p:txBody>
          <a:bodyPr>
            <a:normAutofit/>
          </a:bodyPr>
          <a:lstStyle/>
          <a:p>
            <a:pPr marL="0" indent="0">
              <a:buNone/>
            </a:pPr>
            <a:r>
              <a:rPr lang="en-US" dirty="0">
                <a:latin typeface="Century Gothic" panose="020B0502020202020204" pitchFamily="34" charset="0"/>
              </a:rPr>
              <a:t>The training you are about to take does not cover the entire scope of the program; and you are responsible for knowing and understanding all handbooks, updates, notices, and guidance, as well as any other form of communication that provide further guidance, clarification or instruction on operating a Student Nutrition Program.</a:t>
            </a:r>
          </a:p>
          <a:p>
            <a:endParaRPr lang="en-US" dirty="0"/>
          </a:p>
        </p:txBody>
      </p:sp>
      <p:pic>
        <p:nvPicPr>
          <p:cNvPr id="5" name="SS2">
            <a:hlinkClick r:id="" action="ppaction://media"/>
            <a:extLst>
              <a:ext uri="{FF2B5EF4-FFF2-40B4-BE49-F238E27FC236}">
                <a16:creationId xmlns:a16="http://schemas.microsoft.com/office/drawing/2014/main" id="{15A69E81-D283-482E-BD72-A401DAD533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63440" y="5343698"/>
            <a:ext cx="304800" cy="304800"/>
          </a:xfrm>
          <a:prstGeom prst="rect">
            <a:avLst/>
          </a:prstGeom>
        </p:spPr>
      </p:pic>
      <p:pic>
        <p:nvPicPr>
          <p:cNvPr id="6" name="Picture 5" descr="A light bulb on top of a stack of books&#10;&#10;Description automatically generated with medium confidence">
            <a:extLst>
              <a:ext uri="{FF2B5EF4-FFF2-40B4-BE49-F238E27FC236}">
                <a16:creationId xmlns:a16="http://schemas.microsoft.com/office/drawing/2014/main" id="{A65FB305-1191-4806-A67B-113A01C96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663" y="2398010"/>
            <a:ext cx="2719791" cy="2039843"/>
          </a:xfrm>
          <a:prstGeom prst="rect">
            <a:avLst/>
          </a:prstGeom>
        </p:spPr>
      </p:pic>
    </p:spTree>
    <p:extLst>
      <p:ext uri="{BB962C8B-B14F-4D97-AF65-F5344CB8AC3E}">
        <p14:creationId xmlns:p14="http://schemas.microsoft.com/office/powerpoint/2010/main" val="2018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F0C1-6C4F-4283-99F9-A6EC7CCC2D72}"/>
              </a:ext>
            </a:extLst>
          </p:cNvPr>
          <p:cNvSpPr>
            <a:spLocks noGrp="1"/>
          </p:cNvSpPr>
          <p:nvPr>
            <p:ph type="title"/>
          </p:nvPr>
        </p:nvSpPr>
        <p:spPr/>
        <p:txBody>
          <a:bodyPr/>
          <a:lstStyle/>
          <a:p>
            <a:r>
              <a:rPr lang="en-US" dirty="0"/>
              <a:t>Let’s test our knowledge</a:t>
            </a:r>
          </a:p>
        </p:txBody>
      </p:sp>
      <p:sp>
        <p:nvSpPr>
          <p:cNvPr id="3" name="Content Placeholder 2">
            <a:extLst>
              <a:ext uri="{FF2B5EF4-FFF2-40B4-BE49-F238E27FC236}">
                <a16:creationId xmlns:a16="http://schemas.microsoft.com/office/drawing/2014/main" id="{0A61E2FA-BBEE-48FD-9175-50697BEDCE7D}"/>
              </a:ext>
            </a:extLst>
          </p:cNvPr>
          <p:cNvSpPr>
            <a:spLocks noGrp="1"/>
          </p:cNvSpPr>
          <p:nvPr>
            <p:ph idx="1"/>
          </p:nvPr>
        </p:nvSpPr>
        <p:spPr/>
        <p:txBody>
          <a:bodyPr/>
          <a:lstStyle/>
          <a:p>
            <a:pPr marL="0" indent="0">
              <a:buNone/>
            </a:pPr>
            <a:r>
              <a:rPr lang="en-US" dirty="0"/>
              <a:t>You can refer to your handouts to answer.</a:t>
            </a:r>
          </a:p>
        </p:txBody>
      </p:sp>
      <p:pic>
        <p:nvPicPr>
          <p:cNvPr id="4" name="SS21 2">
            <a:hlinkClick r:id="" action="ppaction://media"/>
            <a:extLst>
              <a:ext uri="{FF2B5EF4-FFF2-40B4-BE49-F238E27FC236}">
                <a16:creationId xmlns:a16="http://schemas.microsoft.com/office/drawing/2014/main" id="{33E1DBD9-9689-41F3-B6C1-2BDD2F0320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5155" y="1114854"/>
            <a:ext cx="609600" cy="609600"/>
          </a:xfrm>
          <a:prstGeom prst="rect">
            <a:avLst/>
          </a:prstGeom>
        </p:spPr>
      </p:pic>
      <p:pic>
        <p:nvPicPr>
          <p:cNvPr id="6" name="Picture 5" descr="Graphical user interface, text, website&#10;&#10;Description automatically generated">
            <a:extLst>
              <a:ext uri="{FF2B5EF4-FFF2-40B4-BE49-F238E27FC236}">
                <a16:creationId xmlns:a16="http://schemas.microsoft.com/office/drawing/2014/main" id="{8FF74642-809E-4645-96AE-0527E16E2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482" y="2612925"/>
            <a:ext cx="4854011" cy="3586707"/>
          </a:xfrm>
          <a:prstGeom prst="rect">
            <a:avLst/>
          </a:prstGeom>
        </p:spPr>
      </p:pic>
    </p:spTree>
    <p:extLst>
      <p:ext uri="{BB962C8B-B14F-4D97-AF65-F5344CB8AC3E}">
        <p14:creationId xmlns:p14="http://schemas.microsoft.com/office/powerpoint/2010/main" val="16433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AC6849-2C4C-4ACC-9B3F-B2BF629A8ED5}"/>
              </a:ext>
            </a:extLst>
          </p:cNvPr>
          <p:cNvSpPr txBox="1"/>
          <p:nvPr/>
        </p:nvSpPr>
        <p:spPr>
          <a:xfrm>
            <a:off x="1501189" y="582433"/>
            <a:ext cx="9609675" cy="2846567"/>
          </a:xfrm>
          <a:prstGeom prst="rect">
            <a:avLst/>
          </a:prstGeom>
        </p:spPr>
        <p:txBody>
          <a:bodyPr vert="horz" lIns="109728" tIns="109728" rIns="109728" bIns="91440" rtlCol="0">
            <a:noAutofit/>
          </a:bodyPr>
          <a:lstStyle/>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mj-lt"/>
              </a:rPr>
              <a:t>Other than plain water, the size limit for beverages in elementary schools is _____ ?</a:t>
            </a:r>
          </a:p>
          <a:p>
            <a:pPr>
              <a:lnSpc>
                <a:spcPct val="130000"/>
              </a:lnSpc>
              <a:spcBef>
                <a:spcPts val="930"/>
              </a:spcBef>
              <a:buFont typeface="Corbel" panose="020B0503020204020204" pitchFamily="34" charset="0"/>
            </a:pPr>
            <a:endParaRPr lang="en-US" sz="2000"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mj-lt"/>
              </a:rPr>
              <a:t>Select one:</a:t>
            </a:r>
          </a:p>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mj-lt"/>
              </a:rPr>
              <a:t>A. 8 fl. oz.</a:t>
            </a:r>
          </a:p>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mj-lt"/>
              </a:rPr>
              <a:t>B. 12 fl. oz.</a:t>
            </a:r>
          </a:p>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mj-lt"/>
              </a:rPr>
              <a:t>C. 16 fl. oz.</a:t>
            </a:r>
          </a:p>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mj-lt"/>
              </a:rPr>
              <a:t>D. 20 fl. oz.</a:t>
            </a:r>
          </a:p>
        </p:txBody>
      </p:sp>
      <p:pic>
        <p:nvPicPr>
          <p:cNvPr id="23" name="btnInknoeActivity">
            <a:extLst>
              <a:ext uri="{FF2B5EF4-FFF2-40B4-BE49-F238E27FC236}">
                <a16:creationId xmlns:a16="http://schemas.microsoft.com/office/drawing/2014/main" id="{10A3EB0E-2D41-4DD8-AC2D-7721C7489B66}"/>
              </a:ext>
            </a:extLst>
          </p:cNvPr>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1501189" y="4912079"/>
            <a:ext cx="1726829" cy="444633"/>
          </a:xfrm>
          <a:prstGeom prst="rect">
            <a:avLst/>
          </a:prstGeom>
        </p:spPr>
      </p:pic>
      <p:pic>
        <p:nvPicPr>
          <p:cNvPr id="3" name="Picture 2" descr="A group of plastic bottles&#10;&#10;Description automatically generated with low confidence">
            <a:extLst>
              <a:ext uri="{FF2B5EF4-FFF2-40B4-BE49-F238E27FC236}">
                <a16:creationId xmlns:a16="http://schemas.microsoft.com/office/drawing/2014/main" id="{F6C32F66-B0C7-4A9B-B23A-B7400D84F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9435" y="1816773"/>
            <a:ext cx="4307896" cy="3604566"/>
          </a:xfrm>
          <a:prstGeom prst="rect">
            <a:avLst/>
          </a:prstGeom>
        </p:spPr>
      </p:pic>
      <p:pic>
        <p:nvPicPr>
          <p:cNvPr id="5" name="SS22 2">
            <a:hlinkClick r:id="" action="ppaction://media"/>
            <a:extLst>
              <a:ext uri="{FF2B5EF4-FFF2-40B4-BE49-F238E27FC236}">
                <a16:creationId xmlns:a16="http://schemas.microsoft.com/office/drawing/2014/main" id="{1B4AF0CF-6EE2-4D2A-9C82-61F6AB5F98F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175760" y="5642466"/>
            <a:ext cx="609600" cy="609600"/>
          </a:xfrm>
          <a:prstGeom prst="rect">
            <a:avLst/>
          </a:prstGeom>
        </p:spPr>
      </p:pic>
    </p:spTree>
    <p:extLst>
      <p:ext uri="{BB962C8B-B14F-4D97-AF65-F5344CB8AC3E}">
        <p14:creationId xmlns:p14="http://schemas.microsoft.com/office/powerpoint/2010/main" val="121595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4DD7B4-A211-424F-8EF7-504D62AF86D8}"/>
              </a:ext>
            </a:extLst>
          </p:cNvPr>
          <p:cNvSpPr txBox="1"/>
          <p:nvPr/>
        </p:nvSpPr>
        <p:spPr>
          <a:xfrm>
            <a:off x="144087" y="1198694"/>
            <a:ext cx="11772053" cy="2846567"/>
          </a:xfrm>
          <a:prstGeom prst="rect">
            <a:avLst/>
          </a:prstGeom>
        </p:spPr>
        <p:txBody>
          <a:bodyPr vert="horz" lIns="109728" tIns="109728" rIns="109728" bIns="91440" rtlCol="0">
            <a:noAutofit/>
          </a:bodyPr>
          <a:lstStyle/>
          <a:p>
            <a:pPr marL="0" marR="0">
              <a:lnSpc>
                <a:spcPct val="107000"/>
              </a:lnSpc>
              <a:spcBef>
                <a:spcPts val="0"/>
              </a:spcBef>
              <a:spcAft>
                <a:spcPts val="800"/>
              </a:spcAft>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The maximum serving size for a calorie-free beverage in high schools is _____ ?</a:t>
            </a:r>
          </a:p>
          <a:p>
            <a:pPr lvl="6">
              <a:lnSpc>
                <a:spcPct val="107000"/>
              </a:lnSpc>
              <a:spcAft>
                <a:spcPts val="800"/>
              </a:spcAft>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Select one:</a:t>
            </a:r>
          </a:p>
          <a:p>
            <a:pPr lvl="6">
              <a:lnSpc>
                <a:spcPct val="107000"/>
              </a:lnSpc>
              <a:spcAft>
                <a:spcPts val="800"/>
              </a:spcAft>
            </a:pPr>
            <a:r>
              <a:rPr lang="en-US" sz="2400" dirty="0">
                <a:latin typeface="Century Gothic" panose="020B0502020202020204" pitchFamily="34" charset="0"/>
                <a:ea typeface="Calibri" panose="020F0502020204030204" pitchFamily="34" charset="0"/>
                <a:cs typeface="Times New Roman" panose="02020603050405020304" pitchFamily="18" charset="0"/>
              </a:rPr>
              <a:t>A</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12 fl. oz.</a:t>
            </a:r>
          </a:p>
          <a:p>
            <a:pPr lvl="6">
              <a:lnSpc>
                <a:spcPct val="107000"/>
              </a:lnSpc>
              <a:spcAft>
                <a:spcPts val="800"/>
              </a:spcAft>
            </a:pPr>
            <a:r>
              <a:rPr lang="en-US" sz="2400" dirty="0">
                <a:latin typeface="Century Gothic" panose="020B0502020202020204" pitchFamily="34" charset="0"/>
                <a:ea typeface="Calibri" panose="020F0502020204030204" pitchFamily="34" charset="0"/>
                <a:cs typeface="Times New Roman" panose="02020603050405020304" pitchFamily="18" charset="0"/>
              </a:rPr>
              <a:t>B</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16 fl. oz.</a:t>
            </a:r>
          </a:p>
          <a:p>
            <a:pPr lvl="6">
              <a:lnSpc>
                <a:spcPct val="107000"/>
              </a:lnSpc>
              <a:spcAft>
                <a:spcPts val="800"/>
              </a:spcAft>
            </a:pPr>
            <a:r>
              <a:rPr lang="en-US" sz="2400" dirty="0">
                <a:latin typeface="Century Gothic" panose="020B0502020202020204" pitchFamily="34" charset="0"/>
                <a:ea typeface="Calibri" panose="020F0502020204030204" pitchFamily="34" charset="0"/>
                <a:cs typeface="Times New Roman" panose="02020603050405020304" pitchFamily="18" charset="0"/>
              </a:rPr>
              <a:t>C</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20 fl. oz.</a:t>
            </a:r>
          </a:p>
          <a:p>
            <a:pPr lvl="6">
              <a:lnSpc>
                <a:spcPct val="107000"/>
              </a:lnSpc>
              <a:spcAft>
                <a:spcPts val="800"/>
              </a:spcAft>
            </a:pPr>
            <a:r>
              <a:rPr lang="en-US" sz="2400" dirty="0">
                <a:latin typeface="Century Gothic" panose="020B0502020202020204" pitchFamily="34" charset="0"/>
                <a:ea typeface="Calibri" panose="020F0502020204030204" pitchFamily="34" charset="0"/>
                <a:cs typeface="Times New Roman" panose="02020603050405020304" pitchFamily="18" charset="0"/>
              </a:rPr>
              <a:t>D</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24 fl. oz.</a:t>
            </a:r>
          </a:p>
          <a:p>
            <a:pPr>
              <a:lnSpc>
                <a:spcPct val="130000"/>
              </a:lnSpc>
              <a:spcBef>
                <a:spcPts val="930"/>
              </a:spcBef>
              <a:buFont typeface="Corbel" panose="020B0503020204020204" pitchFamily="34" charset="0"/>
            </a:pPr>
            <a:endParaRPr lang="en-US" sz="2400" spc="150" dirty="0">
              <a:solidFill>
                <a:schemeClr val="tx1">
                  <a:lumMod val="75000"/>
                  <a:lumOff val="25000"/>
                </a:schemeClr>
              </a:solidFill>
            </a:endParaRPr>
          </a:p>
        </p:txBody>
      </p:sp>
      <p:pic>
        <p:nvPicPr>
          <p:cNvPr id="6" name="btnInknoeActivity">
            <a:extLst>
              <a:ext uri="{FF2B5EF4-FFF2-40B4-BE49-F238E27FC236}">
                <a16:creationId xmlns:a16="http://schemas.microsoft.com/office/drawing/2014/main" id="{6138D82C-5E1B-4063-9A7D-711B92765C3A}"/>
              </a:ext>
            </a:extLst>
          </p:cNvPr>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3186611" y="4530297"/>
            <a:ext cx="1671919" cy="430494"/>
          </a:xfrm>
          <a:prstGeom prst="rect">
            <a:avLst/>
          </a:prstGeom>
        </p:spPr>
      </p:pic>
      <p:pic>
        <p:nvPicPr>
          <p:cNvPr id="5" name="SS23 2">
            <a:hlinkClick r:id="" action="ppaction://media"/>
            <a:extLst>
              <a:ext uri="{FF2B5EF4-FFF2-40B4-BE49-F238E27FC236}">
                <a16:creationId xmlns:a16="http://schemas.microsoft.com/office/drawing/2014/main" id="{62D879A1-CEA7-4FAC-BDB0-401BE08B2F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415185" y="5785626"/>
            <a:ext cx="609600" cy="609600"/>
          </a:xfrm>
          <a:prstGeom prst="rect">
            <a:avLst/>
          </a:prstGeom>
        </p:spPr>
      </p:pic>
      <p:pic>
        <p:nvPicPr>
          <p:cNvPr id="8" name="Picture 7" descr="A bottle of alcohol&#10;&#10;Description automatically generated with low confidence">
            <a:extLst>
              <a:ext uri="{FF2B5EF4-FFF2-40B4-BE49-F238E27FC236}">
                <a16:creationId xmlns:a16="http://schemas.microsoft.com/office/drawing/2014/main" id="{B550601C-09E2-4F2F-880A-E42030D631CE}"/>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7352" r="20758" b="4174"/>
          <a:stretch/>
        </p:blipFill>
        <p:spPr>
          <a:xfrm>
            <a:off x="6514745" y="1974079"/>
            <a:ext cx="1429210" cy="4324172"/>
          </a:xfrm>
          <a:prstGeom prst="rect">
            <a:avLst/>
          </a:prstGeom>
        </p:spPr>
      </p:pic>
    </p:spTree>
    <p:extLst>
      <p:ext uri="{BB962C8B-B14F-4D97-AF65-F5344CB8AC3E}">
        <p14:creationId xmlns:p14="http://schemas.microsoft.com/office/powerpoint/2010/main" val="21378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Football on green playing field">
            <a:extLst>
              <a:ext uri="{FF2B5EF4-FFF2-40B4-BE49-F238E27FC236}">
                <a16:creationId xmlns:a16="http://schemas.microsoft.com/office/drawing/2014/main" id="{02723719-A992-4371-CCE6-A76E740C9026}"/>
              </a:ext>
            </a:extLst>
          </p:cNvPr>
          <p:cNvPicPr>
            <a:picLocks noChangeAspect="1"/>
          </p:cNvPicPr>
          <p:nvPr/>
        </p:nvPicPr>
        <p:blipFill rotWithShape="1">
          <a:blip r:embed="rId5"/>
          <a:srcRect l="26993" r="-2"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3" name="TextBox 2">
            <a:extLst>
              <a:ext uri="{FF2B5EF4-FFF2-40B4-BE49-F238E27FC236}">
                <a16:creationId xmlns:a16="http://schemas.microsoft.com/office/drawing/2014/main" id="{F11C0DD3-4B32-49B0-BE95-F279BFC3E619}"/>
              </a:ext>
            </a:extLst>
          </p:cNvPr>
          <p:cNvSpPr txBox="1"/>
          <p:nvPr/>
        </p:nvSpPr>
        <p:spPr>
          <a:xfrm>
            <a:off x="246185" y="1539265"/>
            <a:ext cx="6625883" cy="3651250"/>
          </a:xfrm>
          <a:prstGeom prst="rect">
            <a:avLst/>
          </a:prstGeom>
        </p:spPr>
        <p:txBody>
          <a:bodyPr vert="horz" lIns="109728" tIns="109728" rIns="109728" bIns="91440" rtlCol="0">
            <a:normAutofit/>
          </a:bodyPr>
          <a:lstStyle/>
          <a:p>
            <a:pP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A concession stand is open during a Friday night high school football game. Do Smart Snacks standards apply to the snacks sold at the concession stand?</a:t>
            </a:r>
          </a:p>
          <a:p>
            <a:pPr algn="ct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Select one:</a:t>
            </a:r>
          </a:p>
          <a:p>
            <a:pPr algn="ct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a. Yes</a:t>
            </a:r>
          </a:p>
          <a:p>
            <a:pPr algn="ct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b. No</a:t>
            </a:r>
          </a:p>
        </p:txBody>
      </p:sp>
      <p:pic>
        <p:nvPicPr>
          <p:cNvPr id="8" name="btnInknoeActivity">
            <a:extLst>
              <a:ext uri="{FF2B5EF4-FFF2-40B4-BE49-F238E27FC236}">
                <a16:creationId xmlns:a16="http://schemas.microsoft.com/office/drawing/2014/main" id="{E6ABCF56-14B2-436F-BF18-229D29C421F7}"/>
              </a:ext>
            </a:extLst>
          </p:cNvPr>
          <p:cNvPicPr>
            <a:picLocks noChangeAspect="1"/>
          </p:cNvPicPr>
          <p:nvPr>
            <p:custDataLst>
              <p:tags r:id="rId1"/>
            </p:custDataLst>
          </p:nvPr>
        </p:nvPicPr>
        <p:blipFill>
          <a:blip r:embed="rId6" r:link="rId7">
            <a:extLst>
              <a:ext uri="{28A0092B-C50C-407E-A947-70E740481C1C}">
                <a14:useLocalDpi xmlns:a14="http://schemas.microsoft.com/office/drawing/2010/main" val="0"/>
              </a:ext>
            </a:extLst>
          </a:blip>
          <a:stretch>
            <a:fillRect/>
          </a:stretch>
        </p:blipFill>
        <p:spPr>
          <a:xfrm>
            <a:off x="2471572" y="5167007"/>
            <a:ext cx="2219546" cy="571500"/>
          </a:xfrm>
          <a:prstGeom prst="rect">
            <a:avLst/>
          </a:prstGeom>
        </p:spPr>
      </p:pic>
      <p:pic>
        <p:nvPicPr>
          <p:cNvPr id="2" name="SS24 2">
            <a:hlinkClick r:id="" action="ppaction://media"/>
            <a:extLst>
              <a:ext uri="{FF2B5EF4-FFF2-40B4-BE49-F238E27FC236}">
                <a16:creationId xmlns:a16="http://schemas.microsoft.com/office/drawing/2014/main" id="{77F63D55-B8AA-4173-BFAC-1BE9C89E90C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34913" y="5371744"/>
            <a:ext cx="609600" cy="609600"/>
          </a:xfrm>
          <a:prstGeom prst="rect">
            <a:avLst/>
          </a:prstGeom>
        </p:spPr>
      </p:pic>
    </p:spTree>
    <p:extLst>
      <p:ext uri="{BB962C8B-B14F-4D97-AF65-F5344CB8AC3E}">
        <p14:creationId xmlns:p14="http://schemas.microsoft.com/office/powerpoint/2010/main" val="87050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Colourful desserts">
            <a:extLst>
              <a:ext uri="{FF2B5EF4-FFF2-40B4-BE49-F238E27FC236}">
                <a16:creationId xmlns:a16="http://schemas.microsoft.com/office/drawing/2014/main" id="{C3259E12-C352-B0D8-662C-8DF9C8E4FA33}"/>
              </a:ext>
            </a:extLst>
          </p:cNvPr>
          <p:cNvPicPr>
            <a:picLocks noChangeAspect="1"/>
          </p:cNvPicPr>
          <p:nvPr/>
        </p:nvPicPr>
        <p:blipFill rotWithShape="1">
          <a:blip r:embed="rId5"/>
          <a:srcRect l="17515" r="13966" b="-3"/>
          <a:stretch/>
        </p:blipFill>
        <p:spPr>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
        <p:nvSpPr>
          <p:cNvPr id="3" name="TextBox 2">
            <a:extLst>
              <a:ext uri="{FF2B5EF4-FFF2-40B4-BE49-F238E27FC236}">
                <a16:creationId xmlns:a16="http://schemas.microsoft.com/office/drawing/2014/main" id="{8F60398C-6EB7-4E63-8EE0-BC5F39881E21}"/>
              </a:ext>
            </a:extLst>
          </p:cNvPr>
          <p:cNvSpPr txBox="1"/>
          <p:nvPr/>
        </p:nvSpPr>
        <p:spPr>
          <a:xfrm>
            <a:off x="6162259" y="1505244"/>
            <a:ext cx="5442185" cy="4458994"/>
          </a:xfrm>
          <a:prstGeom prst="rect">
            <a:avLst/>
          </a:prstGeom>
        </p:spPr>
        <p:txBody>
          <a:bodyPr vert="horz" lIns="109728" tIns="109728" rIns="109728" bIns="91440" rtlCol="0">
            <a:normAutofit/>
          </a:bodyPr>
          <a:lstStyle/>
          <a:p>
            <a:pPr>
              <a:lnSpc>
                <a:spcPct val="140000"/>
              </a:lnSpc>
              <a:spcBef>
                <a:spcPts val="930"/>
              </a:spcBef>
              <a:buFont typeface="Corbel" panose="020B0503020204020204" pitchFamily="34" charset="0"/>
            </a:pPr>
            <a:r>
              <a:rPr lang="en-US" spc="150" dirty="0">
                <a:solidFill>
                  <a:schemeClr val="tx1">
                    <a:lumMod val="75000"/>
                    <a:lumOff val="25000"/>
                  </a:schemeClr>
                </a:solidFill>
                <a:latin typeface="+mj-lt"/>
              </a:rPr>
              <a:t>Snacks that parents send to school for birthday celebrations must meet Smart Snacks standards.</a:t>
            </a:r>
          </a:p>
          <a:p>
            <a:pPr algn="ctr">
              <a:lnSpc>
                <a:spcPct val="140000"/>
              </a:lnSpc>
              <a:spcBef>
                <a:spcPts val="930"/>
              </a:spcBef>
              <a:buFont typeface="Corbel" panose="020B0503020204020204" pitchFamily="34" charset="0"/>
            </a:pPr>
            <a:r>
              <a:rPr lang="en-US" spc="150" dirty="0">
                <a:solidFill>
                  <a:schemeClr val="tx1">
                    <a:lumMod val="75000"/>
                    <a:lumOff val="25000"/>
                  </a:schemeClr>
                </a:solidFill>
                <a:latin typeface="+mj-lt"/>
              </a:rPr>
              <a:t>Select one:</a:t>
            </a:r>
          </a:p>
          <a:p>
            <a:pPr algn="ctr">
              <a:lnSpc>
                <a:spcPct val="140000"/>
              </a:lnSpc>
              <a:spcBef>
                <a:spcPts val="930"/>
              </a:spcBef>
              <a:buFont typeface="Corbel" panose="020B0503020204020204" pitchFamily="34" charset="0"/>
            </a:pPr>
            <a:r>
              <a:rPr lang="en-US" spc="150" dirty="0">
                <a:solidFill>
                  <a:schemeClr val="tx1">
                    <a:lumMod val="75000"/>
                    <a:lumOff val="25000"/>
                  </a:schemeClr>
                </a:solidFill>
                <a:latin typeface="+mj-lt"/>
              </a:rPr>
              <a:t>A.  True</a:t>
            </a:r>
          </a:p>
          <a:p>
            <a:pPr algn="ctr">
              <a:lnSpc>
                <a:spcPct val="140000"/>
              </a:lnSpc>
              <a:spcBef>
                <a:spcPts val="930"/>
              </a:spcBef>
              <a:buFont typeface="Corbel" panose="020B0503020204020204" pitchFamily="34" charset="0"/>
            </a:pPr>
            <a:r>
              <a:rPr lang="en-US" spc="150" dirty="0">
                <a:solidFill>
                  <a:schemeClr val="tx1">
                    <a:lumMod val="75000"/>
                    <a:lumOff val="25000"/>
                  </a:schemeClr>
                </a:solidFill>
                <a:latin typeface="+mj-lt"/>
              </a:rPr>
              <a:t>B.  False</a:t>
            </a:r>
          </a:p>
        </p:txBody>
      </p:sp>
      <p:pic>
        <p:nvPicPr>
          <p:cNvPr id="8" name="btnInknoeActivity">
            <a:extLst>
              <a:ext uri="{FF2B5EF4-FFF2-40B4-BE49-F238E27FC236}">
                <a16:creationId xmlns:a16="http://schemas.microsoft.com/office/drawing/2014/main" id="{4AC79ADF-6635-4745-977D-14D07EC689B9}"/>
              </a:ext>
            </a:extLst>
          </p:cNvPr>
          <p:cNvPicPr>
            <a:picLocks noChangeAspect="1"/>
          </p:cNvPicPr>
          <p:nvPr>
            <p:custDataLst>
              <p:tags r:id="rId1"/>
            </p:custDataLst>
          </p:nvPr>
        </p:nvPicPr>
        <p:blipFill>
          <a:blip r:embed="rId6" r:link="rId7">
            <a:extLst>
              <a:ext uri="{28A0092B-C50C-407E-A947-70E740481C1C}">
                <a14:useLocalDpi xmlns:a14="http://schemas.microsoft.com/office/drawing/2010/main" val="0"/>
              </a:ext>
            </a:extLst>
          </a:blip>
          <a:stretch>
            <a:fillRect/>
          </a:stretch>
        </p:blipFill>
        <p:spPr>
          <a:xfrm>
            <a:off x="7773578" y="4473958"/>
            <a:ext cx="2219546" cy="571500"/>
          </a:xfrm>
          <a:prstGeom prst="rect">
            <a:avLst/>
          </a:prstGeom>
        </p:spPr>
      </p:pic>
      <p:pic>
        <p:nvPicPr>
          <p:cNvPr id="2" name="SS25 2">
            <a:hlinkClick r:id="" action="ppaction://media"/>
            <a:extLst>
              <a:ext uri="{FF2B5EF4-FFF2-40B4-BE49-F238E27FC236}">
                <a16:creationId xmlns:a16="http://schemas.microsoft.com/office/drawing/2014/main" id="{333B4A91-D4BD-4937-968B-B0971B5E903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018046" y="5986064"/>
            <a:ext cx="609600" cy="609600"/>
          </a:xfrm>
          <a:prstGeom prst="rect">
            <a:avLst/>
          </a:prstGeom>
        </p:spPr>
      </p:pic>
    </p:spTree>
    <p:extLst>
      <p:ext uri="{BB962C8B-B14F-4D97-AF65-F5344CB8AC3E}">
        <p14:creationId xmlns:p14="http://schemas.microsoft.com/office/powerpoint/2010/main" val="425701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C1D797-D679-4A1C-844E-235332492510}"/>
              </a:ext>
            </a:extLst>
          </p:cNvPr>
          <p:cNvPicPr>
            <a:picLocks noChangeAspect="1"/>
          </p:cNvPicPr>
          <p:nvPr/>
        </p:nvPicPr>
        <p:blipFill rotWithShape="1">
          <a:blip r:embed="rId5">
            <a:extLst>
              <a:ext uri="{28A0092B-C50C-407E-A947-70E740481C1C}">
                <a14:useLocalDpi xmlns:a14="http://schemas.microsoft.com/office/drawing/2010/main" val="0"/>
              </a:ext>
            </a:extLst>
          </a:blip>
          <a:srcRect r="5360" b="1"/>
          <a:stretch/>
        </p:blipFill>
        <p:spPr>
          <a:xfrm>
            <a:off x="87702" y="1229193"/>
            <a:ext cx="6349322" cy="4377532"/>
          </a:xfrm>
          <a:prstGeom prst="rect">
            <a:avLst/>
          </a:prstGeom>
        </p:spPr>
      </p:pic>
      <p:sp>
        <p:nvSpPr>
          <p:cNvPr id="3" name="TextBox 2">
            <a:extLst>
              <a:ext uri="{FF2B5EF4-FFF2-40B4-BE49-F238E27FC236}">
                <a16:creationId xmlns:a16="http://schemas.microsoft.com/office/drawing/2014/main" id="{AC77B89A-E773-4BAF-BCFE-3CB48003C0E9}"/>
              </a:ext>
            </a:extLst>
          </p:cNvPr>
          <p:cNvSpPr txBox="1"/>
          <p:nvPr/>
        </p:nvSpPr>
        <p:spPr>
          <a:xfrm>
            <a:off x="6580262" y="1480267"/>
            <a:ext cx="4975513" cy="3121596"/>
          </a:xfrm>
          <a:prstGeom prst="rect">
            <a:avLst/>
          </a:prstGeom>
        </p:spPr>
        <p:txBody>
          <a:bodyPr vert="horz" lIns="109728" tIns="109728" rIns="109728" bIns="91440" rtlCol="0">
            <a:normAutofit/>
          </a:bodyPr>
          <a:lstStyle/>
          <a:p>
            <a:pPr>
              <a:lnSpc>
                <a:spcPct val="130000"/>
              </a:lnSpc>
              <a:spcBef>
                <a:spcPts val="930"/>
              </a:spcBef>
              <a:buFont typeface="Corbel" panose="020B0503020204020204" pitchFamily="34" charset="0"/>
            </a:pPr>
            <a:r>
              <a:rPr lang="en-US" spc="150" dirty="0">
                <a:solidFill>
                  <a:schemeClr val="tx1">
                    <a:lumMod val="75000"/>
                    <a:lumOff val="25000"/>
                  </a:schemeClr>
                </a:solidFill>
                <a:latin typeface="+mj-lt"/>
              </a:rPr>
              <a:t>Plain water, low fat milk, non-fat milk, and 100% fruit/vegetable juice are allowable for sale at all grade levels.</a:t>
            </a:r>
          </a:p>
          <a:p>
            <a:pPr algn="ctr">
              <a:lnSpc>
                <a:spcPct val="130000"/>
              </a:lnSpc>
              <a:spcBef>
                <a:spcPts val="930"/>
              </a:spcBef>
              <a:buFont typeface="Corbel" panose="020B0503020204020204" pitchFamily="34" charset="0"/>
            </a:pPr>
            <a:r>
              <a:rPr lang="en-US" spc="150" dirty="0">
                <a:solidFill>
                  <a:schemeClr val="tx1">
                    <a:lumMod val="75000"/>
                    <a:lumOff val="25000"/>
                  </a:schemeClr>
                </a:solidFill>
                <a:latin typeface="+mj-lt"/>
              </a:rPr>
              <a:t>Select one:</a:t>
            </a:r>
          </a:p>
          <a:p>
            <a:pPr algn="ctr">
              <a:lnSpc>
                <a:spcPct val="130000"/>
              </a:lnSpc>
              <a:spcBef>
                <a:spcPts val="930"/>
              </a:spcBef>
              <a:buFont typeface="Corbel" panose="020B0503020204020204" pitchFamily="34" charset="0"/>
            </a:pPr>
            <a:r>
              <a:rPr lang="en-US" spc="150" dirty="0">
                <a:solidFill>
                  <a:schemeClr val="tx1">
                    <a:lumMod val="75000"/>
                    <a:lumOff val="25000"/>
                  </a:schemeClr>
                </a:solidFill>
                <a:latin typeface="+mj-lt"/>
              </a:rPr>
              <a:t>A.  True</a:t>
            </a:r>
          </a:p>
          <a:p>
            <a:pPr algn="ctr">
              <a:lnSpc>
                <a:spcPct val="130000"/>
              </a:lnSpc>
              <a:spcBef>
                <a:spcPts val="930"/>
              </a:spcBef>
              <a:buFont typeface="Corbel" panose="020B0503020204020204" pitchFamily="34" charset="0"/>
            </a:pPr>
            <a:r>
              <a:rPr lang="en-US" spc="150" dirty="0">
                <a:solidFill>
                  <a:schemeClr val="tx1">
                    <a:lumMod val="75000"/>
                    <a:lumOff val="25000"/>
                  </a:schemeClr>
                </a:solidFill>
                <a:latin typeface="+mj-lt"/>
              </a:rPr>
              <a:t>B.  False</a:t>
            </a:r>
          </a:p>
        </p:txBody>
      </p:sp>
      <p:pic>
        <p:nvPicPr>
          <p:cNvPr id="9" name="btnInknoeActivity">
            <a:extLst>
              <a:ext uri="{FF2B5EF4-FFF2-40B4-BE49-F238E27FC236}">
                <a16:creationId xmlns:a16="http://schemas.microsoft.com/office/drawing/2014/main" id="{65C6EF51-1820-4295-88CF-A0544572D54C}"/>
              </a:ext>
            </a:extLst>
          </p:cNvPr>
          <p:cNvPicPr>
            <a:picLocks noChangeAspect="1"/>
          </p:cNvPicPr>
          <p:nvPr>
            <p:custDataLst>
              <p:tags r:id="rId1"/>
            </p:custDataLst>
          </p:nvPr>
        </p:nvPicPr>
        <p:blipFill>
          <a:blip r:embed="rId6" r:link="rId7">
            <a:extLst>
              <a:ext uri="{28A0092B-C50C-407E-A947-70E740481C1C}">
                <a14:useLocalDpi xmlns:a14="http://schemas.microsoft.com/office/drawing/2010/main" val="0"/>
              </a:ext>
            </a:extLst>
          </a:blip>
          <a:stretch>
            <a:fillRect/>
          </a:stretch>
        </p:blipFill>
        <p:spPr>
          <a:xfrm>
            <a:off x="1906030" y="5951499"/>
            <a:ext cx="2219546" cy="571500"/>
          </a:xfrm>
          <a:prstGeom prst="rect">
            <a:avLst/>
          </a:prstGeom>
        </p:spPr>
      </p:pic>
      <p:pic>
        <p:nvPicPr>
          <p:cNvPr id="11" name="SS26 2">
            <a:hlinkClick r:id="" action="ppaction://media"/>
            <a:extLst>
              <a:ext uri="{FF2B5EF4-FFF2-40B4-BE49-F238E27FC236}">
                <a16:creationId xmlns:a16="http://schemas.microsoft.com/office/drawing/2014/main" id="{8870EBD5-D168-4BF6-99D7-77BB4337BD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092318" y="4768134"/>
            <a:ext cx="609600" cy="609600"/>
          </a:xfrm>
          <a:prstGeom prst="rect">
            <a:avLst/>
          </a:prstGeom>
        </p:spPr>
      </p:pic>
    </p:spTree>
    <p:extLst>
      <p:ext uri="{BB962C8B-B14F-4D97-AF65-F5344CB8AC3E}">
        <p14:creationId xmlns:p14="http://schemas.microsoft.com/office/powerpoint/2010/main" val="158752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17C810-88D0-4867-AA0A-66A18C36DBE8}"/>
              </a:ext>
            </a:extLst>
          </p:cNvPr>
          <p:cNvSpPr txBox="1"/>
          <p:nvPr/>
        </p:nvSpPr>
        <p:spPr>
          <a:xfrm>
            <a:off x="779490" y="1759158"/>
            <a:ext cx="5643394" cy="3651250"/>
          </a:xfrm>
          <a:prstGeom prst="rect">
            <a:avLst/>
          </a:prstGeom>
        </p:spPr>
        <p:txBody>
          <a:bodyPr vert="horz" lIns="109728" tIns="109728" rIns="109728" bIns="91440" rtlCol="0">
            <a:normAutofit/>
          </a:bodyPr>
          <a:lstStyle/>
          <a:p>
            <a:pP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Diet soda may be sold in high schools.</a:t>
            </a:r>
          </a:p>
          <a:p>
            <a:pP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Select one:</a:t>
            </a:r>
          </a:p>
          <a:p>
            <a:pPr algn="ct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A. True</a:t>
            </a:r>
          </a:p>
          <a:p>
            <a:pPr algn="ct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B. False</a:t>
            </a:r>
          </a:p>
        </p:txBody>
      </p:sp>
      <p:pic>
        <p:nvPicPr>
          <p:cNvPr id="4" name="Picture 3" descr="A group of cans&#10;&#10;Description automatically generated with low confidence">
            <a:extLst>
              <a:ext uri="{FF2B5EF4-FFF2-40B4-BE49-F238E27FC236}">
                <a16:creationId xmlns:a16="http://schemas.microsoft.com/office/drawing/2014/main" id="{28AFECED-4E8E-4363-80D3-9A36E1F00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386" y="933394"/>
            <a:ext cx="4688887" cy="5405059"/>
          </a:xfrm>
          <a:prstGeom prst="rect">
            <a:avLst/>
          </a:prstGeom>
        </p:spPr>
      </p:pic>
      <p:pic>
        <p:nvPicPr>
          <p:cNvPr id="7" name="btnInknoeActivity">
            <a:extLst>
              <a:ext uri="{FF2B5EF4-FFF2-40B4-BE49-F238E27FC236}">
                <a16:creationId xmlns:a16="http://schemas.microsoft.com/office/drawing/2014/main" id="{0B164AEF-B481-4D8D-8487-993D332D5EF6}"/>
              </a:ext>
            </a:extLst>
          </p:cNvPr>
          <p:cNvPicPr>
            <a:picLocks noChangeAspect="1"/>
          </p:cNvPicPr>
          <p:nvPr>
            <p:custDataLst>
              <p:tags r:id="rId1"/>
            </p:custDataLst>
          </p:nvPr>
        </p:nvPicPr>
        <p:blipFill>
          <a:blip r:embed="rId6" r:link="rId7">
            <a:extLst>
              <a:ext uri="{28A0092B-C50C-407E-A947-70E740481C1C}">
                <a14:useLocalDpi xmlns:a14="http://schemas.microsoft.com/office/drawing/2010/main" val="0"/>
              </a:ext>
            </a:extLst>
          </a:blip>
          <a:stretch>
            <a:fillRect/>
          </a:stretch>
        </p:blipFill>
        <p:spPr>
          <a:xfrm>
            <a:off x="2796012" y="5167687"/>
            <a:ext cx="1885219" cy="485443"/>
          </a:xfrm>
          <a:prstGeom prst="rect">
            <a:avLst/>
          </a:prstGeom>
        </p:spPr>
      </p:pic>
      <p:pic>
        <p:nvPicPr>
          <p:cNvPr id="5" name="SS27 2">
            <a:hlinkClick r:id="" action="ppaction://media"/>
            <a:extLst>
              <a:ext uri="{FF2B5EF4-FFF2-40B4-BE49-F238E27FC236}">
                <a16:creationId xmlns:a16="http://schemas.microsoft.com/office/drawing/2014/main" id="{FF4EDDB0-63E4-4E93-A3E7-35062EEEBC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32859" y="6102142"/>
            <a:ext cx="609600" cy="609600"/>
          </a:xfrm>
          <a:prstGeom prst="rect">
            <a:avLst/>
          </a:prstGeom>
        </p:spPr>
      </p:pic>
    </p:spTree>
    <p:extLst>
      <p:ext uri="{BB962C8B-B14F-4D97-AF65-F5344CB8AC3E}">
        <p14:creationId xmlns:p14="http://schemas.microsoft.com/office/powerpoint/2010/main" val="219794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5C655-9F84-42E3-82AF-05A7A0B2FF35}"/>
              </a:ext>
            </a:extLst>
          </p:cNvPr>
          <p:cNvSpPr txBox="1"/>
          <p:nvPr/>
        </p:nvSpPr>
        <p:spPr>
          <a:xfrm>
            <a:off x="91343" y="965130"/>
            <a:ext cx="6684212" cy="5420679"/>
          </a:xfrm>
          <a:prstGeom prst="rect">
            <a:avLst/>
          </a:prstGeom>
        </p:spPr>
        <p:txBody>
          <a:bodyPr vert="horz" lIns="109728" tIns="109728" rIns="109728" bIns="91440" rtlCol="0" anchor="t">
            <a:noAutofit/>
          </a:bodyPr>
          <a:lstStyle/>
          <a:p>
            <a:pPr>
              <a:lnSpc>
                <a:spcPct val="130000"/>
              </a:lnSpc>
              <a:spcBef>
                <a:spcPts val="930"/>
              </a:spcBef>
              <a:buFont typeface="Corbel" panose="020B0503020204020204" pitchFamily="34" charset="0"/>
            </a:pPr>
            <a:r>
              <a:rPr lang="en-US" b="1" u="sng" spc="150" dirty="0">
                <a:solidFill>
                  <a:schemeClr val="tx1">
                    <a:lumMod val="75000"/>
                    <a:lumOff val="25000"/>
                  </a:schemeClr>
                </a:solidFill>
                <a:latin typeface="+mj-lt"/>
              </a:rPr>
              <a:t>Smart Snacks Product Calculator</a:t>
            </a:r>
          </a:p>
          <a:p>
            <a:pPr>
              <a:lnSpc>
                <a:spcPct val="130000"/>
              </a:lnSpc>
              <a:spcBef>
                <a:spcPts val="930"/>
              </a:spcBef>
              <a:buFont typeface="Corbel" panose="020B0503020204020204" pitchFamily="34" charset="0"/>
            </a:pPr>
            <a:endParaRPr lang="en-US" b="1" u="sng" spc="150" dirty="0">
              <a:solidFill>
                <a:schemeClr val="tx1">
                  <a:lumMod val="75000"/>
                  <a:lumOff val="25000"/>
                </a:schemeClr>
              </a:solidFill>
              <a:latin typeface="+mj-lt"/>
            </a:endParaRPr>
          </a:p>
          <a:p>
            <a:pPr>
              <a:lnSpc>
                <a:spcPct val="130000"/>
              </a:lnSpc>
              <a:spcBef>
                <a:spcPts val="930"/>
              </a:spcBef>
              <a:buFont typeface="Corbel" panose="020B0503020204020204" pitchFamily="34" charset="0"/>
            </a:pPr>
            <a:r>
              <a:rPr lang="en-US" spc="150" dirty="0">
                <a:solidFill>
                  <a:schemeClr val="tx1">
                    <a:lumMod val="75000"/>
                    <a:lumOff val="25000"/>
                  </a:schemeClr>
                </a:solidFill>
                <a:latin typeface="+mj-lt"/>
              </a:rPr>
              <a:t>The Alliance for a Healthier Generation has developed an online calculator that can be used to determine if products meet the USDA Smart Snacks in School nutrition standards. USDA has determined that the results from the calculator are accurate in assessing product compliance.</a:t>
            </a:r>
          </a:p>
          <a:p>
            <a:pPr>
              <a:lnSpc>
                <a:spcPct val="130000"/>
              </a:lnSpc>
              <a:spcBef>
                <a:spcPts val="930"/>
              </a:spcBef>
              <a:buFont typeface="Corbel" panose="020B0503020204020204" pitchFamily="34" charset="0"/>
            </a:pPr>
            <a:endParaRPr lang="en-US" spc="150" dirty="0">
              <a:solidFill>
                <a:schemeClr val="tx1">
                  <a:lumMod val="75000"/>
                  <a:lumOff val="25000"/>
                </a:schemeClr>
              </a:solidFill>
              <a:latin typeface="+mj-lt"/>
            </a:endParaRPr>
          </a:p>
          <a:p>
            <a:pPr>
              <a:lnSpc>
                <a:spcPct val="130000"/>
              </a:lnSpc>
              <a:spcBef>
                <a:spcPts val="930"/>
              </a:spcBef>
              <a:buFont typeface="Corbel" panose="020B0503020204020204" pitchFamily="34" charset="0"/>
            </a:pPr>
            <a:r>
              <a:rPr lang="en-US" spc="150" dirty="0">
                <a:solidFill>
                  <a:schemeClr val="tx1">
                    <a:lumMod val="75000"/>
                    <a:lumOff val="25000"/>
                  </a:schemeClr>
                </a:solidFill>
                <a:latin typeface="+mj-lt"/>
              </a:rPr>
              <a:t>The Smart Snacks Product Calculator can be accessed at:</a:t>
            </a:r>
          </a:p>
          <a:p>
            <a:pPr>
              <a:lnSpc>
                <a:spcPct val="130000"/>
              </a:lnSpc>
              <a:spcBef>
                <a:spcPts val="930"/>
              </a:spcBef>
              <a:buFont typeface="Corbel" panose="020B0503020204020204" pitchFamily="34" charset="0"/>
            </a:pPr>
            <a:r>
              <a:rPr lang="en-US" sz="1200" spc="150" dirty="0">
                <a:solidFill>
                  <a:schemeClr val="tx1">
                    <a:lumMod val="75000"/>
                    <a:lumOff val="25000"/>
                  </a:schemeClr>
                </a:solidFill>
                <a:latin typeface="+mj-lt"/>
                <a:hlinkClick r:id="rId4"/>
              </a:rPr>
              <a:t>https://foodplanner.healthiergeneration.org/calculator/</a:t>
            </a:r>
            <a:endParaRPr lang="en-US" sz="1200" spc="150" dirty="0">
              <a:solidFill>
                <a:schemeClr val="tx1">
                  <a:lumMod val="75000"/>
                  <a:lumOff val="25000"/>
                </a:schemeClr>
              </a:solidFill>
              <a:latin typeface="+mj-lt"/>
            </a:endParaRPr>
          </a:p>
        </p:txBody>
      </p:sp>
      <p:pic>
        <p:nvPicPr>
          <p:cNvPr id="21" name="Picture 4" descr="White calculator">
            <a:extLst>
              <a:ext uri="{FF2B5EF4-FFF2-40B4-BE49-F238E27FC236}">
                <a16:creationId xmlns:a16="http://schemas.microsoft.com/office/drawing/2014/main" id="{07171E1D-4D9B-CE4E-431B-F0E26DF0E298}"/>
              </a:ext>
            </a:extLst>
          </p:cNvPr>
          <p:cNvPicPr>
            <a:picLocks noChangeAspect="1"/>
          </p:cNvPicPr>
          <p:nvPr/>
        </p:nvPicPr>
        <p:blipFill rotWithShape="1">
          <a:blip r:embed="rId5"/>
          <a:srcRect r="31257" b="1"/>
          <a:stretch/>
        </p:blipFill>
        <p:spPr>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pic>
        <p:nvPicPr>
          <p:cNvPr id="2" name="SS28 2">
            <a:hlinkClick r:id="" action="ppaction://media"/>
            <a:extLst>
              <a:ext uri="{FF2B5EF4-FFF2-40B4-BE49-F238E27FC236}">
                <a16:creationId xmlns:a16="http://schemas.microsoft.com/office/drawing/2014/main" id="{6443AA0C-3CF1-4325-AB2E-C8688645E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3925" y="5871947"/>
            <a:ext cx="609600" cy="609600"/>
          </a:xfrm>
          <a:prstGeom prst="rect">
            <a:avLst/>
          </a:prstGeom>
        </p:spPr>
      </p:pic>
    </p:spTree>
    <p:extLst>
      <p:ext uri="{BB962C8B-B14F-4D97-AF65-F5344CB8AC3E}">
        <p14:creationId xmlns:p14="http://schemas.microsoft.com/office/powerpoint/2010/main" val="2849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05C8-5DEB-41B4-B144-D5890086C5AD}"/>
              </a:ext>
            </a:extLst>
          </p:cNvPr>
          <p:cNvSpPr>
            <a:spLocks noGrp="1"/>
          </p:cNvSpPr>
          <p:nvPr>
            <p:ph type="title"/>
          </p:nvPr>
        </p:nvSpPr>
        <p:spPr>
          <a:xfrm>
            <a:off x="535207" y="249952"/>
            <a:ext cx="6857365" cy="1344612"/>
          </a:xfrm>
        </p:spPr>
        <p:txBody>
          <a:bodyPr vert="horz" lIns="109728" tIns="109728" rIns="109728" bIns="91440" rtlCol="0" anchor="b">
            <a:normAutofit/>
          </a:bodyPr>
          <a:lstStyle/>
          <a:p>
            <a:pPr>
              <a:lnSpc>
                <a:spcPct val="120000"/>
              </a:lnSpc>
            </a:pPr>
            <a:r>
              <a:rPr lang="en-US" sz="3000" dirty="0"/>
              <a:t>Administrative Responsibilities</a:t>
            </a:r>
          </a:p>
        </p:txBody>
      </p:sp>
      <p:sp>
        <p:nvSpPr>
          <p:cNvPr id="4" name="TextBox 3">
            <a:extLst>
              <a:ext uri="{FF2B5EF4-FFF2-40B4-BE49-F238E27FC236}">
                <a16:creationId xmlns:a16="http://schemas.microsoft.com/office/drawing/2014/main" id="{17FEBC40-0D84-4887-B2D4-615B24440903}"/>
              </a:ext>
            </a:extLst>
          </p:cNvPr>
          <p:cNvSpPr txBox="1"/>
          <p:nvPr/>
        </p:nvSpPr>
        <p:spPr>
          <a:xfrm>
            <a:off x="522215" y="1302256"/>
            <a:ext cx="11134578" cy="2846567"/>
          </a:xfrm>
          <a:prstGeom prst="rect">
            <a:avLst/>
          </a:prstGeom>
        </p:spPr>
        <p:txBody>
          <a:bodyPr vert="horz" lIns="109728" tIns="109728" rIns="109728" bIns="91440" rtlCol="0">
            <a:noAutofit/>
          </a:bodyPr>
          <a:lstStyle/>
          <a:p>
            <a:pPr>
              <a:lnSpc>
                <a:spcPct val="130000"/>
              </a:lnSpc>
              <a:spcBef>
                <a:spcPts val="930"/>
              </a:spcBef>
              <a:buFont typeface="Corbel" panose="020B0503020204020204" pitchFamily="34" charset="0"/>
            </a:pPr>
            <a:r>
              <a:rPr lang="en-US" sz="2000" b="1" spc="150" dirty="0">
                <a:solidFill>
                  <a:schemeClr val="tx1">
                    <a:lumMod val="75000"/>
                    <a:lumOff val="25000"/>
                  </a:schemeClr>
                </a:solidFill>
                <a:latin typeface="+mj-lt"/>
              </a:rPr>
              <a:t>Recordkeeping</a:t>
            </a:r>
          </a:p>
          <a:p>
            <a:pPr marL="342900" indent="-342900">
              <a:lnSpc>
                <a:spcPct val="130000"/>
              </a:lnSpc>
              <a:spcBef>
                <a:spcPts val="930"/>
              </a:spcBef>
              <a:buFont typeface="Arial" panose="020B0604020202020204" pitchFamily="34" charset="0"/>
              <a:buChar char="•"/>
            </a:pPr>
            <a:r>
              <a:rPr lang="en-US" sz="2000" spc="150" dirty="0">
                <a:solidFill>
                  <a:schemeClr val="tx1">
                    <a:lumMod val="75000"/>
                    <a:lumOff val="25000"/>
                  </a:schemeClr>
                </a:solidFill>
                <a:latin typeface="+mj-lt"/>
              </a:rPr>
              <a:t>Local Education Agencies (LEAs) and School Food Authorities (SFAs) are required to maintain records such as receipts, nutrition labels, and nutrient calculations or printouts from the Alliance for a Healthier Generation’s online Smart Snacks calculator.</a:t>
            </a:r>
          </a:p>
          <a:p>
            <a:pPr marL="342900" indent="-342900">
              <a:lnSpc>
                <a:spcPct val="130000"/>
              </a:lnSpc>
              <a:spcBef>
                <a:spcPts val="930"/>
              </a:spcBef>
              <a:buFont typeface="Arial" panose="020B0604020202020204" pitchFamily="34" charset="0"/>
              <a:buChar char="•"/>
            </a:pPr>
            <a:endParaRPr lang="en-US" sz="2000" spc="150" dirty="0">
              <a:solidFill>
                <a:schemeClr val="tx1">
                  <a:lumMod val="75000"/>
                  <a:lumOff val="25000"/>
                </a:schemeClr>
              </a:solidFill>
              <a:latin typeface="+mj-lt"/>
            </a:endParaRPr>
          </a:p>
          <a:p>
            <a:pPr marL="342900" indent="-342900">
              <a:lnSpc>
                <a:spcPct val="130000"/>
              </a:lnSpc>
              <a:spcBef>
                <a:spcPts val="930"/>
              </a:spcBef>
              <a:buFont typeface="Arial" panose="020B0604020202020204" pitchFamily="34" charset="0"/>
              <a:buChar char="•"/>
            </a:pPr>
            <a:r>
              <a:rPr lang="en-US" sz="2000" spc="150" dirty="0">
                <a:solidFill>
                  <a:schemeClr val="tx1">
                    <a:lumMod val="75000"/>
                    <a:lumOff val="25000"/>
                  </a:schemeClr>
                </a:solidFill>
                <a:latin typeface="+mj-lt"/>
              </a:rPr>
              <a:t>SFAs maintain records for competitive foods sold under the nonprofit school food service account.</a:t>
            </a:r>
          </a:p>
          <a:p>
            <a:pPr marL="342900" indent="-342900">
              <a:lnSpc>
                <a:spcPct val="130000"/>
              </a:lnSpc>
              <a:spcBef>
                <a:spcPts val="930"/>
              </a:spcBef>
              <a:buFont typeface="Arial" panose="020B0604020202020204" pitchFamily="34" charset="0"/>
              <a:buChar char="•"/>
            </a:pPr>
            <a:endParaRPr lang="en-US" sz="2000" spc="150" dirty="0">
              <a:solidFill>
                <a:schemeClr val="tx1">
                  <a:lumMod val="75000"/>
                  <a:lumOff val="25000"/>
                </a:schemeClr>
              </a:solidFill>
              <a:latin typeface="+mj-lt"/>
            </a:endParaRPr>
          </a:p>
          <a:p>
            <a:pPr marL="342900" indent="-342900">
              <a:lnSpc>
                <a:spcPct val="130000"/>
              </a:lnSpc>
              <a:spcBef>
                <a:spcPts val="930"/>
              </a:spcBef>
              <a:buFont typeface="Arial" panose="020B0604020202020204" pitchFamily="34" charset="0"/>
              <a:buChar char="•"/>
            </a:pPr>
            <a:r>
              <a:rPr lang="en-US" sz="2000" spc="150" dirty="0">
                <a:solidFill>
                  <a:schemeClr val="tx1">
                    <a:lumMod val="75000"/>
                    <a:lumOff val="25000"/>
                  </a:schemeClr>
                </a:solidFill>
                <a:latin typeface="+mj-lt"/>
              </a:rPr>
              <a:t>LEAs maintain records for all other competitive food sales, including for exempt fundraisers in each building.</a:t>
            </a:r>
          </a:p>
        </p:txBody>
      </p:sp>
      <p:pic>
        <p:nvPicPr>
          <p:cNvPr id="3" name="SS29 2">
            <a:hlinkClick r:id="" action="ppaction://media"/>
            <a:extLst>
              <a:ext uri="{FF2B5EF4-FFF2-40B4-BE49-F238E27FC236}">
                <a16:creationId xmlns:a16="http://schemas.microsoft.com/office/drawing/2014/main" id="{4F14EA58-7114-4B92-9CC4-E6E7DABE3C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5229" y="444621"/>
            <a:ext cx="609600" cy="609600"/>
          </a:xfrm>
          <a:prstGeom prst="rect">
            <a:avLst/>
          </a:prstGeom>
        </p:spPr>
      </p:pic>
    </p:spTree>
    <p:extLst>
      <p:ext uri="{BB962C8B-B14F-4D97-AF65-F5344CB8AC3E}">
        <p14:creationId xmlns:p14="http://schemas.microsoft.com/office/powerpoint/2010/main" val="31271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3A24C-270B-4EA2-B562-8A8699DDA7F4}"/>
              </a:ext>
            </a:extLst>
          </p:cNvPr>
          <p:cNvSpPr>
            <a:spLocks noGrp="1"/>
          </p:cNvSpPr>
          <p:nvPr>
            <p:ph type="title"/>
          </p:nvPr>
        </p:nvSpPr>
        <p:spPr>
          <a:xfrm>
            <a:off x="992519" y="893762"/>
            <a:ext cx="5271804" cy="1639888"/>
          </a:xfrm>
        </p:spPr>
        <p:txBody>
          <a:bodyPr vert="horz" lIns="109728" tIns="109728" rIns="109728" bIns="91440" rtlCol="0" anchor="b">
            <a:normAutofit/>
          </a:bodyPr>
          <a:lstStyle/>
          <a:p>
            <a:pPr>
              <a:lnSpc>
                <a:spcPct val="120000"/>
              </a:lnSpc>
            </a:pPr>
            <a:r>
              <a:rPr lang="en-US" sz="2500" dirty="0"/>
              <a:t>Monitoring and Compliance</a:t>
            </a:r>
            <a:br>
              <a:rPr lang="en-US" sz="2500" dirty="0"/>
            </a:br>
            <a:endParaRPr lang="en-US" sz="2500" dirty="0"/>
          </a:p>
        </p:txBody>
      </p:sp>
      <p:sp>
        <p:nvSpPr>
          <p:cNvPr id="24" name="TextBox 3">
            <a:extLst>
              <a:ext uri="{FF2B5EF4-FFF2-40B4-BE49-F238E27FC236}">
                <a16:creationId xmlns:a16="http://schemas.microsoft.com/office/drawing/2014/main" id="{1356B662-5668-4F7F-8609-712B962BDA1C}"/>
              </a:ext>
            </a:extLst>
          </p:cNvPr>
          <p:cNvSpPr txBox="1"/>
          <p:nvPr/>
        </p:nvSpPr>
        <p:spPr>
          <a:xfrm>
            <a:off x="403372" y="2088136"/>
            <a:ext cx="6450097" cy="3651250"/>
          </a:xfrm>
          <a:prstGeom prst="rect">
            <a:avLst/>
          </a:prstGeom>
        </p:spPr>
        <p:txBody>
          <a:bodyPr vert="horz" lIns="109728" tIns="109728" rIns="109728" bIns="91440" rtlCol="0">
            <a:noAutofit/>
          </a:bodyPr>
          <a:lstStyle/>
          <a:p>
            <a:pP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State agencies will monitor compliance with the standards through a review of LEA records as part of the state agency administrative review.</a:t>
            </a:r>
          </a:p>
          <a:p>
            <a:pPr>
              <a:lnSpc>
                <a:spcPct val="140000"/>
              </a:lnSpc>
              <a:spcBef>
                <a:spcPts val="930"/>
              </a:spcBef>
              <a:buFont typeface="Corbel" panose="020B0503020204020204" pitchFamily="34" charset="0"/>
            </a:pPr>
            <a:endParaRPr lang="en-US" sz="2000" spc="150" dirty="0">
              <a:solidFill>
                <a:schemeClr val="tx1">
                  <a:lumMod val="75000"/>
                  <a:lumOff val="25000"/>
                </a:schemeClr>
              </a:solidFill>
              <a:latin typeface="+mj-lt"/>
            </a:endParaRPr>
          </a:p>
          <a:p>
            <a:pPr>
              <a:lnSpc>
                <a:spcPct val="140000"/>
              </a:lnSpc>
              <a:spcBef>
                <a:spcPts val="930"/>
              </a:spcBef>
              <a:buFont typeface="Corbel" panose="020B0503020204020204" pitchFamily="34" charset="0"/>
            </a:pPr>
            <a:r>
              <a:rPr lang="en-US" sz="2000" spc="150" dirty="0">
                <a:solidFill>
                  <a:schemeClr val="tx1">
                    <a:lumMod val="75000"/>
                    <a:lumOff val="25000"/>
                  </a:schemeClr>
                </a:solidFill>
                <a:latin typeface="+mj-lt"/>
              </a:rPr>
              <a:t>At this time, if violations have occurred, technical assistance and corrective action plans will be required.</a:t>
            </a:r>
          </a:p>
        </p:txBody>
      </p:sp>
      <p:pic>
        <p:nvPicPr>
          <p:cNvPr id="28" name="Picture 5" descr="Old computer monitors">
            <a:extLst>
              <a:ext uri="{FF2B5EF4-FFF2-40B4-BE49-F238E27FC236}">
                <a16:creationId xmlns:a16="http://schemas.microsoft.com/office/drawing/2014/main" id="{1AF88066-B196-9275-173D-23502064EF6E}"/>
              </a:ext>
            </a:extLst>
          </p:cNvPr>
          <p:cNvPicPr>
            <a:picLocks noChangeAspect="1"/>
          </p:cNvPicPr>
          <p:nvPr/>
        </p:nvPicPr>
        <p:blipFill rotWithShape="1">
          <a:blip r:embed="rId4"/>
          <a:srcRect l="22646" r="29349"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pic>
        <p:nvPicPr>
          <p:cNvPr id="3" name="SS30 2">
            <a:hlinkClick r:id="" action="ppaction://media"/>
            <a:extLst>
              <a:ext uri="{FF2B5EF4-FFF2-40B4-BE49-F238E27FC236}">
                <a16:creationId xmlns:a16="http://schemas.microsoft.com/office/drawing/2014/main" id="{154AA166-0A32-4230-8F2D-EF2E6A180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4925" y="5824671"/>
            <a:ext cx="609600" cy="609600"/>
          </a:xfrm>
          <a:prstGeom prst="rect">
            <a:avLst/>
          </a:prstGeom>
        </p:spPr>
      </p:pic>
    </p:spTree>
    <p:extLst>
      <p:ext uri="{BB962C8B-B14F-4D97-AF65-F5344CB8AC3E}">
        <p14:creationId xmlns:p14="http://schemas.microsoft.com/office/powerpoint/2010/main" val="16164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EDB4-5BA1-4254-8084-E205350B1A2B}"/>
              </a:ext>
            </a:extLst>
          </p:cNvPr>
          <p:cNvSpPr>
            <a:spLocks noGrp="1"/>
          </p:cNvSpPr>
          <p:nvPr>
            <p:ph type="title"/>
          </p:nvPr>
        </p:nvSpPr>
        <p:spPr>
          <a:xfrm>
            <a:off x="1495515" y="373985"/>
            <a:ext cx="9992718" cy="1345269"/>
          </a:xfrm>
        </p:spPr>
        <p:txBody>
          <a:bodyPr>
            <a:normAutofit fontScale="90000"/>
          </a:bodyPr>
          <a:lstStyle/>
          <a:p>
            <a:r>
              <a:rPr lang="en-US" dirty="0"/>
              <a:t>Welcome to an interactive training</a:t>
            </a:r>
          </a:p>
        </p:txBody>
      </p:sp>
      <p:sp>
        <p:nvSpPr>
          <p:cNvPr id="3" name="Content Placeholder 2">
            <a:extLst>
              <a:ext uri="{FF2B5EF4-FFF2-40B4-BE49-F238E27FC236}">
                <a16:creationId xmlns:a16="http://schemas.microsoft.com/office/drawing/2014/main" id="{D9ADDDA2-2444-4FB3-85C8-5FF93B7B5A96}"/>
              </a:ext>
            </a:extLst>
          </p:cNvPr>
          <p:cNvSpPr>
            <a:spLocks noGrp="1"/>
          </p:cNvSpPr>
          <p:nvPr>
            <p:ph idx="1"/>
          </p:nvPr>
        </p:nvSpPr>
        <p:spPr>
          <a:xfrm>
            <a:off x="1066800" y="1719254"/>
            <a:ext cx="10058400" cy="4050792"/>
          </a:xfrm>
        </p:spPr>
        <p:txBody>
          <a:bodyPr/>
          <a:lstStyle/>
          <a:p>
            <a:pPr marL="0" indent="0" algn="ctr">
              <a:buNone/>
            </a:pPr>
            <a:r>
              <a:rPr lang="en-US" dirty="0">
                <a:solidFill>
                  <a:schemeClr val="tx1"/>
                </a:solidFill>
                <a:latin typeface="+mj-lt"/>
              </a:rPr>
              <a:t> </a:t>
            </a:r>
            <a:r>
              <a:rPr lang="en-US" b="0" i="0" dirty="0">
                <a:solidFill>
                  <a:schemeClr val="tx1"/>
                </a:solidFill>
                <a:effectLst/>
                <a:latin typeface="+mj-lt"/>
              </a:rPr>
              <a:t>If you would like to participate in the interactive questions</a:t>
            </a:r>
            <a:r>
              <a:rPr lang="en-US" dirty="0">
                <a:solidFill>
                  <a:schemeClr val="tx1"/>
                </a:solidFill>
                <a:latin typeface="+mj-lt"/>
              </a:rPr>
              <a:t>.</a:t>
            </a:r>
            <a:r>
              <a:rPr lang="en-US" b="0" i="0" dirty="0">
                <a:solidFill>
                  <a:schemeClr val="tx1"/>
                </a:solidFill>
                <a:effectLst/>
                <a:latin typeface="+mj-lt"/>
              </a:rPr>
              <a:t> </a:t>
            </a:r>
          </a:p>
          <a:p>
            <a:pPr marL="0" indent="0" algn="ctr">
              <a:buNone/>
            </a:pPr>
            <a:r>
              <a:rPr lang="en-US" b="0" i="0" dirty="0">
                <a:solidFill>
                  <a:schemeClr val="tx1"/>
                </a:solidFill>
                <a:effectLst/>
                <a:latin typeface="+mj-lt"/>
              </a:rPr>
              <a:t>You will need to have a cell phone to participate in the interactive training portion. You can take a picture of the QR code or type in classpoint.app in your phone's browser. I will give you a few minutes to get logged on.</a:t>
            </a:r>
            <a:endParaRPr lang="en-US" dirty="0">
              <a:solidFill>
                <a:schemeClr val="tx1"/>
              </a:solidFill>
              <a:latin typeface="+mj-lt"/>
            </a:endParaRPr>
          </a:p>
          <a:p>
            <a:pPr marL="0" indent="0" algn="ctr">
              <a:buNone/>
            </a:pPr>
            <a:r>
              <a:rPr lang="en-US" dirty="0">
                <a:latin typeface="+mj-lt"/>
              </a:rPr>
              <a:t>Let’s get smart about smart snacks!</a:t>
            </a:r>
          </a:p>
          <a:p>
            <a:endParaRPr lang="en-US" dirty="0"/>
          </a:p>
        </p:txBody>
      </p:sp>
      <p:pic>
        <p:nvPicPr>
          <p:cNvPr id="4" name="SS3">
            <a:hlinkClick r:id="" action="ppaction://media"/>
            <a:extLst>
              <a:ext uri="{FF2B5EF4-FFF2-40B4-BE49-F238E27FC236}">
                <a16:creationId xmlns:a16="http://schemas.microsoft.com/office/drawing/2014/main" id="{3FD190A7-525E-4AF3-8E2F-280E3C394A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3448" y="894220"/>
            <a:ext cx="304800" cy="304800"/>
          </a:xfrm>
          <a:prstGeom prst="rect">
            <a:avLst/>
          </a:prstGeom>
        </p:spPr>
      </p:pic>
      <p:pic>
        <p:nvPicPr>
          <p:cNvPr id="6" name="Picture 5" descr="A picture containing calendar&#10;&#10;Description automatically generated">
            <a:extLst>
              <a:ext uri="{FF2B5EF4-FFF2-40B4-BE49-F238E27FC236}">
                <a16:creationId xmlns:a16="http://schemas.microsoft.com/office/drawing/2014/main" id="{AE7742A3-3D44-4AEC-B73C-44907717C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5022" y="3678420"/>
            <a:ext cx="3977735" cy="2091626"/>
          </a:xfrm>
          <a:prstGeom prst="rect">
            <a:avLst/>
          </a:prstGeom>
        </p:spPr>
      </p:pic>
    </p:spTree>
    <p:extLst>
      <p:ext uri="{BB962C8B-B14F-4D97-AF65-F5344CB8AC3E}">
        <p14:creationId xmlns:p14="http://schemas.microsoft.com/office/powerpoint/2010/main" val="143574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19905-E89F-402D-8AB8-E4F0449E5DE7}"/>
              </a:ext>
            </a:extLst>
          </p:cNvPr>
          <p:cNvSpPr txBox="1"/>
          <p:nvPr/>
        </p:nvSpPr>
        <p:spPr>
          <a:xfrm>
            <a:off x="5033176" y="1216855"/>
            <a:ext cx="7022835" cy="2644727"/>
          </a:xfrm>
          <a:prstGeom prst="rect">
            <a:avLst/>
          </a:prstGeom>
        </p:spPr>
        <p:txBody>
          <a:bodyPr vert="horz" lIns="109728" tIns="109728" rIns="109728" bIns="91440" rtlCol="0" anchor="b">
            <a:normAutofit/>
          </a:bodyPr>
          <a:lstStyle/>
          <a:p>
            <a:pPr algn="ctr">
              <a:lnSpc>
                <a:spcPct val="110000"/>
              </a:lnSpc>
              <a:spcBef>
                <a:spcPct val="0"/>
              </a:spcBef>
              <a:spcAft>
                <a:spcPts val="600"/>
              </a:spcAft>
            </a:pPr>
            <a:r>
              <a:rPr lang="en-US" sz="3400" b="1" spc="150" dirty="0">
                <a:solidFill>
                  <a:schemeClr val="tx1">
                    <a:lumMod val="85000"/>
                    <a:lumOff val="15000"/>
                  </a:schemeClr>
                </a:solidFill>
                <a:latin typeface="+mj-lt"/>
                <a:ea typeface="+mj-ea"/>
                <a:cs typeface="+mj-cs"/>
              </a:rPr>
              <a:t>If you have any questions, feel free to contact your assigned Health Educator.</a:t>
            </a:r>
          </a:p>
        </p:txBody>
      </p:sp>
      <p:pic>
        <p:nvPicPr>
          <p:cNvPr id="4" name="Picture 3" descr="Wood human figure">
            <a:extLst>
              <a:ext uri="{FF2B5EF4-FFF2-40B4-BE49-F238E27FC236}">
                <a16:creationId xmlns:a16="http://schemas.microsoft.com/office/drawing/2014/main" id="{5048D391-F987-C6C3-2E5F-D7CCFDA76B5B}"/>
              </a:ext>
            </a:extLst>
          </p:cNvPr>
          <p:cNvPicPr>
            <a:picLocks noChangeAspect="1"/>
          </p:cNvPicPr>
          <p:nvPr/>
        </p:nvPicPr>
        <p:blipFill rotWithShape="1">
          <a:blip r:embed="rId5"/>
          <a:srcRect l="151" r="50861" b="-1"/>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pic>
        <p:nvPicPr>
          <p:cNvPr id="3" name="SS31 2">
            <a:hlinkClick r:id="" action="ppaction://media"/>
            <a:extLst>
              <a:ext uri="{FF2B5EF4-FFF2-40B4-BE49-F238E27FC236}">
                <a16:creationId xmlns:a16="http://schemas.microsoft.com/office/drawing/2014/main" id="{BBA459DF-5170-478B-8F93-75EFD383D2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0936" y="4175333"/>
            <a:ext cx="609600" cy="609600"/>
          </a:xfrm>
          <a:prstGeom prst="rect">
            <a:avLst/>
          </a:prstGeom>
        </p:spPr>
      </p:pic>
      <p:sp>
        <p:nvSpPr>
          <p:cNvPr id="8" name="TextBox 7">
            <a:extLst>
              <a:ext uri="{FF2B5EF4-FFF2-40B4-BE49-F238E27FC236}">
                <a16:creationId xmlns:a16="http://schemas.microsoft.com/office/drawing/2014/main" id="{745990BB-6533-4FDC-B7D7-6C3EEAB7991E}"/>
              </a:ext>
            </a:extLst>
          </p:cNvPr>
          <p:cNvSpPr txBox="1"/>
          <p:nvPr/>
        </p:nvSpPr>
        <p:spPr>
          <a:xfrm>
            <a:off x="4212772" y="5214382"/>
            <a:ext cx="7910402" cy="1200329"/>
          </a:xfrm>
          <a:prstGeom prst="rect">
            <a:avLst/>
          </a:prstGeom>
          <a:noFill/>
        </p:spPr>
        <p:txBody>
          <a:bodyPr wrap="square">
            <a:spAutoFit/>
          </a:bodyPr>
          <a:lstStyle/>
          <a:p>
            <a:r>
              <a:rPr lang="en-US" sz="6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credible activity, in any program or activity conducted or funded by USDA (not all bases apply to all programs). Remedies and complaint filing deadlines vary by program or incident.</a:t>
            </a:r>
          </a:p>
          <a:p>
            <a:r>
              <a:rPr lang="en-US" sz="600" dirty="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r>
              <a:rPr lang="en-US" sz="600" dirty="0"/>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program.intake@usda.gov.</a:t>
            </a:r>
          </a:p>
          <a:p>
            <a:r>
              <a:rPr lang="en-US" sz="600" dirty="0"/>
              <a:t>USDA is an equal opportunity provider, employer, and lender.</a:t>
            </a:r>
          </a:p>
        </p:txBody>
      </p:sp>
    </p:spTree>
    <p:extLst>
      <p:ext uri="{BB962C8B-B14F-4D97-AF65-F5344CB8AC3E}">
        <p14:creationId xmlns:p14="http://schemas.microsoft.com/office/powerpoint/2010/main" val="204172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4A3ADEE-C79E-4BE6-82E3-81D44A86F3A7}"/>
              </a:ext>
            </a:extLst>
          </p:cNvPr>
          <p:cNvPicPr>
            <a:picLocks noChangeAspect="1"/>
          </p:cNvPicPr>
          <p:nvPr/>
        </p:nvPicPr>
        <p:blipFill rotWithShape="1">
          <a:blip r:embed="rId4">
            <a:extLst>
              <a:ext uri="{28A0092B-C50C-407E-A947-70E740481C1C}">
                <a14:useLocalDpi xmlns:a14="http://schemas.microsoft.com/office/drawing/2010/main" val="0"/>
              </a:ext>
            </a:extLst>
          </a:blip>
          <a:srcRect l="224" r="27588" b="-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2" name="TextBox 1">
            <a:extLst>
              <a:ext uri="{FF2B5EF4-FFF2-40B4-BE49-F238E27FC236}">
                <a16:creationId xmlns:a16="http://schemas.microsoft.com/office/drawing/2014/main" id="{70148907-F0B0-42F5-A694-806DBF64A55A}"/>
              </a:ext>
            </a:extLst>
          </p:cNvPr>
          <p:cNvSpPr txBox="1"/>
          <p:nvPr/>
        </p:nvSpPr>
        <p:spPr>
          <a:xfrm>
            <a:off x="727475" y="1046319"/>
            <a:ext cx="5368525" cy="3651250"/>
          </a:xfrm>
          <a:prstGeom prst="rect">
            <a:avLst/>
          </a:prstGeom>
        </p:spPr>
        <p:txBody>
          <a:bodyPr vert="horz" lIns="109728" tIns="109728" rIns="109728" bIns="91440" rtlCol="0">
            <a:noAutofit/>
          </a:bodyPr>
          <a:lstStyle/>
          <a:p>
            <a:pPr>
              <a:lnSpc>
                <a:spcPct val="140000"/>
              </a:lnSpc>
              <a:spcBef>
                <a:spcPts val="930"/>
              </a:spcBef>
              <a:buFont typeface="Corbel" panose="020B0503020204020204" pitchFamily="34" charset="0"/>
            </a:pPr>
            <a:r>
              <a:rPr lang="en-US" sz="2800" spc="150" dirty="0">
                <a:solidFill>
                  <a:schemeClr val="tx1">
                    <a:lumMod val="75000"/>
                    <a:lumOff val="25000"/>
                  </a:schemeClr>
                </a:solidFill>
                <a:latin typeface="+mj-lt"/>
              </a:rPr>
              <a:t>Thank you for your time and thank you for feeding the students of NM.</a:t>
            </a:r>
          </a:p>
          <a:p>
            <a:pPr>
              <a:lnSpc>
                <a:spcPct val="140000"/>
              </a:lnSpc>
              <a:spcBef>
                <a:spcPts val="930"/>
              </a:spcBef>
              <a:buFont typeface="Corbel" panose="020B0503020204020204" pitchFamily="34" charset="0"/>
            </a:pPr>
            <a:endParaRPr lang="en-US" sz="2800" spc="150" dirty="0">
              <a:solidFill>
                <a:schemeClr val="tx1">
                  <a:lumMod val="75000"/>
                  <a:lumOff val="25000"/>
                </a:schemeClr>
              </a:solidFill>
              <a:latin typeface="+mj-lt"/>
            </a:endParaRPr>
          </a:p>
          <a:p>
            <a:pPr>
              <a:lnSpc>
                <a:spcPct val="140000"/>
              </a:lnSpc>
              <a:spcBef>
                <a:spcPts val="930"/>
              </a:spcBef>
              <a:buFont typeface="Corbel" panose="020B0503020204020204" pitchFamily="34" charset="0"/>
            </a:pPr>
            <a:r>
              <a:rPr lang="en-US" sz="2800" spc="150" dirty="0">
                <a:solidFill>
                  <a:schemeClr val="tx1">
                    <a:lumMod val="75000"/>
                    <a:lumOff val="25000"/>
                  </a:schemeClr>
                </a:solidFill>
                <a:latin typeface="+mj-lt"/>
              </a:rPr>
              <a:t>Tanya Matson</a:t>
            </a:r>
          </a:p>
          <a:p>
            <a:pPr>
              <a:lnSpc>
                <a:spcPct val="140000"/>
              </a:lnSpc>
              <a:spcBef>
                <a:spcPts val="930"/>
              </a:spcBef>
              <a:buFont typeface="Corbel" panose="020B0503020204020204" pitchFamily="34" charset="0"/>
            </a:pPr>
            <a:r>
              <a:rPr lang="en-US" sz="2800" spc="150" dirty="0">
                <a:solidFill>
                  <a:schemeClr val="tx1">
                    <a:lumMod val="75000"/>
                    <a:lumOff val="25000"/>
                  </a:schemeClr>
                </a:solidFill>
                <a:latin typeface="+mj-lt"/>
                <a:hlinkClick r:id="rId5"/>
              </a:rPr>
              <a:t>Tanya.berry1@state.nm.us</a:t>
            </a:r>
            <a:endParaRPr lang="en-US" sz="2800" spc="150" dirty="0">
              <a:solidFill>
                <a:schemeClr val="tx1">
                  <a:lumMod val="75000"/>
                  <a:lumOff val="25000"/>
                </a:schemeClr>
              </a:solidFill>
              <a:latin typeface="+mj-lt"/>
            </a:endParaRPr>
          </a:p>
          <a:p>
            <a:pPr>
              <a:lnSpc>
                <a:spcPct val="140000"/>
              </a:lnSpc>
              <a:spcBef>
                <a:spcPts val="930"/>
              </a:spcBef>
              <a:buFont typeface="Corbel" panose="020B0503020204020204" pitchFamily="34" charset="0"/>
            </a:pPr>
            <a:r>
              <a:rPr lang="en-US" sz="2800" spc="150" dirty="0">
                <a:solidFill>
                  <a:schemeClr val="tx1">
                    <a:lumMod val="75000"/>
                    <a:lumOff val="25000"/>
                  </a:schemeClr>
                </a:solidFill>
                <a:latin typeface="+mj-lt"/>
              </a:rPr>
              <a:t>505-396-0032</a:t>
            </a:r>
          </a:p>
        </p:txBody>
      </p:sp>
      <p:pic>
        <p:nvPicPr>
          <p:cNvPr id="3" name="SS32 2">
            <a:hlinkClick r:id="" action="ppaction://media"/>
            <a:extLst>
              <a:ext uri="{FF2B5EF4-FFF2-40B4-BE49-F238E27FC236}">
                <a16:creationId xmlns:a16="http://schemas.microsoft.com/office/drawing/2014/main" id="{4A8CE927-A6DB-4616-9C96-8BB9109A8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2804" y="5894463"/>
            <a:ext cx="609600" cy="609600"/>
          </a:xfrm>
          <a:prstGeom prst="rect">
            <a:avLst/>
          </a:prstGeom>
        </p:spPr>
      </p:pic>
    </p:spTree>
    <p:extLst>
      <p:ext uri="{BB962C8B-B14F-4D97-AF65-F5344CB8AC3E}">
        <p14:creationId xmlns:p14="http://schemas.microsoft.com/office/powerpoint/2010/main" val="11530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0B46CF6-C315-4365-A7D3-7FA52A90EBBF}"/>
              </a:ext>
            </a:extLst>
          </p:cNvPr>
          <p:cNvSpPr txBox="1"/>
          <p:nvPr/>
        </p:nvSpPr>
        <p:spPr>
          <a:xfrm>
            <a:off x="593387" y="1241121"/>
            <a:ext cx="10476690" cy="584775"/>
          </a:xfrm>
          <a:prstGeom prst="rect">
            <a:avLst/>
          </a:prstGeom>
          <a:noFill/>
        </p:spPr>
        <p:txBody>
          <a:bodyPr wrap="square">
            <a:spAutoFit/>
          </a:bodyPr>
          <a:lstStyle/>
          <a:p>
            <a:pPr algn="ctr"/>
            <a:r>
              <a:rPr lang="en-US" sz="3200" dirty="0">
                <a:latin typeface="+mj-lt"/>
              </a:rPr>
              <a:t>The information presented was relevant to my job.</a:t>
            </a:r>
          </a:p>
        </p:txBody>
      </p:sp>
      <p:pic>
        <p:nvPicPr>
          <p:cNvPr id="13" name="btnInknoeActivity">
            <a:extLst>
              <a:ext uri="{FF2B5EF4-FFF2-40B4-BE49-F238E27FC236}">
                <a16:creationId xmlns:a16="http://schemas.microsoft.com/office/drawing/2014/main" id="{6628F47C-5B96-47E9-AB7B-A4758882EF4D}"/>
              </a:ext>
            </a:extLst>
          </p:cNvPr>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323606" y="5616879"/>
            <a:ext cx="2219546" cy="571500"/>
          </a:xfrm>
          <a:prstGeom prst="rect">
            <a:avLst/>
          </a:prstGeom>
        </p:spPr>
      </p:pic>
      <p:sp>
        <p:nvSpPr>
          <p:cNvPr id="14" name="TextBox 13">
            <a:extLst>
              <a:ext uri="{FF2B5EF4-FFF2-40B4-BE49-F238E27FC236}">
                <a16:creationId xmlns:a16="http://schemas.microsoft.com/office/drawing/2014/main" id="{D07C0DF6-C0AE-4E07-84C2-BF0C8871C99E}"/>
              </a:ext>
            </a:extLst>
          </p:cNvPr>
          <p:cNvSpPr txBox="1"/>
          <p:nvPr/>
        </p:nvSpPr>
        <p:spPr>
          <a:xfrm>
            <a:off x="4893832" y="2305456"/>
            <a:ext cx="5229419" cy="1200329"/>
          </a:xfrm>
          <a:prstGeom prst="rect">
            <a:avLst/>
          </a:prstGeom>
          <a:noFill/>
        </p:spPr>
        <p:txBody>
          <a:bodyPr wrap="square" rtlCol="0">
            <a:spAutoFit/>
          </a:bodyPr>
          <a:lstStyle/>
          <a:p>
            <a:pPr marL="342900" indent="-342900">
              <a:buAutoNum type="alphaUcPeriod"/>
            </a:pPr>
            <a:r>
              <a:rPr lang="en-US" sz="2400" dirty="0">
                <a:latin typeface="+mj-lt"/>
              </a:rPr>
              <a:t>Agree</a:t>
            </a:r>
          </a:p>
          <a:p>
            <a:pPr marL="342900" indent="-342900">
              <a:buAutoNum type="alphaUcPeriod"/>
            </a:pPr>
            <a:r>
              <a:rPr lang="en-US" sz="2400" dirty="0">
                <a:latin typeface="+mj-lt"/>
              </a:rPr>
              <a:t>Neutral</a:t>
            </a:r>
          </a:p>
          <a:p>
            <a:pPr marL="342900" indent="-342900">
              <a:buAutoNum type="alphaUcPeriod"/>
            </a:pPr>
            <a:r>
              <a:rPr lang="en-US" sz="2400" dirty="0">
                <a:latin typeface="+mj-lt"/>
              </a:rPr>
              <a:t>Disagree</a:t>
            </a:r>
          </a:p>
        </p:txBody>
      </p:sp>
      <p:pic>
        <p:nvPicPr>
          <p:cNvPr id="16" name="Picture 15" descr="A picture containing person, indoor, posing&#10;&#10;Description automatically generated">
            <a:extLst>
              <a:ext uri="{FF2B5EF4-FFF2-40B4-BE49-F238E27FC236}">
                <a16:creationId xmlns:a16="http://schemas.microsoft.com/office/drawing/2014/main" id="{271B89E1-AE42-4AE4-98ED-7BCEC860B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6826" y="4069566"/>
            <a:ext cx="3987968" cy="2259848"/>
          </a:xfrm>
          <a:prstGeom prst="rect">
            <a:avLst/>
          </a:prstGeom>
        </p:spPr>
      </p:pic>
      <p:pic>
        <p:nvPicPr>
          <p:cNvPr id="2" name="survey question 1">
            <a:hlinkClick r:id="" action="ppaction://media"/>
            <a:extLst>
              <a:ext uri="{FF2B5EF4-FFF2-40B4-BE49-F238E27FC236}">
                <a16:creationId xmlns:a16="http://schemas.microsoft.com/office/drawing/2014/main" id="{F56DB3FE-33CB-48AE-B7EA-8E5F300A82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818451" y="5543203"/>
            <a:ext cx="304800" cy="304800"/>
          </a:xfrm>
          <a:prstGeom prst="rect">
            <a:avLst/>
          </a:prstGeom>
        </p:spPr>
      </p:pic>
    </p:spTree>
    <p:extLst>
      <p:ext uri="{BB962C8B-B14F-4D97-AF65-F5344CB8AC3E}">
        <p14:creationId xmlns:p14="http://schemas.microsoft.com/office/powerpoint/2010/main" val="209209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0D183D-BE62-409D-9C1A-C6EB31CFAC52}"/>
              </a:ext>
            </a:extLst>
          </p:cNvPr>
          <p:cNvSpPr txBox="1"/>
          <p:nvPr/>
        </p:nvSpPr>
        <p:spPr>
          <a:xfrm>
            <a:off x="414141" y="1142573"/>
            <a:ext cx="11154015" cy="954107"/>
          </a:xfrm>
          <a:prstGeom prst="rect">
            <a:avLst/>
          </a:prstGeom>
          <a:noFill/>
        </p:spPr>
        <p:txBody>
          <a:bodyPr wrap="none" rtlCol="0">
            <a:spAutoFit/>
          </a:bodyPr>
          <a:lstStyle/>
          <a:p>
            <a:pPr algn="ctr"/>
            <a:r>
              <a:rPr lang="en-US" sz="2800" dirty="0">
                <a:latin typeface="+mj-lt"/>
              </a:rPr>
              <a:t>Attending the session increased my job knowledge and will be </a:t>
            </a:r>
          </a:p>
          <a:p>
            <a:pPr algn="ctr"/>
            <a:r>
              <a:rPr lang="en-US" sz="2800" dirty="0">
                <a:latin typeface="+mj-lt"/>
              </a:rPr>
              <a:t>useful in operating a successful school nutrition program.</a:t>
            </a:r>
          </a:p>
        </p:txBody>
      </p:sp>
      <p:sp>
        <p:nvSpPr>
          <p:cNvPr id="7" name="TextBox 6">
            <a:extLst>
              <a:ext uri="{FF2B5EF4-FFF2-40B4-BE49-F238E27FC236}">
                <a16:creationId xmlns:a16="http://schemas.microsoft.com/office/drawing/2014/main" id="{B2AD7A3B-8139-44F0-AC40-4FDB4532AAF5}"/>
              </a:ext>
            </a:extLst>
          </p:cNvPr>
          <p:cNvSpPr txBox="1"/>
          <p:nvPr/>
        </p:nvSpPr>
        <p:spPr>
          <a:xfrm>
            <a:off x="1689116" y="2228671"/>
            <a:ext cx="1851789" cy="1200329"/>
          </a:xfrm>
          <a:prstGeom prst="rect">
            <a:avLst/>
          </a:prstGeom>
          <a:noFill/>
        </p:spPr>
        <p:txBody>
          <a:bodyPr wrap="none" rtlCol="0">
            <a:spAutoFit/>
          </a:bodyPr>
          <a:lstStyle/>
          <a:p>
            <a:pPr marL="342900" indent="-342900">
              <a:buAutoNum type="alphaUcPeriod"/>
            </a:pPr>
            <a:r>
              <a:rPr lang="en-US" sz="2400" dirty="0">
                <a:latin typeface="+mj-lt"/>
              </a:rPr>
              <a:t>Agree</a:t>
            </a:r>
          </a:p>
          <a:p>
            <a:pPr marL="342900" indent="-342900">
              <a:buAutoNum type="alphaUcPeriod"/>
            </a:pPr>
            <a:r>
              <a:rPr lang="en-US" sz="2400" dirty="0">
                <a:latin typeface="+mj-lt"/>
              </a:rPr>
              <a:t>Neutral</a:t>
            </a:r>
          </a:p>
          <a:p>
            <a:pPr marL="342900" indent="-342900">
              <a:buAutoNum type="alphaUcPeriod"/>
            </a:pPr>
            <a:r>
              <a:rPr lang="en-US" sz="2400" dirty="0">
                <a:latin typeface="+mj-lt"/>
              </a:rPr>
              <a:t>Disagree</a:t>
            </a:r>
          </a:p>
        </p:txBody>
      </p:sp>
      <p:pic>
        <p:nvPicPr>
          <p:cNvPr id="11" name="btnInknoeActivity">
            <a:extLst>
              <a:ext uri="{FF2B5EF4-FFF2-40B4-BE49-F238E27FC236}">
                <a16:creationId xmlns:a16="http://schemas.microsoft.com/office/drawing/2014/main" id="{AA4413D4-041A-4311-8655-5A0D4413401F}"/>
              </a:ext>
            </a:extLst>
          </p:cNvPr>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1661798" y="3816584"/>
            <a:ext cx="2219546" cy="571500"/>
          </a:xfrm>
          <a:prstGeom prst="rect">
            <a:avLst/>
          </a:prstGeom>
        </p:spPr>
      </p:pic>
      <p:pic>
        <p:nvPicPr>
          <p:cNvPr id="13" name="Picture 12" descr="Shape&#10;&#10;Description automatically generated">
            <a:extLst>
              <a:ext uri="{FF2B5EF4-FFF2-40B4-BE49-F238E27FC236}">
                <a16:creationId xmlns:a16="http://schemas.microsoft.com/office/drawing/2014/main" id="{615708B7-ABCD-4572-A422-1A9B74BC8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8857" y="2066214"/>
            <a:ext cx="4072240" cy="4072240"/>
          </a:xfrm>
          <a:prstGeom prst="rect">
            <a:avLst/>
          </a:prstGeom>
        </p:spPr>
      </p:pic>
      <p:pic>
        <p:nvPicPr>
          <p:cNvPr id="3" name="survey queston 2">
            <a:hlinkClick r:id="" action="ppaction://media"/>
            <a:extLst>
              <a:ext uri="{FF2B5EF4-FFF2-40B4-BE49-F238E27FC236}">
                <a16:creationId xmlns:a16="http://schemas.microsoft.com/office/drawing/2014/main" id="{CEA41138-9289-4D2A-B157-8C94AEDC6F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344099" y="5083233"/>
            <a:ext cx="304800" cy="304800"/>
          </a:xfrm>
          <a:prstGeom prst="rect">
            <a:avLst/>
          </a:prstGeom>
        </p:spPr>
      </p:pic>
    </p:spTree>
    <p:extLst>
      <p:ext uri="{BB962C8B-B14F-4D97-AF65-F5344CB8AC3E}">
        <p14:creationId xmlns:p14="http://schemas.microsoft.com/office/powerpoint/2010/main" val="6511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15776-7E73-4D8A-9198-E92D3B944188}"/>
              </a:ext>
            </a:extLst>
          </p:cNvPr>
          <p:cNvSpPr txBox="1"/>
          <p:nvPr/>
        </p:nvSpPr>
        <p:spPr>
          <a:xfrm>
            <a:off x="636308" y="756931"/>
            <a:ext cx="8871339" cy="523220"/>
          </a:xfrm>
          <a:prstGeom prst="rect">
            <a:avLst/>
          </a:prstGeom>
          <a:noFill/>
        </p:spPr>
        <p:txBody>
          <a:bodyPr wrap="none" rtlCol="0">
            <a:spAutoFit/>
          </a:bodyPr>
          <a:lstStyle/>
          <a:p>
            <a:r>
              <a:rPr lang="en-US" sz="2800" dirty="0">
                <a:latin typeface="+mj-lt"/>
              </a:rPr>
              <a:t>Participating in today's session was worth my time.</a:t>
            </a:r>
          </a:p>
        </p:txBody>
      </p:sp>
      <p:sp>
        <p:nvSpPr>
          <p:cNvPr id="3" name="TextBox 2">
            <a:extLst>
              <a:ext uri="{FF2B5EF4-FFF2-40B4-BE49-F238E27FC236}">
                <a16:creationId xmlns:a16="http://schemas.microsoft.com/office/drawing/2014/main" id="{70FB20D0-EB7C-4A6C-A3CD-B6E14A3A2F4E}"/>
              </a:ext>
            </a:extLst>
          </p:cNvPr>
          <p:cNvSpPr txBox="1"/>
          <p:nvPr/>
        </p:nvSpPr>
        <p:spPr>
          <a:xfrm>
            <a:off x="2436300" y="1685397"/>
            <a:ext cx="1136850" cy="954107"/>
          </a:xfrm>
          <a:prstGeom prst="rect">
            <a:avLst/>
          </a:prstGeom>
          <a:noFill/>
        </p:spPr>
        <p:txBody>
          <a:bodyPr wrap="none" rtlCol="0">
            <a:spAutoFit/>
          </a:bodyPr>
          <a:lstStyle/>
          <a:p>
            <a:pPr marL="342900" indent="-342900">
              <a:buAutoNum type="alphaUcPeriod"/>
            </a:pPr>
            <a:r>
              <a:rPr lang="en-US" sz="2800" dirty="0">
                <a:latin typeface="+mj-lt"/>
              </a:rPr>
              <a:t>Yes</a:t>
            </a:r>
          </a:p>
          <a:p>
            <a:pPr marL="342900" indent="-342900">
              <a:buAutoNum type="alphaUcPeriod"/>
            </a:pPr>
            <a:r>
              <a:rPr lang="en-US" sz="2800" dirty="0">
                <a:latin typeface="+mj-lt"/>
              </a:rPr>
              <a:t>No</a:t>
            </a:r>
          </a:p>
        </p:txBody>
      </p:sp>
      <p:pic>
        <p:nvPicPr>
          <p:cNvPr id="7" name="btnInknoeActivity">
            <a:extLst>
              <a:ext uri="{FF2B5EF4-FFF2-40B4-BE49-F238E27FC236}">
                <a16:creationId xmlns:a16="http://schemas.microsoft.com/office/drawing/2014/main" id="{B32246A2-E12E-4EDD-87C2-9E2B16F8EFF8}"/>
              </a:ext>
            </a:extLst>
          </p:cNvPr>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2061490" y="5172603"/>
            <a:ext cx="2219546" cy="571500"/>
          </a:xfrm>
          <a:prstGeom prst="rect">
            <a:avLst/>
          </a:prstGeom>
        </p:spPr>
      </p:pic>
      <p:pic>
        <p:nvPicPr>
          <p:cNvPr id="5" name="Picture 4" descr="A child wearing a crown and holding a phone to his ear&#10;&#10;Description automatically generated with low confidence">
            <a:extLst>
              <a:ext uri="{FF2B5EF4-FFF2-40B4-BE49-F238E27FC236}">
                <a16:creationId xmlns:a16="http://schemas.microsoft.com/office/drawing/2014/main" id="{600C0EB8-B78B-4C24-A905-1CD43D51DA03}"/>
              </a:ext>
            </a:extLst>
          </p:cNvPr>
          <p:cNvPicPr>
            <a:picLocks noChangeAspect="1"/>
          </p:cNvPicPr>
          <p:nvPr/>
        </p:nvPicPr>
        <p:blipFill rotWithShape="1">
          <a:blip r:embed="rId7">
            <a:extLst>
              <a:ext uri="{28A0092B-C50C-407E-A947-70E740481C1C}">
                <a14:useLocalDpi xmlns:a14="http://schemas.microsoft.com/office/drawing/2010/main" val="0"/>
              </a:ext>
            </a:extLst>
          </a:blip>
          <a:srcRect t="11037" r="13852"/>
          <a:stretch/>
        </p:blipFill>
        <p:spPr>
          <a:xfrm>
            <a:off x="4860681" y="1685397"/>
            <a:ext cx="3293305" cy="4534539"/>
          </a:xfrm>
          <a:prstGeom prst="rect">
            <a:avLst/>
          </a:prstGeom>
        </p:spPr>
      </p:pic>
      <p:pic>
        <p:nvPicPr>
          <p:cNvPr id="8" name="survey question 3">
            <a:hlinkClick r:id="" action="ppaction://media"/>
            <a:extLst>
              <a:ext uri="{FF2B5EF4-FFF2-40B4-BE49-F238E27FC236}">
                <a16:creationId xmlns:a16="http://schemas.microsoft.com/office/drawing/2014/main" id="{63363E90-DB07-45BC-9CD5-89311A98784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866463" y="3461738"/>
            <a:ext cx="304800" cy="304800"/>
          </a:xfrm>
          <a:prstGeom prst="rect">
            <a:avLst/>
          </a:prstGeom>
        </p:spPr>
      </p:pic>
    </p:spTree>
    <p:extLst>
      <p:ext uri="{BB962C8B-B14F-4D97-AF65-F5344CB8AC3E}">
        <p14:creationId xmlns:p14="http://schemas.microsoft.com/office/powerpoint/2010/main" val="206848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0959D2-8A21-4D7B-B29E-9B6D22DC9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CE116A5-1B81-43C6-AD08-63CA0E770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82762"/>
            <a:ext cx="10222992" cy="80683"/>
          </a:xfrm>
          <a:prstGeom prst="rect">
            <a:avLst/>
          </a:prstGeom>
          <a:blipFill dpi="0" rotWithShape="1">
            <a:blip r:embed="rId5">
              <a:alphaModFix amt="8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BBB3C64-EF0F-4340-89D3-D4CD24637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481C53AD-3B53-4D5A-AECB-6FF6258E5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301AC167-7E44-47B4-B3E5-0F0454BBE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A3366F75-92A2-48B6-9FE8-D83D7CB57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2" name="Rectangle 21">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50F08F-2B9B-4B5B-9E1B-7E175FF0225E}"/>
              </a:ext>
            </a:extLst>
          </p:cNvPr>
          <p:cNvSpPr txBox="1"/>
          <p:nvPr/>
        </p:nvSpPr>
        <p:spPr>
          <a:xfrm>
            <a:off x="7534654" y="702365"/>
            <a:ext cx="3896264" cy="3765666"/>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5000" b="1" kern="1200" cap="none" baseline="0">
                <a:blipFill dpi="0" rotWithShape="1">
                  <a:blip r:embed="rId7"/>
                  <a:srcRect/>
                  <a:tile tx="6350" ty="-127000" sx="65000" sy="64000" flip="none" algn="tl"/>
                </a:blipFill>
                <a:latin typeface="+mj-lt"/>
                <a:ea typeface="+mj-ea"/>
                <a:cs typeface="+mj-cs"/>
              </a:rPr>
              <a:t>The information I found most useful was:</a:t>
            </a:r>
          </a:p>
        </p:txBody>
      </p:sp>
      <p:pic>
        <p:nvPicPr>
          <p:cNvPr id="7" name="Picture 6" descr="A group of people taking a selfie&#10;&#10;Description automatically generated with medium confidence">
            <a:extLst>
              <a:ext uri="{FF2B5EF4-FFF2-40B4-BE49-F238E27FC236}">
                <a16:creationId xmlns:a16="http://schemas.microsoft.com/office/drawing/2014/main" id="{491AE3BA-1354-4C5B-BA0F-9A08258CC998}"/>
              </a:ext>
            </a:extLst>
          </p:cNvPr>
          <p:cNvPicPr>
            <a:picLocks noChangeAspect="1"/>
          </p:cNvPicPr>
          <p:nvPr/>
        </p:nvPicPr>
        <p:blipFill rotWithShape="1">
          <a:blip r:embed="rId9">
            <a:extLst>
              <a:ext uri="{28A0092B-C50C-407E-A947-70E740481C1C}">
                <a14:useLocalDpi xmlns:a14="http://schemas.microsoft.com/office/drawing/2010/main" val="0"/>
              </a:ext>
            </a:extLst>
          </a:blip>
          <a:srcRect t="29894" r="2" b="14208"/>
          <a:stretch/>
        </p:blipFill>
        <p:spPr>
          <a:xfrm>
            <a:off x="20" y="10"/>
            <a:ext cx="6901088" cy="6857990"/>
          </a:xfrm>
          <a:prstGeom prst="rect">
            <a:avLst/>
          </a:prstGeom>
        </p:spPr>
      </p:pic>
      <p:grpSp>
        <p:nvGrpSpPr>
          <p:cNvPr id="26" name="Group 25">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27" name="Oval 26">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5" name="btnInknoeActivity">
            <a:extLst>
              <a:ext uri="{FF2B5EF4-FFF2-40B4-BE49-F238E27FC236}">
                <a16:creationId xmlns:a16="http://schemas.microsoft.com/office/drawing/2014/main" id="{CAE013CB-0F8D-4864-B774-FC78C9BCDC4D}"/>
              </a:ext>
            </a:extLst>
          </p:cNvPr>
          <p:cNvPicPr>
            <a:picLocks noChangeAspect="1"/>
          </p:cNvPicPr>
          <p:nvPr>
            <p:custDataLst>
              <p:tags r:id="rId1"/>
            </p:custDataLst>
          </p:nvPr>
        </p:nvPicPr>
        <p:blipFill>
          <a:blip r:embed="rId11" r:link="rId12">
            <a:extLst>
              <a:ext uri="{28A0092B-C50C-407E-A947-70E740481C1C}">
                <a14:useLocalDpi xmlns:a14="http://schemas.microsoft.com/office/drawing/2010/main" val="0"/>
              </a:ext>
            </a:extLst>
          </a:blip>
          <a:stretch>
            <a:fillRect/>
          </a:stretch>
        </p:blipFill>
        <p:spPr>
          <a:xfrm>
            <a:off x="8269073" y="5886781"/>
            <a:ext cx="2219546" cy="571500"/>
          </a:xfrm>
          <a:prstGeom prst="rect">
            <a:avLst/>
          </a:prstGeom>
        </p:spPr>
      </p:pic>
      <p:pic>
        <p:nvPicPr>
          <p:cNvPr id="17" name="survey question 4">
            <a:hlinkClick r:id="" action="ppaction://media"/>
            <a:extLst>
              <a:ext uri="{FF2B5EF4-FFF2-40B4-BE49-F238E27FC236}">
                <a16:creationId xmlns:a16="http://schemas.microsoft.com/office/drawing/2014/main" id="{E09DD320-F727-4A0C-8844-05FCC44D791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290370" y="5025006"/>
            <a:ext cx="304800" cy="304800"/>
          </a:xfrm>
          <a:prstGeom prst="rect">
            <a:avLst/>
          </a:prstGeom>
        </p:spPr>
      </p:pic>
    </p:spTree>
    <p:extLst>
      <p:ext uri="{BB962C8B-B14F-4D97-AF65-F5344CB8AC3E}">
        <p14:creationId xmlns:p14="http://schemas.microsoft.com/office/powerpoint/2010/main" val="350173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A408-C1DE-440D-BC1B-09A3FB09640F}"/>
              </a:ext>
            </a:extLst>
          </p:cNvPr>
          <p:cNvSpPr>
            <a:spLocks noGrp="1"/>
          </p:cNvSpPr>
          <p:nvPr>
            <p:ph type="title" idx="4294967295"/>
          </p:nvPr>
        </p:nvSpPr>
        <p:spPr>
          <a:xfrm>
            <a:off x="0" y="442913"/>
            <a:ext cx="5186363" cy="1639887"/>
          </a:xfrm>
        </p:spPr>
        <p:txBody>
          <a:bodyPr vert="horz" lIns="109728" tIns="109728" rIns="109728" bIns="91440" rtlCol="0" anchor="b">
            <a:normAutofit/>
          </a:bodyPr>
          <a:lstStyle/>
          <a:p>
            <a:r>
              <a:rPr lang="en-US" dirty="0"/>
              <a:t> </a:t>
            </a:r>
            <a:br>
              <a:rPr lang="en-US" dirty="0"/>
            </a:br>
            <a:endParaRPr lang="en-US" dirty="0"/>
          </a:p>
        </p:txBody>
      </p:sp>
      <p:sp>
        <p:nvSpPr>
          <p:cNvPr id="8" name="Content Placeholder 7">
            <a:extLst>
              <a:ext uri="{FF2B5EF4-FFF2-40B4-BE49-F238E27FC236}">
                <a16:creationId xmlns:a16="http://schemas.microsoft.com/office/drawing/2014/main" id="{9DA1B7F3-B1EE-4072-985A-17D46A3F078E}"/>
              </a:ext>
            </a:extLst>
          </p:cNvPr>
          <p:cNvSpPr>
            <a:spLocks noGrp="1"/>
          </p:cNvSpPr>
          <p:nvPr>
            <p:ph idx="4294967295"/>
          </p:nvPr>
        </p:nvSpPr>
        <p:spPr>
          <a:xfrm>
            <a:off x="863126" y="1121568"/>
            <a:ext cx="6759723" cy="4614863"/>
          </a:xfrm>
        </p:spPr>
        <p:txBody>
          <a:bodyPr vert="horz" lIns="109728" tIns="109728" rIns="109728" bIns="91440" rtlCol="0">
            <a:normAutofit fontScale="92500" lnSpcReduction="10000"/>
          </a:bodyPr>
          <a:lstStyle/>
          <a:p>
            <a:pPr marL="0" indent="0">
              <a:lnSpc>
                <a:spcPct val="130000"/>
              </a:lnSpc>
              <a:buNone/>
            </a:pPr>
            <a:r>
              <a:rPr lang="en-US" dirty="0">
                <a:latin typeface="+mj-lt"/>
              </a:rPr>
              <a:t>New Mexico schools continue to thrive. Students around the state are provided with healthy school meals, including fruits, vegetables, and whole grains, through the National School Lunch Program and the School Breakfast Program.</a:t>
            </a:r>
          </a:p>
          <a:p>
            <a:pPr marL="0" indent="0">
              <a:lnSpc>
                <a:spcPct val="130000"/>
              </a:lnSpc>
              <a:buNone/>
            </a:pPr>
            <a:endParaRPr lang="en-US" dirty="0">
              <a:latin typeface="+mj-lt"/>
            </a:endParaRPr>
          </a:p>
          <a:p>
            <a:pPr marL="0" indent="0">
              <a:lnSpc>
                <a:spcPct val="130000"/>
              </a:lnSpc>
              <a:buNone/>
            </a:pPr>
            <a:r>
              <a:rPr lang="en-US" dirty="0">
                <a:latin typeface="+mj-lt"/>
              </a:rPr>
              <a:t>The USDA- has published Smart Snacks in Schools standards that will build on these healthy advancements by ensuring that all snacks and other beverages offered for sale to students at the school are delicious and nutritious.</a:t>
            </a:r>
          </a:p>
          <a:p>
            <a:pPr>
              <a:lnSpc>
                <a:spcPct val="130000"/>
              </a:lnSpc>
            </a:pPr>
            <a:endParaRPr lang="en-US" sz="1300" dirty="0"/>
          </a:p>
          <a:p>
            <a:pPr>
              <a:lnSpc>
                <a:spcPct val="130000"/>
              </a:lnSpc>
            </a:pPr>
            <a:endParaRPr lang="en-US" sz="1300" dirty="0"/>
          </a:p>
        </p:txBody>
      </p:sp>
      <p:pic>
        <p:nvPicPr>
          <p:cNvPr id="12" name="Picture 11">
            <a:extLst>
              <a:ext uri="{FF2B5EF4-FFF2-40B4-BE49-F238E27FC236}">
                <a16:creationId xmlns:a16="http://schemas.microsoft.com/office/drawing/2014/main" id="{BF4EC078-0AF0-431E-95A1-F8A2197B4B73}"/>
              </a:ext>
            </a:extLst>
          </p:cNvPr>
          <p:cNvPicPr>
            <a:picLocks noChangeAspect="1"/>
          </p:cNvPicPr>
          <p:nvPr/>
        </p:nvPicPr>
        <p:blipFill rotWithShape="1">
          <a:blip r:embed="rId4">
            <a:extLst>
              <a:ext uri="{28A0092B-C50C-407E-A947-70E740481C1C}">
                <a14:useLocalDpi xmlns:a14="http://schemas.microsoft.com/office/drawing/2010/main" val="0"/>
              </a:ext>
            </a:extLst>
          </a:blip>
          <a:srcRect r="1" b="153"/>
          <a:stretch/>
        </p:blipFill>
        <p:spPr>
          <a:xfrm>
            <a:off x="8035439" y="1262856"/>
            <a:ext cx="2778054" cy="3819466"/>
          </a:xfrm>
          <a:prstGeom prst="rect">
            <a:avLst/>
          </a:prstGeom>
        </p:spPr>
      </p:pic>
      <p:pic>
        <p:nvPicPr>
          <p:cNvPr id="13" name="SS4">
            <a:hlinkClick r:id="" action="ppaction://media"/>
            <a:extLst>
              <a:ext uri="{FF2B5EF4-FFF2-40B4-BE49-F238E27FC236}">
                <a16:creationId xmlns:a16="http://schemas.microsoft.com/office/drawing/2014/main" id="{02EC858D-6345-440D-AE34-9D1BB03AE9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0801" y="5359471"/>
            <a:ext cx="609600" cy="609600"/>
          </a:xfrm>
          <a:prstGeom prst="rect">
            <a:avLst/>
          </a:prstGeom>
        </p:spPr>
      </p:pic>
    </p:spTree>
    <p:extLst>
      <p:ext uri="{BB962C8B-B14F-4D97-AF65-F5344CB8AC3E}">
        <p14:creationId xmlns:p14="http://schemas.microsoft.com/office/powerpoint/2010/main" val="27127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5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DB49-7EA4-42C2-9B7E-10B9EDF191DB}"/>
              </a:ext>
            </a:extLst>
          </p:cNvPr>
          <p:cNvSpPr>
            <a:spLocks noGrp="1"/>
          </p:cNvSpPr>
          <p:nvPr>
            <p:ph type="title"/>
          </p:nvPr>
        </p:nvSpPr>
        <p:spPr>
          <a:xfrm>
            <a:off x="442452" y="665104"/>
            <a:ext cx="6857365" cy="1344612"/>
          </a:xfrm>
        </p:spPr>
        <p:txBody>
          <a:bodyPr anchor="b">
            <a:normAutofit/>
          </a:bodyPr>
          <a:lstStyle/>
          <a:p>
            <a:r>
              <a:rPr lang="en-US" dirty="0"/>
              <a:t>Introduction:</a:t>
            </a:r>
          </a:p>
        </p:txBody>
      </p:sp>
      <p:sp>
        <p:nvSpPr>
          <p:cNvPr id="3" name="Content Placeholder 2">
            <a:extLst>
              <a:ext uri="{FF2B5EF4-FFF2-40B4-BE49-F238E27FC236}">
                <a16:creationId xmlns:a16="http://schemas.microsoft.com/office/drawing/2014/main" id="{9B366E80-DA5E-4FF1-97F0-C36EBA6D3399}"/>
              </a:ext>
            </a:extLst>
          </p:cNvPr>
          <p:cNvSpPr>
            <a:spLocks noGrp="1"/>
          </p:cNvSpPr>
          <p:nvPr>
            <p:ph idx="1"/>
          </p:nvPr>
        </p:nvSpPr>
        <p:spPr>
          <a:xfrm>
            <a:off x="358923" y="2107096"/>
            <a:ext cx="11280449" cy="2963380"/>
          </a:xfrm>
        </p:spPr>
        <p:txBody>
          <a:bodyPr>
            <a:normAutofit/>
          </a:bodyPr>
          <a:lstStyle/>
          <a:p>
            <a:pPr marL="0" indent="0">
              <a:lnSpc>
                <a:spcPct val="130000"/>
              </a:lnSpc>
              <a:buNone/>
            </a:pPr>
            <a:r>
              <a:rPr lang="en-US" sz="1400" dirty="0">
                <a:latin typeface="+mj-lt"/>
              </a:rPr>
              <a:t>The Healthy, Hunger-Free Kids Act (2010) provided the U. S. Department of Agriculture (USDA) the authority to establish minimum nutrition standards for all foods and beverages sold outside of the federal child nutrition programs in schools. The standards are practical and science-based. They are intended to provide healthy school nutrition environments. In this section, I will describe the standards for foods and beverages, I will discuss their applicability, explain how fundraisers are to be handled, describe recordkeeping requirements, address frequently asked questions, and provides links to valuable resources.</a:t>
            </a:r>
          </a:p>
          <a:p>
            <a:pPr>
              <a:lnSpc>
                <a:spcPct val="130000"/>
              </a:lnSpc>
            </a:pPr>
            <a:endParaRPr lang="en-US" sz="1400" dirty="0"/>
          </a:p>
        </p:txBody>
      </p:sp>
      <p:pic>
        <p:nvPicPr>
          <p:cNvPr id="4" name="SS5">
            <a:hlinkClick r:id="" action="ppaction://media"/>
            <a:extLst>
              <a:ext uri="{FF2B5EF4-FFF2-40B4-BE49-F238E27FC236}">
                <a16:creationId xmlns:a16="http://schemas.microsoft.com/office/drawing/2014/main" id="{4FC03C73-6765-4C29-82AF-793B4D0712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9481" y="852934"/>
            <a:ext cx="304800" cy="304800"/>
          </a:xfrm>
          <a:prstGeom prst="rect">
            <a:avLst/>
          </a:prstGeom>
        </p:spPr>
      </p:pic>
      <p:pic>
        <p:nvPicPr>
          <p:cNvPr id="6" name="Picture 5" descr="A picture containing person, eating, food, bite&#10;&#10;Description automatically generated">
            <a:extLst>
              <a:ext uri="{FF2B5EF4-FFF2-40B4-BE49-F238E27FC236}">
                <a16:creationId xmlns:a16="http://schemas.microsoft.com/office/drawing/2014/main" id="{287CD7E5-943D-4D5B-8E14-794FB62A8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576" y="3888338"/>
            <a:ext cx="8037179" cy="2234084"/>
          </a:xfrm>
          <a:prstGeom prst="rect">
            <a:avLst/>
          </a:prstGeom>
        </p:spPr>
      </p:pic>
    </p:spTree>
    <p:extLst>
      <p:ext uri="{BB962C8B-B14F-4D97-AF65-F5344CB8AC3E}">
        <p14:creationId xmlns:p14="http://schemas.microsoft.com/office/powerpoint/2010/main" val="16651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picture containing indoor, person, fruit, store&#10;&#10;Description automatically generated">
            <a:extLst>
              <a:ext uri="{FF2B5EF4-FFF2-40B4-BE49-F238E27FC236}">
                <a16:creationId xmlns:a16="http://schemas.microsoft.com/office/drawing/2014/main" id="{40362A94-6310-408E-9CE4-F158FAF8F74E}"/>
              </a:ext>
            </a:extLst>
          </p:cNvPr>
          <p:cNvPicPr>
            <a:picLocks noChangeAspect="1"/>
          </p:cNvPicPr>
          <p:nvPr/>
        </p:nvPicPr>
        <p:blipFill rotWithShape="1">
          <a:blip r:embed="rId4">
            <a:extLst>
              <a:ext uri="{28A0092B-C50C-407E-A947-70E740481C1C}">
                <a14:useLocalDpi xmlns:a14="http://schemas.microsoft.com/office/drawing/2010/main" val="0"/>
              </a:ext>
            </a:extLst>
          </a:blip>
          <a:srcRect l="18994" r="7998"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4" name="Title 3">
            <a:extLst>
              <a:ext uri="{FF2B5EF4-FFF2-40B4-BE49-F238E27FC236}">
                <a16:creationId xmlns:a16="http://schemas.microsoft.com/office/drawing/2014/main" id="{062EB461-F29E-419A-A0FB-7D34B25AFCDA}"/>
              </a:ext>
            </a:extLst>
          </p:cNvPr>
          <p:cNvSpPr>
            <a:spLocks noGrp="1"/>
          </p:cNvSpPr>
          <p:nvPr>
            <p:ph type="title"/>
          </p:nvPr>
        </p:nvSpPr>
        <p:spPr>
          <a:xfrm>
            <a:off x="675119" y="637449"/>
            <a:ext cx="5490636" cy="1639888"/>
          </a:xfrm>
        </p:spPr>
        <p:txBody>
          <a:bodyPr anchor="b">
            <a:normAutofit/>
          </a:bodyPr>
          <a:lstStyle/>
          <a:p>
            <a:r>
              <a:rPr lang="en-US" sz="3000" dirty="0"/>
              <a:t>Nutrition Standards for Foods</a:t>
            </a:r>
          </a:p>
        </p:txBody>
      </p:sp>
      <p:sp>
        <p:nvSpPr>
          <p:cNvPr id="5" name="Content Placeholder 4">
            <a:extLst>
              <a:ext uri="{FF2B5EF4-FFF2-40B4-BE49-F238E27FC236}">
                <a16:creationId xmlns:a16="http://schemas.microsoft.com/office/drawing/2014/main" id="{3548D50E-CA70-4EFC-A46F-22892118B726}"/>
              </a:ext>
            </a:extLst>
          </p:cNvPr>
          <p:cNvSpPr>
            <a:spLocks noGrp="1"/>
          </p:cNvSpPr>
          <p:nvPr>
            <p:ph idx="1"/>
          </p:nvPr>
        </p:nvSpPr>
        <p:spPr>
          <a:xfrm>
            <a:off x="992518" y="2312988"/>
            <a:ext cx="5368525" cy="3651250"/>
          </a:xfrm>
        </p:spPr>
        <p:txBody>
          <a:bodyPr>
            <a:normAutofit/>
          </a:bodyPr>
          <a:lstStyle/>
          <a:p>
            <a:pPr marL="0" indent="0">
              <a:lnSpc>
                <a:spcPct val="130000"/>
              </a:lnSpc>
              <a:buNone/>
            </a:pPr>
            <a:r>
              <a:rPr lang="en-US" sz="1500" dirty="0">
                <a:latin typeface="+mj-lt"/>
              </a:rPr>
              <a:t>Any food sold in schools must:</a:t>
            </a:r>
          </a:p>
          <a:p>
            <a:pPr marL="0" indent="0">
              <a:lnSpc>
                <a:spcPct val="130000"/>
              </a:lnSpc>
              <a:buNone/>
            </a:pPr>
            <a:r>
              <a:rPr lang="en-US" sz="1500" dirty="0">
                <a:latin typeface="+mj-lt"/>
              </a:rPr>
              <a:t>Be a “whole grain-rich” grain product; or have as the first ingredient a fruit, a vegetable, a dairy product, or a protein food; or be a combination food that contains at least ¼ cup of fruit and/or vegetable; or contain 10% of the Daily Value (DV) of one of the nutrients of public health concern in the 2010 Dietary Guidelines for Americans (calcium, potassium, vitamin D, or dietary fiber).</a:t>
            </a:r>
          </a:p>
        </p:txBody>
      </p:sp>
      <p:pic>
        <p:nvPicPr>
          <p:cNvPr id="8" name="SS6">
            <a:hlinkClick r:id="" action="ppaction://media"/>
            <a:extLst>
              <a:ext uri="{FF2B5EF4-FFF2-40B4-BE49-F238E27FC236}">
                <a16:creationId xmlns:a16="http://schemas.microsoft.com/office/drawing/2014/main" id="{A322C624-E2C6-4BC6-9F73-E0CE55F117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48748" y="5805487"/>
            <a:ext cx="609600" cy="609600"/>
          </a:xfrm>
          <a:prstGeom prst="rect">
            <a:avLst/>
          </a:prstGeom>
        </p:spPr>
      </p:pic>
    </p:spTree>
    <p:extLst>
      <p:ext uri="{BB962C8B-B14F-4D97-AF65-F5344CB8AC3E}">
        <p14:creationId xmlns:p14="http://schemas.microsoft.com/office/powerpoint/2010/main" val="328098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7F82-A81B-4DF7-ADFC-C1C6F3622414}"/>
              </a:ext>
            </a:extLst>
          </p:cNvPr>
          <p:cNvSpPr>
            <a:spLocks noGrp="1"/>
          </p:cNvSpPr>
          <p:nvPr>
            <p:ph type="title"/>
          </p:nvPr>
        </p:nvSpPr>
        <p:spPr>
          <a:xfrm>
            <a:off x="911966" y="2183306"/>
            <a:ext cx="4825512" cy="2934031"/>
          </a:xfrm>
        </p:spPr>
        <p:txBody>
          <a:bodyPr anchor="ctr">
            <a:normAutofit/>
          </a:bodyPr>
          <a:lstStyle/>
          <a:p>
            <a:pPr>
              <a:lnSpc>
                <a:spcPct val="120000"/>
              </a:lnSpc>
            </a:pPr>
            <a:r>
              <a:rPr lang="en-US" sz="2400" dirty="0"/>
              <a:t>Foods must also meet several nutrient requirements:</a:t>
            </a:r>
          </a:p>
        </p:txBody>
      </p:sp>
      <p:sp>
        <p:nvSpPr>
          <p:cNvPr id="52" name="Content Placeholder 2">
            <a:extLst>
              <a:ext uri="{FF2B5EF4-FFF2-40B4-BE49-F238E27FC236}">
                <a16:creationId xmlns:a16="http://schemas.microsoft.com/office/drawing/2014/main" id="{0D3D4A09-1132-49A4-B69D-0DA3E28F3CE3}"/>
              </a:ext>
            </a:extLst>
          </p:cNvPr>
          <p:cNvSpPr>
            <a:spLocks noGrp="1"/>
          </p:cNvSpPr>
          <p:nvPr>
            <p:ph idx="1"/>
          </p:nvPr>
        </p:nvSpPr>
        <p:spPr>
          <a:xfrm>
            <a:off x="6241774" y="1105306"/>
            <a:ext cx="4825512" cy="4337435"/>
          </a:xfrm>
        </p:spPr>
        <p:txBody>
          <a:bodyPr anchor="ctr">
            <a:noAutofit/>
          </a:bodyPr>
          <a:lstStyle/>
          <a:p>
            <a:pPr>
              <a:lnSpc>
                <a:spcPct val="130000"/>
              </a:lnSpc>
            </a:pPr>
            <a:r>
              <a:rPr lang="en-US" sz="1600" b="1" u="sng" dirty="0">
                <a:latin typeface="+mj-lt"/>
              </a:rPr>
              <a:t>Calorie limits</a:t>
            </a:r>
          </a:p>
          <a:p>
            <a:pPr>
              <a:lnSpc>
                <a:spcPct val="130000"/>
              </a:lnSpc>
            </a:pPr>
            <a:r>
              <a:rPr lang="en-US" sz="1600" dirty="0">
                <a:latin typeface="+mj-lt"/>
              </a:rPr>
              <a:t>Snack items: ≤ 200 calories</a:t>
            </a:r>
          </a:p>
          <a:p>
            <a:pPr>
              <a:lnSpc>
                <a:spcPct val="130000"/>
              </a:lnSpc>
            </a:pPr>
            <a:r>
              <a:rPr lang="en-US" sz="1600" dirty="0">
                <a:latin typeface="+mj-lt"/>
              </a:rPr>
              <a:t>Entrée items: ≤ 350 calories</a:t>
            </a:r>
          </a:p>
          <a:p>
            <a:pPr>
              <a:lnSpc>
                <a:spcPct val="130000"/>
              </a:lnSpc>
            </a:pPr>
            <a:r>
              <a:rPr lang="en-US" sz="1600" b="1" u="sng" dirty="0">
                <a:latin typeface="+mj-lt"/>
              </a:rPr>
              <a:t>Sodium limits</a:t>
            </a:r>
          </a:p>
          <a:p>
            <a:pPr>
              <a:lnSpc>
                <a:spcPct val="130000"/>
              </a:lnSpc>
            </a:pPr>
            <a:r>
              <a:rPr lang="en-US" sz="1600" dirty="0">
                <a:latin typeface="+mj-lt"/>
              </a:rPr>
              <a:t>Snack items: ≤ 230 mg**</a:t>
            </a:r>
          </a:p>
          <a:p>
            <a:pPr>
              <a:lnSpc>
                <a:spcPct val="130000"/>
              </a:lnSpc>
            </a:pPr>
            <a:r>
              <a:rPr lang="en-US" sz="1600" dirty="0">
                <a:latin typeface="+mj-lt"/>
              </a:rPr>
              <a:t>Entrée items: ≤ 480 mg</a:t>
            </a:r>
          </a:p>
          <a:p>
            <a:pPr>
              <a:lnSpc>
                <a:spcPct val="130000"/>
              </a:lnSpc>
            </a:pPr>
            <a:r>
              <a:rPr lang="en-US" sz="1600" b="1" u="sng" dirty="0">
                <a:latin typeface="+mj-lt"/>
              </a:rPr>
              <a:t>Fat limits</a:t>
            </a:r>
          </a:p>
          <a:p>
            <a:pPr>
              <a:lnSpc>
                <a:spcPct val="130000"/>
              </a:lnSpc>
            </a:pPr>
            <a:r>
              <a:rPr lang="en-US" sz="1600" dirty="0">
                <a:latin typeface="+mj-lt"/>
              </a:rPr>
              <a:t>Total fat: ≤35% of calories</a:t>
            </a:r>
          </a:p>
          <a:p>
            <a:pPr>
              <a:lnSpc>
                <a:spcPct val="130000"/>
              </a:lnSpc>
            </a:pPr>
            <a:r>
              <a:rPr lang="en-US" sz="1600" dirty="0">
                <a:latin typeface="+mj-lt"/>
              </a:rPr>
              <a:t>Saturated fat: &lt; 10% of calories</a:t>
            </a:r>
          </a:p>
          <a:p>
            <a:pPr>
              <a:lnSpc>
                <a:spcPct val="130000"/>
              </a:lnSpc>
            </a:pPr>
            <a:r>
              <a:rPr lang="en-US" sz="1600" dirty="0">
                <a:latin typeface="+mj-lt"/>
              </a:rPr>
              <a:t>Trans fat: zero grams</a:t>
            </a:r>
          </a:p>
          <a:p>
            <a:pPr>
              <a:lnSpc>
                <a:spcPct val="130000"/>
              </a:lnSpc>
            </a:pPr>
            <a:r>
              <a:rPr lang="en-US" sz="1600" b="1" u="sng" dirty="0">
                <a:latin typeface="+mj-lt"/>
              </a:rPr>
              <a:t>Sugar limit</a:t>
            </a:r>
          </a:p>
          <a:p>
            <a:pPr>
              <a:lnSpc>
                <a:spcPct val="130000"/>
              </a:lnSpc>
            </a:pPr>
            <a:r>
              <a:rPr lang="en-US" sz="1600" dirty="0">
                <a:latin typeface="+mj-lt"/>
              </a:rPr>
              <a:t>≤ 35% of weight from total sugars in foods</a:t>
            </a:r>
          </a:p>
        </p:txBody>
      </p:sp>
      <p:pic>
        <p:nvPicPr>
          <p:cNvPr id="4" name="SS7">
            <a:hlinkClick r:id="" action="ppaction://media"/>
            <a:extLst>
              <a:ext uri="{FF2B5EF4-FFF2-40B4-BE49-F238E27FC236}">
                <a16:creationId xmlns:a16="http://schemas.microsoft.com/office/drawing/2014/main" id="{376B056C-C542-4FE9-8E05-541CC81237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44925" y="5442741"/>
            <a:ext cx="609600" cy="6096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284C7E3-9EE5-4FD4-9569-0856EFF2E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607" y="127147"/>
            <a:ext cx="4403518" cy="2935678"/>
          </a:xfrm>
          <a:prstGeom prst="rect">
            <a:avLst/>
          </a:prstGeom>
        </p:spPr>
      </p:pic>
    </p:spTree>
    <p:extLst>
      <p:ext uri="{BB962C8B-B14F-4D97-AF65-F5344CB8AC3E}">
        <p14:creationId xmlns:p14="http://schemas.microsoft.com/office/powerpoint/2010/main" val="28920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5589-CF07-472D-BEA0-754EB421C91E}"/>
              </a:ext>
            </a:extLst>
          </p:cNvPr>
          <p:cNvSpPr>
            <a:spLocks noGrp="1"/>
          </p:cNvSpPr>
          <p:nvPr>
            <p:ph type="title"/>
          </p:nvPr>
        </p:nvSpPr>
        <p:spPr>
          <a:xfrm>
            <a:off x="4383993" y="1451581"/>
            <a:ext cx="6717017" cy="1345269"/>
          </a:xfrm>
        </p:spPr>
        <p:txBody>
          <a:bodyPr/>
          <a:lstStyle/>
          <a:p>
            <a:r>
              <a:rPr lang="en-US" dirty="0"/>
              <a:t>Extras</a:t>
            </a:r>
          </a:p>
        </p:txBody>
      </p:sp>
      <p:sp>
        <p:nvSpPr>
          <p:cNvPr id="3" name="Content Placeholder 2">
            <a:extLst>
              <a:ext uri="{FF2B5EF4-FFF2-40B4-BE49-F238E27FC236}">
                <a16:creationId xmlns:a16="http://schemas.microsoft.com/office/drawing/2014/main" id="{8A373827-9602-4FBC-AB5F-F4D275099077}"/>
              </a:ext>
            </a:extLst>
          </p:cNvPr>
          <p:cNvSpPr>
            <a:spLocks noGrp="1"/>
          </p:cNvSpPr>
          <p:nvPr>
            <p:ph idx="1"/>
          </p:nvPr>
        </p:nvSpPr>
        <p:spPr>
          <a:xfrm>
            <a:off x="875151" y="3130097"/>
            <a:ext cx="10441698" cy="3651504"/>
          </a:xfrm>
        </p:spPr>
        <p:txBody>
          <a:bodyPr/>
          <a:lstStyle/>
          <a:p>
            <a:pPr marL="0" indent="0">
              <a:buNone/>
            </a:pPr>
            <a:r>
              <a:rPr lang="en-US" dirty="0">
                <a:latin typeface="+mj-lt"/>
              </a:rPr>
              <a:t>Extras such as cream cheese, salad dressing, and butter must be included in the nutrient profile as part of the food item sold.</a:t>
            </a:r>
          </a:p>
          <a:p>
            <a:pPr marL="0" indent="0">
              <a:buNone/>
            </a:pPr>
            <a:r>
              <a:rPr lang="en-US" dirty="0">
                <a:latin typeface="+mj-lt"/>
              </a:rPr>
              <a:t>This helps control the amount of calories, fat, sugar, and sodium added to foods.</a:t>
            </a:r>
          </a:p>
        </p:txBody>
      </p:sp>
      <p:pic>
        <p:nvPicPr>
          <p:cNvPr id="6" name="Picture 5" descr="A picture containing food, plate, table, bowl&#10;&#10;Description automatically generated">
            <a:extLst>
              <a:ext uri="{FF2B5EF4-FFF2-40B4-BE49-F238E27FC236}">
                <a16:creationId xmlns:a16="http://schemas.microsoft.com/office/drawing/2014/main" id="{B30E1483-3D89-4D6B-AFF4-00CF1A2EEDC4}"/>
              </a:ext>
            </a:extLst>
          </p:cNvPr>
          <p:cNvPicPr>
            <a:picLocks noChangeAspect="1"/>
          </p:cNvPicPr>
          <p:nvPr/>
        </p:nvPicPr>
        <p:blipFill rotWithShape="1">
          <a:blip r:embed="rId4">
            <a:extLst>
              <a:ext uri="{28A0092B-C50C-407E-A947-70E740481C1C}">
                <a14:useLocalDpi xmlns:a14="http://schemas.microsoft.com/office/drawing/2010/main" val="0"/>
              </a:ext>
            </a:extLst>
          </a:blip>
          <a:srcRect l="11624" r="9854"/>
          <a:stretch/>
        </p:blipFill>
        <p:spPr>
          <a:xfrm>
            <a:off x="1050695" y="316555"/>
            <a:ext cx="2997611" cy="2546286"/>
          </a:xfrm>
          <a:prstGeom prst="rect">
            <a:avLst/>
          </a:prstGeom>
        </p:spPr>
      </p:pic>
      <p:pic>
        <p:nvPicPr>
          <p:cNvPr id="5" name="SS8">
            <a:hlinkClick r:id="" action="ppaction://media"/>
            <a:extLst>
              <a:ext uri="{FF2B5EF4-FFF2-40B4-BE49-F238E27FC236}">
                <a16:creationId xmlns:a16="http://schemas.microsoft.com/office/drawing/2014/main" id="{B6C0F1F2-6EDD-4C81-8233-1E15C7BEC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3752" y="4955849"/>
            <a:ext cx="304800" cy="304800"/>
          </a:xfrm>
          <a:prstGeom prst="rect">
            <a:avLst/>
          </a:prstGeom>
        </p:spPr>
      </p:pic>
    </p:spTree>
    <p:extLst>
      <p:ext uri="{BB962C8B-B14F-4D97-AF65-F5344CB8AC3E}">
        <p14:creationId xmlns:p14="http://schemas.microsoft.com/office/powerpoint/2010/main" val="31703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F45D-5078-4B1F-B431-F3F367D57AA8}"/>
              </a:ext>
            </a:extLst>
          </p:cNvPr>
          <p:cNvSpPr>
            <a:spLocks noGrp="1"/>
          </p:cNvSpPr>
          <p:nvPr>
            <p:ph type="title"/>
          </p:nvPr>
        </p:nvSpPr>
        <p:spPr/>
        <p:txBody>
          <a:bodyPr/>
          <a:lstStyle/>
          <a:p>
            <a:r>
              <a:rPr lang="en-US" dirty="0"/>
              <a:t>Nutrition Standards for Beverages</a:t>
            </a:r>
          </a:p>
        </p:txBody>
      </p:sp>
      <p:sp>
        <p:nvSpPr>
          <p:cNvPr id="3" name="Content Placeholder 2">
            <a:extLst>
              <a:ext uri="{FF2B5EF4-FFF2-40B4-BE49-F238E27FC236}">
                <a16:creationId xmlns:a16="http://schemas.microsoft.com/office/drawing/2014/main" id="{7D766E80-B370-477D-8270-0B1A88AE68F5}"/>
              </a:ext>
            </a:extLst>
          </p:cNvPr>
          <p:cNvSpPr>
            <a:spLocks noGrp="1"/>
          </p:cNvSpPr>
          <p:nvPr>
            <p:ph sz="half" idx="1"/>
          </p:nvPr>
        </p:nvSpPr>
        <p:spPr/>
        <p:txBody>
          <a:bodyPr>
            <a:normAutofit/>
          </a:bodyPr>
          <a:lstStyle/>
          <a:p>
            <a:pPr marL="0" indent="0">
              <a:buNone/>
            </a:pPr>
            <a:r>
              <a:rPr lang="en-US" sz="1800" dirty="0">
                <a:latin typeface="+mj-lt"/>
              </a:rPr>
              <a:t>All schools may sell:</a:t>
            </a:r>
          </a:p>
          <a:p>
            <a:pPr marL="285750" indent="-285750">
              <a:buFont typeface="Arial" panose="020B0604020202020204" pitchFamily="34" charset="0"/>
              <a:buChar char="•"/>
            </a:pPr>
            <a:r>
              <a:rPr lang="en-US" sz="1800" dirty="0">
                <a:latin typeface="+mj-lt"/>
              </a:rPr>
              <a:t>Plain water (with or without carbonation)</a:t>
            </a:r>
          </a:p>
          <a:p>
            <a:pPr marL="285750" indent="-285750">
              <a:buFont typeface="Arial" panose="020B0604020202020204" pitchFamily="34" charset="0"/>
              <a:buChar char="•"/>
            </a:pPr>
            <a:r>
              <a:rPr lang="en-US" sz="1800" dirty="0">
                <a:latin typeface="+mj-lt"/>
              </a:rPr>
              <a:t>Unflavored low-fat milk</a:t>
            </a:r>
          </a:p>
          <a:p>
            <a:pPr marL="285750" indent="-285750">
              <a:buFont typeface="Arial" panose="020B0604020202020204" pitchFamily="34" charset="0"/>
              <a:buChar char="•"/>
            </a:pPr>
            <a:r>
              <a:rPr lang="en-US" sz="1800" dirty="0">
                <a:latin typeface="+mj-lt"/>
              </a:rPr>
              <a:t>Unflavored or flavored fat-free milk and milk alternatives permitted by NSLP/SBP</a:t>
            </a:r>
          </a:p>
          <a:p>
            <a:pPr marL="285750" indent="-285750">
              <a:buFont typeface="Arial" panose="020B0604020202020204" pitchFamily="34" charset="0"/>
              <a:buChar char="•"/>
            </a:pPr>
            <a:r>
              <a:rPr lang="en-US" sz="1800" dirty="0">
                <a:latin typeface="+mj-lt"/>
              </a:rPr>
              <a:t>100% fruit or vegetable juice and</a:t>
            </a:r>
          </a:p>
          <a:p>
            <a:pPr marL="285750" indent="-285750">
              <a:buFont typeface="Arial" panose="020B0604020202020204" pitchFamily="34" charset="0"/>
              <a:buChar char="•"/>
            </a:pPr>
            <a:r>
              <a:rPr lang="en-US" sz="1800" dirty="0">
                <a:latin typeface="+mj-lt"/>
              </a:rPr>
              <a:t>100% fruit or vegetable juice diluted with water (with or without carbonation), and no added sweeteners.</a:t>
            </a:r>
          </a:p>
        </p:txBody>
      </p:sp>
      <p:pic>
        <p:nvPicPr>
          <p:cNvPr id="9" name="Content Placeholder 8" descr="A picture containing person, indoor, posing&#10;&#10;Description automatically generated">
            <a:extLst>
              <a:ext uri="{FF2B5EF4-FFF2-40B4-BE49-F238E27FC236}">
                <a16:creationId xmlns:a16="http://schemas.microsoft.com/office/drawing/2014/main" id="{2B08E440-A2C4-4770-9D2B-CC853CF1DCA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45705" y="2407117"/>
            <a:ext cx="4159250" cy="2356908"/>
          </a:xfrm>
        </p:spPr>
      </p:pic>
      <p:pic>
        <p:nvPicPr>
          <p:cNvPr id="4" name="SS9">
            <a:hlinkClick r:id="" action="ppaction://media"/>
            <a:extLst>
              <a:ext uri="{FF2B5EF4-FFF2-40B4-BE49-F238E27FC236}">
                <a16:creationId xmlns:a16="http://schemas.microsoft.com/office/drawing/2014/main" id="{D85D2987-C52E-403D-8546-0F90B4C87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4090" y="5867573"/>
            <a:ext cx="609600" cy="609600"/>
          </a:xfrm>
          <a:prstGeom prst="rect">
            <a:avLst/>
          </a:prstGeom>
        </p:spPr>
      </p:pic>
    </p:spTree>
    <p:extLst>
      <p:ext uri="{BB962C8B-B14F-4D97-AF65-F5344CB8AC3E}">
        <p14:creationId xmlns:p14="http://schemas.microsoft.com/office/powerpoint/2010/main" val="8433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19852454"/>
</p:tagLst>
</file>

<file path=ppt/tags/tag10.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true,&quot;McqAnswers&quot;:[&quot;A&quot;],&quot;ActivityId&quot;:&quot;mcq20220413042541535928&quot;,&quot;IaMcqCompetition&quot;:false,&quot;IsAnonymous&quot;:false,&quot;AutoAdvance&quot;:false,&quot;IsCompetitionMode&quot;:false}"/>
</p:tagLst>
</file>

<file path=ppt/tags/tag1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fals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ags/tag1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fals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ags/tag1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false,&quot;McqAnswers&quot;:[],&quot;ActivityId&quot;:&quot;mcq2022041304260132323&quot;,&quot;IaMcqCompetition&quot;:false,&quot;IsAnonymous&quot;:false,&quot;AutoAdvance&quot;:false,&quot;IsCompetitionMode&quot;:false}"/>
</p:tagLst>
</file>

<file path=ppt/tags/tag1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true,&quot;McqAnswers&quot;:[&quot;A&quot;],&quot;ActivityId&quot;:&quot;mcq20220413042508785499&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true,&quot;McqAnswers&quot;:[&quot;B&quot;],&quot;ActivityId&quot;:&quot;mcq20220413042512540594&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true,&quot;McqAnswers&quot;:[&quot;B&quot;],&quot;ActivityId&quot;:&quot;&quot;,&quot;IaMcqCompetition&quot;:false,&quot;IsAnonymous&quot;:false,&quot;AutoAdvance&quot;:false,&quot;IsCompetitionMode&quot;:fals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A&quot;],&quot;ActivityId&quot;:&quot;mcq20220413042521735474&quot;,&quot;IaMcqCompetition&quot;:false,&quot;IsAnonymous&quot;:false,&quot;AutoAdvance&quot;:false,&quot;IsCompetitionMode&quot;:false}"/>
</p:tagLst>
</file>

<file path=ppt/tags/tag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true,&quot;McqAnswers&quot;:[&quot;B&quot;],&quot;ActivityId&quot;:&quot;mcq20220413042538345436&quot;,&quot;IaMcqCompetition&quot;:false,&quot;IsAnonymous&quot;:false,&quot;AutoAdvance&quot;:false,&quot;IsCompetitionMode&quot;:false}"/>
</p:tagLst>
</file>

<file path=ppt/tags/tag8.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true,&quot;McqAnswers&quot;:[&quot;B&quot;],&quot;ActivityId&quot;:&quot;mcq20220413042539361220&quot;,&quot;IaMcqCompetition&quot;:false,&quot;IsAnonymous&quot;:false,&quot;AutoAdvance&quot;:false,&quot;IsCompetitionMode&quot;:false}"/>
</p:tagLst>
</file>

<file path=ppt/tags/tag9.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false,&quot;HasMinimizeMode&quot;:false,&quot;TimerValue&quot;:&quot;01:00&quot;,&quot;HasAutoStart&quot;:false,&quot;HasCorrectAnswers&quot;:true,&quot;McqAnswers&quot;:[&quot;A&quot;],&quot;ActivityId&quot;:&quot;mcq20220413042540601893&quot;,&quot;IaMcqCompetition&quot;:false,&quot;IsAnonymous&quot;:false,&quot;AutoAdvance&quot;:false,&quot;IsCompetitionMode&quot;: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7789755FA194787C83D237504ECDF" ma:contentTypeVersion="9" ma:contentTypeDescription="Create a new document." ma:contentTypeScope="" ma:versionID="ce7673087b49a88eb0ec816aa4969c7b">
  <xsd:schema xmlns:xsd="http://www.w3.org/2001/XMLSchema" xmlns:xs="http://www.w3.org/2001/XMLSchema" xmlns:p="http://schemas.microsoft.com/office/2006/metadata/properties" xmlns:ns2="ea90f200-7ce2-4737-88a7-a85afc8034b5" xmlns:ns3="7249f61f-dbb6-4efb-862c-8e56a4264963" targetNamespace="http://schemas.microsoft.com/office/2006/metadata/properties" ma:root="true" ma:fieldsID="1bb39a06b436c0afe05590671beff790" ns2:_="" ns3:_="">
    <xsd:import namespace="ea90f200-7ce2-4737-88a7-a85afc8034b5"/>
    <xsd:import namespace="7249f61f-dbb6-4efb-862c-8e56a426496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90f200-7ce2-4737-88a7-a85afc8034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49f61f-dbb6-4efb-862c-8e56a42649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ee9dbbb-49ac-43f9-a35f-d62c6812683f}" ma:internalName="TaxCatchAll" ma:showField="CatchAllData" ma:web="7249f61f-dbb6-4efb-862c-8e56a4264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249f61f-dbb6-4efb-862c-8e56a4264963" xsi:nil="true"/>
    <lcf76f155ced4ddcb4097134ff3c332f xmlns="ea90f200-7ce2-4737-88a7-a85afc8034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814CEB-811F-4705-BAE2-8BFEA30CC3EF}"/>
</file>

<file path=customXml/itemProps2.xml><?xml version="1.0" encoding="utf-8"?>
<ds:datastoreItem xmlns:ds="http://schemas.openxmlformats.org/officeDocument/2006/customXml" ds:itemID="{6A550655-FF3A-4FE7-AFEA-CA94B6964F90}"/>
</file>

<file path=customXml/itemProps3.xml><?xml version="1.0" encoding="utf-8"?>
<ds:datastoreItem xmlns:ds="http://schemas.openxmlformats.org/officeDocument/2006/customXml" ds:itemID="{C6810298-5A14-4043-A4DC-678D94F8C496}"/>
</file>

<file path=docProps/app.xml><?xml version="1.0" encoding="utf-8"?>
<Properties xmlns="http://schemas.openxmlformats.org/officeDocument/2006/extended-properties" xmlns:vt="http://schemas.openxmlformats.org/officeDocument/2006/docPropsVTypes">
  <Template>Wood Type</Template>
  <TotalTime>5237</TotalTime>
  <Words>2062</Words>
  <Application>Microsoft Office PowerPoint</Application>
  <PresentationFormat>Widescreen</PresentationFormat>
  <Paragraphs>144</Paragraphs>
  <Slides>35</Slides>
  <Notes>1</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Bookman Old Style</vt:lpstr>
      <vt:lpstr>Calibri</vt:lpstr>
      <vt:lpstr>Century Gothic</vt:lpstr>
      <vt:lpstr>Corbel</vt:lpstr>
      <vt:lpstr>Rockwell Extra Bold</vt:lpstr>
      <vt:lpstr>Wingdings</vt:lpstr>
      <vt:lpstr>Wood Type</vt:lpstr>
      <vt:lpstr>Let’s get smart about  Smart Snacks in Schools     </vt:lpstr>
      <vt:lpstr>You understand and acknowledge that:</vt:lpstr>
      <vt:lpstr>Welcome to an interactive training</vt:lpstr>
      <vt:lpstr>  </vt:lpstr>
      <vt:lpstr>Introduction:</vt:lpstr>
      <vt:lpstr>Nutrition Standards for Foods</vt:lpstr>
      <vt:lpstr>Foods must also meet several nutrient requirements:</vt:lpstr>
      <vt:lpstr>Extras</vt:lpstr>
      <vt:lpstr>Nutrition Standards for Beverages</vt:lpstr>
      <vt:lpstr>PowerPoint Presentation</vt:lpstr>
      <vt:lpstr>  The Smart snack standards allow additional for high school:</vt:lpstr>
      <vt:lpstr>Other Requirements: Fundraisers</vt:lpstr>
      <vt:lpstr>PowerPoint Presentation</vt:lpstr>
      <vt:lpstr>PowerPoint Presentation</vt:lpstr>
      <vt:lpstr>Scenario #1</vt:lpstr>
      <vt:lpstr>A concession stand is open in the lobby outside of the school gym during an evening basketball game, which starts two hours after the end of the normal school day. </vt:lpstr>
      <vt:lpstr>Scenario #2</vt:lpstr>
      <vt:lpstr>PowerPoint Presentation</vt:lpstr>
      <vt:lpstr>Scenario #3</vt:lpstr>
      <vt:lpstr>Let’s test our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Responsibilities</vt:lpstr>
      <vt:lpstr>Monitoring and Compliance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get smart about Smart Snacks in Schools</dc:title>
  <dc:creator>TANYA BERRY</dc:creator>
  <cp:lastModifiedBy>TANYA BERRY</cp:lastModifiedBy>
  <cp:revision>29</cp:revision>
  <cp:lastPrinted>2022-04-06T23:41:41Z</cp:lastPrinted>
  <dcterms:created xsi:type="dcterms:W3CDTF">2022-03-29T22:23:39Z</dcterms:created>
  <dcterms:modified xsi:type="dcterms:W3CDTF">2022-04-13T04:27:52Z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0x010100E437789755FA194787C83D237504ECDF</vt:lpwstr>
  </property>
</Properties>
</file>