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Book Antiqua"/>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h+H1PlLdKxXxNJ/rwEBMk8N2pU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BookAntiqua-bold.fntdata"/><Relationship Id="rId45" Type="http://schemas.openxmlformats.org/officeDocument/2006/relationships/font" Target="fonts/BookAntiqu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BookAntiqua-boldItalic.fntdata"/><Relationship Id="rId47" Type="http://schemas.openxmlformats.org/officeDocument/2006/relationships/font" Target="fonts/BookAntiqua-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i="1" lang="en-US" sz="1200">
                <a:latin typeface="Arial"/>
                <a:ea typeface="Arial"/>
                <a:cs typeface="Arial"/>
                <a:sym typeface="Arial"/>
              </a:rPr>
              <a:t>To change the  image on this slide, select the picture and delete it. Then click the Pictures icon in the placeholder to insert your own image.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 name="Google Shape;36;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21" name="Google Shape;12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31" name="Google Shape;131;p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37" name="Google Shape;13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47" name="Google Shape;14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57" name="Google Shape;15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67" name="Google Shape;16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77" name="Google Shape;17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87" name="Google Shape;18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97" name="Google Shape;19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07" name="Google Shape;20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46" name="Google Shape;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17" name="Google Shape;21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27" name="Google Shape;227;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Lynn</a:t>
            </a:r>
            <a:endParaRPr/>
          </a:p>
        </p:txBody>
      </p:sp>
      <p:sp>
        <p:nvSpPr>
          <p:cNvPr id="237" name="Google Shape;23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rPr lang="en-US"/>
              <a:t>Jacque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60" name="Google Shape;26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70" name="Google Shape;27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80" name="Google Shape;280;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90" name="Google Shape;29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299" name="Google Shape;299;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09" name="Google Shape;30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19" name="Google Shape;319;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29" name="Google Shape;32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39" name="Google Shape;33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48" name="Google Shape;34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57" name="Google Shape;357;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66" name="Google Shape;36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75" name="Google Shape;375;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384" name="Google Shape;38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6" name="Google Shape;396;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66" name="Google Shape;6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405" name="Google Shape;40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75" name="Google Shape;7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84" name="Google Shape;8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93" name="Google Shape;9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02" name="Google Shape;10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Gwen</a:t>
            </a:r>
            <a:endParaRPr/>
          </a:p>
        </p:txBody>
      </p:sp>
      <p:sp>
        <p:nvSpPr>
          <p:cNvPr id="112" name="Google Shape;11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ith Picture" showMasterSp="0">
  <p:cSld name="1_Title Slide with Picture">
    <p:spTree>
      <p:nvGrpSpPr>
        <p:cNvPr id="14" name="Shape 14"/>
        <p:cNvGrpSpPr/>
        <p:nvPr/>
      </p:nvGrpSpPr>
      <p:grpSpPr>
        <a:xfrm>
          <a:off x="0" y="0"/>
          <a:ext cx="0" cy="0"/>
          <a:chOff x="0" y="0"/>
          <a:chExt cx="0" cy="0"/>
        </a:xfrm>
      </p:grpSpPr>
      <p:sp>
        <p:nvSpPr>
          <p:cNvPr id="15" name="Google Shape;15;p72"/>
          <p:cNvSpPr/>
          <p:nvPr/>
        </p:nvSpPr>
        <p:spPr>
          <a:xfrm>
            <a:off x="4905378" y="0"/>
            <a:ext cx="4238622" cy="5143500"/>
          </a:xfrm>
          <a:custGeom>
            <a:rect b="b" l="l" r="r" t="t"/>
            <a:pathLst>
              <a:path extrusionOk="0" h="6858000" w="4238622">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rgbClr val="3A3D4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sp>
        <p:nvSpPr>
          <p:cNvPr id="16" name="Google Shape;16;p72"/>
          <p:cNvSpPr/>
          <p:nvPr/>
        </p:nvSpPr>
        <p:spPr>
          <a:xfrm>
            <a:off x="4692651" y="0"/>
            <a:ext cx="1254127" cy="5143500"/>
          </a:xfrm>
          <a:custGeom>
            <a:rect b="b" l="l" r="r" t="t"/>
            <a:pathLst>
              <a:path extrusionOk="0" h="6858000" w="1254127">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sp>
        <p:nvSpPr>
          <p:cNvPr id="17" name="Google Shape;17;p72"/>
          <p:cNvSpPr/>
          <p:nvPr/>
        </p:nvSpPr>
        <p:spPr>
          <a:xfrm>
            <a:off x="4484690" y="0"/>
            <a:ext cx="1146174" cy="5143500"/>
          </a:xfrm>
          <a:custGeom>
            <a:rect b="b" l="l" r="r" t="t"/>
            <a:pathLst>
              <a:path extrusionOk="0" h="6858000" w="1146174">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Arial"/>
              <a:ea typeface="Arial"/>
              <a:cs typeface="Arial"/>
              <a:sym typeface="Arial"/>
            </a:endParaRPr>
          </a:p>
        </p:txBody>
      </p:sp>
      <p:sp>
        <p:nvSpPr>
          <p:cNvPr id="18" name="Google Shape;18;p72"/>
          <p:cNvSpPr txBox="1"/>
          <p:nvPr>
            <p:ph type="ctrTitle"/>
          </p:nvPr>
        </p:nvSpPr>
        <p:spPr>
          <a:xfrm>
            <a:off x="971551" y="1405188"/>
            <a:ext cx="3840480" cy="1920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000"/>
              <a:buNone/>
              <a:defRPr sz="3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19" name="Google Shape;19;p72"/>
          <p:cNvSpPr/>
          <p:nvPr>
            <p:ph idx="2" type="pic"/>
          </p:nvPr>
        </p:nvSpPr>
        <p:spPr>
          <a:xfrm>
            <a:off x="5057777" y="0"/>
            <a:ext cx="4086223" cy="5143500"/>
          </a:xfrm>
          <a:prstGeom prst="rect">
            <a:avLst/>
          </a:prstGeom>
          <a:noFill/>
          <a:ln>
            <a:noFill/>
          </a:ln>
        </p:spPr>
      </p:sp>
      <p:sp>
        <p:nvSpPr>
          <p:cNvPr id="20" name="Google Shape;20;p72"/>
          <p:cNvSpPr txBox="1"/>
          <p:nvPr>
            <p:ph idx="1" type="subTitle"/>
          </p:nvPr>
        </p:nvSpPr>
        <p:spPr>
          <a:xfrm>
            <a:off x="971551" y="3429000"/>
            <a:ext cx="3840480" cy="12001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350"/>
              </a:spcBef>
              <a:spcAft>
                <a:spcPts val="0"/>
              </a:spcAft>
              <a:buSzPts val="1800"/>
              <a:buNone/>
              <a:defRPr sz="1800"/>
            </a:lvl1pPr>
            <a:lvl2pPr lvl="1" algn="ctr">
              <a:lnSpc>
                <a:spcPct val="90000"/>
              </a:lnSpc>
              <a:spcBef>
                <a:spcPts val="750"/>
              </a:spcBef>
              <a:spcAft>
                <a:spcPts val="0"/>
              </a:spcAft>
              <a:buSzPts val="1500"/>
              <a:buNone/>
              <a:defRPr sz="1500"/>
            </a:lvl2pPr>
            <a:lvl3pPr lvl="2" algn="ctr">
              <a:lnSpc>
                <a:spcPct val="90000"/>
              </a:lnSpc>
              <a:spcBef>
                <a:spcPts val="600"/>
              </a:spcBef>
              <a:spcAft>
                <a:spcPts val="0"/>
              </a:spcAft>
              <a:buSzPts val="1350"/>
              <a:buNone/>
              <a:defRPr sz="1350"/>
            </a:lvl3pPr>
            <a:lvl4pPr lvl="3" algn="ctr">
              <a:lnSpc>
                <a:spcPct val="90000"/>
              </a:lnSpc>
              <a:spcBef>
                <a:spcPts val="600"/>
              </a:spcBef>
              <a:spcAft>
                <a:spcPts val="0"/>
              </a:spcAft>
              <a:buSzPts val="1200"/>
              <a:buNone/>
              <a:defRPr sz="1200"/>
            </a:lvl4pPr>
            <a:lvl5pPr lvl="4" algn="ctr">
              <a:lnSpc>
                <a:spcPct val="90000"/>
              </a:lnSpc>
              <a:spcBef>
                <a:spcPts val="600"/>
              </a:spcBef>
              <a:spcAft>
                <a:spcPts val="0"/>
              </a:spcAft>
              <a:buSzPts val="1200"/>
              <a:buNone/>
              <a:defRPr sz="1200"/>
            </a:lvl5pPr>
            <a:lvl6pPr lvl="5" algn="ctr">
              <a:lnSpc>
                <a:spcPct val="90000"/>
              </a:lnSpc>
              <a:spcBef>
                <a:spcPts val="600"/>
              </a:spcBef>
              <a:spcAft>
                <a:spcPts val="0"/>
              </a:spcAft>
              <a:buSzPts val="1200"/>
              <a:buNone/>
              <a:defRPr sz="1200"/>
            </a:lvl6pPr>
            <a:lvl7pPr lvl="6" algn="ctr">
              <a:lnSpc>
                <a:spcPct val="90000"/>
              </a:lnSpc>
              <a:spcBef>
                <a:spcPts val="600"/>
              </a:spcBef>
              <a:spcAft>
                <a:spcPts val="0"/>
              </a:spcAft>
              <a:buSzPts val="1200"/>
              <a:buNone/>
              <a:defRPr sz="1200"/>
            </a:lvl7pPr>
            <a:lvl8pPr lvl="7" algn="ctr">
              <a:lnSpc>
                <a:spcPct val="90000"/>
              </a:lnSpc>
              <a:spcBef>
                <a:spcPts val="600"/>
              </a:spcBef>
              <a:spcAft>
                <a:spcPts val="0"/>
              </a:spcAft>
              <a:buSzPts val="1200"/>
              <a:buNone/>
              <a:defRPr sz="1200"/>
            </a:lvl8pPr>
            <a:lvl9pPr lvl="8" algn="ctr">
              <a:lnSpc>
                <a:spcPct val="90000"/>
              </a:lnSpc>
              <a:spcBef>
                <a:spcPts val="600"/>
              </a:spcBef>
              <a:spcAft>
                <a:spcPts val="0"/>
              </a:spcAft>
              <a:buSzPts val="1200"/>
              <a:buNone/>
              <a:defRPr sz="1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971550" y="191350"/>
            <a:ext cx="7200900" cy="7776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body"/>
          </p:nvPr>
        </p:nvSpPr>
        <p:spPr>
          <a:xfrm>
            <a:off x="971550" y="1371600"/>
            <a:ext cx="7200900" cy="32575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350"/>
              </a:spcBef>
              <a:spcAft>
                <a:spcPts val="0"/>
              </a:spcAft>
              <a:buClr>
                <a:srgbClr val="3A3D4B"/>
              </a:buClr>
              <a:buSzPts val="1800"/>
              <a:buChar char="•"/>
              <a:defRPr/>
            </a:lvl1pPr>
            <a:lvl2pPr indent="-342900" lvl="1" marL="914400" algn="l">
              <a:lnSpc>
                <a:spcPct val="90000"/>
              </a:lnSpc>
              <a:spcBef>
                <a:spcPts val="75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Clr>
                <a:srgbClr val="3A3D4B"/>
              </a:buClr>
              <a:buSzPts val="1800"/>
              <a:buChar char="•"/>
              <a:defRPr/>
            </a:lvl4pPr>
            <a:lvl5pPr indent="-342900" lvl="4" marL="2286000" algn="l">
              <a:lnSpc>
                <a:spcPct val="90000"/>
              </a:lnSpc>
              <a:spcBef>
                <a:spcPts val="600"/>
              </a:spcBef>
              <a:spcAft>
                <a:spcPts val="0"/>
              </a:spcAft>
              <a:buClr>
                <a:srgbClr val="3A3D4B"/>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 name="Google Shape;24;p24"/>
          <p:cNvSpPr txBox="1"/>
          <p:nvPr>
            <p:ph idx="11" type="ftr"/>
          </p:nvPr>
        </p:nvSpPr>
        <p:spPr>
          <a:xfrm>
            <a:off x="971550" y="4781249"/>
            <a:ext cx="4682402" cy="2057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0" type="dt"/>
          </p:nvPr>
        </p:nvSpPr>
        <p:spPr>
          <a:xfrm>
            <a:off x="5843587" y="4781249"/>
            <a:ext cx="1110529" cy="20574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7143750" y="4781249"/>
            <a:ext cx="1028700" cy="20574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7" name="Shape 27"/>
        <p:cNvGrpSpPr/>
        <p:nvPr/>
      </p:nvGrpSpPr>
      <p:grpSpPr>
        <a:xfrm>
          <a:off x="0" y="0"/>
          <a:ext cx="0" cy="0"/>
          <a:chOff x="0" y="0"/>
          <a:chExt cx="0" cy="0"/>
        </a:xfrm>
      </p:grpSpPr>
      <p:sp>
        <p:nvSpPr>
          <p:cNvPr id="28" name="Google Shape;28;p73"/>
          <p:cNvSpPr/>
          <p:nvPr/>
        </p:nvSpPr>
        <p:spPr>
          <a:xfrm>
            <a:off x="6321766" y="0"/>
            <a:ext cx="2822234" cy="5143500"/>
          </a:xfrm>
          <a:custGeom>
            <a:rect b="b" l="l" r="r" t="t"/>
            <a:pathLst>
              <a:path extrusionOk="0" h="6858000" w="3762978">
                <a:moveTo>
                  <a:pt x="0" y="0"/>
                </a:moveTo>
                <a:lnTo>
                  <a:pt x="3762978" y="0"/>
                </a:lnTo>
                <a:lnTo>
                  <a:pt x="3762978" y="6858000"/>
                </a:lnTo>
                <a:lnTo>
                  <a:pt x="338667" y="6858000"/>
                </a:lnTo>
                <a:lnTo>
                  <a:pt x="1189567" y="4337050"/>
                </a:lnTo>
                <a:close/>
              </a:path>
            </a:pathLst>
          </a:custGeom>
          <a:solidFill>
            <a:srgbClr val="3A3D4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29" name="Google Shape;29;p73"/>
          <p:cNvSpPr/>
          <p:nvPr/>
        </p:nvSpPr>
        <p:spPr>
          <a:xfrm>
            <a:off x="6109039" y="0"/>
            <a:ext cx="1254127" cy="5143500"/>
          </a:xfrm>
          <a:custGeom>
            <a:rect b="b" l="l" r="r" t="t"/>
            <a:pathLst>
              <a:path extrusionOk="0" h="6858000" w="1254127">
                <a:moveTo>
                  <a:pt x="0" y="0"/>
                </a:moveTo>
                <a:lnTo>
                  <a:pt x="365127" y="0"/>
                </a:lnTo>
                <a:lnTo>
                  <a:pt x="1254127" y="4337050"/>
                </a:lnTo>
                <a:lnTo>
                  <a:pt x="619127" y="6858000"/>
                </a:lnTo>
                <a:lnTo>
                  <a:pt x="257175" y="6858000"/>
                </a:lnTo>
                <a:lnTo>
                  <a:pt x="892175" y="4337050"/>
                </a:lnTo>
                <a:close/>
              </a:path>
            </a:pathLst>
          </a:custGeom>
          <a:solidFill>
            <a:srgbClr val="FF914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30" name="Google Shape;30;p73"/>
          <p:cNvSpPr/>
          <p:nvPr/>
        </p:nvSpPr>
        <p:spPr>
          <a:xfrm>
            <a:off x="5855676" y="0"/>
            <a:ext cx="1146174" cy="5143500"/>
          </a:xfrm>
          <a:custGeom>
            <a:rect b="b" l="l" r="r" t="t"/>
            <a:pathLst>
              <a:path extrusionOk="0" h="6858000" w="1146174">
                <a:moveTo>
                  <a:pt x="0" y="0"/>
                </a:moveTo>
                <a:lnTo>
                  <a:pt x="253999" y="0"/>
                </a:lnTo>
                <a:lnTo>
                  <a:pt x="1146174" y="4337050"/>
                </a:lnTo>
                <a:lnTo>
                  <a:pt x="511174" y="6858000"/>
                </a:lnTo>
                <a:lnTo>
                  <a:pt x="254000" y="6858000"/>
                </a:lnTo>
                <a:lnTo>
                  <a:pt x="892175" y="4337050"/>
                </a:lnTo>
                <a:close/>
              </a:path>
            </a:pathLst>
          </a:custGeom>
          <a:solidFill>
            <a:srgbClr val="048A8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31" name="Google Shape;31;p73"/>
          <p:cNvSpPr txBox="1"/>
          <p:nvPr>
            <p:ph type="ctrTitle"/>
          </p:nvPr>
        </p:nvSpPr>
        <p:spPr>
          <a:xfrm>
            <a:off x="971550" y="1405188"/>
            <a:ext cx="4800600" cy="1920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D4B"/>
              </a:buClr>
              <a:buSzPts val="3000"/>
              <a:buFont typeface="Calibri"/>
              <a:buNone/>
              <a:defRPr sz="3000">
                <a:solidFill>
                  <a:srgbClr val="3A3D4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3"/>
          <p:cNvSpPr txBox="1"/>
          <p:nvPr>
            <p:ph idx="1" type="subTitle"/>
          </p:nvPr>
        </p:nvSpPr>
        <p:spPr>
          <a:xfrm>
            <a:off x="971550" y="3429000"/>
            <a:ext cx="4800600" cy="12001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900"/>
              </a:spcBef>
              <a:spcAft>
                <a:spcPts val="0"/>
              </a:spcAft>
              <a:buClr>
                <a:srgbClr val="3A3D4B"/>
              </a:buClr>
              <a:buSzPts val="1800"/>
              <a:buNone/>
              <a:defRPr sz="1800"/>
            </a:lvl1pPr>
            <a:lvl2pPr lvl="1" algn="ctr">
              <a:lnSpc>
                <a:spcPct val="90000"/>
              </a:lnSpc>
              <a:spcBef>
                <a:spcPts val="750"/>
              </a:spcBef>
              <a:spcAft>
                <a:spcPts val="0"/>
              </a:spcAft>
              <a:buSzPts val="1500"/>
              <a:buNone/>
              <a:defRPr sz="1500"/>
            </a:lvl2pPr>
            <a:lvl3pPr lvl="2" algn="ctr">
              <a:lnSpc>
                <a:spcPct val="90000"/>
              </a:lnSpc>
              <a:spcBef>
                <a:spcPts val="600"/>
              </a:spcBef>
              <a:spcAft>
                <a:spcPts val="0"/>
              </a:spcAft>
              <a:buSzPts val="1350"/>
              <a:buNone/>
              <a:defRPr sz="1350"/>
            </a:lvl3pPr>
            <a:lvl4pPr lvl="3" algn="ctr">
              <a:lnSpc>
                <a:spcPct val="90000"/>
              </a:lnSpc>
              <a:spcBef>
                <a:spcPts val="600"/>
              </a:spcBef>
              <a:spcAft>
                <a:spcPts val="0"/>
              </a:spcAft>
              <a:buClr>
                <a:srgbClr val="3A3D4B"/>
              </a:buClr>
              <a:buSzPts val="1200"/>
              <a:buNone/>
              <a:defRPr sz="1200"/>
            </a:lvl4pPr>
            <a:lvl5pPr lvl="4" algn="ctr">
              <a:lnSpc>
                <a:spcPct val="90000"/>
              </a:lnSpc>
              <a:spcBef>
                <a:spcPts val="600"/>
              </a:spcBef>
              <a:spcAft>
                <a:spcPts val="0"/>
              </a:spcAft>
              <a:buClr>
                <a:srgbClr val="3A3D4B"/>
              </a:buClr>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600"/>
              </a:spcBef>
              <a:spcAft>
                <a:spcPts val="0"/>
              </a:spcAft>
              <a:buClr>
                <a:schemeClr val="dk1"/>
              </a:buClr>
              <a:buSzPts val="1200"/>
              <a:buNone/>
              <a:defRPr sz="1200"/>
            </a:lvl7pPr>
            <a:lvl8pPr lvl="7" algn="ctr">
              <a:lnSpc>
                <a:spcPct val="90000"/>
              </a:lnSpc>
              <a:spcBef>
                <a:spcPts val="600"/>
              </a:spcBef>
              <a:spcAft>
                <a:spcPts val="0"/>
              </a:spcAft>
              <a:buClr>
                <a:schemeClr val="dk1"/>
              </a:buClr>
              <a:buSzPts val="1200"/>
              <a:buNone/>
              <a:defRPr sz="1200"/>
            </a:lvl8pPr>
            <a:lvl9pPr lvl="8" algn="ctr">
              <a:lnSpc>
                <a:spcPct val="90000"/>
              </a:lnSpc>
              <a:spcBef>
                <a:spcPts val="600"/>
              </a:spcBef>
              <a:spcAft>
                <a:spcPts val="0"/>
              </a:spcAft>
              <a:buClr>
                <a:schemeClr val="dk1"/>
              </a:buClr>
              <a:buSzPts val="1200"/>
              <a:buNone/>
              <a:defRPr sz="1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0"/>
            <a:ext cx="9144000" cy="1028700"/>
          </a:xfrm>
          <a:prstGeom prst="rect">
            <a:avLst/>
          </a:prstGeom>
          <a:solidFill>
            <a:srgbClr val="3A3D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7" name="Google Shape;7;p21"/>
          <p:cNvSpPr/>
          <p:nvPr/>
        </p:nvSpPr>
        <p:spPr>
          <a:xfrm>
            <a:off x="0" y="1028701"/>
            <a:ext cx="9144000" cy="61637"/>
          </a:xfrm>
          <a:prstGeom prst="rect">
            <a:avLst/>
          </a:prstGeom>
          <a:solidFill>
            <a:srgbClr val="FF91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8" name="Google Shape;8;p21"/>
          <p:cNvSpPr/>
          <p:nvPr/>
        </p:nvSpPr>
        <p:spPr>
          <a:xfrm>
            <a:off x="0" y="1082255"/>
            <a:ext cx="9144000" cy="61637"/>
          </a:xfrm>
          <a:prstGeom prst="rect">
            <a:avLst/>
          </a:prstGeom>
          <a:solidFill>
            <a:srgbClr val="048A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9" name="Google Shape;9;p21"/>
          <p:cNvSpPr txBox="1"/>
          <p:nvPr>
            <p:ph type="title"/>
          </p:nvPr>
        </p:nvSpPr>
        <p:spPr>
          <a:xfrm>
            <a:off x="971550" y="191350"/>
            <a:ext cx="7200900" cy="77763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000"/>
              <a:buFont typeface="Calibri"/>
              <a:buNone/>
              <a:defRPr b="0"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1"/>
          <p:cNvSpPr txBox="1"/>
          <p:nvPr>
            <p:ph idx="1" type="body"/>
          </p:nvPr>
        </p:nvSpPr>
        <p:spPr>
          <a:xfrm>
            <a:off x="971550" y="1371600"/>
            <a:ext cx="7200900" cy="325755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350"/>
              </a:spcBef>
              <a:spcAft>
                <a:spcPts val="0"/>
              </a:spcAft>
              <a:buClr>
                <a:srgbClr val="3A3D4B"/>
              </a:buClr>
              <a:buSzPts val="1800"/>
              <a:buFont typeface="Arial"/>
              <a:buChar char="•"/>
              <a:defRPr b="0" i="0" sz="1800" u="none" cap="none" strike="noStrike">
                <a:solidFill>
                  <a:srgbClr val="3A3D4B"/>
                </a:solidFill>
                <a:latin typeface="Calibri"/>
                <a:ea typeface="Calibri"/>
                <a:cs typeface="Calibri"/>
                <a:sym typeface="Calibri"/>
              </a:defRPr>
            </a:lvl1pPr>
            <a:lvl2pPr indent="-323850" lvl="1" marL="914400" marR="0" rtl="0" algn="l">
              <a:lnSpc>
                <a:spcPct val="90000"/>
              </a:lnSpc>
              <a:spcBef>
                <a:spcPts val="750"/>
              </a:spcBef>
              <a:spcAft>
                <a:spcPts val="0"/>
              </a:spcAft>
              <a:buClr>
                <a:srgbClr val="FF914D"/>
              </a:buClr>
              <a:buSzPts val="1500"/>
              <a:buFont typeface="Arial"/>
              <a:buChar char="•"/>
              <a:defRPr b="0" i="0" sz="1500" u="none" cap="none" strike="noStrike">
                <a:solidFill>
                  <a:srgbClr val="3A3D4B"/>
                </a:solidFill>
                <a:latin typeface="Calibri"/>
                <a:ea typeface="Calibri"/>
                <a:cs typeface="Calibri"/>
                <a:sym typeface="Calibri"/>
              </a:defRPr>
            </a:lvl2pPr>
            <a:lvl3pPr indent="-314325" lvl="2" marL="1371600" marR="0" rtl="0" algn="l">
              <a:lnSpc>
                <a:spcPct val="90000"/>
              </a:lnSpc>
              <a:spcBef>
                <a:spcPts val="600"/>
              </a:spcBef>
              <a:spcAft>
                <a:spcPts val="0"/>
              </a:spcAft>
              <a:buClr>
                <a:srgbClr val="048A81"/>
              </a:buClr>
              <a:buSzPts val="1350"/>
              <a:buFont typeface="Noto Sans Symbols"/>
              <a:buChar char="✔"/>
              <a:defRPr b="0" i="0" sz="1350" u="none" cap="none" strike="noStrike">
                <a:solidFill>
                  <a:srgbClr val="3A3D4B"/>
                </a:solidFill>
                <a:latin typeface="Calibri"/>
                <a:ea typeface="Calibri"/>
                <a:cs typeface="Calibri"/>
                <a:sym typeface="Calibri"/>
              </a:defRPr>
            </a:lvl3pPr>
            <a:lvl4pPr indent="-304800" lvl="3" marL="1828800" marR="0" rtl="0" algn="l">
              <a:lnSpc>
                <a:spcPct val="90000"/>
              </a:lnSpc>
              <a:spcBef>
                <a:spcPts val="600"/>
              </a:spcBef>
              <a:spcAft>
                <a:spcPts val="0"/>
              </a:spcAft>
              <a:buClr>
                <a:srgbClr val="3A3D4B"/>
              </a:buClr>
              <a:buSzPts val="1200"/>
              <a:buFont typeface="Arial"/>
              <a:buChar char="•"/>
              <a:defRPr b="0" i="0" sz="1200" u="none" cap="none" strike="noStrike">
                <a:solidFill>
                  <a:srgbClr val="3A3D4B"/>
                </a:solidFill>
                <a:latin typeface="Calibri"/>
                <a:ea typeface="Calibri"/>
                <a:cs typeface="Calibri"/>
                <a:sym typeface="Calibri"/>
              </a:defRPr>
            </a:lvl4pPr>
            <a:lvl5pPr indent="-304800" lvl="4" marL="2286000" marR="0" rtl="0" algn="l">
              <a:lnSpc>
                <a:spcPct val="90000"/>
              </a:lnSpc>
              <a:spcBef>
                <a:spcPts val="600"/>
              </a:spcBef>
              <a:spcAft>
                <a:spcPts val="0"/>
              </a:spcAft>
              <a:buClr>
                <a:srgbClr val="3A3D4B"/>
              </a:buClr>
              <a:buSzPts val="1200"/>
              <a:buFont typeface="Arial"/>
              <a:buChar char="•"/>
              <a:defRPr b="0" i="0" sz="1200" u="none" cap="none" strike="noStrike">
                <a:solidFill>
                  <a:srgbClr val="3A3D4B"/>
                </a:solidFill>
                <a:latin typeface="Calibri"/>
                <a:ea typeface="Calibri"/>
                <a:cs typeface="Calibri"/>
                <a:sym typeface="Calibri"/>
              </a:defRPr>
            </a:lvl5pPr>
            <a:lvl6pPr indent="-304800" lvl="5" marL="2743200" marR="0" rtl="0" algn="l">
              <a:lnSpc>
                <a:spcPct val="90000"/>
              </a:lnSpc>
              <a:spcBef>
                <a:spcPts val="600"/>
              </a:spcBef>
              <a:spcAft>
                <a:spcPts val="0"/>
              </a:spcAft>
              <a:buClr>
                <a:schemeClr val="dk1"/>
              </a:buClr>
              <a:buSzPts val="1200"/>
              <a:buFont typeface="Arial"/>
              <a:buChar char="•"/>
              <a:defRPr b="0" i="0" sz="1200" u="none" cap="none" strike="noStrike">
                <a:solidFill>
                  <a:schemeClr val="dk1"/>
                </a:solidFill>
                <a:latin typeface="Book Antiqua"/>
                <a:ea typeface="Book Antiqua"/>
                <a:cs typeface="Book Antiqua"/>
                <a:sym typeface="Book Antiqua"/>
              </a:defRPr>
            </a:lvl6pPr>
            <a:lvl7pPr indent="-304800" lvl="6" marL="3200400" marR="0" rtl="0" algn="l">
              <a:lnSpc>
                <a:spcPct val="90000"/>
              </a:lnSpc>
              <a:spcBef>
                <a:spcPts val="600"/>
              </a:spcBef>
              <a:spcAft>
                <a:spcPts val="0"/>
              </a:spcAft>
              <a:buClr>
                <a:schemeClr val="dk1"/>
              </a:buClr>
              <a:buSzPts val="1200"/>
              <a:buFont typeface="Arial"/>
              <a:buChar char="•"/>
              <a:defRPr b="0" i="0" sz="1200" u="none" cap="none" strike="noStrike">
                <a:solidFill>
                  <a:schemeClr val="dk1"/>
                </a:solidFill>
                <a:latin typeface="Book Antiqua"/>
                <a:ea typeface="Book Antiqua"/>
                <a:cs typeface="Book Antiqua"/>
                <a:sym typeface="Book Antiqua"/>
              </a:defRPr>
            </a:lvl7pPr>
            <a:lvl8pPr indent="-304800" lvl="7" marL="3657600" marR="0" rtl="0" algn="l">
              <a:lnSpc>
                <a:spcPct val="90000"/>
              </a:lnSpc>
              <a:spcBef>
                <a:spcPts val="600"/>
              </a:spcBef>
              <a:spcAft>
                <a:spcPts val="0"/>
              </a:spcAft>
              <a:buClr>
                <a:schemeClr val="dk1"/>
              </a:buClr>
              <a:buSzPts val="1200"/>
              <a:buFont typeface="Arial"/>
              <a:buChar char="•"/>
              <a:defRPr b="0" i="0" sz="1200" u="none" cap="none" strike="noStrike">
                <a:solidFill>
                  <a:schemeClr val="dk1"/>
                </a:solidFill>
                <a:latin typeface="Book Antiqua"/>
                <a:ea typeface="Book Antiqua"/>
                <a:cs typeface="Book Antiqua"/>
                <a:sym typeface="Book Antiqua"/>
              </a:defRPr>
            </a:lvl8pPr>
            <a:lvl9pPr indent="-304800" lvl="8" marL="4114800" marR="0" rtl="0" algn="l">
              <a:lnSpc>
                <a:spcPct val="90000"/>
              </a:lnSpc>
              <a:spcBef>
                <a:spcPts val="600"/>
              </a:spcBef>
              <a:spcAft>
                <a:spcPts val="0"/>
              </a:spcAft>
              <a:buClr>
                <a:schemeClr val="dk1"/>
              </a:buClr>
              <a:buSzPts val="1200"/>
              <a:buFont typeface="Arial"/>
              <a:buChar char="•"/>
              <a:defRPr b="0" i="0" sz="1200" u="none" cap="none" strike="noStrike">
                <a:solidFill>
                  <a:schemeClr val="dk1"/>
                </a:solidFill>
                <a:latin typeface="Book Antiqua"/>
                <a:ea typeface="Book Antiqua"/>
                <a:cs typeface="Book Antiqua"/>
                <a:sym typeface="Book Antiqua"/>
              </a:defRPr>
            </a:lvl9pPr>
          </a:lstStyle>
          <a:p/>
        </p:txBody>
      </p:sp>
      <p:sp>
        <p:nvSpPr>
          <p:cNvPr id="11" name="Google Shape;11;p21"/>
          <p:cNvSpPr txBox="1"/>
          <p:nvPr>
            <p:ph idx="11" type="ftr"/>
          </p:nvPr>
        </p:nvSpPr>
        <p:spPr>
          <a:xfrm>
            <a:off x="971550" y="4781249"/>
            <a:ext cx="4682402" cy="2057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21"/>
          <p:cNvSpPr txBox="1"/>
          <p:nvPr>
            <p:ph idx="10" type="dt"/>
          </p:nvPr>
        </p:nvSpPr>
        <p:spPr>
          <a:xfrm>
            <a:off x="5843587" y="4781249"/>
            <a:ext cx="1110529" cy="20574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25"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1"/>
          <p:cNvSpPr txBox="1"/>
          <p:nvPr>
            <p:ph idx="12" type="sldNum"/>
          </p:nvPr>
        </p:nvSpPr>
        <p:spPr>
          <a:xfrm>
            <a:off x="7143750" y="4781249"/>
            <a:ext cx="1028700" cy="2057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25"/>
              <a:buFont typeface="Arial"/>
              <a:buNone/>
              <a:defRPr b="0" i="0" sz="825"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3.jp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3.jp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ebnew.ped.state.nm.us/wp-content/uploads/2020/07/NMPED_SupportDoc_InstructionalAcceleration-1.pdf" TargetMode="External"/><Relationship Id="rId4" Type="http://schemas.openxmlformats.org/officeDocument/2006/relationships/image" Target="../media/image24.pn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31.png"/><Relationship Id="rId6"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ebnew.ped.state.nm.us/bureaus/multi-layered-system-of-supports-mlss/"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pic>
        <p:nvPicPr>
          <p:cNvPr id="38" name="Google Shape;38;p5"/>
          <p:cNvPicPr preferRelativeResize="0"/>
          <p:nvPr>
            <p:ph idx="2" type="pic"/>
          </p:nvPr>
        </p:nvPicPr>
        <p:blipFill rotWithShape="1">
          <a:blip r:embed="rId3">
            <a:alphaModFix/>
          </a:blip>
          <a:srcRect b="4282" l="0" r="0" t="4283"/>
          <a:stretch/>
        </p:blipFill>
        <p:spPr>
          <a:xfrm>
            <a:off x="5653384" y="704850"/>
            <a:ext cx="3365839" cy="4236720"/>
          </a:xfrm>
          <a:prstGeom prst="rect">
            <a:avLst/>
          </a:prstGeom>
          <a:noFill/>
          <a:ln>
            <a:noFill/>
          </a:ln>
        </p:spPr>
      </p:pic>
      <p:sp>
        <p:nvSpPr>
          <p:cNvPr id="39" name="Google Shape;39;p5"/>
          <p:cNvSpPr/>
          <p:nvPr/>
        </p:nvSpPr>
        <p:spPr>
          <a:xfrm>
            <a:off x="149469" y="4664571"/>
            <a:ext cx="4662562"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100" u="none" cap="none" strike="noStrike">
                <a:solidFill>
                  <a:srgbClr val="048A81"/>
                </a:solidFill>
                <a:latin typeface="Calibri"/>
                <a:ea typeface="Calibri"/>
                <a:cs typeface="Calibri"/>
                <a:sym typeface="Calibri"/>
              </a:rPr>
              <a:t>Investing for tomorrow, delivering today. </a:t>
            </a:r>
            <a:endParaRPr/>
          </a:p>
        </p:txBody>
      </p:sp>
      <p:sp>
        <p:nvSpPr>
          <p:cNvPr id="40" name="Google Shape;40;p5"/>
          <p:cNvSpPr txBox="1"/>
          <p:nvPr/>
        </p:nvSpPr>
        <p:spPr>
          <a:xfrm>
            <a:off x="588645" y="4422039"/>
            <a:ext cx="378420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2"/>
                </a:solidFill>
                <a:latin typeface="Arial"/>
                <a:ea typeface="Arial"/>
                <a:cs typeface="Arial"/>
                <a:sym typeface="Arial"/>
              </a:rPr>
              <a:t>Division of Curriculum and Instruction</a:t>
            </a:r>
            <a:endParaRPr b="0" i="0" sz="1200" u="none" cap="none" strike="noStrike">
              <a:solidFill>
                <a:srgbClr val="000000"/>
              </a:solidFill>
              <a:latin typeface="Arial"/>
              <a:ea typeface="Arial"/>
              <a:cs typeface="Arial"/>
              <a:sym typeface="Arial"/>
            </a:endParaRPr>
          </a:p>
        </p:txBody>
      </p:sp>
      <p:pic>
        <p:nvPicPr>
          <p:cNvPr id="41" name="Google Shape;41;p5"/>
          <p:cNvPicPr preferRelativeResize="0"/>
          <p:nvPr/>
        </p:nvPicPr>
        <p:blipFill rotWithShape="1">
          <a:blip r:embed="rId4">
            <a:alphaModFix/>
          </a:blip>
          <a:srcRect b="0" l="0" r="0" t="0"/>
          <a:stretch/>
        </p:blipFill>
        <p:spPr>
          <a:xfrm>
            <a:off x="69497" y="-1"/>
            <a:ext cx="4398110" cy="1757779"/>
          </a:xfrm>
          <a:prstGeom prst="rect">
            <a:avLst/>
          </a:prstGeom>
          <a:noFill/>
          <a:ln>
            <a:noFill/>
          </a:ln>
        </p:spPr>
      </p:pic>
      <p:sp>
        <p:nvSpPr>
          <p:cNvPr id="42" name="Google Shape;42;p5"/>
          <p:cNvSpPr txBox="1"/>
          <p:nvPr/>
        </p:nvSpPr>
        <p:spPr>
          <a:xfrm>
            <a:off x="240031" y="2949789"/>
            <a:ext cx="4572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400" u="none" cap="none" strike="noStrike">
                <a:solidFill>
                  <a:srgbClr val="000000"/>
                </a:solidFill>
                <a:latin typeface="Arial"/>
                <a:ea typeface="Arial"/>
                <a:cs typeface="Arial"/>
                <a:sym typeface="Arial"/>
              </a:rPr>
              <a:t>Presenter: </a:t>
            </a:r>
            <a:endParaRPr/>
          </a:p>
          <a:p>
            <a:pPr indent="0" lvl="0" marL="0" marR="0" rtl="0" algn="l">
              <a:lnSpc>
                <a:spcPct val="100000"/>
              </a:lnSpc>
              <a:spcBef>
                <a:spcPts val="0"/>
              </a:spcBef>
              <a:spcAft>
                <a:spcPts val="0"/>
              </a:spcAft>
              <a:buNone/>
            </a:pPr>
            <a:r>
              <a:rPr lang="en-US"/>
              <a:t>Christopher Vian</a:t>
            </a:r>
            <a:br>
              <a:rPr lang="en-US"/>
            </a:br>
            <a:r>
              <a:rPr lang="en-US"/>
              <a:t>MLSS and Gifted Specialist</a:t>
            </a:r>
            <a:endParaRPr/>
          </a:p>
        </p:txBody>
      </p:sp>
      <p:sp>
        <p:nvSpPr>
          <p:cNvPr id="43" name="Google Shape;43;p5"/>
          <p:cNvSpPr/>
          <p:nvPr/>
        </p:nvSpPr>
        <p:spPr>
          <a:xfrm>
            <a:off x="240031" y="2059776"/>
            <a:ext cx="4572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2"/>
                </a:solidFill>
                <a:latin typeface="Calibri"/>
                <a:ea typeface="Calibri"/>
                <a:cs typeface="Calibri"/>
                <a:sym typeface="Calibri"/>
              </a:rPr>
              <a:t>New Mexico's Multi-Layered System of Supports </a:t>
            </a:r>
            <a:endParaRPr b="0" i="0" sz="1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1400" u="none" cap="none" strike="noStrike">
                <a:solidFill>
                  <a:schemeClr val="dk2"/>
                </a:solidFill>
                <a:latin typeface="Calibri"/>
                <a:ea typeface="Calibri"/>
                <a:cs typeface="Calibri"/>
                <a:sym typeface="Calibri"/>
              </a:rPr>
              <a:t>An Overview for Building Successful Schools</a:t>
            </a:r>
            <a:endParaRPr b="0" i="1" sz="1400" u="none" cap="none" strike="noStrike">
              <a:solidFill>
                <a:schemeClr val="dk2"/>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1"/>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ALL MEANS ALL</a:t>
            </a:r>
            <a:endParaRPr b="1"/>
          </a:p>
        </p:txBody>
      </p:sp>
      <p:sp>
        <p:nvSpPr>
          <p:cNvPr id="124" name="Google Shape;124;p41"/>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25" name="Google Shape;125;p41"/>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26" name="Google Shape;126;p41"/>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b="1" lang="en-US"/>
              <a:t>Under the previous RtI model: </a:t>
            </a:r>
            <a:endParaRPr/>
          </a:p>
          <a:p>
            <a:pPr indent="-342900" lvl="1" marL="914400" rtl="0" algn="l">
              <a:lnSpc>
                <a:spcPct val="90000"/>
              </a:lnSpc>
              <a:spcBef>
                <a:spcPts val="750"/>
              </a:spcBef>
              <a:spcAft>
                <a:spcPts val="0"/>
              </a:spcAft>
              <a:buSzPts val="1800"/>
              <a:buChar char="•"/>
            </a:pPr>
            <a:r>
              <a:rPr lang="en-US" sz="1800"/>
              <a:t>students with disabilities could not get services until they reached Tier 3; </a:t>
            </a:r>
            <a:endParaRPr/>
          </a:p>
          <a:p>
            <a:pPr indent="-342900" lvl="1" marL="914400" rtl="0" algn="l">
              <a:lnSpc>
                <a:spcPct val="90000"/>
              </a:lnSpc>
              <a:spcBef>
                <a:spcPts val="750"/>
              </a:spcBef>
              <a:spcAft>
                <a:spcPts val="0"/>
              </a:spcAft>
              <a:buSzPts val="1800"/>
              <a:buChar char="•"/>
            </a:pPr>
            <a:r>
              <a:rPr lang="en-US" sz="1800"/>
              <a:t>once a student was moved to Tier 3, a student would no longer receive Tier 1 &amp; 2 interventions; </a:t>
            </a:r>
            <a:endParaRPr/>
          </a:p>
          <a:p>
            <a:pPr indent="-342900" lvl="1" marL="914400" rtl="0" algn="l">
              <a:lnSpc>
                <a:spcPct val="90000"/>
              </a:lnSpc>
              <a:spcBef>
                <a:spcPts val="750"/>
              </a:spcBef>
              <a:spcAft>
                <a:spcPts val="0"/>
              </a:spcAft>
              <a:buSzPts val="1800"/>
              <a:buChar char="•"/>
            </a:pPr>
            <a:r>
              <a:rPr lang="en-US" sz="1800"/>
              <a:t>Students with disabilities who were also identified as English Learners (EL) would no longer receive Tier 1 &amp; 2 interventions. </a:t>
            </a:r>
            <a:endParaRPr/>
          </a:p>
          <a:p>
            <a:pPr indent="-342900" lvl="0" marL="457200" rtl="0" algn="l">
              <a:lnSpc>
                <a:spcPct val="90000"/>
              </a:lnSpc>
              <a:spcBef>
                <a:spcPts val="1350"/>
              </a:spcBef>
              <a:spcAft>
                <a:spcPts val="0"/>
              </a:spcAft>
              <a:buClr>
                <a:srgbClr val="3A3D4B"/>
              </a:buClr>
              <a:buSzPts val="1800"/>
              <a:buChar char="•"/>
            </a:pPr>
            <a:r>
              <a:rPr lang="en-US"/>
              <a:t>MLSS directly confronts structures that stifle equity and limit opportunities for ALL subgroup populations identified in ESSA</a:t>
            </a:r>
            <a:r>
              <a:rPr b="1" lang="en-US"/>
              <a:t> by making intensive intervention systems available to ALL struggling learners </a:t>
            </a:r>
            <a:r>
              <a:rPr lang="en-US"/>
              <a:t>and reducing the number of harmful </a:t>
            </a:r>
            <a:r>
              <a:rPr lang="en-US"/>
              <a:t>pull out</a:t>
            </a:r>
            <a:r>
              <a:rPr lang="en-US"/>
              <a:t> situations. </a:t>
            </a:r>
            <a:endParaRPr b="1"/>
          </a:p>
          <a:p>
            <a:pPr indent="-228600" lvl="0" marL="457200" rtl="0" algn="l">
              <a:lnSpc>
                <a:spcPct val="90000"/>
              </a:lnSpc>
              <a:spcBef>
                <a:spcPts val="1350"/>
              </a:spcBef>
              <a:spcAft>
                <a:spcPts val="0"/>
              </a:spcAft>
              <a:buClr>
                <a:srgbClr val="3A3D4B"/>
              </a:buClr>
              <a:buSzPts val="1800"/>
              <a:buNone/>
            </a:pPr>
            <a:r>
              <a:t/>
            </a:r>
            <a:endParaRPr/>
          </a:p>
        </p:txBody>
      </p:sp>
      <p:pic>
        <p:nvPicPr>
          <p:cNvPr id="127" name="Google Shape;127;p41"/>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2"/>
          <p:cNvSpPr txBox="1"/>
          <p:nvPr>
            <p:ph type="title"/>
          </p:nvPr>
        </p:nvSpPr>
        <p:spPr>
          <a:xfrm>
            <a:off x="517547" y="165772"/>
            <a:ext cx="7200900" cy="7776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Calibri"/>
              <a:buNone/>
            </a:pPr>
            <a:r>
              <a:rPr b="1" lang="en-US"/>
              <a:t>Core Component Activity</a:t>
            </a:r>
            <a:br>
              <a:rPr b="1" lang="en-US"/>
            </a:br>
            <a:r>
              <a:rPr b="1" lang="en-US"/>
              <a:t>(10min)</a:t>
            </a:r>
            <a:endParaRPr/>
          </a:p>
        </p:txBody>
      </p:sp>
      <p:sp>
        <p:nvSpPr>
          <p:cNvPr id="134" name="Google Shape;134;p42"/>
          <p:cNvSpPr txBox="1"/>
          <p:nvPr>
            <p:ph idx="1" type="body"/>
          </p:nvPr>
        </p:nvSpPr>
        <p:spPr>
          <a:xfrm>
            <a:off x="185039" y="1233497"/>
            <a:ext cx="7200897" cy="2784929"/>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90000"/>
              </a:lnSpc>
              <a:spcBef>
                <a:spcPts val="1350"/>
              </a:spcBef>
              <a:spcAft>
                <a:spcPts val="0"/>
              </a:spcAft>
              <a:buSzPct val="117647"/>
              <a:buChar char="•"/>
            </a:pPr>
            <a:r>
              <a:rPr lang="en-US"/>
              <a:t>Read the Core Components descriptions for each listed below on pages 5-7. </a:t>
            </a:r>
            <a:endParaRPr/>
          </a:p>
          <a:p>
            <a:pPr indent="-342900" lvl="0" marL="457200" rtl="0" algn="l">
              <a:lnSpc>
                <a:spcPct val="90000"/>
              </a:lnSpc>
              <a:spcBef>
                <a:spcPts val="1350"/>
              </a:spcBef>
              <a:spcAft>
                <a:spcPts val="0"/>
              </a:spcAft>
              <a:buSzPct val="117647"/>
              <a:buChar char="•"/>
            </a:pPr>
            <a:r>
              <a:rPr lang="en-US"/>
              <a:t>As a group, come to a consensus on which of the Core Components you believe your schools are doing well. In the first space provided, discuss what (programs, policies, procedures) your schools are doing to meet the guidance provided in that section. </a:t>
            </a:r>
            <a:endParaRPr/>
          </a:p>
          <a:p>
            <a:pPr indent="-342900" lvl="0" marL="457200" rtl="0" algn="l">
              <a:lnSpc>
                <a:spcPct val="90000"/>
              </a:lnSpc>
              <a:spcBef>
                <a:spcPts val="1350"/>
              </a:spcBef>
              <a:spcAft>
                <a:spcPts val="0"/>
              </a:spcAft>
              <a:buSzPct val="117647"/>
              <a:buChar char="•"/>
            </a:pPr>
            <a:r>
              <a:rPr lang="en-US"/>
              <a:t>As a group, come to a consensus on which of the Core Components you believe your schools could improve upon. In the second space provided, discuss what (programs, policies, procedures) your schools could implement to ensure alignment with the guidance provided.  </a:t>
            </a:r>
            <a:endParaRPr/>
          </a:p>
          <a:p>
            <a:pPr indent="-342900" lvl="0" marL="457200" rtl="0" algn="l">
              <a:lnSpc>
                <a:spcPct val="90000"/>
              </a:lnSpc>
              <a:spcBef>
                <a:spcPts val="1350"/>
              </a:spcBef>
              <a:spcAft>
                <a:spcPts val="0"/>
              </a:spcAft>
              <a:buSzPct val="117647"/>
              <a:buChar char="•"/>
            </a:pPr>
            <a:r>
              <a:rPr lang="en-US"/>
              <a:t>If you have any remaining questions, please record them in the last space provided. </a:t>
            </a:r>
            <a:endParaRPr/>
          </a:p>
          <a:p>
            <a:pPr indent="-228600" lvl="0" marL="457200" rtl="0" algn="l">
              <a:lnSpc>
                <a:spcPct val="90000"/>
              </a:lnSpc>
              <a:spcBef>
                <a:spcPts val="1350"/>
              </a:spcBef>
              <a:spcAft>
                <a:spcPts val="0"/>
              </a:spcAft>
              <a:buClr>
                <a:srgbClr val="3A3D4B"/>
              </a:buClr>
              <a:buSzPct val="117647"/>
              <a:buNone/>
            </a:pPr>
            <a:r>
              <a:t/>
            </a:r>
            <a:endParaRPr/>
          </a:p>
          <a:p>
            <a:pPr indent="-228600" lvl="0" marL="457200" rtl="0" algn="l">
              <a:lnSpc>
                <a:spcPct val="90000"/>
              </a:lnSpc>
              <a:spcBef>
                <a:spcPts val="1350"/>
              </a:spcBef>
              <a:spcAft>
                <a:spcPts val="0"/>
              </a:spcAft>
              <a:buClr>
                <a:srgbClr val="3A3D4B"/>
              </a:buClr>
              <a:buSzPct val="117647"/>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3"/>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Classroom Supports </a:t>
            </a:r>
            <a:endParaRPr b="1"/>
          </a:p>
        </p:txBody>
      </p:sp>
      <p:sp>
        <p:nvSpPr>
          <p:cNvPr id="140" name="Google Shape;140;p43"/>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41" name="Google Shape;141;p43"/>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42" name="Google Shape;142;p43"/>
          <p:cNvSpPr txBox="1"/>
          <p:nvPr>
            <p:ph idx="1" type="body"/>
          </p:nvPr>
        </p:nvSpPr>
        <p:spPr>
          <a:xfrm>
            <a:off x="0" y="1124289"/>
            <a:ext cx="5570806"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a:t> Classroom supports are provided by the instructor in a responsive, data-driven, and efficient manner. Each of the three-layers of the MLSS takes part in the classroom. </a:t>
            </a:r>
            <a:endParaRPr/>
          </a:p>
          <a:p>
            <a:pPr indent="-342900" lvl="1" marL="914400" rtl="0" algn="l">
              <a:lnSpc>
                <a:spcPct val="90000"/>
              </a:lnSpc>
              <a:spcBef>
                <a:spcPts val="750"/>
              </a:spcBef>
              <a:spcAft>
                <a:spcPts val="0"/>
              </a:spcAft>
              <a:buSzPts val="1800"/>
              <a:buChar char="•"/>
            </a:pPr>
            <a:r>
              <a:rPr lang="en-US"/>
              <a:t>High-quality core instruction and interventions </a:t>
            </a:r>
            <a:endParaRPr/>
          </a:p>
          <a:p>
            <a:pPr indent="-342900" lvl="1" marL="914400" rtl="0" algn="l">
              <a:lnSpc>
                <a:spcPct val="90000"/>
              </a:lnSpc>
              <a:spcBef>
                <a:spcPts val="750"/>
              </a:spcBef>
              <a:spcAft>
                <a:spcPts val="0"/>
              </a:spcAft>
              <a:buSzPts val="1800"/>
              <a:buChar char="•"/>
            </a:pPr>
            <a:r>
              <a:rPr lang="en-US"/>
              <a:t>Data-driven instruction and data-informed decision making</a:t>
            </a:r>
            <a:endParaRPr/>
          </a:p>
          <a:p>
            <a:pPr indent="0" lvl="0" marL="114300" rtl="0" algn="l">
              <a:lnSpc>
                <a:spcPct val="90000"/>
              </a:lnSpc>
              <a:spcBef>
                <a:spcPts val="1350"/>
              </a:spcBef>
              <a:spcAft>
                <a:spcPts val="0"/>
              </a:spcAft>
              <a:buSzPts val="1800"/>
              <a:buNone/>
            </a:pPr>
            <a:r>
              <a:t/>
            </a:r>
            <a:endParaRPr b="1" sz="1801"/>
          </a:p>
          <a:p>
            <a:pPr indent="0" lvl="0" marL="114300" rtl="0" algn="l">
              <a:lnSpc>
                <a:spcPct val="90000"/>
              </a:lnSpc>
              <a:spcBef>
                <a:spcPts val="1350"/>
              </a:spcBef>
              <a:spcAft>
                <a:spcPts val="0"/>
              </a:spcAft>
              <a:buSzPts val="1800"/>
              <a:buNone/>
            </a:pPr>
            <a:r>
              <a:rPr b="1" lang="en-US" sz="1801"/>
              <a:t>Note: </a:t>
            </a:r>
            <a:r>
              <a:rPr lang="en-US" sz="1801"/>
              <a:t>All supports and interventions that live inside the classroom are supplemented by the school, health &amp; wellness, community, and family supports in a fluid and consistent manner.</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143" name="Google Shape;143;p43"/>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44" name="Google Shape;144;p43"/>
          <p:cNvPicPr preferRelativeResize="0"/>
          <p:nvPr/>
        </p:nvPicPr>
        <p:blipFill rotWithShape="1">
          <a:blip r:embed="rId4">
            <a:alphaModFix/>
          </a:blip>
          <a:srcRect b="0" l="0" r="0" t="0"/>
          <a:stretch/>
        </p:blipFill>
        <p:spPr>
          <a:xfrm>
            <a:off x="5736748" y="1426335"/>
            <a:ext cx="3170659" cy="316545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4"/>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Moving Through the Layers </a:t>
            </a:r>
            <a:endParaRPr b="1"/>
          </a:p>
        </p:txBody>
      </p:sp>
      <p:sp>
        <p:nvSpPr>
          <p:cNvPr id="150" name="Google Shape;150;p44"/>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51" name="Google Shape;151;p44"/>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52" name="Google Shape;152;p44"/>
          <p:cNvSpPr txBox="1"/>
          <p:nvPr>
            <p:ph idx="1" type="body"/>
          </p:nvPr>
        </p:nvSpPr>
        <p:spPr>
          <a:xfrm>
            <a:off x="0" y="1124289"/>
            <a:ext cx="4130786"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a:t>As educators see a need for more intensive academic and behavioral supports it is essential to remember that:</a:t>
            </a:r>
            <a:endParaRPr/>
          </a:p>
          <a:p>
            <a:pPr indent="-342900" lvl="1" marL="914400" rtl="0" algn="l">
              <a:lnSpc>
                <a:spcPct val="90000"/>
              </a:lnSpc>
              <a:spcBef>
                <a:spcPts val="750"/>
              </a:spcBef>
              <a:spcAft>
                <a:spcPts val="0"/>
              </a:spcAft>
              <a:buSzPts val="1800"/>
              <a:buChar char="•"/>
            </a:pPr>
            <a:r>
              <a:rPr lang="en-US"/>
              <a:t>students may now move up and down through the layers without having to “live” in one area; </a:t>
            </a:r>
            <a:endParaRPr/>
          </a:p>
          <a:p>
            <a:pPr indent="-342900" lvl="1" marL="914400" rtl="0" algn="l">
              <a:lnSpc>
                <a:spcPct val="90000"/>
              </a:lnSpc>
              <a:spcBef>
                <a:spcPts val="750"/>
              </a:spcBef>
              <a:spcAft>
                <a:spcPts val="0"/>
              </a:spcAft>
              <a:buSzPts val="1800"/>
              <a:buChar char="•"/>
            </a:pPr>
            <a:r>
              <a:rPr lang="en-US"/>
              <a:t>though our students are diverse and have a variety of strengths and needs, they all have a right to access universal, Layer 1, interventions; </a:t>
            </a:r>
            <a:endParaRPr/>
          </a:p>
          <a:p>
            <a:pPr indent="-342900" lvl="1" marL="914400" rtl="0" algn="l">
              <a:lnSpc>
                <a:spcPct val="90000"/>
              </a:lnSpc>
              <a:spcBef>
                <a:spcPts val="750"/>
              </a:spcBef>
              <a:spcAft>
                <a:spcPts val="0"/>
              </a:spcAft>
              <a:buSzPts val="1800"/>
              <a:buChar char="•"/>
            </a:pPr>
            <a:r>
              <a:rPr lang="en-US"/>
              <a:t>at each layer, interventions must have evidence to support their effectiveness.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153" name="Google Shape;153;p44"/>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54" name="Google Shape;154;p44"/>
          <p:cNvPicPr preferRelativeResize="0"/>
          <p:nvPr/>
        </p:nvPicPr>
        <p:blipFill rotWithShape="1">
          <a:blip r:embed="rId4">
            <a:alphaModFix/>
          </a:blip>
          <a:srcRect b="0" l="0" r="0" t="0"/>
          <a:stretch/>
        </p:blipFill>
        <p:spPr>
          <a:xfrm>
            <a:off x="4507191" y="1173739"/>
            <a:ext cx="4364764" cy="39102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5"/>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Moving Through the Layers </a:t>
            </a:r>
            <a:endParaRPr b="1"/>
          </a:p>
        </p:txBody>
      </p:sp>
      <p:sp>
        <p:nvSpPr>
          <p:cNvPr id="160" name="Google Shape;160;p45"/>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61" name="Google Shape;161;p45"/>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62" name="Google Shape;162;p45"/>
          <p:cNvSpPr txBox="1"/>
          <p:nvPr>
            <p:ph idx="1" type="body"/>
          </p:nvPr>
        </p:nvSpPr>
        <p:spPr>
          <a:xfrm>
            <a:off x="0" y="1124289"/>
            <a:ext cx="4130786"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a:t>As educators see a need for more intensive academic and behavioral supports it is essential to remember that:</a:t>
            </a:r>
            <a:endParaRPr/>
          </a:p>
          <a:p>
            <a:pPr indent="-342900" lvl="1" marL="914400" rtl="0" algn="l">
              <a:lnSpc>
                <a:spcPct val="90000"/>
              </a:lnSpc>
              <a:spcBef>
                <a:spcPts val="750"/>
              </a:spcBef>
              <a:spcAft>
                <a:spcPts val="0"/>
              </a:spcAft>
              <a:buSzPts val="1800"/>
              <a:buChar char="•"/>
            </a:pPr>
            <a:r>
              <a:rPr lang="en-US"/>
              <a:t>students may now move up and down through the layers without having to “live” in one area; </a:t>
            </a:r>
            <a:endParaRPr/>
          </a:p>
          <a:p>
            <a:pPr indent="-342900" lvl="1" marL="914400" rtl="0" algn="l">
              <a:lnSpc>
                <a:spcPct val="90000"/>
              </a:lnSpc>
              <a:spcBef>
                <a:spcPts val="750"/>
              </a:spcBef>
              <a:spcAft>
                <a:spcPts val="0"/>
              </a:spcAft>
              <a:buSzPts val="1800"/>
              <a:buChar char="•"/>
            </a:pPr>
            <a:r>
              <a:rPr lang="en-US"/>
              <a:t>though our students are diverse and have a variety of strengths and needs, they all have a right to access universal, Layer 1, interventions; </a:t>
            </a:r>
            <a:endParaRPr/>
          </a:p>
          <a:p>
            <a:pPr indent="-342900" lvl="1" marL="914400" rtl="0" algn="l">
              <a:lnSpc>
                <a:spcPct val="90000"/>
              </a:lnSpc>
              <a:spcBef>
                <a:spcPts val="750"/>
              </a:spcBef>
              <a:spcAft>
                <a:spcPts val="0"/>
              </a:spcAft>
              <a:buSzPts val="1800"/>
              <a:buChar char="•"/>
            </a:pPr>
            <a:r>
              <a:rPr lang="en-US"/>
              <a:t>at each layer, interventions must have evidence to support their effectiveness.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163" name="Google Shape;163;p45"/>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64" name="Google Shape;164;p45"/>
          <p:cNvPicPr preferRelativeResize="0"/>
          <p:nvPr/>
        </p:nvPicPr>
        <p:blipFill rotWithShape="1">
          <a:blip r:embed="rId4">
            <a:alphaModFix/>
          </a:blip>
          <a:srcRect b="0" l="0" r="0" t="0"/>
          <a:stretch/>
        </p:blipFill>
        <p:spPr>
          <a:xfrm>
            <a:off x="4507191" y="1173739"/>
            <a:ext cx="4364764" cy="39102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6"/>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1: </a:t>
            </a:r>
            <a:r>
              <a:rPr lang="en-US"/>
              <a:t>Supports for ALL students </a:t>
            </a:r>
            <a:endParaRPr b="1"/>
          </a:p>
        </p:txBody>
      </p:sp>
      <p:sp>
        <p:nvSpPr>
          <p:cNvPr id="170" name="Google Shape;170;p46"/>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71" name="Google Shape;171;p46"/>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172" name="Google Shape;172;p46"/>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73" name="Google Shape;173;p46"/>
          <p:cNvPicPr preferRelativeResize="0"/>
          <p:nvPr/>
        </p:nvPicPr>
        <p:blipFill rotWithShape="1">
          <a:blip r:embed="rId4">
            <a:alphaModFix/>
          </a:blip>
          <a:srcRect b="0" l="0" r="0" t="0"/>
          <a:stretch/>
        </p:blipFill>
        <p:spPr>
          <a:xfrm>
            <a:off x="601669" y="2743202"/>
            <a:ext cx="7940661" cy="1492698"/>
          </a:xfrm>
          <a:prstGeom prst="rect">
            <a:avLst/>
          </a:prstGeom>
          <a:noFill/>
          <a:ln>
            <a:noFill/>
          </a:ln>
        </p:spPr>
      </p:pic>
      <p:sp>
        <p:nvSpPr>
          <p:cNvPr id="174" name="Google Shape;174;p46"/>
          <p:cNvSpPr txBox="1"/>
          <p:nvPr/>
        </p:nvSpPr>
        <p:spPr>
          <a:xfrm>
            <a:off x="403934" y="1275008"/>
            <a:ext cx="8488928"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6.21.1.9 (E) (1): </a:t>
            </a:r>
            <a:r>
              <a:rPr b="0" i="0" lang="en-US" sz="1100" u="none" cap="none" strike="noStrike">
                <a:solidFill>
                  <a:srgbClr val="000000"/>
                </a:solidFill>
                <a:latin typeface="Arial"/>
                <a:ea typeface="Arial"/>
                <a:cs typeface="Arial"/>
                <a:sym typeface="Arial"/>
              </a:rPr>
              <a:t>In layer 1, the school and school district shall ensure that adequate universal screening in the areas of general health and well-being, language proficiency status, and academic levels of proficiency has been completed for each student enrolled. If data from universal screening and progress monitoring suggests that a particular student is in need of additional behavioral and academic supports, then teacher teams shall make a determination on whether or not the student would benefit from layer 2 interventions. Teacher teams, when making a determination for moving a student up or down a layer may consult with non-teacher staff such as counselors, paraprofessionals, administrators, and ancillary personnel to inform the teacher team on how to plan and implement relevant learner interventions in the general education environment.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7"/>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1: </a:t>
            </a:r>
            <a:r>
              <a:rPr lang="en-US"/>
              <a:t>Supports for ALL students </a:t>
            </a:r>
            <a:endParaRPr b="1"/>
          </a:p>
        </p:txBody>
      </p:sp>
      <p:sp>
        <p:nvSpPr>
          <p:cNvPr id="180" name="Google Shape;180;p47"/>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81" name="Google Shape;181;p47"/>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182" name="Google Shape;182;p47"/>
          <p:cNvPicPr preferRelativeResize="0"/>
          <p:nvPr/>
        </p:nvPicPr>
        <p:blipFill rotWithShape="1">
          <a:blip r:embed="rId3">
            <a:alphaModFix/>
          </a:blip>
          <a:srcRect b="0" l="0" r="0" t="0"/>
          <a:stretch/>
        </p:blipFill>
        <p:spPr>
          <a:xfrm>
            <a:off x="2726245" y="1278932"/>
            <a:ext cx="6386644" cy="2973472"/>
          </a:xfrm>
          <a:prstGeom prst="rect">
            <a:avLst/>
          </a:prstGeom>
          <a:noFill/>
          <a:ln>
            <a:noFill/>
          </a:ln>
        </p:spPr>
      </p:pic>
      <p:pic>
        <p:nvPicPr>
          <p:cNvPr id="183" name="Google Shape;183;p47"/>
          <p:cNvPicPr preferRelativeResize="0"/>
          <p:nvPr/>
        </p:nvPicPr>
        <p:blipFill rotWithShape="1">
          <a:blip r:embed="rId4">
            <a:alphaModFix/>
          </a:blip>
          <a:srcRect b="0" l="0" r="0" t="0"/>
          <a:stretch/>
        </p:blipFill>
        <p:spPr>
          <a:xfrm>
            <a:off x="0" y="4813437"/>
            <a:ext cx="807868" cy="322878"/>
          </a:xfrm>
          <a:prstGeom prst="rect">
            <a:avLst/>
          </a:prstGeom>
          <a:noFill/>
          <a:ln>
            <a:noFill/>
          </a:ln>
        </p:spPr>
      </p:pic>
      <p:pic>
        <p:nvPicPr>
          <p:cNvPr id="184" name="Google Shape;184;p47"/>
          <p:cNvPicPr preferRelativeResize="0"/>
          <p:nvPr/>
        </p:nvPicPr>
        <p:blipFill rotWithShape="1">
          <a:blip r:embed="rId5">
            <a:alphaModFix/>
          </a:blip>
          <a:srcRect b="0" l="0" r="0" t="0"/>
          <a:stretch/>
        </p:blipFill>
        <p:spPr>
          <a:xfrm>
            <a:off x="199593" y="2312797"/>
            <a:ext cx="2312788" cy="11761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8"/>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1: </a:t>
            </a:r>
            <a:r>
              <a:rPr lang="en-US"/>
              <a:t>Supports for ALL students </a:t>
            </a:r>
            <a:endParaRPr b="1"/>
          </a:p>
        </p:txBody>
      </p:sp>
      <p:sp>
        <p:nvSpPr>
          <p:cNvPr id="190" name="Google Shape;190;p48"/>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91" name="Google Shape;191;p48"/>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192" name="Google Shape;192;p48"/>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93" name="Google Shape;193;p48"/>
          <p:cNvPicPr preferRelativeResize="0"/>
          <p:nvPr/>
        </p:nvPicPr>
        <p:blipFill rotWithShape="1">
          <a:blip r:embed="rId4">
            <a:alphaModFix/>
          </a:blip>
          <a:srcRect b="0" l="0" r="0" t="6955"/>
          <a:stretch/>
        </p:blipFill>
        <p:spPr>
          <a:xfrm>
            <a:off x="3769246" y="1181000"/>
            <a:ext cx="5048692" cy="3832213"/>
          </a:xfrm>
          <a:prstGeom prst="rect">
            <a:avLst/>
          </a:prstGeom>
          <a:noFill/>
          <a:ln>
            <a:noFill/>
          </a:ln>
        </p:spPr>
      </p:pic>
      <p:sp>
        <p:nvSpPr>
          <p:cNvPr id="194" name="Google Shape;194;p48"/>
          <p:cNvSpPr txBox="1"/>
          <p:nvPr/>
        </p:nvSpPr>
        <p:spPr>
          <a:xfrm>
            <a:off x="83127" y="1240515"/>
            <a:ext cx="3536107"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All levels of educator leadership have a direct part in ensuring that Layer 1 (Universal) supports are provided to ALL students, especially students with IEPs, BIPs and AIPs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9"/>
          <p:cNvSpPr txBox="1"/>
          <p:nvPr>
            <p:ph type="title"/>
          </p:nvPr>
        </p:nvSpPr>
        <p:spPr>
          <a:xfrm>
            <a:off x="294142" y="249673"/>
            <a:ext cx="8849857"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2: </a:t>
            </a:r>
            <a:r>
              <a:rPr lang="en-US"/>
              <a:t>Targeted Interventions for SOME students </a:t>
            </a:r>
            <a:endParaRPr b="1"/>
          </a:p>
        </p:txBody>
      </p:sp>
      <p:sp>
        <p:nvSpPr>
          <p:cNvPr id="200" name="Google Shape;200;p49"/>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01" name="Google Shape;201;p49"/>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02" name="Google Shape;202;p49"/>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03" name="Google Shape;203;p49"/>
          <p:cNvPicPr preferRelativeResize="0"/>
          <p:nvPr/>
        </p:nvPicPr>
        <p:blipFill rotWithShape="1">
          <a:blip r:embed="rId4">
            <a:alphaModFix/>
          </a:blip>
          <a:srcRect b="0" l="0" r="0" t="0"/>
          <a:stretch/>
        </p:blipFill>
        <p:spPr>
          <a:xfrm>
            <a:off x="1013345" y="2323631"/>
            <a:ext cx="7117309" cy="2379902"/>
          </a:xfrm>
          <a:prstGeom prst="rect">
            <a:avLst/>
          </a:prstGeom>
          <a:noFill/>
          <a:ln>
            <a:noFill/>
          </a:ln>
        </p:spPr>
      </p:pic>
      <p:sp>
        <p:nvSpPr>
          <p:cNvPr id="204" name="Google Shape;204;p49"/>
          <p:cNvSpPr txBox="1"/>
          <p:nvPr/>
        </p:nvSpPr>
        <p:spPr>
          <a:xfrm>
            <a:off x="403934" y="1275008"/>
            <a:ext cx="8488928" cy="938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6.21.1.9 (E) (2): </a:t>
            </a:r>
            <a:r>
              <a:rPr b="0" i="0" lang="en-US" sz="1100" u="none" cap="none" strike="noStrike">
                <a:solidFill>
                  <a:srgbClr val="000000"/>
                </a:solidFill>
                <a:latin typeface="Arial"/>
                <a:ea typeface="Arial"/>
                <a:cs typeface="Arial"/>
                <a:sym typeface="Arial"/>
              </a:rPr>
              <a:t>In layer 2, a properly-constituted teacher team shall conduct the student study process and consider, implement, and document the effectiveness of appropriate evidence-based interventions utilizing curriculum-based measures. As part of this process, the teacher team shall address culture and acculturation, socioeconomic status, possible lack of appropriate instruction in reading or math, teaching and learning styles and instructional delivery mechanisms in order to rule out other possible causes of the student's educational difficulties.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0"/>
          <p:cNvSpPr txBox="1"/>
          <p:nvPr>
            <p:ph type="title"/>
          </p:nvPr>
        </p:nvSpPr>
        <p:spPr>
          <a:xfrm>
            <a:off x="294142" y="249673"/>
            <a:ext cx="8690059"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2: </a:t>
            </a:r>
            <a:r>
              <a:rPr lang="en-US"/>
              <a:t>Targeted Interventions for SOME students </a:t>
            </a:r>
            <a:endParaRPr b="1"/>
          </a:p>
        </p:txBody>
      </p:sp>
      <p:sp>
        <p:nvSpPr>
          <p:cNvPr id="210" name="Google Shape;210;p50"/>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11" name="Google Shape;211;p50"/>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12" name="Google Shape;212;p50"/>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13" name="Google Shape;213;p50"/>
          <p:cNvPicPr preferRelativeResize="0"/>
          <p:nvPr/>
        </p:nvPicPr>
        <p:blipFill rotWithShape="1">
          <a:blip r:embed="rId4">
            <a:alphaModFix/>
          </a:blip>
          <a:srcRect b="0" l="0" r="0" t="0"/>
          <a:stretch/>
        </p:blipFill>
        <p:spPr>
          <a:xfrm>
            <a:off x="2650540" y="1340627"/>
            <a:ext cx="6418555" cy="3174831"/>
          </a:xfrm>
          <a:prstGeom prst="rect">
            <a:avLst/>
          </a:prstGeom>
          <a:noFill/>
          <a:ln>
            <a:noFill/>
          </a:ln>
        </p:spPr>
      </p:pic>
      <p:pic>
        <p:nvPicPr>
          <p:cNvPr id="214" name="Google Shape;214;p50"/>
          <p:cNvPicPr preferRelativeResize="0"/>
          <p:nvPr/>
        </p:nvPicPr>
        <p:blipFill rotWithShape="1">
          <a:blip r:embed="rId5">
            <a:alphaModFix/>
          </a:blip>
          <a:srcRect b="0" l="0" r="0" t="0"/>
          <a:stretch/>
        </p:blipFill>
        <p:spPr>
          <a:xfrm>
            <a:off x="148610" y="2149056"/>
            <a:ext cx="2328260" cy="10646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7"/>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br>
              <a:rPr b="1" lang="en-US"/>
            </a:br>
            <a:r>
              <a:rPr b="1" lang="en-US"/>
              <a:t>Session Objectives </a:t>
            </a:r>
            <a:endParaRPr b="1"/>
          </a:p>
        </p:txBody>
      </p:sp>
      <p:sp>
        <p:nvSpPr>
          <p:cNvPr id="49" name="Google Shape;49;p17"/>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50" name="Google Shape;50;p17"/>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51" name="Google Shape;51;p17"/>
          <p:cNvSpPr txBox="1"/>
          <p:nvPr>
            <p:ph idx="1" type="body"/>
          </p:nvPr>
        </p:nvSpPr>
        <p:spPr>
          <a:xfrm>
            <a:off x="0" y="1124289"/>
            <a:ext cx="5719489"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SzPts val="1800"/>
              <a:buChar char="•"/>
            </a:pPr>
            <a:r>
              <a:rPr lang="en-US"/>
              <a:t>By the end of this session you will be able to: </a:t>
            </a:r>
            <a:endParaRPr/>
          </a:p>
          <a:p>
            <a:pPr indent="-342900" lvl="1" marL="914400" rtl="0" algn="l">
              <a:lnSpc>
                <a:spcPct val="90000"/>
              </a:lnSpc>
              <a:spcBef>
                <a:spcPts val="750"/>
              </a:spcBef>
              <a:spcAft>
                <a:spcPts val="0"/>
              </a:spcAft>
              <a:buSzPts val="1800"/>
              <a:buChar char="•"/>
            </a:pPr>
            <a:r>
              <a:rPr lang="en-US"/>
              <a:t>recognize the seven core elements of MLSS and be able to explain them to another educator; </a:t>
            </a:r>
            <a:endParaRPr/>
          </a:p>
          <a:p>
            <a:pPr indent="-342900" lvl="1" marL="914400" rtl="0" algn="l">
              <a:lnSpc>
                <a:spcPct val="90000"/>
              </a:lnSpc>
              <a:spcBef>
                <a:spcPts val="750"/>
              </a:spcBef>
              <a:spcAft>
                <a:spcPts val="0"/>
              </a:spcAft>
              <a:buSzPts val="1800"/>
              <a:buChar char="•"/>
            </a:pPr>
            <a:r>
              <a:rPr lang="en-US"/>
              <a:t>understand and be able to describe the MLSS graphic components and how each component is coordinated to aid all students in being ready for college, career, life, secure in their identity and healthy; </a:t>
            </a:r>
            <a:endParaRPr/>
          </a:p>
          <a:p>
            <a:pPr indent="-342900" lvl="1" marL="914400" rtl="0" algn="l">
              <a:lnSpc>
                <a:spcPct val="90000"/>
              </a:lnSpc>
              <a:spcBef>
                <a:spcPts val="750"/>
              </a:spcBef>
              <a:spcAft>
                <a:spcPts val="0"/>
              </a:spcAft>
              <a:buSzPts val="1800"/>
              <a:buChar char="•"/>
            </a:pPr>
            <a:r>
              <a:rPr lang="en-US"/>
              <a:t>identify student health and wellness supports and how they contribute to holistic student success; and</a:t>
            </a:r>
            <a:endParaRPr/>
          </a:p>
          <a:p>
            <a:pPr indent="-342900" lvl="1" marL="914400" rtl="0" algn="l">
              <a:lnSpc>
                <a:spcPct val="90000"/>
              </a:lnSpc>
              <a:spcBef>
                <a:spcPts val="750"/>
              </a:spcBef>
              <a:spcAft>
                <a:spcPts val="0"/>
              </a:spcAft>
              <a:buSzPts val="1800"/>
              <a:buChar char="•"/>
            </a:pPr>
            <a:r>
              <a:rPr lang="en-US"/>
              <a:t>make connections to the positive work of New Mexico educators.</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52" name="Google Shape;52;p17"/>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53" name="Google Shape;53;p17"/>
          <p:cNvPicPr preferRelativeResize="0"/>
          <p:nvPr/>
        </p:nvPicPr>
        <p:blipFill rotWithShape="1">
          <a:blip r:embed="rId4">
            <a:alphaModFix/>
          </a:blip>
          <a:srcRect b="0" l="0" r="0" t="0"/>
          <a:stretch/>
        </p:blipFill>
        <p:spPr>
          <a:xfrm>
            <a:off x="5719489" y="1350064"/>
            <a:ext cx="3193692" cy="315595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51"/>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3: </a:t>
            </a:r>
            <a:r>
              <a:rPr lang="en-US"/>
              <a:t>Interventions for FEW students </a:t>
            </a:r>
            <a:endParaRPr b="1"/>
          </a:p>
        </p:txBody>
      </p:sp>
      <p:sp>
        <p:nvSpPr>
          <p:cNvPr id="220" name="Google Shape;220;p51"/>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21" name="Google Shape;221;p51"/>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22" name="Google Shape;222;p51"/>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23" name="Google Shape;223;p51"/>
          <p:cNvPicPr preferRelativeResize="0"/>
          <p:nvPr/>
        </p:nvPicPr>
        <p:blipFill rotWithShape="1">
          <a:blip r:embed="rId4">
            <a:alphaModFix/>
          </a:blip>
          <a:srcRect b="0" l="0" r="0" t="0"/>
          <a:stretch/>
        </p:blipFill>
        <p:spPr>
          <a:xfrm>
            <a:off x="619097" y="2393180"/>
            <a:ext cx="7905806" cy="2089034"/>
          </a:xfrm>
          <a:prstGeom prst="rect">
            <a:avLst/>
          </a:prstGeom>
          <a:noFill/>
          <a:ln>
            <a:noFill/>
          </a:ln>
        </p:spPr>
      </p:pic>
      <p:sp>
        <p:nvSpPr>
          <p:cNvPr id="224" name="Google Shape;224;p51"/>
          <p:cNvSpPr txBox="1"/>
          <p:nvPr/>
        </p:nvSpPr>
        <p:spPr>
          <a:xfrm>
            <a:off x="403934" y="1275008"/>
            <a:ext cx="8488928" cy="938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Arial"/>
                <a:ea typeface="Arial"/>
                <a:cs typeface="Arial"/>
                <a:sym typeface="Arial"/>
              </a:rPr>
              <a:t>6.21.1.9 (E) (3): </a:t>
            </a:r>
            <a:r>
              <a:rPr b="0" i="0" lang="en-US" sz="1100" u="none" cap="none" strike="noStrike">
                <a:solidFill>
                  <a:srgbClr val="000000"/>
                </a:solidFill>
                <a:latin typeface="Arial"/>
                <a:ea typeface="Arial"/>
                <a:cs typeface="Arial"/>
                <a:sym typeface="Arial"/>
              </a:rPr>
              <a:t>In layer 3, students are provided with intensive academic and behavioral supports that are progress monitored on a bi-weekly basis. At the end of each progress monitoring cycle, the teacher team shall evaluate the efficacy of the supports provided using all available data. At that time, the teacher team may decide whether to continue with the current support, change the intensity, or nature of support. If progress monitoring data suggests that the learner has benefited from provided layer 3 supports and does not show concern for recidivism, than the teacher team may decide to move the student out of receiving layer 3 supports.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2"/>
          <p:cNvSpPr txBox="1"/>
          <p:nvPr>
            <p:ph type="title"/>
          </p:nvPr>
        </p:nvSpPr>
        <p:spPr>
          <a:xfrm>
            <a:off x="294142" y="249673"/>
            <a:ext cx="8370463"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Layer 3: </a:t>
            </a:r>
            <a:r>
              <a:rPr lang="en-US"/>
              <a:t>Intensive Interventions for FEW students </a:t>
            </a:r>
            <a:endParaRPr b="1"/>
          </a:p>
        </p:txBody>
      </p:sp>
      <p:sp>
        <p:nvSpPr>
          <p:cNvPr id="230" name="Google Shape;230;p52"/>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31" name="Google Shape;231;p52"/>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32" name="Google Shape;232;p52"/>
          <p:cNvPicPr preferRelativeResize="0"/>
          <p:nvPr/>
        </p:nvPicPr>
        <p:blipFill rotWithShape="1">
          <a:blip r:embed="rId3">
            <a:alphaModFix/>
          </a:blip>
          <a:srcRect b="0" l="0" r="0" t="0"/>
          <a:stretch/>
        </p:blipFill>
        <p:spPr>
          <a:xfrm>
            <a:off x="2866889" y="1200178"/>
            <a:ext cx="6202206" cy="3194269"/>
          </a:xfrm>
          <a:prstGeom prst="rect">
            <a:avLst/>
          </a:prstGeom>
          <a:noFill/>
          <a:ln>
            <a:noFill/>
          </a:ln>
        </p:spPr>
      </p:pic>
      <p:pic>
        <p:nvPicPr>
          <p:cNvPr id="233" name="Google Shape;233;p52"/>
          <p:cNvPicPr preferRelativeResize="0"/>
          <p:nvPr/>
        </p:nvPicPr>
        <p:blipFill rotWithShape="1">
          <a:blip r:embed="rId4">
            <a:alphaModFix/>
          </a:blip>
          <a:srcRect b="0" l="0" r="0" t="0"/>
          <a:stretch/>
        </p:blipFill>
        <p:spPr>
          <a:xfrm>
            <a:off x="0" y="4813437"/>
            <a:ext cx="807868" cy="322878"/>
          </a:xfrm>
          <a:prstGeom prst="rect">
            <a:avLst/>
          </a:prstGeom>
          <a:noFill/>
          <a:ln>
            <a:noFill/>
          </a:ln>
        </p:spPr>
      </p:pic>
      <p:pic>
        <p:nvPicPr>
          <p:cNvPr id="234" name="Google Shape;234;p52"/>
          <p:cNvPicPr preferRelativeResize="0"/>
          <p:nvPr/>
        </p:nvPicPr>
        <p:blipFill rotWithShape="1">
          <a:blip r:embed="rId5">
            <a:alphaModFix/>
          </a:blip>
          <a:srcRect b="0" l="0" r="0" t="0"/>
          <a:stretch/>
        </p:blipFill>
        <p:spPr>
          <a:xfrm>
            <a:off x="0" y="2223474"/>
            <a:ext cx="2760955" cy="8748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3"/>
          <p:cNvSpPr txBox="1"/>
          <p:nvPr>
            <p:ph type="title"/>
          </p:nvPr>
        </p:nvSpPr>
        <p:spPr>
          <a:xfrm>
            <a:off x="414400" y="268971"/>
            <a:ext cx="7200900" cy="7776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b="1" lang="en-US"/>
              <a:t>Balanced Assessment System</a:t>
            </a:r>
            <a:endParaRPr b="1"/>
          </a:p>
        </p:txBody>
      </p:sp>
      <p:sp>
        <p:nvSpPr>
          <p:cNvPr id="240" name="Google Shape;240;p53"/>
          <p:cNvSpPr txBox="1"/>
          <p:nvPr>
            <p:ph idx="1" type="body"/>
          </p:nvPr>
        </p:nvSpPr>
        <p:spPr>
          <a:xfrm>
            <a:off x="4618160" y="2127543"/>
            <a:ext cx="4068300" cy="1705317"/>
          </a:xfrm>
          <a:prstGeom prst="rect">
            <a:avLst/>
          </a:prstGeom>
          <a:noFill/>
          <a:ln>
            <a:noFill/>
          </a:ln>
        </p:spPr>
        <p:txBody>
          <a:bodyPr anchorCtr="0" anchor="t" bIns="45700" lIns="91425" spcFirstLastPara="1" rIns="91425" wrap="square" tIns="45700">
            <a:normAutofit/>
          </a:bodyPr>
          <a:lstStyle/>
          <a:p>
            <a:pPr indent="-317500" lvl="0" marL="457200" marR="0" rtl="0" algn="l">
              <a:lnSpc>
                <a:spcPct val="90000"/>
              </a:lnSpc>
              <a:spcBef>
                <a:spcPts val="0"/>
              </a:spcBef>
              <a:spcAft>
                <a:spcPts val="0"/>
              </a:spcAft>
              <a:buSzPts val="1400"/>
              <a:buChar char="•"/>
            </a:pPr>
            <a:r>
              <a:rPr lang="en-US" sz="1400"/>
              <a:t>Gauge current status of student achievement status by using multiple measures / sources of evidence</a:t>
            </a:r>
            <a:endParaRPr/>
          </a:p>
          <a:p>
            <a:pPr indent="-228600" lvl="0" marL="457200" marR="0" rtl="0" algn="l">
              <a:lnSpc>
                <a:spcPct val="90000"/>
              </a:lnSpc>
              <a:spcBef>
                <a:spcPts val="0"/>
              </a:spcBef>
              <a:spcAft>
                <a:spcPts val="0"/>
              </a:spcAft>
              <a:buSzPts val="1400"/>
              <a:buNone/>
            </a:pPr>
            <a:r>
              <a:t/>
            </a:r>
            <a:endParaRPr sz="1400"/>
          </a:p>
          <a:p>
            <a:pPr indent="-317500" lvl="0" marL="457200" rtl="0" algn="l">
              <a:lnSpc>
                <a:spcPct val="90000"/>
              </a:lnSpc>
              <a:spcBef>
                <a:spcPts val="0"/>
              </a:spcBef>
              <a:spcAft>
                <a:spcPts val="0"/>
              </a:spcAft>
              <a:buSzPts val="1400"/>
              <a:buChar char="•"/>
            </a:pPr>
            <a:r>
              <a:rPr lang="en-US" sz="1400">
                <a:latin typeface="Calibri"/>
                <a:ea typeface="Calibri"/>
                <a:cs typeface="Calibri"/>
                <a:sym typeface="Calibri"/>
              </a:rPr>
              <a:t>Assessments should not be used to withhold grade-level content.</a:t>
            </a:r>
            <a:endParaRPr/>
          </a:p>
          <a:p>
            <a:pPr indent="0" lvl="0" marL="139700" marR="0" rtl="0" algn="l">
              <a:lnSpc>
                <a:spcPct val="90000"/>
              </a:lnSpc>
              <a:spcBef>
                <a:spcPts val="0"/>
              </a:spcBef>
              <a:spcAft>
                <a:spcPts val="0"/>
              </a:spcAft>
              <a:buSzPts val="1400"/>
              <a:buNone/>
            </a:pPr>
            <a:r>
              <a:t/>
            </a:r>
            <a:endParaRPr sz="1400"/>
          </a:p>
          <a:p>
            <a:pPr indent="-91440" lvl="0" marL="205740" rtl="0" algn="l">
              <a:lnSpc>
                <a:spcPct val="90000"/>
              </a:lnSpc>
              <a:spcBef>
                <a:spcPts val="0"/>
              </a:spcBef>
              <a:spcAft>
                <a:spcPts val="0"/>
              </a:spcAft>
              <a:buClr>
                <a:srgbClr val="3A3D4B"/>
              </a:buClr>
              <a:buSzPts val="1800"/>
              <a:buNone/>
            </a:pPr>
            <a:r>
              <a:t/>
            </a:r>
            <a:endParaRPr sz="1400"/>
          </a:p>
        </p:txBody>
      </p:sp>
      <p:sp>
        <p:nvSpPr>
          <p:cNvPr id="241" name="Google Shape;241;p53"/>
          <p:cNvSpPr txBox="1"/>
          <p:nvPr>
            <p:ph idx="11" type="ftr"/>
          </p:nvPr>
        </p:nvSpPr>
        <p:spPr>
          <a:xfrm>
            <a:off x="971550" y="4781249"/>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242" name="Google Shape;242;p53"/>
          <p:cNvSpPr txBox="1"/>
          <p:nvPr>
            <p:ph idx="12" type="sldNum"/>
          </p:nvPr>
        </p:nvSpPr>
        <p:spPr>
          <a:xfrm>
            <a:off x="7143750" y="4781249"/>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43" name="Google Shape;243;p53"/>
          <p:cNvPicPr preferRelativeResize="0"/>
          <p:nvPr/>
        </p:nvPicPr>
        <p:blipFill rotWithShape="1">
          <a:blip r:embed="rId3">
            <a:alphaModFix/>
          </a:blip>
          <a:srcRect b="-3340" l="-8740" r="8738" t="3340"/>
          <a:stretch/>
        </p:blipFill>
        <p:spPr>
          <a:xfrm>
            <a:off x="174175" y="1712424"/>
            <a:ext cx="4189596" cy="23231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4"/>
          <p:cNvSpPr txBox="1"/>
          <p:nvPr>
            <p:ph type="title"/>
          </p:nvPr>
        </p:nvSpPr>
        <p:spPr>
          <a:xfrm>
            <a:off x="457200" y="176110"/>
            <a:ext cx="7200900" cy="77763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000"/>
              <a:buFont typeface="Calibri"/>
              <a:buNone/>
            </a:pPr>
            <a:r>
              <a:rPr b="1" lang="en-US"/>
              <a:t>Assessment Resources </a:t>
            </a:r>
            <a:endParaRPr/>
          </a:p>
        </p:txBody>
      </p:sp>
      <p:pic>
        <p:nvPicPr>
          <p:cNvPr id="249" name="Google Shape;249;p54"/>
          <p:cNvPicPr preferRelativeResize="0"/>
          <p:nvPr/>
        </p:nvPicPr>
        <p:blipFill rotWithShape="1">
          <a:blip r:embed="rId3">
            <a:alphaModFix/>
          </a:blip>
          <a:srcRect b="0" l="0" r="0" t="0"/>
          <a:stretch/>
        </p:blipFill>
        <p:spPr>
          <a:xfrm>
            <a:off x="903023" y="1048683"/>
            <a:ext cx="6684739" cy="2873810"/>
          </a:xfrm>
          <a:prstGeom prst="rect">
            <a:avLst/>
          </a:prstGeom>
          <a:noFill/>
          <a:ln>
            <a:noFill/>
          </a:ln>
        </p:spPr>
      </p:pic>
      <p:sp>
        <p:nvSpPr>
          <p:cNvPr id="250" name="Google Shape;250;p54"/>
          <p:cNvSpPr txBox="1"/>
          <p:nvPr>
            <p:ph idx="12" type="sldNum"/>
          </p:nvPr>
        </p:nvSpPr>
        <p:spPr>
          <a:xfrm>
            <a:off x="7143750" y="4781249"/>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5"/>
          <p:cNvSpPr/>
          <p:nvPr/>
        </p:nvSpPr>
        <p:spPr>
          <a:xfrm>
            <a:off x="7425889" y="3080187"/>
            <a:ext cx="1718111" cy="18697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NM Instructional Acceleration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Guidance: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sng" cap="none" strike="noStrike">
                <a:solidFill>
                  <a:srgbClr val="00FFFF"/>
                </a:solidFill>
                <a:latin typeface="Arial"/>
                <a:ea typeface="Arial"/>
                <a:cs typeface="Arial"/>
                <a:sym typeface="Arial"/>
                <a:hlinkClick r:id="rId3">
                  <a:extLst>
                    <a:ext uri="{A12FA001-AC4F-418D-AE19-62706E023703}">
                      <ahyp:hlinkClr val="tx"/>
                    </a:ext>
                  </a:extLst>
                </a:hlinkClick>
              </a:rPr>
              <a:t>https://webnew.ped.state.nm.us/wp-content/uploads/2020/07/NMPED_SupportDoc_InstructionalAcceleration-1.pdf</a:t>
            </a:r>
            <a:r>
              <a:rPr b="0" i="0" lang="en-US" sz="105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p:txBody>
      </p:sp>
      <p:pic>
        <p:nvPicPr>
          <p:cNvPr id="256" name="Google Shape;256;p55"/>
          <p:cNvPicPr preferRelativeResize="0"/>
          <p:nvPr/>
        </p:nvPicPr>
        <p:blipFill rotWithShape="1">
          <a:blip r:embed="rId4">
            <a:alphaModFix/>
          </a:blip>
          <a:srcRect b="0" l="0" r="0" t="0"/>
          <a:stretch/>
        </p:blipFill>
        <p:spPr>
          <a:xfrm>
            <a:off x="7341268" y="395605"/>
            <a:ext cx="1314536" cy="1262714"/>
          </a:xfrm>
          <a:prstGeom prst="rect">
            <a:avLst/>
          </a:prstGeom>
          <a:noFill/>
          <a:ln>
            <a:noFill/>
          </a:ln>
        </p:spPr>
      </p:pic>
      <p:pic>
        <p:nvPicPr>
          <p:cNvPr id="257" name="Google Shape;257;p55"/>
          <p:cNvPicPr preferRelativeResize="0"/>
          <p:nvPr/>
        </p:nvPicPr>
        <p:blipFill rotWithShape="1">
          <a:blip r:embed="rId5">
            <a:alphaModFix/>
          </a:blip>
          <a:srcRect b="0" l="219" r="227" t="0"/>
          <a:stretch/>
        </p:blipFill>
        <p:spPr>
          <a:xfrm rot="-950944">
            <a:off x="639011" y="361022"/>
            <a:ext cx="4587799" cy="4567591"/>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6"/>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School Supports </a:t>
            </a:r>
            <a:endParaRPr b="1"/>
          </a:p>
        </p:txBody>
      </p:sp>
      <p:sp>
        <p:nvSpPr>
          <p:cNvPr id="263" name="Google Shape;263;p56"/>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64" name="Google Shape;264;p56"/>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65" name="Google Shape;265;p56"/>
          <p:cNvSpPr txBox="1"/>
          <p:nvPr>
            <p:ph idx="1" type="body"/>
          </p:nvPr>
        </p:nvSpPr>
        <p:spPr>
          <a:xfrm>
            <a:off x="0" y="1124289"/>
            <a:ext cx="5570806"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 School supports provide educational professionals with the climate and systems necessary to address student needs within the classroom: </a:t>
            </a:r>
            <a:endParaRPr/>
          </a:p>
          <a:p>
            <a:pPr indent="-342900" lvl="1" marL="914400" rtl="0" algn="l">
              <a:lnSpc>
                <a:spcPct val="90000"/>
              </a:lnSpc>
              <a:spcBef>
                <a:spcPts val="750"/>
              </a:spcBef>
              <a:spcAft>
                <a:spcPts val="0"/>
              </a:spcAft>
              <a:buSzPts val="1800"/>
              <a:buChar char="•"/>
            </a:pPr>
            <a:r>
              <a:rPr lang="en-US"/>
              <a:t>Informed and effective school leadership and systems</a:t>
            </a:r>
            <a:endParaRPr/>
          </a:p>
          <a:p>
            <a:pPr indent="-342900" lvl="1" marL="914400" rtl="0" algn="l">
              <a:lnSpc>
                <a:spcPct val="90000"/>
              </a:lnSpc>
              <a:spcBef>
                <a:spcPts val="750"/>
              </a:spcBef>
              <a:spcAft>
                <a:spcPts val="0"/>
              </a:spcAft>
              <a:buSzPts val="1800"/>
              <a:buChar char="•"/>
            </a:pPr>
            <a:r>
              <a:rPr lang="en-US"/>
              <a:t>Collaboration and processes for providing a layered continuum of supports </a:t>
            </a:r>
            <a:endParaRPr/>
          </a:p>
          <a:p>
            <a:pPr indent="-342900" lvl="1" marL="914400" rtl="0" algn="l">
              <a:lnSpc>
                <a:spcPct val="90000"/>
              </a:lnSpc>
              <a:spcBef>
                <a:spcPts val="750"/>
              </a:spcBef>
              <a:spcAft>
                <a:spcPts val="0"/>
              </a:spcAft>
              <a:buSzPts val="1800"/>
              <a:buChar char="•"/>
            </a:pPr>
            <a:r>
              <a:rPr lang="en-US"/>
              <a:t>Positive school culture and climate</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266" name="Google Shape;266;p56"/>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67" name="Google Shape;267;p56"/>
          <p:cNvPicPr preferRelativeResize="0"/>
          <p:nvPr/>
        </p:nvPicPr>
        <p:blipFill rotWithShape="1">
          <a:blip r:embed="rId4">
            <a:alphaModFix/>
          </a:blip>
          <a:srcRect b="0" l="0" r="0" t="0"/>
          <a:stretch/>
        </p:blipFill>
        <p:spPr>
          <a:xfrm>
            <a:off x="5570806" y="1331421"/>
            <a:ext cx="3444480" cy="340037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7"/>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School Supports – PLCs </a:t>
            </a:r>
            <a:endParaRPr b="1"/>
          </a:p>
        </p:txBody>
      </p:sp>
      <p:sp>
        <p:nvSpPr>
          <p:cNvPr id="273" name="Google Shape;273;p57"/>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74" name="Google Shape;274;p57"/>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75" name="Google Shape;275;p57"/>
          <p:cNvSpPr txBox="1"/>
          <p:nvPr>
            <p:ph idx="1" type="body"/>
          </p:nvPr>
        </p:nvSpPr>
        <p:spPr>
          <a:xfrm>
            <a:off x="0" y="1124289"/>
            <a:ext cx="5570806" cy="3607509"/>
          </a:xfrm>
          <a:prstGeom prst="rect">
            <a:avLst/>
          </a:prstGeom>
          <a:noFill/>
          <a:ln>
            <a:noFill/>
          </a:ln>
        </p:spPr>
        <p:txBody>
          <a:bodyPr anchorCtr="0" anchor="t" bIns="45700" lIns="91425" spcFirstLastPara="1" rIns="91425" wrap="square" tIns="45700">
            <a:normAutofit fontScale="92500"/>
          </a:bodyPr>
          <a:lstStyle/>
          <a:p>
            <a:pPr indent="-342900" lvl="0" marL="457200" rtl="0" algn="l">
              <a:lnSpc>
                <a:spcPct val="90000"/>
              </a:lnSpc>
              <a:spcBef>
                <a:spcPts val="1350"/>
              </a:spcBef>
              <a:spcAft>
                <a:spcPts val="0"/>
              </a:spcAft>
              <a:buClr>
                <a:srgbClr val="3A3D4B"/>
              </a:buClr>
              <a:buSzPct val="108108"/>
              <a:buChar char="•"/>
            </a:pPr>
            <a:r>
              <a:rPr lang="en-US"/>
              <a:t>Teachers and other team members, such as a school counselor and specialists in different areas, meet to identify students in need of interventions and determine what interventions should be used. </a:t>
            </a:r>
            <a:endParaRPr/>
          </a:p>
          <a:p>
            <a:pPr indent="-342900" lvl="0" marL="457200" rtl="0" algn="l">
              <a:lnSpc>
                <a:spcPct val="90000"/>
              </a:lnSpc>
              <a:spcBef>
                <a:spcPts val="1350"/>
              </a:spcBef>
              <a:spcAft>
                <a:spcPts val="0"/>
              </a:spcAft>
              <a:buClr>
                <a:srgbClr val="3A3D4B"/>
              </a:buClr>
              <a:buSzPct val="108108"/>
              <a:buChar char="•"/>
            </a:pPr>
            <a:r>
              <a:rPr lang="en-US"/>
              <a:t>This helps make support for individual students part of every classroom, rather than instructional interventions taking place only in isolated environments.</a:t>
            </a:r>
            <a:endParaRPr/>
          </a:p>
          <a:p>
            <a:pPr indent="-342900" lvl="0" marL="457200" rtl="0" algn="l">
              <a:lnSpc>
                <a:spcPct val="90000"/>
              </a:lnSpc>
              <a:spcBef>
                <a:spcPts val="1350"/>
              </a:spcBef>
              <a:spcAft>
                <a:spcPts val="0"/>
              </a:spcAft>
              <a:buClr>
                <a:srgbClr val="3A3D4B"/>
              </a:buClr>
              <a:buSzPct val="108108"/>
              <a:buChar char="•"/>
            </a:pPr>
            <a:r>
              <a:rPr lang="en-US"/>
              <a:t>As teachers systematically apply supports, collect data, and monitor results, a team meets regularly to discuss student progress. </a:t>
            </a:r>
            <a:endParaRPr/>
          </a:p>
          <a:p>
            <a:pPr indent="-342900" lvl="0" marL="457200" rtl="0" algn="l">
              <a:lnSpc>
                <a:spcPct val="90000"/>
              </a:lnSpc>
              <a:spcBef>
                <a:spcPts val="1350"/>
              </a:spcBef>
              <a:spcAft>
                <a:spcPts val="0"/>
              </a:spcAft>
              <a:buClr>
                <a:srgbClr val="3A3D4B"/>
              </a:buClr>
              <a:buSzPct val="108108"/>
              <a:buChar char="•"/>
            </a:pPr>
            <a:r>
              <a:rPr b="1" i="1" lang="en-US"/>
              <a:t>Dufour: </a:t>
            </a:r>
            <a:r>
              <a:rPr lang="en-US"/>
              <a:t>The school should be a PLC, not just have PLCs</a:t>
            </a:r>
            <a:endParaRPr/>
          </a:p>
          <a:p>
            <a:pPr indent="0" lvl="0" marL="114300" rtl="0" algn="l">
              <a:lnSpc>
                <a:spcPct val="90000"/>
              </a:lnSpc>
              <a:spcBef>
                <a:spcPts val="1350"/>
              </a:spcBef>
              <a:spcAft>
                <a:spcPts val="0"/>
              </a:spcAft>
              <a:buSzPct val="108108"/>
              <a:buNone/>
            </a:pPr>
            <a:r>
              <a:t/>
            </a:r>
            <a:endParaRPr/>
          </a:p>
        </p:txBody>
      </p:sp>
      <p:pic>
        <p:nvPicPr>
          <p:cNvPr id="276" name="Google Shape;276;p57"/>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77" name="Google Shape;277;p57"/>
          <p:cNvPicPr preferRelativeResize="0"/>
          <p:nvPr/>
        </p:nvPicPr>
        <p:blipFill rotWithShape="1">
          <a:blip r:embed="rId4">
            <a:alphaModFix/>
          </a:blip>
          <a:srcRect b="0" l="0" r="0" t="0"/>
          <a:stretch/>
        </p:blipFill>
        <p:spPr>
          <a:xfrm>
            <a:off x="5682823" y="1304101"/>
            <a:ext cx="3332902" cy="33190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8"/>
          <p:cNvSpPr txBox="1"/>
          <p:nvPr>
            <p:ph type="title"/>
          </p:nvPr>
        </p:nvSpPr>
        <p:spPr>
          <a:xfrm>
            <a:off x="286743" y="234873"/>
            <a:ext cx="7200900" cy="77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School Supports – PLCs </a:t>
            </a:r>
            <a:endParaRPr b="1"/>
          </a:p>
        </p:txBody>
      </p:sp>
      <p:sp>
        <p:nvSpPr>
          <p:cNvPr id="283" name="Google Shape;283;p58"/>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84" name="Google Shape;284;p58"/>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285" name="Google Shape;285;p58"/>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286" name="Google Shape;286;p58"/>
          <p:cNvPicPr preferRelativeResize="0"/>
          <p:nvPr/>
        </p:nvPicPr>
        <p:blipFill rotWithShape="1">
          <a:blip r:embed="rId4">
            <a:alphaModFix/>
          </a:blip>
          <a:srcRect b="0" l="0" r="0" t="8839"/>
          <a:stretch/>
        </p:blipFill>
        <p:spPr>
          <a:xfrm>
            <a:off x="4194730" y="1142092"/>
            <a:ext cx="4572691" cy="3871122"/>
          </a:xfrm>
          <a:prstGeom prst="rect">
            <a:avLst/>
          </a:prstGeom>
          <a:noFill/>
          <a:ln>
            <a:noFill/>
          </a:ln>
        </p:spPr>
      </p:pic>
      <p:sp>
        <p:nvSpPr>
          <p:cNvPr id="287" name="Google Shape;287;p58"/>
          <p:cNvSpPr txBox="1"/>
          <p:nvPr/>
        </p:nvSpPr>
        <p:spPr>
          <a:xfrm>
            <a:off x="51155" y="1227726"/>
            <a:ext cx="3804672" cy="310854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Collaborative teacher meetings are purposeful, data-driven, and supported by district and school administrators.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PLCs are inclusive of support staff and meet to identify students in need of interventions and determine what interventions should be used.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As teachers systematically apply supports, collect data, and monitor results, a team meets regularly to discuss student progress.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9"/>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Wrap Around Supports </a:t>
            </a:r>
            <a:endParaRPr b="1"/>
          </a:p>
        </p:txBody>
      </p:sp>
      <p:sp>
        <p:nvSpPr>
          <p:cNvPr id="293" name="Google Shape;293;p59"/>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294" name="Google Shape;294;p59"/>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295" name="Google Shape;295;p59"/>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Students often require supports that exist outside of the school walls. Therefore, when addressing the academic and behavior needs of students, it is imperative that we consider the following:</a:t>
            </a:r>
            <a:endParaRPr/>
          </a:p>
          <a:p>
            <a:pPr indent="-342900" lvl="1" marL="914400" rtl="0" algn="l">
              <a:lnSpc>
                <a:spcPct val="90000"/>
              </a:lnSpc>
              <a:spcBef>
                <a:spcPts val="750"/>
              </a:spcBef>
              <a:spcAft>
                <a:spcPts val="0"/>
              </a:spcAft>
              <a:buSzPts val="1800"/>
              <a:buChar char="•"/>
            </a:pPr>
            <a:r>
              <a:rPr lang="en-US"/>
              <a:t>Health and Wellness Supports </a:t>
            </a:r>
            <a:endParaRPr/>
          </a:p>
          <a:p>
            <a:pPr indent="-342900" lvl="1" marL="914400" rtl="0" algn="l">
              <a:lnSpc>
                <a:spcPct val="90000"/>
              </a:lnSpc>
              <a:spcBef>
                <a:spcPts val="750"/>
              </a:spcBef>
              <a:spcAft>
                <a:spcPts val="0"/>
              </a:spcAft>
              <a:buSzPts val="1800"/>
              <a:buChar char="•"/>
            </a:pPr>
            <a:r>
              <a:rPr lang="en-US"/>
              <a:t>Family Supports</a:t>
            </a:r>
            <a:endParaRPr/>
          </a:p>
          <a:p>
            <a:pPr indent="-342900" lvl="1" marL="914400" rtl="0" algn="l">
              <a:lnSpc>
                <a:spcPct val="90000"/>
              </a:lnSpc>
              <a:spcBef>
                <a:spcPts val="750"/>
              </a:spcBef>
              <a:spcAft>
                <a:spcPts val="0"/>
              </a:spcAft>
              <a:buSzPts val="1800"/>
              <a:buChar char="•"/>
            </a:pPr>
            <a:r>
              <a:rPr lang="en-US"/>
              <a:t>Community Supports </a:t>
            </a:r>
            <a:endParaRPr/>
          </a:p>
          <a:p>
            <a:pPr indent="-228600" lvl="0" marL="457200" rtl="0" algn="l">
              <a:lnSpc>
                <a:spcPct val="90000"/>
              </a:lnSpc>
              <a:spcBef>
                <a:spcPts val="1350"/>
              </a:spcBef>
              <a:spcAft>
                <a:spcPts val="0"/>
              </a:spcAft>
              <a:buClr>
                <a:srgbClr val="3A3D4B"/>
              </a:buClr>
              <a:buSzPts val="1800"/>
              <a:buNone/>
            </a:pPr>
            <a:r>
              <a:t/>
            </a:r>
            <a:endParaRPr/>
          </a:p>
          <a:p>
            <a:pPr indent="-342900" lvl="0" marL="457200" rtl="0" algn="l">
              <a:lnSpc>
                <a:spcPct val="90000"/>
              </a:lnSpc>
              <a:spcBef>
                <a:spcPts val="1350"/>
              </a:spcBef>
              <a:spcAft>
                <a:spcPts val="0"/>
              </a:spcAft>
              <a:buClr>
                <a:srgbClr val="3A3D4B"/>
              </a:buClr>
              <a:buSzPts val="1800"/>
              <a:buChar char="•"/>
            </a:pPr>
            <a:r>
              <a:rPr b="1" lang="en-US"/>
              <a:t>Note: </a:t>
            </a:r>
            <a:r>
              <a:rPr lang="en-US"/>
              <a:t>It is important to remember that these are SUPPORTS to the interventions that we provide in the classroom. The responsibility to address a student’s needs lives within the walls of the school.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296" name="Google Shape;296;p59"/>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0"/>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Health and Wellness Supports </a:t>
            </a:r>
            <a:endParaRPr b="1"/>
          </a:p>
        </p:txBody>
      </p:sp>
      <p:sp>
        <p:nvSpPr>
          <p:cNvPr id="302" name="Google Shape;302;p60"/>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03" name="Google Shape;303;p60"/>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04" name="Google Shape;304;p60"/>
          <p:cNvSpPr txBox="1"/>
          <p:nvPr>
            <p:ph idx="1" type="body"/>
          </p:nvPr>
        </p:nvSpPr>
        <p:spPr>
          <a:xfrm>
            <a:off x="0" y="1124289"/>
            <a:ext cx="7057748"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Coordinated school health programs provide a collaborative framework for linking health and education:</a:t>
            </a:r>
            <a:endParaRPr/>
          </a:p>
          <a:p>
            <a:pPr indent="-342900" lvl="1" marL="914400" rtl="0" algn="l">
              <a:lnSpc>
                <a:spcPct val="90000"/>
              </a:lnSpc>
              <a:spcBef>
                <a:spcPts val="750"/>
              </a:spcBef>
              <a:spcAft>
                <a:spcPts val="0"/>
              </a:spcAft>
              <a:buSzPts val="1800"/>
              <a:buChar char="•"/>
            </a:pPr>
            <a:r>
              <a:rPr lang="en-US"/>
              <a:t>Partnerships with community-based organizations to enhance learning</a:t>
            </a:r>
            <a:endParaRPr/>
          </a:p>
          <a:p>
            <a:pPr indent="-342900" lvl="1" marL="914400" rtl="0" algn="l">
              <a:lnSpc>
                <a:spcPct val="90000"/>
              </a:lnSpc>
              <a:spcBef>
                <a:spcPts val="750"/>
              </a:spcBef>
              <a:spcAft>
                <a:spcPts val="0"/>
              </a:spcAft>
              <a:buSzPts val="1800"/>
              <a:buChar char="•"/>
            </a:pPr>
            <a:r>
              <a:rPr lang="en-US"/>
              <a:t>Health education and life skills</a:t>
            </a:r>
            <a:endParaRPr/>
          </a:p>
          <a:p>
            <a:pPr indent="-342900" lvl="1" marL="914400" rtl="0" algn="l">
              <a:lnSpc>
                <a:spcPct val="90000"/>
              </a:lnSpc>
              <a:spcBef>
                <a:spcPts val="750"/>
              </a:spcBef>
              <a:spcAft>
                <a:spcPts val="0"/>
              </a:spcAft>
              <a:buSzPts val="1800"/>
              <a:buChar char="•"/>
            </a:pPr>
            <a:r>
              <a:rPr lang="en-US"/>
              <a:t>Healthy and safe environment</a:t>
            </a:r>
            <a:endParaRPr/>
          </a:p>
          <a:p>
            <a:pPr indent="-342900" lvl="1" marL="914400" rtl="0" algn="l">
              <a:lnSpc>
                <a:spcPct val="90000"/>
              </a:lnSpc>
              <a:spcBef>
                <a:spcPts val="750"/>
              </a:spcBef>
              <a:spcAft>
                <a:spcPts val="0"/>
              </a:spcAft>
              <a:buSzPts val="1800"/>
              <a:buChar char="•"/>
            </a:pPr>
            <a:r>
              <a:rPr lang="en-US"/>
              <a:t>Social and emotional wellbeing </a:t>
            </a:r>
            <a:endParaRPr/>
          </a:p>
          <a:p>
            <a:pPr indent="-342900" lvl="1" marL="914400" rtl="0" algn="l">
              <a:lnSpc>
                <a:spcPct val="90000"/>
              </a:lnSpc>
              <a:spcBef>
                <a:spcPts val="750"/>
              </a:spcBef>
              <a:spcAft>
                <a:spcPts val="0"/>
              </a:spcAft>
              <a:buSzPts val="1800"/>
              <a:buChar char="•"/>
            </a:pPr>
            <a:r>
              <a:rPr lang="en-US"/>
              <a:t>Staff wellness</a:t>
            </a:r>
            <a:endParaRPr/>
          </a:p>
          <a:p>
            <a:pPr indent="-342900" lvl="1" marL="914400" rtl="0" algn="l">
              <a:lnSpc>
                <a:spcPct val="90000"/>
              </a:lnSpc>
              <a:spcBef>
                <a:spcPts val="750"/>
              </a:spcBef>
              <a:spcAft>
                <a:spcPts val="0"/>
              </a:spcAft>
              <a:buSzPts val="1800"/>
              <a:buChar char="•"/>
            </a:pPr>
            <a:r>
              <a:rPr lang="en-US"/>
              <a:t>Family, school, and community partnerships</a:t>
            </a:r>
            <a:endParaRPr/>
          </a:p>
          <a:p>
            <a:pPr indent="-342900" lvl="1" marL="914400" rtl="0" algn="l">
              <a:lnSpc>
                <a:spcPct val="90000"/>
              </a:lnSpc>
              <a:spcBef>
                <a:spcPts val="750"/>
              </a:spcBef>
              <a:spcAft>
                <a:spcPts val="0"/>
              </a:spcAft>
              <a:buSzPts val="1800"/>
              <a:buChar char="•"/>
            </a:pPr>
            <a:r>
              <a:rPr lang="en-US"/>
              <a:t>Health services </a:t>
            </a:r>
            <a:endParaRPr/>
          </a:p>
          <a:p>
            <a:pPr indent="-342900" lvl="1" marL="914400" rtl="0" algn="l">
              <a:lnSpc>
                <a:spcPct val="90000"/>
              </a:lnSpc>
              <a:spcBef>
                <a:spcPts val="750"/>
              </a:spcBef>
              <a:spcAft>
                <a:spcPts val="0"/>
              </a:spcAft>
              <a:buSzPts val="1800"/>
              <a:buChar char="•"/>
            </a:pPr>
            <a:r>
              <a:rPr lang="en-US"/>
              <a:t>Physical education and activity </a:t>
            </a:r>
            <a:endParaRPr/>
          </a:p>
          <a:p>
            <a:pPr indent="-342900" lvl="1" marL="914400" rtl="0" algn="l">
              <a:lnSpc>
                <a:spcPct val="90000"/>
              </a:lnSpc>
              <a:spcBef>
                <a:spcPts val="750"/>
              </a:spcBef>
              <a:spcAft>
                <a:spcPts val="0"/>
              </a:spcAft>
              <a:buSzPts val="1800"/>
              <a:buChar char="•"/>
            </a:pPr>
            <a:r>
              <a:rPr lang="en-US"/>
              <a:t>School-based and school-linked health care services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305" name="Google Shape;305;p60"/>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306" name="Google Shape;306;p60"/>
          <p:cNvPicPr preferRelativeResize="0"/>
          <p:nvPr/>
        </p:nvPicPr>
        <p:blipFill rotWithShape="1">
          <a:blip r:embed="rId4">
            <a:alphaModFix/>
          </a:blip>
          <a:srcRect b="0" l="0" r="0" t="0"/>
          <a:stretch/>
        </p:blipFill>
        <p:spPr>
          <a:xfrm>
            <a:off x="7275572" y="1613883"/>
            <a:ext cx="1529645" cy="262831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8"/>
          <p:cNvSpPr txBox="1"/>
          <p:nvPr>
            <p:ph type="title"/>
          </p:nvPr>
        </p:nvSpPr>
        <p:spPr>
          <a:xfrm>
            <a:off x="457200" y="179711"/>
            <a:ext cx="7200900" cy="7776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Calibri"/>
              <a:buNone/>
            </a:pPr>
            <a:r>
              <a:rPr lang="en-US"/>
              <a:t>Where were you?</a:t>
            </a:r>
            <a:br>
              <a:rPr lang="en-US"/>
            </a:br>
            <a:r>
              <a:rPr i="1" lang="en-US"/>
              <a:t>Equity and Education</a:t>
            </a:r>
            <a:endParaRPr/>
          </a:p>
        </p:txBody>
      </p:sp>
      <p:sp>
        <p:nvSpPr>
          <p:cNvPr id="59" name="Google Shape;59;p18"/>
          <p:cNvSpPr txBox="1"/>
          <p:nvPr>
            <p:ph idx="1" type="body"/>
          </p:nvPr>
        </p:nvSpPr>
        <p:spPr>
          <a:xfrm>
            <a:off x="140277" y="1192556"/>
            <a:ext cx="8709580" cy="350093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Think about the first time you realized not all students receive an equitable education. </a:t>
            </a:r>
            <a:endParaRPr/>
          </a:p>
          <a:p>
            <a:pPr indent="-342900" lvl="1" marL="914400" rtl="0" algn="l">
              <a:lnSpc>
                <a:spcPct val="90000"/>
              </a:lnSpc>
              <a:spcBef>
                <a:spcPts val="750"/>
              </a:spcBef>
              <a:spcAft>
                <a:spcPts val="0"/>
              </a:spcAft>
              <a:buSzPts val="1800"/>
              <a:buChar char="•"/>
            </a:pPr>
            <a:r>
              <a:rPr lang="en-US"/>
              <a:t>Year</a:t>
            </a:r>
            <a:endParaRPr/>
          </a:p>
          <a:p>
            <a:pPr indent="-342900" lvl="1" marL="914400" rtl="0" algn="l">
              <a:lnSpc>
                <a:spcPct val="90000"/>
              </a:lnSpc>
              <a:spcBef>
                <a:spcPts val="750"/>
              </a:spcBef>
              <a:spcAft>
                <a:spcPts val="0"/>
              </a:spcAft>
              <a:buSzPts val="1800"/>
              <a:buChar char="•"/>
            </a:pPr>
            <a:r>
              <a:rPr lang="en-US"/>
              <a:t>Place </a:t>
            </a:r>
            <a:endParaRPr/>
          </a:p>
          <a:p>
            <a:pPr indent="-342900" lvl="1" marL="914400" rtl="0" algn="l">
              <a:lnSpc>
                <a:spcPct val="90000"/>
              </a:lnSpc>
              <a:spcBef>
                <a:spcPts val="750"/>
              </a:spcBef>
              <a:spcAft>
                <a:spcPts val="0"/>
              </a:spcAft>
              <a:buSzPts val="1800"/>
              <a:buChar char="•"/>
            </a:pPr>
            <a:r>
              <a:rPr lang="en-US"/>
              <a:t>Your role </a:t>
            </a:r>
            <a:endParaRPr/>
          </a:p>
          <a:p>
            <a:pPr indent="-342900" lvl="1" marL="914400" rtl="0" algn="l">
              <a:lnSpc>
                <a:spcPct val="90000"/>
              </a:lnSpc>
              <a:spcBef>
                <a:spcPts val="750"/>
              </a:spcBef>
              <a:spcAft>
                <a:spcPts val="0"/>
              </a:spcAft>
              <a:buSzPts val="1800"/>
              <a:buChar char="•"/>
            </a:pPr>
            <a:r>
              <a:rPr lang="en-US"/>
              <a:t>Brief context: 2-3 sentences </a:t>
            </a:r>
            <a:endParaRPr/>
          </a:p>
          <a:p>
            <a:pPr indent="-342900" lvl="2" marL="1371600" rtl="0" algn="l">
              <a:lnSpc>
                <a:spcPct val="90000"/>
              </a:lnSpc>
              <a:spcBef>
                <a:spcPts val="600"/>
              </a:spcBef>
              <a:spcAft>
                <a:spcPts val="0"/>
              </a:spcAft>
              <a:buSzPts val="1800"/>
              <a:buChar char="✔"/>
            </a:pPr>
            <a:r>
              <a:rPr lang="en-US"/>
              <a:t>You can apply it to your own experience, education or discuss a specific instance </a:t>
            </a:r>
            <a:endParaRPr/>
          </a:p>
          <a:p>
            <a:pPr indent="0" lvl="0" marL="114300" rtl="0" algn="l">
              <a:lnSpc>
                <a:spcPct val="90000"/>
              </a:lnSpc>
              <a:spcBef>
                <a:spcPts val="1350"/>
              </a:spcBef>
              <a:spcAft>
                <a:spcPts val="0"/>
              </a:spcAft>
              <a:buSzPts val="1800"/>
              <a:buNone/>
            </a:pPr>
            <a:r>
              <a:t/>
            </a:r>
            <a:endParaRPr/>
          </a:p>
        </p:txBody>
      </p:sp>
      <p:sp>
        <p:nvSpPr>
          <p:cNvPr id="60" name="Google Shape;60;p18"/>
          <p:cNvSpPr txBox="1"/>
          <p:nvPr>
            <p:ph idx="11" type="ftr"/>
          </p:nvPr>
        </p:nvSpPr>
        <p:spPr>
          <a:xfrm>
            <a:off x="971550" y="4781249"/>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Investing for tomorrow, delivering today.</a:t>
            </a:r>
            <a:endParaRPr/>
          </a:p>
        </p:txBody>
      </p:sp>
      <p:sp>
        <p:nvSpPr>
          <p:cNvPr id="61" name="Google Shape;61;p18"/>
          <p:cNvSpPr txBox="1"/>
          <p:nvPr>
            <p:ph idx="12" type="sldNum"/>
          </p:nvPr>
        </p:nvSpPr>
        <p:spPr>
          <a:xfrm>
            <a:off x="7143750" y="4781249"/>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62" name="Google Shape;62;p18"/>
          <p:cNvPicPr preferRelativeResize="0"/>
          <p:nvPr/>
        </p:nvPicPr>
        <p:blipFill rotWithShape="1">
          <a:blip r:embed="rId3">
            <a:alphaModFix/>
          </a:blip>
          <a:srcRect b="0" l="0" r="0" t="0"/>
          <a:stretch/>
        </p:blipFill>
        <p:spPr>
          <a:xfrm>
            <a:off x="796085" y="3241689"/>
            <a:ext cx="1105472" cy="1397239"/>
          </a:xfrm>
          <a:prstGeom prst="rect">
            <a:avLst/>
          </a:prstGeom>
          <a:noFill/>
          <a:ln>
            <a:noFill/>
          </a:ln>
        </p:spPr>
      </p:pic>
      <p:sp>
        <p:nvSpPr>
          <p:cNvPr id="63" name="Google Shape;63;p18"/>
          <p:cNvSpPr/>
          <p:nvPr/>
        </p:nvSpPr>
        <p:spPr>
          <a:xfrm>
            <a:off x="1901557" y="3712103"/>
            <a:ext cx="45720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Author: Sharroky Hollie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Culturally and Linguistically Responsive Teaching and Learning (2</a:t>
            </a:r>
            <a:r>
              <a:rPr b="0" baseline="30000" i="0" lang="en-US" sz="1400" u="none" cap="none" strike="noStrike">
                <a:solidFill>
                  <a:srgbClr val="000000"/>
                </a:solidFill>
                <a:latin typeface="Calibri"/>
                <a:ea typeface="Calibri"/>
                <a:cs typeface="Calibri"/>
                <a:sym typeface="Calibri"/>
              </a:rPr>
              <a:t>nd</a:t>
            </a:r>
            <a:r>
              <a:rPr b="0" i="0" lang="en-US" sz="1400" u="none" cap="none" strike="noStrike">
                <a:solidFill>
                  <a:srgbClr val="000000"/>
                </a:solidFill>
                <a:latin typeface="Calibri"/>
                <a:ea typeface="Calibri"/>
                <a:cs typeface="Calibri"/>
                <a:sym typeface="Calibri"/>
              </a:rPr>
              <a:t> Edition)(2017)</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1"/>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Family Supports</a:t>
            </a:r>
            <a:endParaRPr b="1"/>
          </a:p>
        </p:txBody>
      </p:sp>
      <p:sp>
        <p:nvSpPr>
          <p:cNvPr id="312" name="Google Shape;312;p61"/>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13" name="Google Shape;313;p61"/>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14" name="Google Shape;314;p61"/>
          <p:cNvSpPr txBox="1"/>
          <p:nvPr>
            <p:ph idx="1" type="body"/>
          </p:nvPr>
        </p:nvSpPr>
        <p:spPr>
          <a:xfrm>
            <a:off x="0" y="1124289"/>
            <a:ext cx="6010183"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sz="2400"/>
              <a:t>Family support and engagement supports student success by providing parents with strategies and skills to support their children in meeting learning targets:</a:t>
            </a:r>
            <a:endParaRPr/>
          </a:p>
          <a:p>
            <a:pPr indent="-342900" lvl="1" marL="914400" rtl="0" algn="l">
              <a:lnSpc>
                <a:spcPct val="90000"/>
              </a:lnSpc>
              <a:spcBef>
                <a:spcPts val="750"/>
              </a:spcBef>
              <a:spcAft>
                <a:spcPts val="0"/>
              </a:spcAft>
              <a:buSzPts val="1800"/>
              <a:buChar char="•"/>
            </a:pPr>
            <a:r>
              <a:rPr lang="en-US"/>
              <a:t>Quiet time at home</a:t>
            </a:r>
            <a:endParaRPr/>
          </a:p>
          <a:p>
            <a:pPr indent="-342900" lvl="1" marL="914400" rtl="0" algn="l">
              <a:lnSpc>
                <a:spcPct val="90000"/>
              </a:lnSpc>
              <a:spcBef>
                <a:spcPts val="750"/>
              </a:spcBef>
              <a:spcAft>
                <a:spcPts val="0"/>
              </a:spcAft>
              <a:buSzPts val="1800"/>
              <a:buChar char="•"/>
            </a:pPr>
            <a:r>
              <a:rPr lang="en-US"/>
              <a:t>Volunteering at school</a:t>
            </a:r>
            <a:endParaRPr/>
          </a:p>
          <a:p>
            <a:pPr indent="-342900" lvl="1" marL="914400" rtl="0" algn="l">
              <a:lnSpc>
                <a:spcPct val="90000"/>
              </a:lnSpc>
              <a:spcBef>
                <a:spcPts val="750"/>
              </a:spcBef>
              <a:spcAft>
                <a:spcPts val="0"/>
              </a:spcAft>
              <a:buSzPts val="1800"/>
              <a:buChar char="•"/>
            </a:pPr>
            <a:r>
              <a:rPr lang="en-US"/>
              <a:t>Reading to students</a:t>
            </a:r>
            <a:endParaRPr/>
          </a:p>
          <a:p>
            <a:pPr indent="-342900" lvl="1" marL="914400" rtl="0" algn="l">
              <a:lnSpc>
                <a:spcPct val="90000"/>
              </a:lnSpc>
              <a:spcBef>
                <a:spcPts val="750"/>
              </a:spcBef>
              <a:spcAft>
                <a:spcPts val="0"/>
              </a:spcAft>
              <a:buSzPts val="1800"/>
              <a:buChar char="•"/>
            </a:pPr>
            <a:r>
              <a:rPr lang="en-US"/>
              <a:t>Communicating with teachers</a:t>
            </a:r>
            <a:endParaRPr/>
          </a:p>
          <a:p>
            <a:pPr indent="-342900" lvl="1" marL="914400" rtl="0" algn="l">
              <a:lnSpc>
                <a:spcPct val="90000"/>
              </a:lnSpc>
              <a:spcBef>
                <a:spcPts val="750"/>
              </a:spcBef>
              <a:spcAft>
                <a:spcPts val="0"/>
              </a:spcAft>
              <a:buSzPts val="1800"/>
              <a:buChar char="•"/>
            </a:pPr>
            <a:r>
              <a:rPr lang="en-US"/>
              <a:t>Parent teacher conferences</a:t>
            </a:r>
            <a:endParaRPr/>
          </a:p>
          <a:p>
            <a:pPr indent="-342900" lvl="1" marL="914400" rtl="0" algn="l">
              <a:lnSpc>
                <a:spcPct val="90000"/>
              </a:lnSpc>
              <a:spcBef>
                <a:spcPts val="750"/>
              </a:spcBef>
              <a:spcAft>
                <a:spcPts val="0"/>
              </a:spcAft>
              <a:buSzPts val="1800"/>
              <a:buChar char="•"/>
            </a:pPr>
            <a:r>
              <a:rPr lang="en-US"/>
              <a:t>Family stability </a:t>
            </a:r>
            <a:endParaRPr/>
          </a:p>
          <a:p>
            <a:pPr indent="-342900" lvl="1" marL="914400" rtl="0" algn="l">
              <a:lnSpc>
                <a:spcPct val="90000"/>
              </a:lnSpc>
              <a:spcBef>
                <a:spcPts val="750"/>
              </a:spcBef>
              <a:spcAft>
                <a:spcPts val="0"/>
              </a:spcAft>
              <a:buSzPts val="1800"/>
              <a:buChar char="•"/>
            </a:pPr>
            <a:r>
              <a:rPr lang="en-US"/>
              <a:t>Case management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315" name="Google Shape;315;p61"/>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316" name="Google Shape;316;p61"/>
          <p:cNvPicPr preferRelativeResize="0"/>
          <p:nvPr/>
        </p:nvPicPr>
        <p:blipFill rotWithShape="1">
          <a:blip r:embed="rId4">
            <a:alphaModFix/>
          </a:blip>
          <a:srcRect b="0" l="0" r="0" t="0"/>
          <a:stretch/>
        </p:blipFill>
        <p:spPr>
          <a:xfrm>
            <a:off x="7179554" y="1615736"/>
            <a:ext cx="1550777" cy="24910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2"/>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Community Supports </a:t>
            </a:r>
            <a:endParaRPr b="1"/>
          </a:p>
        </p:txBody>
      </p:sp>
      <p:sp>
        <p:nvSpPr>
          <p:cNvPr id="322" name="Google Shape;322;p62"/>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23" name="Google Shape;323;p62"/>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24" name="Google Shape;324;p62"/>
          <p:cNvSpPr txBox="1"/>
          <p:nvPr>
            <p:ph idx="1" type="body"/>
          </p:nvPr>
        </p:nvSpPr>
        <p:spPr>
          <a:xfrm>
            <a:off x="0" y="1124289"/>
            <a:ext cx="522007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sz="2400"/>
              <a:t>Community schools address the holistic needs of the student and the community at large:</a:t>
            </a:r>
            <a:endParaRPr/>
          </a:p>
          <a:p>
            <a:pPr indent="-342900" lvl="1" marL="914400" rtl="0" algn="l">
              <a:lnSpc>
                <a:spcPct val="90000"/>
              </a:lnSpc>
              <a:spcBef>
                <a:spcPts val="750"/>
              </a:spcBef>
              <a:spcAft>
                <a:spcPts val="0"/>
              </a:spcAft>
              <a:buSzPts val="1800"/>
              <a:buChar char="•"/>
            </a:pPr>
            <a:r>
              <a:rPr lang="en-US"/>
              <a:t>Integrated student supports</a:t>
            </a:r>
            <a:endParaRPr/>
          </a:p>
          <a:p>
            <a:pPr indent="-342900" lvl="1" marL="914400" rtl="0" algn="l">
              <a:lnSpc>
                <a:spcPct val="90000"/>
              </a:lnSpc>
              <a:spcBef>
                <a:spcPts val="750"/>
              </a:spcBef>
              <a:spcAft>
                <a:spcPts val="0"/>
              </a:spcAft>
              <a:buSzPts val="1800"/>
              <a:buChar char="•"/>
            </a:pPr>
            <a:r>
              <a:rPr lang="en-US"/>
              <a:t>Expanded and enriched learning time and opportunities </a:t>
            </a:r>
            <a:endParaRPr/>
          </a:p>
          <a:p>
            <a:pPr indent="-342900" lvl="1" marL="914400" rtl="0" algn="l">
              <a:lnSpc>
                <a:spcPct val="90000"/>
              </a:lnSpc>
              <a:spcBef>
                <a:spcPts val="750"/>
              </a:spcBef>
              <a:spcAft>
                <a:spcPts val="0"/>
              </a:spcAft>
              <a:buSzPts val="1800"/>
              <a:buChar char="•"/>
            </a:pPr>
            <a:r>
              <a:rPr lang="en-US"/>
              <a:t>Active family and community engagement </a:t>
            </a:r>
            <a:endParaRPr/>
          </a:p>
          <a:p>
            <a:pPr indent="-342900" lvl="1" marL="914400" rtl="0" algn="l">
              <a:lnSpc>
                <a:spcPct val="90000"/>
              </a:lnSpc>
              <a:spcBef>
                <a:spcPts val="750"/>
              </a:spcBef>
              <a:spcAft>
                <a:spcPts val="0"/>
              </a:spcAft>
              <a:buSzPts val="1800"/>
              <a:buChar char="•"/>
            </a:pPr>
            <a:r>
              <a:rPr lang="en-US"/>
              <a:t>Collaborative leadership and practice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325" name="Google Shape;325;p62"/>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326" name="Google Shape;326;p62"/>
          <p:cNvPicPr preferRelativeResize="0"/>
          <p:nvPr/>
        </p:nvPicPr>
        <p:blipFill rotWithShape="1">
          <a:blip r:embed="rId4">
            <a:alphaModFix/>
          </a:blip>
          <a:srcRect b="0" l="0" r="0" t="0"/>
          <a:stretch/>
        </p:blipFill>
        <p:spPr>
          <a:xfrm>
            <a:off x="7001732" y="1600501"/>
            <a:ext cx="1553013" cy="273686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3"/>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br>
              <a:rPr b="1" lang="en-US"/>
            </a:br>
            <a:r>
              <a:rPr b="1" lang="en-US"/>
              <a:t>SAT Overview </a:t>
            </a:r>
            <a:endParaRPr b="1"/>
          </a:p>
        </p:txBody>
      </p:sp>
      <p:sp>
        <p:nvSpPr>
          <p:cNvPr id="332" name="Google Shape;332;p63"/>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33" name="Google Shape;333;p63"/>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34" name="Google Shape;334;p63"/>
          <p:cNvSpPr txBox="1"/>
          <p:nvPr>
            <p:ph idx="1" type="body"/>
          </p:nvPr>
        </p:nvSpPr>
        <p:spPr>
          <a:xfrm>
            <a:off x="0" y="1124289"/>
            <a:ext cx="6411762"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a:t>What is staying the same?</a:t>
            </a:r>
            <a:endParaRPr/>
          </a:p>
          <a:p>
            <a:pPr indent="-342900" lvl="1" marL="914400" rtl="0" algn="l">
              <a:lnSpc>
                <a:spcPct val="90000"/>
              </a:lnSpc>
              <a:spcBef>
                <a:spcPts val="750"/>
              </a:spcBef>
              <a:spcAft>
                <a:spcPts val="0"/>
              </a:spcAft>
              <a:buSzPts val="1800"/>
              <a:buChar char="•"/>
            </a:pPr>
            <a:r>
              <a:rPr lang="en-US"/>
              <a:t>All of the requirements for SAT in NMSA &amp; NMAC</a:t>
            </a:r>
            <a:endParaRPr/>
          </a:p>
          <a:p>
            <a:pPr indent="-342900" lvl="0" marL="457200" rtl="0" algn="l">
              <a:lnSpc>
                <a:spcPct val="90000"/>
              </a:lnSpc>
              <a:spcBef>
                <a:spcPts val="1350"/>
              </a:spcBef>
              <a:spcAft>
                <a:spcPts val="0"/>
              </a:spcAft>
              <a:buClr>
                <a:srgbClr val="3A3D4B"/>
              </a:buClr>
              <a:buSzPts val="1800"/>
              <a:buChar char="•"/>
            </a:pPr>
            <a:r>
              <a:rPr lang="en-US"/>
              <a:t>What has changed?</a:t>
            </a:r>
            <a:endParaRPr/>
          </a:p>
          <a:p>
            <a:pPr indent="-342900" lvl="1" marL="914400" rtl="0" algn="l">
              <a:lnSpc>
                <a:spcPct val="90000"/>
              </a:lnSpc>
              <a:spcBef>
                <a:spcPts val="750"/>
              </a:spcBef>
              <a:spcAft>
                <a:spcPts val="0"/>
              </a:spcAft>
              <a:buSzPts val="1800"/>
              <a:buChar char="•"/>
            </a:pPr>
            <a:r>
              <a:rPr lang="en-US"/>
              <a:t>What has changed is the method to which students get to SAT:</a:t>
            </a:r>
            <a:endParaRPr/>
          </a:p>
          <a:p>
            <a:pPr indent="-342900" lvl="2" marL="1371600" rtl="0" algn="l">
              <a:lnSpc>
                <a:spcPct val="90000"/>
              </a:lnSpc>
              <a:spcBef>
                <a:spcPts val="600"/>
              </a:spcBef>
              <a:spcAft>
                <a:spcPts val="0"/>
              </a:spcAft>
              <a:buSzPts val="1800"/>
              <a:buChar char="✔"/>
            </a:pPr>
            <a:r>
              <a:rPr lang="en-US"/>
              <a:t>PLC Referrals: PLCs are the first line of defense against of the over-referral of students to SAT and Special Education</a:t>
            </a:r>
            <a:endParaRPr/>
          </a:p>
          <a:p>
            <a:pPr indent="-342900" lvl="0" marL="457200" rtl="0" algn="l">
              <a:lnSpc>
                <a:spcPct val="90000"/>
              </a:lnSpc>
              <a:spcBef>
                <a:spcPts val="1350"/>
              </a:spcBef>
              <a:spcAft>
                <a:spcPts val="0"/>
              </a:spcAft>
              <a:buClr>
                <a:srgbClr val="3A3D4B"/>
              </a:buClr>
              <a:buSzPts val="1800"/>
              <a:buChar char="•"/>
            </a:pPr>
            <a:r>
              <a:rPr lang="en-US"/>
              <a:t>Are NMPED approved forms required for SAT?</a:t>
            </a:r>
            <a:endParaRPr/>
          </a:p>
          <a:p>
            <a:pPr indent="-342900" lvl="1" marL="914400" rtl="0" algn="l">
              <a:lnSpc>
                <a:spcPct val="90000"/>
              </a:lnSpc>
              <a:spcBef>
                <a:spcPts val="750"/>
              </a:spcBef>
              <a:spcAft>
                <a:spcPts val="0"/>
              </a:spcAft>
              <a:buSzPts val="1800"/>
              <a:buChar char="•"/>
            </a:pPr>
            <a:r>
              <a:rPr lang="en-US"/>
              <a:t>No. LEAs (districts &amp; state-authorized charters) may use whichever forms they have developed that best meet the needs of their students and teachers.</a:t>
            </a:r>
            <a:endParaRPr/>
          </a:p>
          <a:p>
            <a:pPr indent="-342900" lvl="1" marL="914400" rtl="0" algn="l">
              <a:lnSpc>
                <a:spcPct val="90000"/>
              </a:lnSpc>
              <a:spcBef>
                <a:spcPts val="750"/>
              </a:spcBef>
              <a:spcAft>
                <a:spcPts val="0"/>
              </a:spcAft>
              <a:buSzPts val="1800"/>
              <a:buChar char="•"/>
            </a:pPr>
            <a:r>
              <a:rPr lang="en-US"/>
              <a:t>Sample forms are provided in the Supplemental SAT Guide (MLSS Webpage)</a:t>
            </a:r>
            <a:endParaRPr/>
          </a:p>
          <a:p>
            <a:pPr indent="0" lvl="0" marL="114300" rtl="0" algn="l">
              <a:lnSpc>
                <a:spcPct val="90000"/>
              </a:lnSpc>
              <a:spcBef>
                <a:spcPts val="1350"/>
              </a:spcBef>
              <a:spcAft>
                <a:spcPts val="0"/>
              </a:spcAft>
              <a:buSzPts val="1800"/>
              <a:buNone/>
            </a:pPr>
            <a:r>
              <a:t/>
            </a:r>
            <a:endParaRPr/>
          </a:p>
          <a:p>
            <a:pPr indent="-228600" lvl="1" marL="914400" rtl="0" algn="l">
              <a:lnSpc>
                <a:spcPct val="90000"/>
              </a:lnSpc>
              <a:spcBef>
                <a:spcPts val="750"/>
              </a:spcBef>
              <a:spcAft>
                <a:spcPts val="0"/>
              </a:spcAft>
              <a:buSzPts val="1800"/>
              <a:buNone/>
            </a:pPr>
            <a:r>
              <a:t/>
            </a:r>
            <a:endParaRPr/>
          </a:p>
          <a:p>
            <a:pPr indent="-228600" lvl="1" marL="914400" rtl="0" algn="l">
              <a:lnSpc>
                <a:spcPct val="90000"/>
              </a:lnSpc>
              <a:spcBef>
                <a:spcPts val="750"/>
              </a:spcBef>
              <a:spcAft>
                <a:spcPts val="0"/>
              </a:spcAft>
              <a:buSzPts val="1800"/>
              <a:buNone/>
            </a:pPr>
            <a:r>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335" name="Google Shape;335;p63"/>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336" name="Google Shape;336;p63"/>
          <p:cNvPicPr preferRelativeResize="0"/>
          <p:nvPr/>
        </p:nvPicPr>
        <p:blipFill rotWithShape="1">
          <a:blip r:embed="rId4">
            <a:alphaModFix/>
          </a:blip>
          <a:srcRect b="0" l="50383" r="0" t="0"/>
          <a:stretch/>
        </p:blipFill>
        <p:spPr>
          <a:xfrm>
            <a:off x="6340853" y="1165391"/>
            <a:ext cx="2400299" cy="38881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4"/>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br>
              <a:rPr b="1" lang="en-US"/>
            </a:br>
            <a:r>
              <a:rPr b="1" lang="en-US"/>
              <a:t>Highlights from 2021-2022</a:t>
            </a:r>
            <a:endParaRPr b="1"/>
          </a:p>
        </p:txBody>
      </p:sp>
      <p:sp>
        <p:nvSpPr>
          <p:cNvPr id="342" name="Google Shape;342;p64"/>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43" name="Google Shape;343;p64"/>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44" name="Google Shape;344;p64"/>
          <p:cNvSpPr txBox="1"/>
          <p:nvPr>
            <p:ph idx="1" type="body"/>
          </p:nvPr>
        </p:nvSpPr>
        <p:spPr>
          <a:xfrm>
            <a:off x="0" y="1124289"/>
            <a:ext cx="9144000" cy="36075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809 schools worked to submit the MLSS Self-Assessment </a:t>
            </a:r>
            <a:endParaRPr/>
          </a:p>
          <a:p>
            <a:pPr indent="-342900" lvl="0" marL="457200" rtl="0" algn="l">
              <a:lnSpc>
                <a:spcPct val="90000"/>
              </a:lnSpc>
              <a:spcBef>
                <a:spcPts val="1350"/>
              </a:spcBef>
              <a:spcAft>
                <a:spcPts val="0"/>
              </a:spcAft>
              <a:buClr>
                <a:srgbClr val="3A3D4B"/>
              </a:buClr>
              <a:buSzPts val="1800"/>
              <a:buChar char="•"/>
            </a:pPr>
            <a:r>
              <a:rPr lang="en-US"/>
              <a:t>287 LEA coaching reports generated</a:t>
            </a:r>
            <a:endParaRPr/>
          </a:p>
          <a:p>
            <a:pPr indent="-342900" lvl="0" marL="457200" rtl="0" algn="l">
              <a:lnSpc>
                <a:spcPct val="90000"/>
              </a:lnSpc>
              <a:spcBef>
                <a:spcPts val="1350"/>
              </a:spcBef>
              <a:spcAft>
                <a:spcPts val="0"/>
              </a:spcAft>
              <a:buClr>
                <a:srgbClr val="3A3D4B"/>
              </a:buClr>
              <a:buSzPts val="1800"/>
              <a:buChar char="•"/>
            </a:pPr>
            <a:r>
              <a:rPr lang="en-US"/>
              <a:t>2,738 LEA coaching hours provided</a:t>
            </a:r>
            <a:endParaRPr/>
          </a:p>
          <a:p>
            <a:pPr indent="-342900" lvl="0" marL="457200" rtl="0" algn="l">
              <a:lnSpc>
                <a:spcPct val="90000"/>
              </a:lnSpc>
              <a:spcBef>
                <a:spcPts val="1350"/>
              </a:spcBef>
              <a:spcAft>
                <a:spcPts val="0"/>
              </a:spcAft>
              <a:buClr>
                <a:srgbClr val="3A3D4B"/>
              </a:buClr>
              <a:buSzPts val="1800"/>
              <a:buChar char="•"/>
            </a:pPr>
            <a:r>
              <a:rPr lang="en-US"/>
              <a:t>NEW SAT Forms &amp; Process released </a:t>
            </a:r>
            <a:endParaRPr/>
          </a:p>
        </p:txBody>
      </p:sp>
      <p:pic>
        <p:nvPicPr>
          <p:cNvPr id="345" name="Google Shape;345;p64"/>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5"/>
          <p:cNvSpPr txBox="1"/>
          <p:nvPr>
            <p:ph type="title"/>
          </p:nvPr>
        </p:nvSpPr>
        <p:spPr>
          <a:xfrm>
            <a:off x="285265" y="258551"/>
            <a:ext cx="7200900" cy="777638"/>
          </a:xfrm>
          <a:prstGeom prst="rect">
            <a:avLst/>
          </a:prstGeom>
          <a:noFill/>
          <a:ln>
            <a:noFill/>
          </a:ln>
        </p:spPr>
        <p:txBody>
          <a:bodyPr anchorCtr="0" anchor="b" bIns="45700" lIns="91425" spcFirstLastPara="1" rIns="91425" wrap="square" tIns="45700">
            <a:noAutofit/>
          </a:bodyPr>
          <a:lstStyle/>
          <a:p>
            <a:pPr indent="0" lvl="0" marL="114300" rtl="0" algn="l">
              <a:lnSpc>
                <a:spcPct val="90000"/>
              </a:lnSpc>
              <a:spcBef>
                <a:spcPts val="0"/>
              </a:spcBef>
              <a:spcAft>
                <a:spcPts val="0"/>
              </a:spcAft>
              <a:buSzPts val="3000"/>
              <a:buNone/>
            </a:pPr>
            <a:r>
              <a:rPr b="1" lang="en-US"/>
              <a:t>Looking Forward to 2022-2023</a:t>
            </a:r>
            <a:br>
              <a:rPr b="1" lang="en-US"/>
            </a:br>
            <a:r>
              <a:rPr b="1" i="1" lang="en-US"/>
              <a:t>Principles of Practice</a:t>
            </a:r>
            <a:endParaRPr/>
          </a:p>
        </p:txBody>
      </p:sp>
      <p:sp>
        <p:nvSpPr>
          <p:cNvPr id="351" name="Google Shape;351;p65"/>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52" name="Google Shape;352;p65"/>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53" name="Google Shape;353;p65"/>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
        <p:nvSpPr>
          <p:cNvPr id="354" name="Google Shape;354;p65"/>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Building teacher collaborative teams (PLC) to act as the first line of defense against the over-referral of students to SAT and Special Education</a:t>
            </a:r>
            <a:endParaRPr/>
          </a:p>
          <a:p>
            <a:pPr indent="-342900" lvl="0" marL="457200" rtl="0" algn="l">
              <a:lnSpc>
                <a:spcPct val="90000"/>
              </a:lnSpc>
              <a:spcBef>
                <a:spcPts val="1350"/>
              </a:spcBef>
              <a:spcAft>
                <a:spcPts val="0"/>
              </a:spcAft>
              <a:buClr>
                <a:srgbClr val="3A3D4B"/>
              </a:buClr>
              <a:buSzPts val="1800"/>
              <a:buChar char="•"/>
            </a:pPr>
            <a:r>
              <a:rPr lang="en-US"/>
              <a:t>Focus on accelerated learning practices to ensure equitable access to grade-level instruction and resources</a:t>
            </a:r>
            <a:endParaRPr/>
          </a:p>
          <a:p>
            <a:pPr indent="-342900" lvl="1" marL="914400" rtl="0" algn="l">
              <a:lnSpc>
                <a:spcPct val="90000"/>
              </a:lnSpc>
              <a:spcBef>
                <a:spcPts val="750"/>
              </a:spcBef>
              <a:spcAft>
                <a:spcPts val="0"/>
              </a:spcAft>
              <a:buSzPts val="1800"/>
              <a:buChar char="•"/>
            </a:pPr>
            <a:r>
              <a:rPr lang="en-US"/>
              <a:t>“Grade-level standards are the floor, not the ceiling”</a:t>
            </a:r>
            <a:endParaRPr/>
          </a:p>
          <a:p>
            <a:pPr indent="-342900" lvl="0" marL="457200" rtl="0" algn="l">
              <a:lnSpc>
                <a:spcPct val="90000"/>
              </a:lnSpc>
              <a:spcBef>
                <a:spcPts val="1350"/>
              </a:spcBef>
              <a:spcAft>
                <a:spcPts val="0"/>
              </a:spcAft>
              <a:buClr>
                <a:srgbClr val="3A3D4B"/>
              </a:buClr>
              <a:buSzPts val="1800"/>
              <a:buChar char="•"/>
            </a:pPr>
            <a:r>
              <a:rPr lang="en-US"/>
              <a:t>Implementation of high-dosage tutoring to support Layer 2 &amp; Layer 3 interventions</a:t>
            </a:r>
            <a:endParaRPr/>
          </a:p>
          <a:p>
            <a:pPr indent="-342900" lvl="0" marL="457200" rtl="0" algn="l">
              <a:lnSpc>
                <a:spcPct val="90000"/>
              </a:lnSpc>
              <a:spcBef>
                <a:spcPts val="1350"/>
              </a:spcBef>
              <a:spcAft>
                <a:spcPts val="0"/>
              </a:spcAft>
              <a:buClr>
                <a:srgbClr val="3A3D4B"/>
              </a:buClr>
              <a:buSzPts val="1800"/>
              <a:buChar char="•"/>
            </a:pPr>
            <a:r>
              <a:rPr lang="en-US"/>
              <a:t>Use of the New Mexico Instructional Scope (NMIS) to ensure that instructional planning utilizes the </a:t>
            </a:r>
            <a:r>
              <a:rPr lang="en-US"/>
              <a:t>principles</a:t>
            </a:r>
            <a:r>
              <a:rPr lang="en-US"/>
              <a:t> of the Universal Design for Learning (UDL) </a:t>
            </a:r>
            <a:endParaRPr/>
          </a:p>
          <a:p>
            <a:pPr indent="-228600" lvl="0" marL="457200" rtl="0" algn="l">
              <a:lnSpc>
                <a:spcPct val="90000"/>
              </a:lnSpc>
              <a:spcBef>
                <a:spcPts val="1350"/>
              </a:spcBef>
              <a:spcAft>
                <a:spcPts val="0"/>
              </a:spcAft>
              <a:buClr>
                <a:srgbClr val="3A3D4B"/>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6"/>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Updated Resources </a:t>
            </a:r>
            <a:endParaRPr b="1"/>
          </a:p>
        </p:txBody>
      </p:sp>
      <p:sp>
        <p:nvSpPr>
          <p:cNvPr id="360" name="Google Shape;360;p66"/>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61" name="Google Shape;361;p66"/>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62" name="Google Shape;362;p66"/>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Resources available on our updated webpage:</a:t>
            </a:r>
            <a:endParaRPr/>
          </a:p>
          <a:p>
            <a:pPr indent="-342900" lvl="1" marL="914400" rtl="0" algn="l">
              <a:lnSpc>
                <a:spcPct val="90000"/>
              </a:lnSpc>
              <a:spcBef>
                <a:spcPts val="750"/>
              </a:spcBef>
              <a:spcAft>
                <a:spcPts val="0"/>
              </a:spcAft>
              <a:buSzPts val="1800"/>
              <a:buChar char="•"/>
            </a:pPr>
            <a:r>
              <a:rPr lang="en-US"/>
              <a:t>Manuals and Guidance:</a:t>
            </a:r>
            <a:endParaRPr/>
          </a:p>
          <a:p>
            <a:pPr indent="-342900" lvl="2" marL="1371600" rtl="0" algn="l">
              <a:lnSpc>
                <a:spcPct val="90000"/>
              </a:lnSpc>
              <a:spcBef>
                <a:spcPts val="600"/>
              </a:spcBef>
              <a:spcAft>
                <a:spcPts val="0"/>
              </a:spcAft>
              <a:buSzPts val="1800"/>
              <a:buChar char="✔"/>
            </a:pPr>
            <a:r>
              <a:rPr lang="en-US"/>
              <a:t>NEW MLSS Manual</a:t>
            </a:r>
            <a:endParaRPr/>
          </a:p>
          <a:p>
            <a:pPr indent="-342900" lvl="2" marL="1371600" rtl="0" algn="l">
              <a:lnSpc>
                <a:spcPct val="90000"/>
              </a:lnSpc>
              <a:spcBef>
                <a:spcPts val="600"/>
              </a:spcBef>
              <a:spcAft>
                <a:spcPts val="0"/>
              </a:spcAft>
              <a:buSzPts val="1800"/>
              <a:buChar char="✔"/>
            </a:pPr>
            <a:r>
              <a:rPr lang="en-US"/>
              <a:t>NEW MLSS Implementation Guide </a:t>
            </a:r>
            <a:endParaRPr/>
          </a:p>
          <a:p>
            <a:pPr indent="-342900" lvl="2" marL="1371600" rtl="0" algn="l">
              <a:lnSpc>
                <a:spcPct val="90000"/>
              </a:lnSpc>
              <a:spcBef>
                <a:spcPts val="600"/>
              </a:spcBef>
              <a:spcAft>
                <a:spcPts val="0"/>
              </a:spcAft>
              <a:buSzPts val="1800"/>
              <a:buChar char="✔"/>
            </a:pPr>
            <a:r>
              <a:rPr lang="en-US"/>
              <a:t>SAT Forms &amp; Process </a:t>
            </a:r>
            <a:endParaRPr/>
          </a:p>
          <a:p>
            <a:pPr indent="-342900" lvl="1" marL="914400" rtl="0" algn="l">
              <a:lnSpc>
                <a:spcPct val="90000"/>
              </a:lnSpc>
              <a:spcBef>
                <a:spcPts val="750"/>
              </a:spcBef>
              <a:spcAft>
                <a:spcPts val="0"/>
              </a:spcAft>
              <a:buSzPts val="1800"/>
              <a:buChar char="•"/>
            </a:pPr>
            <a:r>
              <a:rPr lang="en-US"/>
              <a:t>Trainings, Resources and Tools: </a:t>
            </a:r>
            <a:endParaRPr/>
          </a:p>
          <a:p>
            <a:pPr indent="-342900" lvl="2" marL="1371600" rtl="0" algn="l">
              <a:lnSpc>
                <a:spcPct val="90000"/>
              </a:lnSpc>
              <a:spcBef>
                <a:spcPts val="600"/>
              </a:spcBef>
              <a:spcAft>
                <a:spcPts val="0"/>
              </a:spcAft>
              <a:buSzPts val="1800"/>
              <a:buChar char="✔"/>
            </a:pPr>
            <a:r>
              <a:rPr lang="en-US"/>
              <a:t>Four MLSS Canvas Courses </a:t>
            </a:r>
            <a:endParaRPr/>
          </a:p>
          <a:p>
            <a:pPr indent="-342900" lvl="3" marL="1828800" rtl="0" algn="l">
              <a:lnSpc>
                <a:spcPct val="90000"/>
              </a:lnSpc>
              <a:spcBef>
                <a:spcPts val="600"/>
              </a:spcBef>
              <a:spcAft>
                <a:spcPts val="0"/>
              </a:spcAft>
              <a:buSzPts val="1800"/>
              <a:buChar char="•"/>
            </a:pPr>
            <a:r>
              <a:rPr lang="en-US"/>
              <a:t>Designed for all stakeholders and educators </a:t>
            </a:r>
            <a:endParaRPr/>
          </a:p>
          <a:p>
            <a:pPr indent="-342900" lvl="2" marL="1371600" rtl="0" algn="l">
              <a:lnSpc>
                <a:spcPct val="90000"/>
              </a:lnSpc>
              <a:spcBef>
                <a:spcPts val="600"/>
              </a:spcBef>
              <a:spcAft>
                <a:spcPts val="0"/>
              </a:spcAft>
              <a:buSzPts val="1800"/>
              <a:buChar char="✔"/>
            </a:pPr>
            <a:r>
              <a:rPr lang="en-US"/>
              <a:t>Updated MLSS Self-Assessment</a:t>
            </a:r>
            <a:endParaRPr/>
          </a:p>
          <a:p>
            <a:pPr indent="-342900" lvl="2" marL="1371600" rtl="0" algn="l">
              <a:lnSpc>
                <a:spcPct val="90000"/>
              </a:lnSpc>
              <a:spcBef>
                <a:spcPts val="600"/>
              </a:spcBef>
              <a:spcAft>
                <a:spcPts val="0"/>
              </a:spcAft>
              <a:buSzPts val="1800"/>
              <a:buChar char="✔"/>
            </a:pPr>
            <a:r>
              <a:rPr lang="en-US"/>
              <a:t>MLSS Continuum of Support Flowchart</a:t>
            </a:r>
            <a:endParaRPr/>
          </a:p>
          <a:p>
            <a:pPr indent="-342900" lvl="2" marL="1371600" rtl="0" algn="l">
              <a:lnSpc>
                <a:spcPct val="90000"/>
              </a:lnSpc>
              <a:spcBef>
                <a:spcPts val="600"/>
              </a:spcBef>
              <a:spcAft>
                <a:spcPts val="0"/>
              </a:spcAft>
              <a:buSzPts val="1800"/>
              <a:buChar char="✔"/>
            </a:pPr>
            <a:r>
              <a:rPr lang="en-US"/>
              <a:t>Updated MLSS Implementation Rubric </a:t>
            </a:r>
            <a:endParaRPr/>
          </a:p>
          <a:p>
            <a:pPr indent="-228600" lvl="2" marL="1371600" rtl="0" algn="l">
              <a:lnSpc>
                <a:spcPct val="90000"/>
              </a:lnSpc>
              <a:spcBef>
                <a:spcPts val="600"/>
              </a:spcBef>
              <a:spcAft>
                <a:spcPts val="0"/>
              </a:spcAft>
              <a:buSzPts val="1800"/>
              <a:buNone/>
            </a:pPr>
            <a:r>
              <a:t/>
            </a:r>
            <a:endParaRPr/>
          </a:p>
          <a:p>
            <a:pPr indent="-228600" lvl="1" marL="914400" rtl="0" algn="l">
              <a:lnSpc>
                <a:spcPct val="90000"/>
              </a:lnSpc>
              <a:spcBef>
                <a:spcPts val="750"/>
              </a:spcBef>
              <a:spcAft>
                <a:spcPts val="0"/>
              </a:spcAft>
              <a:buSzPts val="1800"/>
              <a:buNone/>
            </a:pPr>
            <a:r>
              <a:t/>
            </a:r>
            <a:endParaRPr/>
          </a:p>
        </p:txBody>
      </p:sp>
      <p:pic>
        <p:nvPicPr>
          <p:cNvPr id="363" name="Google Shape;363;p66"/>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7"/>
          <p:cNvSpPr txBox="1"/>
          <p:nvPr>
            <p:ph type="title"/>
          </p:nvPr>
        </p:nvSpPr>
        <p:spPr>
          <a:xfrm>
            <a:off x="285265" y="258551"/>
            <a:ext cx="7200900" cy="777638"/>
          </a:xfrm>
          <a:prstGeom prst="rect">
            <a:avLst/>
          </a:prstGeom>
          <a:noFill/>
          <a:ln>
            <a:noFill/>
          </a:ln>
        </p:spPr>
        <p:txBody>
          <a:bodyPr anchorCtr="0" anchor="b" bIns="45700" lIns="91425" spcFirstLastPara="1" rIns="91425" wrap="square" tIns="45700">
            <a:noAutofit/>
          </a:bodyPr>
          <a:lstStyle/>
          <a:p>
            <a:pPr indent="0" lvl="0" marL="114300" rtl="0" algn="l">
              <a:lnSpc>
                <a:spcPct val="90000"/>
              </a:lnSpc>
              <a:spcBef>
                <a:spcPts val="0"/>
              </a:spcBef>
              <a:spcAft>
                <a:spcPts val="0"/>
              </a:spcAft>
              <a:buSzPts val="3000"/>
              <a:buNone/>
            </a:pPr>
            <a:r>
              <a:rPr b="1" lang="en-US"/>
              <a:t>Requirements for Districts/Charters: </a:t>
            </a:r>
            <a:endParaRPr/>
          </a:p>
        </p:txBody>
      </p:sp>
      <p:sp>
        <p:nvSpPr>
          <p:cNvPr id="369" name="Google Shape;369;p67"/>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70" name="Google Shape;370;p67"/>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71" name="Google Shape;371;p67"/>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
        <p:nvSpPr>
          <p:cNvPr id="372" name="Google Shape;372;p67"/>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i="1" lang="en-US"/>
              <a:t>Each LEA (district/state-authorized charter) is required to:</a:t>
            </a:r>
            <a:endParaRPr/>
          </a:p>
          <a:p>
            <a:pPr indent="-342900" lvl="1" marL="914400" rtl="0" algn="l">
              <a:lnSpc>
                <a:spcPct val="90000"/>
              </a:lnSpc>
              <a:spcBef>
                <a:spcPts val="750"/>
              </a:spcBef>
              <a:spcAft>
                <a:spcPts val="0"/>
              </a:spcAft>
              <a:buSzPts val="1800"/>
              <a:buChar char="•"/>
            </a:pPr>
            <a:r>
              <a:rPr i="1" lang="en-US"/>
              <a:t>Assign a team member to act as the MLSS POC</a:t>
            </a:r>
            <a:endParaRPr/>
          </a:p>
          <a:p>
            <a:pPr indent="-342900" lvl="1" marL="914400" rtl="0" algn="l">
              <a:lnSpc>
                <a:spcPct val="90000"/>
              </a:lnSpc>
              <a:spcBef>
                <a:spcPts val="750"/>
              </a:spcBef>
              <a:spcAft>
                <a:spcPts val="0"/>
              </a:spcAft>
              <a:buSzPts val="1800"/>
              <a:buChar char="•"/>
            </a:pPr>
            <a:r>
              <a:rPr i="1" lang="en-US"/>
              <a:t>POC attends monthly statewide webinars </a:t>
            </a:r>
            <a:endParaRPr/>
          </a:p>
          <a:p>
            <a:pPr indent="-342900" lvl="1" marL="914400" rtl="0" algn="l">
              <a:lnSpc>
                <a:spcPct val="90000"/>
              </a:lnSpc>
              <a:spcBef>
                <a:spcPts val="750"/>
              </a:spcBef>
              <a:spcAft>
                <a:spcPts val="0"/>
              </a:spcAft>
              <a:buSzPts val="1800"/>
              <a:buChar char="•"/>
            </a:pPr>
            <a:r>
              <a:rPr i="1" lang="en-US"/>
              <a:t>POC ensures that all schools have submitted the MLSS Self-Assessment </a:t>
            </a:r>
            <a:endParaRPr/>
          </a:p>
          <a:p>
            <a:pPr indent="0" lvl="0" marL="114300" rtl="0" algn="l">
              <a:lnSpc>
                <a:spcPct val="90000"/>
              </a:lnSpc>
              <a:spcBef>
                <a:spcPts val="1350"/>
              </a:spcBef>
              <a:spcAft>
                <a:spcPts val="0"/>
              </a:spcAft>
              <a:buSzPts val="1800"/>
              <a:buNone/>
            </a:pPr>
            <a:r>
              <a:t/>
            </a:r>
            <a:endParaRPr/>
          </a:p>
          <a:p>
            <a:pPr indent="0" lvl="0" marL="114300" rtl="0" algn="l">
              <a:lnSpc>
                <a:spcPct val="90000"/>
              </a:lnSpc>
              <a:spcBef>
                <a:spcPts val="1350"/>
              </a:spcBef>
              <a:spcAft>
                <a:spcPts val="0"/>
              </a:spcAft>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8"/>
          <p:cNvSpPr txBox="1"/>
          <p:nvPr>
            <p:ph type="title"/>
          </p:nvPr>
        </p:nvSpPr>
        <p:spPr>
          <a:xfrm>
            <a:off x="285265" y="258551"/>
            <a:ext cx="7200900" cy="777638"/>
          </a:xfrm>
          <a:prstGeom prst="rect">
            <a:avLst/>
          </a:prstGeom>
          <a:noFill/>
          <a:ln>
            <a:noFill/>
          </a:ln>
        </p:spPr>
        <p:txBody>
          <a:bodyPr anchorCtr="0" anchor="b" bIns="45700" lIns="91425" spcFirstLastPara="1" rIns="91425" wrap="square" tIns="45700">
            <a:noAutofit/>
          </a:bodyPr>
          <a:lstStyle/>
          <a:p>
            <a:pPr indent="0" lvl="0" marL="114300" rtl="0" algn="l">
              <a:lnSpc>
                <a:spcPct val="90000"/>
              </a:lnSpc>
              <a:spcBef>
                <a:spcPts val="0"/>
              </a:spcBef>
              <a:spcAft>
                <a:spcPts val="0"/>
              </a:spcAft>
              <a:buSzPts val="3000"/>
              <a:buNone/>
            </a:pPr>
            <a:r>
              <a:rPr b="1" lang="en-US"/>
              <a:t>Services Available to ALL</a:t>
            </a:r>
            <a:endParaRPr/>
          </a:p>
        </p:txBody>
      </p:sp>
      <p:sp>
        <p:nvSpPr>
          <p:cNvPr id="378" name="Google Shape;378;p68"/>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79" name="Google Shape;379;p68"/>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380" name="Google Shape;380;p68"/>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
        <p:nvSpPr>
          <p:cNvPr id="381" name="Google Shape;381;p68"/>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Coaching hours (3hr/month)</a:t>
            </a:r>
            <a:endParaRPr/>
          </a:p>
          <a:p>
            <a:pPr indent="-342900" lvl="1" marL="914400" rtl="0" algn="l">
              <a:lnSpc>
                <a:spcPct val="90000"/>
              </a:lnSpc>
              <a:spcBef>
                <a:spcPts val="750"/>
              </a:spcBef>
              <a:spcAft>
                <a:spcPts val="0"/>
              </a:spcAft>
              <a:buSzPts val="1800"/>
              <a:buChar char="•"/>
            </a:pPr>
            <a:r>
              <a:rPr lang="en-US"/>
              <a:t>Clarifying guidance </a:t>
            </a:r>
            <a:endParaRPr/>
          </a:p>
          <a:p>
            <a:pPr indent="-342900" lvl="1" marL="914400" rtl="0" algn="l">
              <a:lnSpc>
                <a:spcPct val="90000"/>
              </a:lnSpc>
              <a:spcBef>
                <a:spcPts val="750"/>
              </a:spcBef>
              <a:spcAft>
                <a:spcPts val="0"/>
              </a:spcAft>
              <a:buSzPts val="1800"/>
              <a:buChar char="•"/>
            </a:pPr>
            <a:r>
              <a:rPr lang="en-US"/>
              <a:t>Assisting schools with submitting the MLSS Self-Assessment</a:t>
            </a:r>
            <a:endParaRPr/>
          </a:p>
          <a:p>
            <a:pPr indent="-342900" lvl="1" marL="914400" rtl="0" algn="l">
              <a:lnSpc>
                <a:spcPct val="90000"/>
              </a:lnSpc>
              <a:spcBef>
                <a:spcPts val="750"/>
              </a:spcBef>
              <a:spcAft>
                <a:spcPts val="0"/>
              </a:spcAft>
              <a:buSzPts val="1800"/>
              <a:buChar char="•"/>
            </a:pPr>
            <a:r>
              <a:rPr lang="en-US"/>
              <a:t>Developing PLC’s across districts/charters </a:t>
            </a:r>
            <a:endParaRPr/>
          </a:p>
          <a:p>
            <a:pPr indent="-342900" lvl="1" marL="914400" rtl="0" algn="l">
              <a:lnSpc>
                <a:spcPct val="90000"/>
              </a:lnSpc>
              <a:spcBef>
                <a:spcPts val="750"/>
              </a:spcBef>
              <a:spcAft>
                <a:spcPts val="0"/>
              </a:spcAft>
              <a:buSzPts val="1800"/>
              <a:buChar char="•"/>
            </a:pPr>
            <a:r>
              <a:rPr lang="en-US"/>
              <a:t>Attending leadership meetings</a:t>
            </a:r>
            <a:endParaRPr/>
          </a:p>
          <a:p>
            <a:pPr indent="-342900" lvl="1" marL="914400" rtl="0" algn="l">
              <a:lnSpc>
                <a:spcPct val="90000"/>
              </a:lnSpc>
              <a:spcBef>
                <a:spcPts val="750"/>
              </a:spcBef>
              <a:spcAft>
                <a:spcPts val="0"/>
              </a:spcAft>
              <a:buSzPts val="1800"/>
              <a:buChar char="•"/>
            </a:pPr>
            <a:r>
              <a:rPr lang="en-US"/>
              <a:t>Analyzing data and creating implementation plans</a:t>
            </a:r>
            <a:endParaRPr/>
          </a:p>
          <a:p>
            <a:pPr indent="-342900" lvl="1" marL="914400" rtl="0" algn="l">
              <a:lnSpc>
                <a:spcPct val="90000"/>
              </a:lnSpc>
              <a:spcBef>
                <a:spcPts val="750"/>
              </a:spcBef>
              <a:spcAft>
                <a:spcPts val="0"/>
              </a:spcAft>
              <a:buSzPts val="1800"/>
              <a:buChar char="•"/>
            </a:pPr>
            <a:r>
              <a:rPr lang="en-US"/>
              <a:t>Call your coach and ask!</a:t>
            </a:r>
            <a:endParaRPr/>
          </a:p>
          <a:p>
            <a:pPr indent="0" lvl="0" marL="114300" rtl="0" algn="l">
              <a:lnSpc>
                <a:spcPct val="90000"/>
              </a:lnSpc>
              <a:spcBef>
                <a:spcPts val="1350"/>
              </a:spcBef>
              <a:spcAft>
                <a:spcPts val="0"/>
              </a:spcAft>
              <a:buSzPts val="1800"/>
              <a:buNone/>
            </a:pPr>
            <a:r>
              <a:t/>
            </a:r>
            <a:endParaRPr/>
          </a:p>
          <a:p>
            <a:pPr indent="-228600" lvl="0" marL="457200" rtl="0" algn="l">
              <a:lnSpc>
                <a:spcPct val="90000"/>
              </a:lnSpc>
              <a:spcBef>
                <a:spcPts val="1350"/>
              </a:spcBef>
              <a:spcAft>
                <a:spcPts val="0"/>
              </a:spcAft>
              <a:buClr>
                <a:srgbClr val="3A3D4B"/>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9"/>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Resources for POCs and Principals </a:t>
            </a:r>
            <a:endParaRPr b="1"/>
          </a:p>
        </p:txBody>
      </p:sp>
      <p:sp>
        <p:nvSpPr>
          <p:cNvPr id="387" name="Google Shape;387;p69"/>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388" name="Google Shape;388;p69"/>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389" name="Google Shape;389;p69"/>
          <p:cNvSpPr txBox="1"/>
          <p:nvPr>
            <p:ph idx="1" type="body"/>
          </p:nvPr>
        </p:nvSpPr>
        <p:spPr>
          <a:xfrm>
            <a:off x="0" y="1124289"/>
            <a:ext cx="5358512" cy="3607509"/>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90000"/>
              </a:lnSpc>
              <a:spcBef>
                <a:spcPts val="1350"/>
              </a:spcBef>
              <a:spcAft>
                <a:spcPts val="0"/>
              </a:spcAft>
              <a:buSzPct val="108108"/>
              <a:buChar char="•"/>
            </a:pPr>
            <a:r>
              <a:rPr lang="en-US"/>
              <a:t>Culturally and Linguistically Responsive Teaching and Learning (2</a:t>
            </a:r>
            <a:r>
              <a:rPr baseline="30000" lang="en-US"/>
              <a:t>nd</a:t>
            </a:r>
            <a:r>
              <a:rPr lang="en-US"/>
              <a:t> Edition)(2017)</a:t>
            </a:r>
            <a:endParaRPr/>
          </a:p>
          <a:p>
            <a:pPr indent="-228600" lvl="0" marL="457200" rtl="0" algn="l">
              <a:lnSpc>
                <a:spcPct val="90000"/>
              </a:lnSpc>
              <a:spcBef>
                <a:spcPts val="1350"/>
              </a:spcBef>
              <a:spcAft>
                <a:spcPts val="0"/>
              </a:spcAft>
              <a:buSzPct val="108108"/>
              <a:buNone/>
            </a:pPr>
            <a:r>
              <a:t/>
            </a:r>
            <a:endParaRPr/>
          </a:p>
          <a:p>
            <a:pPr indent="-228600" lvl="0" marL="457200" rtl="0" algn="l">
              <a:lnSpc>
                <a:spcPct val="90000"/>
              </a:lnSpc>
              <a:spcBef>
                <a:spcPts val="1350"/>
              </a:spcBef>
              <a:spcAft>
                <a:spcPts val="0"/>
              </a:spcAft>
              <a:buSzPct val="108108"/>
              <a:buNone/>
            </a:pPr>
            <a:r>
              <a:t/>
            </a:r>
            <a:endParaRPr/>
          </a:p>
          <a:p>
            <a:pPr indent="-342900" lvl="0" marL="457200" rtl="0" algn="l">
              <a:lnSpc>
                <a:spcPct val="90000"/>
              </a:lnSpc>
              <a:spcBef>
                <a:spcPts val="1350"/>
              </a:spcBef>
              <a:spcAft>
                <a:spcPts val="0"/>
              </a:spcAft>
              <a:buSzPct val="108108"/>
              <a:buChar char="•"/>
            </a:pPr>
            <a:r>
              <a:rPr lang="en-US"/>
              <a:t>Leaders of Learning: How District , School, and Classroom Leaders Improve Student Achievement (2011)</a:t>
            </a:r>
            <a:endParaRPr/>
          </a:p>
          <a:p>
            <a:pPr indent="-228600" lvl="0" marL="457200" rtl="0" algn="l">
              <a:lnSpc>
                <a:spcPct val="90000"/>
              </a:lnSpc>
              <a:spcBef>
                <a:spcPts val="1350"/>
              </a:spcBef>
              <a:spcAft>
                <a:spcPts val="0"/>
              </a:spcAft>
              <a:buSzPct val="108108"/>
              <a:buNone/>
            </a:pPr>
            <a:r>
              <a:t/>
            </a:r>
            <a:endParaRPr/>
          </a:p>
          <a:p>
            <a:pPr indent="-228600" lvl="0" marL="457200" rtl="0" algn="l">
              <a:lnSpc>
                <a:spcPct val="90000"/>
              </a:lnSpc>
              <a:spcBef>
                <a:spcPts val="1350"/>
              </a:spcBef>
              <a:spcAft>
                <a:spcPts val="0"/>
              </a:spcAft>
              <a:buSzPct val="108108"/>
              <a:buNone/>
            </a:pPr>
            <a:r>
              <a:t/>
            </a:r>
            <a:endParaRPr/>
          </a:p>
          <a:p>
            <a:pPr indent="-342900" lvl="0" marL="457200" rtl="0" algn="l">
              <a:lnSpc>
                <a:spcPct val="90000"/>
              </a:lnSpc>
              <a:spcBef>
                <a:spcPts val="1350"/>
              </a:spcBef>
              <a:spcAft>
                <a:spcPts val="0"/>
              </a:spcAft>
              <a:buSzPct val="108108"/>
              <a:buChar char="•"/>
            </a:pPr>
            <a:r>
              <a:rPr lang="en-US"/>
              <a:t>Revisiting Professional Learning Communities at Work: Proven Insights for Sustained, Substantive School Improvement (2</a:t>
            </a:r>
            <a:r>
              <a:rPr baseline="30000" lang="en-US"/>
              <a:t>nd</a:t>
            </a:r>
            <a:r>
              <a:rPr lang="en-US"/>
              <a:t> Edition)(2021)</a:t>
            </a:r>
            <a:endParaRPr/>
          </a:p>
          <a:p>
            <a:pPr indent="-228600" lvl="1" marL="914400" rtl="0" algn="l">
              <a:lnSpc>
                <a:spcPct val="90000"/>
              </a:lnSpc>
              <a:spcBef>
                <a:spcPts val="750"/>
              </a:spcBef>
              <a:spcAft>
                <a:spcPts val="0"/>
              </a:spcAft>
              <a:buSzPct val="129729"/>
              <a:buNone/>
            </a:pPr>
            <a:r>
              <a:t/>
            </a:r>
            <a:endParaRPr/>
          </a:p>
        </p:txBody>
      </p:sp>
      <p:pic>
        <p:nvPicPr>
          <p:cNvPr id="390" name="Google Shape;390;p69"/>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391" name="Google Shape;391;p69"/>
          <p:cNvPicPr preferRelativeResize="0"/>
          <p:nvPr/>
        </p:nvPicPr>
        <p:blipFill rotWithShape="1">
          <a:blip r:embed="rId4">
            <a:alphaModFix/>
          </a:blip>
          <a:srcRect b="0" l="0" r="0" t="0"/>
          <a:stretch/>
        </p:blipFill>
        <p:spPr>
          <a:xfrm>
            <a:off x="5288933" y="1173739"/>
            <a:ext cx="907245" cy="1146694"/>
          </a:xfrm>
          <a:prstGeom prst="rect">
            <a:avLst/>
          </a:prstGeom>
          <a:noFill/>
          <a:ln>
            <a:noFill/>
          </a:ln>
        </p:spPr>
      </p:pic>
      <p:pic>
        <p:nvPicPr>
          <p:cNvPr id="392" name="Google Shape;392;p69"/>
          <p:cNvPicPr preferRelativeResize="0"/>
          <p:nvPr/>
        </p:nvPicPr>
        <p:blipFill rotWithShape="1">
          <a:blip r:embed="rId5">
            <a:alphaModFix/>
          </a:blip>
          <a:srcRect b="0" l="0" r="0" t="0"/>
          <a:stretch/>
        </p:blipFill>
        <p:spPr>
          <a:xfrm>
            <a:off x="5288933" y="2369883"/>
            <a:ext cx="907245" cy="1367720"/>
          </a:xfrm>
          <a:prstGeom prst="rect">
            <a:avLst/>
          </a:prstGeom>
          <a:noFill/>
          <a:ln>
            <a:noFill/>
          </a:ln>
        </p:spPr>
      </p:pic>
      <p:pic>
        <p:nvPicPr>
          <p:cNvPr id="393" name="Google Shape;393;p69"/>
          <p:cNvPicPr preferRelativeResize="0"/>
          <p:nvPr/>
        </p:nvPicPr>
        <p:blipFill rotWithShape="1">
          <a:blip r:embed="rId6">
            <a:alphaModFix/>
          </a:blip>
          <a:srcRect b="0" l="0" r="0" t="0"/>
          <a:stretch/>
        </p:blipFill>
        <p:spPr>
          <a:xfrm>
            <a:off x="5305165" y="3787053"/>
            <a:ext cx="858761" cy="122857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0"/>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Thank you!</a:t>
            </a:r>
            <a:endParaRPr b="1"/>
          </a:p>
        </p:txBody>
      </p:sp>
      <p:sp>
        <p:nvSpPr>
          <p:cNvPr id="399" name="Google Shape;399;p70"/>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400" name="Google Shape;400;p70"/>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401" name="Google Shape;401;p70"/>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b="1" lang="en-US"/>
              <a:t>Resources: </a:t>
            </a:r>
            <a:endParaRPr/>
          </a:p>
          <a:p>
            <a:pPr indent="-342900" lvl="1" marL="914400" rtl="0" algn="l">
              <a:lnSpc>
                <a:spcPct val="90000"/>
              </a:lnSpc>
              <a:spcBef>
                <a:spcPts val="750"/>
              </a:spcBef>
              <a:spcAft>
                <a:spcPts val="0"/>
              </a:spcAft>
              <a:buSzPts val="1800"/>
              <a:buChar char="•"/>
            </a:pPr>
            <a:r>
              <a:rPr lang="en-US"/>
              <a:t>Please access the MLSS Webpage (link below) for the most up-to-date guidance on MLSS and related programs: </a:t>
            </a:r>
            <a:endParaRPr/>
          </a:p>
          <a:p>
            <a:pPr indent="-342900" lvl="2" marL="1371600" rtl="0" algn="l">
              <a:lnSpc>
                <a:spcPct val="90000"/>
              </a:lnSpc>
              <a:spcBef>
                <a:spcPts val="600"/>
              </a:spcBef>
              <a:spcAft>
                <a:spcPts val="0"/>
              </a:spcAft>
              <a:buSzPts val="1800"/>
              <a:buChar char="✔"/>
            </a:pPr>
            <a:r>
              <a:rPr b="1" lang="en-US" u="sng">
                <a:solidFill>
                  <a:srgbClr val="0070C0"/>
                </a:solidFill>
                <a:hlinkClick r:id="rId3">
                  <a:extLst>
                    <a:ext uri="{A12FA001-AC4F-418D-AE19-62706E023703}">
                      <ahyp:hlinkClr val="tx"/>
                    </a:ext>
                  </a:extLst>
                </a:hlinkClick>
              </a:rPr>
              <a:t>https://webnew.ped.state.nm.us/bureaus/multi-layered-system-of-supports-mlss/</a:t>
            </a:r>
            <a:endParaRPr b="1">
              <a:solidFill>
                <a:srgbClr val="0070C0"/>
              </a:solidFill>
            </a:endParaRPr>
          </a:p>
          <a:p>
            <a:pPr indent="-342900" lvl="0" marL="457200" rtl="0" algn="l">
              <a:lnSpc>
                <a:spcPct val="90000"/>
              </a:lnSpc>
              <a:spcBef>
                <a:spcPts val="1350"/>
              </a:spcBef>
              <a:spcAft>
                <a:spcPts val="0"/>
              </a:spcAft>
              <a:buClr>
                <a:srgbClr val="3A3D4B"/>
              </a:buClr>
              <a:buSzPts val="1800"/>
              <a:buChar char="•"/>
            </a:pPr>
            <a:r>
              <a:rPr b="1" lang="en-US"/>
              <a:t>Contact:</a:t>
            </a:r>
            <a:endParaRPr/>
          </a:p>
          <a:p>
            <a:pPr indent="-342900" lvl="1" marL="914400" rtl="0" algn="l">
              <a:lnSpc>
                <a:spcPct val="90000"/>
              </a:lnSpc>
              <a:spcBef>
                <a:spcPts val="750"/>
              </a:spcBef>
              <a:spcAft>
                <a:spcPts val="0"/>
              </a:spcAft>
              <a:buSzPts val="1800"/>
              <a:buChar char="•"/>
            </a:pPr>
            <a:r>
              <a:rPr lang="en-US"/>
              <a:t>Christopher Vian</a:t>
            </a:r>
            <a:endParaRPr/>
          </a:p>
          <a:p>
            <a:pPr indent="-342900" lvl="2" marL="1371600" rtl="0" algn="l">
              <a:lnSpc>
                <a:spcPct val="90000"/>
              </a:lnSpc>
              <a:spcBef>
                <a:spcPts val="600"/>
              </a:spcBef>
              <a:spcAft>
                <a:spcPts val="0"/>
              </a:spcAft>
              <a:buSzPts val="1800"/>
              <a:buChar char="✔"/>
            </a:pPr>
            <a:r>
              <a:rPr lang="en-US"/>
              <a:t>505-412-9979</a:t>
            </a:r>
            <a:endParaRPr/>
          </a:p>
          <a:p>
            <a:pPr indent="-342900" lvl="2" marL="1371600" rtl="0" algn="l">
              <a:lnSpc>
                <a:spcPct val="90000"/>
              </a:lnSpc>
              <a:spcBef>
                <a:spcPts val="600"/>
              </a:spcBef>
              <a:spcAft>
                <a:spcPts val="0"/>
              </a:spcAft>
              <a:buSzPts val="1800"/>
              <a:buChar char="✔"/>
            </a:pPr>
            <a:r>
              <a:rPr lang="en-US"/>
              <a:t>christopher.vian@ped.nm.gov</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402" name="Google Shape;402;p70"/>
          <p:cNvPicPr preferRelativeResize="0"/>
          <p:nvPr/>
        </p:nvPicPr>
        <p:blipFill rotWithShape="1">
          <a:blip r:embed="rId4">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5"/>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br>
              <a:rPr b="1" lang="en-US"/>
            </a:br>
            <a:r>
              <a:rPr b="1" lang="en-US"/>
              <a:t>What is the MLSS?</a:t>
            </a:r>
            <a:endParaRPr b="1"/>
          </a:p>
        </p:txBody>
      </p:sp>
      <p:sp>
        <p:nvSpPr>
          <p:cNvPr id="69" name="Google Shape;69;p35"/>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70" name="Google Shape;70;p35"/>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71" name="Google Shape;71;p35"/>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New Mexico’s </a:t>
            </a:r>
            <a:r>
              <a:rPr b="1" lang="en-US"/>
              <a:t>adaptation</a:t>
            </a:r>
            <a:r>
              <a:rPr lang="en-US"/>
              <a:t> of the Response to Intervention (RtI) framework. </a:t>
            </a:r>
            <a:endParaRPr/>
          </a:p>
          <a:p>
            <a:pPr indent="-342900" lvl="0" marL="457200" rtl="0" algn="l">
              <a:lnSpc>
                <a:spcPct val="90000"/>
              </a:lnSpc>
              <a:spcBef>
                <a:spcPts val="1350"/>
              </a:spcBef>
              <a:spcAft>
                <a:spcPts val="0"/>
              </a:spcAft>
              <a:buClr>
                <a:srgbClr val="3A3D4B"/>
              </a:buClr>
              <a:buSzPts val="1800"/>
              <a:buChar char="•"/>
            </a:pPr>
            <a:r>
              <a:rPr lang="en-US"/>
              <a:t>This support is accomplished by </a:t>
            </a:r>
            <a:r>
              <a:rPr b="1" lang="en-US"/>
              <a:t>identifying and supporting</a:t>
            </a:r>
            <a:r>
              <a:rPr lang="en-US"/>
              <a:t> students’ learning and behavioral needs, and by recognizing and providing the resources teachers, health and wellness personnel and school administrators require for full implementation and long-term sustainability of MLSS. </a:t>
            </a:r>
            <a:endParaRPr/>
          </a:p>
          <a:p>
            <a:pPr indent="0" lvl="0" marL="114300" rtl="0" algn="l">
              <a:lnSpc>
                <a:spcPct val="90000"/>
              </a:lnSpc>
              <a:spcBef>
                <a:spcPts val="1350"/>
              </a:spcBef>
              <a:spcAft>
                <a:spcPts val="0"/>
              </a:spcAft>
              <a:buSzPts val="1800"/>
              <a:buNone/>
            </a:pPr>
            <a:r>
              <a:t/>
            </a:r>
            <a:endParaRPr/>
          </a:p>
        </p:txBody>
      </p:sp>
      <p:pic>
        <p:nvPicPr>
          <p:cNvPr id="72" name="Google Shape;72;p35"/>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1"/>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Participation Survey</a:t>
            </a:r>
            <a:endParaRPr b="1"/>
          </a:p>
        </p:txBody>
      </p:sp>
      <p:sp>
        <p:nvSpPr>
          <p:cNvPr id="408" name="Google Shape;408;p71"/>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409" name="Google Shape;409;p71"/>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410" name="Google Shape;410;p71"/>
          <p:cNvPicPr preferRelativeResize="0"/>
          <p:nvPr/>
        </p:nvPicPr>
        <p:blipFill rotWithShape="1">
          <a:blip r:embed="rId3">
            <a:alphaModFix/>
          </a:blip>
          <a:srcRect b="0" l="0" r="0" t="0"/>
          <a:stretch/>
        </p:blipFill>
        <p:spPr>
          <a:xfrm>
            <a:off x="3755689" y="1937505"/>
            <a:ext cx="2047903" cy="1995054"/>
          </a:xfrm>
          <a:prstGeom prst="rect">
            <a:avLst/>
          </a:prstGeom>
          <a:noFill/>
          <a:ln>
            <a:noFill/>
          </a:ln>
        </p:spPr>
      </p:pic>
      <p:pic>
        <p:nvPicPr>
          <p:cNvPr id="411" name="Google Shape;411;p71"/>
          <p:cNvPicPr preferRelativeResize="0"/>
          <p:nvPr/>
        </p:nvPicPr>
        <p:blipFill rotWithShape="1">
          <a:blip r:embed="rId4">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6"/>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br>
              <a:rPr b="1" lang="en-US"/>
            </a:br>
            <a:r>
              <a:rPr b="1" lang="en-US"/>
              <a:t>What is in NMAC?</a:t>
            </a:r>
            <a:endParaRPr b="1"/>
          </a:p>
        </p:txBody>
      </p:sp>
      <p:sp>
        <p:nvSpPr>
          <p:cNvPr id="78" name="Google Shape;78;p36"/>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79" name="Google Shape;79;p36"/>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80" name="Google Shape;80;p36"/>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Updates the instructional framework and guidance on the response to intervention (6.29.1.9 NMAC)</a:t>
            </a:r>
            <a:r>
              <a:rPr lang="en-US">
                <a:solidFill>
                  <a:srgbClr val="FF0000"/>
                </a:solidFill>
              </a:rPr>
              <a:t> </a:t>
            </a:r>
            <a:r>
              <a:rPr lang="en-US"/>
              <a:t>process in New Mexico to be </a:t>
            </a:r>
            <a:r>
              <a:rPr b="1" lang="en-US"/>
              <a:t>less burdensome, more comprehensive, and to include resources available at each layer of support</a:t>
            </a:r>
            <a:r>
              <a:rPr lang="en-US"/>
              <a:t>.</a:t>
            </a:r>
            <a:endParaRPr/>
          </a:p>
          <a:p>
            <a:pPr indent="-342900" lvl="1" marL="914400" rtl="0" algn="l">
              <a:lnSpc>
                <a:spcPct val="90000"/>
              </a:lnSpc>
              <a:spcBef>
                <a:spcPts val="750"/>
              </a:spcBef>
              <a:spcAft>
                <a:spcPts val="0"/>
              </a:spcAft>
              <a:buSzPts val="1800"/>
              <a:buChar char="•"/>
            </a:pPr>
            <a:r>
              <a:rPr lang="en-US"/>
              <a:t>All students shall have access to layer 1, 2, and 3 interventions without a need to convene a SAT team or a referral to special education or related services. </a:t>
            </a:r>
            <a:endParaRPr/>
          </a:p>
          <a:p>
            <a:pPr indent="-342900" lvl="1" marL="914400" rtl="0" algn="l">
              <a:lnSpc>
                <a:spcPct val="90000"/>
              </a:lnSpc>
              <a:spcBef>
                <a:spcPts val="750"/>
              </a:spcBef>
              <a:spcAft>
                <a:spcPts val="0"/>
              </a:spcAft>
              <a:buSzPts val="1800"/>
              <a:buChar char="•"/>
            </a:pPr>
            <a:r>
              <a:rPr lang="en-US"/>
              <a:t>At any layer, a parent may request initial evaluation to determine whether a student is a child with a disability requiring special education and related service. </a:t>
            </a:r>
            <a:endParaRPr/>
          </a:p>
          <a:p>
            <a:pPr indent="-342900" lvl="1" marL="914400" rtl="0" algn="l">
              <a:lnSpc>
                <a:spcPct val="90000"/>
              </a:lnSpc>
              <a:spcBef>
                <a:spcPts val="750"/>
              </a:spcBef>
              <a:spcAft>
                <a:spcPts val="0"/>
              </a:spcAft>
              <a:buSzPts val="1800"/>
              <a:buChar char="•"/>
            </a:pPr>
            <a:r>
              <a:rPr lang="en-US"/>
              <a:t>There are no additional documentation requirements under the MLSS outside of what is already required for education professionals.</a:t>
            </a:r>
            <a:endParaRPr/>
          </a:p>
          <a:p>
            <a:pPr indent="-228600" lvl="0" marL="457200" rtl="0" algn="l">
              <a:lnSpc>
                <a:spcPct val="90000"/>
              </a:lnSpc>
              <a:spcBef>
                <a:spcPts val="1350"/>
              </a:spcBef>
              <a:spcAft>
                <a:spcPts val="0"/>
              </a:spcAft>
              <a:buClr>
                <a:srgbClr val="3A3D4B"/>
              </a:buClr>
              <a:buSzPts val="1800"/>
              <a:buNone/>
            </a:pPr>
            <a:r>
              <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81" name="Google Shape;81;p36"/>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7"/>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Seven Core Components of MLSS </a:t>
            </a:r>
            <a:br>
              <a:rPr b="1" lang="en-US"/>
            </a:br>
            <a:r>
              <a:rPr b="1" i="1" lang="en-US"/>
              <a:t>DASH Aligned</a:t>
            </a:r>
            <a:endParaRPr b="1" i="1"/>
          </a:p>
        </p:txBody>
      </p:sp>
      <p:sp>
        <p:nvSpPr>
          <p:cNvPr id="87" name="Google Shape;87;p37"/>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88" name="Google Shape;88;p37"/>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89" name="Google Shape;89;p37"/>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350"/>
              </a:spcBef>
              <a:spcAft>
                <a:spcPts val="0"/>
              </a:spcAft>
              <a:buClr>
                <a:srgbClr val="3A3D4B"/>
              </a:buClr>
              <a:buSzPct val="108108"/>
              <a:buChar char="•"/>
            </a:pPr>
            <a:r>
              <a:rPr b="1" lang="en-US"/>
              <a:t>Classroom Supports </a:t>
            </a:r>
            <a:endParaRPr/>
          </a:p>
          <a:p>
            <a:pPr indent="-457206" lvl="1" marL="914411" rtl="0" algn="l">
              <a:lnSpc>
                <a:spcPct val="90000"/>
              </a:lnSpc>
              <a:spcBef>
                <a:spcPts val="750"/>
              </a:spcBef>
              <a:spcAft>
                <a:spcPts val="0"/>
              </a:spcAft>
              <a:buSzPct val="129729"/>
              <a:buFont typeface="Arial"/>
              <a:buAutoNum type="arabicPeriod"/>
            </a:pPr>
            <a:r>
              <a:rPr lang="en-US"/>
              <a:t>Data-driven Instruction and Data-informed Decision Making</a:t>
            </a:r>
            <a:endParaRPr/>
          </a:p>
          <a:p>
            <a:pPr indent="-457206" lvl="1" marL="914411" rtl="0" algn="l">
              <a:lnSpc>
                <a:spcPct val="90000"/>
              </a:lnSpc>
              <a:spcBef>
                <a:spcPts val="750"/>
              </a:spcBef>
              <a:spcAft>
                <a:spcPts val="0"/>
              </a:spcAft>
              <a:buSzPct val="129729"/>
              <a:buFont typeface="Arial"/>
              <a:buAutoNum type="arabicPeriod"/>
            </a:pPr>
            <a:r>
              <a:rPr lang="en-US"/>
              <a:t>High-Quality Core Instruction and Intervention</a:t>
            </a:r>
            <a:endParaRPr/>
          </a:p>
          <a:p>
            <a:pPr indent="-342900" lvl="0" marL="457200" rtl="0" algn="l">
              <a:lnSpc>
                <a:spcPct val="90000"/>
              </a:lnSpc>
              <a:spcBef>
                <a:spcPts val="1350"/>
              </a:spcBef>
              <a:spcAft>
                <a:spcPts val="0"/>
              </a:spcAft>
              <a:buClr>
                <a:srgbClr val="3A3D4B"/>
              </a:buClr>
              <a:buSzPct val="108108"/>
              <a:buChar char="•"/>
            </a:pPr>
            <a:r>
              <a:rPr b="1" lang="en-US"/>
              <a:t>School Supports </a:t>
            </a:r>
            <a:endParaRPr/>
          </a:p>
          <a:p>
            <a:pPr indent="-457206" lvl="1" marL="914411" rtl="0" algn="l">
              <a:lnSpc>
                <a:spcPct val="90000"/>
              </a:lnSpc>
              <a:spcBef>
                <a:spcPts val="750"/>
              </a:spcBef>
              <a:spcAft>
                <a:spcPts val="0"/>
              </a:spcAft>
              <a:buSzPct val="129729"/>
              <a:buFont typeface="Arial"/>
              <a:buAutoNum type="arabicPeriod" startAt="3"/>
            </a:pPr>
            <a:r>
              <a:rPr lang="en-US"/>
              <a:t>Informed and Effective School Leadership and Systems</a:t>
            </a:r>
            <a:endParaRPr/>
          </a:p>
          <a:p>
            <a:pPr indent="-457206" lvl="1" marL="914411" rtl="0" algn="l">
              <a:lnSpc>
                <a:spcPct val="90000"/>
              </a:lnSpc>
              <a:spcBef>
                <a:spcPts val="750"/>
              </a:spcBef>
              <a:spcAft>
                <a:spcPts val="0"/>
              </a:spcAft>
              <a:buSzPct val="129729"/>
              <a:buFont typeface="Arial"/>
              <a:buAutoNum type="arabicPeriod" startAt="3"/>
            </a:pPr>
            <a:r>
              <a:rPr lang="en-US"/>
              <a:t>Collaboration and Processes for Providing Layered Supports </a:t>
            </a:r>
            <a:endParaRPr/>
          </a:p>
          <a:p>
            <a:pPr indent="-457206" lvl="1" marL="914411" rtl="0" algn="l">
              <a:lnSpc>
                <a:spcPct val="90000"/>
              </a:lnSpc>
              <a:spcBef>
                <a:spcPts val="750"/>
              </a:spcBef>
              <a:spcAft>
                <a:spcPts val="0"/>
              </a:spcAft>
              <a:buSzPct val="129729"/>
              <a:buFont typeface="Arial"/>
              <a:buAutoNum type="arabicPeriod" startAt="3"/>
            </a:pPr>
            <a:r>
              <a:rPr lang="en-US"/>
              <a:t>Positive School Culture and Climate </a:t>
            </a:r>
            <a:endParaRPr/>
          </a:p>
          <a:p>
            <a:pPr indent="-342900" lvl="0" marL="457200" rtl="0" algn="l">
              <a:lnSpc>
                <a:spcPct val="90000"/>
              </a:lnSpc>
              <a:spcBef>
                <a:spcPts val="1350"/>
              </a:spcBef>
              <a:spcAft>
                <a:spcPts val="0"/>
              </a:spcAft>
              <a:buClr>
                <a:srgbClr val="3A3D4B"/>
              </a:buClr>
              <a:buSzPct val="108108"/>
              <a:buChar char="•"/>
            </a:pPr>
            <a:r>
              <a:rPr b="1" lang="en-US"/>
              <a:t>Health and Wellness Supports </a:t>
            </a:r>
            <a:endParaRPr/>
          </a:p>
          <a:p>
            <a:pPr indent="-457206" lvl="1" marL="914411" rtl="0" algn="l">
              <a:lnSpc>
                <a:spcPct val="90000"/>
              </a:lnSpc>
              <a:spcBef>
                <a:spcPts val="750"/>
              </a:spcBef>
              <a:spcAft>
                <a:spcPts val="0"/>
              </a:spcAft>
              <a:buSzPct val="129729"/>
              <a:buFont typeface="Arial"/>
              <a:buAutoNum type="arabicPeriod" startAt="6"/>
            </a:pPr>
            <a:r>
              <a:rPr lang="en-US"/>
              <a:t>Student Wellness </a:t>
            </a:r>
            <a:endParaRPr/>
          </a:p>
          <a:p>
            <a:pPr indent="-342900" lvl="0" marL="457200" rtl="0" algn="l">
              <a:lnSpc>
                <a:spcPct val="90000"/>
              </a:lnSpc>
              <a:spcBef>
                <a:spcPts val="1350"/>
              </a:spcBef>
              <a:spcAft>
                <a:spcPts val="0"/>
              </a:spcAft>
              <a:buClr>
                <a:srgbClr val="3A3D4B"/>
              </a:buClr>
              <a:buSzPct val="108108"/>
              <a:buChar char="•"/>
            </a:pPr>
            <a:r>
              <a:rPr b="1" lang="en-US"/>
              <a:t>Family and Community Supports </a:t>
            </a:r>
            <a:endParaRPr/>
          </a:p>
          <a:p>
            <a:pPr indent="-457206" lvl="1" marL="914411" rtl="0" algn="l">
              <a:lnSpc>
                <a:spcPct val="90000"/>
              </a:lnSpc>
              <a:spcBef>
                <a:spcPts val="750"/>
              </a:spcBef>
              <a:spcAft>
                <a:spcPts val="0"/>
              </a:spcAft>
              <a:buSzPct val="129729"/>
              <a:buFont typeface="Arial"/>
              <a:buAutoNum type="arabicPeriod" startAt="6"/>
            </a:pPr>
            <a:r>
              <a:rPr lang="en-US"/>
              <a:t>Family and Community Engagement </a:t>
            </a:r>
            <a:endParaRPr/>
          </a:p>
          <a:p>
            <a:pPr indent="-228600" lvl="0" marL="457200" rtl="0" algn="l">
              <a:lnSpc>
                <a:spcPct val="90000"/>
              </a:lnSpc>
              <a:spcBef>
                <a:spcPts val="1350"/>
              </a:spcBef>
              <a:spcAft>
                <a:spcPts val="0"/>
              </a:spcAft>
              <a:buClr>
                <a:srgbClr val="3A3D4B"/>
              </a:buClr>
              <a:buSzPct val="108108"/>
              <a:buNone/>
            </a:pPr>
            <a:r>
              <a:t/>
            </a:r>
            <a:endParaRPr/>
          </a:p>
        </p:txBody>
      </p:sp>
      <p:pic>
        <p:nvPicPr>
          <p:cNvPr id="90" name="Google Shape;90;p37"/>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8"/>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Calibri"/>
              <a:buNone/>
            </a:pPr>
            <a:br>
              <a:rPr b="1" lang="en-US"/>
            </a:br>
            <a:r>
              <a:rPr b="1" lang="en-US"/>
              <a:t>Why MLSS?</a:t>
            </a:r>
            <a:endParaRPr b="1"/>
          </a:p>
        </p:txBody>
      </p:sp>
      <p:sp>
        <p:nvSpPr>
          <p:cNvPr id="96" name="Google Shape;96;p38"/>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97" name="Google Shape;97;p38"/>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98" name="Google Shape;98;p38"/>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350"/>
              </a:spcBef>
              <a:spcAft>
                <a:spcPts val="0"/>
              </a:spcAft>
              <a:buClr>
                <a:srgbClr val="3A3D4B"/>
              </a:buClr>
              <a:buSzPts val="1800"/>
              <a:buChar char="•"/>
            </a:pPr>
            <a:r>
              <a:rPr lang="en-US"/>
              <a:t>The MLSS model will </a:t>
            </a:r>
            <a:r>
              <a:rPr b="1" lang="en-US"/>
              <a:t>provide support to ALL students </a:t>
            </a:r>
            <a:r>
              <a:rPr lang="en-US"/>
              <a:t>including students who are migrant, in foster care, experiencing homelessness, and students with disabilities. MLSS will allow teachers and health and wellness staff to intervene quickly when students are struggling academically or behaviorally by providing immediate support to those students in an educational crisis.</a:t>
            </a:r>
            <a:endParaRPr/>
          </a:p>
          <a:p>
            <a:pPr indent="-342900" lvl="1" marL="914400" rtl="0" algn="l">
              <a:lnSpc>
                <a:spcPct val="90000"/>
              </a:lnSpc>
              <a:spcBef>
                <a:spcPts val="750"/>
              </a:spcBef>
              <a:spcAft>
                <a:spcPts val="0"/>
              </a:spcAft>
              <a:buSzPts val="1800"/>
              <a:buChar char="•"/>
            </a:pPr>
            <a:r>
              <a:rPr lang="en-US"/>
              <a:t>Dufour discusses the need to get away from the “if” that determines success</a:t>
            </a:r>
            <a:endParaRPr/>
          </a:p>
          <a:p>
            <a:pPr indent="-342900" lvl="2" marL="1371600" rtl="0" algn="l">
              <a:lnSpc>
                <a:spcPct val="90000"/>
              </a:lnSpc>
              <a:spcBef>
                <a:spcPts val="600"/>
              </a:spcBef>
              <a:spcAft>
                <a:spcPts val="0"/>
              </a:spcAft>
              <a:buSzPts val="1800"/>
              <a:buChar char="✔"/>
            </a:pPr>
            <a:r>
              <a:rPr lang="en-US"/>
              <a:t>If you have: a good home, an IEP, good behavior, etc. </a:t>
            </a:r>
            <a:endParaRPr/>
          </a:p>
          <a:p>
            <a:pPr indent="-342900" lvl="0" marL="457200" rtl="0" algn="l">
              <a:lnSpc>
                <a:spcPct val="90000"/>
              </a:lnSpc>
              <a:spcBef>
                <a:spcPts val="1350"/>
              </a:spcBef>
              <a:spcAft>
                <a:spcPts val="0"/>
              </a:spcAft>
              <a:buClr>
                <a:srgbClr val="3A3D4B"/>
              </a:buClr>
              <a:buSzPts val="1800"/>
              <a:buChar char="•"/>
            </a:pPr>
            <a:r>
              <a:rPr lang="en-US"/>
              <a:t>MLSS </a:t>
            </a:r>
            <a:r>
              <a:rPr b="1" lang="en-US"/>
              <a:t>empowers teachers </a:t>
            </a:r>
            <a:r>
              <a:rPr lang="en-US"/>
              <a:t>to use their professional judgement and make data-informed decisions regarding the students in their classrooms.</a:t>
            </a:r>
            <a:endParaRPr/>
          </a:p>
          <a:p>
            <a:pPr indent="-342900" lvl="0" marL="457200" rtl="0" algn="l">
              <a:lnSpc>
                <a:spcPct val="90000"/>
              </a:lnSpc>
              <a:spcBef>
                <a:spcPts val="1350"/>
              </a:spcBef>
              <a:spcAft>
                <a:spcPts val="0"/>
              </a:spcAft>
              <a:buClr>
                <a:srgbClr val="3A3D4B"/>
              </a:buClr>
              <a:buSzPts val="1800"/>
              <a:buChar char="•"/>
            </a:pPr>
            <a:r>
              <a:rPr lang="en-US"/>
              <a:t>Decisions regarding layered interventions are made by the classroom teachers and support personnel closest to the students.</a:t>
            </a:r>
            <a:endParaRPr/>
          </a:p>
          <a:p>
            <a:pPr indent="-342900" lvl="0" marL="457200" rtl="0" algn="l">
              <a:lnSpc>
                <a:spcPct val="90000"/>
              </a:lnSpc>
              <a:spcBef>
                <a:spcPts val="1350"/>
              </a:spcBef>
              <a:spcAft>
                <a:spcPts val="0"/>
              </a:spcAft>
              <a:buClr>
                <a:srgbClr val="3A3D4B"/>
              </a:buClr>
              <a:buSzPts val="1800"/>
              <a:buChar char="•"/>
            </a:pPr>
            <a:r>
              <a:rPr lang="en-US"/>
              <a:t>MLSS reinforces the fact that </a:t>
            </a:r>
            <a:r>
              <a:rPr b="1" lang="en-US"/>
              <a:t>ALL students are general education students first</a:t>
            </a:r>
            <a:r>
              <a:rPr lang="en-US"/>
              <a:t>.</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99" name="Google Shape;99;p38"/>
          <p:cNvPicPr preferRelativeResize="0"/>
          <p:nvPr/>
        </p:nvPicPr>
        <p:blipFill rotWithShape="1">
          <a:blip r:embed="rId3">
            <a:alphaModFix/>
          </a:blip>
          <a:srcRect b="0" l="0" r="0" t="0"/>
          <a:stretch/>
        </p:blipFill>
        <p:spPr>
          <a:xfrm>
            <a:off x="0" y="4813437"/>
            <a:ext cx="807868" cy="32287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9"/>
          <p:cNvSpPr txBox="1"/>
          <p:nvPr>
            <p:ph type="title"/>
          </p:nvPr>
        </p:nvSpPr>
        <p:spPr>
          <a:xfrm>
            <a:off x="294143" y="249673"/>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br>
              <a:rPr b="1" lang="en-US"/>
            </a:br>
            <a:r>
              <a:rPr b="1" lang="en-US"/>
              <a:t>How is MLSS different from RtI?</a:t>
            </a:r>
            <a:endParaRPr b="1"/>
          </a:p>
        </p:txBody>
      </p:sp>
      <p:sp>
        <p:nvSpPr>
          <p:cNvPr id="105" name="Google Shape;105;p39"/>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06" name="Google Shape;106;p39"/>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sp>
        <p:nvSpPr>
          <p:cNvPr id="107" name="Google Shape;107;p39"/>
          <p:cNvSpPr txBox="1"/>
          <p:nvPr>
            <p:ph idx="1" type="body"/>
          </p:nvPr>
        </p:nvSpPr>
        <p:spPr>
          <a:xfrm>
            <a:off x="0" y="1124289"/>
            <a:ext cx="9144000" cy="360750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350"/>
              </a:spcBef>
              <a:spcAft>
                <a:spcPts val="0"/>
              </a:spcAft>
              <a:buClr>
                <a:srgbClr val="3A3D4B"/>
              </a:buClr>
              <a:buSzPts val="1800"/>
              <a:buChar char="•"/>
            </a:pPr>
            <a:r>
              <a:rPr lang="en-US"/>
              <a:t>Some of the differences between MLSS and the former Response to Intervention (RtI) model:</a:t>
            </a:r>
            <a:endParaRPr/>
          </a:p>
          <a:p>
            <a:pPr indent="-342900" lvl="1" marL="914400" rtl="0" algn="l">
              <a:lnSpc>
                <a:spcPct val="90000"/>
              </a:lnSpc>
              <a:spcBef>
                <a:spcPts val="750"/>
              </a:spcBef>
              <a:spcAft>
                <a:spcPts val="0"/>
              </a:spcAft>
              <a:buSzPts val="1800"/>
              <a:buChar char="•"/>
            </a:pPr>
            <a:r>
              <a:rPr lang="en-US"/>
              <a:t>Layer 3 is not Special Education. Layer 3 intensive supports are for </a:t>
            </a:r>
            <a:r>
              <a:rPr b="1" lang="en-US"/>
              <a:t>ANY</a:t>
            </a:r>
            <a:r>
              <a:rPr lang="en-US"/>
              <a:t> student who needs them.</a:t>
            </a:r>
            <a:endParaRPr/>
          </a:p>
          <a:p>
            <a:pPr indent="-342900" lvl="1" marL="914400" rtl="0" algn="l">
              <a:lnSpc>
                <a:spcPct val="90000"/>
              </a:lnSpc>
              <a:spcBef>
                <a:spcPts val="750"/>
              </a:spcBef>
              <a:spcAft>
                <a:spcPts val="0"/>
              </a:spcAft>
              <a:buSzPts val="1800"/>
              <a:buChar char="•"/>
            </a:pPr>
            <a:r>
              <a:rPr lang="en-US"/>
              <a:t>There is </a:t>
            </a:r>
            <a:r>
              <a:rPr b="1" lang="en-US"/>
              <a:t>no specified minimum amount of time </a:t>
            </a:r>
            <a:r>
              <a:rPr lang="en-US"/>
              <a:t>for a student receiving a layer of supports to wait before determining the effectiveness, or lack thereof, of the interventions.</a:t>
            </a:r>
            <a:endParaRPr/>
          </a:p>
          <a:p>
            <a:pPr indent="-342900" lvl="1" marL="914400" rtl="0" algn="l">
              <a:lnSpc>
                <a:spcPct val="90000"/>
              </a:lnSpc>
              <a:spcBef>
                <a:spcPts val="750"/>
              </a:spcBef>
              <a:spcAft>
                <a:spcPts val="0"/>
              </a:spcAft>
              <a:buSzPts val="1800"/>
              <a:buChar char="•"/>
            </a:pPr>
            <a:r>
              <a:rPr lang="en-US"/>
              <a:t>Students may </a:t>
            </a:r>
            <a:r>
              <a:rPr b="1" lang="en-US"/>
              <a:t>move up and down the layers of supports as data indicate</a:t>
            </a:r>
            <a:r>
              <a:rPr lang="en-US"/>
              <a:t>.</a:t>
            </a:r>
            <a:endParaRPr/>
          </a:p>
          <a:p>
            <a:pPr indent="-228600" lvl="0" marL="457200" rtl="0" algn="l">
              <a:lnSpc>
                <a:spcPct val="90000"/>
              </a:lnSpc>
              <a:spcBef>
                <a:spcPts val="1350"/>
              </a:spcBef>
              <a:spcAft>
                <a:spcPts val="0"/>
              </a:spcAft>
              <a:buClr>
                <a:srgbClr val="3A3D4B"/>
              </a:buClr>
              <a:buSzPts val="1800"/>
              <a:buNone/>
            </a:pPr>
            <a:r>
              <a:t/>
            </a:r>
            <a:endParaRPr/>
          </a:p>
        </p:txBody>
      </p:sp>
      <p:pic>
        <p:nvPicPr>
          <p:cNvPr id="108" name="Google Shape;108;p39"/>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09" name="Google Shape;109;p39"/>
          <p:cNvPicPr preferRelativeResize="0"/>
          <p:nvPr/>
        </p:nvPicPr>
        <p:blipFill rotWithShape="1">
          <a:blip r:embed="rId4">
            <a:alphaModFix/>
          </a:blip>
          <a:srcRect b="0" l="0" r="0" t="0"/>
          <a:stretch/>
        </p:blipFill>
        <p:spPr>
          <a:xfrm>
            <a:off x="1786597" y="3118715"/>
            <a:ext cx="5570806" cy="16130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0"/>
          <p:cNvSpPr txBox="1"/>
          <p:nvPr>
            <p:ph type="title"/>
          </p:nvPr>
        </p:nvSpPr>
        <p:spPr>
          <a:xfrm>
            <a:off x="285265" y="258551"/>
            <a:ext cx="7200900" cy="7776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000"/>
              <a:buNone/>
            </a:pPr>
            <a:r>
              <a:rPr b="1" lang="en-US"/>
              <a:t>The Efficacy of RtI</a:t>
            </a:r>
            <a:endParaRPr b="1"/>
          </a:p>
        </p:txBody>
      </p:sp>
      <p:sp>
        <p:nvSpPr>
          <p:cNvPr id="115" name="Google Shape;115;p40"/>
          <p:cNvSpPr txBox="1"/>
          <p:nvPr>
            <p:ph idx="11" type="ftr"/>
          </p:nvPr>
        </p:nvSpPr>
        <p:spPr>
          <a:xfrm>
            <a:off x="888404" y="4878226"/>
            <a:ext cx="4682402" cy="2057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Investing for tomorrow, delivering today.</a:t>
            </a:r>
            <a:endParaRPr b="1" i="1"/>
          </a:p>
        </p:txBody>
      </p:sp>
      <p:sp>
        <p:nvSpPr>
          <p:cNvPr id="116" name="Google Shape;116;p40"/>
          <p:cNvSpPr txBox="1"/>
          <p:nvPr>
            <p:ph idx="12" type="sldNum"/>
          </p:nvPr>
        </p:nvSpPr>
        <p:spPr>
          <a:xfrm>
            <a:off x="8040395" y="4904665"/>
            <a:ext cx="1028700" cy="20574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t>‹#›</a:t>
            </a:fld>
            <a:endParaRPr/>
          </a:p>
        </p:txBody>
      </p:sp>
      <p:pic>
        <p:nvPicPr>
          <p:cNvPr id="117" name="Google Shape;117;p40"/>
          <p:cNvPicPr preferRelativeResize="0"/>
          <p:nvPr/>
        </p:nvPicPr>
        <p:blipFill rotWithShape="1">
          <a:blip r:embed="rId3">
            <a:alphaModFix/>
          </a:blip>
          <a:srcRect b="0" l="0" r="0" t="0"/>
          <a:stretch/>
        </p:blipFill>
        <p:spPr>
          <a:xfrm>
            <a:off x="0" y="4813437"/>
            <a:ext cx="807868" cy="322878"/>
          </a:xfrm>
          <a:prstGeom prst="rect">
            <a:avLst/>
          </a:prstGeom>
          <a:noFill/>
          <a:ln>
            <a:noFill/>
          </a:ln>
        </p:spPr>
      </p:pic>
      <p:pic>
        <p:nvPicPr>
          <p:cNvPr id="118" name="Google Shape;118;p40"/>
          <p:cNvPicPr preferRelativeResize="0"/>
          <p:nvPr/>
        </p:nvPicPr>
        <p:blipFill rotWithShape="1">
          <a:blip r:embed="rId4">
            <a:alphaModFix/>
          </a:blip>
          <a:srcRect b="0" l="0" r="0" t="0"/>
          <a:stretch/>
        </p:blipFill>
        <p:spPr>
          <a:xfrm>
            <a:off x="221942" y="1719369"/>
            <a:ext cx="8774952" cy="24020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les Direction 16X9">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Padilla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0x010100418032D6C4FF5F418F04E72220026BC9</vt:lpwstr>
  </property>
</Properties>
</file>