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42"/>
  </p:notesMasterIdLst>
  <p:handoutMasterIdLst>
    <p:handoutMasterId r:id="rId43"/>
  </p:handoutMasterIdLst>
  <p:sldIdLst>
    <p:sldId id="304" r:id="rId2"/>
    <p:sldId id="341" r:id="rId3"/>
    <p:sldId id="342" r:id="rId4"/>
    <p:sldId id="344" r:id="rId5"/>
    <p:sldId id="345" r:id="rId6"/>
    <p:sldId id="34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541C-FEF4-4E61-B587-A1B391B466FD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B2A4D-9222-4C64-A69B-A88B95D42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1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04A028-14D7-42E8-8259-AFBAC67CDA55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649F70-7E90-4344-AFA5-F6B636FE9E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41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48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8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75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61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5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3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13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2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84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8ECA8-3E71-4A12-A7B1-B3F17DA479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2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62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80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3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77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26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63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5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15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76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51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7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175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4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53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24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7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43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0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13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7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4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6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65594-C81E-4BC8-9DDC-A32D293D9F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26060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4739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4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7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205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5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5562600"/>
            <a:ext cx="9144000" cy="1295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5638800"/>
            <a:ext cx="9144000" cy="80091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707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2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36243-E10F-43F5-9A24-9F1A8E4C43F8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1F1-479F-4A05-94AF-1B2576FA4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8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401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5259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3200">
                <a:solidFill>
                  <a:schemeClr val="tx2"/>
                </a:solidFill>
              </a:defRPr>
            </a:lvl3pPr>
            <a:lvl4pPr>
              <a:defRPr sz="3200">
                <a:solidFill>
                  <a:schemeClr val="tx2"/>
                </a:solidFill>
              </a:defRPr>
            </a:lvl4pPr>
            <a:lvl5pPr>
              <a:defRPr sz="3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038600" cy="45259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3200">
                <a:solidFill>
                  <a:schemeClr val="tx2"/>
                </a:solidFill>
              </a:defRPr>
            </a:lvl2pPr>
            <a:lvl3pPr>
              <a:defRPr sz="3200">
                <a:solidFill>
                  <a:schemeClr val="tx2"/>
                </a:solidFill>
              </a:defRPr>
            </a:lvl3pPr>
            <a:lvl4pPr>
              <a:defRPr sz="3200">
                <a:solidFill>
                  <a:schemeClr val="tx2"/>
                </a:solidFill>
              </a:defRPr>
            </a:lvl4pPr>
            <a:lvl5pPr>
              <a:defRPr sz="32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793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1981200" cy="1682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7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828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536243-E10F-43F5-9A24-9F1A8E4C43F8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3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3276600" cy="137160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264150" cy="6508750"/>
          </a:xfrm>
        </p:spPr>
        <p:txBody>
          <a:bodyPr/>
          <a:lstStyle>
            <a:lvl1pPr>
              <a:defRPr sz="4400"/>
            </a:lvl1pPr>
            <a:lvl2pPr>
              <a:defRPr sz="3200"/>
            </a:lvl2pPr>
            <a:lvl3pPr>
              <a:defRPr sz="3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3276600" cy="51816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57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304801"/>
            <a:ext cx="8153400" cy="441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243-E10F-43F5-9A24-9F1A8E4C43F8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11F1-479F-4A05-94AF-1B2576FA4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2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536243-E10F-43F5-9A24-9F1A8E4C43F8}" type="datetimeFigureOut">
              <a:rPr lang="en-US" smtClean="0"/>
              <a:pPr/>
              <a:t>4/17/2023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C711F1-479F-4A05-94AF-1B2576FA4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7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0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mailto:newmexico_depository_support@archway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Newmexico_depository_support@archway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rank_Romero@archway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Archw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9962" y="2514600"/>
            <a:ext cx="2124075" cy="81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76300" y="1905000"/>
            <a:ext cx="788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Instructional Material Depository –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Carmenlita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Lewis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4968" y="3661602"/>
            <a:ext cx="477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Instructional Material Ordering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Login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6588" y="4267200"/>
            <a:ext cx="2330824" cy="50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702" y="4953000"/>
            <a:ext cx="484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Listing of Instructional Material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7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78" y="228600"/>
            <a:ext cx="2709844" cy="584200"/>
          </a:xfrm>
          <a:prstGeom prst="rect">
            <a:avLst/>
          </a:prstGeom>
          <a:noFill/>
        </p:spPr>
      </p:pic>
      <p:sp>
        <p:nvSpPr>
          <p:cNvPr id="5" name="Rectangle 128"/>
          <p:cNvSpPr txBox="1">
            <a:spLocks noChangeArrowheads="1"/>
          </p:cNvSpPr>
          <p:nvPr/>
        </p:nvSpPr>
        <p:spPr>
          <a:xfrm>
            <a:off x="4464302" y="1371600"/>
            <a:ext cx="4343400" cy="41148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    </a:t>
            </a:r>
            <a:r>
              <a:rPr lang="en-US" alt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SEARCH</a:t>
            </a:r>
          </a:p>
          <a:p>
            <a:pPr marL="384048" lvl="1" indent="0"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Download the current year adoption list</a:t>
            </a:r>
          </a:p>
          <a:p>
            <a:pPr marL="384048" lvl="1" indent="0">
              <a:buNone/>
            </a:pPr>
            <a:endParaRPr lang="en-US" altLang="en-US" sz="1200" dirty="0">
              <a:latin typeface="Comic Sans MS" panose="030F0702030302020204" pitchFamily="66" charset="0"/>
            </a:endParaRPr>
          </a:p>
          <a:p>
            <a:pPr marL="384048" lvl="1" indent="0"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Search a title using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Publisher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Category and Subcategory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Grade level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Comic Sans MS" panose="030F0702030302020204" pitchFamily="66" charset="0"/>
              </a:rPr>
              <a:t>Expiration date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marL="749808" lvl="2" indent="0"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Title not on iSTAR?</a:t>
            </a:r>
          </a:p>
          <a:p>
            <a:pPr marL="749808" lvl="2" indent="0"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Call 505-317-4829 or email </a:t>
            </a:r>
            <a:r>
              <a:rPr lang="en-US" altLang="en-US" sz="2000" dirty="0">
                <a:latin typeface="Comic Sans MS" panose="030F0702030302020204" pitchFamily="66" charset="0"/>
                <a:hlinkClick r:id="rId4"/>
              </a:rPr>
              <a:t>newmexico_depository_support@archway.com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marL="749808" lvl="2" indent="0"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828800"/>
            <a:ext cx="447149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409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4572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1143000" y="2613025"/>
            <a:ext cx="6858000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GET</a:t>
            </a: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STARTED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9933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65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048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0633" y="1714500"/>
            <a:ext cx="8305800" cy="39243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DON’T HAVE AN ACCOUNT?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Ask your district to give you your registration key (under campus access tab)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Have your district office set you up (under the Manage user accounts tab)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Leave your information with ARCHWAY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200" dirty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Email:  </a:t>
            </a:r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newmexico_depository_support@archway.com</a:t>
            </a:r>
            <a:r>
              <a:rPr lang="en-US" sz="24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660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810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spect="1" noChangeArrowheads="1" noChangeShapeType="1" noTextEdit="1"/>
          </p:cNvSpPr>
          <p:nvPr/>
        </p:nvSpPr>
        <p:spPr bwMode="auto">
          <a:xfrm>
            <a:off x="1143000" y="2613025"/>
            <a:ext cx="6858000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BUDGETS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9933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93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3048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76400"/>
            <a:ext cx="82296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Only authorized users or administrators can create or change the IM BUDGET.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District offices can set-up secondary IM budgets for campus locations or campuses may use the District Budget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District and campuses can also set up additional budgets for non-State allocated monies.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6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" y="4572000"/>
            <a:ext cx="8305800" cy="166116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Creating a New Budget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Give your budget a unique label.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Enter the amount .  Click the SAVE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Order adopted and non adopted on the same order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554" y="1219200"/>
            <a:ext cx="6400893" cy="31267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36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295400"/>
            <a:ext cx="723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3581400"/>
            <a:ext cx="7924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Adjusting a Budget </a:t>
            </a:r>
          </a:p>
          <a:p>
            <a:pPr>
              <a:buNone/>
            </a:pPr>
            <a:endParaRPr lang="en-US" altLang="en-US" sz="800" dirty="0">
              <a:latin typeface="Comic Sans MS" panose="030F0702030302020204" pitchFamily="66" charset="0"/>
            </a:endParaRPr>
          </a:p>
          <a:p>
            <a:r>
              <a:rPr lang="en-US" altLang="en-US" sz="2000" dirty="0">
                <a:latin typeface="Comic Sans MS" panose="030F0702030302020204" pitchFamily="66" charset="0"/>
              </a:rPr>
              <a:t>You may adjust any iSTAR budget by changing the Total Budget or the Current Charges . </a:t>
            </a:r>
          </a:p>
          <a:p>
            <a:endParaRPr lang="en-US" altLang="en-US" sz="800" dirty="0">
              <a:latin typeface="Comic Sans MS" panose="030F0702030302020204" pitchFamily="66" charset="0"/>
            </a:endParaRP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EX: You receive additional money from a fundraising event, you might increase the Total Budget column. 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All budget adjustments are permanently logged. </a:t>
            </a:r>
          </a:p>
        </p:txBody>
      </p:sp>
    </p:spTree>
    <p:extLst>
      <p:ext uri="{BB962C8B-B14F-4D97-AF65-F5344CB8AC3E}">
        <p14:creationId xmlns:p14="http://schemas.microsoft.com/office/powerpoint/2010/main" val="175116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3810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943100" y="2382044"/>
            <a:ext cx="5257800" cy="209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60778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228600"/>
            <a:ext cx="6781800" cy="18197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17766"/>
            <a:ext cx="6134100" cy="1687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52500" y="2209800"/>
            <a:ext cx="72390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Pick New Estimate of Needs if creating an estimate or New Regular Order if placing an actual order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Create a Unique Label 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Select a Budget if keying a regular order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tx1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Select your campus if necessary</a:t>
            </a:r>
          </a:p>
        </p:txBody>
      </p:sp>
    </p:spTree>
    <p:extLst>
      <p:ext uri="{BB962C8B-B14F-4D97-AF65-F5344CB8AC3E}">
        <p14:creationId xmlns:p14="http://schemas.microsoft.com/office/powerpoint/2010/main" val="120464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9100" y="11430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 Begin entering your titles.</a:t>
            </a:r>
          </a:p>
          <a:p>
            <a:pPr algn="l"/>
            <a:endParaRPr lang="en-US" sz="800" dirty="0">
              <a:latin typeface="Comic Sans MS" panose="030F0702030302020204" pitchFamily="66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 You can invoke the search function from your order or enter your ISBN # directly.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latin typeface="Comic Sans MS" panose="030F0702030302020204" pitchFamily="66" charset="0"/>
              </a:rPr>
              <a:t> Make sure that if an item is free,  you check the Free Material box.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26506"/>
            <a:ext cx="7591568" cy="32147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23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7FA3-AC94-4230-935E-28B6E78C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ARCHWAY BOOK DEPOSITORY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815E0-2F94-4A6E-811C-BDD458A60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One Stop Shop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Lowest Prices in the Nation for Adopted 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Prices are under contract for Six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Shipping Rates 1% Will Call or 5% Flat Fee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Customer Service Dedicated to New Mexico Schools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Ordering Platform </a:t>
            </a:r>
            <a:r>
              <a:rPr lang="en-US" dirty="0" err="1"/>
              <a:t>iSTAR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9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1524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4" y="1143000"/>
            <a:ext cx="8475271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3700" y="5295900"/>
            <a:ext cx="8356600" cy="876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latin typeface="Comic Sans MS" panose="030F0702030302020204" pitchFamily="66" charset="0"/>
              </a:rPr>
              <a:t>If you go over your budget you will need to remove items from your cart</a:t>
            </a:r>
          </a:p>
        </p:txBody>
      </p:sp>
    </p:spTree>
    <p:extLst>
      <p:ext uri="{BB962C8B-B14F-4D97-AF65-F5344CB8AC3E}">
        <p14:creationId xmlns:p14="http://schemas.microsoft.com/office/powerpoint/2010/main" val="188200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810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4" y="3048000"/>
            <a:ext cx="865265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78226" y="1752600"/>
            <a:ext cx="83058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Editing Your Carts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Choose cart to view details.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2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676400"/>
            <a:ext cx="8153400" cy="3787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452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1" y="1752601"/>
            <a:ext cx="6248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715000"/>
            <a:ext cx="5035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the quantity you would like to change.</a:t>
            </a:r>
          </a:p>
          <a:p>
            <a:r>
              <a:rPr lang="en-US" dirty="0"/>
              <a:t>Enter the new quantity.</a:t>
            </a:r>
          </a:p>
        </p:txBody>
      </p:sp>
    </p:spTree>
    <p:extLst>
      <p:ext uri="{BB962C8B-B14F-4D97-AF65-F5344CB8AC3E}">
        <p14:creationId xmlns:p14="http://schemas.microsoft.com/office/powerpoint/2010/main" val="366696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1"/>
            <a:ext cx="6781800" cy="32232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5334000"/>
            <a:ext cx="215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Update Total</a:t>
            </a:r>
          </a:p>
        </p:txBody>
      </p:sp>
    </p:spTree>
    <p:extLst>
      <p:ext uri="{BB962C8B-B14F-4D97-AF65-F5344CB8AC3E}">
        <p14:creationId xmlns:p14="http://schemas.microsoft.com/office/powerpoint/2010/main" val="397225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8077200" cy="32061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79221" y="1371600"/>
            <a:ext cx="578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Checking out</a:t>
            </a:r>
            <a:r>
              <a:rPr lang="en-US" sz="2400" b="1" u="sng" dirty="0">
                <a:latin typeface="Comic Sans MS" panose="030F0702030302020204" pitchFamily="66" charset="0"/>
              </a:rPr>
              <a:t> EON and Regular Order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94610" y="5334000"/>
            <a:ext cx="39547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latin typeface="Comic Sans MS" panose="030F0702030302020204" pitchFamily="66" charset="0"/>
              </a:rPr>
              <a:t>Verify and Click Continue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4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327025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1" y="3200400"/>
            <a:ext cx="8668779" cy="248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6600" y="2057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Click on Queued tab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Pick order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1140141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3048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56" y="1295400"/>
            <a:ext cx="5707742" cy="44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412067" y="1253067"/>
            <a:ext cx="1676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00800"/>
            <a:ext cx="684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PO Number.  If you don’t have a PO yet, enter Pending</a:t>
            </a:r>
          </a:p>
        </p:txBody>
      </p:sp>
    </p:spTree>
    <p:extLst>
      <p:ext uri="{BB962C8B-B14F-4D97-AF65-F5344CB8AC3E}">
        <p14:creationId xmlns:p14="http://schemas.microsoft.com/office/powerpoint/2010/main" val="395596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1524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600" y="3429000"/>
            <a:ext cx="746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600" y="5384270"/>
            <a:ext cx="3190875" cy="79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7767" y="1143000"/>
            <a:ext cx="7628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omic Sans MS" panose="030F0702030302020204" pitchFamily="66" charset="0"/>
              </a:rPr>
              <a:t>Ship or Pick up?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Here you can Print your order &amp; choose either to have your books Shipped or Picked up.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Shipping is 5% of total order for Archway.  A 1% handling fee is required for pick up orders.</a:t>
            </a:r>
          </a:p>
        </p:txBody>
      </p:sp>
    </p:spTree>
    <p:extLst>
      <p:ext uri="{BB962C8B-B14F-4D97-AF65-F5344CB8AC3E}">
        <p14:creationId xmlns:p14="http://schemas.microsoft.com/office/powerpoint/2010/main" val="42633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2057400"/>
            <a:ext cx="6858000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NOTE:  If you are planning to pick up your orders, our new address is:</a:t>
            </a:r>
          </a:p>
          <a:p>
            <a:pPr marL="18288" indent="0">
              <a:buNone/>
            </a:pPr>
            <a:endParaRPr lang="en-US" altLang="en-US" sz="2400" dirty="0">
              <a:latin typeface="Comic Sans MS" panose="030F0702030302020204" pitchFamily="66" charset="0"/>
            </a:endParaRPr>
          </a:p>
          <a:p>
            <a:pPr marL="18288" indent="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3600" dirty="0">
                <a:latin typeface="Comic Sans MS" panose="030F0702030302020204" pitchFamily="66" charset="0"/>
              </a:rPr>
              <a:t>4525 Paseo del Norte N.E.</a:t>
            </a:r>
          </a:p>
          <a:p>
            <a:pPr marL="18288" indent="0">
              <a:buNone/>
            </a:pPr>
            <a:r>
              <a:rPr lang="en-US" altLang="en-US" sz="3600" dirty="0">
                <a:latin typeface="Comic Sans MS" panose="030F0702030302020204" pitchFamily="66" charset="0"/>
              </a:rPr>
              <a:t> Albuquerque, NM 87113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7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13DD-CDE5-427D-A4C8-B58612AD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Adopted vs. Non Adopted Pricing and Freight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186BE8D2-1539-43A6-A55F-5463F444061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934700"/>
              </p:ext>
            </p:extLst>
          </p:nvPr>
        </p:nvGraphicFramePr>
        <p:xfrm>
          <a:off x="1654175" y="1752600"/>
          <a:ext cx="58356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363866" imgH="11915918" progId="Excel.Sheet.8">
                  <p:embed/>
                </p:oleObj>
              </mc:Choice>
              <mc:Fallback>
                <p:oleObj name="Worksheet" r:id="rId2" imgW="15363866" imgH="1191591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4175" y="1752600"/>
                        <a:ext cx="58356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277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971800"/>
            <a:ext cx="70675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38225" y="1447800"/>
            <a:ext cx="7067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Submitting an EON (estimate of needs)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An EON is </a:t>
            </a:r>
            <a:r>
              <a:rPr lang="en-US" sz="2400" u="sng" dirty="0">
                <a:latin typeface="Comic Sans MS" panose="030F0702030302020204" pitchFamily="66" charset="0"/>
              </a:rPr>
              <a:t>not</a:t>
            </a:r>
            <a:r>
              <a:rPr lang="en-US" sz="2400" dirty="0">
                <a:latin typeface="Comic Sans MS" panose="030F0702030302020204" pitchFamily="66" charset="0"/>
              </a:rPr>
              <a:t> an order. To convert the estimate</a:t>
            </a:r>
          </a:p>
        </p:txBody>
      </p:sp>
    </p:spTree>
    <p:extLst>
      <p:ext uri="{BB962C8B-B14F-4D97-AF65-F5344CB8AC3E}">
        <p14:creationId xmlns:p14="http://schemas.microsoft.com/office/powerpoint/2010/main" val="2255507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43100" y="2382044"/>
            <a:ext cx="5257800" cy="209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ORDERS</a:t>
            </a:r>
          </a:p>
        </p:txBody>
      </p:sp>
    </p:spTree>
    <p:extLst>
      <p:ext uri="{BB962C8B-B14F-4D97-AF65-F5344CB8AC3E}">
        <p14:creationId xmlns:p14="http://schemas.microsoft.com/office/powerpoint/2010/main" val="2318623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810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" y="1828800"/>
            <a:ext cx="83058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Once ARCHWAY has “picked up” your order, it can be viewed under the Confirmed Tab.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Once in Confirmed Tab, you can also view each order individually and see what has been shipped.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04900" y="4572000"/>
            <a:ext cx="6934200" cy="584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>
                <a:latin typeface="Comic Sans MS" panose="030F0702030302020204" pitchFamily="66" charset="0"/>
              </a:rPr>
              <a:t>CONFIRMED ORDERS</a:t>
            </a:r>
          </a:p>
        </p:txBody>
      </p:sp>
    </p:spTree>
    <p:extLst>
      <p:ext uri="{BB962C8B-B14F-4D97-AF65-F5344CB8AC3E}">
        <p14:creationId xmlns:p14="http://schemas.microsoft.com/office/powerpoint/2010/main" val="1591425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363" y="321734"/>
            <a:ext cx="391767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463339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rchwa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267" y="372536"/>
            <a:ext cx="16562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5334000" y="1638300"/>
            <a:ext cx="3429000" cy="38100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Check date of when books shipped.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Click on tracking #’s to go to  tracking information to see who signed for packages and when were packages delivered.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69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905000" y="2382044"/>
            <a:ext cx="5257800" cy="209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/>
                <a:cs typeface="Times New Roman"/>
              </a:rPr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2402909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810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863" y="3048000"/>
            <a:ext cx="8418274" cy="761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1981200"/>
            <a:ext cx="326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the Inventory button:</a:t>
            </a:r>
          </a:p>
        </p:txBody>
      </p:sp>
    </p:spTree>
    <p:extLst>
      <p:ext uri="{BB962C8B-B14F-4D97-AF65-F5344CB8AC3E}">
        <p14:creationId xmlns:p14="http://schemas.microsoft.com/office/powerpoint/2010/main" val="1916698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048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66647"/>
            <a:ext cx="6629400" cy="45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11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545" y="2743200"/>
            <a:ext cx="8586910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981200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on the Reports Button:</a:t>
            </a:r>
          </a:p>
        </p:txBody>
      </p:sp>
    </p:spTree>
    <p:extLst>
      <p:ext uri="{BB962C8B-B14F-4D97-AF65-F5344CB8AC3E}">
        <p14:creationId xmlns:p14="http://schemas.microsoft.com/office/powerpoint/2010/main" val="3627455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912" y="2133600"/>
            <a:ext cx="7496175" cy="293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32379" y="12192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Download Inventory Report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Select run report.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3912" y="5257800"/>
            <a:ext cx="58816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Save as an Excel file to use for entering purchases into the itemized list(s) of the annual report.</a:t>
            </a:r>
          </a:p>
        </p:txBody>
      </p:sp>
    </p:spTree>
    <p:extLst>
      <p:ext uri="{BB962C8B-B14F-4D97-AF65-F5344CB8AC3E}">
        <p14:creationId xmlns:p14="http://schemas.microsoft.com/office/powerpoint/2010/main" val="1005961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720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57400"/>
            <a:ext cx="8229600" cy="27432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Add any purchases not made through iSTAR to your EXCEL file.</a:t>
            </a: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endParaRPr lang="en-US" altLang="en-US" sz="2400" dirty="0">
              <a:latin typeface="Comic Sans MS" panose="030F0702030302020204" pitchFamily="66" charset="0"/>
            </a:endParaRPr>
          </a:p>
          <a:p>
            <a:pPr marL="18288" indent="0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NOTE: The file now contains a column which indicates whether the item is </a:t>
            </a:r>
            <a:r>
              <a:rPr lang="en-US" altLang="en-US" sz="2400" b="1" dirty="0">
                <a:latin typeface="Comic Sans MS" panose="030F0702030302020204" pitchFamily="66" charset="0"/>
              </a:rPr>
              <a:t>adopted</a:t>
            </a:r>
            <a:r>
              <a:rPr lang="en-US" altLang="en-US" sz="2400" dirty="0">
                <a:latin typeface="Comic Sans MS" panose="030F0702030302020204" pitchFamily="66" charset="0"/>
              </a:rPr>
              <a:t> or </a:t>
            </a:r>
            <a:r>
              <a:rPr lang="en-US" altLang="en-US" sz="2400" b="1" dirty="0">
                <a:latin typeface="Comic Sans MS" panose="030F0702030302020204" pitchFamily="66" charset="0"/>
              </a:rPr>
              <a:t>non-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  <a:r>
              <a:rPr lang="en-US" altLang="en-US" sz="2400" b="1" dirty="0">
                <a:latin typeface="Comic Sans MS" panose="030F0702030302020204" pitchFamily="66" charset="0"/>
              </a:rPr>
              <a:t>adopted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4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12CAE4-F810-4B26-A67A-D5DA81E06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524036"/>
              </p:ext>
            </p:extLst>
          </p:nvPr>
        </p:nvGraphicFramePr>
        <p:xfrm>
          <a:off x="1963738" y="1397000"/>
          <a:ext cx="52149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5363866" imgH="11972949" progId="Excel.Sheet.8">
                  <p:embed/>
                </p:oleObj>
              </mc:Choice>
              <mc:Fallback>
                <p:oleObj name="Worksheet" r:id="rId2" imgW="15363866" imgH="11972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3738" y="1397000"/>
                        <a:ext cx="52149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268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85800" y="533401"/>
            <a:ext cx="7772400" cy="761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>
                <a:latin typeface="Comic Sans MS" panose="030F0702030302020204" pitchFamily="66" charset="0"/>
              </a:rPr>
              <a:t>Any Questions?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71500" y="2209800"/>
            <a:ext cx="8115300" cy="3581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lnSpc>
                <a:spcPct val="90000"/>
              </a:lnSpc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Please contact Archway at </a:t>
            </a:r>
          </a:p>
          <a:p>
            <a:pPr marL="18288" indent="0" algn="ctr">
              <a:lnSpc>
                <a:spcPct val="90000"/>
              </a:lnSpc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505 317 4829  (</a:t>
            </a:r>
            <a:r>
              <a:rPr lang="en-US" altLang="en-US" sz="2800" dirty="0" err="1">
                <a:latin typeface="Comic Sans MS" panose="030F0702030302020204" pitchFamily="66" charset="0"/>
              </a:rPr>
              <a:t>Carmenlita</a:t>
            </a:r>
            <a:r>
              <a:rPr lang="en-US" altLang="en-US" sz="2800" dirty="0">
                <a:latin typeface="Comic Sans MS" panose="030F0702030302020204" pitchFamily="66" charset="0"/>
              </a:rPr>
              <a:t>) or</a:t>
            </a:r>
          </a:p>
          <a:p>
            <a:pPr marL="18288" indent="0" algn="ctr">
              <a:lnSpc>
                <a:spcPct val="90000"/>
              </a:lnSpc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505 317 4753 (Frank)</a:t>
            </a:r>
          </a:p>
          <a:p>
            <a:pPr marL="18288" indent="0" algn="ctr">
              <a:lnSpc>
                <a:spcPct val="90000"/>
              </a:lnSpc>
              <a:buNone/>
            </a:pPr>
            <a:r>
              <a:rPr lang="en-US" altLang="en-US" sz="2800" dirty="0">
                <a:latin typeface="Comic Sans MS" panose="030F0702030302020204" pitchFamily="66" charset="0"/>
                <a:hlinkClick r:id="rId3"/>
              </a:rPr>
              <a:t>Newmexico_depository_support@archway.com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marL="18288" indent="0" algn="ctr">
              <a:lnSpc>
                <a:spcPct val="90000"/>
              </a:lnSpc>
              <a:buNone/>
            </a:pPr>
            <a:r>
              <a:rPr lang="en-US" altLang="en-US" sz="2800" dirty="0">
                <a:latin typeface="Comic Sans MS" panose="030F0702030302020204" pitchFamily="66" charset="0"/>
                <a:hlinkClick r:id="rId4"/>
              </a:rPr>
              <a:t>Frank_Romero@archway.com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marL="18288" indent="0" algn="ctr">
              <a:lnSpc>
                <a:spcPct val="90000"/>
              </a:lnSpc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marL="18288" indent="0" algn="ctr">
              <a:lnSpc>
                <a:spcPct val="90000"/>
              </a:lnSpc>
              <a:buNone/>
            </a:pPr>
            <a:endParaRPr lang="en-US" alt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6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17D07DD-3FB6-4BC4-814B-F1776EA8C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953524"/>
              </p:ext>
            </p:extLst>
          </p:nvPr>
        </p:nvGraphicFramePr>
        <p:xfrm>
          <a:off x="1781175" y="1397000"/>
          <a:ext cx="5580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230600" imgH="11820650" progId="Excel.Sheet.8">
                  <p:embed/>
                </p:oleObj>
              </mc:Choice>
              <mc:Fallback>
                <p:oleObj name="Worksheet" r:id="rId2" imgW="16230600" imgH="1182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1175" y="1397000"/>
                        <a:ext cx="55800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14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Ordering Materials Online</a:t>
            </a:r>
            <a:b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Entering Inventory Online </a:t>
            </a:r>
          </a:p>
        </p:txBody>
      </p:sp>
      <p:pic>
        <p:nvPicPr>
          <p:cNvPr id="4" name="Content Placeholder 3" descr="Archw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9962" y="2514600"/>
            <a:ext cx="2124075" cy="819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76300" y="19050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4968" y="3661602"/>
            <a:ext cx="477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Instructional Material Ordering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 descr="Login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6588" y="4267200"/>
            <a:ext cx="2330824" cy="50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9702" y="4953000"/>
            <a:ext cx="4844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Listing of Instructional Material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667" y="457200"/>
            <a:ext cx="3666667" cy="79047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" y="2133600"/>
            <a:ext cx="8305800" cy="16002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Tx/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lvl="1" algn="ctr">
              <a:buFontTx/>
              <a:buNone/>
            </a:pPr>
            <a:r>
              <a:rPr lang="en-US" sz="4000" dirty="0">
                <a:latin typeface="Comic Sans MS" panose="030F0702030302020204" pitchFamily="66" charset="0"/>
              </a:rPr>
              <a:t>Welcome</a:t>
            </a:r>
          </a:p>
          <a:p>
            <a:pPr lvl="1" algn="ctr">
              <a:buFontTx/>
              <a:buNone/>
            </a:pPr>
            <a:r>
              <a:rPr lang="en-US" sz="4000" dirty="0">
                <a:latin typeface="Comic Sans MS" panose="030F0702030302020204" pitchFamily="66" charset="0"/>
              </a:rPr>
              <a:t>www.istaronline.com</a:t>
            </a:r>
          </a:p>
          <a:p>
            <a:pPr lvl="1" algn="ctr">
              <a:buFontTx/>
              <a:buNone/>
            </a:pP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6" descr="archwa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95800"/>
            <a:ext cx="2438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6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810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828801"/>
            <a:ext cx="8229600" cy="38862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Capabilities: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Search – Look up Publisher titles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Budget – Add or Edit Budgets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Shop – Place new or edit existing order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Order Inquiry – Check Status, Get POD (proof of delivery)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Inventory – Update Inventory for non iSTAR purchases</a:t>
            </a:r>
          </a:p>
        </p:txBody>
      </p:sp>
    </p:spTree>
    <p:extLst>
      <p:ext uri="{BB962C8B-B14F-4D97-AF65-F5344CB8AC3E}">
        <p14:creationId xmlns:p14="http://schemas.microsoft.com/office/powerpoint/2010/main" val="410042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2" y="228600"/>
            <a:ext cx="41052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3"/>
          <p:cNvSpPr>
            <a:spLocks noChangeAspect="1" noChangeArrowheads="1" noChangeShapeType="1" noTextEdit="1"/>
          </p:cNvSpPr>
          <p:nvPr/>
        </p:nvSpPr>
        <p:spPr bwMode="auto">
          <a:xfrm>
            <a:off x="1143000" y="2613025"/>
            <a:ext cx="6858000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SEARCH</a:t>
            </a:r>
            <a:endParaRPr lang="en-US" sz="36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162323"/>
      </p:ext>
    </p:extLst>
  </p:cSld>
  <p:clrMapOvr>
    <a:masterClrMapping/>
  </p:clrMapOvr>
</p:sld>
</file>

<file path=ppt/theme/theme1.xml><?xml version="1.0" encoding="utf-8"?>
<a:theme xmlns:a="http://schemas.openxmlformats.org/drawingml/2006/main" name="PED master1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5B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5B5"/>
      </a:accent6>
      <a:hlink>
        <a:srgbClr val="0000FF"/>
      </a:hlink>
      <a:folHlink>
        <a:srgbClr val="800080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799</Words>
  <Application>Microsoft Office PowerPoint</Application>
  <PresentationFormat>On-screen Show (4:3)</PresentationFormat>
  <Paragraphs>152</Paragraphs>
  <Slides>40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Comic Sans MS</vt:lpstr>
      <vt:lpstr>Tahoma</vt:lpstr>
      <vt:lpstr>Times New Roman</vt:lpstr>
      <vt:lpstr>Wingdings</vt:lpstr>
      <vt:lpstr>PED master1</vt:lpstr>
      <vt:lpstr>Worksheet</vt:lpstr>
      <vt:lpstr>PowerPoint Presentation</vt:lpstr>
      <vt:lpstr>ARCHWAY BOOK DEPOSITORY</vt:lpstr>
      <vt:lpstr>Adopted vs. Non Adopted Pricing and Freight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NMPED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Beth.Gudbrandsen</dc:creator>
  <cp:lastModifiedBy>Burns, Anthony, PED</cp:lastModifiedBy>
  <cp:revision>54</cp:revision>
  <cp:lastPrinted>2019-03-22T15:59:38Z</cp:lastPrinted>
  <dcterms:created xsi:type="dcterms:W3CDTF">2017-02-08T21:22:10Z</dcterms:created>
  <dcterms:modified xsi:type="dcterms:W3CDTF">2023-04-17T16:35:18Z</dcterms:modified>
</cp:coreProperties>
</file>