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 id="2147483751" r:id="rId5"/>
  </p:sldMasterIdLst>
  <p:notesMasterIdLst>
    <p:notesMasterId r:id="rId79"/>
  </p:notesMasterIdLst>
  <p:sldIdLst>
    <p:sldId id="256" r:id="rId6"/>
    <p:sldId id="257" r:id="rId7"/>
    <p:sldId id="258" r:id="rId8"/>
    <p:sldId id="260" r:id="rId9"/>
    <p:sldId id="261" r:id="rId10"/>
    <p:sldId id="262" r:id="rId11"/>
    <p:sldId id="264" r:id="rId12"/>
    <p:sldId id="266" r:id="rId13"/>
    <p:sldId id="273" r:id="rId14"/>
    <p:sldId id="271" r:id="rId15"/>
    <p:sldId id="272" r:id="rId16"/>
    <p:sldId id="281" r:id="rId17"/>
    <p:sldId id="278" r:id="rId18"/>
    <p:sldId id="279" r:id="rId19"/>
    <p:sldId id="362" r:id="rId20"/>
    <p:sldId id="274" r:id="rId21"/>
    <p:sldId id="276" r:id="rId22"/>
    <p:sldId id="283" r:id="rId23"/>
    <p:sldId id="284" r:id="rId24"/>
    <p:sldId id="361" r:id="rId25"/>
    <p:sldId id="286" r:id="rId26"/>
    <p:sldId id="288" r:id="rId27"/>
    <p:sldId id="290" r:id="rId28"/>
    <p:sldId id="363" r:id="rId29"/>
    <p:sldId id="292" r:id="rId30"/>
    <p:sldId id="268" r:id="rId31"/>
    <p:sldId id="269" r:id="rId32"/>
    <p:sldId id="294" r:id="rId33"/>
    <p:sldId id="295" r:id="rId34"/>
    <p:sldId id="296" r:id="rId35"/>
    <p:sldId id="297" r:id="rId36"/>
    <p:sldId id="306" r:id="rId37"/>
    <p:sldId id="307" r:id="rId38"/>
    <p:sldId id="308" r:id="rId39"/>
    <p:sldId id="309" r:id="rId40"/>
    <p:sldId id="310" r:id="rId41"/>
    <p:sldId id="369" r:id="rId42"/>
    <p:sldId id="311" r:id="rId43"/>
    <p:sldId id="364" r:id="rId44"/>
    <p:sldId id="324" r:id="rId45"/>
    <p:sldId id="325" r:id="rId46"/>
    <p:sldId id="326" r:id="rId47"/>
    <p:sldId id="328" r:id="rId48"/>
    <p:sldId id="329" r:id="rId49"/>
    <p:sldId id="330" r:id="rId50"/>
    <p:sldId id="331" r:id="rId51"/>
    <p:sldId id="333" r:id="rId52"/>
    <p:sldId id="334" r:id="rId53"/>
    <p:sldId id="360" r:id="rId54"/>
    <p:sldId id="335" r:id="rId55"/>
    <p:sldId id="336" r:id="rId56"/>
    <p:sldId id="337" r:id="rId57"/>
    <p:sldId id="338" r:id="rId58"/>
    <p:sldId id="339" r:id="rId59"/>
    <p:sldId id="341" r:id="rId60"/>
    <p:sldId id="342" r:id="rId61"/>
    <p:sldId id="343" r:id="rId62"/>
    <p:sldId id="345" r:id="rId63"/>
    <p:sldId id="367" r:id="rId64"/>
    <p:sldId id="347" r:id="rId65"/>
    <p:sldId id="348" r:id="rId66"/>
    <p:sldId id="349" r:id="rId67"/>
    <p:sldId id="351" r:id="rId68"/>
    <p:sldId id="352" r:id="rId69"/>
    <p:sldId id="370" r:id="rId70"/>
    <p:sldId id="368" r:id="rId71"/>
    <p:sldId id="353" r:id="rId72"/>
    <p:sldId id="354" r:id="rId73"/>
    <p:sldId id="355" r:id="rId74"/>
    <p:sldId id="356" r:id="rId75"/>
    <p:sldId id="358" r:id="rId76"/>
    <p:sldId id="359" r:id="rId77"/>
    <p:sldId id="365"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B8"/>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E648C-2887-4151-95DE-B97164BAFEF4}" v="19" dt="2023-04-10T16:22:16.376"/>
    <p1510:client id="{80A73617-F1A3-1BDD-EAA6-78E9937A3F43}" v="96" dt="2023-04-05T20:15:59.892"/>
    <p1510:client id="{C4C66B57-9ABC-DA48-0B6C-472CE6FFFD5A}" v="20" dt="2023-04-04T20:30:19.958"/>
    <p1510:client id="{F96A3C89-28B8-5BA9-939A-ED16DE87EAB4}" v="23" dt="2023-04-04T21:53:56.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56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D5F9E-3A65-4886-A6E0-D3FAECCA9CE4}" type="doc">
      <dgm:prSet loTypeId="urn:microsoft.com/office/officeart/2005/8/layout/vList2" loCatId="list" qsTypeId="urn:microsoft.com/office/officeart/2005/8/quickstyle/simple3" qsCatId="simple" csTypeId="urn:microsoft.com/office/officeart/2005/8/colors/colorful5" csCatId="colorful"/>
      <dgm:spPr/>
      <dgm:t>
        <a:bodyPr/>
        <a:lstStyle/>
        <a:p>
          <a:endParaRPr lang="en-US"/>
        </a:p>
      </dgm:t>
    </dgm:pt>
    <dgm:pt modelId="{9D4298B7-F867-4820-B888-203852A1BE8F}">
      <dgm:prSet/>
      <dgm:spPr/>
      <dgm:t>
        <a:bodyPr/>
        <a:lstStyle/>
        <a:p>
          <a:r>
            <a:rPr lang="en-US"/>
            <a:t>The </a:t>
          </a:r>
          <a:r>
            <a:rPr lang="en-US" b="1"/>
            <a:t>Seamless Summer Option (SSO) </a:t>
          </a:r>
          <a:r>
            <a:rPr lang="en-US"/>
            <a:t>combines features of the NSLP, SBP, and the Summer Food Service Program. This option reduces the paperwork and administrative burden making it easier for schools to feed children from low-income areas during the traditional summer vacation periods.</a:t>
          </a:r>
        </a:p>
      </dgm:t>
    </dgm:pt>
    <dgm:pt modelId="{147E5D6E-78E9-4228-945B-A732038FB333}" type="parTrans" cxnId="{9BA27D80-1DAE-435B-B32C-1ABCBBD48EF7}">
      <dgm:prSet/>
      <dgm:spPr/>
      <dgm:t>
        <a:bodyPr/>
        <a:lstStyle/>
        <a:p>
          <a:endParaRPr lang="en-US"/>
        </a:p>
      </dgm:t>
    </dgm:pt>
    <dgm:pt modelId="{29CDDA73-3CDF-4737-A81F-31B24F1B1247}" type="sibTrans" cxnId="{9BA27D80-1DAE-435B-B32C-1ABCBBD48EF7}">
      <dgm:prSet/>
      <dgm:spPr/>
      <dgm:t>
        <a:bodyPr/>
        <a:lstStyle/>
        <a:p>
          <a:endParaRPr lang="en-US"/>
        </a:p>
      </dgm:t>
    </dgm:pt>
    <dgm:pt modelId="{4B90CEEA-BFA9-4FD9-82B3-DDBEA441426A}">
      <dgm:prSet/>
      <dgm:spPr/>
      <dgm:t>
        <a:bodyPr/>
        <a:lstStyle/>
        <a:p>
          <a:r>
            <a:rPr lang="en-US"/>
            <a:t>The </a:t>
          </a:r>
          <a:r>
            <a:rPr lang="en-US" b="1"/>
            <a:t>After School Snack Program (ASSP) </a:t>
          </a:r>
          <a:r>
            <a:rPr lang="en-US"/>
            <a:t>provides reimbursement for snacks provided to school children participating in structured enrichment programs after the school day ends. Schools with 50% or greater free and reduced-price eligible students, or in the attendance area of a school with 50% or greater free and reduced-price eligible students, may provide the snacks at no charge to any participating student.</a:t>
          </a:r>
        </a:p>
      </dgm:t>
    </dgm:pt>
    <dgm:pt modelId="{8DC8A00C-0534-47EF-886C-A55C0645681F}" type="parTrans" cxnId="{B48AAE12-DA19-4C91-B052-0E6174DBDD0D}">
      <dgm:prSet/>
      <dgm:spPr/>
      <dgm:t>
        <a:bodyPr/>
        <a:lstStyle/>
        <a:p>
          <a:endParaRPr lang="en-US"/>
        </a:p>
      </dgm:t>
    </dgm:pt>
    <dgm:pt modelId="{33D11352-B22F-4E5E-A2C0-53556C19C519}" type="sibTrans" cxnId="{B48AAE12-DA19-4C91-B052-0E6174DBDD0D}">
      <dgm:prSet/>
      <dgm:spPr/>
      <dgm:t>
        <a:bodyPr/>
        <a:lstStyle/>
        <a:p>
          <a:endParaRPr lang="en-US"/>
        </a:p>
      </dgm:t>
    </dgm:pt>
    <dgm:pt modelId="{E4621785-12A3-43AB-B222-9C1C636A4C59}" type="pres">
      <dgm:prSet presAssocID="{0D0D5F9E-3A65-4886-A6E0-D3FAECCA9CE4}" presName="linear" presStyleCnt="0">
        <dgm:presLayoutVars>
          <dgm:animLvl val="lvl"/>
          <dgm:resizeHandles val="exact"/>
        </dgm:presLayoutVars>
      </dgm:prSet>
      <dgm:spPr/>
    </dgm:pt>
    <dgm:pt modelId="{4C236DCE-9CC9-4486-AC6F-23A7F48ED140}" type="pres">
      <dgm:prSet presAssocID="{9D4298B7-F867-4820-B888-203852A1BE8F}" presName="parentText" presStyleLbl="node1" presStyleIdx="0" presStyleCnt="2">
        <dgm:presLayoutVars>
          <dgm:chMax val="0"/>
          <dgm:bulletEnabled val="1"/>
        </dgm:presLayoutVars>
      </dgm:prSet>
      <dgm:spPr/>
    </dgm:pt>
    <dgm:pt modelId="{7CBDC899-0032-427D-A97D-A57D0D5561BC}" type="pres">
      <dgm:prSet presAssocID="{29CDDA73-3CDF-4737-A81F-31B24F1B1247}" presName="spacer" presStyleCnt="0"/>
      <dgm:spPr/>
    </dgm:pt>
    <dgm:pt modelId="{0CEE7F76-76C0-44D0-87C0-48327DD8C30C}" type="pres">
      <dgm:prSet presAssocID="{4B90CEEA-BFA9-4FD9-82B3-DDBEA441426A}" presName="parentText" presStyleLbl="node1" presStyleIdx="1" presStyleCnt="2">
        <dgm:presLayoutVars>
          <dgm:chMax val="0"/>
          <dgm:bulletEnabled val="1"/>
        </dgm:presLayoutVars>
      </dgm:prSet>
      <dgm:spPr/>
    </dgm:pt>
  </dgm:ptLst>
  <dgm:cxnLst>
    <dgm:cxn modelId="{B48AAE12-DA19-4C91-B052-0E6174DBDD0D}" srcId="{0D0D5F9E-3A65-4886-A6E0-D3FAECCA9CE4}" destId="{4B90CEEA-BFA9-4FD9-82B3-DDBEA441426A}" srcOrd="1" destOrd="0" parTransId="{8DC8A00C-0534-47EF-886C-A55C0645681F}" sibTransId="{33D11352-B22F-4E5E-A2C0-53556C19C519}"/>
    <dgm:cxn modelId="{1592E765-87BF-4DA4-91D2-7A9296D15C8B}" type="presOf" srcId="{9D4298B7-F867-4820-B888-203852A1BE8F}" destId="{4C236DCE-9CC9-4486-AC6F-23A7F48ED140}" srcOrd="0" destOrd="0" presId="urn:microsoft.com/office/officeart/2005/8/layout/vList2"/>
    <dgm:cxn modelId="{9BA27D80-1DAE-435B-B32C-1ABCBBD48EF7}" srcId="{0D0D5F9E-3A65-4886-A6E0-D3FAECCA9CE4}" destId="{9D4298B7-F867-4820-B888-203852A1BE8F}" srcOrd="0" destOrd="0" parTransId="{147E5D6E-78E9-4228-945B-A732038FB333}" sibTransId="{29CDDA73-3CDF-4737-A81F-31B24F1B1247}"/>
    <dgm:cxn modelId="{51A53FA5-227B-47B0-BE7E-848557454B32}" type="presOf" srcId="{0D0D5F9E-3A65-4886-A6E0-D3FAECCA9CE4}" destId="{E4621785-12A3-43AB-B222-9C1C636A4C59}" srcOrd="0" destOrd="0" presId="urn:microsoft.com/office/officeart/2005/8/layout/vList2"/>
    <dgm:cxn modelId="{F50E16AE-0FC4-481E-B2E3-4CCDF990BC14}" type="presOf" srcId="{4B90CEEA-BFA9-4FD9-82B3-DDBEA441426A}" destId="{0CEE7F76-76C0-44D0-87C0-48327DD8C30C}" srcOrd="0" destOrd="0" presId="urn:microsoft.com/office/officeart/2005/8/layout/vList2"/>
    <dgm:cxn modelId="{81B7D972-A40E-4E11-A715-1022D9C95159}" type="presParOf" srcId="{E4621785-12A3-43AB-B222-9C1C636A4C59}" destId="{4C236DCE-9CC9-4486-AC6F-23A7F48ED140}" srcOrd="0" destOrd="0" presId="urn:microsoft.com/office/officeart/2005/8/layout/vList2"/>
    <dgm:cxn modelId="{98D79AFE-D543-441D-8402-7D83A0B5AA82}" type="presParOf" srcId="{E4621785-12A3-43AB-B222-9C1C636A4C59}" destId="{7CBDC899-0032-427D-A97D-A57D0D5561BC}" srcOrd="1" destOrd="0" presId="urn:microsoft.com/office/officeart/2005/8/layout/vList2"/>
    <dgm:cxn modelId="{339F4AE4-77AB-4B1D-81C4-2BCE81C576E1}" type="presParOf" srcId="{E4621785-12A3-43AB-B222-9C1C636A4C59}" destId="{0CEE7F76-76C0-44D0-87C0-48327DD8C30C}"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36DCE-9CC9-4486-AC6F-23A7F48ED140}">
      <dsp:nvSpPr>
        <dsp:cNvPr id="0" name=""/>
        <dsp:cNvSpPr/>
      </dsp:nvSpPr>
      <dsp:spPr>
        <a:xfrm>
          <a:off x="0" y="344891"/>
          <a:ext cx="5955658" cy="2321865"/>
        </a:xfrm>
        <a:prstGeom prst="roundRect">
          <a:avLst/>
        </a:prstGeom>
        <a:gradFill rotWithShape="0">
          <a:gsLst>
            <a:gs pos="0">
              <a:schemeClr val="accent5">
                <a:hueOff val="0"/>
                <a:satOff val="0"/>
                <a:lumOff val="0"/>
                <a:alphaOff val="0"/>
                <a:tint val="60000"/>
                <a:satMod val="100000"/>
                <a:lumMod val="110000"/>
              </a:schemeClr>
            </a:gs>
            <a:gs pos="100000">
              <a:schemeClr val="accent5">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a:t>
          </a:r>
          <a:r>
            <a:rPr lang="en-US" sz="1800" b="1" kern="1200"/>
            <a:t>Seamless Summer Option (SSO) </a:t>
          </a:r>
          <a:r>
            <a:rPr lang="en-US" sz="1800" kern="1200"/>
            <a:t>combines features of the NSLP, SBP, and the Summer Food Service Program. This option reduces the paperwork and administrative burden making it easier for schools to feed children from low-income areas during the traditional summer vacation periods.</a:t>
          </a:r>
        </a:p>
      </dsp:txBody>
      <dsp:txXfrm>
        <a:off x="113344" y="458235"/>
        <a:ext cx="5728970" cy="2095177"/>
      </dsp:txXfrm>
    </dsp:sp>
    <dsp:sp modelId="{0CEE7F76-76C0-44D0-87C0-48327DD8C30C}">
      <dsp:nvSpPr>
        <dsp:cNvPr id="0" name=""/>
        <dsp:cNvSpPr/>
      </dsp:nvSpPr>
      <dsp:spPr>
        <a:xfrm>
          <a:off x="0" y="2718597"/>
          <a:ext cx="5955658" cy="2321865"/>
        </a:xfrm>
        <a:prstGeom prst="roundRect">
          <a:avLst/>
        </a:prstGeom>
        <a:gradFill rotWithShape="0">
          <a:gsLst>
            <a:gs pos="0">
              <a:schemeClr val="accent5">
                <a:hueOff val="-16063984"/>
                <a:satOff val="2870"/>
                <a:lumOff val="-6275"/>
                <a:alphaOff val="0"/>
                <a:tint val="60000"/>
                <a:satMod val="100000"/>
                <a:lumMod val="110000"/>
              </a:schemeClr>
            </a:gs>
            <a:gs pos="100000">
              <a:schemeClr val="accent5">
                <a:hueOff val="-16063984"/>
                <a:satOff val="2870"/>
                <a:lumOff val="-6275"/>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The </a:t>
          </a:r>
          <a:r>
            <a:rPr lang="en-US" sz="1800" b="1" kern="1200"/>
            <a:t>After School Snack Program (ASSP) </a:t>
          </a:r>
          <a:r>
            <a:rPr lang="en-US" sz="1800" kern="1200"/>
            <a:t>provides reimbursement for snacks provided to school children participating in structured enrichment programs after the school day ends. Schools with 50% or greater free and reduced-price eligible students, or in the attendance area of a school with 50% or greater free and reduced-price eligible students, may provide the snacks at no charge to any participating student.</a:t>
          </a:r>
        </a:p>
      </dsp:txBody>
      <dsp:txXfrm>
        <a:off x="113344" y="2831941"/>
        <a:ext cx="5728970" cy="209517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F45928-6FFE-43C7-967B-EF5879600ECE}"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E873B-39A0-4341-A35F-2C74452B41F9}" type="slidenum">
              <a:rPr lang="en-US" smtClean="0"/>
              <a:t>‹#›</a:t>
            </a:fld>
            <a:endParaRPr lang="en-US"/>
          </a:p>
        </p:txBody>
      </p:sp>
    </p:spTree>
    <p:extLst>
      <p:ext uri="{BB962C8B-B14F-4D97-AF65-F5344CB8AC3E}">
        <p14:creationId xmlns:p14="http://schemas.microsoft.com/office/powerpoint/2010/main" val="2545058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0DAF509-D478-41F0-A495-8226CA16436B}"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153151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DAF509-D478-41F0-A495-8226CA16436B}"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2631501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DAF509-D478-41F0-A495-8226CA16436B}"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1292344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DAF509-D478-41F0-A495-8226CA16436B}"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732A02BD-38E7-46F9-BD7A-C18720FE9E6B}"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121745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DAF509-D478-41F0-A495-8226CA16436B}"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3168821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0DAF509-D478-41F0-A495-8226CA16436B}" type="datetimeFigureOut">
              <a:rPr lang="en-US" smtClean="0"/>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46263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0DAF509-D478-41F0-A495-8226CA16436B}" type="datetimeFigureOut">
              <a:rPr lang="en-US" smtClean="0"/>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3145405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DAF509-D478-41F0-A495-8226CA16436B}"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254412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00DAF509-D478-41F0-A495-8226CA16436B}" type="datetimeFigureOut">
              <a:rPr lang="en-US" smtClean="0"/>
              <a:t>4/10/2023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732A02BD-38E7-46F9-BD7A-C18720FE9E6B}" type="slidenum">
              <a:rPr lang="en-US" smtClean="0"/>
              <a:t>‹#›</a:t>
            </a:fld>
            <a:endParaRPr lang="en-US"/>
          </a:p>
        </p:txBody>
      </p:sp>
    </p:spTree>
    <p:extLst>
      <p:ext uri="{BB962C8B-B14F-4D97-AF65-F5344CB8AC3E}">
        <p14:creationId xmlns:p14="http://schemas.microsoft.com/office/powerpoint/2010/main" val="4191949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4"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5979587"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rgbClr val="048A8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rgbClr val="3A3D4B"/>
                </a:solidFill>
              </a:defRPr>
            </a:lvl1pPr>
          </a:lstStyle>
          <a:p>
            <a:r>
              <a:rPr lang="en-US"/>
              <a:t>Click to edit Master title style</a:t>
            </a:r>
          </a:p>
        </p:txBody>
      </p:sp>
      <p:sp>
        <p:nvSpPr>
          <p:cNvPr id="15" name="Picture Placeholder 14" descr="An empty placeholder to add an image. Click on the placeholder and select the image that you wish to add"/>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1229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D712C-4476-7E5F-6852-3E85ABB99E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DFF6BF-BE07-5587-2F26-6393CC7BA6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9ACF49-081C-B726-07C4-D136EA529D4F}"/>
              </a:ext>
            </a:extLst>
          </p:cNvPr>
          <p:cNvSpPr>
            <a:spLocks noGrp="1"/>
          </p:cNvSpPr>
          <p:nvPr>
            <p:ph type="dt" sz="half" idx="10"/>
          </p:nvPr>
        </p:nvSpPr>
        <p:spPr/>
        <p:txBody>
          <a:bodyPr/>
          <a:lstStyle/>
          <a:p>
            <a:fld id="{00DAF509-D478-41F0-A495-8226CA16436B}" type="datetimeFigureOut">
              <a:rPr lang="en-US" smtClean="0"/>
              <a:t>4/10/2023</a:t>
            </a:fld>
            <a:endParaRPr lang="en-US"/>
          </a:p>
        </p:txBody>
      </p:sp>
      <p:sp>
        <p:nvSpPr>
          <p:cNvPr id="5" name="Footer Placeholder 4">
            <a:extLst>
              <a:ext uri="{FF2B5EF4-FFF2-40B4-BE49-F238E27FC236}">
                <a16:creationId xmlns:a16="http://schemas.microsoft.com/office/drawing/2014/main" id="{02737F40-274A-E7AB-FBC7-6DEABAE3E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FD300-44E5-7F64-BD00-0426FA7624E2}"/>
              </a:ext>
            </a:extLst>
          </p:cNvPr>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1911702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DAF509-D478-41F0-A495-8226CA16436B}"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3332452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44CBE-AA2E-4801-4D2A-27342D656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22BA4B-FB6F-90CD-2EC4-831FFA83E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7CF90-EC91-88CC-B07D-9366F4E1C056}"/>
              </a:ext>
            </a:extLst>
          </p:cNvPr>
          <p:cNvSpPr>
            <a:spLocks noGrp="1"/>
          </p:cNvSpPr>
          <p:nvPr>
            <p:ph type="dt" sz="half" idx="10"/>
          </p:nvPr>
        </p:nvSpPr>
        <p:spPr/>
        <p:txBody>
          <a:bodyPr/>
          <a:lstStyle/>
          <a:p>
            <a:fld id="{00DAF509-D478-41F0-A495-8226CA16436B}" type="datetimeFigureOut">
              <a:rPr lang="en-US" smtClean="0"/>
              <a:t>4/10/2023</a:t>
            </a:fld>
            <a:endParaRPr lang="en-US"/>
          </a:p>
        </p:txBody>
      </p:sp>
      <p:sp>
        <p:nvSpPr>
          <p:cNvPr id="5" name="Footer Placeholder 4">
            <a:extLst>
              <a:ext uri="{FF2B5EF4-FFF2-40B4-BE49-F238E27FC236}">
                <a16:creationId xmlns:a16="http://schemas.microsoft.com/office/drawing/2014/main" id="{FA84D952-7A04-2F80-A851-39D176D4D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52175-5CBF-2CAD-FAC0-49F9AB695529}"/>
              </a:ext>
            </a:extLst>
          </p:cNvPr>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3808604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06837-939F-B6A4-72AF-D5B3AA472E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C4B4AD-C49B-C5A0-2B50-D6A7BD9CD5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61B35-2D7B-456D-10B9-97F4D1A74C3C}"/>
              </a:ext>
            </a:extLst>
          </p:cNvPr>
          <p:cNvSpPr>
            <a:spLocks noGrp="1"/>
          </p:cNvSpPr>
          <p:nvPr>
            <p:ph type="dt" sz="half" idx="10"/>
          </p:nvPr>
        </p:nvSpPr>
        <p:spPr/>
        <p:txBody>
          <a:bodyPr/>
          <a:lstStyle/>
          <a:p>
            <a:fld id="{00DAF509-D478-41F0-A495-8226CA16436B}" type="datetimeFigureOut">
              <a:rPr lang="en-US" smtClean="0"/>
              <a:t>4/10/2023</a:t>
            </a:fld>
            <a:endParaRPr lang="en-US"/>
          </a:p>
        </p:txBody>
      </p:sp>
      <p:sp>
        <p:nvSpPr>
          <p:cNvPr id="5" name="Footer Placeholder 4">
            <a:extLst>
              <a:ext uri="{FF2B5EF4-FFF2-40B4-BE49-F238E27FC236}">
                <a16:creationId xmlns:a16="http://schemas.microsoft.com/office/drawing/2014/main" id="{25CC2790-1B42-1A87-CFE9-00B27854EF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8E9EA-5A8C-784E-6F38-37E466C6C15A}"/>
              </a:ext>
            </a:extLst>
          </p:cNvPr>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3416914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DE18B-4DF0-9829-ED00-34F3F19B7C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544EC9-A98F-0DD8-331A-0AF563638C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5266DB-41AB-4AB6-2331-2E96E30B93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A5A00D-E946-66EA-E2BE-E5277F7E6DDA}"/>
              </a:ext>
            </a:extLst>
          </p:cNvPr>
          <p:cNvSpPr>
            <a:spLocks noGrp="1"/>
          </p:cNvSpPr>
          <p:nvPr>
            <p:ph type="dt" sz="half" idx="10"/>
          </p:nvPr>
        </p:nvSpPr>
        <p:spPr/>
        <p:txBody>
          <a:bodyPr/>
          <a:lstStyle/>
          <a:p>
            <a:fld id="{00DAF509-D478-41F0-A495-8226CA16436B}" type="datetimeFigureOut">
              <a:rPr lang="en-US" smtClean="0"/>
              <a:t>4/10/2023</a:t>
            </a:fld>
            <a:endParaRPr lang="en-US"/>
          </a:p>
        </p:txBody>
      </p:sp>
      <p:sp>
        <p:nvSpPr>
          <p:cNvPr id="6" name="Footer Placeholder 5">
            <a:extLst>
              <a:ext uri="{FF2B5EF4-FFF2-40B4-BE49-F238E27FC236}">
                <a16:creationId xmlns:a16="http://schemas.microsoft.com/office/drawing/2014/main" id="{52BDD865-9CAE-DB30-1F36-F74DBA6988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4F7D8-9FE6-1E27-4814-4CA8F1F4EB58}"/>
              </a:ext>
            </a:extLst>
          </p:cNvPr>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1393895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34F79-DA61-53EF-AC3B-7C2A161A73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8E9C5B-E038-C28F-6CA4-90B0FE3827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611EC4-BEBF-26DF-8EDC-4581809F79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1D1FCA-FFD4-66FA-662F-D3AAC97918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A696B8-2782-5EC4-0CD2-CEABA13008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ADEA84-9783-CF31-B9EA-D5A6ECADEB41}"/>
              </a:ext>
            </a:extLst>
          </p:cNvPr>
          <p:cNvSpPr>
            <a:spLocks noGrp="1"/>
          </p:cNvSpPr>
          <p:nvPr>
            <p:ph type="dt" sz="half" idx="10"/>
          </p:nvPr>
        </p:nvSpPr>
        <p:spPr/>
        <p:txBody>
          <a:bodyPr/>
          <a:lstStyle/>
          <a:p>
            <a:fld id="{00DAF509-D478-41F0-A495-8226CA16436B}" type="datetimeFigureOut">
              <a:rPr lang="en-US" smtClean="0"/>
              <a:t>4/10/2023</a:t>
            </a:fld>
            <a:endParaRPr lang="en-US"/>
          </a:p>
        </p:txBody>
      </p:sp>
      <p:sp>
        <p:nvSpPr>
          <p:cNvPr id="8" name="Footer Placeholder 7">
            <a:extLst>
              <a:ext uri="{FF2B5EF4-FFF2-40B4-BE49-F238E27FC236}">
                <a16:creationId xmlns:a16="http://schemas.microsoft.com/office/drawing/2014/main" id="{F6C1F541-4E9D-EF1C-814A-1F7DF738D8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94C2E1-7AD8-5258-3D91-CAE5134B37A3}"/>
              </a:ext>
            </a:extLst>
          </p:cNvPr>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3716607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82F76-4D49-CED4-07AB-BF84513F46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995AA9-1F59-0952-69C4-C0B7C6D7237A}"/>
              </a:ext>
            </a:extLst>
          </p:cNvPr>
          <p:cNvSpPr>
            <a:spLocks noGrp="1"/>
          </p:cNvSpPr>
          <p:nvPr>
            <p:ph type="dt" sz="half" idx="10"/>
          </p:nvPr>
        </p:nvSpPr>
        <p:spPr/>
        <p:txBody>
          <a:bodyPr/>
          <a:lstStyle/>
          <a:p>
            <a:fld id="{00DAF509-D478-41F0-A495-8226CA16436B}" type="datetimeFigureOut">
              <a:rPr lang="en-US" smtClean="0"/>
              <a:t>4/10/2023</a:t>
            </a:fld>
            <a:endParaRPr lang="en-US"/>
          </a:p>
        </p:txBody>
      </p:sp>
      <p:sp>
        <p:nvSpPr>
          <p:cNvPr id="4" name="Footer Placeholder 3">
            <a:extLst>
              <a:ext uri="{FF2B5EF4-FFF2-40B4-BE49-F238E27FC236}">
                <a16:creationId xmlns:a16="http://schemas.microsoft.com/office/drawing/2014/main" id="{10B9B6F2-0751-7FEE-DA4C-1AFB3685DA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24459B-01CB-EE1A-4552-4D33680D3DA0}"/>
              </a:ext>
            </a:extLst>
          </p:cNvPr>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1404219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26DA98-5E28-AF08-031C-FEAAF6737AF3}"/>
              </a:ext>
            </a:extLst>
          </p:cNvPr>
          <p:cNvSpPr>
            <a:spLocks noGrp="1"/>
          </p:cNvSpPr>
          <p:nvPr>
            <p:ph type="dt" sz="half" idx="10"/>
          </p:nvPr>
        </p:nvSpPr>
        <p:spPr/>
        <p:txBody>
          <a:bodyPr/>
          <a:lstStyle/>
          <a:p>
            <a:fld id="{00DAF509-D478-41F0-A495-8226CA16436B}" type="datetimeFigureOut">
              <a:rPr lang="en-US" smtClean="0"/>
              <a:t>4/10/2023</a:t>
            </a:fld>
            <a:endParaRPr lang="en-US"/>
          </a:p>
        </p:txBody>
      </p:sp>
      <p:sp>
        <p:nvSpPr>
          <p:cNvPr id="3" name="Footer Placeholder 2">
            <a:extLst>
              <a:ext uri="{FF2B5EF4-FFF2-40B4-BE49-F238E27FC236}">
                <a16:creationId xmlns:a16="http://schemas.microsoft.com/office/drawing/2014/main" id="{AA01D801-E915-D8D6-8B48-8F3387DCBD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A7E05D-2C14-0096-9460-28E696092834}"/>
              </a:ext>
            </a:extLst>
          </p:cNvPr>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3721302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0872-769D-01FE-10A3-0B695699D2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CD4464-782A-3E3F-90EA-CE0EF791E0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A9C1FF-FF87-7F02-F548-9FC2CB514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11D87-D543-5154-8D01-2935AF01CEB3}"/>
              </a:ext>
            </a:extLst>
          </p:cNvPr>
          <p:cNvSpPr>
            <a:spLocks noGrp="1"/>
          </p:cNvSpPr>
          <p:nvPr>
            <p:ph type="dt" sz="half" idx="10"/>
          </p:nvPr>
        </p:nvSpPr>
        <p:spPr/>
        <p:txBody>
          <a:bodyPr/>
          <a:lstStyle/>
          <a:p>
            <a:fld id="{00DAF509-D478-41F0-A495-8226CA16436B}" type="datetimeFigureOut">
              <a:rPr lang="en-US" smtClean="0"/>
              <a:t>4/10/2023</a:t>
            </a:fld>
            <a:endParaRPr lang="en-US"/>
          </a:p>
        </p:txBody>
      </p:sp>
      <p:sp>
        <p:nvSpPr>
          <p:cNvPr id="6" name="Footer Placeholder 5">
            <a:extLst>
              <a:ext uri="{FF2B5EF4-FFF2-40B4-BE49-F238E27FC236}">
                <a16:creationId xmlns:a16="http://schemas.microsoft.com/office/drawing/2014/main" id="{BF12E4ED-CBB5-ACA5-E9A8-7B588933CA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1DA1A3-8FE5-AF34-8346-AC89D0879B84}"/>
              </a:ext>
            </a:extLst>
          </p:cNvPr>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3453544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4CB2C-561B-BB5F-4277-711683769E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BC03B7-795D-5FB6-AD92-435AE50636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B603A8-1BD5-448F-80F7-8CEF594422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C2A2FF-75F8-F25B-F8AD-EC2058CBF856}"/>
              </a:ext>
            </a:extLst>
          </p:cNvPr>
          <p:cNvSpPr>
            <a:spLocks noGrp="1"/>
          </p:cNvSpPr>
          <p:nvPr>
            <p:ph type="dt" sz="half" idx="10"/>
          </p:nvPr>
        </p:nvSpPr>
        <p:spPr/>
        <p:txBody>
          <a:bodyPr/>
          <a:lstStyle/>
          <a:p>
            <a:fld id="{00DAF509-D478-41F0-A495-8226CA16436B}" type="datetimeFigureOut">
              <a:rPr lang="en-US" smtClean="0"/>
              <a:t>4/10/2023</a:t>
            </a:fld>
            <a:endParaRPr lang="en-US"/>
          </a:p>
        </p:txBody>
      </p:sp>
      <p:sp>
        <p:nvSpPr>
          <p:cNvPr id="6" name="Footer Placeholder 5">
            <a:extLst>
              <a:ext uri="{FF2B5EF4-FFF2-40B4-BE49-F238E27FC236}">
                <a16:creationId xmlns:a16="http://schemas.microsoft.com/office/drawing/2014/main" id="{1DE259FB-02DE-509B-FF02-F19D746466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E9FE98-6163-9384-B1A3-0AC06F0B464E}"/>
              </a:ext>
            </a:extLst>
          </p:cNvPr>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2740993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7FEE-003B-310E-295D-BC1EF07A3A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45A02E-5D22-B27D-A54D-672E90F820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92BFE-6931-CDCA-21D4-638B1EC85C14}"/>
              </a:ext>
            </a:extLst>
          </p:cNvPr>
          <p:cNvSpPr>
            <a:spLocks noGrp="1"/>
          </p:cNvSpPr>
          <p:nvPr>
            <p:ph type="dt" sz="half" idx="10"/>
          </p:nvPr>
        </p:nvSpPr>
        <p:spPr/>
        <p:txBody>
          <a:bodyPr/>
          <a:lstStyle/>
          <a:p>
            <a:fld id="{00DAF509-D478-41F0-A495-8226CA16436B}" type="datetimeFigureOut">
              <a:rPr lang="en-US" smtClean="0"/>
              <a:t>4/10/2023</a:t>
            </a:fld>
            <a:endParaRPr lang="en-US"/>
          </a:p>
        </p:txBody>
      </p:sp>
      <p:sp>
        <p:nvSpPr>
          <p:cNvPr id="5" name="Footer Placeholder 4">
            <a:extLst>
              <a:ext uri="{FF2B5EF4-FFF2-40B4-BE49-F238E27FC236}">
                <a16:creationId xmlns:a16="http://schemas.microsoft.com/office/drawing/2014/main" id="{C3839BF4-27E7-C7D7-76CD-9E5260267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9D4963-CCDE-C5F3-83BF-9F0796382F82}"/>
              </a:ext>
            </a:extLst>
          </p:cNvPr>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481443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D7ED0F-16C1-C3D0-F73A-B8319F19DF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09FF6-55E7-3408-9D4F-F942C85C68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2598A-C82D-8739-9E9B-BFF9BB6F9709}"/>
              </a:ext>
            </a:extLst>
          </p:cNvPr>
          <p:cNvSpPr>
            <a:spLocks noGrp="1"/>
          </p:cNvSpPr>
          <p:nvPr>
            <p:ph type="dt" sz="half" idx="10"/>
          </p:nvPr>
        </p:nvSpPr>
        <p:spPr/>
        <p:txBody>
          <a:bodyPr/>
          <a:lstStyle/>
          <a:p>
            <a:fld id="{00DAF509-D478-41F0-A495-8226CA16436B}" type="datetimeFigureOut">
              <a:rPr lang="en-US" smtClean="0"/>
              <a:t>4/10/2023</a:t>
            </a:fld>
            <a:endParaRPr lang="en-US"/>
          </a:p>
        </p:txBody>
      </p:sp>
      <p:sp>
        <p:nvSpPr>
          <p:cNvPr id="5" name="Footer Placeholder 4">
            <a:extLst>
              <a:ext uri="{FF2B5EF4-FFF2-40B4-BE49-F238E27FC236}">
                <a16:creationId xmlns:a16="http://schemas.microsoft.com/office/drawing/2014/main" id="{9A0AE3B1-A17F-5CD4-4A7A-6D4DA4231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7FF13-9BFA-B7FA-2789-D0CB4306DDED}"/>
              </a:ext>
            </a:extLst>
          </p:cNvPr>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333412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DAF509-D478-41F0-A495-8226CA16436B}" type="datetimeFigureOut">
              <a:rPr lang="en-US" smtClean="0"/>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1581269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DAF509-D478-41F0-A495-8226CA16436B}"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1255718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DAF509-D478-41F0-A495-8226CA16436B}" type="datetimeFigureOut">
              <a:rPr lang="en-US" smtClean="0"/>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1407587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DAF509-D478-41F0-A495-8226CA16436B}" type="datetimeFigureOut">
              <a:rPr lang="en-US" smtClean="0"/>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2674474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0DAF509-D478-41F0-A495-8226CA16436B}" type="datetimeFigureOut">
              <a:rPr lang="en-US" smtClean="0"/>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159875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DAF509-D478-41F0-A495-8226CA16436B}"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1368208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DAF509-D478-41F0-A495-8226CA16436B}" type="datetimeFigureOut">
              <a:rPr lang="en-US" smtClean="0"/>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A02BD-38E7-46F9-BD7A-C18720FE9E6B}" type="slidenum">
              <a:rPr lang="en-US" smtClean="0"/>
              <a:t>‹#›</a:t>
            </a:fld>
            <a:endParaRPr lang="en-US"/>
          </a:p>
        </p:txBody>
      </p:sp>
    </p:spTree>
    <p:extLst>
      <p:ext uri="{BB962C8B-B14F-4D97-AF65-F5344CB8AC3E}">
        <p14:creationId xmlns:p14="http://schemas.microsoft.com/office/powerpoint/2010/main" val="1311325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0DAF509-D478-41F0-A495-8226CA16436B}" type="datetimeFigureOut">
              <a:rPr lang="en-US" smtClean="0"/>
              <a:t>4/10/2023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732A02BD-38E7-46F9-BD7A-C18720FE9E6B}" type="slidenum">
              <a:rPr lang="en-US" smtClean="0"/>
              <a:t>‹#›</a:t>
            </a:fld>
            <a:endParaRPr lang="en-US"/>
          </a:p>
        </p:txBody>
      </p:sp>
    </p:spTree>
    <p:extLst>
      <p:ext uri="{BB962C8B-B14F-4D97-AF65-F5344CB8AC3E}">
        <p14:creationId xmlns:p14="http://schemas.microsoft.com/office/powerpoint/2010/main" val="178451851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6175F1-EA60-D88C-C801-176BE8D992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8458A-4189-385B-5760-1972DCC241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BB78A-9EA8-3310-9D25-D2697C656A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DAF509-D478-41F0-A495-8226CA16436B}" type="datetimeFigureOut">
              <a:rPr lang="en-US" smtClean="0"/>
              <a:t>4/10/2023</a:t>
            </a:fld>
            <a:endParaRPr lang="en-US"/>
          </a:p>
        </p:txBody>
      </p:sp>
      <p:sp>
        <p:nvSpPr>
          <p:cNvPr id="5" name="Footer Placeholder 4">
            <a:extLst>
              <a:ext uri="{FF2B5EF4-FFF2-40B4-BE49-F238E27FC236}">
                <a16:creationId xmlns:a16="http://schemas.microsoft.com/office/drawing/2014/main" id="{78BEABA4-ABEF-AF24-209F-C812DFABC1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160EB9-73EC-B4C3-61A8-DF753A2E80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2A02BD-38E7-46F9-BD7A-C18720FE9E6B}" type="slidenum">
              <a:rPr lang="en-US" smtClean="0"/>
              <a:t>‹#›</a:t>
            </a:fld>
            <a:endParaRPr lang="en-US"/>
          </a:p>
        </p:txBody>
      </p:sp>
    </p:spTree>
    <p:extLst>
      <p:ext uri="{BB962C8B-B14F-4D97-AF65-F5344CB8AC3E}">
        <p14:creationId xmlns:p14="http://schemas.microsoft.com/office/powerpoint/2010/main" val="339877849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boe.hamp.k12.wv.us/index.asp?NID=73" TargetMode="Externa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creativecommons.org/licenses/by-nc-sa/3.0/" TargetMode="External"/><Relationship Id="rId3" Type="http://schemas.openxmlformats.org/officeDocument/2006/relationships/image" Target="../media/image13.png"/><Relationship Id="rId7" Type="http://schemas.openxmlformats.org/officeDocument/2006/relationships/hyperlink" Target="https://www.publicdomainpictures.net/view-image.php?image=27271&amp;picture=breadbuncroissantraisin-bread" TargetMode="External"/><Relationship Id="rId12" Type="http://schemas.openxmlformats.org/officeDocument/2006/relationships/hyperlink" Target="https://psu.pb.unizin.org/nutr100/chapter/5-1-introduction-to-carbohydrates/" TargetMode="External"/><Relationship Id="rId2" Type="http://schemas.openxmlformats.org/officeDocument/2006/relationships/image" Target="../media/image12.png"/><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hyperlink" Target="https://en.wikipedia.org/wiki/Wheat_tortilla" TargetMode="External"/><Relationship Id="rId4" Type="http://schemas.openxmlformats.org/officeDocument/2006/relationships/hyperlink" Target="https://www.freepngimg.com/png/53777-grain-png-download-free" TargetMode="External"/><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hyperlink" Target="https://scroll.in/article/892709/how-the-breakthrough-discovery-of-the-wheat-genome-could-help-cope-with-climate-change"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hyperlink" Target="http://www.youtube.com/watch?v=0RhSrrO80n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hyperlink" Target="https://andi-healthy.blogspot.com/2018/05/vegetables-images-hd-png.html" TargetMode="External"/><Relationship Id="rId5" Type="http://schemas.openxmlformats.org/officeDocument/2006/relationships/image" Target="../media/image23.png"/><Relationship Id="rId4" Type="http://schemas.openxmlformats.org/officeDocument/2006/relationships/hyperlink" Target="https://www.gq.com/story/how-to-buy-cook-eat-more-vegetables"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walmart.com/ip/TruMoo-Fat-Free-Strawberry-Milk-8-Fl-Oz/124490864" TargetMode="External"/><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hyperlink" Target="https://bestonlinecollegesdegrees.com/trumoo-fat-free-chocolate-milk-nutrition/" TargetMode="External"/><Relationship Id="rId5" Type="http://schemas.openxmlformats.org/officeDocument/2006/relationships/image" Target="../media/image26.jpeg"/><Relationship Id="rId4" Type="http://schemas.openxmlformats.org/officeDocument/2006/relationships/hyperlink" Target="https://jesustrek.live/2020/11/16/tasting-goo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hyperlink" Target="https://www.theidearoom.net/back-school-breakfast-recipes/" TargetMode="External"/><Relationship Id="rId5" Type="http://schemas.openxmlformats.org/officeDocument/2006/relationships/image" Target="../media/image31.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schools.healthiergeneration.org/focus_areas/snacks_and_beverages/smart_snacks/"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stock.adobe.com/ro/search/images?k=any%20questions" TargetMode="External"/><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sns.ped.state.nm.us/Claims/Welcome.aspx"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networkworld.com/article/2359681/microsoft-subnet/so-what-is-a-cloud-os-anyway.html" TargetMode="External"/><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esfoods.com/this-school-breakfast-week-were-celebrating-our-20th-anniversary/" TargetMode="External"/><Relationship Id="rId5" Type="http://schemas.openxmlformats.org/officeDocument/2006/relationships/image" Target="../media/image6.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thebluediamondgallery.com/typewriter/r/regulations.html" TargetMode="Externa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hyperlink" Target="http://www.progressive-charlestown.com/2018/01/stay-strong.html" TargetMode="External"/><Relationship Id="rId5" Type="http://schemas.openxmlformats.org/officeDocument/2006/relationships/image" Target="../media/image48.jpe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hyperlink" Target="http://bohemianbabushka.blogspot.com/2013/11/fooey-to-food-poisoning-thefood-safe.html" TargetMode="External"/><Relationship Id="rId5" Type="http://schemas.openxmlformats.org/officeDocument/2006/relationships/image" Target="../media/image51.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hyperlink" Target="https://news.schoolsdo.org/2017/03/convincing-kids-to-choose-salad-in-the-lunch-line/" TargetMode="External"/><Relationship Id="rId5" Type="http://schemas.openxmlformats.org/officeDocument/2006/relationships/image" Target="../media/image5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hyperlink" Target="https://abacusmaster.edu.vn/bat-mi-cach-cho-tre-hoc-toan-tu-duy-voi-ban-tinh-thong-minh/" TargetMode="External"/><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diagramLayout" Target="../diagrams/layout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7.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hyperlink" Target="http://www.dreamstime.com/royalty-free-stock-photography-any-questions-sign-hands-person-holding-chalkboard-words-blue-sky-background-image36001357" TargetMode="External"/><Relationship Id="rId2" Type="http://schemas.openxmlformats.org/officeDocument/2006/relationships/image" Target="../media/image58.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1030">
            <a:extLst>
              <a:ext uri="{FF2B5EF4-FFF2-40B4-BE49-F238E27FC236}">
                <a16:creationId xmlns:a16="http://schemas.microsoft.com/office/drawing/2014/main" id="{62CFFBB8-E539-483F-B9AA-088F7D4B17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3" name="Picture 1032">
            <a:extLst>
              <a:ext uri="{FF2B5EF4-FFF2-40B4-BE49-F238E27FC236}">
                <a16:creationId xmlns:a16="http://schemas.microsoft.com/office/drawing/2014/main" id="{552C38B8-B7F9-478B-8D67-99B248A946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35" name="Rectangle 1034">
            <a:extLst>
              <a:ext uri="{FF2B5EF4-FFF2-40B4-BE49-F238E27FC236}">
                <a16:creationId xmlns:a16="http://schemas.microsoft.com/office/drawing/2014/main" id="{8ADE9738-7B48-4F06-BA7B-E2CF9663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7" name="Rectangle 1036">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9" name="Picture 1038">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41" name="Rectangle 1040">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CE530D4-5264-72DA-EC55-83D79FEB17B9}"/>
              </a:ext>
            </a:extLst>
          </p:cNvPr>
          <p:cNvSpPr>
            <a:spLocks noGrp="1"/>
          </p:cNvSpPr>
          <p:nvPr>
            <p:ph type="ctrTitle"/>
          </p:nvPr>
        </p:nvSpPr>
        <p:spPr>
          <a:xfrm>
            <a:off x="-2124768" y="1229731"/>
            <a:ext cx="5805583" cy="1342437"/>
          </a:xfrm>
        </p:spPr>
        <p:txBody>
          <a:bodyPr/>
          <a:lstStyle/>
          <a:p>
            <a:pPr defTabSz="886968"/>
            <a:r>
              <a:rPr lang="en-US" sz="5238" kern="1200">
                <a:solidFill>
                  <a:schemeClr val="tx1"/>
                </a:solidFill>
                <a:latin typeface="+mj-lt"/>
                <a:ea typeface="+mj-ea"/>
                <a:cs typeface="+mj-cs"/>
              </a:rPr>
              <a:t>NSLP 101</a:t>
            </a:r>
            <a:br>
              <a:rPr lang="en-US" sz="5238" kern="1200">
                <a:solidFill>
                  <a:schemeClr val="tx1"/>
                </a:solidFill>
                <a:latin typeface="+mj-lt"/>
                <a:ea typeface="+mj-ea"/>
                <a:cs typeface="+mj-cs"/>
              </a:rPr>
            </a:br>
            <a:endParaRPr lang="en-US"/>
          </a:p>
        </p:txBody>
      </p:sp>
      <p:sp>
        <p:nvSpPr>
          <p:cNvPr id="3" name="Subtitle 2">
            <a:extLst>
              <a:ext uri="{FF2B5EF4-FFF2-40B4-BE49-F238E27FC236}">
                <a16:creationId xmlns:a16="http://schemas.microsoft.com/office/drawing/2014/main" id="{42F01391-13FD-E551-C900-DEA1F402A7E0}"/>
              </a:ext>
            </a:extLst>
          </p:cNvPr>
          <p:cNvSpPr>
            <a:spLocks noGrp="1"/>
          </p:cNvSpPr>
          <p:nvPr>
            <p:ph type="subTitle" idx="1"/>
          </p:nvPr>
        </p:nvSpPr>
        <p:spPr>
          <a:xfrm>
            <a:off x="704403" y="1971234"/>
            <a:ext cx="8183223" cy="1092751"/>
          </a:xfrm>
        </p:spPr>
        <p:txBody>
          <a:bodyPr>
            <a:normAutofit/>
          </a:bodyPr>
          <a:lstStyle/>
          <a:p>
            <a:pPr defTabSz="886968">
              <a:spcBef>
                <a:spcPts val="970"/>
              </a:spcBef>
            </a:pPr>
            <a:r>
              <a:rPr lang="en-US" sz="2716" kern="1200">
                <a:solidFill>
                  <a:schemeClr val="tx1"/>
                </a:solidFill>
                <a:latin typeface="+mn-lt"/>
                <a:ea typeface="+mn-ea"/>
                <a:cs typeface="+mn-cs"/>
              </a:rPr>
              <a:t>An Overview of the National School Lunch Program</a:t>
            </a:r>
            <a:endParaRPr lang="en-US" sz="2800"/>
          </a:p>
        </p:txBody>
      </p:sp>
      <p:pic>
        <p:nvPicPr>
          <p:cNvPr id="1026" name="Picture 2" descr="New Mexico Public Education Department Logo">
            <a:extLst>
              <a:ext uri="{FF2B5EF4-FFF2-40B4-BE49-F238E27FC236}">
                <a16:creationId xmlns:a16="http://schemas.microsoft.com/office/drawing/2014/main" id="{FD64955F-5FE3-5059-8CD8-6ABFC81B23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062" y="4975232"/>
            <a:ext cx="2281691" cy="11594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artoon characters&#10;&#10;Description automatically generated with low confidence">
            <a:extLst>
              <a:ext uri="{FF2B5EF4-FFF2-40B4-BE49-F238E27FC236}">
                <a16:creationId xmlns:a16="http://schemas.microsoft.com/office/drawing/2014/main" id="{C83BEC90-2C0C-F9B9-8EDA-B565A745BAA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404788" y="2888346"/>
            <a:ext cx="6766560" cy="2962656"/>
          </a:xfrm>
          <a:prstGeom prst="rect">
            <a:avLst/>
          </a:prstGeom>
        </p:spPr>
      </p:pic>
    </p:spTree>
    <p:extLst>
      <p:ext uri="{BB962C8B-B14F-4D97-AF65-F5344CB8AC3E}">
        <p14:creationId xmlns:p14="http://schemas.microsoft.com/office/powerpoint/2010/main" val="1163438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85A6-9746-D303-E63A-0DD9B98919EF}"/>
              </a:ext>
            </a:extLst>
          </p:cNvPr>
          <p:cNvSpPr>
            <a:spLocks noGrp="1"/>
          </p:cNvSpPr>
          <p:nvPr>
            <p:ph type="title"/>
          </p:nvPr>
        </p:nvSpPr>
        <p:spPr/>
        <p:txBody>
          <a:bodyPr/>
          <a:lstStyle/>
          <a:p>
            <a:r>
              <a:rPr lang="en-US"/>
              <a:t>Grade Groupings </a:t>
            </a:r>
          </a:p>
        </p:txBody>
      </p:sp>
      <p:sp>
        <p:nvSpPr>
          <p:cNvPr id="3" name="TextBox 2">
            <a:extLst>
              <a:ext uri="{FF2B5EF4-FFF2-40B4-BE49-F238E27FC236}">
                <a16:creationId xmlns:a16="http://schemas.microsoft.com/office/drawing/2014/main" id="{E0C9D7CD-4E97-F259-B60D-6A2D0523B3AC}"/>
              </a:ext>
            </a:extLst>
          </p:cNvPr>
          <p:cNvSpPr txBox="1"/>
          <p:nvPr/>
        </p:nvSpPr>
        <p:spPr>
          <a:xfrm>
            <a:off x="277270" y="2186609"/>
            <a:ext cx="10182286" cy="1048107"/>
          </a:xfrm>
          <a:prstGeom prst="rect">
            <a:avLst/>
          </a:prstGeom>
          <a:noFill/>
        </p:spPr>
        <p:txBody>
          <a:bodyPr wrap="square" rtlCol="0">
            <a:spAutoFit/>
          </a:bodyPr>
          <a:lstStyle/>
          <a:p>
            <a:pPr marL="381000" marR="432435">
              <a:lnSpc>
                <a:spcPct val="115000"/>
              </a:lnSpc>
              <a:spcBef>
                <a:spcPts val="180"/>
              </a:spcBef>
              <a:spcAft>
                <a:spcPts val="0"/>
              </a:spcAf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The USDA National School Lunch Program (NSLP) and School Breakfast Program (SBP) meal patterns have three grade groupings:</a:t>
            </a:r>
          </a:p>
          <a:p>
            <a:pPr marL="381000" marR="432435">
              <a:lnSpc>
                <a:spcPct val="115000"/>
              </a:lnSpc>
              <a:spcBef>
                <a:spcPts val="180"/>
              </a:spcBef>
              <a:spcAft>
                <a:spcPts val="0"/>
              </a:spcAft>
            </a:pPr>
            <a:r>
              <a:rPr lang="en-US" sz="1800">
                <a:effectLst/>
                <a:latin typeface="Times New Roman" panose="02020603050405020304" pitchFamily="18" charset="0"/>
                <a:ea typeface="Times New Roman" panose="02020603050405020304" pitchFamily="18" charset="0"/>
              </a:rPr>
              <a:t>		</a:t>
            </a:r>
          </a:p>
        </p:txBody>
      </p:sp>
      <p:sp>
        <p:nvSpPr>
          <p:cNvPr id="4" name="TextBox 3">
            <a:extLst>
              <a:ext uri="{FF2B5EF4-FFF2-40B4-BE49-F238E27FC236}">
                <a16:creationId xmlns:a16="http://schemas.microsoft.com/office/drawing/2014/main" id="{6B909B68-B786-6785-A118-E45A0425BCDD}"/>
              </a:ext>
            </a:extLst>
          </p:cNvPr>
          <p:cNvSpPr txBox="1"/>
          <p:nvPr/>
        </p:nvSpPr>
        <p:spPr>
          <a:xfrm>
            <a:off x="218277" y="2951921"/>
            <a:ext cx="9492254" cy="3467424"/>
          </a:xfrm>
          <a:prstGeom prst="rect">
            <a:avLst/>
          </a:prstGeom>
          <a:noFill/>
        </p:spPr>
        <p:txBody>
          <a:bodyPr wrap="square" rtlCol="0">
            <a:spAutoFit/>
          </a:bodyPr>
          <a:lstStyle/>
          <a:p>
            <a:pPr marL="1257300" lvl="2" indent="-342900">
              <a:lnSpc>
                <a:spcPct val="107000"/>
              </a:lnSpc>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K-5</a:t>
            </a:r>
          </a:p>
          <a:p>
            <a:pPr marL="1257300" lvl="2" indent="-342900">
              <a:lnSpc>
                <a:spcPct val="107000"/>
              </a:lnSpc>
              <a:spcBef>
                <a:spcPts val="210"/>
              </a:spcBef>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6-8</a:t>
            </a:r>
          </a:p>
          <a:p>
            <a:pPr marL="1257300" lvl="2" indent="-342900">
              <a:lnSpc>
                <a:spcPct val="107000"/>
              </a:lnSpc>
              <a:spcBef>
                <a:spcPts val="200"/>
              </a:spcBef>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9-12</a:t>
            </a:r>
          </a:p>
          <a:p>
            <a:pPr lvl="2">
              <a:lnSpc>
                <a:spcPct val="107000"/>
              </a:lnSpc>
              <a:spcBef>
                <a:spcPts val="200"/>
              </a:spcBef>
              <a:tabLst>
                <a:tab pos="838200" algn="l"/>
                <a:tab pos="838835" algn="l"/>
              </a:tabLst>
            </a:pPr>
            <a:endParaRPr lang="en-US">
              <a:effectLst/>
              <a:latin typeface="Calibri Light" panose="020F0302020204030204" pitchFamily="34" charset="0"/>
              <a:ea typeface="Times New Roman" panose="02020603050405020304" pitchFamily="18" charset="0"/>
              <a:cs typeface="Calibri Light" panose="020F0302020204030204" pitchFamily="34" charset="0"/>
            </a:endParaRPr>
          </a:p>
          <a:p>
            <a:pPr lvl="1">
              <a:lnSpc>
                <a:spcPct val="107000"/>
              </a:lnSpc>
              <a:spcBef>
                <a:spcPts val="200"/>
              </a:spcBef>
              <a:tabLst>
                <a:tab pos="838200" algn="l"/>
                <a:tab pos="8388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Each of the grade groups has specific meal pattern requirements that must be met. Requirements for the K-5 and 6-8 grade groups overlap, allowing a school that has overlapping grades in K-5 and 6-8, or a K-8 school, to plan to serve the same amount of food for the entire school.</a:t>
            </a:r>
            <a:r>
              <a:rPr lang="en-US">
                <a:latin typeface="Calibri Light" panose="020F0302020204030204" pitchFamily="34" charset="0"/>
                <a:ea typeface="Times New Roman" panose="02020603050405020304" pitchFamily="18" charset="0"/>
                <a:cs typeface="Calibri Light" panose="020F0302020204030204" pitchFamily="34" charset="0"/>
              </a:rPr>
              <a:t> </a:t>
            </a:r>
          </a:p>
          <a:p>
            <a:pPr lvl="1">
              <a:lnSpc>
                <a:spcPct val="107000"/>
              </a:lnSpc>
              <a:spcBef>
                <a:spcPts val="200"/>
              </a:spcBef>
              <a:tabLst>
                <a:tab pos="838200" algn="l"/>
                <a:tab pos="8388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The 9-12 grade group does not have overlapping requirements with the two younger grade groups. This means that a school that is K-12, would need to be prepared to serve at least two grade groups, K-8 and 9-12.</a:t>
            </a:r>
          </a:p>
        </p:txBody>
      </p:sp>
    </p:spTree>
    <p:extLst>
      <p:ext uri="{BB962C8B-B14F-4D97-AF65-F5344CB8AC3E}">
        <p14:creationId xmlns:p14="http://schemas.microsoft.com/office/powerpoint/2010/main" val="1567349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84EC-94D7-585D-2B0A-9D3EB8BB593D}"/>
              </a:ext>
            </a:extLst>
          </p:cNvPr>
          <p:cNvSpPr>
            <a:spLocks noGrp="1"/>
          </p:cNvSpPr>
          <p:nvPr>
            <p:ph type="title"/>
          </p:nvPr>
        </p:nvSpPr>
        <p:spPr/>
        <p:txBody>
          <a:bodyPr/>
          <a:lstStyle/>
          <a:p>
            <a:r>
              <a:rPr lang="en-US"/>
              <a:t>Meal Components</a:t>
            </a:r>
          </a:p>
        </p:txBody>
      </p:sp>
      <p:sp>
        <p:nvSpPr>
          <p:cNvPr id="6" name="TextBox 5">
            <a:extLst>
              <a:ext uri="{FF2B5EF4-FFF2-40B4-BE49-F238E27FC236}">
                <a16:creationId xmlns:a16="http://schemas.microsoft.com/office/drawing/2014/main" id="{75E469B2-F5DD-E09C-C30E-FA040868E99A}"/>
              </a:ext>
            </a:extLst>
          </p:cNvPr>
          <p:cNvSpPr txBox="1"/>
          <p:nvPr/>
        </p:nvSpPr>
        <p:spPr>
          <a:xfrm>
            <a:off x="476508" y="2401218"/>
            <a:ext cx="9343696" cy="1029256"/>
          </a:xfrm>
          <a:prstGeom prst="rect">
            <a:avLst/>
          </a:prstGeom>
          <a:noFill/>
        </p:spPr>
        <p:txBody>
          <a:bodyPr wrap="square" rtlCol="0">
            <a:spAutoFit/>
          </a:bodyPr>
          <a:lstStyle/>
          <a:p>
            <a:pPr marL="381000" marR="0">
              <a:lnSpc>
                <a:spcPct val="115000"/>
              </a:lnSpc>
              <a:spcBef>
                <a:spcPts val="0"/>
              </a:spcBef>
              <a:spcAft>
                <a:spcPts val="0"/>
              </a:spcAft>
            </a:pPr>
            <a:r>
              <a:rPr lang="en-US">
                <a:effectLst/>
                <a:latin typeface="Calibri Light" panose="020F0302020204030204" pitchFamily="34" charset="0"/>
                <a:ea typeface="Times New Roman" panose="02020603050405020304" pitchFamily="18" charset="0"/>
                <a:cs typeface="Calibri Light" panose="020F0302020204030204" pitchFamily="34" charset="0"/>
              </a:rPr>
              <a:t>Meal components are food groups established by USDA to provide the basis for the meal patterns used in menu planning. Each component is based on the nutrient content of foods in each category.</a:t>
            </a:r>
          </a:p>
        </p:txBody>
      </p:sp>
      <p:pic>
        <p:nvPicPr>
          <p:cNvPr id="8" name="Picture 7">
            <a:extLst>
              <a:ext uri="{FF2B5EF4-FFF2-40B4-BE49-F238E27FC236}">
                <a16:creationId xmlns:a16="http://schemas.microsoft.com/office/drawing/2014/main" id="{1A1AE646-5C0B-4D2A-4863-BE187A12AE34}"/>
              </a:ext>
            </a:extLst>
          </p:cNvPr>
          <p:cNvPicPr>
            <a:picLocks noChangeAspect="1"/>
          </p:cNvPicPr>
          <p:nvPr/>
        </p:nvPicPr>
        <p:blipFill>
          <a:blip r:embed="rId2"/>
          <a:stretch>
            <a:fillRect/>
          </a:stretch>
        </p:blipFill>
        <p:spPr>
          <a:xfrm>
            <a:off x="1797933" y="3828619"/>
            <a:ext cx="7978831" cy="1920406"/>
          </a:xfrm>
          <a:prstGeom prst="rect">
            <a:avLst/>
          </a:prstGeom>
        </p:spPr>
      </p:pic>
    </p:spTree>
    <p:extLst>
      <p:ext uri="{BB962C8B-B14F-4D97-AF65-F5344CB8AC3E}">
        <p14:creationId xmlns:p14="http://schemas.microsoft.com/office/powerpoint/2010/main" val="3758892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FFF8D-6A08-901D-E91A-8BB0B44DAD49}"/>
              </a:ext>
            </a:extLst>
          </p:cNvPr>
          <p:cNvSpPr>
            <a:spLocks noGrp="1"/>
          </p:cNvSpPr>
          <p:nvPr>
            <p:ph type="title"/>
          </p:nvPr>
        </p:nvSpPr>
        <p:spPr/>
        <p:txBody>
          <a:bodyPr>
            <a:normAutofit/>
          </a:bodyPr>
          <a:lstStyle/>
          <a:p>
            <a:r>
              <a:rPr lang="en-US" sz="3200">
                <a:latin typeface="Calibri" panose="020F0502020204030204" pitchFamily="34" charset="0"/>
                <a:cs typeface="Calibri" panose="020F0502020204030204" pitchFamily="34" charset="0"/>
              </a:rPr>
              <a:t>Meat/Meat Alternates</a:t>
            </a:r>
          </a:p>
        </p:txBody>
      </p:sp>
      <p:sp>
        <p:nvSpPr>
          <p:cNvPr id="4" name="TextBox 3">
            <a:extLst>
              <a:ext uri="{FF2B5EF4-FFF2-40B4-BE49-F238E27FC236}">
                <a16:creationId xmlns:a16="http://schemas.microsoft.com/office/drawing/2014/main" id="{8FDE2138-CB89-2568-FF4D-1475825F59D0}"/>
              </a:ext>
            </a:extLst>
          </p:cNvPr>
          <p:cNvSpPr txBox="1"/>
          <p:nvPr/>
        </p:nvSpPr>
        <p:spPr>
          <a:xfrm>
            <a:off x="260059" y="2214512"/>
            <a:ext cx="10034123" cy="2126480"/>
          </a:xfrm>
          <a:prstGeom prst="rect">
            <a:avLst/>
          </a:prstGeom>
          <a:noFill/>
        </p:spPr>
        <p:txBody>
          <a:bodyPr wrap="square">
            <a:spAutoFit/>
          </a:bodyPr>
          <a:lstStyle/>
          <a:p>
            <a:pPr marL="381000" marR="0">
              <a:lnSpc>
                <a:spcPct val="115000"/>
              </a:lnSpc>
              <a:spcBef>
                <a:spcPts val="0"/>
              </a:spcBef>
              <a:spcAft>
                <a:spcPts val="0"/>
              </a:spcAf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Meat and meat alternates include beef, pork, poultry, fish, eggs, cheese, nuts and seeds, nut and seed butters, beans and legumes, cottage cheese, and yogurt. In addition, tofu and soy yogurt may be credited as a meat/meat alternate provided they are commercially made and credit as follows:</a:t>
            </a:r>
          </a:p>
          <a:p>
            <a:pPr marL="381000" marR="0">
              <a:lnSpc>
                <a:spcPct val="115000"/>
              </a:lnSpc>
              <a:spcBef>
                <a:spcPts val="0"/>
              </a:spcBef>
              <a:spcAft>
                <a:spcPts val="0"/>
              </a:spcAft>
            </a:pPr>
            <a:endParaRPr lang="en-US" sz="800">
              <a:effectLst/>
              <a:latin typeface="Calibri Light" panose="020F0302020204030204" pitchFamily="34" charset="0"/>
              <a:ea typeface="Times New Roman" panose="02020603050405020304" pitchFamily="18" charset="0"/>
              <a:cs typeface="Calibri Light" panose="020F0302020204030204" pitchFamily="34" charset="0"/>
            </a:endParaRPr>
          </a:p>
          <a:p>
            <a:pPr marL="1123950" lvl="1" indent="-285750">
              <a:lnSpc>
                <a:spcPct val="115000"/>
              </a:lnSpc>
              <a:buFont typeface="Arial" panose="020B0604020202020204" pitchFamily="34" charset="0"/>
              <a:buChar char="•"/>
            </a:pPr>
            <a:r>
              <a:rPr lang="en-US">
                <a:effectLst/>
                <a:latin typeface="Calibri Light" panose="020F0302020204030204" pitchFamily="34" charset="0"/>
                <a:ea typeface="Times New Roman" panose="02020603050405020304" pitchFamily="18" charset="0"/>
                <a:cs typeface="Calibri Light" panose="020F0302020204030204" pitchFamily="34" charset="0"/>
              </a:rPr>
              <a:t>Tofu - 2.2 ounces or ¼ cup of commercially prepared tofu must contain at least 5 grams of protein and the ¼ cup portion will equal 1 oz. of meat/meat alternate. </a:t>
            </a:r>
          </a:p>
          <a:p>
            <a:pPr marL="1123950" lvl="1" indent="-285750">
              <a:lnSpc>
                <a:spcPct val="115000"/>
              </a:lnSpc>
              <a:buFont typeface="Arial" panose="020B0604020202020204" pitchFamily="34" charset="0"/>
              <a:buChar char="•"/>
            </a:pPr>
            <a:r>
              <a:rPr lang="en-US">
                <a:effectLst/>
                <a:latin typeface="Calibri Light" panose="020F0302020204030204" pitchFamily="34" charset="0"/>
                <a:ea typeface="Times New Roman" panose="02020603050405020304" pitchFamily="18" charset="0"/>
                <a:cs typeface="Calibri Light" panose="020F0302020204030204" pitchFamily="34" charset="0"/>
              </a:rPr>
              <a:t>Soy yogurt</a:t>
            </a:r>
            <a:r>
              <a:rPr lang="en-US">
                <a:latin typeface="Calibri Light" panose="020F0302020204030204" pitchFamily="34" charset="0"/>
                <a:ea typeface="Times New Roman" panose="02020603050405020304" pitchFamily="18" charset="0"/>
                <a:cs typeface="Calibri Light" panose="020F0302020204030204" pitchFamily="34" charset="0"/>
              </a:rPr>
              <a:t> - </a:t>
            </a:r>
            <a:r>
              <a:rPr lang="en-US">
                <a:effectLst/>
                <a:latin typeface="Calibri Light" panose="020F0302020204030204" pitchFamily="34" charset="0"/>
                <a:ea typeface="Times New Roman" panose="02020603050405020304" pitchFamily="18" charset="0"/>
                <a:cs typeface="Calibri Light" panose="020F0302020204030204" pitchFamily="34" charset="0"/>
              </a:rPr>
              <a:t> ½ cup of liquid volume is credited as 1 oz. of meat/meat alternate.</a:t>
            </a:r>
            <a:endParaRPr lang="en-US" sz="2000">
              <a:effectLst/>
              <a:latin typeface="Calibri Light" panose="020F0302020204030204" pitchFamily="34" charset="0"/>
              <a:ea typeface="Times New Roman" panose="02020603050405020304" pitchFamily="18" charset="0"/>
              <a:cs typeface="Calibri Light" panose="020F0302020204030204" pitchFamily="34" charset="0"/>
            </a:endParaRPr>
          </a:p>
        </p:txBody>
      </p:sp>
      <p:pic>
        <p:nvPicPr>
          <p:cNvPr id="6" name="Picture 5">
            <a:extLst>
              <a:ext uri="{FF2B5EF4-FFF2-40B4-BE49-F238E27FC236}">
                <a16:creationId xmlns:a16="http://schemas.microsoft.com/office/drawing/2014/main" id="{FBED2E31-13EF-B950-D06D-D6C0D94952B3}"/>
              </a:ext>
            </a:extLst>
          </p:cNvPr>
          <p:cNvPicPr>
            <a:picLocks noChangeAspect="1"/>
          </p:cNvPicPr>
          <p:nvPr/>
        </p:nvPicPr>
        <p:blipFill>
          <a:blip r:embed="rId2"/>
          <a:stretch>
            <a:fillRect/>
          </a:stretch>
        </p:blipFill>
        <p:spPr>
          <a:xfrm>
            <a:off x="560748" y="4478341"/>
            <a:ext cx="9297206" cy="967824"/>
          </a:xfrm>
          <a:prstGeom prst="rect">
            <a:avLst/>
          </a:prstGeom>
        </p:spPr>
      </p:pic>
      <p:sp>
        <p:nvSpPr>
          <p:cNvPr id="3" name="TextBox 2">
            <a:extLst>
              <a:ext uri="{FF2B5EF4-FFF2-40B4-BE49-F238E27FC236}">
                <a16:creationId xmlns:a16="http://schemas.microsoft.com/office/drawing/2014/main" id="{AAD00BEA-CF98-6A5F-1380-2B2633B9D253}"/>
              </a:ext>
            </a:extLst>
          </p:cNvPr>
          <p:cNvSpPr txBox="1"/>
          <p:nvPr/>
        </p:nvSpPr>
        <p:spPr>
          <a:xfrm>
            <a:off x="260059" y="5726567"/>
            <a:ext cx="10034123" cy="736355"/>
          </a:xfrm>
          <a:prstGeom prst="rect">
            <a:avLst/>
          </a:prstGeom>
          <a:noFill/>
        </p:spPr>
        <p:txBody>
          <a:bodyPr wrap="square" rtlCol="0">
            <a:spAutoFit/>
          </a:bodyPr>
          <a:lstStyle/>
          <a:p>
            <a:pPr marL="381000" marR="0">
              <a:spcBef>
                <a:spcPts val="1005"/>
              </a:spcBef>
              <a:spcAft>
                <a:spcPts val="0"/>
              </a:spcAf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*When crediting beans and legumes as a M/MA component, they cannot also be</a:t>
            </a:r>
            <a:r>
              <a:rPr lang="en-US" sz="1600" spc="-7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credited as the vegetable subgroup in the same</a:t>
            </a:r>
            <a:r>
              <a:rPr lang="en-US" sz="1600" spc="-1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meal.</a:t>
            </a:r>
          </a:p>
          <a:p>
            <a:pPr marR="498475" lvl="0">
              <a:lnSpc>
                <a:spcPct val="107000"/>
              </a:lnSpc>
              <a:spcBef>
                <a:spcPts val="205"/>
              </a:spcBef>
              <a:spcAft>
                <a:spcPts val="0"/>
              </a:spcAft>
              <a:tabLst>
                <a:tab pos="838200" algn="l"/>
                <a:tab pos="838835" algn="l"/>
              </a:tabLst>
            </a:pPr>
            <a:endParaRPr lang="en-US" sz="800">
              <a:effectLst/>
              <a:latin typeface="Calibri Light" panose="020F0302020204030204" pitchFamily="34" charset="0"/>
              <a:ea typeface="Times New Roman" panose="02020603050405020304" pitchFamily="18" charset="0"/>
              <a:cs typeface="Calibri Light" panose="020F0302020204030204" pitchFamily="34" charset="0"/>
            </a:endParaRPr>
          </a:p>
        </p:txBody>
      </p:sp>
    </p:spTree>
    <p:extLst>
      <p:ext uri="{BB962C8B-B14F-4D97-AF65-F5344CB8AC3E}">
        <p14:creationId xmlns:p14="http://schemas.microsoft.com/office/powerpoint/2010/main" val="2105869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BF4B2-4497-106C-4066-81A03D7D377B}"/>
              </a:ext>
            </a:extLst>
          </p:cNvPr>
          <p:cNvSpPr>
            <a:spLocks noGrp="1"/>
          </p:cNvSpPr>
          <p:nvPr>
            <p:ph type="title"/>
          </p:nvPr>
        </p:nvSpPr>
        <p:spPr/>
        <p:txBody>
          <a:bodyPr>
            <a:normAutofit/>
          </a:bodyPr>
          <a:lstStyle/>
          <a:p>
            <a:r>
              <a:rPr lang="en-US" sz="3200">
                <a:latin typeface="Calibri" panose="020F0502020204030204" pitchFamily="34" charset="0"/>
                <a:cs typeface="Calibri" panose="020F0502020204030204" pitchFamily="34" charset="0"/>
              </a:rPr>
              <a:t>Grains</a:t>
            </a:r>
          </a:p>
        </p:txBody>
      </p:sp>
      <p:sp>
        <p:nvSpPr>
          <p:cNvPr id="3" name="TextBox 2">
            <a:extLst>
              <a:ext uri="{FF2B5EF4-FFF2-40B4-BE49-F238E27FC236}">
                <a16:creationId xmlns:a16="http://schemas.microsoft.com/office/drawing/2014/main" id="{6FE7571A-E364-413B-0694-8F598281F33C}"/>
              </a:ext>
            </a:extLst>
          </p:cNvPr>
          <p:cNvSpPr txBox="1"/>
          <p:nvPr/>
        </p:nvSpPr>
        <p:spPr>
          <a:xfrm>
            <a:off x="409903" y="2343807"/>
            <a:ext cx="9884279" cy="1659557"/>
          </a:xfrm>
          <a:prstGeom prst="rect">
            <a:avLst/>
          </a:prstGeom>
          <a:noFill/>
        </p:spPr>
        <p:txBody>
          <a:bodyPr wrap="square" rtlCol="0">
            <a:spAutoFit/>
          </a:bodyPr>
          <a:lstStyle/>
          <a:p>
            <a:pPr marL="381000" marR="0">
              <a:lnSpc>
                <a:spcPct val="115000"/>
              </a:lnSpc>
              <a:spcBef>
                <a:spcPts val="0"/>
              </a:spcBef>
              <a:spcAft>
                <a:spcPts val="0"/>
              </a:spcAft>
            </a:pPr>
            <a:r>
              <a:rPr lang="en-US">
                <a:latin typeface="Calibri" panose="020F0502020204030204" pitchFamily="34" charset="0"/>
                <a:ea typeface="Times New Roman" panose="02020603050405020304" pitchFamily="18" charset="0"/>
                <a:cs typeface="Times New Roman" panose="02020603050405020304" pitchFamily="18" charset="0"/>
              </a:rPr>
              <a:t>At least 80% of grains offered weekly, must be whole grain rich, t</a:t>
            </a:r>
            <a:r>
              <a:rPr lang="en-US">
                <a:effectLst/>
                <a:latin typeface="Calibri" panose="020F0502020204030204" pitchFamily="34" charset="0"/>
                <a:ea typeface="Times New Roman" panose="02020603050405020304" pitchFamily="18" charset="0"/>
                <a:cs typeface="Times New Roman" panose="02020603050405020304" pitchFamily="18" charset="0"/>
              </a:rPr>
              <a:t>he remaining 20% m</a:t>
            </a:r>
            <a:r>
              <a:rPr lang="en-US">
                <a:latin typeface="Calibri" panose="020F0502020204030204" pitchFamily="34" charset="0"/>
                <a:ea typeface="Times New Roman" panose="02020603050405020304" pitchFamily="18" charset="0"/>
                <a:cs typeface="Times New Roman" panose="02020603050405020304" pitchFamily="18" charset="0"/>
              </a:rPr>
              <a:t>ust be enriched. </a:t>
            </a:r>
          </a:p>
          <a:p>
            <a:pPr marL="666750" indent="-285750">
              <a:lnSpc>
                <a:spcPct val="115000"/>
              </a:lnSpc>
              <a:buFont typeface="Arial" panose="020B0604020202020204" pitchFamily="34" charset="0"/>
              <a:buChar char="•"/>
            </a:pPr>
            <a:r>
              <a:rPr lang="en-US">
                <a:effectLst/>
                <a:latin typeface="Calibri" panose="020F0502020204030204" pitchFamily="34" charset="0"/>
                <a:ea typeface="Times New Roman" panose="02020603050405020304" pitchFamily="18" charset="0"/>
                <a:cs typeface="Times New Roman" panose="02020603050405020304" pitchFamily="18" charset="0"/>
              </a:rPr>
              <a:t>Whole grain rich products are those that contain 100% whole grain or a 50/50 blend of whole grain and enriched grains.</a:t>
            </a:r>
          </a:p>
          <a:p>
            <a:pPr marL="381000" marR="0">
              <a:lnSpc>
                <a:spcPct val="115000"/>
              </a:lnSpc>
              <a:spcBef>
                <a:spcPts val="0"/>
              </a:spcBef>
              <a:spcAft>
                <a:spcPts val="0"/>
              </a:spcAft>
            </a:pPr>
            <a:endParaRPr lang="en-US">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E980C9A8-5A06-BB60-18C5-EE1ED1615550}"/>
              </a:ext>
            </a:extLst>
          </p:cNvPr>
          <p:cNvPicPr>
            <a:picLocks noChangeAspect="1"/>
          </p:cNvPicPr>
          <p:nvPr/>
        </p:nvPicPr>
        <p:blipFill>
          <a:blip r:embed="rId2"/>
          <a:stretch>
            <a:fillRect/>
          </a:stretch>
        </p:blipFill>
        <p:spPr>
          <a:xfrm>
            <a:off x="720556" y="3917795"/>
            <a:ext cx="9215495" cy="871906"/>
          </a:xfrm>
          <a:prstGeom prst="rect">
            <a:avLst/>
          </a:prstGeom>
        </p:spPr>
      </p:pic>
      <p:pic>
        <p:nvPicPr>
          <p:cNvPr id="11" name="Picture 10" descr="A picture containing several">
            <a:extLst>
              <a:ext uri="{FF2B5EF4-FFF2-40B4-BE49-F238E27FC236}">
                <a16:creationId xmlns:a16="http://schemas.microsoft.com/office/drawing/2014/main" id="{D52E876F-72B7-83ED-0A85-0456CE548DF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0158" y="4980637"/>
            <a:ext cx="2342075" cy="1756556"/>
          </a:xfrm>
          <a:prstGeom prst="rect">
            <a:avLst/>
          </a:prstGeom>
        </p:spPr>
      </p:pic>
      <p:pic>
        <p:nvPicPr>
          <p:cNvPr id="14" name="Picture 13" descr="A picture containing food, bread, half, breakfast&#10;&#10;Description automatically generated">
            <a:extLst>
              <a:ext uri="{FF2B5EF4-FFF2-40B4-BE49-F238E27FC236}">
                <a16:creationId xmlns:a16="http://schemas.microsoft.com/office/drawing/2014/main" id="{DE7D4883-4F9D-D83E-8DAE-092705154B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66" b="89966" l="9323" r="90000">
                        <a14:foregroundMark x1="25990" y1="57966" x2="25990" y2="57966"/>
                        <a14:foregroundMark x1="20260" y1="59864" x2="16302" y2="63119"/>
                        <a14:foregroundMark x1="12812" y1="53424" x2="31510" y2="62305"/>
                        <a14:foregroundMark x1="31510" y1="62305" x2="33906" y2="49831"/>
                        <a14:foregroundMark x1="60469" y1="34644" x2="60469" y2="34644"/>
                        <a14:foregroundMark x1="58750" y1="73153" x2="38854" y2="74237"/>
                        <a14:foregroundMark x1="38854" y1="74237" x2="51302" y2="64407"/>
                        <a14:foregroundMark x1="9323" y1="58576" x2="11979" y2="76339"/>
                        <a14:backgroundMark x1="18281" y1="21085" x2="18281" y2="21085"/>
                        <a14:backgroundMark x1="20521" y1="27864" x2="20521" y2="27864"/>
                        <a14:backgroundMark x1="35417" y1="18169" x2="35417" y2="18169"/>
                        <a14:backgroundMark x1="35677" y1="18169" x2="35677" y2="18169"/>
                        <a14:backgroundMark x1="90052" y1="6237" x2="91302" y2="6847"/>
                        <a14:backgroundMark x1="92292" y1="15254" x2="93021" y2="45966"/>
                        <a14:backgroundMark x1="93021" y1="45966" x2="93021" y2="45966"/>
                        <a14:backgroundMark x1="92760" y1="46644" x2="92760" y2="46644"/>
                        <a14:backgroundMark x1="89063" y1="41763" x2="84479" y2="8407"/>
                        <a14:backgroundMark x1="84479" y1="8407" x2="32240" y2="33085"/>
                        <a14:backgroundMark x1="32240" y1="33085" x2="23958" y2="39186"/>
                        <a14:backgroundMark x1="10788" y1="74413" x2="3802" y2="68271"/>
                        <a14:backgroundMark x1="27708" y1="89288" x2="12757" y2="76144"/>
                        <a14:backgroundMark x1="3802" y1="68271" x2="7813" y2="3918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985519" y="4789701"/>
            <a:ext cx="2407300" cy="1849358"/>
          </a:xfrm>
          <a:prstGeom prst="rect">
            <a:avLst/>
          </a:prstGeom>
        </p:spPr>
      </p:pic>
      <p:pic>
        <p:nvPicPr>
          <p:cNvPr id="19" name="Picture 18" descr="A picture containing food, plate, white">
            <a:extLst>
              <a:ext uri="{FF2B5EF4-FFF2-40B4-BE49-F238E27FC236}">
                <a16:creationId xmlns:a16="http://schemas.microsoft.com/office/drawing/2014/main" id="{A4F53833-DDC3-B01F-01B6-D64257DF850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125" b="98077" l="3711" r="96387">
                        <a14:foregroundMark x1="19336" y1="13822" x2="6055" y2="40625"/>
                        <a14:foregroundMark x1="6055" y1="40625" x2="11426" y2="71274"/>
                        <a14:foregroundMark x1="11426" y1="71274" x2="53125" y2="91587"/>
                        <a14:foregroundMark x1="58594" y1="5288" x2="81250" y2="17308"/>
                        <a14:foregroundMark x1="81250" y1="17308" x2="96582" y2="55889"/>
                        <a14:foregroundMark x1="96582" y1="55889" x2="81445" y2="83413"/>
                        <a14:foregroundMark x1="81445" y1="83413" x2="79004" y2="85216"/>
                        <a14:foregroundMark x1="74707" y1="9255" x2="51855" y2="2644"/>
                        <a14:foregroundMark x1="51855" y1="2644" x2="25879" y2="9135"/>
                        <a14:foregroundMark x1="25879" y1="9135" x2="21387" y2="13462"/>
                        <a14:foregroundMark x1="56836" y1="5288" x2="40723" y2="10577"/>
                        <a14:foregroundMark x1="8691" y1="24519" x2="3711" y2="52163"/>
                        <a14:foregroundMark x1="3711" y1="52163" x2="7813" y2="71995"/>
                        <a14:foregroundMark x1="69531" y1="92308" x2="44629" y2="98077"/>
                        <a14:foregroundMark x1="44629" y1="98077" x2="32910" y2="95433"/>
                        <a14:foregroundMark x1="34163" y1="3541" x2="33496" y2="3606"/>
                        <a14:foregroundMark x1="41492" y1="2825" x2="36210" y2="3341"/>
                        <a14:foregroundMark x1="36024" y1="3521" x2="47852" y2="3125"/>
                        <a14:foregroundMark x1="33496" y1="3606" x2="34201" y2="3582"/>
                        <a14:backgroundMark x1="58301" y1="361" x2="35645" y2="1322"/>
                        <a14:backgroundMark x1="35645" y1="1322" x2="33789" y2="3125"/>
                        <a14:backgroundMark x1="33789" y1="3846" x2="33789" y2="3846"/>
                        <a14:backgroundMark x1="34375" y1="3486" x2="34375" y2="348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096105" y="4980637"/>
            <a:ext cx="1999044" cy="1510315"/>
          </a:xfrm>
          <a:prstGeom prst="rect">
            <a:avLst/>
          </a:prstGeom>
        </p:spPr>
      </p:pic>
      <p:pic>
        <p:nvPicPr>
          <p:cNvPr id="22" name="Picture 21" descr="A picture containing text">
            <a:extLst>
              <a:ext uri="{FF2B5EF4-FFF2-40B4-BE49-F238E27FC236}">
                <a16:creationId xmlns:a16="http://schemas.microsoft.com/office/drawing/2014/main" id="{7357FAC4-4DCC-7818-D43E-CA452B4D1716}"/>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b="41854"/>
          <a:stretch/>
        </p:blipFill>
        <p:spPr>
          <a:xfrm>
            <a:off x="3056217" y="924072"/>
            <a:ext cx="4591650" cy="776610"/>
          </a:xfrm>
          <a:prstGeom prst="rect">
            <a:avLst/>
          </a:prstGeom>
        </p:spPr>
      </p:pic>
      <p:sp>
        <p:nvSpPr>
          <p:cNvPr id="23" name="TextBox 22">
            <a:extLst>
              <a:ext uri="{FF2B5EF4-FFF2-40B4-BE49-F238E27FC236}">
                <a16:creationId xmlns:a16="http://schemas.microsoft.com/office/drawing/2014/main" id="{425733EB-9765-BCFF-73DD-ABC56EF13E10}"/>
              </a:ext>
            </a:extLst>
          </p:cNvPr>
          <p:cNvSpPr txBox="1"/>
          <p:nvPr/>
        </p:nvSpPr>
        <p:spPr>
          <a:xfrm>
            <a:off x="1552575" y="6429375"/>
            <a:ext cx="9086850" cy="230832"/>
          </a:xfrm>
          <a:prstGeom prst="rect">
            <a:avLst/>
          </a:prstGeom>
          <a:noFill/>
        </p:spPr>
        <p:txBody>
          <a:bodyPr wrap="square" rtlCol="0">
            <a:spAutoFit/>
          </a:bodyPr>
          <a:lstStyle/>
          <a:p>
            <a:r>
              <a:rPr lang="en-US" sz="900">
                <a:hlinkClick r:id="rId12" tooltip="https://psu.pb.unizin.org/nutr100/chapter/5-1-introduction-to-carbohydrates/"/>
              </a:rPr>
              <a:t>This Photo</a:t>
            </a:r>
            <a:r>
              <a:rPr lang="en-US" sz="900"/>
              <a:t> by Unknown Author is licensed under </a:t>
            </a:r>
            <a:r>
              <a:rPr lang="en-US" sz="900">
                <a:hlinkClick r:id="rId13" tooltip="https://creativecommons.org/licenses/by-nc-sa/3.0/"/>
              </a:rPr>
              <a:t>CC BY-SA-NC</a:t>
            </a:r>
            <a:endParaRPr lang="en-US" sz="900"/>
          </a:p>
        </p:txBody>
      </p:sp>
      <p:sp>
        <p:nvSpPr>
          <p:cNvPr id="25" name="TextBox 24">
            <a:extLst>
              <a:ext uri="{FF2B5EF4-FFF2-40B4-BE49-F238E27FC236}">
                <a16:creationId xmlns:a16="http://schemas.microsoft.com/office/drawing/2014/main" id="{C9E069F5-627C-5AF9-F51F-EFABF1992122}"/>
              </a:ext>
            </a:extLst>
          </p:cNvPr>
          <p:cNvSpPr txBox="1"/>
          <p:nvPr/>
        </p:nvSpPr>
        <p:spPr>
          <a:xfrm>
            <a:off x="1709268" y="6570494"/>
            <a:ext cx="9086850" cy="230832"/>
          </a:xfrm>
          <a:prstGeom prst="rect">
            <a:avLst/>
          </a:prstGeom>
          <a:noFill/>
        </p:spPr>
        <p:txBody>
          <a:bodyPr wrap="square" rtlCol="0">
            <a:spAutoFit/>
          </a:bodyPr>
          <a:lstStyle/>
          <a:p>
            <a:r>
              <a:rPr lang="en-US" sz="900">
                <a:hlinkClick r:id="rId12" tooltip="https://psu.pb.unizin.org/nutr100/chapter/5-1-introduction-to-carbohydrates/"/>
              </a:rPr>
              <a:t>This Photo</a:t>
            </a:r>
            <a:r>
              <a:rPr lang="en-US" sz="900"/>
              <a:t> by Unknown Author is licensed under </a:t>
            </a:r>
            <a:r>
              <a:rPr lang="en-US" sz="900">
                <a:hlinkClick r:id="rId13" tooltip="https://creativecommons.org/licenses/by-nc-sa/3.0/"/>
              </a:rPr>
              <a:t>CC BY-SA-NC</a:t>
            </a:r>
            <a:endParaRPr lang="en-US" sz="900"/>
          </a:p>
        </p:txBody>
      </p:sp>
    </p:spTree>
    <p:extLst>
      <p:ext uri="{BB962C8B-B14F-4D97-AF65-F5344CB8AC3E}">
        <p14:creationId xmlns:p14="http://schemas.microsoft.com/office/powerpoint/2010/main" val="2199305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12056C-9A29-1DDF-15F8-19688C814EE5}"/>
              </a:ext>
            </a:extLst>
          </p:cNvPr>
          <p:cNvSpPr txBox="1"/>
          <p:nvPr/>
        </p:nvSpPr>
        <p:spPr>
          <a:xfrm>
            <a:off x="357809" y="775252"/>
            <a:ext cx="9382539" cy="1479187"/>
          </a:xfrm>
          <a:prstGeom prst="rect">
            <a:avLst/>
          </a:prstGeom>
          <a:noFill/>
        </p:spPr>
        <p:txBody>
          <a:bodyPr wrap="square">
            <a:spAutoFit/>
          </a:bodyPr>
          <a:lstStyle/>
          <a:p>
            <a:pPr marL="952500" marR="952500" algn="ctr">
              <a:spcBef>
                <a:spcPts val="400"/>
              </a:spcBef>
              <a:spcAft>
                <a:spcPts val="0"/>
              </a:spcAft>
            </a:pPr>
            <a:r>
              <a:rPr lang="en-US" sz="1800" b="1">
                <a:effectLst/>
                <a:latin typeface="Calibri" panose="020F0502020204030204" pitchFamily="34" charset="0"/>
                <a:ea typeface="Times New Roman" panose="02020603050405020304" pitchFamily="18" charset="0"/>
                <a:cs typeface="Times New Roman" panose="02020603050405020304" pitchFamily="18" charset="0"/>
              </a:rPr>
              <a:t>Ounce Equivalencies for Grains</a:t>
            </a:r>
          </a:p>
          <a:p>
            <a:pPr marL="952500" marR="952500" algn="ctr">
              <a:spcBef>
                <a:spcPts val="400"/>
              </a:spcBef>
              <a:spcAft>
                <a:spcPts val="0"/>
              </a:spcAft>
            </a:pPr>
            <a:endParaRPr lang="en-US" sz="800">
              <a:effectLst/>
              <a:latin typeface="Times New Roman" panose="02020603050405020304" pitchFamily="18" charset="0"/>
              <a:ea typeface="Times New Roman" panose="02020603050405020304" pitchFamily="18" charset="0"/>
            </a:endParaRPr>
          </a:p>
          <a:p>
            <a:pPr marL="381000" marR="0">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As stated in USDA Memo SP-2012 </a:t>
            </a:r>
            <a:r>
              <a:rPr lang="en-US" sz="1800" i="1">
                <a:effectLst/>
                <a:latin typeface="Calibri" panose="020F0502020204030204" pitchFamily="34" charset="0"/>
                <a:ea typeface="Times New Roman" panose="02020603050405020304" pitchFamily="18" charset="0"/>
                <a:cs typeface="Times New Roman" panose="02020603050405020304" pitchFamily="18" charset="0"/>
              </a:rPr>
              <a:t>Grain Requirements for the National School Lunch Program and School Breakfast Program, </a:t>
            </a:r>
            <a:r>
              <a:rPr lang="en-US" sz="1800">
                <a:effectLst/>
                <a:latin typeface="Calibri" panose="020F0502020204030204" pitchFamily="34" charset="0"/>
                <a:ea typeface="Times New Roman" panose="02020603050405020304" pitchFamily="18" charset="0"/>
                <a:cs typeface="Times New Roman" panose="02020603050405020304" pitchFamily="18" charset="0"/>
              </a:rPr>
              <a:t>grain products must be credited using the oz eq method. This criterion is applied to various products as follows:</a:t>
            </a:r>
            <a:endParaRPr lang="en-US" sz="180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6DA2F507-6BDE-217C-2EEC-F0CE69863B0F}"/>
              </a:ext>
            </a:extLst>
          </p:cNvPr>
          <p:cNvSpPr txBox="1"/>
          <p:nvPr/>
        </p:nvSpPr>
        <p:spPr>
          <a:xfrm>
            <a:off x="951019" y="2513909"/>
            <a:ext cx="6097656" cy="3242234"/>
          </a:xfrm>
          <a:prstGeom prst="rect">
            <a:avLst/>
          </a:prstGeom>
          <a:noFill/>
        </p:spPr>
        <p:txBody>
          <a:bodyPr wrap="square">
            <a:spAutoFit/>
          </a:bodyPr>
          <a:lstStyle/>
          <a:p>
            <a:pPr marL="342900" marR="541020" lvl="0" indent="-342900">
              <a:lnSpc>
                <a:spcPct val="107000"/>
              </a:lnSpc>
              <a:spcBef>
                <a:spcPts val="380"/>
              </a:spcBef>
              <a:spcAft>
                <a:spcPts val="0"/>
              </a:spcAft>
              <a:buFont typeface="Symbol" panose="05050102010706020507" pitchFamily="18" charset="2"/>
              <a:buChar char=""/>
              <a:tabLst>
                <a:tab pos="838200" algn="l"/>
                <a:tab pos="838835" algn="l"/>
              </a:tabLst>
            </a:pPr>
            <a:r>
              <a:rPr lang="en-US" sz="1600" u="sng">
                <a:effectLst/>
                <a:latin typeface="Calibri" panose="020F0502020204030204" pitchFamily="34" charset="0"/>
                <a:ea typeface="Times New Roman" panose="02020603050405020304" pitchFamily="18" charset="0"/>
                <a:cs typeface="Times New Roman" panose="02020603050405020304" pitchFamily="18" charset="0"/>
              </a:rPr>
              <a:t>Baked goods</a:t>
            </a:r>
            <a:r>
              <a:rPr lang="en-US" sz="1600">
                <a:effectLst/>
                <a:latin typeface="Calibri" panose="020F0502020204030204" pitchFamily="34" charset="0"/>
                <a:ea typeface="Times New Roman" panose="02020603050405020304" pitchFamily="18" charset="0"/>
                <a:cs typeface="Times New Roman" panose="02020603050405020304" pitchFamily="18" charset="0"/>
              </a:rPr>
              <a:t>, such as breads, biscuits, bagels, etc., require 16 grams of creditable grain ingredients in order to provide 1 oz eq</a:t>
            </a:r>
            <a:r>
              <a:rPr lang="en-US" sz="1600" spc="-5">
                <a:effectLst/>
                <a:latin typeface="Calibri" panose="020F0502020204030204" pitchFamily="34" charset="0"/>
                <a:ea typeface="Times New Roman" panose="02020603050405020304" pitchFamily="18" charset="0"/>
                <a:cs typeface="Times New Roman" panose="02020603050405020304" pitchFamily="18" charset="0"/>
              </a:rPr>
              <a:t> </a:t>
            </a:r>
            <a:r>
              <a:rPr lang="en-US" sz="1600">
                <a:effectLst/>
                <a:latin typeface="Calibri" panose="020F0502020204030204" pitchFamily="34" charset="0"/>
                <a:ea typeface="Times New Roman" panose="02020603050405020304" pitchFamily="18" charset="0"/>
                <a:cs typeface="Times New Roman" panose="02020603050405020304" pitchFamily="18" charset="0"/>
              </a:rPr>
              <a:t>credit.</a:t>
            </a:r>
          </a:p>
          <a:p>
            <a:pPr marL="342900" marR="714375" lvl="0" indent="-342900">
              <a:lnSpc>
                <a:spcPct val="107000"/>
              </a:lnSpc>
              <a:spcBef>
                <a:spcPts val="15"/>
              </a:spcBef>
              <a:spcAft>
                <a:spcPts val="0"/>
              </a:spcAft>
              <a:buFont typeface="Symbol" panose="05050102010706020507" pitchFamily="18" charset="2"/>
              <a:buChar char=""/>
              <a:tabLst>
                <a:tab pos="838200" algn="l"/>
                <a:tab pos="838835" algn="l"/>
              </a:tabLst>
            </a:pPr>
            <a:r>
              <a:rPr lang="en-US" sz="1600">
                <a:effectLst/>
                <a:latin typeface="Calibri" panose="020F0502020204030204" pitchFamily="34" charset="0"/>
                <a:ea typeface="Times New Roman" panose="02020603050405020304" pitchFamily="18" charset="0"/>
                <a:cs typeface="Times New Roman" panose="02020603050405020304" pitchFamily="18" charset="0"/>
              </a:rPr>
              <a:t>For </a:t>
            </a:r>
            <a:r>
              <a:rPr lang="en-US" sz="1600" u="sng">
                <a:effectLst/>
                <a:latin typeface="Calibri" panose="020F0502020204030204" pitchFamily="34" charset="0"/>
                <a:ea typeface="Times New Roman" panose="02020603050405020304" pitchFamily="18" charset="0"/>
                <a:cs typeface="Times New Roman" panose="02020603050405020304" pitchFamily="18" charset="0"/>
              </a:rPr>
              <a:t>cereal grains</a:t>
            </a:r>
            <a:r>
              <a:rPr lang="en-US" sz="1600">
                <a:effectLst/>
                <a:latin typeface="Calibri" panose="020F0502020204030204" pitchFamily="34" charset="0"/>
                <a:ea typeface="Times New Roman" panose="02020603050405020304" pitchFamily="18" charset="0"/>
                <a:cs typeface="Times New Roman" panose="02020603050405020304" pitchFamily="18" charset="0"/>
              </a:rPr>
              <a:t> such as oatmeal, pasta, and brown rice, etc., a 1 oz equivalent is 28 grams (approximately 1 oz by weight) of dry product. Since these grains are served cooked and water is added in preparation, the cooked volume equivalent is</a:t>
            </a:r>
            <a:r>
              <a:rPr lang="en-US" sz="1600" spc="-65">
                <a:effectLst/>
                <a:latin typeface="Calibri" panose="020F0502020204030204" pitchFamily="34" charset="0"/>
                <a:ea typeface="Times New Roman" panose="02020603050405020304" pitchFamily="18" charset="0"/>
                <a:cs typeface="Times New Roman" panose="02020603050405020304" pitchFamily="18" charset="0"/>
              </a:rPr>
              <a:t> </a:t>
            </a:r>
            <a:r>
              <a:rPr lang="en-US" sz="1600">
                <a:effectLst/>
                <a:latin typeface="Calibri" panose="020F0502020204030204" pitchFamily="34" charset="0"/>
                <a:ea typeface="Times New Roman" panose="02020603050405020304" pitchFamily="18" charset="0"/>
                <a:cs typeface="Times New Roman" panose="02020603050405020304" pitchFamily="18" charset="0"/>
              </a:rPr>
              <a:t>½ cup cooked cereal, pasta, or</a:t>
            </a:r>
            <a:r>
              <a:rPr lang="en-US" sz="1600" spc="15">
                <a:effectLst/>
                <a:latin typeface="Calibri" panose="020F0502020204030204" pitchFamily="34" charset="0"/>
                <a:ea typeface="Times New Roman" panose="02020603050405020304" pitchFamily="18" charset="0"/>
                <a:cs typeface="Times New Roman" panose="02020603050405020304" pitchFamily="18" charset="0"/>
              </a:rPr>
              <a:t> </a:t>
            </a:r>
            <a:r>
              <a:rPr lang="en-US" sz="1600">
                <a:effectLst/>
                <a:latin typeface="Calibri" panose="020F0502020204030204" pitchFamily="34" charset="0"/>
                <a:ea typeface="Times New Roman" panose="02020603050405020304" pitchFamily="18" charset="0"/>
                <a:cs typeface="Times New Roman" panose="02020603050405020304" pitchFamily="18" charset="0"/>
              </a:rPr>
              <a:t>rice.</a:t>
            </a:r>
          </a:p>
          <a:p>
            <a:pPr marL="342900" marR="414655" lvl="0" indent="-342900">
              <a:lnSpc>
                <a:spcPct val="107000"/>
              </a:lnSpc>
              <a:spcBef>
                <a:spcPts val="5"/>
              </a:spcBef>
              <a:spcAft>
                <a:spcPts val="0"/>
              </a:spcAft>
              <a:buFont typeface="Symbol" panose="05050102010706020507" pitchFamily="18" charset="2"/>
              <a:buChar char=""/>
              <a:tabLst>
                <a:tab pos="838200" algn="l"/>
                <a:tab pos="838835" algn="l"/>
              </a:tabLst>
            </a:pPr>
            <a:r>
              <a:rPr lang="en-US" sz="1600">
                <a:effectLst/>
                <a:latin typeface="Calibri" panose="020F0502020204030204" pitchFamily="34" charset="0"/>
                <a:ea typeface="Times New Roman" panose="02020603050405020304" pitchFamily="18" charset="0"/>
                <a:cs typeface="Times New Roman" panose="02020603050405020304" pitchFamily="18" charset="0"/>
              </a:rPr>
              <a:t>For </a:t>
            </a:r>
            <a:r>
              <a:rPr lang="en-US" sz="1600" u="sng">
                <a:effectLst/>
                <a:latin typeface="Calibri" panose="020F0502020204030204" pitchFamily="34" charset="0"/>
                <a:ea typeface="Times New Roman" panose="02020603050405020304" pitchFamily="18" charset="0"/>
                <a:cs typeface="Times New Roman" panose="02020603050405020304" pitchFamily="18" charset="0"/>
              </a:rPr>
              <a:t>ready-to-eat (RTE) breakfast cereal</a:t>
            </a:r>
            <a:r>
              <a:rPr lang="en-US" sz="1600">
                <a:effectLst/>
                <a:latin typeface="Calibri" panose="020F0502020204030204" pitchFamily="34" charset="0"/>
                <a:ea typeface="Times New Roman" panose="02020603050405020304" pitchFamily="18" charset="0"/>
                <a:cs typeface="Times New Roman" panose="02020603050405020304" pitchFamily="18" charset="0"/>
              </a:rPr>
              <a:t>, 28 grams </a:t>
            </a:r>
            <a:r>
              <a:rPr lang="en-US" sz="1600" i="1">
                <a:effectLst/>
                <a:latin typeface="Calibri" panose="020F0502020204030204" pitchFamily="34" charset="0"/>
                <a:ea typeface="Times New Roman" panose="02020603050405020304" pitchFamily="18" charset="0"/>
                <a:cs typeface="Times New Roman" panose="02020603050405020304" pitchFamily="18" charset="0"/>
              </a:rPr>
              <a:t>or </a:t>
            </a:r>
            <a:r>
              <a:rPr lang="en-US" sz="1600">
                <a:effectLst/>
                <a:latin typeface="Calibri" panose="020F0502020204030204" pitchFamily="34" charset="0"/>
                <a:ea typeface="Times New Roman" panose="02020603050405020304" pitchFamily="18" charset="0"/>
                <a:cs typeface="Times New Roman" panose="02020603050405020304" pitchFamily="18" charset="0"/>
              </a:rPr>
              <a:t>1 oz of product is considered an ounce equivalent. The oz equivalent volumes are 1 cup flakes or rounds, 1.25 </a:t>
            </a:r>
            <a:r>
              <a:rPr lang="en-US" sz="1600" spc="-20">
                <a:effectLst/>
                <a:latin typeface="Calibri" panose="020F0502020204030204" pitchFamily="34" charset="0"/>
                <a:ea typeface="Times New Roman" panose="02020603050405020304" pitchFamily="18" charset="0"/>
                <a:cs typeface="Times New Roman" panose="02020603050405020304" pitchFamily="18" charset="0"/>
              </a:rPr>
              <a:t>cups </a:t>
            </a:r>
            <a:r>
              <a:rPr lang="en-US" sz="1600">
                <a:effectLst/>
                <a:latin typeface="Calibri" panose="020F0502020204030204" pitchFamily="34" charset="0"/>
                <a:ea typeface="Times New Roman" panose="02020603050405020304" pitchFamily="18" charset="0"/>
                <a:cs typeface="Times New Roman" panose="02020603050405020304" pitchFamily="18" charset="0"/>
              </a:rPr>
              <a:t>puffed cereal, and ¼ cup</a:t>
            </a:r>
            <a:r>
              <a:rPr lang="en-US" sz="1600" spc="5">
                <a:effectLst/>
                <a:latin typeface="Calibri" panose="020F0502020204030204" pitchFamily="34" charset="0"/>
                <a:ea typeface="Times New Roman" panose="02020603050405020304" pitchFamily="18" charset="0"/>
                <a:cs typeface="Times New Roman" panose="02020603050405020304" pitchFamily="18" charset="0"/>
              </a:rPr>
              <a:t> </a:t>
            </a:r>
            <a:r>
              <a:rPr lang="en-US" sz="1600">
                <a:effectLst/>
                <a:latin typeface="Calibri" panose="020F0502020204030204" pitchFamily="34" charset="0"/>
                <a:ea typeface="Times New Roman" panose="02020603050405020304" pitchFamily="18" charset="0"/>
                <a:cs typeface="Times New Roman" panose="02020603050405020304" pitchFamily="18" charset="0"/>
              </a:rPr>
              <a:t>granola.</a:t>
            </a:r>
          </a:p>
        </p:txBody>
      </p:sp>
      <p:pic>
        <p:nvPicPr>
          <p:cNvPr id="16" name="Picture 15" descr="A picture containing food, nut, bread, meal">
            <a:extLst>
              <a:ext uri="{FF2B5EF4-FFF2-40B4-BE49-F238E27FC236}">
                <a16:creationId xmlns:a16="http://schemas.microsoft.com/office/drawing/2014/main" id="{4349D9AA-0C3C-B441-C490-7CCF51935E5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34286" y="2960892"/>
            <a:ext cx="4027293" cy="2721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63538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947A-BD4A-9FA9-7457-CC65E9CD1E18}"/>
              </a:ext>
            </a:extLst>
          </p:cNvPr>
          <p:cNvPicPr>
            <a:picLocks noChangeAspect="1"/>
          </p:cNvPicPr>
          <p:nvPr/>
        </p:nvPicPr>
        <p:blipFill>
          <a:blip r:embed="rId2"/>
          <a:stretch>
            <a:fillRect/>
          </a:stretch>
        </p:blipFill>
        <p:spPr>
          <a:xfrm>
            <a:off x="3162300" y="228600"/>
            <a:ext cx="5867400" cy="6400800"/>
          </a:xfrm>
          <a:prstGeom prst="rect">
            <a:avLst/>
          </a:prstGeom>
        </p:spPr>
      </p:pic>
    </p:spTree>
    <p:extLst>
      <p:ext uri="{BB962C8B-B14F-4D97-AF65-F5344CB8AC3E}">
        <p14:creationId xmlns:p14="http://schemas.microsoft.com/office/powerpoint/2010/main" val="633302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22A201-6B53-8F41-41A3-91A10281EDFB}"/>
              </a:ext>
            </a:extLst>
          </p:cNvPr>
          <p:cNvSpPr txBox="1"/>
          <p:nvPr/>
        </p:nvSpPr>
        <p:spPr>
          <a:xfrm>
            <a:off x="469783" y="2364828"/>
            <a:ext cx="9890621" cy="1470915"/>
          </a:xfrm>
          <a:prstGeom prst="rect">
            <a:avLst/>
          </a:prstGeom>
          <a:noFill/>
        </p:spPr>
        <p:txBody>
          <a:bodyPr wrap="square" rtlCol="0">
            <a:spAutoFit/>
          </a:bodyPr>
          <a:lstStyle/>
          <a:p>
            <a:pPr marL="666750" marR="0" indent="-285750">
              <a:lnSpc>
                <a:spcPct val="115000"/>
              </a:lnSpc>
              <a:spcBef>
                <a:spcPts val="0"/>
              </a:spcBef>
              <a:spcAft>
                <a:spcPts val="0"/>
              </a:spcAft>
              <a:buFont typeface="Wingdings" panose="05000000000000000000" pitchFamily="2" charset="2"/>
              <a:buChar char="v"/>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Serving a variety of fruit in different forms is strongly encouraged as offering a choice increases the likelihood that more students may select and eat one.</a:t>
            </a:r>
          </a:p>
          <a:p>
            <a:pPr marL="171450" marR="0" indent="-171450">
              <a:spcBef>
                <a:spcPts val="15"/>
              </a:spcBef>
              <a:spcAft>
                <a:spcPts val="0"/>
              </a:spcAft>
              <a:buFont typeface="Wingdings" panose="05000000000000000000" pitchFamily="2" charset="2"/>
              <a:buChar char="v"/>
            </a:pPr>
            <a:endParaRPr lang="en-US" sz="800">
              <a:effectLst/>
              <a:latin typeface="Calibri Light" panose="020F0302020204030204" pitchFamily="34" charset="0"/>
              <a:ea typeface="Times New Roman" panose="02020603050405020304" pitchFamily="18" charset="0"/>
              <a:cs typeface="Calibri Light" panose="020F0302020204030204" pitchFamily="34" charset="0"/>
            </a:endParaRPr>
          </a:p>
          <a:p>
            <a:pPr marL="666750" marR="0" indent="-285750">
              <a:lnSpc>
                <a:spcPct val="115000"/>
              </a:lnSpc>
              <a:spcBef>
                <a:spcPts val="0"/>
              </a:spcBef>
              <a:spcAft>
                <a:spcPts val="0"/>
              </a:spcAft>
              <a:buFont typeface="Wingdings" panose="05000000000000000000" pitchFamily="2" charset="2"/>
              <a:buChar char="v"/>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Fruit may be fresh, frozen, canned, or dried. While there is a daily minimum, there is no maximum limit for the amount of fruit servings offered.</a:t>
            </a:r>
          </a:p>
        </p:txBody>
      </p:sp>
      <p:pic>
        <p:nvPicPr>
          <p:cNvPr id="8" name="Picture 7">
            <a:extLst>
              <a:ext uri="{FF2B5EF4-FFF2-40B4-BE49-F238E27FC236}">
                <a16:creationId xmlns:a16="http://schemas.microsoft.com/office/drawing/2014/main" id="{22D0ADA8-9104-5D81-AC75-5956E3202E07}"/>
              </a:ext>
            </a:extLst>
          </p:cNvPr>
          <p:cNvPicPr>
            <a:picLocks noChangeAspect="1"/>
          </p:cNvPicPr>
          <p:nvPr/>
        </p:nvPicPr>
        <p:blipFill>
          <a:blip r:embed="rId2"/>
          <a:stretch>
            <a:fillRect/>
          </a:stretch>
        </p:blipFill>
        <p:spPr>
          <a:xfrm>
            <a:off x="680320" y="4232611"/>
            <a:ext cx="9275711" cy="1181202"/>
          </a:xfrm>
          <a:prstGeom prst="rect">
            <a:avLst/>
          </a:prstGeom>
        </p:spPr>
      </p:pic>
      <p:sp>
        <p:nvSpPr>
          <p:cNvPr id="2" name="TextBox 1">
            <a:extLst>
              <a:ext uri="{FF2B5EF4-FFF2-40B4-BE49-F238E27FC236}">
                <a16:creationId xmlns:a16="http://schemas.microsoft.com/office/drawing/2014/main" id="{2B3A12BD-FDFE-A470-7BFC-C7DEDD13CD6F}"/>
              </a:ext>
            </a:extLst>
          </p:cNvPr>
          <p:cNvSpPr txBox="1"/>
          <p:nvPr/>
        </p:nvSpPr>
        <p:spPr>
          <a:xfrm>
            <a:off x="1149291" y="5413813"/>
            <a:ext cx="8456103" cy="861198"/>
          </a:xfrm>
          <a:prstGeom prst="rect">
            <a:avLst/>
          </a:prstGeom>
          <a:noFill/>
        </p:spPr>
        <p:txBody>
          <a:bodyPr wrap="square" rtlCol="0">
            <a:spAutoFit/>
          </a:bodyPr>
          <a:lstStyle/>
          <a:p>
            <a:pPr marL="342900" marR="0" lvl="0" indent="-342900">
              <a:spcBef>
                <a:spcPts val="200"/>
              </a:spcBef>
              <a:spcAft>
                <a:spcPts val="0"/>
              </a:spcAft>
              <a:buFont typeface="Wingdings" panose="05000000000000000000" pitchFamily="2" charset="2"/>
              <a:buChar char="v"/>
              <a:tabLst>
                <a:tab pos="838200" algn="l"/>
                <a:tab pos="838835" algn="l"/>
              </a:tabLst>
            </a:pPr>
            <a:r>
              <a:rPr lang="en-US" sz="1400">
                <a:effectLst/>
                <a:latin typeface="Calibri Light" panose="020F0302020204030204" pitchFamily="34" charset="0"/>
                <a:ea typeface="Times New Roman" panose="02020603050405020304" pitchFamily="18" charset="0"/>
                <a:cs typeface="Calibri Light" panose="020F0302020204030204" pitchFamily="34" charset="0"/>
              </a:rPr>
              <a:t>Canned fruit must be in 100% juice, light syrup, or</a:t>
            </a:r>
            <a:r>
              <a:rPr lang="en-US" sz="1400" spc="-2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400">
                <a:effectLst/>
                <a:latin typeface="Calibri Light" panose="020F0302020204030204" pitchFamily="34" charset="0"/>
                <a:ea typeface="Times New Roman" panose="02020603050405020304" pitchFamily="18" charset="0"/>
                <a:cs typeface="Calibri Light" panose="020F0302020204030204" pitchFamily="34" charset="0"/>
              </a:rPr>
              <a:t>water.</a:t>
            </a:r>
          </a:p>
          <a:p>
            <a:pPr marL="342900" marR="0" lvl="0" indent="-342900">
              <a:lnSpc>
                <a:spcPct val="107000"/>
              </a:lnSpc>
              <a:spcBef>
                <a:spcPts val="370"/>
              </a:spcBef>
              <a:spcAft>
                <a:spcPts val="0"/>
              </a:spcAft>
              <a:buFont typeface="Wingdings" panose="05000000000000000000" pitchFamily="2" charset="2"/>
              <a:buChar char="v"/>
              <a:tabLst>
                <a:tab pos="838200" algn="l"/>
                <a:tab pos="838835" algn="l"/>
              </a:tabLst>
            </a:pPr>
            <a:r>
              <a:rPr lang="en-US" sz="1400">
                <a:effectLst/>
                <a:latin typeface="Calibri Light" panose="020F0302020204030204" pitchFamily="34" charset="0"/>
                <a:ea typeface="Times New Roman" panose="02020603050405020304" pitchFamily="18" charset="0"/>
                <a:cs typeface="Calibri Light" panose="020F0302020204030204" pitchFamily="34" charset="0"/>
              </a:rPr>
              <a:t>When dried fruit is offered, the amount credited is twice the amount served (ex: ¼ cup raisins credits as ½ cup).</a:t>
            </a:r>
          </a:p>
          <a:p>
            <a:pPr marL="342900" marR="0" lvl="0" indent="-342900">
              <a:lnSpc>
                <a:spcPct val="107000"/>
              </a:lnSpc>
              <a:spcBef>
                <a:spcPts val="370"/>
              </a:spcBef>
              <a:spcAft>
                <a:spcPts val="0"/>
              </a:spcAft>
              <a:buFont typeface="Wingdings" panose="05000000000000000000" pitchFamily="2" charset="2"/>
              <a:buChar char="v"/>
              <a:tabLst>
                <a:tab pos="838200" algn="l"/>
                <a:tab pos="838835" algn="l"/>
              </a:tabLst>
            </a:pPr>
            <a:r>
              <a:rPr lang="en-US" sz="1400">
                <a:effectLst/>
                <a:latin typeface="Calibri Light" panose="020F0302020204030204" pitchFamily="34" charset="0"/>
                <a:ea typeface="Times New Roman" panose="02020603050405020304" pitchFamily="18" charset="0"/>
                <a:cs typeface="Calibri Light" panose="020F0302020204030204" pitchFamily="34" charset="0"/>
              </a:rPr>
              <a:t>100% fruit juice may be used to meet no more than half of the weekly fruit requirement.</a:t>
            </a:r>
          </a:p>
        </p:txBody>
      </p:sp>
      <p:pic>
        <p:nvPicPr>
          <p:cNvPr id="12" name="Picture 11" descr="A picture containing fruit&#10;&#10;Description automatically generated">
            <a:extLst>
              <a:ext uri="{FF2B5EF4-FFF2-40B4-BE49-F238E27FC236}">
                <a16:creationId xmlns:a16="http://schemas.microsoft.com/office/drawing/2014/main" id="{818BA304-77C8-BD8B-5FD5-B013D30C045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65027" y="647422"/>
            <a:ext cx="5729681" cy="1320538"/>
          </a:xfrm>
          <a:prstGeom prst="rect">
            <a:avLst/>
          </a:prstGeom>
        </p:spPr>
      </p:pic>
    </p:spTree>
    <p:extLst>
      <p:ext uri="{BB962C8B-B14F-4D97-AF65-F5344CB8AC3E}">
        <p14:creationId xmlns:p14="http://schemas.microsoft.com/office/powerpoint/2010/main" val="128654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AF3C7-8684-6586-6001-914F1D325827}"/>
              </a:ext>
            </a:extLst>
          </p:cNvPr>
          <p:cNvSpPr>
            <a:spLocks noGrp="1"/>
          </p:cNvSpPr>
          <p:nvPr>
            <p:ph type="title"/>
          </p:nvPr>
        </p:nvSpPr>
        <p:spPr/>
        <p:txBody>
          <a:bodyPr>
            <a:normAutofit/>
          </a:bodyPr>
          <a:lstStyle/>
          <a:p>
            <a:pPr algn="ctr"/>
            <a:r>
              <a:rPr lang="en-US" sz="3200">
                <a:latin typeface="Calibri" panose="020F0502020204030204" pitchFamily="34" charset="0"/>
                <a:cs typeface="Calibri" panose="020F0502020204030204" pitchFamily="34" charset="0"/>
              </a:rPr>
              <a:t>Vegetables </a:t>
            </a:r>
          </a:p>
        </p:txBody>
      </p:sp>
      <p:sp>
        <p:nvSpPr>
          <p:cNvPr id="3" name="Subtitle 2">
            <a:extLst>
              <a:ext uri="{FF2B5EF4-FFF2-40B4-BE49-F238E27FC236}">
                <a16:creationId xmlns:a16="http://schemas.microsoft.com/office/drawing/2014/main" id="{36CA9AE3-1EC5-6C93-F7DB-B629D10ECC0F}"/>
              </a:ext>
            </a:extLst>
          </p:cNvPr>
          <p:cNvSpPr>
            <a:spLocks noGrp="1"/>
          </p:cNvSpPr>
          <p:nvPr>
            <p:ph type="subTitle" idx="4294967295"/>
          </p:nvPr>
        </p:nvSpPr>
        <p:spPr>
          <a:xfrm>
            <a:off x="1030014" y="2155497"/>
            <a:ext cx="8143875" cy="1117600"/>
          </a:xfrm>
        </p:spPr>
        <p:txBody>
          <a:bodyPr/>
          <a:lstStyle/>
          <a:p>
            <a:pPr marL="0" indent="0">
              <a:buNone/>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Choices from the following vegetable sub-groups must be served in minimum amounts over the course of the week.</a:t>
            </a:r>
          </a:p>
          <a:p>
            <a:endParaRPr lang="en-US"/>
          </a:p>
        </p:txBody>
      </p:sp>
      <p:pic>
        <p:nvPicPr>
          <p:cNvPr id="5" name="Picture 4">
            <a:extLst>
              <a:ext uri="{FF2B5EF4-FFF2-40B4-BE49-F238E27FC236}">
                <a16:creationId xmlns:a16="http://schemas.microsoft.com/office/drawing/2014/main" id="{0350C4B4-803D-B0E6-F592-AD9E4364888C}"/>
              </a:ext>
            </a:extLst>
          </p:cNvPr>
          <p:cNvPicPr>
            <a:picLocks noChangeAspect="1"/>
          </p:cNvPicPr>
          <p:nvPr/>
        </p:nvPicPr>
        <p:blipFill>
          <a:blip r:embed="rId2"/>
          <a:stretch>
            <a:fillRect/>
          </a:stretch>
        </p:blipFill>
        <p:spPr>
          <a:xfrm>
            <a:off x="1145308" y="2798448"/>
            <a:ext cx="9148873" cy="3075879"/>
          </a:xfrm>
          <a:prstGeom prst="rect">
            <a:avLst/>
          </a:prstGeom>
        </p:spPr>
      </p:pic>
      <p:sp>
        <p:nvSpPr>
          <p:cNvPr id="4" name="Subtitle 2">
            <a:extLst>
              <a:ext uri="{FF2B5EF4-FFF2-40B4-BE49-F238E27FC236}">
                <a16:creationId xmlns:a16="http://schemas.microsoft.com/office/drawing/2014/main" id="{32D1084D-C7CE-8856-E3B5-6ABC2B150B03}"/>
              </a:ext>
            </a:extLst>
          </p:cNvPr>
          <p:cNvSpPr txBox="1">
            <a:spLocks/>
          </p:cNvSpPr>
          <p:nvPr/>
        </p:nvSpPr>
        <p:spPr>
          <a:xfrm>
            <a:off x="1145308" y="5981349"/>
            <a:ext cx="8143875" cy="8572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400">
                <a:effectLst/>
                <a:latin typeface="Calibri Light" panose="020F0302020204030204" pitchFamily="34" charset="0"/>
                <a:ea typeface="Times New Roman" panose="02020603050405020304" pitchFamily="18" charset="0"/>
                <a:cs typeface="Calibri Light" panose="020F0302020204030204" pitchFamily="34" charset="0"/>
              </a:rPr>
              <a:t>*For raw leafy greens, such as lettuce, 1 cup credits as a ½ cup of the vegetable component.</a:t>
            </a:r>
          </a:p>
          <a:p>
            <a:pPr marL="0" indent="0">
              <a:buNone/>
            </a:pPr>
            <a:r>
              <a:rPr lang="en-US" sz="1400">
                <a:effectLst/>
                <a:latin typeface="Calibri Light" panose="020F0302020204030204" pitchFamily="34" charset="0"/>
                <a:ea typeface="Times New Roman" panose="02020603050405020304" pitchFamily="18" charset="0"/>
                <a:cs typeface="Calibri Light" panose="020F0302020204030204" pitchFamily="34" charset="0"/>
              </a:rPr>
              <a:t>*Dried beans and legumes may be used as either a vegetable or a meat/meat alternate</a:t>
            </a:r>
            <a:r>
              <a:rPr lang="en-US" sz="1400" spc="-9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400">
                <a:effectLst/>
                <a:latin typeface="Calibri Light" panose="020F0302020204030204" pitchFamily="34" charset="0"/>
                <a:ea typeface="Times New Roman" panose="02020603050405020304" pitchFamily="18" charset="0"/>
                <a:cs typeface="Calibri Light" panose="020F0302020204030204" pitchFamily="34" charset="0"/>
              </a:rPr>
              <a:t>but NOT BOTH in the same</a:t>
            </a:r>
            <a:r>
              <a:rPr lang="en-US" sz="1400" spc="-1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400">
                <a:effectLst/>
                <a:latin typeface="Calibri Light" panose="020F0302020204030204" pitchFamily="34" charset="0"/>
                <a:ea typeface="Times New Roman" panose="02020603050405020304" pitchFamily="18" charset="0"/>
                <a:cs typeface="Calibri Light" panose="020F0302020204030204" pitchFamily="34" charset="0"/>
              </a:rPr>
              <a:t>meal.</a:t>
            </a:r>
          </a:p>
          <a:p>
            <a:pPr marL="0" indent="0">
              <a:buNone/>
            </a:pPr>
            <a:endParaRPr lang="en-US" sz="1400">
              <a:effectLst/>
              <a:latin typeface="Calibri Light" panose="020F0302020204030204" pitchFamily="34" charset="0"/>
              <a:ea typeface="Times New Roman" panose="02020603050405020304" pitchFamily="18" charset="0"/>
              <a:cs typeface="Calibri Light" panose="020F0302020204030204" pitchFamily="34" charset="0"/>
            </a:endParaRPr>
          </a:p>
          <a:p>
            <a:endParaRPr lang="en-US"/>
          </a:p>
        </p:txBody>
      </p:sp>
      <p:pic>
        <p:nvPicPr>
          <p:cNvPr id="7" name="Picture 6" descr="A picture containing food, indoor, different, set">
            <a:extLst>
              <a:ext uri="{FF2B5EF4-FFF2-40B4-BE49-F238E27FC236}">
                <a16:creationId xmlns:a16="http://schemas.microsoft.com/office/drawing/2014/main" id="{2E61BB82-CBE3-AF8E-E797-76DAAFEE7A4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481475" y="588242"/>
            <a:ext cx="1614844" cy="140572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indoor, vegetable&#10;&#10;Description automatically generated">
            <a:extLst>
              <a:ext uri="{FF2B5EF4-FFF2-40B4-BE49-F238E27FC236}">
                <a16:creationId xmlns:a16="http://schemas.microsoft.com/office/drawing/2014/main" id="{40E050C6-FE18-ED2C-451E-BE205440173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060633" y="5312535"/>
            <a:ext cx="3035686" cy="1475932"/>
          </a:xfrm>
          <a:prstGeom prst="rect">
            <a:avLst/>
          </a:prstGeom>
        </p:spPr>
      </p:pic>
    </p:spTree>
    <p:extLst>
      <p:ext uri="{BB962C8B-B14F-4D97-AF65-F5344CB8AC3E}">
        <p14:creationId xmlns:p14="http://schemas.microsoft.com/office/powerpoint/2010/main" val="2947391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63BBF-764C-303F-F765-ECFC3C7E0E0A}"/>
              </a:ext>
            </a:extLst>
          </p:cNvPr>
          <p:cNvSpPr>
            <a:spLocks noGrp="1"/>
          </p:cNvSpPr>
          <p:nvPr>
            <p:ph type="title"/>
          </p:nvPr>
        </p:nvSpPr>
        <p:spPr/>
        <p:txBody>
          <a:bodyPr>
            <a:normAutofit/>
          </a:bodyPr>
          <a:lstStyle/>
          <a:p>
            <a:pPr algn="ctr"/>
            <a:r>
              <a:rPr lang="en-US" sz="3200">
                <a:latin typeface="Calibri" panose="020F0502020204030204" pitchFamily="34" charset="0"/>
                <a:cs typeface="Calibri" panose="020F0502020204030204" pitchFamily="34" charset="0"/>
              </a:rPr>
              <a:t>Milk</a:t>
            </a:r>
          </a:p>
        </p:txBody>
      </p:sp>
      <p:sp>
        <p:nvSpPr>
          <p:cNvPr id="6" name="TextBox 5">
            <a:extLst>
              <a:ext uri="{FF2B5EF4-FFF2-40B4-BE49-F238E27FC236}">
                <a16:creationId xmlns:a16="http://schemas.microsoft.com/office/drawing/2014/main" id="{F1C16818-8035-7D7C-880A-CBAD2891AF31}"/>
              </a:ext>
            </a:extLst>
          </p:cNvPr>
          <p:cNvSpPr txBox="1"/>
          <p:nvPr/>
        </p:nvSpPr>
        <p:spPr>
          <a:xfrm>
            <a:off x="680321" y="2147377"/>
            <a:ext cx="8885584" cy="1984902"/>
          </a:xfrm>
          <a:prstGeom prst="rect">
            <a:avLst/>
          </a:prstGeom>
          <a:noFill/>
        </p:spPr>
        <p:txBody>
          <a:bodyPr wrap="square">
            <a:spAutoFit/>
          </a:bodyPr>
          <a:lstStyle/>
          <a:p>
            <a:pPr marL="381000" marR="0">
              <a:lnSpc>
                <a:spcPct val="115000"/>
              </a:lnSpc>
              <a:spcBef>
                <a:spcPts val="0"/>
              </a:spcBef>
              <a:spcAft>
                <a:spcPts val="0"/>
              </a:spcAft>
            </a:pPr>
            <a:r>
              <a:rPr lang="en-US">
                <a:effectLst/>
                <a:latin typeface="Calibri Light" panose="020F0302020204030204" pitchFamily="34" charset="0"/>
                <a:ea typeface="Times New Roman" panose="02020603050405020304" pitchFamily="18" charset="0"/>
                <a:cs typeface="Calibri Light" panose="020F0302020204030204" pitchFamily="34" charset="0"/>
              </a:rPr>
              <a:t>Fluid milk must be offered daily</a:t>
            </a:r>
          </a:p>
          <a:p>
            <a:pPr marL="381000" marR="0">
              <a:lnSpc>
                <a:spcPct val="115000"/>
              </a:lnSpc>
              <a:spcBef>
                <a:spcPts val="0"/>
              </a:spcBef>
              <a:spcAft>
                <a:spcPts val="0"/>
              </a:spcAft>
            </a:pPr>
            <a:r>
              <a:rPr lang="en-US">
                <a:effectLst/>
                <a:latin typeface="Calibri Light" panose="020F0302020204030204" pitchFamily="34" charset="0"/>
                <a:ea typeface="Times New Roman" panose="02020603050405020304" pitchFamily="18" charset="0"/>
                <a:cs typeface="Calibri Light" panose="020F0302020204030204" pitchFamily="34" charset="0"/>
              </a:rPr>
              <a:t> </a:t>
            </a:r>
          </a:p>
          <a:p>
            <a:pPr marL="381000" marR="0">
              <a:lnSpc>
                <a:spcPct val="115000"/>
              </a:lnSpc>
              <a:spcBef>
                <a:spcPts val="0"/>
              </a:spcBef>
              <a:spcAft>
                <a:spcPts val="0"/>
              </a:spcAft>
            </a:pPr>
            <a:r>
              <a:rPr lang="en-US">
                <a:effectLst/>
                <a:latin typeface="Calibri Light" panose="020F0302020204030204" pitchFamily="34" charset="0"/>
                <a:ea typeface="Times New Roman" panose="02020603050405020304" pitchFamily="18" charset="0"/>
                <a:cs typeface="Calibri Light" panose="020F0302020204030204" pitchFamily="34" charset="0"/>
              </a:rPr>
              <a:t>At least two milk choices must be offered from the following options: </a:t>
            </a:r>
          </a:p>
          <a:p>
            <a:pPr marL="666750" marR="0" indent="-285750">
              <a:lnSpc>
                <a:spcPct val="115000"/>
              </a:lnSpc>
              <a:spcBef>
                <a:spcPts val="0"/>
              </a:spcBef>
              <a:spcAft>
                <a:spcPts val="0"/>
              </a:spcAft>
              <a:buFont typeface="Arial" panose="020B0604020202020204" pitchFamily="34" charset="0"/>
              <a:buChar char="•"/>
            </a:pPr>
            <a:r>
              <a:rPr lang="en-US">
                <a:effectLst/>
                <a:latin typeface="Calibri Light" panose="020F0302020204030204" pitchFamily="34" charset="0"/>
                <a:ea typeface="Times New Roman" panose="02020603050405020304" pitchFamily="18" charset="0"/>
                <a:cs typeface="Calibri Light" panose="020F0302020204030204" pitchFamily="34" charset="0"/>
              </a:rPr>
              <a:t>unflavored 1% milk </a:t>
            </a:r>
          </a:p>
          <a:p>
            <a:pPr marL="666750" marR="0" indent="-285750">
              <a:lnSpc>
                <a:spcPct val="115000"/>
              </a:lnSpc>
              <a:spcBef>
                <a:spcPts val="0"/>
              </a:spcBef>
              <a:spcAft>
                <a:spcPts val="0"/>
              </a:spcAft>
              <a:buFont typeface="Arial" panose="020B0604020202020204" pitchFamily="34" charset="0"/>
              <a:buChar char="•"/>
            </a:pPr>
            <a:r>
              <a:rPr lang="en-US">
                <a:effectLst/>
                <a:latin typeface="Calibri Light" panose="020F0302020204030204" pitchFamily="34" charset="0"/>
                <a:ea typeface="Times New Roman" panose="02020603050405020304" pitchFamily="18" charset="0"/>
                <a:cs typeface="Calibri Light" panose="020F0302020204030204" pitchFamily="34" charset="0"/>
              </a:rPr>
              <a:t>unflavored fat-free milk</a:t>
            </a:r>
          </a:p>
          <a:p>
            <a:pPr marL="666750" marR="0" indent="-285750">
              <a:lnSpc>
                <a:spcPct val="115000"/>
              </a:lnSpc>
              <a:spcBef>
                <a:spcPts val="0"/>
              </a:spcBef>
              <a:spcAft>
                <a:spcPts val="0"/>
              </a:spcAft>
              <a:buFont typeface="Arial" panose="020B0604020202020204" pitchFamily="34" charset="0"/>
              <a:buChar char="•"/>
            </a:pPr>
            <a:r>
              <a:rPr lang="en-US">
                <a:effectLst/>
                <a:latin typeface="Calibri Light" panose="020F0302020204030204" pitchFamily="34" charset="0"/>
                <a:ea typeface="Times New Roman" panose="02020603050405020304" pitchFamily="18" charset="0"/>
                <a:cs typeface="Calibri Light" panose="020F0302020204030204" pitchFamily="34" charset="0"/>
              </a:rPr>
              <a:t>or flavored fat-free milk. </a:t>
            </a:r>
          </a:p>
        </p:txBody>
      </p:sp>
      <p:sp>
        <p:nvSpPr>
          <p:cNvPr id="10" name="TextBox 9">
            <a:extLst>
              <a:ext uri="{FF2B5EF4-FFF2-40B4-BE49-F238E27FC236}">
                <a16:creationId xmlns:a16="http://schemas.microsoft.com/office/drawing/2014/main" id="{508A4986-04F7-A209-1C95-28C95637E110}"/>
              </a:ext>
            </a:extLst>
          </p:cNvPr>
          <p:cNvSpPr txBox="1"/>
          <p:nvPr/>
        </p:nvSpPr>
        <p:spPr>
          <a:xfrm>
            <a:off x="680322" y="5531474"/>
            <a:ext cx="9554248" cy="821059"/>
          </a:xfrm>
          <a:prstGeom prst="rect">
            <a:avLst/>
          </a:prstGeom>
          <a:noFill/>
        </p:spPr>
        <p:txBody>
          <a:bodyPr wrap="square">
            <a:spAutoFit/>
          </a:bodyPr>
          <a:lstStyle/>
          <a:p>
            <a:pPr marL="381000" marR="0">
              <a:lnSpc>
                <a:spcPct val="115000"/>
              </a:lnSpc>
              <a:spcBef>
                <a:spcPts val="0"/>
              </a:spcBef>
              <a:spcAft>
                <a:spcPts val="0"/>
              </a:spcAft>
            </a:pPr>
            <a:r>
              <a:rPr lang="en-US" sz="1400">
                <a:effectLst/>
                <a:latin typeface="Calibri Light" panose="020F0302020204030204" pitchFamily="34" charset="0"/>
                <a:ea typeface="Times New Roman" panose="02020603050405020304" pitchFamily="18" charset="0"/>
                <a:cs typeface="Calibri Light" panose="020F0302020204030204" pitchFamily="34" charset="0"/>
              </a:rPr>
              <a:t>**For students who are lactose intolerant, a reduced lactose or lactose free milk may be provided. This is specially treated cow’s milk so it is an acceptable substitute. For those who cannot</a:t>
            </a:r>
            <a:r>
              <a:rPr lang="en-US" sz="1400" spc="-14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400">
                <a:effectLst/>
                <a:latin typeface="Calibri Light" panose="020F0302020204030204" pitchFamily="34" charset="0"/>
                <a:ea typeface="Times New Roman" panose="02020603050405020304" pitchFamily="18" charset="0"/>
                <a:cs typeface="Calibri Light" panose="020F0302020204030204" pitchFamily="34" charset="0"/>
              </a:rPr>
              <a:t>drink cow’s milk, only approved milk substitutes can be</a:t>
            </a:r>
            <a:r>
              <a:rPr lang="en-US" sz="1400" spc="-3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400">
                <a:effectLst/>
                <a:latin typeface="Calibri Light" panose="020F0302020204030204" pitchFamily="34" charset="0"/>
                <a:ea typeface="Times New Roman" panose="02020603050405020304" pitchFamily="18" charset="0"/>
                <a:cs typeface="Calibri Light" panose="020F0302020204030204" pitchFamily="34" charset="0"/>
              </a:rPr>
              <a:t>provided.</a:t>
            </a:r>
          </a:p>
        </p:txBody>
      </p:sp>
      <p:pic>
        <p:nvPicPr>
          <p:cNvPr id="3" name="Picture 2">
            <a:extLst>
              <a:ext uri="{FF2B5EF4-FFF2-40B4-BE49-F238E27FC236}">
                <a16:creationId xmlns:a16="http://schemas.microsoft.com/office/drawing/2014/main" id="{3309478D-C01F-5064-B47A-286F079BA2D0}"/>
              </a:ext>
            </a:extLst>
          </p:cNvPr>
          <p:cNvPicPr>
            <a:picLocks noChangeAspect="1"/>
          </p:cNvPicPr>
          <p:nvPr/>
        </p:nvPicPr>
        <p:blipFill>
          <a:blip r:embed="rId2"/>
          <a:stretch>
            <a:fillRect/>
          </a:stretch>
        </p:blipFill>
        <p:spPr>
          <a:xfrm>
            <a:off x="816464" y="4293507"/>
            <a:ext cx="9418106" cy="1080939"/>
          </a:xfrm>
          <a:prstGeom prst="rect">
            <a:avLst/>
          </a:prstGeom>
        </p:spPr>
      </p:pic>
      <p:pic>
        <p:nvPicPr>
          <p:cNvPr id="5" name="Picture 4" descr="A picture containing food, cream">
            <a:extLst>
              <a:ext uri="{FF2B5EF4-FFF2-40B4-BE49-F238E27FC236}">
                <a16:creationId xmlns:a16="http://schemas.microsoft.com/office/drawing/2014/main" id="{4479D43F-D898-8678-1CC6-4BD6F95AD9B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554237" y="518463"/>
            <a:ext cx="1637763" cy="1554946"/>
          </a:xfrm>
          <a:prstGeom prst="rect">
            <a:avLst/>
          </a:prstGeom>
          <a:ln>
            <a:noFill/>
          </a:ln>
          <a:effectLst>
            <a:outerShdw blurRad="190500" algn="tl" rotWithShape="0">
              <a:srgbClr val="000000">
                <a:alpha val="70000"/>
              </a:srgbClr>
            </a:outerShdw>
          </a:effectLst>
        </p:spPr>
      </p:pic>
      <p:pic>
        <p:nvPicPr>
          <p:cNvPr id="15" name="Picture 14" descr="A picture containing text">
            <a:extLst>
              <a:ext uri="{FF2B5EF4-FFF2-40B4-BE49-F238E27FC236}">
                <a16:creationId xmlns:a16="http://schemas.microsoft.com/office/drawing/2014/main" id="{E986332A-54E4-261C-D4F7-F45704567C6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51471" y="663423"/>
            <a:ext cx="1260548" cy="1260548"/>
          </a:xfrm>
          <a:prstGeom prst="rect">
            <a:avLst/>
          </a:prstGeom>
        </p:spPr>
      </p:pic>
      <p:pic>
        <p:nvPicPr>
          <p:cNvPr id="17" name="Picture 16" descr="A picture containing text, accessory">
            <a:extLst>
              <a:ext uri="{FF2B5EF4-FFF2-40B4-BE49-F238E27FC236}">
                <a16:creationId xmlns:a16="http://schemas.microsoft.com/office/drawing/2014/main" id="{F8E27C93-38F7-79A4-307D-FF505C372D3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309592" y="689030"/>
            <a:ext cx="1260548" cy="1260548"/>
          </a:xfrm>
          <a:prstGeom prst="rect">
            <a:avLst/>
          </a:prstGeom>
        </p:spPr>
      </p:pic>
    </p:spTree>
    <p:extLst>
      <p:ext uri="{BB962C8B-B14F-4D97-AF65-F5344CB8AC3E}">
        <p14:creationId xmlns:p14="http://schemas.microsoft.com/office/powerpoint/2010/main" val="3800264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B32E4-3DE6-C528-9A07-98DCF5D94DB3}"/>
              </a:ext>
            </a:extLst>
          </p:cNvPr>
          <p:cNvSpPr>
            <a:spLocks noGrp="1"/>
          </p:cNvSpPr>
          <p:nvPr>
            <p:ph type="title"/>
          </p:nvPr>
        </p:nvSpPr>
        <p:spPr/>
        <p:txBody>
          <a:bodyPr/>
          <a:lstStyle/>
          <a:p>
            <a:r>
              <a:rPr lang="en-US" sz="3200">
                <a:effectLst/>
                <a:latin typeface="Calibri" panose="020F0502020204030204" pitchFamily="34" charset="0"/>
                <a:ea typeface="Times New Roman" panose="02020603050405020304" pitchFamily="18" charset="0"/>
              </a:rPr>
              <a:t>Offer versus Serve (OVS) in Lunch</a:t>
            </a:r>
            <a:br>
              <a:rPr lang="en-US" sz="1800" b="1">
                <a:effectLst/>
                <a:latin typeface="Times New Roman" panose="02020603050405020304" pitchFamily="18" charset="0"/>
                <a:ea typeface="Times New Roman" panose="02020603050405020304" pitchFamily="18" charset="0"/>
              </a:rPr>
            </a:br>
            <a:endParaRPr lang="en-US"/>
          </a:p>
        </p:txBody>
      </p:sp>
      <p:sp>
        <p:nvSpPr>
          <p:cNvPr id="6" name="TextBox 5">
            <a:extLst>
              <a:ext uri="{FF2B5EF4-FFF2-40B4-BE49-F238E27FC236}">
                <a16:creationId xmlns:a16="http://schemas.microsoft.com/office/drawing/2014/main" id="{AB0252B9-60A2-97E4-F566-6F11D9DC7CCE}"/>
              </a:ext>
            </a:extLst>
          </p:cNvPr>
          <p:cNvSpPr txBox="1"/>
          <p:nvPr/>
        </p:nvSpPr>
        <p:spPr>
          <a:xfrm>
            <a:off x="450427" y="2125224"/>
            <a:ext cx="8207011" cy="390684"/>
          </a:xfrm>
          <a:prstGeom prst="rect">
            <a:avLst/>
          </a:prstGeom>
          <a:noFill/>
        </p:spPr>
        <p:txBody>
          <a:bodyPr wrap="square">
            <a:spAutoFit/>
          </a:bodyPr>
          <a:lstStyle/>
          <a:p>
            <a:pPr marL="381000" marR="0">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OVS is a requirement of NSLP for all high schools, and is optional for lower grades.</a:t>
            </a:r>
            <a:endParaRPr lang="en-US" sz="200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7F34827C-7583-0401-8ACC-BD0ABB8C5468}"/>
              </a:ext>
            </a:extLst>
          </p:cNvPr>
          <p:cNvSpPr txBox="1"/>
          <p:nvPr/>
        </p:nvSpPr>
        <p:spPr>
          <a:xfrm>
            <a:off x="680321" y="2660755"/>
            <a:ext cx="8033303" cy="1983428"/>
          </a:xfrm>
          <a:prstGeom prst="rect">
            <a:avLst/>
          </a:prstGeom>
          <a:noFill/>
        </p:spPr>
        <p:txBody>
          <a:bodyPr wrap="square">
            <a:spAutoFit/>
          </a:bodyPr>
          <a:lstStyle/>
          <a:p>
            <a:pPr marL="381000" marR="0">
              <a:lnSpc>
                <a:spcPct val="115000"/>
              </a:lnSpc>
              <a:spcBef>
                <a:spcPts val="0"/>
              </a:spcBef>
              <a:spcAft>
                <a:spcPts val="0"/>
              </a:spcAf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OVS requires that all 5 food components (grains, meat/meat alternate, fruit, vegetables and milk) be offered in the required quantities and students may decline 1 or 2 of the 5 required components.</a:t>
            </a:r>
          </a:p>
          <a:p>
            <a:pPr marL="381000" marR="0">
              <a:lnSpc>
                <a:spcPct val="115000"/>
              </a:lnSpc>
              <a:spcBef>
                <a:spcPts val="0"/>
              </a:spcBef>
              <a:spcAft>
                <a:spcPts val="0"/>
              </a:spcAft>
            </a:pPr>
            <a:endParaRPr lang="en-US">
              <a:latin typeface="Calibri Light" panose="020F0302020204030204" pitchFamily="34" charset="0"/>
              <a:ea typeface="Times New Roman" panose="02020603050405020304" pitchFamily="18" charset="0"/>
              <a:cs typeface="Calibri Light" panose="020F0302020204030204" pitchFamily="34" charset="0"/>
            </a:endParaRPr>
          </a:p>
          <a:p>
            <a:pPr marL="381000" marR="0">
              <a:lnSpc>
                <a:spcPct val="115000"/>
              </a:lnSpc>
              <a:spcBef>
                <a:spcPts val="0"/>
              </a:spcBef>
              <a:spcAft>
                <a:spcPts val="0"/>
              </a:spcAf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Students must select at least 3 of the required components, one of which must be at least ½ cup of fruit and/or vegetable.</a:t>
            </a:r>
            <a:endParaRPr lang="en-US" sz="2000">
              <a:effectLst/>
              <a:latin typeface="Calibri Light" panose="020F0302020204030204" pitchFamily="34" charset="0"/>
              <a:ea typeface="Times New Roman" panose="02020603050405020304" pitchFamily="18" charset="0"/>
              <a:cs typeface="Calibri Light" panose="020F0302020204030204" pitchFamily="34" charset="0"/>
            </a:endParaRPr>
          </a:p>
        </p:txBody>
      </p:sp>
      <p:pic>
        <p:nvPicPr>
          <p:cNvPr id="5" name="Content Placeholder 3">
            <a:extLst>
              <a:ext uri="{FF2B5EF4-FFF2-40B4-BE49-F238E27FC236}">
                <a16:creationId xmlns:a16="http://schemas.microsoft.com/office/drawing/2014/main" id="{625D9C93-9176-EB13-330A-72E51FAF28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1824" y="4789030"/>
            <a:ext cx="2617555" cy="1744916"/>
          </a:xfrm>
          <a:prstGeom prst="rect">
            <a:avLst/>
          </a:prstGeom>
        </p:spPr>
      </p:pic>
      <p:pic>
        <p:nvPicPr>
          <p:cNvPr id="7" name="Content Placeholder 3">
            <a:extLst>
              <a:ext uri="{FF2B5EF4-FFF2-40B4-BE49-F238E27FC236}">
                <a16:creationId xmlns:a16="http://schemas.microsoft.com/office/drawing/2014/main" id="{309ED35B-3E20-B1D0-C444-78EA72E931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3609" y="4789030"/>
            <a:ext cx="2617555" cy="1744916"/>
          </a:xfrm>
          <a:prstGeom prst="rect">
            <a:avLst/>
          </a:prstGeom>
        </p:spPr>
      </p:pic>
      <p:pic>
        <p:nvPicPr>
          <p:cNvPr id="9" name="Content Placeholder 3">
            <a:extLst>
              <a:ext uri="{FF2B5EF4-FFF2-40B4-BE49-F238E27FC236}">
                <a16:creationId xmlns:a16="http://schemas.microsoft.com/office/drawing/2014/main" id="{5B24B838-1F96-FCB9-7FC8-2ACCCE9F05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5395" y="4789030"/>
            <a:ext cx="2617555" cy="1744916"/>
          </a:xfrm>
          <a:prstGeom prst="rect">
            <a:avLst/>
          </a:prstGeom>
        </p:spPr>
      </p:pic>
    </p:spTree>
    <p:extLst>
      <p:ext uri="{BB962C8B-B14F-4D97-AF65-F5344CB8AC3E}">
        <p14:creationId xmlns:p14="http://schemas.microsoft.com/office/powerpoint/2010/main" val="161854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98951-2ED6-38F1-3700-E66C8098DE01}"/>
              </a:ext>
            </a:extLst>
          </p:cNvPr>
          <p:cNvSpPr>
            <a:spLocks noGrp="1"/>
          </p:cNvSpPr>
          <p:nvPr>
            <p:ph type="title"/>
          </p:nvPr>
        </p:nvSpPr>
        <p:spPr/>
        <p:txBody>
          <a:bodyPr>
            <a:normAutofit/>
          </a:bodyPr>
          <a:lstStyle/>
          <a:p>
            <a:r>
              <a:rPr lang="en-US" sz="3200">
                <a:latin typeface="Calibri" panose="020F0502020204030204" pitchFamily="34" charset="0"/>
                <a:cs typeface="Calibri" panose="020F0502020204030204" pitchFamily="34" charset="0"/>
              </a:rPr>
              <a:t>Program Overview </a:t>
            </a:r>
          </a:p>
        </p:txBody>
      </p:sp>
      <p:sp>
        <p:nvSpPr>
          <p:cNvPr id="3" name="TextBox 2">
            <a:extLst>
              <a:ext uri="{FF2B5EF4-FFF2-40B4-BE49-F238E27FC236}">
                <a16:creationId xmlns:a16="http://schemas.microsoft.com/office/drawing/2014/main" id="{E02B5252-115B-EA19-0837-E1B4A037F59A}"/>
              </a:ext>
            </a:extLst>
          </p:cNvPr>
          <p:cNvSpPr txBox="1"/>
          <p:nvPr/>
        </p:nvSpPr>
        <p:spPr>
          <a:xfrm>
            <a:off x="606494" y="2175641"/>
            <a:ext cx="10137705" cy="3896195"/>
          </a:xfrm>
          <a:prstGeom prst="rect">
            <a:avLst/>
          </a:prstGeom>
          <a:noFill/>
        </p:spPr>
        <p:txBody>
          <a:bodyPr wrap="square" rtlCol="0">
            <a:spAutoFit/>
          </a:bodyPr>
          <a:lstStyle/>
          <a:p>
            <a:pPr marL="381000">
              <a:lnSpc>
                <a:spcPct val="115000"/>
              </a:lnSpc>
            </a:pPr>
            <a:r>
              <a:rPr lang="en-US">
                <a:effectLst/>
                <a:latin typeface="Calibri Light" panose="020F0302020204030204" pitchFamily="34" charset="0"/>
                <a:ea typeface="Times New Roman" panose="02020603050405020304" pitchFamily="18" charset="0"/>
                <a:cs typeface="Calibri Light" panose="020F0302020204030204" pitchFamily="34" charset="0"/>
              </a:rPr>
              <a:t>The National School Lunch Program (NSLP) is a Child Nutrition Program, federally funded and administered by the United States Department of Agriculture Food and Nutrition Service. NSLP operates in public and nonprofit private schools and residential childcare institutions (RCCIs). The program provides nutritionally balanced, low-cost or free lunch to school children each school day.</a:t>
            </a:r>
          </a:p>
          <a:p>
            <a:pPr marL="381000">
              <a:lnSpc>
                <a:spcPct val="115000"/>
              </a:lnSpc>
            </a:pPr>
            <a:r>
              <a:rPr lang="en-US">
                <a:effectLst/>
                <a:latin typeface="Calibri Light" panose="020F0302020204030204" pitchFamily="34" charset="0"/>
                <a:ea typeface="Times New Roman" panose="02020603050405020304" pitchFamily="18" charset="0"/>
                <a:cs typeface="Calibri Light" panose="020F0302020204030204" pitchFamily="34" charset="0"/>
              </a:rPr>
              <a:t> </a:t>
            </a:r>
          </a:p>
          <a:p>
            <a:pPr marL="381000">
              <a:lnSpc>
                <a:spcPct val="115000"/>
              </a:lnSpc>
            </a:pPr>
            <a:r>
              <a:rPr lang="en-US">
                <a:effectLst/>
                <a:latin typeface="Calibri Light" panose="020F0302020204030204" pitchFamily="34" charset="0"/>
                <a:ea typeface="Times New Roman" panose="02020603050405020304" pitchFamily="18" charset="0"/>
                <a:cs typeface="Calibri Light" panose="020F0302020204030204" pitchFamily="34" charset="0"/>
              </a:rPr>
              <a:t>The program was established under the National School Lunch Act, signed by President Harry Truman in 1946. At the state level, the New Mexico Public Education Department, Student Success and Wellness Bureau is the administering agency that works with schools and other sponsoring organizations to provide nutritious meals, and snacks for children.</a:t>
            </a:r>
          </a:p>
          <a:p>
            <a:pPr marL="381000" marR="0">
              <a:lnSpc>
                <a:spcPct val="115000"/>
              </a:lnSpc>
              <a:spcBef>
                <a:spcPts val="0"/>
              </a:spcBef>
              <a:spcAft>
                <a:spcPts val="0"/>
              </a:spcAft>
            </a:pPr>
            <a:endParaRPr lang="en-US">
              <a:effectLst/>
              <a:latin typeface="Calibri Light" panose="020F0302020204030204" pitchFamily="34" charset="0"/>
              <a:ea typeface="Times New Roman" panose="02020603050405020304" pitchFamily="18" charset="0"/>
              <a:cs typeface="Calibri Light" panose="020F0302020204030204" pitchFamily="34" charset="0"/>
            </a:endParaRPr>
          </a:p>
          <a:p>
            <a:pPr marL="381000" marR="0">
              <a:lnSpc>
                <a:spcPct val="115000"/>
              </a:lnSpc>
              <a:spcBef>
                <a:spcPts val="0"/>
              </a:spcBef>
              <a:spcAft>
                <a:spcPts val="0"/>
              </a:spcAft>
            </a:pPr>
            <a:r>
              <a:rPr lang="en-US">
                <a:effectLst/>
                <a:latin typeface="Calibri Light" panose="020F0302020204030204" pitchFamily="34" charset="0"/>
                <a:ea typeface="Times New Roman" panose="02020603050405020304" pitchFamily="18" charset="0"/>
                <a:cs typeface="Calibri Light" panose="020F0302020204030204" pitchFamily="34" charset="0"/>
              </a:rPr>
              <a:t>Reimbursement is provided in three levels (Free, Reduced-Price and Paid) to the School Food Authority (SFA) for each meal that meets the federal requirements and is served to an eligible school child.</a:t>
            </a:r>
          </a:p>
        </p:txBody>
      </p:sp>
    </p:spTree>
    <p:extLst>
      <p:ext uri="{BB962C8B-B14F-4D97-AF65-F5344CB8AC3E}">
        <p14:creationId xmlns:p14="http://schemas.microsoft.com/office/powerpoint/2010/main" val="3471356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5" name="Picture 80">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6" name="Picture 82">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97" name="Picture 84">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8" name="Rectangle 86">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9" name="Rectangle 88">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plate of fruit">
            <a:extLst>
              <a:ext uri="{FF2B5EF4-FFF2-40B4-BE49-F238E27FC236}">
                <a16:creationId xmlns:a16="http://schemas.microsoft.com/office/drawing/2014/main" id="{3D6A9151-2CAD-6A00-9D9B-60E9755AA6AF}"/>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750" r="638" b="-2"/>
          <a:stretch/>
        </p:blipFill>
        <p:spPr>
          <a:xfrm>
            <a:off x="7550980" y="10"/>
            <a:ext cx="4637843" cy="6857990"/>
          </a:xfrm>
          <a:prstGeom prst="rect">
            <a:avLst/>
          </a:prstGeom>
          <a:ln>
            <a:noFill/>
          </a:ln>
          <a:effectLst/>
        </p:spPr>
      </p:pic>
      <p:pic>
        <p:nvPicPr>
          <p:cNvPr id="100" name="Picture 90">
            <a:extLst>
              <a:ext uri="{FF2B5EF4-FFF2-40B4-BE49-F238E27FC236}">
                <a16:creationId xmlns:a16="http://schemas.microsoft.com/office/drawing/2014/main" id="{644EE71C-DC3A-487A-8C8C-AF7DF167DB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2"/>
            <a:ext cx="7767872" cy="225365"/>
          </a:xfrm>
          <a:prstGeom prst="rect">
            <a:avLst/>
          </a:prstGeom>
        </p:spPr>
      </p:pic>
      <p:sp>
        <p:nvSpPr>
          <p:cNvPr id="101" name="Rectangle 92">
            <a:extLst>
              <a:ext uri="{FF2B5EF4-FFF2-40B4-BE49-F238E27FC236}">
                <a16:creationId xmlns:a16="http://schemas.microsoft.com/office/drawing/2014/main" id="{8DF98E5E-94E4-48A3-8B63-E82760939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0078"/>
            <a:ext cx="7868173"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7D5BA79-915E-A405-857A-7505B0252140}"/>
              </a:ext>
            </a:extLst>
          </p:cNvPr>
          <p:cNvSpPr>
            <a:spLocks noGrp="1"/>
          </p:cNvSpPr>
          <p:nvPr>
            <p:ph type="title"/>
          </p:nvPr>
        </p:nvSpPr>
        <p:spPr>
          <a:xfrm>
            <a:off x="680322" y="2733709"/>
            <a:ext cx="6752110" cy="1373070"/>
          </a:xfrm>
        </p:spPr>
        <p:txBody>
          <a:bodyPr vert="horz" lIns="91440" tIns="45720" rIns="91440" bIns="45720" rtlCol="0" anchor="b">
            <a:normAutofit/>
          </a:bodyPr>
          <a:lstStyle/>
          <a:p>
            <a:r>
              <a:rPr lang="en-US" sz="3400" b="1"/>
              <a:t>SBP</a:t>
            </a:r>
            <a:r>
              <a:rPr lang="en-US" sz="3400" b="1">
                <a:effectLst/>
              </a:rPr>
              <a:t> Meal Pattern Requirements</a:t>
            </a:r>
            <a:br>
              <a:rPr lang="en-US" sz="3400" b="1">
                <a:effectLst/>
              </a:rPr>
            </a:br>
            <a:endParaRPr lang="en-US" sz="3400"/>
          </a:p>
        </p:txBody>
      </p:sp>
      <p:sp>
        <p:nvSpPr>
          <p:cNvPr id="3" name="Text Placeholder 2">
            <a:extLst>
              <a:ext uri="{FF2B5EF4-FFF2-40B4-BE49-F238E27FC236}">
                <a16:creationId xmlns:a16="http://schemas.microsoft.com/office/drawing/2014/main" id="{12550752-05A4-ADEE-E8B1-69BD3BCF5CBB}"/>
              </a:ext>
            </a:extLst>
          </p:cNvPr>
          <p:cNvSpPr>
            <a:spLocks noGrp="1"/>
          </p:cNvSpPr>
          <p:nvPr>
            <p:ph type="body" idx="1"/>
          </p:nvPr>
        </p:nvSpPr>
        <p:spPr>
          <a:xfrm>
            <a:off x="680322" y="4394039"/>
            <a:ext cx="6752109" cy="1117687"/>
          </a:xfrm>
        </p:spPr>
        <p:txBody>
          <a:bodyPr vert="horz" lIns="91440" tIns="45720" rIns="91440" bIns="45720" rtlCol="0">
            <a:normAutofit/>
          </a:bodyPr>
          <a:lstStyle/>
          <a:p>
            <a:r>
              <a:rPr lang="en-US">
                <a:solidFill>
                  <a:schemeClr val="tx1"/>
                </a:solidFill>
                <a:effectLst/>
              </a:rPr>
              <a:t>The breakfast meal pattern must include food from three meal components (grain, fruit and milk).</a:t>
            </a:r>
          </a:p>
          <a:p>
            <a:endParaRPr lang="en-US">
              <a:solidFill>
                <a:schemeClr val="tx1"/>
              </a:solidFill>
            </a:endParaRPr>
          </a:p>
        </p:txBody>
      </p:sp>
    </p:spTree>
    <p:extLst>
      <p:ext uri="{BB962C8B-B14F-4D97-AF65-F5344CB8AC3E}">
        <p14:creationId xmlns:p14="http://schemas.microsoft.com/office/powerpoint/2010/main" val="2141842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D875-2BE7-4857-3BFB-3BFE7753EF66}"/>
              </a:ext>
            </a:extLst>
          </p:cNvPr>
          <p:cNvSpPr>
            <a:spLocks noGrp="1"/>
          </p:cNvSpPr>
          <p:nvPr>
            <p:ph type="title"/>
          </p:nvPr>
        </p:nvSpPr>
        <p:spPr/>
        <p:txBody>
          <a:bodyPr>
            <a:normAutofit/>
          </a:bodyPr>
          <a:lstStyle/>
          <a:p>
            <a:r>
              <a:rPr lang="en-US" sz="3200">
                <a:latin typeface="Calibri" panose="020F0502020204030204" pitchFamily="34" charset="0"/>
                <a:cs typeface="Calibri" panose="020F0502020204030204" pitchFamily="34" charset="0"/>
              </a:rPr>
              <a:t>Fruit (breakfast)</a:t>
            </a:r>
          </a:p>
        </p:txBody>
      </p:sp>
      <p:sp>
        <p:nvSpPr>
          <p:cNvPr id="4" name="TextBox 3">
            <a:extLst>
              <a:ext uri="{FF2B5EF4-FFF2-40B4-BE49-F238E27FC236}">
                <a16:creationId xmlns:a16="http://schemas.microsoft.com/office/drawing/2014/main" id="{CD217068-E38E-8704-5EB7-7999A1C57806}"/>
              </a:ext>
            </a:extLst>
          </p:cNvPr>
          <p:cNvSpPr txBox="1"/>
          <p:nvPr/>
        </p:nvSpPr>
        <p:spPr>
          <a:xfrm>
            <a:off x="397564" y="2315818"/>
            <a:ext cx="9541565" cy="914930"/>
          </a:xfrm>
          <a:prstGeom prst="rect">
            <a:avLst/>
          </a:prstGeom>
          <a:noFill/>
        </p:spPr>
        <p:txBody>
          <a:bodyPr wrap="square">
            <a:spAutoFit/>
          </a:bodyPr>
          <a:lstStyle/>
          <a:p>
            <a:pPr marL="381000" marR="0">
              <a:lnSpc>
                <a:spcPct val="115000"/>
              </a:lnSpc>
              <a:spcBef>
                <a:spcPts val="0"/>
              </a:spcBef>
              <a:spcAft>
                <a:spcPts val="0"/>
              </a:spcAft>
            </a:pPr>
            <a:r>
              <a:rPr lang="en-US" sz="2400">
                <a:effectLst/>
                <a:latin typeface="Calibri" panose="020F0502020204030204" pitchFamily="34" charset="0"/>
                <a:ea typeface="Times New Roman" panose="02020603050405020304" pitchFamily="18" charset="0"/>
                <a:cs typeface="Times New Roman" panose="02020603050405020304" pitchFamily="18" charset="0"/>
              </a:rPr>
              <a:t>One (1) cup of fruit must be offered each day and students </a:t>
            </a:r>
            <a:r>
              <a:rPr lang="en-US" sz="2400" u="sng">
                <a:effectLst/>
                <a:latin typeface="Calibri" panose="020F0502020204030204" pitchFamily="34" charset="0"/>
                <a:ea typeface="Times New Roman" panose="02020603050405020304" pitchFamily="18" charset="0"/>
                <a:cs typeface="Times New Roman" panose="02020603050405020304" pitchFamily="18" charset="0"/>
              </a:rPr>
              <a:t>must</a:t>
            </a:r>
            <a:r>
              <a:rPr lang="en-US" sz="2400">
                <a:effectLst/>
                <a:latin typeface="Calibri" panose="020F0502020204030204" pitchFamily="34" charset="0"/>
                <a:ea typeface="Times New Roman" panose="02020603050405020304" pitchFamily="18" charset="0"/>
                <a:cs typeface="Times New Roman" panose="02020603050405020304" pitchFamily="18" charset="0"/>
              </a:rPr>
              <a:t> select a minimum of a ½ cup equivalent for the breakfast to be reimbursable.</a:t>
            </a:r>
            <a:endParaRPr lang="en-US" sz="280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04615B3C-2105-D073-CB74-13FEC4E4F92E}"/>
              </a:ext>
            </a:extLst>
          </p:cNvPr>
          <p:cNvPicPr>
            <a:picLocks noChangeAspect="1"/>
          </p:cNvPicPr>
          <p:nvPr/>
        </p:nvPicPr>
        <p:blipFill>
          <a:blip r:embed="rId2"/>
          <a:stretch>
            <a:fillRect/>
          </a:stretch>
        </p:blipFill>
        <p:spPr>
          <a:xfrm>
            <a:off x="680321" y="3429000"/>
            <a:ext cx="9342930" cy="1028789"/>
          </a:xfrm>
          <a:prstGeom prst="rect">
            <a:avLst/>
          </a:prstGeom>
        </p:spPr>
      </p:pic>
      <p:sp>
        <p:nvSpPr>
          <p:cNvPr id="7" name="TextBox 6">
            <a:extLst>
              <a:ext uri="{FF2B5EF4-FFF2-40B4-BE49-F238E27FC236}">
                <a16:creationId xmlns:a16="http://schemas.microsoft.com/office/drawing/2014/main" id="{3D7C1C58-C884-439F-57C8-33B61AFB63F3}"/>
              </a:ext>
            </a:extLst>
          </p:cNvPr>
          <p:cNvSpPr txBox="1"/>
          <p:nvPr/>
        </p:nvSpPr>
        <p:spPr>
          <a:xfrm>
            <a:off x="-167780" y="4656041"/>
            <a:ext cx="9234182" cy="1537280"/>
          </a:xfrm>
          <a:prstGeom prst="rect">
            <a:avLst/>
          </a:prstGeom>
          <a:noFill/>
        </p:spPr>
        <p:txBody>
          <a:bodyPr wrap="square">
            <a:spAutoFit/>
          </a:bodyPr>
          <a:lstStyle/>
          <a:p>
            <a:pPr marR="0" lvl="2">
              <a:spcBef>
                <a:spcPts val="215"/>
              </a:spcBef>
              <a:spcAft>
                <a:spcPts val="0"/>
              </a:spcAft>
              <a:buSzPts val="1200"/>
              <a:tabLst>
                <a:tab pos="838200" algn="l"/>
                <a:tab pos="838835" algn="l"/>
              </a:tabLst>
            </a:pPr>
            <a:r>
              <a:rPr lang="en-US" sz="1400">
                <a:effectLst/>
                <a:latin typeface="Calibri Light" panose="020F0302020204030204" pitchFamily="34" charset="0"/>
                <a:ea typeface="Times New Roman" panose="02020603050405020304" pitchFamily="18" charset="0"/>
                <a:cs typeface="Calibri Light" panose="020F0302020204030204" pitchFamily="34" charset="0"/>
              </a:rPr>
              <a:t>*Vegetables may be substituted for</a:t>
            </a:r>
            <a:r>
              <a:rPr lang="en-US" sz="1400" spc="-3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400">
                <a:effectLst/>
                <a:latin typeface="Calibri Light" panose="020F0302020204030204" pitchFamily="34" charset="0"/>
                <a:ea typeface="Times New Roman" panose="02020603050405020304" pitchFamily="18" charset="0"/>
                <a:cs typeface="Calibri Light" panose="020F0302020204030204" pitchFamily="34" charset="0"/>
              </a:rPr>
              <a:t>fruit.</a:t>
            </a:r>
            <a:endParaRPr lang="en-US" sz="1400">
              <a:effectLst/>
              <a:latin typeface="Calibri Light" panose="020F0302020204030204" pitchFamily="34" charset="0"/>
              <a:ea typeface="Symbol" panose="05050102010706020507" pitchFamily="18" charset="2"/>
              <a:cs typeface="Calibri Light" panose="020F0302020204030204" pitchFamily="34" charset="0"/>
            </a:endParaRPr>
          </a:p>
          <a:p>
            <a:pPr marR="448945" lvl="2">
              <a:lnSpc>
                <a:spcPct val="113000"/>
              </a:lnSpc>
              <a:spcBef>
                <a:spcPts val="195"/>
              </a:spcBef>
              <a:spcAft>
                <a:spcPts val="0"/>
              </a:spcAft>
              <a:buSzPts val="1200"/>
              <a:tabLst>
                <a:tab pos="838200" algn="l"/>
                <a:tab pos="838835" algn="l"/>
              </a:tabLst>
            </a:pPr>
            <a:r>
              <a:rPr lang="en-US" sz="1400">
                <a:effectLst/>
                <a:latin typeface="Calibri Light" panose="020F0302020204030204" pitchFamily="34" charset="0"/>
                <a:ea typeface="Times New Roman" panose="02020603050405020304" pitchFamily="18" charset="0"/>
                <a:cs typeface="Calibri Light" panose="020F0302020204030204" pitchFamily="34" charset="0"/>
              </a:rPr>
              <a:t>*If offering a starchy vegetable, you must offer an additional two cups of vegetables from another subgroup (dark green, red/orange, beans and peas (legumes) and</a:t>
            </a:r>
            <a:r>
              <a:rPr lang="en-US" sz="1400" spc="-1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400">
                <a:effectLst/>
                <a:latin typeface="Calibri Light" panose="020F0302020204030204" pitchFamily="34" charset="0"/>
                <a:ea typeface="Times New Roman" panose="02020603050405020304" pitchFamily="18" charset="0"/>
                <a:cs typeface="Calibri Light" panose="020F0302020204030204" pitchFamily="34" charset="0"/>
              </a:rPr>
              <a:t>other.</a:t>
            </a:r>
            <a:endParaRPr lang="en-US" sz="1400">
              <a:effectLst/>
              <a:latin typeface="Calibri Light" panose="020F0302020204030204" pitchFamily="34" charset="0"/>
              <a:ea typeface="Symbol" panose="05050102010706020507" pitchFamily="18" charset="2"/>
              <a:cs typeface="Calibri Light" panose="020F0302020204030204" pitchFamily="34" charset="0"/>
            </a:endParaRPr>
          </a:p>
          <a:p>
            <a:pPr marR="417195" lvl="2">
              <a:lnSpc>
                <a:spcPct val="113000"/>
              </a:lnSpc>
              <a:spcBef>
                <a:spcPts val="15"/>
              </a:spcBef>
              <a:spcAft>
                <a:spcPts val="0"/>
              </a:spcAft>
              <a:buSzPts val="1200"/>
              <a:tabLst>
                <a:tab pos="838200" algn="l"/>
                <a:tab pos="838835" algn="l"/>
              </a:tabLst>
            </a:pPr>
            <a:r>
              <a:rPr lang="en-US" sz="1400">
                <a:effectLst/>
                <a:latin typeface="Calibri Light" panose="020F0302020204030204" pitchFamily="34" charset="0"/>
                <a:ea typeface="Times New Roman" panose="02020603050405020304" pitchFamily="18" charset="0"/>
                <a:cs typeface="Calibri Light" panose="020F0302020204030204" pitchFamily="34" charset="0"/>
              </a:rPr>
              <a:t>*One quarter cup of dried fruit counts as ½ cup fruit and 1 cup of leafy greens counts as</a:t>
            </a:r>
            <a:r>
              <a:rPr lang="en-US" sz="1400" spc="-8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400">
                <a:effectLst/>
                <a:latin typeface="Calibri Light" panose="020F0302020204030204" pitchFamily="34" charset="0"/>
                <a:ea typeface="Times New Roman" panose="02020603050405020304" pitchFamily="18" charset="0"/>
                <a:cs typeface="Calibri Light" panose="020F0302020204030204" pitchFamily="34" charset="0"/>
              </a:rPr>
              <a:t>½ cup of</a:t>
            </a:r>
            <a:r>
              <a:rPr lang="en-US" sz="1400" spc="-1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400">
                <a:effectLst/>
                <a:latin typeface="Calibri Light" panose="020F0302020204030204" pitchFamily="34" charset="0"/>
                <a:ea typeface="Times New Roman" panose="02020603050405020304" pitchFamily="18" charset="0"/>
                <a:cs typeface="Calibri Light" panose="020F0302020204030204" pitchFamily="34" charset="0"/>
              </a:rPr>
              <a:t>vegetables.</a:t>
            </a:r>
          </a:p>
          <a:p>
            <a:pPr marR="417195" lvl="2">
              <a:lnSpc>
                <a:spcPct val="113000"/>
              </a:lnSpc>
              <a:spcBef>
                <a:spcPts val="15"/>
              </a:spcBef>
              <a:buSzPts val="1200"/>
              <a:tabLst>
                <a:tab pos="838200" algn="l"/>
                <a:tab pos="838835" algn="l"/>
              </a:tabLst>
            </a:pPr>
            <a:r>
              <a:rPr lang="en-US" sz="1400">
                <a:effectLst/>
                <a:latin typeface="Calibri Light" panose="020F0302020204030204" pitchFamily="34" charset="0"/>
                <a:ea typeface="Times New Roman" panose="02020603050405020304" pitchFamily="18" charset="0"/>
                <a:cs typeface="Calibri Light" panose="020F0302020204030204" pitchFamily="34" charset="0"/>
              </a:rPr>
              <a:t>*No more than half of the fruit or vegetable offerings may be in the form of juice. All</a:t>
            </a:r>
            <a:r>
              <a:rPr lang="en-US" sz="1400" spc="-8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400">
                <a:effectLst/>
                <a:latin typeface="Calibri Light" panose="020F0302020204030204" pitchFamily="34" charset="0"/>
                <a:ea typeface="Times New Roman" panose="02020603050405020304" pitchFamily="18" charset="0"/>
                <a:cs typeface="Calibri Light" panose="020F0302020204030204" pitchFamily="34" charset="0"/>
              </a:rPr>
              <a:t>juice must be 100% full</a:t>
            </a:r>
            <a:r>
              <a:rPr lang="en-US" sz="1400" spc="-1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400">
                <a:effectLst/>
                <a:latin typeface="Calibri Light" panose="020F0302020204030204" pitchFamily="34" charset="0"/>
                <a:ea typeface="Times New Roman" panose="02020603050405020304" pitchFamily="18" charset="0"/>
                <a:cs typeface="Calibri Light" panose="020F0302020204030204" pitchFamily="34" charset="0"/>
              </a:rPr>
              <a:t>strength.</a:t>
            </a:r>
            <a:endParaRPr lang="en-US" sz="1400">
              <a:effectLst/>
              <a:latin typeface="Calibri Light" panose="020F0302020204030204" pitchFamily="34" charset="0"/>
              <a:ea typeface="Symbol" panose="05050102010706020507" pitchFamily="18" charset="2"/>
              <a:cs typeface="Calibri Light" panose="020F0302020204030204" pitchFamily="34" charset="0"/>
            </a:endParaRPr>
          </a:p>
        </p:txBody>
      </p:sp>
    </p:spTree>
    <p:extLst>
      <p:ext uri="{BB962C8B-B14F-4D97-AF65-F5344CB8AC3E}">
        <p14:creationId xmlns:p14="http://schemas.microsoft.com/office/powerpoint/2010/main" val="1750851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1412-B3CE-B32E-20FA-676EC7800167}"/>
              </a:ext>
            </a:extLst>
          </p:cNvPr>
          <p:cNvSpPr>
            <a:spLocks noGrp="1"/>
          </p:cNvSpPr>
          <p:nvPr>
            <p:ph type="title"/>
          </p:nvPr>
        </p:nvSpPr>
        <p:spPr/>
        <p:txBody>
          <a:bodyPr/>
          <a:lstStyle/>
          <a:p>
            <a:r>
              <a:rPr lang="en-US"/>
              <a:t>Grains/Bread</a:t>
            </a:r>
          </a:p>
        </p:txBody>
      </p:sp>
      <p:pic>
        <p:nvPicPr>
          <p:cNvPr id="6" name="Picture 5">
            <a:extLst>
              <a:ext uri="{FF2B5EF4-FFF2-40B4-BE49-F238E27FC236}">
                <a16:creationId xmlns:a16="http://schemas.microsoft.com/office/drawing/2014/main" id="{04E9A167-E305-2455-962E-F48D3EFC752C}"/>
              </a:ext>
            </a:extLst>
          </p:cNvPr>
          <p:cNvPicPr>
            <a:picLocks noChangeAspect="1"/>
          </p:cNvPicPr>
          <p:nvPr/>
        </p:nvPicPr>
        <p:blipFill>
          <a:blip r:embed="rId2"/>
          <a:stretch>
            <a:fillRect/>
          </a:stretch>
        </p:blipFill>
        <p:spPr>
          <a:xfrm>
            <a:off x="307438" y="2368455"/>
            <a:ext cx="9613861" cy="1060545"/>
          </a:xfrm>
          <a:prstGeom prst="rect">
            <a:avLst/>
          </a:prstGeom>
        </p:spPr>
      </p:pic>
      <p:sp>
        <p:nvSpPr>
          <p:cNvPr id="5" name="TextBox 4">
            <a:extLst>
              <a:ext uri="{FF2B5EF4-FFF2-40B4-BE49-F238E27FC236}">
                <a16:creationId xmlns:a16="http://schemas.microsoft.com/office/drawing/2014/main" id="{21BA538A-19AE-90EE-EDD9-64349FCEB998}"/>
              </a:ext>
            </a:extLst>
          </p:cNvPr>
          <p:cNvSpPr txBox="1"/>
          <p:nvPr/>
        </p:nvSpPr>
        <p:spPr>
          <a:xfrm>
            <a:off x="307438" y="3870140"/>
            <a:ext cx="9446002" cy="1664879"/>
          </a:xfrm>
          <a:prstGeom prst="rect">
            <a:avLst/>
          </a:prstGeom>
          <a:noFill/>
        </p:spPr>
        <p:txBody>
          <a:bodyPr wrap="square">
            <a:spAutoFit/>
          </a:bodyPr>
          <a:lstStyle/>
          <a:p>
            <a:pPr marL="381000" marR="0">
              <a:lnSpc>
                <a:spcPct val="115000"/>
              </a:lnSpc>
              <a:spcBef>
                <a:spcPts val="0"/>
              </a:spcBef>
              <a:spcAft>
                <a:spcPts val="0"/>
              </a:spcAft>
            </a:pPr>
            <a:r>
              <a:rPr lang="en-US">
                <a:effectLst/>
                <a:latin typeface="Calibri" panose="020F0502020204030204" pitchFamily="34" charset="0"/>
                <a:ea typeface="Times New Roman" panose="02020603050405020304" pitchFamily="18" charset="0"/>
                <a:cs typeface="Times New Roman" panose="02020603050405020304" pitchFamily="18" charset="0"/>
              </a:rPr>
              <a:t>If grain components are offered in amounts larger than the minimum serving size amount of 1 oz. eq, and equal full oz. equivalent serving amounts, such as a 2 oz. eq muffin, or a 3 oz eq. bagel, then the menu planner has the option to count it as either 1, 2 or 3 items for Offer versus Serve. Items that are larger than 1 ounce but not full ounce equivalents, like a 1.5 ounce cinnamon roll, this would count as a 1 ounce food item in Offer versus Serve (OVS).</a:t>
            </a:r>
            <a:endParaRPr lang="en-US">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26124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4C09E-9D1B-E10F-08A5-BA956C6D82FD}"/>
              </a:ext>
            </a:extLst>
          </p:cNvPr>
          <p:cNvSpPr>
            <a:spLocks noGrp="1"/>
          </p:cNvSpPr>
          <p:nvPr>
            <p:ph type="title"/>
          </p:nvPr>
        </p:nvSpPr>
        <p:spPr/>
        <p:txBody>
          <a:bodyPr/>
          <a:lstStyle/>
          <a:p>
            <a:r>
              <a:rPr lang="en-US" sz="3200" i="1">
                <a:effectLst/>
                <a:latin typeface="Calibri" panose="020F0502020204030204" pitchFamily="34" charset="0"/>
                <a:ea typeface="Times New Roman" panose="02020603050405020304" pitchFamily="18" charset="0"/>
                <a:cs typeface="Times New Roman" panose="02020603050405020304" pitchFamily="18" charset="0"/>
              </a:rPr>
              <a:t>Meat/Meat Alternate (optional)</a:t>
            </a:r>
            <a:br>
              <a:rPr lang="en-US" sz="1800">
                <a:effectLst/>
                <a:latin typeface="Times New Roman" panose="02020603050405020304" pitchFamily="18" charset="0"/>
                <a:ea typeface="Times New Roman" panose="02020603050405020304" pitchFamily="18" charset="0"/>
              </a:rPr>
            </a:br>
            <a:endParaRPr lang="en-US"/>
          </a:p>
        </p:txBody>
      </p:sp>
      <p:sp>
        <p:nvSpPr>
          <p:cNvPr id="4" name="TextBox 3">
            <a:extLst>
              <a:ext uri="{FF2B5EF4-FFF2-40B4-BE49-F238E27FC236}">
                <a16:creationId xmlns:a16="http://schemas.microsoft.com/office/drawing/2014/main" id="{2E27861F-BA1D-079B-BE12-A55902B45126}"/>
              </a:ext>
            </a:extLst>
          </p:cNvPr>
          <p:cNvSpPr txBox="1"/>
          <p:nvPr/>
        </p:nvSpPr>
        <p:spPr>
          <a:xfrm>
            <a:off x="1041122" y="2519958"/>
            <a:ext cx="8259145" cy="2897524"/>
          </a:xfrm>
          <a:prstGeom prst="rect">
            <a:avLst/>
          </a:prstGeom>
          <a:noFill/>
        </p:spPr>
        <p:txBody>
          <a:bodyPr wrap="square">
            <a:spAutoFit/>
          </a:bodyPr>
          <a:lstStyle/>
          <a:p>
            <a:pPr marL="381000" marR="0">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It is not a requirement to offer a meat/meat alternate as part of the School Breakfast Program. Schools do have the option of offering a meat/meat alternate </a:t>
            </a:r>
            <a:r>
              <a:rPr lang="en-US" sz="1800" i="1">
                <a:effectLst/>
                <a:latin typeface="Calibri" panose="020F0502020204030204" pitchFamily="34" charset="0"/>
                <a:ea typeface="Times New Roman" panose="02020603050405020304" pitchFamily="18" charset="0"/>
                <a:cs typeface="Times New Roman" panose="02020603050405020304" pitchFamily="18" charset="0"/>
              </a:rPr>
              <a:t>after </a:t>
            </a:r>
            <a:r>
              <a:rPr lang="en-US" sz="1800">
                <a:effectLst/>
                <a:latin typeface="Calibri" panose="020F0502020204030204" pitchFamily="34" charset="0"/>
                <a:ea typeface="Times New Roman" panose="02020603050405020304" pitchFamily="18" charset="0"/>
                <a:cs typeface="Times New Roman" panose="02020603050405020304" pitchFamily="18" charset="0"/>
              </a:rPr>
              <a:t>the minimum 1 oz. eq daily grain requirement is offered. In this instance, a 1 oz. equivalent of a meat/meat alternate may credit as the additional 1 oz. equivalent of grain. Schools also have the option of offering a meat/meat alternate as an </a:t>
            </a:r>
            <a:r>
              <a:rPr lang="en-US" sz="1800" i="1">
                <a:effectLst/>
                <a:latin typeface="Calibri" panose="020F0502020204030204" pitchFamily="34" charset="0"/>
                <a:ea typeface="Times New Roman" panose="02020603050405020304" pitchFamily="18" charset="0"/>
                <a:cs typeface="Times New Roman" panose="02020603050405020304" pitchFamily="18" charset="0"/>
              </a:rPr>
              <a:t>additional food </a:t>
            </a:r>
            <a:r>
              <a:rPr lang="en-US" sz="1800">
                <a:effectLst/>
                <a:latin typeface="Calibri" panose="020F0502020204030204" pitchFamily="34" charset="0"/>
                <a:ea typeface="Times New Roman" panose="02020603050405020304" pitchFamily="18" charset="0"/>
                <a:cs typeface="Times New Roman" panose="02020603050405020304" pitchFamily="18" charset="0"/>
              </a:rPr>
              <a:t>and not credit it toward any component.</a:t>
            </a:r>
            <a:endParaRPr lang="en-US" sz="2000">
              <a:effectLst/>
              <a:latin typeface="Times New Roman" panose="02020603050405020304" pitchFamily="18" charset="0"/>
              <a:ea typeface="Times New Roman" panose="02020603050405020304" pitchFamily="18" charset="0"/>
            </a:endParaRPr>
          </a:p>
          <a:p>
            <a:pPr marL="0" marR="0">
              <a:spcBef>
                <a:spcPts val="40"/>
              </a:spcBef>
              <a:spcAft>
                <a:spcPts val="0"/>
              </a:spcAft>
            </a:pPr>
            <a:r>
              <a:rPr lang="en-US" sz="1800">
                <a:effectLst/>
                <a:latin typeface="Calibri" panose="020F0502020204030204" pitchFamily="34"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p>
            <a:pPr marL="381000" marR="0">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With respect to OVS, grains and meat/meat alternates must be offered and served in </a:t>
            </a:r>
            <a:r>
              <a:rPr lang="en-US" sz="1800" u="sng">
                <a:effectLst/>
                <a:latin typeface="Calibri" panose="020F0502020204030204" pitchFamily="34" charset="0"/>
                <a:ea typeface="Times New Roman" panose="02020603050405020304" pitchFamily="18" charset="0"/>
                <a:cs typeface="Times New Roman" panose="02020603050405020304" pitchFamily="18" charset="0"/>
              </a:rPr>
              <a:t>full ounce</a:t>
            </a:r>
            <a:r>
              <a:rPr lang="en-US" sz="1800">
                <a:effectLst/>
                <a:latin typeface="Calibri" panose="020F0502020204030204" pitchFamily="34" charset="0"/>
                <a:ea typeface="Times New Roman" panose="02020603050405020304" pitchFamily="18" charset="0"/>
                <a:cs typeface="Times New Roman" panose="02020603050405020304" pitchFamily="18" charset="0"/>
              </a:rPr>
              <a:t> equivalents to count as an item.</a:t>
            </a:r>
            <a:endParaRPr lang="en-US"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8265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63BBF-764C-303F-F765-ECFC3C7E0E0A}"/>
              </a:ext>
            </a:extLst>
          </p:cNvPr>
          <p:cNvSpPr>
            <a:spLocks noGrp="1"/>
          </p:cNvSpPr>
          <p:nvPr>
            <p:ph type="title"/>
          </p:nvPr>
        </p:nvSpPr>
        <p:spPr/>
        <p:txBody>
          <a:bodyPr>
            <a:normAutofit/>
          </a:bodyPr>
          <a:lstStyle/>
          <a:p>
            <a:r>
              <a:rPr lang="en-US" sz="3200">
                <a:latin typeface="Calibri" panose="020F0502020204030204" pitchFamily="34" charset="0"/>
                <a:cs typeface="Calibri" panose="020F0502020204030204" pitchFamily="34" charset="0"/>
              </a:rPr>
              <a:t>Milk</a:t>
            </a:r>
          </a:p>
        </p:txBody>
      </p:sp>
      <p:sp>
        <p:nvSpPr>
          <p:cNvPr id="6" name="TextBox 5">
            <a:extLst>
              <a:ext uri="{FF2B5EF4-FFF2-40B4-BE49-F238E27FC236}">
                <a16:creationId xmlns:a16="http://schemas.microsoft.com/office/drawing/2014/main" id="{F1C16818-8035-7D7C-880A-CBAD2891AF31}"/>
              </a:ext>
            </a:extLst>
          </p:cNvPr>
          <p:cNvSpPr txBox="1"/>
          <p:nvPr/>
        </p:nvSpPr>
        <p:spPr>
          <a:xfrm>
            <a:off x="680321" y="2147377"/>
            <a:ext cx="8885584" cy="1984902"/>
          </a:xfrm>
          <a:prstGeom prst="rect">
            <a:avLst/>
          </a:prstGeom>
          <a:noFill/>
        </p:spPr>
        <p:txBody>
          <a:bodyPr wrap="square">
            <a:spAutoFit/>
          </a:bodyPr>
          <a:lstStyle/>
          <a:p>
            <a:pPr marL="381000" marR="0">
              <a:lnSpc>
                <a:spcPct val="115000"/>
              </a:lnSpc>
              <a:spcBef>
                <a:spcPts val="0"/>
              </a:spcBef>
              <a:spcAft>
                <a:spcPts val="0"/>
              </a:spcAft>
            </a:pPr>
            <a:r>
              <a:rPr lang="en-US">
                <a:effectLst/>
                <a:latin typeface="Calibri Light" panose="020F0302020204030204" pitchFamily="34" charset="0"/>
                <a:ea typeface="Times New Roman" panose="02020603050405020304" pitchFamily="18" charset="0"/>
                <a:cs typeface="Calibri Light" panose="020F0302020204030204" pitchFamily="34" charset="0"/>
              </a:rPr>
              <a:t>Fluid milk requirements are the same for breakfast as they are for lunch.</a:t>
            </a:r>
          </a:p>
          <a:p>
            <a:pPr marL="381000" marR="0">
              <a:lnSpc>
                <a:spcPct val="115000"/>
              </a:lnSpc>
              <a:spcBef>
                <a:spcPts val="0"/>
              </a:spcBef>
              <a:spcAft>
                <a:spcPts val="0"/>
              </a:spcAft>
            </a:pPr>
            <a:r>
              <a:rPr lang="en-US">
                <a:effectLst/>
                <a:latin typeface="Calibri Light" panose="020F0302020204030204" pitchFamily="34" charset="0"/>
                <a:ea typeface="Times New Roman" panose="02020603050405020304" pitchFamily="18" charset="0"/>
                <a:cs typeface="Calibri Light" panose="020F0302020204030204" pitchFamily="34" charset="0"/>
              </a:rPr>
              <a:t> </a:t>
            </a:r>
          </a:p>
          <a:p>
            <a:pPr marL="381000" marR="0">
              <a:lnSpc>
                <a:spcPct val="115000"/>
              </a:lnSpc>
              <a:spcBef>
                <a:spcPts val="0"/>
              </a:spcBef>
              <a:spcAft>
                <a:spcPts val="0"/>
              </a:spcAft>
            </a:pPr>
            <a:r>
              <a:rPr lang="en-US">
                <a:effectLst/>
                <a:latin typeface="Calibri Light" panose="020F0302020204030204" pitchFamily="34" charset="0"/>
                <a:ea typeface="Times New Roman" panose="02020603050405020304" pitchFamily="18" charset="0"/>
                <a:cs typeface="Calibri Light" panose="020F0302020204030204" pitchFamily="34" charset="0"/>
              </a:rPr>
              <a:t>At least two milk choices must be offered from the following options: </a:t>
            </a:r>
          </a:p>
          <a:p>
            <a:pPr marL="666750" marR="0" indent="-285750">
              <a:lnSpc>
                <a:spcPct val="115000"/>
              </a:lnSpc>
              <a:spcBef>
                <a:spcPts val="0"/>
              </a:spcBef>
              <a:spcAft>
                <a:spcPts val="0"/>
              </a:spcAft>
              <a:buFont typeface="Arial" panose="020B0604020202020204" pitchFamily="34" charset="0"/>
              <a:buChar char="•"/>
            </a:pPr>
            <a:r>
              <a:rPr lang="en-US">
                <a:effectLst/>
                <a:latin typeface="Calibri Light" panose="020F0302020204030204" pitchFamily="34" charset="0"/>
                <a:ea typeface="Times New Roman" panose="02020603050405020304" pitchFamily="18" charset="0"/>
                <a:cs typeface="Calibri Light" panose="020F0302020204030204" pitchFamily="34" charset="0"/>
              </a:rPr>
              <a:t>unflavored 1% milk </a:t>
            </a:r>
          </a:p>
          <a:p>
            <a:pPr marL="666750" marR="0" indent="-285750">
              <a:lnSpc>
                <a:spcPct val="115000"/>
              </a:lnSpc>
              <a:spcBef>
                <a:spcPts val="0"/>
              </a:spcBef>
              <a:spcAft>
                <a:spcPts val="0"/>
              </a:spcAft>
              <a:buFont typeface="Arial" panose="020B0604020202020204" pitchFamily="34" charset="0"/>
              <a:buChar char="•"/>
            </a:pPr>
            <a:r>
              <a:rPr lang="en-US">
                <a:effectLst/>
                <a:latin typeface="Calibri Light" panose="020F0302020204030204" pitchFamily="34" charset="0"/>
                <a:ea typeface="Times New Roman" panose="02020603050405020304" pitchFamily="18" charset="0"/>
                <a:cs typeface="Calibri Light" panose="020F0302020204030204" pitchFamily="34" charset="0"/>
              </a:rPr>
              <a:t>unflavored fat-free milk</a:t>
            </a:r>
          </a:p>
          <a:p>
            <a:pPr marL="666750" marR="0" indent="-285750">
              <a:lnSpc>
                <a:spcPct val="115000"/>
              </a:lnSpc>
              <a:spcBef>
                <a:spcPts val="0"/>
              </a:spcBef>
              <a:spcAft>
                <a:spcPts val="0"/>
              </a:spcAft>
              <a:buFont typeface="Arial" panose="020B0604020202020204" pitchFamily="34" charset="0"/>
              <a:buChar char="•"/>
            </a:pPr>
            <a:r>
              <a:rPr lang="en-US">
                <a:effectLst/>
                <a:latin typeface="Calibri Light" panose="020F0302020204030204" pitchFamily="34" charset="0"/>
                <a:ea typeface="Times New Roman" panose="02020603050405020304" pitchFamily="18" charset="0"/>
                <a:cs typeface="Calibri Light" panose="020F0302020204030204" pitchFamily="34" charset="0"/>
              </a:rPr>
              <a:t>or flavored fat-free milk. </a:t>
            </a:r>
          </a:p>
        </p:txBody>
      </p:sp>
      <p:sp>
        <p:nvSpPr>
          <p:cNvPr id="10" name="TextBox 9">
            <a:extLst>
              <a:ext uri="{FF2B5EF4-FFF2-40B4-BE49-F238E27FC236}">
                <a16:creationId xmlns:a16="http://schemas.microsoft.com/office/drawing/2014/main" id="{508A4986-04F7-A209-1C95-28C95637E110}"/>
              </a:ext>
            </a:extLst>
          </p:cNvPr>
          <p:cNvSpPr txBox="1"/>
          <p:nvPr/>
        </p:nvSpPr>
        <p:spPr>
          <a:xfrm>
            <a:off x="680322" y="5531474"/>
            <a:ext cx="9554248" cy="821059"/>
          </a:xfrm>
          <a:prstGeom prst="rect">
            <a:avLst/>
          </a:prstGeom>
          <a:noFill/>
        </p:spPr>
        <p:txBody>
          <a:bodyPr wrap="square">
            <a:spAutoFit/>
          </a:bodyPr>
          <a:lstStyle/>
          <a:p>
            <a:pPr marL="381000" marR="0">
              <a:lnSpc>
                <a:spcPct val="115000"/>
              </a:lnSpc>
              <a:spcBef>
                <a:spcPts val="0"/>
              </a:spcBef>
              <a:spcAft>
                <a:spcPts val="0"/>
              </a:spcAft>
            </a:pPr>
            <a:r>
              <a:rPr lang="en-US" sz="1400">
                <a:effectLst/>
                <a:latin typeface="Calibri Light" panose="020F0302020204030204" pitchFamily="34" charset="0"/>
                <a:ea typeface="Times New Roman" panose="02020603050405020304" pitchFamily="18" charset="0"/>
                <a:cs typeface="Calibri Light" panose="020F0302020204030204" pitchFamily="34" charset="0"/>
              </a:rPr>
              <a:t>**For students who are lactose intolerant, a reduced lactose or lactose free milk may be provided. This is specially treated cow’s milk so it is an acceptable substitute. For those who cannot</a:t>
            </a:r>
            <a:r>
              <a:rPr lang="en-US" sz="1400" spc="-14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400">
                <a:effectLst/>
                <a:latin typeface="Calibri Light" panose="020F0302020204030204" pitchFamily="34" charset="0"/>
                <a:ea typeface="Times New Roman" panose="02020603050405020304" pitchFamily="18" charset="0"/>
                <a:cs typeface="Calibri Light" panose="020F0302020204030204" pitchFamily="34" charset="0"/>
              </a:rPr>
              <a:t>drink cow’s milk, only approved milk substitutes can be</a:t>
            </a:r>
            <a:r>
              <a:rPr lang="en-US" sz="1400" spc="-3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400">
                <a:effectLst/>
                <a:latin typeface="Calibri Light" panose="020F0302020204030204" pitchFamily="34" charset="0"/>
                <a:ea typeface="Times New Roman" panose="02020603050405020304" pitchFamily="18" charset="0"/>
                <a:cs typeface="Calibri Light" panose="020F0302020204030204" pitchFamily="34" charset="0"/>
              </a:rPr>
              <a:t>provided.</a:t>
            </a:r>
          </a:p>
        </p:txBody>
      </p:sp>
      <p:pic>
        <p:nvPicPr>
          <p:cNvPr id="3" name="Picture 2">
            <a:extLst>
              <a:ext uri="{FF2B5EF4-FFF2-40B4-BE49-F238E27FC236}">
                <a16:creationId xmlns:a16="http://schemas.microsoft.com/office/drawing/2014/main" id="{35846E0A-E7ED-E459-D305-A8CFC721883F}"/>
              </a:ext>
            </a:extLst>
          </p:cNvPr>
          <p:cNvPicPr>
            <a:picLocks noChangeAspect="1"/>
          </p:cNvPicPr>
          <p:nvPr/>
        </p:nvPicPr>
        <p:blipFill>
          <a:blip r:embed="rId2"/>
          <a:stretch>
            <a:fillRect/>
          </a:stretch>
        </p:blipFill>
        <p:spPr>
          <a:xfrm>
            <a:off x="816464" y="4185325"/>
            <a:ext cx="8885584" cy="1189122"/>
          </a:xfrm>
          <a:prstGeom prst="rect">
            <a:avLst/>
          </a:prstGeom>
        </p:spPr>
      </p:pic>
    </p:spTree>
    <p:extLst>
      <p:ext uri="{BB962C8B-B14F-4D97-AF65-F5344CB8AC3E}">
        <p14:creationId xmlns:p14="http://schemas.microsoft.com/office/powerpoint/2010/main" val="2524720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1D9E8-E6FA-8D4D-64B1-ED28D95376C5}"/>
              </a:ext>
            </a:extLst>
          </p:cNvPr>
          <p:cNvSpPr>
            <a:spLocks noGrp="1"/>
          </p:cNvSpPr>
          <p:nvPr>
            <p:ph type="title"/>
          </p:nvPr>
        </p:nvSpPr>
        <p:spPr/>
        <p:txBody>
          <a:bodyPr/>
          <a:lstStyle/>
          <a:p>
            <a:r>
              <a:rPr lang="en-US" sz="3200">
                <a:effectLst/>
                <a:latin typeface="Calibri" panose="020F0502020204030204" pitchFamily="34" charset="0"/>
                <a:ea typeface="Times New Roman" panose="02020603050405020304" pitchFamily="18" charset="0"/>
              </a:rPr>
              <a:t>Offer versus Serve (OVS) at Breakfast</a:t>
            </a:r>
            <a:br>
              <a:rPr lang="en-US" sz="1800" b="1">
                <a:effectLst/>
                <a:latin typeface="Times New Roman" panose="02020603050405020304" pitchFamily="18" charset="0"/>
                <a:ea typeface="Times New Roman" panose="02020603050405020304" pitchFamily="18" charset="0"/>
              </a:rPr>
            </a:br>
            <a:endParaRPr lang="en-US"/>
          </a:p>
        </p:txBody>
      </p:sp>
      <p:sp>
        <p:nvSpPr>
          <p:cNvPr id="4" name="TextBox 3">
            <a:extLst>
              <a:ext uri="{FF2B5EF4-FFF2-40B4-BE49-F238E27FC236}">
                <a16:creationId xmlns:a16="http://schemas.microsoft.com/office/drawing/2014/main" id="{048B2373-EC7E-F088-2E4A-2FD612ECAB8A}"/>
              </a:ext>
            </a:extLst>
          </p:cNvPr>
          <p:cNvSpPr txBox="1"/>
          <p:nvPr/>
        </p:nvSpPr>
        <p:spPr>
          <a:xfrm>
            <a:off x="265870" y="2238408"/>
            <a:ext cx="8462851" cy="2578976"/>
          </a:xfrm>
          <a:prstGeom prst="rect">
            <a:avLst/>
          </a:prstGeom>
          <a:noFill/>
        </p:spPr>
        <p:txBody>
          <a:bodyPr wrap="square">
            <a:spAutoFit/>
          </a:bodyPr>
          <a:lstStyle/>
          <a:p>
            <a:pPr marL="381000" marR="0">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OVS is optional for all grades in the School Breakfast Program. To carry out this option, schools must offer at least 4 items from the 3 required meal components (grains, fruit and milk). Students may decline 1 item but must select at least ½ cup of fruit and at least 2 other items.</a:t>
            </a:r>
            <a:endParaRPr lang="en-US" sz="2000">
              <a:effectLst/>
              <a:latin typeface="Times New Roman" panose="02020603050405020304" pitchFamily="18" charset="0"/>
              <a:ea typeface="Times New Roman" panose="02020603050405020304" pitchFamily="18" charset="0"/>
            </a:endParaRPr>
          </a:p>
          <a:p>
            <a:pPr marL="0" marR="0">
              <a:spcBef>
                <a:spcPts val="15"/>
              </a:spcBef>
              <a:spcAft>
                <a:spcPts val="0"/>
              </a:spcAft>
            </a:pPr>
            <a:r>
              <a:rPr lang="en-US" sz="1800">
                <a:effectLst/>
                <a:latin typeface="Calibri" panose="020F0502020204030204" pitchFamily="34"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p>
            <a:pPr marL="381000" marR="0">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When counting meals for reimbursement, it is important for the cashier or person taking the meal count be able to identify whether each student has taken the minimum amount to make a reimbursable meal.</a:t>
            </a:r>
            <a:endParaRPr lang="en-US"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87446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BE301-BF8A-26CF-819C-252652A458EE}"/>
              </a:ext>
            </a:extLst>
          </p:cNvPr>
          <p:cNvSpPr>
            <a:spLocks noGrp="1"/>
          </p:cNvSpPr>
          <p:nvPr>
            <p:ph type="title"/>
          </p:nvPr>
        </p:nvSpPr>
        <p:spPr>
          <a:xfrm>
            <a:off x="680321" y="753228"/>
            <a:ext cx="9613861" cy="613754"/>
          </a:xfrm>
        </p:spPr>
        <p:txBody>
          <a:bodyPr>
            <a:normAutofit/>
          </a:bodyPr>
          <a:lstStyle/>
          <a:p>
            <a:r>
              <a:rPr lang="en-US" sz="3200">
                <a:latin typeface="Calibri" panose="020F0502020204030204" pitchFamily="34" charset="0"/>
                <a:cs typeface="Calibri" panose="020F0502020204030204" pitchFamily="34" charset="0"/>
              </a:rPr>
              <a:t>Menu Planning </a:t>
            </a:r>
          </a:p>
        </p:txBody>
      </p:sp>
      <p:sp>
        <p:nvSpPr>
          <p:cNvPr id="3" name="TextBox 2">
            <a:extLst>
              <a:ext uri="{FF2B5EF4-FFF2-40B4-BE49-F238E27FC236}">
                <a16:creationId xmlns:a16="http://schemas.microsoft.com/office/drawing/2014/main" id="{19AD1B21-F88C-82F5-D819-161874A26E46}"/>
              </a:ext>
            </a:extLst>
          </p:cNvPr>
          <p:cNvSpPr txBox="1"/>
          <p:nvPr/>
        </p:nvSpPr>
        <p:spPr>
          <a:xfrm>
            <a:off x="295563" y="2153232"/>
            <a:ext cx="9762837" cy="1347805"/>
          </a:xfrm>
          <a:prstGeom prst="rect">
            <a:avLst/>
          </a:prstGeom>
          <a:noFill/>
        </p:spPr>
        <p:txBody>
          <a:bodyPr wrap="square" rtlCol="0">
            <a:spAutoFit/>
          </a:bodyPr>
          <a:lstStyle/>
          <a:p>
            <a:pPr marL="381000" marR="0">
              <a:lnSpc>
                <a:spcPct val="115000"/>
              </a:lnSpc>
              <a:spcBef>
                <a:spcPts val="0"/>
              </a:spcBef>
              <a:spcAft>
                <a:spcPts val="0"/>
              </a:spcAft>
            </a:pPr>
            <a:r>
              <a:rPr lang="en-US">
                <a:effectLst/>
                <a:latin typeface="Calibri Light" panose="020F0302020204030204" pitchFamily="34" charset="0"/>
                <a:ea typeface="Times New Roman" panose="02020603050405020304" pitchFamily="18" charset="0"/>
                <a:cs typeface="Calibri Light" panose="020F0302020204030204" pitchFamily="34" charset="0"/>
              </a:rPr>
              <a:t>The menu is the core of NSLP and must list all food items offered to students as part of a reimbursable meal. When planning the menu, the menu planner must follow meal based menu planning . </a:t>
            </a:r>
            <a:r>
              <a:rPr lang="en-US">
                <a:latin typeface="Calibri Light" panose="020F0302020204030204" pitchFamily="34" charset="0"/>
                <a:ea typeface="Times New Roman" panose="02020603050405020304" pitchFamily="18" charset="0"/>
                <a:cs typeface="Calibri Light" panose="020F0302020204030204" pitchFamily="34" charset="0"/>
              </a:rPr>
              <a:t>Planners should consider </a:t>
            </a:r>
            <a:r>
              <a:rPr lang="en-US">
                <a:effectLst/>
                <a:latin typeface="Calibri Light" panose="020F0302020204030204" pitchFamily="34" charset="0"/>
                <a:ea typeface="Times New Roman" panose="02020603050405020304" pitchFamily="18" charset="0"/>
                <a:cs typeface="Calibri Light" panose="020F0302020204030204" pitchFamily="34" charset="0"/>
              </a:rPr>
              <a:t>he foods currently available in inventory, USDA Foods, as well as the food service budget.</a:t>
            </a:r>
          </a:p>
        </p:txBody>
      </p:sp>
    </p:spTree>
    <p:extLst>
      <p:ext uri="{BB962C8B-B14F-4D97-AF65-F5344CB8AC3E}">
        <p14:creationId xmlns:p14="http://schemas.microsoft.com/office/powerpoint/2010/main" val="2268252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2D13-BBB8-16DC-F931-FBE060E489DB}"/>
              </a:ext>
            </a:extLst>
          </p:cNvPr>
          <p:cNvSpPr>
            <a:spLocks noGrp="1"/>
          </p:cNvSpPr>
          <p:nvPr>
            <p:ph type="title"/>
          </p:nvPr>
        </p:nvSpPr>
        <p:spPr>
          <a:xfrm>
            <a:off x="749895" y="730593"/>
            <a:ext cx="9613861" cy="1062811"/>
          </a:xfrm>
        </p:spPr>
        <p:txBody>
          <a:bodyPr>
            <a:normAutofit/>
          </a:bodyPr>
          <a:lstStyle/>
          <a:p>
            <a:r>
              <a:rPr lang="en-US" sz="3200">
                <a:effectLst/>
                <a:latin typeface="Calibri" panose="020F0502020204030204" pitchFamily="34" charset="0"/>
                <a:ea typeface="Times New Roman" panose="02020603050405020304" pitchFamily="18" charset="0"/>
              </a:rPr>
              <a:t>Menu Planning Checklist</a:t>
            </a:r>
            <a:br>
              <a:rPr lang="en-US" sz="1800" b="1">
                <a:effectLst/>
                <a:latin typeface="Times New Roman" panose="02020603050405020304" pitchFamily="18" charset="0"/>
                <a:ea typeface="Times New Roman" panose="02020603050405020304" pitchFamily="18" charset="0"/>
              </a:rPr>
            </a:br>
            <a:endParaRPr lang="en-US"/>
          </a:p>
        </p:txBody>
      </p:sp>
      <p:sp>
        <p:nvSpPr>
          <p:cNvPr id="3" name="TextBox 2">
            <a:extLst>
              <a:ext uri="{FF2B5EF4-FFF2-40B4-BE49-F238E27FC236}">
                <a16:creationId xmlns:a16="http://schemas.microsoft.com/office/drawing/2014/main" id="{B8A84095-E466-3264-97CD-28D53CF601C5}"/>
              </a:ext>
            </a:extLst>
          </p:cNvPr>
          <p:cNvSpPr txBox="1"/>
          <p:nvPr/>
        </p:nvSpPr>
        <p:spPr>
          <a:xfrm>
            <a:off x="749895" y="1956790"/>
            <a:ext cx="9368140" cy="4832413"/>
          </a:xfrm>
          <a:prstGeom prst="rect">
            <a:avLst/>
          </a:prstGeom>
          <a:noFill/>
        </p:spPr>
        <p:txBody>
          <a:bodyPr wrap="square" rtlCol="0">
            <a:spAutoFit/>
          </a:bodyPr>
          <a:lstStyle/>
          <a:p>
            <a:pPr marL="342900" marR="0" lvl="0" indent="-342900">
              <a:lnSpc>
                <a:spcPct val="107000"/>
              </a:lnSpc>
              <a:spcBef>
                <a:spcPts val="180"/>
              </a:spcBef>
              <a:spcAft>
                <a:spcPts val="0"/>
              </a:spcAft>
              <a:buSzPts val="1200"/>
              <a:buFont typeface="Wingdings" panose="05000000000000000000" pitchFamily="2" charset="2"/>
              <a:buChar char=""/>
              <a:tabLst>
                <a:tab pos="8388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Determine number of days to be</a:t>
            </a:r>
            <a:r>
              <a:rPr lang="en-US" sz="1800" spc="-1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planned.</a:t>
            </a:r>
            <a:endParaRPr lang="en-US" sz="1800">
              <a:effectLst/>
              <a:latin typeface="Calibri Light" panose="020F0302020204030204" pitchFamily="34" charset="0"/>
              <a:ea typeface="Wingdings" panose="05000000000000000000" pitchFamily="2" charset="2"/>
              <a:cs typeface="Calibri Light" panose="020F0302020204030204" pitchFamily="34" charset="0"/>
            </a:endParaRPr>
          </a:p>
          <a:p>
            <a:pPr marL="342900" marR="0" lvl="0" indent="-342900">
              <a:lnSpc>
                <a:spcPct val="107000"/>
              </a:lnSpc>
              <a:spcBef>
                <a:spcPts val="205"/>
              </a:spcBef>
              <a:spcAft>
                <a:spcPts val="0"/>
              </a:spcAft>
              <a:buSzPts val="1200"/>
              <a:buFont typeface="Wingdings" panose="05000000000000000000" pitchFamily="2" charset="2"/>
              <a:buChar char=""/>
              <a:tabLst>
                <a:tab pos="8388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Check your inventory. What food is currently on</a:t>
            </a:r>
            <a:r>
              <a:rPr lang="en-US" sz="1800" spc="-2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hand?</a:t>
            </a:r>
            <a:endParaRPr lang="en-US" sz="1800">
              <a:effectLst/>
              <a:latin typeface="Calibri Light" panose="020F0302020204030204" pitchFamily="34" charset="0"/>
              <a:ea typeface="Wingdings" panose="05000000000000000000" pitchFamily="2" charset="2"/>
              <a:cs typeface="Calibri Light" panose="020F0302020204030204" pitchFamily="34" charset="0"/>
            </a:endParaRPr>
          </a:p>
          <a:p>
            <a:pPr marL="342900" marR="0" lvl="0" indent="-342900">
              <a:lnSpc>
                <a:spcPct val="107000"/>
              </a:lnSpc>
              <a:spcBef>
                <a:spcPts val="215"/>
              </a:spcBef>
              <a:spcAft>
                <a:spcPts val="0"/>
              </a:spcAft>
              <a:buSzPts val="1200"/>
              <a:buFont typeface="Wingdings" panose="05000000000000000000" pitchFamily="2" charset="2"/>
              <a:buChar char=""/>
              <a:tabLst>
                <a:tab pos="8388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What USDA foods will be delivered during the month for which you are</a:t>
            </a:r>
            <a:r>
              <a:rPr lang="en-US" sz="1800" spc="-2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planning?</a:t>
            </a:r>
            <a:endParaRPr lang="en-US" sz="1800">
              <a:effectLst/>
              <a:latin typeface="Calibri Light" panose="020F0302020204030204" pitchFamily="34" charset="0"/>
              <a:ea typeface="Wingdings" panose="05000000000000000000" pitchFamily="2" charset="2"/>
              <a:cs typeface="Calibri Light" panose="020F0302020204030204" pitchFamily="34" charset="0"/>
            </a:endParaRPr>
          </a:p>
          <a:p>
            <a:pPr marL="342900" marR="0" lvl="0" indent="-342900">
              <a:lnSpc>
                <a:spcPct val="107000"/>
              </a:lnSpc>
              <a:spcBef>
                <a:spcPts val="205"/>
              </a:spcBef>
              <a:spcAft>
                <a:spcPts val="0"/>
              </a:spcAft>
              <a:buSzPts val="1200"/>
              <a:buFont typeface="Wingdings" panose="05000000000000000000" pitchFamily="2" charset="2"/>
              <a:buChar char=""/>
              <a:tabLst>
                <a:tab pos="8388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Consider meal participation for previous</a:t>
            </a:r>
            <a:r>
              <a:rPr lang="en-US" sz="1800" spc="-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menus.</a:t>
            </a:r>
          </a:p>
          <a:p>
            <a:pPr marL="342900" marR="0" lvl="0" indent="-342900">
              <a:lnSpc>
                <a:spcPct val="107000"/>
              </a:lnSpc>
              <a:spcBef>
                <a:spcPts val="205"/>
              </a:spcBef>
              <a:spcAft>
                <a:spcPts val="0"/>
              </a:spcAft>
              <a:buSzPts val="1200"/>
              <a:buFont typeface="Wingdings" panose="05000000000000000000" pitchFamily="2" charset="2"/>
              <a:buChar char=""/>
              <a:tabLst>
                <a:tab pos="838835" algn="l"/>
              </a:tabLst>
            </a:pPr>
            <a:r>
              <a:rPr lang="en-US">
                <a:latin typeface="Calibri Light" panose="020F0302020204030204" pitchFamily="34" charset="0"/>
                <a:ea typeface="Wingdings" panose="05000000000000000000" pitchFamily="2" charset="2"/>
                <a:cs typeface="Calibri Light" panose="020F0302020204030204" pitchFamily="34" charset="0"/>
              </a:rPr>
              <a:t>Consider culturally acceptable foods.</a:t>
            </a:r>
            <a:endParaRPr lang="en-US" sz="1800">
              <a:effectLst/>
              <a:latin typeface="Calibri Light" panose="020F0302020204030204" pitchFamily="34" charset="0"/>
              <a:ea typeface="Wingdings" panose="05000000000000000000" pitchFamily="2" charset="2"/>
              <a:cs typeface="Calibri Light" panose="020F0302020204030204" pitchFamily="34" charset="0"/>
            </a:endParaRPr>
          </a:p>
          <a:p>
            <a:pPr marL="342900" marR="0" lvl="0" indent="-342900">
              <a:lnSpc>
                <a:spcPct val="107000"/>
              </a:lnSpc>
              <a:spcBef>
                <a:spcPts val="200"/>
              </a:spcBef>
              <a:spcAft>
                <a:spcPts val="0"/>
              </a:spcAft>
              <a:buSzPts val="1200"/>
              <a:buFont typeface="Wingdings" panose="05000000000000000000" pitchFamily="2" charset="2"/>
              <a:buChar char=""/>
              <a:tabLst>
                <a:tab pos="8388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Focus on grade group(s) to be</a:t>
            </a:r>
            <a:r>
              <a:rPr lang="en-US" sz="1800" spc="1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served.</a:t>
            </a:r>
            <a:endParaRPr lang="en-US" sz="1800">
              <a:effectLst/>
              <a:latin typeface="Calibri Light" panose="020F0302020204030204" pitchFamily="34" charset="0"/>
              <a:ea typeface="Wingdings" panose="05000000000000000000" pitchFamily="2" charset="2"/>
              <a:cs typeface="Calibri Light" panose="020F0302020204030204" pitchFamily="34" charset="0"/>
            </a:endParaRPr>
          </a:p>
          <a:p>
            <a:pPr marL="342900" marR="0" lvl="0" indent="-342900">
              <a:lnSpc>
                <a:spcPct val="107000"/>
              </a:lnSpc>
              <a:spcBef>
                <a:spcPts val="205"/>
              </a:spcBef>
              <a:spcAft>
                <a:spcPts val="0"/>
              </a:spcAft>
              <a:buSzPts val="1200"/>
              <a:buFont typeface="Wingdings" panose="05000000000000000000" pitchFamily="2" charset="2"/>
              <a:buChar char=""/>
              <a:tabLst>
                <a:tab pos="8388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Decide on the number of entrée choices to be</a:t>
            </a:r>
            <a:r>
              <a:rPr lang="en-US" sz="1800" spc="-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offered.</a:t>
            </a:r>
            <a:endParaRPr lang="en-US" sz="1800">
              <a:effectLst/>
              <a:latin typeface="Calibri Light" panose="020F0302020204030204" pitchFamily="34" charset="0"/>
              <a:ea typeface="Wingdings" panose="05000000000000000000" pitchFamily="2" charset="2"/>
              <a:cs typeface="Calibri Light" panose="020F0302020204030204" pitchFamily="34" charset="0"/>
            </a:endParaRPr>
          </a:p>
          <a:p>
            <a:pPr marL="342900" marR="0" lvl="0" indent="-342900">
              <a:lnSpc>
                <a:spcPct val="107000"/>
              </a:lnSpc>
              <a:spcBef>
                <a:spcPts val="220"/>
              </a:spcBef>
              <a:spcAft>
                <a:spcPts val="0"/>
              </a:spcAft>
              <a:buSzPts val="1200"/>
              <a:buFont typeface="Wingdings" panose="05000000000000000000" pitchFamily="2" charset="2"/>
              <a:buChar char=""/>
              <a:tabLst>
                <a:tab pos="8388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Consider the equipment, or lack thereof, in the</a:t>
            </a:r>
            <a:r>
              <a:rPr lang="en-US" sz="1800" spc="-1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kitchen.</a:t>
            </a:r>
            <a:endParaRPr lang="en-US" sz="1800">
              <a:effectLst/>
              <a:latin typeface="Calibri Light" panose="020F0302020204030204" pitchFamily="34" charset="0"/>
              <a:ea typeface="Wingdings" panose="05000000000000000000" pitchFamily="2" charset="2"/>
              <a:cs typeface="Calibri Light" panose="020F0302020204030204" pitchFamily="34" charset="0"/>
            </a:endParaRPr>
          </a:p>
          <a:p>
            <a:pPr marL="342900" marR="0" lvl="0" indent="-342900">
              <a:lnSpc>
                <a:spcPct val="107000"/>
              </a:lnSpc>
              <a:spcBef>
                <a:spcPts val="205"/>
              </a:spcBef>
              <a:spcAft>
                <a:spcPts val="0"/>
              </a:spcAft>
              <a:buSzPts val="1200"/>
              <a:buFont typeface="Wingdings" panose="05000000000000000000" pitchFamily="2" charset="2"/>
              <a:buChar char=""/>
              <a:tabLst>
                <a:tab pos="8388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Select the entrée for each day being</a:t>
            </a:r>
            <a:r>
              <a:rPr lang="en-US" sz="1800" spc="-4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planned.</a:t>
            </a:r>
            <a:endParaRPr lang="en-US" sz="1800">
              <a:effectLst/>
              <a:latin typeface="Calibri Light" panose="020F0302020204030204" pitchFamily="34" charset="0"/>
              <a:ea typeface="Wingdings" panose="05000000000000000000" pitchFamily="2" charset="2"/>
              <a:cs typeface="Calibri Light" panose="020F0302020204030204" pitchFamily="34" charset="0"/>
            </a:endParaRPr>
          </a:p>
          <a:p>
            <a:pPr marL="342900" marR="445770" lvl="0" indent="-342900">
              <a:lnSpc>
                <a:spcPct val="107000"/>
              </a:lnSpc>
              <a:spcBef>
                <a:spcPts val="205"/>
              </a:spcBef>
              <a:spcAft>
                <a:spcPts val="0"/>
              </a:spcAft>
              <a:buSzPts val="1200"/>
              <a:buFont typeface="Wingdings" panose="05000000000000000000" pitchFamily="2" charset="2"/>
              <a:buChar char=""/>
              <a:tabLst>
                <a:tab pos="8388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Select the other required meal components. Keep in mind the NSLP requirement to</a:t>
            </a:r>
            <a:r>
              <a:rPr lang="en-US" sz="1800" spc="-7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offer a variety of vegetable subgroups throughout the</a:t>
            </a:r>
            <a:r>
              <a:rPr lang="en-US" sz="1800" spc="-3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week.</a:t>
            </a:r>
            <a:endParaRPr lang="en-US" sz="1800">
              <a:effectLst/>
              <a:latin typeface="Calibri Light" panose="020F0302020204030204" pitchFamily="34" charset="0"/>
              <a:ea typeface="Wingdings" panose="05000000000000000000" pitchFamily="2" charset="2"/>
              <a:cs typeface="Calibri Light" panose="020F0302020204030204" pitchFamily="34" charset="0"/>
            </a:endParaRPr>
          </a:p>
          <a:p>
            <a:pPr marL="342900" marR="0" lvl="0" indent="-342900">
              <a:lnSpc>
                <a:spcPct val="107000"/>
              </a:lnSpc>
              <a:spcBef>
                <a:spcPts val="5"/>
              </a:spcBef>
              <a:spcAft>
                <a:spcPts val="0"/>
              </a:spcAft>
              <a:buSzPts val="1200"/>
              <a:buFont typeface="Wingdings" panose="05000000000000000000" pitchFamily="2" charset="2"/>
              <a:buChar char=""/>
              <a:tabLst>
                <a:tab pos="8388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Ensure at least 2 milk choices are</a:t>
            </a:r>
            <a:r>
              <a:rPr lang="en-US" sz="1800" spc="-1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offered.</a:t>
            </a:r>
            <a:endParaRPr lang="en-US" sz="1800">
              <a:effectLst/>
              <a:latin typeface="Calibri Light" panose="020F0302020204030204" pitchFamily="34" charset="0"/>
              <a:ea typeface="Wingdings" panose="05000000000000000000" pitchFamily="2" charset="2"/>
              <a:cs typeface="Calibri Light" panose="020F0302020204030204" pitchFamily="34" charset="0"/>
            </a:endParaRPr>
          </a:p>
          <a:p>
            <a:pPr marL="342900" marR="0" lvl="0" indent="-342900">
              <a:lnSpc>
                <a:spcPct val="107000"/>
              </a:lnSpc>
              <a:spcBef>
                <a:spcPts val="205"/>
              </a:spcBef>
              <a:spcAft>
                <a:spcPts val="0"/>
              </a:spcAft>
              <a:buSzPts val="1200"/>
              <a:buFont typeface="Wingdings" panose="05000000000000000000" pitchFamily="2" charset="2"/>
              <a:buChar char=""/>
              <a:tabLst>
                <a:tab pos="8388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Make sure the daily and weekly minimum serving sizes are met for each</a:t>
            </a:r>
            <a:r>
              <a:rPr lang="en-US" sz="1800" spc="-3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component.</a:t>
            </a:r>
            <a:endParaRPr lang="en-US" sz="1800">
              <a:effectLst/>
              <a:latin typeface="Calibri Light" panose="020F0302020204030204" pitchFamily="34" charset="0"/>
              <a:ea typeface="Wingdings" panose="05000000000000000000" pitchFamily="2" charset="2"/>
              <a:cs typeface="Calibri Light" panose="020F0302020204030204" pitchFamily="34" charset="0"/>
            </a:endParaRPr>
          </a:p>
          <a:p>
            <a:pPr marL="342900" marR="0" lvl="0" indent="-342900">
              <a:lnSpc>
                <a:spcPct val="107000"/>
              </a:lnSpc>
              <a:spcBef>
                <a:spcPts val="205"/>
              </a:spcBef>
              <a:spcAft>
                <a:spcPts val="0"/>
              </a:spcAft>
              <a:buSzPts val="1200"/>
              <a:buFont typeface="Wingdings" panose="05000000000000000000" pitchFamily="2" charset="2"/>
              <a:buChar char=""/>
              <a:tabLst>
                <a:tab pos="8388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Consider marketing ideas, menu themes, school events, and seasonal</a:t>
            </a:r>
            <a:r>
              <a:rPr lang="en-US" sz="1800" spc="-2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items.</a:t>
            </a:r>
            <a:endParaRPr lang="en-US" sz="1800">
              <a:effectLst/>
              <a:latin typeface="Calibri Light" panose="020F0302020204030204" pitchFamily="34" charset="0"/>
              <a:ea typeface="Wingdings" panose="05000000000000000000" pitchFamily="2" charset="2"/>
              <a:cs typeface="Calibri Light" panose="020F0302020204030204" pitchFamily="34" charset="0"/>
            </a:endParaRPr>
          </a:p>
          <a:p>
            <a:pPr marL="342900" marR="0" lvl="0" indent="-342900">
              <a:lnSpc>
                <a:spcPct val="107000"/>
              </a:lnSpc>
              <a:spcBef>
                <a:spcPts val="200"/>
              </a:spcBef>
              <a:spcAft>
                <a:spcPts val="0"/>
              </a:spcAft>
              <a:buSzPts val="1200"/>
              <a:buFont typeface="Wingdings" panose="05000000000000000000" pitchFamily="2" charset="2"/>
              <a:buChar char=""/>
              <a:tabLst>
                <a:tab pos="8388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Consider the condiments you may wish to offer with the</a:t>
            </a:r>
            <a:r>
              <a:rPr lang="en-US" sz="1800" spc="-4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meal.</a:t>
            </a:r>
            <a:endParaRPr lang="en-US" sz="1800">
              <a:effectLst/>
              <a:latin typeface="Calibri Light" panose="020F0302020204030204" pitchFamily="34" charset="0"/>
              <a:ea typeface="Wingdings" panose="05000000000000000000" pitchFamily="2" charset="2"/>
              <a:cs typeface="Calibri Light" panose="020F0302020204030204" pitchFamily="34" charset="0"/>
            </a:endParaRPr>
          </a:p>
        </p:txBody>
      </p:sp>
    </p:spTree>
    <p:extLst>
      <p:ext uri="{BB962C8B-B14F-4D97-AF65-F5344CB8AC3E}">
        <p14:creationId xmlns:p14="http://schemas.microsoft.com/office/powerpoint/2010/main" val="3963615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B1441-9BF6-FACB-355B-8291E7799923}"/>
              </a:ext>
            </a:extLst>
          </p:cNvPr>
          <p:cNvSpPr>
            <a:spLocks noGrp="1"/>
          </p:cNvSpPr>
          <p:nvPr>
            <p:ph type="title"/>
          </p:nvPr>
        </p:nvSpPr>
        <p:spPr/>
        <p:txBody>
          <a:bodyPr/>
          <a:lstStyle/>
          <a:p>
            <a:r>
              <a:rPr lang="en-US" sz="3200">
                <a:effectLst/>
                <a:latin typeface="Calibri" panose="020F0502020204030204" pitchFamily="34" charset="0"/>
                <a:ea typeface="Times New Roman" panose="02020603050405020304" pitchFamily="18" charset="0"/>
              </a:rPr>
              <a:t>After-School Snack Program Meal</a:t>
            </a:r>
            <a:r>
              <a:rPr lang="en-US" sz="3200" spc="-60">
                <a:effectLst/>
                <a:latin typeface="Calibri" panose="020F0502020204030204" pitchFamily="34" charset="0"/>
                <a:ea typeface="Times New Roman" panose="02020603050405020304" pitchFamily="18" charset="0"/>
              </a:rPr>
              <a:t> </a:t>
            </a:r>
            <a:r>
              <a:rPr lang="en-US" sz="3200">
                <a:effectLst/>
                <a:latin typeface="Calibri" panose="020F0502020204030204" pitchFamily="34" charset="0"/>
                <a:ea typeface="Times New Roman" panose="02020603050405020304" pitchFamily="18" charset="0"/>
              </a:rPr>
              <a:t>Pattern</a:t>
            </a:r>
            <a:br>
              <a:rPr lang="en-US" sz="1800" b="1">
                <a:effectLst/>
                <a:latin typeface="Times New Roman" panose="02020603050405020304" pitchFamily="18" charset="0"/>
                <a:ea typeface="Times New Roman" panose="02020603050405020304" pitchFamily="18" charset="0"/>
              </a:rPr>
            </a:br>
            <a:endParaRPr lang="en-US"/>
          </a:p>
        </p:txBody>
      </p:sp>
      <p:sp>
        <p:nvSpPr>
          <p:cNvPr id="4" name="TextBox 3">
            <a:extLst>
              <a:ext uri="{FF2B5EF4-FFF2-40B4-BE49-F238E27FC236}">
                <a16:creationId xmlns:a16="http://schemas.microsoft.com/office/drawing/2014/main" id="{36D303F5-F8A0-E55F-337C-CA94EBE2EC96}"/>
              </a:ext>
            </a:extLst>
          </p:cNvPr>
          <p:cNvSpPr txBox="1"/>
          <p:nvPr/>
        </p:nvSpPr>
        <p:spPr>
          <a:xfrm>
            <a:off x="680321" y="2083360"/>
            <a:ext cx="8550136" cy="1346331"/>
          </a:xfrm>
          <a:prstGeom prst="rect">
            <a:avLst/>
          </a:prstGeom>
          <a:noFill/>
        </p:spPr>
        <p:txBody>
          <a:bodyPr wrap="square">
            <a:spAutoFit/>
          </a:bodyPr>
          <a:lstStyle/>
          <a:p>
            <a:pPr marL="381000" marR="0">
              <a:lnSpc>
                <a:spcPct val="115000"/>
              </a:lnSpc>
              <a:spcBef>
                <a:spcPts val="0"/>
              </a:spcBef>
              <a:spcAft>
                <a:spcPts val="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Afterschool snacks must contain at least two different components of the following four: a serving of fluid milk; a serving of meat or meat alternate; a serving of vegetables or fruits or 100 % vegetable or fruit juice; a serving of whole grain or enriched bread or cereal.</a:t>
            </a:r>
            <a:endParaRPr lang="en-US" sz="200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24D1955-EE3E-0B58-7C50-44BA4DF65851}"/>
              </a:ext>
            </a:extLst>
          </p:cNvPr>
          <p:cNvPicPr>
            <a:picLocks noChangeAspect="1"/>
          </p:cNvPicPr>
          <p:nvPr/>
        </p:nvPicPr>
        <p:blipFill>
          <a:blip r:embed="rId2"/>
          <a:stretch>
            <a:fillRect/>
          </a:stretch>
        </p:blipFill>
        <p:spPr>
          <a:xfrm>
            <a:off x="975278" y="3584639"/>
            <a:ext cx="9525825" cy="1676545"/>
          </a:xfrm>
          <a:prstGeom prst="rect">
            <a:avLst/>
          </a:prstGeom>
        </p:spPr>
      </p:pic>
      <p:sp>
        <p:nvSpPr>
          <p:cNvPr id="10" name="TextBox 9">
            <a:extLst>
              <a:ext uri="{FF2B5EF4-FFF2-40B4-BE49-F238E27FC236}">
                <a16:creationId xmlns:a16="http://schemas.microsoft.com/office/drawing/2014/main" id="{0FF63408-1756-B708-9EC2-34AE4380F67C}"/>
              </a:ext>
            </a:extLst>
          </p:cNvPr>
          <p:cNvSpPr txBox="1"/>
          <p:nvPr/>
        </p:nvSpPr>
        <p:spPr>
          <a:xfrm>
            <a:off x="772768" y="5416132"/>
            <a:ext cx="9057032" cy="1031051"/>
          </a:xfrm>
          <a:prstGeom prst="rect">
            <a:avLst/>
          </a:prstGeom>
          <a:noFill/>
        </p:spPr>
        <p:txBody>
          <a:bodyPr wrap="square">
            <a:spAutoFit/>
          </a:bodyPr>
          <a:lstStyle/>
          <a:p>
            <a:pPr marL="381000" marR="0">
              <a:spcBef>
                <a:spcPts val="5"/>
              </a:spcBef>
              <a:spcAft>
                <a:spcPts val="0"/>
              </a:spcAft>
            </a:pPr>
            <a:r>
              <a:rPr lang="en-US" sz="1400">
                <a:effectLst/>
                <a:latin typeface="Calibri" panose="020F0502020204030204" pitchFamily="34" charset="0"/>
                <a:ea typeface="Times New Roman" panose="02020603050405020304" pitchFamily="18" charset="0"/>
              </a:rPr>
              <a:t>Note:</a:t>
            </a:r>
            <a:endParaRPr lang="en-US" sz="1600">
              <a:effectLst/>
              <a:latin typeface="Times New Roman" panose="02020603050405020304" pitchFamily="18" charset="0"/>
              <a:ea typeface="Times New Roman" panose="02020603050405020304" pitchFamily="18" charset="0"/>
            </a:endParaRPr>
          </a:p>
          <a:p>
            <a:pPr marL="1143000" marR="0" lvl="2" indent="-228600">
              <a:spcBef>
                <a:spcPts val="200"/>
              </a:spcBef>
              <a:spcAft>
                <a:spcPts val="0"/>
              </a:spcAft>
              <a:buSzPts val="1200"/>
              <a:buFont typeface="Symbol" panose="05050102010706020507" pitchFamily="18" charset="2"/>
              <a:buChar char=""/>
              <a:tabLst>
                <a:tab pos="838200" algn="l"/>
                <a:tab pos="838835" algn="l"/>
              </a:tabLst>
            </a:pPr>
            <a:r>
              <a:rPr lang="en-US" sz="1400">
                <a:effectLst/>
                <a:latin typeface="Calibri" panose="020F0502020204030204" pitchFamily="34" charset="0"/>
                <a:ea typeface="Times New Roman" panose="02020603050405020304" pitchFamily="18" charset="0"/>
                <a:cs typeface="Calibri" panose="020F0502020204030204" pitchFamily="34" charset="0"/>
              </a:rPr>
              <a:t>The serving size of fruits/vegetables is </a:t>
            </a:r>
            <a:r>
              <a:rPr lang="en-US" sz="1400" b="1">
                <a:effectLst/>
                <a:latin typeface="Calibri" panose="020F0502020204030204" pitchFamily="34" charset="0"/>
                <a:ea typeface="Times New Roman" panose="02020603050405020304" pitchFamily="18" charset="0"/>
                <a:cs typeface="Calibri" panose="020F0502020204030204" pitchFamily="34" charset="0"/>
              </a:rPr>
              <a:t>¾ cup </a:t>
            </a:r>
            <a:r>
              <a:rPr lang="en-US" sz="1400">
                <a:effectLst/>
                <a:latin typeface="Calibri" panose="020F0502020204030204" pitchFamily="34" charset="0"/>
                <a:ea typeface="Times New Roman" panose="02020603050405020304" pitchFamily="18" charset="0"/>
                <a:cs typeface="Calibri" panose="020F0502020204030204" pitchFamily="34" charset="0"/>
              </a:rPr>
              <a:t>for school-aged children (ages</a:t>
            </a:r>
            <a:r>
              <a:rPr lang="en-US" sz="1400" spc="-20">
                <a:effectLst/>
                <a:latin typeface="Calibri" panose="020F0502020204030204" pitchFamily="34" charset="0"/>
                <a:ea typeface="Times New Roman" panose="02020603050405020304" pitchFamily="18" charset="0"/>
                <a:cs typeface="Calibri" panose="020F0502020204030204" pitchFamily="34" charset="0"/>
              </a:rPr>
              <a:t> </a:t>
            </a:r>
            <a:r>
              <a:rPr lang="en-US" sz="1400">
                <a:effectLst/>
                <a:latin typeface="Calibri" panose="020F0502020204030204" pitchFamily="34" charset="0"/>
                <a:ea typeface="Times New Roman" panose="02020603050405020304" pitchFamily="18" charset="0"/>
                <a:cs typeface="Calibri" panose="020F0502020204030204" pitchFamily="34" charset="0"/>
              </a:rPr>
              <a:t>6-12)</a:t>
            </a:r>
            <a:endParaRPr lang="en-US" sz="1400">
              <a:effectLst/>
              <a:latin typeface="Calibri" panose="020F0502020204030204" pitchFamily="34" charset="0"/>
              <a:ea typeface="Symbol" panose="05050102010706020507" pitchFamily="18" charset="2"/>
              <a:cs typeface="Symbol" panose="05050102010706020507" pitchFamily="18" charset="2"/>
            </a:endParaRPr>
          </a:p>
          <a:p>
            <a:pPr marL="1143000" marR="0" lvl="2" indent="-228600">
              <a:spcBef>
                <a:spcPts val="210"/>
              </a:spcBef>
              <a:spcAft>
                <a:spcPts val="0"/>
              </a:spcAft>
              <a:buSzPts val="1200"/>
              <a:buFont typeface="Symbol" panose="05050102010706020507" pitchFamily="18" charset="2"/>
              <a:buChar char=""/>
              <a:tabLst>
                <a:tab pos="838200" algn="l"/>
                <a:tab pos="838835" algn="l"/>
              </a:tabLst>
            </a:pPr>
            <a:r>
              <a:rPr lang="en-US" sz="1400">
                <a:effectLst/>
                <a:latin typeface="Calibri" panose="020F0502020204030204" pitchFamily="34" charset="0"/>
                <a:ea typeface="Times New Roman" panose="02020603050405020304" pitchFamily="18" charset="0"/>
                <a:cs typeface="Calibri" panose="020F0502020204030204" pitchFamily="34" charset="0"/>
              </a:rPr>
              <a:t>Juice may not be served when milk is served as the only other</a:t>
            </a:r>
            <a:r>
              <a:rPr lang="en-US" sz="1400" spc="-45">
                <a:effectLst/>
                <a:latin typeface="Calibri" panose="020F0502020204030204" pitchFamily="34" charset="0"/>
                <a:ea typeface="Times New Roman" panose="02020603050405020304" pitchFamily="18" charset="0"/>
                <a:cs typeface="Calibri" panose="020F0502020204030204" pitchFamily="34" charset="0"/>
              </a:rPr>
              <a:t> </a:t>
            </a:r>
            <a:r>
              <a:rPr lang="en-US" sz="1400">
                <a:effectLst/>
                <a:latin typeface="Calibri" panose="020F0502020204030204" pitchFamily="34" charset="0"/>
                <a:ea typeface="Times New Roman" panose="02020603050405020304" pitchFamily="18" charset="0"/>
                <a:cs typeface="Calibri" panose="020F0502020204030204" pitchFamily="34" charset="0"/>
              </a:rPr>
              <a:t>component</a:t>
            </a:r>
            <a:endParaRPr lang="en-US" sz="1400">
              <a:effectLst/>
              <a:latin typeface="Calibri" panose="020F0502020204030204" pitchFamily="34" charset="0"/>
              <a:ea typeface="Symbol" panose="05050102010706020507" pitchFamily="18" charset="2"/>
              <a:cs typeface="Symbol" panose="05050102010706020507" pitchFamily="18" charset="2"/>
            </a:endParaRPr>
          </a:p>
          <a:p>
            <a:pPr marL="1143000" marR="0" lvl="2" indent="-228600">
              <a:spcBef>
                <a:spcPts val="200"/>
              </a:spcBef>
              <a:spcAft>
                <a:spcPts val="0"/>
              </a:spcAft>
              <a:buSzPts val="1200"/>
              <a:buFont typeface="Symbol" panose="05050102010706020507" pitchFamily="18" charset="2"/>
              <a:buChar char=""/>
              <a:tabLst>
                <a:tab pos="838200" algn="l"/>
                <a:tab pos="838835" algn="l"/>
              </a:tabLst>
            </a:pPr>
            <a:r>
              <a:rPr lang="en-US" sz="1400">
                <a:effectLst/>
                <a:latin typeface="Calibri" panose="020F0502020204030204" pitchFamily="34" charset="0"/>
                <a:ea typeface="Times New Roman" panose="02020603050405020304" pitchFamily="18" charset="0"/>
                <a:cs typeface="Calibri" panose="020F0502020204030204" pitchFamily="34" charset="0"/>
              </a:rPr>
              <a:t>For students ages 13-18, follow the ages 6-12 guidelines you may choose to offer</a:t>
            </a:r>
            <a:r>
              <a:rPr lang="en-US" sz="1400" spc="-25">
                <a:effectLst/>
                <a:latin typeface="Calibri" panose="020F0502020204030204" pitchFamily="34" charset="0"/>
                <a:ea typeface="Times New Roman" panose="02020603050405020304" pitchFamily="18" charset="0"/>
                <a:cs typeface="Calibri" panose="020F0502020204030204" pitchFamily="34" charset="0"/>
              </a:rPr>
              <a:t> </a:t>
            </a:r>
            <a:r>
              <a:rPr lang="en-US" sz="1400">
                <a:effectLst/>
                <a:latin typeface="Calibri" panose="020F0502020204030204" pitchFamily="34" charset="0"/>
                <a:ea typeface="Times New Roman" panose="02020603050405020304" pitchFamily="18" charset="0"/>
                <a:cs typeface="Calibri" panose="020F0502020204030204" pitchFamily="34" charset="0"/>
              </a:rPr>
              <a:t>more</a:t>
            </a:r>
            <a:endParaRPr lang="en-US" sz="1400">
              <a:effectLst/>
              <a:latin typeface="Calibri" panose="020F0502020204030204" pitchFamily="34" charset="0"/>
              <a:ea typeface="Symbol" panose="05050102010706020507" pitchFamily="18" charset="2"/>
              <a:cs typeface="Symbol" panose="05050102010706020507" pitchFamily="18" charset="2"/>
            </a:endParaRPr>
          </a:p>
        </p:txBody>
      </p:sp>
    </p:spTree>
    <p:extLst>
      <p:ext uri="{BB962C8B-B14F-4D97-AF65-F5344CB8AC3E}">
        <p14:creationId xmlns:p14="http://schemas.microsoft.com/office/powerpoint/2010/main" val="2540326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25F0-12E1-C26A-1B3F-959DB301AB97}"/>
              </a:ext>
            </a:extLst>
          </p:cNvPr>
          <p:cNvSpPr>
            <a:spLocks noGrp="1"/>
          </p:cNvSpPr>
          <p:nvPr>
            <p:ph type="title"/>
          </p:nvPr>
        </p:nvSpPr>
        <p:spPr>
          <a:xfrm>
            <a:off x="680321" y="845768"/>
            <a:ext cx="9613861" cy="1080938"/>
          </a:xfrm>
        </p:spPr>
        <p:txBody>
          <a:bodyPr/>
          <a:lstStyle/>
          <a:p>
            <a:r>
              <a:rPr lang="en-US" sz="3200">
                <a:effectLst/>
                <a:latin typeface="Calibri" panose="020F0502020204030204" pitchFamily="34" charset="0"/>
                <a:ea typeface="Times New Roman" panose="02020603050405020304" pitchFamily="18" charset="0"/>
              </a:rPr>
              <a:t>Requirement to Post Menus</a:t>
            </a:r>
            <a:br>
              <a:rPr lang="en-US" sz="1800" b="1">
                <a:effectLst/>
                <a:latin typeface="Times New Roman" panose="02020603050405020304" pitchFamily="18" charset="0"/>
                <a:ea typeface="Times New Roman" panose="02020603050405020304" pitchFamily="18" charset="0"/>
              </a:rPr>
            </a:br>
            <a:endParaRPr lang="en-US"/>
          </a:p>
        </p:txBody>
      </p:sp>
      <p:sp>
        <p:nvSpPr>
          <p:cNvPr id="4" name="TextBox 3">
            <a:extLst>
              <a:ext uri="{FF2B5EF4-FFF2-40B4-BE49-F238E27FC236}">
                <a16:creationId xmlns:a16="http://schemas.microsoft.com/office/drawing/2014/main" id="{707311BB-4180-A25D-6AE9-318FB43DA0E7}"/>
              </a:ext>
            </a:extLst>
          </p:cNvPr>
          <p:cNvSpPr txBox="1"/>
          <p:nvPr/>
        </p:nvSpPr>
        <p:spPr>
          <a:xfrm>
            <a:off x="286327" y="2189390"/>
            <a:ext cx="9936173" cy="3230115"/>
          </a:xfrm>
          <a:prstGeom prst="rect">
            <a:avLst/>
          </a:prstGeom>
          <a:noFill/>
        </p:spPr>
        <p:txBody>
          <a:bodyPr wrap="square">
            <a:spAutoFit/>
          </a:bodyPr>
          <a:lstStyle/>
          <a:p>
            <a:pPr marL="381000">
              <a:lnSpc>
                <a:spcPct val="115000"/>
              </a:lnSpc>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Schools are required to post the breakfast and lunch menu near the beginning of the meal service line(s) so students know what foods can be selected as part of complete a reimbursable meal. </a:t>
            </a:r>
          </a:p>
          <a:p>
            <a:pPr marL="381000">
              <a:lnSpc>
                <a:spcPct val="115000"/>
              </a:lnSpc>
            </a:pPr>
            <a:endParaRPr lang="en-US">
              <a:latin typeface="Calibri Light" panose="020F0302020204030204" pitchFamily="34" charset="0"/>
              <a:ea typeface="Times New Roman" panose="02020603050405020304" pitchFamily="18" charset="0"/>
              <a:cs typeface="Calibri Light" panose="020F0302020204030204" pitchFamily="34" charset="0"/>
            </a:endParaRPr>
          </a:p>
          <a:p>
            <a:pPr marL="381000">
              <a:lnSpc>
                <a:spcPct val="115000"/>
              </a:lnSpc>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They also need to include the requirement to select a minimum ½ cup fruit or vegetable with a meal. Menus do not need to include foods that are only served as an a la carte option. This requirement can be satisfied in the form of a written daily or weekly menu, through use of a sample/display tray, or by a menu poster.</a:t>
            </a:r>
          </a:p>
          <a:p>
            <a:pPr marL="381000" marR="0">
              <a:lnSpc>
                <a:spcPct val="115000"/>
              </a:lnSpc>
              <a:spcBef>
                <a:spcPts val="0"/>
              </a:spcBef>
              <a:spcAft>
                <a:spcPts val="0"/>
              </a:spcAft>
            </a:pPr>
            <a:endParaRPr lang="en-US" sz="2000">
              <a:effectLst/>
              <a:latin typeface="Times New Roman" panose="02020603050405020304" pitchFamily="18" charset="0"/>
              <a:ea typeface="Times New Roman" panose="02020603050405020304" pitchFamily="18" charset="0"/>
            </a:endParaRPr>
          </a:p>
          <a:p>
            <a:br>
              <a:rPr lang="en-US" sz="1800">
                <a:effectLst/>
                <a:latin typeface="Calibri" panose="020F0502020204030204" pitchFamily="34" charset="0"/>
                <a:ea typeface="Times New Roman" panose="02020603050405020304" pitchFamily="18" charset="0"/>
                <a:cs typeface="Times New Roman" panose="02020603050405020304" pitchFamily="18" charset="0"/>
              </a:rPr>
            </a:br>
            <a:endParaRPr lang="en-US"/>
          </a:p>
        </p:txBody>
      </p:sp>
      <p:pic>
        <p:nvPicPr>
          <p:cNvPr id="3" name="Picture 4">
            <a:extLst>
              <a:ext uri="{FF2B5EF4-FFF2-40B4-BE49-F238E27FC236}">
                <a16:creationId xmlns:a16="http://schemas.microsoft.com/office/drawing/2014/main" id="{9E6BFB97-410F-D7B7-E48F-318F8E210BB2}"/>
              </a:ext>
            </a:extLst>
          </p:cNvPr>
          <p:cNvPicPr>
            <a:picLocks noChangeAspect="1"/>
          </p:cNvPicPr>
          <p:nvPr/>
        </p:nvPicPr>
        <p:blipFill>
          <a:blip r:embed="rId2"/>
          <a:stretch>
            <a:fillRect/>
          </a:stretch>
        </p:blipFill>
        <p:spPr>
          <a:xfrm>
            <a:off x="4595116" y="4352924"/>
            <a:ext cx="1775135" cy="2110833"/>
          </a:xfrm>
          <a:prstGeom prst="rect">
            <a:avLst/>
          </a:prstGeom>
        </p:spPr>
      </p:pic>
    </p:spTree>
    <p:extLst>
      <p:ext uri="{BB962C8B-B14F-4D97-AF65-F5344CB8AC3E}">
        <p14:creationId xmlns:p14="http://schemas.microsoft.com/office/powerpoint/2010/main" val="4282707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F3BA95-3329-8E9E-263F-56EDCAACDEFC}"/>
              </a:ext>
            </a:extLst>
          </p:cNvPr>
          <p:cNvSpPr txBox="1"/>
          <p:nvPr/>
        </p:nvSpPr>
        <p:spPr>
          <a:xfrm>
            <a:off x="322540" y="1312670"/>
            <a:ext cx="9712263" cy="777777"/>
          </a:xfrm>
          <a:prstGeom prst="rect">
            <a:avLst/>
          </a:prstGeom>
          <a:noFill/>
        </p:spPr>
        <p:txBody>
          <a:bodyPr wrap="square" rtlCol="0">
            <a:spAutoFit/>
          </a:bodyPr>
          <a:lstStyle/>
          <a:p>
            <a:pPr marL="381000" marR="610870">
              <a:lnSpc>
                <a:spcPct val="115000"/>
              </a:lnSpc>
              <a:spcBef>
                <a:spcPts val="5"/>
              </a:spcBef>
              <a:spcAft>
                <a:spcPts val="0"/>
              </a:spcAft>
            </a:pPr>
            <a:r>
              <a:rPr lang="en-US" sz="2000">
                <a:effectLst/>
                <a:latin typeface="Calibri Light" panose="020F0302020204030204" pitchFamily="34" charset="0"/>
                <a:ea typeface="Times New Roman" panose="02020603050405020304" pitchFamily="18" charset="0"/>
                <a:cs typeface="Calibri Light" panose="020F0302020204030204" pitchFamily="34" charset="0"/>
              </a:rPr>
              <a:t>School Food Authorities (SFAs) that participate in the NSLP and other school-based child nutrition programs, agree to:</a:t>
            </a:r>
          </a:p>
        </p:txBody>
      </p:sp>
      <p:sp>
        <p:nvSpPr>
          <p:cNvPr id="4" name="TextBox 3">
            <a:extLst>
              <a:ext uri="{FF2B5EF4-FFF2-40B4-BE49-F238E27FC236}">
                <a16:creationId xmlns:a16="http://schemas.microsoft.com/office/drawing/2014/main" id="{714E0D5D-283B-F5C5-89DB-44F46B5A6C73}"/>
              </a:ext>
            </a:extLst>
          </p:cNvPr>
          <p:cNvSpPr txBox="1"/>
          <p:nvPr/>
        </p:nvSpPr>
        <p:spPr>
          <a:xfrm>
            <a:off x="1043608" y="2146321"/>
            <a:ext cx="9342783" cy="2523768"/>
          </a:xfrm>
          <a:prstGeom prst="rect">
            <a:avLst/>
          </a:prstGeom>
          <a:noFill/>
        </p:spPr>
        <p:txBody>
          <a:bodyPr wrap="square" rtlCol="0">
            <a:spAutoFit/>
          </a:bodyPr>
          <a:lstStyle/>
          <a:p>
            <a:pPr marL="285750" indent="-285750">
              <a:buFont typeface="Arial" panose="020B0604020202020204" pitchFamily="34" charset="0"/>
              <a:buChar char="•"/>
            </a:pPr>
            <a:r>
              <a:rPr lang="en-US" sz="2000">
                <a:effectLst/>
                <a:latin typeface="Calibri Light" panose="020F0302020204030204" pitchFamily="34" charset="0"/>
                <a:ea typeface="Times New Roman" panose="02020603050405020304" pitchFamily="18" charset="0"/>
                <a:cs typeface="Calibri Light" panose="020F0302020204030204" pitchFamily="34" charset="0"/>
              </a:rPr>
              <a:t>Serve meals that meet federal</a:t>
            </a:r>
            <a:r>
              <a:rPr lang="en-US" sz="2000" spc="-15">
                <a:effectLst/>
                <a:latin typeface="Calibri Light" panose="020F0302020204030204" pitchFamily="34" charset="0"/>
                <a:ea typeface="Times New Roman" panose="02020603050405020304" pitchFamily="18" charset="0"/>
                <a:cs typeface="Calibri Light" panose="020F0302020204030204" pitchFamily="34" charset="0"/>
              </a:rPr>
              <a:t> program </a:t>
            </a:r>
            <a:r>
              <a:rPr lang="en-US" sz="2000">
                <a:effectLst/>
                <a:latin typeface="Calibri Light" panose="020F0302020204030204" pitchFamily="34" charset="0"/>
                <a:ea typeface="Times New Roman" panose="02020603050405020304" pitchFamily="18" charset="0"/>
                <a:cs typeface="Calibri Light" panose="020F0302020204030204" pitchFamily="34" charset="0"/>
              </a:rPr>
              <a:t>requirements</a:t>
            </a:r>
          </a:p>
          <a:p>
            <a:pPr marL="285750" indent="-285750">
              <a:buFont typeface="Arial" panose="020B0604020202020204" pitchFamily="34" charset="0"/>
              <a:buChar char="•"/>
            </a:pPr>
            <a:r>
              <a:rPr lang="en-US" sz="2000">
                <a:effectLst/>
                <a:latin typeface="Calibri Light" panose="020F0302020204030204" pitchFamily="34" charset="0"/>
                <a:ea typeface="Times New Roman" panose="02020603050405020304" pitchFamily="18" charset="0"/>
                <a:cs typeface="Calibri Light" panose="020F0302020204030204" pitchFamily="34" charset="0"/>
              </a:rPr>
              <a:t>Operate a nonprofit food service program</a:t>
            </a:r>
          </a:p>
          <a:p>
            <a:pPr marL="285750" indent="-285750">
              <a:buFont typeface="Arial" panose="020B0604020202020204" pitchFamily="34" charset="0"/>
              <a:buChar char="•"/>
            </a:pPr>
            <a:r>
              <a:rPr lang="en-US" sz="2000">
                <a:effectLst/>
                <a:latin typeface="Calibri Light" panose="020F0302020204030204" pitchFamily="34" charset="0"/>
                <a:ea typeface="Times New Roman" panose="02020603050405020304" pitchFamily="18" charset="0"/>
                <a:cs typeface="Calibri Light" panose="020F0302020204030204" pitchFamily="34" charset="0"/>
              </a:rPr>
              <a:t>Offer free, reduced-price and paid meals to eligible children based on</a:t>
            </a:r>
            <a:r>
              <a:rPr lang="en-US" sz="2000" spc="-60">
                <a:effectLst/>
                <a:latin typeface="Calibri Light" panose="020F0302020204030204" pitchFamily="34" charset="0"/>
                <a:ea typeface="Times New Roman" panose="02020603050405020304" pitchFamily="18" charset="0"/>
                <a:cs typeface="Calibri Light" panose="020F0302020204030204" pitchFamily="34" charset="0"/>
              </a:rPr>
              <a:t> </a:t>
            </a:r>
            <a:r>
              <a:rPr lang="en-US" sz="2000">
                <a:effectLst/>
                <a:latin typeface="Calibri Light" panose="020F0302020204030204" pitchFamily="34" charset="0"/>
                <a:ea typeface="Times New Roman" panose="02020603050405020304" pitchFamily="18" charset="0"/>
                <a:cs typeface="Calibri Light" panose="020F0302020204030204" pitchFamily="34" charset="0"/>
              </a:rPr>
              <a:t>household eligibility</a:t>
            </a:r>
          </a:p>
          <a:p>
            <a:pPr marL="285750" indent="-285750">
              <a:buFont typeface="Arial" panose="020B0604020202020204" pitchFamily="34" charset="0"/>
              <a:buChar char="•"/>
            </a:pPr>
            <a:r>
              <a:rPr lang="en-US" sz="2000">
                <a:effectLst/>
                <a:latin typeface="Calibri Light" panose="020F0302020204030204" pitchFamily="34" charset="0"/>
                <a:ea typeface="Times New Roman" panose="02020603050405020304" pitchFamily="18" charset="0"/>
                <a:cs typeface="Calibri Light" panose="020F0302020204030204" pitchFamily="34" charset="0"/>
              </a:rPr>
              <a:t>Not overtly identify or discriminate against any eligible</a:t>
            </a:r>
            <a:r>
              <a:rPr lang="en-US" sz="2000" spc="-75">
                <a:effectLst/>
                <a:latin typeface="Calibri Light" panose="020F0302020204030204" pitchFamily="34" charset="0"/>
                <a:ea typeface="Times New Roman" panose="02020603050405020304" pitchFamily="18" charset="0"/>
                <a:cs typeface="Calibri Light" panose="020F0302020204030204" pitchFamily="34" charset="0"/>
              </a:rPr>
              <a:t> </a:t>
            </a:r>
            <a:r>
              <a:rPr lang="en-US" sz="2000">
                <a:effectLst/>
                <a:latin typeface="Calibri Light" panose="020F0302020204030204" pitchFamily="34" charset="0"/>
                <a:ea typeface="Times New Roman" panose="02020603050405020304" pitchFamily="18" charset="0"/>
                <a:cs typeface="Calibri Light" panose="020F0302020204030204" pitchFamily="34" charset="0"/>
              </a:rPr>
              <a:t>child</a:t>
            </a:r>
          </a:p>
          <a:p>
            <a:pPr marL="285750" indent="-285750">
              <a:buFont typeface="Arial" panose="020B0604020202020204" pitchFamily="34" charset="0"/>
              <a:buChar char="•"/>
            </a:pPr>
            <a:r>
              <a:rPr lang="en-US" sz="2000">
                <a:effectLst/>
                <a:latin typeface="Calibri Light" panose="020F0302020204030204" pitchFamily="34" charset="0"/>
                <a:ea typeface="Times New Roman" panose="02020603050405020304" pitchFamily="18" charset="0"/>
                <a:cs typeface="Calibri Light" panose="020F0302020204030204" pitchFamily="34" charset="0"/>
              </a:rPr>
              <a:t>Offer school nutrition programs for all students without regard to race, color,</a:t>
            </a:r>
            <a:r>
              <a:rPr lang="en-US" sz="2000" spc="-65">
                <a:effectLst/>
                <a:latin typeface="Calibri Light" panose="020F0302020204030204" pitchFamily="34" charset="0"/>
                <a:ea typeface="Times New Roman" panose="02020603050405020304" pitchFamily="18" charset="0"/>
                <a:cs typeface="Calibri Light" panose="020F0302020204030204" pitchFamily="34" charset="0"/>
              </a:rPr>
              <a:t> </a:t>
            </a:r>
            <a:r>
              <a:rPr lang="en-US" sz="2000">
                <a:effectLst/>
                <a:latin typeface="Calibri Light" panose="020F0302020204030204" pitchFamily="34" charset="0"/>
                <a:ea typeface="Times New Roman" panose="02020603050405020304" pitchFamily="18" charset="0"/>
                <a:cs typeface="Calibri Light" panose="020F0302020204030204" pitchFamily="34" charset="0"/>
              </a:rPr>
              <a:t>national origin, sex, age, disability, religion, ancestry, and/or sexual</a:t>
            </a:r>
            <a:r>
              <a:rPr lang="en-US" sz="2000" spc="-5">
                <a:effectLst/>
                <a:latin typeface="Calibri Light" panose="020F0302020204030204" pitchFamily="34" charset="0"/>
                <a:ea typeface="Times New Roman" panose="02020603050405020304" pitchFamily="18" charset="0"/>
                <a:cs typeface="Calibri Light" panose="020F0302020204030204" pitchFamily="34" charset="0"/>
              </a:rPr>
              <a:t> </a:t>
            </a:r>
            <a:r>
              <a:rPr lang="en-US" sz="2000">
                <a:effectLst/>
                <a:latin typeface="Calibri Light" panose="020F0302020204030204" pitchFamily="34" charset="0"/>
                <a:ea typeface="Times New Roman" panose="02020603050405020304" pitchFamily="18" charset="0"/>
                <a:cs typeface="Calibri Light" panose="020F0302020204030204" pitchFamily="34" charset="0"/>
              </a:rPr>
              <a:t>orientation</a:t>
            </a:r>
          </a:p>
          <a:p>
            <a:endParaRPr lang="en-US"/>
          </a:p>
        </p:txBody>
      </p:sp>
    </p:spTree>
    <p:extLst>
      <p:ext uri="{BB962C8B-B14F-4D97-AF65-F5344CB8AC3E}">
        <p14:creationId xmlns:p14="http://schemas.microsoft.com/office/powerpoint/2010/main" val="3048774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5E415-7051-F9B5-1646-66EDCBE2ADD9}"/>
              </a:ext>
            </a:extLst>
          </p:cNvPr>
          <p:cNvSpPr>
            <a:spLocks noGrp="1"/>
          </p:cNvSpPr>
          <p:nvPr>
            <p:ph type="title"/>
          </p:nvPr>
        </p:nvSpPr>
        <p:spPr/>
        <p:txBody>
          <a:bodyPr>
            <a:normAutofit/>
          </a:bodyPr>
          <a:lstStyle/>
          <a:p>
            <a:r>
              <a:rPr lang="en-US">
                <a:effectLst/>
                <a:latin typeface="Calibri" panose="020F0502020204030204" pitchFamily="34" charset="0"/>
                <a:ea typeface="Times New Roman" panose="02020603050405020304" pitchFamily="18" charset="0"/>
                <a:cs typeface="Times New Roman" panose="02020603050405020304" pitchFamily="18" charset="0"/>
              </a:rPr>
              <a:t>Production Records</a:t>
            </a:r>
            <a:br>
              <a:rPr lang="en-US" sz="1800" b="1">
                <a:effectLst/>
                <a:latin typeface="Times New Roman" panose="02020603050405020304" pitchFamily="18" charset="0"/>
                <a:ea typeface="Times New Roman" panose="02020603050405020304" pitchFamily="18" charset="0"/>
              </a:rPr>
            </a:br>
            <a:endParaRPr lang="en-US"/>
          </a:p>
        </p:txBody>
      </p:sp>
      <p:sp>
        <p:nvSpPr>
          <p:cNvPr id="4" name="TextBox 3">
            <a:extLst>
              <a:ext uri="{FF2B5EF4-FFF2-40B4-BE49-F238E27FC236}">
                <a16:creationId xmlns:a16="http://schemas.microsoft.com/office/drawing/2014/main" id="{2C7BE2BD-E0A4-6A34-9E52-C5B7FBA44BCF}"/>
              </a:ext>
            </a:extLst>
          </p:cNvPr>
          <p:cNvSpPr txBox="1"/>
          <p:nvPr/>
        </p:nvSpPr>
        <p:spPr>
          <a:xfrm>
            <a:off x="341747" y="2145606"/>
            <a:ext cx="6059054" cy="4533292"/>
          </a:xfrm>
          <a:prstGeom prst="rect">
            <a:avLst/>
          </a:prstGeom>
          <a:noFill/>
        </p:spPr>
        <p:txBody>
          <a:bodyPr wrap="square">
            <a:spAutoFit/>
          </a:bodyPr>
          <a:lstStyle/>
          <a:p>
            <a:pPr marL="381000" marR="0">
              <a:lnSpc>
                <a:spcPct val="115000"/>
              </a:lnSpc>
              <a:spcBef>
                <a:spcPts val="0"/>
              </a:spcBef>
              <a:spcAft>
                <a:spcPts val="0"/>
              </a:spcAf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Federal Regulation (7 CFR Section 210.10(a)(3)) stipulates that “</a:t>
            </a:r>
            <a:r>
              <a:rPr lang="en-US" sz="1800" i="1">
                <a:effectLst/>
                <a:latin typeface="Calibri Light" panose="020F0302020204030204" pitchFamily="34" charset="0"/>
                <a:ea typeface="Times New Roman" panose="02020603050405020304" pitchFamily="18" charset="0"/>
                <a:cs typeface="Calibri Light" panose="020F0302020204030204" pitchFamily="34" charset="0"/>
              </a:rPr>
              <a:t>Production and menu records shall be maintained to demonstrate that the required number of food components and food items or menu items are offered on a given day. Production records shall include sufficient information to evaluate the menu’s contribution to the requirements on nutrition standards…and the appropriate levels of nutrients and calories…whichever is</a:t>
            </a:r>
            <a:r>
              <a:rPr lang="en-US" sz="1800" i="1" spc="-2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i="1">
                <a:effectLst/>
                <a:latin typeface="Calibri Light" panose="020F0302020204030204" pitchFamily="34" charset="0"/>
                <a:ea typeface="Times New Roman" panose="02020603050405020304" pitchFamily="18" charset="0"/>
                <a:cs typeface="Calibri Light" panose="020F0302020204030204" pitchFamily="34" charset="0"/>
              </a:rPr>
              <a:t>applicable.</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a:t>
            </a:r>
          </a:p>
          <a:p>
            <a:pPr marL="381000" marR="0">
              <a:lnSpc>
                <a:spcPct val="115000"/>
              </a:lnSpc>
              <a:spcBef>
                <a:spcPts val="0"/>
              </a:spcBef>
              <a:spcAft>
                <a:spcPts val="0"/>
              </a:spcAft>
            </a:pPr>
            <a:endParaRPr lang="en-US" sz="1800">
              <a:effectLst/>
              <a:latin typeface="Calibri Light" panose="020F0302020204030204" pitchFamily="34" charset="0"/>
              <a:ea typeface="Times New Roman" panose="02020603050405020304" pitchFamily="18" charset="0"/>
              <a:cs typeface="Calibri Light" panose="020F0302020204030204" pitchFamily="34" charset="0"/>
            </a:endParaRPr>
          </a:p>
          <a:p>
            <a:pPr marL="381000" marR="0">
              <a:lnSpc>
                <a:spcPct val="115000"/>
              </a:lnSpc>
              <a:spcBef>
                <a:spcPts val="0"/>
              </a:spcBef>
              <a:spcAft>
                <a:spcPts val="0"/>
              </a:spcAf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Production records are required to be kept for the School Breakfast Program, National School Lunch Program and the After School Snack Program. They support the claiming of reimbursable meals, provide a historical record of meal service and serve as a tool to monitor food cost.</a:t>
            </a:r>
            <a:endParaRPr lang="en-US" sz="2000">
              <a:effectLst/>
              <a:latin typeface="Calibri Light" panose="020F0302020204030204" pitchFamily="34" charset="0"/>
              <a:ea typeface="Times New Roman" panose="02020603050405020304" pitchFamily="18" charset="0"/>
              <a:cs typeface="Calibri Light" panose="020F0302020204030204" pitchFamily="34" charset="0"/>
            </a:endParaRPr>
          </a:p>
        </p:txBody>
      </p:sp>
      <p:pic>
        <p:nvPicPr>
          <p:cNvPr id="5" name="Picture 4">
            <a:extLst>
              <a:ext uri="{FF2B5EF4-FFF2-40B4-BE49-F238E27FC236}">
                <a16:creationId xmlns:a16="http://schemas.microsoft.com/office/drawing/2014/main" id="{4DE4DA3A-A90A-F665-C373-57EB2612F116}"/>
              </a:ext>
            </a:extLst>
          </p:cNvPr>
          <p:cNvPicPr>
            <a:picLocks noChangeAspect="1"/>
          </p:cNvPicPr>
          <p:nvPr/>
        </p:nvPicPr>
        <p:blipFill>
          <a:blip r:embed="rId2"/>
          <a:stretch>
            <a:fillRect/>
          </a:stretch>
        </p:blipFill>
        <p:spPr>
          <a:xfrm>
            <a:off x="6400801" y="2290619"/>
            <a:ext cx="5661890" cy="4248726"/>
          </a:xfrm>
          <a:prstGeom prst="rect">
            <a:avLst/>
          </a:prstGeom>
        </p:spPr>
      </p:pic>
    </p:spTree>
    <p:extLst>
      <p:ext uri="{BB962C8B-B14F-4D97-AF65-F5344CB8AC3E}">
        <p14:creationId xmlns:p14="http://schemas.microsoft.com/office/powerpoint/2010/main" val="4209063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AD5A6C-DA54-3BDA-147E-7F9F285C7821}"/>
              </a:ext>
            </a:extLst>
          </p:cNvPr>
          <p:cNvSpPr txBox="1"/>
          <p:nvPr/>
        </p:nvSpPr>
        <p:spPr>
          <a:xfrm>
            <a:off x="1360231" y="1019554"/>
            <a:ext cx="7905523" cy="400110"/>
          </a:xfrm>
          <a:prstGeom prst="rect">
            <a:avLst/>
          </a:prstGeom>
          <a:noFill/>
        </p:spPr>
        <p:txBody>
          <a:bodyPr wrap="square">
            <a:spAutoFit/>
          </a:bodyPr>
          <a:lstStyle/>
          <a:p>
            <a:pPr marL="381000" marR="0">
              <a:spcBef>
                <a:spcPts val="5"/>
              </a:spcBef>
              <a:spcAft>
                <a:spcPts val="0"/>
              </a:spcAft>
            </a:pPr>
            <a:r>
              <a:rPr lang="en-US" sz="2000">
                <a:effectLst/>
                <a:latin typeface="Calibri Light" panose="020F0302020204030204" pitchFamily="34" charset="0"/>
                <a:ea typeface="Times New Roman" panose="02020603050405020304" pitchFamily="18" charset="0"/>
                <a:cs typeface="Calibri Light" panose="020F0302020204030204" pitchFamily="34" charset="0"/>
              </a:rPr>
              <a:t>Production records should include the following information:</a:t>
            </a:r>
            <a:endParaRPr lang="en-US" sz="2400">
              <a:effectLst/>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6" name="TextBox 5">
            <a:extLst>
              <a:ext uri="{FF2B5EF4-FFF2-40B4-BE49-F238E27FC236}">
                <a16:creationId xmlns:a16="http://schemas.microsoft.com/office/drawing/2014/main" id="{1E6B1926-3D12-F0B1-91F5-9364CC1C3C05}"/>
              </a:ext>
            </a:extLst>
          </p:cNvPr>
          <p:cNvSpPr txBox="1"/>
          <p:nvPr/>
        </p:nvSpPr>
        <p:spPr>
          <a:xfrm rot="10800000" flipV="1">
            <a:off x="747920" y="1562026"/>
            <a:ext cx="8517834" cy="3672800"/>
          </a:xfrm>
          <a:prstGeom prst="rect">
            <a:avLst/>
          </a:prstGeom>
          <a:noFill/>
        </p:spPr>
        <p:txBody>
          <a:bodyPr wrap="square" rtlCol="0">
            <a:spAutoFit/>
          </a:bodyPr>
          <a:lstStyle/>
          <a:p>
            <a:pPr marL="1600200" marR="0" lvl="3" indent="-228600">
              <a:spcBef>
                <a:spcPts val="0"/>
              </a:spcBef>
              <a:spcAft>
                <a:spcPts val="0"/>
              </a:spcAft>
              <a:buSzPts val="1200"/>
              <a:buFont typeface="Symbol" panose="05050102010706020507" pitchFamily="18" charset="2"/>
              <a:buChar char="◻"/>
              <a:tabLst>
                <a:tab pos="1066800" algn="l"/>
                <a:tab pos="10674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Name of the</a:t>
            </a:r>
            <a:r>
              <a:rPr lang="en-US" sz="1800" spc="-1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Site</a:t>
            </a:r>
            <a:endParaRPr lang="en-US" sz="1800">
              <a:effectLst/>
              <a:latin typeface="Calibri Light" panose="020F0302020204030204" pitchFamily="34" charset="0"/>
              <a:ea typeface="Symbol" panose="05050102010706020507" pitchFamily="18" charset="2"/>
              <a:cs typeface="Calibri Light" panose="020F0302020204030204" pitchFamily="34" charset="0"/>
            </a:endParaRPr>
          </a:p>
          <a:p>
            <a:pPr marL="1600200" marR="0" lvl="3" indent="-228600">
              <a:spcBef>
                <a:spcPts val="200"/>
              </a:spcBef>
              <a:spcAft>
                <a:spcPts val="0"/>
              </a:spcAft>
              <a:buSzPts val="1200"/>
              <a:buFont typeface="Symbol" panose="05050102010706020507" pitchFamily="18" charset="2"/>
              <a:buChar char="◻"/>
              <a:tabLst>
                <a:tab pos="1066800" algn="l"/>
                <a:tab pos="10674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Date</a:t>
            </a:r>
            <a:endParaRPr lang="en-US" sz="1800">
              <a:effectLst/>
              <a:latin typeface="Calibri Light" panose="020F0302020204030204" pitchFamily="34" charset="0"/>
              <a:ea typeface="Symbol" panose="05050102010706020507" pitchFamily="18" charset="2"/>
              <a:cs typeface="Calibri Light" panose="020F0302020204030204" pitchFamily="34" charset="0"/>
            </a:endParaRPr>
          </a:p>
          <a:p>
            <a:pPr marL="1600200" marR="0" lvl="3" indent="-228600">
              <a:spcBef>
                <a:spcPts val="195"/>
              </a:spcBef>
              <a:spcAft>
                <a:spcPts val="0"/>
              </a:spcAft>
              <a:buSzPts val="1200"/>
              <a:buFont typeface="Symbol" panose="05050102010706020507" pitchFamily="18" charset="2"/>
              <a:buChar char="◻"/>
              <a:tabLst>
                <a:tab pos="1066800" algn="l"/>
                <a:tab pos="10674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If the site participates in Offer Versus Serve</a:t>
            </a:r>
            <a:r>
              <a:rPr lang="en-US" sz="1800" spc="-1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a:t>
            </a:r>
            <a:r>
              <a:rPr lang="en-US" sz="1800" err="1">
                <a:effectLst/>
                <a:latin typeface="Calibri Light" panose="020F0302020204030204" pitchFamily="34" charset="0"/>
                <a:ea typeface="Times New Roman" panose="02020603050405020304" pitchFamily="18" charset="0"/>
                <a:cs typeface="Calibri Light" panose="020F0302020204030204" pitchFamily="34" charset="0"/>
              </a:rPr>
              <a:t>OvS</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a:t>
            </a:r>
            <a:endParaRPr lang="en-US" sz="1800">
              <a:effectLst/>
              <a:latin typeface="Calibri Light" panose="020F0302020204030204" pitchFamily="34" charset="0"/>
              <a:ea typeface="Symbol" panose="05050102010706020507" pitchFamily="18" charset="2"/>
              <a:cs typeface="Calibri Light" panose="020F0302020204030204" pitchFamily="34" charset="0"/>
            </a:endParaRPr>
          </a:p>
          <a:p>
            <a:pPr marL="1600200" marR="0" lvl="3" indent="-228600">
              <a:spcBef>
                <a:spcPts val="210"/>
              </a:spcBef>
              <a:spcAft>
                <a:spcPts val="0"/>
              </a:spcAft>
              <a:buSzPts val="1200"/>
              <a:buFont typeface="Symbol" panose="05050102010706020507" pitchFamily="18" charset="2"/>
              <a:buChar char="◻"/>
              <a:tabLst>
                <a:tab pos="1066800" algn="l"/>
                <a:tab pos="10674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Grade groups being served (K-5, 6-8, K-8, 9-12</a:t>
            </a:r>
            <a:r>
              <a:rPr lang="en-US" sz="1800" spc="-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a:t>
            </a:r>
            <a:endParaRPr lang="en-US" sz="1800">
              <a:effectLst/>
              <a:latin typeface="Calibri Light" panose="020F0302020204030204" pitchFamily="34" charset="0"/>
              <a:ea typeface="Symbol" panose="05050102010706020507" pitchFamily="18" charset="2"/>
              <a:cs typeface="Calibri Light" panose="020F0302020204030204" pitchFamily="34" charset="0"/>
            </a:endParaRPr>
          </a:p>
          <a:p>
            <a:pPr marL="1600200" marR="0" lvl="3" indent="-228600">
              <a:spcBef>
                <a:spcPts val="200"/>
              </a:spcBef>
              <a:spcAft>
                <a:spcPts val="0"/>
              </a:spcAft>
              <a:buSzPts val="1200"/>
              <a:buFont typeface="Symbol" panose="05050102010706020507" pitchFamily="18" charset="2"/>
              <a:buChar char="◻"/>
              <a:tabLst>
                <a:tab pos="1066800" algn="l"/>
                <a:tab pos="10674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Daily Menu and food items (including condiments &amp; leftovers from another</a:t>
            </a:r>
            <a:r>
              <a:rPr lang="en-US" sz="1800" spc="-6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day)</a:t>
            </a:r>
            <a:endParaRPr lang="en-US" sz="1800">
              <a:effectLst/>
              <a:latin typeface="Calibri Light" panose="020F0302020204030204" pitchFamily="34" charset="0"/>
              <a:ea typeface="Symbol" panose="05050102010706020507" pitchFamily="18" charset="2"/>
              <a:cs typeface="Calibri Light" panose="020F0302020204030204" pitchFamily="34" charset="0"/>
            </a:endParaRPr>
          </a:p>
          <a:p>
            <a:pPr marL="1600200" marR="0" lvl="3" indent="-228600">
              <a:spcBef>
                <a:spcPts val="210"/>
              </a:spcBef>
              <a:spcAft>
                <a:spcPts val="0"/>
              </a:spcAft>
              <a:buSzPts val="1200"/>
              <a:buFont typeface="Symbol" panose="05050102010706020507" pitchFamily="18" charset="2"/>
              <a:buChar char="◻"/>
              <a:tabLst>
                <a:tab pos="1066800" algn="l"/>
                <a:tab pos="10674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Recipe Number or Product Brand</a:t>
            </a:r>
            <a:r>
              <a:rPr lang="en-US" sz="1800" spc="-1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Name</a:t>
            </a:r>
            <a:endParaRPr lang="en-US" sz="1800">
              <a:effectLst/>
              <a:latin typeface="Calibri Light" panose="020F0302020204030204" pitchFamily="34" charset="0"/>
              <a:ea typeface="Symbol" panose="05050102010706020507" pitchFamily="18" charset="2"/>
              <a:cs typeface="Calibri Light" panose="020F0302020204030204" pitchFamily="34" charset="0"/>
            </a:endParaRPr>
          </a:p>
          <a:p>
            <a:pPr marL="1600200" marR="0" lvl="3" indent="-228600">
              <a:spcBef>
                <a:spcPts val="200"/>
              </a:spcBef>
              <a:spcAft>
                <a:spcPts val="0"/>
              </a:spcAft>
              <a:buSzPts val="1200"/>
              <a:buFont typeface="Symbol" panose="05050102010706020507" pitchFamily="18" charset="2"/>
              <a:buChar char="◻"/>
              <a:tabLst>
                <a:tab pos="1066800" algn="l"/>
                <a:tab pos="10674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Planned Portions</a:t>
            </a:r>
            <a:r>
              <a:rPr lang="en-US" sz="1800" spc="-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sizes</a:t>
            </a:r>
            <a:endParaRPr lang="en-US" sz="1800">
              <a:effectLst/>
              <a:latin typeface="Calibri Light" panose="020F0302020204030204" pitchFamily="34" charset="0"/>
              <a:ea typeface="Symbol" panose="05050102010706020507" pitchFamily="18" charset="2"/>
              <a:cs typeface="Calibri Light" panose="020F0302020204030204" pitchFamily="34" charset="0"/>
            </a:endParaRPr>
          </a:p>
          <a:p>
            <a:pPr marL="1600200" marR="0" lvl="3" indent="-228600">
              <a:spcBef>
                <a:spcPts val="210"/>
              </a:spcBef>
              <a:spcAft>
                <a:spcPts val="0"/>
              </a:spcAft>
              <a:buSzPts val="1200"/>
              <a:buFont typeface="Symbol" panose="05050102010706020507" pitchFamily="18" charset="2"/>
              <a:buChar char="◻"/>
              <a:tabLst>
                <a:tab pos="1066800" algn="l"/>
                <a:tab pos="10674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Quantities Prepared/Total projected</a:t>
            </a:r>
            <a:r>
              <a:rPr lang="en-US" sz="1800" spc="-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servings</a:t>
            </a:r>
            <a:endParaRPr lang="en-US" sz="1800">
              <a:effectLst/>
              <a:latin typeface="Calibri Light" panose="020F0302020204030204" pitchFamily="34" charset="0"/>
              <a:ea typeface="Symbol" panose="05050102010706020507" pitchFamily="18" charset="2"/>
              <a:cs typeface="Calibri Light" panose="020F0302020204030204" pitchFamily="34" charset="0"/>
            </a:endParaRPr>
          </a:p>
          <a:p>
            <a:pPr marL="1600200" marR="0" lvl="3" indent="-228600">
              <a:spcBef>
                <a:spcPts val="195"/>
              </a:spcBef>
              <a:spcAft>
                <a:spcPts val="0"/>
              </a:spcAft>
              <a:buSzPts val="1200"/>
              <a:buFont typeface="Symbol" panose="05050102010706020507" pitchFamily="18" charset="2"/>
              <a:buChar char="◻"/>
              <a:tabLst>
                <a:tab pos="1066800" algn="l"/>
                <a:tab pos="10674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Contribution to food</a:t>
            </a:r>
            <a:r>
              <a:rPr lang="en-US" sz="1800" spc="-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components</a:t>
            </a:r>
            <a:endParaRPr lang="en-US" sz="1800">
              <a:effectLst/>
              <a:latin typeface="Calibri Light" panose="020F0302020204030204" pitchFamily="34" charset="0"/>
              <a:ea typeface="Symbol" panose="05050102010706020507" pitchFamily="18" charset="2"/>
              <a:cs typeface="Calibri Light" panose="020F0302020204030204" pitchFamily="34" charset="0"/>
            </a:endParaRPr>
          </a:p>
          <a:p>
            <a:pPr marL="1600200" marR="0" lvl="3" indent="-228600">
              <a:spcBef>
                <a:spcPts val="200"/>
              </a:spcBef>
              <a:spcAft>
                <a:spcPts val="0"/>
              </a:spcAft>
              <a:buSzPts val="1200"/>
              <a:buFont typeface="Symbol" panose="05050102010706020507" pitchFamily="18" charset="2"/>
              <a:buChar char="◻"/>
              <a:tabLst>
                <a:tab pos="1066800" algn="l"/>
                <a:tab pos="10674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Actual Student Servings and Actual Other Servings (adult, a la</a:t>
            </a:r>
            <a:r>
              <a:rPr lang="en-US" sz="1800" spc="-1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carte)</a:t>
            </a:r>
            <a:endParaRPr lang="en-US" sz="1800">
              <a:effectLst/>
              <a:latin typeface="Calibri Light" panose="020F0302020204030204" pitchFamily="34" charset="0"/>
              <a:ea typeface="Symbol" panose="05050102010706020507" pitchFamily="18" charset="2"/>
              <a:cs typeface="Calibri Light" panose="020F0302020204030204" pitchFamily="34" charset="0"/>
            </a:endParaRPr>
          </a:p>
          <a:p>
            <a:pPr marL="1600200" marR="0" lvl="3" indent="-228600">
              <a:spcBef>
                <a:spcPts val="210"/>
              </a:spcBef>
              <a:spcAft>
                <a:spcPts val="0"/>
              </a:spcAft>
              <a:buSzPts val="1200"/>
              <a:buFont typeface="Symbol" panose="05050102010706020507" pitchFamily="18" charset="2"/>
              <a:buChar char="◻"/>
              <a:tabLst>
                <a:tab pos="1066800" algn="l"/>
                <a:tab pos="1067435" algn="l"/>
              </a:tabLs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Amount</a:t>
            </a:r>
            <a:r>
              <a:rPr lang="en-US" sz="1800" spc="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Leftover</a:t>
            </a:r>
            <a:endParaRPr lang="en-US" sz="1800">
              <a:effectLst/>
              <a:latin typeface="Calibri Light" panose="020F0302020204030204" pitchFamily="34" charset="0"/>
              <a:ea typeface="Symbol" panose="05050102010706020507" pitchFamily="18" charset="2"/>
              <a:cs typeface="Calibri Light" panose="020F0302020204030204" pitchFamily="34" charset="0"/>
            </a:endParaRPr>
          </a:p>
        </p:txBody>
      </p:sp>
      <p:pic>
        <p:nvPicPr>
          <p:cNvPr id="8" name="Picture 7">
            <a:extLst>
              <a:ext uri="{FF2B5EF4-FFF2-40B4-BE49-F238E27FC236}">
                <a16:creationId xmlns:a16="http://schemas.microsoft.com/office/drawing/2014/main" id="{AF554F8F-6B9D-5364-AAEF-1DFFC26AE230}"/>
              </a:ext>
            </a:extLst>
          </p:cNvPr>
          <p:cNvPicPr>
            <a:picLocks noChangeAspect="1"/>
          </p:cNvPicPr>
          <p:nvPr/>
        </p:nvPicPr>
        <p:blipFill>
          <a:blip r:embed="rId2"/>
          <a:stretch>
            <a:fillRect/>
          </a:stretch>
        </p:blipFill>
        <p:spPr>
          <a:xfrm>
            <a:off x="1198112" y="5519551"/>
            <a:ext cx="8801863" cy="929721"/>
          </a:xfrm>
          <a:prstGeom prst="rect">
            <a:avLst/>
          </a:prstGeom>
        </p:spPr>
      </p:pic>
    </p:spTree>
    <p:extLst>
      <p:ext uri="{BB962C8B-B14F-4D97-AF65-F5344CB8AC3E}">
        <p14:creationId xmlns:p14="http://schemas.microsoft.com/office/powerpoint/2010/main" val="450761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6B233D-497F-C165-D469-5A1F2973EBD2}"/>
              </a:ext>
            </a:extLst>
          </p:cNvPr>
          <p:cNvSpPr txBox="1"/>
          <p:nvPr/>
        </p:nvSpPr>
        <p:spPr>
          <a:xfrm>
            <a:off x="149087" y="485242"/>
            <a:ext cx="10352658" cy="3324756"/>
          </a:xfrm>
          <a:prstGeom prst="rect">
            <a:avLst/>
          </a:prstGeom>
          <a:noFill/>
        </p:spPr>
        <p:txBody>
          <a:bodyPr wrap="square">
            <a:spAutoFit/>
          </a:bodyPr>
          <a:lstStyle/>
          <a:p>
            <a:pPr marL="381000" marR="0">
              <a:spcBef>
                <a:spcPts val="0"/>
              </a:spcBef>
              <a:spcAft>
                <a:spcPts val="0"/>
              </a:spcAft>
            </a:pPr>
            <a:r>
              <a:rPr lang="en-US" sz="2400">
                <a:effectLst/>
                <a:latin typeface="Calibri" panose="020F0502020204030204" pitchFamily="34" charset="0"/>
                <a:ea typeface="Times New Roman" panose="02020603050405020304" pitchFamily="18" charset="0"/>
                <a:cs typeface="Calibri" panose="020F0502020204030204" pitchFamily="34" charset="0"/>
              </a:rPr>
              <a:t>Non-creditable Foods</a:t>
            </a:r>
          </a:p>
          <a:p>
            <a:pPr marL="381000" marR="0">
              <a:spcBef>
                <a:spcPts val="0"/>
              </a:spcBef>
              <a:spcAft>
                <a:spcPts val="0"/>
              </a:spcAft>
            </a:pPr>
            <a:endParaRPr lang="en-US" sz="2000" b="1">
              <a:effectLst/>
              <a:latin typeface="Calibri Light" panose="020F0302020204030204" pitchFamily="34" charset="0"/>
              <a:ea typeface="Times New Roman" panose="02020603050405020304" pitchFamily="18" charset="0"/>
              <a:cs typeface="Calibri Light" panose="020F0302020204030204" pitchFamily="34" charset="0"/>
            </a:endParaRPr>
          </a:p>
          <a:p>
            <a:pPr marL="381000" marR="421005">
              <a:lnSpc>
                <a:spcPct val="115000"/>
              </a:lnSpc>
              <a:spcBef>
                <a:spcPts val="180"/>
              </a:spcBef>
              <a:spcAft>
                <a:spcPts val="0"/>
              </a:spcAf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Often there are foods that do not contribute to meeting meal pattern requirements but are added to a meal for interest and/or flavor. Examples are salad dressings and sandwich condiments. It is commonly known that these items are non-creditable, meaning they do not contribute to meal pattern requirements. However, there are other foods that are less obvious. For example, cream cheese is sometimes thought of as a meat/meat alternate. However, it has too little protein to count as part of the meat/meat alternate group. You are allowed to serve non-credible foods, just remember that they will count toward the weekly calorie limits. Examples of non-credible foods include:</a:t>
            </a:r>
            <a:endParaRPr lang="en-US" sz="2000">
              <a:effectLst/>
              <a:latin typeface="Calibri Light" panose="020F0302020204030204" pitchFamily="34" charset="0"/>
              <a:ea typeface="Times New Roman" panose="02020603050405020304" pitchFamily="18" charset="0"/>
              <a:cs typeface="Calibri Light" panose="020F0302020204030204" pitchFamily="34" charset="0"/>
            </a:endParaRPr>
          </a:p>
        </p:txBody>
      </p:sp>
      <p:graphicFrame>
        <p:nvGraphicFramePr>
          <p:cNvPr id="5" name="Table 4">
            <a:extLst>
              <a:ext uri="{FF2B5EF4-FFF2-40B4-BE49-F238E27FC236}">
                <a16:creationId xmlns:a16="http://schemas.microsoft.com/office/drawing/2014/main" id="{56CC091F-5317-EAE2-2F0B-BF3AFE279119}"/>
              </a:ext>
            </a:extLst>
          </p:cNvPr>
          <p:cNvGraphicFramePr>
            <a:graphicFrameLocks noGrp="1"/>
          </p:cNvGraphicFramePr>
          <p:nvPr>
            <p:extLst>
              <p:ext uri="{D42A27DB-BD31-4B8C-83A1-F6EECF244321}">
                <p14:modId xmlns:p14="http://schemas.microsoft.com/office/powerpoint/2010/main" val="1549022294"/>
              </p:ext>
            </p:extLst>
          </p:nvPr>
        </p:nvGraphicFramePr>
        <p:xfrm>
          <a:off x="993561" y="3949466"/>
          <a:ext cx="8663709" cy="2534624"/>
        </p:xfrm>
        <a:graphic>
          <a:graphicData uri="http://schemas.openxmlformats.org/drawingml/2006/table">
            <a:tbl>
              <a:tblPr firstRow="1" firstCol="1" lastRow="1" lastCol="1" bandRow="1" bandCol="1"/>
              <a:tblGrid>
                <a:gridCol w="4877598">
                  <a:extLst>
                    <a:ext uri="{9D8B030D-6E8A-4147-A177-3AD203B41FA5}">
                      <a16:colId xmlns:a16="http://schemas.microsoft.com/office/drawing/2014/main" val="2763760854"/>
                    </a:ext>
                  </a:extLst>
                </a:gridCol>
                <a:gridCol w="3786111">
                  <a:extLst>
                    <a:ext uri="{9D8B030D-6E8A-4147-A177-3AD203B41FA5}">
                      <a16:colId xmlns:a16="http://schemas.microsoft.com/office/drawing/2014/main" val="573144310"/>
                    </a:ext>
                  </a:extLst>
                </a:gridCol>
              </a:tblGrid>
              <a:tr h="341310">
                <a:tc>
                  <a:txBody>
                    <a:bodyPr/>
                    <a:lstStyle/>
                    <a:p>
                      <a:pPr marL="127000" marR="0">
                        <a:lnSpc>
                          <a:spcPts val="1145"/>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Bacon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225425" marR="0">
                        <a:lnSpc>
                          <a:spcPts val="1145"/>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Bacon Bits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2586014341"/>
                  </a:ext>
                </a:extLst>
              </a:tr>
              <a:tr h="346792">
                <a:tc>
                  <a:txBody>
                    <a:bodyPr/>
                    <a:lstStyle/>
                    <a:p>
                      <a:pPr marL="127000" marR="0">
                        <a:lnSpc>
                          <a:spcPts val="1165"/>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Butter/Margarine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225425" marR="0">
                        <a:lnSpc>
                          <a:spcPts val="1165"/>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Cream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689880505"/>
                  </a:ext>
                </a:extLst>
              </a:tr>
              <a:tr h="464836">
                <a:tc>
                  <a:txBody>
                    <a:bodyPr/>
                    <a:lstStyle/>
                    <a:p>
                      <a:pPr marL="127000" marR="0">
                        <a:lnSpc>
                          <a:spcPts val="116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Cream Cheese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225425" marR="0">
                        <a:lnSpc>
                          <a:spcPts val="116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Condiments &amp; dressings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581887402"/>
                  </a:ext>
                </a:extLst>
              </a:tr>
              <a:tr h="346792">
                <a:tc>
                  <a:txBody>
                    <a:bodyPr/>
                    <a:lstStyle/>
                    <a:p>
                      <a:pPr marL="127000" marR="0">
                        <a:lnSpc>
                          <a:spcPts val="1165"/>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Ice Cream/Frozen Yogurt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225425" marR="0">
                        <a:lnSpc>
                          <a:spcPts val="1165"/>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Minced fish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2975646690"/>
                  </a:ext>
                </a:extLst>
              </a:tr>
              <a:tr h="346792">
                <a:tc>
                  <a:txBody>
                    <a:bodyPr/>
                    <a:lstStyle/>
                    <a:p>
                      <a:pPr marL="127000" marR="0">
                        <a:lnSpc>
                          <a:spcPts val="1165"/>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Popcorn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225425" marR="0">
                        <a:lnSpc>
                          <a:spcPts val="1165"/>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Pepperoni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176074078"/>
                  </a:ext>
                </a:extLst>
              </a:tr>
              <a:tr h="346792">
                <a:tc>
                  <a:txBody>
                    <a:bodyPr/>
                    <a:lstStyle/>
                    <a:p>
                      <a:pPr marL="127000" marR="0">
                        <a:lnSpc>
                          <a:spcPts val="1165"/>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Potato Chips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225425" marR="0">
                        <a:lnSpc>
                          <a:spcPts val="1165"/>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Popsicles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83390191"/>
                  </a:ext>
                </a:extLst>
              </a:tr>
              <a:tr h="341310">
                <a:tc>
                  <a:txBody>
                    <a:bodyPr/>
                    <a:lstStyle/>
                    <a:p>
                      <a:pPr marL="127000" marR="0">
                        <a:lnSpc>
                          <a:spcPts val="115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Pudding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225425" marR="0">
                        <a:lnSpc>
                          <a:spcPts val="115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Salami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3863424832"/>
                  </a:ext>
                </a:extLst>
              </a:tr>
            </a:tbl>
          </a:graphicData>
        </a:graphic>
      </p:graphicFrame>
    </p:spTree>
    <p:extLst>
      <p:ext uri="{BB962C8B-B14F-4D97-AF65-F5344CB8AC3E}">
        <p14:creationId xmlns:p14="http://schemas.microsoft.com/office/powerpoint/2010/main" val="3939796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6ADE5-5A87-8FF2-64BF-9482D478BE0D}"/>
              </a:ext>
            </a:extLst>
          </p:cNvPr>
          <p:cNvSpPr>
            <a:spLocks noGrp="1"/>
          </p:cNvSpPr>
          <p:nvPr>
            <p:ph type="title"/>
          </p:nvPr>
        </p:nvSpPr>
        <p:spPr/>
        <p:txBody>
          <a:bodyPr/>
          <a:lstStyle/>
          <a:p>
            <a:r>
              <a:rPr lang="en-US" sz="3200">
                <a:effectLst/>
                <a:latin typeface="Calibri" panose="020F0502020204030204" pitchFamily="34" charset="0"/>
                <a:ea typeface="Times New Roman" panose="02020603050405020304" pitchFamily="18" charset="0"/>
              </a:rPr>
              <a:t>Smart Snacks in Schools</a:t>
            </a:r>
            <a:br>
              <a:rPr lang="en-US" sz="1800" b="1">
                <a:effectLst/>
                <a:latin typeface="Times New Roman" panose="02020603050405020304" pitchFamily="18" charset="0"/>
                <a:ea typeface="Times New Roman" panose="02020603050405020304" pitchFamily="18" charset="0"/>
              </a:rPr>
            </a:br>
            <a:endParaRPr lang="en-US"/>
          </a:p>
        </p:txBody>
      </p:sp>
      <p:sp>
        <p:nvSpPr>
          <p:cNvPr id="4" name="TextBox 3">
            <a:extLst>
              <a:ext uri="{FF2B5EF4-FFF2-40B4-BE49-F238E27FC236}">
                <a16:creationId xmlns:a16="http://schemas.microsoft.com/office/drawing/2014/main" id="{27447E12-8202-7CC5-4181-F40798EA0002}"/>
              </a:ext>
            </a:extLst>
          </p:cNvPr>
          <p:cNvSpPr txBox="1"/>
          <p:nvPr/>
        </p:nvSpPr>
        <p:spPr>
          <a:xfrm>
            <a:off x="360219" y="2505370"/>
            <a:ext cx="9707418" cy="2620526"/>
          </a:xfrm>
          <a:prstGeom prst="rect">
            <a:avLst/>
          </a:prstGeom>
          <a:noFill/>
        </p:spPr>
        <p:txBody>
          <a:bodyPr wrap="square">
            <a:spAutoFit/>
          </a:bodyPr>
          <a:lstStyle/>
          <a:p>
            <a:pPr marL="381000" marR="0">
              <a:lnSpc>
                <a:spcPct val="115000"/>
              </a:lnSpc>
              <a:spcBef>
                <a:spcPts val="0"/>
              </a:spcBef>
              <a:spcAft>
                <a:spcPts val="0"/>
              </a:spcAft>
            </a:pPr>
            <a:r>
              <a:rPr lang="en-US">
                <a:effectLst/>
                <a:latin typeface="Calibri Light" panose="020F0302020204030204" pitchFamily="34" charset="0"/>
                <a:ea typeface="Times New Roman" panose="02020603050405020304" pitchFamily="18" charset="0"/>
                <a:cs typeface="Calibri Light" panose="020F0302020204030204" pitchFamily="34" charset="0"/>
              </a:rPr>
              <a:t>All schools participating in the National School Lunch and/or School Breakfast Program are required to follow the Smart Snacks Nutrition Standards. These standards apply to all foods and beverages sold to students during the school day, outside of, or in addition to, the reimbursable</a:t>
            </a:r>
          </a:p>
          <a:p>
            <a:pPr marL="381000" marR="0">
              <a:lnSpc>
                <a:spcPct val="115000"/>
              </a:lnSpc>
              <a:spcBef>
                <a:spcPts val="0"/>
              </a:spcBef>
              <a:spcAft>
                <a:spcPts val="0"/>
              </a:spcAft>
            </a:pPr>
            <a:br>
              <a:rPr lang="en-US">
                <a:effectLst/>
                <a:latin typeface="Calibri Light" panose="020F0302020204030204" pitchFamily="34" charset="0"/>
                <a:ea typeface="Times New Roman" panose="02020603050405020304" pitchFamily="18" charset="0"/>
                <a:cs typeface="Calibri Light" panose="020F0302020204030204" pitchFamily="34" charset="0"/>
              </a:rPr>
            </a:br>
            <a:r>
              <a:rPr lang="en-US">
                <a:effectLst/>
                <a:latin typeface="Calibri Light" panose="020F0302020204030204" pitchFamily="34" charset="0"/>
                <a:ea typeface="Times New Roman" panose="02020603050405020304" pitchFamily="18" charset="0"/>
                <a:cs typeface="Calibri Light" panose="020F0302020204030204" pitchFamily="34" charset="0"/>
              </a:rPr>
              <a:t>meal. These includes items sold a la carte as well is in vending machines, school stores and fundraisers. These standards apply during the school day anywhere on school campus/grounds that students have access to. A school day is defined as midnight to 30 minutes after the end of the school day.</a:t>
            </a:r>
          </a:p>
        </p:txBody>
      </p:sp>
    </p:spTree>
    <p:extLst>
      <p:ext uri="{BB962C8B-B14F-4D97-AF65-F5344CB8AC3E}">
        <p14:creationId xmlns:p14="http://schemas.microsoft.com/office/powerpoint/2010/main" val="2856923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173369-B042-6764-CD65-843113AE1E42}"/>
              </a:ext>
            </a:extLst>
          </p:cNvPr>
          <p:cNvSpPr txBox="1"/>
          <p:nvPr/>
        </p:nvSpPr>
        <p:spPr>
          <a:xfrm>
            <a:off x="327991" y="586409"/>
            <a:ext cx="8818493" cy="2722092"/>
          </a:xfrm>
          <a:prstGeom prst="rect">
            <a:avLst/>
          </a:prstGeom>
          <a:noFill/>
        </p:spPr>
        <p:txBody>
          <a:bodyPr wrap="square">
            <a:spAutoFit/>
          </a:bodyPr>
          <a:lstStyle/>
          <a:p>
            <a:pPr marL="381000" marR="0">
              <a:spcBef>
                <a:spcPts val="0"/>
              </a:spcBef>
              <a:spcAft>
                <a:spcPts val="0"/>
              </a:spcAft>
            </a:pPr>
            <a:r>
              <a:rPr lang="en-US" sz="2400">
                <a:effectLst/>
                <a:latin typeface="Calibri Light" panose="020F0302020204030204" pitchFamily="34" charset="0"/>
                <a:ea typeface="Times New Roman" panose="02020603050405020304" pitchFamily="18" charset="0"/>
                <a:cs typeface="Calibri Light" panose="020F0302020204030204" pitchFamily="34" charset="0"/>
              </a:rPr>
              <a:t>Is that a “Smart Snack</a:t>
            </a:r>
            <a:r>
              <a:rPr lang="en-US" sz="2400">
                <a:latin typeface="Calibri Light" panose="020F0302020204030204" pitchFamily="34" charset="0"/>
                <a:ea typeface="Times New Roman" panose="02020603050405020304" pitchFamily="18" charset="0"/>
                <a:cs typeface="Calibri Light" panose="020F0302020204030204" pitchFamily="34" charset="0"/>
              </a:rPr>
              <a:t>”</a:t>
            </a:r>
            <a:r>
              <a:rPr lang="en-US" sz="2400">
                <a:effectLst/>
                <a:latin typeface="Calibri Light" panose="020F0302020204030204" pitchFamily="34" charset="0"/>
                <a:ea typeface="Times New Roman" panose="02020603050405020304" pitchFamily="18" charset="0"/>
                <a:cs typeface="Calibri Light" panose="020F0302020204030204" pitchFamily="34" charset="0"/>
              </a:rPr>
              <a:t>?</a:t>
            </a:r>
          </a:p>
          <a:p>
            <a:pPr marL="381000" marR="0">
              <a:spcBef>
                <a:spcPts val="0"/>
              </a:spcBef>
              <a:spcAft>
                <a:spcPts val="0"/>
              </a:spcAft>
            </a:pPr>
            <a:endParaRPr lang="en-US" sz="2400">
              <a:effectLst/>
              <a:latin typeface="Calibri" panose="020F0502020204030204" pitchFamily="34" charset="0"/>
              <a:ea typeface="Times New Roman" panose="02020603050405020304" pitchFamily="18" charset="0"/>
              <a:cs typeface="Calibri" panose="020F0502020204030204" pitchFamily="34" charset="0"/>
            </a:endParaRPr>
          </a:p>
          <a:p>
            <a:pPr marL="381000" marR="0">
              <a:lnSpc>
                <a:spcPct val="115000"/>
              </a:lnSpc>
              <a:spcBef>
                <a:spcPts val="0"/>
              </a:spcBef>
              <a:spcAft>
                <a:spcPts val="0"/>
              </a:spcAft>
            </a:pPr>
            <a:r>
              <a:rPr lang="en-US" sz="1800">
                <a:effectLst/>
                <a:latin typeface="Calibri Light" panose="020F0302020204030204" pitchFamily="34" charset="0"/>
                <a:ea typeface="Times New Roman" panose="02020603050405020304" pitchFamily="18" charset="0"/>
                <a:cs typeface="Calibri Light" panose="020F0302020204030204" pitchFamily="34" charset="0"/>
              </a:rPr>
              <a:t>Alliance for a Healthy Generation has developed a </a:t>
            </a:r>
            <a:r>
              <a:rPr lang="en-US" sz="1800" i="1">
                <a:effectLst/>
                <a:latin typeface="Calibri Light" panose="020F0302020204030204" pitchFamily="34" charset="0"/>
                <a:ea typeface="Times New Roman" panose="02020603050405020304" pitchFamily="18" charset="0"/>
                <a:cs typeface="Calibri Light" panose="020F0302020204030204" pitchFamily="34" charset="0"/>
              </a:rPr>
              <a:t>Smart Snacks Calculator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that can be used to determine whether the snacks being sold to students meet the standards. To use the calculator, you will need the nutrition label. Once you have entered the data, the calculator does the math and tells you if your snack meets the standards. If it does not meet the standards, it tells you the unmet standard(s). The </a:t>
            </a:r>
            <a:r>
              <a:rPr lang="en-US" sz="1800" i="1">
                <a:effectLst/>
                <a:latin typeface="Calibri Light" panose="020F0302020204030204" pitchFamily="34" charset="0"/>
                <a:ea typeface="Times New Roman" panose="02020603050405020304" pitchFamily="18" charset="0"/>
                <a:cs typeface="Calibri Light" panose="020F0302020204030204" pitchFamily="34" charset="0"/>
              </a:rPr>
              <a:t>Smart Snacks Calculator </a:t>
            </a:r>
            <a:r>
              <a:rPr lang="en-US" sz="1800">
                <a:effectLst/>
                <a:latin typeface="Calibri Light" panose="020F0302020204030204" pitchFamily="34" charset="0"/>
                <a:ea typeface="Times New Roman" panose="02020603050405020304" pitchFamily="18" charset="0"/>
                <a:cs typeface="Calibri Light" panose="020F0302020204030204" pitchFamily="34" charset="0"/>
              </a:rPr>
              <a:t>can be found here:</a:t>
            </a:r>
            <a:endParaRPr lang="en-US" sz="2000">
              <a:effectLst/>
              <a:latin typeface="Calibri Light" panose="020F0302020204030204" pitchFamily="34" charset="0"/>
              <a:ea typeface="Times New Roman" panose="02020603050405020304" pitchFamily="18" charset="0"/>
              <a:cs typeface="Calibri Light" panose="020F0302020204030204" pitchFamily="34" charset="0"/>
            </a:endParaRPr>
          </a:p>
        </p:txBody>
      </p:sp>
      <p:sp>
        <p:nvSpPr>
          <p:cNvPr id="5" name="TextBox 4">
            <a:extLst>
              <a:ext uri="{FF2B5EF4-FFF2-40B4-BE49-F238E27FC236}">
                <a16:creationId xmlns:a16="http://schemas.microsoft.com/office/drawing/2014/main" id="{CA2FF617-2531-F4E0-48AE-C93617B1E364}"/>
              </a:ext>
            </a:extLst>
          </p:cNvPr>
          <p:cNvSpPr txBox="1"/>
          <p:nvPr/>
        </p:nvSpPr>
        <p:spPr>
          <a:xfrm>
            <a:off x="681695" y="3764609"/>
            <a:ext cx="7745067" cy="709233"/>
          </a:xfrm>
          <a:prstGeom prst="rect">
            <a:avLst/>
          </a:prstGeom>
          <a:noFill/>
        </p:spPr>
        <p:txBody>
          <a:bodyPr wrap="square">
            <a:spAutoFit/>
          </a:bodyPr>
          <a:lstStyle/>
          <a:p>
            <a:pPr marL="381000" marR="0">
              <a:lnSpc>
                <a:spcPct val="115000"/>
              </a:lnSpc>
              <a:spcBef>
                <a:spcPts val="0"/>
              </a:spcBef>
              <a:spcAft>
                <a:spcPts val="0"/>
              </a:spcAft>
            </a:pPr>
            <a:r>
              <a:rPr lang="en-US" sz="1800" u="sng">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a:rPr>
              <a:t>https://schools.healthiergeneration.org/focus_areas/snacks_and_beverages/smart_snacks/</a:t>
            </a:r>
            <a:endParaRPr lang="en-US" sz="1800">
              <a:effectLst/>
              <a:latin typeface="Times New Roman" panose="02020603050405020304" pitchFamily="18" charset="0"/>
              <a:ea typeface="Times New Roman" panose="02020603050405020304" pitchFamily="18" charset="0"/>
            </a:endParaRPr>
          </a:p>
        </p:txBody>
      </p:sp>
      <p:pic>
        <p:nvPicPr>
          <p:cNvPr id="2" name="Picture 3" descr="Untitled design(22).png">
            <a:extLst>
              <a:ext uri="{FF2B5EF4-FFF2-40B4-BE49-F238E27FC236}">
                <a16:creationId xmlns:a16="http://schemas.microsoft.com/office/drawing/2014/main" id="{DC5254BE-24B2-7E3B-A877-8C47EAAD2E82}"/>
              </a:ext>
            </a:extLst>
          </p:cNvPr>
          <p:cNvPicPr>
            <a:picLocks noChangeAspect="1"/>
          </p:cNvPicPr>
          <p:nvPr/>
        </p:nvPicPr>
        <p:blipFill rotWithShape="1">
          <a:blip r:embed="rId3"/>
          <a:srcRect l="24202" t="26638" r="29153" b="17844"/>
          <a:stretch/>
        </p:blipFill>
        <p:spPr>
          <a:xfrm rot="780000">
            <a:off x="8723930" y="3438098"/>
            <a:ext cx="2664192" cy="2458889"/>
          </a:xfrm>
          <a:prstGeom prst="rect">
            <a:avLst/>
          </a:prstGeom>
        </p:spPr>
      </p:pic>
    </p:spTree>
    <p:extLst>
      <p:ext uri="{BB962C8B-B14F-4D97-AF65-F5344CB8AC3E}">
        <p14:creationId xmlns:p14="http://schemas.microsoft.com/office/powerpoint/2010/main" val="2791706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EF79161-DE43-50B7-701E-4585C87E0590}"/>
              </a:ext>
            </a:extLst>
          </p:cNvPr>
          <p:cNvPicPr>
            <a:picLocks noChangeAspect="1"/>
          </p:cNvPicPr>
          <p:nvPr/>
        </p:nvPicPr>
        <p:blipFill>
          <a:blip r:embed="rId2"/>
          <a:stretch>
            <a:fillRect/>
          </a:stretch>
        </p:blipFill>
        <p:spPr>
          <a:xfrm>
            <a:off x="2349312" y="609600"/>
            <a:ext cx="7498239" cy="5604933"/>
          </a:xfrm>
          <a:prstGeom prst="rect">
            <a:avLst/>
          </a:prstGeom>
        </p:spPr>
      </p:pic>
      <p:pic>
        <p:nvPicPr>
          <p:cNvPr id="10" name="Picture 9">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96621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7FD516-99F0-6BBF-108D-5A36C75335C5}"/>
              </a:ext>
            </a:extLst>
          </p:cNvPr>
          <p:cNvPicPr>
            <a:picLocks noChangeAspect="1"/>
          </p:cNvPicPr>
          <p:nvPr/>
        </p:nvPicPr>
        <p:blipFill>
          <a:blip r:embed="rId2"/>
          <a:stretch>
            <a:fillRect/>
          </a:stretch>
        </p:blipFill>
        <p:spPr>
          <a:xfrm>
            <a:off x="1550504" y="0"/>
            <a:ext cx="7599215" cy="6689035"/>
          </a:xfrm>
          <a:prstGeom prst="rect">
            <a:avLst/>
          </a:prstGeom>
        </p:spPr>
      </p:pic>
    </p:spTree>
    <p:extLst>
      <p:ext uri="{BB962C8B-B14F-4D97-AF65-F5344CB8AC3E}">
        <p14:creationId xmlns:p14="http://schemas.microsoft.com/office/powerpoint/2010/main" val="1902256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Isosceles Triangle 2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ogo&#10;&#10;Description automatically generated with low confidence">
            <a:extLst>
              <a:ext uri="{FF2B5EF4-FFF2-40B4-BE49-F238E27FC236}">
                <a16:creationId xmlns:a16="http://schemas.microsoft.com/office/drawing/2014/main" id="{AE4B860E-7A89-A942-EB18-9B3D54F800A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3467" y="1397931"/>
            <a:ext cx="10905066" cy="4062137"/>
          </a:xfrm>
          <a:prstGeom prst="rect">
            <a:avLst/>
          </a:prstGeom>
          <a:ln>
            <a:noFill/>
          </a:ln>
        </p:spPr>
      </p:pic>
      <p:sp>
        <p:nvSpPr>
          <p:cNvPr id="32" name="Isosceles Triangle 3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327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34E9C-A4FC-A791-AB46-DD976588263D}"/>
              </a:ext>
            </a:extLst>
          </p:cNvPr>
          <p:cNvSpPr>
            <a:spLocks noGrp="1"/>
          </p:cNvSpPr>
          <p:nvPr>
            <p:ph type="title"/>
          </p:nvPr>
        </p:nvSpPr>
        <p:spPr/>
        <p:txBody>
          <a:bodyPr/>
          <a:lstStyle/>
          <a:p>
            <a:r>
              <a:rPr lang="en-US"/>
              <a:t>Student Eligibility (STANDARD vs CEP) </a:t>
            </a:r>
          </a:p>
        </p:txBody>
      </p:sp>
    </p:spTree>
    <p:extLst>
      <p:ext uri="{BB962C8B-B14F-4D97-AF65-F5344CB8AC3E}">
        <p14:creationId xmlns:p14="http://schemas.microsoft.com/office/powerpoint/2010/main" val="2008672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76AD80-AEA3-346C-B617-91759B1A1EAE}"/>
              </a:ext>
            </a:extLst>
          </p:cNvPr>
          <p:cNvSpPr txBox="1"/>
          <p:nvPr/>
        </p:nvSpPr>
        <p:spPr>
          <a:xfrm>
            <a:off x="490679" y="1213008"/>
            <a:ext cx="8848310" cy="4985980"/>
          </a:xfrm>
          <a:prstGeom prst="rect">
            <a:avLst/>
          </a:prstGeom>
          <a:noFill/>
        </p:spPr>
        <p:txBody>
          <a:bodyPr wrap="square">
            <a:spAutoFit/>
          </a:bodyPr>
          <a:lstStyle/>
          <a:p>
            <a:pPr marL="381000" marR="0">
              <a:spcBef>
                <a:spcPts val="395"/>
              </a:spcBef>
              <a:spcAft>
                <a:spcPts val="0"/>
              </a:spcAft>
            </a:pPr>
            <a:r>
              <a:rPr lang="en-US" sz="2400" b="1">
                <a:latin typeface="Calibri Light" panose="020F0302020204030204" pitchFamily="34" charset="0"/>
                <a:ea typeface="Times New Roman" panose="02020603050405020304" pitchFamily="18" charset="0"/>
                <a:cs typeface="Calibri Light" panose="020F0302020204030204" pitchFamily="34" charset="0"/>
              </a:rPr>
              <a:t>Standard</a:t>
            </a:r>
            <a:endParaRPr lang="en-US" sz="1600" b="1">
              <a:latin typeface="Calibri" panose="020F0502020204030204" pitchFamily="34" charset="0"/>
              <a:ea typeface="Times New Roman" panose="02020603050405020304" pitchFamily="18" charset="0"/>
            </a:endParaRPr>
          </a:p>
          <a:p>
            <a:pPr marL="666750" marR="0" indent="-285750">
              <a:spcBef>
                <a:spcPts val="395"/>
              </a:spcBef>
              <a:spcAft>
                <a:spcPts val="0"/>
              </a:spcAft>
              <a:buFont typeface="Arial" panose="020B0604020202020204" pitchFamily="34" charset="0"/>
              <a:buChar char="•"/>
            </a:pPr>
            <a:r>
              <a:rPr lang="en-US">
                <a:latin typeface="Calibri Light" panose="020F0302020204030204" pitchFamily="34" charset="0"/>
                <a:ea typeface="Times New Roman" panose="02020603050405020304" pitchFamily="18" charset="0"/>
                <a:cs typeface="Calibri Light" panose="020F0302020204030204" pitchFamily="34" charset="0"/>
              </a:rPr>
              <a:t>Must collect FRL Applications</a:t>
            </a:r>
          </a:p>
          <a:p>
            <a:pPr marL="666750" marR="0" indent="-285750">
              <a:spcBef>
                <a:spcPts val="395"/>
              </a:spcBef>
              <a:spcAft>
                <a:spcPts val="0"/>
              </a:spcAft>
              <a:buFont typeface="Arial" panose="020B0604020202020204" pitchFamily="34" charset="0"/>
              <a:buChar char="•"/>
            </a:pPr>
            <a:r>
              <a:rPr lang="en-US">
                <a:latin typeface="Calibri Light" panose="020F0302020204030204" pitchFamily="34" charset="0"/>
                <a:ea typeface="Times New Roman" panose="02020603050405020304" pitchFamily="18" charset="0"/>
                <a:cs typeface="Calibri Light" panose="020F0302020204030204" pitchFamily="34" charset="0"/>
              </a:rPr>
              <a:t>Eligibility and benefit issuance determinations (FRL Application Income vs Direct Certification) </a:t>
            </a:r>
          </a:p>
          <a:p>
            <a:pPr marL="1123950" lvl="1" indent="-285750">
              <a:spcBef>
                <a:spcPts val="395"/>
              </a:spcBef>
              <a:buFont typeface="Arial" panose="020B0604020202020204" pitchFamily="34" charset="0"/>
              <a:buChar char="•"/>
            </a:pPr>
            <a:r>
              <a:rPr lang="en-US">
                <a:latin typeface="Calibri Light" panose="020F0302020204030204" pitchFamily="34" charset="0"/>
                <a:ea typeface="Times New Roman" panose="02020603050405020304" pitchFamily="18" charset="0"/>
                <a:cs typeface="Calibri Light" panose="020F0302020204030204" pitchFamily="34" charset="0"/>
              </a:rPr>
              <a:t>Free, Reduced or Paid</a:t>
            </a:r>
          </a:p>
          <a:p>
            <a:pPr marL="666750" marR="0" indent="-285750">
              <a:spcBef>
                <a:spcPts val="395"/>
              </a:spcBef>
              <a:spcAft>
                <a:spcPts val="0"/>
              </a:spcAft>
              <a:buFont typeface="Arial" panose="020B0604020202020204" pitchFamily="34" charset="0"/>
              <a:buChar char="•"/>
            </a:pPr>
            <a:r>
              <a:rPr lang="en-US">
                <a:latin typeface="Calibri Light" panose="020F0302020204030204" pitchFamily="34" charset="0"/>
                <a:ea typeface="Times New Roman" panose="02020603050405020304" pitchFamily="18" charset="0"/>
                <a:cs typeface="Calibri Light" panose="020F0302020204030204" pitchFamily="34" charset="0"/>
              </a:rPr>
              <a:t>Verification of applications</a:t>
            </a:r>
          </a:p>
          <a:p>
            <a:pPr marL="666750" marR="0" indent="-285750">
              <a:spcBef>
                <a:spcPts val="395"/>
              </a:spcBef>
              <a:spcAft>
                <a:spcPts val="0"/>
              </a:spcAft>
              <a:buFont typeface="Arial" panose="020B0604020202020204" pitchFamily="34" charset="0"/>
              <a:buChar char="•"/>
            </a:pPr>
            <a:r>
              <a:rPr lang="en-US">
                <a:latin typeface="Calibri Light" panose="020F0302020204030204" pitchFamily="34" charset="0"/>
                <a:ea typeface="Times New Roman" panose="02020603050405020304" pitchFamily="18" charset="0"/>
                <a:cs typeface="Calibri Light" panose="020F0302020204030204" pitchFamily="34" charset="0"/>
              </a:rPr>
              <a:t>Required to complete and submit FNS-742</a:t>
            </a:r>
            <a:br>
              <a:rPr lang="en-US" sz="1600" b="1">
                <a:latin typeface="Calibri" panose="020F0502020204030204" pitchFamily="34" charset="0"/>
                <a:ea typeface="Times New Roman" panose="02020603050405020304" pitchFamily="18" charset="0"/>
              </a:rPr>
            </a:br>
            <a:endParaRPr lang="en-US" sz="1600" b="1">
              <a:latin typeface="Calibri" panose="020F0502020204030204" pitchFamily="34" charset="0"/>
              <a:ea typeface="Times New Roman" panose="02020603050405020304" pitchFamily="18" charset="0"/>
            </a:endParaRPr>
          </a:p>
          <a:p>
            <a:pPr marL="381000" marR="0">
              <a:spcBef>
                <a:spcPts val="395"/>
              </a:spcBef>
              <a:spcAft>
                <a:spcPts val="0"/>
              </a:spcAft>
            </a:pPr>
            <a:endParaRPr lang="en-US" sz="1600" b="1">
              <a:latin typeface="Calibri" panose="020F0502020204030204" pitchFamily="34" charset="0"/>
              <a:ea typeface="Times New Roman" panose="02020603050405020304" pitchFamily="18" charset="0"/>
            </a:endParaRPr>
          </a:p>
          <a:p>
            <a:pPr marL="381000" marR="0">
              <a:spcBef>
                <a:spcPts val="395"/>
              </a:spcBef>
              <a:spcAft>
                <a:spcPts val="0"/>
              </a:spcAft>
            </a:pPr>
            <a:r>
              <a:rPr lang="en-US" sz="2400" b="1">
                <a:latin typeface="Calibri Light" panose="020F0302020204030204" pitchFamily="34" charset="0"/>
                <a:ea typeface="Times New Roman" panose="02020603050405020304" pitchFamily="18" charset="0"/>
                <a:cs typeface="Calibri Light" panose="020F0302020204030204" pitchFamily="34" charset="0"/>
              </a:rPr>
              <a:t>Community Eligibility Program (CEP)</a:t>
            </a:r>
            <a:endParaRPr lang="en-US" sz="1600">
              <a:latin typeface="Calibri" panose="020F0502020204030204" pitchFamily="34" charset="0"/>
              <a:ea typeface="Times New Roman" panose="02020603050405020304" pitchFamily="18" charset="0"/>
            </a:endParaRPr>
          </a:p>
          <a:p>
            <a:pPr marL="666750" indent="-285750">
              <a:spcBef>
                <a:spcPts val="395"/>
              </a:spcBef>
              <a:buFont typeface="Arial" panose="020B0604020202020204" pitchFamily="34" charset="0"/>
              <a:buChar char="•"/>
            </a:pPr>
            <a:r>
              <a:rPr lang="en-US">
                <a:latin typeface="Calibri Light" panose="020F0302020204030204" pitchFamily="34" charset="0"/>
                <a:ea typeface="Times New Roman" panose="02020603050405020304" pitchFamily="18" charset="0"/>
                <a:cs typeface="Calibri Light" panose="020F0302020204030204" pitchFamily="34" charset="0"/>
              </a:rPr>
              <a:t>Minimum threshold of 40% ISP required to participate (% based on April 1 data)  </a:t>
            </a:r>
          </a:p>
          <a:p>
            <a:pPr marL="666750" marR="0" indent="-285750">
              <a:spcBef>
                <a:spcPts val="395"/>
              </a:spcBef>
              <a:spcAft>
                <a:spcPts val="0"/>
              </a:spcAft>
              <a:buFont typeface="Arial" panose="020B0604020202020204" pitchFamily="34" charset="0"/>
              <a:buChar char="•"/>
            </a:pPr>
            <a:r>
              <a:rPr lang="en-US">
                <a:latin typeface="Calibri Light" panose="020F0302020204030204" pitchFamily="34" charset="0"/>
                <a:ea typeface="Times New Roman" panose="02020603050405020304" pitchFamily="18" charset="0"/>
                <a:cs typeface="Calibri Light" panose="020F0302020204030204" pitchFamily="34" charset="0"/>
              </a:rPr>
              <a:t>No FRL Applications required</a:t>
            </a:r>
          </a:p>
          <a:p>
            <a:pPr marL="666750" marR="0" indent="-285750">
              <a:spcBef>
                <a:spcPts val="395"/>
              </a:spcBef>
              <a:spcAft>
                <a:spcPts val="0"/>
              </a:spcAft>
              <a:buFont typeface="Arial" panose="020B0604020202020204" pitchFamily="34" charset="0"/>
              <a:buChar char="•"/>
            </a:pPr>
            <a:r>
              <a:rPr lang="en-US">
                <a:latin typeface="Calibri Light" panose="020F0302020204030204" pitchFamily="34" charset="0"/>
                <a:ea typeface="Times New Roman" panose="02020603050405020304" pitchFamily="18" charset="0"/>
                <a:cs typeface="Calibri Light" panose="020F0302020204030204" pitchFamily="34" charset="0"/>
              </a:rPr>
              <a:t>Must re-establish every four years</a:t>
            </a:r>
          </a:p>
          <a:p>
            <a:pPr marL="666750" marR="0" indent="-285750">
              <a:spcBef>
                <a:spcPts val="395"/>
              </a:spcBef>
              <a:spcAft>
                <a:spcPts val="0"/>
              </a:spcAft>
              <a:buFont typeface="Arial" panose="020B0604020202020204" pitchFamily="34" charset="0"/>
              <a:buChar char="•"/>
            </a:pPr>
            <a:r>
              <a:rPr lang="en-US">
                <a:latin typeface="Calibri Light" panose="020F0302020204030204" pitchFamily="34" charset="0"/>
                <a:ea typeface="Times New Roman" panose="02020603050405020304" pitchFamily="18" charset="0"/>
                <a:cs typeface="Calibri Light" panose="020F0302020204030204" pitchFamily="34" charset="0"/>
              </a:rPr>
              <a:t>Required to complete and submit FNS-742 </a:t>
            </a:r>
          </a:p>
          <a:p>
            <a:pPr marL="381000" marR="0">
              <a:spcBef>
                <a:spcPts val="395"/>
              </a:spcBef>
              <a:spcAft>
                <a:spcPts val="0"/>
              </a:spcAft>
            </a:pPr>
            <a:endParaRPr lang="en-US">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4575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3DDD-0780-4964-5DFF-E1F9F88F1958}"/>
              </a:ext>
            </a:extLst>
          </p:cNvPr>
          <p:cNvSpPr>
            <a:spLocks noGrp="1"/>
          </p:cNvSpPr>
          <p:nvPr>
            <p:ph type="title"/>
          </p:nvPr>
        </p:nvSpPr>
        <p:spPr>
          <a:xfrm>
            <a:off x="213182" y="1011645"/>
            <a:ext cx="11246635" cy="807216"/>
          </a:xfrm>
        </p:spPr>
        <p:txBody>
          <a:bodyPr>
            <a:normAutofit fontScale="90000"/>
          </a:bodyPr>
          <a:lstStyle/>
          <a:p>
            <a:r>
              <a:rPr lang="en-US">
                <a:effectLst/>
                <a:latin typeface="Calibri" panose="020F0502020204030204" pitchFamily="34" charset="0"/>
                <a:ea typeface="Times New Roman" panose="02020603050405020304" pitchFamily="18" charset="0"/>
              </a:rPr>
              <a:t>Reimbursable school lunch meals must meet the following guidelines:</a:t>
            </a:r>
            <a:br>
              <a:rPr lang="en-US" sz="1800">
                <a:effectLst/>
                <a:latin typeface="Times New Roman" panose="02020603050405020304" pitchFamily="18" charset="0"/>
                <a:ea typeface="Times New Roman" panose="02020603050405020304" pitchFamily="18" charset="0"/>
              </a:rPr>
            </a:br>
            <a:endParaRPr lang="en-US"/>
          </a:p>
        </p:txBody>
      </p:sp>
      <p:sp>
        <p:nvSpPr>
          <p:cNvPr id="3" name="TextBox 2">
            <a:extLst>
              <a:ext uri="{FF2B5EF4-FFF2-40B4-BE49-F238E27FC236}">
                <a16:creationId xmlns:a16="http://schemas.microsoft.com/office/drawing/2014/main" id="{B9E02B51-7858-5F5E-B587-0661D2FADFB6}"/>
              </a:ext>
            </a:extLst>
          </p:cNvPr>
          <p:cNvSpPr txBox="1"/>
          <p:nvPr/>
        </p:nvSpPr>
        <p:spPr>
          <a:xfrm>
            <a:off x="643031" y="1818861"/>
            <a:ext cx="9413832" cy="4710457"/>
          </a:xfrm>
          <a:prstGeom prst="rect">
            <a:avLst/>
          </a:prstGeom>
          <a:noFill/>
        </p:spPr>
        <p:txBody>
          <a:bodyPr wrap="square" rtlCol="0">
            <a:spAutoFit/>
          </a:bodyPr>
          <a:lstStyle/>
          <a:p>
            <a:pPr marL="0" marR="0">
              <a:spcBef>
                <a:spcPts val="30"/>
              </a:spcBef>
              <a:spcAft>
                <a:spcPts val="0"/>
              </a:spcAft>
            </a:pPr>
            <a:r>
              <a:rPr lang="en-US" sz="1800">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205"/>
              </a:spcBef>
              <a:spcAft>
                <a:spcPts val="0"/>
              </a:spcAft>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Offer </a:t>
            </a:r>
            <a:r>
              <a:rPr lang="en-US">
                <a:latin typeface="Calibri Light" panose="020F0302020204030204" pitchFamily="34" charset="0"/>
                <a:ea typeface="Times New Roman" panose="02020603050405020304" pitchFamily="18" charset="0"/>
                <a:cs typeface="Calibri Light" panose="020F0302020204030204" pitchFamily="34" charset="0"/>
              </a:rPr>
              <a:t>5</a:t>
            </a:r>
            <a:r>
              <a:rPr lang="en-US">
                <a:effectLst/>
                <a:latin typeface="Calibri Light" panose="020F0302020204030204" pitchFamily="34" charset="0"/>
                <a:ea typeface="Times New Roman" panose="02020603050405020304" pitchFamily="18" charset="0"/>
                <a:cs typeface="Calibri Light" panose="020F0302020204030204" pitchFamily="34" charset="0"/>
              </a:rPr>
              <a:t> meal components (grain, meat/meat alternate, fruit, vegetable &amp; milk).</a:t>
            </a:r>
          </a:p>
          <a:p>
            <a:pPr marL="342900" marR="0" lvl="0" indent="-342900">
              <a:lnSpc>
                <a:spcPct val="107000"/>
              </a:lnSpc>
              <a:spcBef>
                <a:spcPts val="210"/>
              </a:spcBef>
              <a:spcAft>
                <a:spcPts val="0"/>
              </a:spcAft>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Servings of grains must meet daily and weekly minimum serving sizes.</a:t>
            </a:r>
          </a:p>
          <a:p>
            <a:pPr marL="800100" lvl="1" indent="-342900">
              <a:lnSpc>
                <a:spcPct val="107000"/>
              </a:lnSpc>
              <a:spcBef>
                <a:spcPts val="210"/>
              </a:spcBef>
              <a:buFont typeface="Symbol" panose="05050102010706020507" pitchFamily="18" charset="2"/>
              <a:buChar char=""/>
              <a:tabLst>
                <a:tab pos="838200" algn="l"/>
                <a:tab pos="838835" algn="l"/>
              </a:tabLst>
            </a:pPr>
            <a:r>
              <a:rPr lang="en-US">
                <a:latin typeface="Calibri Light" panose="020F0302020204030204" pitchFamily="34" charset="0"/>
                <a:ea typeface="Times New Roman" panose="02020603050405020304" pitchFamily="18" charset="0"/>
                <a:cs typeface="Calibri Light" panose="020F0302020204030204" pitchFamily="34" charset="0"/>
              </a:rPr>
              <a:t>80% of grains offered weekly, must be whole grain rich </a:t>
            </a:r>
            <a:endParaRPr lang="en-US">
              <a:effectLst/>
              <a:latin typeface="Calibri Light" panose="020F0302020204030204" pitchFamily="34" charset="0"/>
              <a:ea typeface="Times New Roman" panose="02020603050405020304" pitchFamily="18" charset="0"/>
              <a:cs typeface="Calibri Light" panose="020F0302020204030204" pitchFamily="34" charset="0"/>
            </a:endParaRPr>
          </a:p>
          <a:p>
            <a:pPr marL="342900" marR="0" lvl="0" indent="-342900">
              <a:lnSpc>
                <a:spcPct val="107000"/>
              </a:lnSpc>
              <a:spcBef>
                <a:spcPts val="200"/>
              </a:spcBef>
              <a:spcAft>
                <a:spcPts val="0"/>
              </a:spcAft>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Servings of fruit must meet daily and weekly minimum serving sizes.</a:t>
            </a:r>
          </a:p>
          <a:p>
            <a:pPr marL="342900" marR="633095" lvl="0" indent="-342900">
              <a:lnSpc>
                <a:spcPct val="107000"/>
              </a:lnSpc>
              <a:spcBef>
                <a:spcPts val="210"/>
              </a:spcBef>
              <a:spcAft>
                <a:spcPts val="0"/>
              </a:spcAft>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Servings of vegetables must meet daily and weekly minimum serving sizes from each of the specified vegetable subgroups.</a:t>
            </a:r>
          </a:p>
          <a:p>
            <a:pPr marL="342900" marR="684530" lvl="0" indent="-342900">
              <a:lnSpc>
                <a:spcPct val="107000"/>
              </a:lnSpc>
              <a:spcBef>
                <a:spcPts val="5"/>
              </a:spcBef>
              <a:spcAft>
                <a:spcPts val="0"/>
              </a:spcAft>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Servings of meat/meat alternates must meet daily and weekly minimum serving sizes.</a:t>
            </a:r>
          </a:p>
          <a:p>
            <a:pPr marL="342900" marR="662940" lvl="0" indent="-342900">
              <a:lnSpc>
                <a:spcPct val="107000"/>
              </a:lnSpc>
              <a:spcBef>
                <a:spcPts val="15"/>
              </a:spcBef>
              <a:spcAft>
                <a:spcPts val="0"/>
              </a:spcAft>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2 types of milk must be offered. </a:t>
            </a:r>
          </a:p>
          <a:p>
            <a:pPr marL="800100" marR="662940" lvl="1" indent="-342900">
              <a:lnSpc>
                <a:spcPct val="107000"/>
              </a:lnSpc>
              <a:spcBef>
                <a:spcPts val="15"/>
              </a:spcBef>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Milk must be fat-free (skim) or low-fat (1%) and may be flavored or unflavored.</a:t>
            </a:r>
          </a:p>
          <a:p>
            <a:pPr marL="342900" marR="0" lvl="0" indent="-342900">
              <a:lnSpc>
                <a:spcPct val="107000"/>
              </a:lnSpc>
              <a:spcBef>
                <a:spcPts val="15"/>
              </a:spcBef>
              <a:spcAft>
                <a:spcPts val="0"/>
              </a:spcAft>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Meals must adhere to minimum and maximum average calorie range for the week.</a:t>
            </a:r>
          </a:p>
          <a:p>
            <a:pPr marL="342900" marR="0" lvl="0" indent="-342900">
              <a:lnSpc>
                <a:spcPct val="107000"/>
              </a:lnSpc>
              <a:spcBef>
                <a:spcPts val="200"/>
              </a:spcBef>
              <a:spcAft>
                <a:spcPts val="0"/>
              </a:spcAft>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Calories from saturated fat cannot exceed 10% of total calories.</a:t>
            </a:r>
          </a:p>
          <a:p>
            <a:pPr marL="342900" marR="0" lvl="0" indent="-342900">
              <a:lnSpc>
                <a:spcPct val="107000"/>
              </a:lnSpc>
              <a:spcBef>
                <a:spcPts val="195"/>
              </a:spcBef>
              <a:spcAft>
                <a:spcPts val="0"/>
              </a:spcAft>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Meals must meet sodium limitations</a:t>
            </a:r>
            <a:r>
              <a:rPr lang="en-US">
                <a:latin typeface="Calibri Light" panose="020F0302020204030204" pitchFamily="34" charset="0"/>
                <a:ea typeface="Times New Roman" panose="02020603050405020304" pitchFamily="18" charset="0"/>
                <a:cs typeface="Calibri Light" panose="020F0302020204030204" pitchFamily="34" charset="0"/>
              </a:rPr>
              <a:t> (Sodium Interim Target 1A)</a:t>
            </a:r>
            <a:endParaRPr lang="en-US">
              <a:effectLst/>
              <a:latin typeface="Calibri Light" panose="020F0302020204030204" pitchFamily="34" charset="0"/>
              <a:ea typeface="Times New Roman" panose="02020603050405020304" pitchFamily="18" charset="0"/>
              <a:cs typeface="Calibri Light" panose="020F0302020204030204" pitchFamily="34" charset="0"/>
            </a:endParaRPr>
          </a:p>
          <a:p>
            <a:pPr marL="342900" indent="-342900">
              <a:lnSpc>
                <a:spcPct val="107000"/>
              </a:lnSpc>
              <a:spcBef>
                <a:spcPts val="195"/>
              </a:spcBef>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If the school is participating in Offer versus Serve, a reimbursable meal must have at least 3 of the 5 food components; one of which must be at least a ½ cup fruit OR vegetable.</a:t>
            </a:r>
          </a:p>
        </p:txBody>
      </p:sp>
    </p:spTree>
    <p:extLst>
      <p:ext uri="{BB962C8B-B14F-4D97-AF65-F5344CB8AC3E}">
        <p14:creationId xmlns:p14="http://schemas.microsoft.com/office/powerpoint/2010/main" val="424441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74B1-BD9A-7FF1-E729-8E6430E0EBCE}"/>
              </a:ext>
            </a:extLst>
          </p:cNvPr>
          <p:cNvSpPr>
            <a:spLocks noGrp="1"/>
          </p:cNvSpPr>
          <p:nvPr>
            <p:ph type="title"/>
          </p:nvPr>
        </p:nvSpPr>
        <p:spPr>
          <a:xfrm>
            <a:off x="680322" y="3262343"/>
            <a:ext cx="9613860" cy="698340"/>
          </a:xfrm>
        </p:spPr>
        <p:txBody>
          <a:bodyPr>
            <a:normAutofit fontScale="90000"/>
          </a:bodyPr>
          <a:lstStyle/>
          <a:p>
            <a:r>
              <a:rPr lang="en-US" sz="4000"/>
              <a:t>Benefit Issuance and Meal Counting</a:t>
            </a:r>
            <a:br>
              <a:rPr lang="en-US" sz="3200" b="1" kern="0">
                <a:effectLst/>
                <a:latin typeface="Times New Roman" panose="02020603050405020304" pitchFamily="18" charset="0"/>
                <a:ea typeface="Times New Roman" panose="02020603050405020304" pitchFamily="18" charset="0"/>
              </a:rPr>
            </a:br>
            <a:endParaRPr lang="en-US" sz="4800"/>
          </a:p>
        </p:txBody>
      </p:sp>
    </p:spTree>
    <p:extLst>
      <p:ext uri="{BB962C8B-B14F-4D97-AF65-F5344CB8AC3E}">
        <p14:creationId xmlns:p14="http://schemas.microsoft.com/office/powerpoint/2010/main" val="2509483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76AD80-AEA3-346C-B617-91759B1A1EAE}"/>
              </a:ext>
            </a:extLst>
          </p:cNvPr>
          <p:cNvSpPr txBox="1"/>
          <p:nvPr/>
        </p:nvSpPr>
        <p:spPr>
          <a:xfrm>
            <a:off x="298174" y="367748"/>
            <a:ext cx="8848310" cy="6027419"/>
          </a:xfrm>
          <a:prstGeom prst="rect">
            <a:avLst/>
          </a:prstGeom>
          <a:noFill/>
        </p:spPr>
        <p:txBody>
          <a:bodyPr wrap="square">
            <a:spAutoFit/>
          </a:bodyPr>
          <a:lstStyle/>
          <a:p>
            <a:pPr marL="381000" marR="0">
              <a:spcBef>
                <a:spcPts val="395"/>
              </a:spcBef>
              <a:spcAft>
                <a:spcPts val="0"/>
              </a:spcAft>
            </a:pPr>
            <a:r>
              <a:rPr lang="en-US" b="1">
                <a:effectLst/>
                <a:latin typeface="Calibri Light" panose="020F0302020204030204" pitchFamily="34" charset="0"/>
                <a:ea typeface="Times New Roman" panose="02020603050405020304" pitchFamily="18" charset="0"/>
                <a:cs typeface="Calibri Light" panose="020F0302020204030204" pitchFamily="34" charset="0"/>
              </a:rPr>
              <a:t>Master List/Benefit Issuance List</a:t>
            </a:r>
          </a:p>
          <a:p>
            <a:pPr marL="381000" marR="0">
              <a:spcBef>
                <a:spcPts val="395"/>
              </a:spcBef>
              <a:spcAft>
                <a:spcPts val="0"/>
              </a:spcAft>
            </a:pPr>
            <a:endParaRPr lang="en-US" sz="800" b="1">
              <a:effectLst/>
              <a:latin typeface="Calibri Light" panose="020F0302020204030204" pitchFamily="34" charset="0"/>
              <a:ea typeface="Times New Roman" panose="02020603050405020304" pitchFamily="18" charset="0"/>
              <a:cs typeface="Calibri Light" panose="020F0302020204030204" pitchFamily="34" charset="0"/>
            </a:endParaRPr>
          </a:p>
          <a:p>
            <a:pPr marL="381000" marR="0">
              <a:lnSpc>
                <a:spcPct val="115000"/>
              </a:lnSpc>
              <a:spcBef>
                <a:spcPts val="0"/>
              </a:spcBef>
              <a:spcAft>
                <a:spcPts val="0"/>
              </a:spcAf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Once eligibility has been determined, a list must be created and maintained to indicate which students are eligible for free and reduced meals. This is called a Master List or a Benefit Issuance List and is a roster of student names that includes information about student eligibility. This is a </a:t>
            </a:r>
            <a:r>
              <a:rPr lang="en-US" sz="1600" b="1">
                <a:effectLst/>
                <a:latin typeface="Calibri Light" panose="020F0302020204030204" pitchFamily="34" charset="0"/>
                <a:ea typeface="Times New Roman" panose="02020603050405020304" pitchFamily="18" charset="0"/>
                <a:cs typeface="Calibri Light" panose="020F0302020204030204" pitchFamily="34" charset="0"/>
              </a:rPr>
              <a:t>confidential</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 list and should be kept in a secure location.</a:t>
            </a:r>
          </a:p>
          <a:p>
            <a:pPr marL="0" marR="0">
              <a:spcBef>
                <a:spcPts val="35"/>
              </a:spcBef>
              <a:spcAft>
                <a:spcPts val="0"/>
              </a:spcAf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 </a:t>
            </a:r>
          </a:p>
          <a:p>
            <a:pPr marL="381000" marR="0">
              <a:spcBef>
                <a:spcPts val="0"/>
              </a:spcBef>
              <a:spcAft>
                <a:spcPts val="0"/>
              </a:spcAft>
            </a:pPr>
            <a:r>
              <a:rPr lang="en-US" sz="1600" b="1">
                <a:effectLst/>
                <a:latin typeface="Calibri Light" panose="020F0302020204030204" pitchFamily="34" charset="0"/>
                <a:ea typeface="Times New Roman" panose="02020603050405020304" pitchFamily="18" charset="0"/>
                <a:cs typeface="Calibri Light" panose="020F0302020204030204" pitchFamily="34" charset="0"/>
              </a:rPr>
              <a:t>The list should contain:</a:t>
            </a:r>
          </a:p>
          <a:p>
            <a:pPr marL="1143000" marR="0" lvl="2" indent="-228600">
              <a:spcBef>
                <a:spcPts val="210"/>
              </a:spcBef>
              <a:spcAft>
                <a:spcPts val="0"/>
              </a:spcAft>
              <a:buSzPts val="1200"/>
              <a:buFont typeface="Symbol" panose="05050102010706020507" pitchFamily="18" charset="2"/>
              <a:buChar char=""/>
              <a:tabLst>
                <a:tab pos="838200" algn="l"/>
                <a:tab pos="838835" algn="l"/>
              </a:tabLs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Student name</a:t>
            </a:r>
            <a:endParaRPr lang="en-US" sz="1600">
              <a:effectLst/>
              <a:latin typeface="Calibri Light" panose="020F0302020204030204" pitchFamily="34" charset="0"/>
              <a:ea typeface="Symbol" panose="05050102010706020507" pitchFamily="18" charset="2"/>
              <a:cs typeface="Calibri Light" panose="020F0302020204030204" pitchFamily="34" charset="0"/>
            </a:endParaRPr>
          </a:p>
          <a:p>
            <a:pPr marL="1143000" marR="0" lvl="2" indent="-228600">
              <a:spcBef>
                <a:spcPts val="200"/>
              </a:spcBef>
              <a:spcAft>
                <a:spcPts val="0"/>
              </a:spcAft>
              <a:buSzPts val="1200"/>
              <a:buFont typeface="Symbol" panose="05050102010706020507" pitchFamily="18" charset="2"/>
              <a:buChar char=""/>
              <a:tabLst>
                <a:tab pos="838200" algn="l"/>
                <a:tab pos="838835" algn="l"/>
              </a:tabLs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Application number (recommended but not</a:t>
            </a:r>
            <a:r>
              <a:rPr lang="en-US" sz="1600" spc="-1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required)</a:t>
            </a:r>
            <a:endParaRPr lang="en-US" sz="1600">
              <a:effectLst/>
              <a:latin typeface="Calibri Light" panose="020F0302020204030204" pitchFamily="34" charset="0"/>
              <a:ea typeface="Symbol" panose="05050102010706020507" pitchFamily="18" charset="2"/>
              <a:cs typeface="Calibri Light" panose="020F0302020204030204" pitchFamily="34" charset="0"/>
            </a:endParaRPr>
          </a:p>
          <a:p>
            <a:pPr marL="1143000" marR="0" lvl="2" indent="-228600">
              <a:spcBef>
                <a:spcPts val="210"/>
              </a:spcBef>
              <a:spcAft>
                <a:spcPts val="0"/>
              </a:spcAft>
              <a:buSzPts val="1200"/>
              <a:buFont typeface="Symbol" panose="05050102010706020507" pitchFamily="18" charset="2"/>
              <a:buChar char=""/>
              <a:tabLst>
                <a:tab pos="838200" algn="l"/>
                <a:tab pos="838835" algn="l"/>
              </a:tabLs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Grade</a:t>
            </a:r>
            <a:endParaRPr lang="en-US" sz="1600">
              <a:effectLst/>
              <a:latin typeface="Calibri Light" panose="020F0302020204030204" pitchFamily="34" charset="0"/>
              <a:ea typeface="Symbol" panose="05050102010706020507" pitchFamily="18" charset="2"/>
              <a:cs typeface="Calibri Light" panose="020F0302020204030204" pitchFamily="34" charset="0"/>
            </a:endParaRPr>
          </a:p>
          <a:p>
            <a:pPr marL="1143000" marR="0" lvl="2" indent="-228600">
              <a:spcBef>
                <a:spcPts val="200"/>
              </a:spcBef>
              <a:spcAft>
                <a:spcPts val="0"/>
              </a:spcAft>
              <a:buSzPts val="1200"/>
              <a:buFont typeface="Symbol" panose="05050102010706020507" pitchFamily="18" charset="2"/>
              <a:buChar char=""/>
              <a:tabLst>
                <a:tab pos="838200" algn="l"/>
                <a:tab pos="838835" algn="l"/>
              </a:tabLs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Eligibility</a:t>
            </a:r>
            <a:endParaRPr lang="en-US" sz="1600">
              <a:effectLst/>
              <a:latin typeface="Calibri Light" panose="020F0302020204030204" pitchFamily="34" charset="0"/>
              <a:ea typeface="Symbol" panose="05050102010706020507" pitchFamily="18" charset="2"/>
              <a:cs typeface="Calibri Light" panose="020F0302020204030204" pitchFamily="34" charset="0"/>
            </a:endParaRPr>
          </a:p>
          <a:p>
            <a:pPr marL="1143000" marR="0" lvl="2" indent="-228600">
              <a:spcBef>
                <a:spcPts val="200"/>
              </a:spcBef>
              <a:spcAft>
                <a:spcPts val="0"/>
              </a:spcAft>
              <a:buSzPts val="1200"/>
              <a:buFont typeface="Symbol" panose="05050102010706020507" pitchFamily="18" charset="2"/>
              <a:buChar char=""/>
              <a:tabLst>
                <a:tab pos="838200" algn="l"/>
                <a:tab pos="838835" algn="l"/>
              </a:tabLs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Date of</a:t>
            </a:r>
            <a:r>
              <a:rPr lang="en-US" sz="1600" spc="-1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eligibility determination</a:t>
            </a:r>
            <a:endParaRPr lang="en-US" sz="1600">
              <a:effectLst/>
              <a:latin typeface="Calibri Light" panose="020F0302020204030204" pitchFamily="34" charset="0"/>
              <a:ea typeface="Symbol" panose="05050102010706020507" pitchFamily="18" charset="2"/>
              <a:cs typeface="Calibri Light" panose="020F0302020204030204" pitchFamily="34" charset="0"/>
            </a:endParaRPr>
          </a:p>
          <a:p>
            <a:pPr marL="1143000" marR="0" lvl="2" indent="-228600">
              <a:spcBef>
                <a:spcPts val="210"/>
              </a:spcBef>
              <a:spcAft>
                <a:spcPts val="0"/>
              </a:spcAft>
              <a:buSzPts val="1200"/>
              <a:buFont typeface="Symbol" panose="05050102010706020507" pitchFamily="18" charset="2"/>
              <a:buChar char=""/>
              <a:tabLst>
                <a:tab pos="838200" algn="l"/>
                <a:tab pos="838835" algn="l"/>
              </a:tabLs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Approval reason (income, DC,</a:t>
            </a:r>
            <a:r>
              <a:rPr lang="en-US" sz="1600" spc="-1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etc.)</a:t>
            </a:r>
            <a:endParaRPr lang="en-US" sz="1600">
              <a:effectLst/>
              <a:latin typeface="Calibri Light" panose="020F0302020204030204" pitchFamily="34" charset="0"/>
              <a:ea typeface="Symbol" panose="05050102010706020507" pitchFamily="18" charset="2"/>
              <a:cs typeface="Calibri Light" panose="020F0302020204030204" pitchFamily="34" charset="0"/>
            </a:endParaRPr>
          </a:p>
          <a:p>
            <a:pPr marL="1143000" marR="910590" lvl="2" indent="-228600">
              <a:lnSpc>
                <a:spcPct val="113000"/>
              </a:lnSpc>
              <a:spcBef>
                <a:spcPts val="195"/>
              </a:spcBef>
              <a:spcAft>
                <a:spcPts val="0"/>
              </a:spcAft>
              <a:buSzPts val="1200"/>
              <a:buFont typeface="Symbol" panose="05050102010706020507" pitchFamily="18" charset="2"/>
              <a:buChar char=""/>
              <a:tabLst>
                <a:tab pos="838200" algn="l"/>
                <a:tab pos="838835" algn="l"/>
              </a:tabLs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Status Change: date of change, eligibility changed to (F or R), reason for</a:t>
            </a:r>
            <a:r>
              <a:rPr lang="en-US" sz="1600" spc="-6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change, withdrawal</a:t>
            </a:r>
            <a:r>
              <a:rPr lang="en-US" sz="1600" spc="-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date</a:t>
            </a:r>
            <a:endParaRPr lang="en-US" sz="1600">
              <a:effectLst/>
              <a:latin typeface="Calibri Light" panose="020F0302020204030204" pitchFamily="34" charset="0"/>
              <a:ea typeface="Symbol" panose="05050102010706020507" pitchFamily="18" charset="2"/>
              <a:cs typeface="Calibri Light" panose="020F0302020204030204" pitchFamily="34" charset="0"/>
            </a:endParaRPr>
          </a:p>
          <a:p>
            <a:pPr marL="0" marR="0">
              <a:spcBef>
                <a:spcPts val="35"/>
              </a:spcBef>
              <a:spcAft>
                <a:spcPts val="0"/>
              </a:spcAf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 </a:t>
            </a:r>
          </a:p>
          <a:p>
            <a:pPr marL="381000" marR="0">
              <a:lnSpc>
                <a:spcPct val="115000"/>
              </a:lnSpc>
              <a:spcBef>
                <a:spcPts val="0"/>
              </a:spcBef>
              <a:spcAft>
                <a:spcPts val="0"/>
              </a:spcAf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As updates are made to the list, </a:t>
            </a:r>
            <a:r>
              <a:rPr lang="en-US" sz="1600" u="sng">
                <a:effectLst/>
                <a:latin typeface="Calibri Light" panose="020F0302020204030204" pitchFamily="34" charset="0"/>
                <a:ea typeface="Times New Roman" panose="02020603050405020304" pitchFamily="18" charset="0"/>
                <a:cs typeface="Calibri Light" panose="020F0302020204030204" pitchFamily="34" charset="0"/>
              </a:rPr>
              <a:t>do not remove any names</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 The Master List serves as a “live” document that provides a history of eligibility information for individual students over the entire school year. For example, if a student leaves school, that student’s name should remain on the list. The date, status change, and reason will indicate a student is no longer eligible for meal benefits because he or she has withdrawn. </a:t>
            </a:r>
            <a:r>
              <a:rPr lang="en-US" sz="1600" b="1">
                <a:effectLst/>
                <a:latin typeface="Calibri Light" panose="020F0302020204030204" pitchFamily="34" charset="0"/>
                <a:ea typeface="Times New Roman" panose="02020603050405020304" pitchFamily="18" charset="0"/>
                <a:cs typeface="Calibri Light" panose="020F0302020204030204" pitchFamily="34" charset="0"/>
              </a:rPr>
              <a:t>All lists should be kept for 3 years plus the current school year.</a:t>
            </a:r>
          </a:p>
        </p:txBody>
      </p:sp>
    </p:spTree>
    <p:extLst>
      <p:ext uri="{BB962C8B-B14F-4D97-AF65-F5344CB8AC3E}">
        <p14:creationId xmlns:p14="http://schemas.microsoft.com/office/powerpoint/2010/main" val="4152908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CCDEB9-91AA-4FB3-9DA8-80E4620169E1}"/>
              </a:ext>
            </a:extLst>
          </p:cNvPr>
          <p:cNvSpPr txBox="1"/>
          <p:nvPr/>
        </p:nvSpPr>
        <p:spPr>
          <a:xfrm>
            <a:off x="417443" y="456911"/>
            <a:ext cx="9462053" cy="4444807"/>
          </a:xfrm>
          <a:prstGeom prst="rect">
            <a:avLst/>
          </a:prstGeom>
          <a:noFill/>
        </p:spPr>
        <p:txBody>
          <a:bodyPr wrap="square">
            <a:spAutoFit/>
          </a:bodyPr>
          <a:lstStyle/>
          <a:p>
            <a:pPr marL="381000" marR="0">
              <a:spcBef>
                <a:spcPts val="0"/>
              </a:spcBef>
              <a:spcAft>
                <a:spcPts val="0"/>
              </a:spcAft>
            </a:pPr>
            <a:r>
              <a:rPr lang="en-US" b="1">
                <a:effectLst/>
                <a:latin typeface="Calibri Light" panose="020F0302020204030204" pitchFamily="34" charset="0"/>
                <a:ea typeface="Times New Roman" panose="02020603050405020304" pitchFamily="18" charset="0"/>
                <a:cs typeface="Calibri Light" panose="020F0302020204030204" pitchFamily="34" charset="0"/>
              </a:rPr>
              <a:t>Point of Service Document</a:t>
            </a:r>
          </a:p>
          <a:p>
            <a:pPr marL="381000" marR="0">
              <a:spcBef>
                <a:spcPts val="0"/>
              </a:spcBef>
              <a:spcAft>
                <a:spcPts val="0"/>
              </a:spcAft>
            </a:pPr>
            <a:endParaRPr lang="en-US" sz="800" b="1">
              <a:effectLst/>
              <a:latin typeface="Calibri Light" panose="020F0302020204030204" pitchFamily="34" charset="0"/>
              <a:ea typeface="Times New Roman" panose="02020603050405020304" pitchFamily="18" charset="0"/>
              <a:cs typeface="Calibri Light" panose="020F0302020204030204" pitchFamily="34" charset="0"/>
            </a:endParaRPr>
          </a:p>
          <a:p>
            <a:pPr marL="381000" marR="0">
              <a:lnSpc>
                <a:spcPct val="115000"/>
              </a:lnSpc>
              <a:spcBef>
                <a:spcPts val="0"/>
              </a:spcBef>
              <a:spcAft>
                <a:spcPts val="0"/>
              </a:spcAf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The Point of Service Document is a listing of currently eligible students that is used by food service staff at the point of service. Updated information from the Master List must be provided in a timely fashion to make sure the Point of Service Document is updated and the student receives the correct benefit. This may be a roster or checklist where eligibility status, if available, is listed in a form only identifiable to the person claiming the meals for reimbursement. This document </a:t>
            </a:r>
            <a:r>
              <a:rPr lang="en-US" sz="1600" b="1">
                <a:effectLst/>
                <a:latin typeface="Calibri Light" panose="020F0302020204030204" pitchFamily="34" charset="0"/>
                <a:ea typeface="Times New Roman" panose="02020603050405020304" pitchFamily="18" charset="0"/>
                <a:cs typeface="Calibri Light" panose="020F0302020204030204" pitchFamily="34" charset="0"/>
              </a:rPr>
              <a:t>must prevent overt identification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meaning the eligibility category is protected and known only by those school officials who deal directly with the counting and claiming system.</a:t>
            </a:r>
          </a:p>
          <a:p>
            <a:pPr marL="0" marR="0">
              <a:spcBef>
                <a:spcPts val="0"/>
              </a:spcBef>
              <a:spcAft>
                <a:spcPts val="0"/>
              </a:spcAft>
            </a:pPr>
            <a:r>
              <a:rPr lang="en-US">
                <a:effectLst/>
                <a:latin typeface="Calibri Light" panose="020F0302020204030204" pitchFamily="34" charset="0"/>
                <a:ea typeface="Times New Roman" panose="02020603050405020304" pitchFamily="18" charset="0"/>
                <a:cs typeface="Calibri Light" panose="020F0302020204030204" pitchFamily="34" charset="0"/>
              </a:rPr>
              <a:t> </a:t>
            </a:r>
          </a:p>
          <a:p>
            <a:pPr marL="381000" marR="0">
              <a:spcBef>
                <a:spcPts val="1115"/>
              </a:spcBef>
              <a:spcAft>
                <a:spcPts val="0"/>
              </a:spcAft>
            </a:pPr>
            <a:r>
              <a:rPr lang="en-US" b="1">
                <a:effectLst/>
                <a:latin typeface="Calibri Light" panose="020F0302020204030204" pitchFamily="34" charset="0"/>
                <a:ea typeface="Times New Roman" panose="02020603050405020304" pitchFamily="18" charset="0"/>
                <a:cs typeface="Calibri Light" panose="020F0302020204030204" pitchFamily="34" charset="0"/>
              </a:rPr>
              <a:t>Replacement of Benefit Issuance Documentation</a:t>
            </a:r>
          </a:p>
          <a:p>
            <a:pPr marL="381000" marR="0">
              <a:lnSpc>
                <a:spcPct val="115000"/>
              </a:lnSpc>
              <a:spcBef>
                <a:spcPts val="0"/>
              </a:spcBef>
              <a:spcAft>
                <a:spcPts val="0"/>
              </a:spcAft>
            </a:pPr>
            <a:endParaRPr lang="en-US" sz="900" b="1">
              <a:latin typeface="Calibri Light" panose="020F0302020204030204" pitchFamily="34" charset="0"/>
              <a:cs typeface="Calibri Light" panose="020F0302020204030204" pitchFamily="34" charset="0"/>
            </a:endParaRPr>
          </a:p>
          <a:p>
            <a:pPr marL="381000" marR="0">
              <a:lnSpc>
                <a:spcPct val="115000"/>
              </a:lnSpc>
              <a:spcBef>
                <a:spcPts val="0"/>
              </a:spcBef>
              <a:spcAft>
                <a:spcPts val="0"/>
              </a:spcAf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Depending on the benefit issuance documentation chosen, students may misplace or lose tickets, identification cards, etc. The USDA has issued specific instructions (FNS Instruction 765-7, Revision 2) regarding lost, stolen, or misused benefit issuance documentation. The purpose of this guidance is to assist sponsors in developing or revising district/school policies while ensuring compliance with federal regulations.</a:t>
            </a:r>
          </a:p>
        </p:txBody>
      </p:sp>
    </p:spTree>
    <p:extLst>
      <p:ext uri="{BB962C8B-B14F-4D97-AF65-F5344CB8AC3E}">
        <p14:creationId xmlns:p14="http://schemas.microsoft.com/office/powerpoint/2010/main" val="3393838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D2895C-51FE-9D70-79E6-A1DEFBA29E6B}"/>
              </a:ext>
            </a:extLst>
          </p:cNvPr>
          <p:cNvSpPr txBox="1"/>
          <p:nvPr/>
        </p:nvSpPr>
        <p:spPr>
          <a:xfrm>
            <a:off x="417123" y="595008"/>
            <a:ext cx="8758858" cy="5076518"/>
          </a:xfrm>
          <a:prstGeom prst="rect">
            <a:avLst/>
          </a:prstGeom>
          <a:noFill/>
        </p:spPr>
        <p:txBody>
          <a:bodyPr wrap="square">
            <a:spAutoFit/>
          </a:bodyPr>
          <a:lstStyle/>
          <a:p>
            <a:pPr marL="381000" marR="0">
              <a:spcBef>
                <a:spcPts val="450"/>
              </a:spcBef>
              <a:spcAft>
                <a:spcPts val="0"/>
              </a:spcAft>
            </a:pPr>
            <a:r>
              <a:rPr lang="en-US" b="1">
                <a:effectLst/>
                <a:latin typeface="Calibri Light" panose="020F0302020204030204" pitchFamily="34" charset="0"/>
                <a:ea typeface="Times New Roman" panose="02020603050405020304" pitchFamily="18" charset="0"/>
                <a:cs typeface="Calibri Light" panose="020F0302020204030204" pitchFamily="34" charset="0"/>
              </a:rPr>
              <a:t>Accountability: Meal Counting and Claiming</a:t>
            </a:r>
          </a:p>
          <a:p>
            <a:pPr marL="381000" marR="0">
              <a:spcBef>
                <a:spcPts val="450"/>
              </a:spcBef>
              <a:spcAft>
                <a:spcPts val="0"/>
              </a:spcAft>
            </a:pPr>
            <a:endParaRPr lang="en-US" sz="800">
              <a:effectLst/>
              <a:latin typeface="Times New Roman" panose="02020603050405020304" pitchFamily="18" charset="0"/>
              <a:ea typeface="Times New Roman" panose="02020603050405020304" pitchFamily="18" charset="0"/>
            </a:endParaRPr>
          </a:p>
          <a:p>
            <a:pPr marL="381000" marR="0">
              <a:lnSpc>
                <a:spcPct val="115000"/>
              </a:lnSpc>
              <a:spcBef>
                <a:spcPts val="0"/>
              </a:spcBef>
              <a:spcAft>
                <a:spcPts val="0"/>
              </a:spcAf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To receive reimbursement, sites must accurately count, record, and claim the number of reimbursable meals </a:t>
            </a:r>
            <a:r>
              <a:rPr lang="en-US" sz="1600" b="1">
                <a:effectLst/>
                <a:latin typeface="Calibri Light" panose="020F0302020204030204" pitchFamily="34" charset="0"/>
                <a:ea typeface="Times New Roman" panose="02020603050405020304" pitchFamily="18" charset="0"/>
                <a:cs typeface="Calibri Light" panose="020F0302020204030204" pitchFamily="34" charset="0"/>
              </a:rPr>
              <a:t>actually</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 served to students by category: Free, Reduced and Paid. The number of meals served Free, Reduced and Paid claimed for reimbursement must have adequate documentation on file to support the claim.</a:t>
            </a:r>
          </a:p>
          <a:p>
            <a:pPr marL="0" marR="0">
              <a:spcBef>
                <a:spcPts val="30"/>
              </a:spcBef>
              <a:spcAft>
                <a:spcPts val="0"/>
              </a:spcAf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 </a:t>
            </a:r>
          </a:p>
          <a:p>
            <a:pPr marL="381000" marR="0">
              <a:spcBef>
                <a:spcPts val="0"/>
              </a:spcBef>
              <a:spcAft>
                <a:spcPts val="0"/>
              </a:spcAf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The meal counting and claiming system includes the following:</a:t>
            </a:r>
          </a:p>
          <a:p>
            <a:pPr marL="381000" marR="0">
              <a:spcBef>
                <a:spcPts val="0"/>
              </a:spcBef>
              <a:spcAft>
                <a:spcPts val="0"/>
              </a:spcAft>
            </a:pPr>
            <a:endParaRPr lang="en-US" sz="1600">
              <a:effectLst/>
              <a:latin typeface="Calibri Light" panose="020F0302020204030204" pitchFamily="34" charset="0"/>
              <a:ea typeface="Times New Roman" panose="02020603050405020304" pitchFamily="18" charset="0"/>
              <a:cs typeface="Calibri Light" panose="020F0302020204030204" pitchFamily="34" charset="0"/>
            </a:endParaRPr>
          </a:p>
          <a:p>
            <a:pPr marL="800100" lvl="1" indent="-342900">
              <a:spcBef>
                <a:spcPts val="205"/>
              </a:spcBef>
              <a:buSzPts val="1200"/>
              <a:buFont typeface="Times New Roman" panose="02020603050405020304" pitchFamily="18" charset="0"/>
              <a:buAutoNum type="arabicPeriod"/>
              <a:tabLst>
                <a:tab pos="838835" algn="l"/>
              </a:tabLst>
            </a:pP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Eligibility Documentation</a:t>
            </a:r>
          </a:p>
          <a:p>
            <a:pPr marL="800100" lvl="1" indent="-342900">
              <a:spcBef>
                <a:spcPts val="210"/>
              </a:spcBef>
              <a:buSzPts val="1200"/>
              <a:buFont typeface="Times New Roman" panose="02020603050405020304" pitchFamily="18" charset="0"/>
              <a:buAutoNum type="arabicPeriod"/>
              <a:tabLst>
                <a:tab pos="838835" algn="l"/>
              </a:tabLst>
            </a:pP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Collection</a:t>
            </a:r>
            <a:r>
              <a:rPr lang="en-US" sz="1600" spc="-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Procedures</a:t>
            </a:r>
          </a:p>
          <a:p>
            <a:pPr marL="800100" lvl="1" indent="-342900">
              <a:spcBef>
                <a:spcPts val="205"/>
              </a:spcBef>
              <a:buSzPts val="1200"/>
              <a:buFont typeface="Times New Roman" panose="02020603050405020304" pitchFamily="18" charset="0"/>
              <a:buAutoNum type="arabicPeriod"/>
              <a:tabLst>
                <a:tab pos="838835" algn="l"/>
              </a:tabLst>
            </a:pP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Point of Service</a:t>
            </a:r>
            <a:r>
              <a:rPr lang="en-US" sz="1600" spc="-1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Counts</a:t>
            </a:r>
          </a:p>
          <a:p>
            <a:pPr marL="800100" lvl="1" indent="-342900">
              <a:spcBef>
                <a:spcPts val="215"/>
              </a:spcBef>
              <a:buSzPts val="1200"/>
              <a:buFont typeface="Times New Roman" panose="02020603050405020304" pitchFamily="18" charset="0"/>
              <a:buAutoNum type="arabicPeriod"/>
              <a:tabLst>
                <a:tab pos="838835" algn="l"/>
              </a:tabLst>
            </a:pP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Reports</a:t>
            </a:r>
          </a:p>
          <a:p>
            <a:pPr marL="800100" lvl="1" indent="-342900">
              <a:spcBef>
                <a:spcPts val="205"/>
              </a:spcBef>
              <a:buSzPts val="1200"/>
              <a:buFont typeface="Times New Roman" panose="02020603050405020304" pitchFamily="18" charset="0"/>
              <a:buAutoNum type="arabicPeriod"/>
              <a:tabLst>
                <a:tab pos="838835" algn="l"/>
              </a:tabLst>
            </a:pP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Claim for</a:t>
            </a:r>
            <a:r>
              <a:rPr lang="en-US" sz="1600" spc="-1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Reimbursement</a:t>
            </a:r>
          </a:p>
          <a:p>
            <a:pPr marL="800100" lvl="1" indent="-342900">
              <a:spcBef>
                <a:spcPts val="200"/>
              </a:spcBef>
              <a:buSzPts val="1200"/>
              <a:buFont typeface="Times New Roman" panose="02020603050405020304" pitchFamily="18" charset="0"/>
              <a:buAutoNum type="arabicPeriod"/>
              <a:tabLst>
                <a:tab pos="838835" algn="l"/>
              </a:tabLst>
            </a:pP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Internal</a:t>
            </a:r>
            <a:r>
              <a:rPr lang="en-US" sz="1600" spc="-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Controls</a:t>
            </a:r>
          </a:p>
          <a:p>
            <a:pPr marL="381000" marR="0">
              <a:lnSpc>
                <a:spcPct val="115000"/>
              </a:lnSpc>
              <a:spcBef>
                <a:spcPts val="0"/>
              </a:spcBef>
              <a:spcAft>
                <a:spcPts val="0"/>
              </a:spcAft>
            </a:pPr>
            <a:br>
              <a:rPr lang="en-US" sz="1600">
                <a:effectLst/>
                <a:latin typeface="Calibri Light" panose="020F0302020204030204" pitchFamily="34" charset="0"/>
                <a:ea typeface="Times New Roman" panose="02020603050405020304" pitchFamily="18" charset="0"/>
                <a:cs typeface="Calibri Light" panose="020F0302020204030204" pitchFamily="34" charset="0"/>
              </a:rPr>
            </a:br>
            <a:r>
              <a:rPr lang="en-US" sz="1600">
                <a:effectLst/>
                <a:latin typeface="Calibri Light" panose="020F0302020204030204" pitchFamily="34" charset="0"/>
                <a:ea typeface="Times New Roman" panose="02020603050405020304" pitchFamily="18" charset="0"/>
                <a:cs typeface="Calibri Light" panose="020F0302020204030204" pitchFamily="34" charset="0"/>
              </a:rPr>
              <a:t>Each of the above elements are important; and all work together to provide accurate and acceptable documentation for meal reimbursement.</a:t>
            </a:r>
          </a:p>
        </p:txBody>
      </p:sp>
    </p:spTree>
    <p:extLst>
      <p:ext uri="{BB962C8B-B14F-4D97-AF65-F5344CB8AC3E}">
        <p14:creationId xmlns:p14="http://schemas.microsoft.com/office/powerpoint/2010/main" val="995115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816682-4010-9F60-3A4F-D57947286538}"/>
              </a:ext>
            </a:extLst>
          </p:cNvPr>
          <p:cNvSpPr txBox="1"/>
          <p:nvPr/>
        </p:nvSpPr>
        <p:spPr>
          <a:xfrm>
            <a:off x="1003853" y="1069692"/>
            <a:ext cx="8709162" cy="4019627"/>
          </a:xfrm>
          <a:prstGeom prst="rect">
            <a:avLst/>
          </a:prstGeom>
          <a:noFill/>
        </p:spPr>
        <p:txBody>
          <a:bodyPr wrap="square" lIns="91440" tIns="45720" rIns="91440" bIns="45720" anchor="t">
            <a:spAutoFit/>
          </a:bodyPr>
          <a:lstStyle/>
          <a:p>
            <a:pPr marR="488950" lvl="0">
              <a:lnSpc>
                <a:spcPct val="107000"/>
              </a:lnSpc>
              <a:spcBef>
                <a:spcPts val="0"/>
              </a:spcBef>
              <a:spcAft>
                <a:spcPts val="0"/>
              </a:spcAft>
              <a:tabLst>
                <a:tab pos="610235" algn="l"/>
              </a:tabLst>
            </a:pPr>
            <a:r>
              <a:rPr lang="en-US" sz="1600" b="1" i="1" spc="-30" dirty="0">
                <a:effectLst/>
                <a:latin typeface="Calibri Light"/>
                <a:ea typeface="Times New Roman" panose="02020603050405020304" pitchFamily="18" charset="0"/>
                <a:cs typeface="Calibri Light"/>
              </a:rPr>
              <a:t>1. Eligibility Documentation </a:t>
            </a:r>
            <a:r>
              <a:rPr lang="en-US" sz="1600" spc="-30" dirty="0">
                <a:effectLst/>
                <a:latin typeface="Calibri Light"/>
                <a:ea typeface="Times New Roman" panose="02020603050405020304" pitchFamily="18" charset="0"/>
                <a:cs typeface="Calibri Light"/>
              </a:rPr>
              <a:t>- The SFA must have documentation to claim free or reduced- price meals for reimbursement. Documentation includes Free and Reduced Price School Meal Applications, Direct Certification list, homeless and/or migrant liaison list, Head</a:t>
            </a:r>
            <a:r>
              <a:rPr lang="en-US" sz="1600" spc="-90" dirty="0">
                <a:effectLst/>
                <a:latin typeface="Calibri Light"/>
                <a:ea typeface="Times New Roman" panose="02020603050405020304" pitchFamily="18" charset="0"/>
                <a:cs typeface="Calibri Light"/>
              </a:rPr>
              <a:t> </a:t>
            </a:r>
            <a:r>
              <a:rPr lang="en-US" sz="1600" spc="-30" dirty="0">
                <a:effectLst/>
                <a:latin typeface="Calibri Light"/>
                <a:ea typeface="Times New Roman" panose="02020603050405020304" pitchFamily="18" charset="0"/>
                <a:cs typeface="Calibri Light"/>
              </a:rPr>
              <a:t>Start list, and lists of residential students in</a:t>
            </a:r>
            <a:r>
              <a:rPr lang="en-US" sz="1600" spc="-5" dirty="0">
                <a:effectLst/>
                <a:latin typeface="Calibri Light"/>
                <a:ea typeface="Times New Roman" panose="02020603050405020304" pitchFamily="18" charset="0"/>
                <a:cs typeface="Calibri Light"/>
              </a:rPr>
              <a:t> </a:t>
            </a:r>
            <a:r>
              <a:rPr lang="en-US" sz="1600" spc="-30" dirty="0">
                <a:effectLst/>
                <a:latin typeface="Calibri Light"/>
                <a:ea typeface="Times New Roman" panose="02020603050405020304" pitchFamily="18" charset="0"/>
                <a:cs typeface="Calibri Light"/>
              </a:rPr>
              <a:t>RCCIs.</a:t>
            </a:r>
          </a:p>
          <a:p>
            <a:pPr marL="342900" marR="488950" lvl="0" indent="-342900">
              <a:lnSpc>
                <a:spcPct val="107000"/>
              </a:lnSpc>
              <a:spcBef>
                <a:spcPts val="0"/>
              </a:spcBef>
              <a:spcAft>
                <a:spcPts val="0"/>
              </a:spcAft>
              <a:buFont typeface="+mj-lt"/>
              <a:buAutoNum type="arabicPeriod"/>
              <a:tabLst>
                <a:tab pos="610235" algn="l"/>
              </a:tabLst>
            </a:pPr>
            <a:endParaRPr lang="en-US" sz="1600" spc="-30">
              <a:effectLst/>
              <a:latin typeface="Calibri Light" panose="020F0302020204030204" pitchFamily="34" charset="0"/>
              <a:ea typeface="Times New Roman" panose="02020603050405020304" pitchFamily="18" charset="0"/>
              <a:cs typeface="Calibri Light" panose="020F0302020204030204" pitchFamily="34" charset="0"/>
            </a:endParaRPr>
          </a:p>
          <a:p>
            <a:pPr marL="0" marR="0">
              <a:spcBef>
                <a:spcPts val="30"/>
              </a:spcBef>
              <a:spcAft>
                <a:spcPts val="0"/>
              </a:spcAft>
            </a:pPr>
            <a:endParaRPr lang="en-US" sz="1600">
              <a:effectLst/>
              <a:latin typeface="Calibri Light" panose="020F0302020204030204" pitchFamily="34" charset="0"/>
              <a:ea typeface="Times New Roman" panose="02020603050405020304" pitchFamily="18" charset="0"/>
              <a:cs typeface="Calibri Light" panose="020F0302020204030204" pitchFamily="34" charset="0"/>
            </a:endParaRPr>
          </a:p>
          <a:p>
            <a:pPr marR="387985" lvl="0">
              <a:lnSpc>
                <a:spcPct val="115000"/>
              </a:lnSpc>
              <a:spcBef>
                <a:spcPts val="0"/>
              </a:spcBef>
              <a:spcAft>
                <a:spcPts val="0"/>
              </a:spcAft>
              <a:tabLst>
                <a:tab pos="610235" algn="l"/>
              </a:tabLst>
            </a:pPr>
            <a:r>
              <a:rPr lang="en-US" sz="1600" b="1" i="1" spc="-30" dirty="0">
                <a:effectLst/>
                <a:latin typeface="Calibri Light"/>
                <a:ea typeface="Times New Roman" panose="02020603050405020304" pitchFamily="18" charset="0"/>
                <a:cs typeface="Calibri Light"/>
              </a:rPr>
              <a:t>2. Collection Procedures </a:t>
            </a:r>
            <a:r>
              <a:rPr lang="en-US" sz="1600" spc="-30" dirty="0">
                <a:effectLst/>
                <a:latin typeface="Calibri Light"/>
                <a:ea typeface="Times New Roman" panose="02020603050405020304" pitchFamily="18" charset="0"/>
                <a:cs typeface="Calibri Light"/>
              </a:rPr>
              <a:t>– Different systems may be used to collect payment for student</a:t>
            </a:r>
            <a:r>
              <a:rPr lang="en-US" sz="1600" spc="-80" dirty="0">
                <a:effectLst/>
                <a:latin typeface="Calibri Light"/>
                <a:ea typeface="Times New Roman" panose="02020603050405020304" pitchFamily="18" charset="0"/>
                <a:cs typeface="Calibri Light"/>
              </a:rPr>
              <a:t> </a:t>
            </a:r>
            <a:r>
              <a:rPr lang="en-US" sz="1600" spc="-30" dirty="0">
                <a:effectLst/>
                <a:latin typeface="Calibri Light"/>
                <a:ea typeface="Times New Roman" panose="02020603050405020304" pitchFamily="18" charset="0"/>
                <a:cs typeface="Calibri Light"/>
              </a:rPr>
              <a:t>meals. These include pre-payment, post-payment and payment at the Point of Service. Regardless of the means used to collect payment, the SFA must prevent overt identification to keep students’ eligibility for free or reduced meals</a:t>
            </a:r>
            <a:r>
              <a:rPr lang="en-US" sz="1600" spc="-35" dirty="0">
                <a:effectLst/>
                <a:latin typeface="Calibri Light"/>
                <a:ea typeface="Times New Roman" panose="02020603050405020304" pitchFamily="18" charset="0"/>
                <a:cs typeface="Calibri Light"/>
              </a:rPr>
              <a:t> </a:t>
            </a:r>
            <a:r>
              <a:rPr lang="en-US" sz="1600" spc="-30" dirty="0">
                <a:effectLst/>
                <a:latin typeface="Calibri Light"/>
                <a:ea typeface="Times New Roman" panose="02020603050405020304" pitchFamily="18" charset="0"/>
                <a:cs typeface="Calibri Light"/>
              </a:rPr>
              <a:t>confidential.</a:t>
            </a:r>
          </a:p>
          <a:p>
            <a:pPr marL="0" marR="0">
              <a:spcBef>
                <a:spcPts val="35"/>
              </a:spcBef>
              <a:spcAft>
                <a:spcPts val="0"/>
              </a:spcAft>
            </a:pPr>
            <a:endParaRPr lang="en-US" sz="1600">
              <a:latin typeface="Calibri Light" panose="020F0302020204030204" pitchFamily="34" charset="0"/>
              <a:ea typeface="Times New Roman" panose="02020603050405020304" pitchFamily="18" charset="0"/>
              <a:cs typeface="Calibri Light" panose="020F0302020204030204" pitchFamily="34" charset="0"/>
            </a:endParaRPr>
          </a:p>
          <a:p>
            <a:pPr>
              <a:spcBef>
                <a:spcPts val="35"/>
              </a:spcBef>
            </a:pPr>
            <a:r>
              <a:rPr lang="en-US" sz="1600" b="1" i="1" spc="-30" dirty="0">
                <a:effectLst/>
                <a:latin typeface="Calibri Light"/>
                <a:ea typeface="Times New Roman" panose="02020603050405020304" pitchFamily="18" charset="0"/>
                <a:cs typeface="Calibri Light"/>
              </a:rPr>
              <a:t>3. Point of Service Counts(for non-special provision schools) </a:t>
            </a:r>
            <a:r>
              <a:rPr lang="en-US" sz="1600" spc="-30" dirty="0">
                <a:effectLst/>
                <a:latin typeface="Calibri Light"/>
                <a:ea typeface="Times New Roman" panose="02020603050405020304" pitchFamily="18" charset="0"/>
                <a:cs typeface="Calibri Light"/>
              </a:rPr>
              <a:t>- Meals </a:t>
            </a:r>
            <a:r>
              <a:rPr lang="en-US" sz="1600" b="1" spc="-30" dirty="0">
                <a:effectLst/>
                <a:latin typeface="Calibri Light"/>
                <a:ea typeface="Times New Roman" panose="02020603050405020304" pitchFamily="18" charset="0"/>
                <a:cs typeface="Calibri Light"/>
              </a:rPr>
              <a:t>must </a:t>
            </a:r>
            <a:r>
              <a:rPr lang="en-US" sz="1600" spc="-30" dirty="0">
                <a:effectLst/>
                <a:latin typeface="Calibri Light"/>
                <a:ea typeface="Times New Roman" panose="02020603050405020304" pitchFamily="18" charset="0"/>
                <a:cs typeface="Calibri Light"/>
              </a:rPr>
              <a:t>be counted daily at the Point of Service (POS), the point in the food service line where it can be determined that a reimbursable meal, containing all required components, has been served to an eligible student. Alternative systems, including remote serving areas such as classrooms, must be pre-approved by the </a:t>
            </a:r>
            <a:r>
              <a:rPr lang="en-US" sz="1600" spc="-30" dirty="0">
                <a:latin typeface="Calibri Light"/>
                <a:ea typeface="Times New Roman" panose="02020603050405020304" pitchFamily="18" charset="0"/>
                <a:cs typeface="Calibri Light"/>
              </a:rPr>
              <a:t>state agency</a:t>
            </a:r>
            <a:r>
              <a:rPr lang="en-US" sz="1600" spc="-30" dirty="0">
                <a:effectLst/>
                <a:latin typeface="Calibri Light"/>
                <a:ea typeface="Times New Roman" panose="02020603050405020304" pitchFamily="18" charset="0"/>
                <a:cs typeface="Calibri Light"/>
              </a:rPr>
              <a:t>.</a:t>
            </a:r>
          </a:p>
        </p:txBody>
      </p:sp>
    </p:spTree>
    <p:extLst>
      <p:ext uri="{BB962C8B-B14F-4D97-AF65-F5344CB8AC3E}">
        <p14:creationId xmlns:p14="http://schemas.microsoft.com/office/powerpoint/2010/main" val="2273317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F162CF-573F-4639-AF5E-5FED4D67E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77" y="609600"/>
            <a:ext cx="9659904"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1184EC1-51E8-4ADB-E378-1D39E7881A2F}"/>
              </a:ext>
            </a:extLst>
          </p:cNvPr>
          <p:cNvPicPr>
            <a:picLocks noChangeAspect="1"/>
          </p:cNvPicPr>
          <p:nvPr/>
        </p:nvPicPr>
        <p:blipFill>
          <a:blip r:embed="rId2"/>
          <a:stretch>
            <a:fillRect/>
          </a:stretch>
        </p:blipFill>
        <p:spPr>
          <a:xfrm>
            <a:off x="1363064" y="1764267"/>
            <a:ext cx="8022809" cy="3329466"/>
          </a:xfrm>
          <a:prstGeom prst="rect">
            <a:avLst/>
          </a:prstGeom>
          <a:ln>
            <a:noFill/>
          </a:ln>
          <a:effectLst/>
        </p:spPr>
      </p:pic>
      <p:pic>
        <p:nvPicPr>
          <p:cNvPr id="10" name="Picture 9">
            <a:extLst>
              <a:ext uri="{FF2B5EF4-FFF2-40B4-BE49-F238E27FC236}">
                <a16:creationId xmlns:a16="http://schemas.microsoft.com/office/drawing/2014/main" id="{5DE918B2-3C9B-4C0E-9303-1C05C39F1E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a:extLst>
              <a:ext uri="{FF2B5EF4-FFF2-40B4-BE49-F238E27FC236}">
                <a16:creationId xmlns:a16="http://schemas.microsoft.com/office/drawing/2014/main" id="{13D5C902-E4C0-4AFC-9EFC-3D1605AC5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0613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1393EF-EE7C-8EE7-C971-E970B0972D6F}"/>
              </a:ext>
            </a:extLst>
          </p:cNvPr>
          <p:cNvSpPr txBox="1"/>
          <p:nvPr/>
        </p:nvSpPr>
        <p:spPr>
          <a:xfrm>
            <a:off x="616226" y="695739"/>
            <a:ext cx="8527774" cy="5429050"/>
          </a:xfrm>
          <a:prstGeom prst="rect">
            <a:avLst/>
          </a:prstGeom>
          <a:noFill/>
        </p:spPr>
        <p:txBody>
          <a:bodyPr wrap="square">
            <a:spAutoFit/>
          </a:bodyPr>
          <a:lstStyle/>
          <a:p>
            <a:pPr marR="537210" lvl="0">
              <a:lnSpc>
                <a:spcPct val="115000"/>
              </a:lnSpc>
              <a:spcBef>
                <a:spcPts val="450"/>
              </a:spcBef>
              <a:spcAft>
                <a:spcPts val="0"/>
              </a:spcAft>
              <a:tabLst>
                <a:tab pos="610235" algn="l"/>
              </a:tabLst>
            </a:pPr>
            <a:r>
              <a:rPr lang="en-US" sz="1600" b="1" i="1" spc="-30">
                <a:effectLst/>
                <a:latin typeface="Calibri Light" panose="020F0302020204030204" pitchFamily="34" charset="0"/>
                <a:ea typeface="Times New Roman" panose="02020603050405020304" pitchFamily="18" charset="0"/>
                <a:cs typeface="Calibri Light" panose="020F0302020204030204" pitchFamily="34" charset="0"/>
              </a:rPr>
              <a:t>4. Reports </a:t>
            </a:r>
            <a:r>
              <a:rPr lang="en-US" sz="1600" spc="-30">
                <a:effectLst/>
                <a:latin typeface="Calibri Light" panose="020F0302020204030204" pitchFamily="34" charset="0"/>
                <a:ea typeface="Times New Roman" panose="02020603050405020304" pitchFamily="18" charset="0"/>
                <a:cs typeface="Calibri Light" panose="020F0302020204030204" pitchFamily="34" charset="0"/>
              </a:rPr>
              <a:t>– The numbers of reimbursable meals served daily, by category of eligible</a:t>
            </a:r>
            <a:r>
              <a:rPr lang="en-US" sz="1600" spc="-10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spc="-30">
                <a:effectLst/>
                <a:latin typeface="Calibri Light" panose="020F0302020204030204" pitchFamily="34" charset="0"/>
                <a:ea typeface="Times New Roman" panose="02020603050405020304" pitchFamily="18" charset="0"/>
                <a:cs typeface="Calibri Light" panose="020F0302020204030204" pitchFamily="34" charset="0"/>
              </a:rPr>
              <a:t>students are recorded and reported by personnel trained to observe and record reimbursable</a:t>
            </a:r>
            <a:r>
              <a:rPr lang="en-US" sz="1600" spc="-7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spc="-30">
                <a:effectLst/>
                <a:latin typeface="Calibri Light" panose="020F0302020204030204" pitchFamily="34" charset="0"/>
                <a:ea typeface="Times New Roman" panose="02020603050405020304" pitchFamily="18" charset="0"/>
                <a:cs typeface="Calibri Light" panose="020F0302020204030204" pitchFamily="34" charset="0"/>
              </a:rPr>
              <a:t>meals.</a:t>
            </a:r>
          </a:p>
          <a:p>
            <a:pPr marR="477520" lvl="1">
              <a:lnSpc>
                <a:spcPct val="115000"/>
              </a:lnSpc>
              <a:spcBef>
                <a:spcPts val="0"/>
              </a:spcBef>
              <a:spcAft>
                <a:spcPts val="0"/>
              </a:spcAft>
              <a:buSzPts val="1200"/>
              <a:tabLst>
                <a:tab pos="896620" algn="l"/>
              </a:tabLst>
            </a:pPr>
            <a:endParaRPr lang="en-US" sz="1600">
              <a:latin typeface="Calibri Light" panose="020F0302020204030204" pitchFamily="34" charset="0"/>
              <a:cs typeface="Calibri Light" panose="020F0302020204030204" pitchFamily="34" charset="0"/>
            </a:endParaRPr>
          </a:p>
          <a:p>
            <a:pPr marL="742950" marR="477520" lvl="1" indent="-285750">
              <a:lnSpc>
                <a:spcPct val="115000"/>
              </a:lnSpc>
              <a:spcBef>
                <a:spcPts val="0"/>
              </a:spcBef>
              <a:spcAft>
                <a:spcPts val="0"/>
              </a:spcAft>
              <a:buSzPts val="1200"/>
              <a:buFont typeface="Arial" panose="020B0604020202020204" pitchFamily="34" charset="0"/>
              <a:buChar char="•"/>
              <a:tabLst>
                <a:tab pos="896620" algn="l"/>
              </a:tabLst>
            </a:pPr>
            <a:r>
              <a:rPr lang="en-US" sz="1600" spc="-40">
                <a:effectLst/>
                <a:latin typeface="Calibri Light" panose="020F0302020204030204" pitchFamily="34" charset="0"/>
                <a:ea typeface="Times New Roman" panose="02020603050405020304" pitchFamily="18" charset="0"/>
                <a:cs typeface="Calibri Light" panose="020F0302020204030204" pitchFamily="34" charset="0"/>
              </a:rPr>
              <a:t>Meal Count Edit Check - the SFA must evaluate the lunch meal counts for each site prior to submission of the Claim for Reimbursement. The Daily Record Form: School Lunch found on our website under ‘Forms’ &gt; ‘Daily Operations Forms’, will assist </a:t>
            </a:r>
            <a:r>
              <a:rPr lang="en-US" sz="1600" spc="-15">
                <a:effectLst/>
                <a:latin typeface="Calibri Light" panose="020F0302020204030204" pitchFamily="34" charset="0"/>
                <a:ea typeface="Times New Roman" panose="02020603050405020304" pitchFamily="18" charset="0"/>
                <a:cs typeface="Calibri Light" panose="020F0302020204030204" pitchFamily="34" charset="0"/>
              </a:rPr>
              <a:t>you </a:t>
            </a:r>
            <a:r>
              <a:rPr lang="en-US" sz="1600" spc="-40">
                <a:effectLst/>
                <a:latin typeface="Calibri Light" panose="020F0302020204030204" pitchFamily="34" charset="0"/>
                <a:ea typeface="Times New Roman" panose="02020603050405020304" pitchFamily="18" charset="0"/>
                <a:cs typeface="Calibri Light" panose="020F0302020204030204" pitchFamily="34" charset="0"/>
              </a:rPr>
              <a:t>in performing an edit check and will help identify and prevent errors in recording and consolidating meal</a:t>
            </a:r>
            <a:r>
              <a:rPr lang="en-US" sz="1600" spc="-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spc="-40">
                <a:effectLst/>
                <a:latin typeface="Calibri Light" panose="020F0302020204030204" pitchFamily="34" charset="0"/>
                <a:ea typeface="Times New Roman" panose="02020603050405020304" pitchFamily="18" charset="0"/>
                <a:cs typeface="Calibri Light" panose="020F0302020204030204" pitchFamily="34" charset="0"/>
              </a:rPr>
              <a:t>counts.</a:t>
            </a:r>
          </a:p>
          <a:p>
            <a:pPr marL="1200150" marR="556895" lvl="2" indent="-285750">
              <a:lnSpc>
                <a:spcPct val="113000"/>
              </a:lnSpc>
              <a:spcBef>
                <a:spcPts val="370"/>
              </a:spcBef>
              <a:spcAft>
                <a:spcPts val="0"/>
              </a:spcAft>
              <a:buSzPts val="1200"/>
              <a:buFont typeface="Arial" panose="020B0604020202020204" pitchFamily="34" charset="0"/>
              <a:buChar char="•"/>
              <a:tabLst>
                <a:tab pos="1295400" algn="l"/>
                <a:tab pos="1296035" algn="l"/>
              </a:tabLs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The process compares the daily number of free, reduced-price and paid</a:t>
            </a:r>
            <a:r>
              <a:rPr lang="en-US" sz="1600" spc="-6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lunches claimed for each site to the</a:t>
            </a:r>
            <a:r>
              <a:rPr lang="en-US" sz="1600" spc="-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following:</a:t>
            </a:r>
            <a:endParaRPr lang="en-US" sz="1600">
              <a:effectLst/>
              <a:latin typeface="Calibri Light" panose="020F0302020204030204" pitchFamily="34" charset="0"/>
              <a:ea typeface="Symbol" panose="05050102010706020507" pitchFamily="18" charset="2"/>
              <a:cs typeface="Calibri Light" panose="020F0302020204030204" pitchFamily="34" charset="0"/>
            </a:endParaRPr>
          </a:p>
          <a:p>
            <a:pPr marL="1600200" marR="0" lvl="3" indent="-228600">
              <a:spcBef>
                <a:spcPts val="15"/>
              </a:spcBef>
              <a:spcAft>
                <a:spcPts val="0"/>
              </a:spcAft>
              <a:buSzPts val="1200"/>
              <a:buFont typeface="Courier New" panose="02070309020205020404" pitchFamily="49" charset="0"/>
              <a:buChar char="o"/>
              <a:tabLst>
                <a:tab pos="2209800" algn="l"/>
                <a:tab pos="2210435" algn="l"/>
              </a:tabLst>
            </a:pP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Highest number of eligible students by</a:t>
            </a:r>
            <a:r>
              <a:rPr lang="en-US" sz="1600" spc="-3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category</a:t>
            </a:r>
            <a:endParaRPr lang="en-US" sz="1600" spc="-25">
              <a:effectLst/>
              <a:latin typeface="Calibri Light" panose="020F0302020204030204" pitchFamily="34" charset="0"/>
              <a:ea typeface="Courier New" panose="02070309020205020404" pitchFamily="49" charset="0"/>
              <a:cs typeface="Calibri Light" panose="020F0302020204030204" pitchFamily="34" charset="0"/>
            </a:endParaRPr>
          </a:p>
          <a:p>
            <a:pPr marL="1600200" marR="0" lvl="3" indent="-228600">
              <a:spcBef>
                <a:spcPts val="105"/>
              </a:spcBef>
              <a:spcAft>
                <a:spcPts val="0"/>
              </a:spcAft>
              <a:buSzPts val="1200"/>
              <a:buFont typeface="Courier New" panose="02070309020205020404" pitchFamily="49" charset="0"/>
              <a:buChar char="o"/>
              <a:tabLst>
                <a:tab pos="2209800" algn="l"/>
                <a:tab pos="2210435" algn="l"/>
              </a:tabLst>
            </a:pP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Attendance-adjusted eligible students for each</a:t>
            </a:r>
            <a:r>
              <a:rPr lang="en-US" sz="1600" spc="-1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category</a:t>
            </a:r>
            <a:endParaRPr lang="en-US" sz="1600" spc="-25">
              <a:effectLst/>
              <a:latin typeface="Calibri Light" panose="020F0302020204030204" pitchFamily="34" charset="0"/>
              <a:ea typeface="Courier New" panose="02070309020205020404" pitchFamily="49" charset="0"/>
              <a:cs typeface="Calibri Light" panose="020F0302020204030204" pitchFamily="34" charset="0"/>
            </a:endParaRPr>
          </a:p>
          <a:p>
            <a:pPr marL="1200150" marR="529590" lvl="2" indent="-285750">
              <a:lnSpc>
                <a:spcPct val="115000"/>
              </a:lnSpc>
              <a:spcBef>
                <a:spcPts val="100"/>
              </a:spcBef>
              <a:spcAft>
                <a:spcPts val="0"/>
              </a:spcAft>
              <a:buSzPts val="1200"/>
              <a:buFont typeface="Arial" panose="020B0604020202020204" pitchFamily="34" charset="0"/>
              <a:buChar char="•"/>
              <a:tabLst>
                <a:tab pos="1295400" algn="l"/>
                <a:tab pos="1296035" algn="l"/>
              </a:tabLs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The Daily Record Form: School Lunch also compares the monthly number of free, reduced and paid lunches claimed for each site to the maximum number of meals allowable to the total number of meals claimed by</a:t>
            </a:r>
            <a:r>
              <a:rPr lang="en-US" sz="1600" spc="-3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category.</a:t>
            </a:r>
            <a:endParaRPr lang="en-US" sz="1600">
              <a:effectLst/>
              <a:latin typeface="Calibri Light" panose="020F0302020204030204" pitchFamily="34" charset="0"/>
              <a:ea typeface="Symbol" panose="05050102010706020507" pitchFamily="18" charset="2"/>
              <a:cs typeface="Calibri Light" panose="020F0302020204030204" pitchFamily="34" charset="0"/>
            </a:endParaRPr>
          </a:p>
          <a:p>
            <a:pPr marL="1200150" marR="734060" lvl="2" indent="-285750">
              <a:lnSpc>
                <a:spcPct val="113000"/>
              </a:lnSpc>
              <a:spcBef>
                <a:spcPts val="0"/>
              </a:spcBef>
              <a:spcAft>
                <a:spcPts val="0"/>
              </a:spcAft>
              <a:buSzPts val="1200"/>
              <a:buFont typeface="Arial" panose="020B0604020202020204" pitchFamily="34" charset="0"/>
              <a:buChar char="•"/>
              <a:tabLst>
                <a:tab pos="1295400" algn="l"/>
                <a:tab pos="1296035" algn="l"/>
              </a:tabLs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It is required that the meal count edit form is completed each month for</a:t>
            </a:r>
            <a:r>
              <a:rPr lang="en-US" sz="1600" spc="-6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sites participating in</a:t>
            </a:r>
            <a:r>
              <a:rPr lang="en-US" sz="1600" spc="-1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NSLP.</a:t>
            </a:r>
            <a:endParaRPr lang="en-US" sz="1600">
              <a:effectLst/>
              <a:latin typeface="Calibri Light" panose="020F0302020204030204" pitchFamily="34" charset="0"/>
              <a:ea typeface="Symbol" panose="05050102010706020507" pitchFamily="18" charset="2"/>
              <a:cs typeface="Calibri Light" panose="020F0302020204030204" pitchFamily="34" charset="0"/>
            </a:endParaRPr>
          </a:p>
          <a:p>
            <a:pPr marL="1200150" marR="543560" lvl="2" indent="-285750">
              <a:lnSpc>
                <a:spcPct val="113000"/>
              </a:lnSpc>
              <a:spcBef>
                <a:spcPts val="0"/>
              </a:spcBef>
              <a:spcAft>
                <a:spcPts val="0"/>
              </a:spcAft>
              <a:buSzPts val="1200"/>
              <a:buFont typeface="Arial" panose="020B0604020202020204" pitchFamily="34" charset="0"/>
              <a:buChar char="•"/>
              <a:tabLst>
                <a:tab pos="1295400" algn="l"/>
                <a:tab pos="1296035" algn="l"/>
              </a:tabLs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When completing the meal count edit form normal rounding rules do not</a:t>
            </a:r>
            <a:r>
              <a:rPr lang="en-US" sz="1600" spc="-6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apply. Do not round up; leave the decimal should one occur during</a:t>
            </a:r>
            <a:r>
              <a:rPr lang="en-US" sz="1600" spc="-3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calculations.</a:t>
            </a:r>
            <a:endParaRPr lang="en-US" sz="1600">
              <a:effectLst/>
              <a:latin typeface="Calibri Light" panose="020F0302020204030204" pitchFamily="34" charset="0"/>
              <a:ea typeface="Symbol" panose="05050102010706020507" pitchFamily="18" charset="2"/>
              <a:cs typeface="Calibri Light" panose="020F0302020204030204" pitchFamily="34" charset="0"/>
            </a:endParaRPr>
          </a:p>
          <a:p>
            <a:pPr marL="742950" marR="477520" lvl="1" indent="-285750">
              <a:lnSpc>
                <a:spcPct val="115000"/>
              </a:lnSpc>
              <a:spcBef>
                <a:spcPts val="0"/>
              </a:spcBef>
              <a:spcAft>
                <a:spcPts val="0"/>
              </a:spcAft>
              <a:buSzPts val="1200"/>
              <a:buFont typeface="Arial" panose="020B0604020202020204" pitchFamily="34" charset="0"/>
              <a:buChar char="•"/>
              <a:tabLst>
                <a:tab pos="896620" algn="l"/>
              </a:tabLst>
            </a:pPr>
            <a:endParaRPr lang="en-US" sz="1600" spc="-40">
              <a:effectLst/>
              <a:latin typeface="Calibri Light" panose="020F0302020204030204" pitchFamily="34" charset="0"/>
              <a:ea typeface="Times New Roman" panose="02020603050405020304" pitchFamily="18" charset="0"/>
              <a:cs typeface="Calibri Light" panose="020F0302020204030204" pitchFamily="34" charset="0"/>
            </a:endParaRPr>
          </a:p>
        </p:txBody>
      </p:sp>
    </p:spTree>
    <p:extLst>
      <p:ext uri="{BB962C8B-B14F-4D97-AF65-F5344CB8AC3E}">
        <p14:creationId xmlns:p14="http://schemas.microsoft.com/office/powerpoint/2010/main" val="1672038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46D63C-DA33-8507-A145-0C2E1FD277A4}"/>
              </a:ext>
            </a:extLst>
          </p:cNvPr>
          <p:cNvSpPr txBox="1"/>
          <p:nvPr/>
        </p:nvSpPr>
        <p:spPr>
          <a:xfrm>
            <a:off x="1103243" y="785191"/>
            <a:ext cx="8043241" cy="5064848"/>
          </a:xfrm>
          <a:prstGeom prst="rect">
            <a:avLst/>
          </a:prstGeom>
          <a:noFill/>
        </p:spPr>
        <p:txBody>
          <a:bodyPr wrap="square">
            <a:spAutoFit/>
          </a:bodyPr>
          <a:lstStyle/>
          <a:p>
            <a:pPr marL="381000" marR="0">
              <a:lnSpc>
                <a:spcPct val="115000"/>
              </a:lnSpc>
              <a:spcBef>
                <a:spcPts val="0"/>
              </a:spcBef>
              <a:spcAft>
                <a:spcPts val="0"/>
              </a:spcAf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The SFA shall promptly follow-up through phone contact, on-site visits or other means when the internal controls used by the school(s) or SFA for the claims process indicate the likelihood of meal count problems. When problems or errors are identified, the meal counts shall be corrected prior to submission of the monthly Claim for Reimbursement. Improvements to the meal count system shall be made to ensure that the meal counting system consistently results in meal counts of the actual number of reimbursable free, reduced and paid meals served for each day of operation.</a:t>
            </a:r>
            <a:endParaRPr lang="en-US" sz="1600">
              <a:latin typeface="Calibri Light" panose="020F0302020204030204" pitchFamily="34" charset="0"/>
              <a:ea typeface="Times New Roman" panose="02020603050405020304" pitchFamily="18" charset="0"/>
              <a:cs typeface="Calibri Light" panose="020F0302020204030204" pitchFamily="34" charset="0"/>
            </a:endParaRPr>
          </a:p>
          <a:p>
            <a:pPr marL="0" marR="0">
              <a:spcBef>
                <a:spcPts val="25"/>
              </a:spcBef>
              <a:spcAft>
                <a:spcPts val="0"/>
              </a:spcAft>
            </a:pPr>
            <a:endParaRPr lang="en-US" sz="1600" i="1" spc="-35">
              <a:effectLst/>
              <a:latin typeface="Calibri Light" panose="020F0302020204030204" pitchFamily="34" charset="0"/>
              <a:ea typeface="Times New Roman" panose="02020603050405020304" pitchFamily="18" charset="0"/>
              <a:cs typeface="Calibri Light" panose="020F0302020204030204" pitchFamily="34" charset="0"/>
            </a:endParaRPr>
          </a:p>
          <a:p>
            <a:pPr marL="342900" marR="0" indent="-342900">
              <a:spcBef>
                <a:spcPts val="25"/>
              </a:spcBef>
              <a:spcAft>
                <a:spcPts val="0"/>
              </a:spcAft>
              <a:buAutoNum type="arabicPeriod" startAt="5"/>
            </a:pPr>
            <a:r>
              <a:rPr lang="en-US" sz="1600" b="1" i="1" spc="-35">
                <a:effectLst/>
                <a:latin typeface="Calibri Light" panose="020F0302020204030204" pitchFamily="34" charset="0"/>
                <a:ea typeface="Times New Roman" panose="02020603050405020304" pitchFamily="18" charset="0"/>
                <a:cs typeface="Calibri Light" panose="020F0302020204030204" pitchFamily="34" charset="0"/>
              </a:rPr>
              <a:t>School Detail &amp; Claim for Reimbursement </a:t>
            </a:r>
            <a:r>
              <a:rPr lang="en-US" sz="1600" spc="-35">
                <a:effectLst/>
                <a:latin typeface="Calibri Light" panose="020F0302020204030204" pitchFamily="34" charset="0"/>
                <a:ea typeface="Times New Roman" panose="02020603050405020304" pitchFamily="18" charset="0"/>
                <a:cs typeface="Calibri Light" panose="020F0302020204030204" pitchFamily="34" charset="0"/>
              </a:rPr>
              <a:t>– This is how SFAs report required information to receive subsidy payment for meals served. The monthly Claim for Reimbursement is submitted electronically by the SFA in the Nutrition Claims Portal </a:t>
            </a:r>
            <a:r>
              <a:rPr lang="en-US" sz="1600" u="sng" spc="-35">
                <a:solidFill>
                  <a:srgbClr val="0000FF"/>
                </a:solidFill>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hlinkClick r:id="rId2"/>
              </a:rPr>
              <a:t>New Mexico Student Nutrition Claims Welcome and Alerts (state.nm.us)</a:t>
            </a:r>
            <a:endParaRPr lang="en-US" sz="1600"/>
          </a:p>
          <a:p>
            <a:pPr marR="0">
              <a:spcBef>
                <a:spcPts val="25"/>
              </a:spcBef>
              <a:spcAft>
                <a:spcPts val="0"/>
              </a:spcAft>
            </a:pPr>
            <a:endParaRPr lang="en-US" sz="1600" i="1" spc="-35">
              <a:effectLst/>
              <a:latin typeface="Calibri Light" panose="020F0302020204030204" pitchFamily="34" charset="0"/>
              <a:ea typeface="Times New Roman" panose="02020603050405020304" pitchFamily="18" charset="0"/>
              <a:cs typeface="Calibri Light" panose="020F0302020204030204" pitchFamily="34" charset="0"/>
            </a:endParaRPr>
          </a:p>
          <a:p>
            <a:pPr marL="0" marR="0">
              <a:spcBef>
                <a:spcPts val="0"/>
              </a:spcBef>
              <a:spcAft>
                <a:spcPts val="0"/>
              </a:spcAft>
            </a:pPr>
            <a:r>
              <a:rPr lang="en-US" sz="1600" b="1" i="1" spc="-35">
                <a:effectLst/>
                <a:latin typeface="Calibri Light" panose="020F0302020204030204" pitchFamily="34" charset="0"/>
                <a:ea typeface="Times New Roman" panose="02020603050405020304" pitchFamily="18" charset="0"/>
                <a:cs typeface="Calibri Light" panose="020F0302020204030204" pitchFamily="34" charset="0"/>
              </a:rPr>
              <a:t>6. Internal Controls </a:t>
            </a:r>
            <a:r>
              <a:rPr lang="en-US" sz="1600" spc="-35">
                <a:effectLst/>
                <a:latin typeface="Calibri Light" panose="020F0302020204030204" pitchFamily="34" charset="0"/>
                <a:ea typeface="Times New Roman" panose="02020603050405020304" pitchFamily="18" charset="0"/>
                <a:cs typeface="Calibri Light" panose="020F0302020204030204" pitchFamily="34" charset="0"/>
              </a:rPr>
              <a:t>- The SFA must establish internal controls to ensure an accurate</a:t>
            </a:r>
            <a:r>
              <a:rPr lang="en-US" sz="1600" spc="-7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spc="-35">
                <a:effectLst/>
                <a:latin typeface="Calibri Light" panose="020F0302020204030204" pitchFamily="34" charset="0"/>
                <a:ea typeface="Times New Roman" panose="02020603050405020304" pitchFamily="18" charset="0"/>
                <a:cs typeface="Calibri Light" panose="020F0302020204030204" pitchFamily="34" charset="0"/>
              </a:rPr>
              <a:t>Claim for Reimbursement has been made. Here are a few examples of internal controls:</a:t>
            </a:r>
          </a:p>
          <a:p>
            <a:pPr marL="742950" marR="0" lvl="1" indent="-285750">
              <a:lnSpc>
                <a:spcPts val="1460"/>
              </a:lnSpc>
              <a:spcBef>
                <a:spcPts val="0"/>
              </a:spcBef>
              <a:spcAft>
                <a:spcPts val="0"/>
              </a:spcAft>
              <a:buSzPts val="1200"/>
              <a:buFont typeface="Symbol" panose="05050102010706020507" pitchFamily="18" charset="2"/>
              <a:buChar char=""/>
              <a:tabLst>
                <a:tab pos="1295400" algn="l"/>
                <a:tab pos="1296035" algn="l"/>
              </a:tabLs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Segregation of</a:t>
            </a:r>
            <a:r>
              <a:rPr lang="en-US" sz="1600" spc="-1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duties</a:t>
            </a:r>
            <a:endParaRPr lang="en-US" sz="1600">
              <a:effectLst/>
              <a:latin typeface="Calibri Light" panose="020F0302020204030204" pitchFamily="34" charset="0"/>
              <a:ea typeface="Symbol" panose="05050102010706020507" pitchFamily="18" charset="2"/>
              <a:cs typeface="Calibri Light" panose="020F0302020204030204" pitchFamily="34" charset="0"/>
            </a:endParaRPr>
          </a:p>
          <a:p>
            <a:pPr marL="742950" marR="459105" lvl="1" indent="-285750">
              <a:lnSpc>
                <a:spcPct val="113000"/>
              </a:lnSpc>
              <a:spcBef>
                <a:spcPts val="210"/>
              </a:spcBef>
              <a:spcAft>
                <a:spcPts val="0"/>
              </a:spcAft>
              <a:buSzPts val="1200"/>
              <a:buFont typeface="Symbol" panose="05050102010706020507" pitchFamily="18" charset="2"/>
              <a:buChar char=""/>
              <a:tabLst>
                <a:tab pos="1295400" algn="l"/>
                <a:tab pos="1296035" algn="l"/>
              </a:tabLs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On-site visits – required to be completed for each site prior to February 1 of</a:t>
            </a:r>
            <a:r>
              <a:rPr lang="en-US" sz="1600" spc="-8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each year</a:t>
            </a:r>
            <a:endParaRPr lang="en-US" sz="1600">
              <a:effectLst/>
              <a:latin typeface="Calibri Light" panose="020F0302020204030204" pitchFamily="34" charset="0"/>
              <a:ea typeface="Symbol" panose="05050102010706020507" pitchFamily="18" charset="2"/>
              <a:cs typeface="Calibri Light" panose="020F0302020204030204" pitchFamily="34" charset="0"/>
            </a:endParaRPr>
          </a:p>
          <a:p>
            <a:pPr marL="742950" marR="0" lvl="1" indent="-285750">
              <a:spcBef>
                <a:spcPts val="0"/>
              </a:spcBef>
              <a:spcAft>
                <a:spcPts val="0"/>
              </a:spcAft>
              <a:buSzPts val="1200"/>
              <a:buFont typeface="Symbol" panose="05050102010706020507" pitchFamily="18" charset="2"/>
              <a:buChar char=""/>
              <a:tabLst>
                <a:tab pos="1295400" algn="l"/>
                <a:tab pos="1296035" algn="l"/>
              </a:tabLs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Reconciliation of production records to</a:t>
            </a:r>
            <a:r>
              <a:rPr lang="en-US" sz="1600" spc="-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a:effectLst/>
                <a:latin typeface="Calibri Light" panose="020F0302020204030204" pitchFamily="34" charset="0"/>
                <a:ea typeface="Times New Roman" panose="02020603050405020304" pitchFamily="18" charset="0"/>
                <a:cs typeface="Calibri Light" panose="020F0302020204030204" pitchFamily="34" charset="0"/>
              </a:rPr>
              <a:t>meals</a:t>
            </a:r>
            <a:endParaRPr lang="en-US" sz="1600">
              <a:effectLst/>
              <a:latin typeface="Calibri Light" panose="020F0302020204030204" pitchFamily="34" charset="0"/>
              <a:ea typeface="Symbol" panose="05050102010706020507" pitchFamily="18" charset="2"/>
              <a:cs typeface="Calibri Light" panose="020F0302020204030204" pitchFamily="34" charset="0"/>
            </a:endParaRPr>
          </a:p>
        </p:txBody>
      </p:sp>
    </p:spTree>
    <p:extLst>
      <p:ext uri="{BB962C8B-B14F-4D97-AF65-F5344CB8AC3E}">
        <p14:creationId xmlns:p14="http://schemas.microsoft.com/office/powerpoint/2010/main" val="2383741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405AD7-5892-9747-7ECD-E41E4C1295EC}"/>
              </a:ext>
            </a:extLst>
          </p:cNvPr>
          <p:cNvSpPr txBox="1"/>
          <p:nvPr/>
        </p:nvSpPr>
        <p:spPr>
          <a:xfrm>
            <a:off x="506896" y="726818"/>
            <a:ext cx="8639588" cy="3398366"/>
          </a:xfrm>
          <a:prstGeom prst="rect">
            <a:avLst/>
          </a:prstGeom>
          <a:noFill/>
        </p:spPr>
        <p:txBody>
          <a:bodyPr wrap="square">
            <a:spAutoFit/>
          </a:bodyPr>
          <a:lstStyle/>
          <a:p>
            <a:pPr marL="381000" marR="0">
              <a:spcBef>
                <a:spcPts val="1185"/>
              </a:spcBef>
              <a:spcAft>
                <a:spcPts val="0"/>
              </a:spcAft>
            </a:pPr>
            <a:r>
              <a:rPr lang="en-US" b="1">
                <a:effectLst/>
                <a:latin typeface="Calibri Light" panose="020F0302020204030204" pitchFamily="34" charset="0"/>
                <a:ea typeface="Times New Roman" panose="02020603050405020304" pitchFamily="18" charset="0"/>
                <a:cs typeface="Calibri Light" panose="020F0302020204030204" pitchFamily="34" charset="0"/>
              </a:rPr>
              <a:t>Preventing Overt Identification</a:t>
            </a:r>
          </a:p>
          <a:p>
            <a:pPr marL="0" marR="0">
              <a:spcBef>
                <a:spcPts val="40"/>
              </a:spcBef>
              <a:spcAft>
                <a:spcPts val="0"/>
              </a:spcAft>
            </a:pPr>
            <a:r>
              <a:rPr lang="en-US" sz="1600" b="1">
                <a:effectLst/>
                <a:latin typeface="Calibri Light" panose="020F0302020204030204" pitchFamily="34" charset="0"/>
                <a:ea typeface="Times New Roman" panose="02020603050405020304" pitchFamily="18" charset="0"/>
                <a:cs typeface="Calibri Light" panose="020F0302020204030204" pitchFamily="34" charset="0"/>
              </a:rPr>
              <a:t> </a:t>
            </a:r>
            <a:endParaRPr lang="en-US" sz="1600">
              <a:effectLst/>
              <a:latin typeface="Calibri Light" panose="020F0302020204030204" pitchFamily="34" charset="0"/>
              <a:ea typeface="Times New Roman" panose="02020603050405020304" pitchFamily="18" charset="0"/>
              <a:cs typeface="Calibri Light" panose="020F0302020204030204" pitchFamily="34" charset="0"/>
            </a:endParaRPr>
          </a:p>
          <a:p>
            <a:pPr marL="381000" marR="0">
              <a:lnSpc>
                <a:spcPct val="115000"/>
              </a:lnSpc>
              <a:spcBef>
                <a:spcPts val="0"/>
              </a:spcBef>
              <a:spcAft>
                <a:spcPts val="0"/>
              </a:spcAf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A system for counting and claiming meals must prevent overt identification. This means the </a:t>
            </a:r>
            <a:r>
              <a:rPr lang="en-US" sz="1600" b="1">
                <a:effectLst/>
                <a:latin typeface="Calibri Light" panose="020F0302020204030204" pitchFamily="34" charset="0"/>
                <a:ea typeface="Times New Roman" panose="02020603050405020304" pitchFamily="18" charset="0"/>
                <a:cs typeface="Calibri Light" panose="020F0302020204030204" pitchFamily="34" charset="0"/>
              </a:rPr>
              <a:t>eligibility category of any child must be protected and known only by those school officials who deal directly with the counting and claiming system.</a:t>
            </a:r>
            <a:endParaRPr lang="en-US" sz="1600">
              <a:effectLst/>
              <a:latin typeface="Calibri Light" panose="020F0302020204030204" pitchFamily="34" charset="0"/>
              <a:ea typeface="Times New Roman" panose="02020603050405020304" pitchFamily="18" charset="0"/>
              <a:cs typeface="Calibri Light" panose="020F0302020204030204" pitchFamily="34" charset="0"/>
            </a:endParaRPr>
          </a:p>
          <a:p>
            <a:pPr marL="381000" marR="0">
              <a:lnSpc>
                <a:spcPct val="115000"/>
              </a:lnSpc>
              <a:spcBef>
                <a:spcPts val="0"/>
              </a:spcBef>
              <a:spcAft>
                <a:spcPts val="0"/>
              </a:spcAft>
            </a:pPr>
            <a:br>
              <a:rPr lang="en-US" sz="1600">
                <a:effectLst/>
                <a:latin typeface="Calibri Light" panose="020F0302020204030204" pitchFamily="34" charset="0"/>
                <a:ea typeface="Times New Roman" panose="02020603050405020304" pitchFamily="18" charset="0"/>
                <a:cs typeface="Calibri Light" panose="020F0302020204030204" pitchFamily="34" charset="0"/>
              </a:rPr>
            </a:br>
            <a:r>
              <a:rPr lang="en-US" sz="1600">
                <a:effectLst/>
                <a:latin typeface="Calibri Light" panose="020F0302020204030204" pitchFamily="34" charset="0"/>
                <a:ea typeface="Times New Roman" panose="02020603050405020304" pitchFamily="18" charset="0"/>
                <a:cs typeface="Calibri Light" panose="020F0302020204030204" pitchFamily="34" charset="0"/>
              </a:rPr>
              <a:t>Codes on checklists, rosters or tickets are one method of preventing overt identification. A code must be difficult to recognize, but not so confusing that the person taking the count has difficulty identifying the category. Some codes are too easily recognizable and therefore allow overt identification. These include the actual words “free,” “reduced-price” and “paid” or the use of the letters “F,” “R” or “P.” In addition, the use of different colors for different designations is also prohibited.</a:t>
            </a:r>
          </a:p>
        </p:txBody>
      </p:sp>
    </p:spTree>
    <p:extLst>
      <p:ext uri="{BB962C8B-B14F-4D97-AF65-F5344CB8AC3E}">
        <p14:creationId xmlns:p14="http://schemas.microsoft.com/office/powerpoint/2010/main" val="1582832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icon">
            <a:extLst>
              <a:ext uri="{FF2B5EF4-FFF2-40B4-BE49-F238E27FC236}">
                <a16:creationId xmlns:a16="http://schemas.microsoft.com/office/drawing/2014/main" id="{77A0AB75-4B26-EBF4-4077-8312F9AD9C2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309" b="11104"/>
          <a:stretch/>
        </p:blipFill>
        <p:spPr>
          <a:xfrm>
            <a:off x="20" y="-22"/>
            <a:ext cx="12191977" cy="6858022"/>
          </a:xfrm>
          <a:prstGeom prst="rect">
            <a:avLst/>
          </a:prstGeom>
        </p:spPr>
      </p:pic>
      <p:sp>
        <p:nvSpPr>
          <p:cNvPr id="22" name="Rectangle 2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335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Picture 34">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37" name="Picture 36">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9" name="Rectangle 38">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3" name="Rectangle 42">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7" name="Rectangle 46">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51" name="Rectangle 50">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C9294C2C-5A73-ACDD-0943-E2B15822281A}"/>
              </a:ext>
            </a:extLst>
          </p:cNvPr>
          <p:cNvSpPr txBox="1"/>
          <p:nvPr/>
        </p:nvSpPr>
        <p:spPr>
          <a:xfrm>
            <a:off x="5287995" y="661106"/>
            <a:ext cx="6257362" cy="5503101"/>
          </a:xfrm>
          <a:prstGeom prst="rect">
            <a:avLst/>
          </a:prstGeom>
        </p:spPr>
        <p:txBody>
          <a:bodyPr vert="horz" lIns="91440" tIns="45720" rIns="91440" bIns="45720" rtlCol="0" anchor="ctr">
            <a:normAutofit/>
          </a:bodyPr>
          <a:lstStyle/>
          <a:p>
            <a:pPr marL="381000" marR="0" indent="-228600" defTabSz="914400">
              <a:lnSpc>
                <a:spcPct val="90000"/>
              </a:lnSpc>
              <a:spcBef>
                <a:spcPts val="0"/>
              </a:spcBef>
              <a:spcAft>
                <a:spcPts val="600"/>
              </a:spcAft>
              <a:buFont typeface="Arial" panose="020B0604020202020204" pitchFamily="34" charset="0"/>
              <a:buChar char="•"/>
            </a:pPr>
            <a:r>
              <a:rPr lang="en-US" sz="2000">
                <a:solidFill>
                  <a:srgbClr val="FFFFFF"/>
                </a:solidFill>
                <a:effectLst/>
              </a:rPr>
              <a:t>The </a:t>
            </a:r>
            <a:r>
              <a:rPr lang="en-US" sz="2000" b="1">
                <a:solidFill>
                  <a:srgbClr val="FFFFFF"/>
                </a:solidFill>
                <a:effectLst/>
              </a:rPr>
              <a:t>School Breakfast Program (SBP) </a:t>
            </a:r>
            <a:r>
              <a:rPr lang="en-US" sz="2000">
                <a:solidFill>
                  <a:srgbClr val="FFFFFF"/>
                </a:solidFill>
                <a:effectLst/>
              </a:rPr>
              <a:t>is a federally funded meal program operating in public and nonprofit private schools and residential childcare institutions. It provides nutritionally balanced, low-cost or free breakfast to school children each school day.</a:t>
            </a:r>
          </a:p>
        </p:txBody>
      </p:sp>
      <p:pic>
        <p:nvPicPr>
          <p:cNvPr id="4" name="Picture 3" descr="A picture containing text, clipart">
            <a:extLst>
              <a:ext uri="{FF2B5EF4-FFF2-40B4-BE49-F238E27FC236}">
                <a16:creationId xmlns:a16="http://schemas.microsoft.com/office/drawing/2014/main" id="{D6D80DF1-6286-261C-F638-817622A8B42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7082" y="1764648"/>
            <a:ext cx="5241069" cy="34677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55792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 name="Picture 43">
            <a:extLst>
              <a:ext uri="{FF2B5EF4-FFF2-40B4-BE49-F238E27FC236}">
                <a16:creationId xmlns:a16="http://schemas.microsoft.com/office/drawing/2014/main" id="{AF9C2BBD-AAF7-4C85-9BE4-E4C2F52353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59" name="Picture 45">
            <a:extLst>
              <a:ext uri="{FF2B5EF4-FFF2-40B4-BE49-F238E27FC236}">
                <a16:creationId xmlns:a16="http://schemas.microsoft.com/office/drawing/2014/main" id="{AEEF8B78-E487-4E1A-8945-35B4041B02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0" name="Rectangle 47">
            <a:extLst>
              <a:ext uri="{FF2B5EF4-FFF2-40B4-BE49-F238E27FC236}">
                <a16:creationId xmlns:a16="http://schemas.microsoft.com/office/drawing/2014/main" id="{B9B4F0B3-5A15-4AAD-B054-8BA920987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49">
            <a:extLst>
              <a:ext uri="{FF2B5EF4-FFF2-40B4-BE49-F238E27FC236}">
                <a16:creationId xmlns:a16="http://schemas.microsoft.com/office/drawing/2014/main" id="{CCA43FE3-BC3A-4163-B2D9-721AA0F6F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62" name="Rectangle 51">
            <a:extLst>
              <a:ext uri="{FF2B5EF4-FFF2-40B4-BE49-F238E27FC236}">
                <a16:creationId xmlns:a16="http://schemas.microsoft.com/office/drawing/2014/main" id="{488AAD42-9F71-4F14-AE1E-C05DCFC60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A958408-7D17-A5EB-853D-4747AD01392B}"/>
              </a:ext>
            </a:extLst>
          </p:cNvPr>
          <p:cNvSpPr>
            <a:spLocks noGrp="1"/>
          </p:cNvSpPr>
          <p:nvPr>
            <p:ph type="ctrTitle"/>
          </p:nvPr>
        </p:nvSpPr>
        <p:spPr>
          <a:xfrm>
            <a:off x="680322" y="2063262"/>
            <a:ext cx="3739278" cy="2661138"/>
          </a:xfrm>
        </p:spPr>
        <p:txBody>
          <a:bodyPr anchor="ctr">
            <a:normAutofit/>
          </a:bodyPr>
          <a:lstStyle/>
          <a:p>
            <a:r>
              <a:rPr lang="en-US" sz="4600" b="1" kern="0">
                <a:solidFill>
                  <a:srgbClr val="FFFFFF"/>
                </a:solidFill>
                <a:effectLst/>
                <a:ea typeface="Times New Roman" panose="02020603050405020304" pitchFamily="18" charset="0"/>
              </a:rPr>
              <a:t>Federal and State Regulations</a:t>
            </a:r>
            <a:br>
              <a:rPr lang="en-US" sz="4600" b="1" kern="0">
                <a:solidFill>
                  <a:srgbClr val="FFFFFF"/>
                </a:solidFill>
                <a:effectLst/>
                <a:ea typeface="Times New Roman" panose="02020603050405020304" pitchFamily="18" charset="0"/>
              </a:rPr>
            </a:br>
            <a:endParaRPr lang="en-US" sz="4600">
              <a:solidFill>
                <a:srgbClr val="FFFFFF"/>
              </a:solidFill>
            </a:endParaRPr>
          </a:p>
        </p:txBody>
      </p:sp>
      <p:sp>
        <p:nvSpPr>
          <p:cNvPr id="63" name="Rectangle 53">
            <a:extLst>
              <a:ext uri="{FF2B5EF4-FFF2-40B4-BE49-F238E27FC236}">
                <a16:creationId xmlns:a16="http://schemas.microsoft.com/office/drawing/2014/main" id="{61B962C9-BE53-4915-9C0C-B53DCD378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solidFill>
            <a:schemeClr val="bg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AE386D17-C384-CE85-1A42-9D4FABA08B5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593085" y="1546835"/>
            <a:ext cx="5629268" cy="3757536"/>
          </a:xfrm>
          <a:prstGeom prst="rect">
            <a:avLst/>
          </a:prstGeom>
          <a:ln>
            <a:noFill/>
          </a:ln>
          <a:effectLst/>
        </p:spPr>
      </p:pic>
      <p:sp>
        <p:nvSpPr>
          <p:cNvPr id="4" name="TextBox 3">
            <a:extLst>
              <a:ext uri="{FF2B5EF4-FFF2-40B4-BE49-F238E27FC236}">
                <a16:creationId xmlns:a16="http://schemas.microsoft.com/office/drawing/2014/main" id="{8EB8EEFD-2DD6-6B35-B114-C39CC1CAAE30}"/>
              </a:ext>
            </a:extLst>
          </p:cNvPr>
          <p:cNvSpPr txBox="1"/>
          <p:nvPr/>
        </p:nvSpPr>
        <p:spPr>
          <a:xfrm>
            <a:off x="1952487" y="6376988"/>
            <a:ext cx="7988852" cy="63500"/>
          </a:xfrm>
          <a:prstGeom prst="rect">
            <a:avLst/>
          </a:prstGeom>
        </p:spPr>
        <p:txBody>
          <a:bodyPr lIns="91440" tIns="45720" rIns="91440" bIns="45720" anchor="t">
            <a:normAutofit fontScale="25000" lnSpcReduction="20000"/>
          </a:bodyPr>
          <a:lstStyle/>
          <a:p>
            <a:endParaRPr lang="en-US"/>
          </a:p>
        </p:txBody>
      </p:sp>
    </p:spTree>
    <p:extLst>
      <p:ext uri="{BB962C8B-B14F-4D97-AF65-F5344CB8AC3E}">
        <p14:creationId xmlns:p14="http://schemas.microsoft.com/office/powerpoint/2010/main" val="3219680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7">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9">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31" name="Picture 11">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2" name="Rectangle 13">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15">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17">
            <a:extLst>
              <a:ext uri="{FF2B5EF4-FFF2-40B4-BE49-F238E27FC236}">
                <a16:creationId xmlns:a16="http://schemas.microsoft.com/office/drawing/2014/main" id="{F93BE068-EB49-4EE8-B342-7FF888A468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19">
            <a:extLst>
              <a:ext uri="{FF2B5EF4-FFF2-40B4-BE49-F238E27FC236}">
                <a16:creationId xmlns:a16="http://schemas.microsoft.com/office/drawing/2014/main" id="{C1B05C9B-60E1-40F3-BB02-7DAF0B1F01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EEFC806-E8C6-8941-8E03-A169B22D5B9C}"/>
              </a:ext>
            </a:extLst>
          </p:cNvPr>
          <p:cNvSpPr txBox="1"/>
          <p:nvPr/>
        </p:nvSpPr>
        <p:spPr>
          <a:xfrm>
            <a:off x="643467" y="664477"/>
            <a:ext cx="8324618" cy="3557525"/>
          </a:xfrm>
          <a:prstGeom prst="rect">
            <a:avLst/>
          </a:prstGeom>
        </p:spPr>
        <p:txBody>
          <a:bodyPr vert="horz" lIns="91440" tIns="45720" rIns="91440" bIns="45720" rtlCol="0" anchor="b">
            <a:normAutofit/>
          </a:bodyPr>
          <a:lstStyle/>
          <a:p>
            <a:pPr marL="381000" marR="0" indent="-228600" defTabSz="914400">
              <a:lnSpc>
                <a:spcPct val="90000"/>
              </a:lnSpc>
              <a:spcBef>
                <a:spcPts val="395"/>
              </a:spcBef>
              <a:spcAft>
                <a:spcPts val="0"/>
              </a:spcAft>
              <a:buFont typeface="Arial" panose="020B0604020202020204" pitchFamily="34" charset="0"/>
              <a:buChar char="•"/>
            </a:pPr>
            <a:r>
              <a:rPr lang="en-US" sz="1100" b="1">
                <a:effectLst/>
              </a:rPr>
              <a:t>Record Retention</a:t>
            </a:r>
          </a:p>
          <a:p>
            <a:pPr marL="381000" marR="0" indent="-228600" defTabSz="914400">
              <a:lnSpc>
                <a:spcPct val="90000"/>
              </a:lnSpc>
              <a:spcBef>
                <a:spcPts val="395"/>
              </a:spcBef>
              <a:spcAft>
                <a:spcPts val="0"/>
              </a:spcAft>
              <a:buFont typeface="Arial" panose="020B0604020202020204" pitchFamily="34" charset="0"/>
              <a:buChar char="•"/>
            </a:pPr>
            <a:endParaRPr lang="en-US" sz="1100">
              <a:effectLst/>
            </a:endParaRPr>
          </a:p>
          <a:p>
            <a:pPr marL="381000" marR="0" indent="-228600" defTabSz="914400">
              <a:lnSpc>
                <a:spcPct val="90000"/>
              </a:lnSpc>
              <a:spcBef>
                <a:spcPts val="0"/>
              </a:spcBef>
              <a:spcAft>
                <a:spcPts val="0"/>
              </a:spcAft>
              <a:buFont typeface="Arial" panose="020B0604020202020204" pitchFamily="34" charset="0"/>
              <a:buChar char="•"/>
            </a:pPr>
            <a:r>
              <a:rPr lang="en-US" sz="1100">
                <a:effectLst/>
              </a:rPr>
              <a:t>Documentation related to child nutrition programs must be maintained on file in the LEA for three (3) years plus the current school year. Documentation refers to any materials related to certification, verification, benefit issuance and claiming, including but not limited to, Free &amp; Reduced Price Meal Applications, verification letters to families, verification documents received from families, menus, production records, and procurement. When discarding information, records containing student information must be shredded and destroyed.</a:t>
            </a:r>
          </a:p>
          <a:p>
            <a:pPr marL="0" marR="0" indent="-228600" defTabSz="914400">
              <a:lnSpc>
                <a:spcPct val="90000"/>
              </a:lnSpc>
              <a:spcBef>
                <a:spcPts val="5"/>
              </a:spcBef>
              <a:spcAft>
                <a:spcPts val="0"/>
              </a:spcAft>
              <a:buFont typeface="Arial" panose="020B0604020202020204" pitchFamily="34" charset="0"/>
              <a:buChar char="•"/>
            </a:pPr>
            <a:r>
              <a:rPr lang="en-US" sz="1100">
                <a:effectLst/>
              </a:rPr>
              <a:t> </a:t>
            </a:r>
          </a:p>
          <a:p>
            <a:pPr marL="0" marR="0" indent="-228600" defTabSz="914400">
              <a:lnSpc>
                <a:spcPct val="90000"/>
              </a:lnSpc>
              <a:spcBef>
                <a:spcPts val="5"/>
              </a:spcBef>
              <a:spcAft>
                <a:spcPts val="0"/>
              </a:spcAft>
              <a:buFont typeface="Arial" panose="020B0604020202020204" pitchFamily="34" charset="0"/>
              <a:buChar char="•"/>
            </a:pPr>
            <a:endParaRPr lang="en-US" sz="1100">
              <a:effectLst/>
            </a:endParaRPr>
          </a:p>
          <a:p>
            <a:pPr marL="381000" marR="0" indent="-228600" defTabSz="914400">
              <a:lnSpc>
                <a:spcPct val="90000"/>
              </a:lnSpc>
              <a:spcBef>
                <a:spcPts val="0"/>
              </a:spcBef>
              <a:spcAft>
                <a:spcPts val="0"/>
              </a:spcAft>
              <a:buFont typeface="Arial" panose="020B0604020202020204" pitchFamily="34" charset="0"/>
              <a:buChar char="•"/>
            </a:pPr>
            <a:r>
              <a:rPr lang="en-US" sz="1100" b="1">
                <a:effectLst/>
              </a:rPr>
              <a:t>Water During Meal Service</a:t>
            </a:r>
          </a:p>
          <a:p>
            <a:pPr marL="381000" marR="0" indent="-228600" defTabSz="914400">
              <a:lnSpc>
                <a:spcPct val="90000"/>
              </a:lnSpc>
              <a:spcBef>
                <a:spcPts val="0"/>
              </a:spcBef>
              <a:spcAft>
                <a:spcPts val="0"/>
              </a:spcAft>
              <a:buFont typeface="Arial" panose="020B0604020202020204" pitchFamily="34" charset="0"/>
              <a:buChar char="•"/>
            </a:pPr>
            <a:endParaRPr lang="en-US" sz="1100">
              <a:effectLst/>
            </a:endParaRPr>
          </a:p>
          <a:p>
            <a:pPr marL="381000" marR="0" indent="-228600" defTabSz="914400">
              <a:lnSpc>
                <a:spcPct val="90000"/>
              </a:lnSpc>
              <a:spcBef>
                <a:spcPts val="0"/>
              </a:spcBef>
              <a:spcAft>
                <a:spcPts val="0"/>
              </a:spcAft>
              <a:buFont typeface="Arial" panose="020B0604020202020204" pitchFamily="34" charset="0"/>
              <a:buChar char="•"/>
            </a:pPr>
            <a:r>
              <a:rPr lang="en-US" sz="1100">
                <a:effectLst/>
              </a:rPr>
              <a:t>Schools participating in the National School Lunch Program and/or School Breakfast Program must make potable water available to children at no charge in the place where breakfast meals, lunch meals are served. For example, if students are permitted access to a water fountain, or a faucet is available for students to fill their own bottles or cups with drinking water. Use of water fountains are commonly used to meet this requirement. Whatever method is used, the </a:t>
            </a:r>
            <a:r>
              <a:rPr lang="en-US" sz="1100" u="sng">
                <a:effectLst/>
              </a:rPr>
              <a:t>water must be available</a:t>
            </a:r>
            <a:r>
              <a:rPr lang="en-US" sz="1100">
                <a:effectLst/>
              </a:rPr>
              <a:t> </a:t>
            </a:r>
            <a:r>
              <a:rPr lang="en-US" sz="1100" u="sng">
                <a:effectLst/>
              </a:rPr>
              <a:t>without restriction</a:t>
            </a:r>
            <a:r>
              <a:rPr lang="en-US" sz="1100">
                <a:effectLst/>
              </a:rPr>
              <a:t> in the location where meals are served.</a:t>
            </a:r>
          </a:p>
          <a:p>
            <a:pPr marL="0" marR="0" indent="-228600" defTabSz="914400">
              <a:lnSpc>
                <a:spcPct val="90000"/>
              </a:lnSpc>
              <a:spcBef>
                <a:spcPts val="50"/>
              </a:spcBef>
              <a:spcAft>
                <a:spcPts val="0"/>
              </a:spcAft>
              <a:buFont typeface="Arial" panose="020B0604020202020204" pitchFamily="34" charset="0"/>
              <a:buChar char="•"/>
            </a:pPr>
            <a:r>
              <a:rPr lang="en-US" sz="1100">
                <a:effectLst/>
              </a:rPr>
              <a:t> </a:t>
            </a:r>
          </a:p>
          <a:p>
            <a:pPr marL="381000" marR="0" indent="-228600" defTabSz="914400">
              <a:lnSpc>
                <a:spcPct val="90000"/>
              </a:lnSpc>
              <a:spcBef>
                <a:spcPts val="0"/>
              </a:spcBef>
              <a:spcAft>
                <a:spcPts val="0"/>
              </a:spcAft>
              <a:buFont typeface="Arial" panose="020B0604020202020204" pitchFamily="34" charset="0"/>
              <a:buChar char="•"/>
            </a:pPr>
            <a:r>
              <a:rPr lang="en-US" sz="1100">
                <a:effectLst/>
              </a:rPr>
              <a:t>While potable water is required to be made available to students, it is not considered part of the reimbursable meal and students are not required to take the water. Although, reimbursement is not available for this requirement, reasonable costs associated with the provision of potable water are an allowable expense to the non-profit food service account. Providing bottled water to students is not a reasonable and necessary cost to the program and therefore the program must charge for bottled water or be paid for by a source other than food service.</a:t>
            </a:r>
          </a:p>
        </p:txBody>
      </p:sp>
      <p:sp>
        <p:nvSpPr>
          <p:cNvPr id="36" name="Rectangle 21">
            <a:extLst>
              <a:ext uri="{FF2B5EF4-FFF2-40B4-BE49-F238E27FC236}">
                <a16:creationId xmlns:a16="http://schemas.microsoft.com/office/drawing/2014/main" id="{80C94170-18D0-486D-BF90-C5D8F2465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3">
            <a:extLst>
              <a:ext uri="{FF2B5EF4-FFF2-40B4-BE49-F238E27FC236}">
                <a16:creationId xmlns:a16="http://schemas.microsoft.com/office/drawing/2014/main" id="{92F0C59B-04F6-4625-98E1-3A5809FD1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rgbClr val="0D0D0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25">
            <a:extLst>
              <a:ext uri="{FF2B5EF4-FFF2-40B4-BE49-F238E27FC236}">
                <a16:creationId xmlns:a16="http://schemas.microsoft.com/office/drawing/2014/main" id="{E94F92A3-106C-4644-B506-76132863E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191468"/>
            <a:ext cx="30802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9D9C4DB-091C-47D0-BDA8-3375FF998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409670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3" name="Picture 12">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5" name="Rectangle 14">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7" name="Rectangle 26">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88A088C-D6E1-2B98-F227-8229C17F3EB9}"/>
              </a:ext>
            </a:extLst>
          </p:cNvPr>
          <p:cNvSpPr>
            <a:spLocks noGrp="1"/>
          </p:cNvSpPr>
          <p:nvPr>
            <p:ph type="title"/>
          </p:nvPr>
        </p:nvSpPr>
        <p:spPr>
          <a:xfrm>
            <a:off x="680321" y="2063262"/>
            <a:ext cx="3739279" cy="2661052"/>
          </a:xfrm>
        </p:spPr>
        <p:txBody>
          <a:bodyPr vert="horz" lIns="91440" tIns="45720" rIns="91440" bIns="45720" rtlCol="0" anchor="ctr">
            <a:normAutofit/>
          </a:bodyPr>
          <a:lstStyle/>
          <a:p>
            <a:pPr algn="r"/>
            <a:r>
              <a:rPr lang="en-US" sz="4400">
                <a:solidFill>
                  <a:srgbClr val="FFFFFF"/>
                </a:solidFill>
              </a:rPr>
              <a:t>Local Wellness Policy</a:t>
            </a:r>
          </a:p>
        </p:txBody>
      </p:sp>
      <p:sp>
        <p:nvSpPr>
          <p:cNvPr id="4" name="TextBox 3">
            <a:extLst>
              <a:ext uri="{FF2B5EF4-FFF2-40B4-BE49-F238E27FC236}">
                <a16:creationId xmlns:a16="http://schemas.microsoft.com/office/drawing/2014/main" id="{5BF7D8C2-9CF2-17DA-6DD3-0D36A7B51F11}"/>
              </a:ext>
            </a:extLst>
          </p:cNvPr>
          <p:cNvSpPr txBox="1"/>
          <p:nvPr/>
        </p:nvSpPr>
        <p:spPr>
          <a:xfrm>
            <a:off x="5287995" y="661106"/>
            <a:ext cx="6257362" cy="5503101"/>
          </a:xfrm>
          <a:prstGeom prst="rect">
            <a:avLst/>
          </a:prstGeom>
        </p:spPr>
        <p:txBody>
          <a:bodyPr vert="horz" lIns="91440" tIns="45720" rIns="91440" bIns="45720" rtlCol="0" anchor="ctr">
            <a:normAutofit/>
          </a:bodyPr>
          <a:lstStyle/>
          <a:p>
            <a:pPr marL="381000" marR="315595" indent="-228600" defTabSz="914400">
              <a:lnSpc>
                <a:spcPct val="90000"/>
              </a:lnSpc>
              <a:spcBef>
                <a:spcPts val="180"/>
              </a:spcBef>
              <a:spcAft>
                <a:spcPts val="0"/>
              </a:spcAft>
              <a:buFont typeface="Arial" panose="020B0604020202020204" pitchFamily="34" charset="0"/>
              <a:buChar char="•"/>
            </a:pPr>
            <a:r>
              <a:rPr lang="en-US" sz="1400">
                <a:solidFill>
                  <a:srgbClr val="FFFFFF"/>
                </a:solidFill>
                <a:effectLst/>
              </a:rPr>
              <a:t>Any school that participates in a program authorized under the </a:t>
            </a:r>
            <a:r>
              <a:rPr lang="en-US" sz="1400" b="1" i="1">
                <a:solidFill>
                  <a:srgbClr val="FFFFFF"/>
                </a:solidFill>
                <a:effectLst/>
              </a:rPr>
              <a:t>National School Lunch Act, </a:t>
            </a:r>
            <a:r>
              <a:rPr lang="en-US" sz="1400">
                <a:solidFill>
                  <a:srgbClr val="FFFFFF"/>
                </a:solidFill>
                <a:effectLst/>
              </a:rPr>
              <a:t>must establish a Local Wellness Policy which:</a:t>
            </a:r>
          </a:p>
          <a:p>
            <a:pPr marL="381000" marR="315595" indent="-228600" defTabSz="914400">
              <a:lnSpc>
                <a:spcPct val="90000"/>
              </a:lnSpc>
              <a:spcBef>
                <a:spcPts val="180"/>
              </a:spcBef>
              <a:spcAft>
                <a:spcPts val="0"/>
              </a:spcAft>
              <a:buFont typeface="Arial" panose="020B0604020202020204" pitchFamily="34" charset="0"/>
              <a:buChar char="•"/>
            </a:pPr>
            <a:endParaRPr lang="en-US" sz="1400">
              <a:solidFill>
                <a:srgbClr val="FFFFFF"/>
              </a:solidFill>
              <a:effectLst/>
            </a:endParaRPr>
          </a:p>
          <a:p>
            <a:pPr marL="800100" marR="735965" lvl="1" indent="-228600" defTabSz="914400">
              <a:lnSpc>
                <a:spcPct val="90000"/>
              </a:lnSpc>
              <a:buSzPts val="1200"/>
              <a:buFont typeface="Arial" panose="020B0604020202020204" pitchFamily="34" charset="0"/>
              <a:buChar char="•"/>
              <a:tabLst>
                <a:tab pos="609600" algn="l"/>
                <a:tab pos="610235" algn="l"/>
              </a:tabLst>
            </a:pPr>
            <a:r>
              <a:rPr lang="en-US" sz="1400">
                <a:solidFill>
                  <a:srgbClr val="FFFFFF"/>
                </a:solidFill>
                <a:effectLst/>
              </a:rPr>
              <a:t>Sets goals for nutrition education, nutrition promotion, physical activity, and promoting student</a:t>
            </a:r>
            <a:r>
              <a:rPr lang="en-US" sz="1400" spc="-5">
                <a:solidFill>
                  <a:srgbClr val="FFFFFF"/>
                </a:solidFill>
                <a:effectLst/>
              </a:rPr>
              <a:t> </a:t>
            </a:r>
            <a:r>
              <a:rPr lang="en-US" sz="1400">
                <a:solidFill>
                  <a:srgbClr val="FFFFFF"/>
                </a:solidFill>
                <a:effectLst/>
              </a:rPr>
              <a:t>wellness.</a:t>
            </a:r>
          </a:p>
          <a:p>
            <a:pPr marR="735965" lvl="1" indent="-228600" defTabSz="914400">
              <a:lnSpc>
                <a:spcPct val="90000"/>
              </a:lnSpc>
              <a:buSzPts val="1200"/>
              <a:buFont typeface="Arial" panose="020B0604020202020204" pitchFamily="34" charset="0"/>
              <a:buChar char="•"/>
              <a:tabLst>
                <a:tab pos="609600" algn="l"/>
                <a:tab pos="610235" algn="l"/>
              </a:tabLst>
            </a:pPr>
            <a:endParaRPr lang="en-US" sz="1400">
              <a:solidFill>
                <a:srgbClr val="FFFFFF"/>
              </a:solidFill>
              <a:effectLst/>
            </a:endParaRPr>
          </a:p>
          <a:p>
            <a:pPr marL="800100" marR="398145" lvl="1" indent="-228600" defTabSz="914400">
              <a:lnSpc>
                <a:spcPct val="90000"/>
              </a:lnSpc>
              <a:spcBef>
                <a:spcPts val="10"/>
              </a:spcBef>
              <a:buSzPts val="1200"/>
              <a:buFont typeface="Arial" panose="020B0604020202020204" pitchFamily="34" charset="0"/>
              <a:buChar char="•"/>
              <a:tabLst>
                <a:tab pos="609600" algn="l"/>
                <a:tab pos="610235" algn="l"/>
              </a:tabLst>
            </a:pPr>
            <a:r>
              <a:rPr lang="en-US" sz="1400">
                <a:solidFill>
                  <a:srgbClr val="FFFFFF"/>
                </a:solidFill>
                <a:effectLst/>
              </a:rPr>
              <a:t>Sets nutrition guidelines for all foods available on school campus during the school day,</a:t>
            </a:r>
            <a:r>
              <a:rPr lang="en-US" sz="1400" spc="-65">
                <a:solidFill>
                  <a:srgbClr val="FFFFFF"/>
                </a:solidFill>
                <a:effectLst/>
              </a:rPr>
              <a:t> </a:t>
            </a:r>
            <a:r>
              <a:rPr lang="en-US" sz="1400">
                <a:solidFill>
                  <a:srgbClr val="FFFFFF"/>
                </a:solidFill>
                <a:effectLst/>
              </a:rPr>
              <a:t>both sold and available at no charge to students.</a:t>
            </a:r>
          </a:p>
          <a:p>
            <a:pPr marR="398145" lvl="1" indent="-228600" defTabSz="914400">
              <a:lnSpc>
                <a:spcPct val="90000"/>
              </a:lnSpc>
              <a:spcBef>
                <a:spcPts val="10"/>
              </a:spcBef>
              <a:buSzPts val="1200"/>
              <a:buFont typeface="Arial" panose="020B0604020202020204" pitchFamily="34" charset="0"/>
              <a:buChar char="•"/>
              <a:tabLst>
                <a:tab pos="609600" algn="l"/>
                <a:tab pos="610235" algn="l"/>
              </a:tabLst>
            </a:pPr>
            <a:endParaRPr lang="en-US" sz="1400">
              <a:solidFill>
                <a:srgbClr val="FFFFFF"/>
              </a:solidFill>
              <a:effectLst/>
            </a:endParaRPr>
          </a:p>
          <a:p>
            <a:pPr marL="800100" lvl="1" indent="-228600" defTabSz="914400">
              <a:lnSpc>
                <a:spcPct val="90000"/>
              </a:lnSpc>
              <a:spcBef>
                <a:spcPts val="15"/>
              </a:spcBef>
              <a:buSzPts val="1200"/>
              <a:buFont typeface="Arial" panose="020B0604020202020204" pitchFamily="34" charset="0"/>
              <a:buChar char="•"/>
              <a:tabLst>
                <a:tab pos="609600" algn="l"/>
                <a:tab pos="610235" algn="l"/>
              </a:tabLst>
            </a:pPr>
            <a:r>
              <a:rPr lang="en-US" sz="1400">
                <a:solidFill>
                  <a:srgbClr val="FFFFFF"/>
                </a:solidFill>
                <a:effectLst/>
              </a:rPr>
              <a:t>Assures nutrition guidelines for school meals will not be less restrictive than federal</a:t>
            </a:r>
            <a:r>
              <a:rPr lang="en-US" sz="1400" spc="-30">
                <a:solidFill>
                  <a:srgbClr val="FFFFFF"/>
                </a:solidFill>
                <a:effectLst/>
              </a:rPr>
              <a:t> </a:t>
            </a:r>
            <a:r>
              <a:rPr lang="en-US" sz="1400">
                <a:solidFill>
                  <a:srgbClr val="FFFFFF"/>
                </a:solidFill>
                <a:effectLst/>
              </a:rPr>
              <a:t>policy.</a:t>
            </a:r>
          </a:p>
          <a:p>
            <a:pPr lvl="1" indent="-228600" defTabSz="914400">
              <a:lnSpc>
                <a:spcPct val="90000"/>
              </a:lnSpc>
              <a:spcBef>
                <a:spcPts val="15"/>
              </a:spcBef>
              <a:buSzPts val="1200"/>
              <a:buFont typeface="Arial" panose="020B0604020202020204" pitchFamily="34" charset="0"/>
              <a:buChar char="•"/>
              <a:tabLst>
                <a:tab pos="609600" algn="l"/>
                <a:tab pos="610235" algn="l"/>
              </a:tabLst>
            </a:pPr>
            <a:endParaRPr lang="en-US" sz="1400">
              <a:solidFill>
                <a:srgbClr val="FFFFFF"/>
              </a:solidFill>
              <a:effectLst/>
            </a:endParaRPr>
          </a:p>
          <a:p>
            <a:pPr marL="800100" lvl="1" indent="-228600" defTabSz="914400">
              <a:lnSpc>
                <a:spcPct val="90000"/>
              </a:lnSpc>
              <a:spcBef>
                <a:spcPts val="195"/>
              </a:spcBef>
              <a:buSzPts val="1200"/>
              <a:buFont typeface="Arial" panose="020B0604020202020204" pitchFamily="34" charset="0"/>
              <a:buChar char="•"/>
              <a:tabLst>
                <a:tab pos="609600" algn="l"/>
                <a:tab pos="610235" algn="l"/>
              </a:tabLst>
            </a:pPr>
            <a:r>
              <a:rPr lang="en-US" sz="1400">
                <a:solidFill>
                  <a:srgbClr val="FFFFFF"/>
                </a:solidFill>
                <a:effectLst/>
              </a:rPr>
              <a:t>Establishes a plan for measuring</a:t>
            </a:r>
            <a:r>
              <a:rPr lang="en-US" sz="1400" spc="-15">
                <a:solidFill>
                  <a:srgbClr val="FFFFFF"/>
                </a:solidFill>
                <a:effectLst/>
              </a:rPr>
              <a:t> </a:t>
            </a:r>
            <a:r>
              <a:rPr lang="en-US" sz="1400">
                <a:solidFill>
                  <a:srgbClr val="FFFFFF"/>
                </a:solidFill>
                <a:effectLst/>
              </a:rPr>
              <a:t>effectiveness.</a:t>
            </a:r>
          </a:p>
          <a:p>
            <a:pPr lvl="1" indent="-228600" defTabSz="914400">
              <a:lnSpc>
                <a:spcPct val="90000"/>
              </a:lnSpc>
              <a:spcBef>
                <a:spcPts val="195"/>
              </a:spcBef>
              <a:buSzPts val="1200"/>
              <a:buFont typeface="Arial" panose="020B0604020202020204" pitchFamily="34" charset="0"/>
              <a:buChar char="•"/>
              <a:tabLst>
                <a:tab pos="609600" algn="l"/>
                <a:tab pos="610235" algn="l"/>
              </a:tabLst>
            </a:pPr>
            <a:endParaRPr lang="en-US" sz="1400">
              <a:solidFill>
                <a:srgbClr val="FFFFFF"/>
              </a:solidFill>
              <a:effectLst/>
            </a:endParaRPr>
          </a:p>
          <a:p>
            <a:pPr marL="800100" marR="372745" lvl="1" indent="-228600" defTabSz="914400">
              <a:lnSpc>
                <a:spcPct val="90000"/>
              </a:lnSpc>
              <a:spcBef>
                <a:spcPts val="215"/>
              </a:spcBef>
              <a:buSzPts val="1200"/>
              <a:buFont typeface="Arial" panose="020B0604020202020204" pitchFamily="34" charset="0"/>
              <a:buChar char="•"/>
              <a:tabLst>
                <a:tab pos="609600" algn="l"/>
                <a:tab pos="610235" algn="l"/>
              </a:tabLst>
            </a:pPr>
            <a:r>
              <a:rPr lang="en-US" sz="1400">
                <a:solidFill>
                  <a:srgbClr val="FFFFFF"/>
                </a:solidFill>
                <a:effectLst/>
              </a:rPr>
              <a:t>Involves physical education teachers, school health professionals, parents, students, and representatives from the school food service department, school board, school administration, and the public in the development of the Local Wellness Policy.</a:t>
            </a:r>
          </a:p>
          <a:p>
            <a:pPr marR="372745" lvl="1" indent="-228600" defTabSz="914400">
              <a:lnSpc>
                <a:spcPct val="90000"/>
              </a:lnSpc>
              <a:spcBef>
                <a:spcPts val="215"/>
              </a:spcBef>
              <a:buSzPts val="1200"/>
              <a:buFont typeface="Arial" panose="020B0604020202020204" pitchFamily="34" charset="0"/>
              <a:buChar char="•"/>
              <a:tabLst>
                <a:tab pos="609600" algn="l"/>
                <a:tab pos="610235" algn="l"/>
              </a:tabLst>
            </a:pPr>
            <a:endParaRPr lang="en-US" sz="1400">
              <a:solidFill>
                <a:srgbClr val="FFFFFF"/>
              </a:solidFill>
              <a:effectLst/>
            </a:endParaRPr>
          </a:p>
          <a:p>
            <a:pPr marL="742950" lvl="1" indent="-228600" defTabSz="914400">
              <a:lnSpc>
                <a:spcPct val="90000"/>
              </a:lnSpc>
              <a:buFont typeface="Arial" panose="020B0604020202020204" pitchFamily="34" charset="0"/>
              <a:buChar char="•"/>
            </a:pPr>
            <a:r>
              <a:rPr lang="en-US" sz="1400">
                <a:solidFill>
                  <a:srgbClr val="FFFFFF"/>
                </a:solidFill>
                <a:effectLst/>
              </a:rPr>
              <a:t> Includes the implementation of periodic review and </a:t>
            </a:r>
            <a:r>
              <a:rPr lang="en-US" sz="1400" spc="-15">
                <a:solidFill>
                  <a:srgbClr val="FFFFFF"/>
                </a:solidFill>
                <a:effectLst/>
              </a:rPr>
              <a:t>updates. </a:t>
            </a:r>
            <a:endParaRPr lang="en-US" sz="1400">
              <a:solidFill>
                <a:srgbClr val="FFFFFF"/>
              </a:solidFill>
            </a:endParaRPr>
          </a:p>
        </p:txBody>
      </p:sp>
    </p:spTree>
    <p:extLst>
      <p:ext uri="{BB962C8B-B14F-4D97-AF65-F5344CB8AC3E}">
        <p14:creationId xmlns:p14="http://schemas.microsoft.com/office/powerpoint/2010/main" val="11389668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9" name="Picture 68">
            <a:extLst>
              <a:ext uri="{FF2B5EF4-FFF2-40B4-BE49-F238E27FC236}">
                <a16:creationId xmlns:a16="http://schemas.microsoft.com/office/drawing/2014/main" id="{C56FCE19-3103-4473-A92E-E38D00FCD0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1" name="Picture 70">
            <a:extLst>
              <a:ext uri="{FF2B5EF4-FFF2-40B4-BE49-F238E27FC236}">
                <a16:creationId xmlns:a16="http://schemas.microsoft.com/office/drawing/2014/main" id="{E909C556-FC01-4870-ABC0-8D5C17BD0F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3" name="Rectangle 72">
            <a:extLst>
              <a:ext uri="{FF2B5EF4-FFF2-40B4-BE49-F238E27FC236}">
                <a16:creationId xmlns:a16="http://schemas.microsoft.com/office/drawing/2014/main" id="{C6DB8A24-0DF2-4AB3-9191-C02AB6937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6924F406-F250-4FCF-A28E-52F364A5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7" name="Rectangle 76">
            <a:extLst>
              <a:ext uri="{FF2B5EF4-FFF2-40B4-BE49-F238E27FC236}">
                <a16:creationId xmlns:a16="http://schemas.microsoft.com/office/drawing/2014/main" id="{E4055289-E0C6-4BD3-83C1-D3C305932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Facts 1080P, 2K, 4K, 5K HD wallpapers free download | Wallpaper Flare">
            <a:extLst>
              <a:ext uri="{FF2B5EF4-FFF2-40B4-BE49-F238E27FC236}">
                <a16:creationId xmlns:a16="http://schemas.microsoft.com/office/drawing/2014/main" id="{652FC547-A54D-A48B-124D-CB57F1430218}"/>
              </a:ext>
            </a:extLst>
          </p:cNvPr>
          <p:cNvPicPr>
            <a:picLocks noChangeAspect="1"/>
          </p:cNvPicPr>
          <p:nvPr/>
        </p:nvPicPr>
        <p:blipFill rotWithShape="1">
          <a:blip r:embed="rId5"/>
          <a:srcRect b="14122"/>
          <a:stretch/>
        </p:blipFill>
        <p:spPr>
          <a:xfrm>
            <a:off x="20" y="-1"/>
            <a:ext cx="12191980" cy="6858001"/>
          </a:xfrm>
          <a:prstGeom prst="rect">
            <a:avLst/>
          </a:prstGeom>
        </p:spPr>
      </p:pic>
      <p:sp>
        <p:nvSpPr>
          <p:cNvPr id="79" name="Rectangle 78">
            <a:extLst>
              <a:ext uri="{FF2B5EF4-FFF2-40B4-BE49-F238E27FC236}">
                <a16:creationId xmlns:a16="http://schemas.microsoft.com/office/drawing/2014/main" id="{3D0E302E-D9CD-4301-A67C-2F0F43791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1" name="Picture 80">
            <a:extLst>
              <a:ext uri="{FF2B5EF4-FFF2-40B4-BE49-F238E27FC236}">
                <a16:creationId xmlns:a16="http://schemas.microsoft.com/office/drawing/2014/main" id="{CA457133-9802-4229-B919-FF91AE235C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83" name="Rectangle 82">
            <a:extLst>
              <a:ext uri="{FF2B5EF4-FFF2-40B4-BE49-F238E27FC236}">
                <a16:creationId xmlns:a16="http://schemas.microsoft.com/office/drawing/2014/main" id="{35174CBE-3C8C-4936-BADC-26BFB4F07F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705A0567-A7A9-D8C5-AC9E-57BA25101844}"/>
              </a:ext>
            </a:extLst>
          </p:cNvPr>
          <p:cNvSpPr txBox="1"/>
          <p:nvPr/>
        </p:nvSpPr>
        <p:spPr>
          <a:xfrm>
            <a:off x="680321" y="753228"/>
            <a:ext cx="9613861" cy="1080938"/>
          </a:xfrm>
          <a:prstGeom prst="rect">
            <a:avLst/>
          </a:prstGeom>
        </p:spPr>
        <p:txBody>
          <a:bodyPr vert="horz" lIns="91440" tIns="45720" rIns="91440" bIns="45720" rtlCol="0" anchor="ctr">
            <a:normAutofit/>
          </a:bodyPr>
          <a:lstStyle/>
          <a:p>
            <a:pPr marR="2430145" lvl="0" defTabSz="914400">
              <a:lnSpc>
                <a:spcPct val="90000"/>
              </a:lnSpc>
              <a:spcBef>
                <a:spcPct val="0"/>
              </a:spcBef>
              <a:spcAft>
                <a:spcPts val="600"/>
              </a:spcAft>
              <a:buSzPts val="1200"/>
              <a:tabLst>
                <a:tab pos="609600" algn="l"/>
                <a:tab pos="610235" algn="l"/>
              </a:tabLst>
            </a:pPr>
            <a:r>
              <a:rPr lang="en-US" sz="3600">
                <a:effectLst/>
                <a:latin typeface="+mj-lt"/>
                <a:ea typeface="+mj-ea"/>
                <a:cs typeface="+mj-cs"/>
              </a:rPr>
              <a:t>Additional requirements</a:t>
            </a:r>
            <a:r>
              <a:rPr lang="en-US" sz="3600" spc="5">
                <a:effectLst/>
                <a:latin typeface="+mj-lt"/>
                <a:ea typeface="+mj-ea"/>
                <a:cs typeface="+mj-cs"/>
              </a:rPr>
              <a:t> </a:t>
            </a:r>
            <a:r>
              <a:rPr lang="en-US" sz="3600">
                <a:effectLst/>
                <a:latin typeface="+mj-lt"/>
                <a:ea typeface="+mj-ea"/>
                <a:cs typeface="+mj-cs"/>
              </a:rPr>
              <a:t>include:</a:t>
            </a:r>
          </a:p>
        </p:txBody>
      </p:sp>
      <p:pic>
        <p:nvPicPr>
          <p:cNvPr id="85" name="Picture 84">
            <a:extLst>
              <a:ext uri="{FF2B5EF4-FFF2-40B4-BE49-F238E27FC236}">
                <a16:creationId xmlns:a16="http://schemas.microsoft.com/office/drawing/2014/main" id="{74CBD692-4D03-4764-98E3-F957838578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7" name="Rectangle 86">
            <a:extLst>
              <a:ext uri="{FF2B5EF4-FFF2-40B4-BE49-F238E27FC236}">
                <a16:creationId xmlns:a16="http://schemas.microsoft.com/office/drawing/2014/main" id="{932BC668-4D51-4090-89E3-5613B832E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D4B1821B-03E8-E180-3CFB-A03BF52025F3}"/>
              </a:ext>
            </a:extLst>
          </p:cNvPr>
          <p:cNvSpPr txBox="1"/>
          <p:nvPr/>
        </p:nvSpPr>
        <p:spPr>
          <a:xfrm>
            <a:off x="680321" y="2336873"/>
            <a:ext cx="9613861" cy="3395060"/>
          </a:xfrm>
          <a:prstGeom prst="rect">
            <a:avLst/>
          </a:prstGeom>
        </p:spPr>
        <p:txBody>
          <a:bodyPr vert="horz" lIns="91440" tIns="45720" rIns="91440" bIns="45720" rtlCol="0" anchor="ctr">
            <a:normAutofit/>
          </a:bodyPr>
          <a:lstStyle/>
          <a:p>
            <a:pPr marL="342900" marR="874395" lvl="0" indent="-228600" defTabSz="914400">
              <a:lnSpc>
                <a:spcPct val="90000"/>
              </a:lnSpc>
              <a:spcBef>
                <a:spcPts val="370"/>
              </a:spcBef>
              <a:spcAft>
                <a:spcPts val="0"/>
              </a:spcAft>
              <a:buSzPts val="1200"/>
              <a:buFont typeface="Arial" panose="020B0604020202020204" pitchFamily="34" charset="0"/>
              <a:buChar char="•"/>
              <a:tabLst>
                <a:tab pos="609600" algn="l"/>
                <a:tab pos="610235" algn="l"/>
              </a:tabLst>
            </a:pPr>
            <a:r>
              <a:rPr lang="en-US" sz="1300"/>
              <a:t>P</a:t>
            </a:r>
            <a:r>
              <a:rPr lang="en-US" sz="1300">
                <a:effectLst/>
              </a:rPr>
              <a:t>ermitting physical education teachers and school health professionals on the team</a:t>
            </a:r>
            <a:r>
              <a:rPr lang="en-US" sz="1300" spc="-80">
                <a:effectLst/>
              </a:rPr>
              <a:t> </a:t>
            </a:r>
            <a:r>
              <a:rPr lang="en-US" sz="1300">
                <a:effectLst/>
              </a:rPr>
              <a:t>of collaborators to develop and review local wellness</a:t>
            </a:r>
            <a:r>
              <a:rPr lang="en-US" sz="1300" spc="-15">
                <a:effectLst/>
              </a:rPr>
              <a:t> </a:t>
            </a:r>
            <a:r>
              <a:rPr lang="en-US" sz="1300">
                <a:effectLst/>
              </a:rPr>
              <a:t>policy.</a:t>
            </a:r>
          </a:p>
          <a:p>
            <a:pPr marR="874395" lvl="0" indent="-228600" defTabSz="914400">
              <a:lnSpc>
                <a:spcPct val="90000"/>
              </a:lnSpc>
              <a:spcBef>
                <a:spcPts val="370"/>
              </a:spcBef>
              <a:spcAft>
                <a:spcPts val="0"/>
              </a:spcAft>
              <a:buSzPts val="1200"/>
              <a:buFont typeface="Arial" panose="020B0604020202020204" pitchFamily="34" charset="0"/>
              <a:buChar char="•"/>
              <a:tabLst>
                <a:tab pos="609600" algn="l"/>
                <a:tab pos="610235" algn="l"/>
              </a:tabLst>
            </a:pPr>
            <a:endParaRPr lang="en-US" sz="1300">
              <a:effectLst/>
            </a:endParaRPr>
          </a:p>
          <a:p>
            <a:pPr marL="342900" marR="412115" lvl="0" indent="-228600" defTabSz="914400">
              <a:lnSpc>
                <a:spcPct val="90000"/>
              </a:lnSpc>
              <a:spcBef>
                <a:spcPts val="15"/>
              </a:spcBef>
              <a:spcAft>
                <a:spcPts val="0"/>
              </a:spcAft>
              <a:buSzPts val="1200"/>
              <a:buFont typeface="Arial" panose="020B0604020202020204" pitchFamily="34" charset="0"/>
              <a:buChar char="•"/>
              <a:tabLst>
                <a:tab pos="609600" algn="l"/>
                <a:tab pos="610235" algn="l"/>
              </a:tabLst>
            </a:pPr>
            <a:r>
              <a:rPr lang="en-US" sz="1300"/>
              <a:t>I</a:t>
            </a:r>
            <a:r>
              <a:rPr lang="en-US" sz="1300">
                <a:effectLst/>
              </a:rPr>
              <a:t>nforming and updating the public (including parents, students, and others in the</a:t>
            </a:r>
            <a:r>
              <a:rPr lang="en-US" sz="1300" spc="-75">
                <a:effectLst/>
              </a:rPr>
              <a:t> </a:t>
            </a:r>
            <a:r>
              <a:rPr lang="en-US" sz="1300">
                <a:effectLst/>
              </a:rPr>
              <a:t>community) about the content and implementation of the local wellness</a:t>
            </a:r>
            <a:r>
              <a:rPr lang="en-US" sz="1300" spc="-10">
                <a:effectLst/>
              </a:rPr>
              <a:t> </a:t>
            </a:r>
            <a:r>
              <a:rPr lang="en-US" sz="1300">
                <a:effectLst/>
              </a:rPr>
              <a:t>policies.</a:t>
            </a:r>
          </a:p>
          <a:p>
            <a:pPr marR="412115" lvl="0" indent="-228600" defTabSz="914400">
              <a:lnSpc>
                <a:spcPct val="90000"/>
              </a:lnSpc>
              <a:spcBef>
                <a:spcPts val="15"/>
              </a:spcBef>
              <a:spcAft>
                <a:spcPts val="0"/>
              </a:spcAft>
              <a:buSzPts val="1200"/>
              <a:buFont typeface="Arial" panose="020B0604020202020204" pitchFamily="34" charset="0"/>
              <a:buChar char="•"/>
              <a:tabLst>
                <a:tab pos="609600" algn="l"/>
                <a:tab pos="610235" algn="l"/>
              </a:tabLst>
            </a:pPr>
            <a:endParaRPr lang="en-US" sz="1300">
              <a:effectLst/>
            </a:endParaRPr>
          </a:p>
          <a:p>
            <a:pPr marL="342900" marR="890905" lvl="0" indent="-228600" defTabSz="914400">
              <a:lnSpc>
                <a:spcPct val="90000"/>
              </a:lnSpc>
              <a:spcBef>
                <a:spcPts val="5"/>
              </a:spcBef>
              <a:spcAft>
                <a:spcPts val="0"/>
              </a:spcAft>
              <a:buSzPts val="1200"/>
              <a:buFont typeface="Arial" panose="020B0604020202020204" pitchFamily="34" charset="0"/>
              <a:buChar char="•"/>
              <a:tabLst>
                <a:tab pos="648970" algn="l"/>
                <a:tab pos="649605" algn="l"/>
              </a:tabLst>
            </a:pPr>
            <a:r>
              <a:rPr lang="en-US" sz="1300">
                <a:effectLst/>
              </a:rPr>
              <a:t>LEAS are required to make available to the public a triennial assessment of the</a:t>
            </a:r>
            <a:r>
              <a:rPr lang="en-US" sz="1300" spc="-80">
                <a:effectLst/>
              </a:rPr>
              <a:t> </a:t>
            </a:r>
            <a:r>
              <a:rPr lang="en-US" sz="1300">
                <a:effectLst/>
              </a:rPr>
              <a:t>local wellness policy</a:t>
            </a:r>
            <a:r>
              <a:rPr lang="en-US" sz="1300" spc="-30">
                <a:effectLst/>
              </a:rPr>
              <a:t> </a:t>
            </a:r>
            <a:r>
              <a:rPr lang="en-US" sz="1300">
                <a:effectLst/>
              </a:rPr>
              <a:t>including:</a:t>
            </a:r>
          </a:p>
          <a:p>
            <a:pPr marR="890905" lvl="0" indent="-228600" defTabSz="914400">
              <a:lnSpc>
                <a:spcPct val="90000"/>
              </a:lnSpc>
              <a:spcBef>
                <a:spcPts val="5"/>
              </a:spcBef>
              <a:spcAft>
                <a:spcPts val="0"/>
              </a:spcAft>
              <a:buSzPts val="1200"/>
              <a:buFont typeface="Arial" panose="020B0604020202020204" pitchFamily="34" charset="0"/>
              <a:buChar char="•"/>
              <a:tabLst>
                <a:tab pos="648970" algn="l"/>
                <a:tab pos="649605" algn="l"/>
              </a:tabLst>
            </a:pPr>
            <a:endParaRPr lang="en-US" sz="1300">
              <a:effectLst/>
            </a:endParaRPr>
          </a:p>
          <a:p>
            <a:pPr marL="742950" marR="0" lvl="1" indent="-228600" defTabSz="914400">
              <a:lnSpc>
                <a:spcPct val="90000"/>
              </a:lnSpc>
              <a:spcBef>
                <a:spcPts val="15"/>
              </a:spcBef>
              <a:spcAft>
                <a:spcPts val="0"/>
              </a:spcAft>
              <a:buSzPts val="1200"/>
              <a:buFont typeface="Arial" panose="020B0604020202020204" pitchFamily="34" charset="0"/>
              <a:buChar char="•"/>
              <a:tabLst>
                <a:tab pos="1181735" algn="l"/>
              </a:tabLst>
            </a:pPr>
            <a:r>
              <a:rPr lang="en-US" sz="1300">
                <a:effectLst/>
              </a:rPr>
              <a:t>The extent to which schools are in compliance with the local wellness</a:t>
            </a:r>
            <a:r>
              <a:rPr lang="en-US" sz="1300" spc="-50">
                <a:effectLst/>
              </a:rPr>
              <a:t> </a:t>
            </a:r>
            <a:r>
              <a:rPr lang="en-US" sz="1300">
                <a:effectLst/>
              </a:rPr>
              <a:t>policy;</a:t>
            </a:r>
          </a:p>
          <a:p>
            <a:pPr marL="742950" marR="781050" lvl="1" indent="-228600" defTabSz="914400">
              <a:lnSpc>
                <a:spcPct val="90000"/>
              </a:lnSpc>
              <a:spcBef>
                <a:spcPts val="105"/>
              </a:spcBef>
              <a:spcAft>
                <a:spcPts val="0"/>
              </a:spcAft>
              <a:buSzPts val="1200"/>
              <a:buFont typeface="Arial" panose="020B0604020202020204" pitchFamily="34" charset="0"/>
              <a:buChar char="•"/>
              <a:tabLst>
                <a:tab pos="1181735" algn="l"/>
              </a:tabLst>
            </a:pPr>
            <a:r>
              <a:rPr lang="en-US" sz="1300">
                <a:effectLst/>
              </a:rPr>
              <a:t>The extent to which the LEA’s local wellness policy compares to model</a:t>
            </a:r>
            <a:r>
              <a:rPr lang="en-US" sz="1300" spc="-100">
                <a:effectLst/>
              </a:rPr>
              <a:t> </a:t>
            </a:r>
            <a:r>
              <a:rPr lang="en-US" sz="1300">
                <a:effectLst/>
              </a:rPr>
              <a:t>local school wellness policies;</a:t>
            </a:r>
            <a:r>
              <a:rPr lang="en-US" sz="1300" spc="-5">
                <a:effectLst/>
              </a:rPr>
              <a:t> </a:t>
            </a:r>
            <a:r>
              <a:rPr lang="en-US" sz="1300">
                <a:effectLst/>
              </a:rPr>
              <a:t>and</a:t>
            </a:r>
          </a:p>
          <a:p>
            <a:pPr marL="742950" marR="0" lvl="1" indent="-228600" defTabSz="914400">
              <a:lnSpc>
                <a:spcPct val="90000"/>
              </a:lnSpc>
              <a:spcBef>
                <a:spcPts val="125"/>
              </a:spcBef>
              <a:spcAft>
                <a:spcPts val="0"/>
              </a:spcAft>
              <a:buSzPts val="1200"/>
              <a:buFont typeface="Arial" panose="020B0604020202020204" pitchFamily="34" charset="0"/>
              <a:buChar char="•"/>
              <a:tabLst>
                <a:tab pos="1181735" algn="l"/>
              </a:tabLst>
            </a:pPr>
            <a:r>
              <a:rPr lang="en-US" sz="1300">
                <a:effectLst/>
              </a:rPr>
              <a:t>The progress made in attaining the goals of the local wellness</a:t>
            </a:r>
            <a:r>
              <a:rPr lang="en-US" sz="1300" spc="-35">
                <a:effectLst/>
              </a:rPr>
              <a:t> </a:t>
            </a:r>
            <a:r>
              <a:rPr lang="en-US" sz="1300">
                <a:effectLst/>
              </a:rPr>
              <a:t>policy.</a:t>
            </a:r>
          </a:p>
          <a:p>
            <a:pPr marL="0" marR="0" indent="-228600" defTabSz="914400">
              <a:lnSpc>
                <a:spcPct val="90000"/>
              </a:lnSpc>
              <a:spcBef>
                <a:spcPts val="20"/>
              </a:spcBef>
              <a:spcAft>
                <a:spcPts val="0"/>
              </a:spcAft>
              <a:buFont typeface="Arial" panose="020B0604020202020204" pitchFamily="34" charset="0"/>
              <a:buChar char="•"/>
            </a:pPr>
            <a:r>
              <a:rPr lang="en-US" sz="1300">
                <a:effectLst/>
              </a:rPr>
              <a:t> </a:t>
            </a:r>
            <a:endParaRPr lang="en-US" sz="1300"/>
          </a:p>
          <a:p>
            <a:pPr marL="0" marR="0" indent="-228600" defTabSz="914400">
              <a:lnSpc>
                <a:spcPct val="90000"/>
              </a:lnSpc>
              <a:spcBef>
                <a:spcPts val="20"/>
              </a:spcBef>
              <a:spcAft>
                <a:spcPts val="0"/>
              </a:spcAft>
              <a:buFont typeface="Arial" panose="020B0604020202020204" pitchFamily="34" charset="0"/>
              <a:buChar char="•"/>
            </a:pPr>
            <a:endParaRPr lang="en-US" sz="1300">
              <a:effectLst/>
            </a:endParaRPr>
          </a:p>
          <a:p>
            <a:pPr marL="0" marR="0" indent="-228600" defTabSz="914400">
              <a:lnSpc>
                <a:spcPct val="90000"/>
              </a:lnSpc>
              <a:spcBef>
                <a:spcPts val="20"/>
              </a:spcBef>
              <a:spcAft>
                <a:spcPts val="0"/>
              </a:spcAft>
              <a:buFont typeface="Arial" panose="020B0604020202020204" pitchFamily="34" charset="0"/>
              <a:buChar char="•"/>
            </a:pPr>
            <a:r>
              <a:rPr lang="en-US" sz="1300">
                <a:effectLst/>
              </a:rPr>
              <a:t>Acceptable methods for informing and updating the public may include dissemination of printed or electronic materials to families of school children and other members of the community at the beginning of the school year and/or posting on the district or school website. Whatever method is chosen, the information must be made available to the public by LEAs in an accessible, easily understood manner.</a:t>
            </a:r>
          </a:p>
        </p:txBody>
      </p:sp>
    </p:spTree>
    <p:extLst>
      <p:ext uri="{BB962C8B-B14F-4D97-AF65-F5344CB8AC3E}">
        <p14:creationId xmlns:p14="http://schemas.microsoft.com/office/powerpoint/2010/main" val="14270581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8" name="Picture 127">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0" name="Picture 129">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32" name="Picture 131">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34" name="Rectangle 133">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6" name="Rectangle 135">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8" name="Picture 137">
            <a:extLst>
              <a:ext uri="{FF2B5EF4-FFF2-40B4-BE49-F238E27FC236}">
                <a16:creationId xmlns:a16="http://schemas.microsoft.com/office/drawing/2014/main" id="{B3F9E774-F054-4892-8E69-C76B2C8545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140" name="Picture 139">
            <a:extLst>
              <a:ext uri="{FF2B5EF4-FFF2-40B4-BE49-F238E27FC236}">
                <a16:creationId xmlns:a16="http://schemas.microsoft.com/office/drawing/2014/main" id="{BEF6A099-2A38-4C66-88FF-FDBCB564E5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2" name="Rectangle 141">
            <a:extLst>
              <a:ext uri="{FF2B5EF4-FFF2-40B4-BE49-F238E27FC236}">
                <a16:creationId xmlns:a16="http://schemas.microsoft.com/office/drawing/2014/main" id="{D0D98427-7B26-46E2-93FE-CB8CD38542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B15A4233-F980-4EF6-B2C0-D7C63E752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5E8DFAA-1B73-6341-5A23-224AC2FBEDB9}"/>
              </a:ext>
            </a:extLst>
          </p:cNvPr>
          <p:cNvSpPr>
            <a:spLocks noGrp="1"/>
          </p:cNvSpPr>
          <p:nvPr>
            <p:ph type="title"/>
          </p:nvPr>
        </p:nvSpPr>
        <p:spPr>
          <a:xfrm>
            <a:off x="680321" y="753228"/>
            <a:ext cx="4136123" cy="1080938"/>
          </a:xfrm>
        </p:spPr>
        <p:txBody>
          <a:bodyPr vert="horz" lIns="91440" tIns="45720" rIns="91440" bIns="45720" rtlCol="0" anchor="ctr">
            <a:normAutofit/>
          </a:bodyPr>
          <a:lstStyle/>
          <a:p>
            <a:r>
              <a:rPr lang="en-US" sz="1700">
                <a:solidFill>
                  <a:srgbClr val="FFFFFF"/>
                </a:solidFill>
                <a:effectLst/>
              </a:rPr>
              <a:t>Accommodating Children with Disabilities and/or Special Dietary Needs</a:t>
            </a:r>
            <a:br>
              <a:rPr lang="en-US" sz="1700" b="1">
                <a:solidFill>
                  <a:srgbClr val="FFFFFF"/>
                </a:solidFill>
                <a:effectLst/>
              </a:rPr>
            </a:br>
            <a:endParaRPr lang="en-US" sz="1700">
              <a:solidFill>
                <a:srgbClr val="FFFFFF"/>
              </a:solidFill>
            </a:endParaRPr>
          </a:p>
        </p:txBody>
      </p:sp>
      <p:pic>
        <p:nvPicPr>
          <p:cNvPr id="146" name="Picture 145">
            <a:extLst>
              <a:ext uri="{FF2B5EF4-FFF2-40B4-BE49-F238E27FC236}">
                <a16:creationId xmlns:a16="http://schemas.microsoft.com/office/drawing/2014/main" id="{3B7E3E62-AACE-4D18-93B3-B4C452E28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44" name="TextBox 3">
            <a:extLst>
              <a:ext uri="{FF2B5EF4-FFF2-40B4-BE49-F238E27FC236}">
                <a16:creationId xmlns:a16="http://schemas.microsoft.com/office/drawing/2014/main" id="{476C93FE-98A9-25E8-A4D6-F98661A67EA1}"/>
              </a:ext>
            </a:extLst>
          </p:cNvPr>
          <p:cNvSpPr txBox="1"/>
          <p:nvPr/>
        </p:nvSpPr>
        <p:spPr>
          <a:xfrm>
            <a:off x="680321" y="2336873"/>
            <a:ext cx="3656289" cy="3599316"/>
          </a:xfrm>
          <a:prstGeom prst="rect">
            <a:avLst/>
          </a:prstGeom>
        </p:spPr>
        <p:txBody>
          <a:bodyPr vert="horz" lIns="91440" tIns="45720" rIns="91440" bIns="45720" rtlCol="0">
            <a:normAutofit/>
          </a:bodyPr>
          <a:lstStyle/>
          <a:p>
            <a:pPr marL="381000" marR="0" indent="-228600" defTabSz="914400">
              <a:lnSpc>
                <a:spcPct val="90000"/>
              </a:lnSpc>
              <a:spcBef>
                <a:spcPts val="0"/>
              </a:spcBef>
              <a:spcAft>
                <a:spcPts val="0"/>
              </a:spcAft>
              <a:buFont typeface="Arial" panose="020B0604020202020204" pitchFamily="34" charset="0"/>
              <a:buChar char="•"/>
            </a:pPr>
            <a:r>
              <a:rPr lang="en-US" sz="700">
                <a:solidFill>
                  <a:srgbClr val="FFFFFF"/>
                </a:solidFill>
                <a:effectLst/>
              </a:rPr>
              <a:t>For a student </a:t>
            </a:r>
            <a:r>
              <a:rPr lang="en-US" sz="700" b="1" i="1">
                <a:solidFill>
                  <a:srgbClr val="FFFFFF"/>
                </a:solidFill>
                <a:effectLst/>
              </a:rPr>
              <a:t>with a documented disability </a:t>
            </a:r>
            <a:r>
              <a:rPr lang="en-US" sz="700">
                <a:solidFill>
                  <a:srgbClr val="FFFFFF"/>
                </a:solidFill>
                <a:effectLst/>
              </a:rPr>
              <a:t>which affects their diet, substitutions </a:t>
            </a:r>
            <a:r>
              <a:rPr lang="en-US" sz="700" b="1">
                <a:solidFill>
                  <a:srgbClr val="FFFFFF"/>
                </a:solidFill>
                <a:effectLst/>
              </a:rPr>
              <a:t>MUST </a:t>
            </a:r>
            <a:r>
              <a:rPr lang="en-US" sz="700">
                <a:solidFill>
                  <a:srgbClr val="FFFFFF"/>
                </a:solidFill>
                <a:effectLst/>
              </a:rPr>
              <a:t>be made to the regular meal. To accommodate special dietary needs, the following requirements must be met:</a:t>
            </a:r>
          </a:p>
          <a:p>
            <a:pPr marL="438150" marR="504825" indent="-228600" defTabSz="914400">
              <a:lnSpc>
                <a:spcPct val="90000"/>
              </a:lnSpc>
              <a:spcBef>
                <a:spcPts val="205"/>
              </a:spcBef>
              <a:spcAft>
                <a:spcPts val="0"/>
              </a:spcAft>
              <a:buFont typeface="Arial" panose="020B0604020202020204" pitchFamily="34" charset="0"/>
              <a:buChar char="•"/>
            </a:pPr>
            <a:endParaRPr lang="en-US" sz="700">
              <a:solidFill>
                <a:srgbClr val="FFFFFF"/>
              </a:solidFill>
              <a:effectLst/>
            </a:endParaRPr>
          </a:p>
          <a:p>
            <a:pPr marL="857250" lvl="1" indent="-228600" defTabSz="914400">
              <a:lnSpc>
                <a:spcPct val="90000"/>
              </a:lnSpc>
              <a:buSzPts val="1200"/>
              <a:buFont typeface="Arial" panose="020B0604020202020204" pitchFamily="34" charset="0"/>
              <a:buChar char="•"/>
              <a:tabLst>
                <a:tab pos="667385" algn="l"/>
                <a:tab pos="668020" algn="l"/>
              </a:tabLst>
            </a:pPr>
            <a:r>
              <a:rPr lang="en-US" sz="700">
                <a:solidFill>
                  <a:srgbClr val="FFFFFF"/>
                </a:solidFill>
                <a:effectLst/>
              </a:rPr>
              <a:t>A medical statement is completed and signed by a medical authority (MD, DO, NP,</a:t>
            </a:r>
            <a:r>
              <a:rPr lang="en-US" sz="700" spc="-50">
                <a:solidFill>
                  <a:srgbClr val="FFFFFF"/>
                </a:solidFill>
                <a:effectLst/>
              </a:rPr>
              <a:t> </a:t>
            </a:r>
            <a:r>
              <a:rPr lang="en-US" sz="700">
                <a:solidFill>
                  <a:srgbClr val="FFFFFF"/>
                </a:solidFill>
                <a:effectLst/>
              </a:rPr>
              <a:t>PA)</a:t>
            </a:r>
          </a:p>
          <a:p>
            <a:pPr marL="857250" marR="1492250" lvl="1" indent="-228600" defTabSz="914400">
              <a:lnSpc>
                <a:spcPct val="90000"/>
              </a:lnSpc>
              <a:buSzPts val="1200"/>
              <a:buFont typeface="Arial" panose="020B0604020202020204" pitchFamily="34" charset="0"/>
              <a:buChar char="•"/>
              <a:tabLst>
                <a:tab pos="667385" algn="l"/>
                <a:tab pos="668020" algn="l"/>
              </a:tabLst>
            </a:pPr>
            <a:r>
              <a:rPr lang="en-US" sz="700">
                <a:solidFill>
                  <a:srgbClr val="FFFFFF"/>
                </a:solidFill>
                <a:effectLst/>
              </a:rPr>
              <a:t>The statement must explain how the disability restricts the child’s diet</a:t>
            </a:r>
            <a:r>
              <a:rPr lang="en-US" sz="700" spc="-85">
                <a:solidFill>
                  <a:srgbClr val="FFFFFF"/>
                </a:solidFill>
                <a:effectLst/>
              </a:rPr>
              <a:t> </a:t>
            </a:r>
            <a:r>
              <a:rPr lang="en-US" sz="700">
                <a:solidFill>
                  <a:srgbClr val="FFFFFF"/>
                </a:solidFill>
                <a:effectLst/>
              </a:rPr>
              <a:t>and food(s)/beverage(s) to be omitted and foods/beverages to be</a:t>
            </a:r>
            <a:r>
              <a:rPr lang="en-US" sz="700" spc="-35">
                <a:solidFill>
                  <a:srgbClr val="FFFFFF"/>
                </a:solidFill>
                <a:effectLst/>
              </a:rPr>
              <a:t> </a:t>
            </a:r>
            <a:r>
              <a:rPr lang="en-US" sz="700">
                <a:solidFill>
                  <a:srgbClr val="FFFFFF"/>
                </a:solidFill>
                <a:effectLst/>
              </a:rPr>
              <a:t>substituted.</a:t>
            </a:r>
          </a:p>
          <a:p>
            <a:pPr marL="857250" marR="1162685" lvl="1" indent="-228600" defTabSz="914400">
              <a:lnSpc>
                <a:spcPct val="90000"/>
              </a:lnSpc>
              <a:spcBef>
                <a:spcPts val="10"/>
              </a:spcBef>
              <a:buSzPts val="1200"/>
              <a:buFont typeface="Arial" panose="020B0604020202020204" pitchFamily="34" charset="0"/>
              <a:buChar char="•"/>
              <a:tabLst>
                <a:tab pos="667385" algn="l"/>
                <a:tab pos="668020" algn="l"/>
              </a:tabLst>
            </a:pPr>
            <a:r>
              <a:rPr lang="en-US" sz="700">
                <a:solidFill>
                  <a:srgbClr val="FFFFFF"/>
                </a:solidFill>
                <a:effectLst/>
              </a:rPr>
              <a:t>Having a complete statement on file allows the modified meal to be claimed</a:t>
            </a:r>
            <a:r>
              <a:rPr lang="en-US" sz="700" spc="-55">
                <a:solidFill>
                  <a:srgbClr val="FFFFFF"/>
                </a:solidFill>
                <a:effectLst/>
              </a:rPr>
              <a:t> </a:t>
            </a:r>
            <a:r>
              <a:rPr lang="en-US" sz="700">
                <a:solidFill>
                  <a:srgbClr val="FFFFFF"/>
                </a:solidFill>
                <a:effectLst/>
              </a:rPr>
              <a:t>for reimbursement even if it does not follow the meal pattern</a:t>
            </a:r>
            <a:r>
              <a:rPr lang="en-US" sz="700" spc="-15">
                <a:solidFill>
                  <a:srgbClr val="FFFFFF"/>
                </a:solidFill>
                <a:effectLst/>
              </a:rPr>
              <a:t> </a:t>
            </a:r>
            <a:r>
              <a:rPr lang="en-US" sz="700">
                <a:solidFill>
                  <a:srgbClr val="FFFFFF"/>
                </a:solidFill>
                <a:effectLst/>
              </a:rPr>
              <a:t>requirements.</a:t>
            </a:r>
            <a:endParaRPr lang="en-US" sz="700">
              <a:solidFill>
                <a:srgbClr val="FFFFFF"/>
              </a:solidFill>
            </a:endParaRPr>
          </a:p>
          <a:p>
            <a:pPr marL="514350" marR="1162685" lvl="1" indent="-228600" defTabSz="914400">
              <a:lnSpc>
                <a:spcPct val="90000"/>
              </a:lnSpc>
              <a:spcBef>
                <a:spcPts val="10"/>
              </a:spcBef>
              <a:buSzPts val="1200"/>
              <a:buFont typeface="Arial" panose="020B0604020202020204" pitchFamily="34" charset="0"/>
              <a:buChar char="•"/>
              <a:tabLst>
                <a:tab pos="667385" algn="l"/>
                <a:tab pos="668020" algn="l"/>
              </a:tabLst>
            </a:pPr>
            <a:endParaRPr lang="en-US" sz="700">
              <a:solidFill>
                <a:srgbClr val="FFFFFF"/>
              </a:solidFill>
              <a:effectLst/>
            </a:endParaRPr>
          </a:p>
          <a:p>
            <a:pPr marL="438150" marR="0" indent="-228600" defTabSz="914400">
              <a:lnSpc>
                <a:spcPct val="90000"/>
              </a:lnSpc>
              <a:spcBef>
                <a:spcPts val="0"/>
              </a:spcBef>
              <a:spcAft>
                <a:spcPts val="0"/>
              </a:spcAft>
              <a:buFont typeface="Arial" panose="020B0604020202020204" pitchFamily="34" charset="0"/>
              <a:buChar char="•"/>
            </a:pPr>
            <a:r>
              <a:rPr lang="en-US" sz="700">
                <a:solidFill>
                  <a:srgbClr val="FFFFFF"/>
                </a:solidFill>
                <a:effectLst/>
              </a:rPr>
              <a:t>		*If the physician statement does not contain sufficient information, the school nurse or food service director should contact the 				physician for clarification.</a:t>
            </a:r>
          </a:p>
          <a:p>
            <a:pPr marL="438150" marR="0" indent="-228600" defTabSz="914400">
              <a:lnSpc>
                <a:spcPct val="90000"/>
              </a:lnSpc>
              <a:spcBef>
                <a:spcPts val="0"/>
              </a:spcBef>
              <a:spcAft>
                <a:spcPts val="0"/>
              </a:spcAft>
              <a:buFont typeface="Arial" panose="020B0604020202020204" pitchFamily="34" charset="0"/>
              <a:buChar char="•"/>
            </a:pPr>
            <a:endParaRPr lang="en-US" sz="700">
              <a:solidFill>
                <a:srgbClr val="FFFFFF"/>
              </a:solidFill>
            </a:endParaRPr>
          </a:p>
          <a:p>
            <a:pPr marL="438150" marR="0" indent="-228600" defTabSz="914400">
              <a:lnSpc>
                <a:spcPct val="90000"/>
              </a:lnSpc>
              <a:spcBef>
                <a:spcPts val="0"/>
              </a:spcBef>
              <a:spcAft>
                <a:spcPts val="0"/>
              </a:spcAft>
              <a:buFont typeface="Arial" panose="020B0604020202020204" pitchFamily="34" charset="0"/>
              <a:buChar char="•"/>
            </a:pPr>
            <a:r>
              <a:rPr lang="en-US" sz="700" b="1" i="1">
                <a:solidFill>
                  <a:srgbClr val="FFFFFF"/>
                </a:solidFill>
                <a:effectLst/>
              </a:rPr>
              <a:t>For a student without a disability</a:t>
            </a:r>
          </a:p>
          <a:p>
            <a:pPr marL="438150" marR="0" indent="-228600" defTabSz="914400">
              <a:lnSpc>
                <a:spcPct val="90000"/>
              </a:lnSpc>
              <a:spcBef>
                <a:spcPts val="0"/>
              </a:spcBef>
              <a:spcAft>
                <a:spcPts val="0"/>
              </a:spcAft>
              <a:buFont typeface="Arial" panose="020B0604020202020204" pitchFamily="34" charset="0"/>
              <a:buChar char="•"/>
            </a:pPr>
            <a:r>
              <a:rPr lang="en-US" sz="700">
                <a:solidFill>
                  <a:srgbClr val="FFFFFF"/>
                </a:solidFill>
                <a:effectLst/>
              </a:rPr>
              <a:t>Reasonable substitutions </a:t>
            </a:r>
            <a:r>
              <a:rPr lang="en-US" sz="700" b="1">
                <a:solidFill>
                  <a:srgbClr val="FFFFFF"/>
                </a:solidFill>
                <a:effectLst/>
              </a:rPr>
              <a:t>may </a:t>
            </a:r>
            <a:r>
              <a:rPr lang="en-US" sz="700">
                <a:solidFill>
                  <a:srgbClr val="FFFFFF"/>
                </a:solidFill>
                <a:effectLst/>
              </a:rPr>
              <a:t>be made to the reimbursable meal. Substitutions must still adhere to meal pattern requirements and cannot effect normal program operations.</a:t>
            </a:r>
          </a:p>
          <a:p>
            <a:pPr marL="285750" marR="0" indent="-228600" defTabSz="914400">
              <a:lnSpc>
                <a:spcPct val="90000"/>
              </a:lnSpc>
              <a:spcBef>
                <a:spcPts val="35"/>
              </a:spcBef>
              <a:spcAft>
                <a:spcPts val="0"/>
              </a:spcAft>
              <a:buFont typeface="Arial" panose="020B0604020202020204" pitchFamily="34" charset="0"/>
              <a:buChar char="•"/>
            </a:pPr>
            <a:endParaRPr lang="en-US" sz="700">
              <a:solidFill>
                <a:srgbClr val="FFFFFF"/>
              </a:solidFill>
              <a:effectLst/>
            </a:endParaRPr>
          </a:p>
          <a:p>
            <a:pPr marL="438150" marR="0" indent="-228600" defTabSz="914400">
              <a:lnSpc>
                <a:spcPct val="90000"/>
              </a:lnSpc>
              <a:spcBef>
                <a:spcPts val="0"/>
              </a:spcBef>
              <a:spcAft>
                <a:spcPts val="0"/>
              </a:spcAft>
              <a:buFont typeface="Arial" panose="020B0604020202020204" pitchFamily="34" charset="0"/>
              <a:buChar char="•"/>
            </a:pPr>
            <a:r>
              <a:rPr lang="en-US" sz="700" b="1" i="1">
                <a:solidFill>
                  <a:srgbClr val="FFFFFF"/>
                </a:solidFill>
                <a:effectLst/>
              </a:rPr>
              <a:t>For a student without a disability requesting fluid milk substitution</a:t>
            </a:r>
          </a:p>
          <a:p>
            <a:pPr marL="438150" marR="0" indent="-228600" defTabSz="914400">
              <a:lnSpc>
                <a:spcPct val="90000"/>
              </a:lnSpc>
              <a:spcBef>
                <a:spcPts val="0"/>
              </a:spcBef>
              <a:spcAft>
                <a:spcPts val="0"/>
              </a:spcAft>
              <a:buFont typeface="Arial" panose="020B0604020202020204" pitchFamily="34" charset="0"/>
              <a:buChar char="•"/>
            </a:pPr>
            <a:r>
              <a:rPr lang="en-US" sz="700">
                <a:solidFill>
                  <a:srgbClr val="FFFFFF"/>
                </a:solidFill>
                <a:effectLst/>
              </a:rPr>
              <a:t>A fluid milk substitution </a:t>
            </a:r>
            <a:r>
              <a:rPr lang="en-US" sz="700" b="1">
                <a:solidFill>
                  <a:srgbClr val="FFFFFF"/>
                </a:solidFill>
                <a:effectLst/>
              </a:rPr>
              <a:t>may </a:t>
            </a:r>
            <a:r>
              <a:rPr lang="en-US" sz="700">
                <a:solidFill>
                  <a:srgbClr val="FFFFFF"/>
                </a:solidFill>
                <a:effectLst/>
              </a:rPr>
              <a:t>be made if requested by a parent or medical authority. Lactose- free cow’s milk and soy milk that meets the USDA criteria are permissible.</a:t>
            </a:r>
          </a:p>
          <a:p>
            <a:pPr marL="381000" marR="0" indent="-228600" defTabSz="914400">
              <a:lnSpc>
                <a:spcPct val="90000"/>
              </a:lnSpc>
              <a:spcBef>
                <a:spcPts val="0"/>
              </a:spcBef>
              <a:spcAft>
                <a:spcPts val="0"/>
              </a:spcAft>
              <a:buFont typeface="Arial" panose="020B0604020202020204" pitchFamily="34" charset="0"/>
              <a:buChar char="•"/>
            </a:pPr>
            <a:endParaRPr lang="en-US" sz="700">
              <a:solidFill>
                <a:srgbClr val="FFFFFF"/>
              </a:solidFill>
              <a:effectLst/>
            </a:endParaRPr>
          </a:p>
          <a:p>
            <a:pPr marL="0" marR="0" indent="-228600" defTabSz="914400">
              <a:lnSpc>
                <a:spcPct val="90000"/>
              </a:lnSpc>
              <a:spcBef>
                <a:spcPts val="25"/>
              </a:spcBef>
              <a:spcAft>
                <a:spcPts val="0"/>
              </a:spcAft>
              <a:buFont typeface="Arial" panose="020B0604020202020204" pitchFamily="34" charset="0"/>
              <a:buChar char="•"/>
            </a:pPr>
            <a:endParaRPr lang="en-US" sz="700">
              <a:solidFill>
                <a:srgbClr val="FFFFFF"/>
              </a:solidFill>
              <a:effectLst/>
            </a:endParaRPr>
          </a:p>
        </p:txBody>
      </p:sp>
      <p:sp useBgFill="1">
        <p:nvSpPr>
          <p:cNvPr id="148" name="Rectangle 147">
            <a:extLst>
              <a:ext uri="{FF2B5EF4-FFF2-40B4-BE49-F238E27FC236}">
                <a16:creationId xmlns:a16="http://schemas.microsoft.com/office/drawing/2014/main" id="{421B5709-714B-4EA8-8C75-C105D9B4D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9">
            <a:extLst>
              <a:ext uri="{FF2B5EF4-FFF2-40B4-BE49-F238E27FC236}">
                <a16:creationId xmlns:a16="http://schemas.microsoft.com/office/drawing/2014/main" id="{A15AE017-4720-EBAF-65A1-4A0E8562484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593085" y="1103530"/>
            <a:ext cx="5629268" cy="4644146"/>
          </a:xfrm>
          <a:prstGeom prst="rect">
            <a:avLst/>
          </a:prstGeom>
          <a:ln>
            <a:noFill/>
          </a:ln>
          <a:effectLst/>
        </p:spPr>
      </p:pic>
      <p:sp>
        <p:nvSpPr>
          <p:cNvPr id="50" name="TextBox 49">
            <a:extLst>
              <a:ext uri="{FF2B5EF4-FFF2-40B4-BE49-F238E27FC236}">
                <a16:creationId xmlns:a16="http://schemas.microsoft.com/office/drawing/2014/main" id="{FD245B78-46AE-6933-3819-5B9F6EB406BF}"/>
              </a:ext>
            </a:extLst>
          </p:cNvPr>
          <p:cNvSpPr txBox="1"/>
          <p:nvPr/>
        </p:nvSpPr>
        <p:spPr>
          <a:xfrm>
            <a:off x="9097617" y="4836975"/>
            <a:ext cx="2743200" cy="416891"/>
          </a:xfrm>
          <a:prstGeom prst="rect">
            <a:avLst/>
          </a:prstGeom>
        </p:spPr>
        <p:txBody>
          <a:bodyPr lIns="91440" tIns="45720" rIns="91440" bIns="45720" anchor="t">
            <a:normAutofit/>
          </a:bodyPr>
          <a:lstStyle/>
          <a:p>
            <a:endParaRPr lang="en-US"/>
          </a:p>
        </p:txBody>
      </p:sp>
    </p:spTree>
    <p:extLst>
      <p:ext uri="{BB962C8B-B14F-4D97-AF65-F5344CB8AC3E}">
        <p14:creationId xmlns:p14="http://schemas.microsoft.com/office/powerpoint/2010/main" val="13621822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A3CA1B-1530-4046-A299-90F41FE7FB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126A6064-3EEB-4D82-B8AB-85EC8287EF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a:extLst>
              <a:ext uri="{FF2B5EF4-FFF2-40B4-BE49-F238E27FC236}">
                <a16:creationId xmlns:a16="http://schemas.microsoft.com/office/drawing/2014/main" id="{70EB3F8A-0655-4D47-B546-F7EC731E02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8" name="Rectangle 17">
            <a:extLst>
              <a:ext uri="{FF2B5EF4-FFF2-40B4-BE49-F238E27FC236}">
                <a16:creationId xmlns:a16="http://schemas.microsoft.com/office/drawing/2014/main" id="{FC563705-9678-4052-A909-B5114B9A2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22FEEF27-DE57-43BD-AD75-1F367403B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F9C43EDD-1D47-8B59-0600-AC8ADD883406}"/>
              </a:ext>
            </a:extLst>
          </p:cNvPr>
          <p:cNvSpPr txBox="1"/>
          <p:nvPr/>
        </p:nvSpPr>
        <p:spPr>
          <a:xfrm>
            <a:off x="680321" y="2336873"/>
            <a:ext cx="6423211" cy="3599316"/>
          </a:xfrm>
          <a:prstGeom prst="rect">
            <a:avLst/>
          </a:prstGeom>
        </p:spPr>
        <p:txBody>
          <a:bodyPr vert="horz" lIns="91440" tIns="45720" rIns="91440" bIns="45720" rtlCol="0">
            <a:normAutofit/>
          </a:bodyPr>
          <a:lstStyle/>
          <a:p>
            <a:pPr marL="381000" marR="0" indent="-228600" defTabSz="914400">
              <a:lnSpc>
                <a:spcPct val="90000"/>
              </a:lnSpc>
              <a:spcBef>
                <a:spcPts val="395"/>
              </a:spcBef>
              <a:spcAft>
                <a:spcPts val="0"/>
              </a:spcAft>
              <a:buFont typeface="Arial" panose="020B0604020202020204" pitchFamily="34" charset="0"/>
              <a:buChar char="•"/>
            </a:pPr>
            <a:r>
              <a:rPr lang="en-US" sz="2000" b="1">
                <a:effectLst/>
              </a:rPr>
              <a:t>Products Which Meet USDA’s Nutrition Standards for Milk Substitutions</a:t>
            </a:r>
          </a:p>
          <a:p>
            <a:pPr marL="381000" marR="0" indent="-228600" defTabSz="914400">
              <a:lnSpc>
                <a:spcPct val="90000"/>
              </a:lnSpc>
              <a:spcBef>
                <a:spcPts val="395"/>
              </a:spcBef>
              <a:spcAft>
                <a:spcPts val="0"/>
              </a:spcAft>
              <a:buFont typeface="Arial" panose="020B0604020202020204" pitchFamily="34" charset="0"/>
              <a:buChar char="•"/>
            </a:pPr>
            <a:endParaRPr lang="en-US" sz="2000" b="1">
              <a:effectLst/>
            </a:endParaRPr>
          </a:p>
          <a:p>
            <a:pPr marL="381000" indent="-228600" defTabSz="914400">
              <a:lnSpc>
                <a:spcPct val="90000"/>
              </a:lnSpc>
              <a:buFont typeface="Arial" panose="020B0604020202020204" pitchFamily="34" charset="0"/>
              <a:buChar char="•"/>
            </a:pPr>
            <a:r>
              <a:rPr lang="en-US" sz="2000">
                <a:effectLst/>
              </a:rPr>
              <a:t>Not all students with a disability will require a dietary accommodation. For those students that do have a special dietary need, determining how to make reasonable accommodations takes careful planning, good communications with the family, and knowledge of food preparation techniques to prevent cross contamination.</a:t>
            </a:r>
          </a:p>
        </p:txBody>
      </p:sp>
      <p:pic>
        <p:nvPicPr>
          <p:cNvPr id="5" name="Picture 4">
            <a:extLst>
              <a:ext uri="{FF2B5EF4-FFF2-40B4-BE49-F238E27FC236}">
                <a16:creationId xmlns:a16="http://schemas.microsoft.com/office/drawing/2014/main" id="{4D076E5E-824E-E5B9-26BA-7D13AFD42800}"/>
              </a:ext>
            </a:extLst>
          </p:cNvPr>
          <p:cNvPicPr>
            <a:picLocks noChangeAspect="1"/>
          </p:cNvPicPr>
          <p:nvPr/>
        </p:nvPicPr>
        <p:blipFill>
          <a:blip r:embed="rId5"/>
          <a:stretch>
            <a:fillRect/>
          </a:stretch>
        </p:blipFill>
        <p:spPr>
          <a:xfrm>
            <a:off x="8185625" y="2336799"/>
            <a:ext cx="1812475" cy="1721852"/>
          </a:xfrm>
          <a:prstGeom prst="rect">
            <a:avLst/>
          </a:prstGeom>
          <a:ln>
            <a:noFill/>
          </a:ln>
          <a:effectLst>
            <a:outerShdw blurRad="76200" dist="63500" dir="5040000" algn="tl" rotWithShape="0">
              <a:srgbClr val="000000">
                <a:alpha val="41000"/>
              </a:srgbClr>
            </a:outerShdw>
          </a:effectLst>
        </p:spPr>
      </p:pic>
      <p:pic>
        <p:nvPicPr>
          <p:cNvPr id="7" name="Picture 6">
            <a:extLst>
              <a:ext uri="{FF2B5EF4-FFF2-40B4-BE49-F238E27FC236}">
                <a16:creationId xmlns:a16="http://schemas.microsoft.com/office/drawing/2014/main" id="{0ED1AF35-B2EE-A2D5-BC07-CC80F82D1DD5}"/>
              </a:ext>
            </a:extLst>
          </p:cNvPr>
          <p:cNvPicPr>
            <a:picLocks noChangeAspect="1"/>
          </p:cNvPicPr>
          <p:nvPr/>
        </p:nvPicPr>
        <p:blipFill rotWithShape="1">
          <a:blip r:embed="rId6"/>
          <a:srcRect t="6246"/>
          <a:stretch/>
        </p:blipFill>
        <p:spPr>
          <a:xfrm>
            <a:off x="7756358" y="4801744"/>
            <a:ext cx="2671009" cy="494575"/>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7269556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 name="Picture 41">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3" name="Picture 43">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74" name="Picture 45">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75" name="Rectangle 47">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49">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7" name="Rectangle 51">
            <a:extLst>
              <a:ext uri="{FF2B5EF4-FFF2-40B4-BE49-F238E27FC236}">
                <a16:creationId xmlns:a16="http://schemas.microsoft.com/office/drawing/2014/main" id="{8F383800-5CEA-471E-91C6-604E9C8F9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53">
            <a:extLst>
              <a:ext uri="{FF2B5EF4-FFF2-40B4-BE49-F238E27FC236}">
                <a16:creationId xmlns:a16="http://schemas.microsoft.com/office/drawing/2014/main" id="{2077B291-934C-486F-A7DD-F7B7568B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sp>
        <p:nvSpPr>
          <p:cNvPr id="79" name="Rectangle 55">
            <a:extLst>
              <a:ext uri="{FF2B5EF4-FFF2-40B4-BE49-F238E27FC236}">
                <a16:creationId xmlns:a16="http://schemas.microsoft.com/office/drawing/2014/main" id="{FE41C29D-0817-42AE-A275-5552F6926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57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7">
            <a:extLst>
              <a:ext uri="{FF2B5EF4-FFF2-40B4-BE49-F238E27FC236}">
                <a16:creationId xmlns:a16="http://schemas.microsoft.com/office/drawing/2014/main" id="{21AFE179-2F71-4019-9BED-8E72C0C07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rgbClr val="0D0D0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55E3644-40FC-A2E7-F541-4F42466191DB}"/>
              </a:ext>
            </a:extLst>
          </p:cNvPr>
          <p:cNvSpPr>
            <a:spLocks noGrp="1"/>
          </p:cNvSpPr>
          <p:nvPr>
            <p:ph type="title"/>
          </p:nvPr>
        </p:nvSpPr>
        <p:spPr>
          <a:xfrm>
            <a:off x="690908" y="4710483"/>
            <a:ext cx="8133478" cy="940240"/>
          </a:xfrm>
        </p:spPr>
        <p:txBody>
          <a:bodyPr vert="horz" lIns="91440" tIns="45720" rIns="91440" bIns="45720" rtlCol="0" anchor="b">
            <a:normAutofit/>
          </a:bodyPr>
          <a:lstStyle/>
          <a:p>
            <a:r>
              <a:rPr lang="en-US" sz="4800">
                <a:solidFill>
                  <a:srgbClr val="FFFFFF"/>
                </a:solidFill>
              </a:rPr>
              <a:t>Food Safety</a:t>
            </a:r>
          </a:p>
        </p:txBody>
      </p:sp>
      <p:pic>
        <p:nvPicPr>
          <p:cNvPr id="4" name="Picture 4">
            <a:extLst>
              <a:ext uri="{FF2B5EF4-FFF2-40B4-BE49-F238E27FC236}">
                <a16:creationId xmlns:a16="http://schemas.microsoft.com/office/drawing/2014/main" id="{F8C08E5C-21FE-A274-1407-541F0FFF050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856200" y="640078"/>
            <a:ext cx="6473797" cy="3609141"/>
          </a:xfrm>
          <a:prstGeom prst="rect">
            <a:avLst/>
          </a:prstGeom>
          <a:ln>
            <a:noFill/>
          </a:ln>
          <a:effectLst>
            <a:outerShdw blurRad="76200" dist="63500" dir="5040000" algn="tl" rotWithShape="0">
              <a:srgbClr val="000000">
                <a:alpha val="41000"/>
              </a:srgbClr>
            </a:outerShdw>
          </a:effectLst>
        </p:spPr>
      </p:pic>
      <p:sp>
        <p:nvSpPr>
          <p:cNvPr id="81" name="Rectangle 59">
            <a:extLst>
              <a:ext uri="{FF2B5EF4-FFF2-40B4-BE49-F238E27FC236}">
                <a16:creationId xmlns:a16="http://schemas.microsoft.com/office/drawing/2014/main" id="{333AFE41-7E9F-4E28-8263-5B498AA7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61">
            <a:extLst>
              <a:ext uri="{FF2B5EF4-FFF2-40B4-BE49-F238E27FC236}">
                <a16:creationId xmlns:a16="http://schemas.microsoft.com/office/drawing/2014/main" id="{C553E99F-4FAF-422B-B3EA-84AF1AA08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3">
            <a:extLst>
              <a:ext uri="{FF2B5EF4-FFF2-40B4-BE49-F238E27FC236}">
                <a16:creationId xmlns:a16="http://schemas.microsoft.com/office/drawing/2014/main" id="{F214FAEF-3E6C-41BB-9945-719809A69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5981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2" name="Picture 11">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2E64DAFB-AD9A-4E52-B026-8641CCD67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747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3B1C8FC-E1FE-470B-AB3B-D4B1D8C9DEC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56ED1086-4FBF-41E3-B23D-0AF086E76F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2846786"/>
            <a:ext cx="1602997" cy="144270"/>
          </a:xfrm>
          <a:prstGeom prst="rect">
            <a:avLst/>
          </a:prstGeom>
        </p:spPr>
      </p:pic>
      <p:pic>
        <p:nvPicPr>
          <p:cNvPr id="24" name="Picture 23">
            <a:extLst>
              <a:ext uri="{FF2B5EF4-FFF2-40B4-BE49-F238E27FC236}">
                <a16:creationId xmlns:a16="http://schemas.microsoft.com/office/drawing/2014/main" id="{8900C04C-9973-40F3-8121-55AC6A472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5851041"/>
            <a:ext cx="9936886" cy="321164"/>
          </a:xfrm>
          <a:prstGeom prst="rect">
            <a:avLst/>
          </a:prstGeom>
        </p:spPr>
      </p:pic>
      <p:sp>
        <p:nvSpPr>
          <p:cNvPr id="26" name="Rectangle 25">
            <a:extLst>
              <a:ext uri="{FF2B5EF4-FFF2-40B4-BE49-F238E27FC236}">
                <a16:creationId xmlns:a16="http://schemas.microsoft.com/office/drawing/2014/main" id="{CD6B57F6-C734-4FDA-9495-94E602DC5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89448"/>
            <a:ext cx="9936887" cy="4381221"/>
          </a:xfrm>
          <a:prstGeom prst="rect">
            <a:avLst/>
          </a:prstGeom>
          <a:solidFill>
            <a:srgbClr val="0D0D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566A83-ACCA-0779-E6E3-C5192D4A84B5}"/>
              </a:ext>
            </a:extLst>
          </p:cNvPr>
          <p:cNvSpPr txBox="1"/>
          <p:nvPr/>
        </p:nvSpPr>
        <p:spPr>
          <a:xfrm>
            <a:off x="680321" y="1706966"/>
            <a:ext cx="8601055" cy="3992886"/>
          </a:xfrm>
          <a:prstGeom prst="rect">
            <a:avLst/>
          </a:prstGeom>
        </p:spPr>
        <p:txBody>
          <a:bodyPr vert="horz" lIns="91440" tIns="45720" rIns="91440" bIns="45720" rtlCol="0" anchor="t">
            <a:normAutofit/>
          </a:bodyPr>
          <a:lstStyle/>
          <a:p>
            <a:pPr marL="381000" marR="0" indent="-228600" defTabSz="914400">
              <a:lnSpc>
                <a:spcPct val="90000"/>
              </a:lnSpc>
              <a:spcBef>
                <a:spcPts val="0"/>
              </a:spcBef>
              <a:spcAft>
                <a:spcPts val="0"/>
              </a:spcAft>
              <a:buFont typeface="Arial" panose="020B0604020202020204" pitchFamily="34" charset="0"/>
              <a:buChar char="•"/>
            </a:pPr>
            <a:r>
              <a:rPr lang="en-US" sz="1000" b="1">
                <a:solidFill>
                  <a:srgbClr val="FFFFFF"/>
                </a:solidFill>
                <a:effectLst/>
              </a:rPr>
              <a:t>Food Safety Plan</a:t>
            </a:r>
          </a:p>
          <a:p>
            <a:pPr marL="381000" marR="0" indent="-228600" defTabSz="914400">
              <a:lnSpc>
                <a:spcPct val="90000"/>
              </a:lnSpc>
              <a:spcBef>
                <a:spcPts val="0"/>
              </a:spcBef>
              <a:spcAft>
                <a:spcPts val="0"/>
              </a:spcAft>
              <a:buFont typeface="Arial" panose="020B0604020202020204" pitchFamily="34" charset="0"/>
              <a:buChar char="•"/>
            </a:pPr>
            <a:endParaRPr lang="en-US" sz="1000" b="1">
              <a:solidFill>
                <a:srgbClr val="FFFFFF"/>
              </a:solidFill>
              <a:effectLst/>
            </a:endParaRPr>
          </a:p>
          <a:p>
            <a:pPr marL="381000" marR="0" indent="-228600" defTabSz="914400">
              <a:lnSpc>
                <a:spcPct val="90000"/>
              </a:lnSpc>
              <a:spcBef>
                <a:spcPts val="0"/>
              </a:spcBef>
              <a:spcAft>
                <a:spcPts val="0"/>
              </a:spcAft>
              <a:buFont typeface="Arial" panose="020B0604020202020204" pitchFamily="34" charset="0"/>
              <a:buChar char="•"/>
            </a:pPr>
            <a:r>
              <a:rPr lang="en-US" sz="1000">
                <a:solidFill>
                  <a:srgbClr val="FFFFFF"/>
                </a:solidFill>
                <a:effectLst/>
              </a:rPr>
              <a:t>SFAs are responsible for developing a comprehensive food safety plan for all sites that prepare and serve food. The plan must be based on the </a:t>
            </a:r>
            <a:r>
              <a:rPr lang="en-US" sz="1000" b="1">
                <a:solidFill>
                  <a:srgbClr val="FFFFFF"/>
                </a:solidFill>
                <a:effectLst/>
              </a:rPr>
              <a:t>Hazard Analysis and Critical Control Point (HACCP) </a:t>
            </a:r>
            <a:r>
              <a:rPr lang="en-US" sz="1000">
                <a:solidFill>
                  <a:srgbClr val="FFFFFF"/>
                </a:solidFill>
                <a:effectLst/>
              </a:rPr>
              <a:t>principles and must conform to guidance issued by the USDA. Standard operating procedures for safe food handling must include any facility or part of a facility where food is stored, prepared, or served, such as on school buses, in hallways, school courtyards, kiosks, classrooms or other locations outside the cafeteria for SBP, NSLP, SMP, FFVP, and after school snack programs.</a:t>
            </a:r>
          </a:p>
          <a:p>
            <a:pPr marL="0" marR="0" indent="-228600" defTabSz="914400">
              <a:lnSpc>
                <a:spcPct val="90000"/>
              </a:lnSpc>
              <a:spcBef>
                <a:spcPts val="40"/>
              </a:spcBef>
              <a:spcAft>
                <a:spcPts val="0"/>
              </a:spcAft>
              <a:buFont typeface="Arial" panose="020B0604020202020204" pitchFamily="34" charset="0"/>
              <a:buChar char="•"/>
            </a:pPr>
            <a:r>
              <a:rPr lang="en-US" sz="1000">
                <a:solidFill>
                  <a:srgbClr val="FFFFFF"/>
                </a:solidFill>
                <a:effectLst/>
              </a:rPr>
              <a:t> </a:t>
            </a:r>
          </a:p>
          <a:p>
            <a:pPr marL="381000" marR="0" indent="-228600" defTabSz="914400">
              <a:lnSpc>
                <a:spcPct val="90000"/>
              </a:lnSpc>
              <a:spcBef>
                <a:spcPts val="0"/>
              </a:spcBef>
              <a:spcAft>
                <a:spcPts val="0"/>
              </a:spcAft>
              <a:buFont typeface="Arial" panose="020B0604020202020204" pitchFamily="34" charset="0"/>
              <a:buChar char="•"/>
            </a:pPr>
            <a:r>
              <a:rPr lang="en-US" sz="1000">
                <a:solidFill>
                  <a:srgbClr val="FFFFFF"/>
                </a:solidFill>
                <a:effectLst/>
              </a:rPr>
              <a:t>A school food safety program must include the following elements:</a:t>
            </a:r>
          </a:p>
          <a:p>
            <a:pPr marL="381000" marR="0" indent="-228600" defTabSz="914400">
              <a:lnSpc>
                <a:spcPct val="90000"/>
              </a:lnSpc>
              <a:spcBef>
                <a:spcPts val="0"/>
              </a:spcBef>
              <a:spcAft>
                <a:spcPts val="0"/>
              </a:spcAft>
              <a:buFont typeface="Arial" panose="020B0604020202020204" pitchFamily="34" charset="0"/>
              <a:buChar char="•"/>
            </a:pPr>
            <a:endParaRPr lang="en-US" sz="1000">
              <a:solidFill>
                <a:srgbClr val="FFFFFF"/>
              </a:solidFill>
              <a:effectLst/>
            </a:endParaRPr>
          </a:p>
          <a:p>
            <a:pPr marL="800100" marR="647065" lvl="1" indent="-228600" defTabSz="914400">
              <a:lnSpc>
                <a:spcPct val="90000"/>
              </a:lnSpc>
              <a:spcBef>
                <a:spcPts val="200"/>
              </a:spcBef>
              <a:buSzPts val="1200"/>
              <a:buFont typeface="Arial" panose="020B0604020202020204" pitchFamily="34" charset="0"/>
              <a:buChar char="•"/>
              <a:tabLst>
                <a:tab pos="838200" algn="l"/>
                <a:tab pos="838835" algn="l"/>
              </a:tabLst>
            </a:pPr>
            <a:r>
              <a:rPr lang="en-US" sz="1000">
                <a:solidFill>
                  <a:srgbClr val="FFFFFF"/>
                </a:solidFill>
                <a:effectLst/>
              </a:rPr>
              <a:t>A Written Food Safety Plan – A food safety plan must be developed for each food preparation and service site. The food safety plan must include how to apply HACCP principles by doing the</a:t>
            </a:r>
            <a:r>
              <a:rPr lang="en-US" sz="1000" spc="-40">
                <a:solidFill>
                  <a:srgbClr val="FFFFFF"/>
                </a:solidFill>
                <a:effectLst/>
              </a:rPr>
              <a:t> </a:t>
            </a:r>
            <a:r>
              <a:rPr lang="en-US" sz="1000">
                <a:solidFill>
                  <a:srgbClr val="FFFFFF"/>
                </a:solidFill>
                <a:effectLst/>
              </a:rPr>
              <a:t>following:</a:t>
            </a:r>
          </a:p>
          <a:p>
            <a:pPr marL="1200150" lvl="2" indent="-228600" defTabSz="914400">
              <a:lnSpc>
                <a:spcPct val="90000"/>
              </a:lnSpc>
              <a:buSzPts val="1200"/>
              <a:buFont typeface="Arial" panose="020B0604020202020204" pitchFamily="34" charset="0"/>
              <a:buChar char="•"/>
              <a:tabLst>
                <a:tab pos="1296035" algn="l"/>
              </a:tabLst>
            </a:pPr>
            <a:r>
              <a:rPr lang="en-US" sz="1000">
                <a:solidFill>
                  <a:srgbClr val="FFFFFF"/>
                </a:solidFill>
                <a:effectLst/>
              </a:rPr>
              <a:t>Documenting recipe/menu items in the appropriate HACCP process</a:t>
            </a:r>
            <a:r>
              <a:rPr lang="en-US" sz="1000" spc="-20">
                <a:solidFill>
                  <a:srgbClr val="FFFFFF"/>
                </a:solidFill>
                <a:effectLst/>
              </a:rPr>
              <a:t> </a:t>
            </a:r>
            <a:r>
              <a:rPr lang="en-US" sz="1000">
                <a:solidFill>
                  <a:srgbClr val="FFFFFF"/>
                </a:solidFill>
                <a:effectLst/>
              </a:rPr>
              <a:t>category</a:t>
            </a:r>
          </a:p>
          <a:p>
            <a:pPr marL="1200150" lvl="2" indent="-228600" defTabSz="914400">
              <a:lnSpc>
                <a:spcPct val="90000"/>
              </a:lnSpc>
              <a:spcBef>
                <a:spcPts val="105"/>
              </a:spcBef>
              <a:buSzPts val="1200"/>
              <a:buFont typeface="Arial" panose="020B0604020202020204" pitchFamily="34" charset="0"/>
              <a:buChar char="•"/>
              <a:tabLst>
                <a:tab pos="1296035" algn="l"/>
              </a:tabLst>
            </a:pPr>
            <a:r>
              <a:rPr lang="en-US" sz="1000">
                <a:solidFill>
                  <a:srgbClr val="FFFFFF"/>
                </a:solidFill>
                <a:effectLst/>
              </a:rPr>
              <a:t>Documenting Critical Control Points of food</a:t>
            </a:r>
            <a:r>
              <a:rPr lang="en-US" sz="1000" spc="-15">
                <a:solidFill>
                  <a:srgbClr val="FFFFFF"/>
                </a:solidFill>
                <a:effectLst/>
              </a:rPr>
              <a:t> </a:t>
            </a:r>
            <a:r>
              <a:rPr lang="en-US" sz="1000">
                <a:solidFill>
                  <a:srgbClr val="FFFFFF"/>
                </a:solidFill>
                <a:effectLst/>
              </a:rPr>
              <a:t>production</a:t>
            </a:r>
          </a:p>
          <a:p>
            <a:pPr marL="1200150" lvl="2" indent="-228600" defTabSz="914400">
              <a:lnSpc>
                <a:spcPct val="90000"/>
              </a:lnSpc>
              <a:spcBef>
                <a:spcPts val="105"/>
              </a:spcBef>
              <a:buSzPts val="1200"/>
              <a:buFont typeface="Arial" panose="020B0604020202020204" pitchFamily="34" charset="0"/>
              <a:buChar char="•"/>
              <a:tabLst>
                <a:tab pos="1296035" algn="l"/>
              </a:tabLst>
            </a:pPr>
            <a:r>
              <a:rPr lang="en-US" sz="1000">
                <a:solidFill>
                  <a:srgbClr val="FFFFFF"/>
                </a:solidFill>
                <a:effectLst/>
              </a:rPr>
              <a:t>Monitoring</a:t>
            </a:r>
          </a:p>
          <a:p>
            <a:pPr marL="1200150" lvl="2" indent="-228600" defTabSz="914400">
              <a:lnSpc>
                <a:spcPct val="90000"/>
              </a:lnSpc>
              <a:spcBef>
                <a:spcPts val="115"/>
              </a:spcBef>
              <a:buSzPts val="1200"/>
              <a:buFont typeface="Arial" panose="020B0604020202020204" pitchFamily="34" charset="0"/>
              <a:buChar char="•"/>
              <a:tabLst>
                <a:tab pos="1296035" algn="l"/>
              </a:tabLst>
            </a:pPr>
            <a:r>
              <a:rPr lang="en-US" sz="1000">
                <a:solidFill>
                  <a:srgbClr val="FFFFFF"/>
                </a:solidFill>
                <a:effectLst/>
              </a:rPr>
              <a:t>Establishing and documenting corrective</a:t>
            </a:r>
            <a:r>
              <a:rPr lang="en-US" sz="1000" spc="-30">
                <a:solidFill>
                  <a:srgbClr val="FFFFFF"/>
                </a:solidFill>
                <a:effectLst/>
              </a:rPr>
              <a:t> </a:t>
            </a:r>
            <a:r>
              <a:rPr lang="en-US" sz="1000">
                <a:solidFill>
                  <a:srgbClr val="FFFFFF"/>
                </a:solidFill>
                <a:effectLst/>
              </a:rPr>
              <a:t>actions</a:t>
            </a:r>
          </a:p>
          <a:p>
            <a:pPr marL="1200150" lvl="2" indent="-228600" defTabSz="914400">
              <a:lnSpc>
                <a:spcPct val="90000"/>
              </a:lnSpc>
              <a:spcBef>
                <a:spcPts val="100"/>
              </a:spcBef>
              <a:buSzPts val="1200"/>
              <a:buFont typeface="Arial" panose="020B0604020202020204" pitchFamily="34" charset="0"/>
              <a:buChar char="•"/>
              <a:tabLst>
                <a:tab pos="1296035" algn="l"/>
              </a:tabLst>
            </a:pPr>
            <a:r>
              <a:rPr lang="en-US" sz="1000">
                <a:solidFill>
                  <a:srgbClr val="FFFFFF"/>
                </a:solidFill>
                <a:effectLst/>
              </a:rPr>
              <a:t>Record</a:t>
            </a:r>
            <a:r>
              <a:rPr lang="en-US" sz="1000" spc="-5">
                <a:solidFill>
                  <a:srgbClr val="FFFFFF"/>
                </a:solidFill>
                <a:effectLst/>
              </a:rPr>
              <a:t> </a:t>
            </a:r>
            <a:r>
              <a:rPr lang="en-US" sz="1000">
                <a:solidFill>
                  <a:srgbClr val="FFFFFF"/>
                </a:solidFill>
                <a:effectLst/>
              </a:rPr>
              <a:t>keeping</a:t>
            </a:r>
          </a:p>
          <a:p>
            <a:pPr marL="1200150" lvl="2" indent="-228600" defTabSz="914400">
              <a:lnSpc>
                <a:spcPct val="90000"/>
              </a:lnSpc>
              <a:spcBef>
                <a:spcPts val="105"/>
              </a:spcBef>
              <a:buSzPts val="1200"/>
              <a:buFont typeface="Arial" panose="020B0604020202020204" pitchFamily="34" charset="0"/>
              <a:buChar char="•"/>
              <a:tabLst>
                <a:tab pos="1296035" algn="l"/>
              </a:tabLst>
            </a:pPr>
            <a:r>
              <a:rPr lang="en-US" sz="1000">
                <a:solidFill>
                  <a:srgbClr val="FFFFFF"/>
                </a:solidFill>
                <a:effectLst/>
              </a:rPr>
              <a:t>Reviewing and revising the overall food safety plan</a:t>
            </a:r>
            <a:r>
              <a:rPr lang="en-US" sz="1000" spc="-50">
                <a:solidFill>
                  <a:srgbClr val="FFFFFF"/>
                </a:solidFill>
                <a:effectLst/>
              </a:rPr>
              <a:t> </a:t>
            </a:r>
            <a:r>
              <a:rPr lang="en-US" sz="1000">
                <a:solidFill>
                  <a:srgbClr val="FFFFFF"/>
                </a:solidFill>
                <a:effectLst/>
              </a:rPr>
              <a:t>periodically</a:t>
            </a:r>
          </a:p>
          <a:p>
            <a:pPr lvl="2" indent="-228600" defTabSz="914400">
              <a:lnSpc>
                <a:spcPct val="90000"/>
              </a:lnSpc>
              <a:spcBef>
                <a:spcPts val="105"/>
              </a:spcBef>
              <a:buSzPts val="1200"/>
              <a:buFont typeface="Arial" panose="020B0604020202020204" pitchFamily="34" charset="0"/>
              <a:buChar char="•"/>
              <a:tabLst>
                <a:tab pos="1296035" algn="l"/>
              </a:tabLst>
            </a:pPr>
            <a:endParaRPr lang="en-US" sz="1000">
              <a:solidFill>
                <a:srgbClr val="FFFFFF"/>
              </a:solidFill>
              <a:effectLst/>
            </a:endParaRPr>
          </a:p>
          <a:p>
            <a:pPr marL="800100" marR="493395" lvl="1" indent="-228600" defTabSz="914400">
              <a:lnSpc>
                <a:spcPct val="90000"/>
              </a:lnSpc>
              <a:spcBef>
                <a:spcPts val="100"/>
              </a:spcBef>
              <a:buSzPts val="1200"/>
              <a:buFont typeface="Arial" panose="020B0604020202020204" pitchFamily="34" charset="0"/>
              <a:buChar char="•"/>
              <a:tabLst>
                <a:tab pos="838200" algn="l"/>
                <a:tab pos="838835" algn="l"/>
              </a:tabLst>
            </a:pPr>
            <a:r>
              <a:rPr lang="en-US" sz="1000">
                <a:solidFill>
                  <a:srgbClr val="FFFFFF"/>
                </a:solidFill>
                <a:effectLst/>
              </a:rPr>
              <a:t>Documented Standard Operating Procedures (SOPs) – SOPs are a very important factor in developing an effective food safety plan. An SOP serves as a specific food safety process and is designed to control hazards not outlined specifically in the general HACCP plan. For example, soiled and un-sanitized surfaces of equipment and utensils should not come into contact with raw or cooked (ready-to-eat) food. Proper</a:t>
            </a:r>
            <a:r>
              <a:rPr lang="en-US" sz="1000" spc="-75">
                <a:solidFill>
                  <a:srgbClr val="FFFFFF"/>
                </a:solidFill>
                <a:effectLst/>
              </a:rPr>
              <a:t> </a:t>
            </a:r>
            <a:r>
              <a:rPr lang="en-US" sz="1000">
                <a:solidFill>
                  <a:srgbClr val="FFFFFF"/>
                </a:solidFill>
                <a:effectLst/>
              </a:rPr>
              <a:t>procedures to prevent this should be covered by an</a:t>
            </a:r>
            <a:r>
              <a:rPr lang="en-US" sz="1000" spc="-20">
                <a:solidFill>
                  <a:srgbClr val="FFFFFF"/>
                </a:solidFill>
                <a:effectLst/>
              </a:rPr>
              <a:t> </a:t>
            </a:r>
            <a:r>
              <a:rPr lang="en-US" sz="1000">
                <a:solidFill>
                  <a:srgbClr val="FFFFFF"/>
                </a:solidFill>
                <a:effectLst/>
              </a:rPr>
              <a:t>SOP.</a:t>
            </a:r>
          </a:p>
        </p:txBody>
      </p:sp>
      <p:sp>
        <p:nvSpPr>
          <p:cNvPr id="28" name="Rectangle 27">
            <a:extLst>
              <a:ext uri="{FF2B5EF4-FFF2-40B4-BE49-F238E27FC236}">
                <a16:creationId xmlns:a16="http://schemas.microsoft.com/office/drawing/2014/main" id="{D6C984CB-7FE4-4AD0-8CF7-11AD5573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148944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91808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Picture 30">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4" name="Picture 32">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46" name="Picture 34">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48" name="Rectangle 36">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Rectangle 38">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1" name="Picture 40">
            <a:extLst>
              <a:ext uri="{FF2B5EF4-FFF2-40B4-BE49-F238E27FC236}">
                <a16:creationId xmlns:a16="http://schemas.microsoft.com/office/drawing/2014/main" id="{5B8C3F18-2A17-4372-BAE1-DB295E2ACB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43" name="Picture 42">
            <a:extLst>
              <a:ext uri="{FF2B5EF4-FFF2-40B4-BE49-F238E27FC236}">
                <a16:creationId xmlns:a16="http://schemas.microsoft.com/office/drawing/2014/main" id="{DCBB5819-B198-483A-901B-E946789534B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5" name="Rectangle 44">
            <a:extLst>
              <a:ext uri="{FF2B5EF4-FFF2-40B4-BE49-F238E27FC236}">
                <a16:creationId xmlns:a16="http://schemas.microsoft.com/office/drawing/2014/main" id="{FC0814F6-DCDA-4612-801B-FEB1C2B81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8325"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94CF788-1E16-4F1F-AAF8-5644BBA94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9" name="Picture 48">
            <a:extLst>
              <a:ext uri="{FF2B5EF4-FFF2-40B4-BE49-F238E27FC236}">
                <a16:creationId xmlns:a16="http://schemas.microsoft.com/office/drawing/2014/main" id="{484AEBEF-EF01-44A6-A9AC-E21D52665E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TextBox 2">
            <a:extLst>
              <a:ext uri="{FF2B5EF4-FFF2-40B4-BE49-F238E27FC236}">
                <a16:creationId xmlns:a16="http://schemas.microsoft.com/office/drawing/2014/main" id="{AC836F74-7115-524E-2AC7-D832589BD7C4}"/>
              </a:ext>
            </a:extLst>
          </p:cNvPr>
          <p:cNvSpPr txBox="1"/>
          <p:nvPr/>
        </p:nvSpPr>
        <p:spPr>
          <a:xfrm>
            <a:off x="680321" y="2336873"/>
            <a:ext cx="6423211" cy="3599316"/>
          </a:xfrm>
          <a:prstGeom prst="rect">
            <a:avLst/>
          </a:prstGeom>
        </p:spPr>
        <p:txBody>
          <a:bodyPr vert="horz" lIns="91440" tIns="45720" rIns="91440" bIns="45720" rtlCol="0">
            <a:normAutofit/>
          </a:bodyPr>
          <a:lstStyle/>
          <a:p>
            <a:pPr marL="381000" marR="0" indent="-228600" defTabSz="914400">
              <a:lnSpc>
                <a:spcPct val="90000"/>
              </a:lnSpc>
              <a:spcBef>
                <a:spcPts val="0"/>
              </a:spcBef>
              <a:spcAft>
                <a:spcPts val="0"/>
              </a:spcAft>
              <a:buFont typeface="Arial" panose="020B0604020202020204" pitchFamily="34" charset="0"/>
              <a:buChar char="•"/>
            </a:pPr>
            <a:r>
              <a:rPr lang="en-US" sz="1400" b="1">
                <a:solidFill>
                  <a:srgbClr val="FFFFFF"/>
                </a:solidFill>
                <a:effectLst/>
              </a:rPr>
              <a:t>Health Inspections</a:t>
            </a:r>
          </a:p>
          <a:p>
            <a:pPr marL="381000" marR="0" indent="-228600" defTabSz="914400">
              <a:lnSpc>
                <a:spcPct val="90000"/>
              </a:lnSpc>
              <a:spcBef>
                <a:spcPts val="0"/>
              </a:spcBef>
              <a:spcAft>
                <a:spcPts val="0"/>
              </a:spcAft>
              <a:buFont typeface="Arial" panose="020B0604020202020204" pitchFamily="34" charset="0"/>
              <a:buChar char="•"/>
            </a:pPr>
            <a:endParaRPr lang="en-US" sz="1400" b="1">
              <a:solidFill>
                <a:srgbClr val="FFFFFF"/>
              </a:solidFill>
              <a:effectLst/>
            </a:endParaRPr>
          </a:p>
          <a:p>
            <a:pPr marL="381000" marR="0" indent="-228600" defTabSz="914400">
              <a:lnSpc>
                <a:spcPct val="90000"/>
              </a:lnSpc>
              <a:spcBef>
                <a:spcPts val="0"/>
              </a:spcBef>
              <a:spcAft>
                <a:spcPts val="0"/>
              </a:spcAft>
              <a:buFont typeface="Arial" panose="020B0604020202020204" pitchFamily="34" charset="0"/>
              <a:buChar char="•"/>
            </a:pPr>
            <a:r>
              <a:rPr lang="en-US" sz="1400">
                <a:solidFill>
                  <a:srgbClr val="FFFFFF"/>
                </a:solidFill>
                <a:effectLst/>
              </a:rPr>
              <a:t>Each school year SFAs must obtain two food safety inspections for each site where food is prepared or served. Copies of these inspections must be maintained at the SFA or at the site for seven years. The most recent food sanitation report must be posted in a prominent location that is viewable by the general public. Generally, this means in the cafeteria or near a serving window, not in the kitchen or office.</a:t>
            </a:r>
          </a:p>
          <a:p>
            <a:pPr marL="0" marR="0" indent="-228600" defTabSz="914400">
              <a:lnSpc>
                <a:spcPct val="90000"/>
              </a:lnSpc>
              <a:spcBef>
                <a:spcPts val="30"/>
              </a:spcBef>
              <a:spcAft>
                <a:spcPts val="0"/>
              </a:spcAft>
              <a:buFont typeface="Arial" panose="020B0604020202020204" pitchFamily="34" charset="0"/>
              <a:buChar char="•"/>
            </a:pPr>
            <a:endParaRPr lang="en-US" sz="1400">
              <a:solidFill>
                <a:srgbClr val="FFFFFF"/>
              </a:solidFill>
              <a:effectLst/>
            </a:endParaRPr>
          </a:p>
          <a:p>
            <a:pPr marL="381000" marR="0" indent="-228600" defTabSz="914400">
              <a:lnSpc>
                <a:spcPct val="90000"/>
              </a:lnSpc>
              <a:spcBef>
                <a:spcPts val="0"/>
              </a:spcBef>
              <a:spcAft>
                <a:spcPts val="0"/>
              </a:spcAft>
              <a:buFont typeface="Arial" panose="020B0604020202020204" pitchFamily="34" charset="0"/>
              <a:buChar char="•"/>
            </a:pPr>
            <a:r>
              <a:rPr lang="en-US" sz="1400">
                <a:solidFill>
                  <a:srgbClr val="FFFFFF"/>
                </a:solidFill>
                <a:effectLst/>
              </a:rPr>
              <a:t>If a SFA has not received the food sanitation inspections by March 31, a letter must be written to the local health department requesting the required two food sanitation inspections for each site where food is prepared or served. The letter must be maintained at the SFA or at each site as documentation of your attempt to comply with two food inspections as required by USDA regulations.</a:t>
            </a:r>
          </a:p>
        </p:txBody>
      </p:sp>
      <p:sp useBgFill="1">
        <p:nvSpPr>
          <p:cNvPr id="51" name="Rectangle 50">
            <a:extLst>
              <a:ext uri="{FF2B5EF4-FFF2-40B4-BE49-F238E27FC236}">
                <a16:creationId xmlns:a16="http://schemas.microsoft.com/office/drawing/2014/main" id="{11D6DEA9-466D-4CF0-B302-39178915E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6423" y="642795"/>
            <a:ext cx="3347830"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Presentation with Checklist">
            <a:extLst>
              <a:ext uri="{FF2B5EF4-FFF2-40B4-BE49-F238E27FC236}">
                <a16:creationId xmlns:a16="http://schemas.microsoft.com/office/drawing/2014/main" id="{FD908926-844E-4008-381F-9B89478BB3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63287" y="2060017"/>
            <a:ext cx="2731172" cy="2731172"/>
          </a:xfrm>
          <a:prstGeom prst="rect">
            <a:avLst/>
          </a:prstGeom>
          <a:ln>
            <a:noFill/>
          </a:ln>
          <a:effectLst/>
        </p:spPr>
      </p:pic>
    </p:spTree>
    <p:extLst>
      <p:ext uri="{BB962C8B-B14F-4D97-AF65-F5344CB8AC3E}">
        <p14:creationId xmlns:p14="http://schemas.microsoft.com/office/powerpoint/2010/main" val="35517951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2" name="Picture 11">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4" name="Rectangle 13">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3">
            <a:extLst>
              <a:ext uri="{FF2B5EF4-FFF2-40B4-BE49-F238E27FC236}">
                <a16:creationId xmlns:a16="http://schemas.microsoft.com/office/drawing/2014/main" id="{2E305B5D-6BCB-29C6-D175-2C234D70F4A6}"/>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24782" r="9091" b="838"/>
          <a:stretch/>
        </p:blipFill>
        <p:spPr>
          <a:xfrm>
            <a:off x="-3176" y="10"/>
            <a:ext cx="12192000" cy="6857991"/>
          </a:xfrm>
          <a:prstGeom prst="rect">
            <a:avLst/>
          </a:prstGeom>
        </p:spPr>
      </p:pic>
      <p:sp>
        <p:nvSpPr>
          <p:cNvPr id="18" name="Rectangle 17">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55E3644-40FC-A2E7-F541-4F42466191DB}"/>
              </a:ext>
            </a:extLst>
          </p:cNvPr>
          <p:cNvSpPr>
            <a:spLocks noGrp="1"/>
          </p:cNvSpPr>
          <p:nvPr>
            <p:ph type="title"/>
          </p:nvPr>
        </p:nvSpPr>
        <p:spPr>
          <a:xfrm>
            <a:off x="680322" y="4402667"/>
            <a:ext cx="8133478" cy="940240"/>
          </a:xfrm>
        </p:spPr>
        <p:txBody>
          <a:bodyPr vert="horz" lIns="91440" tIns="45720" rIns="91440" bIns="45720" rtlCol="0" anchor="b">
            <a:normAutofit/>
          </a:bodyPr>
          <a:lstStyle/>
          <a:p>
            <a:r>
              <a:rPr lang="en-US" sz="4800"/>
              <a:t>Meal Pricing</a:t>
            </a:r>
          </a:p>
        </p:txBody>
      </p:sp>
      <p:sp>
        <p:nvSpPr>
          <p:cNvPr id="20" name="Rectangle 19">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797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1A1F0-9E08-44D6-2E1C-12C909746BDD}"/>
              </a:ext>
            </a:extLst>
          </p:cNvPr>
          <p:cNvSpPr>
            <a:spLocks noGrp="1"/>
          </p:cNvSpPr>
          <p:nvPr>
            <p:ph type="title"/>
          </p:nvPr>
        </p:nvSpPr>
        <p:spPr>
          <a:xfrm>
            <a:off x="292695" y="842680"/>
            <a:ext cx="9613861" cy="1080938"/>
          </a:xfrm>
        </p:spPr>
        <p:txBody>
          <a:bodyPr>
            <a:normAutofit fontScale="90000"/>
          </a:bodyPr>
          <a:lstStyle/>
          <a:p>
            <a:r>
              <a:rPr lang="en-US">
                <a:effectLst/>
                <a:latin typeface="Calibri" panose="020F0502020204030204" pitchFamily="34" charset="0"/>
                <a:ea typeface="Times New Roman" panose="02020603050405020304" pitchFamily="18" charset="0"/>
              </a:rPr>
              <a:t>Reimbursable school breakfast meals must meet the following guidelines:</a:t>
            </a:r>
            <a:br>
              <a:rPr lang="en-US" sz="1800">
                <a:effectLst/>
                <a:latin typeface="Times New Roman" panose="02020603050405020304" pitchFamily="18" charset="0"/>
                <a:ea typeface="Times New Roman" panose="02020603050405020304" pitchFamily="18" charset="0"/>
              </a:rPr>
            </a:br>
            <a:endParaRPr lang="en-US"/>
          </a:p>
        </p:txBody>
      </p:sp>
      <p:sp>
        <p:nvSpPr>
          <p:cNvPr id="3" name="TextBox 2">
            <a:extLst>
              <a:ext uri="{FF2B5EF4-FFF2-40B4-BE49-F238E27FC236}">
                <a16:creationId xmlns:a16="http://schemas.microsoft.com/office/drawing/2014/main" id="{BD9B8A47-8248-6755-67EA-C188D75EC4DE}"/>
              </a:ext>
            </a:extLst>
          </p:cNvPr>
          <p:cNvSpPr txBox="1"/>
          <p:nvPr/>
        </p:nvSpPr>
        <p:spPr>
          <a:xfrm>
            <a:off x="646043" y="2086255"/>
            <a:ext cx="10515600" cy="3815083"/>
          </a:xfrm>
          <a:prstGeom prst="rect">
            <a:avLst/>
          </a:prstGeom>
          <a:noFill/>
        </p:spPr>
        <p:txBody>
          <a:bodyPr wrap="square" rtlCol="0">
            <a:spAutoFit/>
          </a:bodyPr>
          <a:lstStyle/>
          <a:p>
            <a:pPr marL="342900" marR="0" lvl="0" indent="-342900">
              <a:lnSpc>
                <a:spcPct val="107000"/>
              </a:lnSpc>
              <a:spcBef>
                <a:spcPts val="10"/>
              </a:spcBef>
              <a:spcAft>
                <a:spcPts val="0"/>
              </a:spcAft>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Offer four items from three required components (grain, fruit or vegetable,</a:t>
            </a:r>
            <a:r>
              <a:rPr lang="en-US" spc="-25">
                <a:effectLst/>
                <a:latin typeface="Calibri Light" panose="020F0302020204030204" pitchFamily="34" charset="0"/>
                <a:ea typeface="Times New Roman" panose="02020603050405020304" pitchFamily="18" charset="0"/>
                <a:cs typeface="Calibri Light" panose="020F0302020204030204" pitchFamily="34" charset="0"/>
              </a:rPr>
              <a:t> </a:t>
            </a:r>
            <a:r>
              <a:rPr lang="en-US">
                <a:effectLst/>
                <a:latin typeface="Calibri Light" panose="020F0302020204030204" pitchFamily="34" charset="0"/>
                <a:ea typeface="Times New Roman" panose="02020603050405020304" pitchFamily="18" charset="0"/>
                <a:cs typeface="Calibri Light" panose="020F0302020204030204" pitchFamily="34" charset="0"/>
              </a:rPr>
              <a:t>milk).</a:t>
            </a:r>
          </a:p>
          <a:p>
            <a:pPr marL="342900" marR="0" lvl="0" indent="-342900">
              <a:lnSpc>
                <a:spcPct val="107000"/>
              </a:lnSpc>
              <a:spcBef>
                <a:spcPts val="210"/>
              </a:spcBef>
              <a:spcAft>
                <a:spcPts val="0"/>
              </a:spcAft>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Servings of grains must meet daily and weekly minimum serving sizes.</a:t>
            </a:r>
          </a:p>
          <a:p>
            <a:pPr marL="800100" lvl="1" indent="-342900">
              <a:lnSpc>
                <a:spcPct val="107000"/>
              </a:lnSpc>
              <a:spcBef>
                <a:spcPts val="210"/>
              </a:spcBef>
              <a:buFont typeface="Symbol" panose="05050102010706020507" pitchFamily="18" charset="2"/>
              <a:buChar char=""/>
              <a:tabLst>
                <a:tab pos="838200" algn="l"/>
                <a:tab pos="838835" algn="l"/>
              </a:tabLst>
            </a:pPr>
            <a:r>
              <a:rPr lang="en-US">
                <a:latin typeface="Calibri Light" panose="020F0302020204030204" pitchFamily="34" charset="0"/>
                <a:ea typeface="Times New Roman" panose="02020603050405020304" pitchFamily="18" charset="0"/>
                <a:cs typeface="Calibri Light" panose="020F0302020204030204" pitchFamily="34" charset="0"/>
              </a:rPr>
              <a:t>80% of grains offered weekly, must be whole grain rich </a:t>
            </a:r>
            <a:endParaRPr lang="en-US">
              <a:effectLst/>
              <a:latin typeface="Calibri Light" panose="020F0302020204030204" pitchFamily="34" charset="0"/>
              <a:ea typeface="Times New Roman" panose="02020603050405020304" pitchFamily="18" charset="0"/>
              <a:cs typeface="Calibri Light" panose="020F0302020204030204" pitchFamily="34" charset="0"/>
            </a:endParaRPr>
          </a:p>
          <a:p>
            <a:pPr marL="342900" marR="0" lvl="0" indent="-342900">
              <a:lnSpc>
                <a:spcPct val="107000"/>
              </a:lnSpc>
              <a:spcBef>
                <a:spcPts val="195"/>
              </a:spcBef>
              <a:spcAft>
                <a:spcPts val="0"/>
              </a:spcAft>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Servings of fruit must meet daily and weekly minimum serving</a:t>
            </a:r>
            <a:r>
              <a:rPr lang="en-US" spc="-40">
                <a:effectLst/>
                <a:latin typeface="Calibri Light" panose="020F0302020204030204" pitchFamily="34" charset="0"/>
                <a:ea typeface="Times New Roman" panose="02020603050405020304" pitchFamily="18" charset="0"/>
                <a:cs typeface="Calibri Light" panose="020F0302020204030204" pitchFamily="34" charset="0"/>
              </a:rPr>
              <a:t> </a:t>
            </a:r>
            <a:r>
              <a:rPr lang="en-US">
                <a:effectLst/>
                <a:latin typeface="Calibri Light" panose="020F0302020204030204" pitchFamily="34" charset="0"/>
                <a:ea typeface="Times New Roman" panose="02020603050405020304" pitchFamily="18" charset="0"/>
                <a:cs typeface="Calibri Light" panose="020F0302020204030204" pitchFamily="34" charset="0"/>
              </a:rPr>
              <a:t>sizes.</a:t>
            </a:r>
          </a:p>
          <a:p>
            <a:pPr marL="342900" marR="662940" lvl="0" indent="-342900">
              <a:lnSpc>
                <a:spcPct val="107000"/>
              </a:lnSpc>
              <a:spcBef>
                <a:spcPts val="15"/>
              </a:spcBef>
              <a:spcAft>
                <a:spcPts val="0"/>
              </a:spcAft>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2 types of milk must be offered. </a:t>
            </a:r>
          </a:p>
          <a:p>
            <a:pPr marL="800100" marR="662940" lvl="1" indent="-342900">
              <a:lnSpc>
                <a:spcPct val="107000"/>
              </a:lnSpc>
              <a:spcBef>
                <a:spcPts val="15"/>
              </a:spcBef>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Milk must be fat-free (skim) or low-fat (1%) and may be flavored or unflavored.</a:t>
            </a:r>
          </a:p>
          <a:p>
            <a:pPr marL="342900" marR="0" lvl="0" indent="-342900">
              <a:lnSpc>
                <a:spcPct val="107000"/>
              </a:lnSpc>
              <a:spcBef>
                <a:spcPts val="15"/>
              </a:spcBef>
              <a:spcAft>
                <a:spcPts val="0"/>
              </a:spcAft>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Meals must adhere to minimum and maximum average calorie range for the week.</a:t>
            </a:r>
          </a:p>
          <a:p>
            <a:pPr marL="342900" marR="0" lvl="0" indent="-342900">
              <a:lnSpc>
                <a:spcPct val="107000"/>
              </a:lnSpc>
              <a:spcBef>
                <a:spcPts val="200"/>
              </a:spcBef>
              <a:spcAft>
                <a:spcPts val="0"/>
              </a:spcAft>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Calories from saturated fat cannot exceed 10% of total calories.</a:t>
            </a:r>
          </a:p>
          <a:p>
            <a:pPr marL="342900" marR="0" lvl="0" indent="-342900">
              <a:lnSpc>
                <a:spcPct val="107000"/>
              </a:lnSpc>
              <a:spcBef>
                <a:spcPts val="195"/>
              </a:spcBef>
              <a:spcAft>
                <a:spcPts val="0"/>
              </a:spcAft>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Meals must meet sodium limitations</a:t>
            </a:r>
            <a:r>
              <a:rPr lang="en-US">
                <a:latin typeface="Calibri Light" panose="020F0302020204030204" pitchFamily="34" charset="0"/>
                <a:ea typeface="Times New Roman" panose="02020603050405020304" pitchFamily="18" charset="0"/>
                <a:cs typeface="Calibri Light" panose="020F0302020204030204" pitchFamily="34" charset="0"/>
              </a:rPr>
              <a:t> (Sodium Interim Target 1A)</a:t>
            </a:r>
          </a:p>
          <a:p>
            <a:pPr marL="342900" indent="-342900">
              <a:lnSpc>
                <a:spcPct val="107000"/>
              </a:lnSpc>
              <a:spcBef>
                <a:spcPts val="195"/>
              </a:spcBef>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If the school is participating in Offer versus Serve, a student must select at least 3 </a:t>
            </a:r>
            <a:r>
              <a:rPr lang="en-US" u="sng">
                <a:effectLst/>
                <a:latin typeface="Calibri Light" panose="020F0302020204030204" pitchFamily="34" charset="0"/>
                <a:ea typeface="Times New Roman" panose="02020603050405020304" pitchFamily="18" charset="0"/>
                <a:cs typeface="Calibri Light" panose="020F0302020204030204" pitchFamily="34" charset="0"/>
              </a:rPr>
              <a:t>items</a:t>
            </a:r>
            <a:r>
              <a:rPr lang="en-US">
                <a:effectLst/>
                <a:latin typeface="Calibri Light" panose="020F0302020204030204" pitchFamily="34" charset="0"/>
                <a:ea typeface="Times New Roman" panose="02020603050405020304" pitchFamily="18" charset="0"/>
                <a:cs typeface="Calibri Light" panose="020F0302020204030204" pitchFamily="34" charset="0"/>
              </a:rPr>
              <a:t> (not components); one of which must be at least a ½ cup of fruit, to make a</a:t>
            </a:r>
            <a:r>
              <a:rPr lang="en-US" spc="-60">
                <a:effectLst/>
                <a:latin typeface="Calibri Light" panose="020F0302020204030204" pitchFamily="34" charset="0"/>
                <a:ea typeface="Times New Roman" panose="02020603050405020304" pitchFamily="18" charset="0"/>
                <a:cs typeface="Calibri Light" panose="020F0302020204030204" pitchFamily="34" charset="0"/>
              </a:rPr>
              <a:t> </a:t>
            </a:r>
            <a:r>
              <a:rPr lang="en-US">
                <a:effectLst/>
                <a:latin typeface="Calibri Light" panose="020F0302020204030204" pitchFamily="34" charset="0"/>
                <a:ea typeface="Times New Roman" panose="02020603050405020304" pitchFamily="18" charset="0"/>
                <a:cs typeface="Calibri Light" panose="020F0302020204030204" pitchFamily="34" charset="0"/>
              </a:rPr>
              <a:t>reimbursable meal.</a:t>
            </a:r>
            <a:endParaRPr lang="en-US">
              <a:latin typeface="Calibri Light" panose="020F0302020204030204" pitchFamily="34" charset="0"/>
              <a:ea typeface="Times New Roman" panose="02020603050405020304" pitchFamily="18" charset="0"/>
              <a:cs typeface="Calibri Light" panose="020F0302020204030204" pitchFamily="34" charset="0"/>
            </a:endParaRPr>
          </a:p>
          <a:p>
            <a:pPr marL="800100" lvl="1" indent="-342900">
              <a:lnSpc>
                <a:spcPct val="107000"/>
              </a:lnSpc>
              <a:spcBef>
                <a:spcPts val="195"/>
              </a:spcBef>
              <a:buFont typeface="Symbol" panose="05050102010706020507" pitchFamily="18" charset="2"/>
              <a:buChar char=""/>
              <a:tabLst>
                <a:tab pos="838200" algn="l"/>
                <a:tab pos="838835" algn="l"/>
              </a:tabLst>
            </a:pPr>
            <a:r>
              <a:rPr lang="en-US">
                <a:effectLst/>
                <a:latin typeface="Calibri Light" panose="020F0302020204030204" pitchFamily="34" charset="0"/>
                <a:ea typeface="Times New Roman" panose="02020603050405020304" pitchFamily="18" charset="0"/>
                <a:cs typeface="Calibri Light" panose="020F0302020204030204" pitchFamily="34" charset="0"/>
              </a:rPr>
              <a:t>OVS is optional for breakfast, for all grades.</a:t>
            </a:r>
          </a:p>
        </p:txBody>
      </p:sp>
    </p:spTree>
    <p:extLst>
      <p:ext uri="{BB962C8B-B14F-4D97-AF65-F5344CB8AC3E}">
        <p14:creationId xmlns:p14="http://schemas.microsoft.com/office/powerpoint/2010/main" val="16049906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2" name="Picture 11">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0B0BBD46-E160-4D02-9D82-3934E3970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114C8A4-DCE7-4155-98CA-D8826574B70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77A64E61-6D37-4CB3-8F42-66B0DACBC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24402"/>
            <a:ext cx="12192000" cy="5133597"/>
          </a:xfrm>
          <a:prstGeom prst="rect">
            <a:avLst/>
          </a:prstGeom>
          <a:solidFill>
            <a:schemeClr val="bg1"/>
          </a:solidFill>
          <a:ln>
            <a:noFill/>
          </a:ln>
          <a:effectLst>
            <a:outerShdw blurRad="889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2F7DD58-9F05-B475-47F4-F6172A47C9DD}"/>
              </a:ext>
            </a:extLst>
          </p:cNvPr>
          <p:cNvSpPr txBox="1"/>
          <p:nvPr/>
        </p:nvSpPr>
        <p:spPr>
          <a:xfrm>
            <a:off x="680321" y="2336873"/>
            <a:ext cx="8092427" cy="3139799"/>
          </a:xfrm>
          <a:prstGeom prst="rect">
            <a:avLst/>
          </a:prstGeom>
        </p:spPr>
        <p:txBody>
          <a:bodyPr vert="horz" lIns="91440" tIns="45720" rIns="91440" bIns="45720" rtlCol="0" anchor="t">
            <a:noAutofit/>
          </a:bodyPr>
          <a:lstStyle/>
          <a:p>
            <a:pPr marL="381000" marR="0" indent="-228600" defTabSz="914400">
              <a:lnSpc>
                <a:spcPct val="90000"/>
              </a:lnSpc>
              <a:spcBef>
                <a:spcPts val="0"/>
              </a:spcBef>
              <a:spcAft>
                <a:spcPts val="0"/>
              </a:spcAft>
              <a:buFont typeface="Arial" panose="020B0604020202020204" pitchFamily="34" charset="0"/>
              <a:buChar char="•"/>
            </a:pPr>
            <a:r>
              <a:rPr lang="en-US" sz="1400" b="1" dirty="0">
                <a:effectLst/>
              </a:rPr>
              <a:t>Setting Meal Prices</a:t>
            </a:r>
          </a:p>
          <a:p>
            <a:pPr marL="381000" marR="0" indent="-228600" defTabSz="914400">
              <a:lnSpc>
                <a:spcPct val="90000"/>
              </a:lnSpc>
              <a:spcBef>
                <a:spcPts val="0"/>
              </a:spcBef>
              <a:spcAft>
                <a:spcPts val="0"/>
              </a:spcAft>
              <a:buFont typeface="Arial" panose="020B0604020202020204" pitchFamily="34" charset="0"/>
              <a:buChar char="•"/>
            </a:pPr>
            <a:endParaRPr lang="en-US" sz="1400" dirty="0">
              <a:effectLst/>
            </a:endParaRPr>
          </a:p>
          <a:p>
            <a:pPr marL="381000" marR="0" indent="-228600" defTabSz="914400">
              <a:lnSpc>
                <a:spcPct val="90000"/>
              </a:lnSpc>
              <a:spcBef>
                <a:spcPts val="0"/>
              </a:spcBef>
              <a:spcAft>
                <a:spcPts val="0"/>
              </a:spcAft>
              <a:buFont typeface="Arial" panose="020B0604020202020204" pitchFamily="34" charset="0"/>
              <a:buChar char="•"/>
            </a:pPr>
            <a:endParaRPr lang="en-US" sz="1400" dirty="0">
              <a:effectLst/>
            </a:endParaRPr>
          </a:p>
          <a:p>
            <a:pPr marL="381000" marR="0" indent="-228600" defTabSz="914400">
              <a:lnSpc>
                <a:spcPct val="90000"/>
              </a:lnSpc>
              <a:spcBef>
                <a:spcPts val="5"/>
              </a:spcBef>
              <a:spcAft>
                <a:spcPts val="0"/>
              </a:spcAft>
              <a:buFont typeface="Arial" panose="020B0604020202020204" pitchFamily="34" charset="0"/>
              <a:buChar char="•"/>
            </a:pPr>
            <a:r>
              <a:rPr lang="en-US" sz="1400" b="1" i="1" dirty="0">
                <a:effectLst/>
              </a:rPr>
              <a:t>Price Equity</a:t>
            </a:r>
            <a:endParaRPr lang="en-US" sz="1400" b="1" dirty="0">
              <a:effectLst/>
            </a:endParaRPr>
          </a:p>
          <a:p>
            <a:pPr marL="381000" marR="0" indent="-228600" defTabSz="914400">
              <a:lnSpc>
                <a:spcPct val="90000"/>
              </a:lnSpc>
              <a:spcBef>
                <a:spcPts val="0"/>
              </a:spcBef>
              <a:spcAft>
                <a:spcPts val="0"/>
              </a:spcAft>
              <a:buFont typeface="Arial" panose="020B0604020202020204" pitchFamily="34" charset="0"/>
              <a:buChar char="•"/>
            </a:pPr>
            <a:r>
              <a:rPr lang="en-US" sz="1400" dirty="0">
                <a:effectLst/>
              </a:rPr>
              <a:t>Section 205 of the Healthy, Hunger-Free Kids Act of 2010 requires sponsors (SFAs) participating in the National School Lunch Program to ensure sufficient funds are provided to the non-profit food service account for lunches served to students who are not eligible for free or reduced-price meals. The provision applies only to paid student lunches and does not apply to adult lunches or student breakfasts. SFAs are required to charge students for paid meals at a price that is, on average, equal to the difference between free meal reimbursement and the paid meal reimbursement.</a:t>
            </a:r>
          </a:p>
          <a:p>
            <a:pPr marL="381000" marR="0" indent="-228600" defTabSz="914400">
              <a:lnSpc>
                <a:spcPct val="90000"/>
              </a:lnSpc>
              <a:spcBef>
                <a:spcPts val="0"/>
              </a:spcBef>
              <a:spcAft>
                <a:spcPts val="0"/>
              </a:spcAft>
              <a:buFont typeface="Arial" panose="020B0604020202020204" pitchFamily="34" charset="0"/>
              <a:buChar char="•"/>
            </a:pPr>
            <a:endParaRPr lang="en-US" sz="1400" dirty="0">
              <a:effectLst/>
            </a:endParaRPr>
          </a:p>
          <a:p>
            <a:pPr marL="381000" marR="0" indent="-228600" defTabSz="914400">
              <a:lnSpc>
                <a:spcPct val="90000"/>
              </a:lnSpc>
              <a:spcBef>
                <a:spcPts val="0"/>
              </a:spcBef>
              <a:spcAft>
                <a:spcPts val="0"/>
              </a:spcAft>
              <a:buFont typeface="Arial" panose="020B0604020202020204" pitchFamily="34" charset="0"/>
              <a:buChar char="•"/>
            </a:pPr>
            <a:r>
              <a:rPr lang="en-US" sz="1400" dirty="0">
                <a:effectLst/>
              </a:rPr>
              <a:t>Each school year SFAs must complete the </a:t>
            </a:r>
            <a:r>
              <a:rPr lang="en-US" sz="1400" b="1" i="1" dirty="0">
                <a:effectLst/>
              </a:rPr>
              <a:t>Paid Lunch Equity (PLE) Tool</a:t>
            </a:r>
            <a:r>
              <a:rPr lang="en-US" sz="1400" dirty="0">
                <a:effectLst/>
              </a:rPr>
              <a:t>. Schools that currently charge less for meal than the amount needed to create paid lunch equity are required to:</a:t>
            </a:r>
          </a:p>
          <a:p>
            <a:pPr marL="381000" marR="0" indent="-228600" defTabSz="914400">
              <a:lnSpc>
                <a:spcPct val="90000"/>
              </a:lnSpc>
              <a:spcBef>
                <a:spcPts val="0"/>
              </a:spcBef>
              <a:spcAft>
                <a:spcPts val="0"/>
              </a:spcAft>
              <a:buFont typeface="Arial" panose="020B0604020202020204" pitchFamily="34" charset="0"/>
              <a:buChar char="•"/>
            </a:pPr>
            <a:endParaRPr lang="en-US" sz="1400" dirty="0">
              <a:effectLst/>
            </a:endParaRPr>
          </a:p>
          <a:p>
            <a:pPr marL="1200150" lvl="2" indent="-228600" defTabSz="914400">
              <a:lnSpc>
                <a:spcPct val="90000"/>
              </a:lnSpc>
              <a:buSzPts val="1200"/>
              <a:buFont typeface="Arial" panose="020B0604020202020204" pitchFamily="34" charset="0"/>
              <a:buChar char="•"/>
              <a:tabLst>
                <a:tab pos="838835" algn="l"/>
              </a:tabLst>
            </a:pPr>
            <a:r>
              <a:rPr lang="en-US" sz="1400" spc="-25" dirty="0">
                <a:effectLst/>
              </a:rPr>
              <a:t>gradually increase their prices over time until they meet the requirement</a:t>
            </a:r>
            <a:r>
              <a:rPr lang="en-US" sz="1400" spc="-60" dirty="0">
                <a:effectLst/>
              </a:rPr>
              <a:t> </a:t>
            </a:r>
            <a:r>
              <a:rPr lang="en-US" sz="1400" spc="-25" dirty="0">
                <a:effectLst/>
              </a:rPr>
              <a:t>or</a:t>
            </a:r>
          </a:p>
          <a:p>
            <a:pPr marL="1200150" lvl="2" indent="-228600" defTabSz="914400">
              <a:lnSpc>
                <a:spcPct val="90000"/>
              </a:lnSpc>
              <a:spcBef>
                <a:spcPts val="205"/>
              </a:spcBef>
              <a:buSzPts val="1200"/>
              <a:buFont typeface="Arial" panose="020B0604020202020204" pitchFamily="34" charset="0"/>
              <a:buChar char="•"/>
              <a:tabLst>
                <a:tab pos="838835" algn="l"/>
              </a:tabLst>
            </a:pPr>
            <a:r>
              <a:rPr lang="en-US" sz="1400" spc="-25" dirty="0">
                <a:effectLst/>
              </a:rPr>
              <a:t>supplement their food service operating funds with non-federal funds to ensure equity</a:t>
            </a:r>
            <a:r>
              <a:rPr lang="en-US" sz="1400" spc="-65" dirty="0">
                <a:effectLst/>
              </a:rPr>
              <a:t> </a:t>
            </a:r>
            <a:r>
              <a:rPr lang="en-US" sz="1400" spc="-25" dirty="0">
                <a:effectLst/>
              </a:rPr>
              <a:t>or</a:t>
            </a:r>
          </a:p>
          <a:p>
            <a:pPr marL="1200150" lvl="2" indent="-228600" defTabSz="914400">
              <a:lnSpc>
                <a:spcPct val="90000"/>
              </a:lnSpc>
              <a:spcBef>
                <a:spcPts val="215"/>
              </a:spcBef>
              <a:buSzPts val="1200"/>
              <a:buFont typeface="Arial" panose="020B0604020202020204" pitchFamily="34" charset="0"/>
              <a:buChar char="•"/>
              <a:tabLst>
                <a:tab pos="838835" algn="l"/>
              </a:tabLst>
            </a:pPr>
            <a:r>
              <a:rPr lang="en-US" sz="1400" spc="-25" dirty="0">
                <a:effectLst/>
              </a:rPr>
              <a:t>a combination of increasing their prices and supplementing with non-federal</a:t>
            </a:r>
            <a:r>
              <a:rPr lang="en-US" sz="1400" spc="-45" dirty="0">
                <a:effectLst/>
              </a:rPr>
              <a:t> </a:t>
            </a:r>
            <a:r>
              <a:rPr lang="en-US" sz="1400" spc="-25" dirty="0">
                <a:effectLst/>
              </a:rPr>
              <a:t>funds.</a:t>
            </a:r>
          </a:p>
        </p:txBody>
      </p:sp>
    </p:spTree>
    <p:extLst>
      <p:ext uri="{BB962C8B-B14F-4D97-AF65-F5344CB8AC3E}">
        <p14:creationId xmlns:p14="http://schemas.microsoft.com/office/powerpoint/2010/main" val="1109426979"/>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2" name="Picture 11">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0B0BBD46-E160-4D02-9D82-3934E3970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114C8A4-DCE7-4155-98CA-D8826574B70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77A64E61-6D37-4CB3-8F42-66B0DACBC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24402"/>
            <a:ext cx="12192000" cy="5133597"/>
          </a:xfrm>
          <a:prstGeom prst="rect">
            <a:avLst/>
          </a:prstGeom>
          <a:solidFill>
            <a:schemeClr val="bg1"/>
          </a:solidFill>
          <a:ln>
            <a:noFill/>
          </a:ln>
          <a:effectLst>
            <a:outerShdw blurRad="889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6F00BCD-24EE-1B6C-C7C4-D3EB663CA5A8}"/>
              </a:ext>
            </a:extLst>
          </p:cNvPr>
          <p:cNvSpPr txBox="1"/>
          <p:nvPr/>
        </p:nvSpPr>
        <p:spPr>
          <a:xfrm>
            <a:off x="1486495" y="2292699"/>
            <a:ext cx="8092427" cy="3139799"/>
          </a:xfrm>
          <a:prstGeom prst="rect">
            <a:avLst/>
          </a:prstGeom>
        </p:spPr>
        <p:txBody>
          <a:bodyPr vert="horz" lIns="91440" tIns="45720" rIns="91440" bIns="45720" rtlCol="0" anchor="t">
            <a:normAutofit fontScale="92500" lnSpcReduction="10000"/>
          </a:bodyPr>
          <a:lstStyle/>
          <a:p>
            <a:pPr marL="0" marR="0" indent="-228600" defTabSz="914400">
              <a:lnSpc>
                <a:spcPct val="90000"/>
              </a:lnSpc>
              <a:spcBef>
                <a:spcPts val="40"/>
              </a:spcBef>
              <a:spcAft>
                <a:spcPts val="0"/>
              </a:spcAft>
              <a:buFont typeface="Arial" panose="020B0604020202020204" pitchFamily="34" charset="0"/>
              <a:buChar char="•"/>
            </a:pPr>
            <a:endParaRPr lang="en-US" sz="1100">
              <a:effectLst/>
            </a:endParaRPr>
          </a:p>
          <a:p>
            <a:pPr marL="381000" marR="0" indent="-228600" defTabSz="914400">
              <a:lnSpc>
                <a:spcPct val="90000"/>
              </a:lnSpc>
              <a:spcBef>
                <a:spcPts val="0"/>
              </a:spcBef>
              <a:spcAft>
                <a:spcPts val="0"/>
              </a:spcAft>
              <a:buFont typeface="Arial" panose="020B0604020202020204" pitchFamily="34" charset="0"/>
              <a:buChar char="•"/>
            </a:pPr>
            <a:r>
              <a:rPr lang="en-US" sz="1400" b="1" dirty="0">
                <a:effectLst/>
              </a:rPr>
              <a:t>Pricing of Non-program Foods and Adult</a:t>
            </a:r>
            <a:r>
              <a:rPr lang="en-US" sz="1400" b="1" spc="-45" dirty="0">
                <a:effectLst/>
              </a:rPr>
              <a:t> </a:t>
            </a:r>
            <a:r>
              <a:rPr lang="en-US" sz="1400" b="1" dirty="0">
                <a:effectLst/>
              </a:rPr>
              <a:t>Meals</a:t>
            </a:r>
          </a:p>
          <a:p>
            <a:pPr marL="381000" marR="0" indent="-228600" defTabSz="914400">
              <a:lnSpc>
                <a:spcPct val="90000"/>
              </a:lnSpc>
              <a:spcBef>
                <a:spcPts val="0"/>
              </a:spcBef>
              <a:spcAft>
                <a:spcPts val="0"/>
              </a:spcAft>
              <a:buFont typeface="Arial" panose="020B0604020202020204" pitchFamily="34" charset="0"/>
              <a:buChar char="•"/>
            </a:pPr>
            <a:endParaRPr lang="en-US" sz="1400" b="1" dirty="0">
              <a:effectLst/>
            </a:endParaRPr>
          </a:p>
          <a:p>
            <a:pPr marL="381000" marR="0" indent="-228600" defTabSz="914400">
              <a:lnSpc>
                <a:spcPct val="90000"/>
              </a:lnSpc>
              <a:spcBef>
                <a:spcPts val="0"/>
              </a:spcBef>
              <a:spcAft>
                <a:spcPts val="0"/>
              </a:spcAft>
              <a:buFont typeface="Arial" panose="020B0604020202020204" pitchFamily="34" charset="0"/>
              <a:buChar char="•"/>
            </a:pPr>
            <a:r>
              <a:rPr lang="en-US" sz="1400" dirty="0">
                <a:effectLst/>
              </a:rPr>
              <a:t>School food service account funds are intended to purchase food for reimbursable meals. The Healthy Hunger Free Kids Act of 2010 establishes requirements for school district revenue when foods sold outside of reimbursable meals are purchased with school food service account funds. The purpose of the Non-Program Revenue requirement is to ensure revenues from the sales of non-program foods cover food cost in the SFA food service account.</a:t>
            </a:r>
          </a:p>
          <a:p>
            <a:pPr marL="0" marR="0" indent="-228600" defTabSz="914400">
              <a:lnSpc>
                <a:spcPct val="90000"/>
              </a:lnSpc>
              <a:spcBef>
                <a:spcPts val="30"/>
              </a:spcBef>
              <a:spcAft>
                <a:spcPts val="0"/>
              </a:spcAft>
              <a:buFont typeface="Arial" panose="020B0604020202020204" pitchFamily="34" charset="0"/>
              <a:buChar char="•"/>
            </a:pPr>
            <a:endParaRPr lang="en-US" sz="1400" dirty="0">
              <a:effectLst/>
            </a:endParaRPr>
          </a:p>
          <a:p>
            <a:pPr marL="381000" marR="0" indent="-228600" defTabSz="914400">
              <a:lnSpc>
                <a:spcPct val="90000"/>
              </a:lnSpc>
              <a:spcBef>
                <a:spcPts val="0"/>
              </a:spcBef>
              <a:spcAft>
                <a:spcPts val="0"/>
              </a:spcAft>
              <a:buFont typeface="Arial" panose="020B0604020202020204" pitchFamily="34" charset="0"/>
              <a:buChar char="•"/>
            </a:pPr>
            <a:r>
              <a:rPr lang="en-US" sz="1400" dirty="0">
                <a:effectLst/>
              </a:rPr>
              <a:t>Non-program foods include, but are not limited to:</a:t>
            </a:r>
          </a:p>
          <a:p>
            <a:pPr marL="800100" lvl="1" indent="-228600" defTabSz="914400">
              <a:lnSpc>
                <a:spcPct val="90000"/>
              </a:lnSpc>
              <a:spcBef>
                <a:spcPts val="205"/>
              </a:spcBef>
              <a:buSzPts val="1200"/>
              <a:buFont typeface="Arial" panose="020B0604020202020204" pitchFamily="34" charset="0"/>
              <a:buChar char="•"/>
              <a:tabLst>
                <a:tab pos="838200" algn="l"/>
                <a:tab pos="838835" algn="l"/>
              </a:tabLst>
            </a:pPr>
            <a:r>
              <a:rPr lang="en-US" sz="1400" dirty="0">
                <a:effectLst/>
              </a:rPr>
              <a:t>A la carte</a:t>
            </a:r>
            <a:r>
              <a:rPr lang="en-US" sz="1400" spc="-15" dirty="0">
                <a:effectLst/>
              </a:rPr>
              <a:t> </a:t>
            </a:r>
            <a:r>
              <a:rPr lang="en-US" sz="1400" dirty="0">
                <a:effectLst/>
              </a:rPr>
              <a:t>items</a:t>
            </a:r>
          </a:p>
          <a:p>
            <a:pPr marL="800100" lvl="1" indent="-228600" defTabSz="914400">
              <a:lnSpc>
                <a:spcPct val="90000"/>
              </a:lnSpc>
              <a:spcBef>
                <a:spcPts val="210"/>
              </a:spcBef>
              <a:buSzPts val="1200"/>
              <a:buFont typeface="Arial" panose="020B0604020202020204" pitchFamily="34" charset="0"/>
              <a:buChar char="•"/>
              <a:tabLst>
                <a:tab pos="838200" algn="l"/>
                <a:tab pos="838835" algn="l"/>
              </a:tabLst>
            </a:pPr>
            <a:r>
              <a:rPr lang="en-US" sz="1400" dirty="0">
                <a:effectLst/>
              </a:rPr>
              <a:t>Adult</a:t>
            </a:r>
            <a:r>
              <a:rPr lang="en-US" sz="1400" spc="-5" dirty="0">
                <a:effectLst/>
              </a:rPr>
              <a:t> </a:t>
            </a:r>
            <a:r>
              <a:rPr lang="en-US" sz="1400" dirty="0">
                <a:effectLst/>
              </a:rPr>
              <a:t>meals</a:t>
            </a:r>
          </a:p>
          <a:p>
            <a:pPr marL="800100" lvl="1" indent="-228600" defTabSz="914400">
              <a:lnSpc>
                <a:spcPct val="90000"/>
              </a:lnSpc>
              <a:spcBef>
                <a:spcPts val="195"/>
              </a:spcBef>
              <a:buSzPts val="1200"/>
              <a:buFont typeface="Arial" panose="020B0604020202020204" pitchFamily="34" charset="0"/>
              <a:buChar char="•"/>
              <a:tabLst>
                <a:tab pos="838200" algn="l"/>
                <a:tab pos="838835" algn="l"/>
              </a:tabLst>
            </a:pPr>
            <a:r>
              <a:rPr lang="en-US" sz="1400" dirty="0">
                <a:effectLst/>
              </a:rPr>
              <a:t>Fundraisers</a:t>
            </a:r>
          </a:p>
          <a:p>
            <a:pPr marL="800100" lvl="1" indent="-228600" defTabSz="914400">
              <a:lnSpc>
                <a:spcPct val="90000"/>
              </a:lnSpc>
              <a:spcBef>
                <a:spcPts val="210"/>
              </a:spcBef>
              <a:buSzPts val="1200"/>
              <a:buFont typeface="Arial" panose="020B0604020202020204" pitchFamily="34" charset="0"/>
              <a:buChar char="•"/>
              <a:tabLst>
                <a:tab pos="838200" algn="l"/>
                <a:tab pos="838835" algn="l"/>
              </a:tabLst>
            </a:pPr>
            <a:r>
              <a:rPr lang="en-US" sz="1400" dirty="0">
                <a:effectLst/>
              </a:rPr>
              <a:t>Vending</a:t>
            </a:r>
            <a:r>
              <a:rPr lang="en-US" sz="1400" spc="-15" dirty="0">
                <a:effectLst/>
              </a:rPr>
              <a:t> </a:t>
            </a:r>
            <a:r>
              <a:rPr lang="en-US" sz="1400" dirty="0">
                <a:effectLst/>
              </a:rPr>
              <a:t>machines</a:t>
            </a:r>
          </a:p>
          <a:p>
            <a:pPr marL="800100" lvl="1" indent="-228600" defTabSz="914400">
              <a:lnSpc>
                <a:spcPct val="90000"/>
              </a:lnSpc>
              <a:spcBef>
                <a:spcPts val="200"/>
              </a:spcBef>
              <a:buSzPts val="1200"/>
              <a:buFont typeface="Arial" panose="020B0604020202020204" pitchFamily="34" charset="0"/>
              <a:buChar char="•"/>
              <a:tabLst>
                <a:tab pos="838200" algn="l"/>
                <a:tab pos="838835" algn="l"/>
              </a:tabLst>
            </a:pPr>
            <a:r>
              <a:rPr lang="en-US" sz="1400" dirty="0">
                <a:effectLst/>
              </a:rPr>
              <a:t>Seconds of entrée items (not fruits or vegetables)</a:t>
            </a:r>
          </a:p>
          <a:p>
            <a:pPr marL="342900" marR="0" lvl="0" indent="-228600" defTabSz="914400">
              <a:lnSpc>
                <a:spcPct val="90000"/>
              </a:lnSpc>
              <a:spcBef>
                <a:spcPts val="200"/>
              </a:spcBef>
              <a:spcAft>
                <a:spcPts val="0"/>
              </a:spcAft>
              <a:buSzPts val="1200"/>
              <a:buFont typeface="Arial" panose="020B0604020202020204" pitchFamily="34" charset="0"/>
              <a:buChar char="•"/>
              <a:tabLst>
                <a:tab pos="838200" algn="l"/>
                <a:tab pos="838835" algn="l"/>
              </a:tabLst>
            </a:pPr>
            <a:endParaRPr lang="en-US" sz="1400" dirty="0"/>
          </a:p>
          <a:p>
            <a:pPr marL="381000" marR="0" indent="-228600" defTabSz="914400">
              <a:lnSpc>
                <a:spcPct val="90000"/>
              </a:lnSpc>
              <a:spcBef>
                <a:spcPts val="0"/>
              </a:spcBef>
              <a:spcAft>
                <a:spcPts val="0"/>
              </a:spcAft>
              <a:buFont typeface="Arial" panose="020B0604020202020204" pitchFamily="34" charset="0"/>
              <a:buChar char="•"/>
            </a:pPr>
            <a:r>
              <a:rPr lang="en-US" sz="1400" dirty="0">
                <a:effectLst/>
              </a:rPr>
              <a:t>		*Second meals to students are not eligible for reimbursement and therefore must be priced</a:t>
            </a:r>
            <a:r>
              <a:rPr lang="en-US" sz="1400" spc="-75" dirty="0">
                <a:effectLst/>
              </a:rPr>
              <a:t> </a:t>
            </a:r>
            <a:r>
              <a:rPr lang="en-US" sz="1400" dirty="0">
                <a:effectLst/>
              </a:rPr>
              <a:t>to cover all costs associated with producing that</a:t>
            </a:r>
            <a:r>
              <a:rPr lang="en-US" sz="1400" spc="-5" dirty="0">
                <a:effectLst/>
              </a:rPr>
              <a:t> </a:t>
            </a:r>
            <a:r>
              <a:rPr lang="en-US" sz="1400" dirty="0">
                <a:effectLst/>
              </a:rPr>
              <a:t>meal.</a:t>
            </a:r>
          </a:p>
          <a:p>
            <a:pPr marL="0" marR="0" indent="-228600" defTabSz="914400">
              <a:lnSpc>
                <a:spcPct val="90000"/>
              </a:lnSpc>
              <a:spcBef>
                <a:spcPts val="50"/>
              </a:spcBef>
              <a:spcAft>
                <a:spcPts val="0"/>
              </a:spcAft>
              <a:buFont typeface="Arial" panose="020B0604020202020204" pitchFamily="34" charset="0"/>
              <a:buChar char="•"/>
            </a:pPr>
            <a:endParaRPr lang="en-US" sz="1400" dirty="0">
              <a:effectLst/>
            </a:endParaRPr>
          </a:p>
        </p:txBody>
      </p:sp>
    </p:spTree>
    <p:extLst>
      <p:ext uri="{BB962C8B-B14F-4D97-AF65-F5344CB8AC3E}">
        <p14:creationId xmlns:p14="http://schemas.microsoft.com/office/powerpoint/2010/main" val="2994111608"/>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33" name="Picture 32">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5" name="Rectangle 34">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9" name="Rectangle 38">
            <a:extLst>
              <a:ext uri="{FF2B5EF4-FFF2-40B4-BE49-F238E27FC236}">
                <a16:creationId xmlns:a16="http://schemas.microsoft.com/office/drawing/2014/main" id="{2E64DAFB-AD9A-4E52-B026-8641CCD67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747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23B1C8FC-E1FE-470B-AB3B-D4B1D8C9DEC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a:extLst>
              <a:ext uri="{FF2B5EF4-FFF2-40B4-BE49-F238E27FC236}">
                <a16:creationId xmlns:a16="http://schemas.microsoft.com/office/drawing/2014/main" id="{56ED1086-4FBF-41E3-B23D-0AF086E76F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2846786"/>
            <a:ext cx="1602997" cy="144270"/>
          </a:xfrm>
          <a:prstGeom prst="rect">
            <a:avLst/>
          </a:prstGeom>
        </p:spPr>
      </p:pic>
      <p:pic>
        <p:nvPicPr>
          <p:cNvPr id="45" name="Picture 44">
            <a:extLst>
              <a:ext uri="{FF2B5EF4-FFF2-40B4-BE49-F238E27FC236}">
                <a16:creationId xmlns:a16="http://schemas.microsoft.com/office/drawing/2014/main" id="{8900C04C-9973-40F3-8121-55AC6A472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5851041"/>
            <a:ext cx="9936886" cy="321164"/>
          </a:xfrm>
          <a:prstGeom prst="rect">
            <a:avLst/>
          </a:prstGeom>
        </p:spPr>
      </p:pic>
      <p:sp>
        <p:nvSpPr>
          <p:cNvPr id="47" name="Rectangle 46">
            <a:extLst>
              <a:ext uri="{FF2B5EF4-FFF2-40B4-BE49-F238E27FC236}">
                <a16:creationId xmlns:a16="http://schemas.microsoft.com/office/drawing/2014/main" id="{CD6B57F6-C734-4FDA-9495-94E602DC5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89448"/>
            <a:ext cx="9936887" cy="4381221"/>
          </a:xfrm>
          <a:prstGeom prst="rect">
            <a:avLst/>
          </a:prstGeom>
          <a:solidFill>
            <a:srgbClr val="0D0D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90B875B-3E6B-1B5C-06B2-C90F6DC2E7D4}"/>
              </a:ext>
            </a:extLst>
          </p:cNvPr>
          <p:cNvSpPr txBox="1"/>
          <p:nvPr/>
        </p:nvSpPr>
        <p:spPr>
          <a:xfrm>
            <a:off x="680321" y="1960966"/>
            <a:ext cx="8601055" cy="3418626"/>
          </a:xfrm>
          <a:prstGeom prst="rect">
            <a:avLst/>
          </a:prstGeom>
        </p:spPr>
        <p:txBody>
          <a:bodyPr vert="horz" lIns="91440" tIns="45720" rIns="91440" bIns="45720" rtlCol="0" anchor="t">
            <a:normAutofit/>
          </a:bodyPr>
          <a:lstStyle/>
          <a:p>
            <a:pPr marL="381000" marR="0" indent="-228600" defTabSz="914400">
              <a:lnSpc>
                <a:spcPct val="90000"/>
              </a:lnSpc>
              <a:spcBef>
                <a:spcPts val="0"/>
              </a:spcBef>
              <a:spcAft>
                <a:spcPts val="0"/>
              </a:spcAft>
              <a:buFont typeface="Arial" panose="020B0604020202020204" pitchFamily="34" charset="0"/>
              <a:buChar char="•"/>
            </a:pPr>
            <a:r>
              <a:rPr lang="en-US" sz="1000" b="1" i="1">
                <a:solidFill>
                  <a:srgbClr val="FFFFFF"/>
                </a:solidFill>
                <a:effectLst/>
              </a:rPr>
              <a:t>Competitive </a:t>
            </a:r>
            <a:r>
              <a:rPr lang="en-US" sz="1000" b="1" i="1">
                <a:solidFill>
                  <a:srgbClr val="FFFFFF"/>
                </a:solidFill>
              </a:rPr>
              <a:t>Food Sales</a:t>
            </a:r>
          </a:p>
          <a:p>
            <a:pPr marL="381000" marR="0" indent="-228600" defTabSz="914400">
              <a:lnSpc>
                <a:spcPct val="90000"/>
              </a:lnSpc>
              <a:spcBef>
                <a:spcPts val="0"/>
              </a:spcBef>
              <a:spcAft>
                <a:spcPts val="0"/>
              </a:spcAft>
              <a:buFont typeface="Arial" panose="020B0604020202020204" pitchFamily="34" charset="0"/>
              <a:buChar char="•"/>
            </a:pPr>
            <a:r>
              <a:rPr lang="en-US" sz="1000">
                <a:solidFill>
                  <a:srgbClr val="FFFFFF"/>
                </a:solidFill>
                <a:effectLst/>
              </a:rPr>
              <a:t>Any food or beverage sold outside of the reimbursable meal and purchased using school food service funds is considered a competitive food. The USDA requires that each SFA limit competitive foods to encourage consumption of the reimbursable meals. Therefore, when pricing non-program items and adult meals, the SFA must set prices at a level high enough to:</a:t>
            </a:r>
          </a:p>
          <a:p>
            <a:pPr marL="381000" marR="0" indent="-228600" defTabSz="914400">
              <a:lnSpc>
                <a:spcPct val="90000"/>
              </a:lnSpc>
              <a:spcBef>
                <a:spcPts val="0"/>
              </a:spcBef>
              <a:spcAft>
                <a:spcPts val="0"/>
              </a:spcAft>
              <a:buFont typeface="Arial" panose="020B0604020202020204" pitchFamily="34" charset="0"/>
              <a:buChar char="•"/>
            </a:pPr>
            <a:endParaRPr lang="en-US" sz="1000">
              <a:solidFill>
                <a:srgbClr val="FFFFFF"/>
              </a:solidFill>
              <a:effectLst/>
            </a:endParaRPr>
          </a:p>
          <a:p>
            <a:pPr marL="800100" lvl="1" indent="-228600" defTabSz="914400">
              <a:lnSpc>
                <a:spcPct val="90000"/>
              </a:lnSpc>
              <a:buSzPts val="1200"/>
              <a:buFont typeface="Arial" panose="020B0604020202020204" pitchFamily="34" charset="0"/>
              <a:buChar char="•"/>
              <a:tabLst>
                <a:tab pos="838200" algn="l"/>
                <a:tab pos="838835" algn="l"/>
              </a:tabLst>
            </a:pPr>
            <a:r>
              <a:rPr lang="en-US" sz="1000">
                <a:solidFill>
                  <a:srgbClr val="FFFFFF"/>
                </a:solidFill>
                <a:effectLst/>
              </a:rPr>
              <a:t>Encourage students to select the reimbursable school lunch or breakfast meal,</a:t>
            </a:r>
            <a:r>
              <a:rPr lang="en-US" sz="1000" spc="-25">
                <a:solidFill>
                  <a:srgbClr val="FFFFFF"/>
                </a:solidFill>
                <a:effectLst/>
              </a:rPr>
              <a:t> </a:t>
            </a:r>
            <a:r>
              <a:rPr lang="en-US" sz="1000">
                <a:solidFill>
                  <a:srgbClr val="FFFFFF"/>
                </a:solidFill>
                <a:effectLst/>
              </a:rPr>
              <a:t>and</a:t>
            </a:r>
          </a:p>
          <a:p>
            <a:pPr marL="800100" marR="478790" lvl="1" indent="-228600" defTabSz="914400">
              <a:lnSpc>
                <a:spcPct val="90000"/>
              </a:lnSpc>
              <a:spcBef>
                <a:spcPts val="210"/>
              </a:spcBef>
              <a:buSzPts val="1200"/>
              <a:buFont typeface="Arial" panose="020B0604020202020204" pitchFamily="34" charset="0"/>
              <a:buChar char="•"/>
              <a:tabLst>
                <a:tab pos="838200" algn="l"/>
                <a:tab pos="838835" algn="l"/>
              </a:tabLst>
            </a:pPr>
            <a:r>
              <a:rPr lang="en-US" sz="1000">
                <a:solidFill>
                  <a:srgbClr val="FFFFFF"/>
                </a:solidFill>
                <a:effectLst/>
              </a:rPr>
              <a:t>If food is purchased using school food service funds, the price must recover all the</a:t>
            </a:r>
            <a:r>
              <a:rPr lang="en-US" sz="1000" spc="-65">
                <a:solidFill>
                  <a:srgbClr val="FFFFFF"/>
                </a:solidFill>
                <a:effectLst/>
              </a:rPr>
              <a:t> </a:t>
            </a:r>
            <a:r>
              <a:rPr lang="en-US" sz="1000">
                <a:solidFill>
                  <a:srgbClr val="FFFFFF"/>
                </a:solidFill>
                <a:effectLst/>
              </a:rPr>
              <a:t>costs involved in the item including labor, overhead, paper supplies, value of USDA foods used in preparation, etc. and should reflect a profit on the</a:t>
            </a:r>
            <a:r>
              <a:rPr lang="en-US" sz="1000" spc="-15">
                <a:solidFill>
                  <a:srgbClr val="FFFFFF"/>
                </a:solidFill>
                <a:effectLst/>
              </a:rPr>
              <a:t> </a:t>
            </a:r>
            <a:r>
              <a:rPr lang="en-US" sz="1000">
                <a:solidFill>
                  <a:srgbClr val="FFFFFF"/>
                </a:solidFill>
                <a:effectLst/>
              </a:rPr>
              <a:t>item.</a:t>
            </a:r>
          </a:p>
          <a:p>
            <a:pPr marL="0" marR="0" indent="-228600" defTabSz="914400">
              <a:lnSpc>
                <a:spcPct val="90000"/>
              </a:lnSpc>
              <a:spcBef>
                <a:spcPts val="0"/>
              </a:spcBef>
              <a:spcAft>
                <a:spcPts val="0"/>
              </a:spcAft>
              <a:buFont typeface="Arial" panose="020B0604020202020204" pitchFamily="34" charset="0"/>
              <a:buChar char="•"/>
            </a:pPr>
            <a:r>
              <a:rPr lang="en-US" sz="1000">
                <a:solidFill>
                  <a:srgbClr val="FFFFFF"/>
                </a:solidFill>
                <a:effectLst/>
              </a:rPr>
              <a:t> </a:t>
            </a:r>
          </a:p>
          <a:p>
            <a:pPr marL="381000" marR="0" indent="-228600" defTabSz="914400">
              <a:lnSpc>
                <a:spcPct val="90000"/>
              </a:lnSpc>
              <a:spcBef>
                <a:spcPts val="0"/>
              </a:spcBef>
              <a:spcAft>
                <a:spcPts val="0"/>
              </a:spcAft>
              <a:buFont typeface="Arial" panose="020B0604020202020204" pitchFamily="34" charset="0"/>
              <a:buChar char="•"/>
            </a:pPr>
            <a:r>
              <a:rPr lang="en-US" sz="1000" b="1" i="1">
                <a:solidFill>
                  <a:srgbClr val="FFFFFF"/>
                </a:solidFill>
                <a:effectLst/>
              </a:rPr>
              <a:t>Adult Meals</a:t>
            </a:r>
          </a:p>
          <a:p>
            <a:pPr marL="381000" marR="0" indent="-228600" defTabSz="914400">
              <a:lnSpc>
                <a:spcPct val="90000"/>
              </a:lnSpc>
              <a:spcBef>
                <a:spcPts val="0"/>
              </a:spcBef>
              <a:spcAft>
                <a:spcPts val="0"/>
              </a:spcAft>
              <a:buFont typeface="Arial" panose="020B0604020202020204" pitchFamily="34" charset="0"/>
              <a:buChar char="•"/>
            </a:pPr>
            <a:r>
              <a:rPr lang="en-US" sz="1000">
                <a:solidFill>
                  <a:srgbClr val="FFFFFF"/>
                </a:solidFill>
                <a:effectLst/>
              </a:rPr>
              <a:t>The price set for an adult meal must cover the cost of preparing the meal including the value of USDA foods. Portion sizes for adults should be the same as served to students in grades 9 – 12. The reason adult meals are priced higher than student meals is because reimbursement is only received for student meals. The charge to adult visitors, at the discretion of school officials, may be higher than the charge paid by adult school employees.</a:t>
            </a:r>
          </a:p>
          <a:p>
            <a:pPr marL="0" marR="0" indent="-228600" defTabSz="914400">
              <a:lnSpc>
                <a:spcPct val="90000"/>
              </a:lnSpc>
              <a:spcBef>
                <a:spcPts val="30"/>
              </a:spcBef>
              <a:spcAft>
                <a:spcPts val="0"/>
              </a:spcAft>
              <a:buFont typeface="Arial" panose="020B0604020202020204" pitchFamily="34" charset="0"/>
              <a:buChar char="•"/>
            </a:pPr>
            <a:r>
              <a:rPr lang="en-US" sz="1000">
                <a:solidFill>
                  <a:srgbClr val="FFFFFF"/>
                </a:solidFill>
                <a:effectLst/>
              </a:rPr>
              <a:t> </a:t>
            </a:r>
          </a:p>
          <a:p>
            <a:pPr marL="381000" marR="0" indent="-228600" defTabSz="914400">
              <a:lnSpc>
                <a:spcPct val="90000"/>
              </a:lnSpc>
              <a:spcBef>
                <a:spcPts val="0"/>
              </a:spcBef>
              <a:spcAft>
                <a:spcPts val="0"/>
              </a:spcAft>
              <a:buFont typeface="Arial" panose="020B0604020202020204" pitchFamily="34" charset="0"/>
              <a:buChar char="•"/>
            </a:pPr>
            <a:r>
              <a:rPr lang="en-US" sz="1000">
                <a:solidFill>
                  <a:srgbClr val="FFFFFF"/>
                </a:solidFill>
                <a:effectLst/>
              </a:rPr>
              <a:t>Meals served to school nutrition program employees </a:t>
            </a:r>
            <a:r>
              <a:rPr lang="en-US" sz="1000" u="sng">
                <a:solidFill>
                  <a:srgbClr val="FFFFFF"/>
                </a:solidFill>
                <a:effectLst/>
              </a:rPr>
              <a:t>directly involved</a:t>
            </a:r>
            <a:r>
              <a:rPr lang="en-US" sz="1000">
                <a:solidFill>
                  <a:srgbClr val="FFFFFF"/>
                </a:solidFill>
                <a:effectLst/>
              </a:rPr>
              <a:t> in the operation and administration of the breakfast and lunch programs (e.g., managers, cooks, servers, etc.) may be served at no charge and considered as a fringe benefit attributable to program costs. Therefore, the cost of such meals may be paid from program funds. Charging school food service employees for meals is left to the discretion of school officials. The reimbursement and commodities received by schools are based on the number of lunches and breakfasts served to students. </a:t>
            </a:r>
          </a:p>
          <a:p>
            <a:pPr marL="381000" marR="0" indent="-228600" defTabSz="914400">
              <a:lnSpc>
                <a:spcPct val="90000"/>
              </a:lnSpc>
              <a:spcBef>
                <a:spcPts val="0"/>
              </a:spcBef>
              <a:spcAft>
                <a:spcPts val="0"/>
              </a:spcAft>
              <a:buFont typeface="Arial" panose="020B0604020202020204" pitchFamily="34" charset="0"/>
              <a:buChar char="•"/>
            </a:pPr>
            <a:endParaRPr lang="en-US" sz="1000" u="sng">
              <a:solidFill>
                <a:srgbClr val="FFFFFF"/>
              </a:solidFill>
            </a:endParaRPr>
          </a:p>
          <a:p>
            <a:pPr marL="381000" marR="0" indent="-228600" defTabSz="914400">
              <a:lnSpc>
                <a:spcPct val="90000"/>
              </a:lnSpc>
              <a:spcBef>
                <a:spcPts val="0"/>
              </a:spcBef>
              <a:spcAft>
                <a:spcPts val="0"/>
              </a:spcAft>
              <a:buFont typeface="Arial" panose="020B0604020202020204" pitchFamily="34" charset="0"/>
              <a:buChar char="•"/>
            </a:pPr>
            <a:r>
              <a:rPr lang="en-US" sz="1000">
                <a:solidFill>
                  <a:srgbClr val="FFFFFF"/>
                </a:solidFill>
                <a:effectLst/>
                <a:highlight>
                  <a:srgbClr val="FFFF00"/>
                </a:highlight>
              </a:rPr>
              <a:t>No reimbursement or commodities are provided for and meals served to adults or second meals served to students.</a:t>
            </a:r>
          </a:p>
        </p:txBody>
      </p:sp>
      <p:sp>
        <p:nvSpPr>
          <p:cNvPr id="49" name="Rectangle 48">
            <a:extLst>
              <a:ext uri="{FF2B5EF4-FFF2-40B4-BE49-F238E27FC236}">
                <a16:creationId xmlns:a16="http://schemas.microsoft.com/office/drawing/2014/main" id="{D6C984CB-7FE4-4AD0-8CF7-11AD5573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148944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37606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2" name="Picture 11">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2E64DAFB-AD9A-4E52-B026-8641CCD67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747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3B1C8FC-E1FE-470B-AB3B-D4B1D8C9DEC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56ED1086-4FBF-41E3-B23D-0AF086E76F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2846786"/>
            <a:ext cx="1602997" cy="144270"/>
          </a:xfrm>
          <a:prstGeom prst="rect">
            <a:avLst/>
          </a:prstGeom>
        </p:spPr>
      </p:pic>
      <p:pic>
        <p:nvPicPr>
          <p:cNvPr id="24" name="Picture 23">
            <a:extLst>
              <a:ext uri="{FF2B5EF4-FFF2-40B4-BE49-F238E27FC236}">
                <a16:creationId xmlns:a16="http://schemas.microsoft.com/office/drawing/2014/main" id="{8900C04C-9973-40F3-8121-55AC6A472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5851041"/>
            <a:ext cx="9936886" cy="321164"/>
          </a:xfrm>
          <a:prstGeom prst="rect">
            <a:avLst/>
          </a:prstGeom>
        </p:spPr>
      </p:pic>
      <p:sp>
        <p:nvSpPr>
          <p:cNvPr id="26" name="Rectangle 25">
            <a:extLst>
              <a:ext uri="{FF2B5EF4-FFF2-40B4-BE49-F238E27FC236}">
                <a16:creationId xmlns:a16="http://schemas.microsoft.com/office/drawing/2014/main" id="{CD6B57F6-C734-4FDA-9495-94E602DC5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89448"/>
            <a:ext cx="9936887" cy="4381221"/>
          </a:xfrm>
          <a:prstGeom prst="rect">
            <a:avLst/>
          </a:prstGeom>
          <a:solidFill>
            <a:srgbClr val="0D0D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B8296F2-ABF5-C294-A540-043C21686BC6}"/>
              </a:ext>
            </a:extLst>
          </p:cNvPr>
          <p:cNvSpPr txBox="1"/>
          <p:nvPr/>
        </p:nvSpPr>
        <p:spPr>
          <a:xfrm>
            <a:off x="680321" y="1960966"/>
            <a:ext cx="8601055" cy="3418626"/>
          </a:xfrm>
          <a:prstGeom prst="rect">
            <a:avLst/>
          </a:prstGeom>
        </p:spPr>
        <p:txBody>
          <a:bodyPr vert="horz" lIns="91440" tIns="45720" rIns="91440" bIns="45720" rtlCol="0" anchor="t">
            <a:normAutofit/>
          </a:bodyPr>
          <a:lstStyle/>
          <a:p>
            <a:pPr marL="381000" marR="0" indent="-228600" defTabSz="914400">
              <a:lnSpc>
                <a:spcPct val="90000"/>
              </a:lnSpc>
              <a:spcBef>
                <a:spcPts val="0"/>
              </a:spcBef>
              <a:spcAft>
                <a:spcPts val="0"/>
              </a:spcAft>
              <a:buFont typeface="Arial" panose="020B0604020202020204" pitchFamily="34" charset="0"/>
              <a:buChar char="•"/>
            </a:pPr>
            <a:r>
              <a:rPr lang="en-US" sz="1600" b="1" i="1">
                <a:solidFill>
                  <a:srgbClr val="FFFFFF"/>
                </a:solidFill>
                <a:effectLst/>
              </a:rPr>
              <a:t>Nonprofit School Food Service Account</a:t>
            </a:r>
          </a:p>
          <a:p>
            <a:pPr marL="381000" marR="0" indent="-228600" defTabSz="914400">
              <a:lnSpc>
                <a:spcPct val="90000"/>
              </a:lnSpc>
              <a:spcBef>
                <a:spcPts val="0"/>
              </a:spcBef>
              <a:spcAft>
                <a:spcPts val="0"/>
              </a:spcAft>
              <a:buFont typeface="Arial" panose="020B0604020202020204" pitchFamily="34" charset="0"/>
              <a:buChar char="•"/>
            </a:pPr>
            <a:r>
              <a:rPr lang="en-US" sz="1600">
                <a:solidFill>
                  <a:srgbClr val="FFFFFF"/>
                </a:solidFill>
                <a:effectLst/>
              </a:rPr>
              <a:t>Revenues received by or intended for the nonprofit school food service program are to be used only for the operation or improvement of the program. These revenues shall not be used to purchase land or buildings or to construct buildings. The SFA shall limit its net cash resources to</a:t>
            </a:r>
            <a:r>
              <a:rPr lang="en-US" sz="1600">
                <a:solidFill>
                  <a:srgbClr val="FFFFFF"/>
                </a:solidFill>
              </a:rPr>
              <a:t> </a:t>
            </a:r>
            <a:r>
              <a:rPr lang="en-US" sz="1600">
                <a:solidFill>
                  <a:srgbClr val="FFFFFF"/>
                </a:solidFill>
                <a:effectLst/>
              </a:rPr>
              <a:t>an amount that does not exceed three months average expenditures. Costs charged to the nonprofit school food service account must be both necessary and reasonable. All school foodservice revenue, and intended revenue, is considered Federal and must be reported on the monthly Claim for Reimbursement.</a:t>
            </a:r>
          </a:p>
          <a:p>
            <a:pPr marL="381000" marR="0" indent="-228600" defTabSz="914400">
              <a:lnSpc>
                <a:spcPct val="90000"/>
              </a:lnSpc>
              <a:spcBef>
                <a:spcPts val="0"/>
              </a:spcBef>
              <a:spcAft>
                <a:spcPts val="0"/>
              </a:spcAft>
              <a:buFont typeface="Arial" panose="020B0604020202020204" pitchFamily="34" charset="0"/>
              <a:buChar char="•"/>
            </a:pPr>
            <a:endParaRPr lang="en-US" sz="1600">
              <a:solidFill>
                <a:srgbClr val="FFFFFF"/>
              </a:solidFill>
            </a:endParaRPr>
          </a:p>
          <a:p>
            <a:pPr marL="381000" marR="0" indent="-228600" defTabSz="914400">
              <a:lnSpc>
                <a:spcPct val="90000"/>
              </a:lnSpc>
              <a:spcBef>
                <a:spcPts val="450"/>
              </a:spcBef>
              <a:spcAft>
                <a:spcPts val="0"/>
              </a:spcAft>
              <a:buFont typeface="Arial" panose="020B0604020202020204" pitchFamily="34" charset="0"/>
              <a:buChar char="•"/>
            </a:pPr>
            <a:r>
              <a:rPr lang="en-US" sz="1600" b="1" i="1">
                <a:solidFill>
                  <a:srgbClr val="FFFFFF"/>
                </a:solidFill>
                <a:effectLst/>
              </a:rPr>
              <a:t>Indirect Costs</a:t>
            </a:r>
          </a:p>
          <a:p>
            <a:pPr marL="381000" marR="0" indent="-228600" defTabSz="914400">
              <a:lnSpc>
                <a:spcPct val="90000"/>
              </a:lnSpc>
              <a:spcBef>
                <a:spcPts val="0"/>
              </a:spcBef>
              <a:spcAft>
                <a:spcPts val="0"/>
              </a:spcAft>
              <a:buFont typeface="Arial" panose="020B0604020202020204" pitchFamily="34" charset="0"/>
              <a:buChar char="•"/>
            </a:pPr>
            <a:r>
              <a:rPr lang="en-US" sz="1600">
                <a:solidFill>
                  <a:srgbClr val="FFFFFF"/>
                </a:solidFill>
                <a:effectLst/>
              </a:rPr>
              <a:t>Indirect costs are the school nutrition program’s share of general school districts’ costs such as the costs of the Superintendent’s office, human resources, payroll, accounting, budgeting, purchasing, utilities, building maintenance, etc.</a:t>
            </a:r>
          </a:p>
          <a:p>
            <a:pPr marL="0" marR="0" indent="-228600" defTabSz="914400">
              <a:lnSpc>
                <a:spcPct val="90000"/>
              </a:lnSpc>
              <a:spcBef>
                <a:spcPts val="0"/>
              </a:spcBef>
              <a:spcAft>
                <a:spcPts val="0"/>
              </a:spcAft>
              <a:buFont typeface="Arial" panose="020B0604020202020204" pitchFamily="34" charset="0"/>
              <a:buChar char="•"/>
            </a:pPr>
            <a:r>
              <a:rPr lang="en-US" sz="1600">
                <a:solidFill>
                  <a:srgbClr val="FFFFFF"/>
                </a:solidFill>
                <a:effectLst/>
              </a:rPr>
              <a:t> </a:t>
            </a:r>
          </a:p>
        </p:txBody>
      </p:sp>
      <p:sp>
        <p:nvSpPr>
          <p:cNvPr id="28" name="Rectangle 27">
            <a:extLst>
              <a:ext uri="{FF2B5EF4-FFF2-40B4-BE49-F238E27FC236}">
                <a16:creationId xmlns:a16="http://schemas.microsoft.com/office/drawing/2014/main" id="{D6C984CB-7FE4-4AD0-8CF7-11AD5573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148944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67488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2" name="Picture 11">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2E64DAFB-AD9A-4E52-B026-8641CCD67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747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3B1C8FC-E1FE-470B-AB3B-D4B1D8C9DEC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56ED1086-4FBF-41E3-B23D-0AF086E76F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2846786"/>
            <a:ext cx="1602997" cy="144270"/>
          </a:xfrm>
          <a:prstGeom prst="rect">
            <a:avLst/>
          </a:prstGeom>
        </p:spPr>
      </p:pic>
      <p:pic>
        <p:nvPicPr>
          <p:cNvPr id="24" name="Picture 23">
            <a:extLst>
              <a:ext uri="{FF2B5EF4-FFF2-40B4-BE49-F238E27FC236}">
                <a16:creationId xmlns:a16="http://schemas.microsoft.com/office/drawing/2014/main" id="{8900C04C-9973-40F3-8121-55AC6A472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5851041"/>
            <a:ext cx="9936886" cy="321164"/>
          </a:xfrm>
          <a:prstGeom prst="rect">
            <a:avLst/>
          </a:prstGeom>
        </p:spPr>
      </p:pic>
      <p:sp>
        <p:nvSpPr>
          <p:cNvPr id="26" name="Rectangle 25">
            <a:extLst>
              <a:ext uri="{FF2B5EF4-FFF2-40B4-BE49-F238E27FC236}">
                <a16:creationId xmlns:a16="http://schemas.microsoft.com/office/drawing/2014/main" id="{CD6B57F6-C734-4FDA-9495-94E602DC5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89448"/>
            <a:ext cx="9936887" cy="4381221"/>
          </a:xfrm>
          <a:prstGeom prst="rect">
            <a:avLst/>
          </a:prstGeom>
          <a:solidFill>
            <a:srgbClr val="0D0D0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BF2BC1-1AF7-ACE4-D768-D4E5C6250929}"/>
              </a:ext>
            </a:extLst>
          </p:cNvPr>
          <p:cNvSpPr txBox="1"/>
          <p:nvPr/>
        </p:nvSpPr>
        <p:spPr>
          <a:xfrm>
            <a:off x="680321" y="1960966"/>
            <a:ext cx="8601055" cy="3418626"/>
          </a:xfrm>
          <a:prstGeom prst="rect">
            <a:avLst/>
          </a:prstGeom>
        </p:spPr>
        <p:txBody>
          <a:bodyPr vert="horz" lIns="91440" tIns="45720" rIns="91440" bIns="45720" rtlCol="0" anchor="t">
            <a:normAutofit/>
          </a:bodyPr>
          <a:lstStyle/>
          <a:p>
            <a:pPr marL="381000" marR="0" indent="-228600" defTabSz="914400">
              <a:lnSpc>
                <a:spcPct val="90000"/>
              </a:lnSpc>
              <a:spcBef>
                <a:spcPts val="5"/>
              </a:spcBef>
              <a:spcAft>
                <a:spcPts val="0"/>
              </a:spcAft>
              <a:buFont typeface="Arial" panose="020B0604020202020204" pitchFamily="34" charset="0"/>
              <a:buChar char="•"/>
            </a:pPr>
            <a:r>
              <a:rPr lang="en-US" sz="1100" b="1" i="1">
                <a:solidFill>
                  <a:srgbClr val="FFFFFF"/>
                </a:solidFill>
                <a:effectLst/>
              </a:rPr>
              <a:t>General Procurement Requirements</a:t>
            </a:r>
          </a:p>
          <a:p>
            <a:pPr marL="381000" marR="362585" indent="-228600" defTabSz="914400">
              <a:lnSpc>
                <a:spcPct val="90000"/>
              </a:lnSpc>
              <a:spcBef>
                <a:spcPts val="180"/>
              </a:spcBef>
              <a:spcAft>
                <a:spcPts val="0"/>
              </a:spcAft>
              <a:buFont typeface="Arial" panose="020B0604020202020204" pitchFamily="34" charset="0"/>
              <a:buChar char="•"/>
            </a:pPr>
            <a:r>
              <a:rPr lang="en-US" sz="1100">
                <a:solidFill>
                  <a:srgbClr val="FFFFFF"/>
                </a:solidFill>
                <a:effectLst/>
              </a:rPr>
              <a:t>Procurement is the act of obtaining goods and services. All procurement transactions must be conducted in a manner that provides maximum open and free competition. Procurement</a:t>
            </a:r>
            <a:r>
              <a:rPr lang="en-US" sz="1100" spc="-45">
                <a:solidFill>
                  <a:srgbClr val="FFFFFF"/>
                </a:solidFill>
                <a:effectLst/>
              </a:rPr>
              <a:t> </a:t>
            </a:r>
            <a:r>
              <a:rPr lang="en-US" sz="1100">
                <a:solidFill>
                  <a:srgbClr val="FFFFFF"/>
                </a:solidFill>
                <a:effectLst/>
              </a:rPr>
              <a:t>includes, but is not limited to, food, professional services, maintenance services, utilities and</a:t>
            </a:r>
            <a:r>
              <a:rPr lang="en-US" sz="1100" spc="-45">
                <a:solidFill>
                  <a:srgbClr val="FFFFFF"/>
                </a:solidFill>
                <a:effectLst/>
              </a:rPr>
              <a:t> </a:t>
            </a:r>
            <a:r>
              <a:rPr lang="en-US" sz="1100">
                <a:solidFill>
                  <a:srgbClr val="FFFFFF"/>
                </a:solidFill>
                <a:effectLst/>
              </a:rPr>
              <a:t>supplies.</a:t>
            </a:r>
          </a:p>
          <a:p>
            <a:pPr marL="381000" marR="362585" indent="-228600" defTabSz="914400">
              <a:lnSpc>
                <a:spcPct val="90000"/>
              </a:lnSpc>
              <a:spcBef>
                <a:spcPts val="180"/>
              </a:spcBef>
              <a:spcAft>
                <a:spcPts val="0"/>
              </a:spcAft>
              <a:buFont typeface="Arial" panose="020B0604020202020204" pitchFamily="34" charset="0"/>
              <a:buChar char="•"/>
            </a:pPr>
            <a:endParaRPr lang="en-US" sz="1100">
              <a:solidFill>
                <a:srgbClr val="FFFFFF"/>
              </a:solidFill>
              <a:effectLst/>
            </a:endParaRPr>
          </a:p>
          <a:p>
            <a:pPr marL="381000" marR="0" indent="-228600" defTabSz="914400">
              <a:lnSpc>
                <a:spcPct val="90000"/>
              </a:lnSpc>
              <a:spcBef>
                <a:spcPts val="0"/>
              </a:spcBef>
              <a:spcAft>
                <a:spcPts val="0"/>
              </a:spcAft>
              <a:buFont typeface="Arial" panose="020B0604020202020204" pitchFamily="34" charset="0"/>
              <a:buChar char="•"/>
            </a:pPr>
            <a:r>
              <a:rPr lang="en-US" sz="1100">
                <a:solidFill>
                  <a:srgbClr val="FFFFFF"/>
                </a:solidFill>
                <a:effectLst/>
              </a:rPr>
              <a:t>Procurement procedures must ensure they do not foster noncompetitive practices between</a:t>
            </a:r>
            <a:r>
              <a:rPr lang="en-US" sz="1100" spc="-65">
                <a:solidFill>
                  <a:srgbClr val="FFFFFF"/>
                </a:solidFill>
                <a:effectLst/>
              </a:rPr>
              <a:t> </a:t>
            </a:r>
            <a:r>
              <a:rPr lang="en-US" sz="1100">
                <a:solidFill>
                  <a:srgbClr val="FFFFFF"/>
                </a:solidFill>
                <a:effectLst/>
              </a:rPr>
              <a:t>firms, do not create organizational conflicts of interest, and do not restrict or eliminate</a:t>
            </a:r>
            <a:r>
              <a:rPr lang="en-US" sz="1100" spc="-65">
                <a:solidFill>
                  <a:srgbClr val="FFFFFF"/>
                </a:solidFill>
                <a:effectLst/>
              </a:rPr>
              <a:t> </a:t>
            </a:r>
            <a:r>
              <a:rPr lang="en-US" sz="1100">
                <a:solidFill>
                  <a:srgbClr val="FFFFFF"/>
                </a:solidFill>
                <a:effectLst/>
              </a:rPr>
              <a:t>competition.</a:t>
            </a:r>
          </a:p>
          <a:p>
            <a:pPr marL="381000" marR="0" indent="-228600" defTabSz="914400">
              <a:lnSpc>
                <a:spcPct val="90000"/>
              </a:lnSpc>
              <a:spcBef>
                <a:spcPts val="0"/>
              </a:spcBef>
              <a:spcAft>
                <a:spcPts val="0"/>
              </a:spcAft>
              <a:buFont typeface="Arial" panose="020B0604020202020204" pitchFamily="34" charset="0"/>
              <a:buChar char="•"/>
            </a:pPr>
            <a:endParaRPr lang="en-US" sz="1100">
              <a:solidFill>
                <a:srgbClr val="FFFFFF"/>
              </a:solidFill>
              <a:effectLst/>
            </a:endParaRPr>
          </a:p>
          <a:p>
            <a:pPr marL="381000" marR="0" indent="-228600" defTabSz="914400">
              <a:lnSpc>
                <a:spcPct val="90000"/>
              </a:lnSpc>
              <a:spcBef>
                <a:spcPts val="0"/>
              </a:spcBef>
              <a:spcAft>
                <a:spcPts val="0"/>
              </a:spcAft>
              <a:buFont typeface="Arial" panose="020B0604020202020204" pitchFamily="34" charset="0"/>
              <a:buChar char="•"/>
            </a:pPr>
            <a:r>
              <a:rPr lang="en-US" sz="1100">
                <a:solidFill>
                  <a:srgbClr val="FFFFFF"/>
                </a:solidFill>
                <a:effectLst/>
              </a:rPr>
              <a:t>Procurement must not place unreasonable requirements on firms, require unnecessary experience, or establish unrealistic bonding requirements. Cost plus a percentage of purchase is not an allowable system. There must be descriptions of all products purchased, and identical instructions provided to all potential vendors.</a:t>
            </a:r>
          </a:p>
          <a:p>
            <a:pPr marL="0" marR="0" indent="-228600" defTabSz="914400">
              <a:lnSpc>
                <a:spcPct val="90000"/>
              </a:lnSpc>
              <a:spcBef>
                <a:spcPts val="30"/>
              </a:spcBef>
              <a:spcAft>
                <a:spcPts val="0"/>
              </a:spcAft>
              <a:buFont typeface="Arial" panose="020B0604020202020204" pitchFamily="34" charset="0"/>
              <a:buChar char="•"/>
            </a:pPr>
            <a:r>
              <a:rPr lang="en-US" sz="1100">
                <a:solidFill>
                  <a:srgbClr val="FFFFFF"/>
                </a:solidFill>
                <a:effectLst/>
              </a:rPr>
              <a:t> </a:t>
            </a:r>
          </a:p>
          <a:p>
            <a:pPr marL="381000" marR="0" indent="-228600" defTabSz="914400">
              <a:lnSpc>
                <a:spcPct val="90000"/>
              </a:lnSpc>
              <a:spcBef>
                <a:spcPts val="0"/>
              </a:spcBef>
              <a:spcAft>
                <a:spcPts val="0"/>
              </a:spcAft>
              <a:buFont typeface="Arial" panose="020B0604020202020204" pitchFamily="34" charset="0"/>
              <a:buChar char="•"/>
            </a:pPr>
            <a:r>
              <a:rPr lang="en-US" sz="1100">
                <a:solidFill>
                  <a:srgbClr val="FFFFFF"/>
                </a:solidFill>
                <a:effectLst/>
              </a:rPr>
              <a:t>Formal standards of conduct should govern the performance of officers, employees, and agents in the award and administration of contracts. These standards should provide that officers, employees, or agents should not solicit nor accept gratuities, favors, or anything of monetary value from contractors, potential contractors, or parties of sub-agreements.</a:t>
            </a:r>
          </a:p>
          <a:p>
            <a:pPr marL="381000" marR="0" indent="-228600" defTabSz="914400">
              <a:lnSpc>
                <a:spcPct val="90000"/>
              </a:lnSpc>
              <a:spcBef>
                <a:spcPts val="0"/>
              </a:spcBef>
              <a:spcAft>
                <a:spcPts val="0"/>
              </a:spcAft>
              <a:buFont typeface="Arial" panose="020B0604020202020204" pitchFamily="34" charset="0"/>
              <a:buChar char="•"/>
            </a:pPr>
            <a:endParaRPr lang="en-US" sz="1100">
              <a:solidFill>
                <a:srgbClr val="FFFFFF"/>
              </a:solidFill>
              <a:effectLst/>
            </a:endParaRPr>
          </a:p>
          <a:p>
            <a:pPr marL="381000" marR="0" indent="-228600" defTabSz="914400">
              <a:lnSpc>
                <a:spcPct val="90000"/>
              </a:lnSpc>
              <a:spcBef>
                <a:spcPts val="0"/>
              </a:spcBef>
              <a:spcAft>
                <a:spcPts val="0"/>
              </a:spcAft>
              <a:buFont typeface="Arial" panose="020B0604020202020204" pitchFamily="34" charset="0"/>
              <a:buChar char="•"/>
            </a:pPr>
            <a:r>
              <a:rPr lang="en-US" sz="1100">
                <a:solidFill>
                  <a:srgbClr val="FFFFFF"/>
                </a:solidFill>
                <a:effectLst/>
              </a:rPr>
              <a:t>SFAs must have written selection procedures for awarding contracts. Records should be maintained to detail the significant history of procurement. These records must include, but are not necessarily limited to, the following: rationale for the method of procurement, contractor selection or rejection, basis for the cost or price, and documentation for change orders.</a:t>
            </a:r>
          </a:p>
        </p:txBody>
      </p:sp>
      <p:sp>
        <p:nvSpPr>
          <p:cNvPr id="28" name="Rectangle 27">
            <a:extLst>
              <a:ext uri="{FF2B5EF4-FFF2-40B4-BE49-F238E27FC236}">
                <a16:creationId xmlns:a16="http://schemas.microsoft.com/office/drawing/2014/main" id="{D6C984CB-7FE4-4AD0-8CF7-11AD55736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148944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847645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person, young, blackboard&#10;&#10;Description automatically generated">
            <a:extLst>
              <a:ext uri="{FF2B5EF4-FFF2-40B4-BE49-F238E27FC236}">
                <a16:creationId xmlns:a16="http://schemas.microsoft.com/office/drawing/2014/main" id="{38307558-74EB-0C16-BB1D-5707EE7C605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3149" r="14898"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AA956A50-EF1F-731B-2499-77A3DCC355FB}"/>
              </a:ext>
            </a:extLst>
          </p:cNvPr>
          <p:cNvSpPr txBox="1"/>
          <p:nvPr/>
        </p:nvSpPr>
        <p:spPr>
          <a:xfrm>
            <a:off x="6513788" y="2333297"/>
            <a:ext cx="4840010" cy="3843666"/>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r>
              <a:rPr lang="en-US" sz="4000" dirty="0"/>
              <a:t>QUESTIONS?</a:t>
            </a:r>
          </a:p>
        </p:txBody>
      </p:sp>
    </p:spTree>
    <p:extLst>
      <p:ext uri="{BB962C8B-B14F-4D97-AF65-F5344CB8AC3E}">
        <p14:creationId xmlns:p14="http://schemas.microsoft.com/office/powerpoint/2010/main" val="20492157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17B2B42C-0777-4D6E-9432-535281803A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1" name="Picture 10">
            <a:extLst>
              <a:ext uri="{FF2B5EF4-FFF2-40B4-BE49-F238E27FC236}">
                <a16:creationId xmlns:a16="http://schemas.microsoft.com/office/drawing/2014/main" id="{EFEAAB60-93E2-4DC6-99AC-939637BCE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3" name="Rectangle 12">
            <a:extLst>
              <a:ext uri="{FF2B5EF4-FFF2-40B4-BE49-F238E27FC236}">
                <a16:creationId xmlns:a16="http://schemas.microsoft.com/office/drawing/2014/main" id="{7EF5ECB8-D49C-48FB-A93E-88EB2FFDF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411B77A2-BD5C-432D-B52E-C12612C74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7" name="Rectangle 16">
            <a:extLst>
              <a:ext uri="{FF2B5EF4-FFF2-40B4-BE49-F238E27FC236}">
                <a16:creationId xmlns:a16="http://schemas.microsoft.com/office/drawing/2014/main" id="{87C031CB-DEB3-405F-9996-5322C24A6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2031F0E-C3FA-4DAF-BD13-4AC665CFF0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BE685C68-BF28-4330-A4FE-33ABD88511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5349629"/>
            <a:ext cx="11525954" cy="275942"/>
          </a:xfrm>
          <a:prstGeom prst="rect">
            <a:avLst/>
          </a:prstGeom>
        </p:spPr>
      </p:pic>
      <p:sp>
        <p:nvSpPr>
          <p:cNvPr id="23" name="Rectangle 22">
            <a:extLst>
              <a:ext uri="{FF2B5EF4-FFF2-40B4-BE49-F238E27FC236}">
                <a16:creationId xmlns:a16="http://schemas.microsoft.com/office/drawing/2014/main" id="{273350E1-40B5-47D9-8DDD-3C2A17B4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1525954" cy="537949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55E3644-40FC-A2E7-F541-4F42466191DB}"/>
              </a:ext>
            </a:extLst>
          </p:cNvPr>
          <p:cNvSpPr>
            <a:spLocks noGrp="1"/>
          </p:cNvSpPr>
          <p:nvPr>
            <p:ph type="title"/>
          </p:nvPr>
        </p:nvSpPr>
        <p:spPr>
          <a:xfrm>
            <a:off x="4063113" y="1997765"/>
            <a:ext cx="5872891" cy="2696635"/>
          </a:xfrm>
        </p:spPr>
        <p:txBody>
          <a:bodyPr vert="horz" lIns="91440" tIns="45720" rIns="91440" bIns="45720" rtlCol="0" anchor="b">
            <a:normAutofit/>
          </a:bodyPr>
          <a:lstStyle/>
          <a:p>
            <a:r>
              <a:rPr lang="en-US" sz="6000">
                <a:solidFill>
                  <a:srgbClr val="FFFFFF"/>
                </a:solidFill>
              </a:rPr>
              <a:t>Civil Rights Requirements</a:t>
            </a:r>
          </a:p>
        </p:txBody>
      </p:sp>
      <p:pic>
        <p:nvPicPr>
          <p:cNvPr id="25" name="Picture 24">
            <a:extLst>
              <a:ext uri="{FF2B5EF4-FFF2-40B4-BE49-F238E27FC236}">
                <a16:creationId xmlns:a16="http://schemas.microsoft.com/office/drawing/2014/main" id="{A1500D0A-0DCA-4E06-8B25-618E6299CC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4686838"/>
            <a:ext cx="1602997" cy="144270"/>
          </a:xfrm>
          <a:prstGeom prst="rect">
            <a:avLst/>
          </a:prstGeom>
        </p:spPr>
      </p:pic>
      <p:sp>
        <p:nvSpPr>
          <p:cNvPr id="27" name="Rectangle 26">
            <a:extLst>
              <a:ext uri="{FF2B5EF4-FFF2-40B4-BE49-F238E27FC236}">
                <a16:creationId xmlns:a16="http://schemas.microsoft.com/office/drawing/2014/main" id="{108AC4DC-69B5-4DD1-84BC-850C5A286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3034068"/>
            <a:ext cx="160299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636893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34150D-A3F0-A797-2577-720CA3E2DB14}"/>
              </a:ext>
            </a:extLst>
          </p:cNvPr>
          <p:cNvSpPr txBox="1"/>
          <p:nvPr/>
        </p:nvSpPr>
        <p:spPr>
          <a:xfrm>
            <a:off x="501444" y="720553"/>
            <a:ext cx="7372207" cy="3212482"/>
          </a:xfrm>
          <a:prstGeom prst="rect">
            <a:avLst/>
          </a:prstGeom>
          <a:noFill/>
        </p:spPr>
        <p:txBody>
          <a:bodyPr wrap="square">
            <a:spAutoFit/>
          </a:bodyPr>
          <a:lstStyle/>
          <a:p>
            <a:pPr marL="381000" marR="0">
              <a:spcBef>
                <a:spcPts val="1105"/>
              </a:spcBef>
              <a:spcAft>
                <a:spcPts val="0"/>
              </a:spcAft>
            </a:pPr>
            <a:r>
              <a:rPr lang="en-US" sz="1600" b="1" i="1">
                <a:effectLst/>
                <a:latin typeface="Calibri Light" panose="020F0302020204030204" pitchFamily="34" charset="0"/>
                <a:ea typeface="Times New Roman" panose="02020603050405020304" pitchFamily="18" charset="0"/>
                <a:cs typeface="Calibri Light" panose="020F0302020204030204" pitchFamily="34" charset="0"/>
              </a:rPr>
              <a:t>Civil Rights Requirements</a:t>
            </a:r>
          </a:p>
          <a:p>
            <a:pPr marL="381000" marR="0">
              <a:lnSpc>
                <a:spcPct val="115000"/>
              </a:lnSpc>
              <a:spcBef>
                <a:spcPts val="0"/>
              </a:spcBef>
              <a:spcAft>
                <a:spcPts val="0"/>
              </a:spcAf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All SFAs and sponsors receiving USDA funds must follow civil rights regulations and policy. Federal law prohibits discrimination on the basis of the following protected classes:</a:t>
            </a:r>
          </a:p>
          <a:p>
            <a:pPr marL="723900" marR="0" indent="-342900">
              <a:lnSpc>
                <a:spcPct val="115000"/>
              </a:lnSpc>
              <a:spcBef>
                <a:spcPts val="0"/>
              </a:spcBef>
              <a:spcAft>
                <a:spcPts val="0"/>
              </a:spcAft>
              <a:buFont typeface="Arial" panose="020B0604020202020204" pitchFamily="34" charset="0"/>
              <a:buChar char="•"/>
            </a:pPr>
            <a:r>
              <a:rPr lang="en-US" sz="1600">
                <a:latin typeface="Calibri Light" panose="020F0302020204030204" pitchFamily="34" charset="0"/>
                <a:ea typeface="Times New Roman" panose="02020603050405020304" pitchFamily="18" charset="0"/>
                <a:cs typeface="Calibri Light" panose="020F0302020204030204" pitchFamily="34" charset="0"/>
              </a:rPr>
              <a:t>Race</a:t>
            </a:r>
          </a:p>
          <a:p>
            <a:pPr marL="723900" marR="0" indent="-342900">
              <a:lnSpc>
                <a:spcPct val="115000"/>
              </a:lnSpc>
              <a:spcBef>
                <a:spcPts val="0"/>
              </a:spcBef>
              <a:spcAft>
                <a:spcPts val="0"/>
              </a:spcAft>
              <a:buFont typeface="Arial" panose="020B0604020202020204" pitchFamily="34" charset="0"/>
              <a:buChar char="•"/>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Color</a:t>
            </a:r>
          </a:p>
          <a:p>
            <a:pPr marL="723900" marR="0" indent="-342900">
              <a:lnSpc>
                <a:spcPct val="115000"/>
              </a:lnSpc>
              <a:spcBef>
                <a:spcPts val="0"/>
              </a:spcBef>
              <a:spcAft>
                <a:spcPts val="0"/>
              </a:spcAft>
              <a:buFont typeface="Arial" panose="020B0604020202020204" pitchFamily="34" charset="0"/>
              <a:buChar char="•"/>
            </a:pPr>
            <a:r>
              <a:rPr lang="en-US" sz="1600">
                <a:latin typeface="Calibri Light" panose="020F0302020204030204" pitchFamily="34" charset="0"/>
                <a:ea typeface="Times New Roman" panose="02020603050405020304" pitchFamily="18" charset="0"/>
                <a:cs typeface="Calibri Light" panose="020F0302020204030204" pitchFamily="34" charset="0"/>
              </a:rPr>
              <a:t>National Origin</a:t>
            </a:r>
          </a:p>
          <a:p>
            <a:pPr marL="723900" marR="0" indent="-342900">
              <a:lnSpc>
                <a:spcPct val="115000"/>
              </a:lnSpc>
              <a:spcBef>
                <a:spcPts val="0"/>
              </a:spcBef>
              <a:spcAft>
                <a:spcPts val="0"/>
              </a:spcAft>
              <a:buFont typeface="Arial" panose="020B0604020202020204" pitchFamily="34" charset="0"/>
              <a:buChar char="•"/>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Sex</a:t>
            </a:r>
          </a:p>
          <a:p>
            <a:pPr marL="723900" marR="0" indent="-342900">
              <a:lnSpc>
                <a:spcPct val="115000"/>
              </a:lnSpc>
              <a:spcBef>
                <a:spcPts val="0"/>
              </a:spcBef>
              <a:spcAft>
                <a:spcPts val="0"/>
              </a:spcAft>
              <a:buFont typeface="Arial" panose="020B0604020202020204" pitchFamily="34" charset="0"/>
              <a:buChar char="•"/>
            </a:pPr>
            <a:r>
              <a:rPr lang="en-US" sz="1600">
                <a:latin typeface="Calibri Light" panose="020F0302020204030204" pitchFamily="34" charset="0"/>
                <a:ea typeface="Times New Roman" panose="02020603050405020304" pitchFamily="18" charset="0"/>
                <a:cs typeface="Calibri Light" panose="020F0302020204030204" pitchFamily="34" charset="0"/>
              </a:rPr>
              <a:t>Disability</a:t>
            </a:r>
          </a:p>
          <a:p>
            <a:pPr marL="723900" marR="0" indent="-342900">
              <a:lnSpc>
                <a:spcPct val="115000"/>
              </a:lnSpc>
              <a:spcBef>
                <a:spcPts val="0"/>
              </a:spcBef>
              <a:spcAft>
                <a:spcPts val="0"/>
              </a:spcAft>
              <a:buFont typeface="Arial" panose="020B0604020202020204" pitchFamily="34" charset="0"/>
              <a:buChar char="•"/>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Age</a:t>
            </a:r>
          </a:p>
          <a:p>
            <a:pPr marL="381000" marR="0">
              <a:lnSpc>
                <a:spcPct val="115000"/>
              </a:lnSpc>
              <a:spcBef>
                <a:spcPts val="0"/>
              </a:spcBef>
              <a:spcAft>
                <a:spcPts val="0"/>
              </a:spcAft>
            </a:pPr>
            <a:endParaRPr lang="en-US" sz="200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5F8C3CF-2975-EF71-D3EE-674CBF1365CA}"/>
              </a:ext>
            </a:extLst>
          </p:cNvPr>
          <p:cNvSpPr txBox="1"/>
          <p:nvPr/>
        </p:nvSpPr>
        <p:spPr>
          <a:xfrm>
            <a:off x="501444" y="4034580"/>
            <a:ext cx="7728156" cy="1291636"/>
          </a:xfrm>
          <a:prstGeom prst="rect">
            <a:avLst/>
          </a:prstGeom>
          <a:noFill/>
        </p:spPr>
        <p:txBody>
          <a:bodyPr wrap="square">
            <a:spAutoFit/>
          </a:bodyPr>
          <a:lstStyle/>
          <a:p>
            <a:pPr marL="381000" marR="0">
              <a:spcBef>
                <a:spcPts val="0"/>
              </a:spcBef>
              <a:spcAft>
                <a:spcPts val="0"/>
              </a:spcAft>
            </a:pPr>
            <a:r>
              <a:rPr lang="en-US" sz="1600">
                <a:effectLst/>
                <a:latin typeface="Calibri Light" panose="020F0302020204030204" pitchFamily="34" charset="0"/>
                <a:ea typeface="Times New Roman" panose="02020603050405020304" pitchFamily="18" charset="0"/>
                <a:cs typeface="Calibri Light" panose="020F0302020204030204" pitchFamily="34" charset="0"/>
              </a:rPr>
              <a:t>Protected classes under New Mexico state law include:</a:t>
            </a:r>
          </a:p>
          <a:p>
            <a:pPr marL="381000" marR="0">
              <a:spcBef>
                <a:spcPts val="0"/>
              </a:spcBef>
              <a:spcAft>
                <a:spcPts val="0"/>
              </a:spcAft>
            </a:pPr>
            <a:endParaRPr lang="en-US" sz="800">
              <a:effectLst/>
              <a:latin typeface="Calibri Light" panose="020F0302020204030204" pitchFamily="34" charset="0"/>
              <a:ea typeface="Times New Roman" panose="02020603050405020304" pitchFamily="18" charset="0"/>
              <a:cs typeface="Calibri Light" panose="020F0302020204030204" pitchFamily="34" charset="0"/>
            </a:endParaRPr>
          </a:p>
          <a:p>
            <a:pPr marL="800100" lvl="1" indent="-342900">
              <a:lnSpc>
                <a:spcPct val="107000"/>
              </a:lnSpc>
              <a:spcBef>
                <a:spcPts val="205"/>
              </a:spcBef>
              <a:buSzPts val="1200"/>
              <a:buFont typeface="Times New Roman" panose="02020603050405020304" pitchFamily="18" charset="0"/>
              <a:buChar char="•"/>
              <a:tabLst>
                <a:tab pos="1066800" algn="l"/>
                <a:tab pos="1067435" algn="l"/>
              </a:tabLst>
            </a:pP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Protections for persons with regard to religion, ancestry, and sexual</a:t>
            </a:r>
            <a:r>
              <a:rPr lang="en-US" sz="1600" spc="-20">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orientation</a:t>
            </a:r>
          </a:p>
          <a:p>
            <a:pPr marL="800100" marR="510540" lvl="1" indent="-342900">
              <a:lnSpc>
                <a:spcPct val="107000"/>
              </a:lnSpc>
              <a:spcBef>
                <a:spcPts val="200"/>
              </a:spcBef>
              <a:buSzPts val="1200"/>
              <a:buFont typeface="Times New Roman" panose="02020603050405020304" pitchFamily="18" charset="0"/>
              <a:buChar char="•"/>
              <a:tabLst>
                <a:tab pos="1066800" algn="l"/>
                <a:tab pos="1067435" algn="l"/>
              </a:tabLst>
            </a:pP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All Federal Child Nutrition Programs in the State of New Mexico must adopt both</a:t>
            </a:r>
            <a:r>
              <a:rPr lang="en-US" sz="1600" spc="-8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Federal and State protected</a:t>
            </a:r>
            <a:r>
              <a:rPr lang="en-US" sz="1600" spc="-5">
                <a:effectLst/>
                <a:latin typeface="Calibri Light" panose="020F0302020204030204" pitchFamily="34" charset="0"/>
                <a:ea typeface="Times New Roman" panose="02020603050405020304" pitchFamily="18" charset="0"/>
                <a:cs typeface="Calibri Light" panose="020F0302020204030204" pitchFamily="34" charset="0"/>
              </a:rPr>
              <a:t> </a:t>
            </a:r>
            <a:r>
              <a:rPr lang="en-US" sz="1600" spc="-25">
                <a:effectLst/>
                <a:latin typeface="Calibri Light" panose="020F0302020204030204" pitchFamily="34" charset="0"/>
                <a:ea typeface="Times New Roman" panose="02020603050405020304" pitchFamily="18" charset="0"/>
                <a:cs typeface="Calibri Light" panose="020F0302020204030204" pitchFamily="34" charset="0"/>
              </a:rPr>
              <a:t>classes</a:t>
            </a:r>
          </a:p>
        </p:txBody>
      </p:sp>
    </p:spTree>
    <p:extLst>
      <p:ext uri="{BB962C8B-B14F-4D97-AF65-F5344CB8AC3E}">
        <p14:creationId xmlns:p14="http://schemas.microsoft.com/office/powerpoint/2010/main" val="1093566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2" name="Picture 11">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F93BE068-EB49-4EE8-B342-7FF888A468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1B05C9B-60E1-40F3-BB02-7DAF0B1F01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05AA18E-50AA-EC67-1A14-B9BCF35BF357}"/>
              </a:ext>
            </a:extLst>
          </p:cNvPr>
          <p:cNvSpPr txBox="1"/>
          <p:nvPr/>
        </p:nvSpPr>
        <p:spPr>
          <a:xfrm>
            <a:off x="643467" y="664477"/>
            <a:ext cx="8324618" cy="3557525"/>
          </a:xfrm>
          <a:prstGeom prst="rect">
            <a:avLst/>
          </a:prstGeom>
        </p:spPr>
        <p:txBody>
          <a:bodyPr vert="horz" lIns="91440" tIns="45720" rIns="91440" bIns="45720" rtlCol="0" anchor="b">
            <a:normAutofit/>
          </a:bodyPr>
          <a:lstStyle/>
          <a:p>
            <a:pPr marL="381000" marR="0" indent="-228600" defTabSz="914400">
              <a:lnSpc>
                <a:spcPct val="90000"/>
              </a:lnSpc>
              <a:spcBef>
                <a:spcPts val="450"/>
              </a:spcBef>
              <a:spcAft>
                <a:spcPts val="0"/>
              </a:spcAft>
              <a:buFont typeface="Arial" panose="020B0604020202020204" pitchFamily="34" charset="0"/>
              <a:buChar char="•"/>
            </a:pPr>
            <a:r>
              <a:rPr lang="en-US" sz="1400" b="1" i="1">
                <a:effectLst/>
              </a:rPr>
              <a:t>Public Notification</a:t>
            </a:r>
          </a:p>
          <a:p>
            <a:pPr marL="381000" marR="593725" indent="-228600" defTabSz="914400">
              <a:lnSpc>
                <a:spcPct val="90000"/>
              </a:lnSpc>
              <a:spcBef>
                <a:spcPts val="190"/>
              </a:spcBef>
              <a:spcAft>
                <a:spcPts val="0"/>
              </a:spcAft>
              <a:buFont typeface="Arial" panose="020B0604020202020204" pitchFamily="34" charset="0"/>
              <a:buChar char="•"/>
            </a:pPr>
            <a:r>
              <a:rPr lang="en-US" sz="1400">
                <a:effectLst/>
              </a:rPr>
              <a:t>All programs must include a public notification system to inform applicants, participants, and potentially eligible persons about the program. The public notification system must include information on:</a:t>
            </a:r>
          </a:p>
          <a:p>
            <a:pPr marL="381000" marR="593725" indent="-228600" defTabSz="914400">
              <a:lnSpc>
                <a:spcPct val="90000"/>
              </a:lnSpc>
              <a:spcBef>
                <a:spcPts val="190"/>
              </a:spcBef>
              <a:spcAft>
                <a:spcPts val="0"/>
              </a:spcAft>
              <a:buFont typeface="Arial" panose="020B0604020202020204" pitchFamily="34" charset="0"/>
              <a:buChar char="•"/>
            </a:pPr>
            <a:endParaRPr lang="en-US" sz="1400">
              <a:effectLst/>
            </a:endParaRPr>
          </a:p>
          <a:p>
            <a:pPr marL="800100" lvl="1" indent="-228600" defTabSz="914400">
              <a:lnSpc>
                <a:spcPct val="90000"/>
              </a:lnSpc>
              <a:buSzPts val="1200"/>
              <a:buFont typeface="Arial" panose="020B0604020202020204" pitchFamily="34" charset="0"/>
              <a:buChar char="•"/>
              <a:tabLst>
                <a:tab pos="838200" algn="l"/>
                <a:tab pos="838835" algn="l"/>
              </a:tabLst>
            </a:pPr>
            <a:r>
              <a:rPr lang="en-US" sz="1400">
                <a:effectLst/>
              </a:rPr>
              <a:t>eligibility</a:t>
            </a:r>
          </a:p>
          <a:p>
            <a:pPr marL="800100" lvl="1" indent="-228600" defTabSz="914400">
              <a:lnSpc>
                <a:spcPct val="90000"/>
              </a:lnSpc>
              <a:spcBef>
                <a:spcPts val="210"/>
              </a:spcBef>
              <a:buSzPts val="1200"/>
              <a:buFont typeface="Arial" panose="020B0604020202020204" pitchFamily="34" charset="0"/>
              <a:buChar char="•"/>
              <a:tabLst>
                <a:tab pos="838200" algn="l"/>
                <a:tab pos="838835" algn="l"/>
              </a:tabLst>
            </a:pPr>
            <a:r>
              <a:rPr lang="en-US" sz="1400">
                <a:effectLst/>
              </a:rPr>
              <a:t>benefits and services (free and reduced-price meals and</a:t>
            </a:r>
            <a:r>
              <a:rPr lang="en-US" sz="1400" spc="-20">
                <a:effectLst/>
              </a:rPr>
              <a:t> </a:t>
            </a:r>
            <a:r>
              <a:rPr lang="en-US" sz="1400">
                <a:effectLst/>
              </a:rPr>
              <a:t>snacks)</a:t>
            </a:r>
          </a:p>
          <a:p>
            <a:pPr marL="800100" lvl="1" indent="-228600" defTabSz="914400">
              <a:lnSpc>
                <a:spcPct val="90000"/>
              </a:lnSpc>
              <a:spcBef>
                <a:spcPts val="200"/>
              </a:spcBef>
              <a:buSzPts val="1200"/>
              <a:buFont typeface="Arial" panose="020B0604020202020204" pitchFamily="34" charset="0"/>
              <a:buChar char="•"/>
              <a:tabLst>
                <a:tab pos="838200" algn="l"/>
                <a:tab pos="838835" algn="l"/>
              </a:tabLst>
            </a:pPr>
            <a:r>
              <a:rPr lang="en-US" sz="1400">
                <a:effectLst/>
              </a:rPr>
              <a:t>program availability</a:t>
            </a:r>
          </a:p>
          <a:p>
            <a:pPr marL="800100" lvl="1" indent="-228600" defTabSz="914400">
              <a:lnSpc>
                <a:spcPct val="90000"/>
              </a:lnSpc>
              <a:spcBef>
                <a:spcPts val="210"/>
              </a:spcBef>
              <a:buSzPts val="1200"/>
              <a:buFont typeface="Arial" panose="020B0604020202020204" pitchFamily="34" charset="0"/>
              <a:buChar char="•"/>
              <a:tabLst>
                <a:tab pos="838200" algn="l"/>
                <a:tab pos="838835" algn="l"/>
              </a:tabLst>
            </a:pPr>
            <a:r>
              <a:rPr lang="en-US" sz="1400">
                <a:effectLst/>
              </a:rPr>
              <a:t>steps necessary for</a:t>
            </a:r>
            <a:r>
              <a:rPr lang="en-US" sz="1400" spc="-35">
                <a:effectLst/>
              </a:rPr>
              <a:t> </a:t>
            </a:r>
            <a:r>
              <a:rPr lang="en-US" sz="1400">
                <a:effectLst/>
              </a:rPr>
              <a:t>participation</a:t>
            </a:r>
          </a:p>
          <a:p>
            <a:pPr marL="800100" lvl="1" indent="-228600" defTabSz="914400">
              <a:lnSpc>
                <a:spcPct val="90000"/>
              </a:lnSpc>
              <a:spcBef>
                <a:spcPts val="195"/>
              </a:spcBef>
              <a:buSzPts val="1200"/>
              <a:buFont typeface="Arial" panose="020B0604020202020204" pitchFamily="34" charset="0"/>
              <a:buChar char="•"/>
              <a:tabLst>
                <a:tab pos="838200" algn="l"/>
                <a:tab pos="838835" algn="l"/>
              </a:tabLst>
            </a:pPr>
            <a:r>
              <a:rPr lang="en-US" sz="1400">
                <a:effectLst/>
              </a:rPr>
              <a:t>applicant rights and</a:t>
            </a:r>
            <a:r>
              <a:rPr lang="en-US" sz="1400" spc="-5">
                <a:effectLst/>
              </a:rPr>
              <a:t> </a:t>
            </a:r>
            <a:r>
              <a:rPr lang="en-US" sz="1400">
                <a:effectLst/>
              </a:rPr>
              <a:t>responsibilities</a:t>
            </a:r>
          </a:p>
          <a:p>
            <a:pPr marL="800100" lvl="1" indent="-228600" defTabSz="914400">
              <a:lnSpc>
                <a:spcPct val="90000"/>
              </a:lnSpc>
              <a:spcBef>
                <a:spcPts val="215"/>
              </a:spcBef>
              <a:buSzPts val="1200"/>
              <a:buFont typeface="Arial" panose="020B0604020202020204" pitchFamily="34" charset="0"/>
              <a:buChar char="•"/>
              <a:tabLst>
                <a:tab pos="838200" algn="l"/>
                <a:tab pos="838835" algn="l"/>
              </a:tabLst>
            </a:pPr>
            <a:r>
              <a:rPr lang="en-US" sz="1400">
                <a:effectLst/>
              </a:rPr>
              <a:t>non-discrimination</a:t>
            </a:r>
            <a:r>
              <a:rPr lang="en-US" sz="1400" spc="-5">
                <a:effectLst/>
              </a:rPr>
              <a:t> </a:t>
            </a:r>
            <a:r>
              <a:rPr lang="en-US" sz="1400">
                <a:effectLst/>
              </a:rPr>
              <a:t>policies</a:t>
            </a:r>
          </a:p>
          <a:p>
            <a:pPr marL="800100" lvl="1" indent="-228600" defTabSz="914400">
              <a:lnSpc>
                <a:spcPct val="90000"/>
              </a:lnSpc>
              <a:spcBef>
                <a:spcPts val="185"/>
              </a:spcBef>
              <a:buSzPts val="1200"/>
              <a:buFont typeface="Arial" panose="020B0604020202020204" pitchFamily="34" charset="0"/>
              <a:buChar char="•"/>
              <a:tabLst>
                <a:tab pos="838200" algn="l"/>
                <a:tab pos="838835" algn="l"/>
              </a:tabLst>
            </a:pPr>
            <a:r>
              <a:rPr lang="en-US" sz="1400">
                <a:effectLst/>
              </a:rPr>
              <a:t>procedures for filing a</a:t>
            </a:r>
            <a:r>
              <a:rPr lang="en-US" sz="1400" spc="-10">
                <a:effectLst/>
              </a:rPr>
              <a:t> </a:t>
            </a:r>
            <a:r>
              <a:rPr lang="en-US" sz="1400">
                <a:effectLst/>
              </a:rPr>
              <a:t>complaint</a:t>
            </a:r>
          </a:p>
          <a:p>
            <a:pPr marL="800100" lvl="1" indent="-228600" defTabSz="914400">
              <a:lnSpc>
                <a:spcPct val="90000"/>
              </a:lnSpc>
              <a:spcBef>
                <a:spcPts val="185"/>
              </a:spcBef>
              <a:buSzPts val="1200"/>
              <a:buFont typeface="Arial" panose="020B0604020202020204" pitchFamily="34" charset="0"/>
              <a:buChar char="•"/>
              <a:tabLst>
                <a:tab pos="838200" algn="l"/>
                <a:tab pos="838835" algn="l"/>
              </a:tabLst>
            </a:pPr>
            <a:endParaRPr lang="en-US" sz="1400"/>
          </a:p>
          <a:p>
            <a:pPr lvl="1" indent="-228600" defTabSz="914400">
              <a:lnSpc>
                <a:spcPct val="90000"/>
              </a:lnSpc>
              <a:spcBef>
                <a:spcPts val="185"/>
              </a:spcBef>
              <a:buSzPts val="1200"/>
              <a:buFont typeface="Arial" panose="020B0604020202020204" pitchFamily="34" charset="0"/>
              <a:buChar char="•"/>
              <a:tabLst>
                <a:tab pos="838200" algn="l"/>
                <a:tab pos="838835" algn="l"/>
              </a:tabLst>
            </a:pPr>
            <a:endParaRPr lang="en-US" sz="1400">
              <a:effectLst/>
            </a:endParaRPr>
          </a:p>
          <a:p>
            <a:pPr marL="381000" marR="0" indent="-228600" defTabSz="914400">
              <a:lnSpc>
                <a:spcPct val="90000"/>
              </a:lnSpc>
              <a:spcBef>
                <a:spcPts val="0"/>
              </a:spcBef>
              <a:spcAft>
                <a:spcPts val="0"/>
              </a:spcAft>
              <a:buFont typeface="Arial" panose="020B0604020202020204" pitchFamily="34" charset="0"/>
              <a:buChar char="•"/>
            </a:pPr>
            <a:r>
              <a:rPr lang="en-US" sz="1400">
                <a:effectLst/>
              </a:rPr>
              <a:t>This information can be available on your program website and/or sent home to families at the start of each school year.</a:t>
            </a:r>
          </a:p>
        </p:txBody>
      </p:sp>
      <p:sp>
        <p:nvSpPr>
          <p:cNvPr id="22" name="Rectangle 21">
            <a:extLst>
              <a:ext uri="{FF2B5EF4-FFF2-40B4-BE49-F238E27FC236}">
                <a16:creationId xmlns:a16="http://schemas.microsoft.com/office/drawing/2014/main" id="{80C94170-18D0-486D-BF90-C5D8F2465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2F0C59B-04F6-4625-98E1-3A5809FD1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rgbClr val="0D0D0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E94F92A3-106C-4644-B506-76132863E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191468"/>
            <a:ext cx="30802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9D9C4DB-091C-47D0-BDA8-3375FF998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282313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BC1228-E78E-7F5D-3404-E09C595A450E}"/>
              </a:ext>
            </a:extLst>
          </p:cNvPr>
          <p:cNvSpPr txBox="1"/>
          <p:nvPr/>
        </p:nvSpPr>
        <p:spPr>
          <a:xfrm>
            <a:off x="418853" y="569379"/>
            <a:ext cx="7138221" cy="1508105"/>
          </a:xfrm>
          <a:prstGeom prst="rect">
            <a:avLst/>
          </a:prstGeom>
          <a:noFill/>
        </p:spPr>
        <p:txBody>
          <a:bodyPr wrap="square">
            <a:spAutoFit/>
          </a:bodyPr>
          <a:lstStyle/>
          <a:p>
            <a:pPr marL="381000" marR="0">
              <a:spcBef>
                <a:spcPts val="0"/>
              </a:spcBef>
              <a:spcAft>
                <a:spcPts val="0"/>
              </a:spcAft>
            </a:pPr>
            <a:r>
              <a:rPr lang="en-US" sz="1400" b="1" i="1">
                <a:effectLst/>
                <a:latin typeface="Calibri Light" panose="020F0302020204030204" pitchFamily="34" charset="0"/>
                <a:ea typeface="Times New Roman" panose="02020603050405020304" pitchFamily="18" charset="0"/>
                <a:cs typeface="Calibri Light" panose="020F0302020204030204" pitchFamily="34" charset="0"/>
              </a:rPr>
              <a:t>News Media Release</a:t>
            </a:r>
          </a:p>
          <a:p>
            <a:pPr marL="381000" marR="0">
              <a:spcBef>
                <a:spcPts val="0"/>
              </a:spcBef>
              <a:spcAft>
                <a:spcPts val="0"/>
              </a:spcAft>
            </a:pPr>
            <a:endParaRPr lang="en-US" sz="800" b="1" i="1">
              <a:effectLst/>
              <a:latin typeface="Calibri Light" panose="020F0302020204030204" pitchFamily="34" charset="0"/>
              <a:ea typeface="Times New Roman" panose="02020603050405020304" pitchFamily="18" charset="0"/>
              <a:cs typeface="Calibri Light" panose="020F0302020204030204" pitchFamily="34" charset="0"/>
            </a:endParaRPr>
          </a:p>
          <a:p>
            <a:pPr marL="381000" marR="0">
              <a:spcBef>
                <a:spcPts val="0"/>
              </a:spcBef>
              <a:spcAft>
                <a:spcPts val="0"/>
              </a:spcAft>
            </a:pPr>
            <a:r>
              <a:rPr lang="en-US" sz="1400">
                <a:effectLst/>
                <a:latin typeface="Calibri Light" panose="020F0302020204030204" pitchFamily="34" charset="0"/>
                <a:ea typeface="Times New Roman" panose="02020603050405020304" pitchFamily="18" charset="0"/>
                <a:cs typeface="Calibri Light" panose="020F0302020204030204" pitchFamily="34" charset="0"/>
              </a:rPr>
              <a:t>One of the requirements of public notification includes annually sending a public news media release that informs the general public of the availability of meals/snacks at local SFAs.</a:t>
            </a:r>
          </a:p>
          <a:p>
            <a:pPr marL="381000" marR="0">
              <a:spcBef>
                <a:spcPts val="0"/>
              </a:spcBef>
              <a:spcAft>
                <a:spcPts val="0"/>
              </a:spcAft>
            </a:pPr>
            <a:r>
              <a:rPr lang="en-US" sz="1400">
                <a:effectLst/>
                <a:latin typeface="Calibri Light" panose="020F0302020204030204" pitchFamily="34" charset="0"/>
                <a:ea typeface="Times New Roman" panose="02020603050405020304" pitchFamily="18" charset="0"/>
                <a:cs typeface="Calibri Light" panose="020F0302020204030204" pitchFamily="34" charset="0"/>
              </a:rPr>
              <a:t>The New Mexico Department of Education sends out a media release annually that covers all SFAs.</a:t>
            </a:r>
          </a:p>
        </p:txBody>
      </p:sp>
      <p:pic>
        <p:nvPicPr>
          <p:cNvPr id="4" name="Picture 3">
            <a:extLst>
              <a:ext uri="{FF2B5EF4-FFF2-40B4-BE49-F238E27FC236}">
                <a16:creationId xmlns:a16="http://schemas.microsoft.com/office/drawing/2014/main" id="{7CBB6B97-6D31-B367-3CB8-8463132CB1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9162" y="845466"/>
            <a:ext cx="4377359" cy="5931710"/>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F7253C99-FF21-37AC-6D7F-27BF09A3FBF5}"/>
              </a:ext>
            </a:extLst>
          </p:cNvPr>
          <p:cNvSpPr txBox="1"/>
          <p:nvPr/>
        </p:nvSpPr>
        <p:spPr>
          <a:xfrm>
            <a:off x="418852" y="2407518"/>
            <a:ext cx="6429208" cy="1077218"/>
          </a:xfrm>
          <a:prstGeom prst="rect">
            <a:avLst/>
          </a:prstGeom>
          <a:noFill/>
        </p:spPr>
        <p:txBody>
          <a:bodyPr wrap="square">
            <a:spAutoFit/>
          </a:bodyPr>
          <a:lstStyle/>
          <a:p>
            <a:pPr marL="381000" marR="0" algn="just">
              <a:spcBef>
                <a:spcPts val="0"/>
              </a:spcBef>
              <a:spcAft>
                <a:spcPts val="0"/>
              </a:spcAft>
            </a:pPr>
            <a:r>
              <a:rPr lang="en-US" sz="1400" b="1" i="1">
                <a:effectLst/>
                <a:latin typeface="Calibri Light" panose="020F0302020204030204" pitchFamily="34" charset="0"/>
                <a:ea typeface="Times New Roman" panose="02020603050405020304" pitchFamily="18" charset="0"/>
                <a:cs typeface="Calibri Light" panose="020F0302020204030204" pitchFamily="34" charset="0"/>
              </a:rPr>
              <a:t>“And Justice for All” Poster</a:t>
            </a:r>
          </a:p>
          <a:p>
            <a:pPr marL="381000" marR="0" algn="just">
              <a:spcBef>
                <a:spcPts val="0"/>
              </a:spcBef>
              <a:spcAft>
                <a:spcPts val="0"/>
              </a:spcAft>
            </a:pPr>
            <a:endParaRPr lang="en-US" sz="800">
              <a:effectLst/>
              <a:latin typeface="Calibri Light" panose="020F0302020204030204" pitchFamily="34" charset="0"/>
              <a:ea typeface="Times New Roman" panose="02020603050405020304" pitchFamily="18" charset="0"/>
              <a:cs typeface="Calibri Light" panose="020F0302020204030204" pitchFamily="34" charset="0"/>
            </a:endParaRPr>
          </a:p>
          <a:p>
            <a:pPr marL="381000" marR="0">
              <a:spcBef>
                <a:spcPts val="0"/>
              </a:spcBef>
              <a:spcAft>
                <a:spcPts val="0"/>
              </a:spcAft>
            </a:pPr>
            <a:r>
              <a:rPr lang="en-US" sz="1400">
                <a:effectLst/>
                <a:latin typeface="Calibri Light" panose="020F0302020204030204" pitchFamily="34" charset="0"/>
                <a:ea typeface="Times New Roman" panose="02020603050405020304" pitchFamily="18" charset="0"/>
                <a:cs typeface="Calibri Light" panose="020F0302020204030204" pitchFamily="34" charset="0"/>
              </a:rPr>
              <a:t>To notify the public of program benefits &amp; requirements, SFAs are </a:t>
            </a:r>
            <a:r>
              <a:rPr lang="en-US" sz="1400" u="sng">
                <a:effectLst/>
                <a:latin typeface="Calibri Light" panose="020F0302020204030204" pitchFamily="34" charset="0"/>
                <a:ea typeface="Times New Roman" panose="02020603050405020304" pitchFamily="18" charset="0"/>
                <a:cs typeface="Calibri Light" panose="020F0302020204030204" pitchFamily="34" charset="0"/>
              </a:rPr>
              <a:t>required</a:t>
            </a:r>
            <a:r>
              <a:rPr lang="en-US" sz="1400">
                <a:effectLst/>
                <a:latin typeface="Calibri Light" panose="020F0302020204030204" pitchFamily="34" charset="0"/>
                <a:ea typeface="Times New Roman" panose="02020603050405020304" pitchFamily="18" charset="0"/>
                <a:cs typeface="Calibri Light" panose="020F0302020204030204" pitchFamily="34" charset="0"/>
              </a:rPr>
              <a:t> to    post the “And Justice for All” poster in a publicly visible location at each food service site in the 11” x 17” format.</a:t>
            </a:r>
          </a:p>
        </p:txBody>
      </p:sp>
      <p:sp>
        <p:nvSpPr>
          <p:cNvPr id="8" name="TextBox 7">
            <a:extLst>
              <a:ext uri="{FF2B5EF4-FFF2-40B4-BE49-F238E27FC236}">
                <a16:creationId xmlns:a16="http://schemas.microsoft.com/office/drawing/2014/main" id="{126589D9-26DE-5BAF-BFED-50E18AA35A90}"/>
              </a:ext>
            </a:extLst>
          </p:cNvPr>
          <p:cNvSpPr txBox="1"/>
          <p:nvPr/>
        </p:nvSpPr>
        <p:spPr>
          <a:xfrm>
            <a:off x="359860" y="3814770"/>
            <a:ext cx="6029157" cy="1292662"/>
          </a:xfrm>
          <a:prstGeom prst="rect">
            <a:avLst/>
          </a:prstGeom>
          <a:noFill/>
        </p:spPr>
        <p:txBody>
          <a:bodyPr wrap="square">
            <a:spAutoFit/>
          </a:bodyPr>
          <a:lstStyle/>
          <a:p>
            <a:pPr marL="381000" marR="0">
              <a:spcBef>
                <a:spcPts val="0"/>
              </a:spcBef>
              <a:spcAft>
                <a:spcPts val="0"/>
              </a:spcAft>
            </a:pPr>
            <a:r>
              <a:rPr lang="en-US" sz="1400" i="1">
                <a:effectLst/>
                <a:latin typeface="Calibri" panose="020F0502020204030204" pitchFamily="34" charset="0"/>
                <a:ea typeface="Times New Roman" panose="02020603050405020304" pitchFamily="18" charset="0"/>
              </a:rPr>
              <a:t>  </a:t>
            </a:r>
            <a:r>
              <a:rPr lang="en-US" sz="1400" b="1" i="1">
                <a:effectLst/>
                <a:latin typeface="Calibri Light" panose="020F0302020204030204" pitchFamily="34" charset="0"/>
                <a:ea typeface="Times New Roman" panose="02020603050405020304" pitchFamily="18" charset="0"/>
                <a:cs typeface="Calibri Light" panose="020F0302020204030204" pitchFamily="34" charset="0"/>
              </a:rPr>
              <a:t>Non-discrimination Statement</a:t>
            </a:r>
          </a:p>
          <a:p>
            <a:pPr lvl="1"/>
            <a:endParaRPr lang="en-US" sz="800">
              <a:latin typeface="Times New Roman" panose="02020603050405020304" pitchFamily="18" charset="0"/>
              <a:ea typeface="Times New Roman" panose="02020603050405020304" pitchFamily="18" charset="0"/>
            </a:endParaRPr>
          </a:p>
          <a:p>
            <a:pPr lvl="1"/>
            <a:r>
              <a:rPr lang="en-US" sz="1400">
                <a:effectLst/>
                <a:latin typeface="Calibri Light" panose="020F0302020204030204" pitchFamily="34" charset="0"/>
                <a:ea typeface="Times New Roman" panose="02020603050405020304" pitchFamily="18" charset="0"/>
                <a:cs typeface="Calibri Light" panose="020F0302020204030204" pitchFamily="34" charset="0"/>
              </a:rPr>
              <a:t>The required non-discrimination statements must be included on     all program materials including eligibility notification letters, food service newsletters, and verification notification letters. A copy of the statement can be found on our website </a:t>
            </a:r>
            <a:endParaRPr lang="en-US" sz="1400">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45DB7DB5-EA8B-B774-4734-ADC1DB021396}"/>
              </a:ext>
            </a:extLst>
          </p:cNvPr>
          <p:cNvSpPr txBox="1"/>
          <p:nvPr/>
        </p:nvSpPr>
        <p:spPr>
          <a:xfrm>
            <a:off x="418852" y="5343373"/>
            <a:ext cx="5120641" cy="1292662"/>
          </a:xfrm>
          <a:prstGeom prst="rect">
            <a:avLst/>
          </a:prstGeom>
          <a:noFill/>
        </p:spPr>
        <p:txBody>
          <a:bodyPr wrap="square">
            <a:spAutoFit/>
          </a:bodyPr>
          <a:lstStyle/>
          <a:p>
            <a:pPr marL="381000" marR="0">
              <a:spcBef>
                <a:spcPts val="0"/>
              </a:spcBef>
              <a:spcAft>
                <a:spcPts val="0"/>
              </a:spcAft>
            </a:pPr>
            <a:r>
              <a:rPr lang="en-US" sz="1400" b="1" i="1">
                <a:effectLst/>
                <a:latin typeface="Calibri Light" panose="020F0302020204030204" pitchFamily="34" charset="0"/>
                <a:ea typeface="Times New Roman" panose="02020603050405020304" pitchFamily="18" charset="0"/>
                <a:cs typeface="Calibri Light" panose="020F0302020204030204" pitchFamily="34" charset="0"/>
              </a:rPr>
              <a:t> Annual Civil Rights Training</a:t>
            </a:r>
          </a:p>
          <a:p>
            <a:pPr marL="381000" marR="0">
              <a:spcBef>
                <a:spcPts val="0"/>
              </a:spcBef>
              <a:spcAft>
                <a:spcPts val="0"/>
              </a:spcAft>
            </a:pPr>
            <a:endParaRPr lang="en-US" sz="800" b="1" i="1">
              <a:effectLst/>
              <a:latin typeface="Calibri Light" panose="020F0302020204030204" pitchFamily="34" charset="0"/>
              <a:ea typeface="Times New Roman" panose="02020603050405020304" pitchFamily="18" charset="0"/>
              <a:cs typeface="Calibri Light" panose="020F0302020204030204" pitchFamily="34" charset="0"/>
            </a:endParaRPr>
          </a:p>
          <a:p>
            <a:pPr marR="0" lvl="1">
              <a:spcBef>
                <a:spcPts val="0"/>
              </a:spcBef>
              <a:spcAft>
                <a:spcPts val="0"/>
              </a:spcAft>
            </a:pPr>
            <a:r>
              <a:rPr lang="en-US" sz="1400">
                <a:latin typeface="Calibri Light" panose="020F0302020204030204" pitchFamily="34" charset="0"/>
                <a:cs typeface="Calibri Light" panose="020F0302020204030204" pitchFamily="34" charset="0"/>
              </a:rPr>
              <a:t>All staff involved with the school nutrition programs (processing of applications, meal preparation, meal service, etc.) must participate in annual civil rights training supported by adequate documentation.</a:t>
            </a:r>
          </a:p>
        </p:txBody>
      </p:sp>
    </p:spTree>
    <p:extLst>
      <p:ext uri="{BB962C8B-B14F-4D97-AF65-F5344CB8AC3E}">
        <p14:creationId xmlns:p14="http://schemas.microsoft.com/office/powerpoint/2010/main" val="1811484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100D021-ED8E-4951-8376-73996A82CD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32">
            <a:extLst>
              <a:ext uri="{FF2B5EF4-FFF2-40B4-BE49-F238E27FC236}">
                <a16:creationId xmlns:a16="http://schemas.microsoft.com/office/drawing/2014/main" id="{46FE219C-22F7-4734-B3C1-28E70390CE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35" name="Picture 34">
            <a:extLst>
              <a:ext uri="{FF2B5EF4-FFF2-40B4-BE49-F238E27FC236}">
                <a16:creationId xmlns:a16="http://schemas.microsoft.com/office/drawing/2014/main" id="{EF2EC4B6-5524-4806-8575-59DB6B8F81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7" name="Rectangle 36">
            <a:extLst>
              <a:ext uri="{FF2B5EF4-FFF2-40B4-BE49-F238E27FC236}">
                <a16:creationId xmlns:a16="http://schemas.microsoft.com/office/drawing/2014/main" id="{AD50BBC6-5944-49AE-A819-558AB05AB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4F2E428D-A109-43BE-8AC2-C83EF031E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1" name="Rectangle 40">
            <a:extLst>
              <a:ext uri="{FF2B5EF4-FFF2-40B4-BE49-F238E27FC236}">
                <a16:creationId xmlns:a16="http://schemas.microsoft.com/office/drawing/2014/main" id="{CDBCB3D0-62EC-4D8A-A9E7-991AF662D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62C758D7-9BCC-44AD-98FB-A68CA52677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5" name="Rectangle 44">
            <a:extLst>
              <a:ext uri="{FF2B5EF4-FFF2-40B4-BE49-F238E27FC236}">
                <a16:creationId xmlns:a16="http://schemas.microsoft.com/office/drawing/2014/main" id="{A890917F-0A64-4C0A-91F8-E4F6BE6AB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938C8E05-3629-4B19-A965-0C926F9DE4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9" name="Rectangle 48">
            <a:extLst>
              <a:ext uri="{FF2B5EF4-FFF2-40B4-BE49-F238E27FC236}">
                <a16:creationId xmlns:a16="http://schemas.microsoft.com/office/drawing/2014/main" id="{9044F20B-3F79-4BBD-A9B8-33672B6A4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E32C9725-153D-A523-DC9F-7AC32C14EDC7}"/>
              </a:ext>
            </a:extLst>
          </p:cNvPr>
          <p:cNvSpPr txBox="1"/>
          <p:nvPr/>
        </p:nvSpPr>
        <p:spPr>
          <a:xfrm>
            <a:off x="680321" y="2063262"/>
            <a:ext cx="3739279" cy="2661052"/>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pPr>
            <a:r>
              <a:rPr lang="en-US" sz="4400">
                <a:latin typeface="+mj-lt"/>
                <a:ea typeface="+mj-ea"/>
                <a:cs typeface="+mj-cs"/>
              </a:rPr>
              <a:t>Other Programs</a:t>
            </a:r>
          </a:p>
        </p:txBody>
      </p:sp>
      <p:graphicFrame>
        <p:nvGraphicFramePr>
          <p:cNvPr id="27" name="TextBox 1">
            <a:extLst>
              <a:ext uri="{FF2B5EF4-FFF2-40B4-BE49-F238E27FC236}">
                <a16:creationId xmlns:a16="http://schemas.microsoft.com/office/drawing/2014/main" id="{646542ED-8E67-B33E-71A1-8057F48882B5}"/>
              </a:ext>
            </a:extLst>
          </p:cNvPr>
          <p:cNvGraphicFramePr/>
          <p:nvPr>
            <p:extLst>
              <p:ext uri="{D42A27DB-BD31-4B8C-83A1-F6EECF244321}">
                <p14:modId xmlns:p14="http://schemas.microsoft.com/office/powerpoint/2010/main" val="23763120"/>
              </p:ext>
            </p:extLst>
          </p:nvPr>
        </p:nvGraphicFramePr>
        <p:xfrm>
          <a:off x="5437509" y="777860"/>
          <a:ext cx="5955658" cy="53853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551714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5" name="Picture 14">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1" name="Rectangle 20">
            <a:extLst>
              <a:ext uri="{FF2B5EF4-FFF2-40B4-BE49-F238E27FC236}">
                <a16:creationId xmlns:a16="http://schemas.microsoft.com/office/drawing/2014/main" id="{A106B9FE-7E5A-4047-B5D3-C3C24BD3E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60EBA20-0A64-45D5-B937-FE93DCA01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5632" y="0"/>
            <a:ext cx="340636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5" name="Picture 24">
            <a:extLst>
              <a:ext uri="{FF2B5EF4-FFF2-40B4-BE49-F238E27FC236}">
                <a16:creationId xmlns:a16="http://schemas.microsoft.com/office/drawing/2014/main" id="{3EAD5E5B-543A-4690-8C75-BACF7FFB40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pic>
        <p:nvPicPr>
          <p:cNvPr id="27" name="Picture 26">
            <a:extLst>
              <a:ext uri="{FF2B5EF4-FFF2-40B4-BE49-F238E27FC236}">
                <a16:creationId xmlns:a16="http://schemas.microsoft.com/office/drawing/2014/main" id="{98739700-980C-4F96-84CD-97157DFE86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59089"/>
            <a:ext cx="9107362" cy="321164"/>
          </a:xfrm>
          <a:prstGeom prst="rect">
            <a:avLst/>
          </a:prstGeom>
        </p:spPr>
      </p:pic>
      <p:sp>
        <p:nvSpPr>
          <p:cNvPr id="29" name="Rectangle 28">
            <a:extLst>
              <a:ext uri="{FF2B5EF4-FFF2-40B4-BE49-F238E27FC236}">
                <a16:creationId xmlns:a16="http://schemas.microsoft.com/office/drawing/2014/main" id="{52A2FDCB-3B06-44F3-A0AA-2C056C3E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09600"/>
            <a:ext cx="9107363" cy="136819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5">
            <a:extLst>
              <a:ext uri="{FF2B5EF4-FFF2-40B4-BE49-F238E27FC236}">
                <a16:creationId xmlns:a16="http://schemas.microsoft.com/office/drawing/2014/main" id="{6BA5BF4D-4F58-5495-E0CB-EC79B0C1CD89}"/>
              </a:ext>
            </a:extLst>
          </p:cNvPr>
          <p:cNvSpPr>
            <a:spLocks noGrp="1"/>
          </p:cNvSpPr>
          <p:nvPr>
            <p:ph type="title"/>
          </p:nvPr>
        </p:nvSpPr>
        <p:spPr>
          <a:xfrm>
            <a:off x="680321" y="753228"/>
            <a:ext cx="7461844" cy="1080938"/>
          </a:xfrm>
        </p:spPr>
        <p:txBody>
          <a:bodyPr vert="horz" lIns="91440" tIns="45720" rIns="91440" bIns="45720" rtlCol="0" anchor="ctr">
            <a:normAutofit/>
          </a:bodyPr>
          <a:lstStyle/>
          <a:p>
            <a:r>
              <a:rPr lang="en-US">
                <a:solidFill>
                  <a:srgbClr val="FFFFFF"/>
                </a:solidFill>
                <a:effectLst/>
              </a:rPr>
              <a:t>SFA On-Site Review</a:t>
            </a:r>
            <a:br>
              <a:rPr lang="en-US" b="1">
                <a:solidFill>
                  <a:srgbClr val="FFFFFF"/>
                </a:solidFill>
                <a:effectLst/>
              </a:rPr>
            </a:br>
            <a:endParaRPr lang="en-US">
              <a:solidFill>
                <a:srgbClr val="FFFFFF"/>
              </a:solidFill>
            </a:endParaRPr>
          </a:p>
        </p:txBody>
      </p:sp>
      <p:sp>
        <p:nvSpPr>
          <p:cNvPr id="2" name="TextBox 1">
            <a:extLst>
              <a:ext uri="{FF2B5EF4-FFF2-40B4-BE49-F238E27FC236}">
                <a16:creationId xmlns:a16="http://schemas.microsoft.com/office/drawing/2014/main" id="{9FAABA15-D808-CF95-6A45-C69E95833AD4}"/>
              </a:ext>
            </a:extLst>
          </p:cNvPr>
          <p:cNvSpPr txBox="1"/>
          <p:nvPr/>
        </p:nvSpPr>
        <p:spPr>
          <a:xfrm>
            <a:off x="680321" y="2336873"/>
            <a:ext cx="7461844" cy="3915120"/>
          </a:xfrm>
          <a:prstGeom prst="rect">
            <a:avLst/>
          </a:prstGeom>
        </p:spPr>
        <p:txBody>
          <a:bodyPr vert="horz" lIns="91440" tIns="45720" rIns="91440" bIns="45720" rtlCol="0">
            <a:normAutofit/>
          </a:bodyPr>
          <a:lstStyle/>
          <a:p>
            <a:pPr marL="381000" marR="0" indent="-228600" defTabSz="914400">
              <a:lnSpc>
                <a:spcPct val="90000"/>
              </a:lnSpc>
              <a:spcBef>
                <a:spcPts val="1330"/>
              </a:spcBef>
              <a:spcAft>
                <a:spcPts val="0"/>
              </a:spcAft>
              <a:buFont typeface="Arial" panose="020B0604020202020204" pitchFamily="34" charset="0"/>
              <a:buChar char="•"/>
            </a:pPr>
            <a:r>
              <a:rPr lang="en-US" sz="1000">
                <a:effectLst/>
              </a:rPr>
              <a:t>NSLP regulations require each SFA, to annually conduct their own review of each site’s meal counting and claiming procedures. </a:t>
            </a:r>
          </a:p>
          <a:p>
            <a:pPr marL="381000" marR="0" indent="-228600" defTabSz="914400">
              <a:lnSpc>
                <a:spcPct val="90000"/>
              </a:lnSpc>
              <a:spcBef>
                <a:spcPts val="0"/>
              </a:spcBef>
              <a:spcAft>
                <a:spcPts val="0"/>
              </a:spcAft>
              <a:buFont typeface="Arial" panose="020B0604020202020204" pitchFamily="34" charset="0"/>
              <a:buChar char="•"/>
            </a:pPr>
            <a:endParaRPr lang="en-US" sz="1000"/>
          </a:p>
          <a:p>
            <a:pPr marL="381000" marR="0" indent="-228600" defTabSz="914400">
              <a:lnSpc>
                <a:spcPct val="90000"/>
              </a:lnSpc>
              <a:spcBef>
                <a:spcPts val="0"/>
              </a:spcBef>
              <a:spcAft>
                <a:spcPts val="0"/>
              </a:spcAft>
              <a:buFont typeface="Arial" panose="020B0604020202020204" pitchFamily="34" charset="0"/>
              <a:buChar char="•"/>
            </a:pPr>
            <a:r>
              <a:rPr lang="en-US" sz="1000">
                <a:effectLst/>
              </a:rPr>
              <a:t>SBP regulations require that the school breakfast program be reviewed annually in 50% of the sites that operate a breakfast program. </a:t>
            </a:r>
          </a:p>
          <a:p>
            <a:pPr marL="381000" marR="0" indent="-228600" defTabSz="914400">
              <a:lnSpc>
                <a:spcPct val="90000"/>
              </a:lnSpc>
              <a:spcBef>
                <a:spcPts val="0"/>
              </a:spcBef>
              <a:spcAft>
                <a:spcPts val="0"/>
              </a:spcAft>
              <a:buFont typeface="Arial" panose="020B0604020202020204" pitchFamily="34" charset="0"/>
              <a:buChar char="•"/>
            </a:pPr>
            <a:endParaRPr lang="en-US" sz="1000"/>
          </a:p>
          <a:p>
            <a:pPr marL="666750" marR="0" indent="-228600" defTabSz="914400">
              <a:lnSpc>
                <a:spcPct val="90000"/>
              </a:lnSpc>
              <a:spcBef>
                <a:spcPts val="0"/>
              </a:spcBef>
              <a:spcAft>
                <a:spcPts val="0"/>
              </a:spcAft>
              <a:buFont typeface="Arial" panose="020B0604020202020204" pitchFamily="34" charset="0"/>
              <a:buChar char="•"/>
            </a:pPr>
            <a:r>
              <a:rPr lang="en-US" sz="1000">
                <a:effectLst/>
              </a:rPr>
              <a:t>These reviews must be completed by February 1st of each school year for all sites. A sample copy of the On-Site Review Form is available on the NMPED website. A copy of the on- site review must be maintained on file at the site or SFA office for three years plus the current school year. Do not send this form to the State Agency.</a:t>
            </a:r>
            <a:endParaRPr lang="en-US" sz="1000"/>
          </a:p>
          <a:p>
            <a:pPr marL="381000" marR="0" indent="-228600" defTabSz="914400">
              <a:lnSpc>
                <a:spcPct val="90000"/>
              </a:lnSpc>
              <a:spcBef>
                <a:spcPts val="0"/>
              </a:spcBef>
              <a:spcAft>
                <a:spcPts val="0"/>
              </a:spcAft>
              <a:buFont typeface="Arial" panose="020B0604020202020204" pitchFamily="34" charset="0"/>
              <a:buChar char="•"/>
            </a:pPr>
            <a:endParaRPr lang="en-US" sz="1000">
              <a:effectLst/>
            </a:endParaRPr>
          </a:p>
          <a:p>
            <a:pPr marL="666750" marR="0" indent="-228600" defTabSz="914400">
              <a:lnSpc>
                <a:spcPct val="90000"/>
              </a:lnSpc>
              <a:spcBef>
                <a:spcPts val="0"/>
              </a:spcBef>
              <a:spcAft>
                <a:spcPts val="0"/>
              </a:spcAft>
              <a:buFont typeface="Arial" panose="020B0604020202020204" pitchFamily="34" charset="0"/>
              <a:buChar char="•"/>
            </a:pPr>
            <a:r>
              <a:rPr lang="en-US" sz="1000">
                <a:effectLst/>
              </a:rPr>
              <a:t>If the on-site review determines a problem, the SFA must correct problems immediately and conduct a follow-up review within 45 calendar days of the initial review. A follow-up review must be conducted to determine if the corrective action resolved the problem. Written documentation is required to be maintained at the SFA or at the site.</a:t>
            </a:r>
            <a:endParaRPr lang="en-US" sz="1000"/>
          </a:p>
          <a:p>
            <a:pPr marL="381000" marR="0" indent="-228600" defTabSz="914400">
              <a:lnSpc>
                <a:spcPct val="90000"/>
              </a:lnSpc>
              <a:spcBef>
                <a:spcPts val="0"/>
              </a:spcBef>
              <a:spcAft>
                <a:spcPts val="0"/>
              </a:spcAft>
              <a:buFont typeface="Arial" panose="020B0604020202020204" pitchFamily="34" charset="0"/>
              <a:buChar char="•"/>
            </a:pPr>
            <a:endParaRPr lang="en-US" sz="1000">
              <a:effectLst/>
            </a:endParaRPr>
          </a:p>
          <a:p>
            <a:pPr marL="381000" marR="0" indent="-228600" defTabSz="914400">
              <a:lnSpc>
                <a:spcPct val="90000"/>
              </a:lnSpc>
              <a:spcBef>
                <a:spcPts val="0"/>
              </a:spcBef>
              <a:spcAft>
                <a:spcPts val="0"/>
              </a:spcAft>
              <a:buFont typeface="Arial" panose="020B0604020202020204" pitchFamily="34" charset="0"/>
              <a:buChar char="•"/>
            </a:pPr>
            <a:r>
              <a:rPr lang="en-US" sz="1000">
                <a:effectLst/>
              </a:rPr>
              <a:t>On-site reviews are conducted to ensure at each meal service, the following internal controls are operating correctly:</a:t>
            </a:r>
          </a:p>
          <a:p>
            <a:pPr marL="800100" lvl="1" indent="-228600" defTabSz="914400">
              <a:lnSpc>
                <a:spcPct val="90000"/>
              </a:lnSpc>
              <a:spcBef>
                <a:spcPts val="1070"/>
              </a:spcBef>
              <a:buSzPts val="1200"/>
              <a:buFont typeface="Arial" panose="020B0604020202020204" pitchFamily="34" charset="0"/>
              <a:buChar char="•"/>
              <a:tabLst>
                <a:tab pos="838200" algn="l"/>
                <a:tab pos="838835" algn="l"/>
              </a:tabLst>
            </a:pPr>
            <a:r>
              <a:rPr lang="en-US" sz="1000">
                <a:effectLst/>
              </a:rPr>
              <a:t>Daily meal counts by category are taken at the point of</a:t>
            </a:r>
            <a:r>
              <a:rPr lang="en-US" sz="1000" spc="-75">
                <a:effectLst/>
              </a:rPr>
              <a:t> </a:t>
            </a:r>
            <a:r>
              <a:rPr lang="en-US" sz="1000">
                <a:effectLst/>
              </a:rPr>
              <a:t>service</a:t>
            </a:r>
          </a:p>
          <a:p>
            <a:pPr marL="800100" lvl="1" indent="-228600" defTabSz="914400">
              <a:lnSpc>
                <a:spcPct val="90000"/>
              </a:lnSpc>
              <a:spcBef>
                <a:spcPts val="210"/>
              </a:spcBef>
              <a:buSzPts val="1200"/>
              <a:buFont typeface="Arial" panose="020B0604020202020204" pitchFamily="34" charset="0"/>
              <a:buChar char="•"/>
              <a:tabLst>
                <a:tab pos="838200" algn="l"/>
                <a:tab pos="838835" algn="l"/>
              </a:tabLst>
            </a:pPr>
            <a:r>
              <a:rPr lang="en-US" sz="1000">
                <a:effectLst/>
              </a:rPr>
              <a:t>All meals claimed meet meal pattern</a:t>
            </a:r>
            <a:r>
              <a:rPr lang="en-US" sz="1000" spc="5">
                <a:effectLst/>
              </a:rPr>
              <a:t> </a:t>
            </a:r>
            <a:r>
              <a:rPr lang="en-US" sz="1000">
                <a:effectLst/>
              </a:rPr>
              <a:t>requirements</a:t>
            </a:r>
          </a:p>
          <a:p>
            <a:pPr marL="800100" lvl="1" indent="-228600" defTabSz="914400">
              <a:lnSpc>
                <a:spcPct val="90000"/>
              </a:lnSpc>
              <a:spcBef>
                <a:spcPts val="200"/>
              </a:spcBef>
              <a:buSzPts val="1200"/>
              <a:buFont typeface="Arial" panose="020B0604020202020204" pitchFamily="34" charset="0"/>
              <a:buChar char="•"/>
              <a:tabLst>
                <a:tab pos="838200" algn="l"/>
                <a:tab pos="838835" algn="l"/>
              </a:tabLst>
            </a:pPr>
            <a:r>
              <a:rPr lang="en-US" sz="1000">
                <a:effectLst/>
              </a:rPr>
              <a:t>Overt identification is</a:t>
            </a:r>
            <a:r>
              <a:rPr lang="en-US" sz="1000" spc="-5">
                <a:effectLst/>
              </a:rPr>
              <a:t> </a:t>
            </a:r>
            <a:r>
              <a:rPr lang="en-US" sz="1000">
                <a:effectLst/>
              </a:rPr>
              <a:t>prevented</a:t>
            </a:r>
          </a:p>
          <a:p>
            <a:pPr marL="800100" lvl="1" indent="-228600" defTabSz="914400">
              <a:lnSpc>
                <a:spcPct val="90000"/>
              </a:lnSpc>
              <a:spcBef>
                <a:spcPts val="195"/>
              </a:spcBef>
              <a:buSzPts val="1200"/>
              <a:buFont typeface="Arial" panose="020B0604020202020204" pitchFamily="34" charset="0"/>
              <a:buChar char="•"/>
              <a:tabLst>
                <a:tab pos="838200" algn="l"/>
                <a:tab pos="838835" algn="l"/>
              </a:tabLst>
            </a:pPr>
            <a:r>
              <a:rPr lang="en-US" sz="1000">
                <a:effectLst/>
              </a:rPr>
              <a:t>Sanitation procedures are</a:t>
            </a:r>
            <a:r>
              <a:rPr lang="en-US" sz="1000" spc="5">
                <a:effectLst/>
              </a:rPr>
              <a:t> </a:t>
            </a:r>
            <a:r>
              <a:rPr lang="en-US" sz="1000">
                <a:effectLst/>
              </a:rPr>
              <a:t>followed</a:t>
            </a:r>
          </a:p>
        </p:txBody>
      </p:sp>
    </p:spTree>
    <p:extLst>
      <p:ext uri="{BB962C8B-B14F-4D97-AF65-F5344CB8AC3E}">
        <p14:creationId xmlns:p14="http://schemas.microsoft.com/office/powerpoint/2010/main" val="1197112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 name="Rectangle 19">
            <a:extLst>
              <a:ext uri="{FF2B5EF4-FFF2-40B4-BE49-F238E27FC236}">
                <a16:creationId xmlns:a16="http://schemas.microsoft.com/office/drawing/2014/main" id="{A106B9FE-7E5A-4047-B5D3-C3C24BD3E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60EBA20-0A64-45D5-B937-FE93DCA01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5632" y="0"/>
            <a:ext cx="340636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4" name="Picture 23">
            <a:extLst>
              <a:ext uri="{FF2B5EF4-FFF2-40B4-BE49-F238E27FC236}">
                <a16:creationId xmlns:a16="http://schemas.microsoft.com/office/drawing/2014/main" id="{3EAD5E5B-543A-4690-8C75-BACF7FFB40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pic>
        <p:nvPicPr>
          <p:cNvPr id="26" name="Picture 25">
            <a:extLst>
              <a:ext uri="{FF2B5EF4-FFF2-40B4-BE49-F238E27FC236}">
                <a16:creationId xmlns:a16="http://schemas.microsoft.com/office/drawing/2014/main" id="{98739700-980C-4F96-84CD-97157DFE86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59089"/>
            <a:ext cx="9107362" cy="321164"/>
          </a:xfrm>
          <a:prstGeom prst="rect">
            <a:avLst/>
          </a:prstGeom>
        </p:spPr>
      </p:pic>
      <p:sp>
        <p:nvSpPr>
          <p:cNvPr id="28" name="Rectangle 27">
            <a:extLst>
              <a:ext uri="{FF2B5EF4-FFF2-40B4-BE49-F238E27FC236}">
                <a16:creationId xmlns:a16="http://schemas.microsoft.com/office/drawing/2014/main" id="{52A2FDCB-3B06-44F3-A0AA-2C056C3E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09600"/>
            <a:ext cx="9107363" cy="136819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FBCDD6DD-64DA-8342-2A42-6CCE4D230555}"/>
              </a:ext>
            </a:extLst>
          </p:cNvPr>
          <p:cNvSpPr txBox="1"/>
          <p:nvPr/>
        </p:nvSpPr>
        <p:spPr>
          <a:xfrm>
            <a:off x="680321" y="2336873"/>
            <a:ext cx="7461844" cy="3142077"/>
          </a:xfrm>
          <a:prstGeom prst="rect">
            <a:avLst/>
          </a:prstGeom>
        </p:spPr>
        <p:txBody>
          <a:bodyPr vert="horz" lIns="91440" tIns="45720" rIns="91440" bIns="45720" rtlCol="0" anchor="t">
            <a:normAutofit/>
          </a:bodyPr>
          <a:lstStyle/>
          <a:p>
            <a:pPr marL="381000" marR="0" indent="-228600" defTabSz="914400">
              <a:lnSpc>
                <a:spcPct val="90000"/>
              </a:lnSpc>
              <a:spcBef>
                <a:spcPts val="0"/>
              </a:spcBef>
              <a:spcAft>
                <a:spcPts val="600"/>
              </a:spcAft>
              <a:buFont typeface="Arial" panose="020B0604020202020204" pitchFamily="34" charset="0"/>
              <a:buChar char="•"/>
            </a:pPr>
            <a:r>
              <a:rPr lang="en-US" sz="1700" b="1" i="1" dirty="0">
                <a:effectLst/>
              </a:rPr>
              <a:t>After-School Snack On-Site Program Review</a:t>
            </a:r>
          </a:p>
          <a:p>
            <a:pPr marL="381000" marR="0" indent="-228600" defTabSz="914400">
              <a:lnSpc>
                <a:spcPct val="90000"/>
              </a:lnSpc>
              <a:spcBef>
                <a:spcPts val="0"/>
              </a:spcBef>
              <a:spcAft>
                <a:spcPts val="600"/>
              </a:spcAft>
              <a:buFont typeface="Arial" panose="020B0604020202020204" pitchFamily="34" charset="0"/>
              <a:buChar char="•"/>
            </a:pPr>
            <a:endParaRPr lang="en-US" sz="1700">
              <a:effectLst/>
            </a:endParaRPr>
          </a:p>
          <a:p>
            <a:pPr marL="381000" marR="0" indent="-228600" defTabSz="914400">
              <a:lnSpc>
                <a:spcPct val="90000"/>
              </a:lnSpc>
              <a:spcBef>
                <a:spcPts val="0"/>
              </a:spcBef>
              <a:spcAft>
                <a:spcPts val="600"/>
              </a:spcAft>
              <a:buFont typeface="Arial" panose="020B0604020202020204" pitchFamily="34" charset="0"/>
              <a:buChar char="•"/>
            </a:pPr>
            <a:r>
              <a:rPr lang="en-US" sz="1700" dirty="0">
                <a:effectLst/>
              </a:rPr>
              <a:t>For those participating in the After-School Snack Program through the NSLP, the SFA must review each site two times per year. The SFA must conduct the first review during the first four weeks of operation each school year. The reviews ensure reimbursable snacks are provided and served to eligible students and acceptable counting procedures have been implemented.</a:t>
            </a:r>
          </a:p>
          <a:p>
            <a:pPr marL="381000" indent="-228600" defTabSz="914400">
              <a:lnSpc>
                <a:spcPct val="90000"/>
              </a:lnSpc>
              <a:spcAft>
                <a:spcPts val="600"/>
              </a:spcAft>
              <a:buFont typeface="Arial" panose="020B0604020202020204" pitchFamily="34" charset="0"/>
              <a:buChar char="•"/>
            </a:pPr>
            <a:r>
              <a:rPr lang="en-US" sz="1700" dirty="0">
                <a:effectLst/>
              </a:rPr>
              <a:t>Documentation must be maintained on file in the LEA for five years.</a:t>
            </a:r>
            <a:r>
              <a:rPr lang="en-US" sz="1700" dirty="0"/>
              <a:t> </a:t>
            </a:r>
            <a:endParaRPr lang="en-US" sz="1700" dirty="0">
              <a:effectLst/>
            </a:endParaRPr>
          </a:p>
          <a:p>
            <a:pPr marL="381000" marR="0" indent="-228600" defTabSz="914400">
              <a:lnSpc>
                <a:spcPct val="90000"/>
              </a:lnSpc>
              <a:spcBef>
                <a:spcPts val="0"/>
              </a:spcBef>
              <a:spcAft>
                <a:spcPts val="600"/>
              </a:spcAft>
              <a:buFont typeface="Arial" panose="020B0604020202020204" pitchFamily="34" charset="0"/>
              <a:buChar char="•"/>
            </a:pPr>
            <a:r>
              <a:rPr lang="en-US" sz="1700" dirty="0">
                <a:effectLst/>
              </a:rPr>
              <a:t>A sample copy of the On- Site Review Form is available on our website.</a:t>
            </a:r>
          </a:p>
          <a:p>
            <a:pPr marL="0" marR="0" defTabSz="914400">
              <a:lnSpc>
                <a:spcPct val="90000"/>
              </a:lnSpc>
              <a:spcBef>
                <a:spcPts val="0"/>
              </a:spcBef>
              <a:spcAft>
                <a:spcPts val="600"/>
              </a:spcAft>
            </a:pPr>
            <a:endParaRPr lang="en-US" sz="1700">
              <a:effectLst/>
            </a:endParaRPr>
          </a:p>
        </p:txBody>
      </p:sp>
    </p:spTree>
    <p:extLst>
      <p:ext uri="{BB962C8B-B14F-4D97-AF65-F5344CB8AC3E}">
        <p14:creationId xmlns:p14="http://schemas.microsoft.com/office/powerpoint/2010/main" val="11952354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3" name="Picture 12">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5" name="Rectangle 14">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F4979F40-3A44-4CCB-9EB7-F8318BCE5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5291D39-6B03-4BB5-BFC6-CBF11E90BF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23" name="Rectangle 22">
            <a:extLst>
              <a:ext uri="{FF2B5EF4-FFF2-40B4-BE49-F238E27FC236}">
                <a16:creationId xmlns:a16="http://schemas.microsoft.com/office/drawing/2014/main" id="{AFD071FA-0514-4371-9568-86216A1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211DDA4-E7B5-4325-A844-B7F59B084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7" name="Picture 26">
            <a:extLst>
              <a:ext uri="{FF2B5EF4-FFF2-40B4-BE49-F238E27FC236}">
                <a16:creationId xmlns:a16="http://schemas.microsoft.com/office/drawing/2014/main" id="{0D58E222-6309-4F79-AC20-9D3C69CD9B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3" name="TextBox 2">
            <a:extLst>
              <a:ext uri="{FF2B5EF4-FFF2-40B4-BE49-F238E27FC236}">
                <a16:creationId xmlns:a16="http://schemas.microsoft.com/office/drawing/2014/main" id="{3C2140FE-932E-8C08-F69E-CC7093A1593F}"/>
              </a:ext>
            </a:extLst>
          </p:cNvPr>
          <p:cNvSpPr txBox="1"/>
          <p:nvPr/>
        </p:nvSpPr>
        <p:spPr>
          <a:xfrm>
            <a:off x="680321" y="2336873"/>
            <a:ext cx="3656289" cy="3599316"/>
          </a:xfrm>
          <a:prstGeom prst="rect">
            <a:avLst/>
          </a:prstGeom>
        </p:spPr>
        <p:txBody>
          <a:bodyPr vert="horz" lIns="91440" tIns="45720" rIns="91440" bIns="45720" rtlCol="0">
            <a:normAutofit/>
          </a:bodyPr>
          <a:lstStyle/>
          <a:p>
            <a:pPr marL="381000" marR="0" indent="-228600" defTabSz="914400">
              <a:lnSpc>
                <a:spcPct val="90000"/>
              </a:lnSpc>
              <a:spcBef>
                <a:spcPts val="0"/>
              </a:spcBef>
              <a:spcAft>
                <a:spcPts val="0"/>
              </a:spcAft>
              <a:buFont typeface="Arial" panose="020B0604020202020204" pitchFamily="34" charset="0"/>
              <a:buChar char="•"/>
            </a:pPr>
            <a:r>
              <a:rPr lang="en-US" sz="1400">
                <a:effectLst/>
              </a:rPr>
              <a:t>The USDA requires the New Mexico Department of Education, to conduct administrative reviews of all SFAs participating in NSLP. Administrative reviews are comprehensive on-site evaluations conducted, at a minimum, every five years.</a:t>
            </a:r>
          </a:p>
          <a:p>
            <a:pPr marL="381000" marR="0" indent="-228600" defTabSz="914400">
              <a:lnSpc>
                <a:spcPct val="90000"/>
              </a:lnSpc>
              <a:spcBef>
                <a:spcPts val="0"/>
              </a:spcBef>
              <a:spcAft>
                <a:spcPts val="0"/>
              </a:spcAft>
              <a:buFont typeface="Arial" panose="020B0604020202020204" pitchFamily="34" charset="0"/>
              <a:buChar char="•"/>
            </a:pPr>
            <a:endParaRPr lang="en-US" sz="1400">
              <a:effectLst/>
            </a:endParaRPr>
          </a:p>
          <a:p>
            <a:pPr marL="381000" marR="0" indent="-228600" defTabSz="914400">
              <a:lnSpc>
                <a:spcPct val="90000"/>
              </a:lnSpc>
              <a:spcBef>
                <a:spcPts val="0"/>
              </a:spcBef>
              <a:spcAft>
                <a:spcPts val="0"/>
              </a:spcAft>
              <a:buFont typeface="Arial" panose="020B0604020202020204" pitchFamily="34" charset="0"/>
              <a:buChar char="•"/>
            </a:pPr>
            <a:r>
              <a:rPr lang="en-US" sz="1400">
                <a:effectLst/>
              </a:rPr>
              <a:t>The review process includes an evaluation of the following critical areas and general areas</a:t>
            </a:r>
          </a:p>
          <a:p>
            <a:pPr marL="381000" marR="0" indent="-228600" defTabSz="914400">
              <a:lnSpc>
                <a:spcPct val="90000"/>
              </a:lnSpc>
              <a:spcBef>
                <a:spcPts val="0"/>
              </a:spcBef>
              <a:spcAft>
                <a:spcPts val="0"/>
              </a:spcAft>
              <a:buFont typeface="Arial" panose="020B0604020202020204" pitchFamily="34" charset="0"/>
              <a:buChar char="•"/>
            </a:pPr>
            <a:endParaRPr lang="en-US" sz="1400"/>
          </a:p>
          <a:p>
            <a:pPr marL="381000" marR="0" indent="-228600" defTabSz="914400">
              <a:lnSpc>
                <a:spcPct val="90000"/>
              </a:lnSpc>
              <a:spcBef>
                <a:spcPts val="0"/>
              </a:spcBef>
              <a:spcAft>
                <a:spcPts val="0"/>
              </a:spcAft>
              <a:buFont typeface="Arial" panose="020B0604020202020204" pitchFamily="34" charset="0"/>
              <a:buChar char="•"/>
            </a:pPr>
            <a:r>
              <a:rPr lang="en-US" sz="1400">
                <a:effectLst/>
              </a:rPr>
              <a:t>A report will be sent </a:t>
            </a:r>
            <a:r>
              <a:rPr lang="en-US" sz="1600">
                <a:effectLst/>
                <a:latin typeface="Calibri" panose="020F0502020204030204" pitchFamily="34" charset="0"/>
                <a:ea typeface="Times New Roman" panose="02020603050405020304" pitchFamily="18" charset="0"/>
                <a:cs typeface="Times New Roman" panose="02020603050405020304" pitchFamily="18" charset="0"/>
              </a:rPr>
              <a:t>to the LEA detailing review findings, corrective action and any fiscal action. </a:t>
            </a:r>
            <a:endParaRPr lang="en-US" sz="1400"/>
          </a:p>
          <a:p>
            <a:pPr marL="381000" marR="0" indent="-228600" defTabSz="914400">
              <a:lnSpc>
                <a:spcPct val="90000"/>
              </a:lnSpc>
              <a:spcBef>
                <a:spcPts val="0"/>
              </a:spcBef>
              <a:spcAft>
                <a:spcPts val="0"/>
              </a:spcAft>
              <a:buFont typeface="Arial" panose="020B0604020202020204" pitchFamily="34" charset="0"/>
              <a:buChar char="•"/>
            </a:pPr>
            <a:endParaRPr lang="en-US" sz="1400">
              <a:effectLst/>
            </a:endParaRPr>
          </a:p>
        </p:txBody>
      </p:sp>
      <p:pic>
        <p:nvPicPr>
          <p:cNvPr id="4" name="Picture 3">
            <a:extLst>
              <a:ext uri="{FF2B5EF4-FFF2-40B4-BE49-F238E27FC236}">
                <a16:creationId xmlns:a16="http://schemas.microsoft.com/office/drawing/2014/main" id="{5A4A4718-72D1-BFE7-683E-8B261E73DA5C}"/>
              </a:ext>
            </a:extLst>
          </p:cNvPr>
          <p:cNvPicPr>
            <a:picLocks noChangeAspect="1"/>
          </p:cNvPicPr>
          <p:nvPr/>
        </p:nvPicPr>
        <p:blipFill>
          <a:blip r:embed="rId5"/>
          <a:stretch>
            <a:fillRect/>
          </a:stretch>
        </p:blipFill>
        <p:spPr>
          <a:xfrm>
            <a:off x="5731911" y="472980"/>
            <a:ext cx="4705901" cy="6091782"/>
          </a:xfrm>
          <a:prstGeom prst="rect">
            <a:avLst/>
          </a:prstGeom>
          <a:ln>
            <a:noFill/>
          </a:ln>
          <a:effectLst>
            <a:outerShdw blurRad="76200" dist="63500" dir="5040000" algn="tl" rotWithShape="0">
              <a:srgbClr val="000000">
                <a:alpha val="41000"/>
              </a:srgbClr>
            </a:outerShdw>
          </a:effectLst>
        </p:spPr>
      </p:pic>
      <p:sp>
        <p:nvSpPr>
          <p:cNvPr id="5" name="TextBox 4">
            <a:extLst>
              <a:ext uri="{FF2B5EF4-FFF2-40B4-BE49-F238E27FC236}">
                <a16:creationId xmlns:a16="http://schemas.microsoft.com/office/drawing/2014/main" id="{D47780B0-2D4C-4130-8D2D-A9348A636583}"/>
              </a:ext>
            </a:extLst>
          </p:cNvPr>
          <p:cNvSpPr txBox="1"/>
          <p:nvPr/>
        </p:nvSpPr>
        <p:spPr>
          <a:xfrm>
            <a:off x="1187669" y="1341867"/>
            <a:ext cx="2793230" cy="369332"/>
          </a:xfrm>
          <a:prstGeom prst="rect">
            <a:avLst/>
          </a:prstGeom>
          <a:noFill/>
        </p:spPr>
        <p:txBody>
          <a:bodyPr wrap="square" rtlCol="0">
            <a:spAutoFit/>
          </a:bodyPr>
          <a:lstStyle/>
          <a:p>
            <a:r>
              <a:rPr lang="en-US"/>
              <a:t>Administrative Reviews </a:t>
            </a:r>
          </a:p>
        </p:txBody>
      </p:sp>
    </p:spTree>
    <p:extLst>
      <p:ext uri="{BB962C8B-B14F-4D97-AF65-F5344CB8AC3E}">
        <p14:creationId xmlns:p14="http://schemas.microsoft.com/office/powerpoint/2010/main" val="41495514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picture frame&#10;&#10;Description automatically generated">
            <a:extLst>
              <a:ext uri="{FF2B5EF4-FFF2-40B4-BE49-F238E27FC236}">
                <a16:creationId xmlns:a16="http://schemas.microsoft.com/office/drawing/2014/main" id="{7BEDEA49-09E6-6598-7F6A-7D9FCF15F69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18181"/>
          <a:stretch/>
        </p:blipFill>
        <p:spPr>
          <a:xfrm>
            <a:off x="838200" y="233807"/>
            <a:ext cx="10468866" cy="5888737"/>
          </a:xfrm>
          <a:prstGeom prst="rect">
            <a:avLst/>
          </a:prstGeom>
          <a:ln w="28575">
            <a:solidFill>
              <a:schemeClr val="bg1"/>
            </a:solidFill>
          </a:ln>
        </p:spPr>
      </p:pic>
    </p:spTree>
    <p:extLst>
      <p:ext uri="{BB962C8B-B14F-4D97-AF65-F5344CB8AC3E}">
        <p14:creationId xmlns:p14="http://schemas.microsoft.com/office/powerpoint/2010/main" val="3302653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3" name="Picture 12">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5" name="Rectangle 14">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3FECAD23-900F-4F1B-A441-6A68749F8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7943801-CAEC-4F98-9332-2A4D91284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8A233090-6C39-4F59-8A0F-86F011A7E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84DCAA0-4BF1-4FB9-97BA-D6BA63041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7" name="Picture 26">
            <a:extLst>
              <a:ext uri="{FF2B5EF4-FFF2-40B4-BE49-F238E27FC236}">
                <a16:creationId xmlns:a16="http://schemas.microsoft.com/office/drawing/2014/main" id="{9BC2FEA5-B399-458A-8393-E06CE40DB8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2" name="TextBox 1">
            <a:extLst>
              <a:ext uri="{FF2B5EF4-FFF2-40B4-BE49-F238E27FC236}">
                <a16:creationId xmlns:a16="http://schemas.microsoft.com/office/drawing/2014/main" id="{119386EA-BE92-52BB-C748-DA60CBF615AB}"/>
              </a:ext>
            </a:extLst>
          </p:cNvPr>
          <p:cNvSpPr txBox="1"/>
          <p:nvPr/>
        </p:nvSpPr>
        <p:spPr>
          <a:xfrm>
            <a:off x="680321" y="2336873"/>
            <a:ext cx="6423211" cy="3599316"/>
          </a:xfrm>
          <a:prstGeom prst="rect">
            <a:avLst/>
          </a:prstGeom>
        </p:spPr>
        <p:txBody>
          <a:bodyPr vert="horz" lIns="91440" tIns="45720" rIns="91440" bIns="45720" rtlCol="0">
            <a:normAutofit/>
          </a:bodyPr>
          <a:lstStyle/>
          <a:p>
            <a:pPr marL="381000" marR="0" indent="-228600" defTabSz="914400">
              <a:lnSpc>
                <a:spcPct val="90000"/>
              </a:lnSpc>
              <a:spcBef>
                <a:spcPts val="0"/>
              </a:spcBef>
              <a:spcAft>
                <a:spcPts val="600"/>
              </a:spcAft>
              <a:buFont typeface="Arial" panose="020B0604020202020204" pitchFamily="34" charset="0"/>
              <a:buChar char="•"/>
            </a:pPr>
            <a:r>
              <a:rPr lang="en-US" sz="2000">
                <a:effectLst/>
                <a:latin typeface="Calibri Light" panose="020F0302020204030204" pitchFamily="34" charset="0"/>
                <a:cs typeface="Calibri Light" panose="020F0302020204030204" pitchFamily="34" charset="0"/>
              </a:rPr>
              <a:t>FFVP is a supplemental program that offers fresh fruits and vegetables at no charge to students outside of school meal serving times. FFVP is targeted to elementary schools which have the highest Free and Reduced enrollment. </a:t>
            </a:r>
          </a:p>
          <a:p>
            <a:pPr marL="381000" marR="0" indent="-228600" defTabSz="914400">
              <a:lnSpc>
                <a:spcPct val="90000"/>
              </a:lnSpc>
              <a:spcBef>
                <a:spcPts val="0"/>
              </a:spcBef>
              <a:spcAft>
                <a:spcPts val="600"/>
              </a:spcAft>
              <a:buFont typeface="Arial" panose="020B0604020202020204" pitchFamily="34" charset="0"/>
              <a:buChar char="•"/>
            </a:pPr>
            <a:r>
              <a:rPr lang="en-US" sz="2000">
                <a:effectLst/>
                <a:latin typeface="Calibri Light" panose="020F0302020204030204" pitchFamily="34" charset="0"/>
                <a:cs typeface="Calibri Light" panose="020F0302020204030204" pitchFamily="34" charset="0"/>
              </a:rPr>
              <a:t>Each Spring all interested schools must apply by completing an application and submitting it to the NMPED. Awarded schools receive funding at ~$50-$75 per student to implement the program the following school year.</a:t>
            </a:r>
          </a:p>
        </p:txBody>
      </p:sp>
      <p:pic>
        <p:nvPicPr>
          <p:cNvPr id="4" name="Picture 3">
            <a:extLst>
              <a:ext uri="{FF2B5EF4-FFF2-40B4-BE49-F238E27FC236}">
                <a16:creationId xmlns:a16="http://schemas.microsoft.com/office/drawing/2014/main" id="{706BE1E1-0746-998C-24FD-C3E9AE75939F}"/>
              </a:ext>
            </a:extLst>
          </p:cNvPr>
          <p:cNvPicPr>
            <a:picLocks noChangeAspect="1"/>
          </p:cNvPicPr>
          <p:nvPr/>
        </p:nvPicPr>
        <p:blipFill>
          <a:blip r:embed="rId5"/>
          <a:stretch>
            <a:fillRect/>
          </a:stretch>
        </p:blipFill>
        <p:spPr>
          <a:xfrm>
            <a:off x="8187091" y="1055517"/>
            <a:ext cx="3358478" cy="4746966"/>
          </a:xfrm>
          <a:prstGeom prst="rect">
            <a:avLst/>
          </a:prstGeom>
          <a:ln>
            <a:noFill/>
          </a:ln>
          <a:effectLst>
            <a:outerShdw blurRad="76200" dist="63500" dir="5040000" algn="tl" rotWithShape="0">
              <a:srgbClr val="000000">
                <a:alpha val="41000"/>
              </a:srgbClr>
            </a:outerShdw>
          </a:effectLst>
        </p:spPr>
      </p:pic>
      <p:sp>
        <p:nvSpPr>
          <p:cNvPr id="3" name="TextBox 2">
            <a:extLst>
              <a:ext uri="{FF2B5EF4-FFF2-40B4-BE49-F238E27FC236}">
                <a16:creationId xmlns:a16="http://schemas.microsoft.com/office/drawing/2014/main" id="{1A47FE06-6921-1711-3663-ED0EE14ADCE4}"/>
              </a:ext>
            </a:extLst>
          </p:cNvPr>
          <p:cNvSpPr txBox="1"/>
          <p:nvPr/>
        </p:nvSpPr>
        <p:spPr>
          <a:xfrm>
            <a:off x="412955" y="814111"/>
            <a:ext cx="6995022" cy="1077218"/>
          </a:xfrm>
          <a:prstGeom prst="rect">
            <a:avLst/>
          </a:prstGeom>
          <a:noFill/>
        </p:spPr>
        <p:txBody>
          <a:bodyPr wrap="square" rtlCol="0">
            <a:spAutoFit/>
          </a:bodyPr>
          <a:lstStyle/>
          <a:p>
            <a:r>
              <a:rPr lang="en-US" sz="3200">
                <a:latin typeface="Calibri" panose="020F0502020204030204" pitchFamily="34" charset="0"/>
                <a:cs typeface="Calibri" panose="020F0502020204030204" pitchFamily="34" charset="0"/>
              </a:rPr>
              <a:t>USDA Fresh Fruit &amp; Vegetable Program (FFVP)</a:t>
            </a:r>
          </a:p>
        </p:txBody>
      </p:sp>
    </p:spTree>
    <p:extLst>
      <p:ext uri="{BB962C8B-B14F-4D97-AF65-F5344CB8AC3E}">
        <p14:creationId xmlns:p14="http://schemas.microsoft.com/office/powerpoint/2010/main" val="2736453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3" name="Picture 82">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5" name="Picture 84">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87" name="Rectangle 86">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 name="Rectangle 88">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91" name="Rectangle 90">
            <a:extLst>
              <a:ext uri="{FF2B5EF4-FFF2-40B4-BE49-F238E27FC236}">
                <a16:creationId xmlns:a16="http://schemas.microsoft.com/office/drawing/2014/main" id="{4930BBBA-6F9F-4D27-AD61-45935240C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id="{4FED5ABE-AA8E-4BAE-B923-EB99ABDE02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pic>
        <p:nvPicPr>
          <p:cNvPr id="95" name="Picture 94">
            <a:extLst>
              <a:ext uri="{FF2B5EF4-FFF2-40B4-BE49-F238E27FC236}">
                <a16:creationId xmlns:a16="http://schemas.microsoft.com/office/drawing/2014/main" id="{E0811D79-2C71-4B37-82AD-761836DCBD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688333"/>
            <a:ext cx="6400800" cy="185701"/>
          </a:xfrm>
          <a:prstGeom prst="rect">
            <a:avLst/>
          </a:prstGeom>
        </p:spPr>
      </p:pic>
      <p:sp>
        <p:nvSpPr>
          <p:cNvPr id="97" name="Rectangle 96">
            <a:extLst>
              <a:ext uri="{FF2B5EF4-FFF2-40B4-BE49-F238E27FC236}">
                <a16:creationId xmlns:a16="http://schemas.microsoft.com/office/drawing/2014/main" id="{929B6C0D-2AB5-4965-B573-1D00F1D0B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162908"/>
            <a:ext cx="6411743" cy="253218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7D5BA79-915E-A405-857A-7505B0252140}"/>
              </a:ext>
            </a:extLst>
          </p:cNvPr>
          <p:cNvSpPr>
            <a:spLocks noGrp="1"/>
          </p:cNvSpPr>
          <p:nvPr>
            <p:ph type="title"/>
          </p:nvPr>
        </p:nvSpPr>
        <p:spPr>
          <a:xfrm>
            <a:off x="680322" y="2403231"/>
            <a:ext cx="5192940" cy="2133600"/>
          </a:xfrm>
        </p:spPr>
        <p:txBody>
          <a:bodyPr vert="horz" lIns="91440" tIns="45720" rIns="91440" bIns="45720" rtlCol="0" anchor="ctr">
            <a:normAutofit/>
          </a:bodyPr>
          <a:lstStyle/>
          <a:p>
            <a:r>
              <a:rPr lang="en-US" sz="4600" b="1">
                <a:effectLst/>
              </a:rPr>
              <a:t>NSLP Meal Pattern Requirements</a:t>
            </a:r>
            <a:br>
              <a:rPr lang="en-US" sz="4600" b="1">
                <a:effectLst/>
              </a:rPr>
            </a:br>
            <a:endParaRPr lang="en-US" sz="4600"/>
          </a:p>
        </p:txBody>
      </p:sp>
      <p:sp>
        <p:nvSpPr>
          <p:cNvPr id="3" name="Text Placeholder 2">
            <a:extLst>
              <a:ext uri="{FF2B5EF4-FFF2-40B4-BE49-F238E27FC236}">
                <a16:creationId xmlns:a16="http://schemas.microsoft.com/office/drawing/2014/main" id="{12550752-05A4-ADEE-E8B1-69BD3BCF5CBB}"/>
              </a:ext>
            </a:extLst>
          </p:cNvPr>
          <p:cNvSpPr>
            <a:spLocks noGrp="1"/>
          </p:cNvSpPr>
          <p:nvPr>
            <p:ph type="body" idx="1"/>
          </p:nvPr>
        </p:nvSpPr>
        <p:spPr>
          <a:xfrm>
            <a:off x="680323" y="4831173"/>
            <a:ext cx="5192940" cy="1117687"/>
          </a:xfrm>
        </p:spPr>
        <p:txBody>
          <a:bodyPr vert="horz" lIns="91440" tIns="45720" rIns="91440" bIns="45720" rtlCol="0">
            <a:normAutofit/>
          </a:bodyPr>
          <a:lstStyle/>
          <a:p>
            <a:r>
              <a:rPr lang="en-US">
                <a:solidFill>
                  <a:schemeClr val="tx1"/>
                </a:solidFill>
                <a:effectLst/>
              </a:rPr>
              <a:t>The lunch meal pattern must offer foods from all five meal components.</a:t>
            </a:r>
          </a:p>
          <a:p>
            <a:endParaRPr lang="en-US">
              <a:solidFill>
                <a:schemeClr val="tx1"/>
              </a:solidFill>
            </a:endParaRPr>
          </a:p>
        </p:txBody>
      </p:sp>
      <p:pic>
        <p:nvPicPr>
          <p:cNvPr id="6" name="Picture 5">
            <a:extLst>
              <a:ext uri="{FF2B5EF4-FFF2-40B4-BE49-F238E27FC236}">
                <a16:creationId xmlns:a16="http://schemas.microsoft.com/office/drawing/2014/main" id="{C5E5C101-3844-D2B6-1624-91D171B704A2}"/>
              </a:ext>
            </a:extLst>
          </p:cNvPr>
          <p:cNvPicPr>
            <a:picLocks noChangeAspect="1"/>
          </p:cNvPicPr>
          <p:nvPr/>
        </p:nvPicPr>
        <p:blipFill>
          <a:blip r:embed="rId5"/>
          <a:stretch>
            <a:fillRect/>
          </a:stretch>
        </p:blipFill>
        <p:spPr>
          <a:xfrm>
            <a:off x="6736079" y="1715619"/>
            <a:ext cx="4809490" cy="3426761"/>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45225951"/>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f79473e-3422-41ae-b907-b25624f5739a" xsi:nil="true"/>
    <lcf76f155ced4ddcb4097134ff3c332f xmlns="e4e66aa4-d7e3-4208-934f-ade7c6a5a4e9">
      <Terms xmlns="http://schemas.microsoft.com/office/infopath/2007/PartnerControls"/>
    </lcf76f155ced4ddcb4097134ff3c332f>
    <SharedWithUsers xmlns="af79473e-3422-41ae-b907-b25624f5739a">
      <UserInfo>
        <DisplayName>DiQuarto, Rachele, PED</DisplayName>
        <AccountId>22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2F71496F14734EBF9C11BF4DB30F93" ma:contentTypeVersion="12" ma:contentTypeDescription="Create a new document." ma:contentTypeScope="" ma:versionID="ad8925fcfa172b365bf225b8d7cf4177">
  <xsd:schema xmlns:xsd="http://www.w3.org/2001/XMLSchema" xmlns:xs="http://www.w3.org/2001/XMLSchema" xmlns:p="http://schemas.microsoft.com/office/2006/metadata/properties" xmlns:ns2="e4e66aa4-d7e3-4208-934f-ade7c6a5a4e9" xmlns:ns3="af79473e-3422-41ae-b907-b25624f5739a" targetNamespace="http://schemas.microsoft.com/office/2006/metadata/properties" ma:root="true" ma:fieldsID="dc26fec8f44a24b319e2f149af780718" ns2:_="" ns3:_="">
    <xsd:import namespace="e4e66aa4-d7e3-4208-934f-ade7c6a5a4e9"/>
    <xsd:import namespace="af79473e-3422-41ae-b907-b25624f5739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e66aa4-d7e3-4208-934f-ade7c6a5a4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fdcca1d-aa7a-4aa4-88bd-88f0d812d4a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f79473e-3422-41ae-b907-b25624f5739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11bcddd-4582-4eb4-80f4-1369224481fe}" ma:internalName="TaxCatchAll" ma:showField="CatchAllData" ma:web="af79473e-3422-41ae-b907-b25624f5739a">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59446A-CBA9-45B8-A5D4-9745F956777E}">
  <ds:schemaRefs>
    <ds:schemaRef ds:uri="http://schemas.microsoft.com/sharepoint/v3/contenttype/forms"/>
  </ds:schemaRefs>
</ds:datastoreItem>
</file>

<file path=customXml/itemProps2.xml><?xml version="1.0" encoding="utf-8"?>
<ds:datastoreItem xmlns:ds="http://schemas.openxmlformats.org/officeDocument/2006/customXml" ds:itemID="{520AD203-33FE-430C-B9F2-3726958CCFE3}">
  <ds:schemaRefs>
    <ds:schemaRef ds:uri="af79473e-3422-41ae-b907-b25624f5739a"/>
    <ds:schemaRef ds:uri="e4e66aa4-d7e3-4208-934f-ade7c6a5a4e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062FA90-A9C0-48A6-A54F-DB0AA858C428}">
  <ds:schemaRefs>
    <ds:schemaRef ds:uri="af79473e-3422-41ae-b907-b25624f5739a"/>
    <ds:schemaRef ds:uri="e4e66aa4-d7e3-4208-934f-ade7c6a5a4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7944</Words>
  <Application>Microsoft Office PowerPoint</Application>
  <PresentationFormat>Widescreen</PresentationFormat>
  <Paragraphs>464</Paragraphs>
  <Slides>73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73</vt:i4>
      </vt:variant>
    </vt:vector>
  </HeadingPairs>
  <TitlesOfParts>
    <vt:vector size="83" baseType="lpstr">
      <vt:lpstr>Arial</vt:lpstr>
      <vt:lpstr>Calibri</vt:lpstr>
      <vt:lpstr>Calibri Light</vt:lpstr>
      <vt:lpstr>Courier New</vt:lpstr>
      <vt:lpstr>Symbol</vt:lpstr>
      <vt:lpstr>Times New Roman</vt:lpstr>
      <vt:lpstr>Trebuchet MS</vt:lpstr>
      <vt:lpstr>Wingdings</vt:lpstr>
      <vt:lpstr>Berlin</vt:lpstr>
      <vt:lpstr>Office Theme</vt:lpstr>
      <vt:lpstr>NSLP 101 </vt:lpstr>
      <vt:lpstr>Program Overview </vt:lpstr>
      <vt:lpstr>PowerPoint Presentation</vt:lpstr>
      <vt:lpstr>Reimbursable school lunch meals must meet the following guidelines: </vt:lpstr>
      <vt:lpstr>PowerPoint Presentation</vt:lpstr>
      <vt:lpstr>Reimbursable school breakfast meals must meet the following guidelines: </vt:lpstr>
      <vt:lpstr>PowerPoint Presentation</vt:lpstr>
      <vt:lpstr>PowerPoint Presentation</vt:lpstr>
      <vt:lpstr>NSLP Meal Pattern Requirements </vt:lpstr>
      <vt:lpstr>Grade Groupings </vt:lpstr>
      <vt:lpstr>Meal Components</vt:lpstr>
      <vt:lpstr>Meat/Meat Alternates</vt:lpstr>
      <vt:lpstr>Grains</vt:lpstr>
      <vt:lpstr>PowerPoint Presentation</vt:lpstr>
      <vt:lpstr>PowerPoint Presentation</vt:lpstr>
      <vt:lpstr>PowerPoint Presentation</vt:lpstr>
      <vt:lpstr>Vegetables </vt:lpstr>
      <vt:lpstr>Milk</vt:lpstr>
      <vt:lpstr>Offer versus Serve (OVS) in Lunch </vt:lpstr>
      <vt:lpstr>SBP Meal Pattern Requirements </vt:lpstr>
      <vt:lpstr>Fruit (breakfast)</vt:lpstr>
      <vt:lpstr>Grains/Bread</vt:lpstr>
      <vt:lpstr>Meat/Meat Alternate (optional) </vt:lpstr>
      <vt:lpstr>Milk</vt:lpstr>
      <vt:lpstr>Offer versus Serve (OVS) at Breakfast </vt:lpstr>
      <vt:lpstr>Menu Planning </vt:lpstr>
      <vt:lpstr>Menu Planning Checklist </vt:lpstr>
      <vt:lpstr>After-School Snack Program Meal Pattern </vt:lpstr>
      <vt:lpstr>Requirement to Post Menus </vt:lpstr>
      <vt:lpstr>Production Records </vt:lpstr>
      <vt:lpstr>PowerPoint Presentation</vt:lpstr>
      <vt:lpstr>PowerPoint Presentation</vt:lpstr>
      <vt:lpstr>Smart Snacks in Schools </vt:lpstr>
      <vt:lpstr>PowerPoint Presentation</vt:lpstr>
      <vt:lpstr>PowerPoint Presentation</vt:lpstr>
      <vt:lpstr>PowerPoint Presentation</vt:lpstr>
      <vt:lpstr>PowerPoint Presentation</vt:lpstr>
      <vt:lpstr>Student Eligibility (STANDARD vs CEP) </vt:lpstr>
      <vt:lpstr>PowerPoint Presentation</vt:lpstr>
      <vt:lpstr>Benefit Issuance and Meal Counting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Federal and State Regulations </vt:lpstr>
      <vt:lpstr>PowerPoint Presentation</vt:lpstr>
      <vt:lpstr>Local Wellness Policy</vt:lpstr>
      <vt:lpstr>PowerPoint Presentation</vt:lpstr>
      <vt:lpstr>Accommodating Children with Disabilities and/or Special Dietary Needs </vt:lpstr>
      <vt:lpstr>PowerPoint Presentation</vt:lpstr>
      <vt:lpstr>Food Safety</vt:lpstr>
      <vt:lpstr>PowerPoint Presentation</vt:lpstr>
      <vt:lpstr>PowerPoint Presentation</vt:lpstr>
      <vt:lpstr>Meal Pricing</vt:lpstr>
      <vt:lpstr>PowerPoint Presentation</vt:lpstr>
      <vt:lpstr>PowerPoint Presentation</vt:lpstr>
      <vt:lpstr>PowerPoint Presentation</vt:lpstr>
      <vt:lpstr>PowerPoint Presentation</vt:lpstr>
      <vt:lpstr>PowerPoint Presentation</vt:lpstr>
      <vt:lpstr>PowerPoint Presentation</vt:lpstr>
      <vt:lpstr>Civil Rights Requirements</vt:lpstr>
      <vt:lpstr>PowerPoint Presentation</vt:lpstr>
      <vt:lpstr>PowerPoint Presentation</vt:lpstr>
      <vt:lpstr>PowerPoint Presentation</vt:lpstr>
      <vt:lpstr>SFA On-Site Review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the Basics</dc:title>
  <dc:creator>Martinez, Vanessa, PED</dc:creator>
  <cp:lastModifiedBy>Mirabal, Terence, PED</cp:lastModifiedBy>
  <cp:revision>33</cp:revision>
  <dcterms:created xsi:type="dcterms:W3CDTF">2023-03-30T15:49:20Z</dcterms:created>
  <dcterms:modified xsi:type="dcterms:W3CDTF">2023-04-10T17:03:25Z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0x010100132F71496F14734EBF9C11BF4DB30F93</vt:lpwstr>
  </property>
  <property fmtid="{D5CDD505-2E9C-101B-9397-08002B2CF9AE}" pid="3" name="MediaServiceImageTags">
    <vt:lpwstr/>
  </property>
</Properties>
</file>