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49" r:id="rId2"/>
    <p:sldMasterId id="2147483801" r:id="rId3"/>
    <p:sldMasterId id="2147483840" r:id="rId4"/>
  </p:sldMasterIdLst>
  <p:notesMasterIdLst>
    <p:notesMasterId r:id="rId41"/>
  </p:notesMasterIdLst>
  <p:handoutMasterIdLst>
    <p:handoutMasterId r:id="rId42"/>
  </p:handoutMasterIdLst>
  <p:sldIdLst>
    <p:sldId id="540" r:id="rId5"/>
    <p:sldId id="541" r:id="rId6"/>
    <p:sldId id="542" r:id="rId7"/>
    <p:sldId id="577" r:id="rId8"/>
    <p:sldId id="546" r:id="rId9"/>
    <p:sldId id="547" r:id="rId10"/>
    <p:sldId id="578" r:id="rId11"/>
    <p:sldId id="550" r:id="rId12"/>
    <p:sldId id="551" r:id="rId13"/>
    <p:sldId id="552" r:id="rId14"/>
    <p:sldId id="553" r:id="rId15"/>
    <p:sldId id="554" r:id="rId16"/>
    <p:sldId id="555" r:id="rId17"/>
    <p:sldId id="556" r:id="rId18"/>
    <p:sldId id="557" r:id="rId19"/>
    <p:sldId id="558" r:id="rId20"/>
    <p:sldId id="559" r:id="rId21"/>
    <p:sldId id="560" r:id="rId22"/>
    <p:sldId id="561" r:id="rId23"/>
    <p:sldId id="562" r:id="rId24"/>
    <p:sldId id="563" r:id="rId25"/>
    <p:sldId id="564" r:id="rId26"/>
    <p:sldId id="581" r:id="rId27"/>
    <p:sldId id="565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336" r:id="rId36"/>
    <p:sldId id="573" r:id="rId37"/>
    <p:sldId id="574" r:id="rId38"/>
    <p:sldId id="575" r:id="rId39"/>
    <p:sldId id="576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33"/>
    <a:srgbClr val="00FFCC"/>
    <a:srgbClr val="FF0000"/>
    <a:srgbClr val="0099CC"/>
    <a:srgbClr val="00589A"/>
    <a:srgbClr val="0066CC"/>
    <a:srgbClr val="5F5F5F"/>
    <a:srgbClr val="1C1C1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221" autoAdjust="0"/>
    <p:restoredTop sz="93308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1635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082" y="-91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20.xml"/><Relationship Id="rId26" Type="http://schemas.openxmlformats.org/officeDocument/2006/relationships/slide" Target="slides/slide33.xml"/><Relationship Id="rId3" Type="http://schemas.openxmlformats.org/officeDocument/2006/relationships/slide" Target="slides/slide4.xml"/><Relationship Id="rId21" Type="http://schemas.openxmlformats.org/officeDocument/2006/relationships/slide" Target="slides/slide23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9.xml"/><Relationship Id="rId25" Type="http://schemas.openxmlformats.org/officeDocument/2006/relationships/slide" Target="slides/slide31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2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30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9.xml"/><Relationship Id="rId28" Type="http://schemas.openxmlformats.org/officeDocument/2006/relationships/slide" Target="slides/slide35.xml"/><Relationship Id="rId10" Type="http://schemas.openxmlformats.org/officeDocument/2006/relationships/slide" Target="slides/slide11.xml"/><Relationship Id="rId19" Type="http://schemas.openxmlformats.org/officeDocument/2006/relationships/slide" Target="slides/slide2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4.xml"/><Relationship Id="rId27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3" rIns="93144" bIns="46573" numCol="1" anchor="t" anchorCtr="0" compatLnSpc="1">
            <a:prstTxWarp prst="textNoShape">
              <a:avLst/>
            </a:prstTxWarp>
          </a:bodyPr>
          <a:lstStyle>
            <a:lvl1pPr defTabSz="931761" eaLnBrk="1" hangingPunct="1">
              <a:defRPr sz="1200"/>
            </a:lvl1pPr>
          </a:lstStyle>
          <a:p>
            <a:pPr>
              <a:defRPr/>
            </a:pPr>
            <a:r>
              <a:rPr lang="en-US" dirty="0"/>
              <a:t>PED - Capital Outlay Unit Presentation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778" y="2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3" rIns="93144" bIns="46573" numCol="1" anchor="t" anchorCtr="0" compatLnSpc="1">
            <a:prstTxWarp prst="textNoShape">
              <a:avLst/>
            </a:prstTxWarp>
          </a:bodyPr>
          <a:lstStyle>
            <a:lvl1pPr algn="r" defTabSz="931761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7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3" rIns="93144" bIns="46573" numCol="1" anchor="b" anchorCtr="0" compatLnSpc="1">
            <a:prstTxWarp prst="textNoShape">
              <a:avLst/>
            </a:prstTxWarp>
          </a:bodyPr>
          <a:lstStyle>
            <a:lvl1pPr defTabSz="931761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2470" y="8832197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3" rIns="93144" bIns="46573" numCol="1" anchor="b" anchorCtr="0" compatLnSpc="1">
            <a:prstTxWarp prst="textNoShape">
              <a:avLst/>
            </a:prstTxWarp>
          </a:bodyPr>
          <a:lstStyle>
            <a:lvl1pPr algn="r" defTabSz="931761" eaLnBrk="1" hangingPunct="1">
              <a:defRPr sz="1200"/>
            </a:lvl1pPr>
          </a:lstStyle>
          <a:p>
            <a:pPr>
              <a:defRPr/>
            </a:pPr>
            <a:fld id="{C9481624-90C1-4228-B302-E5770EBCC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7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02" cy="4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7" tIns="45799" rIns="91597" bIns="45799" numCol="1" anchor="t" anchorCtr="0" compatLnSpc="1">
            <a:prstTxWarp prst="textNoShape">
              <a:avLst/>
            </a:prstTxWarp>
          </a:bodyPr>
          <a:lstStyle>
            <a:lvl1pPr defTabSz="916461" eaLnBrk="1" hangingPunct="1">
              <a:defRPr sz="1200"/>
            </a:lvl1pPr>
          </a:lstStyle>
          <a:p>
            <a:pPr>
              <a:defRPr/>
            </a:pPr>
            <a:r>
              <a:rPr lang="en-US" dirty="0"/>
              <a:t>PED - Capital Outlay Unit Presentation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777" y="0"/>
            <a:ext cx="3056402" cy="4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7" tIns="45799" rIns="91597" bIns="45799" numCol="1" anchor="t" anchorCtr="0" compatLnSpc="1">
            <a:prstTxWarp prst="textNoShape">
              <a:avLst/>
            </a:prstTxWarp>
          </a:bodyPr>
          <a:lstStyle>
            <a:lvl1pPr algn="r" defTabSz="916461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679950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79" y="4425322"/>
            <a:ext cx="5193903" cy="419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7" tIns="45799" rIns="91597" bIns="45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3715"/>
            <a:ext cx="3056402" cy="4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7" tIns="45799" rIns="91597" bIns="45799" numCol="1" anchor="b" anchorCtr="0" compatLnSpc="1">
            <a:prstTxWarp prst="textNoShape">
              <a:avLst/>
            </a:prstTxWarp>
          </a:bodyPr>
          <a:lstStyle>
            <a:lvl1pPr defTabSz="916461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777" y="8853715"/>
            <a:ext cx="3056402" cy="4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7" tIns="45799" rIns="91597" bIns="45799" numCol="1" anchor="b" anchorCtr="0" compatLnSpc="1">
            <a:prstTxWarp prst="textNoShape">
              <a:avLst/>
            </a:prstTxWarp>
          </a:bodyPr>
          <a:lstStyle>
            <a:lvl1pPr algn="r" defTabSz="916461" eaLnBrk="1" hangingPunct="1">
              <a:defRPr sz="1200"/>
            </a:lvl1pPr>
          </a:lstStyle>
          <a:p>
            <a:pPr>
              <a:defRPr/>
            </a:pPr>
            <a:fld id="{07CC0A9A-0988-481B-8991-CA120AF00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1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CAF0-09BE-43B0-A982-6E16BB3D0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81F27C-38A0-4F4C-ACB9-6AE120068F3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 eaLnBrk="1" hangingPunct="1"/>
            <a:fld id="{60EE6015-0A09-4C6F-A7EE-B6D968605D09}" type="slidenum">
              <a:rPr lang="en-US" sz="13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12</a:t>
            </a:fld>
            <a:endParaRPr lang="en-US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>
                <a:latin typeface="Arial" charset="0"/>
              </a:rPr>
              <a:t>Ask the participants to reflect on these questions and then share their reflections with the group.</a:t>
            </a:r>
          </a:p>
          <a:p>
            <a:pPr eaLnBrk="1" hangingPunct="1">
              <a:spcBef>
                <a:spcPct val="0"/>
              </a:spcBef>
            </a:pPr>
            <a:endParaRPr lang="en-US" i="1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 eaLnBrk="1" hangingPunct="1"/>
            <a:fld id="{60EE6015-0A09-4C6F-A7EE-B6D968605D09}" type="slidenum">
              <a:rPr lang="en-US" sz="13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13</a:t>
            </a:fld>
            <a:endParaRPr lang="en-US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>
                <a:latin typeface="Arial" charset="0"/>
              </a:rPr>
              <a:t>Ask the participants to reflect on these questions and then share their reflections with the group.</a:t>
            </a:r>
          </a:p>
          <a:p>
            <a:pPr eaLnBrk="1" hangingPunct="1">
              <a:spcBef>
                <a:spcPct val="0"/>
              </a:spcBef>
            </a:pPr>
            <a:endParaRPr lang="en-US" i="1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 eaLnBrk="1" hangingPunct="1"/>
            <a:fld id="{60EE6015-0A09-4C6F-A7EE-B6D968605D09}" type="slidenum">
              <a:rPr lang="en-US" sz="13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14</a:t>
            </a:fld>
            <a:endParaRPr lang="en-US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>
                <a:latin typeface="Arial" charset="0"/>
              </a:rPr>
              <a:t>Ask the participants to reflect on these questions and then share their reflections with the group.</a:t>
            </a:r>
          </a:p>
          <a:p>
            <a:pPr eaLnBrk="1" hangingPunct="1">
              <a:spcBef>
                <a:spcPct val="0"/>
              </a:spcBef>
            </a:pPr>
            <a:endParaRPr lang="en-US" i="1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 eaLnBrk="1" hangingPunct="1"/>
            <a:fld id="{60EE6015-0A09-4C6F-A7EE-B6D968605D09}" type="slidenum">
              <a:rPr lang="en-US" sz="13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15</a:t>
            </a:fld>
            <a:endParaRPr lang="en-US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>
                <a:latin typeface="Arial" charset="0"/>
              </a:rPr>
              <a:t>Ask the participants to reflect on these questions and then share their reflections with the group.</a:t>
            </a:r>
          </a:p>
          <a:p>
            <a:pPr eaLnBrk="1" hangingPunct="1">
              <a:spcBef>
                <a:spcPct val="0"/>
              </a:spcBef>
            </a:pPr>
            <a:endParaRPr lang="en-US" i="1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3F9CF5-B8AD-4FAE-9A97-5C1D2CDDD4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3F9CF5-B8AD-4FAE-9A97-5C1D2CDDD4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CAF0-09BE-43B0-A982-6E16BB3D0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CAF0-09BE-43B0-A982-6E16BB3D0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CAF0-09BE-43B0-A982-6E16BB3D0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422312-4F54-4659-8C7B-F27E14F866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CAF0-09BE-43B0-A982-6E16BB3D0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692727-4509-4C17-8A7B-A76760C333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96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692727-4509-4C17-8A7B-A76760C333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763E38-522A-4FEA-958C-7E42E327D2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763E38-522A-4FEA-958C-7E42E327D2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763E38-522A-4FEA-958C-7E42E327D2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763E38-522A-4FEA-958C-7E42E327D2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692727-4509-4C17-8A7B-A76760C333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692727-4509-4C17-8A7B-A76760C333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692727-4509-4C17-8A7B-A76760C333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CAF0-09BE-43B0-A982-6E16BB3D0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14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92727-4509-4C17-8A7B-A76760C333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 eaLnBrk="1" hangingPunct="1"/>
            <a:fld id="{60EE6015-0A09-4C6F-A7EE-B6D968605D09}" type="slidenum">
              <a:rPr lang="en-US" sz="13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33</a:t>
            </a:fld>
            <a:endParaRPr lang="en-US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>
                <a:latin typeface="Arial" charset="0"/>
              </a:rPr>
              <a:t>Ask the participants to reflect on these questions and then share their reflections with the group.</a:t>
            </a:r>
          </a:p>
          <a:p>
            <a:pPr eaLnBrk="1" hangingPunct="1">
              <a:spcBef>
                <a:spcPct val="0"/>
              </a:spcBef>
            </a:pPr>
            <a:endParaRPr lang="en-US" i="1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 eaLnBrk="1" hangingPunct="1"/>
            <a:fld id="{60EE6015-0A09-4C6F-A7EE-B6D968605D09}" type="slidenum">
              <a:rPr lang="en-US" sz="13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34</a:t>
            </a:fld>
            <a:endParaRPr lang="en-US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>
                <a:latin typeface="Arial" charset="0"/>
              </a:rPr>
              <a:t>Ask the participants to reflect on these questions and then share their reflections with the group.</a:t>
            </a:r>
          </a:p>
          <a:p>
            <a:pPr eaLnBrk="1" hangingPunct="1">
              <a:spcBef>
                <a:spcPct val="0"/>
              </a:spcBef>
            </a:pPr>
            <a:endParaRPr lang="en-US" i="1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 eaLnBrk="1" hangingPunct="1"/>
            <a:fld id="{30EACA5D-78D1-49EA-A6F2-C3C4323E720F}" type="slidenum">
              <a:rPr lang="en-US" sz="13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35</a:t>
            </a:fld>
            <a:endParaRPr lang="en-US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17E525-F4DB-4914-A094-AF4A30F2E6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CAF0-09BE-43B0-A982-6E16BB3D0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CAF0-09BE-43B0-A982-6E16BB3D0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CAF0-09BE-43B0-A982-6E16BB3D0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25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CAF0-09BE-43B0-A982-6E16BB3D0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5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81F27C-38A0-4F4C-ACB9-6AE120068F3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CAF0-09BE-43B0-A982-6E16BB3D0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5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22479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5913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2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A28E9-8763-4693-BE77-E73D5A2BB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2BF87-F2CC-4E2C-89A3-9C82F6303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64AC-BD0A-4129-AC48-43A52B4E3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E536-E4EB-434C-8F4F-499140687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43C50-238E-42B1-BAEA-5C13575E9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09EE-97F1-4E11-825A-CDC7C3B5C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843B-4358-41BB-BE5C-C2A7449B84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0835-66F3-40D8-9F75-A5BCD0BF0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B7015-3BFD-4D71-9625-6AEB52825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FC036-629C-40F0-9C2F-BF7AE5511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C935-7535-4F51-A8A5-8C6BF56D4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89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A28E9-8763-4693-BE77-E73D5A2BB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2399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2BF87-F2CC-4E2C-89A3-9C82F6303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789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64AC-BD0A-4129-AC48-43A52B4E3F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302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E536-E4EB-434C-8F4F-499140687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16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43C50-238E-42B1-BAEA-5C13575E94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72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09EE-97F1-4E11-825A-CDC7C3B5C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801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843B-4358-41BB-BE5C-C2A7449B84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115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0835-66F3-40D8-9F75-A5BCD0BF0E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246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B7015-3BFD-4D71-9625-6AEB52825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7794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FC036-629C-40F0-9C2F-BF7AE5511A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4855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C935-7535-4F51-A8A5-8C6BF56D40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269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92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8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03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5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828800"/>
            <a:ext cx="3505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828800"/>
            <a:ext cx="3505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76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47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7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53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09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2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60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96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Review New DFA Grant Agreement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48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957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CAE3-C503-491C-94E5-FF3674F6C9B1}" type="datetimeFigureOut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4/10/2023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5ABC-5B18-4D3C-8437-906FEBB06602}" type="slidenum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83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53102-D74B-429F-A581-2673C22244A8}" type="datetimeFigureOut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4/10/2023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D0C2-350F-47CA-A34B-C8FBE670F5E6}" type="slidenum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18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5AC3-8D35-4840-B83D-4A6A3CAC01B3}" type="datetimeFigureOut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4/10/2023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064B-2C00-4E78-A6B6-2D4A9703A0C9}" type="slidenum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63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39A3-BF81-4A84-8C9A-430C263A9009}" type="datetimeFigureOut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4/10/2023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8A98-65CB-4CC1-9AC4-08A33E73EE93}" type="slidenum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79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8E44-A886-4835-9960-9E46415A649C}" type="datetimeFigureOut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4/10/2023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8A8E-8B78-43A0-8C27-613AE618AAED}" type="slidenum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048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90FC-B4E0-4CD1-8D24-D2CA09817FE7}" type="datetimeFigureOut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4/10/2023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7E29-983B-4DB8-9225-EF5778D504C9}" type="slidenum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58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64B9-6F8E-465D-BF54-79A48055747E}" type="datetimeFigureOut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4/10/2023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0151-1E0B-4CAE-8040-BF27D2093255}" type="slidenum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8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2AD3-FAE7-4A36-811E-3924D439024D}" type="datetimeFigureOut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4/10/2023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B5E-E79F-41A0-9D3D-0C988AFF94A6}" type="slidenum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545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2C14-C451-4DAD-88B7-3F263937EE6E}" type="datetimeFigureOut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4/10/2023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3ED7-2B56-4FBE-AE7B-8A39D5D852CA}" type="slidenum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961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2067-8E7B-49C7-8D9E-DDDD41437251}" type="datetimeFigureOut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4/10/2023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E9F1-C5CA-41F8-A240-90CA19C7569F}" type="slidenum">
              <a:rPr lang="en-US">
                <a:solidFill>
                  <a:srgbClr val="FFC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01879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133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5334000" cy="381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77000" y="3810000"/>
            <a:ext cx="2362200" cy="28194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598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8288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7" name="Group 8"/>
          <p:cNvGrpSpPr>
            <a:grpSpLocks/>
          </p:cNvGrpSpPr>
          <p:nvPr userDrawn="1"/>
        </p:nvGrpSpPr>
        <p:grpSpPr bwMode="auto">
          <a:xfrm>
            <a:off x="1588" y="1600200"/>
            <a:ext cx="9142412" cy="101600"/>
            <a:chOff x="0" y="999"/>
            <a:chExt cx="5759" cy="64"/>
          </a:xfrm>
        </p:grpSpPr>
        <p:sp>
          <p:nvSpPr>
            <p:cNvPr id="223241" name="Rectangle 9"/>
            <p:cNvSpPr>
              <a:spLocks noChangeArrowheads="1"/>
            </p:cNvSpPr>
            <p:nvPr userDrawn="1"/>
          </p:nvSpPr>
          <p:spPr bwMode="auto">
            <a:xfrm>
              <a:off x="3839" y="999"/>
              <a:ext cx="1920" cy="64"/>
            </a:xfrm>
            <a:prstGeom prst="rect">
              <a:avLst/>
            </a:prstGeom>
            <a:solidFill>
              <a:srgbClr val="FAC7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3242" name="Rectangle 10"/>
            <p:cNvSpPr>
              <a:spLocks noChangeArrowheads="1"/>
            </p:cNvSpPr>
            <p:nvPr userDrawn="1"/>
          </p:nvSpPr>
          <p:spPr bwMode="auto">
            <a:xfrm>
              <a:off x="0" y="999"/>
              <a:ext cx="1920" cy="64"/>
            </a:xfrm>
            <a:prstGeom prst="rect">
              <a:avLst/>
            </a:prstGeom>
            <a:solidFill>
              <a:srgbClr val="FAC7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3243" name="Rectangle 11"/>
            <p:cNvSpPr>
              <a:spLocks noChangeArrowheads="1"/>
            </p:cNvSpPr>
            <p:nvPr userDrawn="1"/>
          </p:nvSpPr>
          <p:spPr bwMode="auto">
            <a:xfrm>
              <a:off x="1920" y="999"/>
              <a:ext cx="1919" cy="64"/>
            </a:xfrm>
            <a:prstGeom prst="rect">
              <a:avLst/>
            </a:prstGeom>
            <a:solidFill>
              <a:srgbClr val="FAC7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2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Second level</a:t>
            </a:r>
            <a:br>
              <a:rPr lang="en-US"/>
            </a:br>
            <a:r>
              <a:rPr lang="en-US"/>
              <a:t>to edit Master title style</a:t>
            </a:r>
          </a:p>
        </p:txBody>
      </p:sp>
      <p:pic>
        <p:nvPicPr>
          <p:cNvPr id="1029" name="Picture 56" descr="DSC0082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486400"/>
            <a:ext cx="14478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8" descr="DSC0094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19050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0" descr="Wesley SIte Visits 004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228600" y="4343400"/>
            <a:ext cx="1447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1" descr="DSC00568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228600" y="31242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8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CC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CC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CC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CC00"/>
          </a:solidFill>
          <a:latin typeface="Tahom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CC00"/>
          </a:solidFill>
          <a:latin typeface="Tahom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CC00"/>
          </a:solidFill>
          <a:latin typeface="Tahom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CC00"/>
          </a:solidFill>
          <a:latin typeface="Tahom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CC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 kumimoji="1" sz="2800">
          <a:solidFill>
            <a:srgbClr val="FFC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Char char="•"/>
        <a:defRPr kumimoji="1" sz="2800">
          <a:solidFill>
            <a:srgbClr val="F8F8F8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800">
          <a:solidFill>
            <a:srgbClr val="FFFF66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 kumimoji="1" sz="2000">
          <a:solidFill>
            <a:srgbClr val="F8F8F8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 kumimoji="1" sz="2000">
          <a:solidFill>
            <a:srgbClr val="F8F8F8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 kumimoji="1" sz="2000">
          <a:solidFill>
            <a:srgbClr val="F8F8F8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 kumimoji="1" sz="2000">
          <a:solidFill>
            <a:srgbClr val="F8F8F8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 kumimoji="1" sz="2000">
          <a:solidFill>
            <a:srgbClr val="F8F8F8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7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 dirty="0"/>
              <a:t>March 29-31, 2006</a:t>
            </a:r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87EEE3F-CD5A-4600-9E8A-2A85880BF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86" r:id="rId12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7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March 29-31, 2006</a:t>
            </a:r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87EEE3F-CD5A-4600-9E8A-2A85880BF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D6F98B86-1BA2-46B1-83A3-2FB103E79514}" type="datetimeFigureOut">
              <a:rPr lang="en-US">
                <a:solidFill>
                  <a:srgbClr val="FFC000">
                    <a:tint val="75000"/>
                  </a:srgbClr>
                </a:solidFill>
              </a:rPr>
              <a:pPr eaLnBrk="1" hangingPunct="1">
                <a:defRPr/>
              </a:pPr>
              <a:t>4/10/2023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D8D6658-7323-4568-8A1D-C9DF5C2FDE5D}" type="slidenum">
              <a:rPr lang="en-US">
                <a:solidFill>
                  <a:srgbClr val="FFC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FFC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hyperlink" Target="mailto:alyssa.marquez@ped.nm.gov" TargetMode="External"/><Relationship Id="rId5" Type="http://schemas.openxmlformats.org/officeDocument/2006/relationships/hyperlink" Target="mailto:daniel.bell@ped.nm.gov" TargetMode="External"/><Relationship Id="rId4" Type="http://schemas.openxmlformats.org/officeDocument/2006/relationships/hyperlink" Target="mailto:luis.fierro@ped.nm.go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ahUKEwiHkLOikOTLAhVHQiYKHX_CBbAQjRwIBw&amp;url=/url?sa%3Di%26rct%3Dj%26q%3D%26esrc%3Ds%26source%3Dimages%26cd%3D%26cad%3Drja%26uact%3D8%26ved%3D%26url%3Dhttps://ppke.hu/en/about-the-university/rules-and-orders%26psig%3DAFQjCNFnadLK-8xTiq6mxlb469XoQg4iDQ%26ust%3D1459280103145190&amp;psig=AFQjCNFnadLK-8xTiq6mxlb469XoQg4iDQ&amp;ust=145928010314519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AEA1B2-56C3-5AF6-2D81-D51E5C908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" b="-1"/>
          <a:stretch/>
        </p:blipFill>
        <p:spPr bwMode="auto"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20692" y="914400"/>
            <a:ext cx="4386822" cy="243839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Transportation Bureau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2023 Spring Budget Workshop</a:t>
            </a:r>
          </a:p>
        </p:txBody>
      </p:sp>
    </p:spTree>
    <p:extLst>
      <p:ext uri="{BB962C8B-B14F-4D97-AF65-F5344CB8AC3E}">
        <p14:creationId xmlns:p14="http://schemas.microsoft.com/office/powerpoint/2010/main" val="96629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ctrTitle"/>
          </p:nvPr>
        </p:nvSpPr>
        <p:spPr>
          <a:xfrm>
            <a:off x="228600" y="-1524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Bus Replacements</a:t>
            </a:r>
            <a:br>
              <a:rPr lang="en-US" dirty="0">
                <a:solidFill>
                  <a:srgbClr val="FFCC99"/>
                </a:solidFill>
                <a:latin typeface="Arial Rounded MT Bold" pitchFamily="34" charset="0"/>
              </a:rPr>
            </a:br>
            <a:r>
              <a:rPr lang="en-US" sz="3200" dirty="0">
                <a:solidFill>
                  <a:srgbClr val="FFCC99"/>
                </a:solidFill>
                <a:latin typeface="Arial Rounded MT Bold" pitchFamily="34" charset="0"/>
              </a:rPr>
              <a:t>(Contractor)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49648" y="1371600"/>
            <a:ext cx="3003551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1100"/>
              </a:lnSpc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PED sends school bus replacement approval letter to the school district.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1" y="2030728"/>
            <a:ext cx="2167572" cy="6991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1100"/>
              </a:lnSpc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New bus must be inspected, have Zonar tags installed, make sure school district is a Lien Holder.  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49649" y="2126296"/>
            <a:ext cx="3003551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Contractor will purchase new school bus.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49650" y="2916553"/>
            <a:ext cx="3003551" cy="461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School district will submit BAR in OBMS.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1" y="5330668"/>
            <a:ext cx="2167571" cy="11282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District must attach a copy of Title &amp; Registration, Approval Letter from PED, Database Update Form and amended Appendix A&amp;B to the BAR in OBMS.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49649" y="3870326"/>
            <a:ext cx="3003552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Transportation Bureau approves the BAR</a:t>
            </a:r>
            <a:r>
              <a:rPr lang="en-US" sz="1000" dirty="0">
                <a:solidFill>
                  <a:srgbClr val="000000"/>
                </a:solidFill>
                <a:cs typeface="Arial"/>
              </a:rPr>
              <a:t>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49648" y="4530725"/>
            <a:ext cx="3003552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Fiscal Division approves BAR and includes rental fee in subsequent months transportation distribution.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49647" y="5544503"/>
            <a:ext cx="3003553" cy="7038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The fund code to use for the BAR is 13000.  The revenue code is 43206 and the expenditure code is 54620 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46333" y="3384551"/>
            <a:ext cx="0" cy="485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46333" y="2566034"/>
            <a:ext cx="4764" cy="327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>
            <a:off x="2743200" y="2335846"/>
            <a:ext cx="8064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43200" y="2545396"/>
            <a:ext cx="742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946333" y="4170364"/>
            <a:ext cx="4766" cy="360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934586" y="5181600"/>
            <a:ext cx="4764" cy="327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913636" y="1866900"/>
            <a:ext cx="4764" cy="327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743200" y="5638800"/>
            <a:ext cx="8064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774949" y="5943600"/>
            <a:ext cx="742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03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Bus Replacements</a:t>
            </a:r>
            <a:br>
              <a:rPr lang="en-US" dirty="0">
                <a:solidFill>
                  <a:srgbClr val="FFCC99"/>
                </a:solidFill>
                <a:latin typeface="Arial Rounded MT Bold" pitchFamily="34" charset="0"/>
              </a:rPr>
            </a:br>
            <a:r>
              <a:rPr lang="en-US" sz="3200" dirty="0">
                <a:solidFill>
                  <a:srgbClr val="FFCC99"/>
                </a:solidFill>
                <a:latin typeface="Arial Rounded MT Bold" pitchFamily="34" charset="0"/>
              </a:rPr>
              <a:t>(District Owned)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10668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4353" y="1447799"/>
            <a:ext cx="4881247" cy="471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1100"/>
              </a:lnSpc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PED sends school bus replacement approval letter to school district.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28800" y="2224086"/>
            <a:ext cx="48768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District will get a quote for a new school bus from an approved vendor.  District will e-mail quote to PED for approval.  PED will approve an amount and forward a grant agreement.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8800" y="3467735"/>
            <a:ext cx="48768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After the quote has been approved, district will submit a BAR in OBMS for the amount of the approved quote(s).  Please attach the following with the BAR: copy of quote, signed Grant Agreement, copy of approval letter.  Fund number is 27178.  Revenue code is 43202 and expenditure code is 57312.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0" y="5037456"/>
            <a:ext cx="4876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School district will order and purchase new school bus</a:t>
            </a:r>
            <a:r>
              <a:rPr lang="en-US" sz="1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cs typeface="Arial"/>
              </a:rPr>
              <a:t>after the BAR is approved</a:t>
            </a:r>
            <a:r>
              <a:rPr lang="en-US" sz="1000" dirty="0">
                <a:solidFill>
                  <a:srgbClr val="000000"/>
                </a:solidFill>
                <a:cs typeface="Arial"/>
              </a:rPr>
              <a:t>. </a:t>
            </a:r>
            <a:r>
              <a:rPr lang="en-US" sz="1200" dirty="0">
                <a:solidFill>
                  <a:srgbClr val="000000"/>
                </a:solidFill>
                <a:cs typeface="Arial"/>
              </a:rPr>
              <a:t> New bus must be inspected and have ZONAR tags installed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24353" y="5891532"/>
            <a:ext cx="4881247" cy="600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 sz="1000"/>
            </a:pPr>
            <a:r>
              <a:rPr lang="en-US" sz="1200" dirty="0">
                <a:solidFill>
                  <a:srgbClr val="000000"/>
                </a:solidFill>
                <a:cs typeface="Arial"/>
              </a:rPr>
              <a:t>District will submit an RFR through OBMS.  The RFR must include title, registration, Database Information Update Form, Draw Request Form, invoices and cancelled checks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4120832" y="3132454"/>
            <a:ext cx="3175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4124960" y="1919286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4120832" y="5494657"/>
            <a:ext cx="4128" cy="3952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4124960" y="4580256"/>
            <a:ext cx="7937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762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Budgets (FY24)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5486400" cy="4236544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cash balances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districts and charter schools must send back 50% of unexpended cash balance</a:t>
            </a:r>
          </a:p>
          <a:p>
            <a:pPr lvl="1" fontAlgn="auto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 submit BAR for remaining 50%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240" y="8382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4" descr="http://ts4.mm.bing.net/th?id=I4573204553663523&amp;pid=1.7&amp;w=243&amp;h=153&amp;c=7&amp;rs=1"/>
          <p:cNvPicPr>
            <a:picLocks noChangeAspect="1" noChangeArrowheads="1"/>
          </p:cNvPicPr>
          <p:nvPr/>
        </p:nvPicPr>
        <p:blipFill>
          <a:blip r:embed="rId3" cstate="print"/>
          <a:srcRect r="4349"/>
          <a:stretch>
            <a:fillRect/>
          </a:stretch>
        </p:blipFill>
        <p:spPr>
          <a:xfrm>
            <a:off x="5791200" y="1600200"/>
            <a:ext cx="2971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9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762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Budgets (FY24)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240" y="8382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DFD1C-8565-4AAD-9913-70F27A02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930" y="1143000"/>
            <a:ext cx="56081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348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1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Budgets (FY24)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770" y="1524000"/>
            <a:ext cx="8915400" cy="51816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Revenues equal allocation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Rental fees are included and are accurate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 of all contracts are included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All contracts must be submitted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Appropriately budgeting FTE’s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Must include 5% salary increase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400" y="10160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3505200"/>
            <a:ext cx="2133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0395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1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Budgets (FY24)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915400" cy="51816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contracts must be submitted before budgets will be approved. Due June 15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400" y="10160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290" name="Picture 2" descr="http://ts1.mm.bing.net/th?&amp;id=HN.608015551115232979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096000" cy="29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68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35560" y="-2286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Budgets (FY24)</a:t>
            </a:r>
          </a:p>
        </p:txBody>
      </p:sp>
      <p:sp>
        <p:nvSpPr>
          <p:cNvPr id="15364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7620000" cy="5715000"/>
          </a:xfrm>
        </p:spPr>
        <p:txBody>
          <a:bodyPr/>
          <a:lstStyle/>
          <a:p>
            <a:pPr algn="l">
              <a:buClr>
                <a:srgbClr val="DFCCC3"/>
              </a:buClr>
            </a:pPr>
            <a:r>
              <a:rPr lang="en-US" u="sng" dirty="0">
                <a:solidFill>
                  <a:srgbClr val="F7F2EF"/>
                </a:solidFill>
              </a:rPr>
              <a:t>ESTIMATED</a:t>
            </a:r>
            <a:endParaRPr lang="en-US" sz="2400" u="sng" dirty="0">
              <a:solidFill>
                <a:srgbClr val="F7F2EF"/>
              </a:solidFill>
            </a:endParaRP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Revenue:</a:t>
            </a: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11112 -  Unrestricted Cash</a:t>
            </a:r>
            <a:endParaRPr lang="en-US" sz="2400" dirty="0">
              <a:solidFill>
                <a:srgbClr val="FFFF00"/>
              </a:solidFill>
            </a:endParaRP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43206 - Trans. Distribution (FY24 Final Allocation)</a:t>
            </a:r>
          </a:p>
          <a:p>
            <a:pPr lvl="1" algn="l">
              <a:buClr>
                <a:srgbClr val="DFCCC3"/>
              </a:buClr>
            </a:pPr>
            <a:endParaRPr lang="en-US" sz="2400" dirty="0">
              <a:solidFill>
                <a:srgbClr val="F7F2EF"/>
              </a:solidFill>
            </a:endParaRP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Expenditures:</a:t>
            </a: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5XXXX – TBD</a:t>
            </a: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54620 -  Rental Equipment &amp; Vehicles</a:t>
            </a: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55112 -  Transportation Contractors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391400" y="2438400"/>
            <a:ext cx="1752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$XXX,XXX</a:t>
            </a:r>
            <a:endParaRPr lang="en-US" sz="3200" dirty="0">
              <a:solidFill>
                <a:prstClr val="white"/>
              </a:solidFill>
              <a:latin typeface="Arial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u="sng" dirty="0">
                <a:solidFill>
                  <a:prstClr val="white"/>
                </a:solidFill>
                <a:latin typeface="Arial"/>
              </a:rPr>
              <a:t>$XXX,XXX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$XXX,XXX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>
              <a:solidFill>
                <a:prstClr val="white"/>
              </a:solidFill>
              <a:latin typeface="Aria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1050" dirty="0">
              <a:solidFill>
                <a:prstClr val="white"/>
              </a:solidFill>
              <a:latin typeface="Arial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$XXX,XXX</a:t>
            </a:r>
          </a:p>
          <a:p>
            <a:pPr eaLnBrk="1" hangingPunct="1">
              <a:buFont typeface="Arial" charset="0"/>
              <a:buNone/>
              <a:defRPr/>
            </a:pPr>
            <a:endParaRPr lang="en-US" sz="600" dirty="0">
              <a:solidFill>
                <a:prstClr val="white"/>
              </a:solidFill>
              <a:latin typeface="Arial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$XXX,XXX</a:t>
            </a:r>
          </a:p>
          <a:p>
            <a:pPr eaLnBrk="1" hangingPunct="1">
              <a:buFont typeface="Arial" charset="0"/>
              <a:buNone/>
              <a:defRPr/>
            </a:pPr>
            <a:endParaRPr lang="en-US" sz="600" dirty="0">
              <a:solidFill>
                <a:prstClr val="white"/>
              </a:solidFill>
              <a:latin typeface="Arial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$XXX,XXX</a:t>
            </a:r>
          </a:p>
        </p:txBody>
      </p:sp>
    </p:spTree>
    <p:extLst>
      <p:ext uri="{BB962C8B-B14F-4D97-AF65-F5344CB8AC3E}">
        <p14:creationId xmlns:p14="http://schemas.microsoft.com/office/powerpoint/2010/main" val="182687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15240" y="-1524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Budgets (FY24)</a:t>
            </a:r>
          </a:p>
        </p:txBody>
      </p:sp>
      <p:sp>
        <p:nvSpPr>
          <p:cNvPr id="15364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8077200" cy="5486400"/>
          </a:xfrm>
        </p:spPr>
        <p:txBody>
          <a:bodyPr/>
          <a:lstStyle/>
          <a:p>
            <a:pPr algn="l">
              <a:buClr>
                <a:srgbClr val="DFCCC3"/>
              </a:buClr>
            </a:pPr>
            <a:r>
              <a:rPr lang="en-US" u="sng" dirty="0">
                <a:solidFill>
                  <a:srgbClr val="F7F2EF"/>
                </a:solidFill>
              </a:rPr>
              <a:t>PROJECTED</a:t>
            </a: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Revenue:</a:t>
            </a: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11112 - Unrestricted Cash</a:t>
            </a: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43206 - Trans. Distribution (FY24 Allocation)</a:t>
            </a:r>
          </a:p>
          <a:p>
            <a:pPr lvl="1" algn="l">
              <a:buClr>
                <a:srgbClr val="DFCCC3"/>
              </a:buClr>
            </a:pPr>
            <a:endParaRPr lang="en-US" sz="2400" dirty="0">
              <a:solidFill>
                <a:srgbClr val="F7F2EF"/>
              </a:solidFill>
            </a:endParaRPr>
          </a:p>
          <a:p>
            <a:pPr lvl="1" algn="l">
              <a:buClr>
                <a:srgbClr val="DFCCC3"/>
              </a:buClr>
            </a:pPr>
            <a:endParaRPr lang="en-US" sz="2400" dirty="0">
              <a:solidFill>
                <a:srgbClr val="F7F2EF"/>
              </a:solidFill>
            </a:endParaRP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Expenditures: (Must include 5% salary increase)</a:t>
            </a: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5XXXX -  TBD</a:t>
            </a: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54620  -  Rental Equipment &amp; Vehicles</a:t>
            </a:r>
          </a:p>
          <a:p>
            <a:pPr lvl="1" algn="l">
              <a:buClr>
                <a:srgbClr val="DFCCC3"/>
              </a:buClr>
            </a:pPr>
            <a:r>
              <a:rPr lang="en-US" sz="2400" dirty="0">
                <a:solidFill>
                  <a:srgbClr val="F7F2EF"/>
                </a:solidFill>
              </a:rPr>
              <a:t>55112  -  Transportation Contractors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362039" y="2286000"/>
            <a:ext cx="1752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$0.00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u="sng" dirty="0">
                <a:solidFill>
                  <a:prstClr val="white"/>
                </a:solidFill>
                <a:latin typeface="Arial"/>
              </a:rPr>
              <a:t>$XXX,XXX</a:t>
            </a:r>
            <a:endParaRPr lang="en-US" sz="2400" dirty="0">
              <a:solidFill>
                <a:prstClr val="white"/>
              </a:solidFill>
              <a:latin typeface="Arial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$XXX,XXX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>
              <a:solidFill>
                <a:prstClr val="white"/>
              </a:solidFill>
              <a:latin typeface="Aria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>
              <a:solidFill>
                <a:prstClr val="white"/>
              </a:solidFill>
              <a:latin typeface="Aria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>
              <a:solidFill>
                <a:prstClr val="white"/>
              </a:solidFill>
              <a:latin typeface="Arial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$XXX,XXX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$XXX,XXX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u="sng" dirty="0">
                <a:solidFill>
                  <a:prstClr val="white"/>
                </a:solidFill>
                <a:latin typeface="Arial"/>
              </a:rPr>
              <a:t>$XXX,XXX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$XXX,XXX</a:t>
            </a:r>
          </a:p>
        </p:txBody>
      </p:sp>
    </p:spTree>
    <p:extLst>
      <p:ext uri="{BB962C8B-B14F-4D97-AF65-F5344CB8AC3E}">
        <p14:creationId xmlns:p14="http://schemas.microsoft.com/office/powerpoint/2010/main" val="239358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ctrTitle"/>
          </p:nvPr>
        </p:nvSpPr>
        <p:spPr>
          <a:xfrm>
            <a:off x="190500" y="0"/>
            <a:ext cx="8763000" cy="1219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6.41.4 NMAC</a:t>
            </a:r>
            <a:br>
              <a:rPr lang="en-US" dirty="0">
                <a:solidFill>
                  <a:srgbClr val="FFCC99"/>
                </a:solidFill>
                <a:latin typeface="Arial Rounded MT Bold" pitchFamily="34" charset="0"/>
              </a:rPr>
            </a:br>
            <a:r>
              <a:rPr lang="en-US" sz="3200" dirty="0">
                <a:solidFill>
                  <a:srgbClr val="FFCC99"/>
                </a:solidFill>
                <a:latin typeface="Arial Rounded MT Bold" pitchFamily="34" charset="0"/>
              </a:rPr>
              <a:t>(To-and-from transportation in an SUV)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1"/>
            <a:ext cx="7620000" cy="443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8763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915400" cy="5181600"/>
          </a:xfrm>
        </p:spPr>
        <p:txBody>
          <a:bodyPr rtlCol="0">
            <a:normAutofit lnSpcReduction="10000"/>
          </a:bodyPr>
          <a:lstStyle/>
          <a:p>
            <a:pPr algn="l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Request for approval must be submitted to PED prior to transporting students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Names of students to be transported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Explanation why an SUV needs to be used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map highlighting residence of students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Copy of the driver’s pre-service training record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Photograph of the vehicle showing one side, the front and the rear clearly showing the strobe lights and lettering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1920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269" name="AutoShape 4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0" name="AutoShape 6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1" name="AutoShape 8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2" name="AutoShape 10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128587"/>
            <a:ext cx="8077200" cy="1500187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CC99"/>
                </a:solidFill>
                <a:latin typeface="Arial Rounded MT Bold" pitchFamily="34" charset="0"/>
                <a:ea typeface="+mn-ea"/>
                <a:cs typeface="+mn-cs"/>
              </a:rPr>
              <a:t>6.41.4 NMAC</a:t>
            </a:r>
            <a:br>
              <a:rPr lang="en-US" kern="0" dirty="0">
                <a:solidFill>
                  <a:srgbClr val="FFCC99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3200" kern="0" dirty="0">
                <a:solidFill>
                  <a:srgbClr val="FFCC99"/>
                </a:solidFill>
                <a:latin typeface="Arial Rounded MT Bold" pitchFamily="34" charset="0"/>
                <a:ea typeface="+mn-ea"/>
                <a:cs typeface="+mn-cs"/>
              </a:rPr>
              <a:t>(To-and-from transportation in an SUV)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8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Documents and Settings\phyllis.bass\Local Settings\Temporary Internet Files\Content.IE5\5TPIOUIL\MP900404986[1].jpg"/>
          <p:cNvPicPr>
            <a:picLocks noChangeAspect="1" noChangeArrowheads="1"/>
          </p:cNvPicPr>
          <p:nvPr/>
        </p:nvPicPr>
        <p:blipFill>
          <a:blip r:embed="rId3" cstate="print"/>
          <a:srcRect l="10001" r="8333"/>
          <a:stretch>
            <a:fillRect/>
          </a:stretch>
        </p:blipFill>
        <p:spPr bwMode="auto">
          <a:xfrm>
            <a:off x="5943600" y="1219200"/>
            <a:ext cx="3083482" cy="408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ctrTitle"/>
          </p:nvPr>
        </p:nvSpPr>
        <p:spPr>
          <a:xfrm>
            <a:off x="1295400" y="-304800"/>
            <a:ext cx="6096000" cy="1600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Contact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199"/>
            <a:ext cx="6781800" cy="5791201"/>
          </a:xfrm>
        </p:spPr>
        <p:txBody>
          <a:bodyPr rtlCol="0">
            <a:noAutofit/>
          </a:bodyPr>
          <a:lstStyle/>
          <a:p>
            <a:pPr marL="685800" indent="-6858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Luis Fierro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        Transportation Supervisor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        (505) 677-6697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        </a:t>
            </a:r>
            <a:r>
              <a:rPr lang="en-US" sz="2400" dirty="0">
                <a:solidFill>
                  <a:srgbClr val="FFFFFF"/>
                </a:solidFill>
                <a:hlinkClick r:id="rId4"/>
              </a:rPr>
              <a:t>luis.fierro@ped.nm.gov</a:t>
            </a:r>
            <a:endParaRPr lang="en-US" sz="2400" dirty="0">
              <a:solidFill>
                <a:srgbClr val="FFFFFF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685800" indent="-6858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Daniel Bell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        Transportation Specialist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        (505) 470-4058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        </a:t>
            </a:r>
            <a:r>
              <a:rPr lang="en-US" sz="2400" dirty="0">
                <a:solidFill>
                  <a:srgbClr val="FFFFFF"/>
                </a:solidFill>
                <a:latin typeface="Arial"/>
                <a:hlinkClick r:id="rId5"/>
              </a:rPr>
              <a:t>daniel.bell@ped.nm.gov</a:t>
            </a:r>
            <a:endParaRPr lang="en-US" sz="2400" dirty="0">
              <a:solidFill>
                <a:srgbClr val="FFFF00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685800" indent="-6858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Alyssa Marquez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        Financial Coordinator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        (505) 629-5821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        </a:t>
            </a:r>
            <a:r>
              <a:rPr lang="en-US" sz="2400" dirty="0">
                <a:solidFill>
                  <a:srgbClr val="FFFF00"/>
                </a:solidFill>
                <a:hlinkClick r:id="rId6"/>
              </a:rPr>
              <a:t>alyssa.marquez@ped.nm.gov</a:t>
            </a:r>
            <a:endParaRPr lang="en-US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0160" y="87884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228600" y="6085609"/>
            <a:ext cx="86868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03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915400" cy="5334000"/>
          </a:xfrm>
        </p:spPr>
        <p:txBody>
          <a:bodyPr rtlCol="0">
            <a:normAutofit lnSpcReduction="10000"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a </a:t>
            </a:r>
            <a:r>
              <a:rPr lang="en-US" dirty="0">
                <a:solidFill>
                  <a:srgbClr val="FFFF00"/>
                </a:solidFill>
              </a:rPr>
              <a:t>district-owned</a:t>
            </a:r>
            <a:r>
              <a:rPr lang="en-US" dirty="0">
                <a:solidFill>
                  <a:schemeClr val="bg1"/>
                </a:solidFill>
              </a:rPr>
              <a:t>, minimum six-passenger, full-size, extended-length, sport utility vehicle (does not include vans)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Only for 1 to 6 students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Students’ residence is 5 or more miles from the school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Driver shall be a school </a:t>
            </a:r>
            <a:r>
              <a:rPr lang="en-US" dirty="0">
                <a:solidFill>
                  <a:srgbClr val="FFFF00"/>
                </a:solidFill>
              </a:rPr>
              <a:t>district employee and a certified activity driver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vehicle and the driver shall be insured by the Public School Insurance Authority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9032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269" name="AutoShape 4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0" name="AutoShape 6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1" name="AutoShape 8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2" name="AutoShape 10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5399"/>
            <a:ext cx="8610600" cy="1315719"/>
          </a:xfrm>
        </p:spPr>
        <p:txBody>
          <a:bodyPr/>
          <a:lstStyle/>
          <a:p>
            <a:r>
              <a:rPr lang="en-US" kern="0" dirty="0">
                <a:solidFill>
                  <a:srgbClr val="FFCC99"/>
                </a:solidFill>
                <a:latin typeface="Arial Rounded MT Bold" pitchFamily="34" charset="0"/>
              </a:rPr>
              <a:t>6.41.4 NMAC</a:t>
            </a:r>
            <a:br>
              <a:rPr lang="en-US" sz="6000" kern="0" dirty="0">
                <a:solidFill>
                  <a:srgbClr val="FFCC99"/>
                </a:solidFill>
                <a:latin typeface="Arial Rounded MT Bold" pitchFamily="34" charset="0"/>
              </a:rPr>
            </a:br>
            <a:r>
              <a:rPr lang="en-US" sz="3200" kern="0" dirty="0">
                <a:solidFill>
                  <a:srgbClr val="FFCC99"/>
                </a:solidFill>
                <a:latin typeface="Arial Rounded MT Bold" pitchFamily="34" charset="0"/>
              </a:rPr>
              <a:t>(To-and-from transportation in an SUV)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9434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9067800" cy="5334000"/>
          </a:xfrm>
        </p:spPr>
        <p:txBody>
          <a:bodyPr rtlCol="0">
            <a:noAutofit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Half the miles will be counted through the funding formula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Safety Equipment (optional)</a:t>
            </a:r>
          </a:p>
          <a:p>
            <a:pPr marL="971550" lvl="1" indent="-514350" algn="l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Maximum speed limiter set at 75 mile per hour</a:t>
            </a:r>
          </a:p>
          <a:p>
            <a:pPr marL="971550" lvl="1" indent="-514350" algn="l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Two way radio communication system</a:t>
            </a:r>
          </a:p>
          <a:p>
            <a:pPr marL="971550" lvl="1" indent="-514350" algn="l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Operable recording video camera</a:t>
            </a:r>
          </a:p>
          <a:p>
            <a:pPr marL="971550" lvl="1" indent="-514350" algn="l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Back-up camera</a:t>
            </a:r>
          </a:p>
          <a:p>
            <a:pPr marL="971550" lvl="1" indent="-514350" algn="l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Painted National School Bus Yellow, but not required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032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269" name="AutoShape 4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0" name="AutoShape 6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1" name="AutoShape 8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2" name="AutoShape 10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5399"/>
            <a:ext cx="8610600" cy="1315719"/>
          </a:xfrm>
        </p:spPr>
        <p:txBody>
          <a:bodyPr/>
          <a:lstStyle/>
          <a:p>
            <a:r>
              <a:rPr lang="en-US" kern="0" dirty="0">
                <a:solidFill>
                  <a:srgbClr val="FFCC99"/>
                </a:solidFill>
                <a:latin typeface="Arial Rounded MT Bold" pitchFamily="34" charset="0"/>
              </a:rPr>
              <a:t>6.41.4 NMAC</a:t>
            </a:r>
            <a:br>
              <a:rPr lang="en-US" sz="6000" kern="0" dirty="0">
                <a:solidFill>
                  <a:srgbClr val="FFCC99"/>
                </a:solidFill>
                <a:latin typeface="Arial Rounded MT Bold" pitchFamily="34" charset="0"/>
              </a:rPr>
            </a:br>
            <a:r>
              <a:rPr lang="en-US" sz="3200" kern="0" dirty="0">
                <a:solidFill>
                  <a:srgbClr val="FFCC99"/>
                </a:solidFill>
                <a:latin typeface="Arial Rounded MT Bold" pitchFamily="34" charset="0"/>
              </a:rPr>
              <a:t>(To-and-from transportation in an SUV)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5465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1625600"/>
            <a:ext cx="8915400" cy="5181600"/>
          </a:xfrm>
        </p:spPr>
        <p:txBody>
          <a:bodyPr rtlCol="0">
            <a:normAutofit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Requires a current first aid and CPR certificate which has been obtained from a course approved by the department</a:t>
            </a:r>
          </a:p>
          <a:p>
            <a:pPr lvl="1" algn="l">
              <a:buClr>
                <a:schemeClr val="bg1"/>
              </a:buClr>
            </a:pPr>
            <a:r>
              <a:rPr lang="en-US" sz="3200" dirty="0">
                <a:solidFill>
                  <a:srgbClr val="FF0000"/>
                </a:solidFill>
              </a:rPr>
              <a:t>No online or hybrid courses</a:t>
            </a:r>
          </a:p>
          <a:p>
            <a:pPr marL="971550" lvl="1" indent="-5143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6.41.4.13 NMAC - school bus drivers, substitute school bus drivers, school bus assistants, school owned activity drivers</a:t>
            </a:r>
          </a:p>
          <a:p>
            <a:pPr marL="971550" lvl="1" indent="-5143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6.41.4.14 NMAC - to and from drivers transporting on SUV’s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1920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269" name="AutoShape 4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0" name="AutoShape 6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1" name="AutoShape 8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2" name="AutoShape 10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3338"/>
            <a:ext cx="8077200" cy="125253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CC99"/>
                </a:solidFill>
                <a:latin typeface="Arial Rounded MT Bold" pitchFamily="34" charset="0"/>
                <a:ea typeface="+mn-ea"/>
                <a:cs typeface="+mn-cs"/>
              </a:rPr>
              <a:t>6.41.4 NMAC</a:t>
            </a:r>
            <a:br>
              <a:rPr lang="en-US" kern="0" dirty="0">
                <a:solidFill>
                  <a:srgbClr val="FFCC99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3200" kern="0" dirty="0">
                <a:solidFill>
                  <a:srgbClr val="FFCC99"/>
                </a:solidFill>
                <a:latin typeface="Arial Rounded MT Bold" pitchFamily="34" charset="0"/>
                <a:ea typeface="+mn-ea"/>
                <a:cs typeface="+mn-cs"/>
              </a:rPr>
              <a:t>(Current CPR Training)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3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17412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382000" cy="462788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</a:rPr>
              <a:t>NMAC 6.41.4.9 S(1C)</a:t>
            </a:r>
            <a:r>
              <a:rPr lang="en-US" dirty="0">
                <a:solidFill>
                  <a:schemeClr val="bg1"/>
                </a:solidFill>
              </a:rPr>
              <a:t> -</a:t>
            </a:r>
            <a:r>
              <a:rPr lang="en-US" dirty="0">
                <a:solidFill>
                  <a:srgbClr val="FFFFFF"/>
                </a:solidFill>
              </a:rPr>
              <a:t> a driving record printed annually then verified for eligibility and placed in driver’s file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-83324"/>
            <a:ext cx="7391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dirty="0">
                <a:solidFill>
                  <a:srgbClr val="FFCC99"/>
                </a:solidFill>
                <a:latin typeface="Arial Rounded MT Bold" panose="020F0704030504030204" pitchFamily="34" charset="0"/>
              </a:rPr>
              <a:t>6.41.4 NMAC</a:t>
            </a:r>
            <a:br>
              <a:rPr lang="en-US" sz="4400" dirty="0">
                <a:solidFill>
                  <a:srgbClr val="FFCC99"/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rgbClr val="FFCC99"/>
                </a:solidFill>
                <a:latin typeface="Arial Rounded MT Bold" panose="020F0704030504030204" pitchFamily="34" charset="0"/>
              </a:rPr>
              <a:t>(Driver Files)</a:t>
            </a:r>
            <a:endParaRPr lang="en-US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F4D72-7595-4DEF-A223-6C8CC391C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3505200"/>
            <a:ext cx="5410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9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17412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382000" cy="462788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</a:rPr>
              <a:t>NMAC 6.41.4.9 U.(2)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rgbClr val="FFFFFF"/>
                </a:solidFill>
              </a:rPr>
              <a:t>Annually a minimum of 2 hours of in-service training for supervisors is required. Content is determined by the State Transportation Director</a:t>
            </a:r>
          </a:p>
          <a:p>
            <a:pPr marL="457200" lvl="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Reviewing qualifying requirements for CDL and school owned activity vehicle drivers – 6.41.4.7 through 6.41.4.13 NMAC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122" name="Picture 2" descr="https://ppke.hu/get/images/709066/Rul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0"/>
            <a:ext cx="45339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-83324"/>
            <a:ext cx="7391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dirty="0">
                <a:solidFill>
                  <a:srgbClr val="FFCC99"/>
                </a:solidFill>
                <a:latin typeface="Arial Rounded MT Bold" panose="020F0704030504030204" pitchFamily="34" charset="0"/>
              </a:rPr>
              <a:t>6.41.4 NMAC</a:t>
            </a:r>
            <a:br>
              <a:rPr lang="en-US" sz="4400" dirty="0">
                <a:solidFill>
                  <a:srgbClr val="FFCC99"/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rgbClr val="FFCC99"/>
                </a:solidFill>
                <a:latin typeface="Arial Rounded MT Bold" panose="020F0704030504030204" pitchFamily="34" charset="0"/>
              </a:rPr>
              <a:t>(Supervisor Training)</a:t>
            </a:r>
            <a:endParaRPr lang="en-US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19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-5080" y="-152400"/>
            <a:ext cx="9144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School Bus Inspections</a:t>
            </a:r>
          </a:p>
        </p:txBody>
      </p:sp>
      <p:sp>
        <p:nvSpPr>
          <p:cNvPr id="20484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839200" cy="5715000"/>
          </a:xfrm>
        </p:spPr>
        <p:txBody>
          <a:bodyPr>
            <a:normAutofit/>
          </a:bodyPr>
          <a:lstStyle/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Twice annually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rgbClr val="FFFFFF"/>
                </a:solidFill>
              </a:rPr>
              <a:t>district responsible for payment and signing off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Statewide memo with PED expectations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Current cycle ends May 12, 2023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Inspection notification sent to </a:t>
            </a:r>
            <a:r>
              <a:rPr lang="en-US" dirty="0">
                <a:solidFill>
                  <a:srgbClr val="FFFF00"/>
                </a:solidFill>
              </a:rPr>
              <a:t>bus.inspector@ped.nm.gov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050" name="Picture 2" descr="http://ts3.mm.bing.net/th?id=HN.607995536108227597&amp;w=264&amp;h=175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95800"/>
            <a:ext cx="3048000" cy="2241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70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School Bus Inspections</a:t>
            </a:r>
          </a:p>
        </p:txBody>
      </p:sp>
      <p:sp>
        <p:nvSpPr>
          <p:cNvPr id="20484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5715000" cy="4724400"/>
          </a:xfrm>
        </p:spPr>
        <p:txBody>
          <a:bodyPr>
            <a:normAutofit/>
          </a:bodyPr>
          <a:lstStyle/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30 minutes minimum - unless a waiver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Random Inspector Audits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Recommend that a district representative be onsite during inspections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Recommend alternating inspectors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081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098" name="Picture 2" descr="http://ts2.mm.bing.net/th?id=HN.607989540344629263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35052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03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School Bus Inspections</a:t>
            </a:r>
          </a:p>
        </p:txBody>
      </p:sp>
      <p:sp>
        <p:nvSpPr>
          <p:cNvPr id="20484" name="Subtitle 2"/>
          <p:cNvSpPr>
            <a:spLocks noGrp="1"/>
          </p:cNvSpPr>
          <p:nvPr>
            <p:ph type="subTitle" idx="1"/>
          </p:nvPr>
        </p:nvSpPr>
        <p:spPr>
          <a:xfrm>
            <a:off x="76200" y="1447800"/>
            <a:ext cx="7086600" cy="5257800"/>
          </a:xfrm>
        </p:spPr>
        <p:txBody>
          <a:bodyPr>
            <a:normAutofit lnSpcReduction="10000"/>
          </a:bodyPr>
          <a:lstStyle/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Inspectors required to document brake measurements</a:t>
            </a:r>
          </a:p>
          <a:p>
            <a:pPr algn="l" eaLnBrk="1" hangingPunct="1">
              <a:spcBef>
                <a:spcPct val="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Use inspections as the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time to conduct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maintenance</a:t>
            </a:r>
          </a:p>
          <a:p>
            <a:pPr lvl="1" algn="l" eaLnBrk="1" hangingPunct="1"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</a:endParaRP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Failure to comply may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result in re-inspections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At the cost of the school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district and/or inspector</a:t>
            </a:r>
            <a:endParaRPr lang="en-US" sz="3200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" y="11430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5058" name="Picture 2" descr="http://bloximages.chicago2.vip.townnews.com/siouxcityjournal.com/content/tncms/assets/v3/editorial/8/65/865b6818-0f6d-50ed-8002-507d35bc6671/51049af94a532.preview-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343" y="2631297"/>
            <a:ext cx="3990657" cy="4216543"/>
          </a:xfrm>
          <a:prstGeom prst="rect">
            <a:avLst/>
          </a:prstGeom>
          <a:noFill/>
        </p:spPr>
      </p:pic>
      <p:sp>
        <p:nvSpPr>
          <p:cNvPr id="2" name="Minus 1"/>
          <p:cNvSpPr/>
          <p:nvPr/>
        </p:nvSpPr>
        <p:spPr>
          <a:xfrm rot="19245145">
            <a:off x="708553" y="3245170"/>
            <a:ext cx="2856197" cy="367661"/>
          </a:xfrm>
          <a:prstGeom prst="mathMinus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07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School Bus Inspections</a:t>
            </a:r>
          </a:p>
        </p:txBody>
      </p:sp>
      <p:sp>
        <p:nvSpPr>
          <p:cNvPr id="20484" name="Subtitle 2"/>
          <p:cNvSpPr>
            <a:spLocks noGrp="1"/>
          </p:cNvSpPr>
          <p:nvPr>
            <p:ph type="subTitle" idx="1"/>
          </p:nvPr>
        </p:nvSpPr>
        <p:spPr>
          <a:xfrm>
            <a:off x="271780" y="1310640"/>
            <a:ext cx="8610600" cy="5257800"/>
          </a:xfrm>
        </p:spPr>
        <p:txBody>
          <a:bodyPr>
            <a:normAutofit/>
          </a:bodyPr>
          <a:lstStyle/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School Bus Maintenance &amp; Safety Audit Program manual adjusted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Aftermarket installations to enhance safety due to COVID-19 will be allowed as long as they meet all federal guidelines and regulations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" y="11430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2" descr="C:\Users\antonio.ortiz1\Desktop\Transit Curt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2438400" cy="15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40275"/>
            <a:ext cx="2619375" cy="15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59" y="4740275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519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ctrTitle"/>
          </p:nvPr>
        </p:nvSpPr>
        <p:spPr>
          <a:xfrm>
            <a:off x="0" y="-6096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CDL Clearinghouse</a:t>
            </a:r>
            <a:br>
              <a:rPr lang="en-US" dirty="0">
                <a:solidFill>
                  <a:srgbClr val="FFCC99"/>
                </a:solidFill>
                <a:latin typeface="Arial Rounded MT Bold" pitchFamily="34" charset="0"/>
              </a:rPr>
            </a:br>
            <a:r>
              <a:rPr lang="en-US" sz="3200" dirty="0">
                <a:solidFill>
                  <a:srgbClr val="FFCC99"/>
                </a:solidFill>
                <a:latin typeface="Arial Rounded MT Bold" pitchFamily="34" charset="0"/>
              </a:rPr>
              <a:t>(What is it?)</a:t>
            </a:r>
          </a:p>
        </p:txBody>
      </p:sp>
      <p:sp>
        <p:nvSpPr>
          <p:cNvPr id="17412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10600" cy="5295900"/>
          </a:xfrm>
        </p:spPr>
        <p:txBody>
          <a:bodyPr/>
          <a:lstStyle/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U.S. Department of Transportation’s Federal Motor Carrier Safety Administration has opened registration for the CDL Clearinghouse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database that will contain information about CDL driver’s drug and alcohol violations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Queries must be conducted annually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3429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16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CC99"/>
                </a:solidFill>
                <a:latin typeface="Arial Rounded MT Bold" pitchFamily="34" charset="0"/>
              </a:rPr>
              <a:t>Topics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5334000" cy="5410200"/>
          </a:xfrm>
        </p:spPr>
        <p:txBody>
          <a:bodyPr rtlCol="0">
            <a:normAutofit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2023 Legislative Session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Bus Replacements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Budgets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6.41.4 NMAC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School Bus Inspections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CDL Clearinghouse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Training Classes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Important Dates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1920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125" name="Picture 2" descr="C:\Documents and Settings\phyllis.bass\Local Settings\Temporary Internet Files\Content.IE5\6D8Y899E\MP900422411[1].jpg"/>
          <p:cNvPicPr>
            <a:picLocks noChangeAspect="1" noChangeArrowheads="1"/>
          </p:cNvPicPr>
          <p:nvPr/>
        </p:nvPicPr>
        <p:blipFill>
          <a:blip r:embed="rId3" cstate="print"/>
          <a:srcRect r="14658"/>
          <a:stretch>
            <a:fillRect/>
          </a:stretch>
        </p:blipFill>
        <p:spPr bwMode="auto">
          <a:xfrm>
            <a:off x="5943600" y="1371600"/>
            <a:ext cx="320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477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ctrTitle"/>
          </p:nvPr>
        </p:nvSpPr>
        <p:spPr>
          <a:xfrm>
            <a:off x="0" y="-6096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CDL Clearinghouse</a:t>
            </a:r>
            <a:br>
              <a:rPr lang="en-US" dirty="0">
                <a:solidFill>
                  <a:srgbClr val="FFCC99"/>
                </a:solidFill>
                <a:latin typeface="Arial Rounded MT Bold" pitchFamily="34" charset="0"/>
              </a:rPr>
            </a:br>
            <a:r>
              <a:rPr lang="en-US" sz="3200" dirty="0">
                <a:solidFill>
                  <a:srgbClr val="FFCC99"/>
                </a:solidFill>
                <a:latin typeface="Arial Rounded MT Bold" pitchFamily="34" charset="0"/>
              </a:rPr>
              <a:t>(Who has to register?)</a:t>
            </a:r>
          </a:p>
        </p:txBody>
      </p:sp>
      <p:sp>
        <p:nvSpPr>
          <p:cNvPr id="17412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82000" cy="52959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</a:rPr>
              <a:t>Registration is congressionally mandated for the following individuals: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drivers who hold a CDL or CLP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Employers of CDL drivers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Consortia/Third-Party Administrators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Substance Abuse Professionals</a:t>
            </a:r>
          </a:p>
          <a:p>
            <a:pPr algn="l" eaLnBrk="1" hangingPunct="1">
              <a:spcBef>
                <a:spcPct val="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</a:rPr>
              <a:t>https://clearinghouse.fmcsa.dot.gov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149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ctrTitle"/>
          </p:nvPr>
        </p:nvSpPr>
        <p:spPr>
          <a:xfrm>
            <a:off x="0" y="-6096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CDL Clearinghouse</a:t>
            </a:r>
            <a:br>
              <a:rPr lang="en-US" dirty="0">
                <a:solidFill>
                  <a:srgbClr val="FFCC99"/>
                </a:solidFill>
                <a:latin typeface="Arial Rounded MT Bold" pitchFamily="34" charset="0"/>
              </a:rPr>
            </a:br>
            <a:r>
              <a:rPr lang="en-US" sz="3200" dirty="0">
                <a:solidFill>
                  <a:srgbClr val="FFCC99"/>
                </a:solidFill>
                <a:latin typeface="Arial Rounded MT Bold" pitchFamily="34" charset="0"/>
              </a:rPr>
              <a:t>(What is it?)</a:t>
            </a:r>
          </a:p>
        </p:txBody>
      </p:sp>
      <p:sp>
        <p:nvSpPr>
          <p:cNvPr id="17412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686800" cy="5295900"/>
          </a:xfrm>
        </p:spPr>
        <p:txBody>
          <a:bodyPr/>
          <a:lstStyle/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U.S. Department of Transportation’s Federal Motor Carrier Safety Administration announced that beginning January 1, 2020 the minimum annual percentage rate for random drug testing is 50%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minimum annual percentage rate for random alcohol testing will remain at 10%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350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22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ctrTitle"/>
          </p:nvPr>
        </p:nvSpPr>
        <p:spPr>
          <a:xfrm>
            <a:off x="0" y="226454"/>
            <a:ext cx="9144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rgbClr val="FFCC99"/>
                </a:solidFill>
                <a:latin typeface="Arial Rounded MT Bold" panose="020F0704030504030204" pitchFamily="34" charset="0"/>
              </a:rPr>
              <a:t>Training Classes</a:t>
            </a:r>
          </a:p>
        </p:txBody>
      </p:sp>
      <p:sp>
        <p:nvSpPr>
          <p:cNvPr id="17412" name="Subtitle 2"/>
          <p:cNvSpPr>
            <a:spLocks noGrp="1"/>
          </p:cNvSpPr>
          <p:nvPr>
            <p:ph type="subTitle" idx="1"/>
          </p:nvPr>
        </p:nvSpPr>
        <p:spPr>
          <a:xfrm>
            <a:off x="4038600" y="1905000"/>
            <a:ext cx="5257800" cy="5334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 typeface="Arial" charset="0"/>
              <a:buChar char="•"/>
            </a:pPr>
            <a:endParaRPr lang="en-US" sz="1400" dirty="0">
              <a:solidFill>
                <a:srgbClr val="FFC000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en-US" sz="1200" dirty="0">
              <a:solidFill>
                <a:srgbClr val="FFC000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en-US" dirty="0">
              <a:solidFill>
                <a:srgbClr val="FFC000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en-US" dirty="0">
              <a:solidFill>
                <a:srgbClr val="FFC000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en-US" dirty="0">
              <a:solidFill>
                <a:srgbClr val="FFC000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en-US" dirty="0">
              <a:solidFill>
                <a:srgbClr val="FFC000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en-US" dirty="0">
              <a:solidFill>
                <a:srgbClr val="FFC000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endParaRPr lang="en-US" sz="3000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905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Bus Driver Instructor Class</a:t>
            </a:r>
            <a:endParaRPr lang="en-US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CDL Examiner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Vehicle Instructor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interested in a class email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luis.fierro@ped.nm.gov</a:t>
            </a:r>
          </a:p>
        </p:txBody>
      </p:sp>
      <p:pic>
        <p:nvPicPr>
          <p:cNvPr id="6" name="Picture 2" descr="http://www.dailystandard.com/picts/2012/05/08/2012-05-08_1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2822"/>
            <a:ext cx="4419600" cy="12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02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3" cstate="print"/>
          <a:srcRect l="9091" t="14000" r="40128" b="8000"/>
          <a:stretch>
            <a:fillRect/>
          </a:stretch>
        </p:blipFill>
        <p:spPr bwMode="auto">
          <a:xfrm>
            <a:off x="6705600" y="1122680"/>
            <a:ext cx="2438400" cy="573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Important Dates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22680"/>
            <a:ext cx="6400800" cy="5486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April – FY24 Transportation Allocations (Planning Awards)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April – BAR’s for FY23 rental fees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May – Final FY23 disbursement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June 15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– School bus contracts to PED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July – School bus approvals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7028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36969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Important Dates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6781800" cy="5486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July – new buses shall be ordered and goal to be delivered by December 31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Contractors must secure financing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August – Final expenditure report and list of un-liquidated obligations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7028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2162175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6120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76960"/>
            <a:ext cx="304292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Important Dates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43000"/>
            <a:ext cx="5791200" cy="5334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October 11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</a:p>
          <a:p>
            <a:pPr marL="400050" lvl="1" indent="0" eaLnBrk="1" hangingPunct="1">
              <a:buNone/>
            </a:pPr>
            <a:r>
              <a:rPr lang="en-US" sz="3200" dirty="0">
                <a:solidFill>
                  <a:schemeClr val="bg1"/>
                </a:solidFill>
              </a:rPr>
              <a:t>1</a:t>
            </a:r>
            <a:r>
              <a:rPr lang="en-US" sz="3200" baseline="30000" dirty="0">
                <a:solidFill>
                  <a:schemeClr val="bg1"/>
                </a:solidFill>
              </a:rPr>
              <a:t>st</a:t>
            </a:r>
            <a:r>
              <a:rPr lang="en-US" sz="3200" dirty="0">
                <a:solidFill>
                  <a:schemeClr val="bg1"/>
                </a:solidFill>
              </a:rPr>
              <a:t> reporting date (40th day)</a:t>
            </a:r>
          </a:p>
          <a:p>
            <a:pPr marL="400050" lvl="1" indent="0" eaLnBrk="1" hangingPunct="1">
              <a:buNone/>
            </a:pPr>
            <a:r>
              <a:rPr lang="en-US" sz="3200" dirty="0">
                <a:solidFill>
                  <a:schemeClr val="bg1"/>
                </a:solidFill>
              </a:rPr>
              <a:t>K-12</a:t>
            </a:r>
            <a:endParaRPr lang="en-US" sz="3200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December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</a:p>
          <a:p>
            <a:pPr marL="400050" lvl="1" indent="0" eaLnBrk="1" hangingPunct="1">
              <a:buNone/>
            </a:pPr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en-US" sz="3200" baseline="30000" dirty="0">
                <a:solidFill>
                  <a:schemeClr val="bg1"/>
                </a:solidFill>
              </a:rPr>
              <a:t>nd</a:t>
            </a:r>
            <a:r>
              <a:rPr lang="en-US" sz="3200" dirty="0">
                <a:solidFill>
                  <a:schemeClr val="bg1"/>
                </a:solidFill>
              </a:rPr>
              <a:t> reporting date (80th day)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February 14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endParaRPr lang="en-US" dirty="0">
              <a:solidFill>
                <a:schemeClr val="bg1"/>
              </a:solidFill>
            </a:endParaRPr>
          </a:p>
          <a:p>
            <a:pPr marL="400050" lvl="1" indent="0" eaLnBrk="1" hangingPunct="1">
              <a:buNone/>
            </a:pPr>
            <a:r>
              <a:rPr lang="en-US" sz="3200" dirty="0">
                <a:solidFill>
                  <a:schemeClr val="bg1"/>
                </a:solidFill>
              </a:rPr>
              <a:t>3</a:t>
            </a:r>
            <a:r>
              <a:rPr lang="en-US" sz="3200" baseline="30000" dirty="0">
                <a:solidFill>
                  <a:schemeClr val="bg1"/>
                </a:solidFill>
              </a:rPr>
              <a:t>rd</a:t>
            </a:r>
            <a:r>
              <a:rPr lang="en-US" sz="3200" dirty="0">
                <a:solidFill>
                  <a:schemeClr val="bg1"/>
                </a:solidFill>
              </a:rPr>
              <a:t> reporting date (120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day)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60" y="90424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5780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Questions???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2" descr="C:\Documents and Settings\Christopher.Thweatt\My Documents\My Pictures\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96685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17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-15240" y="-1524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2023 Legislative Session</a:t>
            </a:r>
            <a:br>
              <a:rPr lang="en-US" dirty="0">
                <a:solidFill>
                  <a:srgbClr val="FFCC99"/>
                </a:solidFill>
                <a:latin typeface="Arial Rounded MT Bold" pitchFamily="34" charset="0"/>
              </a:rPr>
            </a:br>
            <a:r>
              <a:rPr lang="en-US" sz="3200" dirty="0">
                <a:solidFill>
                  <a:srgbClr val="FFCC99"/>
                </a:solidFill>
                <a:latin typeface="Arial Rounded MT Bold" pitchFamily="34" charset="0"/>
              </a:rPr>
              <a:t>HB-2</a:t>
            </a:r>
            <a:endParaRPr lang="en-US" dirty="0">
              <a:solidFill>
                <a:srgbClr val="FFCC99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371600"/>
            <a:ext cx="7102475" cy="5715000"/>
          </a:xfrm>
        </p:spPr>
        <p:txBody>
          <a:bodyPr rtlCol="0">
            <a:normAutofit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$126,379.5 million for transportation formula and rental fees</a:t>
            </a:r>
          </a:p>
          <a:p>
            <a:pPr lvl="1" algn="l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($2,211.5 million is included in this amount to provide an average 5% salary increase to all transportation employees)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1920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269" name="AutoShape 4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0" name="AutoShape 6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1" name="AutoShape 8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2" name="AutoShape 10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2BAE66-ED99-4258-8929-BE9079017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500187"/>
            <a:ext cx="1905000" cy="34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2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-15240" y="-762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2023 Legislative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8686800" cy="3276600"/>
          </a:xfrm>
        </p:spPr>
        <p:txBody>
          <a:bodyPr rtlCol="0">
            <a:normAutofit/>
          </a:bodyPr>
          <a:lstStyle/>
          <a:p>
            <a:pPr algn="l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K-12 transportation</a:t>
            </a:r>
          </a:p>
          <a:p>
            <a:pPr marL="457200" indent="-457200" algn="l"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Transportation data will be entered on 40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day</a:t>
            </a:r>
          </a:p>
          <a:p>
            <a:pPr marL="457200" indent="-457200" algn="l"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Detailed instructions will be given at the STARS/NOVA conference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1920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269" name="AutoShape 4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0" name="AutoShape 6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1" name="AutoShape 8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2" name="AutoShape 10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10" name="Picture 2" descr="http://ts2.mm.bing.net/th?id=HN.608040680509803422&amp;w=284&amp;h=187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969778"/>
            <a:ext cx="40767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51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-15240" y="-1524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2023 Legislative Session</a:t>
            </a:r>
            <a:br>
              <a:rPr lang="en-US" dirty="0">
                <a:solidFill>
                  <a:srgbClr val="FFCC99"/>
                </a:solidFill>
                <a:latin typeface="Arial Rounded MT Bold" pitchFamily="34" charset="0"/>
              </a:rPr>
            </a:br>
            <a:r>
              <a:rPr lang="en-US" sz="3200" dirty="0">
                <a:solidFill>
                  <a:srgbClr val="FFCC99"/>
                </a:solidFill>
                <a:latin typeface="Arial Rounded MT Bold" pitchFamily="34" charset="0"/>
              </a:rPr>
              <a:t>HB-505 Capital Outlay Expenditures</a:t>
            </a:r>
            <a:endParaRPr lang="en-US" dirty="0">
              <a:solidFill>
                <a:srgbClr val="FFCC99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715000"/>
          </a:xfrm>
        </p:spPr>
        <p:txBody>
          <a:bodyPr rtlCol="0">
            <a:normAutofit/>
          </a:bodyPr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School bus replacements - $16.7 million for district owned school buses </a:t>
            </a:r>
            <a:r>
              <a:rPr lang="en-US" dirty="0">
                <a:solidFill>
                  <a:srgbClr val="FF0000"/>
                </a:solidFill>
              </a:rPr>
              <a:t>to include air conditioning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School bus cameras - $315,000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1920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269" name="AutoShape 4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0" name="AutoShape 6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1" name="AutoShape 8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72" name="AutoShape 10" descr="data:image/jpeg;base64,/9j/4AAQSkZJRgABAQAAAQABAAD/2wCEAAkGBhQSERUUExQVFBUVGBcYFRcYGBcXFhUWFRQVFxcVFxcXHSYeFxkkGhQVHy8gJCcpLCwsFR8xNTAqNSYrLCkBCQoKDgwOGg8PGikkHCUpLCwsLCwpKSwpKiksKSwsLCwpLCksLCwsLCksLCksLCkpKSksLCwsKSwpLCwpLCwqLP/AABEIALwBDAMBIgACEQEDEQH/xAAcAAABBQEBAQAAAAAAAAAAAAAAAQIDBAYFBwj/xABFEAABAwEEBgcECAQEBwEAAAABAAIRAwQSITEFBkFRYXETIoGRobHBBzLR8BRCYnKSsuHxI1KiwjNEgtIkQ1Njc4OzFf/EABkBAAMBAQEAAAAAAAAAAAAAAAABAgMEBf/EAC4RAAICAgIBAgQEBwEAAAAAAAABAhEDIRIxBEFREyIyYUKRofAUFXGB0eHxBf/aAAwDAQACEQMRAD8A9xQhCABCEIAEIQgAQhCABChrWxjPee1sbyB5rjWzXazs90mofsjDvKlyS7KUW+kd9cXWHW2z2IDpnEFwkBoknZ2YrnnXoFpuUiXfVBcADzMYLyHXTWKra7RNVtwtAbdEw0Nx27yfFTzT6KeOUfqRq9M+2CsSRRY2m3Y49d/Mg4DuWaqe0u3Nfe+kOI3QI7oWWq1pKirOkYpDpHoLvaxbSw3XMM7bjbzeUCPBYrSFtc/rOcXOJJLnGSSTJJPNc+z1yDHcnWh8oDRNRtMiDkFFVEYjEKCm7NObVKBji8FRwRxCdf4KMOQIUP3KWlXLTIJB3gkHwUV5ICgDuWbW+0sAArOP3sfNWDr9a4/xB+ELOXkodwU8F7F8mdS2ayWir79V54AwPBUm1TxPH9SmAxsCUnjKaSRLbYHiewfFKO5FNjnZAnkpmULslwIjYZEndv5/qmIZRF2HHEn3R/cfRNcZJ27UPkuknPs+QhyYClEpl1LCAFJULHp97BRsagR9cIQhaGYIQhAAhCir2hrGlzjACAC0WhrGlzjAGZWI09rK58hryxu4GCeZCn01pnpnXZho+rO/aeKzjrMGuMwRs4hcmTJekduLFW2c51rbezlS2qo3oi5uY2KHTuiQxgrUxAmHgZAnIjduVOx2hwiCsjoVsmsOkMUay6I+kUr7B/FYNmb2/wAvMZjuV2toS+OkpwHZluV7luKNG2o5EfI4ITp2Nx5KjzADHFI7KFste9XrpFppiGuwqDc45O5Hz5rGrqTtWcEouLplYlTPxCjIT2bkySJjkpTSIKUlMQuxMLkSmOKAHXkXlGSi8gCUOTgVACVptVdVHWg33iGfm+A81LaW2VFOTpFTRmh3VReJuM3nbyC6ujtTX1XANdLd92D2D1XYNnBr9CBDWRhsxyHLDwW+sNFlCnJgYZlYfEbZ1/BSRydBalsogEwIz/U7Sma6avUrRTljmiqz3DIx+weB37CuPbNY6trr9FTJZSBxIzdjs5+QWk0dq4yJPWO8yfNSpNPRpLH8tM8hFgqf9N/VkHqnAjNQvC94s+iWg5LzL2k6F6C0X2gBlUXoGQeMHd+B7VvGdnLPHxVmPlK5IxPcdq0MRjihlLD9khU11Aj6uQhC0MwQhCAIrTWutJ3LGaZoueS5xJPly3LW6RqgMIJxOQ5FZ+0PEdbBc2Z7o7PHiqsxNq0A55LmOLDvnB0fZ9cFQr2itZ3Np1oN7Frhl85SFvmhrWwFwdMWMVq1IvwDSe2f2XO3R3qKaIbNVDmFlQYOEEc9q4Qsho1C1/YdjhvC2Ntsd0QB934LkaSoX6cPGLcQ4Zt5jckxwVE2j9JNkQr7tHtL74HvZ/eWXsYNN3W/SN60ujNIB2CLFxcXZbtGjW1KTqbhg5pae0fJXhtpsppvcx2Ba4tPMEj0X0FRC8c9oVi6O3Vdz4eP9Qx8QVvjZyZ97Mq4YpUr24ppWxyDao2pgKkCiOCBCkqMp8qNyYCSm3k4pIQIt6JswqVmMOROPEAEkeC9x0RZW0qEjDD0Xier4P0mlH83oZXtVGX2dwyMFvbELny9nd40bi/6mN1etHS2qo8Ygva3txw8fFazXG0hlJtM/XIBjhjHAYBQaF1X+jRdbON444ztmTtTtZrMajCTsiO0hZHV20c3Vyy3qoIEAYrp60a1myFrabQ8wS4TAAwjyKo0tJmg0wyTETsgSuHWqdK97n4udkpsvjbN3qrpE1mdK50l2Q2NG4BUPanYL9jD4xpvB7HdU+Y7kuqdDo2xsK0mk7C2vQfSdk9pbykYHsMHsWmN0c+eN2j57ASuCuaU0Y+hVdSqZt8RscOaprrPOEYxSGp8yk2cdqO1AH1ehCFoZAkcYSqG2PhjuUd+CTdIaVuji13Fzi4/sNyqWqiHK4VRtGC4ZHpQ1o5dthuWC4tt0neMTJUmmLS7EAHFZ6sXDYZWEmdkVZqdHaW6QCm7/EGLZ+sGxnxXcNjDjecIO0LFaAq3q4JBEsIyyMgraU3Hiri9bJk0mczS+iG1B1cC3YNyoWWxOZhHwCv6RfUa4Ppsc4g4tAJkbR2q88B5EgtvNkAgg8iDtTStj5aDR1rA6p7Fj/atou/Tp2gDFhuP+67EHsP5lqqNhk7oyKu2ywNrUn03NDg5uIOR+SAqi6Zlkgmmj58cmlbrTHsutIN6zUi9h+reZLTwJcJHiue32Y6RP+XI5vpD+5dSdo8ySp0ZIhI9i2Fv9mFso0KleqKbG0m3iL15zsQIAaDv2rIwmSQFIWqVzE26mBFCUBSFiUNSAs6JtXRVmPDbxB93fOGHHFe26JdeY1zhdGd3jxXk+p2iw+tfeJYw4cXHIevcvRtJ6ZFnoOqYdUYDKTkAubJuR3+OmoN+hPrLrlSsjmNees4ExiYE5lY3T/tLZUAbTaTiCScBAIMDacliNNaUfaKrqlQy53cAMgOAVGVosS9TB+Q0/lN/R1sZWjZgZBzwG9DawmQuPqrooOb0hG3sgbO/yXdtFGMRsz5LnmknSO/HJuCcjV6s28OEbVsrO+RyXlOhbeG1BBXpeirSCBxTh7EZPc4WvOqgtNO8wRVZ7p/mG1pK8iqUy0lrgWkYEHMEbCvox1NYvXPUhtoBqU+rVG3Y6NjviuiL46ZxSjy2jyYMARKfXoGm4teCHNMEHAghQudwWpifWKEIWhkC5OkrZJuDYcee5TaU0hcF0e8fAb1yaAXPln+FHThx/iZYbioLRSBCsNUdfJYnR6nAkU6ragMFpx4jIjuWxbdcARBBEjkViNJiCupqhpgPaaLveZi3i05jsPmnj1ojMrVmkDBuCdKqVHQf1Pcm9J+mJWxyl68qNvsQfB2jIoNQ8fFJJ4+KTV9lRk4u0UXWQhwnJWGZYYEKV7Tt8/FRsp45+PwUca0dPx7W+y1ZpAU3TDeFTc6Mc+xNv81ZyvZcfVbGOIOBBEgjiNy8B191SdY7Q4taeheSaZ2CcSw7iPJe6wqmkdHU7RTdRrNvNds3xkQRkQmmFHzaWJadEuIaM3EAcyYC3mu/s5Nlb0tnvuogde8QXMMwDhEtMjZguTq3qzWfUpVQwdG1zXS/Ihp2DMp2FEFP2e2o5hjeb5/LKv2f2bOzqV2gbbok+JGK2tSiXExtO1H0XZn68YWbmy6RwLHRp2cXGtc66TGEzuJjgltVn6cAVKZc3MNOGO84haFlh+RKnbYBuJWPF3Z1fH+XjRizqzQ/6DPE+qsUdWGjKlTbyYPMrZNsf2T4fFSssX2VVMx5r2MtZtC49k+O4KxadCxTdyK07LF1pjZ6qStZOqeSOI1kdnkNakadSMgcua3mqtvJaATiFx9adEQ0uA90gqLVi23Xwcjksnpna9o9Qs9aQnPaubZKy6DakrdO0czjTMrrdqVTtIvjqVB9YbRudvXn9p1CtDXQLrhvmPRe1ubKqVbFJwTtronjF9mtUNrtIpsLjs8TsCmXA09abzwwZDE8z+nmujJLjGzjxx5SopMcXuLnYkqzTUVFsKdrVxI9B60SAKOqMFI1MqKyGZ7TDcCssy3Oo1GvYYcDPxB4LXaWbgVjbeP4kbgPiky4bez0nQ2nGWlktN1495u0cRvHFWqr3A8OAxH+4ePBeZWG0OpuDmEhwyK9G0LpRtopzk4YPG47COBVxlZzZMfHa6JG1CcZntHolFMn+YqdzY4dg705oJ39vz6rQxIej5cEjqM8OI+fNWA0fsE/o+Hf8lIZWFP5/ZO6FPqWmm0w6o0HdIVfSOk20bvVL7wwMiO9S5JK2zWOOcmkl2WAz5z8k7o+YXJ0jptwDHUiLjs5GIcM2ndgmaV0eXUjWFRzgYcGnINds7JWTyrfFXR0R8Z65ur1/cn0zQo1qFWk+pAcwh10y4DDGBxhZCxVGspspOvOdTY1roaSMAOPILXat0GOpvBaL2IJ23XDLzXGLC0VA1slzSHfZaCJKzlknxT9zox+Pjc5Qd2q9l2LY6VN7HFpMN97CIgTt2YeCpDTNEfVqeA9VdslJrLHXLSbxgOnCJwAG/MriOoN6CZF7pMpxu3M43Ss5ZZUq9jqw+DilKV3V0vyNHaa1OkwPMw6LoGJMid6pHTwADjSeGuJAN4Yxmq2lql6y2Y/eB/0wPJWWCgLJR6YPIl92797GceSp5JN0nWrIj4eOEE5JtuTWvtfX5E9bSIDRUZRc9pF4uyuwSCDgYIhQ2bTpfhToF0DIOyGX8q6IbT+gvNIODLlSL2e2Z7ZXJ1Mb/Ff9z+4JuU+UVfZEMGL4WSfDcX6t/rs0jaPYoNIkMo1HHANa4ngACV0ujXN1lozY7QN9Gr/APNy60jxrMrUtrKrTliPArJPs5pOkYtnZsKytK01KfuPcORw7sklTSlfH+I7HPL4KXhbOpeQl6HrGitLgtzXbs2kQdq8Go6er0z708Dt7lqtCa6B8C8WP/ldkeWw+ah45RNVnhLR7BSrgqbpFjdE60DKp37P0WlZbAQCCCCrTM5I1rjAlZM1LznOO0krQ6Wq3aTuOHfgs7TRne0jLx12yxTCnaoaSmCzidDHqKsU4lQV3KjM5eksQVird/iu5jyC2ltKx+kmRWfzH5QhrRcHsSkF2NB6SNGqH7MnDe05/HsXPslic/3WnnkO9dqx6CkiTPAfFNJinJdM3oAcAQc8QRx3JHtDQXHYJxxwGKTR1jNOk1h2CBwGwKcsnArZpnFaM8dO1H3uiY0NaJN7ON8BDdLOrUagHVe0T1ZEtnGNxVejZzQtGJAbJEH6zD+6vVNIdHUNMUmNYHNa47S120RzXDFyf1P7HsShBNLHFPpp/wDe/wDZyKFFr6T4Avsh0725H4qageksz27aRvt+6feCYG/R7RDgbmIP2mOEduHkp9W7OTVcQOpdcCd4OQ5rKMdpevT/AH++jpySqDnetSX+P37nLaw3JnqzBjeBI8J7itLoJ3SWd1M7Jb2OEjxJ7lFo3QbgKjXiGuwGWYPVcIV3Q+ijRmXAzGAB2bZK3w4pRadHL5fkY5waT2mmjm6t1IqObvb4tP7qFjIr1WbxVHgXDyXdoaJYx5eJmSc8Mc8FP9FaHF10XjmYx71osTpL2ZhLyo85SS7X6mNo0HGhUa1pMup5AnK98EN1Yc6hIa7pb+RgdWM4K2yQhT/Dr1L/AJlNfSq3Zk26s1H2YU3Q17XlzcQQQ4CQSJjFVxqrXc1rHuaGMmMZi8ZMQMe1a91Zu8d6b0w59hVfw8SF/wCjmV1Xd9dP7FL/APKAs5otMC4Wycc5kntJKpaF1c+jvLr96RGUbZ38F2TW4O7o80w1/skcy0RzxV/Djafscy8nKoyjepd/ccWqhp1k2WuN9Kp+Qq7SrSdnY4HZOxRaWZ/Aq/8AjqfkK0XZgfOJbgoX0lOQY/XFNAVjKVWgqNaguw5m5QvoBMVEVg1hqUsHS9vE4jt2jgVtNF66DoxD8N2UcIWCr2ZUnUVEoJlxySifW+sDv4Y4uHkVw2rs6xHqsH2j5LhsOKwzfWdGD6C3Scpg5VWlTypRoxxcoKzk9zlWrPVEMpWgyVxaNEOtVSQDBPeIb6LuUhLp2DE8hiVS0Jo9zqpMYuk95laJEOVD6do611oLjMbgPUrYaG0WaYvP947Njf1SaI0C2kS44uJJ5SV1ltGNdnNOd6QhCjAUqjcE5EI5+k9DtrQTIIwB4bimWLQtwy91+IiRGWU4mVefaI2OPIHzyTPpBxwjx/KseEbv1N1nyKPC9EtSkHYOAPMA+ac1gAgCOSgNY/MN7rybnx/E7yVmNvosl43hNFUbj3fFQuwG7ualmZyP4imA8VeEY7SPRM6Ukx5A+ZTSY3j8LU0Pk4QfxOSGK55A+JA55IgYwBvyJ88ENdAy8A3zUd7PEHm4nwHBADyYHn7rZUb8yJnLAucYy2DipBGwf08OOxNqHj/UB5Y7u9JgRBu4CD9lxPCZOxIW8D+FjfMp4x3d7nZzCaaR3bz7n+48PJAD6RxHxbvO5OtzZpVBvY/8pQ3MYEcOqP1hS1my1w3gjvBQB8zuZyRdUlXAlRwqKFA3psp5bggIAqVKXaqT6OOS69yVBUoYphR9IazDCmdgJ9FxnHatRpWy36ZG0YjmFk3Bc2aPzWdXju40WGuUjKqpioniooRqyw96o16ic+qd6Sz2Z1R0ASSrSsybosaLst+8BujvWl0doxtIfaOZ9AnaOsApMA27VbXVGNHHKVsEIQqIBNenJCkwK1ZmM+gPmYUc/M+jVNWbI/b1wULX8eyZ8G8ioKC7HDsA/Nignt7SfLmiOHgB4uQDjn4k+ASAIicI7A3z2/BIcTv7SfJF2NnbdHmShz+OX2oy4AIACOH9IEfiKaXfN7nsCUDcP6SfNODJP1h3DySGMbiMtuwSNg+si/hj4lrfAKboRz5p10DYEAVi0SMuB6zv0lIGnIT+Fo8+xWekG8JvTDiewoAjDHTke12HcAmmzE5hvaXHfvUxq/ZPl5ppr8u08JyQAjaBkGRnJhvxU0Kt9J4jjAce6FaQB81WxkVHDc52HaobphXtOtuWms3dVqDue5UWhUyhZStQAlIQMHPTCeHiE5BHFID6hWe0xooglzR1TieB+C0KFcoqSoiE3B2jDVKaZTY4mACeS3BoN/lHcE5rAMgAslhNnnv0OBYtXpxfI4Su1ZrG2mIaI81OhaqKRg5N9ghCFRIIQhAAhCEARuCgFM/J+CsOVSqOtmfxHyAlZsod0G8gdnx5JC9u157D/tTeiGGAw4erigHj4geDQkA8FsxdPaDGW88kprRu7x6KO7IynsLtvFKAdgPcB2IAOmPDsBKS+ePcB5lPbTO2e/4JegbuCQyEnjsx60d91Hd3E7N+SsBqVAFcNPHuA2JejO7vce7BTwhAFdlnP2e4+p4nvTm0Dv7gApkIAj6Hi7vjyT0qCgD571up3bdah/3qh73E+q5XgtFr9RjSNo++D3safVZ5+aopCufz7EiUBF7ckMQ5JC6E4tjP4pwbxTA+nUIQtDEEIQgAQhCABCEIAEIQgAQhCAGPKjcydp74VPSVquVrONj3PaefRkjxaryiRSGCg0bPXzToSoUgIhCEAIkKVIkMEiEIAJSoTH1QMyBzIHmgB6iYx21wjZAhQv0tRGdakP8A2M+KqVNbLI3O00fxg+SYHUY2Nspy4FTXywt/zDTyDj5BVavtLsI/5j3cqbvUBFAefe02jGkan2m0z/QB6LJ3AtPr3pula7QKtG9duNabzbpvAu4nCCFmwmy0MCD8wnqMpAOuY8UMamDNDz85JgfUCEIWhiCEIQAIQhAAhCEACEIQAIQhAGT1/tnRNs1X+Su1x5ASfAKa0e0CwsztDT90Pd5Bcv2sH/h6Q31D+UryKsoZaWj2G0e1WxNy6V/JkfnIVCr7YaM9WhUPNzW+UryYJ1Mz4+Skrij0yt7XnfVsze15PkAqVf2sWk+7Tot5h7v7gsQCnNOBQOkap/tNtjsnU28qY/ulVqvtCtp/55HJtMeTVnCMklIYoHR3amutsP8AmavYY7oVOprJaT71orfjd8VQdkCmVMO+EBRYq6QqO96rUP3nuPqoCQUm1I44xzQA+YO7aETe3B27YeW4qNtMRKa1AA53NElTBt5ric2wOYJOe/JMj1QAwnvRcSjESlI7UARkJp5J0pjkxAD4pA4pCh74KAP/2Q=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0" y="4552950"/>
            <a:ext cx="5562599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03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267200"/>
            <a:ext cx="2286000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ctrTitle"/>
          </p:nvPr>
        </p:nvSpPr>
        <p:spPr>
          <a:xfrm>
            <a:off x="228600" y="-1524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Bus Replacements</a:t>
            </a:r>
            <a:endParaRPr lang="en-US" sz="3200" dirty="0">
              <a:solidFill>
                <a:srgbClr val="FFCC99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4953000"/>
          </a:xfrm>
        </p:spPr>
        <p:txBody>
          <a:bodyPr rtlCol="0">
            <a:noAutofit/>
          </a:bodyPr>
          <a:lstStyle/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Approval list will be sent in April and official approval letters will be sent in July</a:t>
            </a: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Order verification/notification that bus is no longer on route must be submitted to </a:t>
            </a:r>
            <a:r>
              <a:rPr lang="en-US" dirty="0">
                <a:solidFill>
                  <a:schemeClr val="bg1"/>
                </a:solidFill>
              </a:rPr>
              <a:t>PED</a:t>
            </a: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All orders must be placed after approval letters are sent out</a:t>
            </a: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All buses should be delivered by</a:t>
            </a:r>
          </a:p>
          <a:p>
            <a:pPr lvl="1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</a:rPr>
              <a:t>April 30</a:t>
            </a:r>
            <a:r>
              <a:rPr lang="en-US" sz="3200" baseline="30000" dirty="0">
                <a:solidFill>
                  <a:srgbClr val="FFFFFF"/>
                </a:solidFill>
              </a:rPr>
              <a:t>th</a:t>
            </a:r>
            <a:r>
              <a:rPr lang="en-US" sz="3200" dirty="0">
                <a:solidFill>
                  <a:srgbClr val="FFFFFF"/>
                </a:solidFill>
              </a:rPr>
              <a:t> 2024</a:t>
            </a:r>
            <a:r>
              <a:rPr lang="en-US" sz="3200" dirty="0">
                <a:solidFill>
                  <a:srgbClr val="FF0000"/>
                </a:solidFill>
              </a:rPr>
              <a:t> (contractor buses)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-15240" y="114300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0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543" y="4953000"/>
            <a:ext cx="288036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ctrTitle"/>
          </p:nvPr>
        </p:nvSpPr>
        <p:spPr>
          <a:xfrm>
            <a:off x="228600" y="-1524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Bus Replacements</a:t>
            </a:r>
            <a:endParaRPr lang="en-US" sz="3200" dirty="0">
              <a:solidFill>
                <a:srgbClr val="FFCC99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4953000"/>
          </a:xfrm>
        </p:spPr>
        <p:txBody>
          <a:bodyPr rtlCol="0">
            <a:noAutofit/>
          </a:bodyPr>
          <a:lstStyle/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No waivers for contractors</a:t>
            </a: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District must have liens on the buses</a:t>
            </a: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Contractors must be approved for financing</a:t>
            </a: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School districts and charter schools must verify with contractors by August 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 if financing has been secured</a:t>
            </a: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Buyers orders must be submitted to PED to verify buses have been ordered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" y="1143000"/>
            <a:ext cx="9144000" cy="1524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2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  <a:latin typeface="Arial Rounded MT Bold" pitchFamily="34" charset="0"/>
              </a:rPr>
              <a:t>Bus Replacements</a:t>
            </a:r>
            <a:br>
              <a:rPr lang="en-US" dirty="0">
                <a:solidFill>
                  <a:srgbClr val="FFCC99"/>
                </a:solidFill>
                <a:latin typeface="Arial Rounded MT Bold" pitchFamily="34" charset="0"/>
              </a:rPr>
            </a:br>
            <a:r>
              <a:rPr lang="en-US" sz="3200" dirty="0">
                <a:solidFill>
                  <a:srgbClr val="FFCC99"/>
                </a:solidFill>
                <a:latin typeface="Arial Rounded MT Bold" pitchFamily="34" charset="0"/>
              </a:rPr>
              <a:t>(Contractor)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991600" cy="5867400"/>
          </a:xfrm>
        </p:spPr>
        <p:txBody>
          <a:bodyPr/>
          <a:lstStyle/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22-8-6 NMSA 1978 – requires the PED to calculate a value for the remaining number of years a bus can be used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Succeeding operator shall purchase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the bus(es) at the lowest appraised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value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Responsibility of the school district to</a:t>
            </a:r>
          </a:p>
          <a:p>
            <a:pPr algn="l" eaLnBrk="1" hangingPunct="1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</a:rPr>
              <a:t>   collect the overpayment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341" name="Picture 5" descr="C:\Documents and Settings\phyllis.bass\Local Settings\Temporary Internet Files\Content.IE5\U4P36B0Q\MP900442456[1].jpg"/>
          <p:cNvPicPr>
            <a:picLocks noChangeAspect="1" noChangeArrowheads="1"/>
          </p:cNvPicPr>
          <p:nvPr/>
        </p:nvPicPr>
        <p:blipFill>
          <a:blip r:embed="rId3" cstate="print"/>
          <a:srcRect l="31667" t="2507" r="52499" b="13496"/>
          <a:stretch>
            <a:fillRect/>
          </a:stretch>
        </p:blipFill>
        <p:spPr bwMode="auto">
          <a:xfrm>
            <a:off x="7731760" y="2362200"/>
            <a:ext cx="13360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823238"/>
      </p:ext>
    </p:extLst>
  </p:cSld>
  <p:clrMapOvr>
    <a:masterClrMapping/>
  </p:clrMapOvr>
</p:sld>
</file>

<file path=ppt/theme/theme1.xml><?xml version="1.0" encoding="utf-8"?>
<a:theme xmlns:a="http://schemas.openxmlformats.org/drawingml/2006/main" name="TRICOLOR">
  <a:themeElements>
    <a:clrScheme name="TRICOLOR 2">
      <a:dk1>
        <a:srgbClr val="006666"/>
      </a:dk1>
      <a:lt1>
        <a:srgbClr val="FFFFCC"/>
      </a:lt1>
      <a:dk2>
        <a:srgbClr val="008080"/>
      </a:dk2>
      <a:lt2>
        <a:srgbClr val="CCECFF"/>
      </a:lt2>
      <a:accent1>
        <a:srgbClr val="3399FF"/>
      </a:accent1>
      <a:accent2>
        <a:srgbClr val="00CCCC"/>
      </a:accent2>
      <a:accent3>
        <a:srgbClr val="AAC0C0"/>
      </a:accent3>
      <a:accent4>
        <a:srgbClr val="DADAAE"/>
      </a:accent4>
      <a:accent5>
        <a:srgbClr val="ADCAFF"/>
      </a:accent5>
      <a:accent6>
        <a:srgbClr val="00B9B9"/>
      </a:accent6>
      <a:hlink>
        <a:srgbClr val="CC00CC"/>
      </a:hlink>
      <a:folHlink>
        <a:srgbClr val="B2B2B2"/>
      </a:folHlink>
    </a:clrScheme>
    <a:fontScheme name="Custom 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ICOLOR 1">
        <a:dk1>
          <a:srgbClr val="000000"/>
        </a:dk1>
        <a:lt1>
          <a:srgbClr val="FFCC66"/>
        </a:lt1>
        <a:dk2>
          <a:srgbClr val="000000"/>
        </a:dk2>
        <a:lt2>
          <a:srgbClr val="996600"/>
        </a:lt2>
        <a:accent1>
          <a:srgbClr val="CBCBCB"/>
        </a:accent1>
        <a:accent2>
          <a:srgbClr val="0066FF"/>
        </a:accent2>
        <a:accent3>
          <a:srgbClr val="FFE2B8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COLOR 2">
        <a:dk1>
          <a:srgbClr val="006666"/>
        </a:dk1>
        <a:lt1>
          <a:srgbClr val="FFFFCC"/>
        </a:lt1>
        <a:dk2>
          <a:srgbClr val="008080"/>
        </a:dk2>
        <a:lt2>
          <a:srgbClr val="CCECFF"/>
        </a:lt2>
        <a:accent1>
          <a:srgbClr val="3399FF"/>
        </a:accent1>
        <a:accent2>
          <a:srgbClr val="00CCCC"/>
        </a:accent2>
        <a:accent3>
          <a:srgbClr val="AAC0C0"/>
        </a:accent3>
        <a:accent4>
          <a:srgbClr val="DADAAE"/>
        </a:accent4>
        <a:accent5>
          <a:srgbClr val="ADCAFF"/>
        </a:accent5>
        <a:accent6>
          <a:srgbClr val="00B9B9"/>
        </a:accent6>
        <a:hlink>
          <a:srgbClr val="CC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COLOR 3">
        <a:dk1>
          <a:srgbClr val="000000"/>
        </a:dk1>
        <a:lt1>
          <a:srgbClr val="00FFFF"/>
        </a:lt1>
        <a:dk2>
          <a:srgbClr val="000066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AAAAB8"/>
        </a:accent3>
        <a:accent4>
          <a:srgbClr val="00DADA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COLOR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COLOR 5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COLOR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COLOR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COLOR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COLOR 9">
        <a:dk1>
          <a:srgbClr val="006666"/>
        </a:dk1>
        <a:lt1>
          <a:srgbClr val="FFFFCC"/>
        </a:lt1>
        <a:dk2>
          <a:srgbClr val="008080"/>
        </a:dk2>
        <a:lt2>
          <a:srgbClr val="CCECFF"/>
        </a:lt2>
        <a:accent1>
          <a:srgbClr val="3399FF"/>
        </a:accent1>
        <a:accent2>
          <a:srgbClr val="00CCCC"/>
        </a:accent2>
        <a:accent3>
          <a:srgbClr val="AAC0C0"/>
        </a:accent3>
        <a:accent4>
          <a:srgbClr val="DADAAE"/>
        </a:accent4>
        <a:accent5>
          <a:srgbClr val="ADCAFF"/>
        </a:accent5>
        <a:accent6>
          <a:srgbClr val="00B9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COLOR 10">
        <a:dk1>
          <a:srgbClr val="006666"/>
        </a:dk1>
        <a:lt1>
          <a:srgbClr val="FFFFCC"/>
        </a:lt1>
        <a:dk2>
          <a:srgbClr val="008080"/>
        </a:dk2>
        <a:lt2>
          <a:srgbClr val="FAC7A0"/>
        </a:lt2>
        <a:accent1>
          <a:srgbClr val="3399FF"/>
        </a:accent1>
        <a:accent2>
          <a:srgbClr val="00CCCC"/>
        </a:accent2>
        <a:accent3>
          <a:srgbClr val="AAC0C0"/>
        </a:accent3>
        <a:accent4>
          <a:srgbClr val="DADAAE"/>
        </a:accent4>
        <a:accent5>
          <a:srgbClr val="ADCAFF"/>
        </a:accent5>
        <a:accent6>
          <a:srgbClr val="00B9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6666"/>
        </a:dk1>
        <a:lt1>
          <a:srgbClr val="FFFFCC"/>
        </a:lt1>
        <a:dk2>
          <a:srgbClr val="008080"/>
        </a:dk2>
        <a:lt2>
          <a:srgbClr val="CCECFF"/>
        </a:lt2>
        <a:accent1>
          <a:srgbClr val="3399FF"/>
        </a:accent1>
        <a:accent2>
          <a:srgbClr val="00CCCC"/>
        </a:accent2>
        <a:accent3>
          <a:srgbClr val="AAC0C0"/>
        </a:accent3>
        <a:accent4>
          <a:srgbClr val="DADAAE"/>
        </a:accent4>
        <a:accent5>
          <a:srgbClr val="ADCAFF"/>
        </a:accent5>
        <a:accent6>
          <a:srgbClr val="00B9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6666"/>
        </a:dk1>
        <a:lt1>
          <a:srgbClr val="FFFFCC"/>
        </a:lt1>
        <a:dk2>
          <a:srgbClr val="008080"/>
        </a:dk2>
        <a:lt2>
          <a:srgbClr val="FAC7A0"/>
        </a:lt2>
        <a:accent1>
          <a:srgbClr val="3399FF"/>
        </a:accent1>
        <a:accent2>
          <a:srgbClr val="00CCCC"/>
        </a:accent2>
        <a:accent3>
          <a:srgbClr val="AAC0C0"/>
        </a:accent3>
        <a:accent4>
          <a:srgbClr val="DADAAE"/>
        </a:accent4>
        <a:accent5>
          <a:srgbClr val="ADCAFF"/>
        </a:accent5>
        <a:accent6>
          <a:srgbClr val="00B9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6666"/>
        </a:dk1>
        <a:lt1>
          <a:srgbClr val="FFFFCC"/>
        </a:lt1>
        <a:dk2>
          <a:srgbClr val="008080"/>
        </a:dk2>
        <a:lt2>
          <a:srgbClr val="CCECFF"/>
        </a:lt2>
        <a:accent1>
          <a:srgbClr val="3399FF"/>
        </a:accent1>
        <a:accent2>
          <a:srgbClr val="00CCCC"/>
        </a:accent2>
        <a:accent3>
          <a:srgbClr val="AAC0C0"/>
        </a:accent3>
        <a:accent4>
          <a:srgbClr val="DADAAE"/>
        </a:accent4>
        <a:accent5>
          <a:srgbClr val="ADCAFF"/>
        </a:accent5>
        <a:accent6>
          <a:srgbClr val="00B9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6666"/>
        </a:dk1>
        <a:lt1>
          <a:srgbClr val="FFFFCC"/>
        </a:lt1>
        <a:dk2>
          <a:srgbClr val="008080"/>
        </a:dk2>
        <a:lt2>
          <a:srgbClr val="FAC7A0"/>
        </a:lt2>
        <a:accent1>
          <a:srgbClr val="3399FF"/>
        </a:accent1>
        <a:accent2>
          <a:srgbClr val="00CCCC"/>
        </a:accent2>
        <a:accent3>
          <a:srgbClr val="AAC0C0"/>
        </a:accent3>
        <a:accent4>
          <a:srgbClr val="DADAAE"/>
        </a:accent4>
        <a:accent5>
          <a:srgbClr val="ADCAFF"/>
        </a:accent5>
        <a:accent6>
          <a:srgbClr val="00B9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Custom 3">
      <a:dk1>
        <a:srgbClr val="FFC000"/>
      </a:dk1>
      <a:lt1>
        <a:sysClr val="window" lastClr="FFFFFF"/>
      </a:lt1>
      <a:dk2>
        <a:srgbClr val="575F6D"/>
      </a:dk2>
      <a:lt2>
        <a:srgbClr val="FFE635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67207</TotalTime>
  <Words>1732</Words>
  <Application>Microsoft Office PowerPoint</Application>
  <PresentationFormat>On-screen Show (4:3)</PresentationFormat>
  <Paragraphs>277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Rounded MT Bold</vt:lpstr>
      <vt:lpstr>Calibri</vt:lpstr>
      <vt:lpstr>Tahoma</vt:lpstr>
      <vt:lpstr>Times New Roman</vt:lpstr>
      <vt:lpstr>TRICOLOR</vt:lpstr>
      <vt:lpstr>Custom Design</vt:lpstr>
      <vt:lpstr>1_Custom Design</vt:lpstr>
      <vt:lpstr>Office Theme</vt:lpstr>
      <vt:lpstr>PowerPoint Presentation</vt:lpstr>
      <vt:lpstr>Contact Us</vt:lpstr>
      <vt:lpstr>Topics</vt:lpstr>
      <vt:lpstr>2023 Legislative Session HB-2</vt:lpstr>
      <vt:lpstr>2023 Legislative Session</vt:lpstr>
      <vt:lpstr>2023 Legislative Session HB-505 Capital Outlay Expenditures</vt:lpstr>
      <vt:lpstr>Bus Replacements</vt:lpstr>
      <vt:lpstr>Bus Replacements</vt:lpstr>
      <vt:lpstr>Bus Replacements (Contractor)</vt:lpstr>
      <vt:lpstr>Bus Replacements (Contractor)</vt:lpstr>
      <vt:lpstr>Bus Replacements (District Owned)</vt:lpstr>
      <vt:lpstr>Budgets (FY24)</vt:lpstr>
      <vt:lpstr>Budgets (FY24)</vt:lpstr>
      <vt:lpstr>Budgets (FY24)</vt:lpstr>
      <vt:lpstr>Budgets (FY24)</vt:lpstr>
      <vt:lpstr>Budgets (FY24)</vt:lpstr>
      <vt:lpstr>Budgets (FY24)</vt:lpstr>
      <vt:lpstr>6.41.4 NMAC (To-and-from transportation in an SUV)</vt:lpstr>
      <vt:lpstr>6.41.4 NMAC (To-and-from transportation in an SUV)</vt:lpstr>
      <vt:lpstr>6.41.4 NMAC (To-and-from transportation in an SUV)</vt:lpstr>
      <vt:lpstr>6.41.4 NMAC (To-and-from transportation in an SUV)</vt:lpstr>
      <vt:lpstr>6.41.4 NMAC (Current CPR Training)</vt:lpstr>
      <vt:lpstr> </vt:lpstr>
      <vt:lpstr> </vt:lpstr>
      <vt:lpstr>School Bus Inspections</vt:lpstr>
      <vt:lpstr>School Bus Inspections</vt:lpstr>
      <vt:lpstr>School Bus Inspections</vt:lpstr>
      <vt:lpstr>School Bus Inspections</vt:lpstr>
      <vt:lpstr>CDL Clearinghouse (What is it?)</vt:lpstr>
      <vt:lpstr>CDL Clearinghouse (Who has to register?)</vt:lpstr>
      <vt:lpstr>CDL Clearinghouse (What is it?)</vt:lpstr>
      <vt:lpstr>Training Classes</vt:lpstr>
      <vt:lpstr>Important Dates</vt:lpstr>
      <vt:lpstr>Important Dates</vt:lpstr>
      <vt:lpstr>Important Dates</vt:lpstr>
      <vt:lpstr>Questions???</vt:lpstr>
    </vt:vector>
  </TitlesOfParts>
  <Company>NMSDE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BUDGET WORKSHOP</dc:title>
  <dc:creator>School Capital Outlay</dc:creator>
  <cp:lastModifiedBy>Marquez, Alyssa, PED</cp:lastModifiedBy>
  <cp:revision>1133</cp:revision>
  <cp:lastPrinted>2020-04-03T17:53:51Z</cp:lastPrinted>
  <dcterms:created xsi:type="dcterms:W3CDTF">2004-02-17T17:10:37Z</dcterms:created>
  <dcterms:modified xsi:type="dcterms:W3CDTF">2023-04-10T14:37:23Z</dcterms:modified>
</cp:coreProperties>
</file>