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62" r:id="rId1"/>
  </p:sldMasterIdLst>
  <p:notesMasterIdLst>
    <p:notesMasterId r:id="rId72"/>
  </p:notesMasterIdLst>
  <p:handoutMasterIdLst>
    <p:handoutMasterId r:id="rId73"/>
  </p:handoutMasterIdLst>
  <p:sldIdLst>
    <p:sldId id="557" r:id="rId2"/>
    <p:sldId id="558" r:id="rId3"/>
    <p:sldId id="559" r:id="rId4"/>
    <p:sldId id="560" r:id="rId5"/>
    <p:sldId id="453" r:id="rId6"/>
    <p:sldId id="442" r:id="rId7"/>
    <p:sldId id="410" r:id="rId8"/>
    <p:sldId id="539" r:id="rId9"/>
    <p:sldId id="561" r:id="rId10"/>
    <p:sldId id="423" r:id="rId11"/>
    <p:sldId id="499" r:id="rId12"/>
    <p:sldId id="562" r:id="rId13"/>
    <p:sldId id="563" r:id="rId14"/>
    <p:sldId id="541" r:id="rId15"/>
    <p:sldId id="497" r:id="rId16"/>
    <p:sldId id="564" r:id="rId17"/>
    <p:sldId id="565" r:id="rId18"/>
    <p:sldId id="528" r:id="rId19"/>
    <p:sldId id="503" r:id="rId20"/>
    <p:sldId id="504" r:id="rId21"/>
    <p:sldId id="505" r:id="rId22"/>
    <p:sldId id="567" r:id="rId23"/>
    <p:sldId id="573" r:id="rId24"/>
    <p:sldId id="566" r:id="rId25"/>
    <p:sldId id="456" r:id="rId26"/>
    <p:sldId id="501" r:id="rId27"/>
    <p:sldId id="506" r:id="rId28"/>
    <p:sldId id="568" r:id="rId29"/>
    <p:sldId id="544" r:id="rId30"/>
    <p:sldId id="508" r:id="rId31"/>
    <p:sldId id="569" r:id="rId32"/>
    <p:sldId id="543" r:id="rId33"/>
    <p:sldId id="571" r:id="rId34"/>
    <p:sldId id="570" r:id="rId35"/>
    <p:sldId id="572" r:id="rId36"/>
    <p:sldId id="576" r:id="rId37"/>
    <p:sldId id="574" r:id="rId38"/>
    <p:sldId id="512" r:id="rId39"/>
    <p:sldId id="514" r:id="rId40"/>
    <p:sldId id="515" r:id="rId41"/>
    <p:sldId id="516" r:id="rId42"/>
    <p:sldId id="577" r:id="rId43"/>
    <p:sldId id="575" r:id="rId44"/>
    <p:sldId id="578" r:id="rId45"/>
    <p:sldId id="549" r:id="rId46"/>
    <p:sldId id="521" r:id="rId47"/>
    <p:sldId id="522" r:id="rId48"/>
    <p:sldId id="483" r:id="rId49"/>
    <p:sldId id="579" r:id="rId50"/>
    <p:sldId id="502" r:id="rId51"/>
    <p:sldId id="525" r:id="rId52"/>
    <p:sldId id="526" r:id="rId53"/>
    <p:sldId id="583" r:id="rId54"/>
    <p:sldId id="581" r:id="rId55"/>
    <p:sldId id="582" r:id="rId56"/>
    <p:sldId id="545" r:id="rId57"/>
    <p:sldId id="518" r:id="rId58"/>
    <p:sldId id="580" r:id="rId59"/>
    <p:sldId id="584" r:id="rId60"/>
    <p:sldId id="552" r:id="rId61"/>
    <p:sldId id="585" r:id="rId62"/>
    <p:sldId id="524" r:id="rId63"/>
    <p:sldId id="586" r:id="rId64"/>
    <p:sldId id="587" r:id="rId65"/>
    <p:sldId id="555" r:id="rId66"/>
    <p:sldId id="492" r:id="rId67"/>
    <p:sldId id="556" r:id="rId68"/>
    <p:sldId id="530" r:id="rId69"/>
    <p:sldId id="588" r:id="rId70"/>
    <p:sldId id="337" r:id="rId7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00FF00"/>
    <a:srgbClr val="FFCCCC"/>
    <a:srgbClr val="00FFCC"/>
    <a:srgbClr val="CCCCFF"/>
    <a:srgbClr val="FF914D"/>
    <a:srgbClr val="990099"/>
    <a:srgbClr val="CC99FF"/>
    <a:srgbClr val="CC00FF"/>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59" autoAdjust="0"/>
    <p:restoredTop sz="93529" autoAdjust="0"/>
  </p:normalViewPr>
  <p:slideViewPr>
    <p:cSldViewPr snapToGrid="0">
      <p:cViewPr varScale="1">
        <p:scale>
          <a:sx n="82" d="100"/>
          <a:sy n="82" d="100"/>
        </p:scale>
        <p:origin x="595"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816"/>
    </p:cViewPr>
  </p:sorterViewPr>
  <p:notesViewPr>
    <p:cSldViewPr snapToGrid="0" showGuides="1">
      <p:cViewPr varScale="1">
        <p:scale>
          <a:sx n="69" d="100"/>
          <a:sy n="6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600" dirty="0">
                <a:solidFill>
                  <a:schemeClr val="accent5"/>
                </a:solidFill>
              </a:rPr>
              <a:t>FFY 2014 – FFYY 2019 4 Year</a:t>
            </a:r>
            <a:r>
              <a:rPr lang="en-US" sz="1600" baseline="0" dirty="0">
                <a:solidFill>
                  <a:schemeClr val="accent5"/>
                </a:solidFill>
              </a:rPr>
              <a:t> Cohort </a:t>
            </a:r>
            <a:r>
              <a:rPr lang="en-US" sz="1600" dirty="0">
                <a:solidFill>
                  <a:schemeClr val="accent5"/>
                </a:solidFill>
              </a:rPr>
              <a:t>Graduation Rates</a:t>
            </a:r>
          </a:p>
        </c:rich>
      </c:tx>
      <c:layout>
        <c:manualLayout>
          <c:xMode val="edge"/>
          <c:yMode val="edge"/>
          <c:x val="0.19210440990613456"/>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147208660906736E-2"/>
          <c:y val="0.13164716029177825"/>
          <c:w val="0.89340006147266871"/>
          <c:h val="0.7036677379651004"/>
        </c:manualLayout>
      </c:layout>
      <c:lineChart>
        <c:grouping val="standard"/>
        <c:varyColors val="0"/>
        <c:ser>
          <c:idx val="0"/>
          <c:order val="0"/>
          <c:tx>
            <c:strRef>
              <c:f>Sheet1!$B$1</c:f>
              <c:strCache>
                <c:ptCount val="1"/>
                <c:pt idx="0">
                  <c:v>Data</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2014</c:v>
                </c:pt>
                <c:pt idx="1">
                  <c:v>2015</c:v>
                </c:pt>
                <c:pt idx="2">
                  <c:v>2016</c:v>
                </c:pt>
                <c:pt idx="3">
                  <c:v>2017</c:v>
                </c:pt>
                <c:pt idx="4">
                  <c:v>2018</c:v>
                </c:pt>
                <c:pt idx="5">
                  <c:v>2019</c:v>
                </c:pt>
              </c:numCache>
            </c:numRef>
          </c:cat>
          <c:val>
            <c:numRef>
              <c:f>Sheet1!$B$2:$B$7</c:f>
              <c:numCache>
                <c:formatCode>0.00%</c:formatCode>
                <c:ptCount val="6"/>
                <c:pt idx="0">
                  <c:v>0.56489999999999996</c:v>
                </c:pt>
                <c:pt idx="1">
                  <c:v>0.59319999999999995</c:v>
                </c:pt>
                <c:pt idx="2">
                  <c:v>0.61850000000000005</c:v>
                </c:pt>
                <c:pt idx="3">
                  <c:v>0.61539999999999995</c:v>
                </c:pt>
                <c:pt idx="4">
                  <c:v>0.65600000000000003</c:v>
                </c:pt>
                <c:pt idx="5">
                  <c:v>0.64659999999999995</c:v>
                </c:pt>
              </c:numCache>
            </c:numRef>
          </c:val>
          <c:smooth val="0"/>
          <c:extLst>
            <c:ext xmlns:c16="http://schemas.microsoft.com/office/drawing/2014/chart" uri="{C3380CC4-5D6E-409C-BE32-E72D297353CC}">
              <c16:uniqueId val="{00000000-DA28-49A4-B607-B995DA53A9D3}"/>
            </c:ext>
          </c:extLst>
        </c:ser>
        <c:ser>
          <c:idx val="1"/>
          <c:order val="1"/>
          <c:tx>
            <c:strRef>
              <c:f>Sheet1!$C$1</c:f>
              <c:strCache>
                <c:ptCount val="1"/>
                <c:pt idx="0">
                  <c:v>Target</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2014</c:v>
                </c:pt>
                <c:pt idx="1">
                  <c:v>2015</c:v>
                </c:pt>
                <c:pt idx="2">
                  <c:v>2016</c:v>
                </c:pt>
                <c:pt idx="3">
                  <c:v>2017</c:v>
                </c:pt>
                <c:pt idx="4">
                  <c:v>2018</c:v>
                </c:pt>
                <c:pt idx="5">
                  <c:v>2019</c:v>
                </c:pt>
              </c:numCache>
            </c:numRef>
          </c:cat>
          <c:val>
            <c:numRef>
              <c:f>Sheet1!$C$2:$C$7</c:f>
              <c:numCache>
                <c:formatCode>0.00%</c:formatCode>
                <c:ptCount val="6"/>
                <c:pt idx="0">
                  <c:v>0.73699999999999999</c:v>
                </c:pt>
                <c:pt idx="1">
                  <c:v>0.75600000000000001</c:v>
                </c:pt>
                <c:pt idx="2">
                  <c:v>0.77400000000000002</c:v>
                </c:pt>
                <c:pt idx="3">
                  <c:v>0.77400000000000002</c:v>
                </c:pt>
                <c:pt idx="4">
                  <c:v>0.77400000000000002</c:v>
                </c:pt>
                <c:pt idx="5">
                  <c:v>0.77400000000000002</c:v>
                </c:pt>
              </c:numCache>
            </c:numRef>
          </c:val>
          <c:smooth val="0"/>
          <c:extLst>
            <c:ext xmlns:c16="http://schemas.microsoft.com/office/drawing/2014/chart" uri="{C3380CC4-5D6E-409C-BE32-E72D297353CC}">
              <c16:uniqueId val="{00000001-DA28-49A4-B607-B995DA53A9D3}"/>
            </c:ext>
          </c:extLst>
        </c:ser>
        <c:dLbls>
          <c:dLblPos val="ctr"/>
          <c:showLegendKey val="0"/>
          <c:showVal val="1"/>
          <c:showCatName val="0"/>
          <c:showSerName val="0"/>
          <c:showPercent val="0"/>
          <c:showBubbleSize val="0"/>
        </c:dLbls>
        <c:smooth val="0"/>
        <c:axId val="1856128368"/>
        <c:axId val="1856132112"/>
      </c:lineChart>
      <c:catAx>
        <c:axId val="1856128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6132112"/>
        <c:crosses val="autoZero"/>
        <c:auto val="1"/>
        <c:lblAlgn val="ctr"/>
        <c:lblOffset val="100"/>
        <c:noMultiLvlLbl val="0"/>
      </c:catAx>
      <c:valAx>
        <c:axId val="18561321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6128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Less than 40% of Day</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Data</c:v>
                </c:pt>
              </c:strCache>
            </c:strRef>
          </c:tx>
          <c:spPr>
            <a:ln w="28575" cap="rnd">
              <a:solidFill>
                <a:schemeClr val="accent6"/>
              </a:solidFill>
              <a:round/>
            </a:ln>
            <a:effectLst/>
          </c:spPr>
          <c:marker>
            <c:symbol val="none"/>
          </c:marker>
          <c:dLbls>
            <c:dLbl>
              <c:idx val="1"/>
              <c:layout>
                <c:manualLayout>
                  <c:x val="-5.8007408587627554E-2"/>
                  <c:y val="-6.5314269926785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0AA-4CCA-B238-B0961A9679B3}"/>
                </c:ext>
              </c:extLst>
            </c:dLbl>
            <c:dLbl>
              <c:idx val="4"/>
              <c:layout>
                <c:manualLayout>
                  <c:x val="-9.1077682431303028E-2"/>
                  <c:y val="3.41009347515771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0AA-4CCA-B238-B0961A9679B3}"/>
                </c:ext>
              </c:extLst>
            </c:dLbl>
            <c:dLbl>
              <c:idx val="5"/>
              <c:layout>
                <c:manualLayout>
                  <c:x val="-7.8783580283541793E-2"/>
                  <c:y val="5.4568771008886942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9.3278841160317427E-2"/>
                      <c:h val="5.7529354883271169E-2"/>
                    </c:manualLayout>
                  </c15:layout>
                </c:ext>
                <c:ext xmlns:c16="http://schemas.microsoft.com/office/drawing/2014/chart" uri="{C3380CC4-5D6E-409C-BE32-E72D297353CC}">
                  <c16:uniqueId val="{00000003-60AA-4CCA-B238-B0961A9679B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2016</c:v>
                </c:pt>
                <c:pt idx="1">
                  <c:v>2017</c:v>
                </c:pt>
                <c:pt idx="2">
                  <c:v>2018</c:v>
                </c:pt>
                <c:pt idx="3">
                  <c:v>2019</c:v>
                </c:pt>
                <c:pt idx="4">
                  <c:v>2020</c:v>
                </c:pt>
                <c:pt idx="5">
                  <c:v>2021</c:v>
                </c:pt>
              </c:numCache>
            </c:numRef>
          </c:cat>
          <c:val>
            <c:numRef>
              <c:f>Sheet1!$B$2:$B$7</c:f>
              <c:numCache>
                <c:formatCode>0.00%</c:formatCode>
                <c:ptCount val="6"/>
                <c:pt idx="0">
                  <c:v>0.1862</c:v>
                </c:pt>
                <c:pt idx="1">
                  <c:v>0.18140000000000001</c:v>
                </c:pt>
                <c:pt idx="2">
                  <c:v>0.17660000000000001</c:v>
                </c:pt>
                <c:pt idx="3">
                  <c:v>0.17100000000000001</c:v>
                </c:pt>
                <c:pt idx="4">
                  <c:v>0.16420000000000001</c:v>
                </c:pt>
                <c:pt idx="5">
                  <c:v>0.1603</c:v>
                </c:pt>
              </c:numCache>
            </c:numRef>
          </c:val>
          <c:smooth val="0"/>
          <c:extLst>
            <c:ext xmlns:c16="http://schemas.microsoft.com/office/drawing/2014/chart" uri="{C3380CC4-5D6E-409C-BE32-E72D297353CC}">
              <c16:uniqueId val="{00000000-8E28-43F1-AE0B-710F8F315C53}"/>
            </c:ext>
          </c:extLst>
        </c:ser>
        <c:ser>
          <c:idx val="1"/>
          <c:order val="1"/>
          <c:tx>
            <c:strRef>
              <c:f>Sheet1!$C$1</c:f>
              <c:strCache>
                <c:ptCount val="1"/>
                <c:pt idx="0">
                  <c:v>Target</c:v>
                </c:pt>
              </c:strCache>
            </c:strRef>
          </c:tx>
          <c:spPr>
            <a:ln w="28575" cap="rnd">
              <a:solidFill>
                <a:schemeClr val="accent5"/>
              </a:solidFill>
              <a:round/>
            </a:ln>
            <a:effectLst/>
          </c:spPr>
          <c:marker>
            <c:symbol val="none"/>
          </c:marker>
          <c:dLbls>
            <c:dLbl>
              <c:idx val="5"/>
              <c:layout>
                <c:manualLayout>
                  <c:x val="-4.157952220940677E-2"/>
                  <c:y val="-5.36183634940370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0AA-4CCA-B238-B0961A9679B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2016</c:v>
                </c:pt>
                <c:pt idx="1">
                  <c:v>2017</c:v>
                </c:pt>
                <c:pt idx="2">
                  <c:v>2018</c:v>
                </c:pt>
                <c:pt idx="3">
                  <c:v>2019</c:v>
                </c:pt>
                <c:pt idx="4">
                  <c:v>2020</c:v>
                </c:pt>
                <c:pt idx="5">
                  <c:v>2021</c:v>
                </c:pt>
              </c:numCache>
            </c:numRef>
          </c:cat>
          <c:val>
            <c:numRef>
              <c:f>Sheet1!$C$2:$C$7</c:f>
              <c:numCache>
                <c:formatCode>0.00%</c:formatCode>
                <c:ptCount val="6"/>
                <c:pt idx="0">
                  <c:v>0.18</c:v>
                </c:pt>
                <c:pt idx="1">
                  <c:v>0.18</c:v>
                </c:pt>
                <c:pt idx="2">
                  <c:v>0.18</c:v>
                </c:pt>
                <c:pt idx="3">
                  <c:v>0.18</c:v>
                </c:pt>
                <c:pt idx="4">
                  <c:v>0.16589999999999999</c:v>
                </c:pt>
                <c:pt idx="5">
                  <c:v>0.1608</c:v>
                </c:pt>
              </c:numCache>
            </c:numRef>
          </c:val>
          <c:smooth val="0"/>
          <c:extLst>
            <c:ext xmlns:c16="http://schemas.microsoft.com/office/drawing/2014/chart" uri="{C3380CC4-5D6E-409C-BE32-E72D297353CC}">
              <c16:uniqueId val="{00000001-8E28-43F1-AE0B-710F8F315C53}"/>
            </c:ext>
          </c:extLst>
        </c:ser>
        <c:dLbls>
          <c:dLblPos val="t"/>
          <c:showLegendKey val="0"/>
          <c:showVal val="1"/>
          <c:showCatName val="0"/>
          <c:showSerName val="0"/>
          <c:showPercent val="0"/>
          <c:showBubbleSize val="0"/>
        </c:dLbls>
        <c:smooth val="0"/>
        <c:axId val="1805819728"/>
        <c:axId val="1805812240"/>
      </c:lineChart>
      <c:catAx>
        <c:axId val="1805819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5812240"/>
        <c:crosses val="autoZero"/>
        <c:auto val="1"/>
        <c:lblAlgn val="ctr"/>
        <c:lblOffset val="100"/>
        <c:noMultiLvlLbl val="0"/>
      </c:catAx>
      <c:valAx>
        <c:axId val="180581224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5819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Separate schools, residential facilities, or homebound/hospital placements</a:t>
            </a:r>
          </a:p>
        </c:rich>
      </c:tx>
      <c:layout>
        <c:manualLayout>
          <c:xMode val="edge"/>
          <c:yMode val="edge"/>
          <c:x val="0.21645169353830768"/>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Data</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2016</c:v>
                </c:pt>
                <c:pt idx="1">
                  <c:v>2017</c:v>
                </c:pt>
                <c:pt idx="2">
                  <c:v>2018</c:v>
                </c:pt>
                <c:pt idx="3">
                  <c:v>2019</c:v>
                </c:pt>
                <c:pt idx="4">
                  <c:v>2020</c:v>
                </c:pt>
                <c:pt idx="5">
                  <c:v>2021</c:v>
                </c:pt>
              </c:numCache>
            </c:numRef>
          </c:cat>
          <c:val>
            <c:numRef>
              <c:f>Sheet1!$B$2:$B$7</c:f>
              <c:numCache>
                <c:formatCode>0.00%</c:formatCode>
                <c:ptCount val="6"/>
                <c:pt idx="0">
                  <c:v>8.6999999999999994E-3</c:v>
                </c:pt>
                <c:pt idx="1">
                  <c:v>7.9000000000000008E-3</c:v>
                </c:pt>
                <c:pt idx="2">
                  <c:v>8.5000000000000006E-3</c:v>
                </c:pt>
                <c:pt idx="3">
                  <c:v>3.8999999999999998E-3</c:v>
                </c:pt>
                <c:pt idx="4">
                  <c:v>6.7999999999999996E-3</c:v>
                </c:pt>
                <c:pt idx="5">
                  <c:v>7.4000000000000003E-3</c:v>
                </c:pt>
              </c:numCache>
            </c:numRef>
          </c:val>
          <c:smooth val="0"/>
          <c:extLst>
            <c:ext xmlns:c16="http://schemas.microsoft.com/office/drawing/2014/chart" uri="{C3380CC4-5D6E-409C-BE32-E72D297353CC}">
              <c16:uniqueId val="{00000000-33D6-4F22-9096-4810189A77C6}"/>
            </c:ext>
          </c:extLst>
        </c:ser>
        <c:ser>
          <c:idx val="1"/>
          <c:order val="1"/>
          <c:tx>
            <c:strRef>
              <c:f>Sheet1!$C$1</c:f>
              <c:strCache>
                <c:ptCount val="1"/>
                <c:pt idx="0">
                  <c:v>Target</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2016</c:v>
                </c:pt>
                <c:pt idx="1">
                  <c:v>2017</c:v>
                </c:pt>
                <c:pt idx="2">
                  <c:v>2018</c:v>
                </c:pt>
                <c:pt idx="3">
                  <c:v>2019</c:v>
                </c:pt>
                <c:pt idx="4">
                  <c:v>2020</c:v>
                </c:pt>
                <c:pt idx="5">
                  <c:v>2021</c:v>
                </c:pt>
              </c:numCache>
            </c:numRef>
          </c:cat>
          <c:val>
            <c:numRef>
              <c:f>Sheet1!$C$2:$C$7</c:f>
              <c:numCache>
                <c:formatCode>0.00%</c:formatCode>
                <c:ptCount val="6"/>
                <c:pt idx="0">
                  <c:v>9.1000000000000004E-3</c:v>
                </c:pt>
                <c:pt idx="1">
                  <c:v>9.1000000000000004E-3</c:v>
                </c:pt>
                <c:pt idx="2">
                  <c:v>9.1000000000000004E-3</c:v>
                </c:pt>
                <c:pt idx="3">
                  <c:v>9.1000000000000004E-3</c:v>
                </c:pt>
                <c:pt idx="4">
                  <c:v>3.8999999999999998E-3</c:v>
                </c:pt>
                <c:pt idx="5">
                  <c:v>3.8E-3</c:v>
                </c:pt>
              </c:numCache>
            </c:numRef>
          </c:val>
          <c:smooth val="0"/>
          <c:extLst>
            <c:ext xmlns:c16="http://schemas.microsoft.com/office/drawing/2014/chart" uri="{C3380CC4-5D6E-409C-BE32-E72D297353CC}">
              <c16:uniqueId val="{00000001-33D6-4F22-9096-4810189A77C6}"/>
            </c:ext>
          </c:extLst>
        </c:ser>
        <c:dLbls>
          <c:dLblPos val="t"/>
          <c:showLegendKey val="0"/>
          <c:showVal val="1"/>
          <c:showCatName val="0"/>
          <c:showSerName val="0"/>
          <c:showPercent val="0"/>
          <c:showBubbleSize val="0"/>
        </c:dLbls>
        <c:smooth val="0"/>
        <c:axId val="1814113920"/>
        <c:axId val="1814119744"/>
      </c:lineChart>
      <c:catAx>
        <c:axId val="1814113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119744"/>
        <c:crosses val="autoZero"/>
        <c:auto val="1"/>
        <c:lblAlgn val="ctr"/>
        <c:lblOffset val="100"/>
        <c:noMultiLvlLbl val="0"/>
      </c:catAx>
      <c:valAx>
        <c:axId val="181411974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113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Regular Early Childhood Classroom (RECC)</a:t>
            </a:r>
            <a:r>
              <a:rPr lang="en-US" baseline="0" dirty="0"/>
              <a:t> and Receiving Majority Services in RECC</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Data</c:v>
                </c:pt>
              </c:strCache>
            </c:strRef>
          </c:tx>
          <c:spPr>
            <a:ln w="28575" cap="rnd">
              <a:solidFill>
                <a:schemeClr val="dk1">
                  <a:tint val="88500"/>
                </a:schemeClr>
              </a:solidFill>
              <a:round/>
            </a:ln>
            <a:effectLst/>
          </c:spPr>
          <c:marker>
            <c:symbol val="circle"/>
            <c:size val="5"/>
            <c:spPr>
              <a:solidFill>
                <a:schemeClr val="dk1">
                  <a:tint val="88500"/>
                </a:schemeClr>
              </a:solidFill>
              <a:ln w="9525">
                <a:solidFill>
                  <a:schemeClr val="dk1">
                    <a:tint val="885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Sheet1!$B$2:$B$9</c:f>
              <c:numCache>
                <c:formatCode>0.00%</c:formatCode>
                <c:ptCount val="8"/>
                <c:pt idx="0">
                  <c:v>0.44900000000000001</c:v>
                </c:pt>
                <c:pt idx="1">
                  <c:v>0.43859999999999999</c:v>
                </c:pt>
                <c:pt idx="2">
                  <c:v>0.41570000000000001</c:v>
                </c:pt>
                <c:pt idx="3">
                  <c:v>0.44119999999999998</c:v>
                </c:pt>
                <c:pt idx="4">
                  <c:v>0.46129999999999999</c:v>
                </c:pt>
                <c:pt idx="5">
                  <c:v>0.52080000000000004</c:v>
                </c:pt>
                <c:pt idx="6">
                  <c:v>0.53380000000000005</c:v>
                </c:pt>
                <c:pt idx="7">
                  <c:v>0.5171</c:v>
                </c:pt>
              </c:numCache>
            </c:numRef>
          </c:val>
          <c:smooth val="0"/>
          <c:extLst>
            <c:ext xmlns:c16="http://schemas.microsoft.com/office/drawing/2014/chart" uri="{C3380CC4-5D6E-409C-BE32-E72D297353CC}">
              <c16:uniqueId val="{00000000-A966-420D-B3A4-438B0A367283}"/>
            </c:ext>
          </c:extLst>
        </c:ser>
        <c:ser>
          <c:idx val="1"/>
          <c:order val="1"/>
          <c:tx>
            <c:strRef>
              <c:f>Sheet1!$C$1</c:f>
              <c:strCache>
                <c:ptCount val="1"/>
                <c:pt idx="0">
                  <c:v>Target</c:v>
                </c:pt>
              </c:strCache>
            </c:strRef>
          </c:tx>
          <c:spPr>
            <a:ln w="28575" cap="rnd">
              <a:solidFill>
                <a:schemeClr val="dk1">
                  <a:tint val="55000"/>
                </a:schemeClr>
              </a:solidFill>
              <a:round/>
            </a:ln>
            <a:effectLst/>
          </c:spPr>
          <c:marker>
            <c:symbol val="circle"/>
            <c:size val="5"/>
            <c:spPr>
              <a:solidFill>
                <a:schemeClr val="dk1">
                  <a:tint val="55000"/>
                </a:schemeClr>
              </a:solidFill>
              <a:ln w="9525">
                <a:solidFill>
                  <a:schemeClr val="dk1">
                    <a:tint val="55000"/>
                  </a:schemeClr>
                </a:solidFill>
              </a:ln>
              <a:effectLst/>
            </c:spPr>
          </c:marker>
          <c:dLbls>
            <c:dLbl>
              <c:idx val="6"/>
              <c:layout>
                <c:manualLayout>
                  <c:x val="-6.0882504591525589E-2"/>
                  <c:y val="5.16447944006998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285-4B45-8EC9-22A89CD724B1}"/>
                </c:ext>
              </c:extLst>
            </c:dLbl>
            <c:dLbl>
              <c:idx val="7"/>
              <c:layout>
                <c:manualLayout>
                  <c:x val="-1.5728178142513798E-2"/>
                  <c:y val="5.7492747617074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285-4B45-8EC9-22A89CD724B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Sheet1!$C$2:$C$9</c:f>
              <c:numCache>
                <c:formatCode>0.00%</c:formatCode>
                <c:ptCount val="8"/>
                <c:pt idx="0">
                  <c:v>0.5</c:v>
                </c:pt>
                <c:pt idx="1">
                  <c:v>0.5</c:v>
                </c:pt>
                <c:pt idx="2">
                  <c:v>0.52</c:v>
                </c:pt>
                <c:pt idx="3">
                  <c:v>0.52</c:v>
                </c:pt>
                <c:pt idx="4">
                  <c:v>0.52</c:v>
                </c:pt>
                <c:pt idx="5">
                  <c:v>0.52</c:v>
                </c:pt>
                <c:pt idx="6">
                  <c:v>0.52580000000000005</c:v>
                </c:pt>
                <c:pt idx="7">
                  <c:v>0.53080000000000005</c:v>
                </c:pt>
              </c:numCache>
            </c:numRef>
          </c:val>
          <c:smooth val="0"/>
          <c:extLst>
            <c:ext xmlns:c16="http://schemas.microsoft.com/office/drawing/2014/chart" uri="{C3380CC4-5D6E-409C-BE32-E72D297353CC}">
              <c16:uniqueId val="{00000001-A966-420D-B3A4-438B0A367283}"/>
            </c:ext>
          </c:extLst>
        </c:ser>
        <c:dLbls>
          <c:dLblPos val="t"/>
          <c:showLegendKey val="0"/>
          <c:showVal val="1"/>
          <c:showCatName val="0"/>
          <c:showSerName val="0"/>
          <c:showPercent val="0"/>
          <c:showBubbleSize val="0"/>
        </c:dLbls>
        <c:marker val="1"/>
        <c:smooth val="0"/>
        <c:axId val="1814113504"/>
        <c:axId val="1814116832"/>
      </c:lineChart>
      <c:catAx>
        <c:axId val="1814113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116832"/>
        <c:crosses val="autoZero"/>
        <c:auto val="1"/>
        <c:lblAlgn val="ctr"/>
        <c:lblOffset val="100"/>
        <c:noMultiLvlLbl val="0"/>
      </c:catAx>
      <c:valAx>
        <c:axId val="181411683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113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Separate Special Education</a:t>
            </a:r>
            <a:r>
              <a:rPr lang="en-US" baseline="0" dirty="0"/>
              <a:t> Class/School</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Data</c:v>
                </c:pt>
              </c:strCache>
            </c:strRef>
          </c:tx>
          <c:spPr>
            <a:ln w="28575" cap="rnd">
              <a:solidFill>
                <a:schemeClr val="dk1">
                  <a:tint val="88500"/>
                </a:schemeClr>
              </a:solidFill>
              <a:round/>
            </a:ln>
            <a:effectLst/>
          </c:spPr>
          <c:marker>
            <c:symbol val="circle"/>
            <c:size val="5"/>
            <c:spPr>
              <a:solidFill>
                <a:schemeClr val="dk1">
                  <a:tint val="88500"/>
                </a:schemeClr>
              </a:solidFill>
              <a:ln w="9525">
                <a:solidFill>
                  <a:schemeClr val="dk1">
                    <a:tint val="885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Sheet1!$B$2:$B$9</c:f>
              <c:numCache>
                <c:formatCode>0.00%</c:formatCode>
                <c:ptCount val="8"/>
                <c:pt idx="0">
                  <c:v>0.4173</c:v>
                </c:pt>
                <c:pt idx="1">
                  <c:v>0.42259999999999998</c:v>
                </c:pt>
                <c:pt idx="2">
                  <c:v>0.4375</c:v>
                </c:pt>
                <c:pt idx="3">
                  <c:v>0.40489999999999998</c:v>
                </c:pt>
                <c:pt idx="4">
                  <c:v>0.25519999999999998</c:v>
                </c:pt>
                <c:pt idx="5">
                  <c:v>0.32829999999999998</c:v>
                </c:pt>
                <c:pt idx="6">
                  <c:v>0.3019</c:v>
                </c:pt>
                <c:pt idx="7">
                  <c:v>0.2918</c:v>
                </c:pt>
              </c:numCache>
            </c:numRef>
          </c:val>
          <c:smooth val="0"/>
          <c:extLst>
            <c:ext xmlns:c16="http://schemas.microsoft.com/office/drawing/2014/chart" uri="{C3380CC4-5D6E-409C-BE32-E72D297353CC}">
              <c16:uniqueId val="{00000000-885C-4928-B606-AF66FC1BE483}"/>
            </c:ext>
          </c:extLst>
        </c:ser>
        <c:ser>
          <c:idx val="1"/>
          <c:order val="1"/>
          <c:tx>
            <c:strRef>
              <c:f>Sheet1!$C$1</c:f>
              <c:strCache>
                <c:ptCount val="1"/>
                <c:pt idx="0">
                  <c:v>Target</c:v>
                </c:pt>
              </c:strCache>
            </c:strRef>
          </c:tx>
          <c:spPr>
            <a:ln w="28575" cap="rnd">
              <a:solidFill>
                <a:schemeClr val="dk1">
                  <a:tint val="55000"/>
                </a:schemeClr>
              </a:solidFill>
              <a:round/>
            </a:ln>
            <a:effectLst/>
          </c:spPr>
          <c:marker>
            <c:symbol val="circle"/>
            <c:size val="5"/>
            <c:spPr>
              <a:solidFill>
                <a:schemeClr val="dk1">
                  <a:tint val="55000"/>
                </a:schemeClr>
              </a:solidFill>
              <a:ln w="9525">
                <a:solidFill>
                  <a:schemeClr val="dk1">
                    <a:tint val="55000"/>
                  </a:schemeClr>
                </a:solidFill>
              </a:ln>
              <a:effectLst/>
            </c:spPr>
          </c:marker>
          <c:dLbls>
            <c:dLbl>
              <c:idx val="4"/>
              <c:layout>
                <c:manualLayout>
                  <c:x val="-6.7018799360467049E-2"/>
                  <c:y val="6.33407008334484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B4A-4C2B-8286-09967B9C6CA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Sheet1!$C$2:$C$9</c:f>
              <c:numCache>
                <c:formatCode>0.00%</c:formatCode>
                <c:ptCount val="8"/>
                <c:pt idx="0">
                  <c:v>0.3</c:v>
                </c:pt>
                <c:pt idx="1">
                  <c:v>0.28000000000000003</c:v>
                </c:pt>
                <c:pt idx="2">
                  <c:v>0.26</c:v>
                </c:pt>
                <c:pt idx="3">
                  <c:v>0.26</c:v>
                </c:pt>
                <c:pt idx="4">
                  <c:v>0.26</c:v>
                </c:pt>
                <c:pt idx="5">
                  <c:v>0.26</c:v>
                </c:pt>
                <c:pt idx="6">
                  <c:v>0.32329999999999998</c:v>
                </c:pt>
                <c:pt idx="7">
                  <c:v>0.31830000000000003</c:v>
                </c:pt>
              </c:numCache>
            </c:numRef>
          </c:val>
          <c:smooth val="0"/>
          <c:extLst>
            <c:ext xmlns:c16="http://schemas.microsoft.com/office/drawing/2014/chart" uri="{C3380CC4-5D6E-409C-BE32-E72D297353CC}">
              <c16:uniqueId val="{00000001-885C-4928-B606-AF66FC1BE483}"/>
            </c:ext>
          </c:extLst>
        </c:ser>
        <c:dLbls>
          <c:dLblPos val="t"/>
          <c:showLegendKey val="0"/>
          <c:showVal val="1"/>
          <c:showCatName val="0"/>
          <c:showSerName val="0"/>
          <c:showPercent val="0"/>
          <c:showBubbleSize val="0"/>
        </c:dLbls>
        <c:marker val="1"/>
        <c:smooth val="0"/>
        <c:axId val="1856142928"/>
        <c:axId val="1856148336"/>
      </c:lineChart>
      <c:catAx>
        <c:axId val="1856142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6148336"/>
        <c:crosses val="autoZero"/>
        <c:auto val="1"/>
        <c:lblAlgn val="ctr"/>
        <c:lblOffset val="100"/>
        <c:noMultiLvlLbl val="0"/>
      </c:catAx>
      <c:valAx>
        <c:axId val="18561483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6142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Indicat</a:t>
            </a:r>
            <a:r>
              <a:rPr lang="en-US" baseline="0" dirty="0"/>
              <a:t>or 6C</a:t>
            </a:r>
            <a:endParaRPr lang="en-US" dirty="0"/>
          </a:p>
        </c:rich>
      </c:tx>
      <c:layout>
        <c:manualLayout>
          <c:xMode val="edge"/>
          <c:yMode val="edge"/>
          <c:x val="0.42846285514023857"/>
          <c:y val="1.2291153224709863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Targets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2020</c:v>
                </c:pt>
                <c:pt idx="1">
                  <c:v>2021</c:v>
                </c:pt>
                <c:pt idx="2">
                  <c:v>2022</c:v>
                </c:pt>
                <c:pt idx="3">
                  <c:v>2023</c:v>
                </c:pt>
                <c:pt idx="4">
                  <c:v>2024</c:v>
                </c:pt>
                <c:pt idx="5">
                  <c:v>2025</c:v>
                </c:pt>
              </c:numCache>
            </c:numRef>
          </c:cat>
          <c:val>
            <c:numRef>
              <c:f>Sheet1!$B$2:$B$7</c:f>
              <c:numCache>
                <c:formatCode>0.00%</c:formatCode>
                <c:ptCount val="6"/>
                <c:pt idx="0">
                  <c:v>0.245</c:v>
                </c:pt>
                <c:pt idx="1">
                  <c:v>0.24</c:v>
                </c:pt>
                <c:pt idx="2">
                  <c:v>0.23</c:v>
                </c:pt>
                <c:pt idx="3">
                  <c:v>0.215</c:v>
                </c:pt>
                <c:pt idx="4">
                  <c:v>0.19500000000000001</c:v>
                </c:pt>
                <c:pt idx="5">
                  <c:v>0.17</c:v>
                </c:pt>
              </c:numCache>
            </c:numRef>
          </c:val>
          <c:smooth val="0"/>
          <c:extLst>
            <c:ext xmlns:c16="http://schemas.microsoft.com/office/drawing/2014/chart" uri="{C3380CC4-5D6E-409C-BE32-E72D297353CC}">
              <c16:uniqueId val="{00000000-5FAE-4577-8AFC-A80B18F41D9F}"/>
            </c:ext>
          </c:extLst>
        </c:ser>
        <c:ser>
          <c:idx val="1"/>
          <c:order val="1"/>
          <c:tx>
            <c:strRef>
              <c:f>Sheet1!$C$1</c:f>
              <c:strCache>
                <c:ptCount val="1"/>
                <c:pt idx="0">
                  <c:v>Rates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2020</c:v>
                </c:pt>
                <c:pt idx="1">
                  <c:v>2021</c:v>
                </c:pt>
                <c:pt idx="2">
                  <c:v>2022</c:v>
                </c:pt>
                <c:pt idx="3">
                  <c:v>2023</c:v>
                </c:pt>
                <c:pt idx="4">
                  <c:v>2024</c:v>
                </c:pt>
                <c:pt idx="5">
                  <c:v>2025</c:v>
                </c:pt>
              </c:numCache>
            </c:numRef>
          </c:cat>
          <c:val>
            <c:numRef>
              <c:f>Sheet1!$C$2:$C$7</c:f>
              <c:numCache>
                <c:formatCode>0.00%</c:formatCode>
                <c:ptCount val="6"/>
                <c:pt idx="0" formatCode="0%">
                  <c:v>0</c:v>
                </c:pt>
                <c:pt idx="1">
                  <c:v>4.1000000000000003E-3</c:v>
                </c:pt>
              </c:numCache>
            </c:numRef>
          </c:val>
          <c:smooth val="0"/>
          <c:extLst>
            <c:ext xmlns:c16="http://schemas.microsoft.com/office/drawing/2014/chart" uri="{C3380CC4-5D6E-409C-BE32-E72D297353CC}">
              <c16:uniqueId val="{00000000-BCA6-49D4-A6A3-C06B40C07AEE}"/>
            </c:ext>
          </c:extLst>
        </c:ser>
        <c:dLbls>
          <c:dLblPos val="t"/>
          <c:showLegendKey val="0"/>
          <c:showVal val="1"/>
          <c:showCatName val="0"/>
          <c:showSerName val="0"/>
          <c:showPercent val="0"/>
          <c:showBubbleSize val="0"/>
        </c:dLbls>
        <c:marker val="1"/>
        <c:smooth val="0"/>
        <c:axId val="1593471919"/>
        <c:axId val="1593467759"/>
      </c:lineChart>
      <c:catAx>
        <c:axId val="1593471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93467759"/>
        <c:crosses val="autoZero"/>
        <c:auto val="1"/>
        <c:lblAlgn val="ctr"/>
        <c:lblOffset val="100"/>
        <c:noMultiLvlLbl val="0"/>
      </c:catAx>
      <c:valAx>
        <c:axId val="1593467759"/>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934719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Entered Below</a:t>
            </a:r>
            <a:r>
              <a:rPr lang="en-US" baseline="0" dirty="0"/>
              <a:t> Expectations but Substantially Increased</a:t>
            </a:r>
            <a:endParaRPr lang="en-US" dirty="0"/>
          </a:p>
        </c:rich>
      </c:tx>
      <c:layout>
        <c:manualLayout>
          <c:xMode val="edge"/>
          <c:yMode val="edge"/>
          <c:x val="0.19256936632920885"/>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2433029204682753E-2"/>
          <c:y val="2.1747018464797162E-2"/>
          <c:w val="0.91301670624505271"/>
          <c:h val="0.70660220104065941"/>
        </c:manualLayout>
      </c:layout>
      <c:barChart>
        <c:barDir val="col"/>
        <c:grouping val="clustered"/>
        <c:varyColors val="0"/>
        <c:ser>
          <c:idx val="0"/>
          <c:order val="0"/>
          <c:tx>
            <c:strRef>
              <c:f>Sheet1!$B$1</c:f>
              <c:strCache>
                <c:ptCount val="1"/>
                <c:pt idx="0">
                  <c:v>Positive Social Emotional Skills</c:v>
                </c:pt>
              </c:strCache>
            </c:strRef>
          </c:tx>
          <c:spPr>
            <a:solidFill>
              <a:schemeClr val="accent6"/>
            </a:solidFill>
            <a:ln>
              <a:noFill/>
            </a:ln>
            <a:effectLst/>
          </c:spPr>
          <c:invertIfNegative val="0"/>
          <c:cat>
            <c:strRef>
              <c:f>Sheet1!$A$2:$A$9</c:f>
              <c:strCache>
                <c:ptCount val="8"/>
                <c:pt idx="0">
                  <c:v>2018 Data</c:v>
                </c:pt>
                <c:pt idx="1">
                  <c:v>2018 Target</c:v>
                </c:pt>
                <c:pt idx="2">
                  <c:v>2019 Data</c:v>
                </c:pt>
                <c:pt idx="3">
                  <c:v>2019 Target</c:v>
                </c:pt>
                <c:pt idx="4">
                  <c:v>2020 Data</c:v>
                </c:pt>
                <c:pt idx="5">
                  <c:v>2020 Target</c:v>
                </c:pt>
                <c:pt idx="6">
                  <c:v>2021 Data</c:v>
                </c:pt>
                <c:pt idx="7">
                  <c:v>2021 Target</c:v>
                </c:pt>
              </c:strCache>
            </c:strRef>
          </c:cat>
          <c:val>
            <c:numRef>
              <c:f>Sheet1!$B$2:$B$9</c:f>
              <c:numCache>
                <c:formatCode>0.00%</c:formatCode>
                <c:ptCount val="8"/>
                <c:pt idx="0">
                  <c:v>0.72819999999999996</c:v>
                </c:pt>
                <c:pt idx="1">
                  <c:v>0.77800000000000002</c:v>
                </c:pt>
                <c:pt idx="2">
                  <c:v>0.71779999999999999</c:v>
                </c:pt>
                <c:pt idx="3">
                  <c:v>0.77800000000000002</c:v>
                </c:pt>
                <c:pt idx="4">
                  <c:v>0.69010000000000005</c:v>
                </c:pt>
                <c:pt idx="5">
                  <c:v>0.69010000000000005</c:v>
                </c:pt>
                <c:pt idx="6">
                  <c:v>0.75019999999999998</c:v>
                </c:pt>
                <c:pt idx="7">
                  <c:v>0.69510000000000005</c:v>
                </c:pt>
              </c:numCache>
            </c:numRef>
          </c:val>
          <c:extLst>
            <c:ext xmlns:c16="http://schemas.microsoft.com/office/drawing/2014/chart" uri="{C3380CC4-5D6E-409C-BE32-E72D297353CC}">
              <c16:uniqueId val="{00000000-3555-4447-9A7C-39B7AB8235C2}"/>
            </c:ext>
          </c:extLst>
        </c:ser>
        <c:ser>
          <c:idx val="1"/>
          <c:order val="1"/>
          <c:tx>
            <c:strRef>
              <c:f>Sheet1!$C$1</c:f>
              <c:strCache>
                <c:ptCount val="1"/>
                <c:pt idx="0">
                  <c:v>Acquisition/Use of Knowledge/Skills</c:v>
                </c:pt>
              </c:strCache>
            </c:strRef>
          </c:tx>
          <c:spPr>
            <a:solidFill>
              <a:schemeClr val="accent5"/>
            </a:solidFill>
            <a:ln>
              <a:noFill/>
            </a:ln>
            <a:effectLst/>
          </c:spPr>
          <c:invertIfNegative val="0"/>
          <c:cat>
            <c:strRef>
              <c:f>Sheet1!$A$2:$A$9</c:f>
              <c:strCache>
                <c:ptCount val="8"/>
                <c:pt idx="0">
                  <c:v>2018 Data</c:v>
                </c:pt>
                <c:pt idx="1">
                  <c:v>2018 Target</c:v>
                </c:pt>
                <c:pt idx="2">
                  <c:v>2019 Data</c:v>
                </c:pt>
                <c:pt idx="3">
                  <c:v>2019 Target</c:v>
                </c:pt>
                <c:pt idx="4">
                  <c:v>2020 Data</c:v>
                </c:pt>
                <c:pt idx="5">
                  <c:v>2020 Target</c:v>
                </c:pt>
                <c:pt idx="6">
                  <c:v>2021 Data</c:v>
                </c:pt>
                <c:pt idx="7">
                  <c:v>2021 Target</c:v>
                </c:pt>
              </c:strCache>
            </c:strRef>
          </c:cat>
          <c:val>
            <c:numRef>
              <c:f>Sheet1!$C$2:$C$9</c:f>
              <c:numCache>
                <c:formatCode>0.00%</c:formatCode>
                <c:ptCount val="8"/>
                <c:pt idx="0">
                  <c:v>0.73019999999999996</c:v>
                </c:pt>
                <c:pt idx="1">
                  <c:v>0.76500000000000001</c:v>
                </c:pt>
                <c:pt idx="2">
                  <c:v>0.70809999999999995</c:v>
                </c:pt>
                <c:pt idx="3">
                  <c:v>0.76500000000000001</c:v>
                </c:pt>
                <c:pt idx="4">
                  <c:v>0.69030000000000002</c:v>
                </c:pt>
                <c:pt idx="5">
                  <c:v>0.69030000000000002</c:v>
                </c:pt>
                <c:pt idx="6">
                  <c:v>0.73870000000000002</c:v>
                </c:pt>
                <c:pt idx="7">
                  <c:v>0.69530000000000003</c:v>
                </c:pt>
              </c:numCache>
            </c:numRef>
          </c:val>
          <c:extLst>
            <c:ext xmlns:c16="http://schemas.microsoft.com/office/drawing/2014/chart" uri="{C3380CC4-5D6E-409C-BE32-E72D297353CC}">
              <c16:uniqueId val="{00000001-3555-4447-9A7C-39B7AB8235C2}"/>
            </c:ext>
          </c:extLst>
        </c:ser>
        <c:ser>
          <c:idx val="2"/>
          <c:order val="2"/>
          <c:tx>
            <c:strRef>
              <c:f>Sheet1!$D$1</c:f>
              <c:strCache>
                <c:ptCount val="1"/>
                <c:pt idx="0">
                  <c:v>Appropriate Behaviors to Meet Needs</c:v>
                </c:pt>
              </c:strCache>
            </c:strRef>
          </c:tx>
          <c:spPr>
            <a:solidFill>
              <a:schemeClr val="accent4"/>
            </a:solidFill>
            <a:ln>
              <a:noFill/>
            </a:ln>
            <a:effectLst/>
          </c:spPr>
          <c:invertIfNegative val="0"/>
          <c:cat>
            <c:strRef>
              <c:f>Sheet1!$A$2:$A$9</c:f>
              <c:strCache>
                <c:ptCount val="8"/>
                <c:pt idx="0">
                  <c:v>2018 Data</c:v>
                </c:pt>
                <c:pt idx="1">
                  <c:v>2018 Target</c:v>
                </c:pt>
                <c:pt idx="2">
                  <c:v>2019 Data</c:v>
                </c:pt>
                <c:pt idx="3">
                  <c:v>2019 Target</c:v>
                </c:pt>
                <c:pt idx="4">
                  <c:v>2020 Data</c:v>
                </c:pt>
                <c:pt idx="5">
                  <c:v>2020 Target</c:v>
                </c:pt>
                <c:pt idx="6">
                  <c:v>2021 Data</c:v>
                </c:pt>
                <c:pt idx="7">
                  <c:v>2021 Target</c:v>
                </c:pt>
              </c:strCache>
            </c:strRef>
          </c:cat>
          <c:val>
            <c:numRef>
              <c:f>Sheet1!$D$2:$D$9</c:f>
              <c:numCache>
                <c:formatCode>0.00%</c:formatCode>
                <c:ptCount val="8"/>
                <c:pt idx="0">
                  <c:v>0.74750000000000005</c:v>
                </c:pt>
                <c:pt idx="1">
                  <c:v>0.76859999999999995</c:v>
                </c:pt>
                <c:pt idx="2">
                  <c:v>0.73799999999999999</c:v>
                </c:pt>
                <c:pt idx="3">
                  <c:v>0.76859999999999995</c:v>
                </c:pt>
                <c:pt idx="4">
                  <c:v>0.68910000000000005</c:v>
                </c:pt>
                <c:pt idx="5">
                  <c:v>0.68910000000000005</c:v>
                </c:pt>
                <c:pt idx="6">
                  <c:v>0.75229999999999997</c:v>
                </c:pt>
                <c:pt idx="7">
                  <c:v>0.69410000000000005</c:v>
                </c:pt>
              </c:numCache>
            </c:numRef>
          </c:val>
          <c:extLst>
            <c:ext xmlns:c16="http://schemas.microsoft.com/office/drawing/2014/chart" uri="{C3380CC4-5D6E-409C-BE32-E72D297353CC}">
              <c16:uniqueId val="{00000002-3555-4447-9A7C-39B7AB8235C2}"/>
            </c:ext>
          </c:extLst>
        </c:ser>
        <c:dLbls>
          <c:showLegendKey val="0"/>
          <c:showVal val="0"/>
          <c:showCatName val="0"/>
          <c:showSerName val="0"/>
          <c:showPercent val="0"/>
          <c:showBubbleSize val="0"/>
        </c:dLbls>
        <c:gapWidth val="219"/>
        <c:overlap val="-27"/>
        <c:axId val="1805816816"/>
        <c:axId val="1805818480"/>
      </c:barChart>
      <c:catAx>
        <c:axId val="1805816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5818480"/>
        <c:crosses val="autoZero"/>
        <c:auto val="1"/>
        <c:lblAlgn val="ctr"/>
        <c:lblOffset val="100"/>
        <c:noMultiLvlLbl val="0"/>
      </c:catAx>
      <c:valAx>
        <c:axId val="18058184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5816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Functioning within Age Expectations by age 6 </a:t>
            </a:r>
          </a:p>
        </c:rich>
      </c:tx>
      <c:layout>
        <c:manualLayout>
          <c:xMode val="edge"/>
          <c:yMode val="edge"/>
          <c:x val="0.26542650918635169"/>
          <c:y val="5.8479532163742687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Positive Social Emotional Skills</c:v>
                </c:pt>
              </c:strCache>
            </c:strRef>
          </c:tx>
          <c:spPr>
            <a:solidFill>
              <a:schemeClr val="accent6"/>
            </a:solidFill>
            <a:ln>
              <a:noFill/>
            </a:ln>
            <a:effectLst/>
          </c:spPr>
          <c:invertIfNegative val="0"/>
          <c:cat>
            <c:strRef>
              <c:f>Sheet1!$A$2:$A$9</c:f>
              <c:strCache>
                <c:ptCount val="8"/>
                <c:pt idx="0">
                  <c:v>2018 Data</c:v>
                </c:pt>
                <c:pt idx="1">
                  <c:v>2018 Target</c:v>
                </c:pt>
                <c:pt idx="2">
                  <c:v>2019 Data</c:v>
                </c:pt>
                <c:pt idx="3">
                  <c:v>2019 Target</c:v>
                </c:pt>
                <c:pt idx="4">
                  <c:v>2020 Data</c:v>
                </c:pt>
                <c:pt idx="5">
                  <c:v>2020 Target</c:v>
                </c:pt>
                <c:pt idx="6">
                  <c:v>2021 Data</c:v>
                </c:pt>
                <c:pt idx="7">
                  <c:v>2021 Target</c:v>
                </c:pt>
              </c:strCache>
            </c:strRef>
          </c:cat>
          <c:val>
            <c:numRef>
              <c:f>Sheet1!$B$2:$B$9</c:f>
              <c:numCache>
                <c:formatCode>0.00%</c:formatCode>
                <c:ptCount val="8"/>
                <c:pt idx="0">
                  <c:v>0.45169999999999999</c:v>
                </c:pt>
                <c:pt idx="1">
                  <c:v>0.54500000000000004</c:v>
                </c:pt>
                <c:pt idx="2">
                  <c:v>0.44340000000000002</c:v>
                </c:pt>
                <c:pt idx="3">
                  <c:v>0.54500000000000004</c:v>
                </c:pt>
                <c:pt idx="4">
                  <c:v>0.41920000000000002</c:v>
                </c:pt>
                <c:pt idx="5">
                  <c:v>0.41920000000000002</c:v>
                </c:pt>
                <c:pt idx="6">
                  <c:v>0.46949999999999997</c:v>
                </c:pt>
                <c:pt idx="7">
                  <c:v>0.42420000000000002</c:v>
                </c:pt>
              </c:numCache>
            </c:numRef>
          </c:val>
          <c:extLst>
            <c:ext xmlns:c16="http://schemas.microsoft.com/office/drawing/2014/chart" uri="{C3380CC4-5D6E-409C-BE32-E72D297353CC}">
              <c16:uniqueId val="{00000000-E683-47D3-BAEA-259FCDC6DDC2}"/>
            </c:ext>
          </c:extLst>
        </c:ser>
        <c:ser>
          <c:idx val="1"/>
          <c:order val="1"/>
          <c:tx>
            <c:strRef>
              <c:f>Sheet1!$C$1</c:f>
              <c:strCache>
                <c:ptCount val="1"/>
                <c:pt idx="0">
                  <c:v>Acquisition/Use of Knowledge/Skills</c:v>
                </c:pt>
              </c:strCache>
            </c:strRef>
          </c:tx>
          <c:spPr>
            <a:solidFill>
              <a:schemeClr val="accent5"/>
            </a:solidFill>
            <a:ln>
              <a:noFill/>
            </a:ln>
            <a:effectLst/>
          </c:spPr>
          <c:invertIfNegative val="0"/>
          <c:cat>
            <c:strRef>
              <c:f>Sheet1!$A$2:$A$9</c:f>
              <c:strCache>
                <c:ptCount val="8"/>
                <c:pt idx="0">
                  <c:v>2018 Data</c:v>
                </c:pt>
                <c:pt idx="1">
                  <c:v>2018 Target</c:v>
                </c:pt>
                <c:pt idx="2">
                  <c:v>2019 Data</c:v>
                </c:pt>
                <c:pt idx="3">
                  <c:v>2019 Target</c:v>
                </c:pt>
                <c:pt idx="4">
                  <c:v>2020 Data</c:v>
                </c:pt>
                <c:pt idx="5">
                  <c:v>2020 Target</c:v>
                </c:pt>
                <c:pt idx="6">
                  <c:v>2021 Data</c:v>
                </c:pt>
                <c:pt idx="7">
                  <c:v>2021 Target</c:v>
                </c:pt>
              </c:strCache>
            </c:strRef>
          </c:cat>
          <c:val>
            <c:numRef>
              <c:f>Sheet1!$C$2:$C$9</c:f>
              <c:numCache>
                <c:formatCode>0.00%</c:formatCode>
                <c:ptCount val="8"/>
                <c:pt idx="0">
                  <c:v>0.40010000000000001</c:v>
                </c:pt>
                <c:pt idx="1">
                  <c:v>0.50349999999999995</c:v>
                </c:pt>
                <c:pt idx="2">
                  <c:v>0.40300000000000002</c:v>
                </c:pt>
                <c:pt idx="3">
                  <c:v>0.50349999999999995</c:v>
                </c:pt>
                <c:pt idx="4">
                  <c:v>0.37090000000000001</c:v>
                </c:pt>
                <c:pt idx="5">
                  <c:v>0.37090000000000001</c:v>
                </c:pt>
                <c:pt idx="6">
                  <c:v>0.43640000000000001</c:v>
                </c:pt>
                <c:pt idx="7">
                  <c:v>0.37590000000000001</c:v>
                </c:pt>
              </c:numCache>
            </c:numRef>
          </c:val>
          <c:extLst>
            <c:ext xmlns:c16="http://schemas.microsoft.com/office/drawing/2014/chart" uri="{C3380CC4-5D6E-409C-BE32-E72D297353CC}">
              <c16:uniqueId val="{00000001-E683-47D3-BAEA-259FCDC6DDC2}"/>
            </c:ext>
          </c:extLst>
        </c:ser>
        <c:ser>
          <c:idx val="2"/>
          <c:order val="2"/>
          <c:tx>
            <c:strRef>
              <c:f>Sheet1!$D$1</c:f>
              <c:strCache>
                <c:ptCount val="1"/>
                <c:pt idx="0">
                  <c:v>Appropriate Behaviors to Meet Needs</c:v>
                </c:pt>
              </c:strCache>
            </c:strRef>
          </c:tx>
          <c:spPr>
            <a:solidFill>
              <a:schemeClr val="accent4"/>
            </a:solidFill>
            <a:ln>
              <a:noFill/>
            </a:ln>
            <a:effectLst/>
          </c:spPr>
          <c:invertIfNegative val="0"/>
          <c:cat>
            <c:strRef>
              <c:f>Sheet1!$A$2:$A$9</c:f>
              <c:strCache>
                <c:ptCount val="8"/>
                <c:pt idx="0">
                  <c:v>2018 Data</c:v>
                </c:pt>
                <c:pt idx="1">
                  <c:v>2018 Target</c:v>
                </c:pt>
                <c:pt idx="2">
                  <c:v>2019 Data</c:v>
                </c:pt>
                <c:pt idx="3">
                  <c:v>2019 Target</c:v>
                </c:pt>
                <c:pt idx="4">
                  <c:v>2020 Data</c:v>
                </c:pt>
                <c:pt idx="5">
                  <c:v>2020 Target</c:v>
                </c:pt>
                <c:pt idx="6">
                  <c:v>2021 Data</c:v>
                </c:pt>
                <c:pt idx="7">
                  <c:v>2021 Target</c:v>
                </c:pt>
              </c:strCache>
            </c:strRef>
          </c:cat>
          <c:val>
            <c:numRef>
              <c:f>Sheet1!$D$2:$D$9</c:f>
              <c:numCache>
                <c:formatCode>0.00%</c:formatCode>
                <c:ptCount val="8"/>
                <c:pt idx="0">
                  <c:v>0.53039999999999998</c:v>
                </c:pt>
                <c:pt idx="1">
                  <c:v>0.62350000000000005</c:v>
                </c:pt>
                <c:pt idx="2">
                  <c:v>0.53779999999999994</c:v>
                </c:pt>
                <c:pt idx="3">
                  <c:v>0.62350000000000005</c:v>
                </c:pt>
                <c:pt idx="4">
                  <c:v>0.49759999999999999</c:v>
                </c:pt>
                <c:pt idx="5">
                  <c:v>0.49759999999999999</c:v>
                </c:pt>
                <c:pt idx="6">
                  <c:v>0.5423</c:v>
                </c:pt>
                <c:pt idx="7">
                  <c:v>0.50260000000000005</c:v>
                </c:pt>
              </c:numCache>
            </c:numRef>
          </c:val>
          <c:extLst>
            <c:ext xmlns:c16="http://schemas.microsoft.com/office/drawing/2014/chart" uri="{C3380CC4-5D6E-409C-BE32-E72D297353CC}">
              <c16:uniqueId val="{00000002-E683-47D3-BAEA-259FCDC6DDC2}"/>
            </c:ext>
          </c:extLst>
        </c:ser>
        <c:dLbls>
          <c:showLegendKey val="0"/>
          <c:showVal val="0"/>
          <c:showCatName val="0"/>
          <c:showSerName val="0"/>
          <c:showPercent val="0"/>
          <c:showBubbleSize val="0"/>
        </c:dLbls>
        <c:gapWidth val="219"/>
        <c:overlap val="-27"/>
        <c:axId val="1856149584"/>
        <c:axId val="1856145424"/>
      </c:barChart>
      <c:catAx>
        <c:axId val="1856149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6145424"/>
        <c:crosses val="autoZero"/>
        <c:auto val="1"/>
        <c:lblAlgn val="ctr"/>
        <c:lblOffset val="100"/>
        <c:noMultiLvlLbl val="0"/>
      </c:catAx>
      <c:valAx>
        <c:axId val="185614542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6149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Suspension/Expulsion Rates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Data</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Sheet1!$B$2:$B$9</c:f>
              <c:numCache>
                <c:formatCode>0.00%</c:formatCode>
                <c:ptCount val="8"/>
                <c:pt idx="0">
                  <c:v>1.37E-2</c:v>
                </c:pt>
                <c:pt idx="1">
                  <c:v>6.6E-3</c:v>
                </c:pt>
                <c:pt idx="2">
                  <c:v>8.0999999999999996E-3</c:v>
                </c:pt>
                <c:pt idx="3">
                  <c:v>7.6E-3</c:v>
                </c:pt>
                <c:pt idx="4">
                  <c:v>0</c:v>
                </c:pt>
                <c:pt idx="5">
                  <c:v>7.1000000000000004E-3</c:v>
                </c:pt>
                <c:pt idx="6">
                  <c:v>7.1000000000000004E-3</c:v>
                </c:pt>
                <c:pt idx="7" formatCode="0%">
                  <c:v>0</c:v>
                </c:pt>
              </c:numCache>
            </c:numRef>
          </c:val>
          <c:smooth val="0"/>
          <c:extLst>
            <c:ext xmlns:c16="http://schemas.microsoft.com/office/drawing/2014/chart" uri="{C3380CC4-5D6E-409C-BE32-E72D297353CC}">
              <c16:uniqueId val="{00000000-1831-4652-BC9A-E5ECB7801B71}"/>
            </c:ext>
          </c:extLst>
        </c:ser>
        <c:ser>
          <c:idx val="1"/>
          <c:order val="1"/>
          <c:tx>
            <c:strRef>
              <c:f>Sheet1!$C$1</c:f>
              <c:strCache>
                <c:ptCount val="1"/>
                <c:pt idx="0">
                  <c:v>Target</c:v>
                </c:pt>
              </c:strCache>
            </c:strRef>
          </c:tx>
          <c:spPr>
            <a:ln w="28575" cap="rnd">
              <a:solidFill>
                <a:schemeClr val="accent4"/>
              </a:solidFill>
              <a:round/>
            </a:ln>
            <a:effectLst/>
          </c:spPr>
          <c:marker>
            <c:symbol val="none"/>
          </c:marker>
          <c:dLbls>
            <c:dLbl>
              <c:idx val="3"/>
              <c:layout>
                <c:manualLayout>
                  <c:x val="-4.198496967907215E-2"/>
                  <c:y val="1.8947020044018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5C1-4E2C-86E5-4221D9A07C5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Sheet1!$C$2:$C$9</c:f>
              <c:numCache>
                <c:formatCode>0.00%</c:formatCode>
                <c:ptCount val="8"/>
                <c:pt idx="0">
                  <c:v>1.9300000000000001E-2</c:v>
                </c:pt>
                <c:pt idx="1">
                  <c:v>1.9E-2</c:v>
                </c:pt>
                <c:pt idx="2">
                  <c:v>8.0999999999999996E-3</c:v>
                </c:pt>
                <c:pt idx="3">
                  <c:v>8.0999999999999996E-3</c:v>
                </c:pt>
                <c:pt idx="4">
                  <c:v>8.0000000000000002E-3</c:v>
                </c:pt>
                <c:pt idx="5">
                  <c:v>8.0000000000000002E-3</c:v>
                </c:pt>
                <c:pt idx="6">
                  <c:v>8.0999999999999996E-3</c:v>
                </c:pt>
                <c:pt idx="7">
                  <c:v>6.7999999999999996E-3</c:v>
                </c:pt>
              </c:numCache>
            </c:numRef>
          </c:val>
          <c:smooth val="0"/>
          <c:extLst>
            <c:ext xmlns:c16="http://schemas.microsoft.com/office/drawing/2014/chart" uri="{C3380CC4-5D6E-409C-BE32-E72D297353CC}">
              <c16:uniqueId val="{00000001-1831-4652-BC9A-E5ECB7801B71}"/>
            </c:ext>
          </c:extLst>
        </c:ser>
        <c:dLbls>
          <c:dLblPos val="t"/>
          <c:showLegendKey val="0"/>
          <c:showVal val="1"/>
          <c:showCatName val="0"/>
          <c:showSerName val="0"/>
          <c:showPercent val="0"/>
          <c:showBubbleSize val="0"/>
        </c:dLbls>
        <c:smooth val="0"/>
        <c:axId val="1814115168"/>
        <c:axId val="1814099360"/>
      </c:lineChart>
      <c:catAx>
        <c:axId val="1814115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099360"/>
        <c:crosses val="autoZero"/>
        <c:auto val="1"/>
        <c:lblAlgn val="ctr"/>
        <c:lblOffset val="100"/>
        <c:noMultiLvlLbl val="0"/>
      </c:catAx>
      <c:valAx>
        <c:axId val="18140993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115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Parent Involvement State Rates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Sheet1!$B$2:$B$9</c:f>
              <c:numCache>
                <c:formatCode>0.00%</c:formatCode>
                <c:ptCount val="8"/>
                <c:pt idx="0">
                  <c:v>0.82689999999999997</c:v>
                </c:pt>
                <c:pt idx="1">
                  <c:v>0.86170000000000002</c:v>
                </c:pt>
                <c:pt idx="2">
                  <c:v>0.82450000000000001</c:v>
                </c:pt>
                <c:pt idx="3">
                  <c:v>0.84209999999999996</c:v>
                </c:pt>
                <c:pt idx="4">
                  <c:v>0.81830000000000003</c:v>
                </c:pt>
                <c:pt idx="5">
                  <c:v>0.85899999999999999</c:v>
                </c:pt>
                <c:pt idx="6">
                  <c:v>0.84079999999999999</c:v>
                </c:pt>
                <c:pt idx="7">
                  <c:v>0.82820000000000005</c:v>
                </c:pt>
              </c:numCache>
            </c:numRef>
          </c:val>
          <c:smooth val="0"/>
          <c:extLst>
            <c:ext xmlns:c16="http://schemas.microsoft.com/office/drawing/2014/chart" uri="{C3380CC4-5D6E-409C-BE32-E72D297353CC}">
              <c16:uniqueId val="{00000000-CD4D-4106-BC29-7FB941FD47CB}"/>
            </c:ext>
          </c:extLst>
        </c:ser>
        <c:ser>
          <c:idx val="1"/>
          <c:order val="1"/>
          <c:tx>
            <c:strRef>
              <c:f>Sheet1!$C$1</c:f>
              <c:strCache>
                <c:ptCount val="1"/>
                <c:pt idx="0">
                  <c:v>Target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3"/>
              <c:layout>
                <c:manualLayout>
                  <c:x val="-4.7601952766387949E-2"/>
                  <c:y val="-9.6272463200378804E-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B3B-471A-A515-90C4FC8256C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Sheet1!$C$2:$C$9</c:f>
              <c:numCache>
                <c:formatCode>0.00%</c:formatCode>
                <c:ptCount val="8"/>
                <c:pt idx="0">
                  <c:v>0.82</c:v>
                </c:pt>
                <c:pt idx="1">
                  <c:v>0.83</c:v>
                </c:pt>
                <c:pt idx="2">
                  <c:v>0.84</c:v>
                </c:pt>
                <c:pt idx="3">
                  <c:v>0.84</c:v>
                </c:pt>
                <c:pt idx="4">
                  <c:v>0.84</c:v>
                </c:pt>
                <c:pt idx="5">
                  <c:v>0.84</c:v>
                </c:pt>
                <c:pt idx="6">
                  <c:v>0.80840000000000001</c:v>
                </c:pt>
                <c:pt idx="7">
                  <c:v>0.81479999999999997</c:v>
                </c:pt>
              </c:numCache>
            </c:numRef>
          </c:val>
          <c:smooth val="0"/>
          <c:extLst>
            <c:ext xmlns:c16="http://schemas.microsoft.com/office/drawing/2014/chart" uri="{C3380CC4-5D6E-409C-BE32-E72D297353CC}">
              <c16:uniqueId val="{00000001-CD4D-4106-BC29-7FB941FD47CB}"/>
            </c:ext>
          </c:extLst>
        </c:ser>
        <c:ser>
          <c:idx val="2"/>
          <c:order val="2"/>
          <c:tx>
            <c:strRef>
              <c:f>Sheet1!$D$1</c:f>
              <c:strCache>
                <c:ptCount val="1"/>
                <c:pt idx="0">
                  <c:v>Column1</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Sheet1!$D$2:$D$9</c:f>
              <c:numCache>
                <c:formatCode>General</c:formatCode>
                <c:ptCount val="8"/>
              </c:numCache>
            </c:numRef>
          </c:val>
          <c:smooth val="0"/>
          <c:extLst>
            <c:ext xmlns:c16="http://schemas.microsoft.com/office/drawing/2014/chart" uri="{C3380CC4-5D6E-409C-BE32-E72D297353CC}">
              <c16:uniqueId val="{00000002-CD4D-4106-BC29-7FB941FD47CB}"/>
            </c:ext>
          </c:extLst>
        </c:ser>
        <c:dLbls>
          <c:dLblPos val="t"/>
          <c:showLegendKey val="0"/>
          <c:showVal val="1"/>
          <c:showCatName val="0"/>
          <c:showSerName val="0"/>
          <c:showPercent val="0"/>
          <c:showBubbleSize val="0"/>
        </c:dLbls>
        <c:marker val="1"/>
        <c:smooth val="0"/>
        <c:axId val="653621535"/>
        <c:axId val="653616127"/>
      </c:lineChart>
      <c:catAx>
        <c:axId val="6536215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3616127"/>
        <c:crosses val="autoZero"/>
        <c:auto val="1"/>
        <c:lblAlgn val="ctr"/>
        <c:lblOffset val="100"/>
        <c:noMultiLvlLbl val="0"/>
      </c:catAx>
      <c:valAx>
        <c:axId val="653616127"/>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36215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dk1"/>
                </a:solidFill>
                <a:latin typeface="+mn-lt"/>
                <a:ea typeface="+mn-ea"/>
                <a:cs typeface="+mn-cs"/>
              </a:defRPr>
            </a:pPr>
            <a:r>
              <a:rPr lang="en-US"/>
              <a:t>Resolution Sessions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dk1"/>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 Data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Sheet1!$A$2:$A$8</c:f>
              <c:numCache>
                <c:formatCode>General</c:formatCode>
                <c:ptCount val="7"/>
                <c:pt idx="0">
                  <c:v>2014</c:v>
                </c:pt>
                <c:pt idx="1">
                  <c:v>2015</c:v>
                </c:pt>
                <c:pt idx="2">
                  <c:v>2016</c:v>
                </c:pt>
                <c:pt idx="3">
                  <c:v>2017</c:v>
                </c:pt>
                <c:pt idx="4">
                  <c:v>2018</c:v>
                </c:pt>
                <c:pt idx="5">
                  <c:v>2019</c:v>
                </c:pt>
                <c:pt idx="6">
                  <c:v>2020</c:v>
                </c:pt>
              </c:numCache>
            </c:numRef>
          </c:cat>
          <c:val>
            <c:numRef>
              <c:f>Sheet1!$B$2:$B$8</c:f>
              <c:numCache>
                <c:formatCode>0%</c:formatCode>
                <c:ptCount val="7"/>
                <c:pt idx="0">
                  <c:v>1</c:v>
                </c:pt>
                <c:pt idx="1">
                  <c:v>1</c:v>
                </c:pt>
                <c:pt idx="2">
                  <c:v>1</c:v>
                </c:pt>
                <c:pt idx="3">
                  <c:v>0</c:v>
                </c:pt>
                <c:pt idx="4">
                  <c:v>1</c:v>
                </c:pt>
                <c:pt idx="5">
                  <c:v>1</c:v>
                </c:pt>
                <c:pt idx="6" formatCode="0.00%">
                  <c:v>0.33329999999999999</c:v>
                </c:pt>
              </c:numCache>
            </c:numRef>
          </c:val>
          <c:smooth val="0"/>
          <c:extLst>
            <c:ext xmlns:c16="http://schemas.microsoft.com/office/drawing/2014/chart" uri="{C3380CC4-5D6E-409C-BE32-E72D297353CC}">
              <c16:uniqueId val="{00000000-F198-4F0C-B697-7B2FF72C880A}"/>
            </c:ext>
          </c:extLst>
        </c:ser>
        <c:ser>
          <c:idx val="1"/>
          <c:order val="1"/>
          <c:tx>
            <c:strRef>
              <c:f>Sheet1!$C$1</c:f>
              <c:strCache>
                <c:ptCount val="1"/>
                <c:pt idx="0">
                  <c:v>Target</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Sheet1!$A$2:$A$8</c:f>
              <c:numCache>
                <c:formatCode>General</c:formatCode>
                <c:ptCount val="7"/>
                <c:pt idx="0">
                  <c:v>2014</c:v>
                </c:pt>
                <c:pt idx="1">
                  <c:v>2015</c:v>
                </c:pt>
                <c:pt idx="2">
                  <c:v>2016</c:v>
                </c:pt>
                <c:pt idx="3">
                  <c:v>2017</c:v>
                </c:pt>
                <c:pt idx="4">
                  <c:v>2018</c:v>
                </c:pt>
                <c:pt idx="5">
                  <c:v>2019</c:v>
                </c:pt>
                <c:pt idx="6">
                  <c:v>2020</c:v>
                </c:pt>
              </c:numCache>
            </c:numRef>
          </c:cat>
          <c:val>
            <c:numRef>
              <c:f>Sheet1!$C$2:$C$8</c:f>
              <c:numCache>
                <c:formatCode>0%</c:formatCode>
                <c:ptCount val="7"/>
                <c:pt idx="0">
                  <c:v>0.7</c:v>
                </c:pt>
                <c:pt idx="1">
                  <c:v>0.7</c:v>
                </c:pt>
                <c:pt idx="2">
                  <c:v>0.7</c:v>
                </c:pt>
                <c:pt idx="3">
                  <c:v>0.7</c:v>
                </c:pt>
                <c:pt idx="4">
                  <c:v>0.7</c:v>
                </c:pt>
                <c:pt idx="5">
                  <c:v>0.7</c:v>
                </c:pt>
              </c:numCache>
            </c:numRef>
          </c:val>
          <c:smooth val="0"/>
          <c:extLst>
            <c:ext xmlns:c16="http://schemas.microsoft.com/office/drawing/2014/chart" uri="{C3380CC4-5D6E-409C-BE32-E72D297353CC}">
              <c16:uniqueId val="{00000001-F198-4F0C-B697-7B2FF72C880A}"/>
            </c:ext>
          </c:extLst>
        </c:ser>
        <c:dLbls>
          <c:showLegendKey val="0"/>
          <c:showVal val="0"/>
          <c:showCatName val="0"/>
          <c:showSerName val="0"/>
          <c:showPercent val="0"/>
          <c:showBubbleSize val="0"/>
        </c:dLbls>
        <c:marker val="1"/>
        <c:smooth val="0"/>
        <c:axId val="2018585696"/>
        <c:axId val="2018589856"/>
      </c:lineChart>
      <c:catAx>
        <c:axId val="201858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crossAx val="2018589856"/>
        <c:crosses val="autoZero"/>
        <c:auto val="1"/>
        <c:lblAlgn val="ctr"/>
        <c:lblOffset val="100"/>
        <c:noMultiLvlLbl val="0"/>
      </c:catAx>
      <c:valAx>
        <c:axId val="20185898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crossAx val="2018585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12700" cap="flat" cmpd="sng" algn="ctr">
      <a:solidFill>
        <a:schemeClr val="accent4"/>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chemeClr val="accent2"/>
                </a:solidFill>
              </a:rPr>
              <a:t>FFY 2020-2021 Exiting</a:t>
            </a:r>
            <a:r>
              <a:rPr lang="en-US" baseline="0" dirty="0">
                <a:solidFill>
                  <a:schemeClr val="accent2"/>
                </a:solidFill>
              </a:rPr>
              <a:t> </a:t>
            </a:r>
          </a:p>
          <a:p>
            <a:pPr>
              <a:defRPr/>
            </a:pPr>
            <a:r>
              <a:rPr lang="en-US" baseline="0" dirty="0">
                <a:solidFill>
                  <a:schemeClr val="accent2"/>
                </a:solidFill>
              </a:rPr>
              <a:t>Graduation Rates</a:t>
            </a:r>
            <a:endParaRPr lang="en-US" dirty="0">
              <a:solidFill>
                <a:schemeClr val="accent2"/>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Target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2020</c:v>
                </c:pt>
                <c:pt idx="1">
                  <c:v>2021</c:v>
                </c:pt>
              </c:numCache>
            </c:numRef>
          </c:cat>
          <c:val>
            <c:numRef>
              <c:f>Sheet1!$B$2:$B$3</c:f>
              <c:numCache>
                <c:formatCode>0.00%</c:formatCode>
                <c:ptCount val="2"/>
                <c:pt idx="0">
                  <c:v>0.73329999999999995</c:v>
                </c:pt>
                <c:pt idx="1">
                  <c:v>0.73829999999999996</c:v>
                </c:pt>
              </c:numCache>
            </c:numRef>
          </c:val>
          <c:smooth val="0"/>
          <c:extLst>
            <c:ext xmlns:c16="http://schemas.microsoft.com/office/drawing/2014/chart" uri="{C3380CC4-5D6E-409C-BE32-E72D297353CC}">
              <c16:uniqueId val="{00000000-14B0-4521-BFD9-A96F6A3510DD}"/>
            </c:ext>
          </c:extLst>
        </c:ser>
        <c:ser>
          <c:idx val="1"/>
          <c:order val="1"/>
          <c:tx>
            <c:strRef>
              <c:f>Sheet1!$C$1</c:f>
              <c:strCache>
                <c:ptCount val="1"/>
                <c:pt idx="0">
                  <c:v>State Rate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2020</c:v>
                </c:pt>
                <c:pt idx="1">
                  <c:v>2021</c:v>
                </c:pt>
              </c:numCache>
            </c:numRef>
          </c:cat>
          <c:val>
            <c:numRef>
              <c:f>Sheet1!$C$2:$C$3</c:f>
              <c:numCache>
                <c:formatCode>0.00%</c:formatCode>
                <c:ptCount val="2"/>
                <c:pt idx="0">
                  <c:v>0.86460000000000004</c:v>
                </c:pt>
                <c:pt idx="1">
                  <c:v>0.90980000000000005</c:v>
                </c:pt>
              </c:numCache>
            </c:numRef>
          </c:val>
          <c:smooth val="0"/>
          <c:extLst>
            <c:ext xmlns:c16="http://schemas.microsoft.com/office/drawing/2014/chart" uri="{C3380CC4-5D6E-409C-BE32-E72D297353CC}">
              <c16:uniqueId val="{00000001-14B0-4521-BFD9-A96F6A3510DD}"/>
            </c:ext>
          </c:extLst>
        </c:ser>
        <c:dLbls>
          <c:dLblPos val="t"/>
          <c:showLegendKey val="0"/>
          <c:showVal val="1"/>
          <c:showCatName val="0"/>
          <c:showSerName val="0"/>
          <c:showPercent val="0"/>
          <c:showBubbleSize val="0"/>
        </c:dLbls>
        <c:marker val="1"/>
        <c:smooth val="0"/>
        <c:axId val="954658767"/>
        <c:axId val="1643947152"/>
      </c:lineChart>
      <c:catAx>
        <c:axId val="954658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43947152"/>
        <c:crosses val="autoZero"/>
        <c:auto val="1"/>
        <c:lblAlgn val="ctr"/>
        <c:lblOffset val="100"/>
        <c:noMultiLvlLbl val="0"/>
      </c:catAx>
      <c:valAx>
        <c:axId val="164394715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46587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Mediations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 Data</c:v>
                </c:pt>
              </c:strCache>
            </c:strRef>
          </c:tx>
          <c:spPr>
            <a:ln w="28575" cap="rnd">
              <a:solidFill>
                <a:srgbClr val="00B050"/>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Sheet1!$B$2:$B$9</c:f>
              <c:numCache>
                <c:formatCode>0.00%</c:formatCode>
                <c:ptCount val="8"/>
                <c:pt idx="0">
                  <c:v>0.75860000000000005</c:v>
                </c:pt>
                <c:pt idx="1">
                  <c:v>0.72499999999999998</c:v>
                </c:pt>
                <c:pt idx="2">
                  <c:v>0.78049999999999997</c:v>
                </c:pt>
                <c:pt idx="3">
                  <c:v>0.68289999999999995</c:v>
                </c:pt>
                <c:pt idx="4">
                  <c:v>0.71430000000000005</c:v>
                </c:pt>
                <c:pt idx="5">
                  <c:v>0.69569999999999999</c:v>
                </c:pt>
                <c:pt idx="6">
                  <c:v>0.70830000000000004</c:v>
                </c:pt>
                <c:pt idx="7">
                  <c:v>0.79310000000000003</c:v>
                </c:pt>
              </c:numCache>
            </c:numRef>
          </c:val>
          <c:smooth val="0"/>
          <c:extLst>
            <c:ext xmlns:c16="http://schemas.microsoft.com/office/drawing/2014/chart" uri="{C3380CC4-5D6E-409C-BE32-E72D297353CC}">
              <c16:uniqueId val="{00000000-6018-479F-970B-0EE8B3871100}"/>
            </c:ext>
          </c:extLst>
        </c:ser>
        <c:ser>
          <c:idx val="1"/>
          <c:order val="1"/>
          <c:tx>
            <c:strRef>
              <c:f>Sheet1!$C$1</c:f>
              <c:strCache>
                <c:ptCount val="1"/>
                <c:pt idx="0">
                  <c:v>Target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Sheet1!$C$2:$C$9</c:f>
              <c:numCache>
                <c:formatCode>0.00%</c:formatCode>
                <c:ptCount val="8"/>
                <c:pt idx="0">
                  <c:v>0.75</c:v>
                </c:pt>
                <c:pt idx="1">
                  <c:v>0.75</c:v>
                </c:pt>
                <c:pt idx="2">
                  <c:v>0.75</c:v>
                </c:pt>
                <c:pt idx="3">
                  <c:v>0.75</c:v>
                </c:pt>
                <c:pt idx="4">
                  <c:v>0.75</c:v>
                </c:pt>
                <c:pt idx="5">
                  <c:v>0.75</c:v>
                </c:pt>
                <c:pt idx="6">
                  <c:v>0.8</c:v>
                </c:pt>
                <c:pt idx="7">
                  <c:v>0.8</c:v>
                </c:pt>
              </c:numCache>
            </c:numRef>
          </c:val>
          <c:smooth val="0"/>
          <c:extLst>
            <c:ext xmlns:c16="http://schemas.microsoft.com/office/drawing/2014/chart" uri="{C3380CC4-5D6E-409C-BE32-E72D297353CC}">
              <c16:uniqueId val="{00000001-6018-479F-970B-0EE8B3871100}"/>
            </c:ext>
          </c:extLst>
        </c:ser>
        <c:dLbls>
          <c:dLblPos val="t"/>
          <c:showLegendKey val="0"/>
          <c:showVal val="1"/>
          <c:showCatName val="0"/>
          <c:showSerName val="0"/>
          <c:showPercent val="0"/>
          <c:showBubbleSize val="0"/>
        </c:dLbls>
        <c:marker val="1"/>
        <c:smooth val="0"/>
        <c:axId val="2013603024"/>
        <c:axId val="2013598448"/>
      </c:lineChart>
      <c:catAx>
        <c:axId val="201360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13598448"/>
        <c:crosses val="autoZero"/>
        <c:auto val="1"/>
        <c:lblAlgn val="ctr"/>
        <c:lblOffset val="100"/>
        <c:noMultiLvlLbl val="0"/>
      </c:catAx>
      <c:valAx>
        <c:axId val="20135984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13603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2"/>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State Drop Out Rates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none"/>
          </c:marker>
          <c:dLbls>
            <c:dLbl>
              <c:idx val="1"/>
              <c:layout>
                <c:manualLayout>
                  <c:x val="-3.5707724034495687E-2"/>
                  <c:y val="2.50366072661969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4D5-4479-B083-F168741CBC9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2016</c:v>
                </c:pt>
                <c:pt idx="1">
                  <c:v>2017</c:v>
                </c:pt>
                <c:pt idx="2">
                  <c:v>2018</c:v>
                </c:pt>
                <c:pt idx="3">
                  <c:v>2019</c:v>
                </c:pt>
                <c:pt idx="4">
                  <c:v>2020</c:v>
                </c:pt>
                <c:pt idx="5">
                  <c:v>2021</c:v>
                </c:pt>
              </c:numCache>
            </c:numRef>
          </c:cat>
          <c:val>
            <c:numRef>
              <c:f>Sheet1!$B$2:$B$7</c:f>
              <c:numCache>
                <c:formatCode>0.00%</c:formatCode>
                <c:ptCount val="6"/>
                <c:pt idx="0">
                  <c:v>0.26939999999999997</c:v>
                </c:pt>
                <c:pt idx="1">
                  <c:v>0.22839999999999999</c:v>
                </c:pt>
                <c:pt idx="2">
                  <c:v>0.25790000000000002</c:v>
                </c:pt>
                <c:pt idx="3">
                  <c:v>0.23780000000000001</c:v>
                </c:pt>
                <c:pt idx="4">
                  <c:v>0.1057</c:v>
                </c:pt>
                <c:pt idx="5">
                  <c:v>7.2099999999999997E-2</c:v>
                </c:pt>
              </c:numCache>
            </c:numRef>
          </c:val>
          <c:smooth val="0"/>
          <c:extLst>
            <c:ext xmlns:c16="http://schemas.microsoft.com/office/drawing/2014/chart" uri="{C3380CC4-5D6E-409C-BE32-E72D297353CC}">
              <c16:uniqueId val="{00000001-C4D5-4479-B083-F168741CBC9F}"/>
            </c:ext>
          </c:extLst>
        </c:ser>
        <c:ser>
          <c:idx val="1"/>
          <c:order val="1"/>
          <c:tx>
            <c:strRef>
              <c:f>Sheet1!$C$1</c:f>
              <c:strCache>
                <c:ptCount val="1"/>
                <c:pt idx="0">
                  <c:v>Target</c:v>
                </c:pt>
              </c:strCache>
            </c:strRef>
          </c:tx>
          <c:spPr>
            <a:ln w="28575" cap="rnd">
              <a:solidFill>
                <a:schemeClr val="accent2"/>
              </a:solidFill>
              <a:round/>
            </a:ln>
            <a:effectLst/>
          </c:spPr>
          <c:marker>
            <c:symbol val="none"/>
          </c:marker>
          <c:dLbls>
            <c:dLbl>
              <c:idx val="0"/>
              <c:layout>
                <c:manualLayout>
                  <c:x val="-3.1414229786933243E-2"/>
                  <c:y val="4.26209319254939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4D5-4479-B083-F168741CBC9F}"/>
                </c:ext>
              </c:extLst>
            </c:dLbl>
            <c:dLbl>
              <c:idx val="1"/>
              <c:delete val="1"/>
              <c:extLst>
                <c:ext xmlns:c15="http://schemas.microsoft.com/office/drawing/2012/chart" uri="{CE6537A1-D6FC-4f65-9D91-7224C49458BB}"/>
                <c:ext xmlns:c16="http://schemas.microsoft.com/office/drawing/2014/chart" uri="{C3380CC4-5D6E-409C-BE32-E72D297353CC}">
                  <c16:uniqueId val="{00000002-C4D5-4479-B083-F168741CBC9F}"/>
                </c:ext>
              </c:extLst>
            </c:dLbl>
            <c:dLbl>
              <c:idx val="2"/>
              <c:layout>
                <c:manualLayout>
                  <c:x val="-5.1616249988953485E-2"/>
                  <c:y val="4.26209319254939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4D5-4479-B083-F168741CBC9F}"/>
                </c:ext>
              </c:extLst>
            </c:dLbl>
            <c:dLbl>
              <c:idx val="3"/>
              <c:layout>
                <c:manualLayout>
                  <c:x val="-6.0594925634295714E-2"/>
                  <c:y val="4.6013637608275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4D5-4479-B083-F168741CBC9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2016</c:v>
                </c:pt>
                <c:pt idx="1">
                  <c:v>2017</c:v>
                </c:pt>
                <c:pt idx="2">
                  <c:v>2018</c:v>
                </c:pt>
                <c:pt idx="3">
                  <c:v>2019</c:v>
                </c:pt>
                <c:pt idx="4">
                  <c:v>2020</c:v>
                </c:pt>
                <c:pt idx="5">
                  <c:v>2021</c:v>
                </c:pt>
              </c:numCache>
            </c:numRef>
          </c:cat>
          <c:val>
            <c:numRef>
              <c:f>Sheet1!$C$2:$C$7</c:f>
              <c:numCache>
                <c:formatCode>0.00%</c:formatCode>
                <c:ptCount val="6"/>
                <c:pt idx="0">
                  <c:v>0.22969999999999999</c:v>
                </c:pt>
                <c:pt idx="1">
                  <c:v>0.22969999999999999</c:v>
                </c:pt>
                <c:pt idx="2">
                  <c:v>0.22969999999999999</c:v>
                </c:pt>
                <c:pt idx="3">
                  <c:v>0.22969999999999999</c:v>
                </c:pt>
                <c:pt idx="4">
                  <c:v>0.23749999999999999</c:v>
                </c:pt>
                <c:pt idx="5">
                  <c:v>0.22750000000000001</c:v>
                </c:pt>
              </c:numCache>
            </c:numRef>
          </c:val>
          <c:smooth val="0"/>
          <c:extLst>
            <c:ext xmlns:c16="http://schemas.microsoft.com/office/drawing/2014/chart" uri="{C3380CC4-5D6E-409C-BE32-E72D297353CC}">
              <c16:uniqueId val="{00000003-C4D5-4479-B083-F168741CBC9F}"/>
            </c:ext>
          </c:extLst>
        </c:ser>
        <c:dLbls>
          <c:dLblPos val="t"/>
          <c:showLegendKey val="0"/>
          <c:showVal val="1"/>
          <c:showCatName val="0"/>
          <c:showSerName val="0"/>
          <c:showPercent val="0"/>
          <c:showBubbleSize val="0"/>
        </c:dLbls>
        <c:smooth val="0"/>
        <c:axId val="1856145008"/>
        <c:axId val="1856136272"/>
      </c:lineChart>
      <c:catAx>
        <c:axId val="1856145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6136272"/>
        <c:crosses val="autoZero"/>
        <c:auto val="1"/>
        <c:lblAlgn val="ctr"/>
        <c:lblOffset val="100"/>
        <c:noMultiLvlLbl val="0"/>
      </c:catAx>
      <c:valAx>
        <c:axId val="185613627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6145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Enrolled in higher education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 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Sheet1!$B$2:$B$9</c:f>
              <c:numCache>
                <c:formatCode>0.00%</c:formatCode>
                <c:ptCount val="8"/>
                <c:pt idx="0">
                  <c:v>0.43259999999999998</c:v>
                </c:pt>
                <c:pt idx="1">
                  <c:v>0.42849999999999999</c:v>
                </c:pt>
                <c:pt idx="2">
                  <c:v>0.4113</c:v>
                </c:pt>
                <c:pt idx="3">
                  <c:v>0.40010000000000001</c:v>
                </c:pt>
                <c:pt idx="4">
                  <c:v>0.36799999999999999</c:v>
                </c:pt>
                <c:pt idx="5">
                  <c:v>0.35610000000000003</c:v>
                </c:pt>
                <c:pt idx="6">
                  <c:v>0.30280000000000001</c:v>
                </c:pt>
                <c:pt idx="7">
                  <c:v>0.31950000000000001</c:v>
                </c:pt>
              </c:numCache>
            </c:numRef>
          </c:val>
          <c:smooth val="0"/>
          <c:extLst>
            <c:ext xmlns:c16="http://schemas.microsoft.com/office/drawing/2014/chart" uri="{C3380CC4-5D6E-409C-BE32-E72D297353CC}">
              <c16:uniqueId val="{00000000-3E77-4AD1-85E1-EC9B1251AB2B}"/>
            </c:ext>
          </c:extLst>
        </c:ser>
        <c:ser>
          <c:idx val="1"/>
          <c:order val="1"/>
          <c:tx>
            <c:strRef>
              <c:f>Sheet1!$C$1</c:f>
              <c:strCache>
                <c:ptCount val="1"/>
                <c:pt idx="0">
                  <c:v>Target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7"/>
              <c:layout>
                <c:manualLayout>
                  <c:x val="-2.6307013612566117E-2"/>
                  <c:y val="4.57968411843256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B3C-4DB2-BA57-EE124DB7E1D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Sheet1!$C$2:$C$9</c:f>
              <c:numCache>
                <c:formatCode>0.00%</c:formatCode>
                <c:ptCount val="8"/>
                <c:pt idx="0">
                  <c:v>0.49</c:v>
                </c:pt>
                <c:pt idx="1">
                  <c:v>0.49</c:v>
                </c:pt>
                <c:pt idx="2">
                  <c:v>0.49</c:v>
                </c:pt>
                <c:pt idx="3">
                  <c:v>0.49</c:v>
                </c:pt>
                <c:pt idx="4">
                  <c:v>0.49</c:v>
                </c:pt>
                <c:pt idx="5">
                  <c:v>0.49</c:v>
                </c:pt>
                <c:pt idx="6">
                  <c:v>0.30280000000000001</c:v>
                </c:pt>
                <c:pt idx="7">
                  <c:v>0.30780000000000002</c:v>
                </c:pt>
              </c:numCache>
            </c:numRef>
          </c:val>
          <c:smooth val="0"/>
          <c:extLst>
            <c:ext xmlns:c16="http://schemas.microsoft.com/office/drawing/2014/chart" uri="{C3380CC4-5D6E-409C-BE32-E72D297353CC}">
              <c16:uniqueId val="{00000001-3E77-4AD1-85E1-EC9B1251AB2B}"/>
            </c:ext>
          </c:extLst>
        </c:ser>
        <c:dLbls>
          <c:dLblPos val="t"/>
          <c:showLegendKey val="0"/>
          <c:showVal val="1"/>
          <c:showCatName val="0"/>
          <c:showSerName val="0"/>
          <c:showPercent val="0"/>
          <c:showBubbleSize val="0"/>
        </c:dLbls>
        <c:marker val="1"/>
        <c:smooth val="0"/>
        <c:axId val="66024656"/>
        <c:axId val="66012592"/>
      </c:lineChart>
      <c:catAx>
        <c:axId val="6602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012592"/>
        <c:crosses val="autoZero"/>
        <c:auto val="1"/>
        <c:lblAlgn val="ctr"/>
        <c:lblOffset val="100"/>
        <c:noMultiLvlLbl val="0"/>
      </c:catAx>
      <c:valAx>
        <c:axId val="660125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024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62" b="0" i="0" u="none" strike="noStrike" baseline="0" dirty="0">
                <a:effectLst/>
              </a:rPr>
              <a:t>Enrolled in higher education or competitively employed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 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Sheet1!$B$2:$B$9</c:f>
              <c:numCache>
                <c:formatCode>0.00%</c:formatCode>
                <c:ptCount val="8"/>
                <c:pt idx="0">
                  <c:v>0.76100000000000001</c:v>
                </c:pt>
                <c:pt idx="1">
                  <c:v>0.75339999999999996</c:v>
                </c:pt>
                <c:pt idx="2">
                  <c:v>0.76390000000000002</c:v>
                </c:pt>
                <c:pt idx="3">
                  <c:v>0.75470000000000004</c:v>
                </c:pt>
                <c:pt idx="4">
                  <c:v>0.73080000000000001</c:v>
                </c:pt>
                <c:pt idx="5">
                  <c:v>0.74809999999999999</c:v>
                </c:pt>
                <c:pt idx="6">
                  <c:v>0.69530000000000003</c:v>
                </c:pt>
                <c:pt idx="7">
                  <c:v>0.75109999999999999</c:v>
                </c:pt>
              </c:numCache>
            </c:numRef>
          </c:val>
          <c:smooth val="0"/>
          <c:extLst>
            <c:ext xmlns:c16="http://schemas.microsoft.com/office/drawing/2014/chart" uri="{C3380CC4-5D6E-409C-BE32-E72D297353CC}">
              <c16:uniqueId val="{00000000-3E77-4AD1-85E1-EC9B1251AB2B}"/>
            </c:ext>
          </c:extLst>
        </c:ser>
        <c:ser>
          <c:idx val="1"/>
          <c:order val="1"/>
          <c:tx>
            <c:strRef>
              <c:f>Sheet1!$C$1</c:f>
              <c:strCache>
                <c:ptCount val="1"/>
                <c:pt idx="0">
                  <c:v>Target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Sheet1!$C$2:$C$9</c:f>
              <c:numCache>
                <c:formatCode>0.00%</c:formatCode>
                <c:ptCount val="8"/>
                <c:pt idx="0">
                  <c:v>0.76</c:v>
                </c:pt>
                <c:pt idx="1">
                  <c:v>0.76</c:v>
                </c:pt>
                <c:pt idx="2">
                  <c:v>0.76</c:v>
                </c:pt>
                <c:pt idx="3">
                  <c:v>0.76</c:v>
                </c:pt>
                <c:pt idx="4">
                  <c:v>0.76</c:v>
                </c:pt>
                <c:pt idx="5">
                  <c:v>0.76</c:v>
                </c:pt>
                <c:pt idx="6">
                  <c:v>0.69530000000000003</c:v>
                </c:pt>
                <c:pt idx="7">
                  <c:v>0.8</c:v>
                </c:pt>
              </c:numCache>
            </c:numRef>
          </c:val>
          <c:smooth val="0"/>
          <c:extLst>
            <c:ext xmlns:c16="http://schemas.microsoft.com/office/drawing/2014/chart" uri="{C3380CC4-5D6E-409C-BE32-E72D297353CC}">
              <c16:uniqueId val="{00000001-3E77-4AD1-85E1-EC9B1251AB2B}"/>
            </c:ext>
          </c:extLst>
        </c:ser>
        <c:dLbls>
          <c:showLegendKey val="0"/>
          <c:showVal val="0"/>
          <c:showCatName val="0"/>
          <c:showSerName val="0"/>
          <c:showPercent val="0"/>
          <c:showBubbleSize val="0"/>
        </c:dLbls>
        <c:marker val="1"/>
        <c:smooth val="0"/>
        <c:axId val="66024656"/>
        <c:axId val="66012592"/>
      </c:lineChart>
      <c:catAx>
        <c:axId val="6602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012592"/>
        <c:crosses val="autoZero"/>
        <c:auto val="1"/>
        <c:lblAlgn val="ctr"/>
        <c:lblOffset val="100"/>
        <c:noMultiLvlLbl val="0"/>
      </c:catAx>
      <c:valAx>
        <c:axId val="660125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024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62" b="0" i="0" u="none" strike="noStrike" baseline="0" dirty="0">
                <a:effectLst/>
              </a:rPr>
              <a:t>Enrolled in higher education or other post-secondary education or competitively employed or other employment</a:t>
            </a:r>
          </a:p>
          <a:p>
            <a:pPr>
              <a:defRPr/>
            </a:pPr>
            <a:r>
              <a:rPr lang="en-US" sz="1862" b="0" i="0" u="none" strike="noStrike" baseline="0" dirty="0">
                <a:effectLst/>
              </a:rPr>
              <a:t>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State 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Sheet1!$B$2:$B$9</c:f>
              <c:numCache>
                <c:formatCode>0.00%</c:formatCode>
                <c:ptCount val="8"/>
                <c:pt idx="0">
                  <c:v>0.80710000000000004</c:v>
                </c:pt>
                <c:pt idx="1">
                  <c:v>0.81369999999999998</c:v>
                </c:pt>
                <c:pt idx="2">
                  <c:v>0.80940000000000001</c:v>
                </c:pt>
                <c:pt idx="3">
                  <c:v>0.82820000000000005</c:v>
                </c:pt>
                <c:pt idx="4">
                  <c:v>0.77759999999999996</c:v>
                </c:pt>
                <c:pt idx="5">
                  <c:v>0.79420000000000002</c:v>
                </c:pt>
                <c:pt idx="6">
                  <c:v>0.76910000000000001</c:v>
                </c:pt>
                <c:pt idx="7">
                  <c:v>0.82569999999999999</c:v>
                </c:pt>
              </c:numCache>
            </c:numRef>
          </c:val>
          <c:smooth val="0"/>
          <c:extLst>
            <c:ext xmlns:c16="http://schemas.microsoft.com/office/drawing/2014/chart" uri="{C3380CC4-5D6E-409C-BE32-E72D297353CC}">
              <c16:uniqueId val="{00000000-3E77-4AD1-85E1-EC9B1251AB2B}"/>
            </c:ext>
          </c:extLst>
        </c:ser>
        <c:ser>
          <c:idx val="1"/>
          <c:order val="1"/>
          <c:tx>
            <c:strRef>
              <c:f>Sheet1!$C$1</c:f>
              <c:strCache>
                <c:ptCount val="1"/>
                <c:pt idx="0">
                  <c:v>Target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Sheet1!$A$2:$A$9</c:f>
              <c:numCache>
                <c:formatCode>General</c:formatCode>
                <c:ptCount val="8"/>
                <c:pt idx="0">
                  <c:v>2014</c:v>
                </c:pt>
                <c:pt idx="1">
                  <c:v>2015</c:v>
                </c:pt>
                <c:pt idx="2">
                  <c:v>2016</c:v>
                </c:pt>
                <c:pt idx="3">
                  <c:v>2017</c:v>
                </c:pt>
                <c:pt idx="4">
                  <c:v>2018</c:v>
                </c:pt>
                <c:pt idx="5">
                  <c:v>2019</c:v>
                </c:pt>
                <c:pt idx="6">
                  <c:v>2020</c:v>
                </c:pt>
                <c:pt idx="7">
                  <c:v>2021</c:v>
                </c:pt>
              </c:numCache>
            </c:numRef>
          </c:cat>
          <c:val>
            <c:numRef>
              <c:f>Sheet1!$C$2:$C$9</c:f>
              <c:numCache>
                <c:formatCode>0.00%</c:formatCode>
                <c:ptCount val="8"/>
                <c:pt idx="0">
                  <c:v>0.8</c:v>
                </c:pt>
                <c:pt idx="1">
                  <c:v>0.8</c:v>
                </c:pt>
                <c:pt idx="2">
                  <c:v>0.8</c:v>
                </c:pt>
                <c:pt idx="3">
                  <c:v>0.8</c:v>
                </c:pt>
                <c:pt idx="4">
                  <c:v>0.8</c:v>
                </c:pt>
                <c:pt idx="5">
                  <c:v>0.8</c:v>
                </c:pt>
                <c:pt idx="6">
                  <c:v>0.76910000000000001</c:v>
                </c:pt>
                <c:pt idx="7">
                  <c:v>0.77410000000000001</c:v>
                </c:pt>
              </c:numCache>
            </c:numRef>
          </c:val>
          <c:smooth val="0"/>
          <c:extLst>
            <c:ext xmlns:c16="http://schemas.microsoft.com/office/drawing/2014/chart" uri="{C3380CC4-5D6E-409C-BE32-E72D297353CC}">
              <c16:uniqueId val="{00000001-3E77-4AD1-85E1-EC9B1251AB2B}"/>
            </c:ext>
          </c:extLst>
        </c:ser>
        <c:dLbls>
          <c:showLegendKey val="0"/>
          <c:showVal val="0"/>
          <c:showCatName val="0"/>
          <c:showSerName val="0"/>
          <c:showPercent val="0"/>
          <c:showBubbleSize val="0"/>
        </c:dLbls>
        <c:marker val="1"/>
        <c:smooth val="0"/>
        <c:axId val="66024656"/>
        <c:axId val="66012592"/>
      </c:lineChart>
      <c:catAx>
        <c:axId val="6602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012592"/>
        <c:crosses val="autoZero"/>
        <c:auto val="1"/>
        <c:lblAlgn val="ctr"/>
        <c:lblOffset val="100"/>
        <c:noMultiLvlLbl val="0"/>
      </c:catAx>
      <c:valAx>
        <c:axId val="660125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024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Assessment Participation Rates in Reading and Math – All</a:t>
            </a:r>
            <a:r>
              <a:rPr lang="en-US" baseline="0" dirty="0"/>
              <a:t> Grades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Reading</c:v>
                </c:pt>
              </c:strCache>
            </c:strRef>
          </c:tx>
          <c:spPr>
            <a:ln w="28575" cap="rnd">
              <a:solidFill>
                <a:schemeClr val="accent6"/>
              </a:solidFill>
              <a:round/>
            </a:ln>
            <a:effectLst/>
          </c:spPr>
          <c:marker>
            <c:symbol val="none"/>
          </c:marker>
          <c:cat>
            <c:numRef>
              <c:f>Sheet1!$A$2:$A$6</c:f>
              <c:numCache>
                <c:formatCode>General</c:formatCode>
                <c:ptCount val="5"/>
                <c:pt idx="0">
                  <c:v>2014</c:v>
                </c:pt>
                <c:pt idx="1">
                  <c:v>2015</c:v>
                </c:pt>
                <c:pt idx="2">
                  <c:v>2016</c:v>
                </c:pt>
                <c:pt idx="3">
                  <c:v>2017</c:v>
                </c:pt>
                <c:pt idx="4">
                  <c:v>2018</c:v>
                </c:pt>
              </c:numCache>
            </c:numRef>
          </c:cat>
          <c:val>
            <c:numRef>
              <c:f>Sheet1!$B$2:$B$6</c:f>
              <c:numCache>
                <c:formatCode>0.00%</c:formatCode>
                <c:ptCount val="5"/>
                <c:pt idx="0">
                  <c:v>0.97750000000000004</c:v>
                </c:pt>
                <c:pt idx="1">
                  <c:v>0.9577</c:v>
                </c:pt>
                <c:pt idx="2">
                  <c:v>0.99439999999999995</c:v>
                </c:pt>
                <c:pt idx="3">
                  <c:v>0.95850000000000002</c:v>
                </c:pt>
                <c:pt idx="4">
                  <c:v>0.99560000000000004</c:v>
                </c:pt>
              </c:numCache>
            </c:numRef>
          </c:val>
          <c:smooth val="0"/>
          <c:extLst>
            <c:ext xmlns:c16="http://schemas.microsoft.com/office/drawing/2014/chart" uri="{C3380CC4-5D6E-409C-BE32-E72D297353CC}">
              <c16:uniqueId val="{00000000-C8F7-4DC4-ABD8-C5B4EF0B2AEF}"/>
            </c:ext>
          </c:extLst>
        </c:ser>
        <c:ser>
          <c:idx val="1"/>
          <c:order val="1"/>
          <c:tx>
            <c:strRef>
              <c:f>Sheet1!$C$1</c:f>
              <c:strCache>
                <c:ptCount val="1"/>
                <c:pt idx="0">
                  <c:v>Math</c:v>
                </c:pt>
              </c:strCache>
            </c:strRef>
          </c:tx>
          <c:spPr>
            <a:ln w="28575" cap="rnd">
              <a:solidFill>
                <a:schemeClr val="accent5"/>
              </a:solidFill>
              <a:round/>
            </a:ln>
            <a:effectLst/>
          </c:spPr>
          <c:marker>
            <c:symbol val="none"/>
          </c:marker>
          <c:cat>
            <c:numRef>
              <c:f>Sheet1!$A$2:$A$6</c:f>
              <c:numCache>
                <c:formatCode>General</c:formatCode>
                <c:ptCount val="5"/>
                <c:pt idx="0">
                  <c:v>2014</c:v>
                </c:pt>
                <c:pt idx="1">
                  <c:v>2015</c:v>
                </c:pt>
                <c:pt idx="2">
                  <c:v>2016</c:v>
                </c:pt>
                <c:pt idx="3">
                  <c:v>2017</c:v>
                </c:pt>
                <c:pt idx="4">
                  <c:v>2018</c:v>
                </c:pt>
              </c:numCache>
            </c:numRef>
          </c:cat>
          <c:val>
            <c:numRef>
              <c:f>Sheet1!$C$2:$C$6</c:f>
              <c:numCache>
                <c:formatCode>0.00%</c:formatCode>
                <c:ptCount val="5"/>
                <c:pt idx="0">
                  <c:v>0.97819999999999996</c:v>
                </c:pt>
                <c:pt idx="1">
                  <c:v>0.95409999999999995</c:v>
                </c:pt>
                <c:pt idx="2">
                  <c:v>0.99209999999999998</c:v>
                </c:pt>
                <c:pt idx="3">
                  <c:v>0.92730000000000001</c:v>
                </c:pt>
                <c:pt idx="4">
                  <c:v>0.99560000000000004</c:v>
                </c:pt>
              </c:numCache>
            </c:numRef>
          </c:val>
          <c:smooth val="0"/>
          <c:extLst>
            <c:ext xmlns:c16="http://schemas.microsoft.com/office/drawing/2014/chart" uri="{C3380CC4-5D6E-409C-BE32-E72D297353CC}">
              <c16:uniqueId val="{00000001-C8F7-4DC4-ABD8-C5B4EF0B2AEF}"/>
            </c:ext>
          </c:extLst>
        </c:ser>
        <c:ser>
          <c:idx val="2"/>
          <c:order val="2"/>
          <c:tx>
            <c:strRef>
              <c:f>Sheet1!$D$1</c:f>
              <c:strCache>
                <c:ptCount val="1"/>
                <c:pt idx="0">
                  <c:v>Target</c:v>
                </c:pt>
              </c:strCache>
            </c:strRef>
          </c:tx>
          <c:spPr>
            <a:ln w="28575" cap="rnd">
              <a:solidFill>
                <a:schemeClr val="accent4"/>
              </a:solidFill>
              <a:round/>
            </a:ln>
            <a:effectLst/>
          </c:spPr>
          <c:marker>
            <c:symbol val="none"/>
          </c:marker>
          <c:cat>
            <c:numRef>
              <c:f>Sheet1!$A$2:$A$6</c:f>
              <c:numCache>
                <c:formatCode>General</c:formatCode>
                <c:ptCount val="5"/>
                <c:pt idx="0">
                  <c:v>2014</c:v>
                </c:pt>
                <c:pt idx="1">
                  <c:v>2015</c:v>
                </c:pt>
                <c:pt idx="2">
                  <c:v>2016</c:v>
                </c:pt>
                <c:pt idx="3">
                  <c:v>2017</c:v>
                </c:pt>
                <c:pt idx="4">
                  <c:v>2018</c:v>
                </c:pt>
              </c:numCache>
            </c:numRef>
          </c:cat>
          <c:val>
            <c:numRef>
              <c:f>Sheet1!$D$2:$D$6</c:f>
              <c:numCache>
                <c:formatCode>0.00%</c:formatCode>
                <c:ptCount val="5"/>
                <c:pt idx="0">
                  <c:v>0.95</c:v>
                </c:pt>
                <c:pt idx="1">
                  <c:v>0.95</c:v>
                </c:pt>
                <c:pt idx="2">
                  <c:v>0.95</c:v>
                </c:pt>
                <c:pt idx="3">
                  <c:v>0.95</c:v>
                </c:pt>
                <c:pt idx="4">
                  <c:v>0.95</c:v>
                </c:pt>
              </c:numCache>
            </c:numRef>
          </c:val>
          <c:smooth val="0"/>
          <c:extLst>
            <c:ext xmlns:c16="http://schemas.microsoft.com/office/drawing/2014/chart" uri="{C3380CC4-5D6E-409C-BE32-E72D297353CC}">
              <c16:uniqueId val="{00000002-C8F7-4DC4-ABD8-C5B4EF0B2AEF}"/>
            </c:ext>
          </c:extLst>
        </c:ser>
        <c:dLbls>
          <c:showLegendKey val="0"/>
          <c:showVal val="0"/>
          <c:showCatName val="0"/>
          <c:showSerName val="0"/>
          <c:showPercent val="0"/>
          <c:showBubbleSize val="0"/>
        </c:dLbls>
        <c:smooth val="0"/>
        <c:axId val="1814105600"/>
        <c:axId val="1814104768"/>
      </c:lineChart>
      <c:catAx>
        <c:axId val="1814105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104768"/>
        <c:crosses val="autoZero"/>
        <c:auto val="1"/>
        <c:lblAlgn val="ctr"/>
        <c:lblOffset val="100"/>
        <c:noMultiLvlLbl val="0"/>
      </c:catAx>
      <c:valAx>
        <c:axId val="18141047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105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Reading and Math Proficiency Rates – All Grades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Reading</c:v>
                </c:pt>
              </c:strCache>
            </c:strRef>
          </c:tx>
          <c:spPr>
            <a:ln w="28575" cap="rnd">
              <a:solidFill>
                <a:schemeClr val="accent6"/>
              </a:solidFill>
              <a:round/>
            </a:ln>
            <a:effectLst/>
          </c:spPr>
          <c:marker>
            <c:symbol val="none"/>
          </c:marker>
          <c:cat>
            <c:numRef>
              <c:f>Sheet1!$A$2:$A$6</c:f>
              <c:numCache>
                <c:formatCode>General</c:formatCode>
                <c:ptCount val="5"/>
                <c:pt idx="0">
                  <c:v>2014</c:v>
                </c:pt>
                <c:pt idx="1">
                  <c:v>2015</c:v>
                </c:pt>
                <c:pt idx="2">
                  <c:v>2016</c:v>
                </c:pt>
                <c:pt idx="3">
                  <c:v>2017</c:v>
                </c:pt>
                <c:pt idx="4">
                  <c:v>2018</c:v>
                </c:pt>
              </c:numCache>
            </c:numRef>
          </c:cat>
          <c:val>
            <c:numRef>
              <c:f>Sheet1!$B$2:$B$6</c:f>
              <c:numCache>
                <c:formatCode>0.00%</c:formatCode>
                <c:ptCount val="5"/>
                <c:pt idx="0">
                  <c:v>5.1299999999999998E-2</c:v>
                </c:pt>
                <c:pt idx="1">
                  <c:v>6.4100000000000004E-2</c:v>
                </c:pt>
                <c:pt idx="2">
                  <c:v>0.1183</c:v>
                </c:pt>
                <c:pt idx="3">
                  <c:v>9.2799999999999994E-2</c:v>
                </c:pt>
                <c:pt idx="4">
                  <c:v>9.6199999999999994E-2</c:v>
                </c:pt>
              </c:numCache>
            </c:numRef>
          </c:val>
          <c:smooth val="0"/>
          <c:extLst>
            <c:ext xmlns:c16="http://schemas.microsoft.com/office/drawing/2014/chart" uri="{C3380CC4-5D6E-409C-BE32-E72D297353CC}">
              <c16:uniqueId val="{00000000-C65F-46A8-8CFB-16D33502E289}"/>
            </c:ext>
          </c:extLst>
        </c:ser>
        <c:ser>
          <c:idx val="1"/>
          <c:order val="1"/>
          <c:tx>
            <c:strRef>
              <c:f>Sheet1!$C$1</c:f>
              <c:strCache>
                <c:ptCount val="1"/>
                <c:pt idx="0">
                  <c:v>Reading Target</c:v>
                </c:pt>
              </c:strCache>
            </c:strRef>
          </c:tx>
          <c:spPr>
            <a:ln w="28575" cap="rnd">
              <a:solidFill>
                <a:schemeClr val="accent5"/>
              </a:solidFill>
              <a:round/>
            </a:ln>
            <a:effectLst/>
          </c:spPr>
          <c:marker>
            <c:symbol val="none"/>
          </c:marker>
          <c:cat>
            <c:numRef>
              <c:f>Sheet1!$A$2:$A$6</c:f>
              <c:numCache>
                <c:formatCode>General</c:formatCode>
                <c:ptCount val="5"/>
                <c:pt idx="0">
                  <c:v>2014</c:v>
                </c:pt>
                <c:pt idx="1">
                  <c:v>2015</c:v>
                </c:pt>
                <c:pt idx="2">
                  <c:v>2016</c:v>
                </c:pt>
                <c:pt idx="3">
                  <c:v>2017</c:v>
                </c:pt>
                <c:pt idx="4">
                  <c:v>2018</c:v>
                </c:pt>
              </c:numCache>
            </c:numRef>
          </c:cat>
          <c:val>
            <c:numRef>
              <c:f>Sheet1!$C$2:$C$6</c:f>
              <c:numCache>
                <c:formatCode>0.00%</c:formatCode>
                <c:ptCount val="5"/>
                <c:pt idx="0">
                  <c:v>5.1299999999999998E-2</c:v>
                </c:pt>
                <c:pt idx="1">
                  <c:v>0.65300000000000002</c:v>
                </c:pt>
                <c:pt idx="2">
                  <c:v>0.65300000000000002</c:v>
                </c:pt>
                <c:pt idx="3">
                  <c:v>0.65300000000000002</c:v>
                </c:pt>
                <c:pt idx="4">
                  <c:v>0.65300000000000002</c:v>
                </c:pt>
              </c:numCache>
            </c:numRef>
          </c:val>
          <c:smooth val="0"/>
          <c:extLst>
            <c:ext xmlns:c16="http://schemas.microsoft.com/office/drawing/2014/chart" uri="{C3380CC4-5D6E-409C-BE32-E72D297353CC}">
              <c16:uniqueId val="{00000001-C65F-46A8-8CFB-16D33502E289}"/>
            </c:ext>
          </c:extLst>
        </c:ser>
        <c:ser>
          <c:idx val="2"/>
          <c:order val="2"/>
          <c:tx>
            <c:strRef>
              <c:f>Sheet1!$D$1</c:f>
              <c:strCache>
                <c:ptCount val="1"/>
                <c:pt idx="0">
                  <c:v>Math</c:v>
                </c:pt>
              </c:strCache>
            </c:strRef>
          </c:tx>
          <c:spPr>
            <a:ln w="28575" cap="rnd">
              <a:solidFill>
                <a:schemeClr val="accent4"/>
              </a:solidFill>
              <a:round/>
            </a:ln>
            <a:effectLst/>
          </c:spPr>
          <c:marker>
            <c:symbol val="none"/>
          </c:marker>
          <c:cat>
            <c:numRef>
              <c:f>Sheet1!$A$2:$A$6</c:f>
              <c:numCache>
                <c:formatCode>General</c:formatCode>
                <c:ptCount val="5"/>
                <c:pt idx="0">
                  <c:v>2014</c:v>
                </c:pt>
                <c:pt idx="1">
                  <c:v>2015</c:v>
                </c:pt>
                <c:pt idx="2">
                  <c:v>2016</c:v>
                </c:pt>
                <c:pt idx="3">
                  <c:v>2017</c:v>
                </c:pt>
                <c:pt idx="4">
                  <c:v>2018</c:v>
                </c:pt>
              </c:numCache>
            </c:numRef>
          </c:cat>
          <c:val>
            <c:numRef>
              <c:f>Sheet1!$D$2:$D$6</c:f>
              <c:numCache>
                <c:formatCode>0.00%</c:formatCode>
                <c:ptCount val="5"/>
                <c:pt idx="0">
                  <c:v>5.6599999999999998E-2</c:v>
                </c:pt>
                <c:pt idx="1">
                  <c:v>6.8900000000000003E-2</c:v>
                </c:pt>
                <c:pt idx="2">
                  <c:v>9.5000000000000001E-2</c:v>
                </c:pt>
                <c:pt idx="3">
                  <c:v>7.6899999999999996E-2</c:v>
                </c:pt>
                <c:pt idx="4">
                  <c:v>7.2900000000000006E-2</c:v>
                </c:pt>
              </c:numCache>
            </c:numRef>
          </c:val>
          <c:smooth val="0"/>
          <c:extLst>
            <c:ext xmlns:c16="http://schemas.microsoft.com/office/drawing/2014/chart" uri="{C3380CC4-5D6E-409C-BE32-E72D297353CC}">
              <c16:uniqueId val="{00000000-1A7A-4ADC-A9F0-82E52E4F0BF8}"/>
            </c:ext>
          </c:extLst>
        </c:ser>
        <c:ser>
          <c:idx val="3"/>
          <c:order val="3"/>
          <c:tx>
            <c:strRef>
              <c:f>Sheet1!$E$1</c:f>
              <c:strCache>
                <c:ptCount val="1"/>
                <c:pt idx="0">
                  <c:v>Math Target</c:v>
                </c:pt>
              </c:strCache>
            </c:strRef>
          </c:tx>
          <c:spPr>
            <a:ln w="28575" cap="rnd">
              <a:solidFill>
                <a:schemeClr val="accent6">
                  <a:lumMod val="60000"/>
                </a:schemeClr>
              </a:solidFill>
              <a:round/>
            </a:ln>
            <a:effectLst/>
          </c:spPr>
          <c:marker>
            <c:symbol val="none"/>
          </c:marker>
          <c:cat>
            <c:numRef>
              <c:f>Sheet1!$A$2:$A$6</c:f>
              <c:numCache>
                <c:formatCode>General</c:formatCode>
                <c:ptCount val="5"/>
                <c:pt idx="0">
                  <c:v>2014</c:v>
                </c:pt>
                <c:pt idx="1">
                  <c:v>2015</c:v>
                </c:pt>
                <c:pt idx="2">
                  <c:v>2016</c:v>
                </c:pt>
                <c:pt idx="3">
                  <c:v>2017</c:v>
                </c:pt>
                <c:pt idx="4">
                  <c:v>2018</c:v>
                </c:pt>
              </c:numCache>
            </c:numRef>
          </c:cat>
          <c:val>
            <c:numRef>
              <c:f>Sheet1!$E$2:$E$6</c:f>
              <c:numCache>
                <c:formatCode>0.00%</c:formatCode>
                <c:ptCount val="5"/>
                <c:pt idx="0">
                  <c:v>5.6599999999999998E-2</c:v>
                </c:pt>
                <c:pt idx="1">
                  <c:v>0.6</c:v>
                </c:pt>
                <c:pt idx="2">
                  <c:v>0.6</c:v>
                </c:pt>
                <c:pt idx="3">
                  <c:v>0.6</c:v>
                </c:pt>
                <c:pt idx="4">
                  <c:v>0.6</c:v>
                </c:pt>
              </c:numCache>
            </c:numRef>
          </c:val>
          <c:smooth val="0"/>
          <c:extLst>
            <c:ext xmlns:c16="http://schemas.microsoft.com/office/drawing/2014/chart" uri="{C3380CC4-5D6E-409C-BE32-E72D297353CC}">
              <c16:uniqueId val="{00000001-1A7A-4ADC-A9F0-82E52E4F0BF8}"/>
            </c:ext>
          </c:extLst>
        </c:ser>
        <c:dLbls>
          <c:showLegendKey val="0"/>
          <c:showVal val="0"/>
          <c:showCatName val="0"/>
          <c:showSerName val="0"/>
          <c:showPercent val="0"/>
          <c:showBubbleSize val="0"/>
        </c:dLbls>
        <c:smooth val="0"/>
        <c:axId val="1814117664"/>
        <c:axId val="1814114336"/>
      </c:lineChart>
      <c:catAx>
        <c:axId val="1814117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114336"/>
        <c:crosses val="autoZero"/>
        <c:auto val="1"/>
        <c:lblAlgn val="ctr"/>
        <c:lblOffset val="100"/>
        <c:noMultiLvlLbl val="0"/>
      </c:catAx>
      <c:valAx>
        <c:axId val="18141143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117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80% of Day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Data</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2016</c:v>
                </c:pt>
                <c:pt idx="1">
                  <c:v>2017</c:v>
                </c:pt>
                <c:pt idx="2">
                  <c:v>2018</c:v>
                </c:pt>
                <c:pt idx="3">
                  <c:v>2019</c:v>
                </c:pt>
                <c:pt idx="4">
                  <c:v>2020</c:v>
                </c:pt>
                <c:pt idx="5">
                  <c:v>2021</c:v>
                </c:pt>
              </c:numCache>
            </c:numRef>
          </c:cat>
          <c:val>
            <c:numRef>
              <c:f>Sheet1!$B$2:$B$7</c:f>
              <c:numCache>
                <c:formatCode>0.00%</c:formatCode>
                <c:ptCount val="6"/>
                <c:pt idx="0">
                  <c:v>0.49819999999999998</c:v>
                </c:pt>
                <c:pt idx="1">
                  <c:v>0.49930000000000002</c:v>
                </c:pt>
                <c:pt idx="2">
                  <c:v>0.48949999999999999</c:v>
                </c:pt>
                <c:pt idx="3">
                  <c:v>0.51380000000000003</c:v>
                </c:pt>
                <c:pt idx="4">
                  <c:v>0.52510000000000001</c:v>
                </c:pt>
                <c:pt idx="5">
                  <c:v>0.52429999999999999</c:v>
                </c:pt>
              </c:numCache>
            </c:numRef>
          </c:val>
          <c:smooth val="0"/>
          <c:extLst>
            <c:ext xmlns:c16="http://schemas.microsoft.com/office/drawing/2014/chart" uri="{C3380CC4-5D6E-409C-BE32-E72D297353CC}">
              <c16:uniqueId val="{00000000-0C75-4F35-9C22-371EADD54FA4}"/>
            </c:ext>
          </c:extLst>
        </c:ser>
        <c:ser>
          <c:idx val="1"/>
          <c:order val="1"/>
          <c:tx>
            <c:strRef>
              <c:f>Sheet1!$C$1</c:f>
              <c:strCache>
                <c:ptCount val="1"/>
                <c:pt idx="0">
                  <c:v>Target</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2016</c:v>
                </c:pt>
                <c:pt idx="1">
                  <c:v>2017</c:v>
                </c:pt>
                <c:pt idx="2">
                  <c:v>2018</c:v>
                </c:pt>
                <c:pt idx="3">
                  <c:v>2019</c:v>
                </c:pt>
                <c:pt idx="4">
                  <c:v>2020</c:v>
                </c:pt>
                <c:pt idx="5">
                  <c:v>2021</c:v>
                </c:pt>
              </c:numCache>
            </c:numRef>
          </c:cat>
          <c:val>
            <c:numRef>
              <c:f>Sheet1!$C$2:$C$7</c:f>
              <c:numCache>
                <c:formatCode>0.00%</c:formatCode>
                <c:ptCount val="6"/>
                <c:pt idx="0">
                  <c:v>0.53</c:v>
                </c:pt>
                <c:pt idx="1">
                  <c:v>0.53</c:v>
                </c:pt>
                <c:pt idx="2">
                  <c:v>0.53</c:v>
                </c:pt>
                <c:pt idx="3">
                  <c:v>0.53</c:v>
                </c:pt>
                <c:pt idx="4">
                  <c:v>0.51529999999999998</c:v>
                </c:pt>
                <c:pt idx="5">
                  <c:v>0.51680000000000004</c:v>
                </c:pt>
              </c:numCache>
            </c:numRef>
          </c:val>
          <c:smooth val="0"/>
          <c:extLst>
            <c:ext xmlns:c16="http://schemas.microsoft.com/office/drawing/2014/chart" uri="{C3380CC4-5D6E-409C-BE32-E72D297353CC}">
              <c16:uniqueId val="{00000001-0C75-4F35-9C22-371EADD54FA4}"/>
            </c:ext>
          </c:extLst>
        </c:ser>
        <c:dLbls>
          <c:dLblPos val="t"/>
          <c:showLegendKey val="0"/>
          <c:showVal val="1"/>
          <c:showCatName val="0"/>
          <c:showSerName val="0"/>
          <c:showPercent val="0"/>
          <c:showBubbleSize val="0"/>
        </c:dLbls>
        <c:smooth val="0"/>
        <c:axId val="1814108928"/>
        <c:axId val="1814106848"/>
      </c:lineChart>
      <c:catAx>
        <c:axId val="1814108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106848"/>
        <c:crosses val="autoZero"/>
        <c:auto val="1"/>
        <c:lblAlgn val="ctr"/>
        <c:lblOffset val="100"/>
        <c:noMultiLvlLbl val="0"/>
      </c:catAx>
      <c:valAx>
        <c:axId val="18141068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4108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13.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A18E8C-9931-489B-A8AC-5C655107009B}" type="doc">
      <dgm:prSet loTypeId="urn:microsoft.com/office/officeart/2005/8/layout/equation1" loCatId="process" qsTypeId="urn:microsoft.com/office/officeart/2005/8/quickstyle/simple1" qsCatId="simple" csTypeId="urn:microsoft.com/office/officeart/2005/8/colors/colorful4" csCatId="colorful" phldr="1"/>
      <dgm:spPr/>
    </dgm:pt>
    <dgm:pt modelId="{283E8087-4CB9-4208-8B0B-8B6B9C55CF17}">
      <dgm:prSet phldrT="[Text]"/>
      <dgm:spPr/>
      <dgm:t>
        <a:bodyPr/>
        <a:lstStyle/>
        <a:p>
          <a:r>
            <a:rPr lang="en-US" dirty="0"/>
            <a:t>School District Data</a:t>
          </a:r>
        </a:p>
      </dgm:t>
    </dgm:pt>
    <dgm:pt modelId="{1DCF0B3D-FF40-4F00-A099-D9B1464D1EFD}" type="parTrans" cxnId="{8EFE44F1-D649-4701-B135-5ADA2FCEFCD1}">
      <dgm:prSet/>
      <dgm:spPr/>
      <dgm:t>
        <a:bodyPr/>
        <a:lstStyle/>
        <a:p>
          <a:endParaRPr lang="en-US"/>
        </a:p>
      </dgm:t>
    </dgm:pt>
    <dgm:pt modelId="{70B07491-BDB4-4CCD-9A4B-BFAD7CD130CA}" type="sibTrans" cxnId="{8EFE44F1-D649-4701-B135-5ADA2FCEFCD1}">
      <dgm:prSet/>
      <dgm:spPr/>
      <dgm:t>
        <a:bodyPr/>
        <a:lstStyle/>
        <a:p>
          <a:endParaRPr lang="en-US"/>
        </a:p>
      </dgm:t>
    </dgm:pt>
    <dgm:pt modelId="{F46C28C1-8B77-4D2D-9A81-00DE0EBC3269}">
      <dgm:prSet phldrT="[Text]"/>
      <dgm:spPr/>
      <dgm:t>
        <a:bodyPr/>
        <a:lstStyle/>
        <a:p>
          <a:r>
            <a:rPr lang="en-US" dirty="0"/>
            <a:t>State Charter School Data</a:t>
          </a:r>
        </a:p>
      </dgm:t>
    </dgm:pt>
    <dgm:pt modelId="{647C4D86-8ED2-4A5D-8C5F-FF2FE414E927}" type="parTrans" cxnId="{CEE7BC10-4F49-42A7-BEA2-461C2111DC95}">
      <dgm:prSet/>
      <dgm:spPr/>
      <dgm:t>
        <a:bodyPr/>
        <a:lstStyle/>
        <a:p>
          <a:endParaRPr lang="en-US"/>
        </a:p>
      </dgm:t>
    </dgm:pt>
    <dgm:pt modelId="{E7CBF4CA-D0F2-43E0-9BD0-9A367F08EA2C}" type="sibTrans" cxnId="{CEE7BC10-4F49-42A7-BEA2-461C2111DC95}">
      <dgm:prSet/>
      <dgm:spPr/>
      <dgm:t>
        <a:bodyPr/>
        <a:lstStyle/>
        <a:p>
          <a:endParaRPr lang="en-US"/>
        </a:p>
      </dgm:t>
    </dgm:pt>
    <dgm:pt modelId="{EC188CD7-4484-4CB5-B22D-6B0EACA4A9C3}">
      <dgm:prSet phldrT="[Text]"/>
      <dgm:spPr/>
      <dgm:t>
        <a:bodyPr/>
        <a:lstStyle/>
        <a:p>
          <a:r>
            <a:rPr lang="en-US" dirty="0"/>
            <a:t>Data Reported in SPP/APR</a:t>
          </a:r>
        </a:p>
      </dgm:t>
    </dgm:pt>
    <dgm:pt modelId="{EB175759-B66B-45BC-89FD-DD47A79DDD4F}" type="parTrans" cxnId="{747785DA-BB5B-47CC-A20A-86F3C0684FA3}">
      <dgm:prSet/>
      <dgm:spPr/>
      <dgm:t>
        <a:bodyPr/>
        <a:lstStyle/>
        <a:p>
          <a:endParaRPr lang="en-US"/>
        </a:p>
      </dgm:t>
    </dgm:pt>
    <dgm:pt modelId="{2D98A223-E255-40C0-BAD7-17AC2B31E761}" type="sibTrans" cxnId="{747785DA-BB5B-47CC-A20A-86F3C0684FA3}">
      <dgm:prSet/>
      <dgm:spPr/>
      <dgm:t>
        <a:bodyPr/>
        <a:lstStyle/>
        <a:p>
          <a:endParaRPr lang="en-US"/>
        </a:p>
      </dgm:t>
    </dgm:pt>
    <dgm:pt modelId="{9D086470-9474-4077-B8BE-FA3AE5FA17FA}">
      <dgm:prSet/>
      <dgm:spPr/>
      <dgm:t>
        <a:bodyPr/>
        <a:lstStyle/>
        <a:p>
          <a:r>
            <a:rPr lang="en-US" dirty="0"/>
            <a:t>State Supported School Data</a:t>
          </a:r>
        </a:p>
      </dgm:t>
    </dgm:pt>
    <dgm:pt modelId="{BAE62C43-6E8E-4C20-88E0-4D9BA091CFD6}" type="parTrans" cxnId="{9C62637D-C8AF-469E-9F40-B49F7E247E9E}">
      <dgm:prSet/>
      <dgm:spPr/>
      <dgm:t>
        <a:bodyPr/>
        <a:lstStyle/>
        <a:p>
          <a:endParaRPr lang="en-US"/>
        </a:p>
      </dgm:t>
    </dgm:pt>
    <dgm:pt modelId="{0AF42FF3-0E56-4D80-B2C6-0708CBB203E8}" type="sibTrans" cxnId="{9C62637D-C8AF-469E-9F40-B49F7E247E9E}">
      <dgm:prSet/>
      <dgm:spPr/>
      <dgm:t>
        <a:bodyPr/>
        <a:lstStyle/>
        <a:p>
          <a:endParaRPr lang="en-US"/>
        </a:p>
      </dgm:t>
    </dgm:pt>
    <dgm:pt modelId="{EE7E3531-DA16-464D-9E58-80BBD056C374}" type="pres">
      <dgm:prSet presAssocID="{A9A18E8C-9931-489B-A8AC-5C655107009B}" presName="linearFlow" presStyleCnt="0">
        <dgm:presLayoutVars>
          <dgm:dir/>
          <dgm:resizeHandles val="exact"/>
        </dgm:presLayoutVars>
      </dgm:prSet>
      <dgm:spPr/>
    </dgm:pt>
    <dgm:pt modelId="{5667B597-FE04-49E5-B18D-D937F6BCC10D}" type="pres">
      <dgm:prSet presAssocID="{283E8087-4CB9-4208-8B0B-8B6B9C55CF17}" presName="node" presStyleLbl="node1" presStyleIdx="0" presStyleCnt="4">
        <dgm:presLayoutVars>
          <dgm:bulletEnabled val="1"/>
        </dgm:presLayoutVars>
      </dgm:prSet>
      <dgm:spPr/>
    </dgm:pt>
    <dgm:pt modelId="{7674F1FB-E4E9-41F2-9C5B-090A6B6C0929}" type="pres">
      <dgm:prSet presAssocID="{70B07491-BDB4-4CCD-9A4B-BFAD7CD130CA}" presName="spacerL" presStyleCnt="0"/>
      <dgm:spPr/>
    </dgm:pt>
    <dgm:pt modelId="{B8D6BE8B-55BA-4212-B896-C99FC6525E88}" type="pres">
      <dgm:prSet presAssocID="{70B07491-BDB4-4CCD-9A4B-BFAD7CD130CA}" presName="sibTrans" presStyleLbl="sibTrans2D1" presStyleIdx="0" presStyleCnt="3"/>
      <dgm:spPr/>
    </dgm:pt>
    <dgm:pt modelId="{2528E3EB-4335-4035-A316-358627DFC0A7}" type="pres">
      <dgm:prSet presAssocID="{70B07491-BDB4-4CCD-9A4B-BFAD7CD130CA}" presName="spacerR" presStyleCnt="0"/>
      <dgm:spPr/>
    </dgm:pt>
    <dgm:pt modelId="{72C83448-044F-4F54-89DF-254D135F16A7}" type="pres">
      <dgm:prSet presAssocID="{F46C28C1-8B77-4D2D-9A81-00DE0EBC3269}" presName="node" presStyleLbl="node1" presStyleIdx="1" presStyleCnt="4">
        <dgm:presLayoutVars>
          <dgm:bulletEnabled val="1"/>
        </dgm:presLayoutVars>
      </dgm:prSet>
      <dgm:spPr/>
    </dgm:pt>
    <dgm:pt modelId="{F46E9CD0-ED8E-4F81-839F-272A87B78AEF}" type="pres">
      <dgm:prSet presAssocID="{E7CBF4CA-D0F2-43E0-9BD0-9A367F08EA2C}" presName="spacerL" presStyleCnt="0"/>
      <dgm:spPr/>
    </dgm:pt>
    <dgm:pt modelId="{29EB71D5-839F-44BC-8A3A-ED6497CBFAEB}" type="pres">
      <dgm:prSet presAssocID="{E7CBF4CA-D0F2-43E0-9BD0-9A367F08EA2C}" presName="sibTrans" presStyleLbl="sibTrans2D1" presStyleIdx="1" presStyleCnt="3"/>
      <dgm:spPr/>
    </dgm:pt>
    <dgm:pt modelId="{53C58106-1D5D-4863-8DC8-81090058E062}" type="pres">
      <dgm:prSet presAssocID="{E7CBF4CA-D0F2-43E0-9BD0-9A367F08EA2C}" presName="spacerR" presStyleCnt="0"/>
      <dgm:spPr/>
    </dgm:pt>
    <dgm:pt modelId="{FB5945B7-8D2C-47D2-8467-A83A329B5677}" type="pres">
      <dgm:prSet presAssocID="{9D086470-9474-4077-B8BE-FA3AE5FA17FA}" presName="node" presStyleLbl="node1" presStyleIdx="2" presStyleCnt="4">
        <dgm:presLayoutVars>
          <dgm:bulletEnabled val="1"/>
        </dgm:presLayoutVars>
      </dgm:prSet>
      <dgm:spPr/>
    </dgm:pt>
    <dgm:pt modelId="{99E67DE5-B6F6-4E39-A350-D6A263D0311D}" type="pres">
      <dgm:prSet presAssocID="{0AF42FF3-0E56-4D80-B2C6-0708CBB203E8}" presName="spacerL" presStyleCnt="0"/>
      <dgm:spPr/>
    </dgm:pt>
    <dgm:pt modelId="{6F2040AC-6DCB-4391-B639-21B7CCDE284E}" type="pres">
      <dgm:prSet presAssocID="{0AF42FF3-0E56-4D80-B2C6-0708CBB203E8}" presName="sibTrans" presStyleLbl="sibTrans2D1" presStyleIdx="2" presStyleCnt="3"/>
      <dgm:spPr/>
    </dgm:pt>
    <dgm:pt modelId="{928C0325-605D-4986-8EA6-DBA8A227DC0B}" type="pres">
      <dgm:prSet presAssocID="{0AF42FF3-0E56-4D80-B2C6-0708CBB203E8}" presName="spacerR" presStyleCnt="0"/>
      <dgm:spPr/>
    </dgm:pt>
    <dgm:pt modelId="{178B2D89-8F57-44E5-861C-A983AA408511}" type="pres">
      <dgm:prSet presAssocID="{EC188CD7-4484-4CB5-B22D-6B0EACA4A9C3}" presName="node" presStyleLbl="node1" presStyleIdx="3" presStyleCnt="4">
        <dgm:presLayoutVars>
          <dgm:bulletEnabled val="1"/>
        </dgm:presLayoutVars>
      </dgm:prSet>
      <dgm:spPr/>
    </dgm:pt>
  </dgm:ptLst>
  <dgm:cxnLst>
    <dgm:cxn modelId="{CEE7BC10-4F49-42A7-BEA2-461C2111DC95}" srcId="{A9A18E8C-9931-489B-A8AC-5C655107009B}" destId="{F46C28C1-8B77-4D2D-9A81-00DE0EBC3269}" srcOrd="1" destOrd="0" parTransId="{647C4D86-8ED2-4A5D-8C5F-FF2FE414E927}" sibTransId="{E7CBF4CA-D0F2-43E0-9BD0-9A367F08EA2C}"/>
    <dgm:cxn modelId="{B70E9B22-3B3C-4DD1-BE96-0022790CD76E}" type="presOf" srcId="{E7CBF4CA-D0F2-43E0-9BD0-9A367F08EA2C}" destId="{29EB71D5-839F-44BC-8A3A-ED6497CBFAEB}" srcOrd="0" destOrd="0" presId="urn:microsoft.com/office/officeart/2005/8/layout/equation1"/>
    <dgm:cxn modelId="{AB2FCB5B-2D5F-4677-83E5-031A3E60CDE0}" type="presOf" srcId="{A9A18E8C-9931-489B-A8AC-5C655107009B}" destId="{EE7E3531-DA16-464D-9E58-80BBD056C374}" srcOrd="0" destOrd="0" presId="urn:microsoft.com/office/officeart/2005/8/layout/equation1"/>
    <dgm:cxn modelId="{7F3D8F61-6D57-4B3A-A5B4-BB939F1DF984}" type="presOf" srcId="{F46C28C1-8B77-4D2D-9A81-00DE0EBC3269}" destId="{72C83448-044F-4F54-89DF-254D135F16A7}" srcOrd="0" destOrd="0" presId="urn:microsoft.com/office/officeart/2005/8/layout/equation1"/>
    <dgm:cxn modelId="{4124386B-9F1F-4207-A341-79DE15C04D18}" type="presOf" srcId="{283E8087-4CB9-4208-8B0B-8B6B9C55CF17}" destId="{5667B597-FE04-49E5-B18D-D937F6BCC10D}" srcOrd="0" destOrd="0" presId="urn:microsoft.com/office/officeart/2005/8/layout/equation1"/>
    <dgm:cxn modelId="{5D840352-A88F-4BDC-914A-5DE3E111E1BE}" type="presOf" srcId="{70B07491-BDB4-4CCD-9A4B-BFAD7CD130CA}" destId="{B8D6BE8B-55BA-4212-B896-C99FC6525E88}" srcOrd="0" destOrd="0" presId="urn:microsoft.com/office/officeart/2005/8/layout/equation1"/>
    <dgm:cxn modelId="{9C62637D-C8AF-469E-9F40-B49F7E247E9E}" srcId="{A9A18E8C-9931-489B-A8AC-5C655107009B}" destId="{9D086470-9474-4077-B8BE-FA3AE5FA17FA}" srcOrd="2" destOrd="0" parTransId="{BAE62C43-6E8E-4C20-88E0-4D9BA091CFD6}" sibTransId="{0AF42FF3-0E56-4D80-B2C6-0708CBB203E8}"/>
    <dgm:cxn modelId="{3C358A89-8F69-4E44-A94A-26D107E85998}" type="presOf" srcId="{EC188CD7-4484-4CB5-B22D-6B0EACA4A9C3}" destId="{178B2D89-8F57-44E5-861C-A983AA408511}" srcOrd="0" destOrd="0" presId="urn:microsoft.com/office/officeart/2005/8/layout/equation1"/>
    <dgm:cxn modelId="{F02463BD-7ACB-4F2C-B154-AF8215CD8754}" type="presOf" srcId="{9D086470-9474-4077-B8BE-FA3AE5FA17FA}" destId="{FB5945B7-8D2C-47D2-8467-A83A329B5677}" srcOrd="0" destOrd="0" presId="urn:microsoft.com/office/officeart/2005/8/layout/equation1"/>
    <dgm:cxn modelId="{747785DA-BB5B-47CC-A20A-86F3C0684FA3}" srcId="{A9A18E8C-9931-489B-A8AC-5C655107009B}" destId="{EC188CD7-4484-4CB5-B22D-6B0EACA4A9C3}" srcOrd="3" destOrd="0" parTransId="{EB175759-B66B-45BC-89FD-DD47A79DDD4F}" sibTransId="{2D98A223-E255-40C0-BAD7-17AC2B31E761}"/>
    <dgm:cxn modelId="{8CD07DDF-A7C9-4433-90EC-F4058F60DF26}" type="presOf" srcId="{0AF42FF3-0E56-4D80-B2C6-0708CBB203E8}" destId="{6F2040AC-6DCB-4391-B639-21B7CCDE284E}" srcOrd="0" destOrd="0" presId="urn:microsoft.com/office/officeart/2005/8/layout/equation1"/>
    <dgm:cxn modelId="{8EFE44F1-D649-4701-B135-5ADA2FCEFCD1}" srcId="{A9A18E8C-9931-489B-A8AC-5C655107009B}" destId="{283E8087-4CB9-4208-8B0B-8B6B9C55CF17}" srcOrd="0" destOrd="0" parTransId="{1DCF0B3D-FF40-4F00-A099-D9B1464D1EFD}" sibTransId="{70B07491-BDB4-4CCD-9A4B-BFAD7CD130CA}"/>
    <dgm:cxn modelId="{E6C57D2A-6899-4EDB-865E-FD9A5C6532EB}" type="presParOf" srcId="{EE7E3531-DA16-464D-9E58-80BBD056C374}" destId="{5667B597-FE04-49E5-B18D-D937F6BCC10D}" srcOrd="0" destOrd="0" presId="urn:microsoft.com/office/officeart/2005/8/layout/equation1"/>
    <dgm:cxn modelId="{29A5572A-0C95-479B-BD6E-DE0B3B32D3EF}" type="presParOf" srcId="{EE7E3531-DA16-464D-9E58-80BBD056C374}" destId="{7674F1FB-E4E9-41F2-9C5B-090A6B6C0929}" srcOrd="1" destOrd="0" presId="urn:microsoft.com/office/officeart/2005/8/layout/equation1"/>
    <dgm:cxn modelId="{78AD01DA-34AE-401D-A5A6-6A624F605A98}" type="presParOf" srcId="{EE7E3531-DA16-464D-9E58-80BBD056C374}" destId="{B8D6BE8B-55BA-4212-B896-C99FC6525E88}" srcOrd="2" destOrd="0" presId="urn:microsoft.com/office/officeart/2005/8/layout/equation1"/>
    <dgm:cxn modelId="{835B6453-4F5A-4269-9A7A-CBE8D12000B2}" type="presParOf" srcId="{EE7E3531-DA16-464D-9E58-80BBD056C374}" destId="{2528E3EB-4335-4035-A316-358627DFC0A7}" srcOrd="3" destOrd="0" presId="urn:microsoft.com/office/officeart/2005/8/layout/equation1"/>
    <dgm:cxn modelId="{6ABCE946-1E42-41A4-B680-0325FD8B21CB}" type="presParOf" srcId="{EE7E3531-DA16-464D-9E58-80BBD056C374}" destId="{72C83448-044F-4F54-89DF-254D135F16A7}" srcOrd="4" destOrd="0" presId="urn:microsoft.com/office/officeart/2005/8/layout/equation1"/>
    <dgm:cxn modelId="{D8904E76-B905-4BD4-80DA-D938E6120E5A}" type="presParOf" srcId="{EE7E3531-DA16-464D-9E58-80BBD056C374}" destId="{F46E9CD0-ED8E-4F81-839F-272A87B78AEF}" srcOrd="5" destOrd="0" presId="urn:microsoft.com/office/officeart/2005/8/layout/equation1"/>
    <dgm:cxn modelId="{8402DDF5-E9A1-42F7-9A00-60FCEF6CB1C6}" type="presParOf" srcId="{EE7E3531-DA16-464D-9E58-80BBD056C374}" destId="{29EB71D5-839F-44BC-8A3A-ED6497CBFAEB}" srcOrd="6" destOrd="0" presId="urn:microsoft.com/office/officeart/2005/8/layout/equation1"/>
    <dgm:cxn modelId="{BE28A089-F4DF-4FA7-A8AF-61B76D271080}" type="presParOf" srcId="{EE7E3531-DA16-464D-9E58-80BBD056C374}" destId="{53C58106-1D5D-4863-8DC8-81090058E062}" srcOrd="7" destOrd="0" presId="urn:microsoft.com/office/officeart/2005/8/layout/equation1"/>
    <dgm:cxn modelId="{46BE51E9-0BD8-4A04-A9E1-02910289CC39}" type="presParOf" srcId="{EE7E3531-DA16-464D-9E58-80BBD056C374}" destId="{FB5945B7-8D2C-47D2-8467-A83A329B5677}" srcOrd="8" destOrd="0" presId="urn:microsoft.com/office/officeart/2005/8/layout/equation1"/>
    <dgm:cxn modelId="{41F0CA04-2F0B-4A95-B127-74E3C4DA150E}" type="presParOf" srcId="{EE7E3531-DA16-464D-9E58-80BBD056C374}" destId="{99E67DE5-B6F6-4E39-A350-D6A263D0311D}" srcOrd="9" destOrd="0" presId="urn:microsoft.com/office/officeart/2005/8/layout/equation1"/>
    <dgm:cxn modelId="{12A5347F-4BBA-49AF-B886-FA0520DF1684}" type="presParOf" srcId="{EE7E3531-DA16-464D-9E58-80BBD056C374}" destId="{6F2040AC-6DCB-4391-B639-21B7CCDE284E}" srcOrd="10" destOrd="0" presId="urn:microsoft.com/office/officeart/2005/8/layout/equation1"/>
    <dgm:cxn modelId="{23280569-A37D-4213-847A-A8DF0D948739}" type="presParOf" srcId="{EE7E3531-DA16-464D-9E58-80BBD056C374}" destId="{928C0325-605D-4986-8EA6-DBA8A227DC0B}" srcOrd="11" destOrd="0" presId="urn:microsoft.com/office/officeart/2005/8/layout/equation1"/>
    <dgm:cxn modelId="{3E4A5A1E-1038-40F4-95B6-35A7D6C8D813}" type="presParOf" srcId="{EE7E3531-DA16-464D-9E58-80BBD056C374}" destId="{178B2D89-8F57-44E5-861C-A983AA408511}"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67B597-FE04-49E5-B18D-D937F6BCC10D}">
      <dsp:nvSpPr>
        <dsp:cNvPr id="0" name=""/>
        <dsp:cNvSpPr/>
      </dsp:nvSpPr>
      <dsp:spPr>
        <a:xfrm>
          <a:off x="5117" y="1413875"/>
          <a:ext cx="1421885" cy="142188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School District Data</a:t>
          </a:r>
        </a:p>
      </dsp:txBody>
      <dsp:txXfrm>
        <a:off x="213347" y="1622105"/>
        <a:ext cx="1005425" cy="1005425"/>
      </dsp:txXfrm>
    </dsp:sp>
    <dsp:sp modelId="{B8D6BE8B-55BA-4212-B896-C99FC6525E88}">
      <dsp:nvSpPr>
        <dsp:cNvPr id="0" name=""/>
        <dsp:cNvSpPr/>
      </dsp:nvSpPr>
      <dsp:spPr>
        <a:xfrm>
          <a:off x="1542460" y="1712471"/>
          <a:ext cx="824693" cy="824693"/>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651773" y="2027834"/>
        <a:ext cx="606067" cy="193967"/>
      </dsp:txXfrm>
    </dsp:sp>
    <dsp:sp modelId="{72C83448-044F-4F54-89DF-254D135F16A7}">
      <dsp:nvSpPr>
        <dsp:cNvPr id="0" name=""/>
        <dsp:cNvSpPr/>
      </dsp:nvSpPr>
      <dsp:spPr>
        <a:xfrm>
          <a:off x="2482610" y="1413875"/>
          <a:ext cx="1421885" cy="1421885"/>
        </a:xfrm>
        <a:prstGeom prst="ellipse">
          <a:avLst/>
        </a:prstGeom>
        <a:solidFill>
          <a:schemeClr val="accent4">
            <a:hueOff val="-509452"/>
            <a:satOff val="-3415"/>
            <a:lumOff val="-353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State Charter School Data</a:t>
          </a:r>
        </a:p>
      </dsp:txBody>
      <dsp:txXfrm>
        <a:off x="2690840" y="1622105"/>
        <a:ext cx="1005425" cy="1005425"/>
      </dsp:txXfrm>
    </dsp:sp>
    <dsp:sp modelId="{29EB71D5-839F-44BC-8A3A-ED6497CBFAEB}">
      <dsp:nvSpPr>
        <dsp:cNvPr id="0" name=""/>
        <dsp:cNvSpPr/>
      </dsp:nvSpPr>
      <dsp:spPr>
        <a:xfrm>
          <a:off x="4019953" y="1712471"/>
          <a:ext cx="824693" cy="824693"/>
        </a:xfrm>
        <a:prstGeom prst="mathPlus">
          <a:avLst/>
        </a:prstGeom>
        <a:solidFill>
          <a:schemeClr val="accent4">
            <a:hueOff val="-764177"/>
            <a:satOff val="-5123"/>
            <a:lumOff val="-529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129266" y="2027834"/>
        <a:ext cx="606067" cy="193967"/>
      </dsp:txXfrm>
    </dsp:sp>
    <dsp:sp modelId="{FB5945B7-8D2C-47D2-8467-A83A329B5677}">
      <dsp:nvSpPr>
        <dsp:cNvPr id="0" name=""/>
        <dsp:cNvSpPr/>
      </dsp:nvSpPr>
      <dsp:spPr>
        <a:xfrm>
          <a:off x="4960103" y="1413875"/>
          <a:ext cx="1421885" cy="1421885"/>
        </a:xfrm>
        <a:prstGeom prst="ellipse">
          <a:avLst/>
        </a:prstGeom>
        <a:solidFill>
          <a:schemeClr val="accent4">
            <a:hueOff val="-1018903"/>
            <a:satOff val="-6830"/>
            <a:lumOff val="-705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State Supported School Data</a:t>
          </a:r>
        </a:p>
      </dsp:txBody>
      <dsp:txXfrm>
        <a:off x="5168333" y="1622105"/>
        <a:ext cx="1005425" cy="1005425"/>
      </dsp:txXfrm>
    </dsp:sp>
    <dsp:sp modelId="{6F2040AC-6DCB-4391-B639-21B7CCDE284E}">
      <dsp:nvSpPr>
        <dsp:cNvPr id="0" name=""/>
        <dsp:cNvSpPr/>
      </dsp:nvSpPr>
      <dsp:spPr>
        <a:xfrm>
          <a:off x="6497446" y="1712471"/>
          <a:ext cx="824693" cy="824693"/>
        </a:xfrm>
        <a:prstGeom prst="mathEqual">
          <a:avLst/>
        </a:prstGeom>
        <a:solidFill>
          <a:schemeClr val="accent4">
            <a:hueOff val="-1528355"/>
            <a:satOff val="-10245"/>
            <a:lumOff val="-1058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6606759" y="1882358"/>
        <a:ext cx="606067" cy="484919"/>
      </dsp:txXfrm>
    </dsp:sp>
    <dsp:sp modelId="{178B2D89-8F57-44E5-861C-A983AA408511}">
      <dsp:nvSpPr>
        <dsp:cNvPr id="0" name=""/>
        <dsp:cNvSpPr/>
      </dsp:nvSpPr>
      <dsp:spPr>
        <a:xfrm>
          <a:off x="7437596" y="1413875"/>
          <a:ext cx="1421885" cy="1421885"/>
        </a:xfrm>
        <a:prstGeom prst="ellipse">
          <a:avLst/>
        </a:prstGeom>
        <a:solidFill>
          <a:schemeClr val="accent4">
            <a:hueOff val="-1528355"/>
            <a:satOff val="-10245"/>
            <a:lumOff val="-1058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Data Reported in SPP/APR</a:t>
          </a:r>
        </a:p>
      </dsp:txBody>
      <dsp:txXfrm>
        <a:off x="7645826" y="1622105"/>
        <a:ext cx="1005425" cy="1005425"/>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5/8/2023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5/8/2023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93656397-354B-4153-A2AB-154D3B4430F0}" type="datetime1">
              <a:rPr lang="en-US" smtClean="0"/>
              <a:t>5/8/2023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r>
              <a:rPr lang="en-US"/>
              <a:t>Investing for tomorrow, delivering today.</a:t>
            </a:r>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3236760690"/>
      </p:ext>
    </p:extLst>
  </p:cSld>
  <p:clrMapOvr>
    <a:overrideClrMapping bg1="lt1" tx1="dk1" bg2="lt2" tx2="dk2" accent1="accent1" accent2="accent2" accent3="accent3" accent4="accent4" accent5="accent5" accent6="accent6" hlink="hlink" folHlink="folHlink"/>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9AE668-8888-4197-A4D2-FEC88634B233}" type="datetime1">
              <a:rPr lang="en-US" smtClean="0"/>
              <a:t>5/8/2023</a:t>
            </a:fld>
            <a:endParaRPr lang="en-US"/>
          </a:p>
        </p:txBody>
      </p:sp>
      <p:sp>
        <p:nvSpPr>
          <p:cNvPr id="5" name="Footer Placeholder 4"/>
          <p:cNvSpPr>
            <a:spLocks noGrp="1"/>
          </p:cNvSpPr>
          <p:nvPr>
            <p:ph type="ftr" sz="quarter" idx="11"/>
          </p:nvPr>
        </p:nvSpPr>
        <p:spPr/>
        <p:txBody>
          <a:bodyPr/>
          <a:lstStyle/>
          <a:p>
            <a:r>
              <a:rPr lang="en-US"/>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726452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656397-354B-4153-A2AB-154D3B4430F0}" type="datetime1">
              <a:rPr lang="en-US" smtClean="0"/>
              <a:t>5/8/2023</a:t>
            </a:fld>
            <a:endParaRPr lang="en-US"/>
          </a:p>
        </p:txBody>
      </p:sp>
      <p:sp>
        <p:nvSpPr>
          <p:cNvPr id="5" name="Footer Placeholder 4"/>
          <p:cNvSpPr>
            <a:spLocks noGrp="1"/>
          </p:cNvSpPr>
          <p:nvPr>
            <p:ph type="ftr" sz="quarter" idx="11"/>
          </p:nvPr>
        </p:nvSpPr>
        <p:spPr/>
        <p:txBody>
          <a:bodyPr/>
          <a:lstStyle/>
          <a:p>
            <a:r>
              <a:rPr lang="en-US"/>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val="370091187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85277D-C9A1-45AA-AC10-AFF519A3851F}" type="datetime1">
              <a:rPr lang="en-US" smtClean="0"/>
              <a:t>5/8/2023</a:t>
            </a:fld>
            <a:endParaRPr lang="en-US"/>
          </a:p>
        </p:txBody>
      </p:sp>
      <p:sp>
        <p:nvSpPr>
          <p:cNvPr id="8" name="Footer Placeholder 7"/>
          <p:cNvSpPr>
            <a:spLocks noGrp="1"/>
          </p:cNvSpPr>
          <p:nvPr>
            <p:ph type="ftr" sz="quarter" idx="11"/>
          </p:nvPr>
        </p:nvSpPr>
        <p:spPr/>
        <p:txBody>
          <a:bodyPr/>
          <a:lstStyle/>
          <a:p>
            <a:r>
              <a:rPr lang="en-US"/>
              <a:t>Investing for tomorrow, delivering today.</a:t>
            </a:r>
            <a:endParaRPr lang="en-US" dirty="0"/>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652230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5/8/2023</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4157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7E0991-23BB-45D5-BAEB-B553F9B8A305}" type="datetime1">
              <a:rPr lang="en-US" smtClean="0"/>
              <a:t>5/8/2023</a:t>
            </a:fld>
            <a:endParaRPr lang="en-US"/>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04080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37B0C5-9F67-4669-A4A2-41B9471411CA}" type="datetime1">
              <a:rPr lang="en-US" smtClean="0"/>
              <a:t>5/8/2023</a:t>
            </a:fld>
            <a:endParaRPr lang="en-US"/>
          </a:p>
        </p:txBody>
      </p:sp>
      <p:sp>
        <p:nvSpPr>
          <p:cNvPr id="8" name="Footer Placeholder 7"/>
          <p:cNvSpPr>
            <a:spLocks noGrp="1"/>
          </p:cNvSpPr>
          <p:nvPr>
            <p:ph type="ftr" sz="quarter" idx="11"/>
          </p:nvPr>
        </p:nvSpPr>
        <p:spPr/>
        <p:txBody>
          <a:bodyPr/>
          <a:lstStyle/>
          <a:p>
            <a:r>
              <a:rPr lang="en-US"/>
              <a:t>Investing for tomorrow, delivering today.</a:t>
            </a:r>
            <a:endParaRPr lang="en-US" dirty="0"/>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707695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6D4A42-FCB8-45FC-A867-F39E78C5E1DB}" type="datetime1">
              <a:rPr lang="en-US" smtClean="0"/>
              <a:t>5/8/2023</a:t>
            </a:fld>
            <a:endParaRPr lang="en-US"/>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77227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47FDA-8B40-48DB-9D0A-11542CA20719}" type="datetime1">
              <a:rPr lang="en-US" smtClean="0"/>
              <a:t>5/8/2023</a:t>
            </a:fld>
            <a:endParaRPr lang="en-US"/>
          </a:p>
        </p:txBody>
      </p:sp>
      <p:sp>
        <p:nvSpPr>
          <p:cNvPr id="3" name="Footer Placeholder 2"/>
          <p:cNvSpPr>
            <a:spLocks noGrp="1"/>
          </p:cNvSpPr>
          <p:nvPr>
            <p:ph type="ftr" sz="quarter" idx="11"/>
          </p:nvPr>
        </p:nvSpPr>
        <p:spPr/>
        <p:txBody>
          <a:bodyPr/>
          <a:lstStyle/>
          <a:p>
            <a:r>
              <a:rPr lang="en-US"/>
              <a:t>Investing for tomorrow, delivering today.</a:t>
            </a:r>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51106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31ADD18-C0CE-45E3-8D55-502464031F41}" type="datetime1">
              <a:rPr lang="en-US" smtClean="0"/>
              <a:t>5/8/2023</a:t>
            </a:fld>
            <a:endParaRPr lang="en-US"/>
          </a:p>
        </p:txBody>
      </p:sp>
      <p:sp>
        <p:nvSpPr>
          <p:cNvPr id="9" name="Footer Placeholder 8"/>
          <p:cNvSpPr>
            <a:spLocks noGrp="1"/>
          </p:cNvSpPr>
          <p:nvPr>
            <p:ph type="ftr" sz="quarter" idx="11"/>
          </p:nvPr>
        </p:nvSpPr>
        <p:spPr/>
        <p:txBody>
          <a:bodyPr/>
          <a:lstStyle>
            <a:lvl1pPr algn="r">
              <a:defRPr/>
            </a:lvl1pPr>
          </a:lstStyle>
          <a:p>
            <a:r>
              <a:rPr lang="en-US"/>
              <a:t>Investing for tomorrow, delivering today.</a:t>
            </a:r>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A7F8E3F6-DE14-48B2-B2BC-6FABA9630FB8}"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92331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7A252F43-20FB-40FD-903A-F81CF88BE65B}" type="datetime1">
              <a:rPr lang="en-US" smtClean="0"/>
              <a:t>5/8/2023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en-US"/>
              <a:t>Investing for tomorrow, delivering today.</a:t>
            </a:r>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A7F8E3F6-DE14-48B2-B2BC-6FABA9630FB8}"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2939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93656397-354B-4153-A2AB-154D3B4430F0}" type="datetime1">
              <a:rPr lang="en-US" smtClean="0"/>
              <a:t>5/8/2023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r>
              <a:rPr lang="en-US"/>
              <a:t>Investing for tomorrow, delivering today.</a:t>
            </a:r>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A7F8E3F6-DE14-48B2-B2BC-6FABA9630FB8}" type="slidenum">
              <a:rPr lang="en-US" smtClean="0"/>
              <a:pPr/>
              <a:t>‹#›</a:t>
            </a:fld>
            <a:endParaRPr lang="en-US"/>
          </a:p>
        </p:txBody>
      </p:sp>
      <p:sp>
        <p:nvSpPr>
          <p:cNvPr id="8" name="Rectangle 7">
            <a:extLst>
              <a:ext uri="{FF2B5EF4-FFF2-40B4-BE49-F238E27FC236}">
                <a16:creationId xmlns:a16="http://schemas.microsoft.com/office/drawing/2014/main" id="{3FF0A2B9-BF22-13F4-904D-C24B214F00EB}"/>
              </a:ext>
            </a:extLst>
          </p:cNvPr>
          <p:cNvSpPr/>
          <p:nvPr userDrawn="1"/>
        </p:nvSpPr>
        <p:spPr bwMode="white">
          <a:xfrm>
            <a:off x="0" y="0"/>
            <a:ext cx="12192000" cy="1371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584807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s7pAJNRBQIQ"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hyperlink" Target="mailto:Charlene.Marcotte@ped.nm.gov" TargetMode="External"/><Relationship Id="rId2" Type="http://schemas.openxmlformats.org/officeDocument/2006/relationships/hyperlink" Target="https://docs.google.com/forms/d/16cT3rpXpIHMFp_ZNvWvHpdeqAH1obWkLAMt_hR4I4-0/edi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A927C3B-99B6-4CC8-9B17-E037F84995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w="6350" cap="sq" cmpd="sng" algn="ctr">
            <a:noFill/>
            <a:prstDash val="solid"/>
            <a:miter lim="800000"/>
          </a:ln>
          <a:effectLst/>
        </p:spPr>
      </p:sp>
      <p:sp>
        <p:nvSpPr>
          <p:cNvPr id="10" name="Rectangle 9">
            <a:extLst>
              <a:ext uri="{FF2B5EF4-FFF2-40B4-BE49-F238E27FC236}">
                <a16:creationId xmlns:a16="http://schemas.microsoft.com/office/drawing/2014/main" id="{1C1D606D-4DA3-4806-8F40-02982F4AD0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42" y="643464"/>
            <a:ext cx="10905291" cy="5571072"/>
          </a:xfrm>
          <a:prstGeom prst="rect">
            <a:avLst/>
          </a:prstGeom>
          <a:solidFill>
            <a:srgbClr val="FFFFFF"/>
          </a:solidFill>
          <a:ln w="9525" cap="flat" cmpd="sng" algn="ctr">
            <a:noFill/>
            <a:prstDash val="solid"/>
          </a:ln>
          <a:effectLst>
            <a:softEdge rad="0"/>
          </a:effectLst>
        </p:spPr>
      </p:sp>
      <p:sp useBgFill="1">
        <p:nvSpPr>
          <p:cNvPr id="12" name="Rectangle 11">
            <a:extLst>
              <a:ext uri="{FF2B5EF4-FFF2-40B4-BE49-F238E27FC236}">
                <a16:creationId xmlns:a16="http://schemas.microsoft.com/office/drawing/2014/main" id="{CD7A4F52-D451-483C-8243-5B0F83B91D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680" y="809244"/>
            <a:ext cx="10579608" cy="5239512"/>
          </a:xfrm>
          <a:prstGeom prst="rect">
            <a:avLst/>
          </a:prstGeom>
          <a:ln w="6350" cap="sq" cmpd="sng" algn="ctr">
            <a:noFill/>
            <a:prstDash val="solid"/>
            <a:miter lim="800000"/>
          </a:ln>
          <a:effectLst/>
        </p:spPr>
      </p:sp>
      <p:sp>
        <p:nvSpPr>
          <p:cNvPr id="2" name="Title 1">
            <a:extLst>
              <a:ext uri="{FF2B5EF4-FFF2-40B4-BE49-F238E27FC236}">
                <a16:creationId xmlns:a16="http://schemas.microsoft.com/office/drawing/2014/main" id="{E1648758-3266-087A-6C6D-F59F7BBBFB33}"/>
              </a:ext>
            </a:extLst>
          </p:cNvPr>
          <p:cNvSpPr>
            <a:spLocks noGrp="1"/>
          </p:cNvSpPr>
          <p:nvPr>
            <p:ph type="ctrTitle"/>
          </p:nvPr>
        </p:nvSpPr>
        <p:spPr>
          <a:xfrm>
            <a:off x="1141883" y="1260389"/>
            <a:ext cx="6704658" cy="4335616"/>
          </a:xfrm>
        </p:spPr>
        <p:txBody>
          <a:bodyPr>
            <a:normAutofit/>
          </a:bodyPr>
          <a:lstStyle/>
          <a:p>
            <a:pPr algn="r"/>
            <a:r>
              <a:rPr lang="en-US" sz="5400" dirty="0">
                <a:solidFill>
                  <a:schemeClr val="tx1"/>
                </a:solidFill>
              </a:rPr>
              <a:t> </a:t>
            </a:r>
          </a:p>
        </p:txBody>
      </p:sp>
      <p:sp>
        <p:nvSpPr>
          <p:cNvPr id="3" name="Subtitle 2">
            <a:extLst>
              <a:ext uri="{FF2B5EF4-FFF2-40B4-BE49-F238E27FC236}">
                <a16:creationId xmlns:a16="http://schemas.microsoft.com/office/drawing/2014/main" id="{3BB16C16-6EE1-F857-13E9-EFC4D0145235}"/>
              </a:ext>
            </a:extLst>
          </p:cNvPr>
          <p:cNvSpPr>
            <a:spLocks noGrp="1"/>
          </p:cNvSpPr>
          <p:nvPr>
            <p:ph type="subTitle" idx="1"/>
          </p:nvPr>
        </p:nvSpPr>
        <p:spPr>
          <a:xfrm>
            <a:off x="8413205" y="1260389"/>
            <a:ext cx="2658449" cy="4334006"/>
          </a:xfrm>
        </p:spPr>
        <p:txBody>
          <a:bodyPr anchor="ctr">
            <a:normAutofit/>
          </a:bodyPr>
          <a:lstStyle/>
          <a:p>
            <a:pPr algn="l"/>
            <a:endParaRPr lang="en-US" sz="2000" dirty="0"/>
          </a:p>
        </p:txBody>
      </p:sp>
      <p:cxnSp>
        <p:nvCxnSpPr>
          <p:cNvPr id="14" name="Straight Connector 13">
            <a:extLst>
              <a:ext uri="{FF2B5EF4-FFF2-40B4-BE49-F238E27FC236}">
                <a16:creationId xmlns:a16="http://schemas.microsoft.com/office/drawing/2014/main" id="{23413C9D-32A8-4475-92E1-327E029906D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26">
            <a:extLst>
              <a:ext uri="{FF2B5EF4-FFF2-40B4-BE49-F238E27FC236}">
                <a16:creationId xmlns:a16="http://schemas.microsoft.com/office/drawing/2014/main" id="{603CE0F0-8654-689A-55F7-4F7F5C4BF57C}"/>
              </a:ext>
            </a:extLst>
          </p:cNvPr>
          <p:cNvPicPr>
            <a:picLocks noChangeAspect="1"/>
          </p:cNvPicPr>
          <p:nvPr/>
        </p:nvPicPr>
        <p:blipFill>
          <a:blip r:embed="rId2"/>
          <a:srcRect r="2813"/>
          <a:stretch>
            <a:fillRect/>
          </a:stretch>
        </p:blipFill>
        <p:spPr>
          <a:xfrm>
            <a:off x="8696537" y="739666"/>
            <a:ext cx="2073910" cy="2687726"/>
          </a:xfrm>
          <a:prstGeom prst="rect">
            <a:avLst/>
          </a:prstGeom>
        </p:spPr>
      </p:pic>
      <p:pic>
        <p:nvPicPr>
          <p:cNvPr id="6" name="Picture 5" descr="U.S. Department of Education seal">
            <a:extLst>
              <a:ext uri="{FF2B5EF4-FFF2-40B4-BE49-F238E27FC236}">
                <a16:creationId xmlns:a16="http://schemas.microsoft.com/office/drawing/2014/main" id="{F3C8C8AE-0395-7307-9242-86F23750F9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3115" y="3464315"/>
            <a:ext cx="1997332" cy="2001223"/>
          </a:xfrm>
          <a:prstGeom prst="rect">
            <a:avLst/>
          </a:prstGeom>
        </p:spPr>
      </p:pic>
      <p:sp>
        <p:nvSpPr>
          <p:cNvPr id="7" name="TextBox 27">
            <a:extLst>
              <a:ext uri="{FF2B5EF4-FFF2-40B4-BE49-F238E27FC236}">
                <a16:creationId xmlns:a16="http://schemas.microsoft.com/office/drawing/2014/main" id="{7D5B420D-DACB-2B78-25B9-4F4B7585E72E}"/>
              </a:ext>
            </a:extLst>
          </p:cNvPr>
          <p:cNvSpPr txBox="1"/>
          <p:nvPr/>
        </p:nvSpPr>
        <p:spPr>
          <a:xfrm>
            <a:off x="1298121" y="2057401"/>
            <a:ext cx="6669503" cy="2705869"/>
          </a:xfrm>
          <a:prstGeom prst="rect">
            <a:avLst/>
          </a:prstGeom>
        </p:spPr>
        <p:txBody>
          <a:bodyPr wrap="square" lIns="0" tIns="0" rIns="0" bIns="0" rtlCol="0" anchor="t">
            <a:spAutoFit/>
          </a:bodyPr>
          <a:lstStyle/>
          <a:p>
            <a:pPr>
              <a:lnSpc>
                <a:spcPts val="3864"/>
              </a:lnSpc>
            </a:pPr>
            <a:r>
              <a:rPr lang="en-US" sz="4000" dirty="0">
                <a:solidFill>
                  <a:srgbClr val="004AAD"/>
                </a:solidFill>
                <a:latin typeface="Dreaming Outloud Script Pro" panose="03050502040304050704" pitchFamily="66" charset="0"/>
                <a:cs typeface="Dreaming Outloud Script Pro" panose="03050502040304050704" pitchFamily="66" charset="0"/>
              </a:rPr>
              <a:t>Special Education Division</a:t>
            </a:r>
            <a:r>
              <a:rPr lang="en-US" sz="4000" dirty="0">
                <a:solidFill>
                  <a:srgbClr val="AA5B42"/>
                </a:solidFill>
                <a:latin typeface="Dreaming Outloud Script Pro" panose="03050502040304050704" pitchFamily="66" charset="0"/>
                <a:cs typeface="Dreaming Outloud Script Pro" panose="03050502040304050704" pitchFamily="66" charset="0"/>
              </a:rPr>
              <a:t> </a:t>
            </a:r>
          </a:p>
          <a:p>
            <a:pPr>
              <a:lnSpc>
                <a:spcPts val="4284"/>
              </a:lnSpc>
            </a:pPr>
            <a:endParaRPr lang="en-US" sz="4400" dirty="0">
              <a:solidFill>
                <a:srgbClr val="AA5B42"/>
              </a:solidFill>
              <a:latin typeface="Ananias"/>
            </a:endParaRPr>
          </a:p>
          <a:p>
            <a:pPr algn="ctr">
              <a:lnSpc>
                <a:spcPts val="4284"/>
              </a:lnSpc>
            </a:pPr>
            <a:r>
              <a:rPr lang="en-US" sz="4800" b="1" dirty="0">
                <a:solidFill>
                  <a:schemeClr val="bg2">
                    <a:lumMod val="20000"/>
                    <a:lumOff val="80000"/>
                  </a:schemeClr>
                </a:solidFill>
                <a:latin typeface="+mj-lt"/>
              </a:rPr>
              <a:t>2023 </a:t>
            </a:r>
          </a:p>
          <a:p>
            <a:pPr algn="ctr">
              <a:lnSpc>
                <a:spcPts val="4284"/>
              </a:lnSpc>
            </a:pPr>
            <a:r>
              <a:rPr lang="en-US" sz="4800" b="1" dirty="0">
                <a:solidFill>
                  <a:schemeClr val="bg2">
                    <a:lumMod val="20000"/>
                    <a:lumOff val="80000"/>
                  </a:schemeClr>
                </a:solidFill>
                <a:latin typeface="+mj-lt"/>
              </a:rPr>
              <a:t>Stakeholder</a:t>
            </a:r>
          </a:p>
          <a:p>
            <a:pPr algn="ctr">
              <a:lnSpc>
                <a:spcPts val="4284"/>
              </a:lnSpc>
            </a:pPr>
            <a:r>
              <a:rPr lang="en-US" sz="4800" b="1" dirty="0">
                <a:solidFill>
                  <a:schemeClr val="bg2">
                    <a:lumMod val="20000"/>
                    <a:lumOff val="80000"/>
                  </a:schemeClr>
                </a:solidFill>
                <a:latin typeface="+mj-lt"/>
              </a:rPr>
              <a:t>Engagement Meeting</a:t>
            </a:r>
          </a:p>
        </p:txBody>
      </p:sp>
    </p:spTree>
    <p:extLst>
      <p:ext uri="{BB962C8B-B14F-4D97-AF65-F5344CB8AC3E}">
        <p14:creationId xmlns:p14="http://schemas.microsoft.com/office/powerpoint/2010/main" val="362652225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50" y="0"/>
            <a:ext cx="10058400" cy="1371600"/>
          </a:xfrm>
        </p:spPr>
        <p:txBody>
          <a:bodyPr>
            <a:normAutofit fontScale="90000"/>
          </a:bodyPr>
          <a:lstStyle/>
          <a:p>
            <a:pPr algn="ctr"/>
            <a:r>
              <a:rPr lang="en-US" dirty="0"/>
              <a:t>Information for Indicator 1 - Graduation</a:t>
            </a:r>
          </a:p>
        </p:txBody>
      </p:sp>
      <p:sp>
        <p:nvSpPr>
          <p:cNvPr id="4" name="Text Placeholder 3">
            <a:extLst>
              <a:ext uri="{FF2B5EF4-FFF2-40B4-BE49-F238E27FC236}">
                <a16:creationId xmlns:a16="http://schemas.microsoft.com/office/drawing/2014/main" id="{A560C49E-F828-4EDF-9994-7A52E84BE59A}"/>
              </a:ext>
            </a:extLst>
          </p:cNvPr>
          <p:cNvSpPr>
            <a:spLocks noGrp="1"/>
          </p:cNvSpPr>
          <p:nvPr>
            <p:ph type="body" idx="1"/>
          </p:nvPr>
        </p:nvSpPr>
        <p:spPr>
          <a:xfrm>
            <a:off x="952500" y="1828800"/>
            <a:ext cx="4914900" cy="850392"/>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en-US" sz="2400" dirty="0">
                <a:latin typeface="Cambria" panose="02040503050406030204" pitchFamily="18" charset="0"/>
                <a:ea typeface="Cambria" panose="02040503050406030204" pitchFamily="18" charset="0"/>
              </a:rPr>
              <a:t>2019 and Previous Year Calculation Information</a:t>
            </a:r>
          </a:p>
        </p:txBody>
      </p:sp>
      <p:sp>
        <p:nvSpPr>
          <p:cNvPr id="7" name="Content Placeholder 6">
            <a:extLst>
              <a:ext uri="{FF2B5EF4-FFF2-40B4-BE49-F238E27FC236}">
                <a16:creationId xmlns:a16="http://schemas.microsoft.com/office/drawing/2014/main" id="{83B7B73D-7F5B-4B8A-9EEF-E9EF35F4D1FD}"/>
              </a:ext>
            </a:extLst>
          </p:cNvPr>
          <p:cNvSpPr>
            <a:spLocks noGrp="1"/>
          </p:cNvSpPr>
          <p:nvPr>
            <p:ph sz="half" idx="2"/>
          </p:nvPr>
        </p:nvSpPr>
        <p:spPr>
          <a:xfrm>
            <a:off x="952500" y="2705099"/>
            <a:ext cx="4914900" cy="3533775"/>
          </a:xfrm>
        </p:spPr>
        <p:style>
          <a:lnRef idx="2">
            <a:schemeClr val="accent6"/>
          </a:lnRef>
          <a:fillRef idx="1">
            <a:schemeClr val="lt1"/>
          </a:fillRef>
          <a:effectRef idx="0">
            <a:schemeClr val="accent6"/>
          </a:effectRef>
          <a:fontRef idx="minor">
            <a:schemeClr val="dk1"/>
          </a:fontRef>
        </p:style>
        <p:txBody>
          <a:bodyPr/>
          <a:lstStyle/>
          <a:p>
            <a:r>
              <a:rPr lang="en-US" dirty="0">
                <a:latin typeface="Calibri" panose="020F0502020204030204" pitchFamily="34" charset="0"/>
                <a:cs typeface="Calibri" panose="020F0502020204030204" pitchFamily="34" charset="0"/>
              </a:rPr>
              <a:t>State’s 4 Year Cohort Rate</a:t>
            </a:r>
          </a:p>
          <a:p>
            <a:endParaRPr lang="en-US" dirty="0">
              <a:latin typeface="Calibri" panose="020F0502020204030204" pitchFamily="34" charset="0"/>
              <a:cs typeface="Calibri" panose="020F0502020204030204" pitchFamily="34" charset="0"/>
            </a:endParaRPr>
          </a:p>
        </p:txBody>
      </p:sp>
      <p:sp>
        <p:nvSpPr>
          <p:cNvPr id="10" name="Content Placeholder 9">
            <a:extLst>
              <a:ext uri="{FF2B5EF4-FFF2-40B4-BE49-F238E27FC236}">
                <a16:creationId xmlns:a16="http://schemas.microsoft.com/office/drawing/2014/main" id="{B73B0A9E-7CE0-4D09-9334-DD865741C86B}"/>
              </a:ext>
            </a:extLst>
          </p:cNvPr>
          <p:cNvSpPr>
            <a:spLocks noGrp="1"/>
          </p:cNvSpPr>
          <p:nvPr>
            <p:ph sz="quarter" idx="4"/>
          </p:nvPr>
        </p:nvSpPr>
        <p:spPr>
          <a:xfrm>
            <a:off x="6324600" y="2705100"/>
            <a:ext cx="5153026" cy="3533774"/>
          </a:xfrm>
        </p:spPr>
        <p:style>
          <a:lnRef idx="2">
            <a:schemeClr val="accent1"/>
          </a:lnRef>
          <a:fillRef idx="1">
            <a:schemeClr val="lt1"/>
          </a:fillRef>
          <a:effectRef idx="0">
            <a:schemeClr val="accent1"/>
          </a:effectRef>
          <a:fontRef idx="minor">
            <a:schemeClr val="dk1"/>
          </a:fontRef>
        </p:style>
        <p:txBody>
          <a:bodyPr>
            <a:normAutofit/>
          </a:bodyPr>
          <a:lstStyle/>
          <a:p>
            <a:r>
              <a:rPr lang="en-US" dirty="0">
                <a:latin typeface="Calibri" panose="020F0502020204030204" pitchFamily="34" charset="0"/>
                <a:cs typeface="Calibri" panose="020F0502020204030204" pitchFamily="34" charset="0"/>
              </a:rPr>
              <a:t>Federal Exiting Data</a:t>
            </a:r>
          </a:p>
          <a:p>
            <a:r>
              <a:rPr lang="en-US" dirty="0">
                <a:latin typeface="Calibri" panose="020F0502020204030204" pitchFamily="34" charset="0"/>
                <a:cs typeface="Calibri" panose="020F0502020204030204" pitchFamily="34" charset="0"/>
              </a:rPr>
              <a:t>Calculation:</a:t>
            </a:r>
          </a:p>
          <a:p>
            <a:pPr marL="0" indent="0" algn="ctr">
              <a:buNone/>
            </a:pPr>
            <a:r>
              <a:rPr lang="en-US" sz="2400" dirty="0">
                <a:solidFill>
                  <a:schemeClr val="accent1"/>
                </a:solidFill>
                <a:latin typeface="Calibri" panose="020F0502020204030204" pitchFamily="34" charset="0"/>
                <a:cs typeface="Calibri" panose="020F0502020204030204" pitchFamily="34" charset="0"/>
              </a:rPr>
              <a:t>All youth with IEPs who left high school (ages 14-21)</a:t>
            </a:r>
            <a:endParaRPr lang="en-US" sz="2400" dirty="0">
              <a:latin typeface="Calibri" panose="020F0502020204030204" pitchFamily="34" charset="0"/>
              <a:cs typeface="Calibri" panose="020F0502020204030204" pitchFamily="34" charset="0"/>
            </a:endParaRPr>
          </a:p>
          <a:p>
            <a:pPr marL="0" indent="0" algn="ctr">
              <a:buNone/>
            </a:pPr>
            <a:r>
              <a:rPr lang="en-US" sz="2400" dirty="0">
                <a:solidFill>
                  <a:schemeClr val="accent1"/>
                </a:solidFill>
                <a:latin typeface="Calibri" panose="020F0502020204030204" pitchFamily="34" charset="0"/>
                <a:cs typeface="Calibri" panose="020F0502020204030204" pitchFamily="34" charset="0"/>
              </a:rPr>
              <a:t>Youth with IEPs that (a) graduated with a regular high school diploma + (d) reached maximum age; + (e) dropped out </a:t>
            </a:r>
            <a:endParaRPr lang="en-US" sz="3200" dirty="0">
              <a:latin typeface="Calibri" panose="020F0502020204030204" pitchFamily="34" charset="0"/>
              <a:cs typeface="Calibri" panose="020F0502020204030204" pitchFamily="34" charset="0"/>
            </a:endParaRPr>
          </a:p>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10</a:t>
            </a:fld>
            <a:endParaRPr lang="en-US"/>
          </a:p>
        </p:txBody>
      </p:sp>
      <p:sp>
        <p:nvSpPr>
          <p:cNvPr id="15" name="Text Placeholder 3">
            <a:extLst>
              <a:ext uri="{FF2B5EF4-FFF2-40B4-BE49-F238E27FC236}">
                <a16:creationId xmlns:a16="http://schemas.microsoft.com/office/drawing/2014/main" id="{D1688051-F4E5-4825-AA90-7392E0F0E3B4}"/>
              </a:ext>
            </a:extLst>
          </p:cNvPr>
          <p:cNvSpPr txBox="1">
            <a:spLocks/>
          </p:cNvSpPr>
          <p:nvPr/>
        </p:nvSpPr>
        <p:spPr>
          <a:xfrm>
            <a:off x="6324600" y="1854708"/>
            <a:ext cx="5153026" cy="85039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marL="0" indent="0" algn="l" defTabSz="914400" rtl="0" eaLnBrk="1" latinLnBrk="0" hangingPunct="1">
              <a:lnSpc>
                <a:spcPct val="90000"/>
              </a:lnSpc>
              <a:spcBef>
                <a:spcPts val="1800"/>
              </a:spcBef>
              <a:buFont typeface="Arial" panose="020B0604020202020204" pitchFamily="34" charset="0"/>
              <a:buNone/>
              <a:defRPr sz="2600" b="0" kern="1200">
                <a:solidFill>
                  <a:srgbClr val="3A3D4B"/>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1000"/>
              </a:spcBef>
              <a:buClr>
                <a:srgbClr val="FF914D"/>
              </a:buClr>
              <a:buFont typeface="Arial" panose="020B0604020202020204" pitchFamily="34" charset="0"/>
              <a:buNone/>
              <a:defRPr sz="2000" b="1" kern="1200">
                <a:solidFill>
                  <a:srgbClr val="3A3D4B"/>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90000"/>
              </a:lnSpc>
              <a:spcBef>
                <a:spcPts val="800"/>
              </a:spcBef>
              <a:buClr>
                <a:srgbClr val="048A81"/>
              </a:buClr>
              <a:buFont typeface="Wingdings" panose="05000000000000000000" pitchFamily="2" charset="2"/>
              <a:buNone/>
              <a:defRPr sz="1800" b="1" kern="1200">
                <a:solidFill>
                  <a:srgbClr val="3A3D4B"/>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90000"/>
              </a:lnSpc>
              <a:spcBef>
                <a:spcPts val="800"/>
              </a:spcBef>
              <a:buFont typeface="Arial" panose="020B0604020202020204" pitchFamily="34" charset="0"/>
              <a:buNone/>
              <a:defRPr sz="1600" b="1" kern="1200">
                <a:solidFill>
                  <a:srgbClr val="3A3D4B"/>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90000"/>
              </a:lnSpc>
              <a:spcBef>
                <a:spcPts val="800"/>
              </a:spcBef>
              <a:buFont typeface="Arial" panose="020B0604020202020204" pitchFamily="34" charset="0"/>
              <a:buNone/>
              <a:defRPr sz="1600" b="1" kern="1200">
                <a:solidFill>
                  <a:srgbClr val="3A3D4B"/>
                </a:solidFill>
                <a:latin typeface="Calibri" panose="020F0502020204030204" pitchFamily="34" charset="0"/>
                <a:ea typeface="+mn-ea"/>
                <a:cs typeface="Calibri" panose="020F0502020204030204" pitchFamily="34" charset="0"/>
              </a:defRPr>
            </a:lvl5pPr>
            <a:lvl6pPr marL="22860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solidFill>
                  <a:schemeClr val="accent2"/>
                </a:solidFill>
                <a:latin typeface="Cambria" panose="02040503050406030204" pitchFamily="18" charset="0"/>
                <a:ea typeface="Cambria" panose="02040503050406030204" pitchFamily="18" charset="0"/>
              </a:rPr>
              <a:t>2020 to 2025                      Calculation Information</a:t>
            </a:r>
          </a:p>
        </p:txBody>
      </p:sp>
      <p:cxnSp>
        <p:nvCxnSpPr>
          <p:cNvPr id="20" name="Straight Connector 19">
            <a:extLst>
              <a:ext uri="{FF2B5EF4-FFF2-40B4-BE49-F238E27FC236}">
                <a16:creationId xmlns:a16="http://schemas.microsoft.com/office/drawing/2014/main" id="{D5168389-5B47-4B58-ACC9-C9FCE436136F}"/>
              </a:ext>
            </a:extLst>
          </p:cNvPr>
          <p:cNvCxnSpPr>
            <a:cxnSpLocks/>
          </p:cNvCxnSpPr>
          <p:nvPr/>
        </p:nvCxnSpPr>
        <p:spPr>
          <a:xfrm>
            <a:off x="6574221" y="4278696"/>
            <a:ext cx="4658710" cy="0"/>
          </a:xfrm>
          <a:prstGeom prst="line">
            <a:avLst/>
          </a:prstGeom>
        </p:spPr>
        <p:style>
          <a:lnRef idx="3">
            <a:schemeClr val="accent6"/>
          </a:lnRef>
          <a:fillRef idx="0">
            <a:schemeClr val="accent6"/>
          </a:fillRef>
          <a:effectRef idx="2">
            <a:schemeClr val="accent6"/>
          </a:effectRef>
          <a:fontRef idx="minor">
            <a:schemeClr val="tx1"/>
          </a:fontRef>
        </p:style>
      </p:cxnSp>
      <p:pic>
        <p:nvPicPr>
          <p:cNvPr id="7170" name="Picture 3">
            <a:extLst>
              <a:ext uri="{FF2B5EF4-FFF2-40B4-BE49-F238E27FC236}">
                <a16:creationId xmlns:a16="http://schemas.microsoft.com/office/drawing/2014/main" id="{FF6E99BE-1CF4-43F9-8A61-4EC0F4D248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750" y="3279228"/>
            <a:ext cx="4746078" cy="213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rrow: Right 2">
            <a:extLst>
              <a:ext uri="{FF2B5EF4-FFF2-40B4-BE49-F238E27FC236}">
                <a16:creationId xmlns:a16="http://schemas.microsoft.com/office/drawing/2014/main" id="{18C999B0-DDFB-4234-8949-AF8B3260A040}"/>
              </a:ext>
            </a:extLst>
          </p:cNvPr>
          <p:cNvSpPr/>
          <p:nvPr/>
        </p:nvSpPr>
        <p:spPr>
          <a:xfrm>
            <a:off x="4619297" y="5824193"/>
            <a:ext cx="2758965" cy="5687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442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016"/>
            <a:ext cx="10058400" cy="1371600"/>
          </a:xfrm>
        </p:spPr>
        <p:txBody>
          <a:bodyPr/>
          <a:lstStyle/>
          <a:p>
            <a:r>
              <a:rPr lang="en-US" dirty="0"/>
              <a:t>Graduation Rates (Indicator 1)</a:t>
            </a:r>
          </a:p>
        </p:txBody>
      </p:sp>
      <p:sp>
        <p:nvSpPr>
          <p:cNvPr id="3" name="Content Placeholder 2"/>
          <p:cNvSpPr>
            <a:spLocks noGrp="1"/>
          </p:cNvSpPr>
          <p:nvPr>
            <p:ph idx="1"/>
          </p:nvPr>
        </p:nvSpPr>
        <p:spPr>
          <a:xfrm>
            <a:off x="1066800" y="1485056"/>
            <a:ext cx="10058400" cy="3931920"/>
          </a:xfrm>
        </p:spPr>
        <p:txBody>
          <a:bodyPr/>
          <a:lstStyle/>
          <a:p>
            <a:r>
              <a:rPr lang="en-US" dirty="0">
                <a:solidFill>
                  <a:schemeClr val="tx1"/>
                </a:solidFill>
              </a:rPr>
              <a:t>Youth with IEPs (ages 14-21) that graduated with a regular high school diploma</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11</a:t>
            </a:fld>
            <a:endParaRPr lang="en-US"/>
          </a:p>
        </p:txBody>
      </p:sp>
      <p:graphicFrame>
        <p:nvGraphicFramePr>
          <p:cNvPr id="6" name="Chart 5"/>
          <p:cNvGraphicFramePr/>
          <p:nvPr>
            <p:extLst>
              <p:ext uri="{D42A27DB-BD31-4B8C-83A1-F6EECF244321}">
                <p14:modId xmlns:p14="http://schemas.microsoft.com/office/powerpoint/2010/main" val="2548781931"/>
              </p:ext>
            </p:extLst>
          </p:nvPr>
        </p:nvGraphicFramePr>
        <p:xfrm>
          <a:off x="448873" y="2240280"/>
          <a:ext cx="5647127" cy="34940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887A704E-2EC4-1996-EDDC-60A9ACCD2627}"/>
              </a:ext>
            </a:extLst>
          </p:cNvPr>
          <p:cNvGraphicFramePr/>
          <p:nvPr>
            <p:extLst>
              <p:ext uri="{D42A27DB-BD31-4B8C-83A1-F6EECF244321}">
                <p14:modId xmlns:p14="http://schemas.microsoft.com/office/powerpoint/2010/main" val="2888302275"/>
              </p:ext>
            </p:extLst>
          </p:nvPr>
        </p:nvGraphicFramePr>
        <p:xfrm>
          <a:off x="6517909" y="2191194"/>
          <a:ext cx="5280572" cy="3592202"/>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Straight Connector 11">
            <a:extLst>
              <a:ext uri="{FF2B5EF4-FFF2-40B4-BE49-F238E27FC236}">
                <a16:creationId xmlns:a16="http://schemas.microsoft.com/office/drawing/2014/main" id="{51B65D3F-35E2-39C3-1DCB-4D430B46EBE0}"/>
              </a:ext>
            </a:extLst>
          </p:cNvPr>
          <p:cNvCxnSpPr>
            <a:cxnSpLocks/>
          </p:cNvCxnSpPr>
          <p:nvPr/>
        </p:nvCxnSpPr>
        <p:spPr>
          <a:xfrm flipH="1">
            <a:off x="6267541" y="1985914"/>
            <a:ext cx="46859" cy="4115341"/>
          </a:xfrm>
          <a:prstGeom prst="line">
            <a:avLst/>
          </a:prstGeom>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id="{24B6AD85-8AA6-268E-9585-D265C95199EA}"/>
              </a:ext>
            </a:extLst>
          </p:cNvPr>
          <p:cNvCxnSpPr>
            <a:cxnSpLocks/>
          </p:cNvCxnSpPr>
          <p:nvPr/>
        </p:nvCxnSpPr>
        <p:spPr>
          <a:xfrm flipH="1">
            <a:off x="6419941" y="2546131"/>
            <a:ext cx="66000" cy="3707524"/>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6987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1 Considerations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3931920"/>
          </a:xfrm>
        </p:spPr>
        <p:txBody>
          <a:bodyPr>
            <a:normAutofit/>
          </a:bodyPr>
          <a:lstStyle/>
          <a:p>
            <a:r>
              <a:rPr lang="en-US" sz="1800" dirty="0">
                <a:effectLst/>
                <a:ea typeface="Calibri" panose="020F0502020204030204" pitchFamily="34" charset="0"/>
              </a:rPr>
              <a:t>Should the state adjust the targets for FFY 2022-2025 to account for possible rule changes?</a:t>
            </a:r>
          </a:p>
          <a:p>
            <a:r>
              <a:rPr lang="en-US" dirty="0">
                <a:ea typeface="Calibri" panose="020F0502020204030204" pitchFamily="34" charset="0"/>
              </a:rPr>
              <a:t>Add other questions from IDC Stakeholder toolkit.</a:t>
            </a:r>
          </a:p>
          <a:p>
            <a:r>
              <a:rPr lang="en-US" sz="1800" dirty="0">
                <a:effectLst/>
                <a:ea typeface="Calibri" panose="020F0502020204030204" pitchFamily="34" charset="0"/>
              </a:rPr>
              <a:t>Other guiding questions:</a:t>
            </a:r>
          </a:p>
          <a:p>
            <a:pPr marL="274320" lvl="1" indent="0">
              <a:buNone/>
            </a:pPr>
            <a:r>
              <a:rPr lang="en-US" dirty="0">
                <a:effectLst/>
              </a:rPr>
              <a:t>• What do you see?</a:t>
            </a:r>
          </a:p>
          <a:p>
            <a:pPr marL="274320" lvl="1" indent="0">
              <a:buNone/>
            </a:pPr>
            <a:r>
              <a:rPr lang="en-US" dirty="0">
                <a:effectLst/>
              </a:rPr>
              <a:t>• What are your initial thoughts and reactions?</a:t>
            </a:r>
            <a:br>
              <a:rPr lang="en-US" dirty="0"/>
            </a:br>
            <a:r>
              <a:rPr lang="en-US" dirty="0">
                <a:effectLst/>
              </a:rPr>
              <a:t>• Is this what you expected to see? If so, how? If not, why not?</a:t>
            </a:r>
            <a:br>
              <a:rPr lang="en-US" dirty="0"/>
            </a:br>
            <a:r>
              <a:rPr lang="en-US" dirty="0">
                <a:effectLst/>
              </a:rPr>
              <a:t>• What surprises you?</a:t>
            </a:r>
            <a:br>
              <a:rPr lang="en-US" dirty="0"/>
            </a:br>
            <a:r>
              <a:rPr lang="en-US" dirty="0">
                <a:effectLst/>
              </a:rPr>
              <a:t>• Are there particular data that catch your attention (e.g., a certain survey question, student score)?</a:t>
            </a:r>
            <a:br>
              <a:rPr lang="en-US" dirty="0"/>
            </a:br>
            <a:r>
              <a:rPr lang="en-US" dirty="0">
                <a:effectLst/>
              </a:rPr>
              <a:t>• What do these data not tell you?</a:t>
            </a:r>
            <a:br>
              <a:rPr lang="en-US" dirty="0"/>
            </a:br>
            <a:r>
              <a:rPr lang="en-US" dirty="0">
                <a:effectLst/>
              </a:rPr>
              <a:t>• What are the limitations of these data? What do you and other stakeholders need to keep in mind about the data as you review them?</a:t>
            </a:r>
            <a:endParaRPr lang="en-US" dirty="0"/>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12</a:t>
            </a:fld>
            <a:endParaRPr lang="en-US"/>
          </a:p>
        </p:txBody>
      </p:sp>
    </p:spTree>
    <p:extLst>
      <p:ext uri="{BB962C8B-B14F-4D97-AF65-F5344CB8AC3E}">
        <p14:creationId xmlns:p14="http://schemas.microsoft.com/office/powerpoint/2010/main" val="405056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a:bodyPr>
          <a:lstStyle/>
          <a:p>
            <a:r>
              <a:rPr lang="en-US" dirty="0"/>
              <a:t>SPP/APR Indicator 2 - Dropout</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3931920"/>
          </a:xfrm>
        </p:spPr>
        <p:txBody>
          <a:bodyPr/>
          <a:lstStyle/>
          <a:p>
            <a:r>
              <a:rPr lang="en-US" sz="1800" dirty="0">
                <a:effectLst/>
                <a:ea typeface="Calibri" panose="020F0502020204030204" pitchFamily="34" charset="0"/>
              </a:rPr>
              <a:t>Percent of youth with IEPs who exited special education due to dropping out. (20 U.S.C. 1416 (a)(3)(A))</a:t>
            </a:r>
            <a:endParaRPr lang="en-US" dirty="0">
              <a:solidFill>
                <a:srgbClr val="000000"/>
              </a:solidFill>
              <a:cs typeface="Times New Roman" panose="02020603050405020304" pitchFamily="18" charset="0"/>
            </a:endParaRPr>
          </a:p>
          <a:p>
            <a:pPr lvl="1"/>
            <a:r>
              <a:rPr lang="en-US" dirty="0">
                <a:solidFill>
                  <a:srgbClr val="000000"/>
                </a:solidFill>
                <a:cs typeface="Times New Roman" panose="02020603050405020304" pitchFamily="18" charset="0"/>
              </a:rPr>
              <a:t>Lag year indicator, data from year prior is reported.</a:t>
            </a:r>
          </a:p>
          <a:p>
            <a:pPr lvl="1"/>
            <a:endParaRPr lang="en-US" dirty="0">
              <a:solidFill>
                <a:srgbClr val="000000"/>
              </a:solidFill>
              <a:cs typeface="Times New Roman" panose="02020603050405020304" pitchFamily="18" charset="0"/>
            </a:endParaRPr>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13</a:t>
            </a:fld>
            <a:endParaRPr lang="en-US"/>
          </a:p>
        </p:txBody>
      </p:sp>
    </p:spTree>
    <p:extLst>
      <p:ext uri="{BB962C8B-B14F-4D97-AF65-F5344CB8AC3E}">
        <p14:creationId xmlns:p14="http://schemas.microsoft.com/office/powerpoint/2010/main" val="2342445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15428-68FC-4828-B9AD-BF660FF85162}"/>
              </a:ext>
            </a:extLst>
          </p:cNvPr>
          <p:cNvSpPr>
            <a:spLocks noGrp="1"/>
          </p:cNvSpPr>
          <p:nvPr>
            <p:ph type="title"/>
          </p:nvPr>
        </p:nvSpPr>
        <p:spPr>
          <a:xfrm>
            <a:off x="957943" y="0"/>
            <a:ext cx="10058400" cy="1371600"/>
          </a:xfrm>
        </p:spPr>
        <p:txBody>
          <a:bodyPr>
            <a:normAutofit fontScale="90000"/>
          </a:bodyPr>
          <a:lstStyle/>
          <a:p>
            <a:r>
              <a:rPr lang="en-US" dirty="0"/>
              <a:t>Information for Dropout - Indicator 2</a:t>
            </a:r>
          </a:p>
        </p:txBody>
      </p:sp>
      <p:sp>
        <p:nvSpPr>
          <p:cNvPr id="3" name="Content Placeholder 2">
            <a:extLst>
              <a:ext uri="{FF2B5EF4-FFF2-40B4-BE49-F238E27FC236}">
                <a16:creationId xmlns:a16="http://schemas.microsoft.com/office/drawing/2014/main" id="{090989E3-67AA-43B3-A2D1-6748704498F4}"/>
              </a:ext>
            </a:extLst>
          </p:cNvPr>
          <p:cNvSpPr>
            <a:spLocks noGrp="1"/>
          </p:cNvSpPr>
          <p:nvPr>
            <p:ph idx="1"/>
          </p:nvPr>
        </p:nvSpPr>
        <p:spPr>
          <a:xfrm>
            <a:off x="666751" y="1667936"/>
            <a:ext cx="5162550" cy="4343400"/>
          </a:xfrm>
        </p:spPr>
        <p:txBody>
          <a:bodyPr/>
          <a:lstStyle/>
          <a:p>
            <a:r>
              <a:rPr lang="en-US" dirty="0"/>
              <a:t>OSEP did not make changes to Indicator 2 measurements</a:t>
            </a:r>
          </a:p>
          <a:p>
            <a:r>
              <a:rPr lang="en-US" dirty="0"/>
              <a:t>Lag year data used</a:t>
            </a:r>
          </a:p>
          <a:p>
            <a:r>
              <a:rPr lang="en-US" dirty="0"/>
              <a:t>Same data points used as in Indicator 1</a:t>
            </a:r>
          </a:p>
        </p:txBody>
      </p:sp>
      <p:sp>
        <p:nvSpPr>
          <p:cNvPr id="4" name="Footer Placeholder 3">
            <a:extLst>
              <a:ext uri="{FF2B5EF4-FFF2-40B4-BE49-F238E27FC236}">
                <a16:creationId xmlns:a16="http://schemas.microsoft.com/office/drawing/2014/main" id="{32CBE16C-962F-4DE1-A9BD-2D43715FDE8B}"/>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2C880237-56FB-4A16-AF6E-9CE180D85299}"/>
              </a:ext>
            </a:extLst>
          </p:cNvPr>
          <p:cNvSpPr>
            <a:spLocks noGrp="1"/>
          </p:cNvSpPr>
          <p:nvPr>
            <p:ph type="sldNum" sz="quarter" idx="12"/>
          </p:nvPr>
        </p:nvSpPr>
        <p:spPr/>
        <p:txBody>
          <a:bodyPr/>
          <a:lstStyle/>
          <a:p>
            <a:fld id="{A7F8E3F6-DE14-48B2-B2BC-6FABA9630FB8}" type="slidenum">
              <a:rPr lang="en-US" smtClean="0"/>
              <a:t>14</a:t>
            </a:fld>
            <a:endParaRPr lang="en-US"/>
          </a:p>
        </p:txBody>
      </p:sp>
      <p:sp>
        <p:nvSpPr>
          <p:cNvPr id="6" name="Content Placeholder 2">
            <a:extLst>
              <a:ext uri="{FF2B5EF4-FFF2-40B4-BE49-F238E27FC236}">
                <a16:creationId xmlns:a16="http://schemas.microsoft.com/office/drawing/2014/main" id="{04E74BC7-4D15-4225-AA20-61B20595C8C9}"/>
              </a:ext>
            </a:extLst>
          </p:cNvPr>
          <p:cNvSpPr txBox="1">
            <a:spLocks/>
          </p:cNvSpPr>
          <p:nvPr/>
        </p:nvSpPr>
        <p:spPr>
          <a:xfrm>
            <a:off x="6362701" y="1667936"/>
            <a:ext cx="5448300" cy="43434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3200" dirty="0"/>
              <a:t>Calculation:</a:t>
            </a:r>
          </a:p>
          <a:p>
            <a:pPr marL="0" indent="0" algn="ctr">
              <a:buFont typeface="Arial" panose="020B0604020202020204" pitchFamily="34" charset="0"/>
              <a:buNone/>
            </a:pPr>
            <a:r>
              <a:rPr lang="en-US" dirty="0">
                <a:solidFill>
                  <a:srgbClr val="990099"/>
                </a:solidFill>
              </a:rPr>
              <a:t>All youth with IEPs who left high school (ages 14-21)</a:t>
            </a:r>
          </a:p>
          <a:p>
            <a:pPr marL="0" indent="0" algn="ctr">
              <a:buFont typeface="Arial" panose="020B0604020202020204" pitchFamily="34" charset="0"/>
              <a:buNone/>
            </a:pPr>
            <a:endParaRPr lang="en-US" dirty="0">
              <a:solidFill>
                <a:srgbClr val="990099"/>
              </a:solidFill>
            </a:endParaRPr>
          </a:p>
          <a:p>
            <a:pPr marL="320040" lvl="1" indent="0" algn="ctr">
              <a:buFont typeface="Wingdings" panose="05000000000000000000" pitchFamily="2" charset="2"/>
              <a:buNone/>
            </a:pPr>
            <a:r>
              <a:rPr lang="en-US" sz="2400" dirty="0">
                <a:solidFill>
                  <a:srgbClr val="990099"/>
                </a:solidFill>
              </a:rPr>
              <a:t>(a) graduated with a regular high school diploma + (d) reached maximum age + (e) dropped out </a:t>
            </a:r>
          </a:p>
          <a:p>
            <a:endParaRPr lang="en-US" sz="3200" dirty="0"/>
          </a:p>
        </p:txBody>
      </p:sp>
      <p:cxnSp>
        <p:nvCxnSpPr>
          <p:cNvPr id="7" name="Straight Connector 6">
            <a:extLst>
              <a:ext uri="{FF2B5EF4-FFF2-40B4-BE49-F238E27FC236}">
                <a16:creationId xmlns:a16="http://schemas.microsoft.com/office/drawing/2014/main" id="{CA2AFFF0-4635-4143-BC82-8E15601BBC99}"/>
              </a:ext>
            </a:extLst>
          </p:cNvPr>
          <p:cNvCxnSpPr>
            <a:cxnSpLocks/>
          </p:cNvCxnSpPr>
          <p:nvPr/>
        </p:nvCxnSpPr>
        <p:spPr>
          <a:xfrm>
            <a:off x="6753225" y="3499213"/>
            <a:ext cx="4425043"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640585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973" y="137160"/>
            <a:ext cx="10058400" cy="1371600"/>
          </a:xfrm>
        </p:spPr>
        <p:txBody>
          <a:bodyPr/>
          <a:lstStyle/>
          <a:p>
            <a:pPr algn="ctr"/>
            <a:r>
              <a:rPr lang="en-US" dirty="0"/>
              <a:t>Dropout Rates (Indicator 2)</a:t>
            </a:r>
          </a:p>
        </p:txBody>
      </p:sp>
      <p:sp>
        <p:nvSpPr>
          <p:cNvPr id="3" name="Content Placeholder 2"/>
          <p:cNvSpPr>
            <a:spLocks noGrp="1"/>
          </p:cNvSpPr>
          <p:nvPr>
            <p:ph idx="1"/>
          </p:nvPr>
        </p:nvSpPr>
        <p:spPr>
          <a:xfrm>
            <a:off x="987973" y="1661686"/>
            <a:ext cx="10058400" cy="3931920"/>
          </a:xfrm>
        </p:spPr>
        <p:txBody>
          <a:bodyPr/>
          <a:lstStyle/>
          <a:p>
            <a:r>
              <a:rPr lang="en-US" dirty="0">
                <a:solidFill>
                  <a:schemeClr val="tx1"/>
                </a:solidFill>
              </a:rPr>
              <a:t>Number of youth with IEPs (ages 14-21) who exited special education due to dropping out </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15</a:t>
            </a:fld>
            <a:endParaRPr lang="en-US"/>
          </a:p>
        </p:txBody>
      </p:sp>
      <p:graphicFrame>
        <p:nvGraphicFramePr>
          <p:cNvPr id="9" name="Content Placeholder 7">
            <a:extLst>
              <a:ext uri="{FF2B5EF4-FFF2-40B4-BE49-F238E27FC236}">
                <a16:creationId xmlns:a16="http://schemas.microsoft.com/office/drawing/2014/main" id="{5858D3CE-505A-4897-856F-BC1543908677}"/>
              </a:ext>
            </a:extLst>
          </p:cNvPr>
          <p:cNvGraphicFramePr>
            <a:graphicFrameLocks/>
          </p:cNvGraphicFramePr>
          <p:nvPr>
            <p:extLst>
              <p:ext uri="{D42A27DB-BD31-4B8C-83A1-F6EECF244321}">
                <p14:modId xmlns:p14="http://schemas.microsoft.com/office/powerpoint/2010/main" val="2135847983"/>
              </p:ext>
            </p:extLst>
          </p:nvPr>
        </p:nvGraphicFramePr>
        <p:xfrm>
          <a:off x="3111062" y="2564347"/>
          <a:ext cx="5657850" cy="3743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4618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2 Considerations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3931920"/>
          </a:xfrm>
        </p:spPr>
        <p:txBody>
          <a:bodyPr/>
          <a:lstStyle/>
          <a:p>
            <a:r>
              <a:rPr lang="en-US" sz="1800" dirty="0">
                <a:effectLst/>
                <a:ea typeface="Calibri" panose="020F0502020204030204" pitchFamily="34" charset="0"/>
              </a:rPr>
              <a:t>Should the state adjust the targets for FFY 2022-2025 to account for possible rule changes?</a:t>
            </a:r>
          </a:p>
          <a:p>
            <a:r>
              <a:rPr lang="en-US" sz="1800" dirty="0">
                <a:effectLst/>
                <a:ea typeface="Calibri" panose="020F0502020204030204" pitchFamily="34" charset="0"/>
              </a:rPr>
              <a:t>Other guiding questions:</a:t>
            </a:r>
          </a:p>
          <a:p>
            <a:pPr marL="274320" lvl="1" indent="0">
              <a:buNone/>
            </a:pPr>
            <a:r>
              <a:rPr lang="en-US" dirty="0">
                <a:effectLst/>
              </a:rPr>
              <a:t>• What do you see?</a:t>
            </a:r>
          </a:p>
          <a:p>
            <a:pPr marL="274320" lvl="1" indent="0">
              <a:buNone/>
            </a:pPr>
            <a:r>
              <a:rPr lang="en-US" dirty="0">
                <a:effectLst/>
              </a:rPr>
              <a:t>• What are your initial thoughts and reactions?</a:t>
            </a:r>
            <a:br>
              <a:rPr lang="en-US" dirty="0"/>
            </a:br>
            <a:r>
              <a:rPr lang="en-US" dirty="0">
                <a:effectLst/>
              </a:rPr>
              <a:t>• Is this what you expected to see? If so, how? If not, why not?</a:t>
            </a:r>
            <a:br>
              <a:rPr lang="en-US" dirty="0"/>
            </a:br>
            <a:r>
              <a:rPr lang="en-US" dirty="0">
                <a:effectLst/>
              </a:rPr>
              <a:t>• What surprises you?</a:t>
            </a:r>
            <a:br>
              <a:rPr lang="en-US" dirty="0"/>
            </a:br>
            <a:r>
              <a:rPr lang="en-US" dirty="0">
                <a:effectLst/>
              </a:rPr>
              <a:t>• Are there particular data that catch your attention (e.g., a certain survey question, student score)?</a:t>
            </a:r>
            <a:br>
              <a:rPr lang="en-US" dirty="0"/>
            </a:br>
            <a:r>
              <a:rPr lang="en-US" dirty="0">
                <a:effectLst/>
              </a:rPr>
              <a:t>• What do these data not tell you?</a:t>
            </a:r>
            <a:br>
              <a:rPr lang="en-US" dirty="0"/>
            </a:br>
            <a:r>
              <a:rPr lang="en-US" dirty="0">
                <a:effectLst/>
              </a:rPr>
              <a:t>• What are the limitations of these data? What do you and other stakeholders need to keep in mind about the data as you review them?</a:t>
            </a:r>
            <a:endParaRPr lang="en-US" dirty="0"/>
          </a:p>
          <a:p>
            <a:endParaRPr lang="en-US" sz="1800" dirty="0">
              <a:effectLst/>
              <a:ea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16</a:t>
            </a:fld>
            <a:endParaRPr lang="en-US"/>
          </a:p>
        </p:txBody>
      </p:sp>
    </p:spTree>
    <p:extLst>
      <p:ext uri="{BB962C8B-B14F-4D97-AF65-F5344CB8AC3E}">
        <p14:creationId xmlns:p14="http://schemas.microsoft.com/office/powerpoint/2010/main" val="306112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14 – Post-School Outcomes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4616494"/>
          </a:xfrm>
        </p:spPr>
        <p:txBody>
          <a:bodyPr>
            <a:normAutofit/>
          </a:bodyPr>
          <a:lstStyle/>
          <a:p>
            <a:pPr marL="0" marR="0">
              <a:spcBef>
                <a:spcPts val="300"/>
              </a:spcBef>
              <a:spcAft>
                <a:spcPts val="300"/>
              </a:spcAft>
            </a:pPr>
            <a:r>
              <a:rPr lang="en-US" sz="2000" dirty="0">
                <a:effectLst/>
                <a:ea typeface="Calibri" panose="020F0502020204030204" pitchFamily="34" charset="0"/>
                <a:cs typeface="Arial" panose="020B0604020202020204" pitchFamily="34" charset="0"/>
              </a:rPr>
              <a:t>Percent of youth who are no longer in secondary school, had IEPs in effect at the time they left school, and were:</a:t>
            </a:r>
            <a:endParaRPr lang="en-US" sz="2000"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effectLst/>
                <a:ea typeface="Calibri" panose="020F0502020204030204" pitchFamily="34" charset="0"/>
                <a:cs typeface="Arial" panose="020B0604020202020204" pitchFamily="34" charset="0"/>
              </a:rPr>
              <a:t>A. Enrolled in higher education within one year of leaving high school.</a:t>
            </a:r>
            <a:endParaRPr lang="en-US"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effectLst/>
                <a:ea typeface="Calibri" panose="020F0502020204030204" pitchFamily="34" charset="0"/>
                <a:cs typeface="Arial" panose="020B0604020202020204" pitchFamily="34" charset="0"/>
              </a:rPr>
              <a:t>B. Enrolled in higher education or competitively employed within one year of leaving high school.</a:t>
            </a:r>
            <a:endParaRPr lang="en-US" dirty="0">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effectLst/>
                <a:ea typeface="Calibri" panose="020F0502020204030204" pitchFamily="34" charset="0"/>
                <a:cs typeface="Arial" panose="020B0604020202020204" pitchFamily="34" charset="0"/>
              </a:rPr>
              <a:t>C. Enrolled in higher education or in some other postsecondary education or training program; or competitively employed or in some other employment within one year of leaving high school.</a:t>
            </a:r>
            <a:endParaRPr lang="en-US"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effectLst/>
                <a:ea typeface="Calibri" panose="020F0502020204030204" pitchFamily="34" charset="0"/>
                <a:cs typeface="Arial" panose="020B0604020202020204" pitchFamily="34" charset="0"/>
              </a:rPr>
              <a:t>(20 U.S.C. 1416(a)(3)(B))</a:t>
            </a:r>
          </a:p>
          <a:p>
            <a:pPr marL="274320" lvl="1" indent="0">
              <a:spcBef>
                <a:spcPts val="300"/>
              </a:spcBef>
              <a:spcAft>
                <a:spcPts val="300"/>
              </a:spcAft>
              <a:buNone/>
            </a:pPr>
            <a:endParaRPr lang="en-US" dirty="0">
              <a:effectLst/>
              <a:ea typeface="Calibri" panose="020F0502020204030204" pitchFamily="34" charset="0"/>
              <a:cs typeface="Arial" panose="020B0604020202020204" pitchFamily="34" charset="0"/>
            </a:endParaRPr>
          </a:p>
          <a:p>
            <a:pPr lvl="1"/>
            <a:r>
              <a:rPr lang="en-US" sz="1800" dirty="0">
                <a:solidFill>
                  <a:srgbClr val="000000"/>
                </a:solidFill>
                <a:ea typeface="Calibri" panose="020F0502020204030204" pitchFamily="34" charset="0"/>
              </a:rPr>
              <a:t>New OSEP requirements:</a:t>
            </a:r>
          </a:p>
          <a:p>
            <a:pPr lvl="2"/>
            <a:r>
              <a:rPr lang="en-US" dirty="0">
                <a:solidFill>
                  <a:srgbClr val="000000"/>
                </a:solidFill>
                <a:effectLst/>
                <a:ea typeface="Calibri" panose="020F0502020204030204" pitchFamily="34" charset="0"/>
              </a:rPr>
              <a:t>Non-response bias</a:t>
            </a:r>
          </a:p>
          <a:p>
            <a:pPr lvl="2"/>
            <a:r>
              <a:rPr lang="en-US" dirty="0">
                <a:solidFill>
                  <a:srgbClr val="000000"/>
                </a:solidFill>
                <a:ea typeface="Calibri" panose="020F0502020204030204" pitchFamily="34" charset="0"/>
              </a:rPr>
              <a:t>Representativeness by race/ethnicity</a:t>
            </a:r>
          </a:p>
          <a:p>
            <a:pPr lvl="2"/>
            <a:r>
              <a:rPr lang="en-US" dirty="0">
                <a:solidFill>
                  <a:srgbClr val="000000"/>
                </a:solidFill>
                <a:effectLst/>
                <a:ea typeface="Calibri" panose="020F0502020204030204" pitchFamily="34" charset="0"/>
              </a:rPr>
              <a:t>A new component for representative</a:t>
            </a:r>
            <a:r>
              <a:rPr lang="en-US" dirty="0">
                <a:solidFill>
                  <a:srgbClr val="000000"/>
                </a:solidFill>
                <a:ea typeface="Calibri" panose="020F0502020204030204" pitchFamily="34" charset="0"/>
              </a:rPr>
              <a:t>ness by the State’s choosing</a:t>
            </a:r>
          </a:p>
          <a:p>
            <a:pPr lvl="2"/>
            <a:endParaRPr lang="en-US" dirty="0">
              <a:solidFill>
                <a:srgbClr val="000000"/>
              </a:solidFill>
              <a:effectLst/>
              <a:ea typeface="Calibri" panose="020F0502020204030204" pitchFamily="34" charset="0"/>
            </a:endParaRPr>
          </a:p>
          <a:p>
            <a:pPr marL="274320" lvl="1" indent="0">
              <a:spcBef>
                <a:spcPts val="300"/>
              </a:spcBef>
              <a:spcAft>
                <a:spcPts val="300"/>
              </a:spcAft>
              <a:buNone/>
            </a:pPr>
            <a:endParaRPr lang="en-US"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17</a:t>
            </a:fld>
            <a:endParaRPr lang="en-US"/>
          </a:p>
        </p:txBody>
      </p:sp>
    </p:spTree>
    <p:extLst>
      <p:ext uri="{BB962C8B-B14F-4D97-AF65-F5344CB8AC3E}">
        <p14:creationId xmlns:p14="http://schemas.microsoft.com/office/powerpoint/2010/main" val="1298730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153"/>
            <a:ext cx="10058400" cy="1371600"/>
          </a:xfrm>
        </p:spPr>
        <p:txBody>
          <a:bodyPr>
            <a:normAutofit fontScale="90000"/>
          </a:bodyPr>
          <a:lstStyle/>
          <a:p>
            <a:pPr algn="ctr"/>
            <a:r>
              <a:rPr lang="en-US" dirty="0"/>
              <a:t>Post School Outcomes (Indicator 14)</a:t>
            </a:r>
          </a:p>
        </p:txBody>
      </p:sp>
      <p:sp>
        <p:nvSpPr>
          <p:cNvPr id="3" name="Content Placeholder 2"/>
          <p:cNvSpPr>
            <a:spLocks noGrp="1"/>
          </p:cNvSpPr>
          <p:nvPr>
            <p:ph idx="1"/>
          </p:nvPr>
        </p:nvSpPr>
        <p:spPr>
          <a:xfrm>
            <a:off x="262759" y="1574225"/>
            <a:ext cx="3842970" cy="614855"/>
          </a:xfrm>
        </p:spPr>
        <p:txBody>
          <a:bodyPr>
            <a:normAutofit/>
          </a:bodyPr>
          <a:lstStyle/>
          <a:p>
            <a:pPr marL="502920" indent="-457200">
              <a:buFont typeface="+mj-lt"/>
              <a:buAutoNum type="alphaUcPeriod"/>
            </a:pPr>
            <a:r>
              <a:rPr lang="en-US" sz="1400" dirty="0">
                <a:solidFill>
                  <a:schemeClr val="dk1"/>
                </a:solidFill>
              </a:rPr>
              <a:t>Enrolled in higher education.</a:t>
            </a:r>
            <a:endParaRPr lang="en-US" dirty="0"/>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18</a:t>
            </a:fld>
            <a:endParaRPr lang="en-US"/>
          </a:p>
        </p:txBody>
      </p:sp>
      <p:sp>
        <p:nvSpPr>
          <p:cNvPr id="6" name="Content Placeholder 2">
            <a:extLst>
              <a:ext uri="{FF2B5EF4-FFF2-40B4-BE49-F238E27FC236}">
                <a16:creationId xmlns:a16="http://schemas.microsoft.com/office/drawing/2014/main" id="{B58B3FF7-91D3-4BA2-9967-19247538EBE1}"/>
              </a:ext>
            </a:extLst>
          </p:cNvPr>
          <p:cNvSpPr txBox="1">
            <a:spLocks/>
          </p:cNvSpPr>
          <p:nvPr/>
        </p:nvSpPr>
        <p:spPr>
          <a:xfrm>
            <a:off x="289891" y="2844052"/>
            <a:ext cx="3783000" cy="3737939"/>
          </a:xfrm>
          <a:prstGeom prst="rect">
            <a:avLst/>
          </a:prstGeom>
        </p:spPr>
        <p:style>
          <a:lnRef idx="1">
            <a:schemeClr val="accent4"/>
          </a:lnRef>
          <a:fillRef idx="3">
            <a:schemeClr val="accent4"/>
          </a:fillRef>
          <a:effectRef idx="2">
            <a:schemeClr val="accent4"/>
          </a:effectRef>
          <a:fontRef idx="minor">
            <a:schemeClr val="lt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pc="-5" dirty="0">
                <a:solidFill>
                  <a:schemeClr val="bg1"/>
                </a:solidFill>
              </a:rPr>
              <a:t>14 A Formula:</a:t>
            </a:r>
          </a:p>
          <a:p>
            <a:pPr marL="0" indent="0" algn="ctr">
              <a:buNone/>
            </a:pPr>
            <a:r>
              <a:rPr lang="en-US" sz="1800" dirty="0">
                <a:solidFill>
                  <a:schemeClr val="bg1"/>
                </a:solidFill>
                <a:effectLst/>
                <a:ea typeface="Calibri" panose="020F0502020204030204" pitchFamily="34" charset="0"/>
              </a:rPr>
              <a:t># of youth who are no longer in secondary school, had IEPs in effect at the time they left school and were enrolled in higher education within one year of leaving high school</a:t>
            </a:r>
          </a:p>
          <a:p>
            <a:pPr marL="0" indent="0" algn="ctr">
              <a:buNone/>
            </a:pPr>
            <a:r>
              <a:rPr lang="en-US" sz="1800" dirty="0">
                <a:solidFill>
                  <a:schemeClr val="bg1"/>
                </a:solidFill>
                <a:effectLst/>
                <a:ea typeface="Calibri" panose="020F0502020204030204" pitchFamily="34" charset="0"/>
              </a:rPr>
              <a:t># of respondent youth who are no longer in secondary school and had IEPs in effect at the time they left school</a:t>
            </a:r>
            <a:endParaRPr lang="en-US" sz="3600" spc="-5" dirty="0">
              <a:solidFill>
                <a:schemeClr val="bg1"/>
              </a:solidFill>
            </a:endParaRPr>
          </a:p>
        </p:txBody>
      </p:sp>
      <p:cxnSp>
        <p:nvCxnSpPr>
          <p:cNvPr id="7" name="Straight Connector 6">
            <a:extLst>
              <a:ext uri="{FF2B5EF4-FFF2-40B4-BE49-F238E27FC236}">
                <a16:creationId xmlns:a16="http://schemas.microsoft.com/office/drawing/2014/main" id="{E62800DE-8267-4124-8D98-34BC6CA3AE90}"/>
              </a:ext>
            </a:extLst>
          </p:cNvPr>
          <p:cNvCxnSpPr>
            <a:cxnSpLocks/>
          </p:cNvCxnSpPr>
          <p:nvPr/>
        </p:nvCxnSpPr>
        <p:spPr>
          <a:xfrm>
            <a:off x="428784" y="4783134"/>
            <a:ext cx="3578903" cy="0"/>
          </a:xfrm>
          <a:prstGeom prst="line">
            <a:avLst/>
          </a:prstGeom>
        </p:spPr>
        <p:style>
          <a:lnRef idx="3">
            <a:schemeClr val="accent5"/>
          </a:lnRef>
          <a:fillRef idx="0">
            <a:schemeClr val="accent5"/>
          </a:fillRef>
          <a:effectRef idx="2">
            <a:schemeClr val="accent5"/>
          </a:effectRef>
          <a:fontRef idx="minor">
            <a:schemeClr val="tx1"/>
          </a:fontRef>
        </p:style>
      </p:cxnSp>
      <p:sp>
        <p:nvSpPr>
          <p:cNvPr id="8" name="Content Placeholder 2">
            <a:extLst>
              <a:ext uri="{FF2B5EF4-FFF2-40B4-BE49-F238E27FC236}">
                <a16:creationId xmlns:a16="http://schemas.microsoft.com/office/drawing/2014/main" id="{E333FB6A-A7C4-0505-C750-3FF1CB5ED1A0}"/>
              </a:ext>
            </a:extLst>
          </p:cNvPr>
          <p:cNvSpPr txBox="1">
            <a:spLocks/>
          </p:cNvSpPr>
          <p:nvPr/>
        </p:nvSpPr>
        <p:spPr>
          <a:xfrm>
            <a:off x="4239085" y="1450727"/>
            <a:ext cx="3842970" cy="993228"/>
          </a:xfrm>
          <a:prstGeom prst="rect">
            <a:avLst/>
          </a:prstGeom>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502920" indent="-457200">
              <a:buFont typeface="+mj-lt"/>
              <a:buAutoNum type="alphaUcPeriod" startAt="2"/>
            </a:pPr>
            <a:r>
              <a:rPr lang="en-US" sz="1400" dirty="0">
                <a:solidFill>
                  <a:schemeClr val="dk1"/>
                </a:solidFill>
              </a:rPr>
              <a:t>Enrolled in higher education or competitively employed.</a:t>
            </a:r>
            <a:endParaRPr lang="en-US" dirty="0"/>
          </a:p>
        </p:txBody>
      </p:sp>
      <p:sp>
        <p:nvSpPr>
          <p:cNvPr id="9" name="Content Placeholder 2">
            <a:extLst>
              <a:ext uri="{FF2B5EF4-FFF2-40B4-BE49-F238E27FC236}">
                <a16:creationId xmlns:a16="http://schemas.microsoft.com/office/drawing/2014/main" id="{B9AD85F3-4020-043F-7CA0-43ACC6AFEE81}"/>
              </a:ext>
            </a:extLst>
          </p:cNvPr>
          <p:cNvSpPr txBox="1">
            <a:spLocks/>
          </p:cNvSpPr>
          <p:nvPr/>
        </p:nvSpPr>
        <p:spPr>
          <a:xfrm>
            <a:off x="4268244" y="2844051"/>
            <a:ext cx="3813811" cy="373794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pc="-5" dirty="0">
                <a:solidFill>
                  <a:schemeClr val="tx1"/>
                </a:solidFill>
              </a:rPr>
              <a:t>14 B Formula:</a:t>
            </a:r>
          </a:p>
          <a:p>
            <a:pPr marL="0" indent="0" algn="ctr">
              <a:buNone/>
            </a:pPr>
            <a:r>
              <a:rPr lang="en-US" sz="1800" dirty="0">
                <a:solidFill>
                  <a:srgbClr val="222222"/>
                </a:solidFill>
                <a:effectLst/>
                <a:ea typeface="Times New Roman" panose="02020603050405020304" pitchFamily="18" charset="0"/>
              </a:rPr>
              <a:t># of youth who are no longer in secondary school, had IEPs in effect at the time they left school and were enrolled in higher education or competitively employed within one year of leaving high school</a:t>
            </a:r>
          </a:p>
          <a:p>
            <a:pPr marL="0" indent="0" algn="ctr">
              <a:buNone/>
            </a:pPr>
            <a:r>
              <a:rPr lang="en-US" sz="1800" dirty="0">
                <a:solidFill>
                  <a:srgbClr val="222222"/>
                </a:solidFill>
                <a:effectLst/>
                <a:ea typeface="Times New Roman" panose="02020603050405020304" pitchFamily="18" charset="0"/>
              </a:rPr>
              <a:t># of respondent youth who are no longer in secondary school and had IEPs in effect at the time they left school</a:t>
            </a:r>
          </a:p>
          <a:p>
            <a:pPr marL="0" indent="0">
              <a:buNone/>
            </a:pPr>
            <a:endParaRPr lang="en-US" sz="3600" spc="-5" dirty="0">
              <a:solidFill>
                <a:schemeClr val="tx1"/>
              </a:solidFill>
            </a:endParaRPr>
          </a:p>
        </p:txBody>
      </p:sp>
      <p:cxnSp>
        <p:nvCxnSpPr>
          <p:cNvPr id="10" name="Straight Connector 9">
            <a:extLst>
              <a:ext uri="{FF2B5EF4-FFF2-40B4-BE49-F238E27FC236}">
                <a16:creationId xmlns:a16="http://schemas.microsoft.com/office/drawing/2014/main" id="{496534A2-5545-0A4D-DE1F-18F2DA4F6673}"/>
              </a:ext>
            </a:extLst>
          </p:cNvPr>
          <p:cNvCxnSpPr>
            <a:cxnSpLocks/>
          </p:cNvCxnSpPr>
          <p:nvPr/>
        </p:nvCxnSpPr>
        <p:spPr>
          <a:xfrm>
            <a:off x="4369207" y="5022034"/>
            <a:ext cx="3563007" cy="0"/>
          </a:xfrm>
          <a:prstGeom prst="line">
            <a:avLst/>
          </a:prstGeom>
        </p:spPr>
        <p:style>
          <a:lnRef idx="3">
            <a:schemeClr val="accent6"/>
          </a:lnRef>
          <a:fillRef idx="0">
            <a:schemeClr val="accent6"/>
          </a:fillRef>
          <a:effectRef idx="2">
            <a:schemeClr val="accent6"/>
          </a:effectRef>
          <a:fontRef idx="minor">
            <a:schemeClr val="tx1"/>
          </a:fontRef>
        </p:style>
      </p:cxnSp>
      <p:sp>
        <p:nvSpPr>
          <p:cNvPr id="14" name="Content Placeholder 2">
            <a:extLst>
              <a:ext uri="{FF2B5EF4-FFF2-40B4-BE49-F238E27FC236}">
                <a16:creationId xmlns:a16="http://schemas.microsoft.com/office/drawing/2014/main" id="{F3EFD7D4-43C6-E77D-DC58-7E13E169F558}"/>
              </a:ext>
            </a:extLst>
          </p:cNvPr>
          <p:cNvSpPr txBox="1">
            <a:spLocks/>
          </p:cNvSpPr>
          <p:nvPr/>
        </p:nvSpPr>
        <p:spPr>
          <a:xfrm>
            <a:off x="8215411" y="1413697"/>
            <a:ext cx="3713830" cy="1573307"/>
          </a:xfrm>
          <a:prstGeom prst="rect">
            <a:avLst/>
          </a:prstGeom>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502920" indent="-457200">
              <a:buFont typeface="+mj-lt"/>
              <a:buAutoNum type="alphaUcPeriod" startAt="3"/>
            </a:pPr>
            <a:r>
              <a:rPr lang="en-US" sz="1400" dirty="0">
                <a:solidFill>
                  <a:schemeClr val="dk1"/>
                </a:solidFill>
              </a:rPr>
              <a:t>Enrolled in higher education or  some other postsecondary education or training program; or competitively employed or in some other employment</a:t>
            </a:r>
            <a:endParaRPr lang="en-US" dirty="0"/>
          </a:p>
        </p:txBody>
      </p:sp>
      <p:sp>
        <p:nvSpPr>
          <p:cNvPr id="16" name="Content Placeholder 2">
            <a:extLst>
              <a:ext uri="{FF2B5EF4-FFF2-40B4-BE49-F238E27FC236}">
                <a16:creationId xmlns:a16="http://schemas.microsoft.com/office/drawing/2014/main" id="{3033943E-FB06-47B2-0908-2311E49E32F3}"/>
              </a:ext>
            </a:extLst>
          </p:cNvPr>
          <p:cNvSpPr txBox="1">
            <a:spLocks/>
          </p:cNvSpPr>
          <p:nvPr/>
        </p:nvSpPr>
        <p:spPr>
          <a:xfrm>
            <a:off x="8205800" y="2844051"/>
            <a:ext cx="3783000" cy="373793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pc="-5" dirty="0">
                <a:solidFill>
                  <a:schemeClr val="bg1"/>
                </a:solidFill>
              </a:rPr>
              <a:t>14 C Formula:</a:t>
            </a:r>
          </a:p>
          <a:p>
            <a:pPr marL="0" indent="0" algn="ctr">
              <a:buNone/>
            </a:pPr>
            <a:r>
              <a:rPr lang="en-US" sz="1800" dirty="0">
                <a:solidFill>
                  <a:schemeClr val="bg1"/>
                </a:solidFill>
                <a:effectLst/>
                <a:ea typeface="Calibri" panose="020F0502020204030204" pitchFamily="34" charset="0"/>
              </a:rPr>
              <a:t># of youth who are no longer in secondary school, had IEPs in effect at the time they left school and were enrolled in higher education, or in some other postsecondary education or training program; or competitively employed or in some other employment</a:t>
            </a:r>
          </a:p>
          <a:p>
            <a:pPr marL="0" indent="0" algn="ctr">
              <a:buNone/>
            </a:pPr>
            <a:r>
              <a:rPr lang="en-US" sz="1800" dirty="0">
                <a:solidFill>
                  <a:schemeClr val="bg1"/>
                </a:solidFill>
                <a:effectLst/>
                <a:ea typeface="Calibri" panose="020F0502020204030204" pitchFamily="34" charset="0"/>
              </a:rPr>
              <a:t># of respondent youth who are no longer in secondary school and had IEPs in effect at the time they left school</a:t>
            </a:r>
            <a:endParaRPr lang="en-US" sz="3600" spc="-5" dirty="0">
              <a:solidFill>
                <a:schemeClr val="bg1"/>
              </a:solidFill>
            </a:endParaRPr>
          </a:p>
        </p:txBody>
      </p:sp>
      <p:cxnSp>
        <p:nvCxnSpPr>
          <p:cNvPr id="17" name="Straight Connector 16">
            <a:extLst>
              <a:ext uri="{FF2B5EF4-FFF2-40B4-BE49-F238E27FC236}">
                <a16:creationId xmlns:a16="http://schemas.microsoft.com/office/drawing/2014/main" id="{5E4669EA-D9C0-D317-E830-241569862F7A}"/>
              </a:ext>
            </a:extLst>
          </p:cNvPr>
          <p:cNvCxnSpPr>
            <a:cxnSpLocks/>
          </p:cNvCxnSpPr>
          <p:nvPr/>
        </p:nvCxnSpPr>
        <p:spPr>
          <a:xfrm>
            <a:off x="8358293" y="5226050"/>
            <a:ext cx="3630507" cy="0"/>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101502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067" y="0"/>
            <a:ext cx="10058400" cy="1371600"/>
          </a:xfrm>
        </p:spPr>
        <p:txBody>
          <a:bodyPr>
            <a:normAutofit fontScale="90000"/>
          </a:bodyPr>
          <a:lstStyle/>
          <a:p>
            <a:pPr algn="ctr"/>
            <a:r>
              <a:rPr lang="en-US" dirty="0"/>
              <a:t>Post School Outcomes (Indicator 14A)</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94281035"/>
              </p:ext>
            </p:extLst>
          </p:nvPr>
        </p:nvGraphicFramePr>
        <p:xfrm>
          <a:off x="2906666" y="1447802"/>
          <a:ext cx="6243202"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19</a:t>
            </a:fld>
            <a:endParaRPr lang="en-US"/>
          </a:p>
        </p:txBody>
      </p:sp>
      <p:sp>
        <p:nvSpPr>
          <p:cNvPr id="3" name="Content Placeholder 2">
            <a:extLst>
              <a:ext uri="{FF2B5EF4-FFF2-40B4-BE49-F238E27FC236}">
                <a16:creationId xmlns:a16="http://schemas.microsoft.com/office/drawing/2014/main" id="{31CB0A5C-EB6E-221E-5644-77A0F17BA4C0}"/>
              </a:ext>
            </a:extLst>
          </p:cNvPr>
          <p:cNvSpPr txBox="1">
            <a:spLocks/>
          </p:cNvSpPr>
          <p:nvPr/>
        </p:nvSpPr>
        <p:spPr>
          <a:xfrm>
            <a:off x="1486226" y="5867404"/>
            <a:ext cx="10058400" cy="716280"/>
          </a:xfrm>
          <a:prstGeom prst="rect">
            <a:avLst/>
          </a:prstGeom>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r>
              <a:rPr lang="en-US" dirty="0">
                <a:ea typeface="Calibri" panose="020F0502020204030204" pitchFamily="34" charset="0"/>
              </a:rPr>
              <a:t>Re-established targets in 2020.</a:t>
            </a:r>
          </a:p>
          <a:p>
            <a:endParaRPr lang="en-US" dirty="0"/>
          </a:p>
        </p:txBody>
      </p:sp>
    </p:spTree>
    <p:extLst>
      <p:ext uri="{BB962C8B-B14F-4D97-AF65-F5344CB8AC3E}">
        <p14:creationId xmlns:p14="http://schemas.microsoft.com/office/powerpoint/2010/main" val="656403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8BED8-53D2-2B6A-BB39-8A292B140CA8}"/>
              </a:ext>
            </a:extLst>
          </p:cNvPr>
          <p:cNvSpPr>
            <a:spLocks noGrp="1"/>
          </p:cNvSpPr>
          <p:nvPr>
            <p:ph type="title"/>
          </p:nvPr>
        </p:nvSpPr>
        <p:spPr>
          <a:xfrm>
            <a:off x="918519" y="57708"/>
            <a:ext cx="10058400" cy="1371600"/>
          </a:xfrm>
        </p:spPr>
        <p:txBody>
          <a:bodyPr/>
          <a:lstStyle/>
          <a:p>
            <a:r>
              <a:rPr lang="en-US" dirty="0"/>
              <a:t>Today’s Agenda</a:t>
            </a:r>
          </a:p>
        </p:txBody>
      </p:sp>
      <p:sp>
        <p:nvSpPr>
          <p:cNvPr id="4" name="Footer Placeholder 3">
            <a:extLst>
              <a:ext uri="{FF2B5EF4-FFF2-40B4-BE49-F238E27FC236}">
                <a16:creationId xmlns:a16="http://schemas.microsoft.com/office/drawing/2014/main" id="{BFF62B96-B93D-5FA8-16A6-FED6355A51AE}"/>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88DC8E31-55EA-7BAD-353F-3E496199A8C8}"/>
              </a:ext>
            </a:extLst>
          </p:cNvPr>
          <p:cNvSpPr>
            <a:spLocks noGrp="1"/>
          </p:cNvSpPr>
          <p:nvPr>
            <p:ph type="sldNum" sz="quarter" idx="12"/>
          </p:nvPr>
        </p:nvSpPr>
        <p:spPr/>
        <p:txBody>
          <a:bodyPr/>
          <a:lstStyle/>
          <a:p>
            <a:fld id="{A7F8E3F6-DE14-48B2-B2BC-6FABA9630FB8}" type="slidenum">
              <a:rPr lang="en-US" smtClean="0"/>
              <a:t>2</a:t>
            </a:fld>
            <a:endParaRPr lang="en-US"/>
          </a:p>
        </p:txBody>
      </p:sp>
      <p:sp>
        <p:nvSpPr>
          <p:cNvPr id="11" name="TextBox 19">
            <a:extLst>
              <a:ext uri="{FF2B5EF4-FFF2-40B4-BE49-F238E27FC236}">
                <a16:creationId xmlns:a16="http://schemas.microsoft.com/office/drawing/2014/main" id="{43BE84B2-4EC0-4966-BB14-32C33126101D}"/>
              </a:ext>
            </a:extLst>
          </p:cNvPr>
          <p:cNvSpPr txBox="1"/>
          <p:nvPr/>
        </p:nvSpPr>
        <p:spPr>
          <a:xfrm>
            <a:off x="517948" y="2357455"/>
            <a:ext cx="2133600" cy="2208609"/>
          </a:xfrm>
          <a:prstGeom prst="rect">
            <a:avLst/>
          </a:prstGeom>
        </p:spPr>
        <p:txBody>
          <a:bodyPr lIns="47790" tIns="47790" rIns="47790" bIns="47790" rtlCol="0" anchor="ctr"/>
          <a:lstStyle/>
          <a:p>
            <a:pPr algn="ctr">
              <a:lnSpc>
                <a:spcPts val="1843"/>
              </a:lnSpc>
            </a:pPr>
            <a:endParaRPr/>
          </a:p>
        </p:txBody>
      </p:sp>
      <p:sp>
        <p:nvSpPr>
          <p:cNvPr id="17" name="Content Placeholder 2">
            <a:extLst>
              <a:ext uri="{FF2B5EF4-FFF2-40B4-BE49-F238E27FC236}">
                <a16:creationId xmlns:a16="http://schemas.microsoft.com/office/drawing/2014/main" id="{030EF942-29A7-244E-D492-029EB4C54E8A}"/>
              </a:ext>
            </a:extLst>
          </p:cNvPr>
          <p:cNvSpPr>
            <a:spLocks noGrp="1"/>
          </p:cNvSpPr>
          <p:nvPr>
            <p:ph idx="1"/>
          </p:nvPr>
        </p:nvSpPr>
        <p:spPr>
          <a:xfrm>
            <a:off x="807308" y="1715941"/>
            <a:ext cx="10709189" cy="3564513"/>
          </a:xfrm>
        </p:spPr>
        <p:txBody>
          <a:bodyPr/>
          <a:lstStyle/>
          <a:p>
            <a:r>
              <a:rPr lang="en-US" dirty="0"/>
              <a:t>Graduation, Dropout and Post-School Outcomes</a:t>
            </a:r>
          </a:p>
          <a:p>
            <a:r>
              <a:rPr lang="en-US" dirty="0"/>
              <a:t>Assessment Participation and Outcomes and Learning Environments (Ages 5 in Kinder to 21)</a:t>
            </a:r>
          </a:p>
          <a:p>
            <a:r>
              <a:rPr lang="en-US" dirty="0"/>
              <a:t>Preschool Learning Environments and Preschool Outcomes (Ages 3-5 in Preschool)</a:t>
            </a:r>
          </a:p>
          <a:p>
            <a:r>
              <a:rPr lang="en-US" dirty="0"/>
              <a:t>Suspensions/Expulsions </a:t>
            </a:r>
          </a:p>
          <a:p>
            <a:r>
              <a:rPr lang="en-US" dirty="0"/>
              <a:t>Parent Involvement</a:t>
            </a:r>
          </a:p>
          <a:p>
            <a:r>
              <a:rPr lang="en-US" dirty="0"/>
              <a:t>Resolution Sessions and Mediations.</a:t>
            </a:r>
          </a:p>
        </p:txBody>
      </p:sp>
    </p:spTree>
    <p:extLst>
      <p:ext uri="{BB962C8B-B14F-4D97-AF65-F5344CB8AC3E}">
        <p14:creationId xmlns:p14="http://schemas.microsoft.com/office/powerpoint/2010/main" val="1495263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023" y="145444"/>
            <a:ext cx="10058400" cy="1371600"/>
          </a:xfrm>
        </p:spPr>
        <p:txBody>
          <a:bodyPr>
            <a:normAutofit fontScale="90000"/>
          </a:bodyPr>
          <a:lstStyle/>
          <a:p>
            <a:pPr algn="ctr"/>
            <a:r>
              <a:rPr lang="en-US" dirty="0"/>
              <a:t>Post School Outcomes (Indicator 14B)</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438256817"/>
              </p:ext>
            </p:extLst>
          </p:nvPr>
        </p:nvGraphicFramePr>
        <p:xfrm>
          <a:off x="2689195" y="1633491"/>
          <a:ext cx="5853545"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20</a:t>
            </a:fld>
            <a:endParaRPr lang="en-US"/>
          </a:p>
        </p:txBody>
      </p:sp>
    </p:spTree>
    <p:extLst>
      <p:ext uri="{BB962C8B-B14F-4D97-AF65-F5344CB8AC3E}">
        <p14:creationId xmlns:p14="http://schemas.microsoft.com/office/powerpoint/2010/main" val="121413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513" y="46608"/>
            <a:ext cx="10058400" cy="1371600"/>
          </a:xfrm>
        </p:spPr>
        <p:txBody>
          <a:bodyPr>
            <a:normAutofit fontScale="90000"/>
          </a:bodyPr>
          <a:lstStyle/>
          <a:p>
            <a:pPr algn="ctr"/>
            <a:r>
              <a:rPr lang="en-US" dirty="0"/>
              <a:t>Post School Outcomes (Indicator 14C)</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68854322"/>
              </p:ext>
            </p:extLst>
          </p:nvPr>
        </p:nvGraphicFramePr>
        <p:xfrm>
          <a:off x="2920014" y="1555208"/>
          <a:ext cx="5928360" cy="4510548"/>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21</a:t>
            </a:fld>
            <a:endParaRPr lang="en-US"/>
          </a:p>
        </p:txBody>
      </p:sp>
    </p:spTree>
    <p:extLst>
      <p:ext uri="{BB962C8B-B14F-4D97-AF65-F5344CB8AC3E}">
        <p14:creationId xmlns:p14="http://schemas.microsoft.com/office/powerpoint/2010/main" val="2535849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14 Considerations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3931920"/>
          </a:xfrm>
        </p:spPr>
        <p:txBody>
          <a:bodyPr/>
          <a:lstStyle/>
          <a:p>
            <a:r>
              <a:rPr lang="en-US" dirty="0">
                <a:ea typeface="Calibri" panose="020F0502020204030204" pitchFamily="34" charset="0"/>
              </a:rPr>
              <a:t>Ideas for increasing response rates?</a:t>
            </a:r>
          </a:p>
          <a:p>
            <a:r>
              <a:rPr lang="en-US" sz="1800" dirty="0">
                <a:effectLst/>
                <a:ea typeface="Calibri" panose="020F0502020204030204" pitchFamily="34" charset="0"/>
              </a:rPr>
              <a:t>Other guiding questions:</a:t>
            </a:r>
          </a:p>
          <a:p>
            <a:pPr marL="274320" lvl="1" indent="0">
              <a:buNone/>
            </a:pPr>
            <a:r>
              <a:rPr lang="en-US" dirty="0">
                <a:effectLst/>
              </a:rPr>
              <a:t>• What do you see?</a:t>
            </a:r>
          </a:p>
          <a:p>
            <a:pPr marL="274320" lvl="1" indent="0">
              <a:buNone/>
            </a:pPr>
            <a:r>
              <a:rPr lang="en-US" dirty="0">
                <a:effectLst/>
              </a:rPr>
              <a:t>• What are your initial thoughts and reactions?</a:t>
            </a:r>
            <a:br>
              <a:rPr lang="en-US" dirty="0"/>
            </a:br>
            <a:r>
              <a:rPr lang="en-US" dirty="0">
                <a:effectLst/>
              </a:rPr>
              <a:t>• Is this what you expected to see? If so, how? If not, why not?</a:t>
            </a:r>
            <a:br>
              <a:rPr lang="en-US" dirty="0"/>
            </a:br>
            <a:r>
              <a:rPr lang="en-US" dirty="0">
                <a:effectLst/>
              </a:rPr>
              <a:t>• What surprises you?</a:t>
            </a:r>
            <a:br>
              <a:rPr lang="en-US" dirty="0"/>
            </a:br>
            <a:r>
              <a:rPr lang="en-US" dirty="0">
                <a:effectLst/>
              </a:rPr>
              <a:t>• Are there particular data that catch your attention (e.g., a certain survey question, student score)?</a:t>
            </a:r>
            <a:br>
              <a:rPr lang="en-US" dirty="0"/>
            </a:br>
            <a:r>
              <a:rPr lang="en-US" dirty="0">
                <a:effectLst/>
              </a:rPr>
              <a:t>• What do these data not tell you?</a:t>
            </a:r>
            <a:br>
              <a:rPr lang="en-US" dirty="0"/>
            </a:br>
            <a:r>
              <a:rPr lang="en-US" dirty="0">
                <a:effectLst/>
              </a:rPr>
              <a:t>• What are the limitations of these data? What do you and other stakeholders need to keep in mind about the data as you review them?</a:t>
            </a:r>
            <a:endParaRPr lang="en-US" dirty="0"/>
          </a:p>
          <a:p>
            <a:endParaRPr lang="en-US" sz="1800" dirty="0">
              <a:effectLst/>
              <a:ea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22</a:t>
            </a:fld>
            <a:endParaRPr lang="en-US"/>
          </a:p>
        </p:txBody>
      </p:sp>
    </p:spTree>
    <p:extLst>
      <p:ext uri="{BB962C8B-B14F-4D97-AF65-F5344CB8AC3E}">
        <p14:creationId xmlns:p14="http://schemas.microsoft.com/office/powerpoint/2010/main" val="3725317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hade val="92000"/>
                <a:satMod val="160000"/>
              </a:schemeClr>
            </a:gs>
            <a:gs pos="77000">
              <a:schemeClr val="bg1">
                <a:tint val="100000"/>
                <a:shade val="73000"/>
                <a:satMod val="155000"/>
              </a:schemeClr>
            </a:gs>
            <a:gs pos="100000">
              <a:schemeClr val="bg1">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8" name="Straight Connector 17">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useBgFill="1">
        <p:nvSpPr>
          <p:cNvPr id="22" name="Rectangle 21">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idx="1"/>
          </p:nvPr>
        </p:nvSpPr>
        <p:spPr>
          <a:xfrm>
            <a:off x="-3251839" y="2993768"/>
            <a:ext cx="9369214" cy="870463"/>
          </a:xfrm>
        </p:spPr>
        <p:txBody>
          <a:bodyPr vert="horz" lIns="91440" tIns="45720" rIns="91440" bIns="45720" rtlCol="0">
            <a:normAutofit/>
          </a:bodyPr>
          <a:lstStyle/>
          <a:p>
            <a:pPr>
              <a:spcBef>
                <a:spcPts val="0"/>
              </a:spcBef>
            </a:pPr>
            <a:endParaRPr lang="en-US" sz="2400" spc="80">
              <a:solidFill>
                <a:schemeClr val="tx1">
                  <a:lumMod val="85000"/>
                  <a:lumOff val="15000"/>
                </a:schemeClr>
              </a:solidFill>
            </a:endParaRPr>
          </a:p>
        </p:txBody>
      </p:sp>
      <p:sp>
        <p:nvSpPr>
          <p:cNvPr id="24" name="Rectangle 23">
            <a:extLst>
              <a:ext uri="{FF2B5EF4-FFF2-40B4-BE49-F238E27FC236}">
                <a16:creationId xmlns:a16="http://schemas.microsoft.com/office/drawing/2014/main" id="{1AA55ABF-213F-4B65-8B7E-1ED8609F20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400" y="945072"/>
            <a:ext cx="10339129" cy="4055144"/>
          </a:xfrm>
          <a:prstGeom prst="rect">
            <a:avLst/>
          </a:prstGeom>
          <a:solidFill>
            <a:schemeClr val="accent1"/>
          </a:solidFill>
          <a:ln w="6350" cap="flat" cmpd="sng" algn="ctr">
            <a:noFill/>
            <a:prstDash val="solid"/>
          </a:ln>
          <a:effectLst>
            <a:outerShdw blurRad="50800" algn="ctr" rotWithShape="0">
              <a:prstClr val="black">
                <a:alpha val="66000"/>
              </a:prstClr>
            </a:outerShdw>
            <a:softEdge rad="0"/>
          </a:effectLst>
        </p:spPr>
      </p:sp>
      <p:sp>
        <p:nvSpPr>
          <p:cNvPr id="26" name="Rectangle 25">
            <a:extLst>
              <a:ext uri="{FF2B5EF4-FFF2-40B4-BE49-F238E27FC236}">
                <a16:creationId xmlns:a16="http://schemas.microsoft.com/office/drawing/2014/main" id="{F8DB4189-B5C4-45EA-AFC5-6739032B8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624" y="1107268"/>
            <a:ext cx="10012680" cy="3730752"/>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1399357" y="1447184"/>
            <a:ext cx="9369214" cy="3069103"/>
          </a:xfrm>
        </p:spPr>
        <p:txBody>
          <a:bodyPr vert="horz" lIns="91440" tIns="45720" rIns="91440" bIns="45720" rtlCol="0" anchor="ctr">
            <a:normAutofit fontScale="90000"/>
          </a:bodyPr>
          <a:lstStyle/>
          <a:p>
            <a:r>
              <a:rPr lang="en-US" sz="5600" dirty="0">
                <a:solidFill>
                  <a:srgbClr val="FFFFFF"/>
                </a:solidFill>
              </a:rPr>
              <a:t>SPP/APR Indicators:</a:t>
            </a:r>
            <a:br>
              <a:rPr lang="en-US" sz="5600" dirty="0">
                <a:solidFill>
                  <a:srgbClr val="FFFFFF"/>
                </a:solidFill>
              </a:rPr>
            </a:br>
            <a:r>
              <a:rPr lang="en-US" sz="5600" dirty="0">
                <a:solidFill>
                  <a:srgbClr val="FFFFFF"/>
                </a:solidFill>
              </a:rPr>
              <a:t>3 – Assessment participation and outcomes</a:t>
            </a:r>
            <a:br>
              <a:rPr lang="en-US" sz="5600" dirty="0">
                <a:solidFill>
                  <a:srgbClr val="FFFFFF"/>
                </a:solidFill>
              </a:rPr>
            </a:br>
            <a:r>
              <a:rPr lang="en-US" sz="5600" dirty="0">
                <a:solidFill>
                  <a:srgbClr val="FFFFFF"/>
                </a:solidFill>
              </a:rPr>
              <a:t>5 – Learning environment		</a:t>
            </a:r>
          </a:p>
        </p:txBody>
      </p:sp>
    </p:spTree>
    <p:extLst>
      <p:ext uri="{BB962C8B-B14F-4D97-AF65-F5344CB8AC3E}">
        <p14:creationId xmlns:p14="http://schemas.microsoft.com/office/powerpoint/2010/main" val="3045399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3 – Assessment Participation and Outcomes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4616494"/>
          </a:xfrm>
        </p:spPr>
        <p:txBody>
          <a:bodyPr>
            <a:normAutofit/>
          </a:bodyPr>
          <a:lstStyle/>
          <a:p>
            <a:pPr marL="0" marR="0">
              <a:spcBef>
                <a:spcPts val="300"/>
              </a:spcBef>
              <a:spcAft>
                <a:spcPts val="300"/>
              </a:spcAft>
            </a:pPr>
            <a:r>
              <a:rPr lang="en-US" sz="1800" dirty="0">
                <a:solidFill>
                  <a:srgbClr val="000000"/>
                </a:solidFill>
                <a:effectLst/>
                <a:ea typeface="Calibri" panose="020F0502020204030204" pitchFamily="34" charset="0"/>
                <a:cs typeface="Arial" panose="020B0604020202020204" pitchFamily="34" charset="0"/>
              </a:rPr>
              <a:t>Participation and performance of children with IEPs on statewide assessments:</a:t>
            </a:r>
            <a:endParaRPr lang="en-US" sz="1800"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solidFill>
                  <a:srgbClr val="000000"/>
                </a:solidFill>
                <a:effectLst/>
                <a:ea typeface="Calibri" panose="020F0502020204030204" pitchFamily="34" charset="0"/>
                <a:cs typeface="Arial" panose="020B0604020202020204" pitchFamily="34" charset="0"/>
              </a:rPr>
              <a:t>A. Participation rate for children with IEPs.</a:t>
            </a:r>
            <a:endParaRPr lang="en-US"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solidFill>
                  <a:srgbClr val="000000"/>
                </a:solidFill>
                <a:effectLst/>
                <a:ea typeface="Calibri" panose="020F0502020204030204" pitchFamily="34" charset="0"/>
                <a:cs typeface="Arial" panose="020B0604020202020204" pitchFamily="34" charset="0"/>
              </a:rPr>
              <a:t>B. </a:t>
            </a:r>
            <a:r>
              <a:rPr lang="en-US" dirty="0">
                <a:effectLst/>
                <a:ea typeface="Calibri" panose="020F0502020204030204" pitchFamily="34" charset="0"/>
                <a:cs typeface="Arial" panose="020B0604020202020204" pitchFamily="34" charset="0"/>
              </a:rPr>
              <a:t>Proficiency rate for children with IEPs against grade level academic achievement standards.</a:t>
            </a:r>
            <a:endParaRPr lang="en-US"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solidFill>
                  <a:srgbClr val="000000"/>
                </a:solidFill>
                <a:effectLst/>
                <a:ea typeface="Calibri" panose="020F0502020204030204" pitchFamily="34" charset="0"/>
                <a:cs typeface="Arial" panose="020B0604020202020204" pitchFamily="34" charset="0"/>
              </a:rPr>
              <a:t>C. Proficiency rate for children with IEPs against alternate academic achievement standards.</a:t>
            </a:r>
            <a:endParaRPr lang="en-US"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solidFill>
                  <a:srgbClr val="000000"/>
                </a:solidFill>
                <a:effectLst/>
                <a:ea typeface="Calibri" panose="020F0502020204030204" pitchFamily="34" charset="0"/>
                <a:cs typeface="Arial" panose="020B0604020202020204" pitchFamily="34" charset="0"/>
              </a:rPr>
              <a:t>D.</a:t>
            </a:r>
            <a:r>
              <a:rPr lang="en-US" dirty="0">
                <a:effectLst/>
                <a:ea typeface="Calibri" panose="020F0502020204030204" pitchFamily="34" charset="0"/>
                <a:cs typeface="Arial" panose="020B0604020202020204" pitchFamily="34" charset="0"/>
              </a:rPr>
              <a:t> Gap in proficiency rates for children with IEPs and all students against grade level academic achievement standards.</a:t>
            </a:r>
            <a:r>
              <a:rPr lang="en-US" dirty="0">
                <a:ea typeface="Calibri" panose="020F0502020204030204" pitchFamily="34" charset="0"/>
                <a:cs typeface="Times New Roman" panose="02020603050405020304" pitchFamily="18" charset="0"/>
              </a:rPr>
              <a:t>  </a:t>
            </a:r>
            <a:r>
              <a:rPr lang="en-US" dirty="0">
                <a:solidFill>
                  <a:srgbClr val="000000"/>
                </a:solidFill>
                <a:effectLst/>
                <a:ea typeface="Calibri" panose="020F0502020204030204" pitchFamily="34" charset="0"/>
              </a:rPr>
              <a:t>(20 U.S.C. 1416 (a)(3)(A))</a:t>
            </a:r>
          </a:p>
          <a:p>
            <a:pPr marL="285750" indent="-285750">
              <a:buFont typeface="Arial" panose="020B0604020202020204" pitchFamily="34" charset="0"/>
              <a:buChar char="•"/>
            </a:pPr>
            <a:endParaRPr lang="en-US" dirty="0">
              <a:solidFill>
                <a:schemeClr val="tx1"/>
              </a:solidFill>
              <a:cs typeface="Calibri" panose="020F0502020204030204" pitchFamily="34" charset="0"/>
            </a:endParaRPr>
          </a:p>
          <a:p>
            <a:pPr marL="285750" indent="-285750">
              <a:buFont typeface="Arial" panose="020B0604020202020204" pitchFamily="34" charset="0"/>
              <a:buChar char="•"/>
            </a:pPr>
            <a:r>
              <a:rPr lang="en-US" dirty="0">
                <a:solidFill>
                  <a:schemeClr val="tx1"/>
                </a:solidFill>
                <a:cs typeface="Calibri" panose="020F0502020204030204" pitchFamily="34" charset="0"/>
              </a:rPr>
              <a:t>The State received a waiver from administering statewide assessments in FFY2019 due to the COVID 19 pandemic</a:t>
            </a:r>
          </a:p>
          <a:p>
            <a:pPr marL="285750" indent="-285750">
              <a:buFont typeface="Arial" panose="020B0604020202020204" pitchFamily="34" charset="0"/>
              <a:buChar char="•"/>
            </a:pPr>
            <a:r>
              <a:rPr lang="en-US" dirty="0">
                <a:solidFill>
                  <a:schemeClr val="tx1"/>
                </a:solidFill>
                <a:cs typeface="Calibri" panose="020F0502020204030204" pitchFamily="34" charset="0"/>
              </a:rPr>
              <a:t>For FFY2020, the State received a waiver from meeting the 95% participation rate requirement</a:t>
            </a:r>
          </a:p>
          <a:p>
            <a:pPr marL="274320" lvl="1" indent="0">
              <a:spcBef>
                <a:spcPts val="300"/>
              </a:spcBef>
              <a:spcAft>
                <a:spcPts val="300"/>
              </a:spcAft>
              <a:buNone/>
            </a:pPr>
            <a:endParaRPr lang="en-US" dirty="0">
              <a:effectLst/>
              <a:ea typeface="Calibri" panose="020F0502020204030204" pitchFamily="34" charset="0"/>
              <a:cs typeface="Arial" panose="020B0604020202020204" pitchFamily="34" charset="0"/>
            </a:endParaRPr>
          </a:p>
          <a:p>
            <a:pPr lvl="2"/>
            <a:endParaRPr lang="en-US" dirty="0">
              <a:solidFill>
                <a:srgbClr val="000000"/>
              </a:solidFill>
              <a:effectLst/>
              <a:ea typeface="Calibri" panose="020F0502020204030204" pitchFamily="34" charset="0"/>
            </a:endParaRPr>
          </a:p>
          <a:p>
            <a:pPr marL="274320" lvl="1" indent="0">
              <a:spcBef>
                <a:spcPts val="300"/>
              </a:spcBef>
              <a:spcAft>
                <a:spcPts val="300"/>
              </a:spcAft>
              <a:buNone/>
            </a:pPr>
            <a:endParaRPr lang="en-US"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24</a:t>
            </a:fld>
            <a:endParaRPr lang="en-US"/>
          </a:p>
        </p:txBody>
      </p:sp>
    </p:spTree>
    <p:extLst>
      <p:ext uri="{BB962C8B-B14F-4D97-AF65-F5344CB8AC3E}">
        <p14:creationId xmlns:p14="http://schemas.microsoft.com/office/powerpoint/2010/main" val="38996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DCAF04-8F3B-43B1-B30A-FA41BC95EFDE}"/>
              </a:ext>
            </a:extLst>
          </p:cNvPr>
          <p:cNvSpPr>
            <a:spLocks noGrp="1"/>
          </p:cNvSpPr>
          <p:nvPr>
            <p:ph type="title"/>
          </p:nvPr>
        </p:nvSpPr>
        <p:spPr>
          <a:xfrm>
            <a:off x="1049694" y="65787"/>
            <a:ext cx="10058400" cy="1371600"/>
          </a:xfrm>
        </p:spPr>
        <p:txBody>
          <a:bodyPr>
            <a:normAutofit fontScale="90000"/>
          </a:bodyPr>
          <a:lstStyle/>
          <a:p>
            <a:r>
              <a:rPr lang="en-US" dirty="0"/>
              <a:t>Indicator Changes and Additions by OSEP</a:t>
            </a:r>
          </a:p>
        </p:txBody>
      </p:sp>
      <p:sp>
        <p:nvSpPr>
          <p:cNvPr id="6" name="Rectangle 5">
            <a:extLst>
              <a:ext uri="{FF2B5EF4-FFF2-40B4-BE49-F238E27FC236}">
                <a16:creationId xmlns:a16="http://schemas.microsoft.com/office/drawing/2014/main" id="{3B25E155-85DD-43CD-ACFB-E61CA9A44B42}"/>
              </a:ext>
            </a:extLst>
          </p:cNvPr>
          <p:cNvSpPr/>
          <p:nvPr/>
        </p:nvSpPr>
        <p:spPr>
          <a:xfrm>
            <a:off x="1278293" y="1613278"/>
            <a:ext cx="3396343" cy="44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2019 and Previous Years</a:t>
            </a:r>
          </a:p>
        </p:txBody>
      </p:sp>
      <p:sp>
        <p:nvSpPr>
          <p:cNvPr id="7" name="Rectangle 6">
            <a:extLst>
              <a:ext uri="{FF2B5EF4-FFF2-40B4-BE49-F238E27FC236}">
                <a16:creationId xmlns:a16="http://schemas.microsoft.com/office/drawing/2014/main" id="{1507A840-030F-4EF3-AA01-BC672E248A92}"/>
              </a:ext>
            </a:extLst>
          </p:cNvPr>
          <p:cNvSpPr/>
          <p:nvPr/>
        </p:nvSpPr>
        <p:spPr>
          <a:xfrm>
            <a:off x="7355631" y="1648266"/>
            <a:ext cx="3396342" cy="44878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2020</a:t>
            </a:r>
          </a:p>
        </p:txBody>
      </p:sp>
      <p:sp>
        <p:nvSpPr>
          <p:cNvPr id="8" name="Rectangle 7">
            <a:extLst>
              <a:ext uri="{FF2B5EF4-FFF2-40B4-BE49-F238E27FC236}">
                <a16:creationId xmlns:a16="http://schemas.microsoft.com/office/drawing/2014/main" id="{2B1DCF93-B172-4DD3-9005-A9FAE184D8EE}"/>
              </a:ext>
            </a:extLst>
          </p:cNvPr>
          <p:cNvSpPr/>
          <p:nvPr/>
        </p:nvSpPr>
        <p:spPr>
          <a:xfrm>
            <a:off x="1093233" y="2212708"/>
            <a:ext cx="3990396" cy="6460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No Indicator 3A</a:t>
            </a:r>
          </a:p>
        </p:txBody>
      </p:sp>
      <p:sp>
        <p:nvSpPr>
          <p:cNvPr id="9" name="Rectangle 8">
            <a:extLst>
              <a:ext uri="{FF2B5EF4-FFF2-40B4-BE49-F238E27FC236}">
                <a16:creationId xmlns:a16="http://schemas.microsoft.com/office/drawing/2014/main" id="{E0068522-0849-46BA-98C2-A967A82C37B7}"/>
              </a:ext>
            </a:extLst>
          </p:cNvPr>
          <p:cNvSpPr/>
          <p:nvPr/>
        </p:nvSpPr>
        <p:spPr>
          <a:xfrm>
            <a:off x="1090128" y="2945703"/>
            <a:ext cx="3993502" cy="6819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Indicator 3B – Participation Rates in Statewide Assessments</a:t>
            </a:r>
          </a:p>
        </p:txBody>
      </p:sp>
      <p:sp>
        <p:nvSpPr>
          <p:cNvPr id="10" name="Rectangle 9">
            <a:extLst>
              <a:ext uri="{FF2B5EF4-FFF2-40B4-BE49-F238E27FC236}">
                <a16:creationId xmlns:a16="http://schemas.microsoft.com/office/drawing/2014/main" id="{73F44D7D-DD39-4BF8-A5FE-DA3FA6CA0275}"/>
              </a:ext>
            </a:extLst>
          </p:cNvPr>
          <p:cNvSpPr/>
          <p:nvPr/>
        </p:nvSpPr>
        <p:spPr>
          <a:xfrm>
            <a:off x="1090128" y="3746948"/>
            <a:ext cx="3993502" cy="6819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Indicator 3C – Outcomes on Reading and Math Statewide Assessments</a:t>
            </a:r>
          </a:p>
        </p:txBody>
      </p:sp>
      <p:sp>
        <p:nvSpPr>
          <p:cNvPr id="11" name="Rectangle 10">
            <a:extLst>
              <a:ext uri="{FF2B5EF4-FFF2-40B4-BE49-F238E27FC236}">
                <a16:creationId xmlns:a16="http://schemas.microsoft.com/office/drawing/2014/main" id="{C5A7F69C-4EAC-4B98-BA05-0C163C8F32A9}"/>
              </a:ext>
            </a:extLst>
          </p:cNvPr>
          <p:cNvSpPr/>
          <p:nvPr/>
        </p:nvSpPr>
        <p:spPr>
          <a:xfrm>
            <a:off x="1090127" y="4548193"/>
            <a:ext cx="3993501" cy="6819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No Indicator 3D</a:t>
            </a:r>
          </a:p>
        </p:txBody>
      </p:sp>
      <p:sp>
        <p:nvSpPr>
          <p:cNvPr id="12" name="Rectangle 11">
            <a:extLst>
              <a:ext uri="{FF2B5EF4-FFF2-40B4-BE49-F238E27FC236}">
                <a16:creationId xmlns:a16="http://schemas.microsoft.com/office/drawing/2014/main" id="{90D35B07-8C58-4A90-8C38-E37F93F38138}"/>
              </a:ext>
            </a:extLst>
          </p:cNvPr>
          <p:cNvSpPr/>
          <p:nvPr/>
        </p:nvSpPr>
        <p:spPr>
          <a:xfrm>
            <a:off x="7050829" y="2259805"/>
            <a:ext cx="3993502" cy="64605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a:t>Indicator 3A - Participation Rates in Statewide Assessments  </a:t>
            </a:r>
          </a:p>
        </p:txBody>
      </p:sp>
      <p:sp>
        <p:nvSpPr>
          <p:cNvPr id="13" name="Rectangle 12">
            <a:extLst>
              <a:ext uri="{FF2B5EF4-FFF2-40B4-BE49-F238E27FC236}">
                <a16:creationId xmlns:a16="http://schemas.microsoft.com/office/drawing/2014/main" id="{DCB6296A-57C6-435A-A0F5-38F59EBB1F4E}"/>
              </a:ext>
            </a:extLst>
          </p:cNvPr>
          <p:cNvSpPr/>
          <p:nvPr/>
        </p:nvSpPr>
        <p:spPr>
          <a:xfrm>
            <a:off x="7074158" y="3028097"/>
            <a:ext cx="3993502" cy="6413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a:t>Indicator 3B – Proficiency Rates on Reading and Math Statewide Assessments </a:t>
            </a:r>
          </a:p>
        </p:txBody>
      </p:sp>
      <p:sp>
        <p:nvSpPr>
          <p:cNvPr id="14" name="Rectangle 13">
            <a:extLst>
              <a:ext uri="{FF2B5EF4-FFF2-40B4-BE49-F238E27FC236}">
                <a16:creationId xmlns:a16="http://schemas.microsoft.com/office/drawing/2014/main" id="{DA9A1A5E-740A-4492-BAEC-3BE502FDDB40}"/>
              </a:ext>
            </a:extLst>
          </p:cNvPr>
          <p:cNvSpPr/>
          <p:nvPr/>
        </p:nvSpPr>
        <p:spPr>
          <a:xfrm>
            <a:off x="7074158" y="3786055"/>
            <a:ext cx="3993502" cy="68192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a:t>Indicator 3C – Proficiency Rates on Reading and Math Alternate Assessments</a:t>
            </a:r>
          </a:p>
        </p:txBody>
      </p:sp>
      <p:sp>
        <p:nvSpPr>
          <p:cNvPr id="18" name="Rectangle 17">
            <a:extLst>
              <a:ext uri="{FF2B5EF4-FFF2-40B4-BE49-F238E27FC236}">
                <a16:creationId xmlns:a16="http://schemas.microsoft.com/office/drawing/2014/main" id="{D74F0C44-0270-4AF8-B858-1489028A1B83}"/>
              </a:ext>
            </a:extLst>
          </p:cNvPr>
          <p:cNvSpPr/>
          <p:nvPr/>
        </p:nvSpPr>
        <p:spPr>
          <a:xfrm>
            <a:off x="7074158" y="4563004"/>
            <a:ext cx="3993502" cy="68192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500" dirty="0"/>
              <a:t>Indicator 3D – Gap in Proficiency Rates between Students with IEPs and All Students</a:t>
            </a:r>
          </a:p>
        </p:txBody>
      </p:sp>
      <p:cxnSp>
        <p:nvCxnSpPr>
          <p:cNvPr id="21" name="Straight Arrow Connector 20">
            <a:extLst>
              <a:ext uri="{FF2B5EF4-FFF2-40B4-BE49-F238E27FC236}">
                <a16:creationId xmlns:a16="http://schemas.microsoft.com/office/drawing/2014/main" id="{75A24F1A-8D8A-43D6-9736-ABC0EB9E2D3D}"/>
              </a:ext>
            </a:extLst>
          </p:cNvPr>
          <p:cNvCxnSpPr>
            <a:cxnSpLocks/>
            <a:stCxn id="9" idx="3"/>
          </p:cNvCxnSpPr>
          <p:nvPr/>
        </p:nvCxnSpPr>
        <p:spPr>
          <a:xfrm flipV="1">
            <a:off x="5083630" y="2544501"/>
            <a:ext cx="1938427" cy="74216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23" name="Straight Arrow Connector 22">
            <a:extLst>
              <a:ext uri="{FF2B5EF4-FFF2-40B4-BE49-F238E27FC236}">
                <a16:creationId xmlns:a16="http://schemas.microsoft.com/office/drawing/2014/main" id="{E10DCF63-DC17-48A4-8070-19BDF599EE55}"/>
              </a:ext>
            </a:extLst>
          </p:cNvPr>
          <p:cNvCxnSpPr>
            <a:cxnSpLocks/>
            <a:stCxn id="10" idx="3"/>
            <a:endCxn id="13" idx="1"/>
          </p:cNvCxnSpPr>
          <p:nvPr/>
        </p:nvCxnSpPr>
        <p:spPr>
          <a:xfrm flipV="1">
            <a:off x="5083630" y="3348759"/>
            <a:ext cx="1990528" cy="73915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
        <p:nvSpPr>
          <p:cNvPr id="25" name="Star: 10 Points 24">
            <a:extLst>
              <a:ext uri="{FF2B5EF4-FFF2-40B4-BE49-F238E27FC236}">
                <a16:creationId xmlns:a16="http://schemas.microsoft.com/office/drawing/2014/main" id="{3EB11F1B-D820-4262-926D-E096FEA72406}"/>
              </a:ext>
            </a:extLst>
          </p:cNvPr>
          <p:cNvSpPr/>
          <p:nvPr/>
        </p:nvSpPr>
        <p:spPr>
          <a:xfrm>
            <a:off x="6113107" y="3692673"/>
            <a:ext cx="961051" cy="736197"/>
          </a:xfrm>
          <a:prstGeom prst="star10">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a:t>NEW</a:t>
            </a:r>
          </a:p>
        </p:txBody>
      </p:sp>
      <p:sp>
        <p:nvSpPr>
          <p:cNvPr id="26" name="Star: 10 Points 25">
            <a:extLst>
              <a:ext uri="{FF2B5EF4-FFF2-40B4-BE49-F238E27FC236}">
                <a16:creationId xmlns:a16="http://schemas.microsoft.com/office/drawing/2014/main" id="{E01C743A-5601-46D1-9D33-B736E6CD6970}"/>
              </a:ext>
            </a:extLst>
          </p:cNvPr>
          <p:cNvSpPr/>
          <p:nvPr/>
        </p:nvSpPr>
        <p:spPr>
          <a:xfrm>
            <a:off x="6113107" y="4508525"/>
            <a:ext cx="961051" cy="736197"/>
          </a:xfrm>
          <a:prstGeom prst="star1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NEW</a:t>
            </a:r>
          </a:p>
        </p:txBody>
      </p:sp>
      <p:sp>
        <p:nvSpPr>
          <p:cNvPr id="37" name="Rectangle 36">
            <a:extLst>
              <a:ext uri="{FF2B5EF4-FFF2-40B4-BE49-F238E27FC236}">
                <a16:creationId xmlns:a16="http://schemas.microsoft.com/office/drawing/2014/main" id="{6E69B08C-AA6D-4C54-B912-80E373912AFB}"/>
              </a:ext>
            </a:extLst>
          </p:cNvPr>
          <p:cNvSpPr/>
          <p:nvPr/>
        </p:nvSpPr>
        <p:spPr>
          <a:xfrm>
            <a:off x="1090127" y="5339749"/>
            <a:ext cx="3993501" cy="6819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All Grades Calculated in One Rate.</a:t>
            </a:r>
          </a:p>
        </p:txBody>
      </p:sp>
      <p:sp>
        <p:nvSpPr>
          <p:cNvPr id="38" name="Rectangle 37">
            <a:extLst>
              <a:ext uri="{FF2B5EF4-FFF2-40B4-BE49-F238E27FC236}">
                <a16:creationId xmlns:a16="http://schemas.microsoft.com/office/drawing/2014/main" id="{1906F850-07BD-4CC8-B3F8-52F3D4C795B9}"/>
              </a:ext>
            </a:extLst>
          </p:cNvPr>
          <p:cNvSpPr/>
          <p:nvPr/>
        </p:nvSpPr>
        <p:spPr>
          <a:xfrm>
            <a:off x="7074158" y="5339749"/>
            <a:ext cx="3993502" cy="68192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500" dirty="0"/>
              <a:t>Grades Separated By Grades 4, 8 and High School for each Indicator</a:t>
            </a:r>
          </a:p>
        </p:txBody>
      </p:sp>
      <p:sp>
        <p:nvSpPr>
          <p:cNvPr id="19" name="Star: 10 Points 18">
            <a:extLst>
              <a:ext uri="{FF2B5EF4-FFF2-40B4-BE49-F238E27FC236}">
                <a16:creationId xmlns:a16="http://schemas.microsoft.com/office/drawing/2014/main" id="{72952B70-CA95-4F8C-A137-19434E5E927E}"/>
              </a:ext>
            </a:extLst>
          </p:cNvPr>
          <p:cNvSpPr/>
          <p:nvPr/>
        </p:nvSpPr>
        <p:spPr>
          <a:xfrm>
            <a:off x="6130209" y="5312611"/>
            <a:ext cx="961051" cy="736197"/>
          </a:xfrm>
          <a:prstGeom prst="star1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NEW</a:t>
            </a:r>
          </a:p>
        </p:txBody>
      </p:sp>
    </p:spTree>
    <p:extLst>
      <p:ext uri="{BB962C8B-B14F-4D97-AF65-F5344CB8AC3E}">
        <p14:creationId xmlns:p14="http://schemas.microsoft.com/office/powerpoint/2010/main" val="2071213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9525"/>
            <a:ext cx="10058400" cy="1371600"/>
          </a:xfrm>
        </p:spPr>
        <p:txBody>
          <a:bodyPr>
            <a:normAutofit fontScale="90000"/>
          </a:bodyPr>
          <a:lstStyle/>
          <a:p>
            <a:pPr algn="ctr"/>
            <a:r>
              <a:rPr lang="en-US" dirty="0"/>
              <a:t>Statewide Assessment Participation (Indicator 3A)</a:t>
            </a:r>
          </a:p>
        </p:txBody>
      </p:sp>
      <p:sp>
        <p:nvSpPr>
          <p:cNvPr id="3" name="Content Placeholder 2"/>
          <p:cNvSpPr>
            <a:spLocks noGrp="1"/>
          </p:cNvSpPr>
          <p:nvPr>
            <p:ph idx="1"/>
          </p:nvPr>
        </p:nvSpPr>
        <p:spPr>
          <a:xfrm>
            <a:off x="800100" y="1838325"/>
            <a:ext cx="6115050" cy="4343400"/>
          </a:xfrm>
        </p:spPr>
        <p:txBody>
          <a:bodyPr>
            <a:normAutofit/>
          </a:bodyPr>
          <a:lstStyle/>
          <a:p>
            <a:pPr marL="468630" marR="260985" indent="-285750">
              <a:spcBef>
                <a:spcPts val="595"/>
              </a:spcBef>
              <a:buFont typeface="+mj-lt"/>
              <a:buAutoNum type="alphaUcPeriod"/>
              <a:tabLst>
                <a:tab pos="507365" algn="l"/>
              </a:tabLst>
            </a:pPr>
            <a:r>
              <a:rPr lang="en-US" sz="2600" spc="-5" dirty="0">
                <a:solidFill>
                  <a:schemeClr val="tx1"/>
                </a:solidFill>
              </a:rPr>
              <a:t>Participation rate for children</a:t>
            </a:r>
            <a:r>
              <a:rPr lang="en-US" sz="2600" spc="-95" dirty="0">
                <a:solidFill>
                  <a:schemeClr val="tx1"/>
                </a:solidFill>
              </a:rPr>
              <a:t> </a:t>
            </a:r>
            <a:r>
              <a:rPr lang="en-US" sz="2600" spc="-5" dirty="0">
                <a:solidFill>
                  <a:schemeClr val="tx1"/>
                </a:solidFill>
              </a:rPr>
              <a:t>with IEPs.</a:t>
            </a:r>
          </a:p>
          <a:p>
            <a:pPr marL="800100" marR="260985" lvl="1" indent="-342900">
              <a:spcBef>
                <a:spcPts val="595"/>
              </a:spcBef>
              <a:tabLst>
                <a:tab pos="507365" algn="l"/>
              </a:tabLst>
            </a:pPr>
            <a:r>
              <a:rPr lang="en-US" sz="2400" spc="-5" dirty="0">
                <a:solidFill>
                  <a:schemeClr val="tx1"/>
                </a:solidFill>
              </a:rPr>
              <a:t>Reading and Math statewide assessments</a:t>
            </a:r>
            <a:endParaRPr lang="en-US" sz="2200" spc="-5" dirty="0">
              <a:solidFill>
                <a:schemeClr val="tx1"/>
              </a:solidFill>
            </a:endParaRPr>
          </a:p>
          <a:p>
            <a:pPr marL="800100" marR="260985" lvl="1" indent="-342900">
              <a:spcBef>
                <a:spcPts val="595"/>
              </a:spcBef>
              <a:tabLst>
                <a:tab pos="507365" algn="l"/>
              </a:tabLst>
            </a:pPr>
            <a:r>
              <a:rPr lang="en-US" sz="2200" spc="-5" dirty="0">
                <a:solidFill>
                  <a:schemeClr val="tx1"/>
                </a:solidFill>
              </a:rPr>
              <a:t>OSEP Changes</a:t>
            </a:r>
          </a:p>
          <a:p>
            <a:pPr marL="1074420" marR="260985" lvl="2" indent="-342900">
              <a:spcBef>
                <a:spcPts val="595"/>
              </a:spcBef>
              <a:tabLst>
                <a:tab pos="507365" algn="l"/>
              </a:tabLst>
            </a:pPr>
            <a:r>
              <a:rPr lang="en-US" sz="2000" spc="-5" dirty="0">
                <a:solidFill>
                  <a:schemeClr val="tx1"/>
                </a:solidFill>
              </a:rPr>
              <a:t>OSEP requires data be separated by grades 4, 8 and High School</a:t>
            </a:r>
          </a:p>
          <a:p>
            <a:pPr marL="1291590" marR="260985" lvl="3" indent="-285750">
              <a:spcBef>
                <a:spcPts val="595"/>
              </a:spcBef>
              <a:tabLst>
                <a:tab pos="507365" algn="l"/>
              </a:tabLst>
            </a:pPr>
            <a:r>
              <a:rPr lang="en-US" sz="1800" spc="-5" dirty="0">
                <a:solidFill>
                  <a:schemeClr val="tx1"/>
                </a:solidFill>
              </a:rPr>
              <a:t>In New Mexico, High School is grade 11 only as approved in the State ESSA plan</a:t>
            </a:r>
          </a:p>
          <a:p>
            <a:pPr marL="1520190" marR="260985" lvl="4" indent="-285750">
              <a:spcBef>
                <a:spcPts val="595"/>
              </a:spcBef>
              <a:tabLst>
                <a:tab pos="507365" algn="l"/>
              </a:tabLst>
            </a:pPr>
            <a:r>
              <a:rPr lang="en-US" sz="1800" spc="-5" dirty="0">
                <a:solidFill>
                  <a:schemeClr val="tx1"/>
                </a:solidFill>
              </a:rPr>
              <a:t>High School = Grade 11</a:t>
            </a:r>
          </a:p>
          <a:p>
            <a:pPr marL="320040" lvl="1" indent="0">
              <a:buNone/>
            </a:pPr>
            <a:endParaRPr lang="en-US" spc="-5" dirty="0">
              <a:solidFill>
                <a:schemeClr val="tx1"/>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26</a:t>
            </a:fld>
            <a:endParaRPr lang="en-US"/>
          </a:p>
        </p:txBody>
      </p:sp>
      <p:sp>
        <p:nvSpPr>
          <p:cNvPr id="6" name="Content Placeholder 2">
            <a:extLst>
              <a:ext uri="{FF2B5EF4-FFF2-40B4-BE49-F238E27FC236}">
                <a16:creationId xmlns:a16="http://schemas.microsoft.com/office/drawing/2014/main" id="{C6FAB5E8-BC6D-4F30-9743-A47876DD80BB}"/>
              </a:ext>
            </a:extLst>
          </p:cNvPr>
          <p:cNvSpPr txBox="1">
            <a:spLocks/>
          </p:cNvSpPr>
          <p:nvPr/>
        </p:nvSpPr>
        <p:spPr>
          <a:xfrm>
            <a:off x="7067550" y="1828800"/>
            <a:ext cx="4629150" cy="43434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3600" spc="-5" dirty="0">
                <a:solidFill>
                  <a:schemeClr val="tx1"/>
                </a:solidFill>
              </a:rPr>
              <a:t>Formula:</a:t>
            </a:r>
          </a:p>
          <a:p>
            <a:pPr marL="0" indent="0" algn="ctr">
              <a:buFont typeface="Arial" panose="020B0604020202020204" pitchFamily="34" charset="0"/>
              <a:buNone/>
            </a:pPr>
            <a:r>
              <a:rPr lang="en-US" spc="-5" dirty="0">
                <a:solidFill>
                  <a:schemeClr val="accent5">
                    <a:lumMod val="75000"/>
                  </a:schemeClr>
                </a:solidFill>
              </a:rPr>
              <a:t># of children with IEPs participating in an assessment</a:t>
            </a:r>
            <a:endParaRPr lang="en-US" dirty="0"/>
          </a:p>
          <a:p>
            <a:pPr marL="0" indent="0" algn="ctr">
              <a:buFont typeface="Arial" panose="020B0604020202020204" pitchFamily="34" charset="0"/>
              <a:buNone/>
            </a:pPr>
            <a:r>
              <a:rPr lang="en-US" spc="-5" dirty="0">
                <a:solidFill>
                  <a:schemeClr val="accent5">
                    <a:lumMod val="75000"/>
                  </a:schemeClr>
                </a:solidFill>
              </a:rPr>
              <a:t>total # of children with IEPs enrolled during the testing window</a:t>
            </a:r>
          </a:p>
          <a:p>
            <a:endParaRPr lang="en-US" sz="3200" spc="-5" dirty="0">
              <a:solidFill>
                <a:schemeClr val="tx1"/>
              </a:solidFill>
            </a:endParaRPr>
          </a:p>
        </p:txBody>
      </p:sp>
      <p:cxnSp>
        <p:nvCxnSpPr>
          <p:cNvPr id="7" name="Straight Connector 6">
            <a:extLst>
              <a:ext uri="{FF2B5EF4-FFF2-40B4-BE49-F238E27FC236}">
                <a16:creationId xmlns:a16="http://schemas.microsoft.com/office/drawing/2014/main" id="{E20ABD34-3172-422F-BF71-9D2632D7AFEC}"/>
              </a:ext>
            </a:extLst>
          </p:cNvPr>
          <p:cNvCxnSpPr/>
          <p:nvPr/>
        </p:nvCxnSpPr>
        <p:spPr>
          <a:xfrm>
            <a:off x="7153275" y="3381375"/>
            <a:ext cx="405765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88879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146" y="0"/>
            <a:ext cx="10058400" cy="1371600"/>
          </a:xfrm>
        </p:spPr>
        <p:txBody>
          <a:bodyPr>
            <a:normAutofit fontScale="90000"/>
          </a:bodyPr>
          <a:lstStyle/>
          <a:p>
            <a:pPr algn="ctr"/>
            <a:r>
              <a:rPr lang="en-US" dirty="0"/>
              <a:t>State Assessment Participation Rate </a:t>
            </a:r>
            <a:br>
              <a:rPr lang="en-US" dirty="0"/>
            </a:br>
            <a:r>
              <a:rPr lang="en-US" dirty="0"/>
              <a:t>(Indicator 3A)</a:t>
            </a:r>
          </a:p>
        </p:txBody>
      </p:sp>
      <p:graphicFrame>
        <p:nvGraphicFramePr>
          <p:cNvPr id="6" name="Content Placeholder 7"/>
          <p:cNvGraphicFramePr>
            <a:graphicFrameLocks noGrp="1"/>
          </p:cNvGraphicFramePr>
          <p:nvPr>
            <p:ph idx="1"/>
            <p:extLst>
              <p:ext uri="{D42A27DB-BD31-4B8C-83A1-F6EECF244321}">
                <p14:modId xmlns:p14="http://schemas.microsoft.com/office/powerpoint/2010/main" val="1420476575"/>
              </p:ext>
            </p:extLst>
          </p:nvPr>
        </p:nvGraphicFramePr>
        <p:xfrm>
          <a:off x="3358638" y="1579158"/>
          <a:ext cx="6044738"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27</a:t>
            </a:fld>
            <a:endParaRPr lang="en-US"/>
          </a:p>
        </p:txBody>
      </p:sp>
    </p:spTree>
    <p:extLst>
      <p:ext uri="{BB962C8B-B14F-4D97-AF65-F5344CB8AC3E}">
        <p14:creationId xmlns:p14="http://schemas.microsoft.com/office/powerpoint/2010/main" val="55803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146" y="0"/>
            <a:ext cx="10058400" cy="1371600"/>
          </a:xfrm>
        </p:spPr>
        <p:txBody>
          <a:bodyPr>
            <a:normAutofit fontScale="90000"/>
          </a:bodyPr>
          <a:lstStyle/>
          <a:p>
            <a:pPr algn="ctr"/>
            <a:r>
              <a:rPr lang="en-US" dirty="0"/>
              <a:t>State Assessment Participation Rate </a:t>
            </a:r>
            <a:br>
              <a:rPr lang="en-US" dirty="0"/>
            </a:br>
            <a:r>
              <a:rPr lang="en-US" dirty="0"/>
              <a:t>(Indicator 3A)</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28</a:t>
            </a:fld>
            <a:endParaRPr lang="en-US"/>
          </a:p>
        </p:txBody>
      </p:sp>
      <p:sp>
        <p:nvSpPr>
          <p:cNvPr id="7" name="Content Placeholder 6">
            <a:extLst>
              <a:ext uri="{FF2B5EF4-FFF2-40B4-BE49-F238E27FC236}">
                <a16:creationId xmlns:a16="http://schemas.microsoft.com/office/drawing/2014/main" id="{3544F534-65E5-7C16-016E-28C7A53D855B}"/>
              </a:ext>
            </a:extLst>
          </p:cNvPr>
          <p:cNvSpPr>
            <a:spLocks noGrp="1"/>
          </p:cNvSpPr>
          <p:nvPr>
            <p:ph idx="1"/>
          </p:nvPr>
        </p:nvSpPr>
        <p:spPr>
          <a:xfrm>
            <a:off x="1066800" y="1464816"/>
            <a:ext cx="10058400" cy="4563122"/>
          </a:xfrm>
        </p:spPr>
        <p:txBody>
          <a:bodyPr/>
          <a:lstStyle/>
          <a:p>
            <a:r>
              <a:rPr lang="en-US" dirty="0"/>
              <a:t>Reading Assessment Participation Rates for Students with Disabilities</a:t>
            </a:r>
          </a:p>
          <a:p>
            <a:endParaRPr lang="en-US" dirty="0"/>
          </a:p>
          <a:p>
            <a:endParaRPr lang="en-US" dirty="0"/>
          </a:p>
          <a:p>
            <a:endParaRPr lang="en-US" dirty="0"/>
          </a:p>
          <a:p>
            <a:endParaRPr lang="en-US" dirty="0"/>
          </a:p>
          <a:p>
            <a:endParaRPr lang="en-US" dirty="0"/>
          </a:p>
          <a:p>
            <a:r>
              <a:rPr lang="en-US" dirty="0"/>
              <a:t>Math Assessment Participation Rates for Students with Disabilities</a:t>
            </a:r>
          </a:p>
          <a:p>
            <a:endParaRPr lang="en-US" dirty="0"/>
          </a:p>
          <a:p>
            <a:endParaRPr lang="en-US" dirty="0"/>
          </a:p>
          <a:p>
            <a:endParaRPr lang="en-US" dirty="0"/>
          </a:p>
        </p:txBody>
      </p:sp>
      <p:graphicFrame>
        <p:nvGraphicFramePr>
          <p:cNvPr id="8" name="Table 7">
            <a:extLst>
              <a:ext uri="{FF2B5EF4-FFF2-40B4-BE49-F238E27FC236}">
                <a16:creationId xmlns:a16="http://schemas.microsoft.com/office/drawing/2014/main" id="{E6C08783-4002-8F40-8AA6-38FBF0CCF0C7}"/>
              </a:ext>
            </a:extLst>
          </p:cNvPr>
          <p:cNvGraphicFramePr>
            <a:graphicFrameLocks noGrp="1"/>
          </p:cNvGraphicFramePr>
          <p:nvPr>
            <p:extLst>
              <p:ext uri="{D42A27DB-BD31-4B8C-83A1-F6EECF244321}">
                <p14:modId xmlns:p14="http://schemas.microsoft.com/office/powerpoint/2010/main" val="2500634073"/>
              </p:ext>
            </p:extLst>
          </p:nvPr>
        </p:nvGraphicFramePr>
        <p:xfrm>
          <a:off x="1306495" y="2103295"/>
          <a:ext cx="8840681" cy="1463931"/>
        </p:xfrm>
        <a:graphic>
          <a:graphicData uri="http://schemas.openxmlformats.org/drawingml/2006/table">
            <a:tbl>
              <a:tblPr>
                <a:tableStyleId>{C4B1156A-380E-4F78-BDF5-A606A8083BF9}</a:tableStyleId>
              </a:tblPr>
              <a:tblGrid>
                <a:gridCol w="1793813">
                  <a:extLst>
                    <a:ext uri="{9D8B030D-6E8A-4147-A177-3AD203B41FA5}">
                      <a16:colId xmlns:a16="http://schemas.microsoft.com/office/drawing/2014/main" val="2169249680"/>
                    </a:ext>
                  </a:extLst>
                </a:gridCol>
                <a:gridCol w="1759830">
                  <a:extLst>
                    <a:ext uri="{9D8B030D-6E8A-4147-A177-3AD203B41FA5}">
                      <a16:colId xmlns:a16="http://schemas.microsoft.com/office/drawing/2014/main" val="216304991"/>
                    </a:ext>
                  </a:extLst>
                </a:gridCol>
                <a:gridCol w="1759830">
                  <a:extLst>
                    <a:ext uri="{9D8B030D-6E8A-4147-A177-3AD203B41FA5}">
                      <a16:colId xmlns:a16="http://schemas.microsoft.com/office/drawing/2014/main" val="2589861769"/>
                    </a:ext>
                  </a:extLst>
                </a:gridCol>
                <a:gridCol w="1763604">
                  <a:extLst>
                    <a:ext uri="{9D8B030D-6E8A-4147-A177-3AD203B41FA5}">
                      <a16:colId xmlns:a16="http://schemas.microsoft.com/office/drawing/2014/main" val="3752321069"/>
                    </a:ext>
                  </a:extLst>
                </a:gridCol>
                <a:gridCol w="1763604">
                  <a:extLst>
                    <a:ext uri="{9D8B030D-6E8A-4147-A177-3AD203B41FA5}">
                      <a16:colId xmlns:a16="http://schemas.microsoft.com/office/drawing/2014/main" val="4269792138"/>
                    </a:ext>
                  </a:extLst>
                </a:gridCol>
              </a:tblGrid>
              <a:tr h="268478">
                <a:tc>
                  <a:txBody>
                    <a:bodyPr/>
                    <a:lstStyle/>
                    <a:p>
                      <a:pPr marL="0" marR="0" algn="ctr">
                        <a:lnSpc>
                          <a:spcPct val="115000"/>
                        </a:lnSpc>
                        <a:spcBef>
                          <a:spcPts val="300"/>
                        </a:spcBef>
                        <a:spcAft>
                          <a:spcPts val="300"/>
                        </a:spcAft>
                      </a:pPr>
                      <a:r>
                        <a:rPr lang="en-US" sz="1800" b="1" dirty="0">
                          <a:effectLst/>
                          <a:latin typeface="+mn-lt"/>
                        </a:rPr>
                        <a:t>Grade</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latin typeface="+mn-lt"/>
                          <a:ea typeface="Calibri" panose="020F0502020204030204" pitchFamily="34" charset="0"/>
                          <a:cs typeface="Times New Roman" panose="02020603050405020304" pitchFamily="18" charset="0"/>
                        </a:rPr>
                        <a:t>FFY 2020 Target</a:t>
                      </a:r>
                    </a:p>
                  </a:txBody>
                  <a:tcPr marL="68580" marR="68580" marT="0" marB="0" anchor="b"/>
                </a:tc>
                <a:tc>
                  <a:txBody>
                    <a:bodyPr/>
                    <a:lstStyle/>
                    <a:p>
                      <a:pPr marL="0" marR="0" algn="ctr">
                        <a:lnSpc>
                          <a:spcPct val="115000"/>
                        </a:lnSpc>
                        <a:spcBef>
                          <a:spcPts val="300"/>
                        </a:spcBef>
                        <a:spcAft>
                          <a:spcPts val="300"/>
                        </a:spcAft>
                      </a:pPr>
                      <a:r>
                        <a:rPr lang="en-US" sz="1800" b="1" dirty="0">
                          <a:effectLst/>
                          <a:latin typeface="+mn-lt"/>
                        </a:rPr>
                        <a:t>FFY 2020 Data*</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latin typeface="+mn-lt"/>
                        </a:rPr>
                        <a:t>FFY 2021 Target</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latin typeface="+mn-lt"/>
                        </a:rPr>
                        <a:t>FFY 2021 Data</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74701164"/>
                  </a:ext>
                </a:extLst>
              </a:tr>
              <a:tr h="268478">
                <a:tc>
                  <a:txBody>
                    <a:bodyPr/>
                    <a:lstStyle/>
                    <a:p>
                      <a:pPr marL="0" marR="0" algn="ctr">
                        <a:lnSpc>
                          <a:spcPct val="115000"/>
                        </a:lnSpc>
                        <a:spcBef>
                          <a:spcPts val="300"/>
                        </a:spcBef>
                        <a:spcAft>
                          <a:spcPts val="300"/>
                        </a:spcAft>
                      </a:pPr>
                      <a:r>
                        <a:rPr lang="en-US" sz="1800" dirty="0">
                          <a:effectLst/>
                          <a:latin typeface="+mn-lt"/>
                        </a:rPr>
                        <a:t>Grade 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95.00%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latin typeface="+mn-lt"/>
                        </a:rPr>
                        <a:t>6.50%</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latin typeface="+mn-lt"/>
                        </a:rPr>
                        <a:t>95.00%</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latin typeface="+mn-lt"/>
                        </a:rPr>
                        <a:t>92.47%</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67382191"/>
                  </a:ext>
                </a:extLst>
              </a:tr>
              <a:tr h="268478">
                <a:tc>
                  <a:txBody>
                    <a:bodyPr/>
                    <a:lstStyle/>
                    <a:p>
                      <a:pPr marL="0" marR="0" algn="ctr">
                        <a:lnSpc>
                          <a:spcPct val="115000"/>
                        </a:lnSpc>
                        <a:spcBef>
                          <a:spcPts val="300"/>
                        </a:spcBef>
                        <a:spcAft>
                          <a:spcPts val="300"/>
                        </a:spcAft>
                      </a:pPr>
                      <a:r>
                        <a:rPr lang="en-US" sz="1800">
                          <a:effectLst/>
                          <a:latin typeface="+mn-lt"/>
                        </a:rPr>
                        <a:t>Grade 8</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95.00%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6.17%</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95.00%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latin typeface="+mn-lt"/>
                        </a:rPr>
                        <a:t>89.38%</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0053626"/>
                  </a:ext>
                </a:extLst>
              </a:tr>
              <a:tr h="268478">
                <a:tc>
                  <a:txBody>
                    <a:bodyPr/>
                    <a:lstStyle/>
                    <a:p>
                      <a:pPr marL="0" marR="0" algn="ctr">
                        <a:lnSpc>
                          <a:spcPct val="115000"/>
                        </a:lnSpc>
                        <a:spcBef>
                          <a:spcPts val="300"/>
                        </a:spcBef>
                        <a:spcAft>
                          <a:spcPts val="300"/>
                        </a:spcAft>
                      </a:pPr>
                      <a:r>
                        <a:rPr lang="en-US" sz="1800" dirty="0">
                          <a:effectLst/>
                          <a:latin typeface="+mn-lt"/>
                        </a:rPr>
                        <a:t>Grade HS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95.00%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4.06%</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95.00%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75.45%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44341521"/>
                  </a:ext>
                </a:extLst>
              </a:tr>
            </a:tbl>
          </a:graphicData>
        </a:graphic>
      </p:graphicFrame>
      <p:graphicFrame>
        <p:nvGraphicFramePr>
          <p:cNvPr id="9" name="Table 8">
            <a:extLst>
              <a:ext uri="{FF2B5EF4-FFF2-40B4-BE49-F238E27FC236}">
                <a16:creationId xmlns:a16="http://schemas.microsoft.com/office/drawing/2014/main" id="{EE9B4D15-03B7-F62F-2036-55BB22F8A2E5}"/>
              </a:ext>
            </a:extLst>
          </p:cNvPr>
          <p:cNvGraphicFramePr>
            <a:graphicFrameLocks noGrp="1"/>
          </p:cNvGraphicFramePr>
          <p:nvPr>
            <p:extLst>
              <p:ext uri="{D42A27DB-BD31-4B8C-83A1-F6EECF244321}">
                <p14:modId xmlns:p14="http://schemas.microsoft.com/office/powerpoint/2010/main" val="691525954"/>
              </p:ext>
            </p:extLst>
          </p:nvPr>
        </p:nvGraphicFramePr>
        <p:xfrm>
          <a:off x="1306495" y="4190435"/>
          <a:ext cx="8858437" cy="1723206"/>
        </p:xfrm>
        <a:graphic>
          <a:graphicData uri="http://schemas.openxmlformats.org/drawingml/2006/table">
            <a:tbl>
              <a:tblPr>
                <a:tableStyleId>{C4B1156A-380E-4F78-BDF5-A606A8083BF9}</a:tableStyleId>
              </a:tblPr>
              <a:tblGrid>
                <a:gridCol w="1813201">
                  <a:extLst>
                    <a:ext uri="{9D8B030D-6E8A-4147-A177-3AD203B41FA5}">
                      <a16:colId xmlns:a16="http://schemas.microsoft.com/office/drawing/2014/main" val="2204135700"/>
                    </a:ext>
                  </a:extLst>
                </a:gridCol>
                <a:gridCol w="1805786">
                  <a:extLst>
                    <a:ext uri="{9D8B030D-6E8A-4147-A177-3AD203B41FA5}">
                      <a16:colId xmlns:a16="http://schemas.microsoft.com/office/drawing/2014/main" val="2431298827"/>
                    </a:ext>
                  </a:extLst>
                </a:gridCol>
                <a:gridCol w="1716831">
                  <a:extLst>
                    <a:ext uri="{9D8B030D-6E8A-4147-A177-3AD203B41FA5}">
                      <a16:colId xmlns:a16="http://schemas.microsoft.com/office/drawing/2014/main" val="3402658733"/>
                    </a:ext>
                  </a:extLst>
                </a:gridCol>
                <a:gridCol w="1785901">
                  <a:extLst>
                    <a:ext uri="{9D8B030D-6E8A-4147-A177-3AD203B41FA5}">
                      <a16:colId xmlns:a16="http://schemas.microsoft.com/office/drawing/2014/main" val="843164837"/>
                    </a:ext>
                  </a:extLst>
                </a:gridCol>
                <a:gridCol w="1736718">
                  <a:extLst>
                    <a:ext uri="{9D8B030D-6E8A-4147-A177-3AD203B41FA5}">
                      <a16:colId xmlns:a16="http://schemas.microsoft.com/office/drawing/2014/main" val="643571495"/>
                    </a:ext>
                  </a:extLst>
                </a:gridCol>
              </a:tblGrid>
              <a:tr h="166686">
                <a:tc>
                  <a:txBody>
                    <a:bodyPr/>
                    <a:lstStyle/>
                    <a:p>
                      <a:pPr marL="0" marR="0" algn="ctr">
                        <a:lnSpc>
                          <a:spcPct val="115000"/>
                        </a:lnSpc>
                        <a:spcBef>
                          <a:spcPts val="300"/>
                        </a:spcBef>
                        <a:spcAft>
                          <a:spcPts val="300"/>
                        </a:spcAft>
                      </a:pPr>
                      <a:r>
                        <a:rPr lang="en-US" sz="1800" b="1" dirty="0">
                          <a:effectLst/>
                          <a:latin typeface="+mn-lt"/>
                        </a:rPr>
                        <a:t>Grade</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latin typeface="+mn-lt"/>
                        </a:rPr>
                        <a:t>FFY 2020 Target</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latin typeface="+mn-lt"/>
                        </a:rPr>
                        <a:t>FFY 2020 Data*</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latin typeface="+mn-lt"/>
                        </a:rPr>
                        <a:t>FFY 2021 Target</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latin typeface="+mn-lt"/>
                        </a:rPr>
                        <a:t>FFY 2021 Data</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34564675"/>
                  </a:ext>
                </a:extLst>
              </a:tr>
              <a:tr h="373763">
                <a:tc>
                  <a:txBody>
                    <a:bodyPr/>
                    <a:lstStyle/>
                    <a:p>
                      <a:pPr marL="0" marR="0" algn="ctr">
                        <a:lnSpc>
                          <a:spcPct val="115000"/>
                        </a:lnSpc>
                        <a:spcBef>
                          <a:spcPts val="300"/>
                        </a:spcBef>
                        <a:spcAft>
                          <a:spcPts val="300"/>
                        </a:spcAft>
                      </a:pPr>
                      <a:r>
                        <a:rPr lang="en-US" sz="1800" dirty="0">
                          <a:effectLst/>
                          <a:latin typeface="+mn-lt"/>
                        </a:rPr>
                        <a:t>Grade 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95.00%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latin typeface="+mn-lt"/>
                        </a:rPr>
                        <a:t>7.71%</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latin typeface="+mn-lt"/>
                        </a:rPr>
                        <a:t>95.00%</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latin typeface="+mn-lt"/>
                        </a:rPr>
                        <a:t>92.59%</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0000264"/>
                  </a:ext>
                </a:extLst>
              </a:tr>
              <a:tr h="373763">
                <a:tc>
                  <a:txBody>
                    <a:bodyPr/>
                    <a:lstStyle/>
                    <a:p>
                      <a:pPr marL="0" marR="0" algn="ctr">
                        <a:lnSpc>
                          <a:spcPct val="115000"/>
                        </a:lnSpc>
                        <a:spcBef>
                          <a:spcPts val="300"/>
                        </a:spcBef>
                        <a:spcAft>
                          <a:spcPts val="300"/>
                        </a:spcAft>
                      </a:pPr>
                      <a:r>
                        <a:rPr lang="en-US" sz="1800">
                          <a:effectLst/>
                          <a:latin typeface="+mn-lt"/>
                        </a:rPr>
                        <a:t>Grade 8</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95.00%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6.23%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95.00%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latin typeface="+mn-lt"/>
                        </a:rPr>
                        <a:t>89.16%</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30939211"/>
                  </a:ext>
                </a:extLst>
              </a:tr>
              <a:tr h="373763">
                <a:tc>
                  <a:txBody>
                    <a:bodyPr/>
                    <a:lstStyle/>
                    <a:p>
                      <a:pPr marL="0" marR="0" algn="ctr">
                        <a:lnSpc>
                          <a:spcPct val="115000"/>
                        </a:lnSpc>
                        <a:spcBef>
                          <a:spcPts val="300"/>
                        </a:spcBef>
                        <a:spcAft>
                          <a:spcPts val="300"/>
                        </a:spcAft>
                      </a:pPr>
                      <a:r>
                        <a:rPr lang="en-US" sz="1800" dirty="0">
                          <a:effectLst/>
                          <a:latin typeface="+mn-lt"/>
                        </a:rPr>
                        <a:t>Grade HS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95.00%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latin typeface="+mn-lt"/>
                        </a:rPr>
                        <a:t>4.07%</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95.00%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latin typeface="+mn-lt"/>
                        </a:rPr>
                        <a:t>75.48%</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44539746"/>
                  </a:ext>
                </a:extLst>
              </a:tr>
            </a:tbl>
          </a:graphicData>
        </a:graphic>
      </p:graphicFrame>
      <p:sp>
        <p:nvSpPr>
          <p:cNvPr id="10" name="Content Placeholder 2">
            <a:extLst>
              <a:ext uri="{FF2B5EF4-FFF2-40B4-BE49-F238E27FC236}">
                <a16:creationId xmlns:a16="http://schemas.microsoft.com/office/drawing/2014/main" id="{1F5D318A-8891-E344-0451-164F3D3CDF0D}"/>
              </a:ext>
            </a:extLst>
          </p:cNvPr>
          <p:cNvSpPr txBox="1">
            <a:spLocks/>
          </p:cNvSpPr>
          <p:nvPr/>
        </p:nvSpPr>
        <p:spPr>
          <a:xfrm>
            <a:off x="1546934" y="5922453"/>
            <a:ext cx="10058400" cy="716280"/>
          </a:xfrm>
          <a:prstGeom prst="rect">
            <a:avLst/>
          </a:prstGeom>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r>
              <a:rPr lang="en-US" dirty="0">
                <a:ea typeface="Calibri" panose="020F0502020204030204" pitchFamily="34" charset="0"/>
              </a:rPr>
              <a:t>Waiver from meeting the 95.00% requirement in 2020.</a:t>
            </a:r>
          </a:p>
          <a:p>
            <a:endParaRPr lang="en-US" dirty="0"/>
          </a:p>
        </p:txBody>
      </p:sp>
    </p:spTree>
    <p:extLst>
      <p:ext uri="{BB962C8B-B14F-4D97-AF65-F5344CB8AC3E}">
        <p14:creationId xmlns:p14="http://schemas.microsoft.com/office/powerpoint/2010/main" val="2615939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390" y="54838"/>
            <a:ext cx="10058400" cy="1371600"/>
          </a:xfrm>
        </p:spPr>
        <p:txBody>
          <a:bodyPr>
            <a:normAutofit fontScale="90000"/>
          </a:bodyPr>
          <a:lstStyle/>
          <a:p>
            <a:pPr algn="ctr"/>
            <a:r>
              <a:rPr lang="en-US" dirty="0"/>
              <a:t>Statewide Assessment Proficiency Rates  (Indicator 3B)</a:t>
            </a:r>
          </a:p>
        </p:txBody>
      </p:sp>
      <p:sp>
        <p:nvSpPr>
          <p:cNvPr id="3" name="Content Placeholder 2"/>
          <p:cNvSpPr>
            <a:spLocks noGrp="1"/>
          </p:cNvSpPr>
          <p:nvPr>
            <p:ph idx="1"/>
          </p:nvPr>
        </p:nvSpPr>
        <p:spPr>
          <a:xfrm>
            <a:off x="800100" y="1838325"/>
            <a:ext cx="6115050" cy="4343400"/>
          </a:xfrm>
        </p:spPr>
        <p:txBody>
          <a:bodyPr>
            <a:normAutofit/>
          </a:bodyPr>
          <a:lstStyle/>
          <a:p>
            <a:pPr marL="182880" marR="189865" indent="0">
              <a:spcBef>
                <a:spcPts val="605"/>
              </a:spcBef>
              <a:buNone/>
              <a:tabLst>
                <a:tab pos="507365" algn="l"/>
              </a:tabLst>
            </a:pPr>
            <a:r>
              <a:rPr lang="en-US" sz="2600" spc="-5" dirty="0">
                <a:solidFill>
                  <a:schemeClr val="tx1"/>
                </a:solidFill>
              </a:rPr>
              <a:t>B. Proficiency rate for children with IEPs against grade level</a:t>
            </a:r>
            <a:r>
              <a:rPr lang="en-US" sz="2600" spc="-80" dirty="0">
                <a:solidFill>
                  <a:schemeClr val="tx1"/>
                </a:solidFill>
              </a:rPr>
              <a:t> </a:t>
            </a:r>
            <a:r>
              <a:rPr lang="en-US" sz="2600" spc="-5" dirty="0">
                <a:solidFill>
                  <a:schemeClr val="tx1"/>
                </a:solidFill>
              </a:rPr>
              <a:t>academic achievement</a:t>
            </a:r>
            <a:r>
              <a:rPr lang="en-US" sz="2600" spc="-10" dirty="0">
                <a:solidFill>
                  <a:schemeClr val="tx1"/>
                </a:solidFill>
              </a:rPr>
              <a:t> </a:t>
            </a:r>
            <a:r>
              <a:rPr lang="en-US" sz="2600" spc="-5" dirty="0">
                <a:solidFill>
                  <a:schemeClr val="tx1"/>
                </a:solidFill>
              </a:rPr>
              <a:t>standards.</a:t>
            </a:r>
          </a:p>
          <a:p>
            <a:pPr marL="800100" marR="260985" lvl="1" indent="-342900">
              <a:spcBef>
                <a:spcPts val="595"/>
              </a:spcBef>
              <a:tabLst>
                <a:tab pos="507365" algn="l"/>
              </a:tabLst>
            </a:pPr>
            <a:r>
              <a:rPr lang="en-US" sz="2000" spc="-5" dirty="0">
                <a:solidFill>
                  <a:schemeClr val="tx1"/>
                </a:solidFill>
              </a:rPr>
              <a:t>Reading and Math statewide assessments</a:t>
            </a:r>
            <a:endParaRPr lang="en-US" sz="2200" spc="-5" dirty="0">
              <a:solidFill>
                <a:schemeClr val="tx1"/>
              </a:solidFill>
            </a:endParaRPr>
          </a:p>
          <a:p>
            <a:pPr marL="800100" marR="260985" lvl="1" indent="-342900">
              <a:spcBef>
                <a:spcPts val="595"/>
              </a:spcBef>
              <a:tabLst>
                <a:tab pos="507365" algn="l"/>
              </a:tabLst>
            </a:pPr>
            <a:r>
              <a:rPr lang="en-US" sz="2200" spc="-5" dirty="0">
                <a:solidFill>
                  <a:schemeClr val="tx1"/>
                </a:solidFill>
              </a:rPr>
              <a:t>OSEP Changes</a:t>
            </a:r>
          </a:p>
          <a:p>
            <a:pPr marL="1074420" marR="260985" lvl="2" indent="-342900">
              <a:spcBef>
                <a:spcPts val="595"/>
              </a:spcBef>
              <a:tabLst>
                <a:tab pos="507365" algn="l"/>
              </a:tabLst>
            </a:pPr>
            <a:r>
              <a:rPr lang="en-US" sz="2000" spc="-5" dirty="0">
                <a:solidFill>
                  <a:schemeClr val="tx1"/>
                </a:solidFill>
              </a:rPr>
              <a:t>OSEP requires data be separated by grades 4, 8 and High School</a:t>
            </a:r>
          </a:p>
          <a:p>
            <a:pPr marL="1291590" marR="260985" lvl="3" indent="-285750">
              <a:spcBef>
                <a:spcPts val="595"/>
              </a:spcBef>
              <a:tabLst>
                <a:tab pos="507365" algn="l"/>
              </a:tabLst>
            </a:pPr>
            <a:r>
              <a:rPr lang="en-US" sz="1800" spc="-5" dirty="0">
                <a:solidFill>
                  <a:schemeClr val="tx1"/>
                </a:solidFill>
              </a:rPr>
              <a:t>In New Mexico, High School is grade 11 only as approved in the State ESSA plan</a:t>
            </a:r>
          </a:p>
          <a:p>
            <a:pPr marL="1520190" marR="260985" lvl="4" indent="-285750">
              <a:spcBef>
                <a:spcPts val="595"/>
              </a:spcBef>
              <a:tabLst>
                <a:tab pos="507365" algn="l"/>
              </a:tabLst>
            </a:pPr>
            <a:r>
              <a:rPr lang="en-US" sz="1800" spc="-5" dirty="0">
                <a:solidFill>
                  <a:schemeClr val="tx1"/>
                </a:solidFill>
              </a:rPr>
              <a:t>High School = Grade 11</a:t>
            </a:r>
          </a:p>
          <a:p>
            <a:pPr marL="320040" lvl="1" indent="0">
              <a:buNone/>
            </a:pPr>
            <a:endParaRPr lang="en-US" spc="-5" dirty="0">
              <a:solidFill>
                <a:schemeClr val="tx1"/>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29</a:t>
            </a:fld>
            <a:endParaRPr lang="en-US"/>
          </a:p>
        </p:txBody>
      </p:sp>
      <p:sp>
        <p:nvSpPr>
          <p:cNvPr id="6" name="Content Placeholder 2">
            <a:extLst>
              <a:ext uri="{FF2B5EF4-FFF2-40B4-BE49-F238E27FC236}">
                <a16:creationId xmlns:a16="http://schemas.microsoft.com/office/drawing/2014/main" id="{C6FAB5E8-BC6D-4F30-9743-A47876DD80BB}"/>
              </a:ext>
            </a:extLst>
          </p:cNvPr>
          <p:cNvSpPr txBox="1">
            <a:spLocks/>
          </p:cNvSpPr>
          <p:nvPr/>
        </p:nvSpPr>
        <p:spPr>
          <a:xfrm>
            <a:off x="7067550" y="1828800"/>
            <a:ext cx="4629150" cy="4343400"/>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3600" spc="-5" dirty="0">
                <a:solidFill>
                  <a:schemeClr val="tx1"/>
                </a:solidFill>
              </a:rPr>
              <a:t>Formula:</a:t>
            </a:r>
          </a:p>
          <a:p>
            <a:pPr marL="0" indent="0" algn="ctr">
              <a:buNone/>
            </a:pPr>
            <a:r>
              <a:rPr lang="en-US" sz="2000" spc="-5" dirty="0">
                <a:solidFill>
                  <a:schemeClr val="tx1"/>
                </a:solidFill>
              </a:rPr>
              <a:t># of children with</a:t>
            </a:r>
            <a:r>
              <a:rPr lang="en-US" sz="2000" spc="-130" dirty="0">
                <a:solidFill>
                  <a:schemeClr val="tx1"/>
                </a:solidFill>
              </a:rPr>
              <a:t> </a:t>
            </a:r>
            <a:r>
              <a:rPr lang="en-US" sz="2000" spc="-5" dirty="0">
                <a:solidFill>
                  <a:schemeClr val="tx1"/>
                </a:solidFill>
              </a:rPr>
              <a:t>IEPs scoring at or above proficient against grade level academic achievement standards </a:t>
            </a:r>
          </a:p>
          <a:p>
            <a:pPr marL="0" indent="0" algn="ctr">
              <a:buNone/>
            </a:pPr>
            <a:r>
              <a:rPr lang="en-US" sz="2000" spc="-5" dirty="0">
                <a:solidFill>
                  <a:schemeClr val="tx1"/>
                </a:solidFill>
              </a:rPr>
              <a:t>total # of children with IEPs who received a valid score and for whom a proficiency level was assigned for the regular assessment </a:t>
            </a:r>
          </a:p>
          <a:p>
            <a:pPr marL="0" indent="0">
              <a:buNone/>
            </a:pPr>
            <a:endParaRPr lang="en-US" sz="3200" spc="-5" dirty="0">
              <a:solidFill>
                <a:schemeClr val="tx1"/>
              </a:solidFill>
            </a:endParaRPr>
          </a:p>
        </p:txBody>
      </p:sp>
      <p:cxnSp>
        <p:nvCxnSpPr>
          <p:cNvPr id="7" name="Straight Connector 6">
            <a:extLst>
              <a:ext uri="{FF2B5EF4-FFF2-40B4-BE49-F238E27FC236}">
                <a16:creationId xmlns:a16="http://schemas.microsoft.com/office/drawing/2014/main" id="{E20ABD34-3172-422F-BF71-9D2632D7AFEC}"/>
              </a:ext>
            </a:extLst>
          </p:cNvPr>
          <p:cNvCxnSpPr/>
          <p:nvPr/>
        </p:nvCxnSpPr>
        <p:spPr>
          <a:xfrm>
            <a:off x="7410450" y="3533775"/>
            <a:ext cx="405765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33710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6B4F1-286B-003B-D2D4-0319A050989C}"/>
              </a:ext>
            </a:extLst>
          </p:cNvPr>
          <p:cNvSpPr>
            <a:spLocks noGrp="1"/>
          </p:cNvSpPr>
          <p:nvPr>
            <p:ph type="title"/>
          </p:nvPr>
        </p:nvSpPr>
        <p:spPr>
          <a:xfrm>
            <a:off x="1009135" y="-82316"/>
            <a:ext cx="10058400" cy="1371600"/>
          </a:xfrm>
        </p:spPr>
        <p:txBody>
          <a:bodyPr>
            <a:normAutofit fontScale="90000"/>
          </a:bodyPr>
          <a:lstStyle/>
          <a:p>
            <a:r>
              <a:rPr lang="en-US" dirty="0"/>
              <a:t>State Performance Plan/Annual Performance Report</a:t>
            </a:r>
          </a:p>
        </p:txBody>
      </p:sp>
      <p:sp>
        <p:nvSpPr>
          <p:cNvPr id="3" name="Content Placeholder 2">
            <a:extLst>
              <a:ext uri="{FF2B5EF4-FFF2-40B4-BE49-F238E27FC236}">
                <a16:creationId xmlns:a16="http://schemas.microsoft.com/office/drawing/2014/main" id="{466F5950-555C-FE66-20D4-03F338B09517}"/>
              </a:ext>
            </a:extLst>
          </p:cNvPr>
          <p:cNvSpPr>
            <a:spLocks noGrp="1"/>
          </p:cNvSpPr>
          <p:nvPr>
            <p:ph idx="1"/>
          </p:nvPr>
        </p:nvSpPr>
        <p:spPr>
          <a:xfrm>
            <a:off x="807308" y="1715941"/>
            <a:ext cx="10709189" cy="3564513"/>
          </a:xfrm>
        </p:spPr>
        <p:txBody>
          <a:bodyPr/>
          <a:lstStyle/>
          <a:p>
            <a:r>
              <a:rPr lang="en-US" dirty="0"/>
              <a:t>In accordance with section 616(b)(2)(C)(ii)(II) of the Individuals with Disabilities Education Act (IDEA), each State must report annually to the Secretary of Education, through the IDEA Part B SPP/APR. Each State is required to submit all Part B Indicators 1-17 of its Federal fiscal year (FFY) 2021 SPP/APR by February 1</a:t>
            </a:r>
            <a:r>
              <a:rPr lang="en-US" baseline="30000" dirty="0"/>
              <a:t>st</a:t>
            </a:r>
            <a:r>
              <a:rPr lang="en-US" dirty="0"/>
              <a:t>.	</a:t>
            </a:r>
          </a:p>
          <a:p>
            <a:pPr lvl="1"/>
            <a:r>
              <a:rPr lang="en-US" dirty="0">
                <a:hlinkClick r:id="rId2"/>
              </a:rPr>
              <a:t>https://www.youtube.com/watch?v=s7pAJNRBQIQ</a:t>
            </a:r>
            <a:endParaRPr lang="en-US" dirty="0"/>
          </a:p>
          <a:p>
            <a:pPr lvl="2"/>
            <a:r>
              <a:rPr lang="en-US" dirty="0"/>
              <a:t>Start video at 15.14</a:t>
            </a:r>
          </a:p>
        </p:txBody>
      </p:sp>
      <p:sp>
        <p:nvSpPr>
          <p:cNvPr id="4" name="Footer Placeholder 3">
            <a:extLst>
              <a:ext uri="{FF2B5EF4-FFF2-40B4-BE49-F238E27FC236}">
                <a16:creationId xmlns:a16="http://schemas.microsoft.com/office/drawing/2014/main" id="{72A7D23E-5424-7845-7FF1-91065B8820EB}"/>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3B3EF45F-4E33-7868-1FD3-8666627D3845}"/>
              </a:ext>
            </a:extLst>
          </p:cNvPr>
          <p:cNvSpPr>
            <a:spLocks noGrp="1"/>
          </p:cNvSpPr>
          <p:nvPr>
            <p:ph type="sldNum" sz="quarter" idx="12"/>
          </p:nvPr>
        </p:nvSpPr>
        <p:spPr/>
        <p:txBody>
          <a:bodyPr/>
          <a:lstStyle/>
          <a:p>
            <a:fld id="{A7F8E3F6-DE14-48B2-B2BC-6FABA9630FB8}" type="slidenum">
              <a:rPr lang="en-US" smtClean="0"/>
              <a:t>3</a:t>
            </a:fld>
            <a:endParaRPr lang="en-US"/>
          </a:p>
        </p:txBody>
      </p:sp>
    </p:spTree>
    <p:extLst>
      <p:ext uri="{BB962C8B-B14F-4D97-AF65-F5344CB8AC3E}">
        <p14:creationId xmlns:p14="http://schemas.microsoft.com/office/powerpoint/2010/main" val="2347272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42" y="83301"/>
            <a:ext cx="11710978" cy="1371600"/>
          </a:xfrm>
        </p:spPr>
        <p:txBody>
          <a:bodyPr>
            <a:normAutofit fontScale="90000"/>
          </a:bodyPr>
          <a:lstStyle/>
          <a:p>
            <a:pPr algn="ctr"/>
            <a:r>
              <a:rPr lang="en-US" dirty="0"/>
              <a:t>State Assessment Reading Proficiency Rate</a:t>
            </a:r>
            <a:br>
              <a:rPr lang="en-US" dirty="0"/>
            </a:br>
            <a:r>
              <a:rPr lang="en-US" dirty="0"/>
              <a:t>(Indicator 3B)</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005427701"/>
              </p:ext>
            </p:extLst>
          </p:nvPr>
        </p:nvGraphicFramePr>
        <p:xfrm>
          <a:off x="2848992" y="1709586"/>
          <a:ext cx="6036425"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30</a:t>
            </a:fld>
            <a:endParaRPr lang="en-US"/>
          </a:p>
        </p:txBody>
      </p:sp>
    </p:spTree>
    <p:extLst>
      <p:ext uri="{BB962C8B-B14F-4D97-AF65-F5344CB8AC3E}">
        <p14:creationId xmlns:p14="http://schemas.microsoft.com/office/powerpoint/2010/main" val="3891930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31</a:t>
            </a:fld>
            <a:endParaRPr lang="en-US"/>
          </a:p>
        </p:txBody>
      </p:sp>
      <p:sp>
        <p:nvSpPr>
          <p:cNvPr id="7" name="Content Placeholder 6">
            <a:extLst>
              <a:ext uri="{FF2B5EF4-FFF2-40B4-BE49-F238E27FC236}">
                <a16:creationId xmlns:a16="http://schemas.microsoft.com/office/drawing/2014/main" id="{3544F534-65E5-7C16-016E-28C7A53D855B}"/>
              </a:ext>
            </a:extLst>
          </p:cNvPr>
          <p:cNvSpPr>
            <a:spLocks noGrp="1"/>
          </p:cNvSpPr>
          <p:nvPr>
            <p:ph idx="1"/>
          </p:nvPr>
        </p:nvSpPr>
        <p:spPr>
          <a:xfrm>
            <a:off x="1066800" y="1464816"/>
            <a:ext cx="10058400" cy="4563122"/>
          </a:xfrm>
        </p:spPr>
        <p:txBody>
          <a:bodyPr/>
          <a:lstStyle/>
          <a:p>
            <a:r>
              <a:rPr lang="en-US" dirty="0"/>
              <a:t>Reading Assessment Proficiency Rates for Students with Disabilities</a:t>
            </a:r>
          </a:p>
          <a:p>
            <a:pPr marL="0" indent="0">
              <a:buNone/>
            </a:pPr>
            <a:endParaRPr lang="en-US" dirty="0"/>
          </a:p>
          <a:p>
            <a:endParaRPr lang="en-US" dirty="0"/>
          </a:p>
          <a:p>
            <a:endParaRPr lang="en-US" dirty="0"/>
          </a:p>
          <a:p>
            <a:endParaRPr lang="en-US" dirty="0"/>
          </a:p>
          <a:p>
            <a:endParaRPr lang="en-US" dirty="0"/>
          </a:p>
          <a:p>
            <a:r>
              <a:rPr lang="en-US" dirty="0"/>
              <a:t>Math Assessment Proficiency Rates for Students with Disabilities</a:t>
            </a:r>
          </a:p>
          <a:p>
            <a:endParaRPr lang="en-US" dirty="0"/>
          </a:p>
          <a:p>
            <a:endParaRPr lang="en-US" dirty="0"/>
          </a:p>
          <a:p>
            <a:endParaRPr lang="en-US" dirty="0"/>
          </a:p>
        </p:txBody>
      </p:sp>
      <p:sp>
        <p:nvSpPr>
          <p:cNvPr id="11" name="Title 1">
            <a:extLst>
              <a:ext uri="{FF2B5EF4-FFF2-40B4-BE49-F238E27FC236}">
                <a16:creationId xmlns:a16="http://schemas.microsoft.com/office/drawing/2014/main" id="{CCDFECD9-1CAF-C020-42F7-DA800D584FAE}"/>
              </a:ext>
            </a:extLst>
          </p:cNvPr>
          <p:cNvSpPr>
            <a:spLocks noGrp="1"/>
          </p:cNvSpPr>
          <p:nvPr>
            <p:ph type="title"/>
          </p:nvPr>
        </p:nvSpPr>
        <p:spPr>
          <a:xfrm>
            <a:off x="221942" y="83301"/>
            <a:ext cx="11710978" cy="1371600"/>
          </a:xfrm>
        </p:spPr>
        <p:txBody>
          <a:bodyPr>
            <a:normAutofit fontScale="90000"/>
          </a:bodyPr>
          <a:lstStyle/>
          <a:p>
            <a:pPr algn="ctr"/>
            <a:r>
              <a:rPr lang="en-US" dirty="0"/>
              <a:t>State Assessment Proficiency Rate</a:t>
            </a:r>
            <a:br>
              <a:rPr lang="en-US" dirty="0"/>
            </a:br>
            <a:r>
              <a:rPr lang="en-US" dirty="0"/>
              <a:t>(Indicator 3B)</a:t>
            </a:r>
          </a:p>
        </p:txBody>
      </p:sp>
      <p:graphicFrame>
        <p:nvGraphicFramePr>
          <p:cNvPr id="12" name="Table 11">
            <a:extLst>
              <a:ext uri="{FF2B5EF4-FFF2-40B4-BE49-F238E27FC236}">
                <a16:creationId xmlns:a16="http://schemas.microsoft.com/office/drawing/2014/main" id="{909589BA-BCBF-32E6-A841-B0AD0CA63914}"/>
              </a:ext>
            </a:extLst>
          </p:cNvPr>
          <p:cNvGraphicFramePr>
            <a:graphicFrameLocks noGrp="1"/>
          </p:cNvGraphicFramePr>
          <p:nvPr>
            <p:extLst>
              <p:ext uri="{D42A27DB-BD31-4B8C-83A1-F6EECF244321}">
                <p14:modId xmlns:p14="http://schemas.microsoft.com/office/powerpoint/2010/main" val="3861779596"/>
              </p:ext>
            </p:extLst>
          </p:nvPr>
        </p:nvGraphicFramePr>
        <p:xfrm>
          <a:off x="1384916" y="1996764"/>
          <a:ext cx="8416032" cy="1554353"/>
        </p:xfrm>
        <a:graphic>
          <a:graphicData uri="http://schemas.openxmlformats.org/drawingml/2006/table">
            <a:tbl>
              <a:tblPr>
                <a:tableStyleId>{0505E3EF-67EA-436B-97B2-0124C06EBD24}</a:tableStyleId>
              </a:tblPr>
              <a:tblGrid>
                <a:gridCol w="1801554">
                  <a:extLst>
                    <a:ext uri="{9D8B030D-6E8A-4147-A177-3AD203B41FA5}">
                      <a16:colId xmlns:a16="http://schemas.microsoft.com/office/drawing/2014/main" val="3315618424"/>
                    </a:ext>
                  </a:extLst>
                </a:gridCol>
                <a:gridCol w="2204826">
                  <a:extLst>
                    <a:ext uri="{9D8B030D-6E8A-4147-A177-3AD203B41FA5}">
                      <a16:colId xmlns:a16="http://schemas.microsoft.com/office/drawing/2014/main" val="3694063442"/>
                    </a:ext>
                  </a:extLst>
                </a:gridCol>
                <a:gridCol w="2204826">
                  <a:extLst>
                    <a:ext uri="{9D8B030D-6E8A-4147-A177-3AD203B41FA5}">
                      <a16:colId xmlns:a16="http://schemas.microsoft.com/office/drawing/2014/main" val="2148699266"/>
                    </a:ext>
                  </a:extLst>
                </a:gridCol>
                <a:gridCol w="2204826">
                  <a:extLst>
                    <a:ext uri="{9D8B030D-6E8A-4147-A177-3AD203B41FA5}">
                      <a16:colId xmlns:a16="http://schemas.microsoft.com/office/drawing/2014/main" val="2421868095"/>
                    </a:ext>
                  </a:extLst>
                </a:gridCol>
              </a:tblGrid>
              <a:tr h="689102">
                <a:tc>
                  <a:txBody>
                    <a:bodyPr/>
                    <a:lstStyle/>
                    <a:p>
                      <a:pPr marL="0" marR="0" algn="ctr">
                        <a:lnSpc>
                          <a:spcPct val="115000"/>
                        </a:lnSpc>
                        <a:spcBef>
                          <a:spcPts val="300"/>
                        </a:spcBef>
                        <a:spcAft>
                          <a:spcPts val="300"/>
                        </a:spcAft>
                      </a:pPr>
                      <a:r>
                        <a:rPr lang="en-US" sz="1800" b="1" dirty="0">
                          <a:effectLst/>
                        </a:rPr>
                        <a:t>Grade</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rPr>
                        <a:t>FFY 2020 Data</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rPr>
                        <a:t>FFY 2021 Target</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rPr>
                        <a:t>FFY 2021 Data</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38184357"/>
                  </a:ext>
                </a:extLst>
              </a:tr>
              <a:tr h="128270">
                <a:tc>
                  <a:txBody>
                    <a:bodyPr/>
                    <a:lstStyle/>
                    <a:p>
                      <a:pPr marL="0" marR="0" algn="ctr">
                        <a:lnSpc>
                          <a:spcPct val="115000"/>
                        </a:lnSpc>
                        <a:spcBef>
                          <a:spcPts val="300"/>
                        </a:spcBef>
                        <a:spcAft>
                          <a:spcPts val="300"/>
                        </a:spcAft>
                      </a:pPr>
                      <a:r>
                        <a:rPr lang="en-US" sz="1800">
                          <a:effectLst/>
                        </a:rPr>
                        <a:t>Grade 4</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23.57%</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8.41%</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8.41%</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4532262"/>
                  </a:ext>
                </a:extLst>
              </a:tr>
              <a:tr h="128270">
                <a:tc>
                  <a:txBody>
                    <a:bodyPr/>
                    <a:lstStyle/>
                    <a:p>
                      <a:pPr marL="0" marR="0" algn="ctr">
                        <a:lnSpc>
                          <a:spcPct val="115000"/>
                        </a:lnSpc>
                        <a:spcBef>
                          <a:spcPts val="300"/>
                        </a:spcBef>
                        <a:spcAft>
                          <a:spcPts val="300"/>
                        </a:spcAft>
                      </a:pPr>
                      <a:r>
                        <a:rPr lang="en-US" sz="1800">
                          <a:effectLst/>
                        </a:rPr>
                        <a:t>Grade 8</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11.44%</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7.06%</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7.06%</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87339291"/>
                  </a:ext>
                </a:extLst>
              </a:tr>
              <a:tr h="128270">
                <a:tc>
                  <a:txBody>
                    <a:bodyPr/>
                    <a:lstStyle/>
                    <a:p>
                      <a:pPr marL="0" marR="0" algn="ctr">
                        <a:lnSpc>
                          <a:spcPct val="115000"/>
                        </a:lnSpc>
                        <a:spcBef>
                          <a:spcPts val="300"/>
                        </a:spcBef>
                        <a:spcAft>
                          <a:spcPts val="300"/>
                        </a:spcAft>
                      </a:pPr>
                      <a:r>
                        <a:rPr lang="en-US" sz="1800" dirty="0">
                          <a:effectLst/>
                        </a:rPr>
                        <a:t>Grade HS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21.34%</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3.32%</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6.32%</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71594840"/>
                  </a:ext>
                </a:extLst>
              </a:tr>
            </a:tbl>
          </a:graphicData>
        </a:graphic>
      </p:graphicFrame>
      <p:graphicFrame>
        <p:nvGraphicFramePr>
          <p:cNvPr id="13" name="Table 12">
            <a:extLst>
              <a:ext uri="{FF2B5EF4-FFF2-40B4-BE49-F238E27FC236}">
                <a16:creationId xmlns:a16="http://schemas.microsoft.com/office/drawing/2014/main" id="{8CF73694-1EC6-3596-C489-1E4EF0E1E4A4}"/>
              </a:ext>
            </a:extLst>
          </p:cNvPr>
          <p:cNvGraphicFramePr>
            <a:graphicFrameLocks noGrp="1"/>
          </p:cNvGraphicFramePr>
          <p:nvPr>
            <p:extLst>
              <p:ext uri="{D42A27DB-BD31-4B8C-83A1-F6EECF244321}">
                <p14:modId xmlns:p14="http://schemas.microsoft.com/office/powerpoint/2010/main" val="3468223839"/>
              </p:ext>
            </p:extLst>
          </p:nvPr>
        </p:nvGraphicFramePr>
        <p:xfrm>
          <a:off x="1384916" y="4355339"/>
          <a:ext cx="8416032" cy="1157692"/>
        </p:xfrm>
        <a:graphic>
          <a:graphicData uri="http://schemas.openxmlformats.org/drawingml/2006/table">
            <a:tbl>
              <a:tblPr>
                <a:tableStyleId>{0505E3EF-67EA-436B-97B2-0124C06EBD24}</a:tableStyleId>
              </a:tblPr>
              <a:tblGrid>
                <a:gridCol w="2059512">
                  <a:extLst>
                    <a:ext uri="{9D8B030D-6E8A-4147-A177-3AD203B41FA5}">
                      <a16:colId xmlns:a16="http://schemas.microsoft.com/office/drawing/2014/main" val="3312448156"/>
                    </a:ext>
                  </a:extLst>
                </a:gridCol>
                <a:gridCol w="2118840">
                  <a:extLst>
                    <a:ext uri="{9D8B030D-6E8A-4147-A177-3AD203B41FA5}">
                      <a16:colId xmlns:a16="http://schemas.microsoft.com/office/drawing/2014/main" val="2405814215"/>
                    </a:ext>
                  </a:extLst>
                </a:gridCol>
                <a:gridCol w="2118840">
                  <a:extLst>
                    <a:ext uri="{9D8B030D-6E8A-4147-A177-3AD203B41FA5}">
                      <a16:colId xmlns:a16="http://schemas.microsoft.com/office/drawing/2014/main" val="2779873322"/>
                    </a:ext>
                  </a:extLst>
                </a:gridCol>
                <a:gridCol w="2118840">
                  <a:extLst>
                    <a:ext uri="{9D8B030D-6E8A-4147-A177-3AD203B41FA5}">
                      <a16:colId xmlns:a16="http://schemas.microsoft.com/office/drawing/2014/main" val="964355030"/>
                    </a:ext>
                  </a:extLst>
                </a:gridCol>
              </a:tblGrid>
              <a:tr h="289423">
                <a:tc>
                  <a:txBody>
                    <a:bodyPr/>
                    <a:lstStyle/>
                    <a:p>
                      <a:pPr marL="0" marR="0" algn="ctr">
                        <a:lnSpc>
                          <a:spcPct val="115000"/>
                        </a:lnSpc>
                        <a:spcBef>
                          <a:spcPts val="300"/>
                        </a:spcBef>
                        <a:spcAft>
                          <a:spcPts val="300"/>
                        </a:spcAft>
                      </a:pPr>
                      <a:r>
                        <a:rPr lang="en-US" sz="1800" b="1" dirty="0">
                          <a:effectLst/>
                        </a:rPr>
                        <a:t>Grade</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rPr>
                        <a:t>FFY 2020 Data</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rPr>
                        <a:t>FFY 2021 Target</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rPr>
                        <a:t>FFY 2021 Data</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00222254"/>
                  </a:ext>
                </a:extLst>
              </a:tr>
              <a:tr h="289423">
                <a:tc>
                  <a:txBody>
                    <a:bodyPr/>
                    <a:lstStyle/>
                    <a:p>
                      <a:pPr marL="0" marR="0" algn="ctr">
                        <a:lnSpc>
                          <a:spcPct val="115000"/>
                        </a:lnSpc>
                        <a:spcBef>
                          <a:spcPts val="300"/>
                        </a:spcBef>
                        <a:spcAft>
                          <a:spcPts val="300"/>
                        </a:spcAft>
                      </a:pPr>
                      <a:r>
                        <a:rPr lang="en-US" sz="1800" dirty="0">
                          <a:effectLst/>
                        </a:rPr>
                        <a:t>Grade 4</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2.47%</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6.00%</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6.00%</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81893771"/>
                  </a:ext>
                </a:extLst>
              </a:tr>
              <a:tr h="289423">
                <a:tc>
                  <a:txBody>
                    <a:bodyPr/>
                    <a:lstStyle/>
                    <a:p>
                      <a:pPr marL="0" marR="0" algn="ctr">
                        <a:lnSpc>
                          <a:spcPct val="115000"/>
                        </a:lnSpc>
                        <a:spcBef>
                          <a:spcPts val="300"/>
                        </a:spcBef>
                        <a:spcAft>
                          <a:spcPts val="300"/>
                        </a:spcAft>
                      </a:pPr>
                      <a:r>
                        <a:rPr lang="en-US" sz="1800">
                          <a:effectLst/>
                        </a:rPr>
                        <a:t>Grade 8</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2.09%</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2.84%</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2.84%</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3089454"/>
                  </a:ext>
                </a:extLst>
              </a:tr>
              <a:tr h="289423">
                <a:tc>
                  <a:txBody>
                    <a:bodyPr/>
                    <a:lstStyle/>
                    <a:p>
                      <a:pPr marL="0" marR="0" algn="ctr">
                        <a:lnSpc>
                          <a:spcPct val="115000"/>
                        </a:lnSpc>
                        <a:spcBef>
                          <a:spcPts val="300"/>
                        </a:spcBef>
                        <a:spcAft>
                          <a:spcPts val="300"/>
                        </a:spcAft>
                      </a:pPr>
                      <a:r>
                        <a:rPr lang="en-US" sz="1800" dirty="0">
                          <a:effectLst/>
                        </a:rPr>
                        <a:t>Grade HS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9.35%</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1.99%</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1.93%</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6206337"/>
                  </a:ext>
                </a:extLst>
              </a:tr>
            </a:tbl>
          </a:graphicData>
        </a:graphic>
      </p:graphicFrame>
    </p:spTree>
    <p:extLst>
      <p:ext uri="{BB962C8B-B14F-4D97-AF65-F5344CB8AC3E}">
        <p14:creationId xmlns:p14="http://schemas.microsoft.com/office/powerpoint/2010/main" val="3125610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225" y="95250"/>
            <a:ext cx="10058400" cy="1371600"/>
          </a:xfrm>
        </p:spPr>
        <p:txBody>
          <a:bodyPr>
            <a:normAutofit fontScale="90000"/>
          </a:bodyPr>
          <a:lstStyle/>
          <a:p>
            <a:pPr algn="ctr"/>
            <a:r>
              <a:rPr lang="en-US" dirty="0"/>
              <a:t>Statewide Assessment (Indicator 3)</a:t>
            </a:r>
          </a:p>
        </p:txBody>
      </p:sp>
      <p:sp>
        <p:nvSpPr>
          <p:cNvPr id="3" name="Content Placeholder 2"/>
          <p:cNvSpPr>
            <a:spLocks noGrp="1"/>
          </p:cNvSpPr>
          <p:nvPr>
            <p:ph idx="1"/>
          </p:nvPr>
        </p:nvSpPr>
        <p:spPr>
          <a:xfrm>
            <a:off x="885825" y="1828800"/>
            <a:ext cx="5000625" cy="3381375"/>
          </a:xfrm>
        </p:spPr>
        <p:style>
          <a:lnRef idx="2">
            <a:schemeClr val="accent6"/>
          </a:lnRef>
          <a:fillRef idx="1">
            <a:schemeClr val="lt1"/>
          </a:fillRef>
          <a:effectRef idx="0">
            <a:schemeClr val="accent6"/>
          </a:effectRef>
          <a:fontRef idx="minor">
            <a:schemeClr val="dk1"/>
          </a:fontRef>
        </p:style>
        <p:txBody>
          <a:bodyPr>
            <a:normAutofit/>
          </a:bodyPr>
          <a:lstStyle/>
          <a:p>
            <a:pPr marL="182880" marR="280035" indent="0">
              <a:lnSpc>
                <a:spcPct val="110000"/>
              </a:lnSpc>
              <a:spcBef>
                <a:spcPts val="605"/>
              </a:spcBef>
              <a:buNone/>
              <a:tabLst>
                <a:tab pos="545465" algn="l"/>
              </a:tabLst>
            </a:pPr>
            <a:r>
              <a:rPr lang="en-US" sz="2000" b="1" spc="-5" dirty="0">
                <a:latin typeface="Calibri" panose="020F0502020204030204" pitchFamily="34" charset="0"/>
                <a:cs typeface="Calibri" panose="020F0502020204030204" pitchFamily="34" charset="0"/>
              </a:rPr>
              <a:t>Formula</a:t>
            </a:r>
            <a:endParaRPr lang="en-US" sz="2000" b="1" dirty="0">
              <a:latin typeface="Calibri" panose="020F0502020204030204" pitchFamily="34" charset="0"/>
              <a:cs typeface="Calibri" panose="020F0502020204030204" pitchFamily="34" charset="0"/>
            </a:endParaRPr>
          </a:p>
          <a:p>
            <a:pPr marL="45720" indent="0" algn="ctr">
              <a:buNone/>
            </a:pPr>
            <a:r>
              <a:rPr lang="en-US" sz="1800" dirty="0">
                <a:effectLst/>
                <a:latin typeface="Calibri" panose="020F0502020204030204" pitchFamily="34" charset="0"/>
                <a:ea typeface="Calibri" panose="020F0502020204030204" pitchFamily="34" charset="0"/>
                <a:cs typeface="Calibri" panose="020F0502020204030204" pitchFamily="34" charset="0"/>
              </a:rPr>
              <a:t># of children with IEPs scoring at or above proficient against alternate academic achievement standards  </a:t>
            </a:r>
          </a:p>
          <a:p>
            <a:pPr marL="45720" indent="0" algn="ctr">
              <a:buNone/>
            </a:pPr>
            <a:r>
              <a:rPr lang="en-US" sz="1800" dirty="0">
                <a:effectLst/>
                <a:latin typeface="Calibri" panose="020F0502020204030204" pitchFamily="34" charset="0"/>
                <a:ea typeface="Calibri" panose="020F0502020204030204" pitchFamily="34" charset="0"/>
                <a:cs typeface="Calibri" panose="020F0502020204030204" pitchFamily="34" charset="0"/>
              </a:rPr>
              <a:t>total # of children with IEPs who received a valid score and for whom a proficiency level was assigned for the alternate assessment</a:t>
            </a:r>
            <a:endParaRPr lang="en-US" sz="1800" dirty="0">
              <a:latin typeface="Calibri" panose="020F0502020204030204" pitchFamily="34" charset="0"/>
              <a:cs typeface="Calibri" panose="020F0502020204030204" pitchFamily="34" charset="0"/>
            </a:endParaRPr>
          </a:p>
          <a:p>
            <a:endParaRPr lang="en-US" dirty="0"/>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32</a:t>
            </a:fld>
            <a:endParaRPr lang="en-US"/>
          </a:p>
        </p:txBody>
      </p:sp>
      <p:cxnSp>
        <p:nvCxnSpPr>
          <p:cNvPr id="7" name="Straight Connector 6">
            <a:extLst>
              <a:ext uri="{FF2B5EF4-FFF2-40B4-BE49-F238E27FC236}">
                <a16:creationId xmlns:a16="http://schemas.microsoft.com/office/drawing/2014/main" id="{ECD97BBF-0C54-43A8-8ADD-4D303D1C8A84}"/>
              </a:ext>
            </a:extLst>
          </p:cNvPr>
          <p:cNvCxnSpPr>
            <a:cxnSpLocks/>
          </p:cNvCxnSpPr>
          <p:nvPr/>
        </p:nvCxnSpPr>
        <p:spPr>
          <a:xfrm>
            <a:off x="1198485" y="3196331"/>
            <a:ext cx="4465468" cy="0"/>
          </a:xfrm>
          <a:prstGeom prst="line">
            <a:avLst/>
          </a:prstGeom>
        </p:spPr>
        <p:style>
          <a:lnRef idx="3">
            <a:schemeClr val="accent6"/>
          </a:lnRef>
          <a:fillRef idx="0">
            <a:schemeClr val="accent6"/>
          </a:fillRef>
          <a:effectRef idx="2">
            <a:schemeClr val="accent6"/>
          </a:effectRef>
          <a:fontRef idx="minor">
            <a:schemeClr val="tx1"/>
          </a:fontRef>
        </p:style>
      </p:cxnSp>
      <p:sp>
        <p:nvSpPr>
          <p:cNvPr id="11" name="Content Placeholder 2">
            <a:extLst>
              <a:ext uri="{FF2B5EF4-FFF2-40B4-BE49-F238E27FC236}">
                <a16:creationId xmlns:a16="http://schemas.microsoft.com/office/drawing/2014/main" id="{1FC0C0E7-AC7B-CAB9-9E34-0DDFDB1FC04F}"/>
              </a:ext>
            </a:extLst>
          </p:cNvPr>
          <p:cNvSpPr txBox="1">
            <a:spLocks/>
          </p:cNvSpPr>
          <p:nvPr/>
        </p:nvSpPr>
        <p:spPr>
          <a:xfrm>
            <a:off x="5817870" y="1828800"/>
            <a:ext cx="6115050" cy="4343400"/>
          </a:xfrm>
          <a:prstGeom prst="rect">
            <a:avLst/>
          </a:prstGeom>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274320" lvl="1" indent="0">
              <a:spcBef>
                <a:spcPts val="300"/>
              </a:spcBef>
              <a:spcAft>
                <a:spcPts val="300"/>
              </a:spcAft>
              <a:buNone/>
            </a:pPr>
            <a:r>
              <a:rPr lang="en-US" sz="2600" spc="-5" dirty="0"/>
              <a:t>C. </a:t>
            </a:r>
            <a:r>
              <a:rPr lang="en-US" sz="2400" dirty="0">
                <a:solidFill>
                  <a:srgbClr val="000000"/>
                </a:solidFill>
                <a:effectLst/>
                <a:ea typeface="Calibri" panose="020F0502020204030204" pitchFamily="34" charset="0"/>
                <a:cs typeface="Arial" panose="020B0604020202020204" pitchFamily="34" charset="0"/>
              </a:rPr>
              <a:t>Proficiency rate for children with IEPs against alternate academic achievement standards.</a:t>
            </a:r>
            <a:endParaRPr lang="en-US" sz="2400" dirty="0">
              <a:effectLst/>
              <a:ea typeface="Calibri" panose="020F0502020204030204" pitchFamily="34" charset="0"/>
              <a:cs typeface="Times New Roman" panose="02020603050405020304" pitchFamily="18" charset="0"/>
            </a:endParaRPr>
          </a:p>
          <a:p>
            <a:pPr marL="800100" marR="260985" lvl="1" indent="-342900">
              <a:spcBef>
                <a:spcPts val="595"/>
              </a:spcBef>
              <a:tabLst>
                <a:tab pos="507365" algn="l"/>
              </a:tabLst>
            </a:pPr>
            <a:r>
              <a:rPr lang="en-US" sz="2000" spc="-5" dirty="0"/>
              <a:t>New indicator in FFY2020</a:t>
            </a:r>
            <a:endParaRPr lang="en-US" sz="1800" spc="-5" dirty="0"/>
          </a:p>
          <a:p>
            <a:pPr marL="320040" lvl="1" indent="0">
              <a:buFont typeface="Garamond" pitchFamily="18" charset="0"/>
              <a:buNone/>
            </a:pPr>
            <a:endParaRPr lang="en-US" spc="-5" dirty="0"/>
          </a:p>
          <a:p>
            <a:endParaRPr lang="en-US" dirty="0"/>
          </a:p>
          <a:p>
            <a:endParaRPr lang="en-US" dirty="0"/>
          </a:p>
        </p:txBody>
      </p:sp>
    </p:spTree>
    <p:extLst>
      <p:ext uri="{BB962C8B-B14F-4D97-AF65-F5344CB8AC3E}">
        <p14:creationId xmlns:p14="http://schemas.microsoft.com/office/powerpoint/2010/main" val="34991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33</a:t>
            </a:fld>
            <a:endParaRPr lang="en-US"/>
          </a:p>
        </p:txBody>
      </p:sp>
      <p:sp>
        <p:nvSpPr>
          <p:cNvPr id="7" name="Content Placeholder 6">
            <a:extLst>
              <a:ext uri="{FF2B5EF4-FFF2-40B4-BE49-F238E27FC236}">
                <a16:creationId xmlns:a16="http://schemas.microsoft.com/office/drawing/2014/main" id="{3544F534-65E5-7C16-016E-28C7A53D855B}"/>
              </a:ext>
            </a:extLst>
          </p:cNvPr>
          <p:cNvSpPr>
            <a:spLocks noGrp="1"/>
          </p:cNvSpPr>
          <p:nvPr>
            <p:ph idx="1"/>
          </p:nvPr>
        </p:nvSpPr>
        <p:spPr>
          <a:xfrm>
            <a:off x="1066800" y="1464816"/>
            <a:ext cx="10058400" cy="4563122"/>
          </a:xfrm>
        </p:spPr>
        <p:txBody>
          <a:bodyPr/>
          <a:lstStyle/>
          <a:p>
            <a:r>
              <a:rPr lang="en-US" dirty="0"/>
              <a:t>Reading Assessment Proficiency vs. Alternate Assessment Proficiency Rates for Students with Disabilities</a:t>
            </a:r>
          </a:p>
          <a:p>
            <a:pPr marL="0" indent="0">
              <a:buNone/>
            </a:pPr>
            <a:endParaRPr lang="en-US" dirty="0"/>
          </a:p>
          <a:p>
            <a:endParaRPr lang="en-US" dirty="0"/>
          </a:p>
          <a:p>
            <a:endParaRPr lang="en-US" dirty="0"/>
          </a:p>
          <a:p>
            <a:endParaRPr lang="en-US" dirty="0"/>
          </a:p>
          <a:p>
            <a:endParaRPr lang="en-US" dirty="0"/>
          </a:p>
          <a:p>
            <a:r>
              <a:rPr lang="en-US" dirty="0"/>
              <a:t>Math Assessment Proficiency vs. Alternate Assessment Proficiency Rates for Students with Disabilities</a:t>
            </a:r>
          </a:p>
          <a:p>
            <a:endParaRPr lang="en-US" dirty="0"/>
          </a:p>
          <a:p>
            <a:endParaRPr lang="en-US" dirty="0"/>
          </a:p>
          <a:p>
            <a:endParaRPr lang="en-US" dirty="0"/>
          </a:p>
          <a:p>
            <a:endParaRPr lang="en-US" dirty="0"/>
          </a:p>
        </p:txBody>
      </p:sp>
      <p:sp>
        <p:nvSpPr>
          <p:cNvPr id="11" name="Title 1">
            <a:extLst>
              <a:ext uri="{FF2B5EF4-FFF2-40B4-BE49-F238E27FC236}">
                <a16:creationId xmlns:a16="http://schemas.microsoft.com/office/drawing/2014/main" id="{CCDFECD9-1CAF-C020-42F7-DA800D584FAE}"/>
              </a:ext>
            </a:extLst>
          </p:cNvPr>
          <p:cNvSpPr>
            <a:spLocks noGrp="1"/>
          </p:cNvSpPr>
          <p:nvPr>
            <p:ph type="title"/>
          </p:nvPr>
        </p:nvSpPr>
        <p:spPr>
          <a:xfrm>
            <a:off x="221942" y="83301"/>
            <a:ext cx="11710978" cy="1371600"/>
          </a:xfrm>
        </p:spPr>
        <p:txBody>
          <a:bodyPr>
            <a:normAutofit fontScale="90000"/>
          </a:bodyPr>
          <a:lstStyle/>
          <a:p>
            <a:pPr algn="ctr"/>
            <a:r>
              <a:rPr lang="en-US" dirty="0"/>
              <a:t>State Assessment Proficiency vs. Alternate Assessment Proficiency (Indicator 3C)</a:t>
            </a:r>
          </a:p>
        </p:txBody>
      </p:sp>
      <p:graphicFrame>
        <p:nvGraphicFramePr>
          <p:cNvPr id="2" name="Table 1">
            <a:extLst>
              <a:ext uri="{FF2B5EF4-FFF2-40B4-BE49-F238E27FC236}">
                <a16:creationId xmlns:a16="http://schemas.microsoft.com/office/drawing/2014/main" id="{B935F558-96C0-1F11-E426-B50CF5A8F12D}"/>
              </a:ext>
            </a:extLst>
          </p:cNvPr>
          <p:cNvGraphicFramePr>
            <a:graphicFrameLocks noGrp="1"/>
          </p:cNvGraphicFramePr>
          <p:nvPr>
            <p:extLst>
              <p:ext uri="{D42A27DB-BD31-4B8C-83A1-F6EECF244321}">
                <p14:modId xmlns:p14="http://schemas.microsoft.com/office/powerpoint/2010/main" val="3002375493"/>
              </p:ext>
            </p:extLst>
          </p:nvPr>
        </p:nvGraphicFramePr>
        <p:xfrm>
          <a:off x="2362126" y="2308218"/>
          <a:ext cx="6852896" cy="1689162"/>
        </p:xfrm>
        <a:graphic>
          <a:graphicData uri="http://schemas.openxmlformats.org/drawingml/2006/table">
            <a:tbl>
              <a:tblPr>
                <a:tableStyleId>{8A107856-5554-42FB-B03E-39F5DBC370BA}</a:tableStyleId>
              </a:tblPr>
              <a:tblGrid>
                <a:gridCol w="1628036">
                  <a:extLst>
                    <a:ext uri="{9D8B030D-6E8A-4147-A177-3AD203B41FA5}">
                      <a16:colId xmlns:a16="http://schemas.microsoft.com/office/drawing/2014/main" val="3933521976"/>
                    </a:ext>
                  </a:extLst>
                </a:gridCol>
                <a:gridCol w="1575613">
                  <a:extLst>
                    <a:ext uri="{9D8B030D-6E8A-4147-A177-3AD203B41FA5}">
                      <a16:colId xmlns:a16="http://schemas.microsoft.com/office/drawing/2014/main" val="858189410"/>
                    </a:ext>
                  </a:extLst>
                </a:gridCol>
                <a:gridCol w="2195956">
                  <a:extLst>
                    <a:ext uri="{9D8B030D-6E8A-4147-A177-3AD203B41FA5}">
                      <a16:colId xmlns:a16="http://schemas.microsoft.com/office/drawing/2014/main" val="967178766"/>
                    </a:ext>
                  </a:extLst>
                </a:gridCol>
                <a:gridCol w="1453291">
                  <a:extLst>
                    <a:ext uri="{9D8B030D-6E8A-4147-A177-3AD203B41FA5}">
                      <a16:colId xmlns:a16="http://schemas.microsoft.com/office/drawing/2014/main" val="1855052722"/>
                    </a:ext>
                  </a:extLst>
                </a:gridCol>
              </a:tblGrid>
              <a:tr h="361759">
                <a:tc>
                  <a:txBody>
                    <a:bodyPr/>
                    <a:lstStyle/>
                    <a:p>
                      <a:pPr marL="0" marR="0" algn="ctr">
                        <a:lnSpc>
                          <a:spcPct val="115000"/>
                        </a:lnSpc>
                        <a:spcBef>
                          <a:spcPts val="300"/>
                        </a:spcBef>
                        <a:spcAft>
                          <a:spcPts val="300"/>
                        </a:spcAft>
                      </a:pPr>
                      <a:r>
                        <a:rPr lang="en-US" sz="1800" dirty="0">
                          <a:effectLst/>
                        </a:rPr>
                        <a:t>Grade</a:t>
                      </a:r>
                    </a:p>
                  </a:txBody>
                  <a:tcPr marL="68580" marR="68580" marT="0" marB="0" anchor="b"/>
                </a:tc>
                <a:tc>
                  <a:txBody>
                    <a:bodyPr/>
                    <a:lstStyle/>
                    <a:p>
                      <a:pPr marL="0" marR="0" algn="ctr">
                        <a:lnSpc>
                          <a:spcPct val="115000"/>
                        </a:lnSpc>
                        <a:spcBef>
                          <a:spcPts val="300"/>
                        </a:spcBef>
                        <a:spcAft>
                          <a:spcPts val="300"/>
                        </a:spcAft>
                      </a:pPr>
                      <a:r>
                        <a:rPr lang="en-US" sz="1800">
                          <a:effectLst/>
                        </a:rPr>
                        <a:t>FFY 2020 Data</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a:effectLst/>
                        </a:rPr>
                        <a:t>FFY 2021 Target</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a:effectLst/>
                        </a:rPr>
                        <a:t>FFY 2021 Data</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138996598"/>
                  </a:ext>
                </a:extLst>
              </a:tr>
              <a:tr h="361759">
                <a:tc>
                  <a:txBody>
                    <a:bodyPr/>
                    <a:lstStyle/>
                    <a:p>
                      <a:pPr marL="0" marR="0" algn="ctr">
                        <a:lnSpc>
                          <a:spcPct val="115000"/>
                        </a:lnSpc>
                        <a:spcBef>
                          <a:spcPts val="300"/>
                        </a:spcBef>
                        <a:spcAft>
                          <a:spcPts val="300"/>
                        </a:spcAft>
                      </a:pPr>
                      <a:r>
                        <a:rPr lang="en-US" sz="1800" dirty="0">
                          <a:effectLst/>
                        </a:rPr>
                        <a:t>Grade 4</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800">
                          <a:effectLst/>
                        </a:rPr>
                        <a:t>7.69%</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800">
                          <a:effectLst/>
                        </a:rPr>
                        <a:t>8.14%</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800">
                          <a:effectLst/>
                        </a:rPr>
                        <a:t>15.21%</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4843551"/>
                  </a:ext>
                </a:extLst>
              </a:tr>
              <a:tr h="361759">
                <a:tc>
                  <a:txBody>
                    <a:bodyPr/>
                    <a:lstStyle/>
                    <a:p>
                      <a:pPr marL="0" marR="0" algn="ctr">
                        <a:lnSpc>
                          <a:spcPct val="115000"/>
                        </a:lnSpc>
                        <a:spcBef>
                          <a:spcPts val="300"/>
                        </a:spcBef>
                        <a:spcAft>
                          <a:spcPts val="300"/>
                        </a:spcAft>
                      </a:pPr>
                      <a:r>
                        <a:rPr lang="en-US" sz="1800">
                          <a:effectLst/>
                        </a:rPr>
                        <a:t>Grade 8</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800">
                          <a:effectLst/>
                        </a:rPr>
                        <a:t>7.55%</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800">
                          <a:effectLst/>
                        </a:rPr>
                        <a:t>8.00%</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800">
                          <a:effectLst/>
                        </a:rPr>
                        <a:t>25.39%</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0440713"/>
                  </a:ext>
                </a:extLst>
              </a:tr>
              <a:tr h="361759">
                <a:tc>
                  <a:txBody>
                    <a:bodyPr/>
                    <a:lstStyle/>
                    <a:p>
                      <a:pPr marL="0" marR="0" algn="ctr">
                        <a:lnSpc>
                          <a:spcPct val="115000"/>
                        </a:lnSpc>
                        <a:spcBef>
                          <a:spcPts val="300"/>
                        </a:spcBef>
                        <a:spcAft>
                          <a:spcPts val="300"/>
                        </a:spcAft>
                      </a:pPr>
                      <a:r>
                        <a:rPr lang="en-US" sz="1800" dirty="0">
                          <a:effectLst/>
                        </a:rPr>
                        <a:t>Grade HS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800" dirty="0">
                          <a:effectLst/>
                        </a:rPr>
                        <a:t>35.71%</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800" dirty="0">
                          <a:effectLst/>
                        </a:rPr>
                        <a:t>36.16%</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800" dirty="0">
                          <a:effectLst/>
                        </a:rPr>
                        <a:t>32.92%</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7170486"/>
                  </a:ext>
                </a:extLst>
              </a:tr>
            </a:tbl>
          </a:graphicData>
        </a:graphic>
      </p:graphicFrame>
      <p:graphicFrame>
        <p:nvGraphicFramePr>
          <p:cNvPr id="3" name="Table 2">
            <a:extLst>
              <a:ext uri="{FF2B5EF4-FFF2-40B4-BE49-F238E27FC236}">
                <a16:creationId xmlns:a16="http://schemas.microsoft.com/office/drawing/2014/main" id="{8C5EF00B-81F2-D91C-5CBB-363A006C88D5}"/>
              </a:ext>
            </a:extLst>
          </p:cNvPr>
          <p:cNvGraphicFramePr>
            <a:graphicFrameLocks noGrp="1"/>
          </p:cNvGraphicFramePr>
          <p:nvPr>
            <p:extLst>
              <p:ext uri="{D42A27DB-BD31-4B8C-83A1-F6EECF244321}">
                <p14:modId xmlns:p14="http://schemas.microsoft.com/office/powerpoint/2010/main" val="1537507408"/>
              </p:ext>
            </p:extLst>
          </p:nvPr>
        </p:nvGraphicFramePr>
        <p:xfrm>
          <a:off x="2427514" y="4740404"/>
          <a:ext cx="6787508" cy="1567267"/>
        </p:xfrm>
        <a:graphic>
          <a:graphicData uri="http://schemas.openxmlformats.org/drawingml/2006/table">
            <a:tbl>
              <a:tblPr>
                <a:tableStyleId>{8A107856-5554-42FB-B03E-39F5DBC370BA}</a:tableStyleId>
              </a:tblPr>
              <a:tblGrid>
                <a:gridCol w="1574223">
                  <a:extLst>
                    <a:ext uri="{9D8B030D-6E8A-4147-A177-3AD203B41FA5}">
                      <a16:colId xmlns:a16="http://schemas.microsoft.com/office/drawing/2014/main" val="576202284"/>
                    </a:ext>
                  </a:extLst>
                </a:gridCol>
                <a:gridCol w="1552586">
                  <a:extLst>
                    <a:ext uri="{9D8B030D-6E8A-4147-A177-3AD203B41FA5}">
                      <a16:colId xmlns:a16="http://schemas.microsoft.com/office/drawing/2014/main" val="496200125"/>
                    </a:ext>
                  </a:extLst>
                </a:gridCol>
                <a:gridCol w="2199497">
                  <a:extLst>
                    <a:ext uri="{9D8B030D-6E8A-4147-A177-3AD203B41FA5}">
                      <a16:colId xmlns:a16="http://schemas.microsoft.com/office/drawing/2014/main" val="672895644"/>
                    </a:ext>
                  </a:extLst>
                </a:gridCol>
                <a:gridCol w="1461202">
                  <a:extLst>
                    <a:ext uri="{9D8B030D-6E8A-4147-A177-3AD203B41FA5}">
                      <a16:colId xmlns:a16="http://schemas.microsoft.com/office/drawing/2014/main" val="3494817850"/>
                    </a:ext>
                  </a:extLst>
                </a:gridCol>
              </a:tblGrid>
              <a:tr h="644287">
                <a:tc>
                  <a:txBody>
                    <a:bodyPr/>
                    <a:lstStyle/>
                    <a:p>
                      <a:pPr marL="0" marR="0" algn="ctr">
                        <a:lnSpc>
                          <a:spcPct val="115000"/>
                        </a:lnSpc>
                        <a:spcBef>
                          <a:spcPts val="300"/>
                        </a:spcBef>
                        <a:spcAft>
                          <a:spcPts val="300"/>
                        </a:spcAft>
                      </a:pPr>
                      <a:r>
                        <a:rPr lang="en-US" sz="1800" dirty="0">
                          <a:effectLst/>
                        </a:rPr>
                        <a:t>Grade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dirty="0">
                          <a:effectLst/>
                        </a:rPr>
                        <a:t>FFY 2020 Data</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dirty="0">
                          <a:effectLst/>
                        </a:rPr>
                        <a:t>FFY 2021 Target</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dirty="0">
                          <a:effectLst/>
                        </a:rPr>
                        <a:t>FFY 2021 Data</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94425712"/>
                  </a:ext>
                </a:extLst>
              </a:tr>
              <a:tr h="307660">
                <a:tc>
                  <a:txBody>
                    <a:bodyPr/>
                    <a:lstStyle/>
                    <a:p>
                      <a:pPr marL="0" marR="0" algn="ctr">
                        <a:lnSpc>
                          <a:spcPct val="115000"/>
                        </a:lnSpc>
                        <a:spcBef>
                          <a:spcPts val="300"/>
                        </a:spcBef>
                        <a:spcAft>
                          <a:spcPts val="300"/>
                        </a:spcAft>
                      </a:pPr>
                      <a:r>
                        <a:rPr lang="en-US" sz="1800" dirty="0">
                          <a:effectLst/>
                        </a:rPr>
                        <a:t>Grade 4</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800">
                          <a:effectLst/>
                        </a:rPr>
                        <a:t>13.21%</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13.62%</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40.55%</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7702728"/>
                  </a:ext>
                </a:extLst>
              </a:tr>
              <a:tr h="307660">
                <a:tc>
                  <a:txBody>
                    <a:bodyPr/>
                    <a:lstStyle/>
                    <a:p>
                      <a:pPr marL="0" marR="0" algn="ctr">
                        <a:lnSpc>
                          <a:spcPct val="115000"/>
                        </a:lnSpc>
                        <a:spcBef>
                          <a:spcPts val="300"/>
                        </a:spcBef>
                        <a:spcAft>
                          <a:spcPts val="300"/>
                        </a:spcAft>
                      </a:pPr>
                      <a:r>
                        <a:rPr lang="en-US" sz="1800">
                          <a:effectLst/>
                        </a:rPr>
                        <a:t>Grade 8</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800">
                          <a:effectLst/>
                        </a:rPr>
                        <a:t>1.92%</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2.33%</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7.42%</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46781818"/>
                  </a:ext>
                </a:extLst>
              </a:tr>
              <a:tr h="307660">
                <a:tc>
                  <a:txBody>
                    <a:bodyPr/>
                    <a:lstStyle/>
                    <a:p>
                      <a:pPr marL="0" marR="0" algn="ctr">
                        <a:lnSpc>
                          <a:spcPct val="115000"/>
                        </a:lnSpc>
                        <a:spcBef>
                          <a:spcPts val="300"/>
                        </a:spcBef>
                        <a:spcAft>
                          <a:spcPts val="300"/>
                        </a:spcAft>
                      </a:pPr>
                      <a:r>
                        <a:rPr lang="en-US" sz="1800" dirty="0">
                          <a:effectLst/>
                        </a:rPr>
                        <a:t>Grade HS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800" dirty="0">
                          <a:effectLst/>
                        </a:rPr>
                        <a:t>29.63%</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30.04%</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26.34%</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5328786"/>
                  </a:ext>
                </a:extLst>
              </a:tr>
            </a:tbl>
          </a:graphicData>
        </a:graphic>
      </p:graphicFrame>
    </p:spTree>
    <p:extLst>
      <p:ext uri="{BB962C8B-B14F-4D97-AF65-F5344CB8AC3E}">
        <p14:creationId xmlns:p14="http://schemas.microsoft.com/office/powerpoint/2010/main" val="2805289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225" y="95250"/>
            <a:ext cx="10058400" cy="1371600"/>
          </a:xfrm>
        </p:spPr>
        <p:txBody>
          <a:bodyPr>
            <a:normAutofit fontScale="90000"/>
          </a:bodyPr>
          <a:lstStyle/>
          <a:p>
            <a:pPr algn="ctr"/>
            <a:r>
              <a:rPr lang="en-US" dirty="0"/>
              <a:t>Statewide Assessment (Indicator 3)</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34</a:t>
            </a:fld>
            <a:endParaRPr lang="en-US"/>
          </a:p>
        </p:txBody>
      </p:sp>
      <p:sp>
        <p:nvSpPr>
          <p:cNvPr id="6" name="Content Placeholder 2">
            <a:extLst>
              <a:ext uri="{FF2B5EF4-FFF2-40B4-BE49-F238E27FC236}">
                <a16:creationId xmlns:a16="http://schemas.microsoft.com/office/drawing/2014/main" id="{2A090B92-5142-410D-BC0A-78F76B138E61}"/>
              </a:ext>
            </a:extLst>
          </p:cNvPr>
          <p:cNvSpPr txBox="1">
            <a:spLocks/>
          </p:cNvSpPr>
          <p:nvPr/>
        </p:nvSpPr>
        <p:spPr>
          <a:xfrm>
            <a:off x="769756" y="1738312"/>
            <a:ext cx="5000625" cy="3381375"/>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sz="1800" dirty="0">
                <a:ea typeface="Calibri" panose="020F0502020204030204" pitchFamily="34" charset="0"/>
              </a:rPr>
              <a:t>P</a:t>
            </a:r>
            <a:r>
              <a:rPr lang="en-US" sz="1800" dirty="0">
                <a:effectLst/>
                <a:ea typeface="Calibri" panose="020F0502020204030204" pitchFamily="34" charset="0"/>
              </a:rPr>
              <a:t>roficiency rate for children with IEPs scoring at or above proficient against grade level academic achievement standards for the 2020-2021 school year </a:t>
            </a:r>
            <a:r>
              <a:rPr lang="en-US" sz="2000" b="1" dirty="0">
                <a:effectLst/>
                <a:ea typeface="Calibri" panose="020F0502020204030204" pitchFamily="34" charset="0"/>
              </a:rPr>
              <a:t>-</a:t>
            </a:r>
            <a:r>
              <a:rPr lang="en-US" sz="1800" dirty="0">
                <a:effectLst/>
                <a:ea typeface="Calibri" panose="020F0502020204030204" pitchFamily="34" charset="0"/>
              </a:rPr>
              <a:t> Proficiency rate for all students scoring at or above proficient against grade level academic achievement standards for the 2020-2021 school year </a:t>
            </a:r>
            <a:endParaRPr lang="en-US" dirty="0"/>
          </a:p>
          <a:p>
            <a:endParaRPr lang="en-US" dirty="0"/>
          </a:p>
        </p:txBody>
      </p:sp>
      <p:sp>
        <p:nvSpPr>
          <p:cNvPr id="11" name="Content Placeholder 2">
            <a:extLst>
              <a:ext uri="{FF2B5EF4-FFF2-40B4-BE49-F238E27FC236}">
                <a16:creationId xmlns:a16="http://schemas.microsoft.com/office/drawing/2014/main" id="{28E0523D-4E86-A12A-D848-4DBA1D25D2FE}"/>
              </a:ext>
            </a:extLst>
          </p:cNvPr>
          <p:cNvSpPr txBox="1">
            <a:spLocks/>
          </p:cNvSpPr>
          <p:nvPr/>
        </p:nvSpPr>
        <p:spPr>
          <a:xfrm>
            <a:off x="5817870" y="1828800"/>
            <a:ext cx="6115050" cy="4343400"/>
          </a:xfrm>
          <a:prstGeom prst="rect">
            <a:avLst/>
          </a:prstGeom>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182880" marR="140970" indent="0">
              <a:spcBef>
                <a:spcPts val="0"/>
              </a:spcBef>
              <a:buNone/>
              <a:tabLst>
                <a:tab pos="507365" algn="l"/>
              </a:tabLst>
            </a:pPr>
            <a:r>
              <a:rPr lang="en-US" sz="2800" spc="-5" dirty="0"/>
              <a:t>D. Gap in proficiency rates for</a:t>
            </a:r>
            <a:r>
              <a:rPr lang="en-US" sz="2800" spc="-100" dirty="0"/>
              <a:t> </a:t>
            </a:r>
            <a:r>
              <a:rPr lang="en-US" sz="2800" spc="-5" dirty="0"/>
              <a:t>children with IEPs and all students against grade level academic achievement standards.</a:t>
            </a:r>
          </a:p>
          <a:p>
            <a:pPr marL="800100" marR="260985" lvl="1" indent="-342900">
              <a:spcBef>
                <a:spcPts val="595"/>
              </a:spcBef>
              <a:tabLst>
                <a:tab pos="507365" algn="l"/>
              </a:tabLst>
            </a:pPr>
            <a:r>
              <a:rPr lang="en-US" sz="2000" spc="-5" dirty="0"/>
              <a:t>New indicator in FFY2020</a:t>
            </a:r>
            <a:endParaRPr lang="en-US" sz="1800" spc="-5" dirty="0"/>
          </a:p>
          <a:p>
            <a:pPr marL="320040" lvl="1" indent="0">
              <a:buFont typeface="Garamond" pitchFamily="18" charset="0"/>
              <a:buNone/>
            </a:pPr>
            <a:endParaRPr lang="en-US" spc="-5" dirty="0"/>
          </a:p>
          <a:p>
            <a:endParaRPr lang="en-US" dirty="0"/>
          </a:p>
          <a:p>
            <a:endParaRPr lang="en-US" dirty="0"/>
          </a:p>
        </p:txBody>
      </p:sp>
    </p:spTree>
    <p:extLst>
      <p:ext uri="{BB962C8B-B14F-4D97-AF65-F5344CB8AC3E}">
        <p14:creationId xmlns:p14="http://schemas.microsoft.com/office/powerpoint/2010/main" val="597118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35</a:t>
            </a:fld>
            <a:endParaRPr lang="en-US"/>
          </a:p>
        </p:txBody>
      </p:sp>
      <p:sp>
        <p:nvSpPr>
          <p:cNvPr id="7" name="Content Placeholder 6">
            <a:extLst>
              <a:ext uri="{FF2B5EF4-FFF2-40B4-BE49-F238E27FC236}">
                <a16:creationId xmlns:a16="http://schemas.microsoft.com/office/drawing/2014/main" id="{3544F534-65E5-7C16-016E-28C7A53D855B}"/>
              </a:ext>
            </a:extLst>
          </p:cNvPr>
          <p:cNvSpPr>
            <a:spLocks noGrp="1"/>
          </p:cNvSpPr>
          <p:nvPr>
            <p:ph idx="1"/>
          </p:nvPr>
        </p:nvSpPr>
        <p:spPr>
          <a:xfrm>
            <a:off x="1066800" y="1464816"/>
            <a:ext cx="10058400" cy="4563122"/>
          </a:xfrm>
        </p:spPr>
        <p:txBody>
          <a:bodyPr/>
          <a:lstStyle/>
          <a:p>
            <a:r>
              <a:rPr lang="en-US" dirty="0"/>
              <a:t>Reading Assessment Proficiency Rates for Students with Disabilities vs. All Students</a:t>
            </a:r>
          </a:p>
          <a:p>
            <a:pPr marL="0" indent="0">
              <a:buNone/>
            </a:pPr>
            <a:endParaRPr lang="en-US" dirty="0"/>
          </a:p>
          <a:p>
            <a:endParaRPr lang="en-US" dirty="0"/>
          </a:p>
          <a:p>
            <a:endParaRPr lang="en-US" dirty="0"/>
          </a:p>
          <a:p>
            <a:endParaRPr lang="en-US" dirty="0"/>
          </a:p>
          <a:p>
            <a:endParaRPr lang="en-US" dirty="0"/>
          </a:p>
          <a:p>
            <a:r>
              <a:rPr lang="en-US" dirty="0"/>
              <a:t>Math Assessment Proficiency Rates for Students with Disabilities vs. All Students</a:t>
            </a:r>
          </a:p>
          <a:p>
            <a:endParaRPr lang="en-US" dirty="0"/>
          </a:p>
          <a:p>
            <a:endParaRPr lang="en-US" dirty="0"/>
          </a:p>
          <a:p>
            <a:endParaRPr lang="en-US" dirty="0"/>
          </a:p>
        </p:txBody>
      </p:sp>
      <p:sp>
        <p:nvSpPr>
          <p:cNvPr id="11" name="Title 1">
            <a:extLst>
              <a:ext uri="{FF2B5EF4-FFF2-40B4-BE49-F238E27FC236}">
                <a16:creationId xmlns:a16="http://schemas.microsoft.com/office/drawing/2014/main" id="{CCDFECD9-1CAF-C020-42F7-DA800D584FAE}"/>
              </a:ext>
            </a:extLst>
          </p:cNvPr>
          <p:cNvSpPr>
            <a:spLocks noGrp="1"/>
          </p:cNvSpPr>
          <p:nvPr>
            <p:ph type="title"/>
          </p:nvPr>
        </p:nvSpPr>
        <p:spPr>
          <a:xfrm>
            <a:off x="221942" y="83301"/>
            <a:ext cx="11710978" cy="1371600"/>
          </a:xfrm>
        </p:spPr>
        <p:txBody>
          <a:bodyPr>
            <a:normAutofit fontScale="90000"/>
          </a:bodyPr>
          <a:lstStyle/>
          <a:p>
            <a:pPr algn="ctr"/>
            <a:r>
              <a:rPr lang="en-US" dirty="0"/>
              <a:t>State Assessment Proficiency Achievement Gap SWDs vs. All Students(Indicator 3D)</a:t>
            </a:r>
          </a:p>
        </p:txBody>
      </p:sp>
      <p:graphicFrame>
        <p:nvGraphicFramePr>
          <p:cNvPr id="6" name="Table 5">
            <a:extLst>
              <a:ext uri="{FF2B5EF4-FFF2-40B4-BE49-F238E27FC236}">
                <a16:creationId xmlns:a16="http://schemas.microsoft.com/office/drawing/2014/main" id="{90E3D858-B323-42C7-FEBE-07F55AFB1B1E}"/>
              </a:ext>
            </a:extLst>
          </p:cNvPr>
          <p:cNvGraphicFramePr>
            <a:graphicFrameLocks noGrp="1"/>
          </p:cNvGraphicFramePr>
          <p:nvPr>
            <p:extLst>
              <p:ext uri="{D42A27DB-BD31-4B8C-83A1-F6EECF244321}">
                <p14:modId xmlns:p14="http://schemas.microsoft.com/office/powerpoint/2010/main" val="899811658"/>
              </p:ext>
            </p:extLst>
          </p:nvPr>
        </p:nvGraphicFramePr>
        <p:xfrm>
          <a:off x="1559858" y="1985853"/>
          <a:ext cx="8716256" cy="1687912"/>
        </p:xfrm>
        <a:graphic>
          <a:graphicData uri="http://schemas.openxmlformats.org/drawingml/2006/table">
            <a:tbl>
              <a:tblPr>
                <a:tableStyleId>{C4B1156A-380E-4F78-BDF5-A606A8083BF9}</a:tableStyleId>
              </a:tblPr>
              <a:tblGrid>
                <a:gridCol w="1998106">
                  <a:extLst>
                    <a:ext uri="{9D8B030D-6E8A-4147-A177-3AD203B41FA5}">
                      <a16:colId xmlns:a16="http://schemas.microsoft.com/office/drawing/2014/main" val="982777028"/>
                    </a:ext>
                  </a:extLst>
                </a:gridCol>
                <a:gridCol w="2236494">
                  <a:extLst>
                    <a:ext uri="{9D8B030D-6E8A-4147-A177-3AD203B41FA5}">
                      <a16:colId xmlns:a16="http://schemas.microsoft.com/office/drawing/2014/main" val="922503322"/>
                    </a:ext>
                  </a:extLst>
                </a:gridCol>
                <a:gridCol w="2240828">
                  <a:extLst>
                    <a:ext uri="{9D8B030D-6E8A-4147-A177-3AD203B41FA5}">
                      <a16:colId xmlns:a16="http://schemas.microsoft.com/office/drawing/2014/main" val="2866059332"/>
                    </a:ext>
                  </a:extLst>
                </a:gridCol>
                <a:gridCol w="2240828">
                  <a:extLst>
                    <a:ext uri="{9D8B030D-6E8A-4147-A177-3AD203B41FA5}">
                      <a16:colId xmlns:a16="http://schemas.microsoft.com/office/drawing/2014/main" val="1806772486"/>
                    </a:ext>
                  </a:extLst>
                </a:gridCol>
              </a:tblGrid>
              <a:tr h="822661">
                <a:tc>
                  <a:txBody>
                    <a:bodyPr/>
                    <a:lstStyle/>
                    <a:p>
                      <a:pPr marL="0" marR="0" algn="ctr">
                        <a:lnSpc>
                          <a:spcPct val="115000"/>
                        </a:lnSpc>
                        <a:spcBef>
                          <a:spcPts val="300"/>
                        </a:spcBef>
                        <a:spcAft>
                          <a:spcPts val="300"/>
                        </a:spcAft>
                      </a:pPr>
                      <a:r>
                        <a:rPr lang="en-US" sz="1800" b="1" dirty="0">
                          <a:effectLst/>
                        </a:rPr>
                        <a:t>Group Name</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rPr>
                        <a:t>FFY 2020 Data</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rPr>
                        <a:t>FFY 2021 Target</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rPr>
                        <a:t>FFY 2021 Data</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14502260"/>
                  </a:ext>
                </a:extLst>
              </a:tr>
              <a:tr h="191759">
                <a:tc>
                  <a:txBody>
                    <a:bodyPr/>
                    <a:lstStyle/>
                    <a:p>
                      <a:pPr marL="0" marR="0" algn="ctr">
                        <a:lnSpc>
                          <a:spcPct val="115000"/>
                        </a:lnSpc>
                        <a:spcBef>
                          <a:spcPts val="300"/>
                        </a:spcBef>
                        <a:spcAft>
                          <a:spcPts val="300"/>
                        </a:spcAft>
                      </a:pPr>
                      <a:r>
                        <a:rPr lang="en-US" sz="1800" dirty="0">
                          <a:effectLst/>
                        </a:rPr>
                        <a:t>Grade 4</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39.82</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39.42</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27.02</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91586689"/>
                  </a:ext>
                </a:extLst>
              </a:tr>
              <a:tr h="191759">
                <a:tc>
                  <a:txBody>
                    <a:bodyPr/>
                    <a:lstStyle/>
                    <a:p>
                      <a:pPr marL="0" marR="0" algn="ctr">
                        <a:lnSpc>
                          <a:spcPct val="115000"/>
                        </a:lnSpc>
                        <a:spcBef>
                          <a:spcPts val="300"/>
                        </a:spcBef>
                        <a:spcAft>
                          <a:spcPts val="300"/>
                        </a:spcAft>
                      </a:pPr>
                      <a:r>
                        <a:rPr lang="en-US" sz="1800">
                          <a:effectLst/>
                        </a:rPr>
                        <a:t>Grade 8</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31.27</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31.27</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26.27</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29609875"/>
                  </a:ext>
                </a:extLst>
              </a:tr>
              <a:tr h="191759">
                <a:tc>
                  <a:txBody>
                    <a:bodyPr/>
                    <a:lstStyle/>
                    <a:p>
                      <a:pPr marL="0" marR="0" algn="ctr">
                        <a:lnSpc>
                          <a:spcPct val="115000"/>
                        </a:lnSpc>
                        <a:spcBef>
                          <a:spcPts val="300"/>
                        </a:spcBef>
                        <a:spcAft>
                          <a:spcPts val="300"/>
                        </a:spcAft>
                      </a:pPr>
                      <a:r>
                        <a:rPr lang="en-US" sz="1800" dirty="0">
                          <a:effectLst/>
                        </a:rPr>
                        <a:t>Grade HS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39.45</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39.45</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26.79</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6082141"/>
                  </a:ext>
                </a:extLst>
              </a:tr>
            </a:tbl>
          </a:graphicData>
        </a:graphic>
      </p:graphicFrame>
      <p:graphicFrame>
        <p:nvGraphicFramePr>
          <p:cNvPr id="8" name="Table 7">
            <a:extLst>
              <a:ext uri="{FF2B5EF4-FFF2-40B4-BE49-F238E27FC236}">
                <a16:creationId xmlns:a16="http://schemas.microsoft.com/office/drawing/2014/main" id="{C3EF66F9-E926-7D93-29AB-1E1E7E116CEF}"/>
              </a:ext>
            </a:extLst>
          </p:cNvPr>
          <p:cNvGraphicFramePr>
            <a:graphicFrameLocks noGrp="1"/>
          </p:cNvGraphicFramePr>
          <p:nvPr>
            <p:extLst>
              <p:ext uri="{D42A27DB-BD31-4B8C-83A1-F6EECF244321}">
                <p14:modId xmlns:p14="http://schemas.microsoft.com/office/powerpoint/2010/main" val="422139405"/>
              </p:ext>
            </p:extLst>
          </p:nvPr>
        </p:nvGraphicFramePr>
        <p:xfrm>
          <a:off x="1559858" y="4257786"/>
          <a:ext cx="8563856" cy="1765425"/>
        </p:xfrm>
        <a:graphic>
          <a:graphicData uri="http://schemas.openxmlformats.org/drawingml/2006/table">
            <a:tbl>
              <a:tblPr>
                <a:tableStyleId>{C4B1156A-380E-4F78-BDF5-A606A8083BF9}</a:tableStyleId>
              </a:tblPr>
              <a:tblGrid>
                <a:gridCol w="1988885">
                  <a:extLst>
                    <a:ext uri="{9D8B030D-6E8A-4147-A177-3AD203B41FA5}">
                      <a16:colId xmlns:a16="http://schemas.microsoft.com/office/drawing/2014/main" val="1011466643"/>
                    </a:ext>
                  </a:extLst>
                </a:gridCol>
                <a:gridCol w="2191657">
                  <a:extLst>
                    <a:ext uri="{9D8B030D-6E8A-4147-A177-3AD203B41FA5}">
                      <a16:colId xmlns:a16="http://schemas.microsoft.com/office/drawing/2014/main" val="3725443932"/>
                    </a:ext>
                  </a:extLst>
                </a:gridCol>
                <a:gridCol w="2191657">
                  <a:extLst>
                    <a:ext uri="{9D8B030D-6E8A-4147-A177-3AD203B41FA5}">
                      <a16:colId xmlns:a16="http://schemas.microsoft.com/office/drawing/2014/main" val="2741244175"/>
                    </a:ext>
                  </a:extLst>
                </a:gridCol>
                <a:gridCol w="2191657">
                  <a:extLst>
                    <a:ext uri="{9D8B030D-6E8A-4147-A177-3AD203B41FA5}">
                      <a16:colId xmlns:a16="http://schemas.microsoft.com/office/drawing/2014/main" val="1019756703"/>
                    </a:ext>
                  </a:extLst>
                </a:gridCol>
              </a:tblGrid>
              <a:tr h="575471">
                <a:tc>
                  <a:txBody>
                    <a:bodyPr/>
                    <a:lstStyle/>
                    <a:p>
                      <a:pPr marL="0" marR="0" algn="ctr">
                        <a:lnSpc>
                          <a:spcPct val="115000"/>
                        </a:lnSpc>
                        <a:spcBef>
                          <a:spcPts val="300"/>
                        </a:spcBef>
                        <a:spcAft>
                          <a:spcPts val="300"/>
                        </a:spcAft>
                      </a:pPr>
                      <a:r>
                        <a:rPr lang="en-US" sz="1800" b="1" dirty="0">
                          <a:effectLst/>
                        </a:rPr>
                        <a:t>Group Name</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rPr>
                        <a:t>FFY 2020 Data</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rPr>
                        <a:t>FFY 2021 Target</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300"/>
                        </a:spcBef>
                        <a:spcAft>
                          <a:spcPts val="300"/>
                        </a:spcAft>
                      </a:pPr>
                      <a:r>
                        <a:rPr lang="en-US" sz="1800" b="1" dirty="0">
                          <a:effectLst/>
                        </a:rPr>
                        <a:t>FFY 2021 Data</a:t>
                      </a: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77144756"/>
                  </a:ext>
                </a:extLst>
              </a:tr>
              <a:tr h="359229">
                <a:tc>
                  <a:txBody>
                    <a:bodyPr/>
                    <a:lstStyle/>
                    <a:p>
                      <a:pPr marL="0" marR="0" algn="ctr">
                        <a:lnSpc>
                          <a:spcPct val="115000"/>
                        </a:lnSpc>
                        <a:spcBef>
                          <a:spcPts val="300"/>
                        </a:spcBef>
                        <a:spcAft>
                          <a:spcPts val="300"/>
                        </a:spcAft>
                      </a:pPr>
                      <a:r>
                        <a:rPr lang="en-US" sz="1800" dirty="0">
                          <a:effectLst/>
                        </a:rPr>
                        <a:t>Grade 4</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11.15</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11.15</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18.29</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41710089"/>
                  </a:ext>
                </a:extLst>
              </a:tr>
              <a:tr h="454453">
                <a:tc>
                  <a:txBody>
                    <a:bodyPr/>
                    <a:lstStyle/>
                    <a:p>
                      <a:pPr marL="0" marR="0" algn="ctr">
                        <a:lnSpc>
                          <a:spcPct val="115000"/>
                        </a:lnSpc>
                        <a:spcBef>
                          <a:spcPts val="300"/>
                        </a:spcBef>
                        <a:spcAft>
                          <a:spcPts val="300"/>
                        </a:spcAft>
                      </a:pPr>
                      <a:r>
                        <a:rPr lang="en-US" sz="1800">
                          <a:effectLst/>
                        </a:rPr>
                        <a:t>Grade 8</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10.07</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10.07</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17.01</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86298893"/>
                  </a:ext>
                </a:extLst>
              </a:tr>
              <a:tr h="376272">
                <a:tc>
                  <a:txBody>
                    <a:bodyPr/>
                    <a:lstStyle/>
                    <a:p>
                      <a:pPr marL="0" marR="0" algn="ctr">
                        <a:lnSpc>
                          <a:spcPct val="115000"/>
                        </a:lnSpc>
                        <a:spcBef>
                          <a:spcPts val="300"/>
                        </a:spcBef>
                        <a:spcAft>
                          <a:spcPts val="300"/>
                        </a:spcAft>
                      </a:pPr>
                      <a:r>
                        <a:rPr lang="en-US" sz="1800" dirty="0">
                          <a:effectLst/>
                        </a:rPr>
                        <a:t>Grade HS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28.86</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a:effectLst/>
                        </a:rPr>
                        <a:t>28.86</a:t>
                      </a:r>
                      <a:endParaRPr lang="en-US"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800" dirty="0">
                          <a:effectLst/>
                        </a:rPr>
                        <a:t>13.81</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35234096"/>
                  </a:ext>
                </a:extLst>
              </a:tr>
            </a:tbl>
          </a:graphicData>
        </a:graphic>
      </p:graphicFrame>
    </p:spTree>
    <p:extLst>
      <p:ext uri="{BB962C8B-B14F-4D97-AF65-F5344CB8AC3E}">
        <p14:creationId xmlns:p14="http://schemas.microsoft.com/office/powerpoint/2010/main" val="1406108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3 Considerations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3931920"/>
          </a:xfrm>
        </p:spPr>
        <p:txBody>
          <a:bodyPr/>
          <a:lstStyle/>
          <a:p>
            <a:r>
              <a:rPr lang="en-US" sz="1800" dirty="0">
                <a:effectLst/>
                <a:ea typeface="Calibri" panose="020F0502020204030204" pitchFamily="34" charset="0"/>
              </a:rPr>
              <a:t>Other guiding questions:</a:t>
            </a:r>
          </a:p>
          <a:p>
            <a:pPr marL="274320" lvl="1" indent="0">
              <a:buNone/>
            </a:pPr>
            <a:r>
              <a:rPr lang="en-US" dirty="0">
                <a:effectLst/>
              </a:rPr>
              <a:t>• What do you see?</a:t>
            </a:r>
          </a:p>
          <a:p>
            <a:pPr marL="274320" lvl="1" indent="0">
              <a:buNone/>
            </a:pPr>
            <a:r>
              <a:rPr lang="en-US" dirty="0">
                <a:effectLst/>
              </a:rPr>
              <a:t>• What are your initial thoughts and reactions?</a:t>
            </a:r>
            <a:br>
              <a:rPr lang="en-US" dirty="0"/>
            </a:br>
            <a:r>
              <a:rPr lang="en-US" dirty="0">
                <a:effectLst/>
              </a:rPr>
              <a:t>• Is this what you expected to see? If so, how? If not, why not?</a:t>
            </a:r>
            <a:br>
              <a:rPr lang="en-US" dirty="0"/>
            </a:br>
            <a:r>
              <a:rPr lang="en-US" dirty="0">
                <a:effectLst/>
              </a:rPr>
              <a:t>• What surprises you?</a:t>
            </a:r>
            <a:br>
              <a:rPr lang="en-US" dirty="0"/>
            </a:br>
            <a:r>
              <a:rPr lang="en-US" dirty="0">
                <a:effectLst/>
              </a:rPr>
              <a:t>• Are there particular data that catch your attention (e.g., a certain survey question, student score)?</a:t>
            </a:r>
            <a:br>
              <a:rPr lang="en-US" dirty="0"/>
            </a:br>
            <a:r>
              <a:rPr lang="en-US" dirty="0">
                <a:effectLst/>
              </a:rPr>
              <a:t>• What do these data not tell you?</a:t>
            </a:r>
            <a:br>
              <a:rPr lang="en-US" dirty="0"/>
            </a:br>
            <a:r>
              <a:rPr lang="en-US" dirty="0">
                <a:effectLst/>
              </a:rPr>
              <a:t>• What are the limitations of these data? What do you and other stakeholders need to keep in mind about the data as you review them?</a:t>
            </a:r>
            <a:endParaRPr lang="en-US" dirty="0"/>
          </a:p>
          <a:p>
            <a:endParaRPr lang="en-US" dirty="0"/>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36</a:t>
            </a:fld>
            <a:endParaRPr lang="en-US"/>
          </a:p>
        </p:txBody>
      </p:sp>
    </p:spTree>
    <p:extLst>
      <p:ext uri="{BB962C8B-B14F-4D97-AF65-F5344CB8AC3E}">
        <p14:creationId xmlns:p14="http://schemas.microsoft.com/office/powerpoint/2010/main" val="15458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5 – Learning Environments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4616494"/>
          </a:xfrm>
        </p:spPr>
        <p:txBody>
          <a:bodyPr>
            <a:normAutofit/>
          </a:bodyPr>
          <a:lstStyle/>
          <a:p>
            <a:pPr marL="0" marR="0">
              <a:spcBef>
                <a:spcPts val="300"/>
              </a:spcBef>
              <a:spcAft>
                <a:spcPts val="300"/>
              </a:spcAft>
            </a:pPr>
            <a:r>
              <a:rPr lang="en-US" sz="1800" dirty="0">
                <a:solidFill>
                  <a:srgbClr val="000000"/>
                </a:solidFill>
                <a:effectLst/>
                <a:ea typeface="Calibri" panose="020F0502020204030204" pitchFamily="34" charset="0"/>
                <a:cs typeface="Arial" panose="020B0604020202020204" pitchFamily="34" charset="0"/>
              </a:rPr>
              <a:t>Percent of children with IEPs aged </a:t>
            </a:r>
            <a:r>
              <a:rPr lang="en-US" sz="1800" dirty="0">
                <a:effectLst/>
                <a:ea typeface="Calibri" panose="020F0502020204030204" pitchFamily="34" charset="0"/>
                <a:cs typeface="Arial" panose="020B0604020202020204" pitchFamily="34" charset="0"/>
              </a:rPr>
              <a:t>5 who are enrolled in kindergarten and aged</a:t>
            </a:r>
            <a:r>
              <a:rPr lang="en-US" sz="1800" dirty="0">
                <a:solidFill>
                  <a:srgbClr val="000000"/>
                </a:solidFill>
                <a:effectLst/>
                <a:ea typeface="Calibri" panose="020F0502020204030204" pitchFamily="34" charset="0"/>
                <a:cs typeface="Arial" panose="020B0604020202020204" pitchFamily="34" charset="0"/>
              </a:rPr>
              <a:t> 6 through 21 served:</a:t>
            </a:r>
            <a:endParaRPr lang="en-US" sz="1800"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solidFill>
                  <a:srgbClr val="000000"/>
                </a:solidFill>
                <a:effectLst/>
                <a:ea typeface="Calibri" panose="020F0502020204030204" pitchFamily="34" charset="0"/>
                <a:cs typeface="Arial" panose="020B0604020202020204" pitchFamily="34" charset="0"/>
              </a:rPr>
              <a:t>A. Inside the regular class 80% or more of the day;</a:t>
            </a:r>
            <a:endParaRPr lang="en-US"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solidFill>
                  <a:srgbClr val="000000"/>
                </a:solidFill>
                <a:effectLst/>
                <a:ea typeface="Calibri" panose="020F0502020204030204" pitchFamily="34" charset="0"/>
                <a:cs typeface="Arial" panose="020B0604020202020204" pitchFamily="34" charset="0"/>
              </a:rPr>
              <a:t>B. Inside the regular class less than 40% of the day; and</a:t>
            </a:r>
            <a:endParaRPr lang="en-US"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solidFill>
                  <a:srgbClr val="000000"/>
                </a:solidFill>
                <a:effectLst/>
                <a:ea typeface="Calibri" panose="020F0502020204030204" pitchFamily="34" charset="0"/>
                <a:cs typeface="Arial" panose="020B0604020202020204" pitchFamily="34" charset="0"/>
              </a:rPr>
              <a:t>C. In separate schools, residential facilities, or homebound/hospital placements.</a:t>
            </a:r>
            <a:endParaRPr lang="en-US"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solidFill>
                  <a:srgbClr val="000000"/>
                </a:solidFill>
                <a:effectLst/>
                <a:ea typeface="Calibri" panose="020F0502020204030204" pitchFamily="34" charset="0"/>
                <a:cs typeface="Arial" panose="020B0604020202020204" pitchFamily="34" charset="0"/>
              </a:rPr>
              <a:t>(20 U.S.C. 1416(a)(3)(A))</a:t>
            </a:r>
            <a:endParaRPr lang="en-US"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dirty="0">
              <a:solidFill>
                <a:schemeClr val="tx1"/>
              </a:solidFill>
              <a:cs typeface="Calibri" panose="020F0502020204030204" pitchFamily="34" charset="0"/>
            </a:endParaRPr>
          </a:p>
          <a:p>
            <a:pPr marL="285750" indent="-285750">
              <a:buFont typeface="Arial" panose="020B0604020202020204" pitchFamily="34" charset="0"/>
              <a:buChar char="•"/>
            </a:pPr>
            <a:r>
              <a:rPr lang="en-US" dirty="0">
                <a:solidFill>
                  <a:schemeClr val="tx1"/>
                </a:solidFill>
                <a:cs typeface="Calibri" panose="020F0502020204030204" pitchFamily="34" charset="0"/>
              </a:rPr>
              <a:t>OSEP changed the requirement to include students with disabilities in Kindergarten in these categorie</a:t>
            </a:r>
            <a:r>
              <a:rPr lang="en-US" dirty="0">
                <a:cs typeface="Calibri" panose="020F0502020204030204" pitchFamily="34" charset="0"/>
              </a:rPr>
              <a:t>s and indicator calculation.</a:t>
            </a:r>
            <a:endParaRPr lang="en-US" dirty="0">
              <a:solidFill>
                <a:schemeClr val="tx1"/>
              </a:solidFill>
              <a:cs typeface="Calibri" panose="020F0502020204030204" pitchFamily="34" charset="0"/>
            </a:endParaRPr>
          </a:p>
          <a:p>
            <a:pPr marL="274320" lvl="1" indent="0">
              <a:spcBef>
                <a:spcPts val="300"/>
              </a:spcBef>
              <a:spcAft>
                <a:spcPts val="300"/>
              </a:spcAft>
              <a:buNone/>
            </a:pPr>
            <a:endParaRPr lang="en-US" dirty="0">
              <a:effectLst/>
              <a:ea typeface="Calibri" panose="020F0502020204030204" pitchFamily="34" charset="0"/>
              <a:cs typeface="Arial" panose="020B0604020202020204" pitchFamily="34" charset="0"/>
            </a:endParaRPr>
          </a:p>
          <a:p>
            <a:pPr lvl="2"/>
            <a:endParaRPr lang="en-US" dirty="0">
              <a:solidFill>
                <a:srgbClr val="000000"/>
              </a:solidFill>
              <a:effectLst/>
              <a:ea typeface="Calibri" panose="020F0502020204030204" pitchFamily="34" charset="0"/>
            </a:endParaRPr>
          </a:p>
          <a:p>
            <a:pPr marL="274320" lvl="1" indent="0">
              <a:spcBef>
                <a:spcPts val="300"/>
              </a:spcBef>
              <a:spcAft>
                <a:spcPts val="300"/>
              </a:spcAft>
              <a:buNone/>
            </a:pPr>
            <a:endParaRPr lang="en-US"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37</a:t>
            </a:fld>
            <a:endParaRPr lang="en-US"/>
          </a:p>
        </p:txBody>
      </p:sp>
    </p:spTree>
    <p:extLst>
      <p:ext uri="{BB962C8B-B14F-4D97-AF65-F5344CB8AC3E}">
        <p14:creationId xmlns:p14="http://schemas.microsoft.com/office/powerpoint/2010/main" val="304970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7151"/>
            <a:ext cx="10058400" cy="1371600"/>
          </a:xfrm>
        </p:spPr>
        <p:txBody>
          <a:bodyPr>
            <a:normAutofit fontScale="90000"/>
          </a:bodyPr>
          <a:lstStyle/>
          <a:p>
            <a:pPr algn="ctr"/>
            <a:r>
              <a:rPr lang="en-US" dirty="0"/>
              <a:t>Learning Environments –Ages 5 to 21 </a:t>
            </a:r>
            <a:br>
              <a:rPr lang="en-US" dirty="0"/>
            </a:br>
            <a:r>
              <a:rPr lang="en-US" dirty="0"/>
              <a:t>(Indicator 5)</a:t>
            </a:r>
          </a:p>
        </p:txBody>
      </p:sp>
      <p:sp>
        <p:nvSpPr>
          <p:cNvPr id="3" name="Content Placeholder 2"/>
          <p:cNvSpPr>
            <a:spLocks noGrp="1"/>
          </p:cNvSpPr>
          <p:nvPr>
            <p:ph idx="1"/>
          </p:nvPr>
        </p:nvSpPr>
        <p:spPr>
          <a:xfrm>
            <a:off x="-1" y="1442359"/>
            <a:ext cx="3907971" cy="696686"/>
          </a:xfrm>
        </p:spPr>
        <p:txBody>
          <a:bodyPr/>
          <a:lstStyle/>
          <a:p>
            <a:pPr marL="279400" marR="0" indent="0">
              <a:spcBef>
                <a:spcPts val="600"/>
              </a:spcBef>
              <a:spcAft>
                <a:spcPts val="600"/>
              </a:spcAft>
              <a:buNone/>
              <a:tabLst>
                <a:tab pos="2743200" algn="ctr"/>
                <a:tab pos="5486400" algn="r"/>
                <a:tab pos="457200" algn="l"/>
              </a:tabLst>
            </a:pPr>
            <a:r>
              <a:rPr lang="en-US" dirty="0">
                <a:solidFill>
                  <a:srgbClr val="FF914D"/>
                </a:solidFill>
              </a:rPr>
              <a:t>A.</a:t>
            </a:r>
            <a:r>
              <a:rPr lang="en-US" dirty="0"/>
              <a:t> Inside the regular class 80% or more of the day</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38</a:t>
            </a:fld>
            <a:endParaRPr lang="en-US"/>
          </a:p>
        </p:txBody>
      </p:sp>
      <p:sp>
        <p:nvSpPr>
          <p:cNvPr id="6" name="Content Placeholder 2">
            <a:extLst>
              <a:ext uri="{FF2B5EF4-FFF2-40B4-BE49-F238E27FC236}">
                <a16:creationId xmlns:a16="http://schemas.microsoft.com/office/drawing/2014/main" id="{69F96866-62FF-4C57-B329-C8F8C6F5F920}"/>
              </a:ext>
            </a:extLst>
          </p:cNvPr>
          <p:cNvSpPr txBox="1">
            <a:spLocks/>
          </p:cNvSpPr>
          <p:nvPr/>
        </p:nvSpPr>
        <p:spPr>
          <a:xfrm>
            <a:off x="291465" y="2114551"/>
            <a:ext cx="3779791" cy="434340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3600" spc="-5" dirty="0">
                <a:solidFill>
                  <a:schemeClr val="tx1"/>
                </a:solidFill>
              </a:rPr>
              <a:t>Formula:</a:t>
            </a:r>
          </a:p>
          <a:p>
            <a:pPr marL="0" indent="0" algn="ctr">
              <a:buNone/>
            </a:pPr>
            <a:r>
              <a:rPr lang="en-US" sz="1800" dirty="0">
                <a:solidFill>
                  <a:srgbClr val="000000"/>
                </a:solidFill>
                <a:effectLst/>
                <a:ea typeface="Calibri" panose="020F0502020204030204" pitchFamily="34" charset="0"/>
              </a:rPr>
              <a:t># of children with IEPs aged </a:t>
            </a:r>
            <a:r>
              <a:rPr lang="en-US" sz="1800" dirty="0">
                <a:effectLst/>
                <a:ea typeface="Calibri" panose="020F0502020204030204" pitchFamily="34" charset="0"/>
              </a:rPr>
              <a:t>5 who are enrolled in kindergarten and aged </a:t>
            </a:r>
            <a:r>
              <a:rPr lang="en-US" sz="1800" dirty="0">
                <a:solidFill>
                  <a:srgbClr val="000000"/>
                </a:solidFill>
                <a:effectLst/>
                <a:ea typeface="Calibri" panose="020F0502020204030204" pitchFamily="34" charset="0"/>
              </a:rPr>
              <a:t>6 through 21 served inside the regular class 80% or more of the day </a:t>
            </a:r>
          </a:p>
          <a:p>
            <a:pPr marL="0" indent="0" algn="ctr">
              <a:buNone/>
            </a:pPr>
            <a:r>
              <a:rPr lang="en-US" sz="1800" dirty="0">
                <a:solidFill>
                  <a:srgbClr val="000000"/>
                </a:solidFill>
                <a:effectLst/>
                <a:ea typeface="Calibri" panose="020F0502020204030204" pitchFamily="34" charset="0"/>
              </a:rPr>
              <a:t>total # of students aged </a:t>
            </a:r>
            <a:r>
              <a:rPr lang="en-US" sz="1800" dirty="0">
                <a:effectLst/>
                <a:ea typeface="Calibri" panose="020F0502020204030204" pitchFamily="34" charset="0"/>
              </a:rPr>
              <a:t>5 who are enrolled in kindergarten and aged </a:t>
            </a:r>
            <a:r>
              <a:rPr lang="en-US" sz="1800" dirty="0">
                <a:solidFill>
                  <a:srgbClr val="000000"/>
                </a:solidFill>
                <a:effectLst/>
                <a:ea typeface="Calibri" panose="020F0502020204030204" pitchFamily="34" charset="0"/>
              </a:rPr>
              <a:t>6 through 21 with IEPs</a:t>
            </a:r>
            <a:endParaRPr lang="en-US" sz="3600" spc="-5" dirty="0">
              <a:solidFill>
                <a:schemeClr val="tx1"/>
              </a:solidFill>
            </a:endParaRPr>
          </a:p>
        </p:txBody>
      </p:sp>
      <p:cxnSp>
        <p:nvCxnSpPr>
          <p:cNvPr id="8" name="Straight Connector 7">
            <a:extLst>
              <a:ext uri="{FF2B5EF4-FFF2-40B4-BE49-F238E27FC236}">
                <a16:creationId xmlns:a16="http://schemas.microsoft.com/office/drawing/2014/main" id="{A5ADBD1F-D457-428F-992A-8637146316B3}"/>
              </a:ext>
            </a:extLst>
          </p:cNvPr>
          <p:cNvCxnSpPr>
            <a:cxnSpLocks/>
          </p:cNvCxnSpPr>
          <p:nvPr/>
        </p:nvCxnSpPr>
        <p:spPr>
          <a:xfrm>
            <a:off x="411751" y="3969203"/>
            <a:ext cx="3539218" cy="0"/>
          </a:xfrm>
          <a:prstGeom prst="line">
            <a:avLst/>
          </a:prstGeom>
        </p:spPr>
        <p:style>
          <a:lnRef idx="3">
            <a:schemeClr val="accent6"/>
          </a:lnRef>
          <a:fillRef idx="0">
            <a:schemeClr val="accent6"/>
          </a:fillRef>
          <a:effectRef idx="2">
            <a:schemeClr val="accent6"/>
          </a:effectRef>
          <a:fontRef idx="minor">
            <a:schemeClr val="tx1"/>
          </a:fontRef>
        </p:style>
      </p:cxnSp>
      <p:sp>
        <p:nvSpPr>
          <p:cNvPr id="9" name="Content Placeholder 2">
            <a:extLst>
              <a:ext uri="{FF2B5EF4-FFF2-40B4-BE49-F238E27FC236}">
                <a16:creationId xmlns:a16="http://schemas.microsoft.com/office/drawing/2014/main" id="{E52475C2-46F9-1178-1811-A3012F453280}"/>
              </a:ext>
            </a:extLst>
          </p:cNvPr>
          <p:cNvSpPr txBox="1">
            <a:spLocks/>
          </p:cNvSpPr>
          <p:nvPr/>
        </p:nvSpPr>
        <p:spPr>
          <a:xfrm>
            <a:off x="4071257" y="1442359"/>
            <a:ext cx="3907971" cy="696686"/>
          </a:xfrm>
          <a:prstGeom prst="rect">
            <a:avLst/>
          </a:prstGeom>
        </p:spPr>
        <p:txBody>
          <a:bodyPr vert="horz" lIns="91440" tIns="45720" rIns="91440" bIns="45720" rtlCol="0">
            <a:normAutofit lnSpcReduction="10000"/>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279400" indent="0">
              <a:spcBef>
                <a:spcPts val="600"/>
              </a:spcBef>
              <a:spcAft>
                <a:spcPts val="600"/>
              </a:spcAft>
              <a:buFont typeface="Garamond" pitchFamily="18" charset="0"/>
              <a:buNone/>
              <a:tabLst>
                <a:tab pos="2743200" algn="ctr"/>
                <a:tab pos="5486400" algn="r"/>
                <a:tab pos="457200" algn="l"/>
              </a:tabLst>
            </a:pPr>
            <a:r>
              <a:rPr lang="en-US" dirty="0">
                <a:solidFill>
                  <a:srgbClr val="FF914D"/>
                </a:solidFill>
              </a:rPr>
              <a:t>B. </a:t>
            </a:r>
            <a:r>
              <a:rPr lang="en-US" dirty="0"/>
              <a:t>Inside the regular class less than 40% of the day; and</a:t>
            </a:r>
          </a:p>
          <a:p>
            <a:pPr marL="279400" indent="0">
              <a:spcBef>
                <a:spcPts val="600"/>
              </a:spcBef>
              <a:spcAft>
                <a:spcPts val="600"/>
              </a:spcAft>
              <a:buFont typeface="Garamond" pitchFamily="18" charset="0"/>
              <a:buNone/>
              <a:tabLst>
                <a:tab pos="2743200" algn="ctr"/>
                <a:tab pos="5486400" algn="r"/>
                <a:tab pos="457200" algn="l"/>
              </a:tabLst>
            </a:pPr>
            <a:endParaRPr lang="en-US" dirty="0"/>
          </a:p>
        </p:txBody>
      </p:sp>
      <p:sp>
        <p:nvSpPr>
          <p:cNvPr id="10" name="Content Placeholder 2">
            <a:extLst>
              <a:ext uri="{FF2B5EF4-FFF2-40B4-BE49-F238E27FC236}">
                <a16:creationId xmlns:a16="http://schemas.microsoft.com/office/drawing/2014/main" id="{157EF82D-434E-5958-77CA-31CE25C3788A}"/>
              </a:ext>
            </a:extLst>
          </p:cNvPr>
          <p:cNvSpPr txBox="1">
            <a:spLocks/>
          </p:cNvSpPr>
          <p:nvPr/>
        </p:nvSpPr>
        <p:spPr>
          <a:xfrm>
            <a:off x="4234543" y="2087828"/>
            <a:ext cx="3779791" cy="43434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3600" spc="-5" dirty="0">
                <a:solidFill>
                  <a:schemeClr val="tx1"/>
                </a:solidFill>
              </a:rPr>
              <a:t>Formula:</a:t>
            </a:r>
          </a:p>
          <a:p>
            <a:pPr marL="0" indent="0" algn="ctr">
              <a:buNone/>
            </a:pPr>
            <a:r>
              <a:rPr lang="en-US" sz="1800" dirty="0">
                <a:solidFill>
                  <a:srgbClr val="000000"/>
                </a:solidFill>
                <a:effectLst/>
                <a:ea typeface="Calibri" panose="020F0502020204030204" pitchFamily="34" charset="0"/>
              </a:rPr>
              <a:t># of children with IEPs aged </a:t>
            </a:r>
            <a:r>
              <a:rPr lang="en-US" sz="1800" dirty="0">
                <a:effectLst/>
                <a:ea typeface="Calibri" panose="020F0502020204030204" pitchFamily="34" charset="0"/>
              </a:rPr>
              <a:t>5 who are enrolled in kindergarten and aged</a:t>
            </a:r>
            <a:r>
              <a:rPr lang="en-US" sz="1800" dirty="0">
                <a:solidFill>
                  <a:srgbClr val="000000"/>
                </a:solidFill>
                <a:effectLst/>
                <a:ea typeface="Calibri" panose="020F0502020204030204" pitchFamily="34" charset="0"/>
              </a:rPr>
              <a:t> 6 through 21 served inside the regular class less than 40% of the day</a:t>
            </a:r>
          </a:p>
          <a:p>
            <a:pPr marL="0" indent="0" algn="ctr">
              <a:buNone/>
            </a:pPr>
            <a:r>
              <a:rPr lang="en-US" sz="1800" dirty="0">
                <a:solidFill>
                  <a:srgbClr val="000000"/>
                </a:solidFill>
                <a:effectLst/>
                <a:ea typeface="Calibri" panose="020F0502020204030204" pitchFamily="34" charset="0"/>
              </a:rPr>
              <a:t>total # of students aged </a:t>
            </a:r>
            <a:r>
              <a:rPr lang="en-US" sz="1800" dirty="0">
                <a:effectLst/>
                <a:ea typeface="Calibri" panose="020F0502020204030204" pitchFamily="34" charset="0"/>
              </a:rPr>
              <a:t>5 who are enrolled in kindergarten and aged </a:t>
            </a:r>
            <a:r>
              <a:rPr lang="en-US" sz="1800" dirty="0">
                <a:solidFill>
                  <a:srgbClr val="000000"/>
                </a:solidFill>
                <a:effectLst/>
                <a:ea typeface="Calibri" panose="020F0502020204030204" pitchFamily="34" charset="0"/>
              </a:rPr>
              <a:t>6 through 21 with IEPs</a:t>
            </a:r>
            <a:endParaRPr lang="en-US" sz="3600" spc="-5" dirty="0">
              <a:solidFill>
                <a:schemeClr val="tx1"/>
              </a:solidFill>
            </a:endParaRPr>
          </a:p>
        </p:txBody>
      </p:sp>
      <p:sp>
        <p:nvSpPr>
          <p:cNvPr id="11" name="Content Placeholder 2">
            <a:extLst>
              <a:ext uri="{FF2B5EF4-FFF2-40B4-BE49-F238E27FC236}">
                <a16:creationId xmlns:a16="http://schemas.microsoft.com/office/drawing/2014/main" id="{CA55E2BF-AEC5-78B6-875F-36381131A281}"/>
              </a:ext>
            </a:extLst>
          </p:cNvPr>
          <p:cNvSpPr txBox="1">
            <a:spLocks/>
          </p:cNvSpPr>
          <p:nvPr/>
        </p:nvSpPr>
        <p:spPr>
          <a:xfrm>
            <a:off x="8284033" y="1428751"/>
            <a:ext cx="3648888" cy="987878"/>
          </a:xfrm>
          <a:prstGeom prst="rect">
            <a:avLst/>
          </a:prstGeom>
        </p:spPr>
        <p:txBody>
          <a:bodyPr vert="horz" lIns="91440" tIns="45720" rIns="91440" bIns="45720" rtlCol="0">
            <a:normAutofit fontScale="85000" lnSpcReduction="10000"/>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indent="0">
              <a:spcBef>
                <a:spcPts val="600"/>
              </a:spcBef>
              <a:spcAft>
                <a:spcPts val="600"/>
              </a:spcAft>
              <a:buFont typeface="Garamond" pitchFamily="18" charset="0"/>
              <a:buNone/>
              <a:tabLst>
                <a:tab pos="2743200" algn="ctr"/>
                <a:tab pos="5486400" algn="r"/>
                <a:tab pos="457200" algn="l"/>
              </a:tabLst>
            </a:pPr>
            <a:r>
              <a:rPr lang="en-US" dirty="0">
                <a:solidFill>
                  <a:srgbClr val="FF914D"/>
                </a:solidFill>
              </a:rPr>
              <a:t>C. </a:t>
            </a:r>
            <a:r>
              <a:rPr lang="en-US" dirty="0"/>
              <a:t>In separate schools, residential facilities, or homebound/hospital placements.</a:t>
            </a:r>
          </a:p>
          <a:p>
            <a:pPr marL="279400" indent="0">
              <a:spcBef>
                <a:spcPts val="600"/>
              </a:spcBef>
              <a:spcAft>
                <a:spcPts val="600"/>
              </a:spcAft>
              <a:buFont typeface="Garamond" pitchFamily="18" charset="0"/>
              <a:buNone/>
              <a:tabLst>
                <a:tab pos="2743200" algn="ctr"/>
                <a:tab pos="5486400" algn="r"/>
                <a:tab pos="457200" algn="l"/>
              </a:tabLst>
            </a:pPr>
            <a:endParaRPr lang="en-US" dirty="0"/>
          </a:p>
        </p:txBody>
      </p:sp>
      <p:sp>
        <p:nvSpPr>
          <p:cNvPr id="12" name="Content Placeholder 2">
            <a:extLst>
              <a:ext uri="{FF2B5EF4-FFF2-40B4-BE49-F238E27FC236}">
                <a16:creationId xmlns:a16="http://schemas.microsoft.com/office/drawing/2014/main" id="{D4F4C819-EAB9-5E84-D6B3-09BCF6A67943}"/>
              </a:ext>
            </a:extLst>
          </p:cNvPr>
          <p:cNvSpPr txBox="1">
            <a:spLocks/>
          </p:cNvSpPr>
          <p:nvPr/>
        </p:nvSpPr>
        <p:spPr>
          <a:xfrm>
            <a:off x="8153129" y="2101432"/>
            <a:ext cx="3779791" cy="434340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3600" spc="-5" dirty="0">
                <a:solidFill>
                  <a:schemeClr val="tx1"/>
                </a:solidFill>
              </a:rPr>
              <a:t>Formula:</a:t>
            </a:r>
          </a:p>
          <a:p>
            <a:pPr marL="0" indent="0" algn="ctr">
              <a:buNone/>
            </a:pPr>
            <a:r>
              <a:rPr lang="en-US" sz="1800" dirty="0">
                <a:solidFill>
                  <a:srgbClr val="000000"/>
                </a:solidFill>
                <a:effectLst/>
                <a:ea typeface="Calibri" panose="020F0502020204030204" pitchFamily="34" charset="0"/>
              </a:rPr>
              <a:t># of children with IEPs aged </a:t>
            </a:r>
            <a:r>
              <a:rPr lang="en-US" sz="1800" dirty="0">
                <a:effectLst/>
                <a:ea typeface="Calibri" panose="020F0502020204030204" pitchFamily="34" charset="0"/>
              </a:rPr>
              <a:t>5 who are enrolled in kindergarten and aged </a:t>
            </a:r>
            <a:r>
              <a:rPr lang="en-US" sz="1800" dirty="0">
                <a:solidFill>
                  <a:srgbClr val="000000"/>
                </a:solidFill>
                <a:effectLst/>
                <a:ea typeface="Calibri" panose="020F0502020204030204" pitchFamily="34" charset="0"/>
              </a:rPr>
              <a:t>6 through 21 served in separate schools, residential 	facilities, or homebound/hospital placements </a:t>
            </a:r>
          </a:p>
          <a:p>
            <a:pPr marL="0" indent="0" algn="ctr">
              <a:buNone/>
            </a:pPr>
            <a:r>
              <a:rPr lang="en-US" sz="1800" dirty="0">
                <a:solidFill>
                  <a:srgbClr val="000000"/>
                </a:solidFill>
                <a:effectLst/>
                <a:ea typeface="Calibri" panose="020F0502020204030204" pitchFamily="34" charset="0"/>
              </a:rPr>
              <a:t>total # of students aged </a:t>
            </a:r>
            <a:r>
              <a:rPr lang="en-US" sz="1800" dirty="0">
                <a:effectLst/>
                <a:ea typeface="Calibri" panose="020F0502020204030204" pitchFamily="34" charset="0"/>
              </a:rPr>
              <a:t>5 who are enrolled in kindergarten and aged </a:t>
            </a:r>
            <a:r>
              <a:rPr lang="en-US" sz="1800" dirty="0">
                <a:solidFill>
                  <a:srgbClr val="000000"/>
                </a:solidFill>
                <a:effectLst/>
                <a:ea typeface="Calibri" panose="020F0502020204030204" pitchFamily="34" charset="0"/>
              </a:rPr>
              <a:t>6 through 21 with IEPs</a:t>
            </a:r>
            <a:endParaRPr lang="en-US" sz="3600" spc="-5" dirty="0">
              <a:solidFill>
                <a:schemeClr val="tx1"/>
              </a:solidFill>
            </a:endParaRPr>
          </a:p>
        </p:txBody>
      </p:sp>
      <p:cxnSp>
        <p:nvCxnSpPr>
          <p:cNvPr id="13" name="Straight Connector 12">
            <a:extLst>
              <a:ext uri="{FF2B5EF4-FFF2-40B4-BE49-F238E27FC236}">
                <a16:creationId xmlns:a16="http://schemas.microsoft.com/office/drawing/2014/main" id="{03E380E1-FF50-D5AE-5CD8-F65C0D2766B4}"/>
              </a:ext>
            </a:extLst>
          </p:cNvPr>
          <p:cNvCxnSpPr>
            <a:cxnSpLocks/>
          </p:cNvCxnSpPr>
          <p:nvPr/>
        </p:nvCxnSpPr>
        <p:spPr>
          <a:xfrm>
            <a:off x="4326391" y="3969203"/>
            <a:ext cx="3539218" cy="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E5C98212-0ADB-99E4-BDF6-73258BBA3019}"/>
              </a:ext>
            </a:extLst>
          </p:cNvPr>
          <p:cNvCxnSpPr>
            <a:cxnSpLocks/>
          </p:cNvCxnSpPr>
          <p:nvPr/>
        </p:nvCxnSpPr>
        <p:spPr>
          <a:xfrm>
            <a:off x="8273415" y="4259528"/>
            <a:ext cx="3539218"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487454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35816"/>
            <a:ext cx="10058400" cy="1371600"/>
          </a:xfrm>
        </p:spPr>
        <p:txBody>
          <a:bodyPr/>
          <a:lstStyle/>
          <a:p>
            <a:pPr algn="ctr"/>
            <a:r>
              <a:rPr lang="en-US" dirty="0"/>
              <a:t>Indicator 5A</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06249457"/>
              </p:ext>
            </p:extLst>
          </p:nvPr>
        </p:nvGraphicFramePr>
        <p:xfrm>
          <a:off x="3149831" y="1732002"/>
          <a:ext cx="6044738"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39</a:t>
            </a:fld>
            <a:endParaRPr lang="en-US"/>
          </a:p>
        </p:txBody>
      </p:sp>
    </p:spTree>
    <p:extLst>
      <p:ext uri="{BB962C8B-B14F-4D97-AF65-F5344CB8AC3E}">
        <p14:creationId xmlns:p14="http://schemas.microsoft.com/office/powerpoint/2010/main" val="2967786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6B4F1-286B-003B-D2D4-0319A050989C}"/>
              </a:ext>
            </a:extLst>
          </p:cNvPr>
          <p:cNvSpPr>
            <a:spLocks noGrp="1"/>
          </p:cNvSpPr>
          <p:nvPr>
            <p:ph type="title"/>
          </p:nvPr>
        </p:nvSpPr>
        <p:spPr>
          <a:xfrm>
            <a:off x="1009135" y="-82316"/>
            <a:ext cx="10058400" cy="1371600"/>
          </a:xfrm>
        </p:spPr>
        <p:txBody>
          <a:bodyPr>
            <a:normAutofit/>
          </a:bodyPr>
          <a:lstStyle/>
          <a:p>
            <a:r>
              <a:rPr lang="en-US" dirty="0"/>
              <a:t>SPP/APR Indicators</a:t>
            </a:r>
          </a:p>
        </p:txBody>
      </p:sp>
      <p:sp>
        <p:nvSpPr>
          <p:cNvPr id="3" name="Content Placeholder 2">
            <a:extLst>
              <a:ext uri="{FF2B5EF4-FFF2-40B4-BE49-F238E27FC236}">
                <a16:creationId xmlns:a16="http://schemas.microsoft.com/office/drawing/2014/main" id="{466F5950-555C-FE66-20D4-03F338B09517}"/>
              </a:ext>
            </a:extLst>
          </p:cNvPr>
          <p:cNvSpPr>
            <a:spLocks noGrp="1"/>
          </p:cNvSpPr>
          <p:nvPr>
            <p:ph idx="1"/>
          </p:nvPr>
        </p:nvSpPr>
        <p:spPr>
          <a:xfrm>
            <a:off x="886832" y="1476619"/>
            <a:ext cx="11392929" cy="2059048"/>
          </a:xfrm>
        </p:spPr>
        <p:txBody>
          <a:bodyPr/>
          <a:lstStyle/>
          <a:p>
            <a:r>
              <a:rPr lang="en-US" dirty="0"/>
              <a:t>2 Types of Indicators:</a:t>
            </a:r>
          </a:p>
          <a:p>
            <a:pPr lvl="1"/>
            <a:r>
              <a:rPr lang="en-US" dirty="0"/>
              <a:t>Compliance:  OSEP sets targets/requirements which must be met.</a:t>
            </a:r>
          </a:p>
          <a:p>
            <a:pPr lvl="1"/>
            <a:r>
              <a:rPr lang="en-US" dirty="0"/>
              <a:t>Target:  The State sets targets/requirements the state must strive to meet.</a:t>
            </a:r>
          </a:p>
          <a:p>
            <a:r>
              <a:rPr lang="en-US" dirty="0"/>
              <a:t>Each are identified with a number</a:t>
            </a:r>
          </a:p>
        </p:txBody>
      </p:sp>
      <p:sp>
        <p:nvSpPr>
          <p:cNvPr id="4" name="Footer Placeholder 3">
            <a:extLst>
              <a:ext uri="{FF2B5EF4-FFF2-40B4-BE49-F238E27FC236}">
                <a16:creationId xmlns:a16="http://schemas.microsoft.com/office/drawing/2014/main" id="{72A7D23E-5424-7845-7FF1-91065B8820EB}"/>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3B3EF45F-4E33-7868-1FD3-8666627D3845}"/>
              </a:ext>
            </a:extLst>
          </p:cNvPr>
          <p:cNvSpPr>
            <a:spLocks noGrp="1"/>
          </p:cNvSpPr>
          <p:nvPr>
            <p:ph type="sldNum" sz="quarter" idx="12"/>
          </p:nvPr>
        </p:nvSpPr>
        <p:spPr/>
        <p:txBody>
          <a:bodyPr/>
          <a:lstStyle/>
          <a:p>
            <a:fld id="{A7F8E3F6-DE14-48B2-B2BC-6FABA9630FB8}" type="slidenum">
              <a:rPr lang="en-US" smtClean="0"/>
              <a:t>4</a:t>
            </a:fld>
            <a:endParaRPr lang="en-US"/>
          </a:p>
        </p:txBody>
      </p:sp>
      <p:sp>
        <p:nvSpPr>
          <p:cNvPr id="8" name="Content Placeholder 2">
            <a:extLst>
              <a:ext uri="{FF2B5EF4-FFF2-40B4-BE49-F238E27FC236}">
                <a16:creationId xmlns:a16="http://schemas.microsoft.com/office/drawing/2014/main" id="{47262CAC-88F5-DC5A-7BEF-863583B0FFA9}"/>
              </a:ext>
            </a:extLst>
          </p:cNvPr>
          <p:cNvSpPr txBox="1">
            <a:spLocks/>
          </p:cNvSpPr>
          <p:nvPr/>
        </p:nvSpPr>
        <p:spPr>
          <a:xfrm>
            <a:off x="259080" y="3318189"/>
            <a:ext cx="4527104" cy="3279449"/>
          </a:xfrm>
          <a:prstGeom prst="rect">
            <a:avLst/>
          </a:prstGeom>
          <a:noFill/>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dk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dk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9pPr>
          </a:lstStyle>
          <a:p>
            <a:pPr marL="0" indent="0">
              <a:buNone/>
            </a:pPr>
            <a:r>
              <a:rPr lang="en-US" sz="1600" b="1" u="sng" dirty="0">
                <a:latin typeface="Calibri" panose="020F0502020204030204" pitchFamily="34" charset="0"/>
                <a:cs typeface="Calibri" panose="020F0502020204030204" pitchFamily="34" charset="0"/>
              </a:rPr>
              <a:t>Compliance Indicators</a:t>
            </a:r>
            <a:endParaRPr lang="en-US" sz="1600" dirty="0">
              <a:latin typeface="Calibri" panose="020F0502020204030204" pitchFamily="34" charset="0"/>
              <a:cs typeface="Calibri" panose="020F0502020204030204" pitchFamily="34" charset="0"/>
            </a:endParaRPr>
          </a:p>
          <a:p>
            <a:pPr marL="0" indent="0">
              <a:buNone/>
            </a:pPr>
            <a:r>
              <a:rPr lang="en-US" sz="1600" dirty="0">
                <a:latin typeface="Calibri" panose="020F0502020204030204" pitchFamily="34" charset="0"/>
                <a:cs typeface="Calibri" panose="020F0502020204030204" pitchFamily="34" charset="0"/>
              </a:rPr>
              <a:t>4b - Suspension/Expulsion by Race/Ethnicity </a:t>
            </a:r>
          </a:p>
          <a:p>
            <a:pPr marL="0" indent="0">
              <a:buNone/>
            </a:pPr>
            <a:r>
              <a:rPr lang="en-US" sz="1600" dirty="0">
                <a:latin typeface="Calibri" panose="020F0502020204030204" pitchFamily="34" charset="0"/>
                <a:cs typeface="Calibri" panose="020F0502020204030204" pitchFamily="34" charset="0"/>
              </a:rPr>
              <a:t>9 - Disproportionate Representation by Race/Ethnicity </a:t>
            </a:r>
          </a:p>
          <a:p>
            <a:pPr marL="0" indent="0">
              <a:buNone/>
            </a:pPr>
            <a:r>
              <a:rPr lang="en-US" sz="1600" dirty="0">
                <a:latin typeface="Calibri" panose="020F0502020204030204" pitchFamily="34" charset="0"/>
                <a:cs typeface="Calibri" panose="020F0502020204030204" pitchFamily="34" charset="0"/>
              </a:rPr>
              <a:t>10 - Disproportionate Representation by Disability Category </a:t>
            </a:r>
          </a:p>
          <a:p>
            <a:pPr marL="0" indent="0">
              <a:buNone/>
            </a:pPr>
            <a:r>
              <a:rPr lang="en-US" sz="1600" dirty="0">
                <a:latin typeface="Calibri" panose="020F0502020204030204" pitchFamily="34" charset="0"/>
                <a:cs typeface="Calibri" panose="020F0502020204030204" pitchFamily="34" charset="0"/>
              </a:rPr>
              <a:t>11 - Child Find (60 Day Timeline)</a:t>
            </a:r>
          </a:p>
          <a:p>
            <a:pPr marL="0" indent="0">
              <a:buNone/>
            </a:pPr>
            <a:r>
              <a:rPr lang="en-US" sz="1600" dirty="0">
                <a:latin typeface="Calibri" panose="020F0502020204030204" pitchFamily="34" charset="0"/>
                <a:cs typeface="Calibri" panose="020F0502020204030204" pitchFamily="34" charset="0"/>
              </a:rPr>
              <a:t>12 - Part C to B Transition</a:t>
            </a:r>
          </a:p>
          <a:p>
            <a:pPr marL="0" indent="0">
              <a:buNone/>
            </a:pPr>
            <a:r>
              <a:rPr lang="en-US" sz="1600" dirty="0">
                <a:latin typeface="Calibri" panose="020F0502020204030204" pitchFamily="34" charset="0"/>
                <a:cs typeface="Calibri" panose="020F0502020204030204" pitchFamily="34" charset="0"/>
              </a:rPr>
              <a:t>13 - Secondary Transition</a:t>
            </a:r>
          </a:p>
          <a:p>
            <a:endParaRPr lang="en-US" dirty="0"/>
          </a:p>
          <a:p>
            <a:endParaRPr lang="en-US" dirty="0"/>
          </a:p>
          <a:p>
            <a:endParaRPr lang="en-US" dirty="0"/>
          </a:p>
          <a:p>
            <a:endParaRPr lang="en-US" dirty="0"/>
          </a:p>
        </p:txBody>
      </p:sp>
      <p:sp>
        <p:nvSpPr>
          <p:cNvPr id="12" name="Content Placeholder 2">
            <a:extLst>
              <a:ext uri="{FF2B5EF4-FFF2-40B4-BE49-F238E27FC236}">
                <a16:creationId xmlns:a16="http://schemas.microsoft.com/office/drawing/2014/main" id="{7C358017-84E4-0848-B2F1-12D78CE8F882}"/>
              </a:ext>
            </a:extLst>
          </p:cNvPr>
          <p:cNvSpPr txBox="1">
            <a:spLocks/>
          </p:cNvSpPr>
          <p:nvPr/>
        </p:nvSpPr>
        <p:spPr>
          <a:xfrm>
            <a:off x="5062843" y="3260733"/>
            <a:ext cx="4685950" cy="3279449"/>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sz="1600" b="1" u="sng" dirty="0"/>
              <a:t>Target Indicators</a:t>
            </a:r>
            <a:endParaRPr lang="en-US" sz="1600" dirty="0"/>
          </a:p>
          <a:p>
            <a:pPr marL="0" indent="0">
              <a:buNone/>
            </a:pPr>
            <a:r>
              <a:rPr lang="en-US" sz="1600" dirty="0"/>
              <a:t>1 - Graduation </a:t>
            </a:r>
          </a:p>
          <a:p>
            <a:pPr marL="0" indent="0">
              <a:buNone/>
            </a:pPr>
            <a:r>
              <a:rPr lang="en-US" sz="1600" dirty="0"/>
              <a:t>2 - Dropout </a:t>
            </a:r>
          </a:p>
          <a:p>
            <a:pPr marL="0" indent="0">
              <a:buNone/>
            </a:pPr>
            <a:r>
              <a:rPr lang="en-US" sz="1600" dirty="0"/>
              <a:t>3 - Assessment Participation and Outcomes</a:t>
            </a:r>
          </a:p>
          <a:p>
            <a:pPr marL="0" indent="0">
              <a:buNone/>
            </a:pPr>
            <a:r>
              <a:rPr lang="en-US" sz="1600" dirty="0"/>
              <a:t>4 - Suspension/Expulsion </a:t>
            </a:r>
          </a:p>
          <a:p>
            <a:pPr marL="0" indent="0">
              <a:buNone/>
            </a:pPr>
            <a:r>
              <a:rPr lang="en-US" sz="1600" dirty="0"/>
              <a:t>5 - Learning Environments </a:t>
            </a:r>
          </a:p>
          <a:p>
            <a:pPr marL="0" indent="0">
              <a:buNone/>
            </a:pPr>
            <a:r>
              <a:rPr lang="en-US" sz="1600" dirty="0"/>
              <a:t>6 - Preschool Learning Environments </a:t>
            </a:r>
          </a:p>
          <a:p>
            <a:pPr marL="0" indent="0">
              <a:buNone/>
            </a:pPr>
            <a:endParaRPr lang="en-US" dirty="0"/>
          </a:p>
        </p:txBody>
      </p:sp>
      <p:sp>
        <p:nvSpPr>
          <p:cNvPr id="13" name="Content Placeholder 2">
            <a:extLst>
              <a:ext uri="{FF2B5EF4-FFF2-40B4-BE49-F238E27FC236}">
                <a16:creationId xmlns:a16="http://schemas.microsoft.com/office/drawing/2014/main" id="{F776A118-AD3D-BBA9-0AFF-632C26739309}"/>
              </a:ext>
            </a:extLst>
          </p:cNvPr>
          <p:cNvSpPr txBox="1">
            <a:spLocks/>
          </p:cNvSpPr>
          <p:nvPr/>
        </p:nvSpPr>
        <p:spPr>
          <a:xfrm>
            <a:off x="8724560" y="3260733"/>
            <a:ext cx="4685950" cy="43434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endParaRPr lang="en-US" sz="1600" dirty="0"/>
          </a:p>
          <a:p>
            <a:pPr marL="0" indent="0">
              <a:buNone/>
            </a:pPr>
            <a:r>
              <a:rPr lang="en-US" sz="1600" dirty="0"/>
              <a:t>7 - Preschool Outcomes </a:t>
            </a:r>
          </a:p>
          <a:p>
            <a:pPr marL="0" indent="0">
              <a:buNone/>
            </a:pPr>
            <a:r>
              <a:rPr lang="en-US" sz="1600" dirty="0"/>
              <a:t>8 - Parent Involvement (8)</a:t>
            </a:r>
          </a:p>
          <a:p>
            <a:pPr marL="0" indent="0">
              <a:buNone/>
            </a:pPr>
            <a:r>
              <a:rPr lang="en-US" sz="1600" dirty="0"/>
              <a:t>14 - Post-School Outcomes (14)</a:t>
            </a:r>
          </a:p>
          <a:p>
            <a:pPr marL="0" indent="0">
              <a:buNone/>
            </a:pPr>
            <a:r>
              <a:rPr lang="en-US" sz="1600" dirty="0"/>
              <a:t>15 - Resolution Sessions (15)</a:t>
            </a:r>
          </a:p>
          <a:p>
            <a:pPr marL="0" indent="0">
              <a:buNone/>
            </a:pPr>
            <a:r>
              <a:rPr lang="en-US" sz="1600" dirty="0"/>
              <a:t>16 - Mediation Sessions </a:t>
            </a:r>
          </a:p>
          <a:p>
            <a:pPr marL="0" indent="0">
              <a:buNone/>
            </a:pPr>
            <a:r>
              <a:rPr lang="en-US" sz="1600" dirty="0"/>
              <a:t>17 - State Systemic Improvement Plan</a:t>
            </a:r>
          </a:p>
        </p:txBody>
      </p:sp>
    </p:spTree>
    <p:extLst>
      <p:ext uri="{BB962C8B-B14F-4D97-AF65-F5344CB8AC3E}">
        <p14:creationId xmlns:p14="http://schemas.microsoft.com/office/powerpoint/2010/main" val="1123879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3523"/>
            <a:ext cx="10058400" cy="1371600"/>
          </a:xfrm>
        </p:spPr>
        <p:txBody>
          <a:bodyPr/>
          <a:lstStyle/>
          <a:p>
            <a:pPr algn="ctr"/>
            <a:r>
              <a:rPr lang="en-US" dirty="0"/>
              <a:t>Indicator 5B</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65322338"/>
              </p:ext>
            </p:extLst>
          </p:nvPr>
        </p:nvGraphicFramePr>
        <p:xfrm>
          <a:off x="3189514" y="1724697"/>
          <a:ext cx="6144491"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40</a:t>
            </a:fld>
            <a:endParaRPr lang="en-US"/>
          </a:p>
        </p:txBody>
      </p:sp>
    </p:spTree>
    <p:extLst>
      <p:ext uri="{BB962C8B-B14F-4D97-AF65-F5344CB8AC3E}">
        <p14:creationId xmlns:p14="http://schemas.microsoft.com/office/powerpoint/2010/main" val="3588360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7853"/>
            <a:ext cx="10058400" cy="1371600"/>
          </a:xfrm>
        </p:spPr>
        <p:txBody>
          <a:bodyPr/>
          <a:lstStyle/>
          <a:p>
            <a:pPr algn="ctr"/>
            <a:r>
              <a:rPr lang="en-US" dirty="0"/>
              <a:t>Indicator 5C</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24494604"/>
              </p:ext>
            </p:extLst>
          </p:nvPr>
        </p:nvGraphicFramePr>
        <p:xfrm>
          <a:off x="2993571" y="1800062"/>
          <a:ext cx="5861858"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41</a:t>
            </a:fld>
            <a:endParaRPr lang="en-US"/>
          </a:p>
        </p:txBody>
      </p:sp>
    </p:spTree>
    <p:extLst>
      <p:ext uri="{BB962C8B-B14F-4D97-AF65-F5344CB8AC3E}">
        <p14:creationId xmlns:p14="http://schemas.microsoft.com/office/powerpoint/2010/main" val="257858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5 Considerations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3931920"/>
          </a:xfrm>
        </p:spPr>
        <p:txBody>
          <a:bodyPr/>
          <a:lstStyle/>
          <a:p>
            <a:r>
              <a:rPr lang="en-US" sz="1800" dirty="0">
                <a:effectLst/>
                <a:ea typeface="Calibri" panose="020F0502020204030204" pitchFamily="34" charset="0"/>
              </a:rPr>
              <a:t>Other guiding questions:</a:t>
            </a:r>
          </a:p>
          <a:p>
            <a:pPr marL="274320" lvl="1" indent="0">
              <a:buNone/>
            </a:pPr>
            <a:r>
              <a:rPr lang="en-US" dirty="0">
                <a:effectLst/>
              </a:rPr>
              <a:t>• What do you see?</a:t>
            </a:r>
          </a:p>
          <a:p>
            <a:pPr marL="274320" lvl="1" indent="0">
              <a:buNone/>
            </a:pPr>
            <a:r>
              <a:rPr lang="en-US" dirty="0">
                <a:effectLst/>
              </a:rPr>
              <a:t>• What are your initial thoughts and reactions?</a:t>
            </a:r>
            <a:br>
              <a:rPr lang="en-US" dirty="0"/>
            </a:br>
            <a:r>
              <a:rPr lang="en-US" dirty="0">
                <a:effectLst/>
              </a:rPr>
              <a:t>• Is this what you expected to see? If so, how? If not, why not?</a:t>
            </a:r>
            <a:br>
              <a:rPr lang="en-US" dirty="0"/>
            </a:br>
            <a:r>
              <a:rPr lang="en-US" dirty="0">
                <a:effectLst/>
              </a:rPr>
              <a:t>• What surprises you?</a:t>
            </a:r>
            <a:br>
              <a:rPr lang="en-US" dirty="0"/>
            </a:br>
            <a:r>
              <a:rPr lang="en-US" dirty="0">
                <a:effectLst/>
              </a:rPr>
              <a:t>• Are there particular data that catch your attention (e.g., a certain survey question, student score)?</a:t>
            </a:r>
            <a:br>
              <a:rPr lang="en-US" dirty="0"/>
            </a:br>
            <a:r>
              <a:rPr lang="en-US" dirty="0">
                <a:effectLst/>
              </a:rPr>
              <a:t>• What do these data not tell you?</a:t>
            </a:r>
            <a:br>
              <a:rPr lang="en-US" dirty="0"/>
            </a:br>
            <a:r>
              <a:rPr lang="en-US" dirty="0">
                <a:effectLst/>
              </a:rPr>
              <a:t>• What are the limitations of these data? What do you and other stakeholders need to keep in mind about the data as you review them?</a:t>
            </a:r>
            <a:endParaRPr lang="en-US" dirty="0"/>
          </a:p>
          <a:p>
            <a:endParaRPr lang="en-US" dirty="0"/>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42</a:t>
            </a:fld>
            <a:endParaRPr lang="en-US"/>
          </a:p>
        </p:txBody>
      </p:sp>
    </p:spTree>
    <p:extLst>
      <p:ext uri="{BB962C8B-B14F-4D97-AF65-F5344CB8AC3E}">
        <p14:creationId xmlns:p14="http://schemas.microsoft.com/office/powerpoint/2010/main" val="2323285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hade val="92000"/>
                <a:satMod val="160000"/>
              </a:schemeClr>
            </a:gs>
            <a:gs pos="77000">
              <a:schemeClr val="bg1">
                <a:tint val="100000"/>
                <a:shade val="73000"/>
                <a:satMod val="155000"/>
              </a:schemeClr>
            </a:gs>
            <a:gs pos="100000">
              <a:schemeClr val="bg1">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8" name="Straight Connector 17">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useBgFill="1">
        <p:nvSpPr>
          <p:cNvPr id="22" name="Rectangle 21">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idx="1"/>
          </p:nvPr>
        </p:nvSpPr>
        <p:spPr>
          <a:xfrm>
            <a:off x="-3251839" y="2993768"/>
            <a:ext cx="9369214" cy="870463"/>
          </a:xfrm>
        </p:spPr>
        <p:txBody>
          <a:bodyPr vert="horz" lIns="91440" tIns="45720" rIns="91440" bIns="45720" rtlCol="0">
            <a:normAutofit/>
          </a:bodyPr>
          <a:lstStyle/>
          <a:p>
            <a:pPr>
              <a:spcBef>
                <a:spcPts val="0"/>
              </a:spcBef>
            </a:pPr>
            <a:endParaRPr lang="en-US" sz="2400" spc="80">
              <a:solidFill>
                <a:schemeClr val="tx1">
                  <a:lumMod val="85000"/>
                  <a:lumOff val="15000"/>
                </a:schemeClr>
              </a:solidFill>
            </a:endParaRPr>
          </a:p>
        </p:txBody>
      </p:sp>
      <p:sp>
        <p:nvSpPr>
          <p:cNvPr id="24" name="Rectangle 23">
            <a:extLst>
              <a:ext uri="{FF2B5EF4-FFF2-40B4-BE49-F238E27FC236}">
                <a16:creationId xmlns:a16="http://schemas.microsoft.com/office/drawing/2014/main" id="{1AA55ABF-213F-4B65-8B7E-1ED8609F20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400" y="945072"/>
            <a:ext cx="10339129" cy="4055144"/>
          </a:xfrm>
          <a:prstGeom prst="rect">
            <a:avLst/>
          </a:prstGeom>
          <a:solidFill>
            <a:schemeClr val="accent1"/>
          </a:solidFill>
          <a:ln w="6350" cap="flat" cmpd="sng" algn="ctr">
            <a:noFill/>
            <a:prstDash val="solid"/>
          </a:ln>
          <a:effectLst>
            <a:outerShdw blurRad="50800" algn="ctr" rotWithShape="0">
              <a:prstClr val="black">
                <a:alpha val="66000"/>
              </a:prstClr>
            </a:outerShdw>
            <a:softEdge rad="0"/>
          </a:effectLst>
        </p:spPr>
      </p:sp>
      <p:sp>
        <p:nvSpPr>
          <p:cNvPr id="26" name="Rectangle 25">
            <a:extLst>
              <a:ext uri="{FF2B5EF4-FFF2-40B4-BE49-F238E27FC236}">
                <a16:creationId xmlns:a16="http://schemas.microsoft.com/office/drawing/2014/main" id="{F8DB4189-B5C4-45EA-AFC5-6739032B8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624" y="1107268"/>
            <a:ext cx="10012680" cy="3730752"/>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1399357" y="1447184"/>
            <a:ext cx="9369214" cy="3069103"/>
          </a:xfrm>
        </p:spPr>
        <p:txBody>
          <a:bodyPr vert="horz" lIns="91440" tIns="45720" rIns="91440" bIns="45720" rtlCol="0" anchor="ctr">
            <a:normAutofit/>
          </a:bodyPr>
          <a:lstStyle/>
          <a:p>
            <a:r>
              <a:rPr lang="en-US" sz="5600" dirty="0">
                <a:solidFill>
                  <a:srgbClr val="FFFFFF"/>
                </a:solidFill>
              </a:rPr>
              <a:t>SPP/APR Indicators:</a:t>
            </a:r>
            <a:br>
              <a:rPr lang="en-US" sz="5600" dirty="0">
                <a:solidFill>
                  <a:srgbClr val="FFFFFF"/>
                </a:solidFill>
              </a:rPr>
            </a:br>
            <a:r>
              <a:rPr lang="en-US" sz="5600" dirty="0">
                <a:solidFill>
                  <a:srgbClr val="FFFFFF"/>
                </a:solidFill>
              </a:rPr>
              <a:t>6 – Preschool Learning environment		</a:t>
            </a:r>
            <a:br>
              <a:rPr lang="en-US" sz="5600" dirty="0">
                <a:solidFill>
                  <a:srgbClr val="FFFFFF"/>
                </a:solidFill>
              </a:rPr>
            </a:br>
            <a:r>
              <a:rPr lang="en-US" sz="5600" dirty="0">
                <a:solidFill>
                  <a:srgbClr val="FFFFFF"/>
                </a:solidFill>
              </a:rPr>
              <a:t>7- Preschool outcomes</a:t>
            </a:r>
          </a:p>
        </p:txBody>
      </p:sp>
    </p:spTree>
    <p:extLst>
      <p:ext uri="{BB962C8B-B14F-4D97-AF65-F5344CB8AC3E}">
        <p14:creationId xmlns:p14="http://schemas.microsoft.com/office/powerpoint/2010/main" val="1752392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6 – Preschool Learning Environments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4616494"/>
          </a:xfrm>
        </p:spPr>
        <p:txBody>
          <a:bodyPr>
            <a:normAutofit/>
          </a:bodyPr>
          <a:lstStyle/>
          <a:p>
            <a:pPr marL="0" marR="0">
              <a:spcBef>
                <a:spcPts val="300"/>
              </a:spcBef>
              <a:spcAft>
                <a:spcPts val="300"/>
              </a:spcAft>
            </a:pPr>
            <a:r>
              <a:rPr lang="en-US" sz="1800" dirty="0">
                <a:solidFill>
                  <a:srgbClr val="000000"/>
                </a:solidFill>
                <a:effectLst/>
                <a:ea typeface="Calibri" panose="020F0502020204030204" pitchFamily="34" charset="0"/>
                <a:cs typeface="Arial" panose="020B0604020202020204" pitchFamily="34" charset="0"/>
              </a:rPr>
              <a:t>Percent of children with IEPs aged 3, 4, and aged 5 who are enrolled in a preschool program attending a:</a:t>
            </a:r>
            <a:endParaRPr lang="en-US" dirty="0">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solidFill>
                  <a:srgbClr val="000000"/>
                </a:solidFill>
                <a:effectLst/>
                <a:ea typeface="Calibri" panose="020F0502020204030204" pitchFamily="34" charset="0"/>
                <a:cs typeface="Arial" panose="020B0604020202020204" pitchFamily="34" charset="0"/>
              </a:rPr>
              <a:t>A. Regular early childhood program and receiving the majority of special education and related services in the regular early childhood program; and</a:t>
            </a:r>
            <a:endParaRPr lang="en-US"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solidFill>
                  <a:srgbClr val="000000"/>
                </a:solidFill>
                <a:effectLst/>
                <a:ea typeface="Calibri" panose="020F0502020204030204" pitchFamily="34" charset="0"/>
                <a:cs typeface="Arial" panose="020B0604020202020204" pitchFamily="34" charset="0"/>
              </a:rPr>
              <a:t>B. Separate special education class, separate school or residential facility.</a:t>
            </a:r>
            <a:endParaRPr lang="en-US" dirty="0">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solidFill>
                  <a:srgbClr val="000000"/>
                </a:solidFill>
                <a:effectLst/>
                <a:ea typeface="Calibri" panose="020F0502020204030204" pitchFamily="34" charset="0"/>
                <a:cs typeface="Arial" panose="020B0604020202020204" pitchFamily="34" charset="0"/>
              </a:rPr>
              <a:t>C. </a:t>
            </a:r>
            <a:r>
              <a:rPr lang="en-US" dirty="0">
                <a:effectLst/>
                <a:ea typeface="Calibri" panose="020F0502020204030204" pitchFamily="34" charset="0"/>
                <a:cs typeface="Arial" panose="020B0604020202020204" pitchFamily="34" charset="0"/>
              </a:rPr>
              <a:t>Receiving special education and related services in the home.</a:t>
            </a:r>
            <a:endParaRPr lang="en-US"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dirty="0">
                <a:solidFill>
                  <a:srgbClr val="000000"/>
                </a:solidFill>
                <a:effectLst/>
                <a:ea typeface="Calibri" panose="020F0502020204030204" pitchFamily="34" charset="0"/>
                <a:cs typeface="Arial" panose="020B0604020202020204" pitchFamily="34" charset="0"/>
              </a:rPr>
              <a:t>(20 U.S.C. 1416(a)(3)(A))</a:t>
            </a:r>
            <a:endParaRPr lang="en-US"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dirty="0">
              <a:solidFill>
                <a:schemeClr val="tx1"/>
              </a:solidFill>
              <a:cs typeface="Calibri" panose="020F0502020204030204" pitchFamily="34" charset="0"/>
            </a:endParaRPr>
          </a:p>
          <a:p>
            <a:pPr marL="285750" indent="-285750">
              <a:buFont typeface="Arial" panose="020B0604020202020204" pitchFamily="34" charset="0"/>
              <a:buChar char="•"/>
            </a:pPr>
            <a:r>
              <a:rPr lang="en-US" dirty="0">
                <a:solidFill>
                  <a:schemeClr val="tx1"/>
                </a:solidFill>
                <a:cs typeface="Calibri" panose="020F0502020204030204" pitchFamily="34" charset="0"/>
              </a:rPr>
              <a:t>OSEP changed the requirement to </a:t>
            </a:r>
            <a:r>
              <a:rPr lang="en-US" dirty="0">
                <a:cs typeface="Calibri" panose="020F0502020204030204" pitchFamily="34" charset="0"/>
              </a:rPr>
              <a:t>ex</a:t>
            </a:r>
            <a:r>
              <a:rPr lang="en-US" dirty="0">
                <a:solidFill>
                  <a:schemeClr val="tx1"/>
                </a:solidFill>
                <a:cs typeface="Calibri" panose="020F0502020204030204" pitchFamily="34" charset="0"/>
              </a:rPr>
              <a:t>clude students with disabilities in Kindergarten in these categorie</a:t>
            </a:r>
            <a:r>
              <a:rPr lang="en-US" dirty="0">
                <a:cs typeface="Calibri" panose="020F0502020204030204" pitchFamily="34" charset="0"/>
              </a:rPr>
              <a:t>s and indicator calculation.</a:t>
            </a:r>
          </a:p>
          <a:p>
            <a:pPr marL="285750" indent="-285750">
              <a:buFont typeface="Arial" panose="020B0604020202020204" pitchFamily="34" charset="0"/>
              <a:buChar char="•"/>
            </a:pPr>
            <a:r>
              <a:rPr lang="en-US" dirty="0">
                <a:solidFill>
                  <a:schemeClr val="tx1"/>
                </a:solidFill>
                <a:cs typeface="Calibri" panose="020F0502020204030204" pitchFamily="34" charset="0"/>
              </a:rPr>
              <a:t>Indicator 6C is a new indicator added in FFY2020</a:t>
            </a:r>
          </a:p>
          <a:p>
            <a:pPr marL="274320" lvl="1" indent="0">
              <a:spcBef>
                <a:spcPts val="300"/>
              </a:spcBef>
              <a:spcAft>
                <a:spcPts val="300"/>
              </a:spcAft>
              <a:buNone/>
            </a:pPr>
            <a:endParaRPr lang="en-US" dirty="0">
              <a:effectLst/>
              <a:ea typeface="Calibri" panose="020F0502020204030204" pitchFamily="34" charset="0"/>
              <a:cs typeface="Arial" panose="020B0604020202020204" pitchFamily="34" charset="0"/>
            </a:endParaRPr>
          </a:p>
          <a:p>
            <a:pPr lvl="2"/>
            <a:endParaRPr lang="en-US" dirty="0">
              <a:solidFill>
                <a:srgbClr val="000000"/>
              </a:solidFill>
              <a:effectLst/>
              <a:ea typeface="Calibri" panose="020F0502020204030204" pitchFamily="34" charset="0"/>
            </a:endParaRPr>
          </a:p>
          <a:p>
            <a:pPr marL="274320" lvl="1" indent="0">
              <a:spcBef>
                <a:spcPts val="300"/>
              </a:spcBef>
              <a:spcAft>
                <a:spcPts val="300"/>
              </a:spcAft>
              <a:buNone/>
            </a:pPr>
            <a:endParaRPr lang="en-US"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44</a:t>
            </a:fld>
            <a:endParaRPr lang="en-US"/>
          </a:p>
        </p:txBody>
      </p:sp>
    </p:spTree>
    <p:extLst>
      <p:ext uri="{BB962C8B-B14F-4D97-AF65-F5344CB8AC3E}">
        <p14:creationId xmlns:p14="http://schemas.microsoft.com/office/powerpoint/2010/main" val="91473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1438"/>
            <a:ext cx="10058400" cy="1371600"/>
          </a:xfrm>
        </p:spPr>
        <p:txBody>
          <a:bodyPr>
            <a:normAutofit fontScale="90000"/>
          </a:bodyPr>
          <a:lstStyle/>
          <a:p>
            <a:pPr algn="ctr"/>
            <a:r>
              <a:rPr lang="en-US" dirty="0"/>
              <a:t>Preschool Learning Environments –Ages 3 to 5 (Indicator 6)</a:t>
            </a:r>
          </a:p>
        </p:txBody>
      </p:sp>
      <p:sp>
        <p:nvSpPr>
          <p:cNvPr id="3" name="Content Placeholder 2"/>
          <p:cNvSpPr>
            <a:spLocks noGrp="1"/>
          </p:cNvSpPr>
          <p:nvPr>
            <p:ph idx="1"/>
          </p:nvPr>
        </p:nvSpPr>
        <p:spPr>
          <a:xfrm>
            <a:off x="276225" y="1443038"/>
            <a:ext cx="3747135" cy="1371600"/>
          </a:xfrm>
        </p:spPr>
        <p:txBody>
          <a:bodyPr>
            <a:normAutofit fontScale="92500" lnSpcReduction="20000"/>
          </a:bodyPr>
          <a:lstStyle/>
          <a:p>
            <a:pPr marL="45720" indent="0">
              <a:buNone/>
            </a:pPr>
            <a:r>
              <a:rPr lang="en-US" dirty="0"/>
              <a:t>A. Regular early childhood program and receiving the majority of special education and related services in the regular early childhood program; and</a:t>
            </a:r>
            <a:endParaRPr lang="en-US" sz="3000" dirty="0"/>
          </a:p>
          <a:p>
            <a:pPr marL="279400" marR="0" indent="0">
              <a:spcBef>
                <a:spcPts val="600"/>
              </a:spcBef>
              <a:spcAft>
                <a:spcPts val="600"/>
              </a:spcAft>
              <a:buNone/>
              <a:tabLst>
                <a:tab pos="2743200" algn="ctr"/>
                <a:tab pos="5486400" algn="r"/>
                <a:tab pos="457200" algn="l"/>
              </a:tabLst>
            </a:pPr>
            <a:endParaRPr lang="en-US" dirty="0"/>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45</a:t>
            </a:fld>
            <a:endParaRPr lang="en-US"/>
          </a:p>
        </p:txBody>
      </p:sp>
      <p:sp>
        <p:nvSpPr>
          <p:cNvPr id="6" name="Content Placeholder 2">
            <a:extLst>
              <a:ext uri="{FF2B5EF4-FFF2-40B4-BE49-F238E27FC236}">
                <a16:creationId xmlns:a16="http://schemas.microsoft.com/office/drawing/2014/main" id="{69F96866-62FF-4C57-B329-C8F8C6F5F920}"/>
              </a:ext>
            </a:extLst>
          </p:cNvPr>
          <p:cNvSpPr txBox="1">
            <a:spLocks/>
          </p:cNvSpPr>
          <p:nvPr/>
        </p:nvSpPr>
        <p:spPr>
          <a:xfrm>
            <a:off x="278130" y="2814638"/>
            <a:ext cx="3645477" cy="376735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3600" spc="-5" dirty="0">
                <a:solidFill>
                  <a:schemeClr val="tx1"/>
                </a:solidFill>
              </a:rPr>
              <a:t>Formula:</a:t>
            </a:r>
          </a:p>
          <a:p>
            <a:pPr marL="0" indent="0" algn="ctr">
              <a:buNone/>
            </a:pPr>
            <a:r>
              <a:rPr lang="en-US" sz="1800" dirty="0">
                <a:solidFill>
                  <a:srgbClr val="000000"/>
                </a:solidFill>
                <a:effectLst/>
                <a:ea typeface="Calibri" panose="020F0502020204030204" pitchFamily="34" charset="0"/>
              </a:rPr>
              <a:t># of children ages 3, 4, and 5 with IEPs attending a regular early childhood program and receiving the majority of special 	education and related services in the regular early childhood program </a:t>
            </a:r>
          </a:p>
          <a:p>
            <a:pPr marL="0" indent="0" algn="ctr">
              <a:buNone/>
            </a:pPr>
            <a:r>
              <a:rPr lang="en-US" sz="1800" dirty="0">
                <a:solidFill>
                  <a:srgbClr val="000000"/>
                </a:solidFill>
                <a:effectLst/>
                <a:ea typeface="Calibri" panose="020F0502020204030204" pitchFamily="34" charset="0"/>
              </a:rPr>
              <a:t>total # of children ages 3, 4, and 5 with IEPs</a:t>
            </a:r>
            <a:endParaRPr lang="en-US" sz="3600" spc="-5" dirty="0">
              <a:solidFill>
                <a:schemeClr val="tx1"/>
              </a:solidFill>
            </a:endParaRPr>
          </a:p>
        </p:txBody>
      </p:sp>
      <p:cxnSp>
        <p:nvCxnSpPr>
          <p:cNvPr id="8" name="Straight Connector 7">
            <a:extLst>
              <a:ext uri="{FF2B5EF4-FFF2-40B4-BE49-F238E27FC236}">
                <a16:creationId xmlns:a16="http://schemas.microsoft.com/office/drawing/2014/main" id="{A5ADBD1F-D457-428F-992A-8637146316B3}"/>
              </a:ext>
            </a:extLst>
          </p:cNvPr>
          <p:cNvCxnSpPr>
            <a:cxnSpLocks/>
          </p:cNvCxnSpPr>
          <p:nvPr/>
        </p:nvCxnSpPr>
        <p:spPr>
          <a:xfrm>
            <a:off x="395374" y="5144020"/>
            <a:ext cx="3337041" cy="0"/>
          </a:xfrm>
          <a:prstGeom prst="line">
            <a:avLst/>
          </a:prstGeom>
        </p:spPr>
        <p:style>
          <a:lnRef idx="3">
            <a:schemeClr val="accent6"/>
          </a:lnRef>
          <a:fillRef idx="0">
            <a:schemeClr val="accent6"/>
          </a:fillRef>
          <a:effectRef idx="2">
            <a:schemeClr val="accent6"/>
          </a:effectRef>
          <a:fontRef idx="minor">
            <a:schemeClr val="tx1"/>
          </a:fontRef>
        </p:style>
      </p:cxnSp>
      <p:sp>
        <p:nvSpPr>
          <p:cNvPr id="9" name="Content Placeholder 2">
            <a:extLst>
              <a:ext uri="{FF2B5EF4-FFF2-40B4-BE49-F238E27FC236}">
                <a16:creationId xmlns:a16="http://schemas.microsoft.com/office/drawing/2014/main" id="{9B4098A4-E000-7A90-B3B6-84787418ABB8}"/>
              </a:ext>
            </a:extLst>
          </p:cNvPr>
          <p:cNvSpPr txBox="1">
            <a:spLocks/>
          </p:cNvSpPr>
          <p:nvPr/>
        </p:nvSpPr>
        <p:spPr>
          <a:xfrm>
            <a:off x="4062151" y="1512917"/>
            <a:ext cx="3890357" cy="1301721"/>
          </a:xfrm>
          <a:prstGeom prst="rect">
            <a:avLst/>
          </a:prstGeom>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45720" indent="0">
              <a:buNone/>
            </a:pPr>
            <a:r>
              <a:rPr lang="en-US" dirty="0"/>
              <a:t>B. Separate special education class, separate school or residential facility.</a:t>
            </a:r>
            <a:endParaRPr lang="en-US" sz="3000" dirty="0"/>
          </a:p>
          <a:p>
            <a:endParaRPr lang="en-US" dirty="0"/>
          </a:p>
        </p:txBody>
      </p:sp>
      <p:sp>
        <p:nvSpPr>
          <p:cNvPr id="10" name="Content Placeholder 2">
            <a:extLst>
              <a:ext uri="{FF2B5EF4-FFF2-40B4-BE49-F238E27FC236}">
                <a16:creationId xmlns:a16="http://schemas.microsoft.com/office/drawing/2014/main" id="{BF1B0E97-CE99-92CA-94DD-A266ACD1341C}"/>
              </a:ext>
            </a:extLst>
          </p:cNvPr>
          <p:cNvSpPr txBox="1">
            <a:spLocks/>
          </p:cNvSpPr>
          <p:nvPr/>
        </p:nvSpPr>
        <p:spPr>
          <a:xfrm>
            <a:off x="4045526" y="2814638"/>
            <a:ext cx="3890357" cy="3767354"/>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3600" spc="-5" dirty="0">
                <a:solidFill>
                  <a:schemeClr val="bg1"/>
                </a:solidFill>
              </a:rPr>
              <a:t>Formula:</a:t>
            </a:r>
          </a:p>
          <a:p>
            <a:pPr marL="0" indent="0" algn="ctr">
              <a:buNone/>
            </a:pPr>
            <a:r>
              <a:rPr lang="en-US" sz="1800" dirty="0">
                <a:solidFill>
                  <a:schemeClr val="bg1"/>
                </a:solidFill>
                <a:effectLst/>
                <a:ea typeface="Calibri" panose="020F0502020204030204" pitchFamily="34" charset="0"/>
              </a:rPr>
              <a:t># of children ages 3, 4, and 5 with IEPs attending a separate special education class, separate school or residential facility) 	 </a:t>
            </a:r>
          </a:p>
          <a:p>
            <a:pPr marL="0" indent="0" algn="ctr">
              <a:buNone/>
            </a:pPr>
            <a:r>
              <a:rPr lang="en-US" sz="1800" dirty="0">
                <a:solidFill>
                  <a:schemeClr val="bg1"/>
                </a:solidFill>
                <a:effectLst/>
                <a:ea typeface="Calibri" panose="020F0502020204030204" pitchFamily="34" charset="0"/>
              </a:rPr>
              <a:t>total # of children ages 3, 4, and 5 with IEPs</a:t>
            </a:r>
            <a:endParaRPr lang="en-US" sz="3600" spc="-5" dirty="0">
              <a:solidFill>
                <a:schemeClr val="bg1"/>
              </a:solidFill>
            </a:endParaRPr>
          </a:p>
        </p:txBody>
      </p:sp>
      <p:cxnSp>
        <p:nvCxnSpPr>
          <p:cNvPr id="11" name="Straight Connector 10">
            <a:extLst>
              <a:ext uri="{FF2B5EF4-FFF2-40B4-BE49-F238E27FC236}">
                <a16:creationId xmlns:a16="http://schemas.microsoft.com/office/drawing/2014/main" id="{79384C13-F181-8EDB-FC11-A9CAD9C06382}"/>
              </a:ext>
            </a:extLst>
          </p:cNvPr>
          <p:cNvCxnSpPr>
            <a:cxnSpLocks/>
          </p:cNvCxnSpPr>
          <p:nvPr/>
        </p:nvCxnSpPr>
        <p:spPr>
          <a:xfrm>
            <a:off x="4200178" y="4717472"/>
            <a:ext cx="3472469" cy="0"/>
          </a:xfrm>
          <a:prstGeom prst="line">
            <a:avLst/>
          </a:prstGeom>
        </p:spPr>
        <p:style>
          <a:lnRef idx="3">
            <a:schemeClr val="accent6"/>
          </a:lnRef>
          <a:fillRef idx="0">
            <a:schemeClr val="accent6"/>
          </a:fillRef>
          <a:effectRef idx="2">
            <a:schemeClr val="accent6"/>
          </a:effectRef>
          <a:fontRef idx="minor">
            <a:schemeClr val="tx1"/>
          </a:fontRef>
        </p:style>
      </p:cxnSp>
      <p:sp>
        <p:nvSpPr>
          <p:cNvPr id="14" name="TextBox 13">
            <a:extLst>
              <a:ext uri="{FF2B5EF4-FFF2-40B4-BE49-F238E27FC236}">
                <a16:creationId xmlns:a16="http://schemas.microsoft.com/office/drawing/2014/main" id="{AA15DC4C-85DE-E6DD-1D6A-7FBAA259EFFD}"/>
              </a:ext>
            </a:extLst>
          </p:cNvPr>
          <p:cNvSpPr txBox="1"/>
          <p:nvPr/>
        </p:nvSpPr>
        <p:spPr>
          <a:xfrm>
            <a:off x="8057803" y="1539817"/>
            <a:ext cx="3890357" cy="646331"/>
          </a:xfrm>
          <a:prstGeom prst="rect">
            <a:avLst/>
          </a:prstGeom>
          <a:noFill/>
        </p:spPr>
        <p:txBody>
          <a:bodyPr wrap="square">
            <a:spAutoFit/>
          </a:bodyPr>
          <a:lstStyle/>
          <a:p>
            <a:pPr indent="-137160"/>
            <a:r>
              <a:rPr lang="en-US" dirty="0"/>
              <a:t>C. Receiving special education and related services in the home.</a:t>
            </a:r>
          </a:p>
        </p:txBody>
      </p:sp>
      <p:sp>
        <p:nvSpPr>
          <p:cNvPr id="15" name="Content Placeholder 2">
            <a:extLst>
              <a:ext uri="{FF2B5EF4-FFF2-40B4-BE49-F238E27FC236}">
                <a16:creationId xmlns:a16="http://schemas.microsoft.com/office/drawing/2014/main" id="{980AB581-3EE0-F3C6-D901-459FA32C4BEC}"/>
              </a:ext>
            </a:extLst>
          </p:cNvPr>
          <p:cNvSpPr txBox="1">
            <a:spLocks/>
          </p:cNvSpPr>
          <p:nvPr/>
        </p:nvSpPr>
        <p:spPr>
          <a:xfrm>
            <a:off x="8057803" y="2814638"/>
            <a:ext cx="3890357" cy="3767354"/>
          </a:xfrm>
          <a:prstGeom prst="rect">
            <a:avLst/>
          </a:prstGeom>
        </p:spPr>
        <p:style>
          <a:lnRef idx="1">
            <a:schemeClr val="accent2"/>
          </a:lnRef>
          <a:fillRef idx="3">
            <a:schemeClr val="accent2"/>
          </a:fillRef>
          <a:effectRef idx="2">
            <a:schemeClr val="accent2"/>
          </a:effectRef>
          <a:fontRef idx="minor">
            <a:schemeClr val="lt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3600" spc="-5" dirty="0">
                <a:solidFill>
                  <a:schemeClr val="bg1"/>
                </a:solidFill>
              </a:rPr>
              <a:t>Formula:</a:t>
            </a:r>
          </a:p>
          <a:p>
            <a:pPr marL="0" indent="0" algn="ctr">
              <a:buNone/>
            </a:pPr>
            <a:r>
              <a:rPr lang="en-US" sz="1800" dirty="0">
                <a:solidFill>
                  <a:schemeClr val="bg1"/>
                </a:solidFill>
                <a:effectLst/>
                <a:ea typeface="Calibri" panose="020F0502020204030204" pitchFamily="34" charset="0"/>
              </a:rPr>
              <a:t># of children ages 3, 4, and 5 with IEPs receiving special education and related services in the home</a:t>
            </a:r>
          </a:p>
          <a:p>
            <a:pPr marL="0" indent="0" algn="ctr">
              <a:buNone/>
            </a:pPr>
            <a:r>
              <a:rPr lang="en-US" sz="1800" dirty="0">
                <a:solidFill>
                  <a:schemeClr val="bg1"/>
                </a:solidFill>
                <a:effectLst/>
                <a:ea typeface="Calibri" panose="020F0502020204030204" pitchFamily="34" charset="0"/>
              </a:rPr>
              <a:t>total # of children ages 3, 4, and 5 with IEPs</a:t>
            </a:r>
            <a:endParaRPr lang="en-US" sz="3600" spc="-5" dirty="0">
              <a:solidFill>
                <a:schemeClr val="bg1"/>
              </a:solidFill>
            </a:endParaRPr>
          </a:p>
        </p:txBody>
      </p:sp>
      <p:cxnSp>
        <p:nvCxnSpPr>
          <p:cNvPr id="16" name="Straight Connector 15">
            <a:extLst>
              <a:ext uri="{FF2B5EF4-FFF2-40B4-BE49-F238E27FC236}">
                <a16:creationId xmlns:a16="http://schemas.microsoft.com/office/drawing/2014/main" id="{521A27C6-5231-0200-4F46-F91AE41A73D5}"/>
              </a:ext>
            </a:extLst>
          </p:cNvPr>
          <p:cNvCxnSpPr>
            <a:cxnSpLocks/>
          </p:cNvCxnSpPr>
          <p:nvPr/>
        </p:nvCxnSpPr>
        <p:spPr>
          <a:xfrm>
            <a:off x="8284498" y="4454236"/>
            <a:ext cx="3472469"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093399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1371600"/>
          </a:xfrm>
        </p:spPr>
        <p:txBody>
          <a:bodyPr/>
          <a:lstStyle/>
          <a:p>
            <a:pPr algn="ctr"/>
            <a:r>
              <a:rPr lang="en-US" dirty="0"/>
              <a:t>Indicator 6A</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58745450"/>
              </p:ext>
            </p:extLst>
          </p:nvPr>
        </p:nvGraphicFramePr>
        <p:xfrm>
          <a:off x="3056313" y="1745672"/>
          <a:ext cx="5645727"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595959"/>
                </a:solidFill>
                <a:effectLst/>
                <a:uLnTx/>
                <a:uFillTx/>
                <a:latin typeface="Calibri" panose="020F0502020204030204" pitchFamily="34" charset="0"/>
                <a:ea typeface="+mn-ea"/>
                <a:cs typeface="Calibri" panose="020F0502020204030204" pitchFamily="34" charset="0"/>
              </a:rPr>
              <a:t>Investing for tomorrow, delivering today.</a:t>
            </a:r>
            <a:endParaRPr kumimoji="0" lang="en-US" sz="1200" b="0" i="0" u="none" strike="noStrike" kern="1200" cap="none" spc="0" normalizeH="0" baseline="0" noProof="0" dirty="0">
              <a:ln>
                <a:noFill/>
              </a:ln>
              <a:solidFill>
                <a:srgbClr val="595959"/>
              </a:solidFill>
              <a:effectLst/>
              <a:uLnTx/>
              <a:uFillTx/>
              <a:latin typeface="Calibri" panose="020F0502020204030204" pitchFamily="34" charset="0"/>
              <a:ea typeface="+mn-ea"/>
              <a:cs typeface="Calibri" panose="020F0502020204030204" pitchFamily="34"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8E3F6-DE14-48B2-B2BC-6FABA9630FB8}" type="slidenum">
              <a:rPr kumimoji="0" lang="en-US" sz="11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100" b="0" i="0" u="none" strike="noStrike" kern="1200" cap="none" spc="0" normalizeH="0" baseline="0" noProof="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1197177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734" y="166447"/>
            <a:ext cx="10058400" cy="1371600"/>
          </a:xfrm>
        </p:spPr>
        <p:txBody>
          <a:bodyPr>
            <a:normAutofit/>
          </a:bodyPr>
          <a:lstStyle/>
          <a:p>
            <a:pPr algn="ctr"/>
            <a:r>
              <a:rPr lang="en-US" dirty="0"/>
              <a:t>Indicator 6B</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17046814"/>
              </p:ext>
            </p:extLst>
          </p:nvPr>
        </p:nvGraphicFramePr>
        <p:xfrm>
          <a:off x="3152602" y="1751159"/>
          <a:ext cx="5886796"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595959"/>
                </a:solidFill>
                <a:effectLst/>
                <a:uLnTx/>
                <a:uFillTx/>
                <a:latin typeface="Calibri" panose="020F0502020204030204" pitchFamily="34" charset="0"/>
                <a:ea typeface="+mn-ea"/>
                <a:cs typeface="Calibri" panose="020F0502020204030204" pitchFamily="34" charset="0"/>
              </a:rPr>
              <a:t>Investing for tomorrow, delivering today.</a:t>
            </a:r>
            <a:endParaRPr kumimoji="0" lang="en-US" sz="1200" b="0" i="0" u="none" strike="noStrike" kern="1200" cap="none" spc="0" normalizeH="0" baseline="0" noProof="0" dirty="0">
              <a:ln>
                <a:noFill/>
              </a:ln>
              <a:solidFill>
                <a:srgbClr val="595959"/>
              </a:solidFill>
              <a:effectLst/>
              <a:uLnTx/>
              <a:uFillTx/>
              <a:latin typeface="Calibri" panose="020F0502020204030204" pitchFamily="34" charset="0"/>
              <a:ea typeface="+mn-ea"/>
              <a:cs typeface="Calibri" panose="020F0502020204030204" pitchFamily="34"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8E3F6-DE14-48B2-B2BC-6FABA9630FB8}" type="slidenum">
              <a:rPr kumimoji="0" lang="en-US" sz="11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100" b="0" i="0" u="none" strike="noStrike" kern="1200" cap="none" spc="0" normalizeH="0" baseline="0" noProof="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1566736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479" y="255134"/>
            <a:ext cx="10005237" cy="1036850"/>
          </a:xfrm>
        </p:spPr>
        <p:txBody>
          <a:bodyPr>
            <a:normAutofit fontScale="90000"/>
          </a:bodyPr>
          <a:lstStyle/>
          <a:p>
            <a:pPr algn="ctr"/>
            <a:br>
              <a:rPr lang="en-US" b="1" dirty="0"/>
            </a:br>
            <a:r>
              <a:rPr lang="en-US" dirty="0"/>
              <a:t>Indicator 6C</a:t>
            </a:r>
          </a:p>
        </p:txBody>
      </p:sp>
      <p:sp>
        <p:nvSpPr>
          <p:cNvPr id="3" name="Content Placeholder 2"/>
          <p:cNvSpPr>
            <a:spLocks noGrp="1"/>
          </p:cNvSpPr>
          <p:nvPr>
            <p:ph idx="1"/>
          </p:nvPr>
        </p:nvSpPr>
        <p:spPr>
          <a:xfrm>
            <a:off x="1295399" y="1690576"/>
            <a:ext cx="10209029" cy="5582093"/>
          </a:xfrm>
        </p:spPr>
        <p:txBody>
          <a:bodyPr>
            <a:normAutofit/>
          </a:bodyPr>
          <a:lstStyle/>
          <a:p>
            <a:endParaRPr lang="en-US" dirty="0"/>
          </a:p>
          <a:p>
            <a:pPr marL="594360" lvl="2" indent="0">
              <a:buNone/>
            </a:pPr>
            <a:endParaRPr lang="en-US" dirty="0"/>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48</a:t>
            </a:fld>
            <a:endParaRPr lang="en-US"/>
          </a:p>
        </p:txBody>
      </p:sp>
      <p:graphicFrame>
        <p:nvGraphicFramePr>
          <p:cNvPr id="13" name="Chart 12">
            <a:extLst>
              <a:ext uri="{FF2B5EF4-FFF2-40B4-BE49-F238E27FC236}">
                <a16:creationId xmlns:a16="http://schemas.microsoft.com/office/drawing/2014/main" id="{412216CB-DFC6-4570-9265-390EE35D9970}"/>
              </a:ext>
            </a:extLst>
          </p:cNvPr>
          <p:cNvGraphicFramePr/>
          <p:nvPr>
            <p:extLst>
              <p:ext uri="{D42A27DB-BD31-4B8C-83A1-F6EECF244321}">
                <p14:modId xmlns:p14="http://schemas.microsoft.com/office/powerpoint/2010/main" val="3537172735"/>
              </p:ext>
            </p:extLst>
          </p:nvPr>
        </p:nvGraphicFramePr>
        <p:xfrm>
          <a:off x="2476904" y="2034989"/>
          <a:ext cx="6057783" cy="41330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7377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6 Considerations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3931920"/>
          </a:xfrm>
        </p:spPr>
        <p:txBody>
          <a:bodyPr/>
          <a:lstStyle/>
          <a:p>
            <a:r>
              <a:rPr lang="en-US" sz="1800" dirty="0">
                <a:effectLst/>
                <a:ea typeface="Calibri" panose="020F0502020204030204" pitchFamily="34" charset="0"/>
              </a:rPr>
              <a:t>Other guiding questions:</a:t>
            </a:r>
          </a:p>
          <a:p>
            <a:pPr marL="274320" lvl="1" indent="0">
              <a:buNone/>
            </a:pPr>
            <a:r>
              <a:rPr lang="en-US" dirty="0">
                <a:effectLst/>
              </a:rPr>
              <a:t>• What do you see?</a:t>
            </a:r>
          </a:p>
          <a:p>
            <a:pPr marL="274320" lvl="1" indent="0">
              <a:buNone/>
            </a:pPr>
            <a:r>
              <a:rPr lang="en-US" dirty="0">
                <a:effectLst/>
              </a:rPr>
              <a:t>• What are your initial thoughts and reactions?</a:t>
            </a:r>
            <a:br>
              <a:rPr lang="en-US" dirty="0"/>
            </a:br>
            <a:r>
              <a:rPr lang="en-US" dirty="0">
                <a:effectLst/>
              </a:rPr>
              <a:t>• Is this what you expected to see? If so, how? If not, why not?</a:t>
            </a:r>
            <a:br>
              <a:rPr lang="en-US" dirty="0"/>
            </a:br>
            <a:r>
              <a:rPr lang="en-US" dirty="0">
                <a:effectLst/>
              </a:rPr>
              <a:t>• What surprises you?</a:t>
            </a:r>
            <a:br>
              <a:rPr lang="en-US" dirty="0"/>
            </a:br>
            <a:r>
              <a:rPr lang="en-US" dirty="0">
                <a:effectLst/>
              </a:rPr>
              <a:t>• Are there particular data that catch your attention (e.g., a certain survey question, student score)?</a:t>
            </a:r>
            <a:br>
              <a:rPr lang="en-US" dirty="0"/>
            </a:br>
            <a:r>
              <a:rPr lang="en-US" dirty="0">
                <a:effectLst/>
              </a:rPr>
              <a:t>• What do these data not tell you?</a:t>
            </a:r>
            <a:br>
              <a:rPr lang="en-US" dirty="0"/>
            </a:br>
            <a:r>
              <a:rPr lang="en-US" dirty="0">
                <a:effectLst/>
              </a:rPr>
              <a:t>• What are the limitations of these data? What do you and other stakeholders need to keep in mind about the data as you review them?</a:t>
            </a:r>
            <a:endParaRPr lang="en-US" dirty="0"/>
          </a:p>
          <a:p>
            <a:endParaRPr lang="en-US" dirty="0"/>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49</a:t>
            </a:fld>
            <a:endParaRPr lang="en-US"/>
          </a:p>
        </p:txBody>
      </p:sp>
    </p:spTree>
    <p:extLst>
      <p:ext uri="{BB962C8B-B14F-4D97-AF65-F5344CB8AC3E}">
        <p14:creationId xmlns:p14="http://schemas.microsoft.com/office/powerpoint/2010/main" val="4041264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E670-4803-4A29-B651-559B3183C79F}"/>
              </a:ext>
            </a:extLst>
          </p:cNvPr>
          <p:cNvSpPr>
            <a:spLocks noGrp="1"/>
          </p:cNvSpPr>
          <p:nvPr>
            <p:ph type="title"/>
          </p:nvPr>
        </p:nvSpPr>
        <p:spPr>
          <a:xfrm>
            <a:off x="428367" y="0"/>
            <a:ext cx="11154033" cy="1371600"/>
          </a:xfrm>
        </p:spPr>
        <p:txBody>
          <a:bodyPr>
            <a:normAutofit fontScale="90000"/>
          </a:bodyPr>
          <a:lstStyle/>
          <a:p>
            <a:pPr algn="ctr"/>
            <a:r>
              <a:rPr lang="en-US" dirty="0"/>
              <a:t>Role of the Stakeholder in the SPP/APR Process</a:t>
            </a:r>
          </a:p>
        </p:txBody>
      </p:sp>
      <p:sp>
        <p:nvSpPr>
          <p:cNvPr id="3" name="Content Placeholder 2">
            <a:extLst>
              <a:ext uri="{FF2B5EF4-FFF2-40B4-BE49-F238E27FC236}">
                <a16:creationId xmlns:a16="http://schemas.microsoft.com/office/drawing/2014/main" id="{B6DB21F0-CCB7-452A-BA72-A0A7BF545F45}"/>
              </a:ext>
            </a:extLst>
          </p:cNvPr>
          <p:cNvSpPr>
            <a:spLocks noGrp="1"/>
          </p:cNvSpPr>
          <p:nvPr>
            <p:ph idx="1"/>
          </p:nvPr>
        </p:nvSpPr>
        <p:spPr>
          <a:xfrm>
            <a:off x="1066800" y="1482811"/>
            <a:ext cx="10058400" cy="4720281"/>
          </a:xfrm>
          <a:noFill/>
        </p:spPr>
        <p:txBody>
          <a:bodyPr/>
          <a:lstStyle/>
          <a:p>
            <a:r>
              <a:rPr lang="en-US" dirty="0"/>
              <a:t>As part of the SPP/APR, Stakeholders must be included in the following activities:</a:t>
            </a:r>
          </a:p>
          <a:p>
            <a:pPr marL="742950" lvl="1" indent="-285750">
              <a:lnSpc>
                <a:spcPct val="107000"/>
              </a:lnSpc>
              <a:spcBef>
                <a:spcPts val="0"/>
              </a:spcBef>
              <a:spcAft>
                <a:spcPts val="800"/>
              </a:spcAft>
              <a:buFont typeface="+mj-lt"/>
              <a:buAutoNum type="alphaLcPeriod"/>
            </a:pPr>
            <a:r>
              <a:rPr lang="en-US" dirty="0">
                <a:ea typeface="Calibri" panose="020F0502020204030204" pitchFamily="34" charset="0"/>
                <a:cs typeface="Calibri" panose="020F0502020204030204" pitchFamily="34" charset="0"/>
              </a:rPr>
              <a:t>T</a:t>
            </a:r>
            <a:r>
              <a:rPr lang="en-US" dirty="0">
                <a:effectLst/>
                <a:ea typeface="Calibri" panose="020F0502020204030204" pitchFamily="34" charset="0"/>
                <a:cs typeface="Calibri" panose="020F0502020204030204" pitchFamily="34" charset="0"/>
              </a:rPr>
              <a:t>arget setting for SPP/APR indicators </a:t>
            </a:r>
          </a:p>
          <a:p>
            <a:pPr marL="742950" lvl="1" indent="-285750">
              <a:lnSpc>
                <a:spcPct val="107000"/>
              </a:lnSpc>
              <a:spcBef>
                <a:spcPts val="0"/>
              </a:spcBef>
              <a:spcAft>
                <a:spcPts val="800"/>
              </a:spcAft>
              <a:buFont typeface="+mj-lt"/>
              <a:buAutoNum type="alphaLcPeriod"/>
            </a:pPr>
            <a:r>
              <a:rPr lang="en-US" dirty="0">
                <a:ea typeface="Calibri" panose="020F0502020204030204" pitchFamily="34" charset="0"/>
                <a:cs typeface="Calibri" panose="020F0502020204030204" pitchFamily="34" charset="0"/>
              </a:rPr>
              <a:t>A</a:t>
            </a:r>
            <a:r>
              <a:rPr lang="en-US" dirty="0">
                <a:effectLst/>
                <a:ea typeface="Calibri" panose="020F0502020204030204" pitchFamily="34" charset="0"/>
                <a:cs typeface="Calibri" panose="020F0502020204030204" pitchFamily="34" charset="0"/>
              </a:rPr>
              <a:t>nalyzing SPP/APR data </a:t>
            </a:r>
          </a:p>
          <a:p>
            <a:pPr marL="742950" lvl="1" indent="-285750">
              <a:lnSpc>
                <a:spcPct val="107000"/>
              </a:lnSpc>
              <a:spcBef>
                <a:spcPts val="0"/>
              </a:spcBef>
              <a:spcAft>
                <a:spcPts val="800"/>
              </a:spcAft>
              <a:buFont typeface="+mj-lt"/>
              <a:buAutoNum type="alphaLcPeriod"/>
            </a:pPr>
            <a:r>
              <a:rPr lang="en-US" dirty="0">
                <a:effectLst/>
                <a:highlight>
                  <a:srgbClr val="FFFF00"/>
                </a:highlight>
                <a:ea typeface="Calibri" panose="020F0502020204030204" pitchFamily="34" charset="0"/>
                <a:cs typeface="Calibri" panose="020F0502020204030204" pitchFamily="34" charset="0"/>
              </a:rPr>
              <a:t>Providing strategies for improving outcomes for children and youth with disabilities,  </a:t>
            </a:r>
          </a:p>
          <a:p>
            <a:pPr marL="742950" lvl="1" indent="-285750">
              <a:lnSpc>
                <a:spcPct val="107000"/>
              </a:lnSpc>
              <a:spcBef>
                <a:spcPts val="0"/>
              </a:spcBef>
              <a:spcAft>
                <a:spcPts val="800"/>
              </a:spcAft>
              <a:buFont typeface="+mj-lt"/>
              <a:buAutoNum type="alphaLcPeriod"/>
            </a:pPr>
            <a:r>
              <a:rPr lang="en-US" dirty="0">
                <a:highlight>
                  <a:srgbClr val="FFFF00"/>
                </a:highlight>
                <a:ea typeface="Calibri" panose="020F0502020204030204" pitchFamily="34" charset="0"/>
                <a:cs typeface="Calibri" panose="020F0502020204030204" pitchFamily="34" charset="0"/>
              </a:rPr>
              <a:t>E</a:t>
            </a:r>
            <a:r>
              <a:rPr lang="en-US" dirty="0">
                <a:effectLst/>
                <a:highlight>
                  <a:srgbClr val="FFFF00"/>
                </a:highlight>
                <a:ea typeface="Calibri" panose="020F0502020204030204" pitchFamily="34" charset="0"/>
                <a:cs typeface="Calibri" panose="020F0502020204030204" pitchFamily="34" charset="0"/>
              </a:rPr>
              <a:t>valuating the progress the State is making</a:t>
            </a:r>
          </a:p>
          <a:p>
            <a:pPr marL="742950" marR="0" lvl="1" indent="-285750">
              <a:lnSpc>
                <a:spcPct val="107000"/>
              </a:lnSpc>
              <a:spcBef>
                <a:spcPts val="0"/>
              </a:spcBef>
              <a:spcAft>
                <a:spcPts val="800"/>
              </a:spcAft>
              <a:buFont typeface="+mj-lt"/>
              <a:buAutoNum type="alphaLcPeriod"/>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Objective for today is: </a:t>
            </a:r>
          </a:p>
          <a:p>
            <a:pPr lvl="1"/>
            <a:r>
              <a:rPr lang="en-US" dirty="0"/>
              <a:t>Stakeholders to share feedback and ideas for improving outcomes for students with disabilities.</a:t>
            </a:r>
          </a:p>
          <a:p>
            <a:pPr lvl="1"/>
            <a:r>
              <a:rPr lang="en-US" dirty="0"/>
              <a:t>The state will record feedback and share with internal stakeholders that have a role in decision making.</a:t>
            </a:r>
          </a:p>
        </p:txBody>
      </p:sp>
      <p:sp>
        <p:nvSpPr>
          <p:cNvPr id="4" name="Footer Placeholder 3">
            <a:extLst>
              <a:ext uri="{FF2B5EF4-FFF2-40B4-BE49-F238E27FC236}">
                <a16:creationId xmlns:a16="http://schemas.microsoft.com/office/drawing/2014/main" id="{65A87604-86A3-4E23-B4DA-0B5A72643801}"/>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950B7F6A-CA6D-4BFF-9E61-FCBB19DC93DE}"/>
              </a:ext>
            </a:extLst>
          </p:cNvPr>
          <p:cNvSpPr>
            <a:spLocks noGrp="1"/>
          </p:cNvSpPr>
          <p:nvPr>
            <p:ph type="sldNum" sz="quarter" idx="12"/>
          </p:nvPr>
        </p:nvSpPr>
        <p:spPr/>
        <p:txBody>
          <a:bodyPr/>
          <a:lstStyle/>
          <a:p>
            <a:fld id="{A7F8E3F6-DE14-48B2-B2BC-6FABA9630FB8}" type="slidenum">
              <a:rPr lang="en-US" smtClean="0"/>
              <a:t>5</a:t>
            </a:fld>
            <a:endParaRPr lang="en-US"/>
          </a:p>
        </p:txBody>
      </p:sp>
    </p:spTree>
    <p:extLst>
      <p:ext uri="{BB962C8B-B14F-4D97-AF65-F5344CB8AC3E}">
        <p14:creationId xmlns:p14="http://schemas.microsoft.com/office/powerpoint/2010/main" val="437730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6008"/>
            <a:ext cx="10058400" cy="1371600"/>
          </a:xfrm>
        </p:spPr>
        <p:txBody>
          <a:bodyPr>
            <a:normAutofit fontScale="90000"/>
          </a:bodyPr>
          <a:lstStyle/>
          <a:p>
            <a:pPr algn="ctr"/>
            <a:r>
              <a:rPr lang="en-US" dirty="0"/>
              <a:t>Preschool Outcomes (Indicator 7)</a:t>
            </a:r>
          </a:p>
        </p:txBody>
      </p:sp>
      <p:sp>
        <p:nvSpPr>
          <p:cNvPr id="3" name="Content Placeholder 2"/>
          <p:cNvSpPr>
            <a:spLocks noGrp="1"/>
          </p:cNvSpPr>
          <p:nvPr>
            <p:ph idx="1"/>
          </p:nvPr>
        </p:nvSpPr>
        <p:spPr>
          <a:xfrm>
            <a:off x="1295399" y="1828799"/>
            <a:ext cx="9960033" cy="4630189"/>
          </a:xfrm>
        </p:spPr>
        <p:txBody>
          <a:bodyPr>
            <a:normAutofit fontScale="92500"/>
          </a:bodyPr>
          <a:lstStyle/>
          <a:p>
            <a:pPr marL="0" indent="0">
              <a:buNone/>
            </a:pPr>
            <a:r>
              <a:rPr lang="en-US" dirty="0"/>
              <a:t>Percent of preschool children aged 3 through 5 with IEPs who demonstrate improved:</a:t>
            </a:r>
          </a:p>
          <a:p>
            <a:pPr marL="777240" lvl="1" indent="-457200">
              <a:buFont typeface="+mj-lt"/>
              <a:buAutoNum type="alphaUcPeriod"/>
            </a:pPr>
            <a:r>
              <a:rPr lang="en-US" dirty="0"/>
              <a:t>Positive social-emotional skills (including social relationships);</a:t>
            </a:r>
          </a:p>
          <a:p>
            <a:pPr marL="594360" lvl="2" indent="0">
              <a:buNone/>
            </a:pPr>
            <a:r>
              <a:rPr lang="en-US" dirty="0"/>
              <a:t>1. Of those children who entered or exited the program below age expectations in Outcome A, the percent who substantially increased their rate of growth by the time they turned 6 years of age or exited the program.</a:t>
            </a:r>
          </a:p>
          <a:p>
            <a:pPr marL="594360" lvl="2" indent="0">
              <a:buNone/>
            </a:pPr>
            <a:r>
              <a:rPr lang="en-US" dirty="0"/>
              <a:t>2. The percent of preschool children who were functioning within age expectations in Outcome A by the time they turned 6 years of age or exited the program. </a:t>
            </a:r>
          </a:p>
          <a:p>
            <a:pPr marL="777240" lvl="1" indent="-457200">
              <a:buFont typeface="+mj-lt"/>
              <a:buAutoNum type="alphaUcPeriod"/>
            </a:pPr>
            <a:r>
              <a:rPr lang="en-US" dirty="0"/>
              <a:t>Acquisition and use of knowledge and skills (including early language/ communication and early literacy); and</a:t>
            </a:r>
          </a:p>
          <a:p>
            <a:pPr marL="594360" lvl="2" indent="0">
              <a:buNone/>
            </a:pPr>
            <a:r>
              <a:rPr lang="en-US" dirty="0"/>
              <a:t>1. Of those children who entered or exited the program below age expectations in Outcome B, the percent who substantially increased their rate of growth by the time they turned 6 years of age or exited the program.</a:t>
            </a:r>
          </a:p>
          <a:p>
            <a:pPr marL="594360" lvl="2" indent="0">
              <a:buNone/>
            </a:pPr>
            <a:r>
              <a:rPr lang="en-US" dirty="0"/>
              <a:t>2. The percent of preschool children who were functioning within age expectations in Outcome B by the time they turned 6 years of age or exited the program. </a:t>
            </a:r>
          </a:p>
          <a:p>
            <a:pPr marL="777240" lvl="1" indent="-457200">
              <a:buFont typeface="+mj-lt"/>
              <a:buAutoNum type="alphaUcPeriod"/>
            </a:pPr>
            <a:r>
              <a:rPr lang="en-US" dirty="0"/>
              <a:t>Use of appropriate behaviors to meet their needs.</a:t>
            </a:r>
          </a:p>
          <a:p>
            <a:pPr marL="594360" lvl="2" indent="0">
              <a:buNone/>
            </a:pPr>
            <a:r>
              <a:rPr lang="en-US" dirty="0"/>
              <a:t>1. Of those children who entered or exited the program below age expectations in Outcome C, the percent who substantially increased their rate of growth by the time they turned 6 years of age or exited the program.</a:t>
            </a:r>
          </a:p>
          <a:p>
            <a:pPr marL="594360" lvl="2" indent="0">
              <a:buNone/>
            </a:pPr>
            <a:r>
              <a:rPr lang="en-US" dirty="0"/>
              <a:t>2. The percent of preschool children who were functioning within age expectations in Outcome C by the time they turned 6 years of age or exited the program. </a:t>
            </a:r>
          </a:p>
          <a:p>
            <a:pPr marL="777240" lvl="1" indent="-457200">
              <a:buFont typeface="+mj-lt"/>
              <a:buAutoNum type="alphaUcPeriod"/>
            </a:pPr>
            <a:endParaRPr lang="en-US" dirty="0"/>
          </a:p>
          <a:p>
            <a:endParaRPr lang="en-US" dirty="0"/>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50</a:t>
            </a:fld>
            <a:endParaRPr lang="en-US"/>
          </a:p>
        </p:txBody>
      </p:sp>
    </p:spTree>
    <p:extLst>
      <p:ext uri="{BB962C8B-B14F-4D97-AF65-F5344CB8AC3E}">
        <p14:creationId xmlns:p14="http://schemas.microsoft.com/office/powerpoint/2010/main" val="139486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6008"/>
            <a:ext cx="10058400" cy="1371600"/>
          </a:xfrm>
        </p:spPr>
        <p:txBody>
          <a:bodyPr/>
          <a:lstStyle/>
          <a:p>
            <a:pPr algn="ctr"/>
            <a:r>
              <a:rPr lang="en-US" dirty="0"/>
              <a:t>Indicator 7 - A1, B1, C1</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28875703"/>
              </p:ext>
            </p:extLst>
          </p:nvPr>
        </p:nvGraphicFramePr>
        <p:xfrm>
          <a:off x="1295400" y="1956816"/>
          <a:ext cx="96012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595959"/>
                </a:solidFill>
                <a:effectLst/>
                <a:uLnTx/>
                <a:uFillTx/>
                <a:latin typeface="Calibri" panose="020F0502020204030204" pitchFamily="34" charset="0"/>
                <a:ea typeface="+mn-ea"/>
                <a:cs typeface="Calibri" panose="020F0502020204030204" pitchFamily="34" charset="0"/>
              </a:rPr>
              <a:t>Investing for tomorrow, delivering today.</a:t>
            </a:r>
            <a:endParaRPr kumimoji="0" lang="en-US" sz="1200" b="0" i="0" u="none" strike="noStrike" kern="1200" cap="none" spc="0" normalizeH="0" baseline="0" noProof="0" dirty="0">
              <a:ln>
                <a:noFill/>
              </a:ln>
              <a:solidFill>
                <a:srgbClr val="595959"/>
              </a:solidFill>
              <a:effectLst/>
              <a:uLnTx/>
              <a:uFillTx/>
              <a:latin typeface="Calibri" panose="020F0502020204030204" pitchFamily="34" charset="0"/>
              <a:ea typeface="+mn-ea"/>
              <a:cs typeface="Calibri" panose="020F0502020204030204" pitchFamily="34"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8E3F6-DE14-48B2-B2BC-6FABA9630FB8}" type="slidenum">
              <a:rPr kumimoji="0" lang="en-US" sz="11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100" b="0" i="0" u="none" strike="noStrike" kern="1200" cap="none" spc="0" normalizeH="0" baseline="0" noProof="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875788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36525"/>
            <a:ext cx="10058400" cy="1371600"/>
          </a:xfrm>
        </p:spPr>
        <p:txBody>
          <a:bodyPr/>
          <a:lstStyle/>
          <a:p>
            <a:pPr algn="ctr"/>
            <a:r>
              <a:rPr lang="en-US" dirty="0"/>
              <a:t>Indicator 7 – A2, B2, C2</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520072830"/>
              </p:ext>
            </p:extLst>
          </p:nvPr>
        </p:nvGraphicFramePr>
        <p:xfrm>
          <a:off x="1066800" y="2103438"/>
          <a:ext cx="10058400" cy="3932237"/>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595959"/>
                </a:solidFill>
                <a:effectLst/>
                <a:uLnTx/>
                <a:uFillTx/>
                <a:latin typeface="Calibri" panose="020F0502020204030204" pitchFamily="34" charset="0"/>
                <a:ea typeface="+mn-ea"/>
                <a:cs typeface="Calibri" panose="020F0502020204030204" pitchFamily="34" charset="0"/>
              </a:rPr>
              <a:t>Investing for tomorrow, delivering today.</a:t>
            </a:r>
            <a:endParaRPr kumimoji="0" lang="en-US" sz="1200" b="0" i="0" u="none" strike="noStrike" kern="1200" cap="none" spc="0" normalizeH="0" baseline="0" noProof="0" dirty="0">
              <a:ln>
                <a:noFill/>
              </a:ln>
              <a:solidFill>
                <a:srgbClr val="595959"/>
              </a:solidFill>
              <a:effectLst/>
              <a:uLnTx/>
              <a:uFillTx/>
              <a:latin typeface="Calibri" panose="020F0502020204030204" pitchFamily="34" charset="0"/>
              <a:ea typeface="+mn-ea"/>
              <a:cs typeface="Calibri" panose="020F0502020204030204" pitchFamily="34"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8E3F6-DE14-48B2-B2BC-6FABA9630FB8}" type="slidenum">
              <a:rPr kumimoji="0" lang="en-US" sz="11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100" b="0" i="0" u="none" strike="noStrike" kern="1200" cap="none" spc="0" normalizeH="0" baseline="0" noProof="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717394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7 Considerations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3931920"/>
          </a:xfrm>
        </p:spPr>
        <p:txBody>
          <a:bodyPr/>
          <a:lstStyle/>
          <a:p>
            <a:r>
              <a:rPr lang="en-US" sz="1800" dirty="0">
                <a:effectLst/>
                <a:ea typeface="Calibri" panose="020F0502020204030204" pitchFamily="34" charset="0"/>
              </a:rPr>
              <a:t>Other guiding questions:</a:t>
            </a:r>
          </a:p>
          <a:p>
            <a:pPr marL="274320" lvl="1" indent="0">
              <a:buNone/>
            </a:pPr>
            <a:r>
              <a:rPr lang="en-US" dirty="0">
                <a:effectLst/>
              </a:rPr>
              <a:t>• What do you see?</a:t>
            </a:r>
          </a:p>
          <a:p>
            <a:pPr marL="274320" lvl="1" indent="0">
              <a:buNone/>
            </a:pPr>
            <a:r>
              <a:rPr lang="en-US" dirty="0">
                <a:effectLst/>
              </a:rPr>
              <a:t>• What are your initial thoughts and reactions?</a:t>
            </a:r>
            <a:br>
              <a:rPr lang="en-US" dirty="0"/>
            </a:br>
            <a:r>
              <a:rPr lang="en-US" dirty="0">
                <a:effectLst/>
              </a:rPr>
              <a:t>• Is this what you expected to see? If so, how? If not, why not?</a:t>
            </a:r>
            <a:br>
              <a:rPr lang="en-US" dirty="0"/>
            </a:br>
            <a:r>
              <a:rPr lang="en-US" dirty="0">
                <a:effectLst/>
              </a:rPr>
              <a:t>• What surprises you?</a:t>
            </a:r>
            <a:br>
              <a:rPr lang="en-US" dirty="0"/>
            </a:br>
            <a:r>
              <a:rPr lang="en-US" dirty="0">
                <a:effectLst/>
              </a:rPr>
              <a:t>• Are there particular data that catch your attention (e.g., a certain survey question, student score)?</a:t>
            </a:r>
            <a:br>
              <a:rPr lang="en-US" dirty="0"/>
            </a:br>
            <a:r>
              <a:rPr lang="en-US" dirty="0">
                <a:effectLst/>
              </a:rPr>
              <a:t>• What do these data not tell you?</a:t>
            </a:r>
            <a:br>
              <a:rPr lang="en-US" dirty="0"/>
            </a:br>
            <a:r>
              <a:rPr lang="en-US" dirty="0">
                <a:effectLst/>
              </a:rPr>
              <a:t>• What are the limitations of these data? What do you and other stakeholders need to keep in mind about the data as you review them?</a:t>
            </a:r>
            <a:endParaRPr lang="en-US" dirty="0"/>
          </a:p>
          <a:p>
            <a:endParaRPr lang="en-US" dirty="0"/>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53</a:t>
            </a:fld>
            <a:endParaRPr lang="en-US"/>
          </a:p>
        </p:txBody>
      </p:sp>
    </p:spTree>
    <p:extLst>
      <p:ext uri="{BB962C8B-B14F-4D97-AF65-F5344CB8AC3E}">
        <p14:creationId xmlns:p14="http://schemas.microsoft.com/office/powerpoint/2010/main" val="1940768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hade val="92000"/>
                <a:satMod val="160000"/>
              </a:schemeClr>
            </a:gs>
            <a:gs pos="77000">
              <a:schemeClr val="bg1">
                <a:tint val="100000"/>
                <a:shade val="73000"/>
                <a:satMod val="155000"/>
              </a:schemeClr>
            </a:gs>
            <a:gs pos="100000">
              <a:schemeClr val="bg1">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8" name="Straight Connector 17">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useBgFill="1">
        <p:nvSpPr>
          <p:cNvPr id="22" name="Rectangle 21">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idx="1"/>
          </p:nvPr>
        </p:nvSpPr>
        <p:spPr>
          <a:xfrm>
            <a:off x="-3251839" y="2993768"/>
            <a:ext cx="9369214" cy="870463"/>
          </a:xfrm>
        </p:spPr>
        <p:txBody>
          <a:bodyPr vert="horz" lIns="91440" tIns="45720" rIns="91440" bIns="45720" rtlCol="0">
            <a:normAutofit/>
          </a:bodyPr>
          <a:lstStyle/>
          <a:p>
            <a:pPr>
              <a:spcBef>
                <a:spcPts val="0"/>
              </a:spcBef>
            </a:pPr>
            <a:endParaRPr lang="en-US" sz="2400" spc="80">
              <a:solidFill>
                <a:schemeClr val="tx1">
                  <a:lumMod val="85000"/>
                  <a:lumOff val="15000"/>
                </a:schemeClr>
              </a:solidFill>
            </a:endParaRPr>
          </a:p>
        </p:txBody>
      </p:sp>
      <p:sp>
        <p:nvSpPr>
          <p:cNvPr id="24" name="Rectangle 23">
            <a:extLst>
              <a:ext uri="{FF2B5EF4-FFF2-40B4-BE49-F238E27FC236}">
                <a16:creationId xmlns:a16="http://schemas.microsoft.com/office/drawing/2014/main" id="{1AA55ABF-213F-4B65-8B7E-1ED8609F20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400" y="945072"/>
            <a:ext cx="10339129" cy="4055144"/>
          </a:xfrm>
          <a:prstGeom prst="rect">
            <a:avLst/>
          </a:prstGeom>
          <a:solidFill>
            <a:schemeClr val="accent1"/>
          </a:solidFill>
          <a:ln w="6350" cap="flat" cmpd="sng" algn="ctr">
            <a:noFill/>
            <a:prstDash val="solid"/>
          </a:ln>
          <a:effectLst>
            <a:outerShdw blurRad="50800" algn="ctr" rotWithShape="0">
              <a:prstClr val="black">
                <a:alpha val="66000"/>
              </a:prstClr>
            </a:outerShdw>
            <a:softEdge rad="0"/>
          </a:effectLst>
        </p:spPr>
      </p:sp>
      <p:sp>
        <p:nvSpPr>
          <p:cNvPr id="26" name="Rectangle 25">
            <a:extLst>
              <a:ext uri="{FF2B5EF4-FFF2-40B4-BE49-F238E27FC236}">
                <a16:creationId xmlns:a16="http://schemas.microsoft.com/office/drawing/2014/main" id="{F8DB4189-B5C4-45EA-AFC5-6739032B8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624" y="1107268"/>
            <a:ext cx="10012680" cy="3730752"/>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1399357" y="1447184"/>
            <a:ext cx="9369214" cy="3069103"/>
          </a:xfrm>
        </p:spPr>
        <p:txBody>
          <a:bodyPr vert="horz" lIns="91440" tIns="45720" rIns="91440" bIns="45720" rtlCol="0" anchor="ctr">
            <a:normAutofit/>
          </a:bodyPr>
          <a:lstStyle/>
          <a:p>
            <a:r>
              <a:rPr lang="en-US" sz="5600" dirty="0">
                <a:solidFill>
                  <a:srgbClr val="FFFFFF"/>
                </a:solidFill>
              </a:rPr>
              <a:t>SPP/APR Indicator:</a:t>
            </a:r>
            <a:br>
              <a:rPr lang="en-US" sz="5600" dirty="0">
                <a:solidFill>
                  <a:srgbClr val="FFFFFF"/>
                </a:solidFill>
              </a:rPr>
            </a:br>
            <a:r>
              <a:rPr lang="en-US" sz="5600" dirty="0">
                <a:solidFill>
                  <a:srgbClr val="FFFFFF"/>
                </a:solidFill>
              </a:rPr>
              <a:t>4a – suspensions and expulsions of greater than 10 days</a:t>
            </a:r>
          </a:p>
        </p:txBody>
      </p:sp>
    </p:spTree>
    <p:extLst>
      <p:ext uri="{BB962C8B-B14F-4D97-AF65-F5344CB8AC3E}">
        <p14:creationId xmlns:p14="http://schemas.microsoft.com/office/powerpoint/2010/main" val="1383460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124608" y="0"/>
            <a:ext cx="11729544" cy="1371600"/>
          </a:xfrm>
        </p:spPr>
        <p:txBody>
          <a:bodyPr>
            <a:normAutofit fontScale="90000"/>
          </a:bodyPr>
          <a:lstStyle/>
          <a:p>
            <a:r>
              <a:rPr lang="en-US" dirty="0"/>
              <a:t>SPP/APR Indicator 4B –Suspensions/ Expulsions greater than 10 days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4616494"/>
          </a:xfrm>
        </p:spPr>
        <p:txBody>
          <a:bodyPr>
            <a:normAutofit/>
          </a:bodyPr>
          <a:lstStyle/>
          <a:p>
            <a:pPr marL="0" marR="0">
              <a:spcBef>
                <a:spcPts val="300"/>
              </a:spcBef>
              <a:spcAft>
                <a:spcPts val="300"/>
              </a:spcAft>
            </a:pPr>
            <a:r>
              <a:rPr lang="en-US" dirty="0">
                <a:solidFill>
                  <a:srgbClr val="000000"/>
                </a:solidFill>
                <a:effectLst/>
                <a:ea typeface="Calibri" panose="020F0502020204030204" pitchFamily="34" charset="0"/>
                <a:cs typeface="Arial" panose="020B0604020202020204" pitchFamily="34" charset="0"/>
              </a:rPr>
              <a:t>Rates of suspension and expulsion:</a:t>
            </a:r>
            <a:endParaRPr lang="en-US" dirty="0">
              <a:effectLst/>
              <a:ea typeface="Calibri" panose="020F0502020204030204" pitchFamily="34" charset="0"/>
              <a:cs typeface="Times New Roman" panose="02020603050405020304" pitchFamily="18" charset="0"/>
            </a:endParaRPr>
          </a:p>
          <a:p>
            <a:pPr marL="320040" lvl="1" indent="0">
              <a:spcBef>
                <a:spcPts val="300"/>
              </a:spcBef>
              <a:spcAft>
                <a:spcPts val="300"/>
              </a:spcAft>
              <a:buNone/>
            </a:pPr>
            <a:r>
              <a:rPr lang="en-US" sz="1800" dirty="0">
                <a:solidFill>
                  <a:srgbClr val="000000"/>
                </a:solidFill>
                <a:effectLst/>
                <a:ea typeface="Calibri" panose="020F0502020204030204" pitchFamily="34" charset="0"/>
                <a:cs typeface="Arial" panose="020B0604020202020204" pitchFamily="34" charset="0"/>
              </a:rPr>
              <a:t>A. </a:t>
            </a:r>
            <a:r>
              <a:rPr lang="en-US" sz="1800" dirty="0">
                <a:effectLst/>
                <a:ea typeface="Calibri" panose="020F0502020204030204" pitchFamily="34" charset="0"/>
                <a:cs typeface="Arial" panose="020B0604020202020204" pitchFamily="34" charset="0"/>
              </a:rPr>
              <a:t>Percent of local educational agencies (LEA) that have a significant discrepancy, as defined by the State, in the rate of suspensions and 	expulsions of greater than 10 days in a school year for children with IEPs; and</a:t>
            </a:r>
            <a:endParaRPr lang="en-US" sz="1800" dirty="0">
              <a:effectLst/>
              <a:ea typeface="Calibri" panose="020F0502020204030204" pitchFamily="34" charset="0"/>
              <a:cs typeface="Times New Roman" panose="02020603050405020304" pitchFamily="18" charset="0"/>
            </a:endParaRPr>
          </a:p>
          <a:p>
            <a:pPr marL="274320" lvl="1" indent="0">
              <a:spcBef>
                <a:spcPts val="300"/>
              </a:spcBef>
              <a:spcAft>
                <a:spcPts val="300"/>
              </a:spcAft>
              <a:buNone/>
            </a:pPr>
            <a:r>
              <a:rPr lang="en-US" sz="1800" dirty="0">
                <a:solidFill>
                  <a:srgbClr val="000000"/>
                </a:solidFill>
                <a:effectLst/>
                <a:ea typeface="Calibri" panose="020F0502020204030204" pitchFamily="34" charset="0"/>
                <a:cs typeface="Arial" panose="020B0604020202020204" pitchFamily="34" charset="0"/>
              </a:rPr>
              <a:t>(20 U.S.C. 1416(a)(3)(A); 1412(a)(22))</a:t>
            </a:r>
            <a:endParaRPr lang="en-US" sz="18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dirty="0">
              <a:solidFill>
                <a:schemeClr val="tx1"/>
              </a:solidFill>
              <a:cs typeface="Calibri" panose="020F0502020204030204" pitchFamily="34" charset="0"/>
            </a:endParaRPr>
          </a:p>
          <a:p>
            <a:pPr marL="285750" indent="-285750">
              <a:buFont typeface="Arial" panose="020B0604020202020204" pitchFamily="34" charset="0"/>
              <a:buChar char="•"/>
            </a:pPr>
            <a:r>
              <a:rPr lang="en-US" dirty="0">
                <a:solidFill>
                  <a:schemeClr val="tx1"/>
                </a:solidFill>
                <a:cs typeface="Calibri" panose="020F0502020204030204" pitchFamily="34" charset="0"/>
              </a:rPr>
              <a:t>Lag year indicator.</a:t>
            </a:r>
            <a:endParaRPr lang="en-US" dirty="0">
              <a:cs typeface="Calibri" panose="020F0502020204030204" pitchFamily="34" charset="0"/>
            </a:endParaRPr>
          </a:p>
          <a:p>
            <a:pPr marL="285750" indent="-285750">
              <a:buFont typeface="Arial" panose="020B0604020202020204" pitchFamily="34" charset="0"/>
              <a:buChar char="•"/>
            </a:pPr>
            <a:endParaRPr lang="en-US" dirty="0">
              <a:solidFill>
                <a:schemeClr val="tx1"/>
              </a:solidFill>
              <a:cs typeface="Calibri" panose="020F0502020204030204" pitchFamily="34" charset="0"/>
            </a:endParaRPr>
          </a:p>
          <a:p>
            <a:pPr marL="274320" lvl="1" indent="0">
              <a:spcBef>
                <a:spcPts val="300"/>
              </a:spcBef>
              <a:spcAft>
                <a:spcPts val="300"/>
              </a:spcAft>
              <a:buNone/>
            </a:pPr>
            <a:endParaRPr lang="en-US" dirty="0">
              <a:effectLst/>
              <a:ea typeface="Calibri" panose="020F0502020204030204" pitchFamily="34" charset="0"/>
              <a:cs typeface="Arial" panose="020B0604020202020204" pitchFamily="34" charset="0"/>
            </a:endParaRPr>
          </a:p>
          <a:p>
            <a:pPr lvl="2"/>
            <a:endParaRPr lang="en-US" dirty="0">
              <a:solidFill>
                <a:srgbClr val="000000"/>
              </a:solidFill>
              <a:effectLst/>
              <a:ea typeface="Calibri" panose="020F0502020204030204" pitchFamily="34" charset="0"/>
            </a:endParaRPr>
          </a:p>
          <a:p>
            <a:pPr marL="274320" lvl="1" indent="0">
              <a:spcBef>
                <a:spcPts val="300"/>
              </a:spcBef>
              <a:spcAft>
                <a:spcPts val="300"/>
              </a:spcAft>
              <a:buNone/>
            </a:pPr>
            <a:endParaRPr lang="en-US"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55</a:t>
            </a:fld>
            <a:endParaRPr lang="en-US"/>
          </a:p>
        </p:txBody>
      </p:sp>
    </p:spTree>
    <p:extLst>
      <p:ext uri="{BB962C8B-B14F-4D97-AF65-F5344CB8AC3E}">
        <p14:creationId xmlns:p14="http://schemas.microsoft.com/office/powerpoint/2010/main" val="1200308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207" y="45654"/>
            <a:ext cx="10058400" cy="1371600"/>
          </a:xfrm>
        </p:spPr>
        <p:txBody>
          <a:bodyPr>
            <a:normAutofit fontScale="90000"/>
          </a:bodyPr>
          <a:lstStyle/>
          <a:p>
            <a:pPr algn="ctr"/>
            <a:r>
              <a:rPr lang="en-US" dirty="0"/>
              <a:t>Suspension/Expulsion Rates  (Indicator 4A)</a:t>
            </a:r>
          </a:p>
        </p:txBody>
      </p:sp>
      <p:sp>
        <p:nvSpPr>
          <p:cNvPr id="3" name="Content Placeholder 2"/>
          <p:cNvSpPr>
            <a:spLocks noGrp="1"/>
          </p:cNvSpPr>
          <p:nvPr>
            <p:ph idx="1"/>
          </p:nvPr>
        </p:nvSpPr>
        <p:spPr>
          <a:xfrm>
            <a:off x="432434" y="1552726"/>
            <a:ext cx="6504393" cy="4754946"/>
          </a:xfrm>
        </p:spPr>
        <p:txBody>
          <a:bodyPr>
            <a:normAutofit fontScale="85000" lnSpcReduction="10000"/>
          </a:bodyPr>
          <a:lstStyle/>
          <a:p>
            <a:pPr marL="45720" indent="0">
              <a:buNone/>
            </a:pPr>
            <a:r>
              <a:rPr lang="en-US" sz="2000" dirty="0">
                <a:solidFill>
                  <a:srgbClr val="000000"/>
                </a:solidFill>
                <a:effectLst/>
                <a:latin typeface="Arial" panose="020B0604020202020204" pitchFamily="34" charset="0"/>
                <a:ea typeface="Calibri" panose="020F0502020204030204" pitchFamily="34" charset="0"/>
              </a:rPr>
              <a:t>The State defines significant discrepancy in the rates of suspension and expulsions of greater than 10 days in a school year for students with IEPs (disabilities) among LEAs in the State if the following criteria are met:</a:t>
            </a:r>
            <a:br>
              <a:rPr lang="en-US" sz="2000" dirty="0">
                <a:solidFill>
                  <a:srgbClr val="000000"/>
                </a:solidFill>
                <a:effectLst/>
                <a:latin typeface="Arial" panose="020B0604020202020204" pitchFamily="34" charset="0"/>
                <a:ea typeface="Calibri" panose="020F0502020204030204" pitchFamily="34" charset="0"/>
              </a:rPr>
            </a:br>
            <a:r>
              <a:rPr lang="en-US" sz="2000" dirty="0">
                <a:solidFill>
                  <a:srgbClr val="000000"/>
                </a:solidFill>
                <a:effectLst/>
                <a:latin typeface="Arial" panose="020B0604020202020204" pitchFamily="34" charset="0"/>
                <a:ea typeface="Calibri" panose="020F0502020204030204" pitchFamily="34" charset="0"/>
              </a:rPr>
              <a:t>• The LEA must have a “cell” size of greater than 10 with suspensions and expulsions of students with disabilities greater than 10 days in a school year; and </a:t>
            </a:r>
            <a:br>
              <a:rPr lang="en-US" sz="2000" dirty="0">
                <a:solidFill>
                  <a:srgbClr val="000000"/>
                </a:solidFill>
                <a:effectLst/>
                <a:latin typeface="Arial" panose="020B0604020202020204" pitchFamily="34" charset="0"/>
                <a:ea typeface="Calibri" panose="020F0502020204030204" pitchFamily="34" charset="0"/>
              </a:rPr>
            </a:br>
            <a:r>
              <a:rPr lang="en-US" sz="2000" dirty="0">
                <a:solidFill>
                  <a:srgbClr val="000000"/>
                </a:solidFill>
                <a:effectLst/>
                <a:latin typeface="Arial" panose="020B0604020202020204" pitchFamily="34" charset="0"/>
                <a:ea typeface="Calibri" panose="020F0502020204030204" pitchFamily="34" charset="0"/>
              </a:rPr>
              <a:t>• The rate of suspensions/expulsions for students with IEPs is more than 1% higher than state rate of suspensions and expulsions greater than 10 days among LEAs in the State.</a:t>
            </a:r>
            <a:br>
              <a:rPr lang="en-US" sz="2000" dirty="0">
                <a:solidFill>
                  <a:srgbClr val="000000"/>
                </a:solidFill>
                <a:effectLst/>
                <a:latin typeface="Arial" panose="020B0604020202020204" pitchFamily="34" charset="0"/>
                <a:ea typeface="Calibri" panose="020F0502020204030204" pitchFamily="34" charset="0"/>
              </a:rPr>
            </a:br>
            <a:br>
              <a:rPr lang="en-US" sz="2000" dirty="0">
                <a:solidFill>
                  <a:srgbClr val="000000"/>
                </a:solidFill>
                <a:effectLst/>
                <a:latin typeface="Arial" panose="020B0604020202020204" pitchFamily="34" charset="0"/>
                <a:ea typeface="Calibri" panose="020F0502020204030204" pitchFamily="34" charset="0"/>
              </a:rPr>
            </a:br>
            <a:r>
              <a:rPr lang="en-US" sz="2000" dirty="0">
                <a:solidFill>
                  <a:srgbClr val="000000"/>
                </a:solidFill>
                <a:effectLst/>
                <a:latin typeface="Arial" panose="020B0604020202020204" pitchFamily="34" charset="0"/>
                <a:ea typeface="Calibri" panose="020F0502020204030204" pitchFamily="34" charset="0"/>
              </a:rPr>
              <a:t>The rates of suspensions and expulsions of greater than 10 days in a school year for students with IEPs are compared among LEAs in the State. If an LEA had a “cell” size at least 11 students with disabilities who were suspended or expelled greater than 10 days and a long-term suspension and expulsion rate for students with IEPs that was more than 1% higher than the State’s rate of 0.0074%, the LEA was considered to have significant discrepancy in the rates of suspensions and expulsions.</a:t>
            </a:r>
            <a:endParaRPr lang="en-US" spc="-5" dirty="0">
              <a:solidFill>
                <a:schemeClr val="tx1"/>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56</a:t>
            </a:fld>
            <a:endParaRPr lang="en-US"/>
          </a:p>
        </p:txBody>
      </p:sp>
      <p:sp>
        <p:nvSpPr>
          <p:cNvPr id="6" name="Content Placeholder 2">
            <a:extLst>
              <a:ext uri="{FF2B5EF4-FFF2-40B4-BE49-F238E27FC236}">
                <a16:creationId xmlns:a16="http://schemas.microsoft.com/office/drawing/2014/main" id="{C6FAB5E8-BC6D-4F30-9743-A47876DD80BB}"/>
              </a:ext>
            </a:extLst>
          </p:cNvPr>
          <p:cNvSpPr txBox="1">
            <a:spLocks/>
          </p:cNvSpPr>
          <p:nvPr/>
        </p:nvSpPr>
        <p:spPr>
          <a:xfrm>
            <a:off x="7067550" y="1828800"/>
            <a:ext cx="4629150" cy="43434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3600" spc="-5" dirty="0">
                <a:solidFill>
                  <a:schemeClr val="tx1"/>
                </a:solidFill>
              </a:rPr>
              <a:t>Formula:</a:t>
            </a:r>
          </a:p>
          <a:p>
            <a:pPr marL="0" indent="0" algn="ctr">
              <a:buNone/>
            </a:pPr>
            <a:r>
              <a:rPr lang="en-US" sz="1800" dirty="0">
                <a:solidFill>
                  <a:srgbClr val="000000"/>
                </a:solidFill>
                <a:effectLst/>
                <a:ea typeface="Calibri" panose="020F0502020204030204" pitchFamily="34" charset="0"/>
              </a:rPr>
              <a:t># of LEAs that meet the State-established n and/or cell size (if applicable) that have a significant discrepancy, as defined by the State, in the rates of suspensions and expulsions for more than 10 days during the school year of children with IEPs </a:t>
            </a:r>
          </a:p>
          <a:p>
            <a:pPr marL="0" indent="0" algn="ctr">
              <a:buNone/>
            </a:pPr>
            <a:r>
              <a:rPr lang="en-US" sz="1800" dirty="0">
                <a:solidFill>
                  <a:srgbClr val="000000"/>
                </a:solidFill>
                <a:effectLst/>
                <a:ea typeface="Calibri" panose="020F0502020204030204" pitchFamily="34" charset="0"/>
              </a:rPr>
              <a:t># of LEAs in the State that meet the State-established n and/or cell size (if applicable) </a:t>
            </a:r>
            <a:endParaRPr lang="en-US" sz="3200" spc="-5" dirty="0">
              <a:solidFill>
                <a:schemeClr val="tx1"/>
              </a:solidFill>
            </a:endParaRPr>
          </a:p>
        </p:txBody>
      </p:sp>
      <p:cxnSp>
        <p:nvCxnSpPr>
          <p:cNvPr id="7" name="Straight Connector 6">
            <a:extLst>
              <a:ext uri="{FF2B5EF4-FFF2-40B4-BE49-F238E27FC236}">
                <a16:creationId xmlns:a16="http://schemas.microsoft.com/office/drawing/2014/main" id="{E20ABD34-3172-422F-BF71-9D2632D7AFEC}"/>
              </a:ext>
            </a:extLst>
          </p:cNvPr>
          <p:cNvCxnSpPr/>
          <p:nvPr/>
        </p:nvCxnSpPr>
        <p:spPr>
          <a:xfrm>
            <a:off x="7219950" y="4229100"/>
            <a:ext cx="4057650" cy="0"/>
          </a:xfrm>
          <a:prstGeom prst="line">
            <a:avLst/>
          </a:prstGeom>
          <a:ln w="3810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737672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9782"/>
            <a:ext cx="10058400" cy="1371600"/>
          </a:xfrm>
        </p:spPr>
        <p:txBody>
          <a:bodyPr>
            <a:normAutofit fontScale="90000"/>
          </a:bodyPr>
          <a:lstStyle/>
          <a:p>
            <a:r>
              <a:rPr lang="en-US" dirty="0"/>
              <a:t>Suspension/Expulsion Rates (Indicator 4A)</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57</a:t>
            </a:fld>
            <a:endParaRPr lang="en-US"/>
          </a:p>
        </p:txBody>
      </p:sp>
      <p:graphicFrame>
        <p:nvGraphicFramePr>
          <p:cNvPr id="6" name="Content Placeholder 7"/>
          <p:cNvGraphicFramePr>
            <a:graphicFrameLocks/>
          </p:cNvGraphicFramePr>
          <p:nvPr>
            <p:extLst>
              <p:ext uri="{D42A27DB-BD31-4B8C-83A1-F6EECF244321}">
                <p14:modId xmlns:p14="http://schemas.microsoft.com/office/powerpoint/2010/main" val="3274808716"/>
              </p:ext>
            </p:extLst>
          </p:nvPr>
        </p:nvGraphicFramePr>
        <p:xfrm>
          <a:off x="2515357" y="1744717"/>
          <a:ext cx="6880891" cy="44658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6146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4B Considerations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3931920"/>
          </a:xfrm>
        </p:spPr>
        <p:txBody>
          <a:bodyPr/>
          <a:lstStyle/>
          <a:p>
            <a:r>
              <a:rPr lang="en-US" dirty="0">
                <a:ea typeface="Calibri" panose="020F0502020204030204" pitchFamily="34" charset="0"/>
              </a:rPr>
              <a:t>What changes if any should the state make to ensure that all LEAs are examined and the calculation is fair?</a:t>
            </a:r>
          </a:p>
          <a:p>
            <a:r>
              <a:rPr lang="en-US" sz="1800" dirty="0">
                <a:effectLst/>
                <a:ea typeface="Calibri" panose="020F0502020204030204" pitchFamily="34" charset="0"/>
              </a:rPr>
              <a:t>Other guiding questions:</a:t>
            </a:r>
          </a:p>
          <a:p>
            <a:pPr marL="274320" lvl="1" indent="0">
              <a:buNone/>
            </a:pPr>
            <a:r>
              <a:rPr lang="en-US" dirty="0">
                <a:effectLst/>
              </a:rPr>
              <a:t>• What do you see?</a:t>
            </a:r>
          </a:p>
          <a:p>
            <a:pPr marL="274320" lvl="1" indent="0">
              <a:buNone/>
            </a:pPr>
            <a:r>
              <a:rPr lang="en-US" dirty="0">
                <a:effectLst/>
              </a:rPr>
              <a:t>• What are your initial thoughts and reactions?</a:t>
            </a:r>
            <a:br>
              <a:rPr lang="en-US" dirty="0"/>
            </a:br>
            <a:r>
              <a:rPr lang="en-US" dirty="0">
                <a:effectLst/>
              </a:rPr>
              <a:t>• Is this what you expected to see? If so, how? If not, why not?</a:t>
            </a:r>
            <a:br>
              <a:rPr lang="en-US" dirty="0"/>
            </a:br>
            <a:r>
              <a:rPr lang="en-US" dirty="0">
                <a:effectLst/>
              </a:rPr>
              <a:t>• What surprises you?</a:t>
            </a:r>
            <a:br>
              <a:rPr lang="en-US" dirty="0"/>
            </a:br>
            <a:r>
              <a:rPr lang="en-US" dirty="0">
                <a:effectLst/>
              </a:rPr>
              <a:t>• Are there particular data that catch your attention (e.g., a certain survey question, student score)?</a:t>
            </a:r>
            <a:br>
              <a:rPr lang="en-US" dirty="0"/>
            </a:br>
            <a:r>
              <a:rPr lang="en-US" dirty="0">
                <a:effectLst/>
              </a:rPr>
              <a:t>• What do these data not tell you?</a:t>
            </a:r>
            <a:br>
              <a:rPr lang="en-US" dirty="0"/>
            </a:br>
            <a:r>
              <a:rPr lang="en-US" dirty="0">
                <a:effectLst/>
              </a:rPr>
              <a:t>• What are the limitations of these data? What do you and other stakeholders need to keep in mind about the data as you review them?</a:t>
            </a:r>
            <a:endParaRPr lang="en-US" dirty="0"/>
          </a:p>
          <a:p>
            <a:endParaRPr lang="en-US" sz="1800" dirty="0">
              <a:effectLst/>
              <a:ea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58</a:t>
            </a:fld>
            <a:endParaRPr lang="en-US"/>
          </a:p>
        </p:txBody>
      </p:sp>
    </p:spTree>
    <p:extLst>
      <p:ext uri="{BB962C8B-B14F-4D97-AF65-F5344CB8AC3E}">
        <p14:creationId xmlns:p14="http://schemas.microsoft.com/office/powerpoint/2010/main" val="367769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hade val="92000"/>
                <a:satMod val="160000"/>
              </a:schemeClr>
            </a:gs>
            <a:gs pos="77000">
              <a:schemeClr val="bg1">
                <a:tint val="100000"/>
                <a:shade val="73000"/>
                <a:satMod val="155000"/>
              </a:schemeClr>
            </a:gs>
            <a:gs pos="100000">
              <a:schemeClr val="bg1">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8" name="Straight Connector 17">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useBgFill="1">
        <p:nvSpPr>
          <p:cNvPr id="22" name="Rectangle 21">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idx="1"/>
          </p:nvPr>
        </p:nvSpPr>
        <p:spPr>
          <a:xfrm>
            <a:off x="-3251839" y="2993768"/>
            <a:ext cx="9369214" cy="870463"/>
          </a:xfrm>
        </p:spPr>
        <p:txBody>
          <a:bodyPr vert="horz" lIns="91440" tIns="45720" rIns="91440" bIns="45720" rtlCol="0">
            <a:normAutofit/>
          </a:bodyPr>
          <a:lstStyle/>
          <a:p>
            <a:pPr>
              <a:spcBef>
                <a:spcPts val="0"/>
              </a:spcBef>
            </a:pPr>
            <a:endParaRPr lang="en-US" sz="2400" spc="80">
              <a:solidFill>
                <a:schemeClr val="tx1">
                  <a:lumMod val="85000"/>
                  <a:lumOff val="15000"/>
                </a:schemeClr>
              </a:solidFill>
            </a:endParaRPr>
          </a:p>
        </p:txBody>
      </p:sp>
      <p:sp>
        <p:nvSpPr>
          <p:cNvPr id="24" name="Rectangle 23">
            <a:extLst>
              <a:ext uri="{FF2B5EF4-FFF2-40B4-BE49-F238E27FC236}">
                <a16:creationId xmlns:a16="http://schemas.microsoft.com/office/drawing/2014/main" id="{1AA55ABF-213F-4B65-8B7E-1ED8609F20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400" y="945072"/>
            <a:ext cx="10339129" cy="4055144"/>
          </a:xfrm>
          <a:prstGeom prst="rect">
            <a:avLst/>
          </a:prstGeom>
          <a:solidFill>
            <a:schemeClr val="accent1"/>
          </a:solidFill>
          <a:ln w="6350" cap="flat" cmpd="sng" algn="ctr">
            <a:noFill/>
            <a:prstDash val="solid"/>
          </a:ln>
          <a:effectLst>
            <a:outerShdw blurRad="50800" algn="ctr" rotWithShape="0">
              <a:prstClr val="black">
                <a:alpha val="66000"/>
              </a:prstClr>
            </a:outerShdw>
            <a:softEdge rad="0"/>
          </a:effectLst>
        </p:spPr>
      </p:sp>
      <p:sp>
        <p:nvSpPr>
          <p:cNvPr id="26" name="Rectangle 25">
            <a:extLst>
              <a:ext uri="{FF2B5EF4-FFF2-40B4-BE49-F238E27FC236}">
                <a16:creationId xmlns:a16="http://schemas.microsoft.com/office/drawing/2014/main" id="{F8DB4189-B5C4-45EA-AFC5-6739032B8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624" y="1107268"/>
            <a:ext cx="10012680" cy="3730752"/>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1399357" y="1447184"/>
            <a:ext cx="9369214" cy="3069103"/>
          </a:xfrm>
        </p:spPr>
        <p:txBody>
          <a:bodyPr vert="horz" lIns="91440" tIns="45720" rIns="91440" bIns="45720" rtlCol="0" anchor="ctr">
            <a:normAutofit/>
          </a:bodyPr>
          <a:lstStyle/>
          <a:p>
            <a:r>
              <a:rPr lang="en-US" sz="5600" dirty="0">
                <a:solidFill>
                  <a:srgbClr val="FFFFFF"/>
                </a:solidFill>
              </a:rPr>
              <a:t>SPP/APR Indicator:</a:t>
            </a:r>
            <a:br>
              <a:rPr lang="en-US" sz="5600" dirty="0">
                <a:solidFill>
                  <a:srgbClr val="FFFFFF"/>
                </a:solidFill>
              </a:rPr>
            </a:br>
            <a:r>
              <a:rPr lang="en-US" sz="5600" dirty="0">
                <a:solidFill>
                  <a:srgbClr val="FFFFFF"/>
                </a:solidFill>
              </a:rPr>
              <a:t>8 – Parent involvement</a:t>
            </a:r>
          </a:p>
        </p:txBody>
      </p:sp>
    </p:spTree>
    <p:extLst>
      <p:ext uri="{BB962C8B-B14F-4D97-AF65-F5344CB8AC3E}">
        <p14:creationId xmlns:p14="http://schemas.microsoft.com/office/powerpoint/2010/main" val="4099038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AE8E3-99AE-4909-A378-7E583B108DDB}"/>
              </a:ext>
            </a:extLst>
          </p:cNvPr>
          <p:cNvSpPr>
            <a:spLocks noGrp="1"/>
          </p:cNvSpPr>
          <p:nvPr>
            <p:ph type="title"/>
          </p:nvPr>
        </p:nvSpPr>
        <p:spPr>
          <a:xfrm>
            <a:off x="934995" y="-107049"/>
            <a:ext cx="10058400" cy="1371600"/>
          </a:xfrm>
        </p:spPr>
        <p:txBody>
          <a:bodyPr/>
          <a:lstStyle/>
          <a:p>
            <a:pPr algn="ctr"/>
            <a:r>
              <a:rPr lang="en-US" dirty="0"/>
              <a:t>Term Review</a:t>
            </a:r>
          </a:p>
        </p:txBody>
      </p:sp>
      <p:sp>
        <p:nvSpPr>
          <p:cNvPr id="3" name="Content Placeholder 2">
            <a:extLst>
              <a:ext uri="{FF2B5EF4-FFF2-40B4-BE49-F238E27FC236}">
                <a16:creationId xmlns:a16="http://schemas.microsoft.com/office/drawing/2014/main" id="{3920EAAD-9BD8-4908-8418-7B97091BB550}"/>
              </a:ext>
            </a:extLst>
          </p:cNvPr>
          <p:cNvSpPr>
            <a:spLocks noGrp="1"/>
          </p:cNvSpPr>
          <p:nvPr>
            <p:ph idx="1"/>
          </p:nvPr>
        </p:nvSpPr>
        <p:spPr>
          <a:xfrm>
            <a:off x="1295400" y="1857375"/>
            <a:ext cx="9601200" cy="4343400"/>
          </a:xfrm>
        </p:spPr>
        <p:txBody>
          <a:bodyPr>
            <a:normAutofit fontScale="92500" lnSpcReduction="10000"/>
          </a:bodyPr>
          <a:lstStyle/>
          <a:p>
            <a:r>
              <a:rPr lang="en-US" b="1" u="sng" dirty="0"/>
              <a:t>OSEP:</a:t>
            </a:r>
            <a:r>
              <a:rPr lang="en-US" b="1" dirty="0"/>
              <a:t>  </a:t>
            </a:r>
            <a:r>
              <a:rPr lang="en-US" dirty="0"/>
              <a:t>Office of Special Education Programs.  Oversees the implementation of the Individuals with Disabilities Education Act, Part B</a:t>
            </a:r>
          </a:p>
          <a:p>
            <a:r>
              <a:rPr lang="en-US" b="1" u="sng" dirty="0"/>
              <a:t>IDEA Part B</a:t>
            </a:r>
            <a:r>
              <a:rPr lang="en-US" b="1" dirty="0"/>
              <a:t>:  </a:t>
            </a:r>
            <a:r>
              <a:rPr lang="en-US" dirty="0"/>
              <a:t>Individuals with Disabilities Education Act, Part B which outlines the requirements for serving students with disabilities for ages 3-21</a:t>
            </a:r>
          </a:p>
          <a:p>
            <a:r>
              <a:rPr lang="en-US" b="1" u="sng" dirty="0"/>
              <a:t>SPP/APR:</a:t>
            </a:r>
            <a:r>
              <a:rPr lang="en-US" b="1" dirty="0"/>
              <a:t>  </a:t>
            </a:r>
            <a:r>
              <a:rPr lang="en-US" dirty="0"/>
              <a:t>State Performance Plan where the state establishes baselines and targets.  Annual Performance Report where the state reports progress on baselines and targets.</a:t>
            </a:r>
            <a:endParaRPr lang="en-US" b="1" u="sng" dirty="0"/>
          </a:p>
          <a:p>
            <a:r>
              <a:rPr lang="en-US" b="1" u="sng" dirty="0"/>
              <a:t>Indicator:</a:t>
            </a:r>
            <a:r>
              <a:rPr lang="en-US" b="1" dirty="0"/>
              <a:t>  </a:t>
            </a:r>
            <a:r>
              <a:rPr lang="en-US" dirty="0"/>
              <a:t>Each requirement reported in the SPP/APR is called and indicator.  Each indicator is assigned a number, 1 through 16.</a:t>
            </a:r>
          </a:p>
          <a:p>
            <a:r>
              <a:rPr lang="en-US" b="1" u="sng" dirty="0"/>
              <a:t>Baseline:</a:t>
            </a:r>
            <a:r>
              <a:rPr lang="en-US" b="1" dirty="0"/>
              <a:t>  </a:t>
            </a:r>
            <a:r>
              <a:rPr lang="en-US" dirty="0"/>
              <a:t>Data starting point</a:t>
            </a:r>
          </a:p>
          <a:p>
            <a:r>
              <a:rPr lang="en-US" b="1" u="sng" dirty="0"/>
              <a:t>Target:</a:t>
            </a:r>
            <a:r>
              <a:rPr lang="en-US" b="1" dirty="0"/>
              <a:t>  </a:t>
            </a:r>
            <a:r>
              <a:rPr lang="en-US" dirty="0"/>
              <a:t>Rate the State has set to meet for each target indicator </a:t>
            </a:r>
          </a:p>
          <a:p>
            <a:r>
              <a:rPr lang="en-US" b="1" u="sng" dirty="0"/>
              <a:t>Met Target</a:t>
            </a:r>
            <a:r>
              <a:rPr lang="en-US" b="1" dirty="0"/>
              <a:t>:  </a:t>
            </a:r>
            <a:r>
              <a:rPr lang="en-US" dirty="0"/>
              <a:t>The target the State has established was met or exceeded.</a:t>
            </a:r>
          </a:p>
          <a:p>
            <a:r>
              <a:rPr lang="en-US" b="1" u="sng" dirty="0"/>
              <a:t>Did Not Meet Target</a:t>
            </a:r>
            <a:r>
              <a:rPr lang="en-US" b="1" dirty="0"/>
              <a:t>:  </a:t>
            </a:r>
            <a:r>
              <a:rPr lang="en-US" dirty="0"/>
              <a:t>The target the state has established was not met.</a:t>
            </a:r>
          </a:p>
          <a:p>
            <a:r>
              <a:rPr lang="en-US" b="1" u="sng" dirty="0"/>
              <a:t>Lag Year</a:t>
            </a:r>
            <a:r>
              <a:rPr lang="en-US" dirty="0"/>
              <a:t>:  Data from year prior than reporting.</a:t>
            </a:r>
          </a:p>
          <a:p>
            <a:endParaRPr lang="en-US" dirty="0"/>
          </a:p>
        </p:txBody>
      </p:sp>
      <p:sp>
        <p:nvSpPr>
          <p:cNvPr id="4" name="Footer Placeholder 3">
            <a:extLst>
              <a:ext uri="{FF2B5EF4-FFF2-40B4-BE49-F238E27FC236}">
                <a16:creationId xmlns:a16="http://schemas.microsoft.com/office/drawing/2014/main" id="{B9A54346-D8AB-4E4C-BA4E-C8A38592C7CB}"/>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90C2A502-578E-4042-9BF1-A1951F527884}"/>
              </a:ext>
            </a:extLst>
          </p:cNvPr>
          <p:cNvSpPr>
            <a:spLocks noGrp="1"/>
          </p:cNvSpPr>
          <p:nvPr>
            <p:ph type="sldNum" sz="quarter" idx="12"/>
          </p:nvPr>
        </p:nvSpPr>
        <p:spPr/>
        <p:txBody>
          <a:bodyPr/>
          <a:lstStyle/>
          <a:p>
            <a:fld id="{A7F8E3F6-DE14-48B2-B2BC-6FABA9630FB8}" type="slidenum">
              <a:rPr lang="en-US" smtClean="0"/>
              <a:t>6</a:t>
            </a:fld>
            <a:endParaRPr lang="en-US"/>
          </a:p>
        </p:txBody>
      </p:sp>
    </p:spTree>
    <p:extLst>
      <p:ext uri="{BB962C8B-B14F-4D97-AF65-F5344CB8AC3E}">
        <p14:creationId xmlns:p14="http://schemas.microsoft.com/office/powerpoint/2010/main" val="724470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4669"/>
            <a:ext cx="10058400" cy="1371600"/>
          </a:xfrm>
        </p:spPr>
        <p:txBody>
          <a:bodyPr>
            <a:normAutofit/>
          </a:bodyPr>
          <a:lstStyle/>
          <a:p>
            <a:pPr algn="ctr"/>
            <a:r>
              <a:rPr lang="en-US" dirty="0"/>
              <a:t>Parent Involvement (Indicator 8)</a:t>
            </a:r>
          </a:p>
        </p:txBody>
      </p:sp>
      <p:sp>
        <p:nvSpPr>
          <p:cNvPr id="12" name="Content Placeholder 2">
            <a:extLst>
              <a:ext uri="{FF2B5EF4-FFF2-40B4-BE49-F238E27FC236}">
                <a16:creationId xmlns:a16="http://schemas.microsoft.com/office/drawing/2014/main" id="{45A9218F-659D-40A1-BBCF-EC5641CE966E}"/>
              </a:ext>
            </a:extLst>
          </p:cNvPr>
          <p:cNvSpPr>
            <a:spLocks noGrp="1"/>
          </p:cNvSpPr>
          <p:nvPr>
            <p:ph idx="1"/>
          </p:nvPr>
        </p:nvSpPr>
        <p:spPr>
          <a:xfrm>
            <a:off x="1295400" y="1828800"/>
            <a:ext cx="10058400" cy="4343400"/>
          </a:xfrm>
        </p:spPr>
        <p:txBody>
          <a:bodyPr/>
          <a:lstStyle/>
          <a:p>
            <a:pPr marL="0" marR="0">
              <a:spcBef>
                <a:spcPts val="300"/>
              </a:spcBef>
              <a:spcAft>
                <a:spcPts val="300"/>
              </a:spcAft>
            </a:pPr>
            <a:r>
              <a:rPr lang="en-US" sz="1800" dirty="0">
                <a:solidFill>
                  <a:srgbClr val="000000"/>
                </a:solidFill>
                <a:effectLst/>
                <a:ea typeface="Calibri" panose="020F0502020204030204" pitchFamily="34" charset="0"/>
                <a:cs typeface="Arial" panose="020B0604020202020204" pitchFamily="34" charset="0"/>
              </a:rPr>
              <a:t>Percent of parents with a child receiving special education services who report that schools facilitated parent involvement as a means of improving services and results for children with disabilities.</a:t>
            </a:r>
            <a:r>
              <a:rPr lang="en-US" dirty="0">
                <a:ea typeface="Calibri" panose="020F0502020204030204" pitchFamily="34" charset="0"/>
                <a:cs typeface="Times New Roman" panose="02020603050405020304" pitchFamily="18" charset="0"/>
              </a:rPr>
              <a:t>  </a:t>
            </a:r>
            <a:r>
              <a:rPr lang="en-US" sz="1800" dirty="0">
                <a:solidFill>
                  <a:srgbClr val="000000"/>
                </a:solidFill>
                <a:effectLst/>
                <a:ea typeface="Calibri" panose="020F0502020204030204" pitchFamily="34" charset="0"/>
                <a:cs typeface="Arial" panose="020B0604020202020204" pitchFamily="34" charset="0"/>
              </a:rPr>
              <a:t>(20 U.S.C. 1416(a)(3)(A))</a:t>
            </a:r>
            <a:endParaRPr lang="en-US" sz="1800" dirty="0">
              <a:effectLst/>
              <a:ea typeface="Calibri" panose="020F0502020204030204" pitchFamily="34" charset="0"/>
              <a:cs typeface="Times New Roman" panose="02020603050405020304" pitchFamily="18" charset="0"/>
            </a:endParaRPr>
          </a:p>
          <a:p>
            <a:pPr lvl="1"/>
            <a:endParaRPr lang="en-US" sz="1600" dirty="0"/>
          </a:p>
          <a:p>
            <a:endParaRPr lang="en-US" dirty="0"/>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60</a:t>
            </a:fld>
            <a:endParaRPr lang="en-US"/>
          </a:p>
        </p:txBody>
      </p:sp>
    </p:spTree>
    <p:extLst>
      <p:ext uri="{BB962C8B-B14F-4D97-AF65-F5344CB8AC3E}">
        <p14:creationId xmlns:p14="http://schemas.microsoft.com/office/powerpoint/2010/main" val="1186107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4669"/>
            <a:ext cx="10058400" cy="1371600"/>
          </a:xfrm>
        </p:spPr>
        <p:txBody>
          <a:bodyPr>
            <a:normAutofit/>
          </a:bodyPr>
          <a:lstStyle/>
          <a:p>
            <a:pPr algn="ctr"/>
            <a:r>
              <a:rPr lang="en-US" dirty="0"/>
              <a:t>Parent Involvement (Indicator 8)</a:t>
            </a:r>
          </a:p>
        </p:txBody>
      </p:sp>
      <p:sp>
        <p:nvSpPr>
          <p:cNvPr id="12" name="Content Placeholder 2">
            <a:extLst>
              <a:ext uri="{FF2B5EF4-FFF2-40B4-BE49-F238E27FC236}">
                <a16:creationId xmlns:a16="http://schemas.microsoft.com/office/drawing/2014/main" id="{45A9218F-659D-40A1-BBCF-EC5641CE966E}"/>
              </a:ext>
            </a:extLst>
          </p:cNvPr>
          <p:cNvSpPr>
            <a:spLocks noGrp="1"/>
          </p:cNvSpPr>
          <p:nvPr>
            <p:ph idx="1"/>
          </p:nvPr>
        </p:nvSpPr>
        <p:spPr>
          <a:xfrm>
            <a:off x="1295400" y="1828800"/>
            <a:ext cx="5419725" cy="4343400"/>
          </a:xfrm>
        </p:spPr>
        <p:txBody>
          <a:bodyPr/>
          <a:lstStyle/>
          <a:p>
            <a:pPr lvl="0"/>
            <a:r>
              <a:rPr lang="en-US" sz="2000" dirty="0"/>
              <a:t>Data collected with a parent survey</a:t>
            </a:r>
          </a:p>
          <a:p>
            <a:pPr lvl="0"/>
            <a:r>
              <a:rPr lang="en-US" sz="2000" dirty="0"/>
              <a:t>Have a 25-question survey but only 1 question counts:</a:t>
            </a:r>
          </a:p>
          <a:p>
            <a:pPr lvl="1"/>
            <a:r>
              <a:rPr lang="en-US" sz="1600" dirty="0">
                <a:solidFill>
                  <a:srgbClr val="000000"/>
                </a:solidFill>
                <a:effectLst/>
                <a:ea typeface="Calibri" panose="020F0502020204030204" pitchFamily="34" charset="0"/>
              </a:rPr>
              <a:t>Did schools facilitate parent involvement as a means of improving services and results for children with disabilities?</a:t>
            </a:r>
          </a:p>
          <a:p>
            <a:r>
              <a:rPr lang="en-US" sz="2000" dirty="0">
                <a:solidFill>
                  <a:srgbClr val="000000"/>
                </a:solidFill>
                <a:ea typeface="Calibri" panose="020F0502020204030204" pitchFamily="34" charset="0"/>
              </a:rPr>
              <a:t>New OSEP requirements:</a:t>
            </a:r>
          </a:p>
          <a:p>
            <a:pPr lvl="1"/>
            <a:r>
              <a:rPr lang="en-US" sz="1600" dirty="0">
                <a:solidFill>
                  <a:srgbClr val="000000"/>
                </a:solidFill>
                <a:effectLst/>
                <a:ea typeface="Calibri" panose="020F0502020204030204" pitchFamily="34" charset="0"/>
              </a:rPr>
              <a:t>Non-response bias</a:t>
            </a:r>
          </a:p>
          <a:p>
            <a:pPr lvl="1"/>
            <a:r>
              <a:rPr lang="en-US" sz="1600" dirty="0">
                <a:solidFill>
                  <a:srgbClr val="000000"/>
                </a:solidFill>
                <a:ea typeface="Calibri" panose="020F0502020204030204" pitchFamily="34" charset="0"/>
              </a:rPr>
              <a:t>Representativeness by race/ethnicity</a:t>
            </a:r>
          </a:p>
          <a:p>
            <a:pPr lvl="1"/>
            <a:r>
              <a:rPr lang="en-US" sz="1600" dirty="0">
                <a:solidFill>
                  <a:srgbClr val="000000"/>
                </a:solidFill>
                <a:effectLst/>
                <a:ea typeface="Calibri" panose="020F0502020204030204" pitchFamily="34" charset="0"/>
              </a:rPr>
              <a:t>A new component for representative</a:t>
            </a:r>
            <a:r>
              <a:rPr lang="en-US" sz="1600" dirty="0">
                <a:solidFill>
                  <a:srgbClr val="000000"/>
                </a:solidFill>
                <a:ea typeface="Calibri" panose="020F0502020204030204" pitchFamily="34" charset="0"/>
              </a:rPr>
              <a:t>ness by a factor of the state’s choosing</a:t>
            </a:r>
            <a:endParaRPr lang="en-US" sz="1600" dirty="0">
              <a:solidFill>
                <a:srgbClr val="000000"/>
              </a:solidFill>
              <a:effectLst/>
              <a:ea typeface="Calibri" panose="020F0502020204030204" pitchFamily="34" charset="0"/>
            </a:endParaRPr>
          </a:p>
          <a:p>
            <a:pPr lvl="1"/>
            <a:endParaRPr lang="en-US" sz="1600" dirty="0"/>
          </a:p>
          <a:p>
            <a:endParaRPr lang="en-US" dirty="0"/>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61</a:t>
            </a:fld>
            <a:endParaRPr lang="en-US"/>
          </a:p>
        </p:txBody>
      </p:sp>
      <p:sp>
        <p:nvSpPr>
          <p:cNvPr id="6" name="Content Placeholder 2">
            <a:extLst>
              <a:ext uri="{FF2B5EF4-FFF2-40B4-BE49-F238E27FC236}">
                <a16:creationId xmlns:a16="http://schemas.microsoft.com/office/drawing/2014/main" id="{69F96866-62FF-4C57-B329-C8F8C6F5F920}"/>
              </a:ext>
            </a:extLst>
          </p:cNvPr>
          <p:cNvSpPr txBox="1">
            <a:spLocks/>
          </p:cNvSpPr>
          <p:nvPr/>
        </p:nvSpPr>
        <p:spPr>
          <a:xfrm>
            <a:off x="7029450" y="1828800"/>
            <a:ext cx="4629150" cy="4343400"/>
          </a:xfrm>
          <a:prstGeom prst="rect">
            <a:avLst/>
          </a:prstGeom>
        </p:spPr>
        <p:style>
          <a:lnRef idx="1">
            <a:schemeClr val="accent3"/>
          </a:lnRef>
          <a:fillRef idx="3">
            <a:schemeClr val="accent3"/>
          </a:fillRef>
          <a:effectRef idx="2">
            <a:schemeClr val="accent3"/>
          </a:effectRef>
          <a:fontRef idx="minor">
            <a:schemeClr val="lt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3600" spc="-5" dirty="0">
                <a:solidFill>
                  <a:schemeClr val="bg1"/>
                </a:solidFill>
              </a:rPr>
              <a:t>Formula:</a:t>
            </a:r>
          </a:p>
          <a:p>
            <a:pPr marL="0" indent="0" algn="ctr">
              <a:buNone/>
            </a:pPr>
            <a:r>
              <a:rPr lang="en-US" sz="1800" dirty="0">
                <a:solidFill>
                  <a:schemeClr val="bg1"/>
                </a:solidFill>
                <a:effectLst/>
                <a:ea typeface="Calibri" panose="020F0502020204030204" pitchFamily="34" charset="0"/>
              </a:rPr>
              <a:t># of respondent parents who report schools facilitated parent involvement as a means of improving services and results for children with disabilities</a:t>
            </a:r>
          </a:p>
          <a:p>
            <a:pPr marL="0" indent="0" algn="ctr">
              <a:buNone/>
            </a:pPr>
            <a:r>
              <a:rPr lang="en-US" sz="1800" dirty="0">
                <a:solidFill>
                  <a:schemeClr val="bg1"/>
                </a:solidFill>
                <a:effectLst/>
                <a:ea typeface="Calibri" panose="020F0502020204030204" pitchFamily="34" charset="0"/>
              </a:rPr>
              <a:t>total # of respondent parents of children with disabilities</a:t>
            </a:r>
            <a:endParaRPr lang="en-US" sz="3600" spc="-5" dirty="0">
              <a:solidFill>
                <a:schemeClr val="bg1"/>
              </a:solidFill>
            </a:endParaRPr>
          </a:p>
        </p:txBody>
      </p:sp>
      <p:cxnSp>
        <p:nvCxnSpPr>
          <p:cNvPr id="8" name="Straight Connector 7">
            <a:extLst>
              <a:ext uri="{FF2B5EF4-FFF2-40B4-BE49-F238E27FC236}">
                <a16:creationId xmlns:a16="http://schemas.microsoft.com/office/drawing/2014/main" id="{A5ADBD1F-D457-428F-992A-8637146316B3}"/>
              </a:ext>
            </a:extLst>
          </p:cNvPr>
          <p:cNvCxnSpPr/>
          <p:nvPr/>
        </p:nvCxnSpPr>
        <p:spPr>
          <a:xfrm>
            <a:off x="7334250" y="3695700"/>
            <a:ext cx="405765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97321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37160"/>
            <a:ext cx="10058400" cy="1371600"/>
          </a:xfrm>
        </p:spPr>
        <p:txBody>
          <a:bodyPr>
            <a:normAutofit/>
          </a:bodyPr>
          <a:lstStyle/>
          <a:p>
            <a:r>
              <a:rPr lang="en-US" dirty="0"/>
              <a:t>Parent Involvement (Indicator 8)</a:t>
            </a:r>
          </a:p>
        </p:txBody>
      </p:sp>
      <p:sp>
        <p:nvSpPr>
          <p:cNvPr id="5" name="Slide Number Placeholder 4"/>
          <p:cNvSpPr>
            <a:spLocks noGrp="1"/>
          </p:cNvSpPr>
          <p:nvPr>
            <p:ph type="sldNum" sz="quarter" idx="12"/>
          </p:nvPr>
        </p:nvSpPr>
        <p:spPr/>
        <p:txBody>
          <a:bodyPr/>
          <a:lstStyle/>
          <a:p>
            <a:fld id="{A7F8E3F6-DE14-48B2-B2BC-6FABA9630FB8}" type="slidenum">
              <a:rPr lang="en-US" smtClean="0"/>
              <a:t>62</a:t>
            </a:fld>
            <a:endParaRPr lang="en-US"/>
          </a:p>
        </p:txBody>
      </p:sp>
      <p:graphicFrame>
        <p:nvGraphicFramePr>
          <p:cNvPr id="11" name="Chart 10">
            <a:extLst>
              <a:ext uri="{FF2B5EF4-FFF2-40B4-BE49-F238E27FC236}">
                <a16:creationId xmlns:a16="http://schemas.microsoft.com/office/drawing/2014/main" id="{3F29038D-BC63-45A3-ADEE-4542DB5BA5C5}"/>
              </a:ext>
            </a:extLst>
          </p:cNvPr>
          <p:cNvGraphicFramePr/>
          <p:nvPr>
            <p:extLst>
              <p:ext uri="{D42A27DB-BD31-4B8C-83A1-F6EECF244321}">
                <p14:modId xmlns:p14="http://schemas.microsoft.com/office/powerpoint/2010/main" val="2826521529"/>
              </p:ext>
            </p:extLst>
          </p:nvPr>
        </p:nvGraphicFramePr>
        <p:xfrm>
          <a:off x="2352183" y="1508760"/>
          <a:ext cx="7487634" cy="44519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20457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8 Considerations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3931920"/>
          </a:xfrm>
        </p:spPr>
        <p:txBody>
          <a:bodyPr/>
          <a:lstStyle/>
          <a:p>
            <a:r>
              <a:rPr lang="en-US" dirty="0">
                <a:ea typeface="Calibri" panose="020F0502020204030204" pitchFamily="34" charset="0"/>
              </a:rPr>
              <a:t>Should the state switch from a sample to a census?</a:t>
            </a:r>
          </a:p>
          <a:p>
            <a:r>
              <a:rPr lang="en-US" sz="1800" dirty="0">
                <a:effectLst/>
                <a:ea typeface="Calibri" panose="020F0502020204030204" pitchFamily="34" charset="0"/>
              </a:rPr>
              <a:t>How can we </a:t>
            </a:r>
            <a:r>
              <a:rPr lang="en-US" dirty="0">
                <a:ea typeface="Calibri" panose="020F0502020204030204" pitchFamily="34" charset="0"/>
              </a:rPr>
              <a:t>obtain more responses?</a:t>
            </a:r>
          </a:p>
          <a:p>
            <a:r>
              <a:rPr lang="en-US" sz="1800" dirty="0">
                <a:effectLst/>
                <a:ea typeface="Calibri" panose="020F0502020204030204" pitchFamily="34" charset="0"/>
              </a:rPr>
              <a:t>Other guiding questions:</a:t>
            </a:r>
          </a:p>
          <a:p>
            <a:pPr marL="274320" lvl="1" indent="0">
              <a:buNone/>
            </a:pPr>
            <a:r>
              <a:rPr lang="en-US" dirty="0">
                <a:effectLst/>
              </a:rPr>
              <a:t>• What do you see?</a:t>
            </a:r>
          </a:p>
          <a:p>
            <a:pPr marL="274320" lvl="1" indent="0">
              <a:buNone/>
            </a:pPr>
            <a:r>
              <a:rPr lang="en-US" dirty="0">
                <a:effectLst/>
              </a:rPr>
              <a:t>• What are your initial thoughts and reactions?</a:t>
            </a:r>
            <a:br>
              <a:rPr lang="en-US" dirty="0"/>
            </a:br>
            <a:r>
              <a:rPr lang="en-US" dirty="0">
                <a:effectLst/>
              </a:rPr>
              <a:t>• Is this what you expected to see? If so, how? If not, why not?</a:t>
            </a:r>
            <a:br>
              <a:rPr lang="en-US" dirty="0"/>
            </a:br>
            <a:r>
              <a:rPr lang="en-US" dirty="0">
                <a:effectLst/>
              </a:rPr>
              <a:t>• What surprises you?</a:t>
            </a:r>
            <a:br>
              <a:rPr lang="en-US" dirty="0"/>
            </a:br>
            <a:r>
              <a:rPr lang="en-US" dirty="0">
                <a:effectLst/>
              </a:rPr>
              <a:t>• Are there particular data that catch your attention (e.g., a certain survey question, student score)?</a:t>
            </a:r>
            <a:br>
              <a:rPr lang="en-US" dirty="0"/>
            </a:br>
            <a:r>
              <a:rPr lang="en-US" dirty="0">
                <a:effectLst/>
              </a:rPr>
              <a:t>• What do these data not tell you?</a:t>
            </a:r>
            <a:br>
              <a:rPr lang="en-US" dirty="0"/>
            </a:br>
            <a:r>
              <a:rPr lang="en-US" dirty="0">
                <a:effectLst/>
              </a:rPr>
              <a:t>• What are the limitations of these data? What do you and other stakeholders need to keep in mind about the data as you review them?</a:t>
            </a:r>
            <a:endParaRPr lang="en-US" dirty="0"/>
          </a:p>
          <a:p>
            <a:endParaRPr lang="en-US" sz="1800" dirty="0">
              <a:effectLst/>
              <a:ea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63</a:t>
            </a:fld>
            <a:endParaRPr lang="en-US"/>
          </a:p>
        </p:txBody>
      </p:sp>
    </p:spTree>
    <p:extLst>
      <p:ext uri="{BB962C8B-B14F-4D97-AF65-F5344CB8AC3E}">
        <p14:creationId xmlns:p14="http://schemas.microsoft.com/office/powerpoint/2010/main" val="1685848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hade val="92000"/>
                <a:satMod val="160000"/>
              </a:schemeClr>
            </a:gs>
            <a:gs pos="77000">
              <a:schemeClr val="bg1">
                <a:tint val="100000"/>
                <a:shade val="73000"/>
                <a:satMod val="155000"/>
              </a:schemeClr>
            </a:gs>
            <a:gs pos="100000">
              <a:schemeClr val="bg1">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8" name="Straight Connector 17">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useBgFill="1">
        <p:nvSpPr>
          <p:cNvPr id="22" name="Rectangle 21">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idx="1"/>
          </p:nvPr>
        </p:nvSpPr>
        <p:spPr>
          <a:xfrm>
            <a:off x="-3251839" y="2993768"/>
            <a:ext cx="9369214" cy="870463"/>
          </a:xfrm>
        </p:spPr>
        <p:txBody>
          <a:bodyPr vert="horz" lIns="91440" tIns="45720" rIns="91440" bIns="45720" rtlCol="0">
            <a:normAutofit/>
          </a:bodyPr>
          <a:lstStyle/>
          <a:p>
            <a:pPr>
              <a:spcBef>
                <a:spcPts val="0"/>
              </a:spcBef>
            </a:pPr>
            <a:endParaRPr lang="en-US" sz="2400" spc="80">
              <a:solidFill>
                <a:schemeClr val="tx1">
                  <a:lumMod val="85000"/>
                  <a:lumOff val="15000"/>
                </a:schemeClr>
              </a:solidFill>
            </a:endParaRPr>
          </a:p>
        </p:txBody>
      </p:sp>
      <p:sp>
        <p:nvSpPr>
          <p:cNvPr id="24" name="Rectangle 23">
            <a:extLst>
              <a:ext uri="{FF2B5EF4-FFF2-40B4-BE49-F238E27FC236}">
                <a16:creationId xmlns:a16="http://schemas.microsoft.com/office/drawing/2014/main" id="{1AA55ABF-213F-4B65-8B7E-1ED8609F20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400" y="945072"/>
            <a:ext cx="10339129" cy="4055144"/>
          </a:xfrm>
          <a:prstGeom prst="rect">
            <a:avLst/>
          </a:prstGeom>
          <a:solidFill>
            <a:schemeClr val="accent1"/>
          </a:solidFill>
          <a:ln w="6350" cap="flat" cmpd="sng" algn="ctr">
            <a:noFill/>
            <a:prstDash val="solid"/>
          </a:ln>
          <a:effectLst>
            <a:outerShdw blurRad="50800" algn="ctr" rotWithShape="0">
              <a:prstClr val="black">
                <a:alpha val="66000"/>
              </a:prstClr>
            </a:outerShdw>
            <a:softEdge rad="0"/>
          </a:effectLst>
        </p:spPr>
      </p:sp>
      <p:sp>
        <p:nvSpPr>
          <p:cNvPr id="26" name="Rectangle 25">
            <a:extLst>
              <a:ext uri="{FF2B5EF4-FFF2-40B4-BE49-F238E27FC236}">
                <a16:creationId xmlns:a16="http://schemas.microsoft.com/office/drawing/2014/main" id="{F8DB4189-B5C4-45EA-AFC5-6739032B8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624" y="1107268"/>
            <a:ext cx="10012680" cy="3730752"/>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1399357" y="1447184"/>
            <a:ext cx="9369214" cy="3069103"/>
          </a:xfrm>
        </p:spPr>
        <p:txBody>
          <a:bodyPr vert="horz" lIns="91440" tIns="45720" rIns="91440" bIns="45720" rtlCol="0" anchor="ctr">
            <a:normAutofit/>
          </a:bodyPr>
          <a:lstStyle/>
          <a:p>
            <a:r>
              <a:rPr lang="en-US" sz="5600" dirty="0">
                <a:solidFill>
                  <a:srgbClr val="FFFFFF"/>
                </a:solidFill>
              </a:rPr>
              <a:t>SPP/APR Indicators:</a:t>
            </a:r>
            <a:br>
              <a:rPr lang="en-US" sz="5600" dirty="0">
                <a:solidFill>
                  <a:srgbClr val="FFFFFF"/>
                </a:solidFill>
              </a:rPr>
            </a:br>
            <a:r>
              <a:rPr lang="en-US" sz="5600" dirty="0">
                <a:solidFill>
                  <a:srgbClr val="FFFFFF"/>
                </a:solidFill>
              </a:rPr>
              <a:t>15 – resolution sessions</a:t>
            </a:r>
            <a:br>
              <a:rPr lang="en-US" sz="5600" dirty="0">
                <a:solidFill>
                  <a:srgbClr val="FFFFFF"/>
                </a:solidFill>
              </a:rPr>
            </a:br>
            <a:r>
              <a:rPr lang="en-US" sz="5600" dirty="0">
                <a:solidFill>
                  <a:srgbClr val="FFFFFF"/>
                </a:solidFill>
              </a:rPr>
              <a:t>16 - mediations</a:t>
            </a:r>
          </a:p>
        </p:txBody>
      </p:sp>
    </p:spTree>
    <p:extLst>
      <p:ext uri="{BB962C8B-B14F-4D97-AF65-F5344CB8AC3E}">
        <p14:creationId xmlns:p14="http://schemas.microsoft.com/office/powerpoint/2010/main" val="2968282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10058400" cy="1371600"/>
          </a:xfrm>
        </p:spPr>
        <p:txBody>
          <a:bodyPr>
            <a:normAutofit/>
          </a:bodyPr>
          <a:lstStyle/>
          <a:p>
            <a:pPr algn="ctr"/>
            <a:r>
              <a:rPr lang="en-US" dirty="0"/>
              <a:t>Resolution Sessions (Indicator 15)</a:t>
            </a:r>
          </a:p>
        </p:txBody>
      </p:sp>
      <p:sp>
        <p:nvSpPr>
          <p:cNvPr id="3" name="Content Placeholder 2"/>
          <p:cNvSpPr>
            <a:spLocks noGrp="1"/>
          </p:cNvSpPr>
          <p:nvPr>
            <p:ph idx="1"/>
          </p:nvPr>
        </p:nvSpPr>
        <p:spPr>
          <a:xfrm>
            <a:off x="969579" y="1678446"/>
            <a:ext cx="5448300" cy="4343400"/>
          </a:xfrm>
        </p:spPr>
        <p:txBody>
          <a:bodyPr/>
          <a:lstStyle/>
          <a:p>
            <a:pPr marL="0" indent="0">
              <a:buNone/>
            </a:pPr>
            <a:r>
              <a:rPr lang="en-US" dirty="0">
                <a:ea typeface="Arial" panose="020B0604020202020204" pitchFamily="34" charset="0"/>
              </a:rPr>
              <a:t>Percent of hearing requests that went to resolution sessions that were resolved through resolution session settlement agreements</a:t>
            </a:r>
          </a:p>
          <a:p>
            <a:r>
              <a:rPr lang="en-US" dirty="0"/>
              <a:t>Targets are set in a range:</a:t>
            </a:r>
          </a:p>
          <a:p>
            <a:pPr marL="274320" lvl="1" indent="0">
              <a:buNone/>
            </a:pPr>
            <a:r>
              <a:rPr lang="en-US" dirty="0"/>
              <a:t>Low:  55.0%  -  High: 70.0%</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65</a:t>
            </a:fld>
            <a:endParaRPr lang="en-US"/>
          </a:p>
        </p:txBody>
      </p:sp>
      <p:sp>
        <p:nvSpPr>
          <p:cNvPr id="6" name="Content Placeholder 2">
            <a:extLst>
              <a:ext uri="{FF2B5EF4-FFF2-40B4-BE49-F238E27FC236}">
                <a16:creationId xmlns:a16="http://schemas.microsoft.com/office/drawing/2014/main" id="{AED53431-91A7-416B-B808-7B8A71EA5366}"/>
              </a:ext>
            </a:extLst>
          </p:cNvPr>
          <p:cNvSpPr txBox="1">
            <a:spLocks/>
          </p:cNvSpPr>
          <p:nvPr/>
        </p:nvSpPr>
        <p:spPr>
          <a:xfrm>
            <a:off x="7029450" y="1828800"/>
            <a:ext cx="4629150" cy="43434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3600" spc="-5" dirty="0">
                <a:solidFill>
                  <a:schemeClr val="tx1"/>
                </a:solidFill>
              </a:rPr>
              <a:t>Formula:</a:t>
            </a:r>
          </a:p>
          <a:p>
            <a:pPr marL="0" indent="0" algn="ctr">
              <a:buNone/>
            </a:pPr>
            <a:r>
              <a:rPr lang="en-US" sz="1800" dirty="0">
                <a:solidFill>
                  <a:srgbClr val="000000"/>
                </a:solidFill>
                <a:effectLst/>
                <a:ea typeface="Calibri" panose="020F0502020204030204" pitchFamily="34" charset="0"/>
              </a:rPr>
              <a:t>Mediations agreements related to due process complaints</a:t>
            </a:r>
            <a:r>
              <a:rPr lang="en-US" sz="1800" dirty="0">
                <a:solidFill>
                  <a:srgbClr val="000000"/>
                </a:solidFill>
                <a:ea typeface="Calibri" panose="020F0502020204030204" pitchFamily="34" charset="0"/>
              </a:rPr>
              <a:t> </a:t>
            </a:r>
            <a:r>
              <a:rPr lang="en-US" sz="1800" b="1" dirty="0">
                <a:solidFill>
                  <a:srgbClr val="000000"/>
                </a:solidFill>
                <a:ea typeface="Calibri" panose="020F0502020204030204" pitchFamily="34" charset="0"/>
              </a:rPr>
              <a:t>+</a:t>
            </a:r>
            <a:r>
              <a:rPr lang="en-US" sz="1800" dirty="0">
                <a:solidFill>
                  <a:srgbClr val="000000"/>
                </a:solidFill>
                <a:ea typeface="Calibri" panose="020F0502020204030204" pitchFamily="34" charset="0"/>
              </a:rPr>
              <a:t> </a:t>
            </a:r>
            <a:r>
              <a:rPr lang="en-US" sz="1800" dirty="0">
                <a:solidFill>
                  <a:srgbClr val="000000"/>
                </a:solidFill>
                <a:effectLst/>
                <a:ea typeface="Calibri" panose="020F0502020204030204" pitchFamily="34" charset="0"/>
              </a:rPr>
              <a:t>Mediations agreements not related to due process complaints</a:t>
            </a:r>
          </a:p>
          <a:p>
            <a:pPr marL="0" indent="0" algn="ctr">
              <a:buNone/>
            </a:pPr>
            <a:r>
              <a:rPr lang="en-US" sz="1800" dirty="0">
                <a:solidFill>
                  <a:srgbClr val="000000"/>
                </a:solidFill>
                <a:effectLst/>
                <a:ea typeface="Calibri" panose="020F0502020204030204" pitchFamily="34" charset="0"/>
              </a:rPr>
              <a:t>Mediations held</a:t>
            </a:r>
            <a:endParaRPr lang="en-US" sz="3600" spc="-5" dirty="0">
              <a:solidFill>
                <a:schemeClr val="tx1"/>
              </a:solidFill>
            </a:endParaRPr>
          </a:p>
        </p:txBody>
      </p:sp>
      <p:cxnSp>
        <p:nvCxnSpPr>
          <p:cNvPr id="7" name="Straight Connector 6">
            <a:extLst>
              <a:ext uri="{FF2B5EF4-FFF2-40B4-BE49-F238E27FC236}">
                <a16:creationId xmlns:a16="http://schemas.microsoft.com/office/drawing/2014/main" id="{70FCEE72-A657-46B3-BEC3-F1E6CE9F299C}"/>
              </a:ext>
            </a:extLst>
          </p:cNvPr>
          <p:cNvCxnSpPr/>
          <p:nvPr/>
        </p:nvCxnSpPr>
        <p:spPr>
          <a:xfrm>
            <a:off x="7315200" y="3429000"/>
            <a:ext cx="405765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252127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70"/>
            <a:ext cx="10058400" cy="1371600"/>
          </a:xfrm>
        </p:spPr>
        <p:txBody>
          <a:bodyPr/>
          <a:lstStyle/>
          <a:p>
            <a:pPr algn="ctr"/>
            <a:r>
              <a:rPr lang="en-US" dirty="0"/>
              <a:t>Resolution Sessions (Indicator 15)</a:t>
            </a:r>
          </a:p>
        </p:txBody>
      </p:sp>
      <p:sp>
        <p:nvSpPr>
          <p:cNvPr id="4" name="Footer Placeholder 3"/>
          <p:cNvSpPr>
            <a:spLocks noGrp="1"/>
          </p:cNvSpPr>
          <p:nvPr>
            <p:ph type="ftr" sz="quarter" idx="11"/>
          </p:nvPr>
        </p:nvSpPr>
        <p:spPr/>
        <p:txBody>
          <a:bodyPr/>
          <a:lstStyle/>
          <a:p>
            <a:r>
              <a:rPr lang="en-US" dirty="0"/>
              <a:t>Investing for tomorrow, delivering today.</a:t>
            </a:r>
          </a:p>
        </p:txBody>
      </p:sp>
      <p:sp>
        <p:nvSpPr>
          <p:cNvPr id="5" name="Slide Number Placeholder 4"/>
          <p:cNvSpPr>
            <a:spLocks noGrp="1"/>
          </p:cNvSpPr>
          <p:nvPr>
            <p:ph type="sldNum" sz="quarter" idx="12"/>
          </p:nvPr>
        </p:nvSpPr>
        <p:spPr/>
        <p:txBody>
          <a:bodyPr/>
          <a:lstStyle/>
          <a:p>
            <a:fld id="{A7F8E3F6-DE14-48B2-B2BC-6FABA9630FB8}" type="slidenum">
              <a:rPr lang="en-US" smtClean="0"/>
              <a:t>66</a:t>
            </a:fld>
            <a:endParaRPr lang="en-US"/>
          </a:p>
        </p:txBody>
      </p:sp>
      <p:graphicFrame>
        <p:nvGraphicFramePr>
          <p:cNvPr id="8" name="Content Placeholder 7"/>
          <p:cNvGraphicFramePr>
            <a:graphicFrameLocks/>
          </p:cNvGraphicFramePr>
          <p:nvPr>
            <p:extLst>
              <p:ext uri="{D42A27DB-BD31-4B8C-83A1-F6EECF244321}">
                <p14:modId xmlns:p14="http://schemas.microsoft.com/office/powerpoint/2010/main" val="1873480020"/>
              </p:ext>
            </p:extLst>
          </p:nvPr>
        </p:nvGraphicFramePr>
        <p:xfrm>
          <a:off x="1295399" y="2190750"/>
          <a:ext cx="6053053" cy="3993919"/>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7904924" y="5078940"/>
            <a:ext cx="3665913" cy="120032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285750" indent="-285750">
              <a:buFont typeface="Wingdings" panose="05000000000000000000" pitchFamily="2" charset="2"/>
              <a:buChar char="§"/>
            </a:pPr>
            <a:r>
              <a:rPr lang="en-US" dirty="0">
                <a:solidFill>
                  <a:schemeClr val="tx1"/>
                </a:solidFill>
                <a:latin typeface="Calibri" panose="020F0502020204030204" pitchFamily="34" charset="0"/>
                <a:cs typeface="Calibri" panose="020F0502020204030204" pitchFamily="34" charset="0"/>
              </a:rPr>
              <a:t>The State is </a:t>
            </a:r>
            <a:r>
              <a:rPr lang="en-US" dirty="0">
                <a:latin typeface="Calibri" panose="020F0502020204030204" pitchFamily="34" charset="0"/>
                <a:cs typeface="Calibri" panose="020F0502020204030204" pitchFamily="34" charset="0"/>
              </a:rPr>
              <a:t>not required to establish baseline or targets if the number of resolution sessions is less than 10. </a:t>
            </a: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7754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7077"/>
            <a:ext cx="10058400" cy="1371600"/>
          </a:xfrm>
        </p:spPr>
        <p:txBody>
          <a:bodyPr>
            <a:normAutofit/>
          </a:bodyPr>
          <a:lstStyle/>
          <a:p>
            <a:pPr algn="ctr"/>
            <a:r>
              <a:rPr lang="en-US" dirty="0"/>
              <a:t>Mediation Sessions (Indicator 15)</a:t>
            </a:r>
          </a:p>
        </p:txBody>
      </p:sp>
      <p:sp>
        <p:nvSpPr>
          <p:cNvPr id="3" name="Content Placeholder 2"/>
          <p:cNvSpPr>
            <a:spLocks noGrp="1"/>
          </p:cNvSpPr>
          <p:nvPr>
            <p:ph idx="1"/>
          </p:nvPr>
        </p:nvSpPr>
        <p:spPr>
          <a:xfrm>
            <a:off x="1295400" y="1828800"/>
            <a:ext cx="5448300" cy="4343400"/>
          </a:xfrm>
        </p:spPr>
        <p:txBody>
          <a:bodyPr/>
          <a:lstStyle/>
          <a:p>
            <a:pPr marL="0" indent="0">
              <a:buNone/>
            </a:pPr>
            <a:r>
              <a:rPr lang="en-US" sz="2400" dirty="0">
                <a:latin typeface="Calibri" panose="020F0502020204030204" pitchFamily="34" charset="0"/>
                <a:ea typeface="Arial" panose="020B0604020202020204" pitchFamily="34" charset="0"/>
                <a:cs typeface="Calibri" panose="020F0502020204030204" pitchFamily="34" charset="0"/>
              </a:rPr>
              <a:t>Percent of mediations held that resulted in mediation agreements. </a:t>
            </a:r>
          </a:p>
          <a:p>
            <a:r>
              <a:rPr lang="en-US" dirty="0"/>
              <a:t>Targets are set in a range:</a:t>
            </a:r>
          </a:p>
          <a:p>
            <a:pPr marL="274320" lvl="1" indent="0">
              <a:buNone/>
            </a:pPr>
            <a:r>
              <a:rPr lang="en-US" dirty="0"/>
              <a:t>Low - High</a:t>
            </a:r>
          </a:p>
          <a:p>
            <a:r>
              <a:rPr lang="en-US" dirty="0"/>
              <a:t>New Targets set for FFY2020-FFY2025:</a:t>
            </a:r>
          </a:p>
          <a:p>
            <a:pPr marL="320040" lvl="1" indent="0">
              <a:buNone/>
            </a:pPr>
            <a:r>
              <a:rPr lang="en-US" dirty="0"/>
              <a:t>Low:  70.0%  -  High: 80.0%</a:t>
            </a:r>
          </a:p>
          <a:p>
            <a:endParaRPr lang="en-US" dirty="0"/>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67</a:t>
            </a:fld>
            <a:endParaRPr lang="en-US"/>
          </a:p>
        </p:txBody>
      </p:sp>
      <p:sp>
        <p:nvSpPr>
          <p:cNvPr id="6" name="Content Placeholder 2">
            <a:extLst>
              <a:ext uri="{FF2B5EF4-FFF2-40B4-BE49-F238E27FC236}">
                <a16:creationId xmlns:a16="http://schemas.microsoft.com/office/drawing/2014/main" id="{AED53431-91A7-416B-B808-7B8A71EA5366}"/>
              </a:ext>
            </a:extLst>
          </p:cNvPr>
          <p:cNvSpPr txBox="1">
            <a:spLocks/>
          </p:cNvSpPr>
          <p:nvPr/>
        </p:nvSpPr>
        <p:spPr>
          <a:xfrm>
            <a:off x="7029450" y="1828800"/>
            <a:ext cx="4629150" cy="4343400"/>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3600" spc="-5" dirty="0">
                <a:solidFill>
                  <a:schemeClr val="tx1"/>
                </a:solidFill>
              </a:rPr>
              <a:t>Formula:</a:t>
            </a:r>
          </a:p>
          <a:p>
            <a:pPr marL="0" indent="0" algn="ctr">
              <a:buNone/>
            </a:pPr>
            <a:r>
              <a:rPr lang="en-US" sz="1800" dirty="0">
                <a:solidFill>
                  <a:srgbClr val="000000"/>
                </a:solidFill>
                <a:effectLst/>
                <a:ea typeface="Calibri" panose="020F0502020204030204" pitchFamily="34" charset="0"/>
              </a:rPr>
              <a:t>Number resolution sessions resolved through settlement agreements</a:t>
            </a:r>
          </a:p>
          <a:p>
            <a:pPr marL="0" indent="0" algn="ctr">
              <a:buNone/>
            </a:pPr>
            <a:r>
              <a:rPr lang="en-US" sz="1800" dirty="0">
                <a:solidFill>
                  <a:srgbClr val="000000"/>
                </a:solidFill>
                <a:effectLst/>
                <a:ea typeface="Calibri" panose="020F0502020204030204" pitchFamily="34" charset="0"/>
              </a:rPr>
              <a:t>Number of resolution sessions</a:t>
            </a:r>
            <a:endParaRPr lang="en-US" sz="3600" spc="-5" dirty="0">
              <a:solidFill>
                <a:schemeClr val="tx1"/>
              </a:solidFill>
            </a:endParaRPr>
          </a:p>
        </p:txBody>
      </p:sp>
      <p:cxnSp>
        <p:nvCxnSpPr>
          <p:cNvPr id="7" name="Straight Connector 6">
            <a:extLst>
              <a:ext uri="{FF2B5EF4-FFF2-40B4-BE49-F238E27FC236}">
                <a16:creationId xmlns:a16="http://schemas.microsoft.com/office/drawing/2014/main" id="{70FCEE72-A657-46B3-BEC3-F1E6CE9F299C}"/>
              </a:ext>
            </a:extLst>
          </p:cNvPr>
          <p:cNvCxnSpPr/>
          <p:nvPr/>
        </p:nvCxnSpPr>
        <p:spPr>
          <a:xfrm>
            <a:off x="7143750" y="3248025"/>
            <a:ext cx="405765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185718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7204"/>
            <a:ext cx="10058400" cy="1371600"/>
          </a:xfrm>
        </p:spPr>
        <p:txBody>
          <a:bodyPr/>
          <a:lstStyle/>
          <a:p>
            <a:pPr algn="ctr"/>
            <a:r>
              <a:rPr lang="en-US" dirty="0"/>
              <a:t>Mediations (Indicator 16)</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579846289"/>
              </p:ext>
            </p:extLst>
          </p:nvPr>
        </p:nvGraphicFramePr>
        <p:xfrm>
          <a:off x="579121" y="1448804"/>
          <a:ext cx="7198534" cy="476281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68</a:t>
            </a:fld>
            <a:endParaRPr lang="en-US"/>
          </a:p>
        </p:txBody>
      </p:sp>
      <p:sp>
        <p:nvSpPr>
          <p:cNvPr id="8" name="TextBox 7"/>
          <p:cNvSpPr txBox="1"/>
          <p:nvPr/>
        </p:nvSpPr>
        <p:spPr>
          <a:xfrm>
            <a:off x="8020539" y="4863134"/>
            <a:ext cx="3665913" cy="120032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buFont typeface="Wingdings" panose="05000000000000000000" pitchFamily="2" charset="2"/>
              <a:buChar char="§"/>
            </a:pPr>
            <a:r>
              <a:rPr lang="en-US" dirty="0">
                <a:solidFill>
                  <a:schemeClr val="tx1"/>
                </a:solidFill>
                <a:latin typeface="Calibri" panose="020F0502020204030204" pitchFamily="34" charset="0"/>
                <a:cs typeface="Calibri" panose="020F0502020204030204" pitchFamily="34" charset="0"/>
              </a:rPr>
              <a:t>The State is </a:t>
            </a:r>
            <a:r>
              <a:rPr lang="en-US" dirty="0">
                <a:latin typeface="Calibri" panose="020F0502020204030204" pitchFamily="34" charset="0"/>
                <a:cs typeface="Calibri" panose="020F0502020204030204" pitchFamily="34" charset="0"/>
              </a:rPr>
              <a:t>not required to establish baseline or targets if the number of resolution sessions is less than 10. </a:t>
            </a: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03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fontScale="90000"/>
          </a:bodyPr>
          <a:lstStyle/>
          <a:p>
            <a:r>
              <a:rPr lang="en-US" dirty="0"/>
              <a:t>SPP/APR Indicator 15 and 16 Considerations</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3931920"/>
          </a:xfrm>
        </p:spPr>
        <p:txBody>
          <a:bodyPr/>
          <a:lstStyle/>
          <a:p>
            <a:r>
              <a:rPr lang="en-US" sz="1800" dirty="0">
                <a:effectLst/>
                <a:ea typeface="Calibri" panose="020F0502020204030204" pitchFamily="34" charset="0"/>
              </a:rPr>
              <a:t>Other guiding questions:</a:t>
            </a:r>
          </a:p>
          <a:p>
            <a:pPr marL="274320" lvl="1" indent="0">
              <a:buNone/>
            </a:pPr>
            <a:r>
              <a:rPr lang="en-US" dirty="0">
                <a:effectLst/>
              </a:rPr>
              <a:t>• What do you see?</a:t>
            </a:r>
          </a:p>
          <a:p>
            <a:pPr marL="274320" lvl="1" indent="0">
              <a:buNone/>
            </a:pPr>
            <a:r>
              <a:rPr lang="en-US" dirty="0">
                <a:effectLst/>
              </a:rPr>
              <a:t>• What are your initial thoughts and reactions?</a:t>
            </a:r>
            <a:br>
              <a:rPr lang="en-US" dirty="0"/>
            </a:br>
            <a:r>
              <a:rPr lang="en-US" dirty="0">
                <a:effectLst/>
              </a:rPr>
              <a:t>• Is this what you expected to see? If so, how? If not, why not?</a:t>
            </a:r>
            <a:br>
              <a:rPr lang="en-US" dirty="0"/>
            </a:br>
            <a:r>
              <a:rPr lang="en-US" dirty="0">
                <a:effectLst/>
              </a:rPr>
              <a:t>• What surprises you?</a:t>
            </a:r>
            <a:br>
              <a:rPr lang="en-US" dirty="0"/>
            </a:br>
            <a:r>
              <a:rPr lang="en-US" dirty="0">
                <a:effectLst/>
              </a:rPr>
              <a:t>• Are there particular data that catch your attention (e.g., a certain survey question, student score)?</a:t>
            </a:r>
            <a:br>
              <a:rPr lang="en-US" dirty="0"/>
            </a:br>
            <a:r>
              <a:rPr lang="en-US" dirty="0">
                <a:effectLst/>
              </a:rPr>
              <a:t>• What do these data not tell you?</a:t>
            </a:r>
            <a:br>
              <a:rPr lang="en-US" dirty="0"/>
            </a:br>
            <a:r>
              <a:rPr lang="en-US" dirty="0">
                <a:effectLst/>
              </a:rPr>
              <a:t>• What are the limitations of these data? What do you and other stakeholders need to keep in mind about the data as you review them?</a:t>
            </a:r>
            <a:endParaRPr lang="en-US" dirty="0"/>
          </a:p>
          <a:p>
            <a:endParaRPr lang="en-US" sz="1800" dirty="0">
              <a:effectLst/>
              <a:ea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69</a:t>
            </a:fld>
            <a:endParaRPr lang="en-US"/>
          </a:p>
        </p:txBody>
      </p:sp>
    </p:spTree>
    <p:extLst>
      <p:ext uri="{BB962C8B-B14F-4D97-AF65-F5344CB8AC3E}">
        <p14:creationId xmlns:p14="http://schemas.microsoft.com/office/powerpoint/2010/main" val="4133832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hade val="92000"/>
                <a:satMod val="160000"/>
              </a:schemeClr>
            </a:gs>
            <a:gs pos="77000">
              <a:schemeClr val="bg1">
                <a:tint val="100000"/>
                <a:shade val="73000"/>
                <a:satMod val="155000"/>
              </a:schemeClr>
            </a:gs>
            <a:gs pos="100000">
              <a:schemeClr val="bg1">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8" name="Straight Connector 17">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useBgFill="1">
        <p:nvSpPr>
          <p:cNvPr id="22" name="Rectangle 21">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idx="1"/>
          </p:nvPr>
        </p:nvSpPr>
        <p:spPr>
          <a:xfrm>
            <a:off x="-3251839" y="2993768"/>
            <a:ext cx="9369214" cy="870463"/>
          </a:xfrm>
        </p:spPr>
        <p:txBody>
          <a:bodyPr vert="horz" lIns="91440" tIns="45720" rIns="91440" bIns="45720" rtlCol="0">
            <a:normAutofit/>
          </a:bodyPr>
          <a:lstStyle/>
          <a:p>
            <a:pPr>
              <a:spcBef>
                <a:spcPts val="0"/>
              </a:spcBef>
            </a:pPr>
            <a:endParaRPr lang="en-US" sz="2400" spc="80">
              <a:solidFill>
                <a:schemeClr val="tx1">
                  <a:lumMod val="85000"/>
                  <a:lumOff val="15000"/>
                </a:schemeClr>
              </a:solidFill>
            </a:endParaRPr>
          </a:p>
        </p:txBody>
      </p:sp>
      <p:sp>
        <p:nvSpPr>
          <p:cNvPr id="24" name="Rectangle 23">
            <a:extLst>
              <a:ext uri="{FF2B5EF4-FFF2-40B4-BE49-F238E27FC236}">
                <a16:creationId xmlns:a16="http://schemas.microsoft.com/office/drawing/2014/main" id="{1AA55ABF-213F-4B65-8B7E-1ED8609F20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400" y="945072"/>
            <a:ext cx="10339129" cy="4055144"/>
          </a:xfrm>
          <a:prstGeom prst="rect">
            <a:avLst/>
          </a:prstGeom>
          <a:solidFill>
            <a:schemeClr val="accent1"/>
          </a:solidFill>
          <a:ln w="6350" cap="flat" cmpd="sng" algn="ctr">
            <a:noFill/>
            <a:prstDash val="solid"/>
          </a:ln>
          <a:effectLst>
            <a:outerShdw blurRad="50800" algn="ctr" rotWithShape="0">
              <a:prstClr val="black">
                <a:alpha val="66000"/>
              </a:prstClr>
            </a:outerShdw>
            <a:softEdge rad="0"/>
          </a:effectLst>
        </p:spPr>
      </p:sp>
      <p:sp>
        <p:nvSpPr>
          <p:cNvPr id="26" name="Rectangle 25">
            <a:extLst>
              <a:ext uri="{FF2B5EF4-FFF2-40B4-BE49-F238E27FC236}">
                <a16:creationId xmlns:a16="http://schemas.microsoft.com/office/drawing/2014/main" id="{F8DB4189-B5C4-45EA-AFC5-6739032B8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624" y="1107268"/>
            <a:ext cx="10012680" cy="3730752"/>
          </a:xfrm>
          <a:prstGeom prst="rect">
            <a:avLst/>
          </a:prstGeom>
          <a:noFill/>
          <a:ln w="6350" cap="sq" cmpd="sng" algn="ctr">
            <a:solidFill>
              <a:srgbClr val="FFFFFF"/>
            </a:solidFill>
            <a:prstDash val="solid"/>
            <a:miter lim="800000"/>
          </a:ln>
          <a:effectLst/>
        </p:spPr>
      </p:sp>
      <p:sp>
        <p:nvSpPr>
          <p:cNvPr id="2" name="Title 1"/>
          <p:cNvSpPr>
            <a:spLocks noGrp="1"/>
          </p:cNvSpPr>
          <p:nvPr>
            <p:ph type="title"/>
          </p:nvPr>
        </p:nvSpPr>
        <p:spPr>
          <a:xfrm>
            <a:off x="1399357" y="1447184"/>
            <a:ext cx="9369214" cy="3069103"/>
          </a:xfrm>
        </p:spPr>
        <p:txBody>
          <a:bodyPr vert="horz" lIns="91440" tIns="45720" rIns="91440" bIns="45720" rtlCol="0" anchor="ctr">
            <a:normAutofit fontScale="90000"/>
          </a:bodyPr>
          <a:lstStyle/>
          <a:p>
            <a:r>
              <a:rPr lang="en-US" sz="5600" dirty="0">
                <a:solidFill>
                  <a:srgbClr val="FFFFFF"/>
                </a:solidFill>
              </a:rPr>
              <a:t>SPP/APR Indicators:</a:t>
            </a:r>
            <a:br>
              <a:rPr lang="en-US" sz="5600" dirty="0">
                <a:solidFill>
                  <a:srgbClr val="FFFFFF"/>
                </a:solidFill>
              </a:rPr>
            </a:br>
            <a:r>
              <a:rPr lang="en-US" sz="5600" dirty="0">
                <a:solidFill>
                  <a:srgbClr val="FFFFFF"/>
                </a:solidFill>
              </a:rPr>
              <a:t>1 – Graduation</a:t>
            </a:r>
            <a:br>
              <a:rPr lang="en-US" sz="5600" dirty="0">
                <a:solidFill>
                  <a:srgbClr val="FFFFFF"/>
                </a:solidFill>
              </a:rPr>
            </a:br>
            <a:r>
              <a:rPr lang="en-US" sz="5600" dirty="0">
                <a:solidFill>
                  <a:srgbClr val="FFFFFF"/>
                </a:solidFill>
              </a:rPr>
              <a:t>2- Dropout</a:t>
            </a:r>
            <a:br>
              <a:rPr lang="en-US" sz="5600" dirty="0">
                <a:solidFill>
                  <a:srgbClr val="FFFFFF"/>
                </a:solidFill>
              </a:rPr>
            </a:br>
            <a:r>
              <a:rPr lang="en-US" sz="5600" dirty="0">
                <a:solidFill>
                  <a:srgbClr val="FFFFFF"/>
                </a:solidFill>
              </a:rPr>
              <a:t>14 – Post-school outcomes		</a:t>
            </a:r>
          </a:p>
        </p:txBody>
      </p:sp>
    </p:spTree>
    <p:extLst>
      <p:ext uri="{BB962C8B-B14F-4D97-AF65-F5344CB8AC3E}">
        <p14:creationId xmlns:p14="http://schemas.microsoft.com/office/powerpoint/2010/main" val="3312258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37160"/>
            <a:ext cx="10058400" cy="1371600"/>
          </a:xfrm>
        </p:spPr>
        <p:txBody>
          <a:bodyPr/>
          <a:lstStyle/>
          <a:p>
            <a:pPr algn="ctr"/>
            <a:r>
              <a:rPr lang="en-US" dirty="0"/>
              <a:t>Thank you for your input! </a:t>
            </a:r>
          </a:p>
        </p:txBody>
      </p:sp>
      <p:sp>
        <p:nvSpPr>
          <p:cNvPr id="3" name="Content Placeholder 2"/>
          <p:cNvSpPr>
            <a:spLocks noGrp="1"/>
          </p:cNvSpPr>
          <p:nvPr>
            <p:ph idx="1"/>
          </p:nvPr>
        </p:nvSpPr>
        <p:spPr/>
        <p:txBody>
          <a:bodyPr>
            <a:normAutofit fontScale="92500" lnSpcReduction="20000"/>
          </a:bodyPr>
          <a:lstStyle/>
          <a:p>
            <a:r>
              <a:rPr lang="en-US" dirty="0"/>
              <a:t>Please submit the completed form with your input.  The form can be found here:</a:t>
            </a:r>
          </a:p>
          <a:p>
            <a:pPr marL="0" indent="0">
              <a:buNone/>
            </a:pPr>
            <a:r>
              <a:rPr lang="en-US" b="0" i="0" dirty="0">
                <a:solidFill>
                  <a:srgbClr val="333333"/>
                </a:solidFill>
                <a:effectLst/>
                <a:latin typeface="Open Sans" panose="020B0606030504020204" pitchFamily="34" charset="0"/>
              </a:rPr>
              <a:t>    </a:t>
            </a:r>
            <a:r>
              <a:rPr lang="en-US" b="0" i="0" dirty="0">
                <a:solidFill>
                  <a:srgbClr val="333333"/>
                </a:solidFill>
                <a:effectLst/>
                <a:latin typeface="Open Sans" panose="020B0606030504020204" pitchFamily="34" charset="0"/>
                <a:hlinkClick r:id="rId2"/>
              </a:rPr>
              <a:t>https://docs.google.com/forms/d/16cT3rpXpIHMFp_ZNvWvHpdeqAH1obWkLAMt_hR4I4-0/edit</a:t>
            </a:r>
            <a:r>
              <a:rPr lang="en-US" b="0" i="0" dirty="0">
                <a:solidFill>
                  <a:srgbClr val="333333"/>
                </a:solidFill>
                <a:effectLst/>
                <a:latin typeface="Open Sans" panose="020B0606030504020204" pitchFamily="34" charset="0"/>
              </a:rPr>
              <a:t>   </a:t>
            </a:r>
          </a:p>
          <a:p>
            <a:pPr marL="0" indent="0">
              <a:buNone/>
            </a:pPr>
            <a:endParaRPr lang="en-US" dirty="0"/>
          </a:p>
          <a:p>
            <a:r>
              <a:rPr lang="en-US" dirty="0"/>
              <a:t>Contact Information</a:t>
            </a:r>
          </a:p>
          <a:p>
            <a:pPr lvl="1"/>
            <a:r>
              <a:rPr lang="en-US" dirty="0"/>
              <a:t>Charlene Marcotte, Data Supervisor</a:t>
            </a:r>
          </a:p>
          <a:p>
            <a:pPr lvl="1"/>
            <a:r>
              <a:rPr lang="en-US" dirty="0">
                <a:hlinkClick r:id="rId3"/>
              </a:rPr>
              <a:t>Charlene.Marcotte@ped.nm.gov</a:t>
            </a:r>
            <a:endParaRPr lang="en-US" dirty="0"/>
          </a:p>
          <a:p>
            <a:pPr lvl="1"/>
            <a:r>
              <a:rPr lang="en-US" dirty="0"/>
              <a:t>(505) 309-1688</a:t>
            </a:r>
          </a:p>
          <a:p>
            <a:pPr lvl="1"/>
            <a:endParaRPr lang="en-US" dirty="0"/>
          </a:p>
          <a:p>
            <a:pPr lvl="1"/>
            <a:endParaRPr lang="en-US" dirty="0"/>
          </a:p>
          <a:p>
            <a:pPr lvl="1"/>
            <a:endParaRPr lang="en-US" dirty="0"/>
          </a:p>
          <a:p>
            <a:pPr lvl="1"/>
            <a:endParaRPr lang="en-US" dirty="0"/>
          </a:p>
          <a:p>
            <a:pPr lvl="1"/>
            <a:endParaRPr lang="en-US" dirty="0"/>
          </a:p>
          <a:p>
            <a:pPr marL="320040" lvl="1" indent="0" algn="ctr">
              <a:buNone/>
            </a:pPr>
            <a:r>
              <a:rPr lang="en-US" sz="3600" dirty="0">
                <a:latin typeface="Ink Free" panose="03080402000500000000" pitchFamily="66" charset="0"/>
                <a:sym typeface="Wingdings" panose="05000000000000000000" pitchFamily="2" charset="2"/>
              </a:rPr>
              <a:t></a:t>
            </a:r>
            <a:endParaRPr lang="en-US" sz="3600" dirty="0">
              <a:latin typeface="Ink Free" panose="03080402000500000000" pitchFamily="66" charset="0"/>
            </a:endParaRP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70</a:t>
            </a:fld>
            <a:endParaRPr lang="en-US"/>
          </a:p>
        </p:txBody>
      </p:sp>
    </p:spTree>
    <p:extLst>
      <p:ext uri="{BB962C8B-B14F-4D97-AF65-F5344CB8AC3E}">
        <p14:creationId xmlns:p14="http://schemas.microsoft.com/office/powerpoint/2010/main" val="89720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EDE4D-D8A6-4D2D-B09C-BF5422A930C8}"/>
              </a:ext>
            </a:extLst>
          </p:cNvPr>
          <p:cNvSpPr>
            <a:spLocks noGrp="1"/>
          </p:cNvSpPr>
          <p:nvPr>
            <p:ph type="title"/>
          </p:nvPr>
        </p:nvSpPr>
        <p:spPr>
          <a:xfrm>
            <a:off x="943233" y="57708"/>
            <a:ext cx="10058400" cy="1371600"/>
          </a:xfrm>
        </p:spPr>
        <p:txBody>
          <a:bodyPr/>
          <a:lstStyle/>
          <a:p>
            <a:pPr algn="ctr"/>
            <a:r>
              <a:rPr lang="en-US" dirty="0"/>
              <a:t>Data reported in the SPP/APR</a:t>
            </a:r>
          </a:p>
        </p:txBody>
      </p:sp>
      <p:sp>
        <p:nvSpPr>
          <p:cNvPr id="4" name="Footer Placeholder 3">
            <a:extLst>
              <a:ext uri="{FF2B5EF4-FFF2-40B4-BE49-F238E27FC236}">
                <a16:creationId xmlns:a16="http://schemas.microsoft.com/office/drawing/2014/main" id="{F4F822C6-187E-40FD-9D84-4D63F5CFDF05}"/>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FC80D852-1F40-4EF1-B4CE-BA2B09D71927}"/>
              </a:ext>
            </a:extLst>
          </p:cNvPr>
          <p:cNvSpPr>
            <a:spLocks noGrp="1"/>
          </p:cNvSpPr>
          <p:nvPr>
            <p:ph type="sldNum" sz="quarter" idx="12"/>
          </p:nvPr>
        </p:nvSpPr>
        <p:spPr/>
        <p:txBody>
          <a:bodyPr/>
          <a:lstStyle/>
          <a:p>
            <a:fld id="{A7F8E3F6-DE14-48B2-B2BC-6FABA9630FB8}" type="slidenum">
              <a:rPr lang="en-US" smtClean="0"/>
              <a:t>8</a:t>
            </a:fld>
            <a:endParaRPr lang="en-US"/>
          </a:p>
        </p:txBody>
      </p:sp>
      <p:graphicFrame>
        <p:nvGraphicFramePr>
          <p:cNvPr id="10" name="Diagram 9">
            <a:extLst>
              <a:ext uri="{FF2B5EF4-FFF2-40B4-BE49-F238E27FC236}">
                <a16:creationId xmlns:a16="http://schemas.microsoft.com/office/drawing/2014/main" id="{44B8C0F4-E560-43AD-A21F-954F25C54356}"/>
              </a:ext>
            </a:extLst>
          </p:cNvPr>
          <p:cNvGraphicFramePr/>
          <p:nvPr>
            <p:extLst>
              <p:ext uri="{D42A27DB-BD31-4B8C-83A1-F6EECF244321}">
                <p14:modId xmlns:p14="http://schemas.microsoft.com/office/powerpoint/2010/main" val="931288613"/>
              </p:ext>
            </p:extLst>
          </p:nvPr>
        </p:nvGraphicFramePr>
        <p:xfrm>
          <a:off x="1889059" y="1177159"/>
          <a:ext cx="8864600" cy="4249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666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32C3-7824-91FC-4A65-64DCC52483B7}"/>
              </a:ext>
            </a:extLst>
          </p:cNvPr>
          <p:cNvSpPr>
            <a:spLocks noGrp="1"/>
          </p:cNvSpPr>
          <p:nvPr>
            <p:ph type="title"/>
          </p:nvPr>
        </p:nvSpPr>
        <p:spPr>
          <a:xfrm>
            <a:off x="1066800" y="32994"/>
            <a:ext cx="10058400" cy="1371600"/>
          </a:xfrm>
        </p:spPr>
        <p:txBody>
          <a:bodyPr>
            <a:normAutofit/>
          </a:bodyPr>
          <a:lstStyle/>
          <a:p>
            <a:r>
              <a:rPr lang="en-US" dirty="0"/>
              <a:t>SPP/APR Indicator 1 - Graduation</a:t>
            </a:r>
          </a:p>
        </p:txBody>
      </p:sp>
      <p:sp>
        <p:nvSpPr>
          <p:cNvPr id="3" name="Content Placeholder 2">
            <a:extLst>
              <a:ext uri="{FF2B5EF4-FFF2-40B4-BE49-F238E27FC236}">
                <a16:creationId xmlns:a16="http://schemas.microsoft.com/office/drawing/2014/main" id="{A0424FA3-F34B-126A-2EA6-8C62551DC1F6}"/>
              </a:ext>
            </a:extLst>
          </p:cNvPr>
          <p:cNvSpPr>
            <a:spLocks noGrp="1"/>
          </p:cNvSpPr>
          <p:nvPr>
            <p:ph idx="1"/>
          </p:nvPr>
        </p:nvSpPr>
        <p:spPr>
          <a:xfrm>
            <a:off x="1012092" y="1595120"/>
            <a:ext cx="10058400" cy="3931920"/>
          </a:xfrm>
        </p:spPr>
        <p:txBody>
          <a:bodyPr/>
          <a:lstStyle/>
          <a:p>
            <a:r>
              <a:rPr lang="en-US" sz="1800" dirty="0">
                <a:solidFill>
                  <a:srgbClr val="000000"/>
                </a:solidFill>
                <a:effectLst/>
                <a:ea typeface="Calibri" panose="020F0502020204030204" pitchFamily="34" charset="0"/>
                <a:cs typeface="Times New Roman" panose="02020603050405020304" pitchFamily="18" charset="0"/>
              </a:rPr>
              <a:t>Percent of youth with Individualized Education Programs (IEPs) exiting </a:t>
            </a:r>
            <a:r>
              <a:rPr lang="en-US" sz="1800" dirty="0">
                <a:effectLst/>
                <a:ea typeface="Calibri" panose="020F0502020204030204" pitchFamily="34" charset="0"/>
              </a:rPr>
              <a:t>special education due to graduating</a:t>
            </a:r>
            <a:r>
              <a:rPr lang="en-US" sz="1800" dirty="0">
                <a:solidFill>
                  <a:srgbClr val="000000"/>
                </a:solidFill>
                <a:effectLst/>
                <a:ea typeface="Calibri" panose="020F0502020204030204" pitchFamily="34" charset="0"/>
                <a:cs typeface="Times New Roman" panose="02020603050405020304" pitchFamily="18" charset="0"/>
              </a:rPr>
              <a:t> with a regular high school diploma. (20 U.S.C. 1416 (a)(3)(A))</a:t>
            </a:r>
          </a:p>
          <a:p>
            <a:pPr lvl="1"/>
            <a:r>
              <a:rPr lang="en-US" dirty="0">
                <a:solidFill>
                  <a:srgbClr val="000000"/>
                </a:solidFill>
                <a:cs typeface="Times New Roman" panose="02020603050405020304" pitchFamily="18" charset="0"/>
              </a:rPr>
              <a:t>Regular high school diploma explanation – Miguel</a:t>
            </a:r>
          </a:p>
          <a:p>
            <a:pPr lvl="1"/>
            <a:endParaRPr lang="en-US" dirty="0">
              <a:solidFill>
                <a:srgbClr val="000000"/>
              </a:solidFill>
              <a:cs typeface="Times New Roman" panose="02020603050405020304" pitchFamily="18" charset="0"/>
            </a:endParaRPr>
          </a:p>
          <a:p>
            <a:pPr lvl="1"/>
            <a:r>
              <a:rPr lang="en-US" dirty="0">
                <a:solidFill>
                  <a:srgbClr val="000000"/>
                </a:solidFill>
                <a:cs typeface="Times New Roman" panose="02020603050405020304" pitchFamily="18" charset="0"/>
              </a:rPr>
              <a:t>Lag year indicator, data from year prior is reported.</a:t>
            </a:r>
          </a:p>
          <a:p>
            <a:pPr lvl="1"/>
            <a:endParaRPr lang="en-US" dirty="0">
              <a:solidFill>
                <a:srgbClr val="000000"/>
              </a:solidFill>
              <a:cs typeface="Times New Roman" panose="02020603050405020304" pitchFamily="18" charset="0"/>
            </a:endParaRPr>
          </a:p>
        </p:txBody>
      </p:sp>
      <p:sp>
        <p:nvSpPr>
          <p:cNvPr id="4" name="Footer Placeholder 3">
            <a:extLst>
              <a:ext uri="{FF2B5EF4-FFF2-40B4-BE49-F238E27FC236}">
                <a16:creationId xmlns:a16="http://schemas.microsoft.com/office/drawing/2014/main" id="{CBDB2711-A384-A909-4BAA-E1032639D51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DA4E3F4C-C91B-C5EE-0173-93CF4798764F}"/>
              </a:ext>
            </a:extLst>
          </p:cNvPr>
          <p:cNvSpPr>
            <a:spLocks noGrp="1"/>
          </p:cNvSpPr>
          <p:nvPr>
            <p:ph type="sldNum" sz="quarter" idx="12"/>
          </p:nvPr>
        </p:nvSpPr>
        <p:spPr/>
        <p:txBody>
          <a:bodyPr/>
          <a:lstStyle/>
          <a:p>
            <a:fld id="{A7F8E3F6-DE14-48B2-B2BC-6FABA9630FB8}" type="slidenum">
              <a:rPr lang="en-US" smtClean="0"/>
              <a:t>9</a:t>
            </a:fld>
            <a:endParaRPr lang="en-US"/>
          </a:p>
        </p:txBody>
      </p:sp>
    </p:spTree>
    <p:extLst>
      <p:ext uri="{BB962C8B-B14F-4D97-AF65-F5344CB8AC3E}">
        <p14:creationId xmlns:p14="http://schemas.microsoft.com/office/powerpoint/2010/main" val="1185528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78777</TotalTime>
  <Words>5856</Words>
  <Application>Microsoft Office PowerPoint</Application>
  <PresentationFormat>Widescreen</PresentationFormat>
  <Paragraphs>685</Paragraphs>
  <Slides>70</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70</vt:i4>
      </vt:variant>
    </vt:vector>
  </HeadingPairs>
  <TitlesOfParts>
    <vt:vector size="82" baseType="lpstr">
      <vt:lpstr>Ananias</vt:lpstr>
      <vt:lpstr>Arial</vt:lpstr>
      <vt:lpstr>Book Antiqua</vt:lpstr>
      <vt:lpstr>Calibri</vt:lpstr>
      <vt:lpstr>Cambria</vt:lpstr>
      <vt:lpstr>Century Gothic</vt:lpstr>
      <vt:lpstr>Dreaming Outloud Script Pro</vt:lpstr>
      <vt:lpstr>Garamond</vt:lpstr>
      <vt:lpstr>Ink Free</vt:lpstr>
      <vt:lpstr>Open Sans</vt:lpstr>
      <vt:lpstr>Wingdings</vt:lpstr>
      <vt:lpstr>Savon</vt:lpstr>
      <vt:lpstr> </vt:lpstr>
      <vt:lpstr>Today’s Agenda</vt:lpstr>
      <vt:lpstr>State Performance Plan/Annual Performance Report</vt:lpstr>
      <vt:lpstr>SPP/APR Indicators</vt:lpstr>
      <vt:lpstr>Role of the Stakeholder in the SPP/APR Process</vt:lpstr>
      <vt:lpstr>Term Review</vt:lpstr>
      <vt:lpstr>SPP/APR Indicators: 1 – Graduation 2- Dropout 14 – Post-school outcomes  </vt:lpstr>
      <vt:lpstr>Data reported in the SPP/APR</vt:lpstr>
      <vt:lpstr>SPP/APR Indicator 1 - Graduation</vt:lpstr>
      <vt:lpstr>Information for Indicator 1 - Graduation</vt:lpstr>
      <vt:lpstr>Graduation Rates (Indicator 1)</vt:lpstr>
      <vt:lpstr>SPP/APR Indicator 1 Considerations</vt:lpstr>
      <vt:lpstr>SPP/APR Indicator 2 - Dropout</vt:lpstr>
      <vt:lpstr>Information for Dropout - Indicator 2</vt:lpstr>
      <vt:lpstr>Dropout Rates (Indicator 2)</vt:lpstr>
      <vt:lpstr>SPP/APR Indicator 2 Considerations</vt:lpstr>
      <vt:lpstr>SPP/APR Indicator 14 – Post-School Outcomes</vt:lpstr>
      <vt:lpstr>Post School Outcomes (Indicator 14)</vt:lpstr>
      <vt:lpstr>Post School Outcomes (Indicator 14A)</vt:lpstr>
      <vt:lpstr>Post School Outcomes (Indicator 14B)</vt:lpstr>
      <vt:lpstr>Post School Outcomes (Indicator 14C)</vt:lpstr>
      <vt:lpstr>SPP/APR Indicator 14 Considerations</vt:lpstr>
      <vt:lpstr>SPP/APR Indicators: 3 – Assessment participation and outcomes 5 – Learning environment  </vt:lpstr>
      <vt:lpstr>SPP/APR Indicator 3 – Assessment Participation and Outcomes</vt:lpstr>
      <vt:lpstr>Indicator Changes and Additions by OSEP</vt:lpstr>
      <vt:lpstr>Statewide Assessment Participation (Indicator 3A)</vt:lpstr>
      <vt:lpstr>State Assessment Participation Rate  (Indicator 3A)</vt:lpstr>
      <vt:lpstr>State Assessment Participation Rate  (Indicator 3A)</vt:lpstr>
      <vt:lpstr>Statewide Assessment Proficiency Rates  (Indicator 3B)</vt:lpstr>
      <vt:lpstr>State Assessment Reading Proficiency Rate (Indicator 3B)</vt:lpstr>
      <vt:lpstr>State Assessment Proficiency Rate (Indicator 3B)</vt:lpstr>
      <vt:lpstr>Statewide Assessment (Indicator 3)</vt:lpstr>
      <vt:lpstr>State Assessment Proficiency vs. Alternate Assessment Proficiency (Indicator 3C)</vt:lpstr>
      <vt:lpstr>Statewide Assessment (Indicator 3)</vt:lpstr>
      <vt:lpstr>State Assessment Proficiency Achievement Gap SWDs vs. All Students(Indicator 3D)</vt:lpstr>
      <vt:lpstr>SPP/APR Indicator 3 Considerations</vt:lpstr>
      <vt:lpstr>SPP/APR Indicator 5 – Learning Environments</vt:lpstr>
      <vt:lpstr>Learning Environments –Ages 5 to 21  (Indicator 5)</vt:lpstr>
      <vt:lpstr>Indicator 5A</vt:lpstr>
      <vt:lpstr>Indicator 5B</vt:lpstr>
      <vt:lpstr>Indicator 5C</vt:lpstr>
      <vt:lpstr>SPP/APR Indicator 5 Considerations</vt:lpstr>
      <vt:lpstr>SPP/APR Indicators: 6 – Preschool Learning environment   7- Preschool outcomes</vt:lpstr>
      <vt:lpstr>SPP/APR Indicator 6 – Preschool Learning Environments</vt:lpstr>
      <vt:lpstr>Preschool Learning Environments –Ages 3 to 5 (Indicator 6)</vt:lpstr>
      <vt:lpstr>Indicator 6A</vt:lpstr>
      <vt:lpstr>Indicator 6B</vt:lpstr>
      <vt:lpstr> Indicator 6C</vt:lpstr>
      <vt:lpstr>SPP/APR Indicator 6 Considerations</vt:lpstr>
      <vt:lpstr>Preschool Outcomes (Indicator 7)</vt:lpstr>
      <vt:lpstr>Indicator 7 - A1, B1, C1</vt:lpstr>
      <vt:lpstr>Indicator 7 – A2, B2, C2</vt:lpstr>
      <vt:lpstr>SPP/APR Indicator 7 Considerations</vt:lpstr>
      <vt:lpstr>SPP/APR Indicator: 4a – suspensions and expulsions of greater than 10 days</vt:lpstr>
      <vt:lpstr>SPP/APR Indicator 4B –Suspensions/ Expulsions greater than 10 days</vt:lpstr>
      <vt:lpstr>Suspension/Expulsion Rates  (Indicator 4A)</vt:lpstr>
      <vt:lpstr>Suspension/Expulsion Rates (Indicator 4A)</vt:lpstr>
      <vt:lpstr>SPP/APR Indicator 4B Considerations</vt:lpstr>
      <vt:lpstr>SPP/APR Indicator: 8 – Parent involvement</vt:lpstr>
      <vt:lpstr>Parent Involvement (Indicator 8)</vt:lpstr>
      <vt:lpstr>Parent Involvement (Indicator 8)</vt:lpstr>
      <vt:lpstr>Parent Involvement (Indicator 8)</vt:lpstr>
      <vt:lpstr>SPP/APR Indicator 8 Considerations</vt:lpstr>
      <vt:lpstr>SPP/APR Indicators: 15 – resolution sessions 16 - mediations</vt:lpstr>
      <vt:lpstr>Resolution Sessions (Indicator 15)</vt:lpstr>
      <vt:lpstr>Resolution Sessions (Indicator 15)</vt:lpstr>
      <vt:lpstr>Mediation Sessions (Indicator 15)</vt:lpstr>
      <vt:lpstr>Mediations (Indicator 16)</vt:lpstr>
      <vt:lpstr>SPP/APR Indicator 15 and 16 Considerations</vt:lpstr>
      <vt:lpstr>Thank you for your input!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Nancy Martira</dc:creator>
  <cp:lastModifiedBy>Marcotte, Charlene, PED</cp:lastModifiedBy>
  <cp:revision>415</cp:revision>
  <dcterms:created xsi:type="dcterms:W3CDTF">2020-01-22T19:18:44Z</dcterms:created>
  <dcterms:modified xsi:type="dcterms:W3CDTF">2023-05-08T18:56:29Z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