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Glacial Indifference" panose="020B0604020202020204" charset="0"/>
      <p:regular r:id="rId14"/>
    </p:embeddedFont>
    <p:embeddedFont>
      <p:font typeface="Glacial Indifference Bold" panose="020B0604020202020204" charset="0"/>
      <p:regular r:id="rId15"/>
    </p:embeddedFont>
    <p:embeddedFont>
      <p:font typeface="HK Grotesk Bold" panose="020B0604020202020204" charset="0"/>
      <p:regular r:id="rId16"/>
    </p:embeddedFont>
    <p:embeddedFont>
      <p:font typeface="Inter Bold" panose="020B0604020202020204" charset="0"/>
      <p:regular r:id="rId17"/>
    </p:embeddedFont>
    <p:embeddedFont>
      <p:font typeface="League Spartan"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02" d="100"/>
          <a:sy n="102" d="100"/>
        </p:scale>
        <p:origin x="59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pn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sv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4.xml.rels><?xml version="1.0" encoding="UTF-8" standalone="yes"?>
<Relationships xmlns="http://schemas.openxmlformats.org/package/2006/relationships"><Relationship Id="rId8" Type="http://schemas.openxmlformats.org/officeDocument/2006/relationships/hyperlink" Target="https://www.nmhealth.org/data/all/" TargetMode="External"/><Relationship Id="rId3" Type="http://schemas.openxmlformats.org/officeDocument/2006/relationships/image" Target="../media/image25.svg"/><Relationship Id="rId7" Type="http://schemas.openxmlformats.org/officeDocument/2006/relationships/hyperlink" Target="https://datausa.io/profile/geo/new-mexico/" TargetMode="External"/><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hyperlink" Target="https://www.census.gov/quickfacts/fact/table/NM/PST040222" TargetMode="External"/><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hyperlink" Target="https://rise.nm.gov/sample-data"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bber.unm.edu/data/counties/" TargetMode="External"/><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23.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22.png"/><Relationship Id="rId5" Type="http://schemas.openxmlformats.org/officeDocument/2006/relationships/image" Target="../media/image37.svg"/><Relationship Id="rId10" Type="http://schemas.openxmlformats.org/officeDocument/2006/relationships/hyperlink" Target="https://edd.newmexico.gov/site-selection/county-profiles/" TargetMode="External"/><Relationship Id="rId4" Type="http://schemas.openxmlformats.org/officeDocument/2006/relationships/image" Target="../media/image36.png"/><Relationship Id="rId9" Type="http://schemas.openxmlformats.org/officeDocument/2006/relationships/hyperlink" Target="https://www.hsd.state.nm.us/wp-content/uploads/CFS.pdf"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sharenm.org/social-initiatives" TargetMode="External"/><Relationship Id="rId3" Type="http://schemas.openxmlformats.org/officeDocument/2006/relationships/image" Target="../media/image27.svg"/><Relationship Id="rId7" Type="http://schemas.openxmlformats.org/officeDocument/2006/relationships/hyperlink" Target="https://sharenm.org/nm-resources" TargetMode="External"/><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hyperlink" Target="https://sharenm.org/county-resources" TargetMode="External"/><Relationship Id="rId5" Type="http://schemas.openxmlformats.org/officeDocument/2006/relationships/image" Target="../media/image41.svg"/><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45.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8389" r="-18389"/>
            </a:stretch>
          </a:blipFill>
        </p:spPr>
        <p:txBody>
          <a:bodyPr/>
          <a:lstStyle/>
          <a:p>
            <a:endParaRPr lang="en-US"/>
          </a:p>
        </p:txBody>
      </p:sp>
      <p:sp>
        <p:nvSpPr>
          <p:cNvPr id="3" name="TextBox 3"/>
          <p:cNvSpPr txBox="1"/>
          <p:nvPr/>
        </p:nvSpPr>
        <p:spPr>
          <a:xfrm>
            <a:off x="6164437" y="2686579"/>
            <a:ext cx="10826752" cy="3990975"/>
          </a:xfrm>
          <a:prstGeom prst="rect">
            <a:avLst/>
          </a:prstGeom>
        </p:spPr>
        <p:txBody>
          <a:bodyPr lIns="0" tIns="0" rIns="0" bIns="0" rtlCol="0" anchor="t">
            <a:spAutoFit/>
          </a:bodyPr>
          <a:lstStyle/>
          <a:p>
            <a:pPr>
              <a:lnSpc>
                <a:spcPts val="7080"/>
              </a:lnSpc>
            </a:pPr>
            <a:r>
              <a:rPr lang="en-US" sz="5900">
                <a:solidFill>
                  <a:srgbClr val="000000"/>
                </a:solidFill>
                <a:latin typeface="Inter Bold"/>
              </a:rPr>
              <a:t>Community Schools</a:t>
            </a:r>
          </a:p>
          <a:p>
            <a:pPr>
              <a:lnSpc>
                <a:spcPts val="7080"/>
              </a:lnSpc>
            </a:pPr>
            <a:r>
              <a:rPr lang="en-US" sz="5900">
                <a:solidFill>
                  <a:srgbClr val="000000"/>
                </a:solidFill>
                <a:latin typeface="Inter Bold"/>
              </a:rPr>
              <a:t>Needs Assessment</a:t>
            </a:r>
          </a:p>
          <a:p>
            <a:pPr>
              <a:lnSpc>
                <a:spcPts val="8640"/>
              </a:lnSpc>
            </a:pPr>
            <a:r>
              <a:rPr lang="en-US" sz="7200">
                <a:solidFill>
                  <a:srgbClr val="000000"/>
                </a:solidFill>
                <a:latin typeface="League Spartan"/>
              </a:rPr>
              <a:t>Community Level Data</a:t>
            </a:r>
          </a:p>
          <a:p>
            <a:pPr>
              <a:lnSpc>
                <a:spcPts val="8640"/>
              </a:lnSpc>
            </a:pPr>
            <a:r>
              <a:rPr lang="en-US" sz="7200">
                <a:solidFill>
                  <a:srgbClr val="000000"/>
                </a:solidFill>
                <a:latin typeface="League Spartan"/>
              </a:rPr>
              <a:t>Toolkit</a:t>
            </a:r>
          </a:p>
        </p:txBody>
      </p:sp>
      <p:sp>
        <p:nvSpPr>
          <p:cNvPr id="4" name="Freeform 4"/>
          <p:cNvSpPr/>
          <p:nvPr/>
        </p:nvSpPr>
        <p:spPr>
          <a:xfrm>
            <a:off x="1877484" y="2930878"/>
            <a:ext cx="3286125" cy="3286125"/>
          </a:xfrm>
          <a:custGeom>
            <a:avLst/>
            <a:gdLst/>
            <a:ahLst/>
            <a:cxnLst/>
            <a:rect l="l" t="t" r="r" b="b"/>
            <a:pathLst>
              <a:path w="3286125" h="3286125">
                <a:moveTo>
                  <a:pt x="0" y="0"/>
                </a:moveTo>
                <a:lnTo>
                  <a:pt x="3286125" y="0"/>
                </a:lnTo>
                <a:lnTo>
                  <a:pt x="3286125" y="3286125"/>
                </a:lnTo>
                <a:lnTo>
                  <a:pt x="0" y="32861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p:nvPr/>
        </p:nvGrpSpPr>
        <p:grpSpPr>
          <a:xfrm>
            <a:off x="14352340" y="236320"/>
            <a:ext cx="3484707" cy="1887504"/>
            <a:chOff x="0" y="0"/>
            <a:chExt cx="4646275" cy="2516673"/>
          </a:xfrm>
        </p:grpSpPr>
        <p:sp>
          <p:nvSpPr>
            <p:cNvPr id="6" name="Freeform 6"/>
            <p:cNvSpPr/>
            <p:nvPr/>
          </p:nvSpPr>
          <p:spPr>
            <a:xfrm>
              <a:off x="0" y="0"/>
              <a:ext cx="4646275" cy="1771820"/>
            </a:xfrm>
            <a:custGeom>
              <a:avLst/>
              <a:gdLst/>
              <a:ahLst/>
              <a:cxnLst/>
              <a:rect l="l" t="t" r="r" b="b"/>
              <a:pathLst>
                <a:path w="4646275" h="1771820">
                  <a:moveTo>
                    <a:pt x="0" y="0"/>
                  </a:moveTo>
                  <a:lnTo>
                    <a:pt x="4646275" y="0"/>
                  </a:lnTo>
                  <a:lnTo>
                    <a:pt x="4646275" y="1771820"/>
                  </a:lnTo>
                  <a:lnTo>
                    <a:pt x="0" y="1771820"/>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152746" y="1562198"/>
              <a:ext cx="4371772" cy="371619"/>
            </a:xfrm>
            <a:prstGeom prst="rect">
              <a:avLst/>
            </a:prstGeom>
          </p:spPr>
          <p:txBody>
            <a:bodyPr lIns="0" tIns="0" rIns="0" bIns="0" rtlCol="0" anchor="t">
              <a:spAutoFit/>
            </a:bodyPr>
            <a:lstStyle/>
            <a:p>
              <a:pPr algn="ctr">
                <a:lnSpc>
                  <a:spcPts val="2393"/>
                </a:lnSpc>
                <a:spcBef>
                  <a:spcPct val="0"/>
                </a:spcBef>
              </a:pPr>
              <a:r>
                <a:rPr lang="en-US" sz="1595" spc="31">
                  <a:solidFill>
                    <a:srgbClr val="000000"/>
                  </a:solidFill>
                  <a:latin typeface="Inter Bold"/>
                </a:rPr>
                <a:t>Community Schools</a:t>
              </a:r>
            </a:p>
          </p:txBody>
        </p:sp>
        <p:sp>
          <p:nvSpPr>
            <p:cNvPr id="8" name="Freeform 8"/>
            <p:cNvSpPr/>
            <p:nvPr/>
          </p:nvSpPr>
          <p:spPr>
            <a:xfrm>
              <a:off x="941193" y="1981182"/>
              <a:ext cx="511393" cy="535491"/>
            </a:xfrm>
            <a:custGeom>
              <a:avLst/>
              <a:gdLst/>
              <a:ahLst/>
              <a:cxnLst/>
              <a:rect l="l" t="t" r="r" b="b"/>
              <a:pathLst>
                <a:path w="511393" h="535491">
                  <a:moveTo>
                    <a:pt x="0" y="0"/>
                  </a:moveTo>
                  <a:lnTo>
                    <a:pt x="511394" y="0"/>
                  </a:lnTo>
                  <a:lnTo>
                    <a:pt x="511394" y="535491"/>
                  </a:lnTo>
                  <a:lnTo>
                    <a:pt x="0" y="5354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3839115" y="1688732"/>
              <a:ext cx="538839" cy="584900"/>
            </a:xfrm>
            <a:custGeom>
              <a:avLst/>
              <a:gdLst/>
              <a:ahLst/>
              <a:cxnLst/>
              <a:rect l="l" t="t" r="r" b="b"/>
              <a:pathLst>
                <a:path w="538839" h="584900">
                  <a:moveTo>
                    <a:pt x="0" y="0"/>
                  </a:moveTo>
                  <a:lnTo>
                    <a:pt x="538839" y="0"/>
                  </a:lnTo>
                  <a:lnTo>
                    <a:pt x="538839" y="584900"/>
                  </a:lnTo>
                  <a:lnTo>
                    <a:pt x="0" y="5849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a:off x="327278" y="1699578"/>
              <a:ext cx="575705" cy="468480"/>
            </a:xfrm>
            <a:custGeom>
              <a:avLst/>
              <a:gdLst/>
              <a:ahLst/>
              <a:cxnLst/>
              <a:rect l="l" t="t" r="r" b="b"/>
              <a:pathLst>
                <a:path w="575705" h="468480">
                  <a:moveTo>
                    <a:pt x="0" y="0"/>
                  </a:moveTo>
                  <a:lnTo>
                    <a:pt x="575704" y="0"/>
                  </a:lnTo>
                  <a:lnTo>
                    <a:pt x="575704" y="468479"/>
                  </a:lnTo>
                  <a:lnTo>
                    <a:pt x="0" y="46847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 name="Freeform 11"/>
            <p:cNvSpPr/>
            <p:nvPr/>
          </p:nvSpPr>
          <p:spPr>
            <a:xfrm>
              <a:off x="1644819" y="2004621"/>
              <a:ext cx="408657" cy="488612"/>
            </a:xfrm>
            <a:custGeom>
              <a:avLst/>
              <a:gdLst/>
              <a:ahLst/>
              <a:cxnLst/>
              <a:rect l="l" t="t" r="r" b="b"/>
              <a:pathLst>
                <a:path w="408657" h="488612">
                  <a:moveTo>
                    <a:pt x="0" y="0"/>
                  </a:moveTo>
                  <a:lnTo>
                    <a:pt x="408658" y="0"/>
                  </a:lnTo>
                  <a:lnTo>
                    <a:pt x="408658" y="488612"/>
                  </a:lnTo>
                  <a:lnTo>
                    <a:pt x="0" y="48861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2" name="Freeform 12"/>
            <p:cNvSpPr/>
            <p:nvPr/>
          </p:nvSpPr>
          <p:spPr>
            <a:xfrm>
              <a:off x="2245709" y="2014688"/>
              <a:ext cx="559379" cy="468480"/>
            </a:xfrm>
            <a:custGeom>
              <a:avLst/>
              <a:gdLst/>
              <a:ahLst/>
              <a:cxnLst/>
              <a:rect l="l" t="t" r="r" b="b"/>
              <a:pathLst>
                <a:path w="559379" h="468480">
                  <a:moveTo>
                    <a:pt x="0" y="0"/>
                  </a:moveTo>
                  <a:lnTo>
                    <a:pt x="559378" y="0"/>
                  </a:lnTo>
                  <a:lnTo>
                    <a:pt x="559378" y="468479"/>
                  </a:lnTo>
                  <a:lnTo>
                    <a:pt x="0" y="46847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3" name="Freeform 13"/>
            <p:cNvSpPr/>
            <p:nvPr/>
          </p:nvSpPr>
          <p:spPr>
            <a:xfrm>
              <a:off x="3067741" y="2025949"/>
              <a:ext cx="652331" cy="445957"/>
            </a:xfrm>
            <a:custGeom>
              <a:avLst/>
              <a:gdLst/>
              <a:ahLst/>
              <a:cxnLst/>
              <a:rect l="l" t="t" r="r" b="b"/>
              <a:pathLst>
                <a:path w="652331" h="445957">
                  <a:moveTo>
                    <a:pt x="0" y="0"/>
                  </a:moveTo>
                  <a:lnTo>
                    <a:pt x="652331" y="0"/>
                  </a:lnTo>
                  <a:lnTo>
                    <a:pt x="652331" y="445957"/>
                  </a:lnTo>
                  <a:lnTo>
                    <a:pt x="0" y="44595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675815" y="4091038"/>
            <a:ext cx="5583485" cy="5167262"/>
          </a:xfrm>
          <a:custGeom>
            <a:avLst/>
            <a:gdLst/>
            <a:ahLst/>
            <a:cxnLst/>
            <a:rect l="l" t="t" r="r" b="b"/>
            <a:pathLst>
              <a:path w="5583485" h="5167262">
                <a:moveTo>
                  <a:pt x="0" y="0"/>
                </a:moveTo>
                <a:lnTo>
                  <a:pt x="5583485" y="0"/>
                </a:lnTo>
                <a:lnTo>
                  <a:pt x="5583485" y="5167262"/>
                </a:lnTo>
                <a:lnTo>
                  <a:pt x="0" y="51672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205369" y="-145126"/>
            <a:ext cx="18698737" cy="3607514"/>
          </a:xfrm>
          <a:custGeom>
            <a:avLst/>
            <a:gdLst/>
            <a:ahLst/>
            <a:cxnLst/>
            <a:rect l="l" t="t" r="r" b="b"/>
            <a:pathLst>
              <a:path w="18698737" h="3607514">
                <a:moveTo>
                  <a:pt x="0" y="0"/>
                </a:moveTo>
                <a:lnTo>
                  <a:pt x="18698738" y="0"/>
                </a:lnTo>
                <a:lnTo>
                  <a:pt x="18698738" y="3607514"/>
                </a:lnTo>
                <a:lnTo>
                  <a:pt x="0" y="3607514"/>
                </a:lnTo>
                <a:lnTo>
                  <a:pt x="0" y="0"/>
                </a:lnTo>
                <a:close/>
              </a:path>
            </a:pathLst>
          </a:custGeom>
          <a:blipFill>
            <a:blip r:embed="rId4"/>
            <a:stretch>
              <a:fillRect t="-119647" b="-71911"/>
            </a:stretch>
          </a:blipFill>
        </p:spPr>
        <p:txBody>
          <a:bodyPr/>
          <a:lstStyle/>
          <a:p>
            <a:endParaRPr lang="en-US"/>
          </a:p>
        </p:txBody>
      </p:sp>
      <p:sp>
        <p:nvSpPr>
          <p:cNvPr id="4" name="TextBox 4"/>
          <p:cNvSpPr txBox="1"/>
          <p:nvPr/>
        </p:nvSpPr>
        <p:spPr>
          <a:xfrm>
            <a:off x="1028700" y="3968624"/>
            <a:ext cx="9946504" cy="809625"/>
          </a:xfrm>
          <a:prstGeom prst="rect">
            <a:avLst/>
          </a:prstGeom>
        </p:spPr>
        <p:txBody>
          <a:bodyPr lIns="0" tIns="0" rIns="0" bIns="0" rtlCol="0" anchor="t">
            <a:spAutoFit/>
          </a:bodyPr>
          <a:lstStyle/>
          <a:p>
            <a:pPr>
              <a:lnSpc>
                <a:spcPts val="6360"/>
              </a:lnSpc>
            </a:pPr>
            <a:r>
              <a:rPr lang="en-US" sz="5300">
                <a:solidFill>
                  <a:srgbClr val="469C95"/>
                </a:solidFill>
                <a:latin typeface="Inter Bold"/>
              </a:rPr>
              <a:t>About Community Level Data</a:t>
            </a:r>
          </a:p>
        </p:txBody>
      </p:sp>
      <p:sp>
        <p:nvSpPr>
          <p:cNvPr id="5" name="TextBox 5"/>
          <p:cNvSpPr txBox="1"/>
          <p:nvPr/>
        </p:nvSpPr>
        <p:spPr>
          <a:xfrm>
            <a:off x="1028700" y="4845869"/>
            <a:ext cx="9367949" cy="2209800"/>
          </a:xfrm>
          <a:prstGeom prst="rect">
            <a:avLst/>
          </a:prstGeom>
        </p:spPr>
        <p:txBody>
          <a:bodyPr lIns="0" tIns="0" rIns="0" bIns="0" rtlCol="0" anchor="t">
            <a:spAutoFit/>
          </a:bodyPr>
          <a:lstStyle/>
          <a:p>
            <a:pPr>
              <a:lnSpc>
                <a:spcPts val="2520"/>
              </a:lnSpc>
            </a:pPr>
            <a:r>
              <a:rPr lang="en-US" sz="2100" spc="31">
                <a:solidFill>
                  <a:srgbClr val="000000"/>
                </a:solidFill>
                <a:latin typeface="Glacial Indifference"/>
              </a:rPr>
              <a:t>A Community Schools needs assessment moves beyond the school and family needs to the local, nearby neighborhood and local scene. Community level data asks questions such as:</a:t>
            </a:r>
          </a:p>
          <a:p>
            <a:pPr marL="453392" lvl="1" indent="-226696">
              <a:lnSpc>
                <a:spcPts val="2520"/>
              </a:lnSpc>
              <a:buFont typeface="Arial"/>
              <a:buChar char="•"/>
            </a:pPr>
            <a:r>
              <a:rPr lang="en-US" sz="2100" spc="31">
                <a:solidFill>
                  <a:srgbClr val="000000"/>
                </a:solidFill>
                <a:latin typeface="Glacial Indifference"/>
              </a:rPr>
              <a:t>What is the crime rate around my school?</a:t>
            </a:r>
          </a:p>
          <a:p>
            <a:pPr marL="453392" lvl="1" indent="-226696">
              <a:lnSpc>
                <a:spcPts val="2520"/>
              </a:lnSpc>
              <a:buFont typeface="Arial"/>
              <a:buChar char="•"/>
            </a:pPr>
            <a:r>
              <a:rPr lang="en-US" sz="2100" spc="31">
                <a:solidFill>
                  <a:srgbClr val="000000"/>
                </a:solidFill>
                <a:latin typeface="Glacial Indifference"/>
              </a:rPr>
              <a:t>What are the demographics in the school neighborhood?</a:t>
            </a:r>
          </a:p>
          <a:p>
            <a:pPr marL="453392" lvl="1" indent="-226696">
              <a:lnSpc>
                <a:spcPts val="2520"/>
              </a:lnSpc>
              <a:buFont typeface="Arial"/>
              <a:buChar char="•"/>
            </a:pPr>
            <a:r>
              <a:rPr lang="en-US" sz="2100" spc="31">
                <a:solidFill>
                  <a:srgbClr val="000000"/>
                </a:solidFill>
                <a:latin typeface="Glacial Indifference"/>
              </a:rPr>
              <a:t>Is there high unemployment or high rates of elderly in the neighborhood?</a:t>
            </a:r>
          </a:p>
          <a:p>
            <a:pPr marL="453392" lvl="1" indent="-226696">
              <a:lnSpc>
                <a:spcPts val="2520"/>
              </a:lnSpc>
              <a:buFont typeface="Arial"/>
              <a:buChar char="•"/>
            </a:pPr>
            <a:r>
              <a:rPr lang="en-US" sz="2100" spc="31">
                <a:solidFill>
                  <a:srgbClr val="000000"/>
                </a:solidFill>
                <a:latin typeface="Glacial Indifference"/>
              </a:rPr>
              <a:t>Is it an industrial part of town or neighborhood? </a:t>
            </a:r>
          </a:p>
        </p:txBody>
      </p:sp>
      <p:sp>
        <p:nvSpPr>
          <p:cNvPr id="6" name="TextBox 6"/>
          <p:cNvSpPr txBox="1"/>
          <p:nvPr/>
        </p:nvSpPr>
        <p:spPr>
          <a:xfrm>
            <a:off x="1028700" y="7342597"/>
            <a:ext cx="9367949" cy="809625"/>
          </a:xfrm>
          <a:prstGeom prst="rect">
            <a:avLst/>
          </a:prstGeom>
        </p:spPr>
        <p:txBody>
          <a:bodyPr lIns="0" tIns="0" rIns="0" bIns="0" rtlCol="0" anchor="t">
            <a:spAutoFit/>
          </a:bodyPr>
          <a:lstStyle/>
          <a:p>
            <a:pPr>
              <a:lnSpc>
                <a:spcPts val="6360"/>
              </a:lnSpc>
            </a:pPr>
            <a:r>
              <a:rPr lang="en-US" sz="5300">
                <a:solidFill>
                  <a:srgbClr val="469C95"/>
                </a:solidFill>
                <a:latin typeface="Inter Bold"/>
              </a:rPr>
              <a:t>Why Community Level Data</a:t>
            </a:r>
          </a:p>
        </p:txBody>
      </p:sp>
      <p:sp>
        <p:nvSpPr>
          <p:cNvPr id="7" name="TextBox 7"/>
          <p:cNvSpPr txBox="1"/>
          <p:nvPr/>
        </p:nvSpPr>
        <p:spPr>
          <a:xfrm>
            <a:off x="1028700" y="8340372"/>
            <a:ext cx="9367949" cy="1581150"/>
          </a:xfrm>
          <a:prstGeom prst="rect">
            <a:avLst/>
          </a:prstGeom>
        </p:spPr>
        <p:txBody>
          <a:bodyPr lIns="0" tIns="0" rIns="0" bIns="0" rtlCol="0" anchor="t">
            <a:spAutoFit/>
          </a:bodyPr>
          <a:lstStyle/>
          <a:p>
            <a:pPr>
              <a:lnSpc>
                <a:spcPts val="2520"/>
              </a:lnSpc>
            </a:pPr>
            <a:r>
              <a:rPr lang="en-US" sz="2100" spc="31">
                <a:solidFill>
                  <a:srgbClr val="000000"/>
                </a:solidFill>
                <a:latin typeface="Glacial Indifference"/>
              </a:rPr>
              <a:t>Creating a neighborhood level profile for your community school needs assessment is important not only to identify broader needs but also provides insight into the root causes of challenges your students face. As your school conducts this needs assessment, don't be afraid to ask hard questions or seek data that can answer those questions.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929112" y="4875612"/>
            <a:ext cx="3227277" cy="966546"/>
            <a:chOff x="0" y="0"/>
            <a:chExt cx="849982" cy="254563"/>
          </a:xfrm>
        </p:grpSpPr>
        <p:sp>
          <p:nvSpPr>
            <p:cNvPr id="3" name="Freeform 3"/>
            <p:cNvSpPr/>
            <p:nvPr/>
          </p:nvSpPr>
          <p:spPr>
            <a:xfrm>
              <a:off x="0" y="0"/>
              <a:ext cx="849982" cy="254563"/>
            </a:xfrm>
            <a:custGeom>
              <a:avLst/>
              <a:gdLst/>
              <a:ahLst/>
              <a:cxnLst/>
              <a:rect l="l" t="t" r="r" b="b"/>
              <a:pathLst>
                <a:path w="849982" h="254563">
                  <a:moveTo>
                    <a:pt x="0" y="0"/>
                  </a:moveTo>
                  <a:lnTo>
                    <a:pt x="849982" y="0"/>
                  </a:lnTo>
                  <a:lnTo>
                    <a:pt x="849982" y="254563"/>
                  </a:lnTo>
                  <a:lnTo>
                    <a:pt x="0" y="254563"/>
                  </a:lnTo>
                  <a:close/>
                </a:path>
              </a:pathLst>
            </a:custGeom>
            <a:solidFill>
              <a:srgbClr val="86B8EA"/>
            </a:solidFill>
          </p:spPr>
          <p:txBody>
            <a:bodyPr/>
            <a:lstStyle/>
            <a:p>
              <a:endParaRPr lang="en-US"/>
            </a:p>
          </p:txBody>
        </p:sp>
        <p:sp>
          <p:nvSpPr>
            <p:cNvPr id="4" name="TextBox 4"/>
            <p:cNvSpPr txBox="1"/>
            <p:nvPr/>
          </p:nvSpPr>
          <p:spPr>
            <a:xfrm>
              <a:off x="0" y="0"/>
              <a:ext cx="812800" cy="812800"/>
            </a:xfrm>
            <a:prstGeom prst="rect">
              <a:avLst/>
            </a:prstGeom>
          </p:spPr>
          <p:txBody>
            <a:bodyPr lIns="50800" tIns="50800" rIns="50800" bIns="50800" rtlCol="0" anchor="ctr"/>
            <a:lstStyle/>
            <a:p>
              <a:pPr algn="ctr">
                <a:lnSpc>
                  <a:spcPts val="2879"/>
                </a:lnSpc>
              </a:pPr>
              <a:endParaRPr/>
            </a:p>
          </p:txBody>
        </p:sp>
      </p:grpSp>
      <p:grpSp>
        <p:nvGrpSpPr>
          <p:cNvPr id="5" name="Group 5"/>
          <p:cNvGrpSpPr/>
          <p:nvPr/>
        </p:nvGrpSpPr>
        <p:grpSpPr>
          <a:xfrm>
            <a:off x="12929112" y="3213462"/>
            <a:ext cx="3227277" cy="966546"/>
            <a:chOff x="0" y="0"/>
            <a:chExt cx="849982" cy="254563"/>
          </a:xfrm>
        </p:grpSpPr>
        <p:sp>
          <p:nvSpPr>
            <p:cNvPr id="6" name="Freeform 6"/>
            <p:cNvSpPr/>
            <p:nvPr/>
          </p:nvSpPr>
          <p:spPr>
            <a:xfrm>
              <a:off x="0" y="0"/>
              <a:ext cx="849982" cy="254563"/>
            </a:xfrm>
            <a:custGeom>
              <a:avLst/>
              <a:gdLst/>
              <a:ahLst/>
              <a:cxnLst/>
              <a:rect l="l" t="t" r="r" b="b"/>
              <a:pathLst>
                <a:path w="849982" h="254563">
                  <a:moveTo>
                    <a:pt x="0" y="0"/>
                  </a:moveTo>
                  <a:lnTo>
                    <a:pt x="849982" y="0"/>
                  </a:lnTo>
                  <a:lnTo>
                    <a:pt x="849982" y="254563"/>
                  </a:lnTo>
                  <a:lnTo>
                    <a:pt x="0" y="254563"/>
                  </a:lnTo>
                  <a:close/>
                </a:path>
              </a:pathLst>
            </a:custGeom>
            <a:solidFill>
              <a:srgbClr val="86B8EA"/>
            </a:solidFill>
          </p:spPr>
          <p:txBody>
            <a:bodyPr/>
            <a:lstStyle/>
            <a:p>
              <a:endParaRPr lang="en-US"/>
            </a:p>
          </p:txBody>
        </p:sp>
        <p:sp>
          <p:nvSpPr>
            <p:cNvPr id="7" name="TextBox 7"/>
            <p:cNvSpPr txBox="1"/>
            <p:nvPr/>
          </p:nvSpPr>
          <p:spPr>
            <a:xfrm>
              <a:off x="0" y="0"/>
              <a:ext cx="812800" cy="812800"/>
            </a:xfrm>
            <a:prstGeom prst="rect">
              <a:avLst/>
            </a:prstGeom>
          </p:spPr>
          <p:txBody>
            <a:bodyPr lIns="50800" tIns="50800" rIns="50800" bIns="50800" rtlCol="0" anchor="ctr"/>
            <a:lstStyle/>
            <a:p>
              <a:pPr algn="ctr">
                <a:lnSpc>
                  <a:spcPts val="2879"/>
                </a:lnSpc>
              </a:pPr>
              <a:endParaRPr/>
            </a:p>
          </p:txBody>
        </p:sp>
      </p:grpSp>
      <p:grpSp>
        <p:nvGrpSpPr>
          <p:cNvPr id="8" name="Group 8"/>
          <p:cNvGrpSpPr/>
          <p:nvPr/>
        </p:nvGrpSpPr>
        <p:grpSpPr>
          <a:xfrm>
            <a:off x="12929112" y="1532263"/>
            <a:ext cx="3227277" cy="966546"/>
            <a:chOff x="0" y="0"/>
            <a:chExt cx="849982" cy="254563"/>
          </a:xfrm>
        </p:grpSpPr>
        <p:sp>
          <p:nvSpPr>
            <p:cNvPr id="9" name="Freeform 9"/>
            <p:cNvSpPr/>
            <p:nvPr/>
          </p:nvSpPr>
          <p:spPr>
            <a:xfrm>
              <a:off x="0" y="0"/>
              <a:ext cx="849982" cy="254563"/>
            </a:xfrm>
            <a:custGeom>
              <a:avLst/>
              <a:gdLst/>
              <a:ahLst/>
              <a:cxnLst/>
              <a:rect l="l" t="t" r="r" b="b"/>
              <a:pathLst>
                <a:path w="849982" h="254563">
                  <a:moveTo>
                    <a:pt x="0" y="0"/>
                  </a:moveTo>
                  <a:lnTo>
                    <a:pt x="849982" y="0"/>
                  </a:lnTo>
                  <a:lnTo>
                    <a:pt x="849982" y="254563"/>
                  </a:lnTo>
                  <a:lnTo>
                    <a:pt x="0" y="254563"/>
                  </a:lnTo>
                  <a:close/>
                </a:path>
              </a:pathLst>
            </a:custGeom>
            <a:solidFill>
              <a:srgbClr val="86B8EA"/>
            </a:solidFill>
          </p:spPr>
          <p:txBody>
            <a:bodyPr/>
            <a:lstStyle/>
            <a:p>
              <a:endParaRPr lang="en-US"/>
            </a:p>
          </p:txBody>
        </p:sp>
        <p:sp>
          <p:nvSpPr>
            <p:cNvPr id="10" name="TextBox 10"/>
            <p:cNvSpPr txBox="1"/>
            <p:nvPr/>
          </p:nvSpPr>
          <p:spPr>
            <a:xfrm>
              <a:off x="0" y="0"/>
              <a:ext cx="812800" cy="812800"/>
            </a:xfrm>
            <a:prstGeom prst="rect">
              <a:avLst/>
            </a:prstGeom>
          </p:spPr>
          <p:txBody>
            <a:bodyPr lIns="50800" tIns="50800" rIns="50800" bIns="50800" rtlCol="0" anchor="ctr"/>
            <a:lstStyle/>
            <a:p>
              <a:pPr algn="ctr">
                <a:lnSpc>
                  <a:spcPts val="2879"/>
                </a:lnSpc>
              </a:pPr>
              <a:endParaRPr/>
            </a:p>
          </p:txBody>
        </p:sp>
      </p:grpSp>
      <p:grpSp>
        <p:nvGrpSpPr>
          <p:cNvPr id="11" name="Group 11"/>
          <p:cNvGrpSpPr/>
          <p:nvPr/>
        </p:nvGrpSpPr>
        <p:grpSpPr>
          <a:xfrm>
            <a:off x="-234877" y="-230145"/>
            <a:ext cx="1028700" cy="1007978"/>
            <a:chOff x="0" y="0"/>
            <a:chExt cx="270933" cy="265476"/>
          </a:xfrm>
        </p:grpSpPr>
        <p:sp>
          <p:nvSpPr>
            <p:cNvPr id="12" name="Freeform 12"/>
            <p:cNvSpPr/>
            <p:nvPr/>
          </p:nvSpPr>
          <p:spPr>
            <a:xfrm>
              <a:off x="0" y="0"/>
              <a:ext cx="270933" cy="265476"/>
            </a:xfrm>
            <a:custGeom>
              <a:avLst/>
              <a:gdLst/>
              <a:ahLst/>
              <a:cxnLst/>
              <a:rect l="l" t="t" r="r" b="b"/>
              <a:pathLst>
                <a:path w="270933" h="265476">
                  <a:moveTo>
                    <a:pt x="0" y="0"/>
                  </a:moveTo>
                  <a:lnTo>
                    <a:pt x="270933" y="0"/>
                  </a:lnTo>
                  <a:lnTo>
                    <a:pt x="270933" y="265476"/>
                  </a:lnTo>
                  <a:lnTo>
                    <a:pt x="0" y="265476"/>
                  </a:lnTo>
                  <a:close/>
                </a:path>
              </a:pathLst>
            </a:custGeom>
            <a:solidFill>
              <a:srgbClr val="FC9527"/>
            </a:solidFill>
          </p:spPr>
          <p:txBody>
            <a:bodyPr/>
            <a:lstStyle/>
            <a:p>
              <a:endParaRPr lang="en-US"/>
            </a:p>
          </p:txBody>
        </p:sp>
        <p:sp>
          <p:nvSpPr>
            <p:cNvPr id="13" name="TextBox 13"/>
            <p:cNvSpPr txBox="1"/>
            <p:nvPr/>
          </p:nvSpPr>
          <p:spPr>
            <a:xfrm>
              <a:off x="0" y="0"/>
              <a:ext cx="812800" cy="812800"/>
            </a:xfrm>
            <a:prstGeom prst="rect">
              <a:avLst/>
            </a:prstGeom>
          </p:spPr>
          <p:txBody>
            <a:bodyPr lIns="50800" tIns="50800" rIns="50800" bIns="50800" rtlCol="0" anchor="ctr"/>
            <a:lstStyle/>
            <a:p>
              <a:pPr algn="ctr">
                <a:lnSpc>
                  <a:spcPts val="2879"/>
                </a:lnSpc>
              </a:pPr>
              <a:endParaRPr/>
            </a:p>
          </p:txBody>
        </p:sp>
      </p:grpSp>
      <p:grpSp>
        <p:nvGrpSpPr>
          <p:cNvPr id="14" name="Group 14"/>
          <p:cNvGrpSpPr/>
          <p:nvPr/>
        </p:nvGrpSpPr>
        <p:grpSpPr>
          <a:xfrm>
            <a:off x="558947" y="547688"/>
            <a:ext cx="469753" cy="460291"/>
            <a:chOff x="0" y="0"/>
            <a:chExt cx="270933" cy="265476"/>
          </a:xfrm>
        </p:grpSpPr>
        <p:sp>
          <p:nvSpPr>
            <p:cNvPr id="15" name="Freeform 15"/>
            <p:cNvSpPr/>
            <p:nvPr/>
          </p:nvSpPr>
          <p:spPr>
            <a:xfrm>
              <a:off x="0" y="0"/>
              <a:ext cx="270933" cy="265476"/>
            </a:xfrm>
            <a:custGeom>
              <a:avLst/>
              <a:gdLst/>
              <a:ahLst/>
              <a:cxnLst/>
              <a:rect l="l" t="t" r="r" b="b"/>
              <a:pathLst>
                <a:path w="270933" h="265476">
                  <a:moveTo>
                    <a:pt x="0" y="0"/>
                  </a:moveTo>
                  <a:lnTo>
                    <a:pt x="270933" y="0"/>
                  </a:lnTo>
                  <a:lnTo>
                    <a:pt x="270933" y="265476"/>
                  </a:lnTo>
                  <a:lnTo>
                    <a:pt x="0" y="265476"/>
                  </a:lnTo>
                  <a:close/>
                </a:path>
              </a:pathLst>
            </a:custGeom>
            <a:solidFill>
              <a:srgbClr val="469C95"/>
            </a:solidFill>
          </p:spPr>
          <p:txBody>
            <a:bodyPr/>
            <a:lstStyle/>
            <a:p>
              <a:endParaRPr lang="en-US"/>
            </a:p>
          </p:txBody>
        </p:sp>
        <p:sp>
          <p:nvSpPr>
            <p:cNvPr id="16" name="TextBox 16"/>
            <p:cNvSpPr txBox="1"/>
            <p:nvPr/>
          </p:nvSpPr>
          <p:spPr>
            <a:xfrm>
              <a:off x="0" y="0"/>
              <a:ext cx="812800" cy="812800"/>
            </a:xfrm>
            <a:prstGeom prst="rect">
              <a:avLst/>
            </a:prstGeom>
          </p:spPr>
          <p:txBody>
            <a:bodyPr lIns="50800" tIns="50800" rIns="50800" bIns="50800" rtlCol="0" anchor="ctr"/>
            <a:lstStyle/>
            <a:p>
              <a:pPr algn="ctr">
                <a:lnSpc>
                  <a:spcPts val="2879"/>
                </a:lnSpc>
              </a:pPr>
              <a:endParaRPr/>
            </a:p>
          </p:txBody>
        </p:sp>
      </p:grpSp>
      <p:grpSp>
        <p:nvGrpSpPr>
          <p:cNvPr id="17" name="Group 17"/>
          <p:cNvGrpSpPr/>
          <p:nvPr/>
        </p:nvGrpSpPr>
        <p:grpSpPr>
          <a:xfrm>
            <a:off x="17494177" y="-209424"/>
            <a:ext cx="1028700" cy="1007978"/>
            <a:chOff x="0" y="0"/>
            <a:chExt cx="270933" cy="265476"/>
          </a:xfrm>
        </p:grpSpPr>
        <p:sp>
          <p:nvSpPr>
            <p:cNvPr id="18" name="Freeform 18"/>
            <p:cNvSpPr/>
            <p:nvPr/>
          </p:nvSpPr>
          <p:spPr>
            <a:xfrm>
              <a:off x="0" y="0"/>
              <a:ext cx="270933" cy="265476"/>
            </a:xfrm>
            <a:custGeom>
              <a:avLst/>
              <a:gdLst/>
              <a:ahLst/>
              <a:cxnLst/>
              <a:rect l="l" t="t" r="r" b="b"/>
              <a:pathLst>
                <a:path w="270933" h="265476">
                  <a:moveTo>
                    <a:pt x="0" y="0"/>
                  </a:moveTo>
                  <a:lnTo>
                    <a:pt x="270933" y="0"/>
                  </a:lnTo>
                  <a:lnTo>
                    <a:pt x="270933" y="265476"/>
                  </a:lnTo>
                  <a:lnTo>
                    <a:pt x="0" y="265476"/>
                  </a:lnTo>
                  <a:close/>
                </a:path>
              </a:pathLst>
            </a:custGeom>
            <a:solidFill>
              <a:srgbClr val="FFBA03"/>
            </a:solidFill>
          </p:spPr>
          <p:txBody>
            <a:bodyPr/>
            <a:lstStyle/>
            <a:p>
              <a:endParaRPr lang="en-US"/>
            </a:p>
          </p:txBody>
        </p:sp>
        <p:sp>
          <p:nvSpPr>
            <p:cNvPr id="19" name="TextBox 19"/>
            <p:cNvSpPr txBox="1"/>
            <p:nvPr/>
          </p:nvSpPr>
          <p:spPr>
            <a:xfrm>
              <a:off x="0" y="0"/>
              <a:ext cx="812800" cy="812800"/>
            </a:xfrm>
            <a:prstGeom prst="rect">
              <a:avLst/>
            </a:prstGeom>
          </p:spPr>
          <p:txBody>
            <a:bodyPr lIns="50800" tIns="50800" rIns="50800" bIns="50800" rtlCol="0" anchor="ctr"/>
            <a:lstStyle/>
            <a:p>
              <a:pPr algn="ctr">
                <a:lnSpc>
                  <a:spcPts val="2879"/>
                </a:lnSpc>
              </a:pPr>
              <a:endParaRPr/>
            </a:p>
          </p:txBody>
        </p:sp>
      </p:grpSp>
      <p:grpSp>
        <p:nvGrpSpPr>
          <p:cNvPr id="20" name="Group 20"/>
          <p:cNvGrpSpPr/>
          <p:nvPr/>
        </p:nvGrpSpPr>
        <p:grpSpPr>
          <a:xfrm>
            <a:off x="17259300" y="568409"/>
            <a:ext cx="469753" cy="460291"/>
            <a:chOff x="0" y="0"/>
            <a:chExt cx="270933" cy="265476"/>
          </a:xfrm>
        </p:grpSpPr>
        <p:sp>
          <p:nvSpPr>
            <p:cNvPr id="21" name="Freeform 21"/>
            <p:cNvSpPr/>
            <p:nvPr/>
          </p:nvSpPr>
          <p:spPr>
            <a:xfrm>
              <a:off x="0" y="0"/>
              <a:ext cx="270933" cy="265476"/>
            </a:xfrm>
            <a:custGeom>
              <a:avLst/>
              <a:gdLst/>
              <a:ahLst/>
              <a:cxnLst/>
              <a:rect l="l" t="t" r="r" b="b"/>
              <a:pathLst>
                <a:path w="270933" h="265476">
                  <a:moveTo>
                    <a:pt x="0" y="0"/>
                  </a:moveTo>
                  <a:lnTo>
                    <a:pt x="270933" y="0"/>
                  </a:lnTo>
                  <a:lnTo>
                    <a:pt x="270933" y="265476"/>
                  </a:lnTo>
                  <a:lnTo>
                    <a:pt x="0" y="265476"/>
                  </a:lnTo>
                  <a:close/>
                </a:path>
              </a:pathLst>
            </a:custGeom>
            <a:solidFill>
              <a:srgbClr val="86B8EA"/>
            </a:solidFill>
          </p:spPr>
          <p:txBody>
            <a:bodyPr/>
            <a:lstStyle/>
            <a:p>
              <a:endParaRPr lang="en-US"/>
            </a:p>
          </p:txBody>
        </p:sp>
        <p:sp>
          <p:nvSpPr>
            <p:cNvPr id="22" name="TextBox 22"/>
            <p:cNvSpPr txBox="1"/>
            <p:nvPr/>
          </p:nvSpPr>
          <p:spPr>
            <a:xfrm>
              <a:off x="0" y="0"/>
              <a:ext cx="812800" cy="812800"/>
            </a:xfrm>
            <a:prstGeom prst="rect">
              <a:avLst/>
            </a:prstGeom>
          </p:spPr>
          <p:txBody>
            <a:bodyPr lIns="50800" tIns="50800" rIns="50800" bIns="50800" rtlCol="0" anchor="ctr"/>
            <a:lstStyle/>
            <a:p>
              <a:pPr algn="ctr">
                <a:lnSpc>
                  <a:spcPts val="2879"/>
                </a:lnSpc>
              </a:pPr>
              <a:endParaRPr/>
            </a:p>
          </p:txBody>
        </p:sp>
      </p:grpSp>
      <p:sp>
        <p:nvSpPr>
          <p:cNvPr id="23" name="Freeform 23"/>
          <p:cNvSpPr/>
          <p:nvPr/>
        </p:nvSpPr>
        <p:spPr>
          <a:xfrm>
            <a:off x="2603470" y="4508679"/>
            <a:ext cx="6161065" cy="4749621"/>
          </a:xfrm>
          <a:custGeom>
            <a:avLst/>
            <a:gdLst/>
            <a:ahLst/>
            <a:cxnLst/>
            <a:rect l="l" t="t" r="r" b="b"/>
            <a:pathLst>
              <a:path w="6161065" h="4749621">
                <a:moveTo>
                  <a:pt x="0" y="0"/>
                </a:moveTo>
                <a:lnTo>
                  <a:pt x="6161066" y="0"/>
                </a:lnTo>
                <a:lnTo>
                  <a:pt x="6161066" y="4749621"/>
                </a:lnTo>
                <a:lnTo>
                  <a:pt x="0" y="47496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4" name="Freeform 24"/>
          <p:cNvSpPr/>
          <p:nvPr/>
        </p:nvSpPr>
        <p:spPr>
          <a:xfrm>
            <a:off x="11655531" y="3068531"/>
            <a:ext cx="834223" cy="1271197"/>
          </a:xfrm>
          <a:custGeom>
            <a:avLst/>
            <a:gdLst/>
            <a:ahLst/>
            <a:cxnLst/>
            <a:rect l="l" t="t" r="r" b="b"/>
            <a:pathLst>
              <a:path w="834223" h="1271197">
                <a:moveTo>
                  <a:pt x="0" y="0"/>
                </a:moveTo>
                <a:lnTo>
                  <a:pt x="834223" y="0"/>
                </a:lnTo>
                <a:lnTo>
                  <a:pt x="834223" y="1271198"/>
                </a:lnTo>
                <a:lnTo>
                  <a:pt x="0" y="1271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5" name="Freeform 25"/>
          <p:cNvSpPr/>
          <p:nvPr/>
        </p:nvSpPr>
        <p:spPr>
          <a:xfrm>
            <a:off x="11230643" y="1532263"/>
            <a:ext cx="1484477" cy="998311"/>
          </a:xfrm>
          <a:custGeom>
            <a:avLst/>
            <a:gdLst/>
            <a:ahLst/>
            <a:cxnLst/>
            <a:rect l="l" t="t" r="r" b="b"/>
            <a:pathLst>
              <a:path w="1484477" h="998311">
                <a:moveTo>
                  <a:pt x="0" y="0"/>
                </a:moveTo>
                <a:lnTo>
                  <a:pt x="1484477" y="0"/>
                </a:lnTo>
                <a:lnTo>
                  <a:pt x="1484477" y="998310"/>
                </a:lnTo>
                <a:lnTo>
                  <a:pt x="0" y="9983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6" name="Freeform 26"/>
          <p:cNvSpPr/>
          <p:nvPr/>
        </p:nvSpPr>
        <p:spPr>
          <a:xfrm>
            <a:off x="11367383" y="4824876"/>
            <a:ext cx="1326730" cy="1068018"/>
          </a:xfrm>
          <a:custGeom>
            <a:avLst/>
            <a:gdLst/>
            <a:ahLst/>
            <a:cxnLst/>
            <a:rect l="l" t="t" r="r" b="b"/>
            <a:pathLst>
              <a:path w="1326730" h="1068018">
                <a:moveTo>
                  <a:pt x="0" y="0"/>
                </a:moveTo>
                <a:lnTo>
                  <a:pt x="1326730" y="0"/>
                </a:lnTo>
                <a:lnTo>
                  <a:pt x="1326730" y="1068018"/>
                </a:lnTo>
                <a:lnTo>
                  <a:pt x="0" y="106801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7" name="TextBox 27"/>
          <p:cNvSpPr txBox="1"/>
          <p:nvPr/>
        </p:nvSpPr>
        <p:spPr>
          <a:xfrm>
            <a:off x="793823" y="1909904"/>
            <a:ext cx="9780359" cy="2066925"/>
          </a:xfrm>
          <a:prstGeom prst="rect">
            <a:avLst/>
          </a:prstGeom>
        </p:spPr>
        <p:txBody>
          <a:bodyPr lIns="0" tIns="0" rIns="0" bIns="0" rtlCol="0" anchor="t">
            <a:spAutoFit/>
          </a:bodyPr>
          <a:lstStyle/>
          <a:p>
            <a:pPr algn="ctr">
              <a:lnSpc>
                <a:spcPts val="8160"/>
              </a:lnSpc>
            </a:pPr>
            <a:r>
              <a:rPr lang="en-US" sz="6800">
                <a:solidFill>
                  <a:srgbClr val="469C95"/>
                </a:solidFill>
                <a:latin typeface="Inter Bold"/>
              </a:rPr>
              <a:t>Methods of Gathering Community Level Data</a:t>
            </a:r>
          </a:p>
        </p:txBody>
      </p:sp>
      <p:sp>
        <p:nvSpPr>
          <p:cNvPr id="28" name="TextBox 28"/>
          <p:cNvSpPr txBox="1"/>
          <p:nvPr/>
        </p:nvSpPr>
        <p:spPr>
          <a:xfrm>
            <a:off x="12929112" y="5027733"/>
            <a:ext cx="3227277" cy="733425"/>
          </a:xfrm>
          <a:prstGeom prst="rect">
            <a:avLst/>
          </a:prstGeom>
        </p:spPr>
        <p:txBody>
          <a:bodyPr lIns="0" tIns="0" rIns="0" bIns="0" rtlCol="0" anchor="t">
            <a:spAutoFit/>
          </a:bodyPr>
          <a:lstStyle/>
          <a:p>
            <a:pPr algn="ctr">
              <a:lnSpc>
                <a:spcPts val="2879"/>
              </a:lnSpc>
            </a:pPr>
            <a:r>
              <a:rPr lang="en-US" sz="2400">
                <a:solidFill>
                  <a:srgbClr val="000000"/>
                </a:solidFill>
                <a:latin typeface="Glacial Indifference Bold"/>
              </a:rPr>
              <a:t>Community Level </a:t>
            </a:r>
          </a:p>
          <a:p>
            <a:pPr algn="ctr">
              <a:lnSpc>
                <a:spcPts val="2879"/>
              </a:lnSpc>
            </a:pPr>
            <a:r>
              <a:rPr lang="en-US" sz="2400">
                <a:solidFill>
                  <a:srgbClr val="000000"/>
                </a:solidFill>
                <a:latin typeface="Glacial Indifference Bold"/>
              </a:rPr>
              <a:t>Data</a:t>
            </a:r>
          </a:p>
        </p:txBody>
      </p:sp>
      <p:sp>
        <p:nvSpPr>
          <p:cNvPr id="29" name="TextBox 29"/>
          <p:cNvSpPr txBox="1"/>
          <p:nvPr/>
        </p:nvSpPr>
        <p:spPr>
          <a:xfrm>
            <a:off x="12929112" y="3513630"/>
            <a:ext cx="3227277" cy="371475"/>
          </a:xfrm>
          <a:prstGeom prst="rect">
            <a:avLst/>
          </a:prstGeom>
        </p:spPr>
        <p:txBody>
          <a:bodyPr lIns="0" tIns="0" rIns="0" bIns="0" rtlCol="0" anchor="t">
            <a:spAutoFit/>
          </a:bodyPr>
          <a:lstStyle/>
          <a:p>
            <a:pPr algn="ctr">
              <a:lnSpc>
                <a:spcPts val="2879"/>
              </a:lnSpc>
            </a:pPr>
            <a:r>
              <a:rPr lang="en-US" sz="2400">
                <a:solidFill>
                  <a:srgbClr val="000000"/>
                </a:solidFill>
                <a:latin typeface="Glacial Indifference Bold"/>
              </a:rPr>
              <a:t>County Data</a:t>
            </a:r>
          </a:p>
        </p:txBody>
      </p:sp>
      <p:grpSp>
        <p:nvGrpSpPr>
          <p:cNvPr id="30" name="Group 30"/>
          <p:cNvGrpSpPr/>
          <p:nvPr/>
        </p:nvGrpSpPr>
        <p:grpSpPr>
          <a:xfrm>
            <a:off x="11521210" y="6540594"/>
            <a:ext cx="4635178" cy="1168505"/>
            <a:chOff x="0" y="0"/>
            <a:chExt cx="6180238" cy="1558006"/>
          </a:xfrm>
        </p:grpSpPr>
        <p:grpSp>
          <p:nvGrpSpPr>
            <p:cNvPr id="31" name="Group 31"/>
            <p:cNvGrpSpPr/>
            <p:nvPr/>
          </p:nvGrpSpPr>
          <p:grpSpPr>
            <a:xfrm>
              <a:off x="1877202" y="134639"/>
              <a:ext cx="4303036" cy="1288728"/>
              <a:chOff x="0" y="0"/>
              <a:chExt cx="849982" cy="254563"/>
            </a:xfrm>
          </p:grpSpPr>
          <p:sp>
            <p:nvSpPr>
              <p:cNvPr id="32" name="Freeform 32"/>
              <p:cNvSpPr/>
              <p:nvPr/>
            </p:nvSpPr>
            <p:spPr>
              <a:xfrm>
                <a:off x="0" y="0"/>
                <a:ext cx="849982" cy="254563"/>
              </a:xfrm>
              <a:custGeom>
                <a:avLst/>
                <a:gdLst/>
                <a:ahLst/>
                <a:cxnLst/>
                <a:rect l="l" t="t" r="r" b="b"/>
                <a:pathLst>
                  <a:path w="849982" h="254563">
                    <a:moveTo>
                      <a:pt x="0" y="0"/>
                    </a:moveTo>
                    <a:lnTo>
                      <a:pt x="849982" y="0"/>
                    </a:lnTo>
                    <a:lnTo>
                      <a:pt x="849982" y="254563"/>
                    </a:lnTo>
                    <a:lnTo>
                      <a:pt x="0" y="254563"/>
                    </a:lnTo>
                    <a:close/>
                  </a:path>
                </a:pathLst>
              </a:custGeom>
              <a:solidFill>
                <a:srgbClr val="86B8EA"/>
              </a:solidFill>
            </p:spPr>
            <p:txBody>
              <a:bodyPr/>
              <a:lstStyle/>
              <a:p>
                <a:endParaRPr lang="en-US"/>
              </a:p>
            </p:txBody>
          </p:sp>
          <p:sp>
            <p:nvSpPr>
              <p:cNvPr id="33" name="TextBox 33"/>
              <p:cNvSpPr txBox="1"/>
              <p:nvPr/>
            </p:nvSpPr>
            <p:spPr>
              <a:xfrm>
                <a:off x="0" y="0"/>
                <a:ext cx="812800" cy="812800"/>
              </a:xfrm>
              <a:prstGeom prst="rect">
                <a:avLst/>
              </a:prstGeom>
            </p:spPr>
            <p:txBody>
              <a:bodyPr lIns="50800" tIns="50800" rIns="50800" bIns="50800" rtlCol="0" anchor="ctr"/>
              <a:lstStyle/>
              <a:p>
                <a:pPr algn="ctr">
                  <a:lnSpc>
                    <a:spcPts val="2879"/>
                  </a:lnSpc>
                </a:pPr>
                <a:endParaRPr/>
              </a:p>
            </p:txBody>
          </p:sp>
        </p:grpSp>
        <p:sp>
          <p:nvSpPr>
            <p:cNvPr id="34" name="Freeform 34"/>
            <p:cNvSpPr/>
            <p:nvPr/>
          </p:nvSpPr>
          <p:spPr>
            <a:xfrm>
              <a:off x="0" y="0"/>
              <a:ext cx="1563871" cy="1558006"/>
            </a:xfrm>
            <a:custGeom>
              <a:avLst/>
              <a:gdLst/>
              <a:ahLst/>
              <a:cxnLst/>
              <a:rect l="l" t="t" r="r" b="b"/>
              <a:pathLst>
                <a:path w="1563871" h="1558006">
                  <a:moveTo>
                    <a:pt x="0" y="0"/>
                  </a:moveTo>
                  <a:lnTo>
                    <a:pt x="1563871" y="0"/>
                  </a:lnTo>
                  <a:lnTo>
                    <a:pt x="1563871" y="1558006"/>
                  </a:lnTo>
                  <a:lnTo>
                    <a:pt x="0" y="155800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5" name="TextBox 35"/>
            <p:cNvSpPr txBox="1"/>
            <p:nvPr/>
          </p:nvSpPr>
          <p:spPr>
            <a:xfrm>
              <a:off x="1877202" y="290314"/>
              <a:ext cx="4303036" cy="974725"/>
            </a:xfrm>
            <a:prstGeom prst="rect">
              <a:avLst/>
            </a:prstGeom>
          </p:spPr>
          <p:txBody>
            <a:bodyPr lIns="0" tIns="0" rIns="0" bIns="0" rtlCol="0" anchor="t">
              <a:spAutoFit/>
            </a:bodyPr>
            <a:lstStyle/>
            <a:p>
              <a:pPr algn="ctr">
                <a:lnSpc>
                  <a:spcPts val="2879"/>
                </a:lnSpc>
              </a:pPr>
              <a:r>
                <a:rPr lang="en-US" sz="2400">
                  <a:solidFill>
                    <a:srgbClr val="000000"/>
                  </a:solidFill>
                  <a:latin typeface="Glacial Indifference Bold"/>
                </a:rPr>
                <a:t>Partner and Organization Data</a:t>
              </a:r>
            </a:p>
          </p:txBody>
        </p:sp>
      </p:grpSp>
      <p:sp>
        <p:nvSpPr>
          <p:cNvPr id="36" name="TextBox 36"/>
          <p:cNvSpPr txBox="1"/>
          <p:nvPr/>
        </p:nvSpPr>
        <p:spPr>
          <a:xfrm>
            <a:off x="12929112" y="1832430"/>
            <a:ext cx="3227277" cy="371475"/>
          </a:xfrm>
          <a:prstGeom prst="rect">
            <a:avLst/>
          </a:prstGeom>
        </p:spPr>
        <p:txBody>
          <a:bodyPr lIns="0" tIns="0" rIns="0" bIns="0" rtlCol="0" anchor="t">
            <a:spAutoFit/>
          </a:bodyPr>
          <a:lstStyle/>
          <a:p>
            <a:pPr algn="ctr">
              <a:lnSpc>
                <a:spcPts val="2879"/>
              </a:lnSpc>
            </a:pPr>
            <a:r>
              <a:rPr lang="en-US" sz="2400">
                <a:solidFill>
                  <a:srgbClr val="000000"/>
                </a:solidFill>
                <a:latin typeface="Glacial Indifference Bold"/>
              </a:rPr>
              <a:t>Big Data</a:t>
            </a:r>
          </a:p>
        </p:txBody>
      </p:sp>
      <p:grpSp>
        <p:nvGrpSpPr>
          <p:cNvPr id="37" name="Group 37"/>
          <p:cNvGrpSpPr/>
          <p:nvPr/>
        </p:nvGrpSpPr>
        <p:grpSpPr>
          <a:xfrm>
            <a:off x="11465184" y="8274144"/>
            <a:ext cx="4691205" cy="1267188"/>
            <a:chOff x="0" y="0"/>
            <a:chExt cx="6254940" cy="1689584"/>
          </a:xfrm>
        </p:grpSpPr>
        <p:grpSp>
          <p:nvGrpSpPr>
            <p:cNvPr id="38" name="Group 38"/>
            <p:cNvGrpSpPr/>
            <p:nvPr/>
          </p:nvGrpSpPr>
          <p:grpSpPr>
            <a:xfrm>
              <a:off x="1951904" y="196993"/>
              <a:ext cx="4303036" cy="1288728"/>
              <a:chOff x="0" y="0"/>
              <a:chExt cx="849982" cy="254563"/>
            </a:xfrm>
          </p:grpSpPr>
          <p:sp>
            <p:nvSpPr>
              <p:cNvPr id="39" name="Freeform 39"/>
              <p:cNvSpPr/>
              <p:nvPr/>
            </p:nvSpPr>
            <p:spPr>
              <a:xfrm>
                <a:off x="0" y="0"/>
                <a:ext cx="849982" cy="254563"/>
              </a:xfrm>
              <a:custGeom>
                <a:avLst/>
                <a:gdLst/>
                <a:ahLst/>
                <a:cxnLst/>
                <a:rect l="l" t="t" r="r" b="b"/>
                <a:pathLst>
                  <a:path w="849982" h="254563">
                    <a:moveTo>
                      <a:pt x="0" y="0"/>
                    </a:moveTo>
                    <a:lnTo>
                      <a:pt x="849982" y="0"/>
                    </a:lnTo>
                    <a:lnTo>
                      <a:pt x="849982" y="254563"/>
                    </a:lnTo>
                    <a:lnTo>
                      <a:pt x="0" y="254563"/>
                    </a:lnTo>
                    <a:close/>
                  </a:path>
                </a:pathLst>
              </a:custGeom>
              <a:solidFill>
                <a:srgbClr val="86B8EA"/>
              </a:solidFill>
            </p:spPr>
            <p:txBody>
              <a:bodyPr/>
              <a:lstStyle/>
              <a:p>
                <a:endParaRPr lang="en-US"/>
              </a:p>
            </p:txBody>
          </p:sp>
          <p:sp>
            <p:nvSpPr>
              <p:cNvPr id="40" name="TextBox 40"/>
              <p:cNvSpPr txBox="1"/>
              <p:nvPr/>
            </p:nvSpPr>
            <p:spPr>
              <a:xfrm>
                <a:off x="0" y="0"/>
                <a:ext cx="812800" cy="812800"/>
              </a:xfrm>
              <a:prstGeom prst="rect">
                <a:avLst/>
              </a:prstGeom>
            </p:spPr>
            <p:txBody>
              <a:bodyPr lIns="50800" tIns="50800" rIns="50800" bIns="50800" rtlCol="0" anchor="ctr"/>
              <a:lstStyle/>
              <a:p>
                <a:pPr algn="ctr">
                  <a:lnSpc>
                    <a:spcPts val="2879"/>
                  </a:lnSpc>
                </a:pPr>
                <a:endParaRPr/>
              </a:p>
            </p:txBody>
          </p:sp>
        </p:grpSp>
        <p:sp>
          <p:nvSpPr>
            <p:cNvPr id="41" name="Freeform 41"/>
            <p:cNvSpPr/>
            <p:nvPr/>
          </p:nvSpPr>
          <p:spPr>
            <a:xfrm>
              <a:off x="0" y="0"/>
              <a:ext cx="1619889" cy="1689584"/>
            </a:xfrm>
            <a:custGeom>
              <a:avLst/>
              <a:gdLst/>
              <a:ahLst/>
              <a:cxnLst/>
              <a:rect l="l" t="t" r="r" b="b"/>
              <a:pathLst>
                <a:path w="1619889" h="1689584">
                  <a:moveTo>
                    <a:pt x="0" y="0"/>
                  </a:moveTo>
                  <a:lnTo>
                    <a:pt x="1619889" y="0"/>
                  </a:lnTo>
                  <a:lnTo>
                    <a:pt x="1619889" y="1689584"/>
                  </a:lnTo>
                  <a:lnTo>
                    <a:pt x="0" y="168958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42" name="TextBox 42"/>
            <p:cNvSpPr txBox="1"/>
            <p:nvPr/>
          </p:nvSpPr>
          <p:spPr>
            <a:xfrm>
              <a:off x="1951904" y="352667"/>
              <a:ext cx="4303036" cy="974725"/>
            </a:xfrm>
            <a:prstGeom prst="rect">
              <a:avLst/>
            </a:prstGeom>
          </p:spPr>
          <p:txBody>
            <a:bodyPr lIns="0" tIns="0" rIns="0" bIns="0" rtlCol="0" anchor="t">
              <a:spAutoFit/>
            </a:bodyPr>
            <a:lstStyle/>
            <a:p>
              <a:pPr algn="ctr">
                <a:lnSpc>
                  <a:spcPts val="2879"/>
                </a:lnSpc>
              </a:pPr>
              <a:r>
                <a:rPr lang="en-US" sz="2400">
                  <a:solidFill>
                    <a:srgbClr val="000000"/>
                  </a:solidFill>
                  <a:latin typeface="Glacial Indifference Bold"/>
                </a:rPr>
                <a:t>Neighborhood Needs Assessment</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58235" y="0"/>
            <a:ext cx="469753" cy="460291"/>
            <a:chOff x="0" y="0"/>
            <a:chExt cx="270933" cy="265476"/>
          </a:xfrm>
        </p:grpSpPr>
        <p:sp>
          <p:nvSpPr>
            <p:cNvPr id="3" name="Freeform 3"/>
            <p:cNvSpPr/>
            <p:nvPr/>
          </p:nvSpPr>
          <p:spPr>
            <a:xfrm>
              <a:off x="0" y="0"/>
              <a:ext cx="270933" cy="265476"/>
            </a:xfrm>
            <a:custGeom>
              <a:avLst/>
              <a:gdLst/>
              <a:ahLst/>
              <a:cxnLst/>
              <a:rect l="l" t="t" r="r" b="b"/>
              <a:pathLst>
                <a:path w="270933" h="265476">
                  <a:moveTo>
                    <a:pt x="0" y="0"/>
                  </a:moveTo>
                  <a:lnTo>
                    <a:pt x="270933" y="0"/>
                  </a:lnTo>
                  <a:lnTo>
                    <a:pt x="270933" y="265476"/>
                  </a:lnTo>
                  <a:lnTo>
                    <a:pt x="0" y="265476"/>
                  </a:lnTo>
                  <a:close/>
                </a:path>
              </a:pathLst>
            </a:custGeom>
            <a:solidFill>
              <a:srgbClr val="000000"/>
            </a:solidFill>
          </p:spPr>
          <p:txBody>
            <a:bodyPr/>
            <a:lstStyle/>
            <a:p>
              <a:endParaRPr lang="en-US"/>
            </a:p>
          </p:txBody>
        </p:sp>
        <p:sp>
          <p:nvSpPr>
            <p:cNvPr id="4" name="TextBox 4"/>
            <p:cNvSpPr txBox="1"/>
            <p:nvPr/>
          </p:nvSpPr>
          <p:spPr>
            <a:xfrm>
              <a:off x="0" y="0"/>
              <a:ext cx="812800" cy="812800"/>
            </a:xfrm>
            <a:prstGeom prst="rect">
              <a:avLst/>
            </a:prstGeom>
          </p:spPr>
          <p:txBody>
            <a:bodyPr lIns="50800" tIns="50800" rIns="50800" bIns="50800" rtlCol="0" anchor="ctr"/>
            <a:lstStyle/>
            <a:p>
              <a:pPr algn="ctr">
                <a:lnSpc>
                  <a:spcPts val="2879"/>
                </a:lnSpc>
              </a:pPr>
              <a:endParaRPr/>
            </a:p>
          </p:txBody>
        </p:sp>
      </p:grpSp>
      <p:grpSp>
        <p:nvGrpSpPr>
          <p:cNvPr id="5" name="Group 5"/>
          <p:cNvGrpSpPr/>
          <p:nvPr/>
        </p:nvGrpSpPr>
        <p:grpSpPr>
          <a:xfrm>
            <a:off x="2146627" y="343034"/>
            <a:ext cx="3227277" cy="966546"/>
            <a:chOff x="0" y="0"/>
            <a:chExt cx="849982" cy="254563"/>
          </a:xfrm>
        </p:grpSpPr>
        <p:sp>
          <p:nvSpPr>
            <p:cNvPr id="6" name="Freeform 6"/>
            <p:cNvSpPr/>
            <p:nvPr/>
          </p:nvSpPr>
          <p:spPr>
            <a:xfrm>
              <a:off x="0" y="0"/>
              <a:ext cx="849982" cy="254563"/>
            </a:xfrm>
            <a:custGeom>
              <a:avLst/>
              <a:gdLst/>
              <a:ahLst/>
              <a:cxnLst/>
              <a:rect l="l" t="t" r="r" b="b"/>
              <a:pathLst>
                <a:path w="849982" h="254563">
                  <a:moveTo>
                    <a:pt x="0" y="0"/>
                  </a:moveTo>
                  <a:lnTo>
                    <a:pt x="849982" y="0"/>
                  </a:lnTo>
                  <a:lnTo>
                    <a:pt x="849982" y="254563"/>
                  </a:lnTo>
                  <a:lnTo>
                    <a:pt x="0" y="254563"/>
                  </a:lnTo>
                  <a:close/>
                </a:path>
              </a:pathLst>
            </a:custGeom>
            <a:solidFill>
              <a:srgbClr val="86B8EA"/>
            </a:solidFill>
          </p:spPr>
          <p:txBody>
            <a:bodyPr/>
            <a:lstStyle/>
            <a:p>
              <a:endParaRPr lang="en-US"/>
            </a:p>
          </p:txBody>
        </p:sp>
        <p:sp>
          <p:nvSpPr>
            <p:cNvPr id="7" name="TextBox 7"/>
            <p:cNvSpPr txBox="1"/>
            <p:nvPr/>
          </p:nvSpPr>
          <p:spPr>
            <a:xfrm>
              <a:off x="0" y="0"/>
              <a:ext cx="812800" cy="812800"/>
            </a:xfrm>
            <a:prstGeom prst="rect">
              <a:avLst/>
            </a:prstGeom>
          </p:spPr>
          <p:txBody>
            <a:bodyPr lIns="50800" tIns="50800" rIns="50800" bIns="50800" rtlCol="0" anchor="ctr"/>
            <a:lstStyle/>
            <a:p>
              <a:pPr algn="ctr">
                <a:lnSpc>
                  <a:spcPts val="2879"/>
                </a:lnSpc>
              </a:pPr>
              <a:endParaRPr/>
            </a:p>
          </p:txBody>
        </p:sp>
      </p:grpSp>
      <p:sp>
        <p:nvSpPr>
          <p:cNvPr id="8" name="Freeform 8"/>
          <p:cNvSpPr/>
          <p:nvPr/>
        </p:nvSpPr>
        <p:spPr>
          <a:xfrm>
            <a:off x="448158" y="343034"/>
            <a:ext cx="1484477" cy="998311"/>
          </a:xfrm>
          <a:custGeom>
            <a:avLst/>
            <a:gdLst/>
            <a:ahLst/>
            <a:cxnLst/>
            <a:rect l="l" t="t" r="r" b="b"/>
            <a:pathLst>
              <a:path w="1484477" h="998311">
                <a:moveTo>
                  <a:pt x="0" y="0"/>
                </a:moveTo>
                <a:lnTo>
                  <a:pt x="1484477" y="0"/>
                </a:lnTo>
                <a:lnTo>
                  <a:pt x="1484477" y="998311"/>
                </a:lnTo>
                <a:lnTo>
                  <a:pt x="0" y="9983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9648825" y="1166745"/>
            <a:ext cx="8076825" cy="8315908"/>
          </a:xfrm>
          <a:custGeom>
            <a:avLst/>
            <a:gdLst/>
            <a:ahLst/>
            <a:cxnLst/>
            <a:rect l="l" t="t" r="r" b="b"/>
            <a:pathLst>
              <a:path w="8076825" h="8315908">
                <a:moveTo>
                  <a:pt x="0" y="0"/>
                </a:moveTo>
                <a:lnTo>
                  <a:pt x="8076825" y="0"/>
                </a:lnTo>
                <a:lnTo>
                  <a:pt x="8076825" y="8315908"/>
                </a:lnTo>
                <a:lnTo>
                  <a:pt x="0" y="83159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p:nvPr/>
        </p:nvSpPr>
        <p:spPr>
          <a:xfrm>
            <a:off x="1028700" y="2162175"/>
            <a:ext cx="7617076" cy="2324100"/>
          </a:xfrm>
          <a:prstGeom prst="rect">
            <a:avLst/>
          </a:prstGeom>
        </p:spPr>
        <p:txBody>
          <a:bodyPr lIns="0" tIns="0" rIns="0" bIns="0" rtlCol="0" anchor="t">
            <a:spAutoFit/>
          </a:bodyPr>
          <a:lstStyle/>
          <a:p>
            <a:pPr>
              <a:lnSpc>
                <a:spcPts val="6120"/>
              </a:lnSpc>
            </a:pPr>
            <a:r>
              <a:rPr lang="en-US" sz="5100">
                <a:solidFill>
                  <a:srgbClr val="000000"/>
                </a:solidFill>
                <a:latin typeface="Inter Bold"/>
              </a:rPr>
              <a:t>What is big data and how can it support our needs assessment?</a:t>
            </a:r>
          </a:p>
        </p:txBody>
      </p:sp>
      <p:sp>
        <p:nvSpPr>
          <p:cNvPr id="11" name="TextBox 11"/>
          <p:cNvSpPr txBox="1"/>
          <p:nvPr/>
        </p:nvSpPr>
        <p:spPr>
          <a:xfrm>
            <a:off x="929922" y="6793709"/>
            <a:ext cx="5036648" cy="371475"/>
          </a:xfrm>
          <a:prstGeom prst="rect">
            <a:avLst/>
          </a:prstGeom>
        </p:spPr>
        <p:txBody>
          <a:bodyPr lIns="0" tIns="0" rIns="0" bIns="0" rtlCol="0" anchor="t">
            <a:spAutoFit/>
          </a:bodyPr>
          <a:lstStyle/>
          <a:p>
            <a:pPr>
              <a:lnSpc>
                <a:spcPts val="2879"/>
              </a:lnSpc>
              <a:spcBef>
                <a:spcPct val="0"/>
              </a:spcBef>
            </a:pPr>
            <a:r>
              <a:rPr lang="en-US" sz="2400">
                <a:solidFill>
                  <a:srgbClr val="000000"/>
                </a:solidFill>
                <a:latin typeface="Glacial Indifference Bold"/>
              </a:rPr>
              <a:t>Some Sources of NM Big Data:</a:t>
            </a:r>
          </a:p>
        </p:txBody>
      </p:sp>
      <p:sp>
        <p:nvSpPr>
          <p:cNvPr id="12" name="TextBox 12"/>
          <p:cNvSpPr txBox="1"/>
          <p:nvPr/>
        </p:nvSpPr>
        <p:spPr>
          <a:xfrm>
            <a:off x="624567" y="7416714"/>
            <a:ext cx="1023072" cy="647592"/>
          </a:xfrm>
          <a:prstGeom prst="rect">
            <a:avLst/>
          </a:prstGeom>
        </p:spPr>
        <p:txBody>
          <a:bodyPr lIns="0" tIns="0" rIns="0" bIns="0" rtlCol="0" anchor="t">
            <a:spAutoFit/>
          </a:bodyPr>
          <a:lstStyle/>
          <a:p>
            <a:pPr algn="r">
              <a:lnSpc>
                <a:spcPts val="5040"/>
              </a:lnSpc>
              <a:spcBef>
                <a:spcPct val="0"/>
              </a:spcBef>
            </a:pPr>
            <a:r>
              <a:rPr lang="en-US" sz="4200">
                <a:solidFill>
                  <a:srgbClr val="469C95"/>
                </a:solidFill>
                <a:latin typeface="HK Grotesk Bold"/>
              </a:rPr>
              <a:t>01</a:t>
            </a:r>
          </a:p>
        </p:txBody>
      </p:sp>
      <p:sp>
        <p:nvSpPr>
          <p:cNvPr id="13" name="TextBox 13"/>
          <p:cNvSpPr txBox="1"/>
          <p:nvPr/>
        </p:nvSpPr>
        <p:spPr>
          <a:xfrm>
            <a:off x="4639312" y="7416714"/>
            <a:ext cx="959394" cy="647592"/>
          </a:xfrm>
          <a:prstGeom prst="rect">
            <a:avLst/>
          </a:prstGeom>
        </p:spPr>
        <p:txBody>
          <a:bodyPr lIns="0" tIns="0" rIns="0" bIns="0" rtlCol="0" anchor="t">
            <a:spAutoFit/>
          </a:bodyPr>
          <a:lstStyle/>
          <a:p>
            <a:pPr algn="r">
              <a:lnSpc>
                <a:spcPts val="5040"/>
              </a:lnSpc>
              <a:spcBef>
                <a:spcPct val="0"/>
              </a:spcBef>
            </a:pPr>
            <a:r>
              <a:rPr lang="en-US" sz="4200">
                <a:solidFill>
                  <a:srgbClr val="469C95"/>
                </a:solidFill>
                <a:latin typeface="HK Grotesk Bold"/>
              </a:rPr>
              <a:t>03</a:t>
            </a:r>
          </a:p>
        </p:txBody>
      </p:sp>
      <p:sp>
        <p:nvSpPr>
          <p:cNvPr id="14" name="TextBox 14"/>
          <p:cNvSpPr txBox="1"/>
          <p:nvPr/>
        </p:nvSpPr>
        <p:spPr>
          <a:xfrm>
            <a:off x="624567" y="8661372"/>
            <a:ext cx="1023072" cy="647592"/>
          </a:xfrm>
          <a:prstGeom prst="rect">
            <a:avLst/>
          </a:prstGeom>
        </p:spPr>
        <p:txBody>
          <a:bodyPr lIns="0" tIns="0" rIns="0" bIns="0" rtlCol="0" anchor="t">
            <a:spAutoFit/>
          </a:bodyPr>
          <a:lstStyle/>
          <a:p>
            <a:pPr algn="r">
              <a:lnSpc>
                <a:spcPts val="5040"/>
              </a:lnSpc>
              <a:spcBef>
                <a:spcPct val="0"/>
              </a:spcBef>
            </a:pPr>
            <a:r>
              <a:rPr lang="en-US" sz="4200">
                <a:solidFill>
                  <a:srgbClr val="469C95"/>
                </a:solidFill>
                <a:latin typeface="HK Grotesk Bold"/>
              </a:rPr>
              <a:t>02</a:t>
            </a:r>
          </a:p>
        </p:txBody>
      </p:sp>
      <p:sp>
        <p:nvSpPr>
          <p:cNvPr id="15" name="TextBox 15"/>
          <p:cNvSpPr txBox="1"/>
          <p:nvPr/>
        </p:nvSpPr>
        <p:spPr>
          <a:xfrm>
            <a:off x="4639312" y="8661372"/>
            <a:ext cx="959394" cy="647592"/>
          </a:xfrm>
          <a:prstGeom prst="rect">
            <a:avLst/>
          </a:prstGeom>
        </p:spPr>
        <p:txBody>
          <a:bodyPr lIns="0" tIns="0" rIns="0" bIns="0" rtlCol="0" anchor="t">
            <a:spAutoFit/>
          </a:bodyPr>
          <a:lstStyle/>
          <a:p>
            <a:pPr algn="r">
              <a:lnSpc>
                <a:spcPts val="5040"/>
              </a:lnSpc>
              <a:spcBef>
                <a:spcPct val="0"/>
              </a:spcBef>
            </a:pPr>
            <a:r>
              <a:rPr lang="en-US" sz="4200">
                <a:solidFill>
                  <a:srgbClr val="469C95"/>
                </a:solidFill>
                <a:latin typeface="HK Grotesk Bold"/>
              </a:rPr>
              <a:t>04</a:t>
            </a:r>
          </a:p>
        </p:txBody>
      </p:sp>
      <p:sp>
        <p:nvSpPr>
          <p:cNvPr id="16" name="TextBox 16"/>
          <p:cNvSpPr txBox="1"/>
          <p:nvPr/>
        </p:nvSpPr>
        <p:spPr>
          <a:xfrm>
            <a:off x="1920014" y="7421551"/>
            <a:ext cx="2443073" cy="733425"/>
          </a:xfrm>
          <a:prstGeom prst="rect">
            <a:avLst/>
          </a:prstGeom>
        </p:spPr>
        <p:txBody>
          <a:bodyPr lIns="0" tIns="0" rIns="0" bIns="0" rtlCol="0" anchor="t">
            <a:spAutoFit/>
          </a:bodyPr>
          <a:lstStyle/>
          <a:p>
            <a:pPr>
              <a:lnSpc>
                <a:spcPts val="2879"/>
              </a:lnSpc>
            </a:pPr>
            <a:r>
              <a:rPr lang="en-US" sz="2400" u="sng">
                <a:solidFill>
                  <a:srgbClr val="000000"/>
                </a:solidFill>
                <a:latin typeface="Glacial Indifference"/>
                <a:hlinkClick r:id="rId6" tooltip="https://www.census.gov/quickfacts/fact/table/NM/PST040222"/>
              </a:rPr>
              <a:t>U.S. Census </a:t>
            </a:r>
          </a:p>
          <a:p>
            <a:pPr>
              <a:lnSpc>
                <a:spcPts val="2879"/>
              </a:lnSpc>
              <a:spcBef>
                <a:spcPct val="0"/>
              </a:spcBef>
            </a:pPr>
            <a:r>
              <a:rPr lang="en-US" sz="2400" u="sng">
                <a:solidFill>
                  <a:srgbClr val="000000"/>
                </a:solidFill>
                <a:latin typeface="Glacial Indifference"/>
                <a:hlinkClick r:id="rId6" tooltip="https://www.census.gov/quickfacts/fact/table/NM/PST040222"/>
              </a:rPr>
              <a:t>Data</a:t>
            </a:r>
          </a:p>
        </p:txBody>
      </p:sp>
      <p:sp>
        <p:nvSpPr>
          <p:cNvPr id="17" name="TextBox 17"/>
          <p:cNvSpPr txBox="1"/>
          <p:nvPr/>
        </p:nvSpPr>
        <p:spPr>
          <a:xfrm>
            <a:off x="5874931" y="7554772"/>
            <a:ext cx="2932650" cy="371475"/>
          </a:xfrm>
          <a:prstGeom prst="rect">
            <a:avLst/>
          </a:prstGeom>
        </p:spPr>
        <p:txBody>
          <a:bodyPr lIns="0" tIns="0" rIns="0" bIns="0" rtlCol="0" anchor="t">
            <a:spAutoFit/>
          </a:bodyPr>
          <a:lstStyle/>
          <a:p>
            <a:pPr>
              <a:lnSpc>
                <a:spcPts val="2879"/>
              </a:lnSpc>
              <a:spcBef>
                <a:spcPct val="0"/>
              </a:spcBef>
            </a:pPr>
            <a:r>
              <a:rPr lang="en-US" sz="2400" u="sng">
                <a:solidFill>
                  <a:srgbClr val="000000"/>
                </a:solidFill>
                <a:latin typeface="Glacial Indifference"/>
                <a:hlinkClick r:id="rId7" tooltip="https://datausa.io/profile/geo/new-mexico/"/>
              </a:rPr>
              <a:t>Data USA</a:t>
            </a:r>
          </a:p>
        </p:txBody>
      </p:sp>
      <p:sp>
        <p:nvSpPr>
          <p:cNvPr id="18" name="TextBox 18"/>
          <p:cNvSpPr txBox="1"/>
          <p:nvPr/>
        </p:nvSpPr>
        <p:spPr>
          <a:xfrm>
            <a:off x="1920014" y="8666209"/>
            <a:ext cx="2443073" cy="371475"/>
          </a:xfrm>
          <a:prstGeom prst="rect">
            <a:avLst/>
          </a:prstGeom>
        </p:spPr>
        <p:txBody>
          <a:bodyPr lIns="0" tIns="0" rIns="0" bIns="0" rtlCol="0" anchor="t">
            <a:spAutoFit/>
          </a:bodyPr>
          <a:lstStyle/>
          <a:p>
            <a:pPr>
              <a:lnSpc>
                <a:spcPts val="2879"/>
              </a:lnSpc>
              <a:spcBef>
                <a:spcPct val="0"/>
              </a:spcBef>
            </a:pPr>
            <a:r>
              <a:rPr lang="en-US" sz="2400" u="sng">
                <a:solidFill>
                  <a:srgbClr val="000000"/>
                </a:solidFill>
                <a:latin typeface="Glacial Indifference"/>
                <a:hlinkClick r:id="rId8" tooltip="https://www.nmhealth.org/data/all/"/>
              </a:rPr>
              <a:t>NM Health Data</a:t>
            </a:r>
          </a:p>
        </p:txBody>
      </p:sp>
      <p:sp>
        <p:nvSpPr>
          <p:cNvPr id="19" name="TextBox 19"/>
          <p:cNvSpPr txBox="1"/>
          <p:nvPr/>
        </p:nvSpPr>
        <p:spPr>
          <a:xfrm>
            <a:off x="5871081" y="8666209"/>
            <a:ext cx="3272919" cy="371475"/>
          </a:xfrm>
          <a:prstGeom prst="rect">
            <a:avLst/>
          </a:prstGeom>
        </p:spPr>
        <p:txBody>
          <a:bodyPr lIns="0" tIns="0" rIns="0" bIns="0" rtlCol="0" anchor="t">
            <a:spAutoFit/>
          </a:bodyPr>
          <a:lstStyle/>
          <a:p>
            <a:pPr>
              <a:lnSpc>
                <a:spcPts val="2879"/>
              </a:lnSpc>
              <a:spcBef>
                <a:spcPct val="0"/>
              </a:spcBef>
            </a:pPr>
            <a:r>
              <a:rPr lang="en-US" sz="2400" u="sng">
                <a:solidFill>
                  <a:srgbClr val="000000"/>
                </a:solidFill>
                <a:latin typeface="Glacial Indifference"/>
                <a:hlinkClick r:id="rId9" tooltip="https://rise.nm.gov/sample-data"/>
              </a:rPr>
              <a:t>Rise NM</a:t>
            </a:r>
          </a:p>
        </p:txBody>
      </p:sp>
      <p:sp>
        <p:nvSpPr>
          <p:cNvPr id="20" name="TextBox 20"/>
          <p:cNvSpPr txBox="1"/>
          <p:nvPr/>
        </p:nvSpPr>
        <p:spPr>
          <a:xfrm>
            <a:off x="929922" y="4646703"/>
            <a:ext cx="7617076" cy="1895475"/>
          </a:xfrm>
          <a:prstGeom prst="rect">
            <a:avLst/>
          </a:prstGeom>
        </p:spPr>
        <p:txBody>
          <a:bodyPr lIns="0" tIns="0" rIns="0" bIns="0" rtlCol="0" anchor="t">
            <a:spAutoFit/>
          </a:bodyPr>
          <a:lstStyle/>
          <a:p>
            <a:pPr>
              <a:lnSpc>
                <a:spcPts val="2520"/>
              </a:lnSpc>
            </a:pPr>
            <a:r>
              <a:rPr lang="en-US" sz="2100" spc="31">
                <a:solidFill>
                  <a:srgbClr val="000000"/>
                </a:solidFill>
                <a:latin typeface="Glacial Indifference"/>
              </a:rPr>
              <a:t>In the world of chat bots and AI, it's important to understand how to utilize big data. Big data is quantitative and is defined as extremely large data sets that may be analyzed to reveal patterns, trends, and associations, especially relating to human behavior and interactions. This can help your school understand big trends and overall systems </a:t>
            </a:r>
          </a:p>
        </p:txBody>
      </p:sp>
      <p:sp>
        <p:nvSpPr>
          <p:cNvPr id="21" name="TextBox 21"/>
          <p:cNvSpPr txBox="1"/>
          <p:nvPr/>
        </p:nvSpPr>
        <p:spPr>
          <a:xfrm>
            <a:off x="2146627" y="643202"/>
            <a:ext cx="3227277" cy="371475"/>
          </a:xfrm>
          <a:prstGeom prst="rect">
            <a:avLst/>
          </a:prstGeom>
        </p:spPr>
        <p:txBody>
          <a:bodyPr lIns="0" tIns="0" rIns="0" bIns="0" rtlCol="0" anchor="t">
            <a:spAutoFit/>
          </a:bodyPr>
          <a:lstStyle/>
          <a:p>
            <a:pPr algn="ctr">
              <a:lnSpc>
                <a:spcPts val="2879"/>
              </a:lnSpc>
            </a:pPr>
            <a:r>
              <a:rPr lang="en-US" sz="2400">
                <a:solidFill>
                  <a:srgbClr val="000000"/>
                </a:solidFill>
                <a:latin typeface="Glacial Indifference Bold"/>
              </a:rPr>
              <a:t>Big Data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14601" y="5097080"/>
            <a:ext cx="3353214" cy="3715968"/>
            <a:chOff x="0" y="0"/>
            <a:chExt cx="860160" cy="953213"/>
          </a:xfrm>
        </p:grpSpPr>
        <p:sp>
          <p:nvSpPr>
            <p:cNvPr id="3" name="Freeform 3"/>
            <p:cNvSpPr/>
            <p:nvPr/>
          </p:nvSpPr>
          <p:spPr>
            <a:xfrm>
              <a:off x="0" y="0"/>
              <a:ext cx="860160" cy="953213"/>
            </a:xfrm>
            <a:custGeom>
              <a:avLst/>
              <a:gdLst/>
              <a:ahLst/>
              <a:cxnLst/>
              <a:rect l="l" t="t" r="r" b="b"/>
              <a:pathLst>
                <a:path w="860160" h="953213">
                  <a:moveTo>
                    <a:pt x="0" y="0"/>
                  </a:moveTo>
                  <a:lnTo>
                    <a:pt x="860160" y="0"/>
                  </a:lnTo>
                  <a:lnTo>
                    <a:pt x="860160" y="953213"/>
                  </a:lnTo>
                  <a:lnTo>
                    <a:pt x="0" y="953213"/>
                  </a:lnTo>
                  <a:close/>
                </a:path>
              </a:pathLst>
            </a:custGeom>
            <a:solidFill>
              <a:srgbClr val="469C95"/>
            </a:solidFill>
          </p:spPr>
          <p:txBody>
            <a:bodyPr/>
            <a:lstStyle/>
            <a:p>
              <a:endParaRPr lang="en-US"/>
            </a:p>
          </p:txBody>
        </p:sp>
        <p:sp>
          <p:nvSpPr>
            <p:cNvPr id="4" name="TextBox 4"/>
            <p:cNvSpPr txBox="1"/>
            <p:nvPr/>
          </p:nvSpPr>
          <p:spPr>
            <a:xfrm>
              <a:off x="0" y="0"/>
              <a:ext cx="812800" cy="812800"/>
            </a:xfrm>
            <a:prstGeom prst="rect">
              <a:avLst/>
            </a:prstGeom>
          </p:spPr>
          <p:txBody>
            <a:bodyPr lIns="50800" tIns="50800" rIns="50800" bIns="50800" rtlCol="0" anchor="ctr"/>
            <a:lstStyle/>
            <a:p>
              <a:pPr algn="ctr">
                <a:lnSpc>
                  <a:spcPts val="2879"/>
                </a:lnSpc>
              </a:pPr>
              <a:endParaRPr/>
            </a:p>
          </p:txBody>
        </p:sp>
      </p:grpSp>
      <p:grpSp>
        <p:nvGrpSpPr>
          <p:cNvPr id="5" name="Group 5"/>
          <p:cNvGrpSpPr/>
          <p:nvPr/>
        </p:nvGrpSpPr>
        <p:grpSpPr>
          <a:xfrm>
            <a:off x="7468211" y="5097080"/>
            <a:ext cx="3353214" cy="3715968"/>
            <a:chOff x="0" y="0"/>
            <a:chExt cx="860160" cy="953213"/>
          </a:xfrm>
        </p:grpSpPr>
        <p:sp>
          <p:nvSpPr>
            <p:cNvPr id="6" name="Freeform 6"/>
            <p:cNvSpPr/>
            <p:nvPr/>
          </p:nvSpPr>
          <p:spPr>
            <a:xfrm>
              <a:off x="0" y="0"/>
              <a:ext cx="860160" cy="953213"/>
            </a:xfrm>
            <a:custGeom>
              <a:avLst/>
              <a:gdLst/>
              <a:ahLst/>
              <a:cxnLst/>
              <a:rect l="l" t="t" r="r" b="b"/>
              <a:pathLst>
                <a:path w="860160" h="953213">
                  <a:moveTo>
                    <a:pt x="0" y="0"/>
                  </a:moveTo>
                  <a:lnTo>
                    <a:pt x="860160" y="0"/>
                  </a:lnTo>
                  <a:lnTo>
                    <a:pt x="860160" y="953213"/>
                  </a:lnTo>
                  <a:lnTo>
                    <a:pt x="0" y="953213"/>
                  </a:lnTo>
                  <a:close/>
                </a:path>
              </a:pathLst>
            </a:custGeom>
            <a:solidFill>
              <a:srgbClr val="469C95"/>
            </a:solidFill>
          </p:spPr>
          <p:txBody>
            <a:bodyPr/>
            <a:lstStyle/>
            <a:p>
              <a:endParaRPr lang="en-US"/>
            </a:p>
          </p:txBody>
        </p:sp>
        <p:sp>
          <p:nvSpPr>
            <p:cNvPr id="7" name="TextBox 7"/>
            <p:cNvSpPr txBox="1"/>
            <p:nvPr/>
          </p:nvSpPr>
          <p:spPr>
            <a:xfrm>
              <a:off x="0" y="0"/>
              <a:ext cx="812800" cy="812800"/>
            </a:xfrm>
            <a:prstGeom prst="rect">
              <a:avLst/>
            </a:prstGeom>
          </p:spPr>
          <p:txBody>
            <a:bodyPr lIns="50800" tIns="50800" rIns="50800" bIns="50800" rtlCol="0" anchor="ctr"/>
            <a:lstStyle/>
            <a:p>
              <a:pPr algn="ctr">
                <a:lnSpc>
                  <a:spcPts val="2879"/>
                </a:lnSpc>
              </a:pPr>
              <a:endParaRPr/>
            </a:p>
          </p:txBody>
        </p:sp>
      </p:grpSp>
      <p:grpSp>
        <p:nvGrpSpPr>
          <p:cNvPr id="8" name="Group 8"/>
          <p:cNvGrpSpPr/>
          <p:nvPr/>
        </p:nvGrpSpPr>
        <p:grpSpPr>
          <a:xfrm>
            <a:off x="11320184" y="5097080"/>
            <a:ext cx="3353214" cy="3715968"/>
            <a:chOff x="0" y="0"/>
            <a:chExt cx="860160" cy="953213"/>
          </a:xfrm>
        </p:grpSpPr>
        <p:sp>
          <p:nvSpPr>
            <p:cNvPr id="9" name="Freeform 9"/>
            <p:cNvSpPr/>
            <p:nvPr/>
          </p:nvSpPr>
          <p:spPr>
            <a:xfrm>
              <a:off x="0" y="0"/>
              <a:ext cx="860160" cy="953213"/>
            </a:xfrm>
            <a:custGeom>
              <a:avLst/>
              <a:gdLst/>
              <a:ahLst/>
              <a:cxnLst/>
              <a:rect l="l" t="t" r="r" b="b"/>
              <a:pathLst>
                <a:path w="860160" h="953213">
                  <a:moveTo>
                    <a:pt x="0" y="0"/>
                  </a:moveTo>
                  <a:lnTo>
                    <a:pt x="860160" y="0"/>
                  </a:lnTo>
                  <a:lnTo>
                    <a:pt x="860160" y="953213"/>
                  </a:lnTo>
                  <a:lnTo>
                    <a:pt x="0" y="953213"/>
                  </a:lnTo>
                  <a:close/>
                </a:path>
              </a:pathLst>
            </a:custGeom>
            <a:solidFill>
              <a:srgbClr val="469C95"/>
            </a:solidFill>
          </p:spPr>
          <p:txBody>
            <a:bodyPr/>
            <a:lstStyle/>
            <a:p>
              <a:endParaRPr lang="en-US"/>
            </a:p>
          </p:txBody>
        </p:sp>
        <p:sp>
          <p:nvSpPr>
            <p:cNvPr id="10" name="TextBox 10"/>
            <p:cNvSpPr txBox="1"/>
            <p:nvPr/>
          </p:nvSpPr>
          <p:spPr>
            <a:xfrm>
              <a:off x="0" y="0"/>
              <a:ext cx="812800" cy="812800"/>
            </a:xfrm>
            <a:prstGeom prst="rect">
              <a:avLst/>
            </a:prstGeom>
          </p:spPr>
          <p:txBody>
            <a:bodyPr lIns="50800" tIns="50800" rIns="50800" bIns="50800" rtlCol="0" anchor="ctr"/>
            <a:lstStyle/>
            <a:p>
              <a:pPr algn="ctr">
                <a:lnSpc>
                  <a:spcPts val="2879"/>
                </a:lnSpc>
              </a:pPr>
              <a:endParaRPr/>
            </a:p>
          </p:txBody>
        </p:sp>
      </p:grpSp>
      <p:grpSp>
        <p:nvGrpSpPr>
          <p:cNvPr id="11" name="Group 11"/>
          <p:cNvGrpSpPr/>
          <p:nvPr/>
        </p:nvGrpSpPr>
        <p:grpSpPr>
          <a:xfrm>
            <a:off x="12432665" y="5632792"/>
            <a:ext cx="1128253" cy="1128253"/>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C9527"/>
            </a:solidFill>
          </p:spPr>
          <p:txBody>
            <a:bodyPr/>
            <a:lstStyle/>
            <a:p>
              <a:endParaRPr lang="en-US"/>
            </a:p>
          </p:txBody>
        </p:sp>
        <p:sp>
          <p:nvSpPr>
            <p:cNvPr id="13" name="TextBox 13"/>
            <p:cNvSpPr txBox="1"/>
            <p:nvPr/>
          </p:nvSpPr>
          <p:spPr>
            <a:xfrm>
              <a:off x="76200" y="76200"/>
              <a:ext cx="660400" cy="660400"/>
            </a:xfrm>
            <a:prstGeom prst="rect">
              <a:avLst/>
            </a:prstGeom>
          </p:spPr>
          <p:txBody>
            <a:bodyPr lIns="50800" tIns="50800" rIns="50800" bIns="50800" rtlCol="0" anchor="ctr"/>
            <a:lstStyle/>
            <a:p>
              <a:pPr algn="ctr">
                <a:lnSpc>
                  <a:spcPts val="2879"/>
                </a:lnSpc>
              </a:pPr>
              <a:endParaRPr/>
            </a:p>
          </p:txBody>
        </p:sp>
      </p:grpSp>
      <p:grpSp>
        <p:nvGrpSpPr>
          <p:cNvPr id="14" name="Group 14"/>
          <p:cNvGrpSpPr/>
          <p:nvPr/>
        </p:nvGrpSpPr>
        <p:grpSpPr>
          <a:xfrm>
            <a:off x="8580691" y="5632792"/>
            <a:ext cx="1128253" cy="1128253"/>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1AC3B"/>
            </a:solidFill>
          </p:spPr>
          <p:txBody>
            <a:bodyPr/>
            <a:lstStyle/>
            <a:p>
              <a:endParaRPr lang="en-US"/>
            </a:p>
          </p:txBody>
        </p:sp>
        <p:sp>
          <p:nvSpPr>
            <p:cNvPr id="16" name="TextBox 16"/>
            <p:cNvSpPr txBox="1"/>
            <p:nvPr/>
          </p:nvSpPr>
          <p:spPr>
            <a:xfrm>
              <a:off x="76200" y="76200"/>
              <a:ext cx="660400" cy="660400"/>
            </a:xfrm>
            <a:prstGeom prst="rect">
              <a:avLst/>
            </a:prstGeom>
          </p:spPr>
          <p:txBody>
            <a:bodyPr lIns="50800" tIns="50800" rIns="50800" bIns="50800" rtlCol="0" anchor="ctr"/>
            <a:lstStyle/>
            <a:p>
              <a:pPr algn="ctr">
                <a:lnSpc>
                  <a:spcPts val="2879"/>
                </a:lnSpc>
              </a:pPr>
              <a:endParaRPr/>
            </a:p>
          </p:txBody>
        </p:sp>
      </p:grpSp>
      <p:grpSp>
        <p:nvGrpSpPr>
          <p:cNvPr id="17" name="Group 17"/>
          <p:cNvGrpSpPr/>
          <p:nvPr/>
        </p:nvGrpSpPr>
        <p:grpSpPr>
          <a:xfrm>
            <a:off x="4727082" y="5632792"/>
            <a:ext cx="1128253" cy="1128253"/>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6B8EA"/>
            </a:solidFill>
          </p:spPr>
          <p:txBody>
            <a:bodyPr/>
            <a:lstStyle/>
            <a:p>
              <a:endParaRPr lang="en-US"/>
            </a:p>
          </p:txBody>
        </p:sp>
        <p:sp>
          <p:nvSpPr>
            <p:cNvPr id="19" name="TextBox 19"/>
            <p:cNvSpPr txBox="1"/>
            <p:nvPr/>
          </p:nvSpPr>
          <p:spPr>
            <a:xfrm>
              <a:off x="76200" y="76200"/>
              <a:ext cx="660400" cy="660400"/>
            </a:xfrm>
            <a:prstGeom prst="rect">
              <a:avLst/>
            </a:prstGeom>
          </p:spPr>
          <p:txBody>
            <a:bodyPr lIns="50800" tIns="50800" rIns="50800" bIns="50800" rtlCol="0" anchor="ctr"/>
            <a:lstStyle/>
            <a:p>
              <a:pPr algn="ctr">
                <a:lnSpc>
                  <a:spcPts val="2879"/>
                </a:lnSpc>
              </a:pPr>
              <a:endParaRPr/>
            </a:p>
          </p:txBody>
        </p:sp>
      </p:grpSp>
      <p:sp>
        <p:nvSpPr>
          <p:cNvPr id="20" name="Freeform 20"/>
          <p:cNvSpPr/>
          <p:nvPr/>
        </p:nvSpPr>
        <p:spPr>
          <a:xfrm>
            <a:off x="12668639" y="5880661"/>
            <a:ext cx="656305" cy="632514"/>
          </a:xfrm>
          <a:custGeom>
            <a:avLst/>
            <a:gdLst/>
            <a:ahLst/>
            <a:cxnLst/>
            <a:rect l="l" t="t" r="r" b="b"/>
            <a:pathLst>
              <a:path w="656305" h="632514">
                <a:moveTo>
                  <a:pt x="0" y="0"/>
                </a:moveTo>
                <a:lnTo>
                  <a:pt x="656305" y="0"/>
                </a:lnTo>
                <a:lnTo>
                  <a:pt x="656305" y="632514"/>
                </a:lnTo>
                <a:lnTo>
                  <a:pt x="0" y="6325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1" name="Freeform 21"/>
          <p:cNvSpPr/>
          <p:nvPr/>
        </p:nvSpPr>
        <p:spPr>
          <a:xfrm>
            <a:off x="8892998" y="5880661"/>
            <a:ext cx="503639" cy="632514"/>
          </a:xfrm>
          <a:custGeom>
            <a:avLst/>
            <a:gdLst/>
            <a:ahLst/>
            <a:cxnLst/>
            <a:rect l="l" t="t" r="r" b="b"/>
            <a:pathLst>
              <a:path w="503639" h="632514">
                <a:moveTo>
                  <a:pt x="0" y="0"/>
                </a:moveTo>
                <a:lnTo>
                  <a:pt x="503639" y="0"/>
                </a:lnTo>
                <a:lnTo>
                  <a:pt x="503639" y="632514"/>
                </a:lnTo>
                <a:lnTo>
                  <a:pt x="0" y="6325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2" name="Freeform 22"/>
          <p:cNvSpPr/>
          <p:nvPr/>
        </p:nvSpPr>
        <p:spPr>
          <a:xfrm>
            <a:off x="5039150" y="5880661"/>
            <a:ext cx="513918" cy="632514"/>
          </a:xfrm>
          <a:custGeom>
            <a:avLst/>
            <a:gdLst/>
            <a:ahLst/>
            <a:cxnLst/>
            <a:rect l="l" t="t" r="r" b="b"/>
            <a:pathLst>
              <a:path w="513918" h="632514">
                <a:moveTo>
                  <a:pt x="0" y="0"/>
                </a:moveTo>
                <a:lnTo>
                  <a:pt x="513917" y="0"/>
                </a:lnTo>
                <a:lnTo>
                  <a:pt x="513917" y="632514"/>
                </a:lnTo>
                <a:lnTo>
                  <a:pt x="0" y="6325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3" name="TextBox 23"/>
          <p:cNvSpPr txBox="1"/>
          <p:nvPr/>
        </p:nvSpPr>
        <p:spPr>
          <a:xfrm>
            <a:off x="1690941" y="1762478"/>
            <a:ext cx="14912647" cy="1266265"/>
          </a:xfrm>
          <a:prstGeom prst="rect">
            <a:avLst/>
          </a:prstGeom>
        </p:spPr>
        <p:txBody>
          <a:bodyPr lIns="0" tIns="0" rIns="0" bIns="0" rtlCol="0" anchor="t">
            <a:spAutoFit/>
          </a:bodyPr>
          <a:lstStyle/>
          <a:p>
            <a:pPr algn="ctr">
              <a:lnSpc>
                <a:spcPts val="9987"/>
              </a:lnSpc>
            </a:pPr>
            <a:r>
              <a:rPr lang="en-US" sz="8323">
                <a:solidFill>
                  <a:srgbClr val="000000"/>
                </a:solidFill>
                <a:latin typeface="Inter Bold"/>
              </a:rPr>
              <a:t>County Level Data</a:t>
            </a:r>
          </a:p>
        </p:txBody>
      </p:sp>
      <p:sp>
        <p:nvSpPr>
          <p:cNvPr id="24" name="TextBox 24"/>
          <p:cNvSpPr txBox="1"/>
          <p:nvPr/>
        </p:nvSpPr>
        <p:spPr>
          <a:xfrm>
            <a:off x="1439235" y="3630378"/>
            <a:ext cx="15409530" cy="726726"/>
          </a:xfrm>
          <a:prstGeom prst="rect">
            <a:avLst/>
          </a:prstGeom>
        </p:spPr>
        <p:txBody>
          <a:bodyPr lIns="0" tIns="0" rIns="0" bIns="0" rtlCol="0" anchor="t">
            <a:spAutoFit/>
          </a:bodyPr>
          <a:lstStyle/>
          <a:p>
            <a:pPr algn="ctr">
              <a:lnSpc>
                <a:spcPts val="2913"/>
              </a:lnSpc>
            </a:pPr>
            <a:r>
              <a:rPr lang="en-US" sz="2427" spc="36">
                <a:solidFill>
                  <a:srgbClr val="000000"/>
                </a:solidFill>
                <a:latin typeface="Glacial Indifference"/>
              </a:rPr>
              <a:t>The characteristics of counties provide an overview of the demographics and situation of families generally in your county. Below are some data sources that can be searched by county. </a:t>
            </a:r>
          </a:p>
        </p:txBody>
      </p:sp>
      <p:sp>
        <p:nvSpPr>
          <p:cNvPr id="25" name="TextBox 25"/>
          <p:cNvSpPr txBox="1"/>
          <p:nvPr/>
        </p:nvSpPr>
        <p:spPr>
          <a:xfrm>
            <a:off x="3619501" y="7367039"/>
            <a:ext cx="3353214" cy="846361"/>
          </a:xfrm>
          <a:prstGeom prst="rect">
            <a:avLst/>
          </a:prstGeom>
        </p:spPr>
        <p:txBody>
          <a:bodyPr lIns="0" tIns="0" rIns="0" bIns="0" rtlCol="0" anchor="t">
            <a:spAutoFit/>
          </a:bodyPr>
          <a:lstStyle/>
          <a:p>
            <a:pPr algn="ctr">
              <a:lnSpc>
                <a:spcPts val="3329"/>
              </a:lnSpc>
            </a:pPr>
            <a:r>
              <a:rPr lang="en-US" sz="2774" u="sng">
                <a:solidFill>
                  <a:srgbClr val="000000"/>
                </a:solidFill>
                <a:latin typeface="Glacial Indifference Bold"/>
                <a:hlinkClick r:id="rId8" tooltip="https://bber.unm.edu/data/counties/"/>
              </a:rPr>
              <a:t>UNM Data </a:t>
            </a:r>
          </a:p>
          <a:p>
            <a:pPr algn="ctr">
              <a:lnSpc>
                <a:spcPts val="3329"/>
              </a:lnSpc>
              <a:spcBef>
                <a:spcPct val="0"/>
              </a:spcBef>
            </a:pPr>
            <a:r>
              <a:rPr lang="en-US" sz="2774" u="sng">
                <a:solidFill>
                  <a:srgbClr val="000000"/>
                </a:solidFill>
                <a:latin typeface="Glacial Indifference Bold"/>
                <a:hlinkClick r:id="rId8" tooltip="https://bber.unm.edu/data/counties/"/>
              </a:rPr>
              <a:t>by County</a:t>
            </a:r>
          </a:p>
        </p:txBody>
      </p:sp>
      <p:sp>
        <p:nvSpPr>
          <p:cNvPr id="26" name="TextBox 26"/>
          <p:cNvSpPr txBox="1"/>
          <p:nvPr/>
        </p:nvSpPr>
        <p:spPr>
          <a:xfrm>
            <a:off x="7470657" y="7367039"/>
            <a:ext cx="3353214" cy="846361"/>
          </a:xfrm>
          <a:prstGeom prst="rect">
            <a:avLst/>
          </a:prstGeom>
        </p:spPr>
        <p:txBody>
          <a:bodyPr lIns="0" tIns="0" rIns="0" bIns="0" rtlCol="0" anchor="t">
            <a:spAutoFit/>
          </a:bodyPr>
          <a:lstStyle/>
          <a:p>
            <a:pPr algn="ctr">
              <a:lnSpc>
                <a:spcPts val="3329"/>
              </a:lnSpc>
            </a:pPr>
            <a:r>
              <a:rPr lang="en-US" sz="2774" u="sng">
                <a:solidFill>
                  <a:srgbClr val="000000"/>
                </a:solidFill>
                <a:latin typeface="Glacial Indifference Bold"/>
                <a:hlinkClick r:id="rId9" tooltip="https://www.hsd.state.nm.us/wp-content/uploads/CFS.pdf"/>
              </a:rPr>
              <a:t>NM Health &amp; </a:t>
            </a:r>
          </a:p>
          <a:p>
            <a:pPr algn="ctr">
              <a:lnSpc>
                <a:spcPts val="3329"/>
              </a:lnSpc>
              <a:spcBef>
                <a:spcPct val="0"/>
              </a:spcBef>
            </a:pPr>
            <a:r>
              <a:rPr lang="en-US" sz="2774" u="sng">
                <a:solidFill>
                  <a:srgbClr val="000000"/>
                </a:solidFill>
                <a:latin typeface="Glacial Indifference Bold"/>
                <a:hlinkClick r:id="rId9" tooltip="https://www.hsd.state.nm.us/wp-content/uploads/CFS.pdf"/>
              </a:rPr>
              <a:t>Human Services</a:t>
            </a:r>
          </a:p>
        </p:txBody>
      </p:sp>
      <p:sp>
        <p:nvSpPr>
          <p:cNvPr id="27" name="TextBox 27"/>
          <p:cNvSpPr txBox="1"/>
          <p:nvPr/>
        </p:nvSpPr>
        <p:spPr>
          <a:xfrm>
            <a:off x="11319366" y="7367039"/>
            <a:ext cx="3353214" cy="1264779"/>
          </a:xfrm>
          <a:prstGeom prst="rect">
            <a:avLst/>
          </a:prstGeom>
        </p:spPr>
        <p:txBody>
          <a:bodyPr lIns="0" tIns="0" rIns="0" bIns="0" rtlCol="0" anchor="t">
            <a:spAutoFit/>
          </a:bodyPr>
          <a:lstStyle/>
          <a:p>
            <a:pPr algn="ctr">
              <a:lnSpc>
                <a:spcPts val="3329"/>
              </a:lnSpc>
            </a:pPr>
            <a:r>
              <a:rPr lang="en-US" sz="2774" u="sng">
                <a:solidFill>
                  <a:srgbClr val="000000"/>
                </a:solidFill>
                <a:latin typeface="Glacial Indifference Bold"/>
                <a:hlinkClick r:id="rId10" tooltip="https://edd.newmexico.gov/site-selection/county-profiles/"/>
              </a:rPr>
              <a:t>County Economic Summaries</a:t>
            </a:r>
          </a:p>
          <a:p>
            <a:pPr algn="ctr">
              <a:lnSpc>
                <a:spcPts val="3329"/>
              </a:lnSpc>
              <a:spcBef>
                <a:spcPct val="0"/>
              </a:spcBef>
            </a:pPr>
            <a:endParaRPr lang="en-US" sz="2774" u="sng">
              <a:solidFill>
                <a:srgbClr val="000000"/>
              </a:solidFill>
              <a:latin typeface="Glacial Indifference Bold"/>
              <a:hlinkClick r:id="rId10" tooltip="https://edd.newmexico.gov/site-selection/county-profiles/"/>
            </a:endParaRPr>
          </a:p>
        </p:txBody>
      </p:sp>
      <p:grpSp>
        <p:nvGrpSpPr>
          <p:cNvPr id="28" name="Group 28"/>
          <p:cNvGrpSpPr/>
          <p:nvPr/>
        </p:nvGrpSpPr>
        <p:grpSpPr>
          <a:xfrm>
            <a:off x="1499805" y="264240"/>
            <a:ext cx="3227277" cy="966546"/>
            <a:chOff x="0" y="0"/>
            <a:chExt cx="849982" cy="254563"/>
          </a:xfrm>
        </p:grpSpPr>
        <p:sp>
          <p:nvSpPr>
            <p:cNvPr id="29" name="Freeform 29"/>
            <p:cNvSpPr/>
            <p:nvPr/>
          </p:nvSpPr>
          <p:spPr>
            <a:xfrm>
              <a:off x="0" y="0"/>
              <a:ext cx="849982" cy="254563"/>
            </a:xfrm>
            <a:custGeom>
              <a:avLst/>
              <a:gdLst/>
              <a:ahLst/>
              <a:cxnLst/>
              <a:rect l="l" t="t" r="r" b="b"/>
              <a:pathLst>
                <a:path w="849982" h="254563">
                  <a:moveTo>
                    <a:pt x="0" y="0"/>
                  </a:moveTo>
                  <a:lnTo>
                    <a:pt x="849982" y="0"/>
                  </a:lnTo>
                  <a:lnTo>
                    <a:pt x="849982" y="254563"/>
                  </a:lnTo>
                  <a:lnTo>
                    <a:pt x="0" y="254563"/>
                  </a:lnTo>
                  <a:close/>
                </a:path>
              </a:pathLst>
            </a:custGeom>
            <a:solidFill>
              <a:srgbClr val="86B8EA"/>
            </a:solidFill>
          </p:spPr>
          <p:txBody>
            <a:bodyPr/>
            <a:lstStyle/>
            <a:p>
              <a:endParaRPr lang="en-US"/>
            </a:p>
          </p:txBody>
        </p:sp>
        <p:sp>
          <p:nvSpPr>
            <p:cNvPr id="30" name="TextBox 30"/>
            <p:cNvSpPr txBox="1"/>
            <p:nvPr/>
          </p:nvSpPr>
          <p:spPr>
            <a:xfrm>
              <a:off x="0" y="0"/>
              <a:ext cx="812800" cy="812800"/>
            </a:xfrm>
            <a:prstGeom prst="rect">
              <a:avLst/>
            </a:prstGeom>
          </p:spPr>
          <p:txBody>
            <a:bodyPr lIns="50800" tIns="50800" rIns="50800" bIns="50800" rtlCol="0" anchor="ctr"/>
            <a:lstStyle/>
            <a:p>
              <a:pPr algn="ctr">
                <a:lnSpc>
                  <a:spcPts val="2879"/>
                </a:lnSpc>
              </a:pPr>
              <a:endParaRPr/>
            </a:p>
          </p:txBody>
        </p:sp>
      </p:grpSp>
      <p:sp>
        <p:nvSpPr>
          <p:cNvPr id="31" name="Freeform 31"/>
          <p:cNvSpPr/>
          <p:nvPr/>
        </p:nvSpPr>
        <p:spPr>
          <a:xfrm>
            <a:off x="226224" y="119309"/>
            <a:ext cx="834223" cy="1271197"/>
          </a:xfrm>
          <a:custGeom>
            <a:avLst/>
            <a:gdLst/>
            <a:ahLst/>
            <a:cxnLst/>
            <a:rect l="l" t="t" r="r" b="b"/>
            <a:pathLst>
              <a:path w="834223" h="1271197">
                <a:moveTo>
                  <a:pt x="0" y="0"/>
                </a:moveTo>
                <a:lnTo>
                  <a:pt x="834223" y="0"/>
                </a:lnTo>
                <a:lnTo>
                  <a:pt x="834223" y="1271197"/>
                </a:lnTo>
                <a:lnTo>
                  <a:pt x="0" y="127119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32" name="TextBox 32"/>
          <p:cNvSpPr txBox="1"/>
          <p:nvPr/>
        </p:nvSpPr>
        <p:spPr>
          <a:xfrm>
            <a:off x="1499805" y="564408"/>
            <a:ext cx="3227277" cy="371475"/>
          </a:xfrm>
          <a:prstGeom prst="rect">
            <a:avLst/>
          </a:prstGeom>
        </p:spPr>
        <p:txBody>
          <a:bodyPr lIns="0" tIns="0" rIns="0" bIns="0" rtlCol="0" anchor="t">
            <a:spAutoFit/>
          </a:bodyPr>
          <a:lstStyle/>
          <a:p>
            <a:pPr algn="ctr">
              <a:lnSpc>
                <a:spcPts val="2879"/>
              </a:lnSpc>
            </a:pPr>
            <a:r>
              <a:rPr lang="en-US" sz="2400">
                <a:solidFill>
                  <a:srgbClr val="000000"/>
                </a:solidFill>
                <a:latin typeface="Glacial Indifference Bold"/>
              </a:rPr>
              <a:t>County Data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91345" y="7301141"/>
            <a:ext cx="305647" cy="303787"/>
            <a:chOff x="0" y="0"/>
            <a:chExt cx="483835" cy="480892"/>
          </a:xfrm>
        </p:grpSpPr>
        <p:sp>
          <p:nvSpPr>
            <p:cNvPr id="3" name="Freeform 3"/>
            <p:cNvSpPr/>
            <p:nvPr/>
          </p:nvSpPr>
          <p:spPr>
            <a:xfrm>
              <a:off x="0" y="0"/>
              <a:ext cx="483835" cy="480892"/>
            </a:xfrm>
            <a:custGeom>
              <a:avLst/>
              <a:gdLst/>
              <a:ahLst/>
              <a:cxnLst/>
              <a:rect l="l" t="t" r="r" b="b"/>
              <a:pathLst>
                <a:path w="483835" h="480892">
                  <a:moveTo>
                    <a:pt x="0" y="0"/>
                  </a:moveTo>
                  <a:lnTo>
                    <a:pt x="483835" y="0"/>
                  </a:lnTo>
                  <a:lnTo>
                    <a:pt x="483835" y="480892"/>
                  </a:lnTo>
                  <a:lnTo>
                    <a:pt x="0" y="480892"/>
                  </a:lnTo>
                  <a:close/>
                </a:path>
              </a:pathLst>
            </a:custGeom>
            <a:solidFill>
              <a:srgbClr val="469C95"/>
            </a:solidFill>
          </p:spPr>
          <p:txBody>
            <a:bodyPr/>
            <a:lstStyle/>
            <a:p>
              <a:endParaRPr lang="en-US"/>
            </a:p>
          </p:txBody>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359"/>
                </a:lnSpc>
              </a:pPr>
              <a:endParaRPr/>
            </a:p>
          </p:txBody>
        </p:sp>
      </p:grpSp>
      <p:grpSp>
        <p:nvGrpSpPr>
          <p:cNvPr id="5" name="Group 5"/>
          <p:cNvGrpSpPr/>
          <p:nvPr/>
        </p:nvGrpSpPr>
        <p:grpSpPr>
          <a:xfrm>
            <a:off x="1091345" y="8064029"/>
            <a:ext cx="305647" cy="303787"/>
            <a:chOff x="0" y="0"/>
            <a:chExt cx="483835" cy="480892"/>
          </a:xfrm>
        </p:grpSpPr>
        <p:sp>
          <p:nvSpPr>
            <p:cNvPr id="6" name="Freeform 6"/>
            <p:cNvSpPr/>
            <p:nvPr/>
          </p:nvSpPr>
          <p:spPr>
            <a:xfrm>
              <a:off x="0" y="0"/>
              <a:ext cx="483835" cy="480892"/>
            </a:xfrm>
            <a:custGeom>
              <a:avLst/>
              <a:gdLst/>
              <a:ahLst/>
              <a:cxnLst/>
              <a:rect l="l" t="t" r="r" b="b"/>
              <a:pathLst>
                <a:path w="483835" h="480892">
                  <a:moveTo>
                    <a:pt x="0" y="0"/>
                  </a:moveTo>
                  <a:lnTo>
                    <a:pt x="483835" y="0"/>
                  </a:lnTo>
                  <a:lnTo>
                    <a:pt x="483835" y="480892"/>
                  </a:lnTo>
                  <a:lnTo>
                    <a:pt x="0" y="480892"/>
                  </a:lnTo>
                  <a:close/>
                </a:path>
              </a:pathLst>
            </a:custGeom>
            <a:solidFill>
              <a:srgbClr val="469C95"/>
            </a:solidFill>
          </p:spPr>
          <p:txBody>
            <a:bodyPr/>
            <a:lstStyle/>
            <a:p>
              <a:endParaRPr lang="en-US"/>
            </a:p>
          </p:txBody>
        </p:sp>
        <p:sp>
          <p:nvSpPr>
            <p:cNvPr id="7" name="TextBox 7"/>
            <p:cNvSpPr txBox="1"/>
            <p:nvPr/>
          </p:nvSpPr>
          <p:spPr>
            <a:xfrm>
              <a:off x="0" y="-76200"/>
              <a:ext cx="812800" cy="889000"/>
            </a:xfrm>
            <a:prstGeom prst="rect">
              <a:avLst/>
            </a:prstGeom>
          </p:spPr>
          <p:txBody>
            <a:bodyPr lIns="50800" tIns="50800" rIns="50800" bIns="50800" rtlCol="0" anchor="ctr"/>
            <a:lstStyle/>
            <a:p>
              <a:pPr algn="ctr">
                <a:lnSpc>
                  <a:spcPts val="3359"/>
                </a:lnSpc>
              </a:pPr>
              <a:endParaRPr/>
            </a:p>
          </p:txBody>
        </p:sp>
      </p:grpSp>
      <p:grpSp>
        <p:nvGrpSpPr>
          <p:cNvPr id="8" name="Group 8"/>
          <p:cNvGrpSpPr/>
          <p:nvPr/>
        </p:nvGrpSpPr>
        <p:grpSpPr>
          <a:xfrm>
            <a:off x="1091345" y="8826917"/>
            <a:ext cx="305647" cy="303787"/>
            <a:chOff x="0" y="0"/>
            <a:chExt cx="483835" cy="480892"/>
          </a:xfrm>
        </p:grpSpPr>
        <p:sp>
          <p:nvSpPr>
            <p:cNvPr id="9" name="Freeform 9"/>
            <p:cNvSpPr/>
            <p:nvPr/>
          </p:nvSpPr>
          <p:spPr>
            <a:xfrm>
              <a:off x="0" y="0"/>
              <a:ext cx="483835" cy="480892"/>
            </a:xfrm>
            <a:custGeom>
              <a:avLst/>
              <a:gdLst/>
              <a:ahLst/>
              <a:cxnLst/>
              <a:rect l="l" t="t" r="r" b="b"/>
              <a:pathLst>
                <a:path w="483835" h="480892">
                  <a:moveTo>
                    <a:pt x="0" y="0"/>
                  </a:moveTo>
                  <a:lnTo>
                    <a:pt x="483835" y="0"/>
                  </a:lnTo>
                  <a:lnTo>
                    <a:pt x="483835" y="480892"/>
                  </a:lnTo>
                  <a:lnTo>
                    <a:pt x="0" y="480892"/>
                  </a:lnTo>
                  <a:close/>
                </a:path>
              </a:pathLst>
            </a:custGeom>
            <a:solidFill>
              <a:srgbClr val="469C95"/>
            </a:solidFill>
          </p:spPr>
          <p:txBody>
            <a:bodyPr/>
            <a:lstStyle/>
            <a:p>
              <a:endParaRPr lang="en-US"/>
            </a:p>
          </p:txBody>
        </p:sp>
        <p:sp>
          <p:nvSpPr>
            <p:cNvPr id="10" name="TextBox 10"/>
            <p:cNvSpPr txBox="1"/>
            <p:nvPr/>
          </p:nvSpPr>
          <p:spPr>
            <a:xfrm>
              <a:off x="0" y="-76200"/>
              <a:ext cx="812800" cy="889000"/>
            </a:xfrm>
            <a:prstGeom prst="rect">
              <a:avLst/>
            </a:prstGeom>
          </p:spPr>
          <p:txBody>
            <a:bodyPr lIns="50800" tIns="50800" rIns="50800" bIns="50800" rtlCol="0" anchor="ctr"/>
            <a:lstStyle/>
            <a:p>
              <a:pPr algn="ctr">
                <a:lnSpc>
                  <a:spcPts val="3359"/>
                </a:lnSpc>
              </a:pPr>
              <a:endParaRPr/>
            </a:p>
          </p:txBody>
        </p:sp>
      </p:grpSp>
      <p:grpSp>
        <p:nvGrpSpPr>
          <p:cNvPr id="11" name="Group 11"/>
          <p:cNvGrpSpPr/>
          <p:nvPr/>
        </p:nvGrpSpPr>
        <p:grpSpPr>
          <a:xfrm>
            <a:off x="1682556" y="204834"/>
            <a:ext cx="3227277" cy="966546"/>
            <a:chOff x="0" y="0"/>
            <a:chExt cx="849982" cy="254563"/>
          </a:xfrm>
        </p:grpSpPr>
        <p:sp>
          <p:nvSpPr>
            <p:cNvPr id="12" name="Freeform 12"/>
            <p:cNvSpPr/>
            <p:nvPr/>
          </p:nvSpPr>
          <p:spPr>
            <a:xfrm>
              <a:off x="0" y="0"/>
              <a:ext cx="849982" cy="254563"/>
            </a:xfrm>
            <a:custGeom>
              <a:avLst/>
              <a:gdLst/>
              <a:ahLst/>
              <a:cxnLst/>
              <a:rect l="l" t="t" r="r" b="b"/>
              <a:pathLst>
                <a:path w="849982" h="254563">
                  <a:moveTo>
                    <a:pt x="0" y="0"/>
                  </a:moveTo>
                  <a:lnTo>
                    <a:pt x="849982" y="0"/>
                  </a:lnTo>
                  <a:lnTo>
                    <a:pt x="849982" y="254563"/>
                  </a:lnTo>
                  <a:lnTo>
                    <a:pt x="0" y="254563"/>
                  </a:lnTo>
                  <a:close/>
                </a:path>
              </a:pathLst>
            </a:custGeom>
            <a:solidFill>
              <a:srgbClr val="86B8EA"/>
            </a:solidFill>
          </p:spPr>
          <p:txBody>
            <a:bodyPr/>
            <a:lstStyle/>
            <a:p>
              <a:endParaRPr lang="en-US"/>
            </a:p>
          </p:txBody>
        </p:sp>
        <p:sp>
          <p:nvSpPr>
            <p:cNvPr id="13" name="TextBox 13"/>
            <p:cNvSpPr txBox="1"/>
            <p:nvPr/>
          </p:nvSpPr>
          <p:spPr>
            <a:xfrm>
              <a:off x="0" y="0"/>
              <a:ext cx="812800" cy="812800"/>
            </a:xfrm>
            <a:prstGeom prst="rect">
              <a:avLst/>
            </a:prstGeom>
          </p:spPr>
          <p:txBody>
            <a:bodyPr lIns="50800" tIns="50800" rIns="50800" bIns="50800" rtlCol="0" anchor="ctr"/>
            <a:lstStyle/>
            <a:p>
              <a:pPr algn="ctr">
                <a:lnSpc>
                  <a:spcPts val="2879"/>
                </a:lnSpc>
              </a:pPr>
              <a:endParaRPr/>
            </a:p>
          </p:txBody>
        </p:sp>
      </p:grpSp>
      <p:sp>
        <p:nvSpPr>
          <p:cNvPr id="14" name="Freeform 14"/>
          <p:cNvSpPr/>
          <p:nvPr/>
        </p:nvSpPr>
        <p:spPr>
          <a:xfrm>
            <a:off x="120827" y="154098"/>
            <a:ext cx="1326730" cy="1068018"/>
          </a:xfrm>
          <a:custGeom>
            <a:avLst/>
            <a:gdLst/>
            <a:ahLst/>
            <a:cxnLst/>
            <a:rect l="l" t="t" r="r" b="b"/>
            <a:pathLst>
              <a:path w="1326730" h="1068018">
                <a:moveTo>
                  <a:pt x="0" y="0"/>
                </a:moveTo>
                <a:lnTo>
                  <a:pt x="1326731" y="0"/>
                </a:lnTo>
                <a:lnTo>
                  <a:pt x="1326731" y="1068018"/>
                </a:lnTo>
                <a:lnTo>
                  <a:pt x="0" y="10680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Freeform 15"/>
          <p:cNvSpPr/>
          <p:nvPr/>
        </p:nvSpPr>
        <p:spPr>
          <a:xfrm>
            <a:off x="9268614" y="3887469"/>
            <a:ext cx="7509177" cy="5966382"/>
          </a:xfrm>
          <a:custGeom>
            <a:avLst/>
            <a:gdLst/>
            <a:ahLst/>
            <a:cxnLst/>
            <a:rect l="l" t="t" r="r" b="b"/>
            <a:pathLst>
              <a:path w="7509177" h="5966382">
                <a:moveTo>
                  <a:pt x="0" y="0"/>
                </a:moveTo>
                <a:lnTo>
                  <a:pt x="7509177" y="0"/>
                </a:lnTo>
                <a:lnTo>
                  <a:pt x="7509177" y="5966383"/>
                </a:lnTo>
                <a:lnTo>
                  <a:pt x="0" y="59663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TextBox 16"/>
          <p:cNvSpPr txBox="1"/>
          <p:nvPr/>
        </p:nvSpPr>
        <p:spPr>
          <a:xfrm>
            <a:off x="1341183" y="1688442"/>
            <a:ext cx="6310416" cy="2200275"/>
          </a:xfrm>
          <a:prstGeom prst="rect">
            <a:avLst/>
          </a:prstGeom>
        </p:spPr>
        <p:txBody>
          <a:bodyPr lIns="0" tIns="0" rIns="0" bIns="0" rtlCol="0" anchor="t">
            <a:spAutoFit/>
          </a:bodyPr>
          <a:lstStyle/>
          <a:p>
            <a:pPr>
              <a:lnSpc>
                <a:spcPts val="8640"/>
              </a:lnSpc>
            </a:pPr>
            <a:r>
              <a:rPr lang="en-US" sz="7200">
                <a:solidFill>
                  <a:srgbClr val="000000"/>
                </a:solidFill>
                <a:latin typeface="Inter Bold"/>
              </a:rPr>
              <a:t>Community Level Data</a:t>
            </a:r>
          </a:p>
        </p:txBody>
      </p:sp>
      <p:sp>
        <p:nvSpPr>
          <p:cNvPr id="17" name="TextBox 17"/>
          <p:cNvSpPr txBox="1"/>
          <p:nvPr/>
        </p:nvSpPr>
        <p:spPr>
          <a:xfrm>
            <a:off x="1091345" y="5041242"/>
            <a:ext cx="5968097" cy="1466850"/>
          </a:xfrm>
          <a:prstGeom prst="rect">
            <a:avLst/>
          </a:prstGeom>
        </p:spPr>
        <p:txBody>
          <a:bodyPr lIns="0" tIns="0" rIns="0" bIns="0" rtlCol="0" anchor="t">
            <a:spAutoFit/>
          </a:bodyPr>
          <a:lstStyle/>
          <a:p>
            <a:pPr>
              <a:lnSpc>
                <a:spcPts val="3839"/>
              </a:lnSpc>
            </a:pPr>
            <a:r>
              <a:rPr lang="en-US" sz="3199">
                <a:solidFill>
                  <a:srgbClr val="000000"/>
                </a:solidFill>
                <a:latin typeface="Glacial Indifference Bold"/>
              </a:rPr>
              <a:t>New Mexico Community Data Collaborative</a:t>
            </a:r>
          </a:p>
          <a:p>
            <a:pPr>
              <a:lnSpc>
                <a:spcPts val="3839"/>
              </a:lnSpc>
            </a:pPr>
            <a:endParaRPr lang="en-US" sz="3199">
              <a:solidFill>
                <a:srgbClr val="000000"/>
              </a:solidFill>
              <a:latin typeface="Glacial Indifference Bold"/>
            </a:endParaRPr>
          </a:p>
        </p:txBody>
      </p:sp>
      <p:sp>
        <p:nvSpPr>
          <p:cNvPr id="18" name="TextBox 18"/>
          <p:cNvSpPr txBox="1"/>
          <p:nvPr/>
        </p:nvSpPr>
        <p:spPr>
          <a:xfrm>
            <a:off x="1815427" y="6965911"/>
            <a:ext cx="5086826" cy="669987"/>
          </a:xfrm>
          <a:prstGeom prst="rect">
            <a:avLst/>
          </a:prstGeom>
        </p:spPr>
        <p:txBody>
          <a:bodyPr lIns="0" tIns="0" rIns="0" bIns="0" rtlCol="0" anchor="t">
            <a:spAutoFit/>
          </a:bodyPr>
          <a:lstStyle/>
          <a:p>
            <a:pPr>
              <a:lnSpc>
                <a:spcPts val="6008"/>
              </a:lnSpc>
            </a:pPr>
            <a:r>
              <a:rPr lang="en-US" sz="2403" u="sng" spc="-48">
                <a:solidFill>
                  <a:srgbClr val="000000"/>
                </a:solidFill>
                <a:latin typeface="Glacial Indifference Bold"/>
                <a:hlinkClick r:id="rId6" tooltip="https://sharenm.org/county-resources"/>
              </a:rPr>
              <a:t>County pages</a:t>
            </a:r>
          </a:p>
        </p:txBody>
      </p:sp>
      <p:sp>
        <p:nvSpPr>
          <p:cNvPr id="19" name="TextBox 19"/>
          <p:cNvSpPr txBox="1"/>
          <p:nvPr/>
        </p:nvSpPr>
        <p:spPr>
          <a:xfrm>
            <a:off x="8696144" y="1598619"/>
            <a:ext cx="8990783" cy="2209800"/>
          </a:xfrm>
          <a:prstGeom prst="rect">
            <a:avLst/>
          </a:prstGeom>
        </p:spPr>
        <p:txBody>
          <a:bodyPr lIns="0" tIns="0" rIns="0" bIns="0" rtlCol="0" anchor="t">
            <a:spAutoFit/>
          </a:bodyPr>
          <a:lstStyle/>
          <a:p>
            <a:pPr>
              <a:lnSpc>
                <a:spcPts val="2520"/>
              </a:lnSpc>
            </a:pPr>
            <a:r>
              <a:rPr lang="en-US" sz="2100">
                <a:solidFill>
                  <a:srgbClr val="000000"/>
                </a:solidFill>
                <a:latin typeface="Glacial Indifference"/>
              </a:rPr>
              <a:t>The New Mexico Community Data Collaborative is a good source for community-level data in the CS needs assessment. </a:t>
            </a:r>
            <a:r>
              <a:rPr lang="en-US" sz="2100">
                <a:solidFill>
                  <a:srgbClr val="000000"/>
                </a:solidFill>
                <a:latin typeface="Glacial Indifference Light"/>
              </a:rPr>
              <a:t>The New Mexico Community Data Collaborative supports information about socio-demographic conditions, health and education outcomes, early childhood resources and risks, data about food access and hunger, and multiple social issues in our state. With over 1000 indicators at the neighborhood level.</a:t>
            </a:r>
          </a:p>
          <a:p>
            <a:pPr>
              <a:lnSpc>
                <a:spcPts val="2520"/>
              </a:lnSpc>
            </a:pPr>
            <a:endParaRPr lang="en-US" sz="2100">
              <a:solidFill>
                <a:srgbClr val="000000"/>
              </a:solidFill>
              <a:latin typeface="Glacial Indifference Light"/>
            </a:endParaRPr>
          </a:p>
        </p:txBody>
      </p:sp>
      <p:sp>
        <p:nvSpPr>
          <p:cNvPr id="20" name="TextBox 20"/>
          <p:cNvSpPr txBox="1"/>
          <p:nvPr/>
        </p:nvSpPr>
        <p:spPr>
          <a:xfrm>
            <a:off x="1815427" y="7728260"/>
            <a:ext cx="5086826" cy="669987"/>
          </a:xfrm>
          <a:prstGeom prst="rect">
            <a:avLst/>
          </a:prstGeom>
        </p:spPr>
        <p:txBody>
          <a:bodyPr lIns="0" tIns="0" rIns="0" bIns="0" rtlCol="0" anchor="t">
            <a:spAutoFit/>
          </a:bodyPr>
          <a:lstStyle/>
          <a:p>
            <a:pPr>
              <a:lnSpc>
                <a:spcPts val="6008"/>
              </a:lnSpc>
            </a:pPr>
            <a:r>
              <a:rPr lang="en-US" sz="2403" u="sng" spc="-48">
                <a:solidFill>
                  <a:srgbClr val="000000"/>
                </a:solidFill>
                <a:latin typeface="Glacial Indifference Bold"/>
                <a:hlinkClick r:id="rId7" tooltip="https://sharenm.org/nm-resources"/>
              </a:rPr>
              <a:t>Resource directory</a:t>
            </a:r>
          </a:p>
        </p:txBody>
      </p:sp>
      <p:sp>
        <p:nvSpPr>
          <p:cNvPr id="21" name="TextBox 21"/>
          <p:cNvSpPr txBox="1"/>
          <p:nvPr/>
        </p:nvSpPr>
        <p:spPr>
          <a:xfrm>
            <a:off x="1815427" y="8491148"/>
            <a:ext cx="5086826" cy="669987"/>
          </a:xfrm>
          <a:prstGeom prst="rect">
            <a:avLst/>
          </a:prstGeom>
        </p:spPr>
        <p:txBody>
          <a:bodyPr lIns="0" tIns="0" rIns="0" bIns="0" rtlCol="0" anchor="t">
            <a:spAutoFit/>
          </a:bodyPr>
          <a:lstStyle/>
          <a:p>
            <a:pPr>
              <a:lnSpc>
                <a:spcPts val="6008"/>
              </a:lnSpc>
            </a:pPr>
            <a:r>
              <a:rPr lang="en-US" sz="2403" u="sng" spc="-48">
                <a:solidFill>
                  <a:srgbClr val="000000"/>
                </a:solidFill>
                <a:latin typeface="Glacial Indifference Bold"/>
                <a:hlinkClick r:id="rId8" tooltip="https://sharenm.org/social-initiatives"/>
              </a:rPr>
              <a:t>Social initiatives</a:t>
            </a:r>
          </a:p>
        </p:txBody>
      </p:sp>
      <p:sp>
        <p:nvSpPr>
          <p:cNvPr id="22" name="TextBox 22"/>
          <p:cNvSpPr txBox="1"/>
          <p:nvPr/>
        </p:nvSpPr>
        <p:spPr>
          <a:xfrm>
            <a:off x="1028700" y="6253380"/>
            <a:ext cx="6935381" cy="617281"/>
          </a:xfrm>
          <a:prstGeom prst="rect">
            <a:avLst/>
          </a:prstGeom>
        </p:spPr>
        <p:txBody>
          <a:bodyPr lIns="0" tIns="0" rIns="0" bIns="0" rtlCol="0" anchor="t">
            <a:spAutoFit/>
          </a:bodyPr>
          <a:lstStyle/>
          <a:p>
            <a:pPr>
              <a:lnSpc>
                <a:spcPts val="5508"/>
              </a:lnSpc>
            </a:pPr>
            <a:r>
              <a:rPr lang="en-US" sz="2203" spc="-44">
                <a:solidFill>
                  <a:srgbClr val="000000"/>
                </a:solidFill>
                <a:latin typeface="Glacial Indifference"/>
              </a:rPr>
              <a:t>Explore the NM Community Data Collaborative: </a:t>
            </a:r>
          </a:p>
        </p:txBody>
      </p:sp>
      <p:sp>
        <p:nvSpPr>
          <p:cNvPr id="23" name="TextBox 23"/>
          <p:cNvSpPr txBox="1"/>
          <p:nvPr/>
        </p:nvSpPr>
        <p:spPr>
          <a:xfrm>
            <a:off x="1682556" y="356955"/>
            <a:ext cx="3227277" cy="733425"/>
          </a:xfrm>
          <a:prstGeom prst="rect">
            <a:avLst/>
          </a:prstGeom>
        </p:spPr>
        <p:txBody>
          <a:bodyPr lIns="0" tIns="0" rIns="0" bIns="0" rtlCol="0" anchor="t">
            <a:spAutoFit/>
          </a:bodyPr>
          <a:lstStyle/>
          <a:p>
            <a:pPr algn="ctr">
              <a:lnSpc>
                <a:spcPts val="2879"/>
              </a:lnSpc>
            </a:pPr>
            <a:r>
              <a:rPr lang="en-US" sz="2400">
                <a:solidFill>
                  <a:srgbClr val="000000"/>
                </a:solidFill>
                <a:latin typeface="Glacial Indifference Bold"/>
              </a:rPr>
              <a:t>Community Level </a:t>
            </a:r>
          </a:p>
          <a:p>
            <a:pPr algn="ctr">
              <a:lnSpc>
                <a:spcPts val="2879"/>
              </a:lnSpc>
            </a:pPr>
            <a:r>
              <a:rPr lang="en-US" sz="2400">
                <a:solidFill>
                  <a:srgbClr val="000000"/>
                </a:solidFill>
                <a:latin typeface="Glacial Indifference Bold"/>
              </a:rPr>
              <a:t>Data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9988" y="176483"/>
            <a:ext cx="4635178" cy="1168505"/>
            <a:chOff x="0" y="0"/>
            <a:chExt cx="6180238" cy="1558006"/>
          </a:xfrm>
        </p:grpSpPr>
        <p:grpSp>
          <p:nvGrpSpPr>
            <p:cNvPr id="3" name="Group 3"/>
            <p:cNvGrpSpPr/>
            <p:nvPr/>
          </p:nvGrpSpPr>
          <p:grpSpPr>
            <a:xfrm>
              <a:off x="1877202" y="134639"/>
              <a:ext cx="4303036" cy="1288728"/>
              <a:chOff x="0" y="0"/>
              <a:chExt cx="849982" cy="254563"/>
            </a:xfrm>
          </p:grpSpPr>
          <p:sp>
            <p:nvSpPr>
              <p:cNvPr id="4" name="Freeform 4"/>
              <p:cNvSpPr/>
              <p:nvPr/>
            </p:nvSpPr>
            <p:spPr>
              <a:xfrm>
                <a:off x="0" y="0"/>
                <a:ext cx="849982" cy="254563"/>
              </a:xfrm>
              <a:custGeom>
                <a:avLst/>
                <a:gdLst/>
                <a:ahLst/>
                <a:cxnLst/>
                <a:rect l="l" t="t" r="r" b="b"/>
                <a:pathLst>
                  <a:path w="849982" h="254563">
                    <a:moveTo>
                      <a:pt x="0" y="0"/>
                    </a:moveTo>
                    <a:lnTo>
                      <a:pt x="849982" y="0"/>
                    </a:lnTo>
                    <a:lnTo>
                      <a:pt x="849982" y="254563"/>
                    </a:lnTo>
                    <a:lnTo>
                      <a:pt x="0" y="254563"/>
                    </a:lnTo>
                    <a:close/>
                  </a:path>
                </a:pathLst>
              </a:custGeom>
              <a:solidFill>
                <a:srgbClr val="86B8EA"/>
              </a:solidFill>
            </p:spPr>
            <p:txBody>
              <a:bodyPr/>
              <a:lstStyle/>
              <a:p>
                <a:endParaRPr lang="en-US"/>
              </a:p>
            </p:txBody>
          </p:sp>
          <p:sp>
            <p:nvSpPr>
              <p:cNvPr id="5" name="TextBox 5"/>
              <p:cNvSpPr txBox="1"/>
              <p:nvPr/>
            </p:nvSpPr>
            <p:spPr>
              <a:xfrm>
                <a:off x="0" y="0"/>
                <a:ext cx="812800" cy="812800"/>
              </a:xfrm>
              <a:prstGeom prst="rect">
                <a:avLst/>
              </a:prstGeom>
            </p:spPr>
            <p:txBody>
              <a:bodyPr lIns="50800" tIns="50800" rIns="50800" bIns="50800" rtlCol="0" anchor="ctr"/>
              <a:lstStyle/>
              <a:p>
                <a:pPr algn="ctr">
                  <a:lnSpc>
                    <a:spcPts val="2879"/>
                  </a:lnSpc>
                </a:pPr>
                <a:endParaRPr/>
              </a:p>
            </p:txBody>
          </p:sp>
        </p:grpSp>
        <p:sp>
          <p:nvSpPr>
            <p:cNvPr id="6" name="Freeform 6"/>
            <p:cNvSpPr/>
            <p:nvPr/>
          </p:nvSpPr>
          <p:spPr>
            <a:xfrm>
              <a:off x="0" y="0"/>
              <a:ext cx="1563871" cy="1558006"/>
            </a:xfrm>
            <a:custGeom>
              <a:avLst/>
              <a:gdLst/>
              <a:ahLst/>
              <a:cxnLst/>
              <a:rect l="l" t="t" r="r" b="b"/>
              <a:pathLst>
                <a:path w="1563871" h="1558006">
                  <a:moveTo>
                    <a:pt x="0" y="0"/>
                  </a:moveTo>
                  <a:lnTo>
                    <a:pt x="1563871" y="0"/>
                  </a:lnTo>
                  <a:lnTo>
                    <a:pt x="1563871" y="1558006"/>
                  </a:lnTo>
                  <a:lnTo>
                    <a:pt x="0" y="15580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1877202" y="290314"/>
              <a:ext cx="4303036" cy="974725"/>
            </a:xfrm>
            <a:prstGeom prst="rect">
              <a:avLst/>
            </a:prstGeom>
          </p:spPr>
          <p:txBody>
            <a:bodyPr lIns="0" tIns="0" rIns="0" bIns="0" rtlCol="0" anchor="t">
              <a:spAutoFit/>
            </a:bodyPr>
            <a:lstStyle/>
            <a:p>
              <a:pPr algn="ctr">
                <a:lnSpc>
                  <a:spcPts val="2879"/>
                </a:lnSpc>
              </a:pPr>
              <a:r>
                <a:rPr lang="en-US" sz="2400">
                  <a:solidFill>
                    <a:srgbClr val="000000"/>
                  </a:solidFill>
                  <a:latin typeface="Glacial Indifference Bold"/>
                </a:rPr>
                <a:t>Partner and Organization Data</a:t>
              </a:r>
            </a:p>
          </p:txBody>
        </p:sp>
      </p:grpSp>
      <p:sp>
        <p:nvSpPr>
          <p:cNvPr id="8" name="Freeform 8"/>
          <p:cNvSpPr/>
          <p:nvPr/>
        </p:nvSpPr>
        <p:spPr>
          <a:xfrm>
            <a:off x="11176000" y="2914202"/>
            <a:ext cx="5949244" cy="5949244"/>
          </a:xfrm>
          <a:custGeom>
            <a:avLst/>
            <a:gdLst/>
            <a:ahLst/>
            <a:cxnLst/>
            <a:rect l="l" t="t" r="r" b="b"/>
            <a:pathLst>
              <a:path w="5949244" h="5949244">
                <a:moveTo>
                  <a:pt x="0" y="0"/>
                </a:moveTo>
                <a:lnTo>
                  <a:pt x="5949244" y="0"/>
                </a:lnTo>
                <a:lnTo>
                  <a:pt x="5949244" y="5949245"/>
                </a:lnTo>
                <a:lnTo>
                  <a:pt x="0" y="59492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9" name="Group 9"/>
          <p:cNvGrpSpPr/>
          <p:nvPr/>
        </p:nvGrpSpPr>
        <p:grpSpPr>
          <a:xfrm>
            <a:off x="443013" y="2870309"/>
            <a:ext cx="9764242" cy="1282646"/>
            <a:chOff x="0" y="0"/>
            <a:chExt cx="2063005" cy="271000"/>
          </a:xfrm>
        </p:grpSpPr>
        <p:sp>
          <p:nvSpPr>
            <p:cNvPr id="10" name="Freeform 10"/>
            <p:cNvSpPr/>
            <p:nvPr/>
          </p:nvSpPr>
          <p:spPr>
            <a:xfrm>
              <a:off x="0" y="0"/>
              <a:ext cx="2063005" cy="271000"/>
            </a:xfrm>
            <a:custGeom>
              <a:avLst/>
              <a:gdLst/>
              <a:ahLst/>
              <a:cxnLst/>
              <a:rect l="l" t="t" r="r" b="b"/>
              <a:pathLst>
                <a:path w="2063005" h="271000">
                  <a:moveTo>
                    <a:pt x="0" y="0"/>
                  </a:moveTo>
                  <a:lnTo>
                    <a:pt x="2063005" y="0"/>
                  </a:lnTo>
                  <a:lnTo>
                    <a:pt x="2063005" y="271000"/>
                  </a:lnTo>
                  <a:lnTo>
                    <a:pt x="0" y="271000"/>
                  </a:lnTo>
                  <a:close/>
                </a:path>
              </a:pathLst>
            </a:custGeom>
            <a:solidFill>
              <a:srgbClr val="469C95"/>
            </a:solidFill>
          </p:spPr>
          <p:txBody>
            <a:bodyPr/>
            <a:lstStyle/>
            <a:p>
              <a:endParaRPr lang="en-US"/>
            </a:p>
          </p:txBody>
        </p:sp>
        <p:sp>
          <p:nvSpPr>
            <p:cNvPr id="11" name="TextBox 11"/>
            <p:cNvSpPr txBox="1"/>
            <p:nvPr/>
          </p:nvSpPr>
          <p:spPr>
            <a:xfrm>
              <a:off x="0" y="0"/>
              <a:ext cx="812800" cy="812800"/>
            </a:xfrm>
            <a:prstGeom prst="rect">
              <a:avLst/>
            </a:prstGeom>
          </p:spPr>
          <p:txBody>
            <a:bodyPr lIns="50800" tIns="50800" rIns="50800" bIns="50800" rtlCol="0" anchor="ctr"/>
            <a:lstStyle/>
            <a:p>
              <a:pPr algn="ctr">
                <a:lnSpc>
                  <a:spcPts val="2879"/>
                </a:lnSpc>
              </a:pPr>
              <a:endParaRPr/>
            </a:p>
          </p:txBody>
        </p:sp>
      </p:grpSp>
      <p:grpSp>
        <p:nvGrpSpPr>
          <p:cNvPr id="12" name="Group 12"/>
          <p:cNvGrpSpPr/>
          <p:nvPr/>
        </p:nvGrpSpPr>
        <p:grpSpPr>
          <a:xfrm>
            <a:off x="443013" y="4606179"/>
            <a:ext cx="9764242" cy="1282646"/>
            <a:chOff x="0" y="0"/>
            <a:chExt cx="2063005" cy="271000"/>
          </a:xfrm>
        </p:grpSpPr>
        <p:sp>
          <p:nvSpPr>
            <p:cNvPr id="13" name="Freeform 13"/>
            <p:cNvSpPr/>
            <p:nvPr/>
          </p:nvSpPr>
          <p:spPr>
            <a:xfrm>
              <a:off x="0" y="0"/>
              <a:ext cx="2063005" cy="271000"/>
            </a:xfrm>
            <a:custGeom>
              <a:avLst/>
              <a:gdLst/>
              <a:ahLst/>
              <a:cxnLst/>
              <a:rect l="l" t="t" r="r" b="b"/>
              <a:pathLst>
                <a:path w="2063005" h="271000">
                  <a:moveTo>
                    <a:pt x="0" y="0"/>
                  </a:moveTo>
                  <a:lnTo>
                    <a:pt x="2063005" y="0"/>
                  </a:lnTo>
                  <a:lnTo>
                    <a:pt x="2063005" y="271000"/>
                  </a:lnTo>
                  <a:lnTo>
                    <a:pt x="0" y="271000"/>
                  </a:lnTo>
                  <a:close/>
                </a:path>
              </a:pathLst>
            </a:custGeom>
            <a:solidFill>
              <a:srgbClr val="469C95"/>
            </a:solidFill>
          </p:spPr>
          <p:txBody>
            <a:bodyPr/>
            <a:lstStyle/>
            <a:p>
              <a:endParaRPr lang="en-US"/>
            </a:p>
          </p:txBody>
        </p:sp>
        <p:sp>
          <p:nvSpPr>
            <p:cNvPr id="14" name="TextBox 14"/>
            <p:cNvSpPr txBox="1"/>
            <p:nvPr/>
          </p:nvSpPr>
          <p:spPr>
            <a:xfrm>
              <a:off x="0" y="0"/>
              <a:ext cx="812800" cy="812800"/>
            </a:xfrm>
            <a:prstGeom prst="rect">
              <a:avLst/>
            </a:prstGeom>
          </p:spPr>
          <p:txBody>
            <a:bodyPr lIns="50800" tIns="50800" rIns="50800" bIns="50800" rtlCol="0" anchor="ctr"/>
            <a:lstStyle/>
            <a:p>
              <a:pPr algn="ctr">
                <a:lnSpc>
                  <a:spcPts val="2879"/>
                </a:lnSpc>
              </a:pPr>
              <a:endParaRPr/>
            </a:p>
          </p:txBody>
        </p:sp>
      </p:grpSp>
      <p:grpSp>
        <p:nvGrpSpPr>
          <p:cNvPr id="15" name="Group 15"/>
          <p:cNvGrpSpPr/>
          <p:nvPr/>
        </p:nvGrpSpPr>
        <p:grpSpPr>
          <a:xfrm>
            <a:off x="443013" y="6340016"/>
            <a:ext cx="9764242" cy="1282646"/>
            <a:chOff x="0" y="0"/>
            <a:chExt cx="2063005" cy="271000"/>
          </a:xfrm>
        </p:grpSpPr>
        <p:sp>
          <p:nvSpPr>
            <p:cNvPr id="16" name="Freeform 16"/>
            <p:cNvSpPr/>
            <p:nvPr/>
          </p:nvSpPr>
          <p:spPr>
            <a:xfrm>
              <a:off x="0" y="0"/>
              <a:ext cx="2063005" cy="271000"/>
            </a:xfrm>
            <a:custGeom>
              <a:avLst/>
              <a:gdLst/>
              <a:ahLst/>
              <a:cxnLst/>
              <a:rect l="l" t="t" r="r" b="b"/>
              <a:pathLst>
                <a:path w="2063005" h="271000">
                  <a:moveTo>
                    <a:pt x="0" y="0"/>
                  </a:moveTo>
                  <a:lnTo>
                    <a:pt x="2063005" y="0"/>
                  </a:lnTo>
                  <a:lnTo>
                    <a:pt x="2063005" y="271000"/>
                  </a:lnTo>
                  <a:lnTo>
                    <a:pt x="0" y="271000"/>
                  </a:lnTo>
                  <a:close/>
                </a:path>
              </a:pathLst>
            </a:custGeom>
            <a:solidFill>
              <a:srgbClr val="469C95"/>
            </a:solidFill>
          </p:spPr>
          <p:txBody>
            <a:bodyPr/>
            <a:lstStyle/>
            <a:p>
              <a:endParaRPr lang="en-US"/>
            </a:p>
          </p:txBody>
        </p:sp>
        <p:sp>
          <p:nvSpPr>
            <p:cNvPr id="17" name="TextBox 17"/>
            <p:cNvSpPr txBox="1"/>
            <p:nvPr/>
          </p:nvSpPr>
          <p:spPr>
            <a:xfrm>
              <a:off x="0" y="0"/>
              <a:ext cx="812800" cy="812800"/>
            </a:xfrm>
            <a:prstGeom prst="rect">
              <a:avLst/>
            </a:prstGeom>
          </p:spPr>
          <p:txBody>
            <a:bodyPr lIns="50800" tIns="50800" rIns="50800" bIns="50800" rtlCol="0" anchor="ctr"/>
            <a:lstStyle/>
            <a:p>
              <a:pPr algn="ctr">
                <a:lnSpc>
                  <a:spcPts val="2879"/>
                </a:lnSpc>
              </a:pPr>
              <a:endParaRPr/>
            </a:p>
          </p:txBody>
        </p:sp>
      </p:grpSp>
      <p:grpSp>
        <p:nvGrpSpPr>
          <p:cNvPr id="18" name="Group 18"/>
          <p:cNvGrpSpPr/>
          <p:nvPr/>
        </p:nvGrpSpPr>
        <p:grpSpPr>
          <a:xfrm>
            <a:off x="443013" y="8073853"/>
            <a:ext cx="9764242" cy="1282646"/>
            <a:chOff x="0" y="0"/>
            <a:chExt cx="2063005" cy="271000"/>
          </a:xfrm>
        </p:grpSpPr>
        <p:sp>
          <p:nvSpPr>
            <p:cNvPr id="19" name="Freeform 19"/>
            <p:cNvSpPr/>
            <p:nvPr/>
          </p:nvSpPr>
          <p:spPr>
            <a:xfrm>
              <a:off x="0" y="0"/>
              <a:ext cx="2063005" cy="271000"/>
            </a:xfrm>
            <a:custGeom>
              <a:avLst/>
              <a:gdLst/>
              <a:ahLst/>
              <a:cxnLst/>
              <a:rect l="l" t="t" r="r" b="b"/>
              <a:pathLst>
                <a:path w="2063005" h="271000">
                  <a:moveTo>
                    <a:pt x="0" y="0"/>
                  </a:moveTo>
                  <a:lnTo>
                    <a:pt x="2063005" y="0"/>
                  </a:lnTo>
                  <a:lnTo>
                    <a:pt x="2063005" y="271000"/>
                  </a:lnTo>
                  <a:lnTo>
                    <a:pt x="0" y="271000"/>
                  </a:lnTo>
                  <a:close/>
                </a:path>
              </a:pathLst>
            </a:custGeom>
            <a:solidFill>
              <a:srgbClr val="469C95"/>
            </a:solidFill>
          </p:spPr>
          <p:txBody>
            <a:bodyPr/>
            <a:lstStyle/>
            <a:p>
              <a:endParaRPr lang="en-US"/>
            </a:p>
          </p:txBody>
        </p:sp>
        <p:sp>
          <p:nvSpPr>
            <p:cNvPr id="20" name="TextBox 20"/>
            <p:cNvSpPr txBox="1"/>
            <p:nvPr/>
          </p:nvSpPr>
          <p:spPr>
            <a:xfrm>
              <a:off x="0" y="0"/>
              <a:ext cx="812800" cy="812800"/>
            </a:xfrm>
            <a:prstGeom prst="rect">
              <a:avLst/>
            </a:prstGeom>
          </p:spPr>
          <p:txBody>
            <a:bodyPr lIns="50800" tIns="50800" rIns="50800" bIns="50800" rtlCol="0" anchor="ctr"/>
            <a:lstStyle/>
            <a:p>
              <a:pPr algn="ctr">
                <a:lnSpc>
                  <a:spcPts val="2879"/>
                </a:lnSpc>
              </a:pPr>
              <a:endParaRPr/>
            </a:p>
          </p:txBody>
        </p:sp>
      </p:grpSp>
      <p:sp>
        <p:nvSpPr>
          <p:cNvPr id="21" name="Freeform 21"/>
          <p:cNvSpPr/>
          <p:nvPr/>
        </p:nvSpPr>
        <p:spPr>
          <a:xfrm>
            <a:off x="8849710" y="3151542"/>
            <a:ext cx="720180" cy="720180"/>
          </a:xfrm>
          <a:custGeom>
            <a:avLst/>
            <a:gdLst/>
            <a:ahLst/>
            <a:cxnLst/>
            <a:rect l="l" t="t" r="r" b="b"/>
            <a:pathLst>
              <a:path w="720180" h="720180">
                <a:moveTo>
                  <a:pt x="0" y="0"/>
                </a:moveTo>
                <a:lnTo>
                  <a:pt x="720180" y="0"/>
                </a:lnTo>
                <a:lnTo>
                  <a:pt x="720180" y="720180"/>
                </a:lnTo>
                <a:lnTo>
                  <a:pt x="0" y="7201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2" name="Freeform 22"/>
          <p:cNvSpPr/>
          <p:nvPr/>
        </p:nvSpPr>
        <p:spPr>
          <a:xfrm>
            <a:off x="8849710" y="4887412"/>
            <a:ext cx="720180" cy="720180"/>
          </a:xfrm>
          <a:custGeom>
            <a:avLst/>
            <a:gdLst/>
            <a:ahLst/>
            <a:cxnLst/>
            <a:rect l="l" t="t" r="r" b="b"/>
            <a:pathLst>
              <a:path w="720180" h="720180">
                <a:moveTo>
                  <a:pt x="0" y="0"/>
                </a:moveTo>
                <a:lnTo>
                  <a:pt x="720180" y="0"/>
                </a:lnTo>
                <a:lnTo>
                  <a:pt x="720180" y="720180"/>
                </a:lnTo>
                <a:lnTo>
                  <a:pt x="0" y="7201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3" name="Freeform 23"/>
          <p:cNvSpPr/>
          <p:nvPr/>
        </p:nvSpPr>
        <p:spPr>
          <a:xfrm>
            <a:off x="8849710" y="6622239"/>
            <a:ext cx="720180" cy="720180"/>
          </a:xfrm>
          <a:custGeom>
            <a:avLst/>
            <a:gdLst/>
            <a:ahLst/>
            <a:cxnLst/>
            <a:rect l="l" t="t" r="r" b="b"/>
            <a:pathLst>
              <a:path w="720180" h="720180">
                <a:moveTo>
                  <a:pt x="0" y="0"/>
                </a:moveTo>
                <a:lnTo>
                  <a:pt x="720180" y="0"/>
                </a:lnTo>
                <a:lnTo>
                  <a:pt x="720180" y="720180"/>
                </a:lnTo>
                <a:lnTo>
                  <a:pt x="0" y="7201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4" name="Freeform 24"/>
          <p:cNvSpPr/>
          <p:nvPr/>
        </p:nvSpPr>
        <p:spPr>
          <a:xfrm>
            <a:off x="8849710" y="8367876"/>
            <a:ext cx="720180" cy="720180"/>
          </a:xfrm>
          <a:custGeom>
            <a:avLst/>
            <a:gdLst/>
            <a:ahLst/>
            <a:cxnLst/>
            <a:rect l="l" t="t" r="r" b="b"/>
            <a:pathLst>
              <a:path w="720180" h="720180">
                <a:moveTo>
                  <a:pt x="0" y="0"/>
                </a:moveTo>
                <a:lnTo>
                  <a:pt x="720180" y="0"/>
                </a:lnTo>
                <a:lnTo>
                  <a:pt x="720180" y="720179"/>
                </a:lnTo>
                <a:lnTo>
                  <a:pt x="0" y="7201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5" name="TextBox 25"/>
          <p:cNvSpPr txBox="1"/>
          <p:nvPr/>
        </p:nvSpPr>
        <p:spPr>
          <a:xfrm>
            <a:off x="1243200" y="3091704"/>
            <a:ext cx="7061908" cy="866775"/>
          </a:xfrm>
          <a:prstGeom prst="rect">
            <a:avLst/>
          </a:prstGeom>
        </p:spPr>
        <p:txBody>
          <a:bodyPr lIns="0" tIns="0" rIns="0" bIns="0" rtlCol="0" anchor="t">
            <a:spAutoFit/>
          </a:bodyPr>
          <a:lstStyle/>
          <a:p>
            <a:pPr>
              <a:lnSpc>
                <a:spcPts val="2270"/>
              </a:lnSpc>
              <a:spcBef>
                <a:spcPct val="0"/>
              </a:spcBef>
            </a:pPr>
            <a:r>
              <a:rPr lang="en-US" sz="1891">
                <a:solidFill>
                  <a:srgbClr val="000000"/>
                </a:solidFill>
                <a:latin typeface="Glacial Indifference Bold"/>
              </a:rPr>
              <a:t>Is there a specific type of data you are looking for? If so, search for local organizations (non-profits, businesses, etc.) that may be experts on that topic.</a:t>
            </a:r>
          </a:p>
        </p:txBody>
      </p:sp>
      <p:sp>
        <p:nvSpPr>
          <p:cNvPr id="26" name="TextBox 26"/>
          <p:cNvSpPr txBox="1"/>
          <p:nvPr/>
        </p:nvSpPr>
        <p:spPr>
          <a:xfrm>
            <a:off x="922073" y="1641584"/>
            <a:ext cx="16675894" cy="771525"/>
          </a:xfrm>
          <a:prstGeom prst="rect">
            <a:avLst/>
          </a:prstGeom>
        </p:spPr>
        <p:txBody>
          <a:bodyPr lIns="0" tIns="0" rIns="0" bIns="0" rtlCol="0" anchor="t">
            <a:spAutoFit/>
          </a:bodyPr>
          <a:lstStyle/>
          <a:p>
            <a:pPr>
              <a:lnSpc>
                <a:spcPts val="6000"/>
              </a:lnSpc>
            </a:pPr>
            <a:r>
              <a:rPr lang="en-US" sz="5000">
                <a:solidFill>
                  <a:srgbClr val="000000"/>
                </a:solidFill>
                <a:latin typeface="Inter Bold"/>
              </a:rPr>
              <a:t>Gathering data from local partners &amp; organizations</a:t>
            </a:r>
          </a:p>
        </p:txBody>
      </p:sp>
      <p:sp>
        <p:nvSpPr>
          <p:cNvPr id="27" name="TextBox 27"/>
          <p:cNvSpPr txBox="1"/>
          <p:nvPr/>
        </p:nvSpPr>
        <p:spPr>
          <a:xfrm>
            <a:off x="1243200" y="4940253"/>
            <a:ext cx="7061908" cy="581025"/>
          </a:xfrm>
          <a:prstGeom prst="rect">
            <a:avLst/>
          </a:prstGeom>
        </p:spPr>
        <p:txBody>
          <a:bodyPr lIns="0" tIns="0" rIns="0" bIns="0" rtlCol="0" anchor="t">
            <a:spAutoFit/>
          </a:bodyPr>
          <a:lstStyle/>
          <a:p>
            <a:pPr>
              <a:lnSpc>
                <a:spcPts val="2270"/>
              </a:lnSpc>
              <a:spcBef>
                <a:spcPct val="0"/>
              </a:spcBef>
            </a:pPr>
            <a:r>
              <a:rPr lang="en-US" sz="1891">
                <a:solidFill>
                  <a:srgbClr val="000000"/>
                </a:solidFill>
                <a:latin typeface="Glacial Indifference Bold"/>
              </a:rPr>
              <a:t>Consider your current partners. Has the SBLT reached out to gather any data they might collect? </a:t>
            </a:r>
          </a:p>
        </p:txBody>
      </p:sp>
      <p:sp>
        <p:nvSpPr>
          <p:cNvPr id="28" name="TextBox 28"/>
          <p:cNvSpPr txBox="1"/>
          <p:nvPr/>
        </p:nvSpPr>
        <p:spPr>
          <a:xfrm>
            <a:off x="1243200" y="6679400"/>
            <a:ext cx="7061908" cy="581025"/>
          </a:xfrm>
          <a:prstGeom prst="rect">
            <a:avLst/>
          </a:prstGeom>
        </p:spPr>
        <p:txBody>
          <a:bodyPr lIns="0" tIns="0" rIns="0" bIns="0" rtlCol="0" anchor="t">
            <a:spAutoFit/>
          </a:bodyPr>
          <a:lstStyle/>
          <a:p>
            <a:pPr>
              <a:lnSpc>
                <a:spcPts val="2270"/>
              </a:lnSpc>
              <a:spcBef>
                <a:spcPct val="0"/>
              </a:spcBef>
            </a:pPr>
            <a:r>
              <a:rPr lang="en-US" sz="1891">
                <a:solidFill>
                  <a:srgbClr val="000000"/>
                </a:solidFill>
                <a:latin typeface="Glacial Indifference Bold"/>
              </a:rPr>
              <a:t>Search your local area for any non-profits, health orgs, businesses, etc. Inquire if they collect any local data. </a:t>
            </a:r>
          </a:p>
        </p:txBody>
      </p:sp>
      <p:sp>
        <p:nvSpPr>
          <p:cNvPr id="29" name="TextBox 29"/>
          <p:cNvSpPr txBox="1"/>
          <p:nvPr/>
        </p:nvSpPr>
        <p:spPr>
          <a:xfrm>
            <a:off x="1243200" y="8358351"/>
            <a:ext cx="7061908" cy="581025"/>
          </a:xfrm>
          <a:prstGeom prst="rect">
            <a:avLst/>
          </a:prstGeom>
        </p:spPr>
        <p:txBody>
          <a:bodyPr lIns="0" tIns="0" rIns="0" bIns="0" rtlCol="0" anchor="t">
            <a:spAutoFit/>
          </a:bodyPr>
          <a:lstStyle/>
          <a:p>
            <a:pPr>
              <a:lnSpc>
                <a:spcPts val="2270"/>
              </a:lnSpc>
              <a:spcBef>
                <a:spcPct val="0"/>
              </a:spcBef>
            </a:pPr>
            <a:r>
              <a:rPr lang="en-US" sz="1891">
                <a:solidFill>
                  <a:srgbClr val="000000"/>
                </a:solidFill>
                <a:latin typeface="Glacial Indifference Bold"/>
              </a:rPr>
              <a:t>Some good sources may include: United Way, 100% Community, Voices for Children, local government agencies, etc.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37128" y="2947352"/>
            <a:ext cx="6939859" cy="6757688"/>
          </a:xfrm>
          <a:custGeom>
            <a:avLst/>
            <a:gdLst/>
            <a:ahLst/>
            <a:cxnLst/>
            <a:rect l="l" t="t" r="r" b="b"/>
            <a:pathLst>
              <a:path w="6939859" h="6757688">
                <a:moveTo>
                  <a:pt x="0" y="0"/>
                </a:moveTo>
                <a:lnTo>
                  <a:pt x="6939859" y="0"/>
                </a:lnTo>
                <a:lnTo>
                  <a:pt x="6939859" y="6757688"/>
                </a:lnTo>
                <a:lnTo>
                  <a:pt x="0" y="67576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983462" y="1661477"/>
            <a:ext cx="16675894" cy="809625"/>
          </a:xfrm>
          <a:prstGeom prst="rect">
            <a:avLst/>
          </a:prstGeom>
        </p:spPr>
        <p:txBody>
          <a:bodyPr lIns="0" tIns="0" rIns="0" bIns="0" rtlCol="0" anchor="t">
            <a:spAutoFit/>
          </a:bodyPr>
          <a:lstStyle/>
          <a:p>
            <a:pPr>
              <a:lnSpc>
                <a:spcPts val="6360"/>
              </a:lnSpc>
            </a:pPr>
            <a:r>
              <a:rPr lang="en-US" sz="5300">
                <a:solidFill>
                  <a:srgbClr val="000000"/>
                </a:solidFill>
                <a:latin typeface="Inter Bold"/>
              </a:rPr>
              <a:t>Conducting a Neighborhood Needs Assessment</a:t>
            </a:r>
          </a:p>
        </p:txBody>
      </p:sp>
      <p:sp>
        <p:nvSpPr>
          <p:cNvPr id="4" name="TextBox 4"/>
          <p:cNvSpPr txBox="1"/>
          <p:nvPr/>
        </p:nvSpPr>
        <p:spPr>
          <a:xfrm>
            <a:off x="12012665" y="2937827"/>
            <a:ext cx="5081308" cy="1095375"/>
          </a:xfrm>
          <a:prstGeom prst="rect">
            <a:avLst/>
          </a:prstGeom>
        </p:spPr>
        <p:txBody>
          <a:bodyPr lIns="0" tIns="0" rIns="0" bIns="0" rtlCol="0" anchor="t">
            <a:spAutoFit/>
          </a:bodyPr>
          <a:lstStyle/>
          <a:p>
            <a:pPr>
              <a:lnSpc>
                <a:spcPts val="2879"/>
              </a:lnSpc>
              <a:spcBef>
                <a:spcPct val="0"/>
              </a:spcBef>
            </a:pPr>
            <a:r>
              <a:rPr lang="en-US" sz="2400">
                <a:solidFill>
                  <a:srgbClr val="000000"/>
                </a:solidFill>
                <a:latin typeface="Glacial Indifference"/>
              </a:rPr>
              <a:t>Consult the SBLT if a neighborhood needs assessment is a good choice for your community school</a:t>
            </a:r>
          </a:p>
        </p:txBody>
      </p:sp>
      <p:sp>
        <p:nvSpPr>
          <p:cNvPr id="5" name="TextBox 5"/>
          <p:cNvSpPr txBox="1"/>
          <p:nvPr/>
        </p:nvSpPr>
        <p:spPr>
          <a:xfrm>
            <a:off x="9883384" y="2947352"/>
            <a:ext cx="1567269" cy="1085769"/>
          </a:xfrm>
          <a:prstGeom prst="rect">
            <a:avLst/>
          </a:prstGeom>
        </p:spPr>
        <p:txBody>
          <a:bodyPr lIns="0" tIns="0" rIns="0" bIns="0" rtlCol="0" anchor="t">
            <a:spAutoFit/>
          </a:bodyPr>
          <a:lstStyle/>
          <a:p>
            <a:pPr algn="r">
              <a:lnSpc>
                <a:spcPts val="8573"/>
              </a:lnSpc>
              <a:spcBef>
                <a:spcPct val="0"/>
              </a:spcBef>
            </a:pPr>
            <a:r>
              <a:rPr lang="en-US" sz="7144">
                <a:solidFill>
                  <a:srgbClr val="86B8EA"/>
                </a:solidFill>
                <a:latin typeface="HK Grotesk Bold"/>
              </a:rPr>
              <a:t>01</a:t>
            </a:r>
          </a:p>
        </p:txBody>
      </p:sp>
      <p:sp>
        <p:nvSpPr>
          <p:cNvPr id="6" name="TextBox 6"/>
          <p:cNvSpPr txBox="1"/>
          <p:nvPr/>
        </p:nvSpPr>
        <p:spPr>
          <a:xfrm>
            <a:off x="12012665" y="4679638"/>
            <a:ext cx="5081308" cy="1457325"/>
          </a:xfrm>
          <a:prstGeom prst="rect">
            <a:avLst/>
          </a:prstGeom>
        </p:spPr>
        <p:txBody>
          <a:bodyPr lIns="0" tIns="0" rIns="0" bIns="0" rtlCol="0" anchor="t">
            <a:spAutoFit/>
          </a:bodyPr>
          <a:lstStyle/>
          <a:p>
            <a:pPr>
              <a:lnSpc>
                <a:spcPts val="2879"/>
              </a:lnSpc>
              <a:spcBef>
                <a:spcPct val="0"/>
              </a:spcBef>
            </a:pPr>
            <a:r>
              <a:rPr lang="en-US" sz="2400">
                <a:solidFill>
                  <a:srgbClr val="000000"/>
                </a:solidFill>
                <a:latin typeface="Glacial Indifference"/>
              </a:rPr>
              <a:t>Determine the "neighborhood" geographic area that surrounds the neighborhood; ensure safety measures for the asssessment</a:t>
            </a:r>
          </a:p>
        </p:txBody>
      </p:sp>
      <p:sp>
        <p:nvSpPr>
          <p:cNvPr id="7" name="TextBox 7"/>
          <p:cNvSpPr txBox="1"/>
          <p:nvPr/>
        </p:nvSpPr>
        <p:spPr>
          <a:xfrm>
            <a:off x="9883384" y="4689163"/>
            <a:ext cx="1567269" cy="1085769"/>
          </a:xfrm>
          <a:prstGeom prst="rect">
            <a:avLst/>
          </a:prstGeom>
        </p:spPr>
        <p:txBody>
          <a:bodyPr lIns="0" tIns="0" rIns="0" bIns="0" rtlCol="0" anchor="t">
            <a:spAutoFit/>
          </a:bodyPr>
          <a:lstStyle/>
          <a:p>
            <a:pPr algn="r">
              <a:lnSpc>
                <a:spcPts val="8573"/>
              </a:lnSpc>
              <a:spcBef>
                <a:spcPct val="0"/>
              </a:spcBef>
            </a:pPr>
            <a:r>
              <a:rPr lang="en-US" sz="7144">
                <a:solidFill>
                  <a:srgbClr val="86B8EA"/>
                </a:solidFill>
                <a:latin typeface="HK Grotesk Bold"/>
              </a:rPr>
              <a:t>02</a:t>
            </a:r>
          </a:p>
        </p:txBody>
      </p:sp>
      <p:sp>
        <p:nvSpPr>
          <p:cNvPr id="8" name="TextBox 8"/>
          <p:cNvSpPr txBox="1"/>
          <p:nvPr/>
        </p:nvSpPr>
        <p:spPr>
          <a:xfrm>
            <a:off x="12012665" y="6602383"/>
            <a:ext cx="5081308" cy="1095375"/>
          </a:xfrm>
          <a:prstGeom prst="rect">
            <a:avLst/>
          </a:prstGeom>
        </p:spPr>
        <p:txBody>
          <a:bodyPr lIns="0" tIns="0" rIns="0" bIns="0" rtlCol="0" anchor="t">
            <a:spAutoFit/>
          </a:bodyPr>
          <a:lstStyle/>
          <a:p>
            <a:pPr>
              <a:lnSpc>
                <a:spcPts val="2879"/>
              </a:lnSpc>
              <a:spcBef>
                <a:spcPct val="0"/>
              </a:spcBef>
            </a:pPr>
            <a:r>
              <a:rPr lang="en-US" sz="2400">
                <a:solidFill>
                  <a:srgbClr val="000000"/>
                </a:solidFill>
                <a:latin typeface="Glacial Indifference"/>
              </a:rPr>
              <a:t>Determine a few key questions for those who perform this assessment for qualitative data</a:t>
            </a:r>
          </a:p>
        </p:txBody>
      </p:sp>
      <p:sp>
        <p:nvSpPr>
          <p:cNvPr id="9" name="TextBox 9"/>
          <p:cNvSpPr txBox="1"/>
          <p:nvPr/>
        </p:nvSpPr>
        <p:spPr>
          <a:xfrm>
            <a:off x="9883384" y="6430974"/>
            <a:ext cx="1567269" cy="1085769"/>
          </a:xfrm>
          <a:prstGeom prst="rect">
            <a:avLst/>
          </a:prstGeom>
        </p:spPr>
        <p:txBody>
          <a:bodyPr lIns="0" tIns="0" rIns="0" bIns="0" rtlCol="0" anchor="t">
            <a:spAutoFit/>
          </a:bodyPr>
          <a:lstStyle/>
          <a:p>
            <a:pPr algn="r">
              <a:lnSpc>
                <a:spcPts val="8573"/>
              </a:lnSpc>
              <a:spcBef>
                <a:spcPct val="0"/>
              </a:spcBef>
            </a:pPr>
            <a:r>
              <a:rPr lang="en-US" sz="7144">
                <a:solidFill>
                  <a:srgbClr val="86B8EA"/>
                </a:solidFill>
                <a:latin typeface="HK Grotesk Bold"/>
              </a:rPr>
              <a:t>03</a:t>
            </a:r>
          </a:p>
        </p:txBody>
      </p:sp>
      <p:sp>
        <p:nvSpPr>
          <p:cNvPr id="10" name="TextBox 10"/>
          <p:cNvSpPr txBox="1"/>
          <p:nvPr/>
        </p:nvSpPr>
        <p:spPr>
          <a:xfrm>
            <a:off x="12012665" y="8344179"/>
            <a:ext cx="5081308" cy="1457325"/>
          </a:xfrm>
          <a:prstGeom prst="rect">
            <a:avLst/>
          </a:prstGeom>
        </p:spPr>
        <p:txBody>
          <a:bodyPr lIns="0" tIns="0" rIns="0" bIns="0" rtlCol="0" anchor="t">
            <a:spAutoFit/>
          </a:bodyPr>
          <a:lstStyle/>
          <a:p>
            <a:pPr>
              <a:lnSpc>
                <a:spcPts val="2879"/>
              </a:lnSpc>
              <a:spcBef>
                <a:spcPct val="0"/>
              </a:spcBef>
            </a:pPr>
            <a:r>
              <a:rPr lang="en-US" sz="2400">
                <a:solidFill>
                  <a:srgbClr val="000000"/>
                </a:solidFill>
                <a:latin typeface="Glacial Indifference"/>
              </a:rPr>
              <a:t>Knock on the doors of neighbors and other entities surrounding the school, asking the pre-determined questions; collect data and analyze as a SBLT</a:t>
            </a:r>
          </a:p>
        </p:txBody>
      </p:sp>
      <p:sp>
        <p:nvSpPr>
          <p:cNvPr id="11" name="TextBox 11"/>
          <p:cNvSpPr txBox="1"/>
          <p:nvPr/>
        </p:nvSpPr>
        <p:spPr>
          <a:xfrm>
            <a:off x="9883384" y="8172785"/>
            <a:ext cx="1567269" cy="1085769"/>
          </a:xfrm>
          <a:prstGeom prst="rect">
            <a:avLst/>
          </a:prstGeom>
        </p:spPr>
        <p:txBody>
          <a:bodyPr lIns="0" tIns="0" rIns="0" bIns="0" rtlCol="0" anchor="t">
            <a:spAutoFit/>
          </a:bodyPr>
          <a:lstStyle/>
          <a:p>
            <a:pPr algn="r">
              <a:lnSpc>
                <a:spcPts val="8573"/>
              </a:lnSpc>
              <a:spcBef>
                <a:spcPct val="0"/>
              </a:spcBef>
            </a:pPr>
            <a:r>
              <a:rPr lang="en-US" sz="7144">
                <a:solidFill>
                  <a:srgbClr val="86B8EA"/>
                </a:solidFill>
                <a:latin typeface="HK Grotesk Bold"/>
              </a:rPr>
              <a:t>04</a:t>
            </a:r>
          </a:p>
        </p:txBody>
      </p:sp>
      <p:grpSp>
        <p:nvGrpSpPr>
          <p:cNvPr id="12" name="Group 12"/>
          <p:cNvGrpSpPr/>
          <p:nvPr/>
        </p:nvGrpSpPr>
        <p:grpSpPr>
          <a:xfrm>
            <a:off x="218628" y="112810"/>
            <a:ext cx="4691205" cy="1267188"/>
            <a:chOff x="0" y="0"/>
            <a:chExt cx="6254940" cy="1689584"/>
          </a:xfrm>
        </p:grpSpPr>
        <p:grpSp>
          <p:nvGrpSpPr>
            <p:cNvPr id="13" name="Group 13"/>
            <p:cNvGrpSpPr/>
            <p:nvPr/>
          </p:nvGrpSpPr>
          <p:grpSpPr>
            <a:xfrm>
              <a:off x="1951904" y="196993"/>
              <a:ext cx="4303036" cy="1288728"/>
              <a:chOff x="0" y="0"/>
              <a:chExt cx="849982" cy="254563"/>
            </a:xfrm>
          </p:grpSpPr>
          <p:sp>
            <p:nvSpPr>
              <p:cNvPr id="14" name="Freeform 14"/>
              <p:cNvSpPr/>
              <p:nvPr/>
            </p:nvSpPr>
            <p:spPr>
              <a:xfrm>
                <a:off x="0" y="0"/>
                <a:ext cx="849982" cy="254563"/>
              </a:xfrm>
              <a:custGeom>
                <a:avLst/>
                <a:gdLst/>
                <a:ahLst/>
                <a:cxnLst/>
                <a:rect l="l" t="t" r="r" b="b"/>
                <a:pathLst>
                  <a:path w="849982" h="254563">
                    <a:moveTo>
                      <a:pt x="0" y="0"/>
                    </a:moveTo>
                    <a:lnTo>
                      <a:pt x="849982" y="0"/>
                    </a:lnTo>
                    <a:lnTo>
                      <a:pt x="849982" y="254563"/>
                    </a:lnTo>
                    <a:lnTo>
                      <a:pt x="0" y="254563"/>
                    </a:lnTo>
                    <a:close/>
                  </a:path>
                </a:pathLst>
              </a:custGeom>
              <a:solidFill>
                <a:srgbClr val="86B8EA"/>
              </a:solidFill>
            </p:spPr>
            <p:txBody>
              <a:bodyPr/>
              <a:lstStyle/>
              <a:p>
                <a:endParaRPr lang="en-US"/>
              </a:p>
            </p:txBody>
          </p:sp>
          <p:sp>
            <p:nvSpPr>
              <p:cNvPr id="15" name="TextBox 15"/>
              <p:cNvSpPr txBox="1"/>
              <p:nvPr/>
            </p:nvSpPr>
            <p:spPr>
              <a:xfrm>
                <a:off x="0" y="0"/>
                <a:ext cx="812800" cy="812800"/>
              </a:xfrm>
              <a:prstGeom prst="rect">
                <a:avLst/>
              </a:prstGeom>
            </p:spPr>
            <p:txBody>
              <a:bodyPr lIns="50800" tIns="50800" rIns="50800" bIns="50800" rtlCol="0" anchor="ctr"/>
              <a:lstStyle/>
              <a:p>
                <a:pPr algn="ctr">
                  <a:lnSpc>
                    <a:spcPts val="2879"/>
                  </a:lnSpc>
                </a:pPr>
                <a:endParaRPr/>
              </a:p>
            </p:txBody>
          </p:sp>
        </p:grpSp>
        <p:sp>
          <p:nvSpPr>
            <p:cNvPr id="16" name="Freeform 16"/>
            <p:cNvSpPr/>
            <p:nvPr/>
          </p:nvSpPr>
          <p:spPr>
            <a:xfrm>
              <a:off x="0" y="0"/>
              <a:ext cx="1619889" cy="1689584"/>
            </a:xfrm>
            <a:custGeom>
              <a:avLst/>
              <a:gdLst/>
              <a:ahLst/>
              <a:cxnLst/>
              <a:rect l="l" t="t" r="r" b="b"/>
              <a:pathLst>
                <a:path w="1619889" h="1689584">
                  <a:moveTo>
                    <a:pt x="0" y="0"/>
                  </a:moveTo>
                  <a:lnTo>
                    <a:pt x="1619889" y="0"/>
                  </a:lnTo>
                  <a:lnTo>
                    <a:pt x="1619889" y="1689584"/>
                  </a:lnTo>
                  <a:lnTo>
                    <a:pt x="0" y="16895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TextBox 17"/>
            <p:cNvSpPr txBox="1"/>
            <p:nvPr/>
          </p:nvSpPr>
          <p:spPr>
            <a:xfrm>
              <a:off x="1951904" y="352667"/>
              <a:ext cx="4303036" cy="974725"/>
            </a:xfrm>
            <a:prstGeom prst="rect">
              <a:avLst/>
            </a:prstGeom>
          </p:spPr>
          <p:txBody>
            <a:bodyPr lIns="0" tIns="0" rIns="0" bIns="0" rtlCol="0" anchor="t">
              <a:spAutoFit/>
            </a:bodyPr>
            <a:lstStyle/>
            <a:p>
              <a:pPr algn="ctr">
                <a:lnSpc>
                  <a:spcPts val="2879"/>
                </a:lnSpc>
              </a:pPr>
              <a:r>
                <a:rPr lang="en-US" sz="2400">
                  <a:solidFill>
                    <a:srgbClr val="000000"/>
                  </a:solidFill>
                  <a:latin typeface="Glacial Indifference Bold"/>
                </a:rPr>
                <a:t>Neighborhood Needs Assessment</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600</Words>
  <Application>Microsoft Office PowerPoint</Application>
  <PresentationFormat>Custom</PresentationFormat>
  <Paragraphs>66</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League Spartan</vt:lpstr>
      <vt:lpstr>Glacial Indifference Bold</vt:lpstr>
      <vt:lpstr>Glacial Indifference</vt:lpstr>
      <vt:lpstr>Inter Bold</vt:lpstr>
      <vt:lpstr>Calibri</vt:lpstr>
      <vt:lpstr>Arial</vt:lpstr>
      <vt:lpstr>HK Grotesk Bold</vt:lpstr>
      <vt:lpstr>Glacial Indifference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Level Data Toolkit</dc:title>
  <dc:creator>Julie Brenning</dc:creator>
  <cp:lastModifiedBy>Julie Brenning</cp:lastModifiedBy>
  <cp:revision>1</cp:revision>
  <dcterms:created xsi:type="dcterms:W3CDTF">2006-08-16T00:00:00Z</dcterms:created>
  <dcterms:modified xsi:type="dcterms:W3CDTF">2023-08-17T21:15:27Z</dcterms:modified>
  <dc:identifier>DAFojv1piUI</dc:identifier>
</cp:coreProperties>
</file>