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809" r:id="rId3"/>
    <p:sldMasterId id="2147483848" r:id="rId4"/>
  </p:sldMasterIdLst>
  <p:notesMasterIdLst>
    <p:notesMasterId r:id="rId25"/>
  </p:notesMasterIdLst>
  <p:sldIdLst>
    <p:sldId id="1979" r:id="rId5"/>
    <p:sldId id="1954" r:id="rId6"/>
    <p:sldId id="263" r:id="rId7"/>
    <p:sldId id="316" r:id="rId8"/>
    <p:sldId id="281" r:id="rId9"/>
    <p:sldId id="436" r:id="rId10"/>
    <p:sldId id="1982" r:id="rId11"/>
    <p:sldId id="1985" r:id="rId12"/>
    <p:sldId id="1967" r:id="rId13"/>
    <p:sldId id="382" r:id="rId14"/>
    <p:sldId id="1968" r:id="rId15"/>
    <p:sldId id="1970" r:id="rId16"/>
    <p:sldId id="1969" r:id="rId17"/>
    <p:sldId id="1972" r:id="rId18"/>
    <p:sldId id="1976" r:id="rId19"/>
    <p:sldId id="1975" r:id="rId20"/>
    <p:sldId id="1973" r:id="rId21"/>
    <p:sldId id="1986" r:id="rId22"/>
    <p:sldId id="330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961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6196" autoAdjust="0"/>
  </p:normalViewPr>
  <p:slideViewPr>
    <p:cSldViewPr snapToGrid="0">
      <p:cViewPr varScale="1">
        <p:scale>
          <a:sx n="109" d="100"/>
          <a:sy n="109" d="100"/>
        </p:scale>
        <p:origin x="120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360"/>
    </p:cViewPr>
  </p:sorterViewPr>
  <p:notesViewPr>
    <p:cSldViewPr snapToGrid="0">
      <p:cViewPr varScale="1">
        <p:scale>
          <a:sx n="83" d="100"/>
          <a:sy n="83" d="100"/>
        </p:scale>
        <p:origin x="39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88"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062-4E7B-862C-99EC0F4E26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062-4E7B-862C-99EC0F4E26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062-4E7B-862C-99EC0F4E26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062-4E7B-862C-99EC0F4E26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062-4E7B-862C-99EC0F4E2638}"/>
              </c:ext>
            </c:extLst>
          </c:dPt>
          <c:dLbls>
            <c:dLbl>
              <c:idx val="0"/>
              <c:layout>
                <c:manualLayout>
                  <c:x val="-8.7709927338102803E-2"/>
                  <c:y val="0.17440760059917657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/>
                      <a:t>13%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62-4E7B-862C-99EC0F4E2638}"/>
                </c:ext>
              </c:extLst>
            </c:dLbl>
            <c:dLbl>
              <c:idx val="1"/>
              <c:layout>
                <c:manualLayout>
                  <c:x val="-0.21136209812654358"/>
                  <c:y val="-1.99500986479215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165AE2-E7B6-4EFE-B5E6-3C2302D97DAF}" type="PERCENTAGE">
                      <a:rPr lang="en-US" sz="2800" baseline="0" smtClean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62-4E7B-862C-99EC0F4E2638}"/>
                </c:ext>
              </c:extLst>
            </c:dLbl>
            <c:dLbl>
              <c:idx val="2"/>
              <c:layout>
                <c:manualLayout>
                  <c:x val="3.9462752827193935E-2"/>
                  <c:y val="-0.17126552711732673"/>
                </c:manualLayout>
              </c:layout>
              <c:tx>
                <c:rich>
                  <a:bodyPr/>
                  <a:lstStyle/>
                  <a:p>
                    <a:r>
                      <a:rPr lang="en-US" sz="2800"/>
                      <a:t>29%</a:t>
                    </a:r>
                    <a:endParaRPr lang="en-US" sz="28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62-4E7B-862C-99EC0F4E2638}"/>
                </c:ext>
              </c:extLst>
            </c:dLbl>
            <c:dLbl>
              <c:idx val="3"/>
              <c:layout>
                <c:manualLayout>
                  <c:x val="0.18726460814678261"/>
                  <c:y val="9.3567082634116491E-2"/>
                </c:manualLayout>
              </c:layout>
              <c:tx>
                <c:rich>
                  <a:bodyPr/>
                  <a:lstStyle/>
                  <a:p>
                    <a:r>
                      <a:rPr lang="en-US" sz="2800" baseline="0"/>
                      <a:t>25%</a:t>
                    </a:r>
                    <a:endParaRPr lang="en-US" sz="28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62-4E7B-862C-99EC0F4E2638}"/>
                </c:ext>
              </c:extLst>
            </c:dLbl>
            <c:dLbl>
              <c:idx val="4"/>
              <c:layout>
                <c:manualLayout>
                  <c:x val="5.6116486698192351E-2"/>
                  <c:y val="8.8927272444347255E-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/>
                      <a:t>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62-4E7B-862C-99EC0F4E263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Phys</c:v>
                </c:pt>
                <c:pt idx="1">
                  <c:v>Soc</c:v>
                </c:pt>
                <c:pt idx="2">
                  <c:v>Emo</c:v>
                </c:pt>
                <c:pt idx="3">
                  <c:v>Lang</c:v>
                </c:pt>
                <c:pt idx="4">
                  <c:v>Comm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0.13</c:v>
                </c:pt>
                <c:pt idx="1">
                  <c:v>0.25</c:v>
                </c:pt>
                <c:pt idx="2">
                  <c:v>0.28999999999999998</c:v>
                </c:pt>
                <c:pt idx="3">
                  <c:v>0.25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062-4E7B-862C-99EC0F4E263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image" Target="../media/image31.gif"/><Relationship Id="rId4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image" Target="../media/image31.gif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BD1745-D78D-430B-A2CC-C86AA3476FDC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AB7E57C-A149-476B-9CB7-06145B17AED0}">
      <dgm:prSet custT="1"/>
      <dgm:spPr/>
      <dgm:t>
        <a:bodyPr/>
        <a:lstStyle/>
        <a:p>
          <a:pPr rtl="0"/>
          <a:r>
            <a:rPr lang="en-US" sz="1600" b="1" dirty="0">
              <a:ln/>
              <a:latin typeface="Montserrat" panose="00000500000000000000" pitchFamily="2" charset="0"/>
            </a:rPr>
            <a:t>Physical Health and Well-being</a:t>
          </a:r>
        </a:p>
      </dgm:t>
    </dgm:pt>
    <dgm:pt modelId="{50BA0C11-BA5A-45B6-91F5-CD4A5E2B4101}" type="parTrans" cxnId="{665A6BDF-EF51-49F7-95FE-256F4CFEB41C}">
      <dgm:prSet/>
      <dgm:spPr/>
      <dgm:t>
        <a:bodyPr/>
        <a:lstStyle/>
        <a:p>
          <a:endParaRPr lang="en-US" sz="1800"/>
        </a:p>
      </dgm:t>
    </dgm:pt>
    <dgm:pt modelId="{09828CBF-7060-459A-8D8B-55A172D739C4}" type="sibTrans" cxnId="{665A6BDF-EF51-49F7-95FE-256F4CFEB41C}">
      <dgm:prSet/>
      <dgm:spPr/>
      <dgm:t>
        <a:bodyPr/>
        <a:lstStyle/>
        <a:p>
          <a:endParaRPr lang="en-US" sz="1800"/>
        </a:p>
      </dgm:t>
    </dgm:pt>
    <dgm:pt modelId="{E6F3128C-15DF-4CE3-B13E-E8970DEB0055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Physical readiness for school day</a:t>
          </a:r>
        </a:p>
      </dgm:t>
    </dgm:pt>
    <dgm:pt modelId="{33ECB6B7-EA1F-4D18-905F-FA85EA25F6BE}" type="parTrans" cxnId="{BB42366A-3108-4B8E-A7DE-B7270D5E34B9}">
      <dgm:prSet/>
      <dgm:spPr/>
      <dgm:t>
        <a:bodyPr/>
        <a:lstStyle/>
        <a:p>
          <a:endParaRPr lang="en-US" sz="1800"/>
        </a:p>
      </dgm:t>
    </dgm:pt>
    <dgm:pt modelId="{A2E49FF6-EE45-4DA4-892D-FF6686DE9C47}" type="sibTrans" cxnId="{BB42366A-3108-4B8E-A7DE-B7270D5E34B9}">
      <dgm:prSet/>
      <dgm:spPr/>
      <dgm:t>
        <a:bodyPr/>
        <a:lstStyle/>
        <a:p>
          <a:endParaRPr lang="en-US" sz="1800"/>
        </a:p>
      </dgm:t>
    </dgm:pt>
    <dgm:pt modelId="{944FF6FD-85DA-42CC-AC4B-285D5FC303BB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Gross and fine motor skills</a:t>
          </a:r>
        </a:p>
      </dgm:t>
    </dgm:pt>
    <dgm:pt modelId="{A361ABF2-01EB-4AE4-AC1C-5017145E528A}" type="parTrans" cxnId="{3F67A3FE-289B-40D9-8F14-79CD6B4453BB}">
      <dgm:prSet/>
      <dgm:spPr/>
      <dgm:t>
        <a:bodyPr/>
        <a:lstStyle/>
        <a:p>
          <a:endParaRPr lang="en-US" sz="1800"/>
        </a:p>
      </dgm:t>
    </dgm:pt>
    <dgm:pt modelId="{C913A172-0C61-4F62-B795-9C4EE88B1546}" type="sibTrans" cxnId="{3F67A3FE-289B-40D9-8F14-79CD6B4453BB}">
      <dgm:prSet/>
      <dgm:spPr/>
      <dgm:t>
        <a:bodyPr/>
        <a:lstStyle/>
        <a:p>
          <a:endParaRPr lang="en-US" sz="1800"/>
        </a:p>
      </dgm:t>
    </dgm:pt>
    <dgm:pt modelId="{9EBE411C-A0DE-4C57-B977-0C0986D400E5}">
      <dgm:prSet custT="1"/>
      <dgm:spPr/>
      <dgm:t>
        <a:bodyPr/>
        <a:lstStyle/>
        <a:p>
          <a:pPr rtl="0"/>
          <a:r>
            <a:rPr lang="en-US" sz="1600" b="1" dirty="0">
              <a:latin typeface="Montserrat" panose="00000500000000000000" pitchFamily="2" charset="0"/>
            </a:rPr>
            <a:t>Social Competence</a:t>
          </a:r>
        </a:p>
      </dgm:t>
    </dgm:pt>
    <dgm:pt modelId="{43FA6676-4540-4417-85EB-11A79B222E1C}" type="parTrans" cxnId="{37DCCE90-E2D6-4FAE-9A4E-5F7E4825F4D9}">
      <dgm:prSet/>
      <dgm:spPr/>
      <dgm:t>
        <a:bodyPr/>
        <a:lstStyle/>
        <a:p>
          <a:endParaRPr lang="en-US" sz="1800"/>
        </a:p>
      </dgm:t>
    </dgm:pt>
    <dgm:pt modelId="{7EF635F8-DBFE-4AB3-A932-3EEC21282F85}" type="sibTrans" cxnId="{37DCCE90-E2D6-4FAE-9A4E-5F7E4825F4D9}">
      <dgm:prSet/>
      <dgm:spPr/>
      <dgm:t>
        <a:bodyPr/>
        <a:lstStyle/>
        <a:p>
          <a:endParaRPr lang="en-US" sz="1800"/>
        </a:p>
      </dgm:t>
    </dgm:pt>
    <dgm:pt modelId="{4EB1876E-BFC1-4FF9-BAA9-6132517BEC9B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Overall competence with peers</a:t>
          </a:r>
        </a:p>
      </dgm:t>
    </dgm:pt>
    <dgm:pt modelId="{45651F00-64C7-472D-8584-C92FD0A15071}" type="parTrans" cxnId="{E10A7AA1-7DD2-44C9-916B-525F93D8D573}">
      <dgm:prSet/>
      <dgm:spPr/>
      <dgm:t>
        <a:bodyPr/>
        <a:lstStyle/>
        <a:p>
          <a:endParaRPr lang="en-US" sz="1800"/>
        </a:p>
      </dgm:t>
    </dgm:pt>
    <dgm:pt modelId="{3AF4142D-3BDD-41EA-9A41-0BCB85C213A6}" type="sibTrans" cxnId="{E10A7AA1-7DD2-44C9-916B-525F93D8D573}">
      <dgm:prSet/>
      <dgm:spPr/>
      <dgm:t>
        <a:bodyPr/>
        <a:lstStyle/>
        <a:p>
          <a:endParaRPr lang="en-US" sz="1800"/>
        </a:p>
      </dgm:t>
    </dgm:pt>
    <dgm:pt modelId="{04D7B35D-FA82-4942-A5CD-1A0BC4545D0D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Respect and responsibility</a:t>
          </a:r>
        </a:p>
      </dgm:t>
    </dgm:pt>
    <dgm:pt modelId="{A03DAD0C-D078-43E7-BE0A-B9FEC743E08D}" type="parTrans" cxnId="{49BFC996-EB99-4DB3-BA5F-10ECCEF8AE2D}">
      <dgm:prSet/>
      <dgm:spPr/>
      <dgm:t>
        <a:bodyPr/>
        <a:lstStyle/>
        <a:p>
          <a:endParaRPr lang="en-US" sz="1800"/>
        </a:p>
      </dgm:t>
    </dgm:pt>
    <dgm:pt modelId="{02012B30-0AD3-41B0-8A0F-5C9063BD54D4}" type="sibTrans" cxnId="{49BFC996-EB99-4DB3-BA5F-10ECCEF8AE2D}">
      <dgm:prSet/>
      <dgm:spPr/>
      <dgm:t>
        <a:bodyPr/>
        <a:lstStyle/>
        <a:p>
          <a:endParaRPr lang="en-US" sz="1800"/>
        </a:p>
      </dgm:t>
    </dgm:pt>
    <dgm:pt modelId="{A74188BC-5CA8-46D7-824C-37791569C7C9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Approaches to learning</a:t>
          </a:r>
        </a:p>
      </dgm:t>
    </dgm:pt>
    <dgm:pt modelId="{73CEF998-2585-4859-ACE2-2A8FE82D2ABE}" type="parTrans" cxnId="{EBE3CF74-4841-4F9E-BB42-A06EE9BFD55A}">
      <dgm:prSet/>
      <dgm:spPr/>
      <dgm:t>
        <a:bodyPr/>
        <a:lstStyle/>
        <a:p>
          <a:endParaRPr lang="en-US" sz="1800"/>
        </a:p>
      </dgm:t>
    </dgm:pt>
    <dgm:pt modelId="{ACF65B60-6B74-48C5-950D-F2021804941B}" type="sibTrans" cxnId="{EBE3CF74-4841-4F9E-BB42-A06EE9BFD55A}">
      <dgm:prSet/>
      <dgm:spPr/>
      <dgm:t>
        <a:bodyPr/>
        <a:lstStyle/>
        <a:p>
          <a:endParaRPr lang="en-US" sz="1800"/>
        </a:p>
      </dgm:t>
    </dgm:pt>
    <dgm:pt modelId="{6A2DB616-BAA2-495C-A848-A20C962C67C9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Readiness to explore new things</a:t>
          </a:r>
        </a:p>
      </dgm:t>
    </dgm:pt>
    <dgm:pt modelId="{24E09452-8CF3-4BA4-A03E-8E1521079178}" type="parTrans" cxnId="{1CA0DEFE-B8E5-4030-84B0-7BFFA0F68D6E}">
      <dgm:prSet/>
      <dgm:spPr/>
      <dgm:t>
        <a:bodyPr/>
        <a:lstStyle/>
        <a:p>
          <a:endParaRPr lang="en-US" sz="1800"/>
        </a:p>
      </dgm:t>
    </dgm:pt>
    <dgm:pt modelId="{4590CD65-4E65-44E3-A1B4-4412BB5B6782}" type="sibTrans" cxnId="{1CA0DEFE-B8E5-4030-84B0-7BFFA0F68D6E}">
      <dgm:prSet/>
      <dgm:spPr/>
      <dgm:t>
        <a:bodyPr/>
        <a:lstStyle/>
        <a:p>
          <a:endParaRPr lang="en-US" sz="1800"/>
        </a:p>
      </dgm:t>
    </dgm:pt>
    <dgm:pt modelId="{C0FBA505-D712-42A5-AFD8-456FC89B1751}">
      <dgm:prSet custT="1"/>
      <dgm:spPr/>
      <dgm:t>
        <a:bodyPr/>
        <a:lstStyle/>
        <a:p>
          <a:pPr rtl="0"/>
          <a:r>
            <a:rPr lang="en-US" sz="1400" b="1" dirty="0">
              <a:latin typeface="Montserrat" panose="00000500000000000000" pitchFamily="2" charset="0"/>
            </a:rPr>
            <a:t>Emotional Maturity</a:t>
          </a:r>
        </a:p>
      </dgm:t>
    </dgm:pt>
    <dgm:pt modelId="{4E5568B2-8758-464E-9728-A424D74421B7}" type="parTrans" cxnId="{4884E695-F551-47D5-8EA9-0F75EED12158}">
      <dgm:prSet/>
      <dgm:spPr/>
      <dgm:t>
        <a:bodyPr/>
        <a:lstStyle/>
        <a:p>
          <a:endParaRPr lang="en-US" sz="1800"/>
        </a:p>
      </dgm:t>
    </dgm:pt>
    <dgm:pt modelId="{B24870DF-EC09-4826-BD00-215268DD8611}" type="sibTrans" cxnId="{4884E695-F551-47D5-8EA9-0F75EED12158}">
      <dgm:prSet/>
      <dgm:spPr/>
      <dgm:t>
        <a:bodyPr/>
        <a:lstStyle/>
        <a:p>
          <a:endParaRPr lang="en-US" sz="1800"/>
        </a:p>
      </dgm:t>
    </dgm:pt>
    <dgm:pt modelId="{12AFC326-4E86-4B75-A416-1E34247D811C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Prosocial and helping behavior</a:t>
          </a:r>
        </a:p>
      </dgm:t>
    </dgm:pt>
    <dgm:pt modelId="{DCE5ED6A-2893-44A7-AB90-8B0AA53251BA}" type="parTrans" cxnId="{2879DF1A-10B5-46A1-9CC3-8488B8763CF9}">
      <dgm:prSet/>
      <dgm:spPr/>
      <dgm:t>
        <a:bodyPr/>
        <a:lstStyle/>
        <a:p>
          <a:endParaRPr lang="en-US" sz="1800"/>
        </a:p>
      </dgm:t>
    </dgm:pt>
    <dgm:pt modelId="{497CC06C-36E7-477D-B0EF-E42B2F59E563}" type="sibTrans" cxnId="{2879DF1A-10B5-46A1-9CC3-8488B8763CF9}">
      <dgm:prSet/>
      <dgm:spPr/>
      <dgm:t>
        <a:bodyPr/>
        <a:lstStyle/>
        <a:p>
          <a:endParaRPr lang="en-US" sz="1800"/>
        </a:p>
      </dgm:t>
    </dgm:pt>
    <dgm:pt modelId="{90C85F95-2384-40DA-B6B0-728E9C34948D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Anxious and fearful behavior</a:t>
          </a:r>
        </a:p>
      </dgm:t>
    </dgm:pt>
    <dgm:pt modelId="{F552B7B0-312A-4A1C-9468-2B0C14263804}" type="parTrans" cxnId="{45DAF80C-2055-4E87-958A-1AB5503A35BE}">
      <dgm:prSet/>
      <dgm:spPr/>
      <dgm:t>
        <a:bodyPr/>
        <a:lstStyle/>
        <a:p>
          <a:endParaRPr lang="en-US" sz="1800"/>
        </a:p>
      </dgm:t>
    </dgm:pt>
    <dgm:pt modelId="{A529F705-C83A-4E96-92BC-349FD67C0C76}" type="sibTrans" cxnId="{45DAF80C-2055-4E87-958A-1AB5503A35BE}">
      <dgm:prSet/>
      <dgm:spPr/>
      <dgm:t>
        <a:bodyPr/>
        <a:lstStyle/>
        <a:p>
          <a:endParaRPr lang="en-US" sz="1800"/>
        </a:p>
      </dgm:t>
    </dgm:pt>
    <dgm:pt modelId="{DB73EF1E-E1A5-4C97-A6BE-84E66EAE5A5A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Aggressive behavior</a:t>
          </a:r>
        </a:p>
      </dgm:t>
    </dgm:pt>
    <dgm:pt modelId="{35D7BC40-23FA-4D30-ADE0-26F4CF59C4C4}" type="parTrans" cxnId="{BF2C8886-FC1C-49DD-9C84-6DE9BD1C7725}">
      <dgm:prSet/>
      <dgm:spPr/>
      <dgm:t>
        <a:bodyPr/>
        <a:lstStyle/>
        <a:p>
          <a:endParaRPr lang="en-US" sz="1800"/>
        </a:p>
      </dgm:t>
    </dgm:pt>
    <dgm:pt modelId="{B4AF3F62-0086-4BEE-9B1C-45C1ABB9A2A9}" type="sibTrans" cxnId="{BF2C8886-FC1C-49DD-9C84-6DE9BD1C7725}">
      <dgm:prSet/>
      <dgm:spPr/>
      <dgm:t>
        <a:bodyPr/>
        <a:lstStyle/>
        <a:p>
          <a:endParaRPr lang="en-US" sz="1800"/>
        </a:p>
      </dgm:t>
    </dgm:pt>
    <dgm:pt modelId="{888E380A-0B1C-4087-9D43-638B50CF23F6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Hyperactive and inattentive behavior</a:t>
          </a:r>
        </a:p>
      </dgm:t>
    </dgm:pt>
    <dgm:pt modelId="{346ECD7C-4AC2-4039-8843-64B8A9DD7F66}" type="parTrans" cxnId="{8F9C7F57-6CCE-4E3E-AB40-277D590F99AA}">
      <dgm:prSet/>
      <dgm:spPr/>
      <dgm:t>
        <a:bodyPr/>
        <a:lstStyle/>
        <a:p>
          <a:endParaRPr lang="en-US" sz="1800"/>
        </a:p>
      </dgm:t>
    </dgm:pt>
    <dgm:pt modelId="{9CE41266-B28E-433A-B40C-164F3DC5DBC3}" type="sibTrans" cxnId="{8F9C7F57-6CCE-4E3E-AB40-277D590F99AA}">
      <dgm:prSet/>
      <dgm:spPr/>
      <dgm:t>
        <a:bodyPr/>
        <a:lstStyle/>
        <a:p>
          <a:endParaRPr lang="en-US" sz="1800"/>
        </a:p>
      </dgm:t>
    </dgm:pt>
    <dgm:pt modelId="{091B6B90-5888-4238-A6DE-22D99EC7D006}">
      <dgm:prSet custT="1"/>
      <dgm:spPr/>
      <dgm:t>
        <a:bodyPr/>
        <a:lstStyle/>
        <a:p>
          <a:pPr rtl="0"/>
          <a:r>
            <a:rPr lang="en-US" sz="1600" b="1" dirty="0">
              <a:latin typeface="Montserrat" panose="00000500000000000000" pitchFamily="2" charset="0"/>
            </a:rPr>
            <a:t>Language and Cognitive Development</a:t>
          </a:r>
        </a:p>
      </dgm:t>
    </dgm:pt>
    <dgm:pt modelId="{EE9640DC-9B91-49AD-AE05-956FF21A07CB}" type="parTrans" cxnId="{A01345E8-7B08-4EBE-B7CD-B12AE50ABCD2}">
      <dgm:prSet/>
      <dgm:spPr/>
      <dgm:t>
        <a:bodyPr/>
        <a:lstStyle/>
        <a:p>
          <a:endParaRPr lang="en-US" sz="1800"/>
        </a:p>
      </dgm:t>
    </dgm:pt>
    <dgm:pt modelId="{4D32C841-F64A-4853-A62E-D66E9CCE5A28}" type="sibTrans" cxnId="{A01345E8-7B08-4EBE-B7CD-B12AE50ABCD2}">
      <dgm:prSet/>
      <dgm:spPr/>
      <dgm:t>
        <a:bodyPr/>
        <a:lstStyle/>
        <a:p>
          <a:endParaRPr lang="en-US" sz="1800"/>
        </a:p>
      </dgm:t>
    </dgm:pt>
    <dgm:pt modelId="{57C779A9-58E5-41A8-87EF-1DBB72F1B33E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Basic literacy skills</a:t>
          </a:r>
        </a:p>
      </dgm:t>
    </dgm:pt>
    <dgm:pt modelId="{188C3C58-1CDA-48A5-8392-024DDD01F87C}" type="parTrans" cxnId="{588B9C8D-1E71-44D7-BA75-44997368F8CF}">
      <dgm:prSet/>
      <dgm:spPr/>
      <dgm:t>
        <a:bodyPr/>
        <a:lstStyle/>
        <a:p>
          <a:endParaRPr lang="en-US" sz="1800"/>
        </a:p>
      </dgm:t>
    </dgm:pt>
    <dgm:pt modelId="{5050ACE1-525C-4795-B328-CE2880700D3C}" type="sibTrans" cxnId="{588B9C8D-1E71-44D7-BA75-44997368F8CF}">
      <dgm:prSet/>
      <dgm:spPr/>
      <dgm:t>
        <a:bodyPr/>
        <a:lstStyle/>
        <a:p>
          <a:endParaRPr lang="en-US" sz="1800"/>
        </a:p>
      </dgm:t>
    </dgm:pt>
    <dgm:pt modelId="{7C59145A-5021-4ABF-B123-FF522379EBD6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Interest in literacy/numeracy and memory</a:t>
          </a:r>
        </a:p>
      </dgm:t>
    </dgm:pt>
    <dgm:pt modelId="{641F2849-C94F-47B5-B686-97BD974ABCC8}" type="parTrans" cxnId="{06DE22EC-688D-4D95-9E84-74E98F51420F}">
      <dgm:prSet/>
      <dgm:spPr/>
      <dgm:t>
        <a:bodyPr/>
        <a:lstStyle/>
        <a:p>
          <a:endParaRPr lang="en-US" sz="1800"/>
        </a:p>
      </dgm:t>
    </dgm:pt>
    <dgm:pt modelId="{A000B377-8EFC-43E5-861B-61175CBD0CF4}" type="sibTrans" cxnId="{06DE22EC-688D-4D95-9E84-74E98F51420F}">
      <dgm:prSet/>
      <dgm:spPr/>
      <dgm:t>
        <a:bodyPr/>
        <a:lstStyle/>
        <a:p>
          <a:endParaRPr lang="en-US" sz="1800"/>
        </a:p>
      </dgm:t>
    </dgm:pt>
    <dgm:pt modelId="{29FE3B0F-2328-4C35-8CD4-51065B0A56EF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Advanced literacy skills</a:t>
          </a:r>
        </a:p>
      </dgm:t>
    </dgm:pt>
    <dgm:pt modelId="{83D652A4-8A8F-45B7-852C-179119529CE9}" type="parTrans" cxnId="{2EB1C8AB-C7FA-42EC-90C9-5513D4A93CE6}">
      <dgm:prSet/>
      <dgm:spPr/>
      <dgm:t>
        <a:bodyPr/>
        <a:lstStyle/>
        <a:p>
          <a:endParaRPr lang="en-US" sz="1800"/>
        </a:p>
      </dgm:t>
    </dgm:pt>
    <dgm:pt modelId="{33B206A4-8173-4B6A-A075-D61474E9CDA5}" type="sibTrans" cxnId="{2EB1C8AB-C7FA-42EC-90C9-5513D4A93CE6}">
      <dgm:prSet/>
      <dgm:spPr/>
      <dgm:t>
        <a:bodyPr/>
        <a:lstStyle/>
        <a:p>
          <a:endParaRPr lang="en-US" sz="1800"/>
        </a:p>
      </dgm:t>
    </dgm:pt>
    <dgm:pt modelId="{DD63DACE-A719-4195-BCE3-5E025B50D0D8}">
      <dgm:prSet custT="1"/>
      <dgm:spPr/>
      <dgm:t>
        <a:bodyPr/>
        <a:lstStyle/>
        <a:p>
          <a:pPr rtl="0"/>
          <a:r>
            <a:rPr lang="en-US" sz="1400">
              <a:latin typeface="Montserrat" panose="00000500000000000000" pitchFamily="2" charset="0"/>
            </a:rPr>
            <a:t>Basic numeracy skills	</a:t>
          </a:r>
        </a:p>
      </dgm:t>
    </dgm:pt>
    <dgm:pt modelId="{7F6BAB5B-D379-4B88-A0FA-9870D563B42A}" type="parTrans" cxnId="{2C8EEB65-58E1-45CC-92C9-E8F6E98B3217}">
      <dgm:prSet/>
      <dgm:spPr/>
      <dgm:t>
        <a:bodyPr/>
        <a:lstStyle/>
        <a:p>
          <a:endParaRPr lang="en-US" sz="1800"/>
        </a:p>
      </dgm:t>
    </dgm:pt>
    <dgm:pt modelId="{66E74711-2ACD-4830-A6FA-F45C339336FD}" type="sibTrans" cxnId="{2C8EEB65-58E1-45CC-92C9-E8F6E98B3217}">
      <dgm:prSet/>
      <dgm:spPr/>
      <dgm:t>
        <a:bodyPr/>
        <a:lstStyle/>
        <a:p>
          <a:endParaRPr lang="en-US" sz="1800"/>
        </a:p>
      </dgm:t>
    </dgm:pt>
    <dgm:pt modelId="{61F5A5B7-021B-4A5B-BDD3-B7E26D3C669B}">
      <dgm:prSet custT="1"/>
      <dgm:spPr/>
      <dgm:t>
        <a:bodyPr/>
        <a:lstStyle/>
        <a:p>
          <a:pPr rtl="0"/>
          <a:r>
            <a:rPr lang="en-US" sz="1400" dirty="0">
              <a:latin typeface="Montserrat" panose="00000500000000000000" pitchFamily="2" charset="0"/>
            </a:rPr>
            <a:t>Physical independence</a:t>
          </a:r>
        </a:p>
      </dgm:t>
    </dgm:pt>
    <dgm:pt modelId="{2F92C085-9251-412C-979C-973C06C29130}" type="parTrans" cxnId="{A34F89B8-76BD-4FCB-882D-54F5D82BDD6F}">
      <dgm:prSet/>
      <dgm:spPr/>
      <dgm:t>
        <a:bodyPr/>
        <a:lstStyle/>
        <a:p>
          <a:endParaRPr lang="en-US" sz="1800"/>
        </a:p>
      </dgm:t>
    </dgm:pt>
    <dgm:pt modelId="{45E1C21E-1F6F-4533-A6FD-4EB19448952D}" type="sibTrans" cxnId="{A34F89B8-76BD-4FCB-882D-54F5D82BDD6F}">
      <dgm:prSet/>
      <dgm:spPr/>
      <dgm:t>
        <a:bodyPr/>
        <a:lstStyle/>
        <a:p>
          <a:endParaRPr lang="en-US" sz="1800"/>
        </a:p>
      </dgm:t>
    </dgm:pt>
    <dgm:pt modelId="{B5CF3D8E-41FC-4215-ADF8-508634A80FA5}" type="pres">
      <dgm:prSet presAssocID="{55BD1745-D78D-430B-A2CC-C86AA3476FDC}" presName="diagram" presStyleCnt="0">
        <dgm:presLayoutVars>
          <dgm:dir/>
          <dgm:animLvl val="lvl"/>
          <dgm:resizeHandles val="exact"/>
        </dgm:presLayoutVars>
      </dgm:prSet>
      <dgm:spPr/>
    </dgm:pt>
    <dgm:pt modelId="{E5BC73EC-F587-40D3-983D-73A197E61855}" type="pres">
      <dgm:prSet presAssocID="{BAB7E57C-A149-476B-9CB7-06145B17AED0}" presName="compNode" presStyleCnt="0"/>
      <dgm:spPr/>
    </dgm:pt>
    <dgm:pt modelId="{D9F3DC17-BE2B-470A-B2BF-F29DFB53CB13}" type="pres">
      <dgm:prSet presAssocID="{BAB7E57C-A149-476B-9CB7-06145B17AED0}" presName="childRect" presStyleLbl="bgAcc1" presStyleIdx="0" presStyleCnt="4">
        <dgm:presLayoutVars>
          <dgm:bulletEnabled val="1"/>
        </dgm:presLayoutVars>
      </dgm:prSet>
      <dgm:spPr/>
    </dgm:pt>
    <dgm:pt modelId="{8AE239DE-5828-49E4-9C44-14C5A0F0463D}" type="pres">
      <dgm:prSet presAssocID="{BAB7E57C-A149-476B-9CB7-06145B17AED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ADF2271-81F4-448C-8D76-8DCCBC2A138F}" type="pres">
      <dgm:prSet presAssocID="{BAB7E57C-A149-476B-9CB7-06145B17AED0}" presName="parentRect" presStyleLbl="alignNode1" presStyleIdx="0" presStyleCnt="4"/>
      <dgm:spPr/>
    </dgm:pt>
    <dgm:pt modelId="{746F2559-B441-480B-9B86-75451093ADEC}" type="pres">
      <dgm:prSet presAssocID="{BAB7E57C-A149-476B-9CB7-06145B17AED0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DD76C6CF-D475-4F22-A050-85286F8B73A5}" type="pres">
      <dgm:prSet presAssocID="{09828CBF-7060-459A-8D8B-55A172D739C4}" presName="sibTrans" presStyleLbl="sibTrans2D1" presStyleIdx="0" presStyleCnt="0"/>
      <dgm:spPr/>
    </dgm:pt>
    <dgm:pt modelId="{527A66BD-8FDF-4BEA-AB80-C2B1FF02B31A}" type="pres">
      <dgm:prSet presAssocID="{9EBE411C-A0DE-4C57-B977-0C0986D400E5}" presName="compNode" presStyleCnt="0"/>
      <dgm:spPr/>
    </dgm:pt>
    <dgm:pt modelId="{32970D7D-3213-4CDD-8F85-54050AEB97A4}" type="pres">
      <dgm:prSet presAssocID="{9EBE411C-A0DE-4C57-B977-0C0986D400E5}" presName="childRect" presStyleLbl="bgAcc1" presStyleIdx="1" presStyleCnt="4" custScaleX="115274">
        <dgm:presLayoutVars>
          <dgm:bulletEnabled val="1"/>
        </dgm:presLayoutVars>
      </dgm:prSet>
      <dgm:spPr/>
    </dgm:pt>
    <dgm:pt modelId="{0E7D8E21-E965-4BAB-9798-D1EC8A1C9C7A}" type="pres">
      <dgm:prSet presAssocID="{9EBE411C-A0DE-4C57-B977-0C0986D400E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BE6A035-8D78-4905-BDFF-678A37A1176C}" type="pres">
      <dgm:prSet presAssocID="{9EBE411C-A0DE-4C57-B977-0C0986D400E5}" presName="parentRect" presStyleLbl="alignNode1" presStyleIdx="1" presStyleCnt="4" custScaleX="114903" custScaleY="97703"/>
      <dgm:spPr/>
    </dgm:pt>
    <dgm:pt modelId="{165B4B64-5BBF-4183-A977-EF2B2F7E27FA}" type="pres">
      <dgm:prSet presAssocID="{9EBE411C-A0DE-4C57-B977-0C0986D400E5}" presName="adorn" presStyleLbl="fgAccFollow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B65EBF59-91D1-4734-9187-962C7D015A54}" type="pres">
      <dgm:prSet presAssocID="{7EF635F8-DBFE-4AB3-A932-3EEC21282F85}" presName="sibTrans" presStyleLbl="sibTrans2D1" presStyleIdx="0" presStyleCnt="0"/>
      <dgm:spPr/>
    </dgm:pt>
    <dgm:pt modelId="{53E016E4-B458-4166-9E1A-69E9577B68E5}" type="pres">
      <dgm:prSet presAssocID="{C0FBA505-D712-42A5-AFD8-456FC89B1751}" presName="compNode" presStyleCnt="0"/>
      <dgm:spPr/>
    </dgm:pt>
    <dgm:pt modelId="{7A3F2572-BB7A-4156-8459-AE263E4E5867}" type="pres">
      <dgm:prSet presAssocID="{C0FBA505-D712-42A5-AFD8-456FC89B1751}" presName="childRect" presStyleLbl="bgAcc1" presStyleIdx="2" presStyleCnt="4" custScaleX="121142">
        <dgm:presLayoutVars>
          <dgm:bulletEnabled val="1"/>
        </dgm:presLayoutVars>
      </dgm:prSet>
      <dgm:spPr/>
    </dgm:pt>
    <dgm:pt modelId="{4B568B0E-F6EF-4A0D-B71E-516EA2690431}" type="pres">
      <dgm:prSet presAssocID="{C0FBA505-D712-42A5-AFD8-456FC89B175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E8F0810-26CD-4CCD-AC9A-A1FCA41D79C2}" type="pres">
      <dgm:prSet presAssocID="{C0FBA505-D712-42A5-AFD8-456FC89B1751}" presName="parentRect" presStyleLbl="alignNode1" presStyleIdx="2" presStyleCnt="4" custScaleX="121142"/>
      <dgm:spPr/>
    </dgm:pt>
    <dgm:pt modelId="{8BE23B5E-F065-43E3-B4F8-692ED5D6EF2A}" type="pres">
      <dgm:prSet presAssocID="{C0FBA505-D712-42A5-AFD8-456FC89B1751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949DD260-43FB-47F3-A248-38895EB455D7}" type="pres">
      <dgm:prSet presAssocID="{B24870DF-EC09-4826-BD00-215268DD8611}" presName="sibTrans" presStyleLbl="sibTrans2D1" presStyleIdx="0" presStyleCnt="0"/>
      <dgm:spPr/>
    </dgm:pt>
    <dgm:pt modelId="{BB909843-C90A-419C-9102-FBC0C2C6743E}" type="pres">
      <dgm:prSet presAssocID="{091B6B90-5888-4238-A6DE-22D99EC7D006}" presName="compNode" presStyleCnt="0"/>
      <dgm:spPr/>
    </dgm:pt>
    <dgm:pt modelId="{C4AB2276-4B10-4F55-8855-082EEB1DEB8C}" type="pres">
      <dgm:prSet presAssocID="{091B6B90-5888-4238-A6DE-22D99EC7D006}" presName="childRect" presStyleLbl="bgAcc1" presStyleIdx="3" presStyleCnt="4" custScaleX="131559">
        <dgm:presLayoutVars>
          <dgm:bulletEnabled val="1"/>
        </dgm:presLayoutVars>
      </dgm:prSet>
      <dgm:spPr/>
    </dgm:pt>
    <dgm:pt modelId="{A4DE500F-DDE4-49A1-9136-EBD837B690EA}" type="pres">
      <dgm:prSet presAssocID="{091B6B90-5888-4238-A6DE-22D99EC7D00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93395B6-E3F0-4DD3-8994-3426EE7715F7}" type="pres">
      <dgm:prSet presAssocID="{091B6B90-5888-4238-A6DE-22D99EC7D006}" presName="parentRect" presStyleLbl="alignNode1" presStyleIdx="3" presStyleCnt="4" custScaleX="131416"/>
      <dgm:spPr/>
    </dgm:pt>
    <dgm:pt modelId="{B5562471-700E-4DD0-A0CC-152F653B56C5}" type="pres">
      <dgm:prSet presAssocID="{091B6B90-5888-4238-A6DE-22D99EC7D006}" presName="adorn" presStyleLbl="fgAccFollow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9106D703-DB04-469F-A543-7AC1BE8E125C}" type="presOf" srcId="{A74188BC-5CA8-46D7-824C-37791569C7C9}" destId="{32970D7D-3213-4CDD-8F85-54050AEB97A4}" srcOrd="0" destOrd="2" presId="urn:microsoft.com/office/officeart/2005/8/layout/bList2"/>
    <dgm:cxn modelId="{7E6C210A-2242-4F88-B8A8-0872CC5B4DDE}" type="presOf" srcId="{7EF635F8-DBFE-4AB3-A932-3EEC21282F85}" destId="{B65EBF59-91D1-4734-9187-962C7D015A54}" srcOrd="0" destOrd="0" presId="urn:microsoft.com/office/officeart/2005/8/layout/bList2"/>
    <dgm:cxn modelId="{45DAF80C-2055-4E87-958A-1AB5503A35BE}" srcId="{C0FBA505-D712-42A5-AFD8-456FC89B1751}" destId="{90C85F95-2384-40DA-B6B0-728E9C34948D}" srcOrd="1" destOrd="0" parTransId="{F552B7B0-312A-4A1C-9468-2B0C14263804}" sibTransId="{A529F705-C83A-4E96-92BC-349FD67C0C76}"/>
    <dgm:cxn modelId="{5B276D11-2807-4D7A-A404-555854A91F64}" type="presOf" srcId="{12AFC326-4E86-4B75-A416-1E34247D811C}" destId="{7A3F2572-BB7A-4156-8459-AE263E4E5867}" srcOrd="0" destOrd="0" presId="urn:microsoft.com/office/officeart/2005/8/layout/bList2"/>
    <dgm:cxn modelId="{2879DF1A-10B5-46A1-9CC3-8488B8763CF9}" srcId="{C0FBA505-D712-42A5-AFD8-456FC89B1751}" destId="{12AFC326-4E86-4B75-A416-1E34247D811C}" srcOrd="0" destOrd="0" parTransId="{DCE5ED6A-2893-44A7-AB90-8B0AA53251BA}" sibTransId="{497CC06C-36E7-477D-B0EF-E42B2F59E563}"/>
    <dgm:cxn modelId="{A5E5CD2A-3279-4325-B6E6-CC3ABD4FB523}" type="presOf" srcId="{61F5A5B7-021B-4A5B-BDD3-B7E26D3C669B}" destId="{D9F3DC17-BE2B-470A-B2BF-F29DFB53CB13}" srcOrd="0" destOrd="1" presId="urn:microsoft.com/office/officeart/2005/8/layout/bList2"/>
    <dgm:cxn modelId="{D189872F-3445-49FE-B9AA-3A10733B1EAB}" type="presOf" srcId="{55BD1745-D78D-430B-A2CC-C86AA3476FDC}" destId="{B5CF3D8E-41FC-4215-ADF8-508634A80FA5}" srcOrd="0" destOrd="0" presId="urn:microsoft.com/office/officeart/2005/8/layout/bList2"/>
    <dgm:cxn modelId="{90A66E3C-C8FB-423D-97CF-F48AA64DD93C}" type="presOf" srcId="{BAB7E57C-A149-476B-9CB7-06145B17AED0}" destId="{8AE239DE-5828-49E4-9C44-14C5A0F0463D}" srcOrd="0" destOrd="0" presId="urn:microsoft.com/office/officeart/2005/8/layout/bList2"/>
    <dgm:cxn modelId="{BE073342-5672-4A58-AB6C-78528393BCE6}" type="presOf" srcId="{7C59145A-5021-4ABF-B123-FF522379EBD6}" destId="{C4AB2276-4B10-4F55-8855-082EEB1DEB8C}" srcOrd="0" destOrd="1" presId="urn:microsoft.com/office/officeart/2005/8/layout/bList2"/>
    <dgm:cxn modelId="{01771164-8CC2-4C9B-84A5-FFB9590D9312}" type="presOf" srcId="{091B6B90-5888-4238-A6DE-22D99EC7D006}" destId="{D93395B6-E3F0-4DD3-8994-3426EE7715F7}" srcOrd="1" destOrd="0" presId="urn:microsoft.com/office/officeart/2005/8/layout/bList2"/>
    <dgm:cxn modelId="{5EB7C965-DA60-45EB-A22C-87F5EC913A27}" type="presOf" srcId="{90C85F95-2384-40DA-B6B0-728E9C34948D}" destId="{7A3F2572-BB7A-4156-8459-AE263E4E5867}" srcOrd="0" destOrd="1" presId="urn:microsoft.com/office/officeart/2005/8/layout/bList2"/>
    <dgm:cxn modelId="{2C8EEB65-58E1-45CC-92C9-E8F6E98B3217}" srcId="{091B6B90-5888-4238-A6DE-22D99EC7D006}" destId="{DD63DACE-A719-4195-BCE3-5E025B50D0D8}" srcOrd="3" destOrd="0" parTransId="{7F6BAB5B-D379-4B88-A0FA-9870D563B42A}" sibTransId="{66E74711-2ACD-4830-A6FA-F45C339336FD}"/>
    <dgm:cxn modelId="{8BCB5967-AC7E-4131-8FB0-291B295E0E25}" type="presOf" srcId="{E6F3128C-15DF-4CE3-B13E-E8970DEB0055}" destId="{D9F3DC17-BE2B-470A-B2BF-F29DFB53CB13}" srcOrd="0" destOrd="0" presId="urn:microsoft.com/office/officeart/2005/8/layout/bList2"/>
    <dgm:cxn modelId="{BB42366A-3108-4B8E-A7DE-B7270D5E34B9}" srcId="{BAB7E57C-A149-476B-9CB7-06145B17AED0}" destId="{E6F3128C-15DF-4CE3-B13E-E8970DEB0055}" srcOrd="0" destOrd="0" parTransId="{33ECB6B7-EA1F-4D18-905F-FA85EA25F6BE}" sibTransId="{A2E49FF6-EE45-4DA4-892D-FF6686DE9C47}"/>
    <dgm:cxn modelId="{AFFCF26C-9FB8-4A8B-8A1F-56FF8FB26CA1}" type="presOf" srcId="{DD63DACE-A719-4195-BCE3-5E025B50D0D8}" destId="{C4AB2276-4B10-4F55-8855-082EEB1DEB8C}" srcOrd="0" destOrd="3" presId="urn:microsoft.com/office/officeart/2005/8/layout/bList2"/>
    <dgm:cxn modelId="{E1E28051-C372-4C06-A695-1CF21E6DD7EA}" type="presOf" srcId="{BAB7E57C-A149-476B-9CB7-06145B17AED0}" destId="{0ADF2271-81F4-448C-8D76-8DCCBC2A138F}" srcOrd="1" destOrd="0" presId="urn:microsoft.com/office/officeart/2005/8/layout/bList2"/>
    <dgm:cxn modelId="{C4E5CF71-7B94-4A95-AD35-C6F24E534DBA}" type="presOf" srcId="{4EB1876E-BFC1-4FF9-BAA9-6132517BEC9B}" destId="{32970D7D-3213-4CDD-8F85-54050AEB97A4}" srcOrd="0" destOrd="0" presId="urn:microsoft.com/office/officeart/2005/8/layout/bList2"/>
    <dgm:cxn modelId="{CAE13152-3D22-484B-BEBC-BA9516B24972}" type="presOf" srcId="{C0FBA505-D712-42A5-AFD8-456FC89B1751}" destId="{4B568B0E-F6EF-4A0D-B71E-516EA2690431}" srcOrd="0" destOrd="0" presId="urn:microsoft.com/office/officeart/2005/8/layout/bList2"/>
    <dgm:cxn modelId="{55AD0073-4656-4E28-9951-AE61BDF3C976}" type="presOf" srcId="{9EBE411C-A0DE-4C57-B977-0C0986D400E5}" destId="{6BE6A035-8D78-4905-BDFF-678A37A1176C}" srcOrd="1" destOrd="0" presId="urn:microsoft.com/office/officeart/2005/8/layout/bList2"/>
    <dgm:cxn modelId="{09345F54-DE2E-42C9-AB40-6303D8264F0E}" type="presOf" srcId="{09828CBF-7060-459A-8D8B-55A172D739C4}" destId="{DD76C6CF-D475-4F22-A050-85286F8B73A5}" srcOrd="0" destOrd="0" presId="urn:microsoft.com/office/officeart/2005/8/layout/bList2"/>
    <dgm:cxn modelId="{EBE3CF74-4841-4F9E-BB42-A06EE9BFD55A}" srcId="{9EBE411C-A0DE-4C57-B977-0C0986D400E5}" destId="{A74188BC-5CA8-46D7-824C-37791569C7C9}" srcOrd="2" destOrd="0" parTransId="{73CEF998-2585-4859-ACE2-2A8FE82D2ABE}" sibTransId="{ACF65B60-6B74-48C5-950D-F2021804941B}"/>
    <dgm:cxn modelId="{8F9C7F57-6CCE-4E3E-AB40-277D590F99AA}" srcId="{C0FBA505-D712-42A5-AFD8-456FC89B1751}" destId="{888E380A-0B1C-4087-9D43-638B50CF23F6}" srcOrd="3" destOrd="0" parTransId="{346ECD7C-4AC2-4039-8843-64B8A9DD7F66}" sibTransId="{9CE41266-B28E-433A-B40C-164F3DC5DBC3}"/>
    <dgm:cxn modelId="{7866F57A-E859-4326-A335-DCFA89674DC3}" type="presOf" srcId="{6A2DB616-BAA2-495C-A848-A20C962C67C9}" destId="{32970D7D-3213-4CDD-8F85-54050AEB97A4}" srcOrd="0" destOrd="3" presId="urn:microsoft.com/office/officeart/2005/8/layout/bList2"/>
    <dgm:cxn modelId="{7873397F-32A4-4C12-84FC-478CBF8FC8B8}" type="presOf" srcId="{C0FBA505-D712-42A5-AFD8-456FC89B1751}" destId="{CE8F0810-26CD-4CCD-AC9A-A1FCA41D79C2}" srcOrd="1" destOrd="0" presId="urn:microsoft.com/office/officeart/2005/8/layout/bList2"/>
    <dgm:cxn modelId="{F6A0437F-609D-4643-A308-A0DD96038C3C}" type="presOf" srcId="{9EBE411C-A0DE-4C57-B977-0C0986D400E5}" destId="{0E7D8E21-E965-4BAB-9798-D1EC8A1C9C7A}" srcOrd="0" destOrd="0" presId="urn:microsoft.com/office/officeart/2005/8/layout/bList2"/>
    <dgm:cxn modelId="{BF2C8886-FC1C-49DD-9C84-6DE9BD1C7725}" srcId="{C0FBA505-D712-42A5-AFD8-456FC89B1751}" destId="{DB73EF1E-E1A5-4C97-A6BE-84E66EAE5A5A}" srcOrd="2" destOrd="0" parTransId="{35D7BC40-23FA-4D30-ADE0-26F4CF59C4C4}" sibTransId="{B4AF3F62-0086-4BEE-9B1C-45C1ABB9A2A9}"/>
    <dgm:cxn modelId="{2139268C-8AB5-4A5B-BD95-35FB3424D2DB}" type="presOf" srcId="{DB73EF1E-E1A5-4C97-A6BE-84E66EAE5A5A}" destId="{7A3F2572-BB7A-4156-8459-AE263E4E5867}" srcOrd="0" destOrd="2" presId="urn:microsoft.com/office/officeart/2005/8/layout/bList2"/>
    <dgm:cxn modelId="{588B9C8D-1E71-44D7-BA75-44997368F8CF}" srcId="{091B6B90-5888-4238-A6DE-22D99EC7D006}" destId="{57C779A9-58E5-41A8-87EF-1DBB72F1B33E}" srcOrd="0" destOrd="0" parTransId="{188C3C58-1CDA-48A5-8392-024DDD01F87C}" sibTransId="{5050ACE1-525C-4795-B328-CE2880700D3C}"/>
    <dgm:cxn modelId="{37DCCE90-E2D6-4FAE-9A4E-5F7E4825F4D9}" srcId="{55BD1745-D78D-430B-A2CC-C86AA3476FDC}" destId="{9EBE411C-A0DE-4C57-B977-0C0986D400E5}" srcOrd="1" destOrd="0" parTransId="{43FA6676-4540-4417-85EB-11A79B222E1C}" sibTransId="{7EF635F8-DBFE-4AB3-A932-3EEC21282F85}"/>
    <dgm:cxn modelId="{2FFFEF90-94D2-4F17-9ACF-10C54D5FEBB5}" type="presOf" srcId="{944FF6FD-85DA-42CC-AC4B-285D5FC303BB}" destId="{D9F3DC17-BE2B-470A-B2BF-F29DFB53CB13}" srcOrd="0" destOrd="2" presId="urn:microsoft.com/office/officeart/2005/8/layout/bList2"/>
    <dgm:cxn modelId="{340C9093-AEA8-415A-8BA9-F6193E838779}" type="presOf" srcId="{04D7B35D-FA82-4942-A5CD-1A0BC4545D0D}" destId="{32970D7D-3213-4CDD-8F85-54050AEB97A4}" srcOrd="0" destOrd="1" presId="urn:microsoft.com/office/officeart/2005/8/layout/bList2"/>
    <dgm:cxn modelId="{4884E695-F551-47D5-8EA9-0F75EED12158}" srcId="{55BD1745-D78D-430B-A2CC-C86AA3476FDC}" destId="{C0FBA505-D712-42A5-AFD8-456FC89B1751}" srcOrd="2" destOrd="0" parTransId="{4E5568B2-8758-464E-9728-A424D74421B7}" sibTransId="{B24870DF-EC09-4826-BD00-215268DD8611}"/>
    <dgm:cxn modelId="{49BFC996-EB99-4DB3-BA5F-10ECCEF8AE2D}" srcId="{9EBE411C-A0DE-4C57-B977-0C0986D400E5}" destId="{04D7B35D-FA82-4942-A5CD-1A0BC4545D0D}" srcOrd="1" destOrd="0" parTransId="{A03DAD0C-D078-43E7-BE0A-B9FEC743E08D}" sibTransId="{02012B30-0AD3-41B0-8A0F-5C9063BD54D4}"/>
    <dgm:cxn modelId="{D7C2D69F-584A-4BF1-9EAB-A594F40745E9}" type="presOf" srcId="{57C779A9-58E5-41A8-87EF-1DBB72F1B33E}" destId="{C4AB2276-4B10-4F55-8855-082EEB1DEB8C}" srcOrd="0" destOrd="0" presId="urn:microsoft.com/office/officeart/2005/8/layout/bList2"/>
    <dgm:cxn modelId="{9E5EDEA0-5DE6-4CDB-B58A-BEFF770D564F}" type="presOf" srcId="{B24870DF-EC09-4826-BD00-215268DD8611}" destId="{949DD260-43FB-47F3-A248-38895EB455D7}" srcOrd="0" destOrd="0" presId="urn:microsoft.com/office/officeart/2005/8/layout/bList2"/>
    <dgm:cxn modelId="{E10A7AA1-7DD2-44C9-916B-525F93D8D573}" srcId="{9EBE411C-A0DE-4C57-B977-0C0986D400E5}" destId="{4EB1876E-BFC1-4FF9-BAA9-6132517BEC9B}" srcOrd="0" destOrd="0" parTransId="{45651F00-64C7-472D-8584-C92FD0A15071}" sibTransId="{3AF4142D-3BDD-41EA-9A41-0BCB85C213A6}"/>
    <dgm:cxn modelId="{8F446AAB-998A-49E5-BB72-44BEBB130249}" type="presOf" srcId="{091B6B90-5888-4238-A6DE-22D99EC7D006}" destId="{A4DE500F-DDE4-49A1-9136-EBD837B690EA}" srcOrd="0" destOrd="0" presId="urn:microsoft.com/office/officeart/2005/8/layout/bList2"/>
    <dgm:cxn modelId="{2EB1C8AB-C7FA-42EC-90C9-5513D4A93CE6}" srcId="{091B6B90-5888-4238-A6DE-22D99EC7D006}" destId="{29FE3B0F-2328-4C35-8CD4-51065B0A56EF}" srcOrd="2" destOrd="0" parTransId="{83D652A4-8A8F-45B7-852C-179119529CE9}" sibTransId="{33B206A4-8173-4B6A-A075-D61474E9CDA5}"/>
    <dgm:cxn modelId="{A34F89B8-76BD-4FCB-882D-54F5D82BDD6F}" srcId="{BAB7E57C-A149-476B-9CB7-06145B17AED0}" destId="{61F5A5B7-021B-4A5B-BDD3-B7E26D3C669B}" srcOrd="1" destOrd="0" parTransId="{2F92C085-9251-412C-979C-973C06C29130}" sibTransId="{45E1C21E-1F6F-4533-A6FD-4EB19448952D}"/>
    <dgm:cxn modelId="{33D96FCD-73C7-4D7A-BC64-A160094690A4}" type="presOf" srcId="{29FE3B0F-2328-4C35-8CD4-51065B0A56EF}" destId="{C4AB2276-4B10-4F55-8855-082EEB1DEB8C}" srcOrd="0" destOrd="2" presId="urn:microsoft.com/office/officeart/2005/8/layout/bList2"/>
    <dgm:cxn modelId="{665A6BDF-EF51-49F7-95FE-256F4CFEB41C}" srcId="{55BD1745-D78D-430B-A2CC-C86AA3476FDC}" destId="{BAB7E57C-A149-476B-9CB7-06145B17AED0}" srcOrd="0" destOrd="0" parTransId="{50BA0C11-BA5A-45B6-91F5-CD4A5E2B4101}" sibTransId="{09828CBF-7060-459A-8D8B-55A172D739C4}"/>
    <dgm:cxn modelId="{A01345E8-7B08-4EBE-B7CD-B12AE50ABCD2}" srcId="{55BD1745-D78D-430B-A2CC-C86AA3476FDC}" destId="{091B6B90-5888-4238-A6DE-22D99EC7D006}" srcOrd="3" destOrd="0" parTransId="{EE9640DC-9B91-49AD-AE05-956FF21A07CB}" sibTransId="{4D32C841-F64A-4853-A62E-D66E9CCE5A28}"/>
    <dgm:cxn modelId="{B5F0A6E8-3066-41FF-B614-34CCCD89B901}" type="presOf" srcId="{888E380A-0B1C-4087-9D43-638B50CF23F6}" destId="{7A3F2572-BB7A-4156-8459-AE263E4E5867}" srcOrd="0" destOrd="3" presId="urn:microsoft.com/office/officeart/2005/8/layout/bList2"/>
    <dgm:cxn modelId="{06DE22EC-688D-4D95-9E84-74E98F51420F}" srcId="{091B6B90-5888-4238-A6DE-22D99EC7D006}" destId="{7C59145A-5021-4ABF-B123-FF522379EBD6}" srcOrd="1" destOrd="0" parTransId="{641F2849-C94F-47B5-B686-97BD974ABCC8}" sibTransId="{A000B377-8EFC-43E5-861B-61175CBD0CF4}"/>
    <dgm:cxn modelId="{3F67A3FE-289B-40D9-8F14-79CD6B4453BB}" srcId="{BAB7E57C-A149-476B-9CB7-06145B17AED0}" destId="{944FF6FD-85DA-42CC-AC4B-285D5FC303BB}" srcOrd="2" destOrd="0" parTransId="{A361ABF2-01EB-4AE4-AC1C-5017145E528A}" sibTransId="{C913A172-0C61-4F62-B795-9C4EE88B1546}"/>
    <dgm:cxn modelId="{1CA0DEFE-B8E5-4030-84B0-7BFFA0F68D6E}" srcId="{9EBE411C-A0DE-4C57-B977-0C0986D400E5}" destId="{6A2DB616-BAA2-495C-A848-A20C962C67C9}" srcOrd="3" destOrd="0" parTransId="{24E09452-8CF3-4BA4-A03E-8E1521079178}" sibTransId="{4590CD65-4E65-44E3-A1B4-4412BB5B6782}"/>
    <dgm:cxn modelId="{38F96131-3584-4AB4-8568-6106D893D9B7}" type="presParOf" srcId="{B5CF3D8E-41FC-4215-ADF8-508634A80FA5}" destId="{E5BC73EC-F587-40D3-983D-73A197E61855}" srcOrd="0" destOrd="0" presId="urn:microsoft.com/office/officeart/2005/8/layout/bList2"/>
    <dgm:cxn modelId="{41DFE797-068C-47B7-8824-CEE4C794B106}" type="presParOf" srcId="{E5BC73EC-F587-40D3-983D-73A197E61855}" destId="{D9F3DC17-BE2B-470A-B2BF-F29DFB53CB13}" srcOrd="0" destOrd="0" presId="urn:microsoft.com/office/officeart/2005/8/layout/bList2"/>
    <dgm:cxn modelId="{1CC33E10-50B8-4FBC-A93D-1FAF8614677B}" type="presParOf" srcId="{E5BC73EC-F587-40D3-983D-73A197E61855}" destId="{8AE239DE-5828-49E4-9C44-14C5A0F0463D}" srcOrd="1" destOrd="0" presId="urn:microsoft.com/office/officeart/2005/8/layout/bList2"/>
    <dgm:cxn modelId="{1548D3A2-F571-40B3-A4A6-8423F194D863}" type="presParOf" srcId="{E5BC73EC-F587-40D3-983D-73A197E61855}" destId="{0ADF2271-81F4-448C-8D76-8DCCBC2A138F}" srcOrd="2" destOrd="0" presId="urn:microsoft.com/office/officeart/2005/8/layout/bList2"/>
    <dgm:cxn modelId="{44A2EF69-7893-4655-B374-18627DE82E43}" type="presParOf" srcId="{E5BC73EC-F587-40D3-983D-73A197E61855}" destId="{746F2559-B441-480B-9B86-75451093ADEC}" srcOrd="3" destOrd="0" presId="urn:microsoft.com/office/officeart/2005/8/layout/bList2"/>
    <dgm:cxn modelId="{00B1FBF4-8A1B-4EC6-8664-F490A54A7F2C}" type="presParOf" srcId="{B5CF3D8E-41FC-4215-ADF8-508634A80FA5}" destId="{DD76C6CF-D475-4F22-A050-85286F8B73A5}" srcOrd="1" destOrd="0" presId="urn:microsoft.com/office/officeart/2005/8/layout/bList2"/>
    <dgm:cxn modelId="{FC5ECB86-57C6-4E27-81A0-6E11D4D6FB79}" type="presParOf" srcId="{B5CF3D8E-41FC-4215-ADF8-508634A80FA5}" destId="{527A66BD-8FDF-4BEA-AB80-C2B1FF02B31A}" srcOrd="2" destOrd="0" presId="urn:microsoft.com/office/officeart/2005/8/layout/bList2"/>
    <dgm:cxn modelId="{4B5834FC-0EF2-4AA5-9422-C7035D15E847}" type="presParOf" srcId="{527A66BD-8FDF-4BEA-AB80-C2B1FF02B31A}" destId="{32970D7D-3213-4CDD-8F85-54050AEB97A4}" srcOrd="0" destOrd="0" presId="urn:microsoft.com/office/officeart/2005/8/layout/bList2"/>
    <dgm:cxn modelId="{1B1E155D-636F-49B5-94D9-E9661F99D12B}" type="presParOf" srcId="{527A66BD-8FDF-4BEA-AB80-C2B1FF02B31A}" destId="{0E7D8E21-E965-4BAB-9798-D1EC8A1C9C7A}" srcOrd="1" destOrd="0" presId="urn:microsoft.com/office/officeart/2005/8/layout/bList2"/>
    <dgm:cxn modelId="{5F47BB03-AE4A-471A-B13D-2D72692C8FD5}" type="presParOf" srcId="{527A66BD-8FDF-4BEA-AB80-C2B1FF02B31A}" destId="{6BE6A035-8D78-4905-BDFF-678A37A1176C}" srcOrd="2" destOrd="0" presId="urn:microsoft.com/office/officeart/2005/8/layout/bList2"/>
    <dgm:cxn modelId="{7291D258-A54F-4645-97CD-AD50180DDC74}" type="presParOf" srcId="{527A66BD-8FDF-4BEA-AB80-C2B1FF02B31A}" destId="{165B4B64-5BBF-4183-A977-EF2B2F7E27FA}" srcOrd="3" destOrd="0" presId="urn:microsoft.com/office/officeart/2005/8/layout/bList2"/>
    <dgm:cxn modelId="{928DEAA9-D27A-472A-80C1-6888A945C3A1}" type="presParOf" srcId="{B5CF3D8E-41FC-4215-ADF8-508634A80FA5}" destId="{B65EBF59-91D1-4734-9187-962C7D015A54}" srcOrd="3" destOrd="0" presId="urn:microsoft.com/office/officeart/2005/8/layout/bList2"/>
    <dgm:cxn modelId="{31563D63-5911-47DB-B1BD-04F814B75B73}" type="presParOf" srcId="{B5CF3D8E-41FC-4215-ADF8-508634A80FA5}" destId="{53E016E4-B458-4166-9E1A-69E9577B68E5}" srcOrd="4" destOrd="0" presId="urn:microsoft.com/office/officeart/2005/8/layout/bList2"/>
    <dgm:cxn modelId="{DFD033EA-2A5B-406A-9FD7-8F69DA9EDC07}" type="presParOf" srcId="{53E016E4-B458-4166-9E1A-69E9577B68E5}" destId="{7A3F2572-BB7A-4156-8459-AE263E4E5867}" srcOrd="0" destOrd="0" presId="urn:microsoft.com/office/officeart/2005/8/layout/bList2"/>
    <dgm:cxn modelId="{EC90149C-8909-4AA8-B6A2-F1ECBACCE424}" type="presParOf" srcId="{53E016E4-B458-4166-9E1A-69E9577B68E5}" destId="{4B568B0E-F6EF-4A0D-B71E-516EA2690431}" srcOrd="1" destOrd="0" presId="urn:microsoft.com/office/officeart/2005/8/layout/bList2"/>
    <dgm:cxn modelId="{19379B35-4B9E-4218-A5F8-A79230E4C4DC}" type="presParOf" srcId="{53E016E4-B458-4166-9E1A-69E9577B68E5}" destId="{CE8F0810-26CD-4CCD-AC9A-A1FCA41D79C2}" srcOrd="2" destOrd="0" presId="urn:microsoft.com/office/officeart/2005/8/layout/bList2"/>
    <dgm:cxn modelId="{7A90FC6E-D7B7-4BF3-B70A-B541B958B54A}" type="presParOf" srcId="{53E016E4-B458-4166-9E1A-69E9577B68E5}" destId="{8BE23B5E-F065-43E3-B4F8-692ED5D6EF2A}" srcOrd="3" destOrd="0" presId="urn:microsoft.com/office/officeart/2005/8/layout/bList2"/>
    <dgm:cxn modelId="{2588C5A3-BD37-4FF3-BAB7-4769D29094BA}" type="presParOf" srcId="{B5CF3D8E-41FC-4215-ADF8-508634A80FA5}" destId="{949DD260-43FB-47F3-A248-38895EB455D7}" srcOrd="5" destOrd="0" presId="urn:microsoft.com/office/officeart/2005/8/layout/bList2"/>
    <dgm:cxn modelId="{EC057354-9937-45B3-8C22-097A04B8D4FA}" type="presParOf" srcId="{B5CF3D8E-41FC-4215-ADF8-508634A80FA5}" destId="{BB909843-C90A-419C-9102-FBC0C2C6743E}" srcOrd="6" destOrd="0" presId="urn:microsoft.com/office/officeart/2005/8/layout/bList2"/>
    <dgm:cxn modelId="{FD0C40AF-DA48-4F4D-B730-3D419A9D0F2B}" type="presParOf" srcId="{BB909843-C90A-419C-9102-FBC0C2C6743E}" destId="{C4AB2276-4B10-4F55-8855-082EEB1DEB8C}" srcOrd="0" destOrd="0" presId="urn:microsoft.com/office/officeart/2005/8/layout/bList2"/>
    <dgm:cxn modelId="{F9251F39-B51E-436F-B39B-696729A1935A}" type="presParOf" srcId="{BB909843-C90A-419C-9102-FBC0C2C6743E}" destId="{A4DE500F-DDE4-49A1-9136-EBD837B690EA}" srcOrd="1" destOrd="0" presId="urn:microsoft.com/office/officeart/2005/8/layout/bList2"/>
    <dgm:cxn modelId="{C27EAC62-C3C6-4574-892A-1B000945DF5B}" type="presParOf" srcId="{BB909843-C90A-419C-9102-FBC0C2C6743E}" destId="{D93395B6-E3F0-4DD3-8994-3426EE7715F7}" srcOrd="2" destOrd="0" presId="urn:microsoft.com/office/officeart/2005/8/layout/bList2"/>
    <dgm:cxn modelId="{1CF065F6-3027-46ED-8CDA-FFC4280BCEBA}" type="presParOf" srcId="{BB909843-C90A-419C-9102-FBC0C2C6743E}" destId="{B5562471-700E-4DD0-A0CC-152F653B56C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3DC17-BE2B-470A-B2BF-F29DFB53CB13}">
      <dsp:nvSpPr>
        <dsp:cNvPr id="0" name=""/>
        <dsp:cNvSpPr/>
      </dsp:nvSpPr>
      <dsp:spPr>
        <a:xfrm>
          <a:off x="1331410" y="4430"/>
          <a:ext cx="2063839" cy="15406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Physical readiness for school day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Physical independence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Gross and fine motor skills</a:t>
          </a:r>
        </a:p>
      </dsp:txBody>
      <dsp:txXfrm>
        <a:off x="1367508" y="40528"/>
        <a:ext cx="1991643" cy="1504514"/>
      </dsp:txXfrm>
    </dsp:sp>
    <dsp:sp modelId="{0ADF2271-81F4-448C-8D76-8DCCBC2A138F}">
      <dsp:nvSpPr>
        <dsp:cNvPr id="0" name=""/>
        <dsp:cNvSpPr/>
      </dsp:nvSpPr>
      <dsp:spPr>
        <a:xfrm>
          <a:off x="1331410" y="1545042"/>
          <a:ext cx="2063839" cy="6624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n/>
              <a:latin typeface="Montserrat" panose="00000500000000000000" pitchFamily="2" charset="0"/>
            </a:rPr>
            <a:t>Physical Health and Well-being</a:t>
          </a:r>
        </a:p>
      </dsp:txBody>
      <dsp:txXfrm>
        <a:off x="1331410" y="1545042"/>
        <a:ext cx="1453407" cy="662463"/>
      </dsp:txXfrm>
    </dsp:sp>
    <dsp:sp modelId="{746F2559-B441-480B-9B86-75451093ADEC}">
      <dsp:nvSpPr>
        <dsp:cNvPr id="0" name=""/>
        <dsp:cNvSpPr/>
      </dsp:nvSpPr>
      <dsp:spPr>
        <a:xfrm>
          <a:off x="2843200" y="1650268"/>
          <a:ext cx="722343" cy="7223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70D7D-3213-4CDD-8F85-54050AEB97A4}">
      <dsp:nvSpPr>
        <dsp:cNvPr id="0" name=""/>
        <dsp:cNvSpPr/>
      </dsp:nvSpPr>
      <dsp:spPr>
        <a:xfrm>
          <a:off x="3744500" y="4430"/>
          <a:ext cx="2379069" cy="15406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2133899"/>
              <a:satOff val="12947"/>
              <a:lumOff val="-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Overall competence with peers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Respect and responsibility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Approaches to learning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Readiness to explore new things</a:t>
          </a:r>
        </a:p>
      </dsp:txBody>
      <dsp:txXfrm>
        <a:off x="3780598" y="40528"/>
        <a:ext cx="2306873" cy="1504514"/>
      </dsp:txXfrm>
    </dsp:sp>
    <dsp:sp modelId="{6BE6A035-8D78-4905-BDFF-678A37A1176C}">
      <dsp:nvSpPr>
        <dsp:cNvPr id="0" name=""/>
        <dsp:cNvSpPr/>
      </dsp:nvSpPr>
      <dsp:spPr>
        <a:xfrm>
          <a:off x="3748328" y="1552651"/>
          <a:ext cx="2371412" cy="647246"/>
        </a:xfrm>
        <a:prstGeom prst="rect">
          <a:avLst/>
        </a:prstGeom>
        <a:solidFill>
          <a:schemeClr val="accent3">
            <a:hueOff val="-2133899"/>
            <a:satOff val="12947"/>
            <a:lumOff val="-1372"/>
            <a:alphaOff val="0"/>
          </a:schemeClr>
        </a:solidFill>
        <a:ln w="12700" cap="flat" cmpd="sng" algn="ctr">
          <a:solidFill>
            <a:schemeClr val="accent3">
              <a:hueOff val="-2133899"/>
              <a:satOff val="12947"/>
              <a:lumOff val="-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ontserrat" panose="00000500000000000000" pitchFamily="2" charset="0"/>
            </a:rPr>
            <a:t>Social Competence</a:t>
          </a:r>
        </a:p>
      </dsp:txBody>
      <dsp:txXfrm>
        <a:off x="3748328" y="1552651"/>
        <a:ext cx="1670009" cy="647246"/>
      </dsp:txXfrm>
    </dsp:sp>
    <dsp:sp modelId="{165B4B64-5BBF-4183-A977-EF2B2F7E27FA}">
      <dsp:nvSpPr>
        <dsp:cNvPr id="0" name=""/>
        <dsp:cNvSpPr/>
      </dsp:nvSpPr>
      <dsp:spPr>
        <a:xfrm>
          <a:off x="5413906" y="1650268"/>
          <a:ext cx="722343" cy="7223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accent3">
              <a:tint val="40000"/>
              <a:alpha val="90000"/>
              <a:hueOff val="-2224751"/>
              <a:satOff val="12758"/>
              <a:lumOff val="4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F2572-BB7A-4156-8459-AE263E4E5867}">
      <dsp:nvSpPr>
        <dsp:cNvPr id="0" name=""/>
        <dsp:cNvSpPr/>
      </dsp:nvSpPr>
      <dsp:spPr>
        <a:xfrm>
          <a:off x="6315205" y="4430"/>
          <a:ext cx="2500175" cy="15406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4267798"/>
              <a:satOff val="25895"/>
              <a:lumOff val="-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Prosocial and helping behavior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Anxious and fearful behavior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Aggressive behavior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Hyperactive and inattentive behavior</a:t>
          </a:r>
        </a:p>
      </dsp:txBody>
      <dsp:txXfrm>
        <a:off x="6351303" y="40528"/>
        <a:ext cx="2427979" cy="1504514"/>
      </dsp:txXfrm>
    </dsp:sp>
    <dsp:sp modelId="{CE8F0810-26CD-4CCD-AC9A-A1FCA41D79C2}">
      <dsp:nvSpPr>
        <dsp:cNvPr id="0" name=""/>
        <dsp:cNvSpPr/>
      </dsp:nvSpPr>
      <dsp:spPr>
        <a:xfrm>
          <a:off x="6315205" y="1545042"/>
          <a:ext cx="2500175" cy="662463"/>
        </a:xfrm>
        <a:prstGeom prst="rect">
          <a:avLst/>
        </a:prstGeom>
        <a:solidFill>
          <a:schemeClr val="accent3">
            <a:hueOff val="-4267798"/>
            <a:satOff val="25895"/>
            <a:lumOff val="-2745"/>
            <a:alphaOff val="0"/>
          </a:schemeClr>
        </a:solidFill>
        <a:ln w="12700" cap="flat" cmpd="sng" algn="ctr">
          <a:solidFill>
            <a:schemeClr val="accent3">
              <a:hueOff val="-4267798"/>
              <a:satOff val="25895"/>
              <a:lumOff val="-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ontserrat" panose="00000500000000000000" pitchFamily="2" charset="0"/>
            </a:rPr>
            <a:t>Emotional Maturity</a:t>
          </a:r>
        </a:p>
      </dsp:txBody>
      <dsp:txXfrm>
        <a:off x="6315205" y="1545042"/>
        <a:ext cx="1760687" cy="662463"/>
      </dsp:txXfrm>
    </dsp:sp>
    <dsp:sp modelId="{8BE23B5E-F065-43E3-B4F8-692ED5D6EF2A}">
      <dsp:nvSpPr>
        <dsp:cNvPr id="0" name=""/>
        <dsp:cNvSpPr/>
      </dsp:nvSpPr>
      <dsp:spPr>
        <a:xfrm>
          <a:off x="8045164" y="1650268"/>
          <a:ext cx="722343" cy="7223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accent3">
              <a:tint val="40000"/>
              <a:alpha val="90000"/>
              <a:hueOff val="-4449502"/>
              <a:satOff val="25517"/>
              <a:lumOff val="9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B2276-4B10-4F55-8855-082EEB1DEB8C}">
      <dsp:nvSpPr>
        <dsp:cNvPr id="0" name=""/>
        <dsp:cNvSpPr/>
      </dsp:nvSpPr>
      <dsp:spPr>
        <a:xfrm>
          <a:off x="3715813" y="2730374"/>
          <a:ext cx="2715165" cy="15406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6401696"/>
              <a:satOff val="38842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Basic literacy skills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Interest in literacy/numeracy and memory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Montserrat" panose="00000500000000000000" pitchFamily="2" charset="0"/>
            </a:rPr>
            <a:t>Advanced literacy skills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Montserrat" panose="00000500000000000000" pitchFamily="2" charset="0"/>
            </a:rPr>
            <a:t>Basic numeracy skills	</a:t>
          </a:r>
        </a:p>
      </dsp:txBody>
      <dsp:txXfrm>
        <a:off x="3751911" y="2766472"/>
        <a:ext cx="2642969" cy="1504514"/>
      </dsp:txXfrm>
    </dsp:sp>
    <dsp:sp modelId="{D93395B6-E3F0-4DD3-8994-3426EE7715F7}">
      <dsp:nvSpPr>
        <dsp:cNvPr id="0" name=""/>
        <dsp:cNvSpPr/>
      </dsp:nvSpPr>
      <dsp:spPr>
        <a:xfrm>
          <a:off x="3717288" y="4270986"/>
          <a:ext cx="2712214" cy="662463"/>
        </a:xfrm>
        <a:prstGeom prst="rect">
          <a:avLst/>
        </a:prstGeom>
        <a:solidFill>
          <a:schemeClr val="accent3">
            <a:hueOff val="-6401696"/>
            <a:satOff val="38842"/>
            <a:lumOff val="-4117"/>
            <a:alphaOff val="0"/>
          </a:schemeClr>
        </a:solidFill>
        <a:ln w="12700" cap="flat" cmpd="sng" algn="ctr">
          <a:solidFill>
            <a:schemeClr val="accent3">
              <a:hueOff val="-6401696"/>
              <a:satOff val="38842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ontserrat" panose="00000500000000000000" pitchFamily="2" charset="0"/>
            </a:rPr>
            <a:t>Language and Cognitive Development</a:t>
          </a:r>
        </a:p>
      </dsp:txBody>
      <dsp:txXfrm>
        <a:off x="3717288" y="4270986"/>
        <a:ext cx="1910010" cy="662463"/>
      </dsp:txXfrm>
    </dsp:sp>
    <dsp:sp modelId="{B5562471-700E-4DD0-A0CC-152F653B56C5}">
      <dsp:nvSpPr>
        <dsp:cNvPr id="0" name=""/>
        <dsp:cNvSpPr/>
      </dsp:nvSpPr>
      <dsp:spPr>
        <a:xfrm>
          <a:off x="5553266" y="4376212"/>
          <a:ext cx="722343" cy="72234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3">
              <a:tint val="40000"/>
              <a:alpha val="90000"/>
              <a:hueOff val="-6674253"/>
              <a:satOff val="38275"/>
              <a:lumOff val="14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830DF-BD9E-4143-960A-A0E94B1CE66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41DFC-3E6C-4CE4-AA61-E322EEF28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91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21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6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2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95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61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72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8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7294" y="422910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08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87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3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76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83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5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8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442E7-1E35-4707-8504-AE37222ED5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4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19113" y="488950"/>
            <a:ext cx="6127750" cy="34480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15341" indent="-315341">
              <a:spcAft>
                <a:spcPts val="2249"/>
              </a:spcAft>
              <a:buFontTx/>
              <a:buChar char="•"/>
            </a:pP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673062"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1366479" indent="-525567" defTabSz="1673062"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2102277" indent="-420455" defTabSz="1673062"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2943187" indent="-420455" defTabSz="1673062"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3784096" indent="-420455" defTabSz="1673062"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625008" indent="-420455" defTabSz="1673062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5465916" indent="-420455" defTabSz="1673062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6306828" indent="-420455" defTabSz="1673062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7147738" indent="-420455" defTabSz="1673062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167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20597-0DDF-4746-B23D-3E77C29918C2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1673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71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5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4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41DFC-3E6C-4CE4-AA61-E322EEF287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66BB41-A16C-621C-C6A9-2A07FEC52C5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6242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8ACF82-20D3-F027-1327-C851922D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681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: Blac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9350DE-9673-BD23-1C91-5C7657070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36223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: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EA079B-EFCF-AF4C-F4CC-AAA8415B6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15643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: Black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D02EB8-D433-3194-03D6-339B07084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23273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90149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ngle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10515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5574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F1224-CD62-68E2-00C3-D3B1D30F5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4" t="55013"/>
          <a:stretch/>
        </p:blipFill>
        <p:spPr>
          <a:xfrm>
            <a:off x="8710506" y="3772747"/>
            <a:ext cx="3481493" cy="308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EAD3-93EB-421A-A0A1-847B0CAB4803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812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Hex Image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E136CC5-0CFC-230E-36CE-5E4580E0C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206" y="1635463"/>
            <a:ext cx="3200400" cy="2637862"/>
          </a:xfrm>
          <a:prstGeom prst="hexagon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3F05418-9930-4093-313B-9831AF6914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6233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C3EA9A5-8731-F7AF-213E-2CB610888C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19275" y="1653511"/>
            <a:ext cx="3200400" cy="2637862"/>
          </a:xfrm>
          <a:prstGeom prst="hexagon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CFB9AB69-30FD-7871-3714-4744218F18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0286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72F830-4043-FB15-4B3F-ABB2A5CA7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3313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7018C69-C6E8-5517-889A-C735239F7D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8031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8AC5D38-3237-9940-8D0A-2B0DFD63D8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3692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43701FB-6C3A-41AF-400A-BA0671520C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58410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342756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D4FE-9794-C4E2-A96D-10338179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A9606-E84A-7B8A-DED6-B600A03BD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3D74-4849-7F7E-F2F5-25F7C3BC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FEFCC-F9D2-4F36-8C8A-F23E15131093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1344-B7C3-4594-99EC-806714BC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A248-0820-4170-4904-0E2CE714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59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D4DC-DA0C-9F40-1337-0AACF8D5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79D4B-B94A-2B00-3459-D1D11C51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A359-376F-CB9F-E6D3-A8A0DBDD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5C21-DD6B-4256-8EB8-D8A90560E14B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E751-2D21-3EEC-8E71-316538E6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C1E-9D6B-339B-B6E1-D392D6C7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18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9F5B-47EE-F063-529C-5765D974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2C77-859B-8470-7A66-5F105112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CFCFC-D932-5243-909C-C59A88DAD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2EDB2-BEE0-A1E3-346F-0B21CE3C8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810D4-E6E2-A9DE-5B25-1D7E37AE8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7209A-C414-637D-B761-41ADF0E0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5B25-B8FA-4A16-B548-AA96BC8C567A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FE0019-A75C-0E8B-C942-811EE8D2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1183B-A678-BCB6-548B-ECB1D069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7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, 2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102875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102875" cy="34375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096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B911D-817C-E26A-A154-6C26CC25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E6E8-5185-4149-9907-69262AAA3D13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58422-2FFA-32F0-7216-A2639D5C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74C2C-51C4-B98F-CA0B-D7DFDFA4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37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0498-497F-B42B-548E-1EF68699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3ABF-9345-0C6D-8611-DE62F305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470B-438B-EEC6-188B-CFCFCD9A1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7A57B-47E7-681F-9A19-0DC7E582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CA32C-1EFB-A9DD-3A9D-9B8D3284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AD383-1039-422B-6B81-B2001824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16347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E89A-5A31-03EC-B576-7E8CFFF3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89773-3AB8-4407-BE69-00AE7ACF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FE0E-F16C-CECC-F75F-87F53483B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AA6C2-0FBD-89DD-C1E6-E734A200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3F2-16FC-11E9-BDCB-8503BF22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762E5-89D1-AB15-8DB5-EF605265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80398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35610"/>
            <a:ext cx="11029616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1890876"/>
            <a:ext cx="11029615" cy="408447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C293-426C-4B30-B5A7-F223408996D4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277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1956391"/>
            <a:ext cx="3863216" cy="4467523"/>
          </a:xfrm>
        </p:spPr>
        <p:txBody>
          <a:bodyPr anchor="t"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1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4BD4-B19B-46F4-9496-C58F236BE1C3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92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09600" y="1633654"/>
            <a:ext cx="10744200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589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8" y="3019276"/>
            <a:ext cx="9304867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25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2" y="2348318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2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6311729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, 4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55560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: Blac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9350DE-9673-BD23-1C91-5C7657070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30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: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EA079B-EFCF-AF4C-F4CC-AAA8415B6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0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: Black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D02EB8-D433-3194-03D6-339B07084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99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53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10515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6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F1224-CD62-68E2-00C3-D3B1D30F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444" t="55013"/>
          <a:stretch/>
        </p:blipFill>
        <p:spPr>
          <a:xfrm>
            <a:off x="8710506" y="3772747"/>
            <a:ext cx="3481493" cy="308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7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Hex Image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E136CC5-0CFC-230E-36CE-5E4580E0C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206" y="1635463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3F05418-9930-4093-313B-9831AF6914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6233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C3EA9A5-8731-F7AF-213E-2CB610888C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19275" y="1653511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CFB9AB69-30FD-7871-3714-4744218F18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0286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72F830-4043-FB15-4B3F-ABB2A5CA7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3313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7018C69-C6E8-5517-889A-C735239F7D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8031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8AC5D38-3237-9940-8D0A-2B0DFD63D8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3692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43701FB-6C3A-41AF-400A-BA0671520C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58410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601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D4FE-9794-C4E2-A96D-10338179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A9606-E84A-7B8A-DED6-B600A03BD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3D74-4849-7F7E-F2F5-25F7C3BC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1344-B7C3-4594-99EC-806714BC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A248-0820-4170-4904-0E2CE714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D4DC-DA0C-9F40-1337-0AACF8D5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79D4B-B94A-2B00-3459-D1D11C51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A359-376F-CB9F-E6D3-A8A0DBDD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E751-2D21-3EEC-8E71-316538E6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C1E-9D6B-339B-B6E1-D392D6C7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1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9F5B-47EE-F063-529C-5765D974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2C77-859B-8470-7A66-5F105112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CFCFC-D932-5243-909C-C59A88DAD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2EDB2-BEE0-A1E3-346F-0B21CE3C8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810D4-E6E2-A9DE-5B25-1D7E37AE8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7209A-C414-637D-B761-41ADF0E0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FE0019-A75C-0E8B-C942-811EE8D2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1183B-A678-BCB6-548B-ECB1D069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25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B911D-817C-E26A-A154-6C26CC25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58422-2FFA-32F0-7216-A2639D5C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74C2C-51C4-B98F-CA0B-D7DFDFA4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30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0498-497F-B42B-548E-1EF68699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3ABF-9345-0C6D-8611-DE62F305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470B-438B-EEC6-188B-CFCFCD9A1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7A57B-47E7-681F-9A19-0DC7E582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CA32C-1EFB-A9DD-3A9D-9B8D3284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AD383-1039-422B-6B81-B2001824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5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E89A-5A31-03EC-B576-7E8CFFF3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89773-3AB8-4407-BE69-00AE7ACF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FE0E-F16C-CECC-F75F-87F53483B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AA6C2-0FBD-89DD-C1E6-E734A200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3F2-16FC-11E9-BDCB-8503BF22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762E5-89D1-AB15-8DB5-EF605265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49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D02EB8-D433-3194-03D6-339B07084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1192" y="2847885"/>
            <a:ext cx="4757482" cy="55778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3523046"/>
            <a:ext cx="4757479" cy="2131499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04002" y="2847886"/>
            <a:ext cx="4757483" cy="55337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8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4001" y="3523046"/>
            <a:ext cx="4757484" cy="2131499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CA278B-C101-7F4E-B11A-7B91B0C8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914FC0-3771-6041-9E7C-1C624C85A803}"/>
              </a:ext>
            </a:extLst>
          </p:cNvPr>
          <p:cNvGrpSpPr/>
          <p:nvPr userDrawn="1"/>
        </p:nvGrpSpPr>
        <p:grpSpPr>
          <a:xfrm>
            <a:off x="5463336" y="2250891"/>
            <a:ext cx="1016001" cy="3839220"/>
            <a:chOff x="5510085" y="2250891"/>
            <a:chExt cx="1016001" cy="38392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ED3128-974C-7F4B-BF36-A3836D1725F6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2D2224CB-5DFF-3D4B-816B-1A44228A23EE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600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275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ingle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10515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Montserrat ExtraLight" panose="00000300000000000000" pitchFamily="2" charset="0"/>
              </a:defRPr>
            </a:lvl1pPr>
          </a:lstStyle>
          <a:p>
            <a:fld id="{51FC3970-6086-E64B-B152-2D409850A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96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66BB41-A16C-621C-C6A9-2A07FEC52C5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7332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0536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8"/>
            <a:ext cx="6092562" cy="685403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8"/>
            <a:ext cx="6092562" cy="685403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0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Black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27B746-76B5-2FD9-87B0-DEA98C6C4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1155"/>
          <a:stretch/>
        </p:blipFill>
        <p:spPr>
          <a:xfrm>
            <a:off x="0" y="0"/>
            <a:ext cx="59553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ED4A5-EDA7-C2DE-9905-B5FCB2A3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30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: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9"/>
          <a:stretch/>
        </p:blipFill>
        <p:spPr>
          <a:xfrm>
            <a:off x="0" y="0"/>
            <a:ext cx="59669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0B92F7-8956-DD46-5221-38297B35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: Black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731BF-2BBB-C349-86CF-46D88567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-29817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7D822-9CE6-0995-D8B3-27C0F41E4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50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: Blue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644340-BBE2-2FDE-DA85-C790F336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55"/>
          <a:stretch/>
        </p:blipFill>
        <p:spPr>
          <a:xfrm>
            <a:off x="-29817" y="0"/>
            <a:ext cx="61258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62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2CF1B-8331-7C73-B48A-2C7153E28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5F633-4535-A19E-4CC3-C27D8ED2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027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4032-0A32-BAD3-D044-1A06AA699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6"/>
          <a:stretch/>
        </p:blipFill>
        <p:spPr>
          <a:xfrm>
            <a:off x="0" y="0"/>
            <a:ext cx="5978769" cy="68711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770FB5-9BDD-8DE9-9A1A-5BE032AD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B454E3-52B2-E516-B799-37274F63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1E3033-6975-474A-6F5A-DD3D507C5D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10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Montserrat ExtraLight" panose="00000300000000000000" pitchFamily="2" charset="0"/>
              </a:defRPr>
            </a:lvl1pPr>
          </a:lstStyle>
          <a:p>
            <a:fld id="{51FC3970-6086-E64B-B152-2D409850A5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8ACF82-20D3-F027-1327-C851922D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67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, 2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102875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102875" cy="34375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5462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, 4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2508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Black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27B746-76B5-2FD9-87B0-DEA98C6C4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1155"/>
          <a:stretch/>
        </p:blipFill>
        <p:spPr>
          <a:xfrm>
            <a:off x="0" y="0"/>
            <a:ext cx="59553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ED4A5-EDA7-C2DE-9905-B5FCB2A3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30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: Blac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9350DE-9673-BD23-1C91-5C7657070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63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: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EA079B-EFCF-AF4C-F4CC-AAA8415B6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7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: Black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D02EB8-D433-3194-03D6-339B07084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36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85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10515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Montserrat ExtraLight" panose="00000300000000000000" pitchFamily="2" charset="0"/>
              </a:defRPr>
            </a:lvl1pPr>
          </a:lstStyle>
          <a:p>
            <a:fld id="{51FC3970-6086-E64B-B152-2D409850A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2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F1224-CD62-68E2-00C3-D3B1D30F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444" t="55013"/>
          <a:stretch/>
        </p:blipFill>
        <p:spPr>
          <a:xfrm>
            <a:off x="8710506" y="3772747"/>
            <a:ext cx="3481493" cy="308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60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Hex Image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E136CC5-0CFC-230E-36CE-5E4580E0C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206" y="1635463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3F05418-9930-4093-313B-9831AF6914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6233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C3EA9A5-8731-F7AF-213E-2CB610888C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19275" y="1653511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CFB9AB69-30FD-7871-3714-4744218F18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0286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72F830-4043-FB15-4B3F-ABB2A5CA7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3313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7018C69-C6E8-5517-889A-C735239F7D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8031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8AC5D38-3237-9940-8D0A-2B0DFD63D8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3692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43701FB-6C3A-41AF-400A-BA0671520C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58410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444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D4FE-9794-C4E2-A96D-10338179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A9606-E84A-7B8A-DED6-B600A03BD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3D74-4849-7F7E-F2F5-25F7C3BC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1344-B7C3-4594-99EC-806714BC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A248-0820-4170-4904-0E2CE714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9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9"/>
          <a:stretch/>
        </p:blipFill>
        <p:spPr>
          <a:xfrm rot="5400000">
            <a:off x="3388746" y="-56129"/>
            <a:ext cx="59669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1" y="2028824"/>
            <a:ext cx="6677024" cy="273367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master style</a:t>
            </a:r>
          </a:p>
        </p:txBody>
      </p:sp>
    </p:spTree>
    <p:extLst>
      <p:ext uri="{BB962C8B-B14F-4D97-AF65-F5344CB8AC3E}">
        <p14:creationId xmlns:p14="http://schemas.microsoft.com/office/powerpoint/2010/main" val="245072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9"/>
          <a:stretch/>
        </p:blipFill>
        <p:spPr>
          <a:xfrm rot="5400000">
            <a:off x="3255396" y="-18481"/>
            <a:ext cx="5966961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79D4B-B94A-2B00-3459-D1D11C51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60605" y="1743074"/>
            <a:ext cx="8750245" cy="2571750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tx1"/>
                </a:solidFill>
              </a:defRPr>
            </a:lvl1pPr>
            <a:lvl2pPr marL="457200" indent="0" algn="ctr">
              <a:buNone/>
              <a:defRPr sz="2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134A4-2468-26D6-EEC5-CD872E97A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3359" y="6350109"/>
            <a:ext cx="272450" cy="3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: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9"/>
          <a:stretch/>
        </p:blipFill>
        <p:spPr>
          <a:xfrm>
            <a:off x="0" y="0"/>
            <a:ext cx="59669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0B92F7-8956-DD46-5221-38297B35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85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9F5B-47EE-F063-529C-5765D974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2C77-859B-8470-7A66-5F105112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CFCFC-D932-5243-909C-C59A88DAD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2EDB2-BEE0-A1E3-346F-0B21CE3C8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810D4-E6E2-A9DE-5B25-1D7E37AE8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7209A-C414-637D-B761-41ADF0E0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FE0019-A75C-0E8B-C942-811EE8D2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1183B-A678-BCB6-548B-ECB1D069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33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B911D-817C-E26A-A154-6C26CC25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58422-2FFA-32F0-7216-A2639D5C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74C2C-51C4-B98F-CA0B-D7DFDFA4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1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0498-497F-B42B-548E-1EF68699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3ABF-9345-0C6D-8611-DE62F305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470B-438B-EEC6-188B-CFCFCD9A1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7A57B-47E7-681F-9A19-0DC7E582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CA32C-1EFB-A9DD-3A9D-9B8D3284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AD383-1039-422B-6B81-B2001824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2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E89A-5A31-03EC-B576-7E8CFFF3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89773-3AB8-4407-BE69-00AE7ACF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FE0E-F16C-CECC-F75F-87F53483B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AA6C2-0FBD-89DD-C1E6-E734A200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3F2-16FC-11E9-BDCB-8503BF22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762E5-89D1-AB15-8DB5-EF605265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92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66BB41-A16C-621C-C6A9-2A07FEC52C5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1092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77168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8"/>
            <a:ext cx="6092562" cy="685403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2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Black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27B746-76B5-2FD9-87B0-DEA98C6C4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1155"/>
          <a:stretch/>
        </p:blipFill>
        <p:spPr>
          <a:xfrm>
            <a:off x="0" y="0"/>
            <a:ext cx="59553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ED4A5-EDA7-C2DE-9905-B5FCB2A3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058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: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9"/>
          <a:stretch/>
        </p:blipFill>
        <p:spPr>
          <a:xfrm>
            <a:off x="0" y="0"/>
            <a:ext cx="59669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0B92F7-8956-DD46-5221-38297B35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7215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: Black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731BF-2BBB-C349-86CF-46D88567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-29817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7D822-9CE6-0995-D8B3-27C0F41E4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28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: Black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731BF-2BBB-C349-86CF-46D88567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-29817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7D822-9CE6-0995-D8B3-27C0F41E4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08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: Blue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644340-BBE2-2FDE-DA85-C790F336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55"/>
          <a:stretch/>
        </p:blipFill>
        <p:spPr>
          <a:xfrm>
            <a:off x="-29817" y="0"/>
            <a:ext cx="61258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930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2CF1B-8331-7C73-B48A-2C7153E28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5F633-4535-A19E-4CC3-C27D8ED2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8433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4032-0A32-BAD3-D044-1A06AA699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6"/>
          <a:stretch/>
        </p:blipFill>
        <p:spPr>
          <a:xfrm>
            <a:off x="0" y="0"/>
            <a:ext cx="5978769" cy="68711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770FB5-9BDD-8DE9-9A1A-5BE032AD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B454E3-52B2-E516-B799-37274F63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1E3033-6975-474A-6F5A-DD3D507C5D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986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ontserrat ExtraLight" panose="00000300000000000000" pitchFamily="2" charset="0"/>
              </a:defRPr>
            </a:lvl1pPr>
          </a:lstStyle>
          <a:p>
            <a:fld id="{51FC3970-6086-E64B-B152-2D409850A5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8ACF82-20D3-F027-1327-C851922D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207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, 2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102875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102875" cy="34375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445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, 4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491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: Blac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9350DE-9673-BD23-1C91-5C7657070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69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: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EA079B-EFCF-AF4C-F4CC-AAA8415B6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13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: Black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D02EB8-D433-3194-03D6-339B07084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2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392D6-46ED-D1F4-105A-1968491A8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8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: Blue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644340-BBE2-2FDE-DA85-C790F336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55"/>
          <a:stretch/>
        </p:blipFill>
        <p:spPr>
          <a:xfrm>
            <a:off x="-29817" y="0"/>
            <a:ext cx="61258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58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ntent: Blue Patter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990F1-F871-4ECF-88F3-22CD611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80"/>
          <a:stretch/>
        </p:blipFill>
        <p:spPr>
          <a:xfrm>
            <a:off x="0" y="0"/>
            <a:ext cx="12192000" cy="182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4845-6E17-9A3F-44F9-5DAEC0CD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71CF-7479-F9FB-D469-690A7525E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10515600" cy="4171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10F5C-3F6D-A087-05E0-905427F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AE36-6F78-511C-5C3E-5FE3008B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FD717-D1CC-C4CD-E4F9-B409773B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ontserrat ExtraLight" panose="00000300000000000000" pitchFamily="2" charset="0"/>
              </a:defRPr>
            </a:lvl1pPr>
          </a:lstStyle>
          <a:p>
            <a:fld id="{51FC3970-6086-E64B-B152-2D409850A5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2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F1224-CD62-68E2-00C3-D3B1D30F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444" t="55013"/>
          <a:stretch/>
        </p:blipFill>
        <p:spPr>
          <a:xfrm>
            <a:off x="8710506" y="3772747"/>
            <a:ext cx="3481493" cy="3085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17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Hex Image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16D1-52AB-D30A-7FA3-B8ADAF01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DB3D-75FB-07DC-0C4F-DDE36AFC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1D984-AB5C-A068-0B23-E95A561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9CF86-3FB3-7BCD-9E30-34C03333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E136CC5-0CFC-230E-36CE-5E4580E0C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206" y="1635463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3F05418-9930-4093-313B-9831AF6914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6233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C3EA9A5-8731-F7AF-213E-2CB610888C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19275" y="1653511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CFB9AB69-30FD-7871-3714-4744218F18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0286" y="3013079"/>
            <a:ext cx="3200400" cy="2637862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72F830-4043-FB15-4B3F-ABB2A5CA7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3313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7018C69-C6E8-5517-889A-C735239F7D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8031" y="4473903"/>
            <a:ext cx="1890712" cy="116363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8AC5D38-3237-9940-8D0A-2B0DFD63D8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3692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43701FB-6C3A-41AF-400A-BA0671520C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58410" y="1632981"/>
            <a:ext cx="1890712" cy="116363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776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D4FE-9794-C4E2-A96D-10338179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A9606-E84A-7B8A-DED6-B600A03BD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3D74-4849-7F7E-F2F5-25F7C3BC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1344-B7C3-4594-99EC-806714BC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A248-0820-4170-4904-0E2CE714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3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9"/>
          <a:stretch/>
        </p:blipFill>
        <p:spPr>
          <a:xfrm rot="5400000">
            <a:off x="3112519" y="-1884928"/>
            <a:ext cx="5966961" cy="1051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3794" y="2028824"/>
            <a:ext cx="9564414" cy="273367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master style</a:t>
            </a:r>
          </a:p>
        </p:txBody>
      </p:sp>
    </p:spTree>
    <p:extLst>
      <p:ext uri="{BB962C8B-B14F-4D97-AF65-F5344CB8AC3E}">
        <p14:creationId xmlns:p14="http://schemas.microsoft.com/office/powerpoint/2010/main" val="2807629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r="51059"/>
          <a:stretch/>
        </p:blipFill>
        <p:spPr>
          <a:xfrm rot="5400000">
            <a:off x="3112519" y="-1884928"/>
            <a:ext cx="5966961" cy="1051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3794" y="2028824"/>
            <a:ext cx="9564414" cy="273367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master style</a:t>
            </a:r>
          </a:p>
        </p:txBody>
      </p:sp>
    </p:spTree>
    <p:extLst>
      <p:ext uri="{BB962C8B-B14F-4D97-AF65-F5344CB8AC3E}">
        <p14:creationId xmlns:p14="http://schemas.microsoft.com/office/powerpoint/2010/main" val="189974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r="51059"/>
          <a:stretch/>
        </p:blipFill>
        <p:spPr>
          <a:xfrm rot="5400000">
            <a:off x="3112519" y="-1884931"/>
            <a:ext cx="5966961" cy="1051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3794" y="2028824"/>
            <a:ext cx="9564414" cy="273367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master style</a:t>
            </a:r>
          </a:p>
        </p:txBody>
      </p:sp>
    </p:spTree>
    <p:extLst>
      <p:ext uri="{BB962C8B-B14F-4D97-AF65-F5344CB8AC3E}">
        <p14:creationId xmlns:p14="http://schemas.microsoft.com/office/powerpoint/2010/main" val="4200565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r="51059"/>
          <a:stretch/>
        </p:blipFill>
        <p:spPr>
          <a:xfrm rot="5400000">
            <a:off x="3112519" y="-1884931"/>
            <a:ext cx="5966961" cy="1051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3794" y="2028824"/>
            <a:ext cx="9564414" cy="273367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master style</a:t>
            </a:r>
          </a:p>
        </p:txBody>
      </p:sp>
    </p:spTree>
    <p:extLst>
      <p:ext uri="{BB962C8B-B14F-4D97-AF65-F5344CB8AC3E}">
        <p14:creationId xmlns:p14="http://schemas.microsoft.com/office/powerpoint/2010/main" val="1003639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3794" y="2028824"/>
            <a:ext cx="9564414" cy="2733675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master style</a:t>
            </a:r>
          </a:p>
        </p:txBody>
      </p:sp>
    </p:spTree>
    <p:extLst>
      <p:ext uri="{BB962C8B-B14F-4D97-AF65-F5344CB8AC3E}">
        <p14:creationId xmlns:p14="http://schemas.microsoft.com/office/powerpoint/2010/main" val="4197009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562" r="51059"/>
          <a:stretch/>
        </p:blipFill>
        <p:spPr>
          <a:xfrm rot="5400000">
            <a:off x="3944146" y="-2419643"/>
            <a:ext cx="4589459" cy="94287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79D4B-B94A-2B00-3459-D1D11C51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41423" y="1743074"/>
            <a:ext cx="9158990" cy="2571750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134A4-2468-26D6-EEC5-CD872E97A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3359" y="6350109"/>
            <a:ext cx="272450" cy="3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2CF1B-8331-7C73-B48A-2C7153E28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5F633-4535-A19E-4CC3-C27D8ED2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08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9F5B-47EE-F063-529C-5765D974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2C77-859B-8470-7A66-5F105112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CFCFC-D932-5243-909C-C59A88DAD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2EDB2-BEE0-A1E3-346F-0B21CE3C8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810D4-E6E2-A9DE-5B25-1D7E37AE8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7209A-C414-637D-B761-41ADF0E0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FE0019-A75C-0E8B-C942-811EE8D2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1183B-A678-BCB6-548B-ECB1D069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59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B911D-817C-E26A-A154-6C26CC25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58422-2FFA-32F0-7216-A2639D5C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74C2C-51C4-B98F-CA0B-D7DFDFA4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994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0498-497F-B42B-548E-1EF68699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3ABF-9345-0C6D-8611-DE62F305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470B-438B-EEC6-188B-CFCFCD9A1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7A57B-47E7-681F-9A19-0DC7E582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CA32C-1EFB-A9DD-3A9D-9B8D3284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AD383-1039-422B-6B81-B2001824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291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E89A-5A31-03EC-B576-7E8CFFF3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89773-3AB8-4407-BE69-00AE7ACF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FE0E-F16C-CECC-F75F-87F53483B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AA6C2-0FBD-89DD-C1E6-E734A200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3F2-16FC-11E9-BDCB-8503BF22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762E5-89D1-AB15-8DB5-EF605265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00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1956391"/>
            <a:ext cx="3863216" cy="4467523"/>
          </a:xfrm>
        </p:spPr>
        <p:txBody>
          <a:bodyPr anchor="t"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1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B4BD4-B19B-46F4-9496-C58F236BE1C3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960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0D6-574B-40AF-946F-D52A04ADE379}" type="datetime1">
              <a:rPr lang="en-US" noProof="0" smtClean="0"/>
              <a:t>3/12/2024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 userDrawn="1"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 userDrawn="1"/>
        </p:nvSpPr>
        <p:spPr>
          <a:xfrm rot="16200000">
            <a:off x="5454650" y="1104900"/>
            <a:ext cx="1270000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7" y="3019274"/>
            <a:ext cx="9304867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1" y="2348318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33765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1890876"/>
            <a:ext cx="11029615" cy="40844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C293-426C-4B30-B5A7-F223408996D4}" type="datetime1">
              <a:rPr lang="en-US" smtClean="0"/>
              <a:t>3/12/2024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8660979-B6F8-480C-AAC7-48903CC3ECFC}"/>
              </a:ext>
            </a:extLst>
          </p:cNvPr>
          <p:cNvSpPr/>
          <p:nvPr/>
        </p:nvSpPr>
        <p:spPr>
          <a:xfrm>
            <a:off x="1" y="806538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32615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1136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415600" y="2007600"/>
            <a:ext cx="53332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6443200" y="2007600"/>
            <a:ext cx="53332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1937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66BB41-A16C-621C-C6A9-2A07FEC52C5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709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0398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4032-0A32-BAD3-D044-1A06AA699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056"/>
          <a:stretch/>
        </p:blipFill>
        <p:spPr>
          <a:xfrm>
            <a:off x="0" y="0"/>
            <a:ext cx="5978769" cy="68711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770FB5-9BDD-8DE9-9A1A-5BE032AD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B454E3-52B2-E516-B799-37274F63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1E3033-6975-474A-6F5A-DD3D507C5D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54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8"/>
            <a:ext cx="6092562" cy="68540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214947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2286000"/>
            <a:ext cx="5227985" cy="3925956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4593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: Black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27B746-76B5-2FD9-87B0-DEA98C6C4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1155"/>
          <a:stretch/>
        </p:blipFill>
        <p:spPr>
          <a:xfrm>
            <a:off x="0" y="0"/>
            <a:ext cx="59553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ED4A5-EDA7-C2DE-9905-B5FCB2A3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02292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: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37573-7284-999A-5340-44A4050D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9"/>
          <a:stretch/>
        </p:blipFill>
        <p:spPr>
          <a:xfrm>
            <a:off x="0" y="0"/>
            <a:ext cx="59669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0B92F7-8956-DD46-5221-38297B35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93055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: Black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731BF-2BBB-C349-86CF-46D88567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-29817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37D822-9CE6-0995-D8B3-27C0F41E4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44311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: Blue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644340-BBE2-2FDE-DA85-C790F336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55"/>
          <a:stretch/>
        </p:blipFill>
        <p:spPr>
          <a:xfrm>
            <a:off x="-29817" y="0"/>
            <a:ext cx="61258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3982280" cy="23383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3982280" cy="2977841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560095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2CF1B-8331-7C73-B48A-2C7153E28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5F633-4535-A19E-4CC3-C27D8ED2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8"/>
          <a:stretch/>
        </p:blipFill>
        <p:spPr>
          <a:xfrm>
            <a:off x="0" y="0"/>
            <a:ext cx="59670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B18A8D-8BD6-345A-0691-CDC8F2C796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98152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24032-0A32-BAD3-D044-1A06AA699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56"/>
          <a:stretch/>
        </p:blipFill>
        <p:spPr>
          <a:xfrm>
            <a:off x="0" y="0"/>
            <a:ext cx="5978769" cy="68711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770FB5-9BDD-8DE9-9A1A-5BE032AD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B454E3-52B2-E516-B799-37274F63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1E3033-6975-474A-6F5A-DD3D507C5D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329" y="3234116"/>
            <a:ext cx="5194854" cy="29778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966806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,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656465"/>
            <a:ext cx="5194854" cy="233831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8ACF82-20D3-F027-1327-C851922D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656465"/>
            <a:ext cx="5227985" cy="55554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49633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, 2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102875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102875" cy="34375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75799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, 4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63F17F-05CA-B799-472D-532382EF9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8" y="3969"/>
            <a:ext cx="3059638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54ACA-1207-E2A4-72A5-34661E1E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811" y="136526"/>
            <a:ext cx="5194854" cy="138289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C351-4C8C-ABCC-04D5-9D51F22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3686" y="1608794"/>
            <a:ext cx="5227985" cy="4603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C9A0-D0D2-C77B-7DA9-48E1D234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5E56FC0-0B4C-8BA7-173E-A414FAD8E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" y="3441563"/>
            <a:ext cx="3059638" cy="3429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25E61-19E2-7D63-E65E-E7463ADAAE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63076" y="0"/>
            <a:ext cx="3036362" cy="34452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D1FFCF7-4E94-9F61-C9F9-A7CD5B5F00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63076" y="3437594"/>
            <a:ext cx="3036362" cy="3436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519494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258C33-5D3C-52F0-E009-C1F90E73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C705-B9A9-F616-6AF3-E834B01BA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1C03-F9B7-48EC-A6B5-FFD465E53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D6625-268B-EE51-7312-F69EF9EC1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BCE77-7CCC-FE6A-7836-A1D71AB9F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3970-6086-E64B-B152-2D409850A5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134A4-2468-26D6-EEC5-CD872E97AF67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453359" y="6350109"/>
            <a:ext cx="272450" cy="3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0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749" r:id="rId26"/>
    <p:sldLayoutId id="214748377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258C33-5D3C-52F0-E009-C1F90E73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C705-B9A9-F616-6AF3-E834B01BA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1C03-F9B7-48EC-A6B5-FFD465E53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2A22-DAF1-E44C-9475-58840E5BAF7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D6625-268B-EE51-7312-F69EF9EC1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BCE77-7CCC-FE6A-7836-A1D71AB9F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 ExtraLight" panose="00000300000000000000" pitchFamily="2" charset="0"/>
              </a:defRPr>
            </a:lvl1pPr>
          </a:lstStyle>
          <a:p>
            <a:fld id="{51FC3970-6086-E64B-B152-2D409850A5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134A4-2468-26D6-EEC5-CD872E97AF67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1453359" y="6350109"/>
            <a:ext cx="272450" cy="3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258C33-5D3C-52F0-E009-C1F90E73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C705-B9A9-F616-6AF3-E834B01BA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134A4-2468-26D6-EEC5-CD872E97AF6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1453359" y="6350109"/>
            <a:ext cx="272450" cy="3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2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4" r:id="rId33"/>
    <p:sldLayoutId id="214748384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258C33-5D3C-52F0-E009-C1F90E73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C705-B9A9-F616-6AF3-E834B01BA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1C03-F9B7-48EC-A6B5-FFD465E53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B068F-9BF0-45F1-A28D-5E1972EC3D79}" type="datetime1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D6625-268B-EE51-7312-F69EF9EC1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BCE77-7CCC-FE6A-7836-A1D71AB9F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DA0FB-52A0-4272-B7B4-744B412D6E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134A4-2468-26D6-EEC5-CD872E97AF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453359" y="6350109"/>
            <a:ext cx="272450" cy="3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3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.publicdomainpictures.net/en/view-image.php?image=211753&amp;picture=office-comput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pxhere.com/en/photo/153999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://tex.stackexchange.com/questions/264024/autofill-letter-templat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ataInformedFutures@mednet.ucla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siemprebasket.blogspot.com/2011/02/el-nuevo-roster-de-los-knicks.html" TargetMode="Externa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OaQP9WXBC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www.focusfitness.net/stock-photos/downloads/training-motivation-text/" TargetMode="Externa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.flickr.com/photos/144008357@N08/4669496324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new.ped.state.nm.us/bureaus/edi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mailto:jessica.montoya@ped.nm.gov" TargetMode="External"/><Relationship Id="rId7" Type="http://schemas.openxmlformats.org/officeDocument/2006/relationships/hyperlink" Target="mailto:LisaStanley@mednet.ucla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6" Type="http://schemas.openxmlformats.org/officeDocument/2006/relationships/hyperlink" Target="mailto:TWCole@mednet.ucla.edu" TargetMode="External"/><Relationship Id="rId5" Type="http://schemas.openxmlformats.org/officeDocument/2006/relationships/hyperlink" Target="mailto:DataInformedFutures@mednet.ucla.edu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s://webnew.ped.state.nm.us/bureaus/edi/" TargetMode="External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hyperlink" Target="https://pixabay.com/en/new-mexico-state-map-geography-4377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.publicdomainpictures.net/en/view-image.php?image=248694&amp;picture=wooden-step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4F503A6-90BF-3127-5ACF-498C8B6608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87" b="587"/>
          <a:stretch/>
        </p:blipFill>
        <p:spPr>
          <a:xfrm>
            <a:off x="-17034" y="3968"/>
            <a:ext cx="6092562" cy="6854031"/>
          </a:xfr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C15CA58-7EBC-4A91-0FCF-77A2D570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57287"/>
            <a:ext cx="5194854" cy="342900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Implementation Steps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0" dirty="0">
                <a:solidFill>
                  <a:schemeClr val="accent1"/>
                </a:solidFill>
              </a:rPr>
              <a:t>Early Development Instrument (EDI)</a:t>
            </a:r>
            <a:br>
              <a:rPr lang="en-US" sz="4000" b="0" dirty="0">
                <a:solidFill>
                  <a:schemeClr val="accent1"/>
                </a:solidFill>
              </a:rPr>
            </a:br>
            <a:endParaRPr lang="en-US" sz="4000" b="0" dirty="0">
              <a:solidFill>
                <a:schemeClr val="accent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5D73A64-ADAC-F528-72EC-4413397B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213" y="3211210"/>
            <a:ext cx="5227985" cy="3235234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it-IT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Lisa Stanley, Project Director</a:t>
            </a:r>
            <a:endParaRPr lang="en-US" sz="1800" dirty="0">
              <a:solidFill>
                <a:srgbClr val="000099"/>
              </a:solidFill>
            </a:endParaRPr>
          </a:p>
          <a:p>
            <a:pPr marL="457200" lvl="1" indent="0">
              <a:buNone/>
            </a:pPr>
            <a:r>
              <a:rPr lang="en-US" sz="1800" dirty="0"/>
              <a:t>Tyler Cole, National Implementation Manager</a:t>
            </a: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651EFE-4F2B-86BA-2540-6EF001C36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239" y="5637452"/>
            <a:ext cx="2270475" cy="10111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FF9A39-D7AA-661F-BCDC-D917834F0A65}"/>
              </a:ext>
            </a:extLst>
          </p:cNvPr>
          <p:cNvSpPr/>
          <p:nvPr/>
        </p:nvSpPr>
        <p:spPr>
          <a:xfrm>
            <a:off x="11382935" y="6252882"/>
            <a:ext cx="450477" cy="51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2" y="276006"/>
            <a:ext cx="1505618" cy="707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54CA2-9E98-4037-BB5F-DD922E041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302" y="5664611"/>
            <a:ext cx="3676276" cy="10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7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1. EDI Data Collection Portal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990600" y="2157411"/>
            <a:ext cx="10363200" cy="4171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dirty="0"/>
              <a:t>District EDI Coordinator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This is the person listed on PED’s “EDI Coordinators Designation Form”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Receives automated email from EDI Data Collection Portal which is hosted at UCLA. Asked to: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Create a confidential password.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Accept electronic EDI Sub-License Agreement in portal.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Monitor teacher completion rates by school and teacher in portal.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E5C184-6494-431F-ACDF-2B350D84D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44499" y="528638"/>
            <a:ext cx="2809301" cy="18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2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2. Teacher Time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990600" y="2044397"/>
            <a:ext cx="10515600" cy="4448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39933"/>
              </a:buClr>
            </a:pPr>
            <a:r>
              <a:rPr lang="en-US" sz="3300" dirty="0">
                <a:cs typeface="Arial" panose="020B0604020202020204" pitchFamily="34" charset="0"/>
              </a:rPr>
              <a:t>Teacher responsibilities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39933"/>
              </a:buClr>
            </a:pPr>
            <a:r>
              <a:rPr lang="en-US" sz="2800" dirty="0">
                <a:cs typeface="Arial" panose="020B0604020202020204" pitchFamily="34" charset="0"/>
              </a:rPr>
              <a:t>Complete teacher training  - asynchronous (30 minutes)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39933"/>
              </a:buClr>
            </a:pPr>
            <a:r>
              <a:rPr lang="en-US" sz="2800" dirty="0">
                <a:cs typeface="Arial" panose="020B0604020202020204" pitchFamily="34" charset="0"/>
              </a:rPr>
              <a:t>Complete EDI for each child online (5.5 hours: 10-15 minutes per child)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39933"/>
              </a:buClr>
            </a:pPr>
            <a:r>
              <a:rPr lang="en-US" sz="2800" dirty="0">
                <a:cs typeface="Arial" panose="020B0604020202020204" pitchFamily="34" charset="0"/>
              </a:rPr>
              <a:t>Complete one feedback form online (5 minutes)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300" dirty="0"/>
              <a:t>Total estimated Time: </a:t>
            </a:r>
            <a:r>
              <a:rPr lang="en-US" sz="3300" b="0" dirty="0"/>
              <a:t>up to 6 hours per teacher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300" dirty="0"/>
              <a:t>Determine when to use teacher time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During school time (preference)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Sub-release day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Professional training day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Outside of school time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Combination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65652-5A4F-4882-AC51-3F83763E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098" y="365125"/>
            <a:ext cx="2280102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6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3. Communication with District Staff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990600" y="2102330"/>
            <a:ext cx="10515600" cy="439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Each district/charter has its own norms around how and when to communicate with principals and teachers.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Some templates and suggestions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First email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Share purpose, responsibilities and timeline with principals and teachers.</a:t>
            </a:r>
            <a:endParaRPr lang="en-US" dirty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Ensure email contains your contact information and your district’s survey schedule/window.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Second email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Remind teachers of key dates.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Provide teachers with training materials. </a:t>
            </a:r>
          </a:p>
          <a:p>
            <a:pPr lvl="1"/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30676-EB7E-4CDF-81B0-2EB0B8F4B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50776" y="259518"/>
            <a:ext cx="2241014" cy="15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3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4. Parent Letter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838199" y="1899313"/>
            <a:ext cx="10686393" cy="5042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b="0" dirty="0"/>
              <a:t>Use the parent information letter pre-approved by UCLA. </a:t>
            </a:r>
          </a:p>
          <a:p>
            <a:pPr lvl="0"/>
            <a:r>
              <a:rPr lang="en-US" b="0" dirty="0"/>
              <a:t>It is an “informed consent” letter that offers an opt-out option. </a:t>
            </a:r>
          </a:p>
          <a:p>
            <a:pPr lvl="0"/>
            <a:r>
              <a:rPr lang="en-US" b="0" dirty="0"/>
              <a:t>No parent signature is requested. </a:t>
            </a:r>
          </a:p>
          <a:p>
            <a:pPr lvl="0"/>
            <a:r>
              <a:rPr lang="en-US" b="0" dirty="0"/>
              <a:t>Parent letter is available in English and Spanish.</a:t>
            </a:r>
          </a:p>
          <a:p>
            <a:pPr lvl="0"/>
            <a:r>
              <a:rPr lang="en-US" b="0" dirty="0"/>
              <a:t>District puts parent letter on district letterhead, adds their district contact information.</a:t>
            </a:r>
          </a:p>
          <a:p>
            <a:pPr lvl="0"/>
            <a:r>
              <a:rPr lang="en-US" b="0" dirty="0"/>
              <a:t>Send to parents at least a week before teachers complete EDIs. </a:t>
            </a:r>
          </a:p>
          <a:p>
            <a:pPr lvl="0"/>
            <a:r>
              <a:rPr lang="en-US" b="0" dirty="0"/>
              <a:t>No other changes should be made without permission from UCLA.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58323-D3B5-4199-83C5-306028A83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05241" y="196111"/>
            <a:ext cx="1398288" cy="19779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069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5. Data Preparation – Part 1: Student Roster</a:t>
            </a:r>
            <a:br>
              <a:rPr lang="en-US" sz="3600" dirty="0"/>
            </a:br>
            <a:r>
              <a:rPr lang="en-US" sz="2800" dirty="0"/>
              <a:t>(No District Actions Needed)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836362" y="1771601"/>
            <a:ext cx="10621180" cy="5078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100" dirty="0"/>
              <a:t>What is it?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Roster is a student-level administrative data file that PED provides to UCLA.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UCLA uploads roster to create teacher accounts with class lists in portal. 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100" dirty="0"/>
              <a:t>When is the roster generated?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PED will roster students from the </a:t>
            </a:r>
            <a:r>
              <a:rPr lang="en-US" sz="3600" u="sng" dirty="0"/>
              <a:t>Live ODS </a:t>
            </a:r>
            <a:r>
              <a:rPr lang="en-US" sz="3600" dirty="0"/>
              <a:t>as they do with ECOT.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Will occur by March 22</a:t>
            </a:r>
            <a:r>
              <a:rPr lang="en-US" sz="3600" baseline="30000" dirty="0"/>
              <a:t>nd</a:t>
            </a:r>
            <a:r>
              <a:rPr lang="en-US" sz="3600" dirty="0"/>
              <a:t> for April 1 survey kickoff.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/>
              <a:t>Will districts be able to re-roster?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No need for districts to re-roster given PED’s Live ODS.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District EDI Coordinators can verify schools and teachers in UCLA portal starting April 1.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See </a:t>
            </a:r>
            <a:r>
              <a:rPr lang="en-US" sz="3200" i="1" dirty="0"/>
              <a:t>District EDI Coordinator Portal Instruction Sheet</a:t>
            </a:r>
            <a:r>
              <a:rPr lang="en-US" sz="3200" dirty="0"/>
              <a:t>.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Notify UCLA of problems at </a:t>
            </a:r>
            <a:r>
              <a:rPr lang="en-US" sz="3200" dirty="0">
                <a:hlinkClick r:id="rId3"/>
              </a:rPr>
              <a:t>DataInformedFutures@mednet.ucla.edu</a:t>
            </a:r>
            <a:r>
              <a:rPr lang="en-US" sz="3200" dirty="0"/>
              <a:t>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Teachers can verify and update students in their class list in the portal.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0817A-74C0-4847-BC0A-B4460406A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80435" y="423633"/>
            <a:ext cx="1814274" cy="12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5. Data Preparation - Part 2: Hard Copy Class List</a:t>
            </a:r>
            <a:br>
              <a:rPr lang="en-US" sz="3200" dirty="0"/>
            </a:br>
            <a:r>
              <a:rPr lang="en-US" sz="3200" dirty="0"/>
              <a:t>(Required for Districts)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836362" y="2027105"/>
            <a:ext cx="10515600" cy="463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it? </a:t>
            </a:r>
          </a:p>
          <a:p>
            <a:pPr lvl="1"/>
            <a:r>
              <a:rPr lang="en-US" dirty="0"/>
              <a:t>District must generate the hard-copy class list and provide it to each teacher. </a:t>
            </a:r>
          </a:p>
          <a:p>
            <a:pPr lvl="1"/>
            <a:r>
              <a:rPr lang="en-US" dirty="0"/>
              <a:t>Each teacher’s class list must contain the name of each student in their class AND their State Student ID (not the district ID)</a:t>
            </a:r>
          </a:p>
          <a:p>
            <a:pPr lvl="1"/>
            <a:r>
              <a:rPr lang="en-US" dirty="0"/>
              <a:t>This serves as a key code for teachers because student records in the UCLA portal do not contain student names. The portal only includes State Student IDs. </a:t>
            </a:r>
          </a:p>
          <a:p>
            <a:pPr lvl="0"/>
            <a:r>
              <a:rPr lang="en-US" dirty="0"/>
              <a:t>When is it due:</a:t>
            </a:r>
          </a:p>
          <a:p>
            <a:pPr lvl="1"/>
            <a:r>
              <a:rPr lang="en-US" dirty="0"/>
              <a:t>District provides each kindergarten teacher with their unique hard-copy class list on April 1, 2024. 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5C199-A1D9-4052-A76C-A0519039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89" y="593927"/>
            <a:ext cx="2207962" cy="1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00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6. Teacher Training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990600" y="1762695"/>
            <a:ext cx="10515600" cy="4649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Kindergarten teachers required to watch the 30-minute training video before completing EDIs.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Decide how training video will be accessed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As a group, Synchronous: </a:t>
            </a:r>
            <a:r>
              <a:rPr lang="en-US" u="sng" dirty="0">
                <a:hlinkClick r:id="rId3"/>
              </a:rPr>
              <a:t>https://www.youtube.com/watch?v=UOaQP9WXBCQ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On teacher’s own time, Asynchronous (embedded in e-EDI portal once they login)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/>
              <a:t>Share training materials with teachers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i="1" dirty="0"/>
              <a:t>Hard Copy Class List </a:t>
            </a:r>
            <a:r>
              <a:rPr lang="en-US" dirty="0"/>
              <a:t>template </a:t>
            </a:r>
            <a:r>
              <a:rPr lang="en-US" u="sng" dirty="0"/>
              <a:t>(generated by district)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i="1" dirty="0"/>
              <a:t>Teacher Training video </a:t>
            </a:r>
            <a:r>
              <a:rPr lang="en-US" dirty="0"/>
              <a:t>(PED website or teachers can access in portal)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i="1" dirty="0"/>
              <a:t>Teacher Training Guide </a:t>
            </a:r>
            <a:r>
              <a:rPr lang="en-US" dirty="0"/>
              <a:t>(PED website or teachers can access in portal)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i="1" dirty="0"/>
              <a:t>EDI items by domain and sub-domain </a:t>
            </a:r>
            <a:r>
              <a:rPr lang="en-US" dirty="0"/>
              <a:t>(PED website)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i="1" dirty="0"/>
              <a:t>Teacher EDI Portal Instruction Sheet </a:t>
            </a:r>
            <a:r>
              <a:rPr lang="en-US" dirty="0"/>
              <a:t>(UCLA emails to Coordinators on 3/25/23.)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/>
              <a:t>It contains login URL and initial password. Do not distribute prior to April 1.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5D447-515E-491C-91FB-E9FF7399C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650775" y="188856"/>
            <a:ext cx="1952159" cy="13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9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7. Survey Administration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990600" y="2157411"/>
            <a:ext cx="10515600" cy="417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Survey administration opens on April 1, 2024.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Teachers should not attempt to login prior to April 1.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Districts/charters may choose to begin after April 1 but all data collection must be completed by May 31, 2024.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On April 1, send teachers reminder of district’s administration dates and include teacher training materials.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District Coordinator monitors teacher completion rates in portal and conducts follow as needed to obtain full participation.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CE285-927D-4F60-BEAB-5756EAC76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86371" y="286438"/>
            <a:ext cx="2340166" cy="18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6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BE1A-03E2-4D41-B999-EEFF52D5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62" y="-6758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NM District EDI Coordinators: Activities, Timeline and Resources</a:t>
            </a:r>
            <a:br>
              <a:rPr lang="en-US" sz="2800" dirty="0"/>
            </a:br>
            <a:endParaRPr lang="en-US" sz="2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D8B302C-0C24-40B3-80A2-B35B6FE2DAF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5754574"/>
              </p:ext>
            </p:extLst>
          </p:nvPr>
        </p:nvGraphicFramePr>
        <p:xfrm>
          <a:off x="432762" y="784252"/>
          <a:ext cx="10936646" cy="557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074">
                  <a:extLst>
                    <a:ext uri="{9D8B030D-6E8A-4147-A177-3AD203B41FA5}">
                      <a16:colId xmlns:a16="http://schemas.microsoft.com/office/drawing/2014/main" val="567119428"/>
                    </a:ext>
                  </a:extLst>
                </a:gridCol>
                <a:gridCol w="991518">
                  <a:extLst>
                    <a:ext uri="{9D8B030D-6E8A-4147-A177-3AD203B41FA5}">
                      <a16:colId xmlns:a16="http://schemas.microsoft.com/office/drawing/2014/main" val="189220078"/>
                    </a:ext>
                  </a:extLst>
                </a:gridCol>
                <a:gridCol w="6566054">
                  <a:extLst>
                    <a:ext uri="{9D8B030D-6E8A-4147-A177-3AD203B41FA5}">
                      <a16:colId xmlns:a16="http://schemas.microsoft.com/office/drawing/2014/main" val="1987507760"/>
                    </a:ext>
                  </a:extLst>
                </a:gridCol>
              </a:tblGrid>
              <a:tr h="7801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Implementation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</a:rPr>
                        <a:t>Resources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https://webnew.ped.state.nm.us/bureaus/edi/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170120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EDI Coordinator Designation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3/15/24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https://webnew.ped.state.nm.us/bureaus/edi/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19577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Login to e-EDI Portal, accept Sub-License 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3/20/24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 EDI Coordinator Portal Instruction Sheet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57787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First email to principals and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3/20/24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First email Principal/teacher letter with Logistics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309932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Send Parent Letter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3/22/24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Parent Letter EDI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(English &amp; Spanish)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482304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>
                          <a:latin typeface="+mn-lt"/>
                        </a:rPr>
                        <a:t>Generate hard copy class lists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3/35/24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Hard Copy Class List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template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64118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Second email to teachers to send teacher training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4/1/24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Second email to principals and teachers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312531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Teacher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4/1/24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Hard Copy Class List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template </a:t>
                      </a:r>
                      <a:r>
                        <a:rPr lang="en-US" sz="1400" u="sng" dirty="0">
                          <a:effectLst/>
                          <a:latin typeface="+mn-lt"/>
                        </a:rPr>
                        <a:t>(generated by district)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Teacher Training video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(PED website or teachers can access in portal)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Teacher Training Guide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(PED website or teachers can access in portal)</a:t>
                      </a:r>
                    </a:p>
                    <a:p>
                      <a:pPr marL="285750" marR="0" lvl="0" indent="-2857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EDI items by domain and sub-domain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(PED website)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1" dirty="0">
                          <a:effectLst/>
                          <a:latin typeface="+mn-lt"/>
                        </a:rPr>
                        <a:t>Teacher EDI Portal Instruction Sheet </a:t>
                      </a:r>
                      <a:r>
                        <a:rPr lang="en-US" sz="1400" i="0" u="sng" dirty="0">
                          <a:effectLst/>
                          <a:latin typeface="+mn-lt"/>
                        </a:rPr>
                        <a:t>(UCLA will email this sheet to District EDI Coordinators on 3/25/23)</a:t>
                      </a:r>
                      <a:endParaRPr lang="en-US" sz="1400" i="0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00279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Survey Administration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="0" dirty="0">
                          <a:latin typeface="+mn-lt"/>
                        </a:rPr>
                        <a:t>4/1-5/31/24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11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564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y Questions Free Stock Photo - Public Domain Pictures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24" y="1306420"/>
            <a:ext cx="5227638" cy="3485092"/>
          </a:xfrm>
        </p:spPr>
      </p:pic>
    </p:spTree>
    <p:extLst>
      <p:ext uri="{BB962C8B-B14F-4D97-AF65-F5344CB8AC3E}">
        <p14:creationId xmlns:p14="http://schemas.microsoft.com/office/powerpoint/2010/main" val="24041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EFFE0-BB65-4847-A199-BFDE3D84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i="1" dirty="0"/>
              <a:t>To equip District/Charter level EDI Coordinators with the  nuts and bolts of EDI Implementation</a:t>
            </a:r>
          </a:p>
          <a:p>
            <a:pPr lvl="1"/>
            <a:r>
              <a:rPr lang="en-US" sz="2800" i="1" dirty="0"/>
              <a:t>EDI basics</a:t>
            </a:r>
          </a:p>
          <a:p>
            <a:pPr lvl="1"/>
            <a:r>
              <a:rPr lang="en-US" sz="2800" i="1" dirty="0"/>
              <a:t>Key partners</a:t>
            </a:r>
          </a:p>
          <a:p>
            <a:pPr lvl="1"/>
            <a:r>
              <a:rPr lang="en-US" sz="2800" i="1" dirty="0"/>
              <a:t>Steps for implementation</a:t>
            </a:r>
          </a:p>
          <a:p>
            <a:pPr lvl="1"/>
            <a:r>
              <a:rPr lang="en-US" sz="2800" i="1" dirty="0"/>
              <a:t>Timelines</a:t>
            </a:r>
          </a:p>
          <a:p>
            <a:pPr lvl="1"/>
            <a:r>
              <a:rPr lang="en-US" sz="2800" i="1" dirty="0"/>
              <a:t>Resources and templates</a:t>
            </a:r>
          </a:p>
          <a:p>
            <a:pPr lvl="1"/>
            <a:r>
              <a:rPr lang="en-US" sz="2800" i="1" dirty="0"/>
              <a:t>Contacts</a:t>
            </a:r>
            <a:endParaRPr lang="en-US" i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5E11A2-6B0C-4014-87E7-2B3017BE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3417202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592B7-F61E-422B-9E66-25A4DE12D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61002"/>
            <a:ext cx="10515600" cy="4105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600" dirty="0"/>
              <a:t>PED</a:t>
            </a:r>
          </a:p>
          <a:p>
            <a:r>
              <a:rPr lang="en-US" sz="2000" b="0" dirty="0"/>
              <a:t>Jessica Montoya, </a:t>
            </a:r>
            <a:r>
              <a:rPr lang="en-US" sz="2000" b="0" dirty="0">
                <a:hlinkClick r:id="rId3"/>
              </a:rPr>
              <a:t>jessica.montoya@ped.nm.gov</a:t>
            </a:r>
            <a:endParaRPr lang="en-US" sz="2000" b="0" dirty="0"/>
          </a:p>
          <a:p>
            <a:r>
              <a:rPr lang="en-US" sz="2000" b="0" dirty="0"/>
              <a:t>PED’s EDI Webpage: </a:t>
            </a:r>
            <a:r>
              <a:rPr lang="en-US" sz="2000" b="0" dirty="0">
                <a:hlinkClick r:id="rId4"/>
              </a:rPr>
              <a:t>https://webnew.ped.state.nm.us/bureaus/edi/</a:t>
            </a:r>
            <a:endParaRPr lang="en-US" sz="2000" b="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UCLA’s Futures Team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DataInformedFutures@mednet.ucla.edu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Tyler Cole, Implementation Coordinator </a:t>
            </a:r>
            <a:r>
              <a:rPr lang="en-US" sz="20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TWCole@mednet.ucla.edu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Lisa Stanley, Project Dir. </a:t>
            </a:r>
            <a:r>
              <a:rPr lang="en-US" sz="20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LisaStanley@mednet.ucla.edu</a:t>
            </a:r>
            <a:endParaRPr lang="en-US" sz="2000" dirty="0">
              <a:solidFill>
                <a:schemeClr val="tx2"/>
              </a:solidFill>
            </a:endParaRPr>
          </a:p>
          <a:p>
            <a:pPr marL="324000" lvl="1" indent="0">
              <a:buNone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2280" y="445343"/>
            <a:ext cx="1497609" cy="484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62" y="445343"/>
            <a:ext cx="2671449" cy="716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330549"/>
            <a:ext cx="2584928" cy="11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27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3055BD-4805-CCC1-AE93-7AFF29D4BF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3904" t="9198" r="32286"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4FF159-10F1-628F-9FCB-448E87A1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The EDI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2B43E-84CC-38F5-FD8F-219A700070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73687" y="1248229"/>
            <a:ext cx="5210314" cy="511478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0" dirty="0">
                <a:latin typeface="Montserrat" panose="00000500000000000000"/>
              </a:rPr>
              <a:t>Holistic, population measure of children’s developmental outcomes and school readiness.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0" dirty="0">
                <a:latin typeface="Montserrat" panose="00000500000000000000"/>
              </a:rPr>
              <a:t>Predicts ELA and Math scores 3</a:t>
            </a:r>
            <a:r>
              <a:rPr lang="en-US" sz="2200" b="0" baseline="30000" dirty="0">
                <a:latin typeface="Montserrat" panose="00000500000000000000"/>
              </a:rPr>
              <a:t>rd</a:t>
            </a:r>
            <a:r>
              <a:rPr lang="en-US" sz="2200" b="0" dirty="0">
                <a:latin typeface="Montserrat" panose="00000500000000000000"/>
              </a:rPr>
              <a:t> -5</a:t>
            </a:r>
            <a:r>
              <a:rPr lang="en-US" sz="2200" b="0" baseline="30000" dirty="0">
                <a:latin typeface="Montserrat" panose="00000500000000000000"/>
              </a:rPr>
              <a:t>th</a:t>
            </a:r>
            <a:r>
              <a:rPr lang="en-US" sz="2200" b="0" dirty="0">
                <a:latin typeface="Montserrat" panose="00000500000000000000"/>
              </a:rPr>
              <a:t> grade.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0" dirty="0">
                <a:latin typeface="Montserrat" panose="00000500000000000000"/>
              </a:rPr>
              <a:t>Reflects how well 0-5 systems are supporting children.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0" dirty="0">
                <a:latin typeface="Montserrat" panose="00000500000000000000"/>
              </a:rPr>
              <a:t>Allows stakeholders to: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0" dirty="0">
                <a:latin typeface="Montserrat" panose="00000500000000000000"/>
              </a:rPr>
              <a:t>Look Back: To improve children’s outcomes before they arrive at  kindergarten.</a:t>
            </a:r>
            <a:r>
              <a:rPr lang="en-US" sz="1800" dirty="0">
                <a:latin typeface="Montserrat" panose="0000050000000000000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0" dirty="0">
                <a:latin typeface="Montserrat" panose="00000500000000000000"/>
              </a:rPr>
              <a:t>Look forward: T</a:t>
            </a:r>
            <a:r>
              <a:rPr lang="en-US" sz="1800" dirty="0">
                <a:latin typeface="Montserrat" panose="00000500000000000000"/>
              </a:rPr>
              <a:t>o understand incoming kindergarten cohort and support them as they progress thru school. </a:t>
            </a:r>
          </a:p>
          <a:p>
            <a:pPr marL="0" indent="0">
              <a:buNone/>
            </a:pPr>
            <a:endParaRPr lang="en-US" sz="1400" b="0" i="1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sz="1400" b="0" i="1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1400" b="0" i="1" dirty="0">
                <a:latin typeface="Montserrat" panose="00000500000000000000" pitchFamily="2" charset="0"/>
              </a:rPr>
              <a:t>Developed at the Offord Center for Child Studies at McMaster University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58857" y="391886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Montserrat SemiBold" panose="00000700000000000000" pitchFamily="2" charset="0"/>
              </a:rPr>
              <a:t>Early Development Instrument</a:t>
            </a:r>
          </a:p>
        </p:txBody>
      </p:sp>
    </p:spTree>
    <p:extLst>
      <p:ext uri="{BB962C8B-B14F-4D97-AF65-F5344CB8AC3E}">
        <p14:creationId xmlns:p14="http://schemas.microsoft.com/office/powerpoint/2010/main" val="28193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Nuts and Bolts of the EDI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9420" y="3481942"/>
            <a:ext cx="34962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Montserrat"/>
              </a:rPr>
              <a:t>Who completes the EDI?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9420" y="3788789"/>
            <a:ext cx="397748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Completed by kindergarten teachers, on all students. This is not a test that students take.</a:t>
            </a:r>
          </a:p>
        </p:txBody>
      </p:sp>
      <p:pic>
        <p:nvPicPr>
          <p:cNvPr id="18" name="Graphic 17" descr="Meeting with solid fill">
            <a:extLst>
              <a:ext uri="{FF2B5EF4-FFF2-40B4-BE49-F238E27FC236}">
                <a16:creationId xmlns:a16="http://schemas.microsoft.com/office/drawing/2014/main" id="{8A7A0BB5-E2E6-095C-3A5C-920B031C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37" y="3596356"/>
            <a:ext cx="9144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2069" y="2334808"/>
            <a:ext cx="377631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Whole child population snapshot for NM of children’s wellbeing and school readiness in 5 key domains. </a:t>
            </a:r>
            <a:endParaRPr lang="en-US" sz="1600" dirty="0">
              <a:latin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9901E-38AB-E871-2E0C-A2D902C2D922}"/>
              </a:ext>
            </a:extLst>
          </p:cNvPr>
          <p:cNvSpPr txBox="1"/>
          <p:nvPr/>
        </p:nvSpPr>
        <p:spPr>
          <a:xfrm>
            <a:off x="1902069" y="1937098"/>
            <a:ext cx="27457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Montserrat"/>
              </a:rPr>
              <a:t>What is the EDI?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D5EDB3-5F8C-43D1-A556-C606EE51E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437" y="317091"/>
            <a:ext cx="2019931" cy="840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9420" y="5242770"/>
            <a:ext cx="39441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This spring of school year 2023-2024. </a:t>
            </a:r>
          </a:p>
          <a:p>
            <a:r>
              <a:rPr lang="en-US" sz="1600" dirty="0"/>
              <a:t>Then again in spring of 2025-2026.</a:t>
            </a:r>
            <a:endParaRPr lang="en-US" sz="1600" dirty="0">
              <a:latin typeface="Montserra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9420" y="4926633"/>
            <a:ext cx="29472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Montserrat"/>
              </a:rPr>
              <a:t>When is it completed?</a:t>
            </a:r>
          </a:p>
        </p:txBody>
      </p:sp>
      <p:pic>
        <p:nvPicPr>
          <p:cNvPr id="12" name="Graphic 11" descr="Daily calendar with solid fill">
            <a:extLst>
              <a:ext uri="{FF2B5EF4-FFF2-40B4-BE49-F238E27FC236}">
                <a16:creationId xmlns:a16="http://schemas.microsoft.com/office/drawing/2014/main" id="{5E89981E-B008-4FAF-DD47-06A87C864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788" y="4922213"/>
            <a:ext cx="763313" cy="7633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AE5BBB5-83C9-4518-8CC5-5F2AC2ED8C40}"/>
              </a:ext>
            </a:extLst>
          </p:cNvPr>
          <p:cNvGrpSpPr/>
          <p:nvPr/>
        </p:nvGrpSpPr>
        <p:grpSpPr>
          <a:xfrm>
            <a:off x="6178767" y="1883931"/>
            <a:ext cx="4875514" cy="1836205"/>
            <a:chOff x="679230" y="4597447"/>
            <a:chExt cx="4875514" cy="1836205"/>
          </a:xfrm>
        </p:grpSpPr>
        <p:sp>
          <p:nvSpPr>
            <p:cNvPr id="4" name="TextBox 3"/>
            <p:cNvSpPr txBox="1"/>
            <p:nvPr/>
          </p:nvSpPr>
          <p:spPr>
            <a:xfrm>
              <a:off x="1734116" y="5110213"/>
              <a:ext cx="382062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dirty="0"/>
                <a:t>Teachers watch 30-minute video.</a:t>
              </a:r>
            </a:p>
            <a:p>
              <a:r>
                <a:rPr lang="en-US" sz="1600" dirty="0"/>
                <a:t>Then complete one EDI/student, based on recall, using on-line platform. Takes 10-15 minutes per student.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34115" y="4690255"/>
              <a:ext cx="28689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latin typeface="Montserrat"/>
                </a:rPr>
                <a:t>How is it completed?</a:t>
              </a:r>
            </a:p>
          </p:txBody>
        </p:sp>
        <p:pic>
          <p:nvPicPr>
            <p:cNvPr id="15" name="Graphic 14" descr="Internet with solid fill">
              <a:extLst>
                <a:ext uri="{FF2B5EF4-FFF2-40B4-BE49-F238E27FC236}">
                  <a16:creationId xmlns:a16="http://schemas.microsoft.com/office/drawing/2014/main" id="{FF415F75-09A3-76B1-0D5F-774025F31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9230" y="4597447"/>
              <a:ext cx="914400" cy="9144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61C94-E80C-47D2-8EE9-93539625DEB8}"/>
              </a:ext>
            </a:extLst>
          </p:cNvPr>
          <p:cNvGrpSpPr/>
          <p:nvPr/>
        </p:nvGrpSpPr>
        <p:grpSpPr>
          <a:xfrm>
            <a:off x="6164775" y="3784262"/>
            <a:ext cx="5046361" cy="1930651"/>
            <a:chOff x="6164775" y="3504340"/>
            <a:chExt cx="5046361" cy="193065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490F4C-1FDA-491E-805E-8A63389A6D0C}"/>
                </a:ext>
              </a:extLst>
            </p:cNvPr>
            <p:cNvSpPr txBox="1"/>
            <p:nvPr/>
          </p:nvSpPr>
          <p:spPr>
            <a:xfrm>
              <a:off x="7233652" y="3804705"/>
              <a:ext cx="302160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latin typeface="Montserrat"/>
                </a:rPr>
                <a:t>What doesn’t it do?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B1FCD8-E241-4D34-9B01-C71835BF036E}"/>
                </a:ext>
              </a:extLst>
            </p:cNvPr>
            <p:cNvSpPr txBox="1"/>
            <p:nvPr/>
          </p:nvSpPr>
          <p:spPr>
            <a:xfrm>
              <a:off x="7233652" y="4111552"/>
              <a:ext cx="3977484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dirty="0"/>
                <a:t>Not reported at child level because not designed to screen, diagnose.</a:t>
              </a:r>
            </a:p>
            <a:p>
              <a:r>
                <a:rPr lang="en-US" sz="1600" dirty="0"/>
                <a:t>Not reported at teacher level to assure them EDI is not used to assess performance. </a:t>
              </a:r>
            </a:p>
          </p:txBody>
        </p:sp>
        <p:pic>
          <p:nvPicPr>
            <p:cNvPr id="19" name="Graphic 18" descr="No sign with solid fill">
              <a:extLst>
                <a:ext uri="{FF2B5EF4-FFF2-40B4-BE49-F238E27FC236}">
                  <a16:creationId xmlns:a16="http://schemas.microsoft.com/office/drawing/2014/main" id="{7593D759-1B86-64C3-A562-FFF408726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64775" y="3504340"/>
              <a:ext cx="1068877" cy="106887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C53DA6-8A92-40DC-9AEE-3C719A760C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429" y="2160156"/>
            <a:ext cx="1136338" cy="8226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45DBA-2D7A-4E63-8D5B-03363C6D4F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93341" y="2000317"/>
            <a:ext cx="1305566" cy="12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64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41F9-7D13-4D21-A010-46E29F1F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82" y="24860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5 EDI Developmental Domains</a:t>
            </a:r>
            <a:br>
              <a:rPr lang="en-US" dirty="0"/>
            </a:br>
            <a:r>
              <a:rPr lang="en-US" sz="2800" dirty="0"/>
              <a:t>Distribution of survey items by domain</a:t>
            </a: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DAD1D26-8CD0-4635-BE36-7407B74CB518}"/>
              </a:ext>
            </a:extLst>
          </p:cNvPr>
          <p:cNvGraphicFramePr>
            <a:graphicFrameLocks/>
          </p:cNvGraphicFramePr>
          <p:nvPr/>
        </p:nvGraphicFramePr>
        <p:xfrm>
          <a:off x="1704996" y="1176543"/>
          <a:ext cx="8305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9">
            <a:extLst>
              <a:ext uri="{FF2B5EF4-FFF2-40B4-BE49-F238E27FC236}">
                <a16:creationId xmlns:a16="http://schemas.microsoft.com/office/drawing/2014/main" id="{B06788BF-B3CC-4D00-809B-FA61308A67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147734"/>
              </p:ext>
            </p:extLst>
          </p:nvPr>
        </p:nvGraphicFramePr>
        <p:xfrm>
          <a:off x="2283341" y="1528436"/>
          <a:ext cx="7625317" cy="4884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150557B-E724-44C0-9AF6-CF219A6B98C0}"/>
              </a:ext>
            </a:extLst>
          </p:cNvPr>
          <p:cNvGrpSpPr/>
          <p:nvPr/>
        </p:nvGrpSpPr>
        <p:grpSpPr>
          <a:xfrm>
            <a:off x="1162142" y="1629528"/>
            <a:ext cx="2514600" cy="1600200"/>
            <a:chOff x="-1870751" y="1064539"/>
            <a:chExt cx="2960101" cy="1937820"/>
          </a:xfrm>
          <a:solidFill>
            <a:schemeClr val="accent2">
              <a:lumMod val="9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D7F3A0-0678-4350-9DC6-A5D9A8BE8D03}"/>
                </a:ext>
              </a:extLst>
            </p:cNvPr>
            <p:cNvSpPr/>
            <p:nvPr/>
          </p:nvSpPr>
          <p:spPr>
            <a:xfrm>
              <a:off x="-1870751" y="1064539"/>
              <a:ext cx="2960101" cy="1937820"/>
            </a:xfrm>
            <a:prstGeom prst="rect">
              <a:avLst/>
            </a:prstGeom>
            <a:solidFill>
              <a:schemeClr val="accent5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3D250CD0-985A-4DD0-91B9-3763E4C5F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70751" y="1147472"/>
              <a:ext cx="2799242" cy="1028701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339933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39933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339933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339933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solidFill>
                    <a:schemeClr val="bg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  <a:t>Communication Skills</a:t>
              </a:r>
              <a:endParaRPr kumimoji="0" lang="en-US" altLang="en-US" sz="900" b="0" i="0" u="none" strike="noStrike" kern="0" cap="none" spc="0" normalizeH="0" baseline="0" noProof="0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+mn-lt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38B297-09B9-4AF9-9200-0F39C9040440}"/>
                </a:ext>
              </a:extLst>
            </p:cNvPr>
            <p:cNvSpPr txBox="1"/>
            <p:nvPr/>
          </p:nvSpPr>
          <p:spPr>
            <a:xfrm>
              <a:off x="-1713099" y="2029609"/>
              <a:ext cx="2667001" cy="8945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Ability to use language</a:t>
              </a: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Communicate needs and understand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569236-ABEF-4D0D-808A-E12F77534ABB}"/>
              </a:ext>
            </a:extLst>
          </p:cNvPr>
          <p:cNvGrpSpPr/>
          <p:nvPr/>
        </p:nvGrpSpPr>
        <p:grpSpPr>
          <a:xfrm>
            <a:off x="856855" y="4058049"/>
            <a:ext cx="2514600" cy="1600200"/>
            <a:chOff x="-1225931" y="2751147"/>
            <a:chExt cx="2853715" cy="189056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82FD5B-B38F-41A3-B49B-1211BD3F6497}"/>
                </a:ext>
              </a:extLst>
            </p:cNvPr>
            <p:cNvSpPr/>
            <p:nvPr/>
          </p:nvSpPr>
          <p:spPr>
            <a:xfrm>
              <a:off x="-1225931" y="2751147"/>
              <a:ext cx="2853715" cy="1890569"/>
            </a:xfrm>
            <a:prstGeom prst="rect">
              <a:avLst/>
            </a:prstGeom>
            <a:solidFill>
              <a:schemeClr val="accent4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38A5673F-CD02-4B8A-BB73-62F0E5E5C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79473" y="2904445"/>
              <a:ext cx="2210978" cy="925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339933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39933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339933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339933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  <a:t>Language &amp; </a:t>
              </a:r>
              <a:b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  <a:t>Cognitive</a:t>
              </a:r>
              <a:endPara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+mn-lt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409D37-E153-4245-9F8E-305A58C06E85}"/>
                </a:ext>
              </a:extLst>
            </p:cNvPr>
            <p:cNvSpPr txBox="1"/>
            <p:nvPr/>
          </p:nvSpPr>
          <p:spPr>
            <a:xfrm>
              <a:off x="-1096965" y="3780291"/>
              <a:ext cx="2586942" cy="594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Abilities with reading, writing, numbers, shapes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8E318E-711B-41A0-8870-34E42A008E1D}"/>
              </a:ext>
            </a:extLst>
          </p:cNvPr>
          <p:cNvGrpSpPr/>
          <p:nvPr/>
        </p:nvGrpSpPr>
        <p:grpSpPr>
          <a:xfrm>
            <a:off x="8886069" y="5121675"/>
            <a:ext cx="2514600" cy="1600200"/>
            <a:chOff x="3232278" y="4395494"/>
            <a:chExt cx="3262307" cy="2257837"/>
          </a:xfrm>
          <a:solidFill>
            <a:schemeClr val="accent3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C03620-D569-42D9-B6F6-A652EFFFCE9D}"/>
                </a:ext>
              </a:extLst>
            </p:cNvPr>
            <p:cNvSpPr/>
            <p:nvPr/>
          </p:nvSpPr>
          <p:spPr>
            <a:xfrm>
              <a:off x="3232278" y="4395494"/>
              <a:ext cx="3262307" cy="2257837"/>
            </a:xfrm>
            <a:prstGeom prst="rect">
              <a:avLst/>
            </a:prstGeom>
            <a:grpFill/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C51FA831-F632-42DC-AF9A-DC8500B4B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5968" y="4535493"/>
              <a:ext cx="1958218" cy="11290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339933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39933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339933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339933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  <a:t>Emotional Maturity</a:t>
              </a:r>
              <a:endPara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+mn-lt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852452-BB3A-4E9C-AA08-11254FE6B874}"/>
                </a:ext>
              </a:extLst>
            </p:cNvPr>
            <p:cNvSpPr txBox="1"/>
            <p:nvPr/>
          </p:nvSpPr>
          <p:spPr>
            <a:xfrm>
              <a:off x="3550625" y="5629225"/>
              <a:ext cx="2647952" cy="72592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Emotional wellbeing, feeling sad, fearful, etc.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5C1A9-75E9-4F64-8DE2-76880A378FE4}"/>
              </a:ext>
            </a:extLst>
          </p:cNvPr>
          <p:cNvGrpSpPr/>
          <p:nvPr/>
        </p:nvGrpSpPr>
        <p:grpSpPr>
          <a:xfrm>
            <a:off x="8916494" y="3264676"/>
            <a:ext cx="2481890" cy="1600200"/>
            <a:chOff x="6078578" y="3104859"/>
            <a:chExt cx="2853715" cy="1890568"/>
          </a:xfrm>
          <a:solidFill>
            <a:schemeClr val="bg1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B799AB3-7FE9-410C-9380-D3A23709A0E1}"/>
                </a:ext>
              </a:extLst>
            </p:cNvPr>
            <p:cNvSpPr/>
            <p:nvPr/>
          </p:nvSpPr>
          <p:spPr>
            <a:xfrm>
              <a:off x="6078578" y="3104859"/>
              <a:ext cx="2853715" cy="1890568"/>
            </a:xfrm>
            <a:prstGeom prst="rect">
              <a:avLst/>
            </a:prstGeom>
            <a:solidFill>
              <a:schemeClr val="accent2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9D32D9A5-6B59-4B8F-96A4-AB99E375E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9154" y="3279436"/>
              <a:ext cx="2552700" cy="75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339933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39933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339933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339933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  <a:t>Social Competence</a:t>
              </a:r>
              <a:endParaRPr kumimoji="0" lang="en-US" altLang="en-US" sz="900" b="0" i="0" u="none" strike="noStrike" kern="0" cap="none" spc="0" normalizeH="0" baseline="0" noProof="0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+mn-lt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5E5377-FD14-4CAA-A824-A5CEA4D1F872}"/>
                </a:ext>
              </a:extLst>
            </p:cNvPr>
            <p:cNvSpPr txBox="1"/>
            <p:nvPr/>
          </p:nvSpPr>
          <p:spPr>
            <a:xfrm>
              <a:off x="6147695" y="4077048"/>
              <a:ext cx="2711884" cy="618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Getting along with peers, </a:t>
              </a: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Respect for others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A17A05-27E3-44BE-954B-942C611B37FD}"/>
              </a:ext>
            </a:extLst>
          </p:cNvPr>
          <p:cNvGrpSpPr/>
          <p:nvPr/>
        </p:nvGrpSpPr>
        <p:grpSpPr>
          <a:xfrm>
            <a:off x="8899382" y="1442311"/>
            <a:ext cx="2514600" cy="1600200"/>
            <a:chOff x="14481023" y="955361"/>
            <a:chExt cx="2853715" cy="189056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34D9FD-7AB7-4116-BB64-9734C91A11C6}"/>
                </a:ext>
              </a:extLst>
            </p:cNvPr>
            <p:cNvSpPr/>
            <p:nvPr/>
          </p:nvSpPr>
          <p:spPr>
            <a:xfrm>
              <a:off x="14481023" y="955361"/>
              <a:ext cx="2853715" cy="18905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Text Box 2">
              <a:extLst>
                <a:ext uri="{FF2B5EF4-FFF2-40B4-BE49-F238E27FC236}">
                  <a16:creationId xmlns:a16="http://schemas.microsoft.com/office/drawing/2014/main" id="{8BD732B6-7138-4C7B-9F82-C3472897B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8679" y="1019251"/>
              <a:ext cx="2600326" cy="925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339933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339933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rgbClr val="339933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rgbClr val="339933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600">
                  <a:solidFill>
                    <a:srgbClr val="339933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+mn-lt"/>
                  <a:ea typeface="Calibri" pitchFamily="34" charset="0"/>
                  <a:cs typeface="Times New Roman" pitchFamily="18" charset="0"/>
                </a:rPr>
                <a:t>Physical Health &amp; Well-Being</a:t>
              </a:r>
              <a:endParaRPr kumimoji="0" lang="en-US" altLang="en-US" sz="900" b="0" i="0" u="none" strike="noStrike" kern="0" cap="none" spc="0" normalizeH="0" baseline="0" noProof="0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+mn-lt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5D389E-3441-4E59-9A54-2C9A0512ADE4}"/>
                </a:ext>
              </a:extLst>
            </p:cNvPr>
            <p:cNvSpPr txBox="1"/>
            <p:nvPr/>
          </p:nvSpPr>
          <p:spPr>
            <a:xfrm>
              <a:off x="14652471" y="1952935"/>
              <a:ext cx="2492746" cy="677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Motor skills</a:t>
              </a: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</a:rPr>
                <a:t>Physical readiness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FC895D-AE49-456E-81B1-97E84445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9773"/>
            <a:ext cx="808474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8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16 Developmental Subdomains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18506209"/>
              </p:ext>
            </p:extLst>
          </p:nvPr>
        </p:nvGraphicFramePr>
        <p:xfrm>
          <a:off x="838200" y="1560576"/>
          <a:ext cx="10146792" cy="510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877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B710-6FD8-4CAD-97EB-1D091C10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Sample of EDI Items by Domain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A9439-F0EE-410A-8CD2-7CB8DD1901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0C162-6E31-4131-BF61-5376726E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DA0FB-52A0-4272-B7B4-744B412D6E7A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0A35C-630F-4CE6-9FE5-EABB278B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792"/>
            <a:ext cx="6667033" cy="4910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1D48C-72C2-4F91-A2D5-335B6EC67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306" y="1929718"/>
            <a:ext cx="7497263" cy="47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0892-B42E-4E8E-BA74-9F76C057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Partners in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3A0A7-269E-4506-ABE1-70F38DB824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font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latin typeface="Montserrat" panose="00000500000000000000"/>
                <a:cs typeface="Arial" panose="020B0604020202020204" pitchFamily="34" charset="0"/>
              </a:rPr>
              <a:t>UCLA: </a:t>
            </a:r>
            <a:r>
              <a:rPr lang="en-US" sz="3200" b="0" dirty="0">
                <a:latin typeface="Montserrat" panose="00000500000000000000"/>
                <a:cs typeface="Arial" panose="020B0604020202020204" pitchFamily="34" charset="0"/>
              </a:rPr>
              <a:t>Oversee data collection, provide reports, support coaching.</a:t>
            </a:r>
          </a:p>
          <a:p>
            <a:pPr font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latin typeface="Montserrat" panose="00000500000000000000"/>
              </a:rPr>
              <a:t>PED: </a:t>
            </a:r>
            <a:r>
              <a:rPr lang="en-US" sz="3200" b="0" dirty="0">
                <a:latin typeface="Montserrat" panose="00000500000000000000"/>
              </a:rPr>
              <a:t>Coordinate with districts, provide UCLA with rosters. </a:t>
            </a:r>
          </a:p>
          <a:p>
            <a:pPr font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latin typeface="Montserrat" panose="00000500000000000000"/>
              </a:rPr>
              <a:t>ECECD: </a:t>
            </a:r>
            <a:r>
              <a:rPr lang="en-US" sz="3200" b="0" dirty="0">
                <a:latin typeface="Montserrat" panose="00000500000000000000"/>
              </a:rPr>
              <a:t>Engage partners in using EDI to improve early childhood systems. </a:t>
            </a:r>
          </a:p>
        </p:txBody>
      </p:sp>
    </p:spTree>
    <p:extLst>
      <p:ext uri="{BB962C8B-B14F-4D97-AF65-F5344CB8AC3E}">
        <p14:creationId xmlns:p14="http://schemas.microsoft.com/office/powerpoint/2010/main" val="242986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BB0C-AA42-4CB5-A8AB-21FD07BA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Steps for District EDI Coordinator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5A0964-290A-4551-971F-A9D8E9CE4A30}"/>
              </a:ext>
            </a:extLst>
          </p:cNvPr>
          <p:cNvSpPr txBox="1">
            <a:spLocks/>
          </p:cNvSpPr>
          <p:nvPr/>
        </p:nvSpPr>
        <p:spPr>
          <a:xfrm>
            <a:off x="990600" y="2157411"/>
            <a:ext cx="10515600" cy="4171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EDI Data Collection Portal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Teacher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Communication with District staff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Parent Letter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Data Preparation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Teacher Training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Survey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97ABA-C67E-466F-ABE1-BDB72BBCD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07065" y="2157411"/>
            <a:ext cx="3799135" cy="25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0000"/>
      </p:ext>
    </p:extLst>
  </p:cSld>
  <p:clrMapOvr>
    <a:masterClrMapping/>
  </p:clrMapOvr>
</p:sld>
</file>

<file path=ppt/theme/theme1.xml><?xml version="1.0" encoding="utf-8"?>
<a:theme xmlns:a="http://schemas.openxmlformats.org/drawingml/2006/main" name="The Center Theme">
  <a:themeElements>
    <a:clrScheme name="The Center Palette ">
      <a:dk1>
        <a:srgbClr val="4C4D4C"/>
      </a:dk1>
      <a:lt1>
        <a:srgbClr val="FFFFFF"/>
      </a:lt1>
      <a:dk2>
        <a:srgbClr val="000000"/>
      </a:dk2>
      <a:lt2>
        <a:srgbClr val="E7E6E6"/>
      </a:lt2>
      <a:accent1>
        <a:srgbClr val="51B0E3"/>
      </a:accent1>
      <a:accent2>
        <a:srgbClr val="ED7D31"/>
      </a:accent2>
      <a:accent3>
        <a:srgbClr val="65C190"/>
      </a:accent3>
      <a:accent4>
        <a:srgbClr val="E9AD28"/>
      </a:accent4>
      <a:accent5>
        <a:srgbClr val="6D6E71"/>
      </a:accent5>
      <a:accent6>
        <a:srgbClr val="A7A9AC"/>
      </a:accent6>
      <a:hlink>
        <a:srgbClr val="51B0E3"/>
      </a:hlink>
      <a:folHlink>
        <a:srgbClr val="E9692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Center Theme" id="{003B8434-397B-1048-9278-4F3E56606001}" vid="{0B068A15-42EC-FF4E-8D75-4AC4F6D11C6B}"/>
    </a:ext>
  </a:extLst>
</a:theme>
</file>

<file path=ppt/theme/theme2.xml><?xml version="1.0" encoding="utf-8"?>
<a:theme xmlns:a="http://schemas.openxmlformats.org/drawingml/2006/main" name="1_The Center Theme">
  <a:themeElements>
    <a:clrScheme name="The Center Palette ">
      <a:dk1>
        <a:srgbClr val="4C4D4C"/>
      </a:dk1>
      <a:lt1>
        <a:srgbClr val="FFFFFF"/>
      </a:lt1>
      <a:dk2>
        <a:srgbClr val="000000"/>
      </a:dk2>
      <a:lt2>
        <a:srgbClr val="E7E6E6"/>
      </a:lt2>
      <a:accent1>
        <a:srgbClr val="51B0E3"/>
      </a:accent1>
      <a:accent2>
        <a:srgbClr val="ED7D31"/>
      </a:accent2>
      <a:accent3>
        <a:srgbClr val="65C190"/>
      </a:accent3>
      <a:accent4>
        <a:srgbClr val="E9AD28"/>
      </a:accent4>
      <a:accent5>
        <a:srgbClr val="6D6E71"/>
      </a:accent5>
      <a:accent6>
        <a:srgbClr val="A7A9AC"/>
      </a:accent6>
      <a:hlink>
        <a:srgbClr val="51B0E3"/>
      </a:hlink>
      <a:folHlink>
        <a:srgbClr val="E9692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Center Theme" id="{003B8434-397B-1048-9278-4F3E56606001}" vid="{0B068A15-42EC-FF4E-8D75-4AC4F6D11C6B}"/>
    </a:ext>
  </a:extLst>
</a:theme>
</file>

<file path=ppt/theme/theme3.xml><?xml version="1.0" encoding="utf-8"?>
<a:theme xmlns:a="http://schemas.openxmlformats.org/drawingml/2006/main" name="2_The Center Theme">
  <a:themeElements>
    <a:clrScheme name="CHCFC theme">
      <a:dk1>
        <a:srgbClr val="6D6E71"/>
      </a:dk1>
      <a:lt1>
        <a:sysClr val="window" lastClr="FFFFFF"/>
      </a:lt1>
      <a:dk2>
        <a:srgbClr val="52B0E3"/>
      </a:dk2>
      <a:lt2>
        <a:srgbClr val="A7A9AC"/>
      </a:lt2>
      <a:accent1>
        <a:srgbClr val="52B0E3"/>
      </a:accent1>
      <a:accent2>
        <a:srgbClr val="ED692A"/>
      </a:accent2>
      <a:accent3>
        <a:srgbClr val="E9AD29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Center Theme" id="{003B8434-397B-1048-9278-4F3E56606001}" vid="{0B068A15-42EC-FF4E-8D75-4AC4F6D11C6B}"/>
    </a:ext>
  </a:extLst>
</a:theme>
</file>

<file path=ppt/theme/theme4.xml><?xml version="1.0" encoding="utf-8"?>
<a:theme xmlns:a="http://schemas.openxmlformats.org/drawingml/2006/main" name="3_The Center Theme">
  <a:themeElements>
    <a:clrScheme name="The Center Palette ">
      <a:dk1>
        <a:srgbClr val="4C4D4C"/>
      </a:dk1>
      <a:lt1>
        <a:srgbClr val="FFFFFF"/>
      </a:lt1>
      <a:dk2>
        <a:srgbClr val="000000"/>
      </a:dk2>
      <a:lt2>
        <a:srgbClr val="E7E6E6"/>
      </a:lt2>
      <a:accent1>
        <a:srgbClr val="51B0E3"/>
      </a:accent1>
      <a:accent2>
        <a:srgbClr val="ED7D31"/>
      </a:accent2>
      <a:accent3>
        <a:srgbClr val="65C190"/>
      </a:accent3>
      <a:accent4>
        <a:srgbClr val="E9AD28"/>
      </a:accent4>
      <a:accent5>
        <a:srgbClr val="6D6E71"/>
      </a:accent5>
      <a:accent6>
        <a:srgbClr val="A7A9AC"/>
      </a:accent6>
      <a:hlink>
        <a:srgbClr val="51B0E3"/>
      </a:hlink>
      <a:folHlink>
        <a:srgbClr val="E9692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Center Theme" id="{003B8434-397B-1048-9278-4F3E56606001}" vid="{0B068A15-42EC-FF4E-8D75-4AC4F6D11C6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7674</TotalTime>
  <Words>1526</Words>
  <Application>Microsoft Office PowerPoint</Application>
  <PresentationFormat>Widescreen</PresentationFormat>
  <Paragraphs>227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ＭＳ Ｐゴシック</vt:lpstr>
      <vt:lpstr>Arial</vt:lpstr>
      <vt:lpstr>Calibri</vt:lpstr>
      <vt:lpstr>Century Gothic</vt:lpstr>
      <vt:lpstr>Helvetica</vt:lpstr>
      <vt:lpstr>Helvetica Light</vt:lpstr>
      <vt:lpstr>Montserrat</vt:lpstr>
      <vt:lpstr>Montserrat ExtraLight</vt:lpstr>
      <vt:lpstr>Montserrat Medium</vt:lpstr>
      <vt:lpstr>Montserrat SemiBold</vt:lpstr>
      <vt:lpstr>Open Sans</vt:lpstr>
      <vt:lpstr>Times New Roman</vt:lpstr>
      <vt:lpstr>Wingdings 2</vt:lpstr>
      <vt:lpstr>The Center Theme</vt:lpstr>
      <vt:lpstr>1_The Center Theme</vt:lpstr>
      <vt:lpstr>2_The Center Theme</vt:lpstr>
      <vt:lpstr>3_The Center Theme</vt:lpstr>
      <vt:lpstr>Implementation Steps Early Development Instrument (EDI) </vt:lpstr>
      <vt:lpstr>Objective</vt:lpstr>
      <vt:lpstr>The EDI</vt:lpstr>
      <vt:lpstr>Nuts and Bolts of the EDI</vt:lpstr>
      <vt:lpstr>5 EDI Developmental Domains Distribution of survey items by domain</vt:lpstr>
      <vt:lpstr>16 Developmental Subdomains</vt:lpstr>
      <vt:lpstr>Sample of EDI Items by Domain </vt:lpstr>
      <vt:lpstr>State Partners in Data Collection</vt:lpstr>
      <vt:lpstr>Key Steps for District EDI Coordinator</vt:lpstr>
      <vt:lpstr>1. EDI Data Collection Portal</vt:lpstr>
      <vt:lpstr>2. Teacher Time</vt:lpstr>
      <vt:lpstr>3. Communication with District Staff</vt:lpstr>
      <vt:lpstr>4. Parent Letter</vt:lpstr>
      <vt:lpstr>5. Data Preparation – Part 1: Student Roster (No District Actions Needed)</vt:lpstr>
      <vt:lpstr>5. Data Preparation - Part 2: Hard Copy Class List (Required for Districts)</vt:lpstr>
      <vt:lpstr>6. Teacher Training</vt:lpstr>
      <vt:lpstr>7. Survey Administration</vt:lpstr>
      <vt:lpstr>NM District EDI Coordinators: Activities, Timeline and Resources </vt:lpstr>
      <vt:lpstr>PowerPoint Presentation</vt:lpstr>
      <vt:lpstr>PowerPoint Presentation</vt:lpstr>
    </vt:vector>
  </TitlesOfParts>
  <Company>UCLA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Espinosa, Leila</dc:creator>
  <cp:lastModifiedBy>Stanley, Lisa</cp:lastModifiedBy>
  <cp:revision>425</cp:revision>
  <dcterms:created xsi:type="dcterms:W3CDTF">2023-08-24T20:38:42Z</dcterms:created>
  <dcterms:modified xsi:type="dcterms:W3CDTF">2024-03-13T00:46:40Z</dcterms:modified>
</cp:coreProperties>
</file>