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8"/>
  </p:notesMasterIdLst>
  <p:sldIdLst>
    <p:sldId id="387" r:id="rId5"/>
    <p:sldId id="393" r:id="rId6"/>
    <p:sldId id="394" r:id="rId7"/>
    <p:sldId id="407" r:id="rId8"/>
    <p:sldId id="395" r:id="rId9"/>
    <p:sldId id="400" r:id="rId10"/>
    <p:sldId id="414" r:id="rId11"/>
    <p:sldId id="402" r:id="rId12"/>
    <p:sldId id="403" r:id="rId13"/>
    <p:sldId id="406" r:id="rId14"/>
    <p:sldId id="413" r:id="rId15"/>
    <p:sldId id="411" r:id="rId16"/>
    <p:sldId id="405" r:id="rId17"/>
  </p:sldIdLst>
  <p:sldSz cx="12192000" cy="6858000"/>
  <p:notesSz cx="6858000" cy="9144000"/>
  <p:embeddedFontLs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ipUwscpU11KSYPVpXwgtP4fKgC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7DB0A9-CE16-4CB7-BFC8-8B0256B82F2D}">
  <a:tblStyle styleId="{687DB0A9-CE16-4CB7-BFC8-8B0256B82F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B27397-0C60-4A5F-9D97-5FAAB2B952B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4371" autoAdjust="0"/>
  </p:normalViewPr>
  <p:slideViewPr>
    <p:cSldViewPr snapToGrid="0">
      <p:cViewPr varScale="1">
        <p:scale>
          <a:sx n="72" d="100"/>
          <a:sy n="72" d="100"/>
        </p:scale>
        <p:origin x="12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6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79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will the planning grant for Innovation Zones amplify your innovative effort and support blending and braiding of additional resources to meet the innovation goals for FY24-25?</a:t>
            </a:r>
            <a:endParaRPr lang="en-US" b="0" i="0" dirty="0">
              <a:solidFill>
                <a:srgbClr val="333333"/>
              </a:solidFill>
              <a:effectLst/>
              <a:highlight>
                <a:srgbClr val="FFF9F9"/>
              </a:highlight>
              <a:latin typeface="Helvetica Neue"/>
            </a:endParaRPr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17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Upload pictures with brief description</a:t>
            </a: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16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9F9"/>
                </a:highlight>
                <a:latin typeface="Helvetica Neue"/>
              </a:rPr>
              <a:t>Describe the data you will collect and what evaluations that you will use to determine the effectiveness of funded activities and how your district supports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9F9"/>
                </a:highlight>
                <a:latin typeface="Helvetica Neue"/>
              </a:rPr>
              <a:t>What are your district’s expectation?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9F9"/>
                </a:highlight>
                <a:latin typeface="Helvetica Neue"/>
              </a:rPr>
              <a:t>Are all of your schools consistent in execution of initiatives?</a:t>
            </a:r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66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23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School district and Charter school shall develop a graduate profile</a:t>
            </a:r>
            <a:endParaRPr lang="en-US" sz="1200" dirty="0">
              <a:solidFill>
                <a:srgbClr val="3A3D4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to each community</a:t>
            </a:r>
            <a:endParaRPr lang="en-US" sz="12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Articulates the core academic competencies and subjects that are key to each graduate’s success after high school</a:t>
            </a:r>
            <a:endParaRPr lang="en-US" sz="12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Specifies the cognitive, personal, and interpersonal competencies each student should have when they graduate</a:t>
            </a:r>
          </a:p>
          <a:p>
            <a:pPr marL="457200" marR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endParaRPr lang="en-US" sz="2000" dirty="0">
              <a:solidFill>
                <a:srgbClr val="3A3D4B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</a:t>
            </a:r>
          </a:p>
          <a:p>
            <a:pPr marL="457200" marR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endParaRPr lang="en-US" sz="12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99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School district and Charter school shall develop a graduate profile</a:t>
            </a:r>
            <a:endParaRPr lang="en-US" sz="1200" dirty="0">
              <a:solidFill>
                <a:srgbClr val="3A3D4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to each community</a:t>
            </a:r>
            <a:endParaRPr lang="en-US" sz="12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Articulates the core academic competencies and subjects that are key to each graduate’s success after high school</a:t>
            </a:r>
            <a:endParaRPr lang="en-US" sz="12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Specifies the cognitive, personal, and interpersonal competencies each student should have when they graduate</a:t>
            </a:r>
          </a:p>
          <a:p>
            <a:pPr marL="457200" marR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endParaRPr lang="en-US" sz="2000" dirty="0">
              <a:solidFill>
                <a:srgbClr val="3A3D4B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r>
              <a:rPr lang="en-US" sz="20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</a:t>
            </a:r>
          </a:p>
          <a:p>
            <a:pPr marL="457200" marR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endParaRPr lang="en-US" sz="12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3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11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78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65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SEL- Examples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Professional Development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Curriculum/resources for students in the classroom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will the innovation build on a culture where adults are trustworthy, demonstrate trust in students, and are hopeful about future possibilities for all young people?</a:t>
            </a: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88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001117d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001117d3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Upload pictures with brief description</a:t>
            </a:r>
            <a:endParaRPr dirty="0"/>
          </a:p>
        </p:txBody>
      </p:sp>
      <p:sp>
        <p:nvSpPr>
          <p:cNvPr id="133" name="Google Shape;133;g16001117d3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95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6540504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 extrusionOk="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5979587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4000"/>
              <a:buFont typeface="Calibri"/>
              <a:buNone/>
              <a:defRPr sz="4000">
                <a:solidFill>
                  <a:srgbClr val="3A3D4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2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 rot="5400000">
            <a:off x="3924300" y="-800100"/>
            <a:ext cx="43434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5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be0ce96e7_1_9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5be0ce96e7_1_96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rtl="0">
              <a:spcBef>
                <a:spcPts val="18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5be0ce96e7_1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50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4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6324600" y="1828799"/>
            <a:ext cx="4572000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1295400" y="651215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5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/>
          <p:nvPr/>
        </p:nvSpPr>
        <p:spPr>
          <a:xfrm>
            <a:off x="8429022" y="0"/>
            <a:ext cx="3762978" cy="6858000"/>
          </a:xfrm>
          <a:custGeom>
            <a:avLst/>
            <a:gdLst/>
            <a:ahLst/>
            <a:cxnLst/>
            <a:rect l="l" t="t" r="r" b="b"/>
            <a:pathLst>
              <a:path w="3762978" h="6858000" extrusionOk="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8" name="Google Shape;48;p17"/>
          <p:cNvSpPr/>
          <p:nvPr/>
        </p:nvSpPr>
        <p:spPr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7807568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0" name="Google Shape;50;p17"/>
          <p:cNvSpPr txBox="1"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4000"/>
              <a:buFont typeface="Calibri"/>
              <a:buNone/>
              <a:defRPr sz="4000">
                <a:solidFill>
                  <a:srgbClr val="3A3D4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A3D4B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9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 extrusionOk="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5" name="Google Shape;55;p18"/>
          <p:cNvSpPr/>
          <p:nvPr/>
        </p:nvSpPr>
        <p:spPr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  <a:effectLst>
            <a:outerShdw blurRad="101600" dist="50800" algn="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6" name="Google Shape;56;p18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7" name="Google Shape;57;p18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3200"/>
              <a:buFont typeface="Calibri"/>
              <a:buNone/>
              <a:defRPr sz="3200">
                <a:solidFill>
                  <a:srgbClr val="3A3D4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A3D4B"/>
              </a:buClr>
              <a:buSzPts val="2400"/>
              <a:buNone/>
              <a:defRPr sz="2400">
                <a:solidFill>
                  <a:srgbClr val="3A3D4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999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999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7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12954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3"/>
          </p:nvPr>
        </p:nvSpPr>
        <p:spPr>
          <a:xfrm>
            <a:off x="6324600" y="1828800"/>
            <a:ext cx="45720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4"/>
          </p:nvPr>
        </p:nvSpPr>
        <p:spPr>
          <a:xfrm>
            <a:off x="63246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3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1295400" y="2314843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5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4724400" y="1828801"/>
            <a:ext cx="6172200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301752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A3D4B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6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Captions">
  <p:cSld name="Two Pictures with Captio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8" name="Google Shape;88;p24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9" name="Google Shape;89;p24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0" name="Google Shape;90;p24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1298448" y="1828801"/>
            <a:ext cx="4572000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1371273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4" descr="An empty placeholder to add an image. Click on the placeholder and select the image that you wish to add"/>
          <p:cNvSpPr>
            <a:spLocks noGrp="1"/>
          </p:cNvSpPr>
          <p:nvPr>
            <p:ph type="pic" idx="3"/>
          </p:nvPr>
        </p:nvSpPr>
        <p:spPr>
          <a:xfrm>
            <a:off x="6324600" y="1828801"/>
            <a:ext cx="4572000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6412954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6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8A81"/>
              </a:buClr>
              <a:buSzPts val="1800"/>
              <a:buFont typeface="Noto Sans Symbols"/>
              <a:buChar char="✔"/>
              <a:defRPr sz="18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95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ctrTitle"/>
          </p:nvPr>
        </p:nvSpPr>
        <p:spPr>
          <a:xfrm>
            <a:off x="804545" y="1805863"/>
            <a:ext cx="5120640" cy="256032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5400" b="1" dirty="0"/>
              <a:t>Innovation Zone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0CC0E-229E-2568-5467-BCAA0B682A75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subTitle" idx="1"/>
          </p:nvPr>
        </p:nvSpPr>
        <p:spPr>
          <a:xfrm>
            <a:off x="804545" y="4077477"/>
            <a:ext cx="5120640" cy="16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4294967295"/>
          </p:nvPr>
        </p:nvSpPr>
        <p:spPr>
          <a:xfrm>
            <a:off x="0" y="6261100"/>
            <a:ext cx="6243638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B0300-456E-8658-3408-715FB374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53" y="1028268"/>
            <a:ext cx="4230991" cy="4932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032B9-8FE0-5E0E-C36E-E3ECDAF8FB9B}"/>
              </a:ext>
            </a:extLst>
          </p:cNvPr>
          <p:cNvSpPr txBox="1"/>
          <p:nvPr/>
        </p:nvSpPr>
        <p:spPr>
          <a:xfrm>
            <a:off x="877077" y="960154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Presentation for </a:t>
            </a:r>
            <a:r>
              <a:rPr lang="en-US" sz="18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Innovation Zone Application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87C7-681C-BA0B-8024-5BD2569751A8}"/>
              </a:ext>
            </a:extLst>
          </p:cNvPr>
          <p:cNvSpPr txBox="1"/>
          <p:nvPr/>
        </p:nvSpPr>
        <p:spPr>
          <a:xfrm>
            <a:off x="905070" y="4606431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School: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Presenters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52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Strategies to Promote Student Voice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10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67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Innovation Zone Sustainability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11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6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Core Academics and IZ Elements Alignment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How is the Innovation Zone site aligning the elements with core academics in a way that they’r</a:t>
            </a:r>
            <a:r>
              <a:rPr lang="en-US" sz="1600" dirty="0">
                <a:solidFill>
                  <a:srgbClr val="333333"/>
                </a:solidFill>
                <a:latin typeface="Open Sans" panose="020B0606030504020204" pitchFamily="34" charset="0"/>
              </a:rPr>
              <a:t>e accessible to all students?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5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How is the District Supporting the Initiative?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13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82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27464" y="576827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CTE Programs of Study/Pathways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2603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68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546680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Graduate Profile – Example 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3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0336" y="6103504"/>
            <a:ext cx="11047619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School district and Charter school shall develop a graduate profile</a:t>
            </a:r>
            <a:endParaRPr lang="en-US" sz="1600" dirty="0">
              <a:solidFill>
                <a:srgbClr val="3A3D4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to each community</a:t>
            </a:r>
            <a:endParaRPr lang="en-US" sz="16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Articulates the core academic competencies and subjects that are key to each graduate’s success after high school</a:t>
            </a:r>
            <a:endParaRPr lang="en-US" sz="1600" dirty="0">
              <a:solidFill>
                <a:srgbClr val="FF91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3A3D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Specifies the cognitive, personal, and interpersonal competencies each student should have when they graduate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8D4F8-0DA9-7C85-9F7D-E7569C07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38" y="1583480"/>
            <a:ext cx="7262762" cy="4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9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546680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Graduate Profile  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48190" y="6374999"/>
            <a:ext cx="11047619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1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Work-Based Learning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778262" y="1341130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96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Capstones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6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93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310E-6E3A-E58A-1DD8-2FF24238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Graduation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A36D7-C1FA-D244-AA0E-4FFA690E6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D7A64-3014-67C7-2355-5EFCB7622B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Attendance Rate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8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8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001117d3c_0_30"/>
          <p:cNvSpPr txBox="1">
            <a:spLocks noGrp="1"/>
          </p:cNvSpPr>
          <p:nvPr>
            <p:ph type="title"/>
          </p:nvPr>
        </p:nvSpPr>
        <p:spPr>
          <a:xfrm>
            <a:off x="694045" y="635675"/>
            <a:ext cx="11747334" cy="103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Personalized Supports/Social Emotional Learning</a:t>
            </a:r>
          </a:p>
        </p:txBody>
      </p:sp>
      <p:sp>
        <p:nvSpPr>
          <p:cNvPr id="136" name="Google Shape;136;g16001117d3c_0_30"/>
          <p:cNvSpPr txBox="1">
            <a:spLocks noGrp="1"/>
          </p:cNvSpPr>
          <p:nvPr>
            <p:ph type="body" idx="1"/>
          </p:nvPr>
        </p:nvSpPr>
        <p:spPr>
          <a:xfrm>
            <a:off x="694045" y="1880687"/>
            <a:ext cx="9651900" cy="45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 rtl="0" fontAlgn="base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000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16001117d3c_0_3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sym typeface="Book Antiqu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9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sym typeface="Book Antiqua"/>
            </a:endParaRPr>
          </a:p>
        </p:txBody>
      </p:sp>
      <p:sp>
        <p:nvSpPr>
          <p:cNvPr id="2" name="Google Shape;125;g15be0ce96e7_1_100">
            <a:extLst>
              <a:ext uri="{FF2B5EF4-FFF2-40B4-BE49-F238E27FC236}">
                <a16:creationId xmlns:a16="http://schemas.microsoft.com/office/drawing/2014/main" id="{49AA1959-DD0F-23BB-2881-E05CCB6B85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390" y="6261055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Investing for tomorrow, delivering today.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928207"/>
      </p:ext>
    </p:extLst>
  </p:cSld>
  <p:clrMapOvr>
    <a:masterClrMapping/>
  </p:clrMapOvr>
</p:sld>
</file>

<file path=ppt/theme/theme1.xml><?xml version="1.0" encoding="utf-8"?>
<a:theme xmlns:a="http://schemas.openxmlformats.org/drawingml/2006/main" name="1_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9F0DF8118C47468C52B93917ED5949" ma:contentTypeVersion="25" ma:contentTypeDescription="Create a new document." ma:contentTypeScope="" ma:versionID="62f65b8df85950b3ea9814697b50b78a">
  <xsd:schema xmlns:xsd="http://www.w3.org/2001/XMLSchema" xmlns:xs="http://www.w3.org/2001/XMLSchema" xmlns:p="http://schemas.microsoft.com/office/2006/metadata/properties" xmlns:ns2="efd9e27a-8631-4ef7-9803-37e652ec8027" xmlns:ns3="ca3f9ca7-0bf4-4ea7-a40e-e555fbcfef31" targetNamespace="http://schemas.microsoft.com/office/2006/metadata/properties" ma:root="true" ma:fieldsID="643a77709b154bbc00f9fe73c1d8c8a7" ns2:_="" ns3:_="">
    <xsd:import namespace="efd9e27a-8631-4ef7-9803-37e652ec8027"/>
    <xsd:import namespace="ca3f9ca7-0bf4-4ea7-a40e-e555fbcfef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9e27a-8631-4ef7-9803-37e652ec80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f9ca7-0bf4-4ea7-a40e-e555fbcfef3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b3e1d3f-acdf-4dd1-a763-6542cc03831d}" ma:internalName="TaxCatchAll" ma:showField="CatchAllData" ma:web="ca3f9ca7-0bf4-4ea7-a40e-e555fbcfe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d9e27a-8631-4ef7-9803-37e652ec8027">
      <UserInfo>
        <DisplayName/>
        <AccountId xsi:nil="true"/>
        <AccountType/>
      </UserInfo>
    </SharedWithUsers>
    <lcf76f155ced4ddcb4097134ff3c332f xmlns="efd9e27a-8631-4ef7-9803-37e652ec8027">
      <Terms xmlns="http://schemas.microsoft.com/office/infopath/2007/PartnerControls"/>
    </lcf76f155ced4ddcb4097134ff3c332f>
    <TaxCatchAll xmlns="ca3f9ca7-0bf4-4ea7-a40e-e555fbcfef31" xsi:nil="true"/>
  </documentManagement>
</p:properties>
</file>

<file path=customXml/itemProps1.xml><?xml version="1.0" encoding="utf-8"?>
<ds:datastoreItem xmlns:ds="http://schemas.openxmlformats.org/officeDocument/2006/customXml" ds:itemID="{A1D19BD0-BDCE-42CA-B7AB-185050996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9e27a-8631-4ef7-9803-37e652ec8027"/>
    <ds:schemaRef ds:uri="ca3f9ca7-0bf4-4ea7-a40e-e555fbcfe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DDD6EE-8802-4295-8439-9664C0354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7FF40F-31CA-4267-8ED3-0AA8B6EC3FC2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777ef9f-dfdd-4c73-90a0-fdc28082f28e"/>
    <ds:schemaRef ds:uri="http://purl.org/dc/dcmitype/"/>
    <ds:schemaRef ds:uri="http://purl.org/dc/terms/"/>
    <ds:schemaRef ds:uri="efd9e27a-8631-4ef7-9803-37e652ec8027"/>
    <ds:schemaRef ds:uri="ca3f9ca7-0bf4-4ea7-a40e-e555fbcfef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465</Words>
  <Application>Microsoft Office PowerPoint</Application>
  <PresentationFormat>Widescreen</PresentationFormat>
  <Paragraphs>92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Open Sans</vt:lpstr>
      <vt:lpstr>Book Antiqua</vt:lpstr>
      <vt:lpstr>Helvetica Neue</vt:lpstr>
      <vt:lpstr>Calibri</vt:lpstr>
      <vt:lpstr>Arial</vt:lpstr>
      <vt:lpstr>Aptos</vt:lpstr>
      <vt:lpstr>1_Sales Direction 16X9</vt:lpstr>
      <vt:lpstr>Innovation Zone </vt:lpstr>
      <vt:lpstr>CTE Programs of Study/Pathways</vt:lpstr>
      <vt:lpstr>Graduate Profile – Example </vt:lpstr>
      <vt:lpstr>Graduate Profile  </vt:lpstr>
      <vt:lpstr>Work-Based Learning</vt:lpstr>
      <vt:lpstr>Capstones</vt:lpstr>
      <vt:lpstr>Graduation Rate</vt:lpstr>
      <vt:lpstr>Attendance Rate</vt:lpstr>
      <vt:lpstr>Personalized Supports/Social Emotional Learning</vt:lpstr>
      <vt:lpstr>Strategies to Promote Student Voice</vt:lpstr>
      <vt:lpstr>Innovation Zone Sustainability</vt:lpstr>
      <vt:lpstr>Core Academics and IZ Elements Alignment</vt:lpstr>
      <vt:lpstr>How is the District Supporting the Initiative?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 Workforce:  Supply and Demand in New Mexico</dc:title>
  <dc:creator>Nancy Martira</dc:creator>
  <cp:lastModifiedBy>Judith Cruz</cp:lastModifiedBy>
  <cp:revision>22</cp:revision>
  <dcterms:created xsi:type="dcterms:W3CDTF">2020-01-22T19:18:44Z</dcterms:created>
  <dcterms:modified xsi:type="dcterms:W3CDTF">2024-04-19T17:04:44Z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0x010100839F0DF8118C47468C52B93917ED5949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