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7"/>
  </p:notesMasterIdLst>
  <p:sldIdLst>
    <p:sldId id="256" r:id="rId5"/>
    <p:sldId id="259" r:id="rId6"/>
    <p:sldId id="261" r:id="rId7"/>
    <p:sldId id="317" r:id="rId8"/>
    <p:sldId id="320" r:id="rId9"/>
    <p:sldId id="319" r:id="rId10"/>
    <p:sldId id="322" r:id="rId11"/>
    <p:sldId id="321" r:id="rId12"/>
    <p:sldId id="262" r:id="rId13"/>
    <p:sldId id="268" r:id="rId14"/>
    <p:sldId id="269" r:id="rId15"/>
    <p:sldId id="270" r:id="rId16"/>
  </p:sldIdLst>
  <p:sldSz cx="12192000" cy="6858000"/>
  <p:notesSz cx="6858000" cy="9144000"/>
  <p:embeddedFontLst>
    <p:embeddedFont>
      <p:font typeface="Aptos ExtraBold" panose="020B0004020202020204" pitchFamily="34" charset="0"/>
      <p:bold r:id="rId18"/>
      <p:boldItalic r:id="rId19"/>
    </p:embeddedFont>
    <p:embeddedFont>
      <p:font typeface="Book Antiqua" panose="02040602050305030304" pitchFamily="18" charset="0"/>
      <p:regular r:id="rId20"/>
      <p:bold r:id="rId21"/>
      <p:italic r:id="rId22"/>
      <p:boldItalic r:id="rId23"/>
    </p:embeddedFont>
    <p:embeddedFont>
      <p:font typeface="Daytona Condensed Light" panose="020B0306030503040204" pitchFamily="34" charset="0"/>
      <p:regular r:id="rId24"/>
    </p:embeddedFont>
    <p:embeddedFont>
      <p:font typeface="Georgia" panose="02040502050405020303" pitchFamily="18"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Open Sans ExtraBold" panose="020B0906030804020204" pitchFamily="34" charset="0"/>
      <p:bold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i0nZQMnOgN1Jf3O89FnT9gZGF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D4B"/>
    <a:srgbClr val="CCE6E9"/>
    <a:srgbClr val="E7F3F4"/>
    <a:srgbClr val="048A81"/>
    <a:srgbClr val="969890"/>
    <a:srgbClr val="CB9352"/>
    <a:srgbClr val="F7C167"/>
    <a:srgbClr val="C68243"/>
    <a:srgbClr val="A76738"/>
    <a:srgbClr val="FFFB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98"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ableStyles" Target="tableStyles.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customschemas.google.com/relationships/presentationmetadata" Target="metadata"/><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1" Type="http://schemas.openxmlformats.org/officeDocument/2006/relationships/image" Target="../media/image2.png"/></Relationships>
</file>

<file path=ppt/diagrams/_rels/data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fif"/><Relationship Id="rId1" Type="http://schemas.openxmlformats.org/officeDocument/2006/relationships/image" Target="../media/image3.jpeg"/><Relationship Id="rId5" Type="http://schemas.openxmlformats.org/officeDocument/2006/relationships/image" Target="../media/image7.jp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fif"/><Relationship Id="rId1" Type="http://schemas.openxmlformats.org/officeDocument/2006/relationships/image" Target="../media/image3.jpeg"/><Relationship Id="rId5" Type="http://schemas.openxmlformats.org/officeDocument/2006/relationships/image" Target="../media/image7.jp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7C024-9B44-42E5-8D75-F3F467D4F877}"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A1F44F0B-5F1C-4CE8-A7F9-8E4173533C3B}">
      <dgm:prSet phldrT="[Tex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dirty="0">
            <a:solidFill>
              <a:schemeClr val="bg2"/>
            </a:solidFill>
          </a:endParaRPr>
        </a:p>
      </dgm:t>
    </dgm:pt>
    <dgm:pt modelId="{04063993-3FAC-4FEE-91D2-B5C38267C783}" type="parTrans" cxnId="{EA44D11F-74A6-4356-8EE5-7F4E5B93CCEC}">
      <dgm:prSet/>
      <dgm:spPr/>
      <dgm:t>
        <a:bodyPr/>
        <a:lstStyle/>
        <a:p>
          <a:endParaRPr lang="en-US"/>
        </a:p>
      </dgm:t>
    </dgm:pt>
    <dgm:pt modelId="{F827AB94-DA6F-43D6-AC41-4C7FEECC6601}" type="sibTrans" cxnId="{EA44D11F-74A6-4356-8EE5-7F4E5B93CCEC}">
      <dgm:prSet/>
      <dgm:spPr/>
      <dgm:t>
        <a:bodyPr/>
        <a:lstStyle/>
        <a:p>
          <a:endParaRPr lang="en-US"/>
        </a:p>
      </dgm:t>
    </dgm:pt>
    <dgm:pt modelId="{5CFB1511-2ADB-4E40-A331-5E5F8C4358A9}">
      <dgm:prSe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endParaRPr lang="en-US" sz="9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D513408A-685D-4D17-9B53-69FCAFF1DC5F}" type="parTrans" cxnId="{F69B0388-D666-46CB-A036-3A55A065AC01}">
      <dgm:prSet/>
      <dgm:spPr/>
      <dgm:t>
        <a:bodyPr/>
        <a:lstStyle/>
        <a:p>
          <a:endParaRPr lang="en-US"/>
        </a:p>
      </dgm:t>
    </dgm:pt>
    <dgm:pt modelId="{459C36CE-1472-4C76-A34F-38AC352717B1}" type="sibTrans" cxnId="{F69B0388-D666-46CB-A036-3A55A065AC01}">
      <dgm:prSet/>
      <dgm:spPr/>
      <dgm:t>
        <a:bodyPr/>
        <a:lstStyle/>
        <a:p>
          <a:endParaRPr lang="en-US"/>
        </a:p>
      </dgm:t>
    </dgm:pt>
    <dgm:pt modelId="{6E6BAB05-7C64-4242-A367-D5F961699994}">
      <dgm:prSe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endParaRPr lang="en-US" sz="9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0C7EA2C1-6E6D-4CF3-ADD6-C86031DBECA3}" type="parTrans" cxnId="{B5DE0B59-94BB-46C1-8449-FF0E158CAF29}">
      <dgm:prSet/>
      <dgm:spPr/>
      <dgm:t>
        <a:bodyPr/>
        <a:lstStyle/>
        <a:p>
          <a:endParaRPr lang="en-US"/>
        </a:p>
      </dgm:t>
    </dgm:pt>
    <dgm:pt modelId="{7F29D541-2897-4B03-957B-591549C651A4}" type="sibTrans" cxnId="{B5DE0B59-94BB-46C1-8449-FF0E158CAF29}">
      <dgm:prSet/>
      <dgm:spPr/>
      <dgm:t>
        <a:bodyPr/>
        <a:lstStyle/>
        <a:p>
          <a:endParaRPr lang="en-US"/>
        </a:p>
      </dgm:t>
    </dgm:pt>
    <dgm:pt modelId="{B181C6BC-3FF2-4CCA-BF4A-50F01B4D61A5}">
      <dgm:prSe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endParaRPr lang="en-US" sz="9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E14EA664-6852-429C-8C06-CDDC855EE8A7}" type="parTrans" cxnId="{B906C1BB-9AAC-4C15-963B-82B189094C40}">
      <dgm:prSet/>
      <dgm:spPr/>
      <dgm:t>
        <a:bodyPr/>
        <a:lstStyle/>
        <a:p>
          <a:endParaRPr lang="en-US"/>
        </a:p>
      </dgm:t>
    </dgm:pt>
    <dgm:pt modelId="{59DB0ED6-76BE-4A89-8C1A-0C10F9F023A3}" type="sibTrans" cxnId="{B906C1BB-9AAC-4C15-963B-82B189094C40}">
      <dgm:prSet/>
      <dgm:spPr/>
      <dgm:t>
        <a:bodyPr/>
        <a:lstStyle/>
        <a:p>
          <a:endParaRPr lang="en-US"/>
        </a:p>
      </dgm:t>
    </dgm:pt>
    <dgm:pt modelId="{D11F5151-35D2-4012-B14B-2DE813270235}">
      <dgm:prSe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Conduct activities to promote the recruitment and retention of qualified special education practitioners</a:t>
          </a:r>
          <a:endParaRPr lang="en-US" sz="9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908D1B31-676F-49B3-AB77-8FBD904FFC3E}" type="parTrans" cxnId="{CD768B2E-9B72-4C12-9412-7EA51A599685}">
      <dgm:prSet/>
      <dgm:spPr/>
      <dgm:t>
        <a:bodyPr/>
        <a:lstStyle/>
        <a:p>
          <a:endParaRPr lang="en-US"/>
        </a:p>
      </dgm:t>
    </dgm:pt>
    <dgm:pt modelId="{F92524C1-AB96-4D9A-B190-FA51C08E1F18}" type="sibTrans" cxnId="{CD768B2E-9B72-4C12-9412-7EA51A599685}">
      <dgm:prSet/>
      <dgm:spPr/>
      <dgm:t>
        <a:bodyPr/>
        <a:lstStyle/>
        <a:p>
          <a:endParaRPr lang="en-US"/>
        </a:p>
      </dgm:t>
    </dgm:pt>
    <dgm:pt modelId="{4A6A673F-A9DC-4AFD-8FA6-DBE3AA387AA2}">
      <dgm:prSe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dirty="0">
            <a:solidFill>
              <a:schemeClr val="bg2"/>
            </a:solidFill>
          </a:endParaRPr>
        </a:p>
      </dgm:t>
    </dgm:pt>
    <dgm:pt modelId="{CFF49437-930B-4079-B330-A5B70B3E8140}" type="parTrans" cxnId="{B4AD4D44-5A67-457D-A9BB-EA63C3232E3E}">
      <dgm:prSet/>
      <dgm:spPr/>
      <dgm:t>
        <a:bodyPr/>
        <a:lstStyle/>
        <a:p>
          <a:endParaRPr lang="en-US"/>
        </a:p>
      </dgm:t>
    </dgm:pt>
    <dgm:pt modelId="{59996D29-4DA0-41DA-8575-7F35B2A4A6FD}" type="sibTrans" cxnId="{B4AD4D44-5A67-457D-A9BB-EA63C3232E3E}">
      <dgm:prSet/>
      <dgm:spPr/>
      <dgm:t>
        <a:bodyPr/>
        <a:lstStyle/>
        <a:p>
          <a:endParaRPr lang="en-US"/>
        </a:p>
      </dgm:t>
    </dgm:pt>
    <dgm:pt modelId="{69B7A8A8-D5F4-4008-AFA5-2F2B2E5AD42A}">
      <dgm:prSet phldrT="[Tex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dirty="0">
            <a:solidFill>
              <a:schemeClr val="bg2"/>
            </a:solidFill>
          </a:endParaRPr>
        </a:p>
      </dgm:t>
    </dgm:pt>
    <dgm:pt modelId="{5C83FFF6-13D1-4F50-B3AD-2440A565CF9D}" type="parTrans" cxnId="{BA0FC1F4-275E-4D19-90C7-267B1A29F9E0}">
      <dgm:prSet/>
      <dgm:spPr/>
      <dgm:t>
        <a:bodyPr/>
        <a:lstStyle/>
        <a:p>
          <a:endParaRPr lang="en-US"/>
        </a:p>
      </dgm:t>
    </dgm:pt>
    <dgm:pt modelId="{01D1ABBB-3CEA-48C0-A7BF-439C0A809590}" type="sibTrans" cxnId="{BA0FC1F4-275E-4D19-90C7-267B1A29F9E0}">
      <dgm:prSet/>
      <dgm:spPr/>
      <dgm:t>
        <a:bodyPr/>
        <a:lstStyle/>
        <a:p>
          <a:endParaRPr lang="en-US"/>
        </a:p>
      </dgm:t>
    </dgm:pt>
    <dgm:pt modelId="{2B80BB65-000D-43AF-A4AD-EB629CD8673F}">
      <dgm:prSe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Collect statewide data on varying aspects of special education within the state</a:t>
          </a:r>
          <a:endParaRPr lang="en-US" sz="9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81F48669-A204-4223-B540-8C0F85AC95EC}" type="parTrans" cxnId="{564FADCF-73DF-4396-B807-E4FB42583691}">
      <dgm:prSet/>
      <dgm:spPr/>
      <dgm:t>
        <a:bodyPr/>
        <a:lstStyle/>
        <a:p>
          <a:endParaRPr lang="en-US"/>
        </a:p>
      </dgm:t>
    </dgm:pt>
    <dgm:pt modelId="{A143AEE6-1FEC-4B95-8EDD-C9B96802A75E}" type="sibTrans" cxnId="{564FADCF-73DF-4396-B807-E4FB42583691}">
      <dgm:prSet/>
      <dgm:spPr/>
      <dgm:t>
        <a:bodyPr/>
        <a:lstStyle/>
        <a:p>
          <a:endParaRPr lang="en-US"/>
        </a:p>
      </dgm:t>
    </dgm:pt>
    <dgm:pt modelId="{DC5DCEB0-DA4F-45C5-8E17-F04ED87E6577}">
      <dgm:prSe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Monitor spending of state and federal funds for special education programs</a:t>
          </a:r>
          <a:endParaRPr lang="en-US" sz="900" b="1" dirty="0">
            <a:solidFill>
              <a:schemeClr val="bg2"/>
            </a:solidFill>
          </a:endParaRPr>
        </a:p>
      </dgm:t>
    </dgm:pt>
    <dgm:pt modelId="{1B7166E5-2F27-4621-800B-4AA70FB333FF}" type="parTrans" cxnId="{CD818707-ACEA-46D1-A1B4-2410037815C5}">
      <dgm:prSet/>
      <dgm:spPr/>
      <dgm:t>
        <a:bodyPr/>
        <a:lstStyle/>
        <a:p>
          <a:endParaRPr lang="en-US"/>
        </a:p>
      </dgm:t>
    </dgm:pt>
    <dgm:pt modelId="{4044431F-B76E-4084-A996-497F8A900391}" type="sibTrans" cxnId="{CD818707-ACEA-46D1-A1B4-2410037815C5}">
      <dgm:prSet/>
      <dgm:spPr/>
      <dgm:t>
        <a:bodyPr/>
        <a:lstStyle/>
        <a:p>
          <a:endParaRPr lang="en-US"/>
        </a:p>
      </dgm:t>
    </dgm:pt>
    <dgm:pt modelId="{B9D725E2-DD71-4A2C-97D4-806AB637468D}">
      <dgm:prSet custT="1"/>
      <dgm:spPr/>
      <dgm:t>
        <a:bodyPr/>
        <a:lstStyle/>
        <a:p>
          <a:r>
            <a:rPr lang="en-US" sz="9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Develop and annually update a state plan for students with disabilities</a:t>
          </a:r>
          <a:endParaRPr lang="en-US" sz="9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385A67FF-F0C6-4309-8D66-7F93F3462DFF}" type="parTrans" cxnId="{7E3BC6B8-6EFE-43B0-B49A-214DE75AFB1F}">
      <dgm:prSet/>
      <dgm:spPr/>
      <dgm:t>
        <a:bodyPr/>
        <a:lstStyle/>
        <a:p>
          <a:endParaRPr lang="en-US"/>
        </a:p>
      </dgm:t>
    </dgm:pt>
    <dgm:pt modelId="{5335FAE6-E3D8-4965-88C2-C0846CAABEF0}" type="sibTrans" cxnId="{7E3BC6B8-6EFE-43B0-B49A-214DE75AFB1F}">
      <dgm:prSet/>
      <dgm:spPr/>
      <dgm:t>
        <a:bodyPr/>
        <a:lstStyle/>
        <a:p>
          <a:endParaRPr lang="en-US"/>
        </a:p>
      </dgm:t>
    </dgm:pt>
    <dgm:pt modelId="{16FCC325-1D63-42E8-98F5-9A464A3D9056}" type="pres">
      <dgm:prSet presAssocID="{5B27C024-9B44-42E5-8D75-F3F467D4F877}" presName="Name0" presStyleCnt="0">
        <dgm:presLayoutVars>
          <dgm:dir/>
          <dgm:resizeHandles val="exact"/>
        </dgm:presLayoutVars>
      </dgm:prSet>
      <dgm:spPr/>
    </dgm:pt>
    <dgm:pt modelId="{78DD5430-9FBA-4D01-9EF1-DF59538EF30A}" type="pres">
      <dgm:prSet presAssocID="{A1F44F0B-5F1C-4CE8-A7F9-8E4173533C3B}" presName="composite" presStyleCnt="0"/>
      <dgm:spPr/>
    </dgm:pt>
    <dgm:pt modelId="{D9771A81-FFA0-45B4-AF94-0E1A98E984AF}" type="pres">
      <dgm:prSet presAssocID="{A1F44F0B-5F1C-4CE8-A7F9-8E4173533C3B}" presName="rect1" presStyleLbl="trAlignAcc1" presStyleIdx="0" presStyleCnt="10">
        <dgm:presLayoutVars>
          <dgm:bulletEnabled val="1"/>
        </dgm:presLayoutVars>
      </dgm:prSet>
      <dgm:spPr/>
    </dgm:pt>
    <dgm:pt modelId="{6339B3DD-6671-41DC-A877-74CD45F01505}" type="pres">
      <dgm:prSet presAssocID="{A1F44F0B-5F1C-4CE8-A7F9-8E4173533C3B}" presName="rect2" presStyleLbl="fgImgPlace1" presStyleIdx="0"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0CAE926F-643D-4A94-B166-F1CCACF01D1C}" type="pres">
      <dgm:prSet presAssocID="{F827AB94-DA6F-43D6-AC41-4C7FEECC6601}" presName="sibTrans" presStyleCnt="0"/>
      <dgm:spPr/>
    </dgm:pt>
    <dgm:pt modelId="{5789B22D-7C30-4EF2-A9E5-A777ECB1E054}" type="pres">
      <dgm:prSet presAssocID="{5CFB1511-2ADB-4E40-A331-5E5F8C4358A9}" presName="composite" presStyleCnt="0"/>
      <dgm:spPr/>
    </dgm:pt>
    <dgm:pt modelId="{11F1AA8C-639D-4E8F-AAF2-265F6AE5646F}" type="pres">
      <dgm:prSet presAssocID="{5CFB1511-2ADB-4E40-A331-5E5F8C4358A9}" presName="rect1" presStyleLbl="trAlignAcc1" presStyleIdx="1" presStyleCnt="10">
        <dgm:presLayoutVars>
          <dgm:bulletEnabled val="1"/>
        </dgm:presLayoutVars>
      </dgm:prSet>
      <dgm:spPr/>
    </dgm:pt>
    <dgm:pt modelId="{5AF0B6BF-C910-4C10-B8E5-0189F7F0FB78}" type="pres">
      <dgm:prSet presAssocID="{5CFB1511-2ADB-4E40-A331-5E5F8C4358A9}" presName="rect2" presStyleLbl="fgImgPlace1" presStyleIdx="1"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D1891F2F-3735-4BB5-8088-72D3B0AB8B53}" type="pres">
      <dgm:prSet presAssocID="{459C36CE-1472-4C76-A34F-38AC352717B1}" presName="sibTrans" presStyleCnt="0"/>
      <dgm:spPr/>
    </dgm:pt>
    <dgm:pt modelId="{BAB5F357-7795-4CF6-8F78-D7530EF4872B}" type="pres">
      <dgm:prSet presAssocID="{6E6BAB05-7C64-4242-A367-D5F961699994}" presName="composite" presStyleCnt="0"/>
      <dgm:spPr/>
    </dgm:pt>
    <dgm:pt modelId="{4B11CF4F-38E4-4D3C-B39A-7EE8C18EFF32}" type="pres">
      <dgm:prSet presAssocID="{6E6BAB05-7C64-4242-A367-D5F961699994}" presName="rect1" presStyleLbl="trAlignAcc1" presStyleIdx="2" presStyleCnt="10">
        <dgm:presLayoutVars>
          <dgm:bulletEnabled val="1"/>
        </dgm:presLayoutVars>
      </dgm:prSet>
      <dgm:spPr/>
    </dgm:pt>
    <dgm:pt modelId="{B64C2B63-2D18-4326-BFC4-9C6F7E2040C1}" type="pres">
      <dgm:prSet presAssocID="{6E6BAB05-7C64-4242-A367-D5F961699994}" presName="rect2" presStyleLbl="fgImgPlace1" presStyleIdx="2"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A351C9A8-A70D-4233-B0E9-85C9E931EBC7}" type="pres">
      <dgm:prSet presAssocID="{7F29D541-2897-4B03-957B-591549C651A4}" presName="sibTrans" presStyleCnt="0"/>
      <dgm:spPr/>
    </dgm:pt>
    <dgm:pt modelId="{24BCA1B0-5331-4A4C-B5A4-0E6DD1263529}" type="pres">
      <dgm:prSet presAssocID="{B181C6BC-3FF2-4CCA-BF4A-50F01B4D61A5}" presName="composite" presStyleCnt="0"/>
      <dgm:spPr/>
    </dgm:pt>
    <dgm:pt modelId="{35C61938-4537-4895-A5A1-57C95B2E1270}" type="pres">
      <dgm:prSet presAssocID="{B181C6BC-3FF2-4CCA-BF4A-50F01B4D61A5}" presName="rect1" presStyleLbl="trAlignAcc1" presStyleIdx="3" presStyleCnt="10">
        <dgm:presLayoutVars>
          <dgm:bulletEnabled val="1"/>
        </dgm:presLayoutVars>
      </dgm:prSet>
      <dgm:spPr/>
    </dgm:pt>
    <dgm:pt modelId="{5581CEFC-C7CA-4E89-AAD9-879FA912D0E7}" type="pres">
      <dgm:prSet presAssocID="{B181C6BC-3FF2-4CCA-BF4A-50F01B4D61A5}" presName="rect2" presStyleLbl="fgImgPlace1" presStyleIdx="3"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37FA3FD3-DEA6-45FA-BB15-5F16D3569CCC}" type="pres">
      <dgm:prSet presAssocID="{59DB0ED6-76BE-4A89-8C1A-0C10F9F023A3}" presName="sibTrans" presStyleCnt="0"/>
      <dgm:spPr/>
    </dgm:pt>
    <dgm:pt modelId="{FD2857A4-9A6D-4070-8686-671F3DBB7F5F}" type="pres">
      <dgm:prSet presAssocID="{D11F5151-35D2-4012-B14B-2DE813270235}" presName="composite" presStyleCnt="0"/>
      <dgm:spPr/>
    </dgm:pt>
    <dgm:pt modelId="{3D429B63-A696-46CB-B115-13A15CCF6827}" type="pres">
      <dgm:prSet presAssocID="{D11F5151-35D2-4012-B14B-2DE813270235}" presName="rect1" presStyleLbl="trAlignAcc1" presStyleIdx="4" presStyleCnt="10">
        <dgm:presLayoutVars>
          <dgm:bulletEnabled val="1"/>
        </dgm:presLayoutVars>
      </dgm:prSet>
      <dgm:spPr/>
    </dgm:pt>
    <dgm:pt modelId="{B5F5BB00-7670-432C-8B5F-D4CB8B7C7691}" type="pres">
      <dgm:prSet presAssocID="{D11F5151-35D2-4012-B14B-2DE813270235}" presName="rect2" presStyleLbl="fgImgPlace1" presStyleIdx="4"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965F62DD-BE2A-431A-AA1C-69035C7A84CD}" type="pres">
      <dgm:prSet presAssocID="{F92524C1-AB96-4D9A-B190-FA51C08E1F18}" presName="sibTrans" presStyleCnt="0"/>
      <dgm:spPr/>
    </dgm:pt>
    <dgm:pt modelId="{B80EC346-AFD4-4983-BA7B-196EE5C094DF}" type="pres">
      <dgm:prSet presAssocID="{4A6A673F-A9DC-4AFD-8FA6-DBE3AA387AA2}" presName="composite" presStyleCnt="0"/>
      <dgm:spPr/>
    </dgm:pt>
    <dgm:pt modelId="{6B89616D-4B32-4A90-B902-088FE6ED00F7}" type="pres">
      <dgm:prSet presAssocID="{4A6A673F-A9DC-4AFD-8FA6-DBE3AA387AA2}" presName="rect1" presStyleLbl="trAlignAcc1" presStyleIdx="5" presStyleCnt="10">
        <dgm:presLayoutVars>
          <dgm:bulletEnabled val="1"/>
        </dgm:presLayoutVars>
      </dgm:prSet>
      <dgm:spPr/>
    </dgm:pt>
    <dgm:pt modelId="{710B8157-4E9C-43C2-B7A5-83BD8E6F4CB5}" type="pres">
      <dgm:prSet presAssocID="{4A6A673F-A9DC-4AFD-8FA6-DBE3AA387AA2}" presName="rect2" presStyleLbl="fgImgPlace1" presStyleIdx="5"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BF897F3E-45F4-48D5-8202-7CC5B9C08C12}" type="pres">
      <dgm:prSet presAssocID="{59996D29-4DA0-41DA-8575-7F35B2A4A6FD}" presName="sibTrans" presStyleCnt="0"/>
      <dgm:spPr/>
    </dgm:pt>
    <dgm:pt modelId="{013F36A6-319D-4BE6-9BCF-60B52BD0D56A}" type="pres">
      <dgm:prSet presAssocID="{69B7A8A8-D5F4-4008-AFA5-2F2B2E5AD42A}" presName="composite" presStyleCnt="0"/>
      <dgm:spPr/>
    </dgm:pt>
    <dgm:pt modelId="{0A36A97B-E0A0-481B-96E2-D8AB2F6772C8}" type="pres">
      <dgm:prSet presAssocID="{69B7A8A8-D5F4-4008-AFA5-2F2B2E5AD42A}" presName="rect1" presStyleLbl="trAlignAcc1" presStyleIdx="6" presStyleCnt="10">
        <dgm:presLayoutVars>
          <dgm:bulletEnabled val="1"/>
        </dgm:presLayoutVars>
      </dgm:prSet>
      <dgm:spPr/>
    </dgm:pt>
    <dgm:pt modelId="{EA90F528-39A6-47EE-9356-4A1555050725}" type="pres">
      <dgm:prSet presAssocID="{69B7A8A8-D5F4-4008-AFA5-2F2B2E5AD42A}" presName="rect2" presStyleLbl="fgImgPlace1" presStyleIdx="6"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861DEAE6-EC4B-48EB-AB72-9C2FE649B1D1}" type="pres">
      <dgm:prSet presAssocID="{01D1ABBB-3CEA-48C0-A7BF-439C0A809590}" presName="sibTrans" presStyleCnt="0"/>
      <dgm:spPr/>
    </dgm:pt>
    <dgm:pt modelId="{294C68EC-6A54-4DA2-A37E-A6CF5FAAF27F}" type="pres">
      <dgm:prSet presAssocID="{2B80BB65-000D-43AF-A4AD-EB629CD8673F}" presName="composite" presStyleCnt="0"/>
      <dgm:spPr/>
    </dgm:pt>
    <dgm:pt modelId="{C3F84F40-3AB2-4818-8FA2-D11EB56BAED3}" type="pres">
      <dgm:prSet presAssocID="{2B80BB65-000D-43AF-A4AD-EB629CD8673F}" presName="rect1" presStyleLbl="trAlignAcc1" presStyleIdx="7" presStyleCnt="10">
        <dgm:presLayoutVars>
          <dgm:bulletEnabled val="1"/>
        </dgm:presLayoutVars>
      </dgm:prSet>
      <dgm:spPr/>
    </dgm:pt>
    <dgm:pt modelId="{D21B83AE-4833-41AC-A7D4-FCB3AB11310B}" type="pres">
      <dgm:prSet presAssocID="{2B80BB65-000D-43AF-A4AD-EB629CD8673F}" presName="rect2" presStyleLbl="fgImgPlace1" presStyleIdx="7"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F2DA351A-0D5E-4E4B-8D1D-CDB661066C8F}" type="pres">
      <dgm:prSet presAssocID="{A143AEE6-1FEC-4B95-8EDD-C9B96802A75E}" presName="sibTrans" presStyleCnt="0"/>
      <dgm:spPr/>
    </dgm:pt>
    <dgm:pt modelId="{DBF647F9-BA0C-4AE3-8833-2C0CEB4136C7}" type="pres">
      <dgm:prSet presAssocID="{DC5DCEB0-DA4F-45C5-8E17-F04ED87E6577}" presName="composite" presStyleCnt="0"/>
      <dgm:spPr/>
    </dgm:pt>
    <dgm:pt modelId="{1987DE13-7F7C-4A64-B9A6-FCEC58EF35E9}" type="pres">
      <dgm:prSet presAssocID="{DC5DCEB0-DA4F-45C5-8E17-F04ED87E6577}" presName="rect1" presStyleLbl="trAlignAcc1" presStyleIdx="8" presStyleCnt="10">
        <dgm:presLayoutVars>
          <dgm:bulletEnabled val="1"/>
        </dgm:presLayoutVars>
      </dgm:prSet>
      <dgm:spPr/>
    </dgm:pt>
    <dgm:pt modelId="{044B7755-1BD6-4A8D-8E79-60E3F68457F3}" type="pres">
      <dgm:prSet presAssocID="{DC5DCEB0-DA4F-45C5-8E17-F04ED87E6577}" presName="rect2" presStyleLbl="fgImgPlace1" presStyleIdx="8"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4483BAD2-31E9-47C0-8B4F-B6F55992EBCD}" type="pres">
      <dgm:prSet presAssocID="{4044431F-B76E-4084-A996-497F8A900391}" presName="sibTrans" presStyleCnt="0"/>
      <dgm:spPr/>
    </dgm:pt>
    <dgm:pt modelId="{19B96AC0-E2EA-4386-A8CE-E683B1FD1AE0}" type="pres">
      <dgm:prSet presAssocID="{B9D725E2-DD71-4A2C-97D4-806AB637468D}" presName="composite" presStyleCnt="0"/>
      <dgm:spPr/>
    </dgm:pt>
    <dgm:pt modelId="{6F1C0E9F-7E29-4CAC-8454-9A7B17931861}" type="pres">
      <dgm:prSet presAssocID="{B9D725E2-DD71-4A2C-97D4-806AB637468D}" presName="rect1" presStyleLbl="trAlignAcc1" presStyleIdx="9" presStyleCnt="10">
        <dgm:presLayoutVars>
          <dgm:bulletEnabled val="1"/>
        </dgm:presLayoutVars>
      </dgm:prSet>
      <dgm:spPr/>
    </dgm:pt>
    <dgm:pt modelId="{D85671A5-C6EB-4AAD-8F08-57525CBFE711}" type="pres">
      <dgm:prSet presAssocID="{B9D725E2-DD71-4A2C-97D4-806AB637468D}" presName="rect2" presStyleLbl="fgImgPlace1" presStyleIdx="9"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Lst>
  <dgm:cxnLst>
    <dgm:cxn modelId="{CD818707-ACEA-46D1-A1B4-2410037815C5}" srcId="{5B27C024-9B44-42E5-8D75-F3F467D4F877}" destId="{DC5DCEB0-DA4F-45C5-8E17-F04ED87E6577}" srcOrd="8" destOrd="0" parTransId="{1B7166E5-2F27-4621-800B-4AA70FB333FF}" sibTransId="{4044431F-B76E-4084-A996-497F8A900391}"/>
    <dgm:cxn modelId="{B66F1B09-C738-4528-9C3F-29BE02B30E31}" type="presOf" srcId="{2B80BB65-000D-43AF-A4AD-EB629CD8673F}" destId="{C3F84F40-3AB2-4818-8FA2-D11EB56BAED3}" srcOrd="0" destOrd="0" presId="urn:microsoft.com/office/officeart/2008/layout/PictureStrips"/>
    <dgm:cxn modelId="{9A034509-2690-4E77-8C9E-9267A38B6B9D}" type="presOf" srcId="{69B7A8A8-D5F4-4008-AFA5-2F2B2E5AD42A}" destId="{0A36A97B-E0A0-481B-96E2-D8AB2F6772C8}" srcOrd="0" destOrd="0" presId="urn:microsoft.com/office/officeart/2008/layout/PictureStrips"/>
    <dgm:cxn modelId="{B326780A-0111-422E-860E-DB8CC42335A1}" type="presOf" srcId="{B181C6BC-3FF2-4CCA-BF4A-50F01B4D61A5}" destId="{35C61938-4537-4895-A5A1-57C95B2E1270}" srcOrd="0" destOrd="0" presId="urn:microsoft.com/office/officeart/2008/layout/PictureStrips"/>
    <dgm:cxn modelId="{EA44D11F-74A6-4356-8EE5-7F4E5B93CCEC}" srcId="{5B27C024-9B44-42E5-8D75-F3F467D4F877}" destId="{A1F44F0B-5F1C-4CE8-A7F9-8E4173533C3B}" srcOrd="0" destOrd="0" parTransId="{04063993-3FAC-4FEE-91D2-B5C38267C783}" sibTransId="{F827AB94-DA6F-43D6-AC41-4C7FEECC6601}"/>
    <dgm:cxn modelId="{CD768B2E-9B72-4C12-9412-7EA51A599685}" srcId="{5B27C024-9B44-42E5-8D75-F3F467D4F877}" destId="{D11F5151-35D2-4012-B14B-2DE813270235}" srcOrd="4" destOrd="0" parTransId="{908D1B31-676F-49B3-AB77-8FBD904FFC3E}" sibTransId="{F92524C1-AB96-4D9A-B190-FA51C08E1F18}"/>
    <dgm:cxn modelId="{2F11A643-1296-4BA3-8990-9BEBE5558BCA}" type="presOf" srcId="{4A6A673F-A9DC-4AFD-8FA6-DBE3AA387AA2}" destId="{6B89616D-4B32-4A90-B902-088FE6ED00F7}" srcOrd="0" destOrd="0" presId="urn:microsoft.com/office/officeart/2008/layout/PictureStrips"/>
    <dgm:cxn modelId="{B4AD4D44-5A67-457D-A9BB-EA63C3232E3E}" srcId="{5B27C024-9B44-42E5-8D75-F3F467D4F877}" destId="{4A6A673F-A9DC-4AFD-8FA6-DBE3AA387AA2}" srcOrd="5" destOrd="0" parTransId="{CFF49437-930B-4079-B330-A5B70B3E8140}" sibTransId="{59996D29-4DA0-41DA-8575-7F35B2A4A6FD}"/>
    <dgm:cxn modelId="{D0C0D44B-A645-4547-BE13-81EFC7838DDC}" type="presOf" srcId="{5CFB1511-2ADB-4E40-A331-5E5F8C4358A9}" destId="{11F1AA8C-639D-4E8F-AAF2-265F6AE5646F}" srcOrd="0" destOrd="0" presId="urn:microsoft.com/office/officeart/2008/layout/PictureStrips"/>
    <dgm:cxn modelId="{649FAC6C-9364-4349-877F-3F777F6B737A}" type="presOf" srcId="{DC5DCEB0-DA4F-45C5-8E17-F04ED87E6577}" destId="{1987DE13-7F7C-4A64-B9A6-FCEC58EF35E9}" srcOrd="0" destOrd="0" presId="urn:microsoft.com/office/officeart/2008/layout/PictureStrips"/>
    <dgm:cxn modelId="{014EA34E-1821-4EC9-956A-D0F41B89E7CA}" type="presOf" srcId="{6E6BAB05-7C64-4242-A367-D5F961699994}" destId="{4B11CF4F-38E4-4D3C-B39A-7EE8C18EFF32}" srcOrd="0" destOrd="0" presId="urn:microsoft.com/office/officeart/2008/layout/PictureStrips"/>
    <dgm:cxn modelId="{AE79FF70-C1F3-46FB-AC1E-183D39C13EA7}" type="presOf" srcId="{5B27C024-9B44-42E5-8D75-F3F467D4F877}" destId="{16FCC325-1D63-42E8-98F5-9A464A3D9056}" srcOrd="0" destOrd="0" presId="urn:microsoft.com/office/officeart/2008/layout/PictureStrips"/>
    <dgm:cxn modelId="{B5DE0B59-94BB-46C1-8449-FF0E158CAF29}" srcId="{5B27C024-9B44-42E5-8D75-F3F467D4F877}" destId="{6E6BAB05-7C64-4242-A367-D5F961699994}" srcOrd="2" destOrd="0" parTransId="{0C7EA2C1-6E6D-4CF3-ADD6-C86031DBECA3}" sibTransId="{7F29D541-2897-4B03-957B-591549C651A4}"/>
    <dgm:cxn modelId="{F69B0388-D666-46CB-A036-3A55A065AC01}" srcId="{5B27C024-9B44-42E5-8D75-F3F467D4F877}" destId="{5CFB1511-2ADB-4E40-A331-5E5F8C4358A9}" srcOrd="1" destOrd="0" parTransId="{D513408A-685D-4D17-9B53-69FCAFF1DC5F}" sibTransId="{459C36CE-1472-4C76-A34F-38AC352717B1}"/>
    <dgm:cxn modelId="{7E3BC6B8-6EFE-43B0-B49A-214DE75AFB1F}" srcId="{5B27C024-9B44-42E5-8D75-F3F467D4F877}" destId="{B9D725E2-DD71-4A2C-97D4-806AB637468D}" srcOrd="9" destOrd="0" parTransId="{385A67FF-F0C6-4309-8D66-7F93F3462DFF}" sibTransId="{5335FAE6-E3D8-4965-88C2-C0846CAABEF0}"/>
    <dgm:cxn modelId="{7B5EF4B9-ABD0-4FD3-98F0-EC3C762820D6}" type="presOf" srcId="{D11F5151-35D2-4012-B14B-2DE813270235}" destId="{3D429B63-A696-46CB-B115-13A15CCF6827}" srcOrd="0" destOrd="0" presId="urn:microsoft.com/office/officeart/2008/layout/PictureStrips"/>
    <dgm:cxn modelId="{B906C1BB-9AAC-4C15-963B-82B189094C40}" srcId="{5B27C024-9B44-42E5-8D75-F3F467D4F877}" destId="{B181C6BC-3FF2-4CCA-BF4A-50F01B4D61A5}" srcOrd="3" destOrd="0" parTransId="{E14EA664-6852-429C-8C06-CDDC855EE8A7}" sibTransId="{59DB0ED6-76BE-4A89-8C1A-0C10F9F023A3}"/>
    <dgm:cxn modelId="{705F69CF-2954-4F75-983B-97270F38BB43}" type="presOf" srcId="{A1F44F0B-5F1C-4CE8-A7F9-8E4173533C3B}" destId="{D9771A81-FFA0-45B4-AF94-0E1A98E984AF}" srcOrd="0" destOrd="0" presId="urn:microsoft.com/office/officeart/2008/layout/PictureStrips"/>
    <dgm:cxn modelId="{564FADCF-73DF-4396-B807-E4FB42583691}" srcId="{5B27C024-9B44-42E5-8D75-F3F467D4F877}" destId="{2B80BB65-000D-43AF-A4AD-EB629CD8673F}" srcOrd="7" destOrd="0" parTransId="{81F48669-A204-4223-B540-8C0F85AC95EC}" sibTransId="{A143AEE6-1FEC-4B95-8EDD-C9B96802A75E}"/>
    <dgm:cxn modelId="{04DDE5DD-8333-4017-BF7E-6B7033086E29}" type="presOf" srcId="{B9D725E2-DD71-4A2C-97D4-806AB637468D}" destId="{6F1C0E9F-7E29-4CAC-8454-9A7B17931861}" srcOrd="0" destOrd="0" presId="urn:microsoft.com/office/officeart/2008/layout/PictureStrips"/>
    <dgm:cxn modelId="{BA0FC1F4-275E-4D19-90C7-267B1A29F9E0}" srcId="{5B27C024-9B44-42E5-8D75-F3F467D4F877}" destId="{69B7A8A8-D5F4-4008-AFA5-2F2B2E5AD42A}" srcOrd="6" destOrd="0" parTransId="{5C83FFF6-13D1-4F50-B3AD-2440A565CF9D}" sibTransId="{01D1ABBB-3CEA-48C0-A7BF-439C0A809590}"/>
    <dgm:cxn modelId="{7D738D2A-C157-424C-AD7A-C1D88D800389}" type="presParOf" srcId="{16FCC325-1D63-42E8-98F5-9A464A3D9056}" destId="{78DD5430-9FBA-4D01-9EF1-DF59538EF30A}" srcOrd="0" destOrd="0" presId="urn:microsoft.com/office/officeart/2008/layout/PictureStrips"/>
    <dgm:cxn modelId="{334C06DE-2841-4514-928C-7E8B7D18AB41}" type="presParOf" srcId="{78DD5430-9FBA-4D01-9EF1-DF59538EF30A}" destId="{D9771A81-FFA0-45B4-AF94-0E1A98E984AF}" srcOrd="0" destOrd="0" presId="urn:microsoft.com/office/officeart/2008/layout/PictureStrips"/>
    <dgm:cxn modelId="{1A07CB85-BB27-495B-ACC9-A6A7B40C9E97}" type="presParOf" srcId="{78DD5430-9FBA-4D01-9EF1-DF59538EF30A}" destId="{6339B3DD-6671-41DC-A877-74CD45F01505}" srcOrd="1" destOrd="0" presId="urn:microsoft.com/office/officeart/2008/layout/PictureStrips"/>
    <dgm:cxn modelId="{A7639F9F-5ED6-4392-BC65-F8038069F718}" type="presParOf" srcId="{16FCC325-1D63-42E8-98F5-9A464A3D9056}" destId="{0CAE926F-643D-4A94-B166-F1CCACF01D1C}" srcOrd="1" destOrd="0" presId="urn:microsoft.com/office/officeart/2008/layout/PictureStrips"/>
    <dgm:cxn modelId="{8447904C-00E8-4375-A175-E84A9CF54E48}" type="presParOf" srcId="{16FCC325-1D63-42E8-98F5-9A464A3D9056}" destId="{5789B22D-7C30-4EF2-A9E5-A777ECB1E054}" srcOrd="2" destOrd="0" presId="urn:microsoft.com/office/officeart/2008/layout/PictureStrips"/>
    <dgm:cxn modelId="{8EE0181F-5537-4E0A-8DA8-18F99B615207}" type="presParOf" srcId="{5789B22D-7C30-4EF2-A9E5-A777ECB1E054}" destId="{11F1AA8C-639D-4E8F-AAF2-265F6AE5646F}" srcOrd="0" destOrd="0" presId="urn:microsoft.com/office/officeart/2008/layout/PictureStrips"/>
    <dgm:cxn modelId="{64A8C262-A176-4013-B3FB-09958CF7B494}" type="presParOf" srcId="{5789B22D-7C30-4EF2-A9E5-A777ECB1E054}" destId="{5AF0B6BF-C910-4C10-B8E5-0189F7F0FB78}" srcOrd="1" destOrd="0" presId="urn:microsoft.com/office/officeart/2008/layout/PictureStrips"/>
    <dgm:cxn modelId="{CD5B083E-2B55-4336-9762-88DB2EE26FCB}" type="presParOf" srcId="{16FCC325-1D63-42E8-98F5-9A464A3D9056}" destId="{D1891F2F-3735-4BB5-8088-72D3B0AB8B53}" srcOrd="3" destOrd="0" presId="urn:microsoft.com/office/officeart/2008/layout/PictureStrips"/>
    <dgm:cxn modelId="{F6873275-FD21-4182-9844-8C9390237619}" type="presParOf" srcId="{16FCC325-1D63-42E8-98F5-9A464A3D9056}" destId="{BAB5F357-7795-4CF6-8F78-D7530EF4872B}" srcOrd="4" destOrd="0" presId="urn:microsoft.com/office/officeart/2008/layout/PictureStrips"/>
    <dgm:cxn modelId="{0994DA8B-8A28-4ED4-83B4-DA109C37A975}" type="presParOf" srcId="{BAB5F357-7795-4CF6-8F78-D7530EF4872B}" destId="{4B11CF4F-38E4-4D3C-B39A-7EE8C18EFF32}" srcOrd="0" destOrd="0" presId="urn:microsoft.com/office/officeart/2008/layout/PictureStrips"/>
    <dgm:cxn modelId="{5252F1F9-7550-43DC-A616-297D45361C10}" type="presParOf" srcId="{BAB5F357-7795-4CF6-8F78-D7530EF4872B}" destId="{B64C2B63-2D18-4326-BFC4-9C6F7E2040C1}" srcOrd="1" destOrd="0" presId="urn:microsoft.com/office/officeart/2008/layout/PictureStrips"/>
    <dgm:cxn modelId="{716690C9-9C8C-4881-ACB3-2EEF55A279ED}" type="presParOf" srcId="{16FCC325-1D63-42E8-98F5-9A464A3D9056}" destId="{A351C9A8-A70D-4233-B0E9-85C9E931EBC7}" srcOrd="5" destOrd="0" presId="urn:microsoft.com/office/officeart/2008/layout/PictureStrips"/>
    <dgm:cxn modelId="{7E1A6065-C421-4237-A261-0D6F905F5FF4}" type="presParOf" srcId="{16FCC325-1D63-42E8-98F5-9A464A3D9056}" destId="{24BCA1B0-5331-4A4C-B5A4-0E6DD1263529}" srcOrd="6" destOrd="0" presId="urn:microsoft.com/office/officeart/2008/layout/PictureStrips"/>
    <dgm:cxn modelId="{74F677EC-E00A-422F-9A68-5D53E5A4A129}" type="presParOf" srcId="{24BCA1B0-5331-4A4C-B5A4-0E6DD1263529}" destId="{35C61938-4537-4895-A5A1-57C95B2E1270}" srcOrd="0" destOrd="0" presId="urn:microsoft.com/office/officeart/2008/layout/PictureStrips"/>
    <dgm:cxn modelId="{3D638734-B509-46F7-B58B-215A33D93256}" type="presParOf" srcId="{24BCA1B0-5331-4A4C-B5A4-0E6DD1263529}" destId="{5581CEFC-C7CA-4E89-AAD9-879FA912D0E7}" srcOrd="1" destOrd="0" presId="urn:microsoft.com/office/officeart/2008/layout/PictureStrips"/>
    <dgm:cxn modelId="{50AF44EF-4791-4BD3-8596-CD5419430F5C}" type="presParOf" srcId="{16FCC325-1D63-42E8-98F5-9A464A3D9056}" destId="{37FA3FD3-DEA6-45FA-BB15-5F16D3569CCC}" srcOrd="7" destOrd="0" presId="urn:microsoft.com/office/officeart/2008/layout/PictureStrips"/>
    <dgm:cxn modelId="{4193B92D-15F3-4509-91E4-D39D3432F5BB}" type="presParOf" srcId="{16FCC325-1D63-42E8-98F5-9A464A3D9056}" destId="{FD2857A4-9A6D-4070-8686-671F3DBB7F5F}" srcOrd="8" destOrd="0" presId="urn:microsoft.com/office/officeart/2008/layout/PictureStrips"/>
    <dgm:cxn modelId="{FF5CE79E-ECDC-4D63-906F-163A566EBC4B}" type="presParOf" srcId="{FD2857A4-9A6D-4070-8686-671F3DBB7F5F}" destId="{3D429B63-A696-46CB-B115-13A15CCF6827}" srcOrd="0" destOrd="0" presId="urn:microsoft.com/office/officeart/2008/layout/PictureStrips"/>
    <dgm:cxn modelId="{F2776669-F1F5-4042-B471-0A2434E16B6A}" type="presParOf" srcId="{FD2857A4-9A6D-4070-8686-671F3DBB7F5F}" destId="{B5F5BB00-7670-432C-8B5F-D4CB8B7C7691}" srcOrd="1" destOrd="0" presId="urn:microsoft.com/office/officeart/2008/layout/PictureStrips"/>
    <dgm:cxn modelId="{1E7187C5-2CDA-45DB-9DF7-7E382D50DCB6}" type="presParOf" srcId="{16FCC325-1D63-42E8-98F5-9A464A3D9056}" destId="{965F62DD-BE2A-431A-AA1C-69035C7A84CD}" srcOrd="9" destOrd="0" presId="urn:microsoft.com/office/officeart/2008/layout/PictureStrips"/>
    <dgm:cxn modelId="{6C962643-074C-4F46-9CC7-0D72CAAF92F7}" type="presParOf" srcId="{16FCC325-1D63-42E8-98F5-9A464A3D9056}" destId="{B80EC346-AFD4-4983-BA7B-196EE5C094DF}" srcOrd="10" destOrd="0" presId="urn:microsoft.com/office/officeart/2008/layout/PictureStrips"/>
    <dgm:cxn modelId="{19E92EF9-6DF2-415C-940C-D18698977A91}" type="presParOf" srcId="{B80EC346-AFD4-4983-BA7B-196EE5C094DF}" destId="{6B89616D-4B32-4A90-B902-088FE6ED00F7}" srcOrd="0" destOrd="0" presId="urn:microsoft.com/office/officeart/2008/layout/PictureStrips"/>
    <dgm:cxn modelId="{4676EC90-DB6E-459D-BDFF-49AEDFA61823}" type="presParOf" srcId="{B80EC346-AFD4-4983-BA7B-196EE5C094DF}" destId="{710B8157-4E9C-43C2-B7A5-83BD8E6F4CB5}" srcOrd="1" destOrd="0" presId="urn:microsoft.com/office/officeart/2008/layout/PictureStrips"/>
    <dgm:cxn modelId="{940D673F-C13E-4E03-838F-D9B5337326AF}" type="presParOf" srcId="{16FCC325-1D63-42E8-98F5-9A464A3D9056}" destId="{BF897F3E-45F4-48D5-8202-7CC5B9C08C12}" srcOrd="11" destOrd="0" presId="urn:microsoft.com/office/officeart/2008/layout/PictureStrips"/>
    <dgm:cxn modelId="{87C53CFA-A8F4-4372-BDE6-4F4A2874B6E8}" type="presParOf" srcId="{16FCC325-1D63-42E8-98F5-9A464A3D9056}" destId="{013F36A6-319D-4BE6-9BCF-60B52BD0D56A}" srcOrd="12" destOrd="0" presId="urn:microsoft.com/office/officeart/2008/layout/PictureStrips"/>
    <dgm:cxn modelId="{AF0BFC1D-6CB6-453E-89B6-BA9DEC4E43F7}" type="presParOf" srcId="{013F36A6-319D-4BE6-9BCF-60B52BD0D56A}" destId="{0A36A97B-E0A0-481B-96E2-D8AB2F6772C8}" srcOrd="0" destOrd="0" presId="urn:microsoft.com/office/officeart/2008/layout/PictureStrips"/>
    <dgm:cxn modelId="{F3B3DA8C-9C89-46D1-B723-29B709ADD139}" type="presParOf" srcId="{013F36A6-319D-4BE6-9BCF-60B52BD0D56A}" destId="{EA90F528-39A6-47EE-9356-4A1555050725}" srcOrd="1" destOrd="0" presId="urn:microsoft.com/office/officeart/2008/layout/PictureStrips"/>
    <dgm:cxn modelId="{144D3F1F-BD01-450B-9BB0-1D55DF9C6E93}" type="presParOf" srcId="{16FCC325-1D63-42E8-98F5-9A464A3D9056}" destId="{861DEAE6-EC4B-48EB-AB72-9C2FE649B1D1}" srcOrd="13" destOrd="0" presId="urn:microsoft.com/office/officeart/2008/layout/PictureStrips"/>
    <dgm:cxn modelId="{3046722B-26B2-4148-936E-046BDD7A6D7C}" type="presParOf" srcId="{16FCC325-1D63-42E8-98F5-9A464A3D9056}" destId="{294C68EC-6A54-4DA2-A37E-A6CF5FAAF27F}" srcOrd="14" destOrd="0" presId="urn:microsoft.com/office/officeart/2008/layout/PictureStrips"/>
    <dgm:cxn modelId="{DFBF2402-841A-4DCF-AFAD-1985203CBA32}" type="presParOf" srcId="{294C68EC-6A54-4DA2-A37E-A6CF5FAAF27F}" destId="{C3F84F40-3AB2-4818-8FA2-D11EB56BAED3}" srcOrd="0" destOrd="0" presId="urn:microsoft.com/office/officeart/2008/layout/PictureStrips"/>
    <dgm:cxn modelId="{35BF45F4-C708-4D1E-ADBB-C04CF3F5BE17}" type="presParOf" srcId="{294C68EC-6A54-4DA2-A37E-A6CF5FAAF27F}" destId="{D21B83AE-4833-41AC-A7D4-FCB3AB11310B}" srcOrd="1" destOrd="0" presId="urn:microsoft.com/office/officeart/2008/layout/PictureStrips"/>
    <dgm:cxn modelId="{E5465B7F-CFEC-4BF9-89B5-D7C8F63C8C3E}" type="presParOf" srcId="{16FCC325-1D63-42E8-98F5-9A464A3D9056}" destId="{F2DA351A-0D5E-4E4B-8D1D-CDB661066C8F}" srcOrd="15" destOrd="0" presId="urn:microsoft.com/office/officeart/2008/layout/PictureStrips"/>
    <dgm:cxn modelId="{7FF078D4-A776-43B7-881F-4744CE29AC11}" type="presParOf" srcId="{16FCC325-1D63-42E8-98F5-9A464A3D9056}" destId="{DBF647F9-BA0C-4AE3-8833-2C0CEB4136C7}" srcOrd="16" destOrd="0" presId="urn:microsoft.com/office/officeart/2008/layout/PictureStrips"/>
    <dgm:cxn modelId="{FFE363AB-AC1E-495F-912E-7A24759C5B0A}" type="presParOf" srcId="{DBF647F9-BA0C-4AE3-8833-2C0CEB4136C7}" destId="{1987DE13-7F7C-4A64-B9A6-FCEC58EF35E9}" srcOrd="0" destOrd="0" presId="urn:microsoft.com/office/officeart/2008/layout/PictureStrips"/>
    <dgm:cxn modelId="{307194B9-CF98-4CF4-B892-0A16C86287F4}" type="presParOf" srcId="{DBF647F9-BA0C-4AE3-8833-2C0CEB4136C7}" destId="{044B7755-1BD6-4A8D-8E79-60E3F68457F3}" srcOrd="1" destOrd="0" presId="urn:microsoft.com/office/officeart/2008/layout/PictureStrips"/>
    <dgm:cxn modelId="{AE77716A-4DAF-46B3-960D-FCB328FD4937}" type="presParOf" srcId="{16FCC325-1D63-42E8-98F5-9A464A3D9056}" destId="{4483BAD2-31E9-47C0-8B4F-B6F55992EBCD}" srcOrd="17" destOrd="0" presId="urn:microsoft.com/office/officeart/2008/layout/PictureStrips"/>
    <dgm:cxn modelId="{A48E14AF-A097-4F29-A4FD-72D772254B77}" type="presParOf" srcId="{16FCC325-1D63-42E8-98F5-9A464A3D9056}" destId="{19B96AC0-E2EA-4386-A8CE-E683B1FD1AE0}" srcOrd="18" destOrd="0" presId="urn:microsoft.com/office/officeart/2008/layout/PictureStrips"/>
    <dgm:cxn modelId="{C528EAB9-D801-496D-B50A-12D2C8C7B820}" type="presParOf" srcId="{19B96AC0-E2EA-4386-A8CE-E683B1FD1AE0}" destId="{6F1C0E9F-7E29-4CAC-8454-9A7B17931861}" srcOrd="0" destOrd="0" presId="urn:microsoft.com/office/officeart/2008/layout/PictureStrips"/>
    <dgm:cxn modelId="{AA8FF00A-BFDA-4DB5-B1EA-192945DB6AE1}" type="presParOf" srcId="{19B96AC0-E2EA-4386-A8CE-E683B1FD1AE0}" destId="{D85671A5-C6EB-4AAD-8F08-57525CBFE71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5C5B5-A538-42FC-A939-25A165F93C9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CBE2A2B7-D576-415C-ADDC-196834487E91}">
      <dgm:prSet phldrT="[Text]" custT="1"/>
      <dgm:spPr/>
      <dgm:t>
        <a:bodyPr/>
        <a:lstStyle/>
        <a:p>
          <a:r>
            <a:rPr lang="en-US" sz="1200" b="1" dirty="0">
              <a:solidFill>
                <a:schemeClr val="bg2"/>
              </a:solidFill>
            </a:rPr>
            <a:t>Dr. Margaret Cage</a:t>
          </a:r>
        </a:p>
        <a:p>
          <a:r>
            <a:rPr lang="en-US" sz="1000" dirty="0">
              <a:solidFill>
                <a:schemeClr val="bg2"/>
              </a:solidFill>
            </a:rPr>
            <a:t>State Director, OSE</a:t>
          </a:r>
        </a:p>
      </dgm:t>
    </dgm:pt>
    <dgm:pt modelId="{E537705D-A268-4955-8408-7C18A9EE153A}" type="parTrans" cxnId="{7BC7F464-9310-4C84-8F16-A8A6ED568743}">
      <dgm:prSet/>
      <dgm:spPr/>
      <dgm:t>
        <a:bodyPr/>
        <a:lstStyle/>
        <a:p>
          <a:endParaRPr lang="en-US"/>
        </a:p>
      </dgm:t>
    </dgm:pt>
    <dgm:pt modelId="{47F5A607-C749-4E00-B4B6-64FE6F9288F3}" type="sibTrans" cxnId="{7BC7F464-9310-4C84-8F16-A8A6ED568743}">
      <dgm:prSet/>
      <dgm:spPr/>
      <dgm:t>
        <a:bodyPr/>
        <a:lstStyle/>
        <a:p>
          <a:endParaRPr lang="en-US"/>
        </a:p>
      </dgm:t>
    </dgm:pt>
    <dgm:pt modelId="{34E4164A-BFCC-4D32-A791-7A026FB869B5}">
      <dgm:prSet phldrT="[Text]" custT="1"/>
      <dgm:spPr/>
      <dgm:t>
        <a:bodyPr/>
        <a:lstStyle/>
        <a:p>
          <a:r>
            <a:rPr lang="en-US" sz="1200" b="1" dirty="0">
              <a:solidFill>
                <a:schemeClr val="bg2"/>
              </a:solidFill>
            </a:rPr>
            <a:t>Dr. Tyre Jenkins</a:t>
          </a:r>
        </a:p>
        <a:p>
          <a:r>
            <a:rPr lang="en-US" sz="1000" dirty="0">
              <a:solidFill>
                <a:schemeClr val="bg2"/>
              </a:solidFill>
            </a:rPr>
            <a:t>Deputy Director, OSE</a:t>
          </a:r>
        </a:p>
      </dgm:t>
    </dgm:pt>
    <dgm:pt modelId="{94D54F20-DF2F-4828-88B7-2276638263B7}" type="parTrans" cxnId="{DADD236E-D1B1-4E40-BD3F-27464CC594B7}">
      <dgm:prSet/>
      <dgm:spPr/>
      <dgm:t>
        <a:bodyPr/>
        <a:lstStyle/>
        <a:p>
          <a:endParaRPr lang="en-US"/>
        </a:p>
      </dgm:t>
    </dgm:pt>
    <dgm:pt modelId="{3F06A2AA-4D0A-429A-9C1D-9328767F67C2}" type="sibTrans" cxnId="{DADD236E-D1B1-4E40-BD3F-27464CC594B7}">
      <dgm:prSet/>
      <dgm:spPr/>
      <dgm:t>
        <a:bodyPr/>
        <a:lstStyle/>
        <a:p>
          <a:endParaRPr lang="en-US"/>
        </a:p>
      </dgm:t>
    </dgm:pt>
    <dgm:pt modelId="{AE4EE86C-FB31-46EE-A409-E9A077DD132F}">
      <dgm:prSet phldrT="[Text]" custT="1"/>
      <dgm:spPr/>
      <dgm:t>
        <a:bodyPr/>
        <a:lstStyle/>
        <a:p>
          <a:r>
            <a:rPr lang="en-US" sz="1200" b="1" dirty="0">
              <a:solidFill>
                <a:schemeClr val="bg2"/>
              </a:solidFill>
            </a:rPr>
            <a:t>Charlene Marcotte </a:t>
          </a:r>
        </a:p>
        <a:p>
          <a:r>
            <a:rPr lang="en-US" sz="1000" dirty="0">
              <a:solidFill>
                <a:schemeClr val="bg2"/>
              </a:solidFill>
            </a:rPr>
            <a:t>Deputy Director of Data &amp; Finance</a:t>
          </a:r>
        </a:p>
      </dgm:t>
    </dgm:pt>
    <dgm:pt modelId="{B07A04B2-1F11-4FD9-9868-D66DAE17B8F4}" type="parTrans" cxnId="{174EBBB7-E65F-427F-B1DB-740A6076084E}">
      <dgm:prSet/>
      <dgm:spPr/>
      <dgm:t>
        <a:bodyPr/>
        <a:lstStyle/>
        <a:p>
          <a:endParaRPr lang="en-US"/>
        </a:p>
      </dgm:t>
    </dgm:pt>
    <dgm:pt modelId="{36D6917F-70AC-4BC8-956A-03CA61734C18}" type="sibTrans" cxnId="{174EBBB7-E65F-427F-B1DB-740A6076084E}">
      <dgm:prSet/>
      <dgm:spPr/>
      <dgm:t>
        <a:bodyPr/>
        <a:lstStyle/>
        <a:p>
          <a:endParaRPr lang="en-US"/>
        </a:p>
      </dgm:t>
    </dgm:pt>
    <dgm:pt modelId="{E554AF17-5D52-48C7-AB17-26A04AA0633A}">
      <dgm:prSet custT="1"/>
      <dgm:spPr/>
      <dgm:t>
        <a:bodyPr/>
        <a:lstStyle/>
        <a:p>
          <a:r>
            <a:rPr lang="en-US" sz="1200" b="1" dirty="0">
              <a:solidFill>
                <a:schemeClr val="bg2"/>
              </a:solidFill>
            </a:rPr>
            <a:t>Ria Gill </a:t>
          </a:r>
        </a:p>
        <a:p>
          <a:r>
            <a:rPr lang="en-US" sz="1000" dirty="0">
              <a:solidFill>
                <a:schemeClr val="bg2"/>
              </a:solidFill>
            </a:rPr>
            <a:t>Assistant Deputy Director, OSE</a:t>
          </a:r>
        </a:p>
      </dgm:t>
    </dgm:pt>
    <dgm:pt modelId="{7D4A42F4-5382-4DE3-83A5-E114C455258D}" type="parTrans" cxnId="{8096C2F1-41C6-42F4-9FDE-846CB7DA918B}">
      <dgm:prSet/>
      <dgm:spPr/>
      <dgm:t>
        <a:bodyPr/>
        <a:lstStyle/>
        <a:p>
          <a:endParaRPr lang="en-US"/>
        </a:p>
      </dgm:t>
    </dgm:pt>
    <dgm:pt modelId="{4F13AEFB-400E-4F1B-A59C-664F264AC6D3}" type="sibTrans" cxnId="{8096C2F1-41C6-42F4-9FDE-846CB7DA918B}">
      <dgm:prSet/>
      <dgm:spPr/>
      <dgm:t>
        <a:bodyPr/>
        <a:lstStyle/>
        <a:p>
          <a:endParaRPr lang="en-US"/>
        </a:p>
      </dgm:t>
    </dgm:pt>
    <dgm:pt modelId="{81C27A94-6ED2-4846-9B88-4A757FDE7F0A}">
      <dgm:prSet custT="1"/>
      <dgm:spPr/>
      <dgm:t>
        <a:bodyPr/>
        <a:lstStyle/>
        <a:p>
          <a:r>
            <a:rPr lang="en-US" sz="1200" b="1" dirty="0">
              <a:solidFill>
                <a:schemeClr val="bg2"/>
              </a:solidFill>
            </a:rPr>
            <a:t>Lorenzo</a:t>
          </a:r>
          <a:r>
            <a:rPr lang="en-US" sz="1000" b="1" dirty="0">
              <a:solidFill>
                <a:schemeClr val="bg2"/>
              </a:solidFill>
            </a:rPr>
            <a:t> </a:t>
          </a:r>
          <a:r>
            <a:rPr lang="en-US" sz="1200" b="1" dirty="0">
              <a:solidFill>
                <a:schemeClr val="bg2"/>
              </a:solidFill>
            </a:rPr>
            <a:t>Dominguez</a:t>
          </a:r>
        </a:p>
        <a:p>
          <a:r>
            <a:rPr lang="en-US" sz="900" dirty="0">
              <a:solidFill>
                <a:schemeClr val="bg2"/>
              </a:solidFill>
            </a:rPr>
            <a:t>Assistant Deputy Director of Data &amp; Finance</a:t>
          </a:r>
        </a:p>
      </dgm:t>
    </dgm:pt>
    <dgm:pt modelId="{477C693F-EBC0-4508-9879-81450A871883}" type="parTrans" cxnId="{1B02B2A0-49F2-4D03-BB2B-52852786DF51}">
      <dgm:prSet/>
      <dgm:spPr/>
      <dgm:t>
        <a:bodyPr/>
        <a:lstStyle/>
        <a:p>
          <a:endParaRPr lang="en-US"/>
        </a:p>
      </dgm:t>
    </dgm:pt>
    <dgm:pt modelId="{BAEF9C7B-A906-441A-9012-0A8931709995}" type="sibTrans" cxnId="{1B02B2A0-49F2-4D03-BB2B-52852786DF51}">
      <dgm:prSet/>
      <dgm:spPr/>
      <dgm:t>
        <a:bodyPr/>
        <a:lstStyle/>
        <a:p>
          <a:endParaRPr lang="en-US"/>
        </a:p>
      </dgm:t>
    </dgm:pt>
    <dgm:pt modelId="{960EA54F-E6B1-449B-884F-C0BDBFEE61EC}" type="pres">
      <dgm:prSet presAssocID="{7CE5C5B5-A538-42FC-A939-25A165F93C9F}" presName="Name0" presStyleCnt="0">
        <dgm:presLayoutVars>
          <dgm:dir/>
          <dgm:resizeHandles val="exact"/>
        </dgm:presLayoutVars>
      </dgm:prSet>
      <dgm:spPr/>
    </dgm:pt>
    <dgm:pt modelId="{9C329F5D-97CA-477D-8793-C6BD65AC4F05}" type="pres">
      <dgm:prSet presAssocID="{CBE2A2B7-D576-415C-ADDC-196834487E91}" presName="composite" presStyleCnt="0"/>
      <dgm:spPr/>
    </dgm:pt>
    <dgm:pt modelId="{C24A90D5-488C-44DD-942B-4A6482228D4E}" type="pres">
      <dgm:prSet presAssocID="{CBE2A2B7-D576-415C-ADDC-196834487E91}" presName="rect1" presStyleLbl="bgShp" presStyleIdx="0" presStyleCnt="5" custScaleX="67535" custLinFactNeighborX="-1164" custLinFactNeighborY="-2928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24736A6A-9D2C-4FF4-B606-C9A613146E7B}" type="pres">
      <dgm:prSet presAssocID="{CBE2A2B7-D576-415C-ADDC-196834487E91}" presName="rect2" presStyleLbl="trBgShp" presStyleIdx="0" presStyleCnt="5" custScaleY="136492" custLinFactNeighborX="-38" custLinFactNeighborY="32217">
        <dgm:presLayoutVars>
          <dgm:bulletEnabled val="1"/>
        </dgm:presLayoutVars>
      </dgm:prSet>
      <dgm:spPr/>
    </dgm:pt>
    <dgm:pt modelId="{CFFD8C44-88C5-455F-B9F1-F1D65C279B9E}" type="pres">
      <dgm:prSet presAssocID="{47F5A607-C749-4E00-B4B6-64FE6F9288F3}" presName="sibTrans" presStyleCnt="0"/>
      <dgm:spPr/>
    </dgm:pt>
    <dgm:pt modelId="{257B01B0-4EC1-47DB-AA32-C8C246FD9346}" type="pres">
      <dgm:prSet presAssocID="{34E4164A-BFCC-4D32-A791-7A026FB869B5}" presName="composite" presStyleCnt="0"/>
      <dgm:spPr/>
    </dgm:pt>
    <dgm:pt modelId="{6EB19F96-E106-48A2-86F2-533FDF383253}" type="pres">
      <dgm:prSet presAssocID="{34E4164A-BFCC-4D32-A791-7A026FB869B5}" presName="rect1" presStyleLbl="bgShp" presStyleIdx="1" presStyleCnt="5" custScaleX="69484" custLinFactNeighborX="-97" custLinFactNeighborY="-29780"/>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effectLst>
          <a:outerShdw blurRad="50800" dist="38100" dir="2700000" algn="tl" rotWithShape="0">
            <a:prstClr val="black">
              <a:alpha val="40000"/>
            </a:prstClr>
          </a:outerShdw>
        </a:effectLst>
      </dgm:spPr>
    </dgm:pt>
    <dgm:pt modelId="{B931CDD3-CBE7-4594-91FB-4BF7EEC6F029}" type="pres">
      <dgm:prSet presAssocID="{34E4164A-BFCC-4D32-A791-7A026FB869B5}" presName="rect2" presStyleLbl="trBgShp" presStyleIdx="1" presStyleCnt="5" custScaleY="142622" custLinFactNeighborX="-97" custLinFactNeighborY="28448">
        <dgm:presLayoutVars>
          <dgm:bulletEnabled val="1"/>
        </dgm:presLayoutVars>
      </dgm:prSet>
      <dgm:spPr/>
    </dgm:pt>
    <dgm:pt modelId="{FF055B9A-6C20-482F-8C58-C1050120DAB3}" type="pres">
      <dgm:prSet presAssocID="{3F06A2AA-4D0A-429A-9C1D-9328767F67C2}" presName="sibTrans" presStyleCnt="0"/>
      <dgm:spPr/>
    </dgm:pt>
    <dgm:pt modelId="{D7036A09-9E6C-4C72-9245-DCF618C3A4C6}" type="pres">
      <dgm:prSet presAssocID="{AE4EE86C-FB31-46EE-A409-E9A077DD132F}" presName="composite" presStyleCnt="0"/>
      <dgm:spPr/>
    </dgm:pt>
    <dgm:pt modelId="{3935E69B-5C5E-4849-BF02-5AB35A0D9261}" type="pres">
      <dgm:prSet presAssocID="{AE4EE86C-FB31-46EE-A409-E9A077DD132F}" presName="rect1" presStyleLbl="bgShp" presStyleIdx="2" presStyleCnt="5" custScaleX="58459" custScaleY="99015" custLinFactNeighborX="-3829" custLinFactNeighborY="-29780"/>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effectLst>
          <a:outerShdw blurRad="50800" dist="38100" dir="2700000" algn="tl" rotWithShape="0">
            <a:prstClr val="black">
              <a:alpha val="40000"/>
            </a:prstClr>
          </a:outerShdw>
        </a:effectLst>
      </dgm:spPr>
    </dgm:pt>
    <dgm:pt modelId="{DD3567F7-3151-4A5F-B30A-791EC2DE674C}" type="pres">
      <dgm:prSet presAssocID="{AE4EE86C-FB31-46EE-A409-E9A077DD132F}" presName="rect2" presStyleLbl="trBgShp" presStyleIdx="2" presStyleCnt="5" custScaleY="142765" custLinFactNeighborX="-3633" custLinFactNeighborY="29080">
        <dgm:presLayoutVars>
          <dgm:bulletEnabled val="1"/>
        </dgm:presLayoutVars>
      </dgm:prSet>
      <dgm:spPr/>
    </dgm:pt>
    <dgm:pt modelId="{7785B32A-0F50-48BC-B6DA-6536EBC62B52}" type="pres">
      <dgm:prSet presAssocID="{36D6917F-70AC-4BC8-956A-03CA61734C18}" presName="sibTrans" presStyleCnt="0"/>
      <dgm:spPr/>
    </dgm:pt>
    <dgm:pt modelId="{E571FBF5-51E4-4118-839C-2CD4A37EE73B}" type="pres">
      <dgm:prSet presAssocID="{E554AF17-5D52-48C7-AB17-26A04AA0633A}" presName="composite" presStyleCnt="0"/>
      <dgm:spPr/>
    </dgm:pt>
    <dgm:pt modelId="{7C691F25-EF4C-4834-86B5-EECE873C09A2}" type="pres">
      <dgm:prSet presAssocID="{E554AF17-5D52-48C7-AB17-26A04AA0633A}" presName="rect1" presStyleLbl="bgShp" presStyleIdx="3" presStyleCnt="5" custScaleX="60285" custLinFactNeighborX="2921" custLinFactNeighborY="10802"/>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 modelId="{EE1E3682-B205-4050-8ACA-34F61D33D10A}" type="pres">
      <dgm:prSet presAssocID="{E554AF17-5D52-48C7-AB17-26A04AA0633A}" presName="rect2" presStyleLbl="trBgShp" presStyleIdx="3" presStyleCnt="5" custScaleY="121133" custLinFactY="56780" custLinFactNeighborX="425" custLinFactNeighborY="100000">
        <dgm:presLayoutVars>
          <dgm:bulletEnabled val="1"/>
        </dgm:presLayoutVars>
      </dgm:prSet>
      <dgm:spPr/>
    </dgm:pt>
    <dgm:pt modelId="{865315D1-B267-497D-92ED-E6E945C42176}" type="pres">
      <dgm:prSet presAssocID="{4F13AEFB-400E-4F1B-A59C-664F264AC6D3}" presName="sibTrans" presStyleCnt="0"/>
      <dgm:spPr/>
    </dgm:pt>
    <dgm:pt modelId="{603D55B9-4B0F-4373-A2AA-EAEA91BDF934}" type="pres">
      <dgm:prSet presAssocID="{81C27A94-6ED2-4846-9B88-4A757FDE7F0A}" presName="composite" presStyleCnt="0"/>
      <dgm:spPr/>
    </dgm:pt>
    <dgm:pt modelId="{E4202F57-8BC5-40F0-9AB7-685E9029BBF0}" type="pres">
      <dgm:prSet presAssocID="{81C27A94-6ED2-4846-9B88-4A757FDE7F0A}" presName="rect1" presStyleLbl="bgShp" presStyleIdx="4" presStyleCnt="5" custAng="5400000" custScaleX="65673" custLinFactNeighborX="2538" custLinFactNeighborY="7670"/>
      <dgm:spPr>
        <a:blipFill>
          <a:blip xmlns:r="http://schemas.openxmlformats.org/officeDocument/2006/relationships" r:embed="rId5"/>
          <a:srcRect/>
          <a:stretch>
            <a:fillRect l="-37000" r="-37000"/>
          </a:stretch>
        </a:blipFill>
      </dgm:spPr>
    </dgm:pt>
    <dgm:pt modelId="{372A7C94-5FDE-445C-9AAC-3378700FCA9C}" type="pres">
      <dgm:prSet presAssocID="{81C27A94-6ED2-4846-9B88-4A757FDE7F0A}" presName="rect2" presStyleLbl="trBgShp" presStyleIdx="4" presStyleCnt="5" custScaleX="113938" custScaleY="121868" custLinFactY="60918" custLinFactNeighborX="3402" custLinFactNeighborY="100000">
        <dgm:presLayoutVars>
          <dgm:bulletEnabled val="1"/>
        </dgm:presLayoutVars>
      </dgm:prSet>
      <dgm:spPr/>
    </dgm:pt>
  </dgm:ptLst>
  <dgm:cxnLst>
    <dgm:cxn modelId="{FCEDBD01-F3F9-40FC-8950-DEB4DC040280}" type="presOf" srcId="{CBE2A2B7-D576-415C-ADDC-196834487E91}" destId="{24736A6A-9D2C-4FF4-B606-C9A613146E7B}" srcOrd="0" destOrd="0" presId="urn:microsoft.com/office/officeart/2008/layout/BendingPictureSemiTransparentText"/>
    <dgm:cxn modelId="{B5A7A10C-F0C5-492A-9FA1-775688BB5196}" type="presOf" srcId="{AE4EE86C-FB31-46EE-A409-E9A077DD132F}" destId="{DD3567F7-3151-4A5F-B30A-791EC2DE674C}" srcOrd="0" destOrd="0" presId="urn:microsoft.com/office/officeart/2008/layout/BendingPictureSemiTransparentText"/>
    <dgm:cxn modelId="{57C9051A-C37E-43D3-AD93-9A873F029890}" type="presOf" srcId="{E554AF17-5D52-48C7-AB17-26A04AA0633A}" destId="{EE1E3682-B205-4050-8ACA-34F61D33D10A}" srcOrd="0" destOrd="0" presId="urn:microsoft.com/office/officeart/2008/layout/BendingPictureSemiTransparentText"/>
    <dgm:cxn modelId="{7BC7F464-9310-4C84-8F16-A8A6ED568743}" srcId="{7CE5C5B5-A538-42FC-A939-25A165F93C9F}" destId="{CBE2A2B7-D576-415C-ADDC-196834487E91}" srcOrd="0" destOrd="0" parTransId="{E537705D-A268-4955-8408-7C18A9EE153A}" sibTransId="{47F5A607-C749-4E00-B4B6-64FE6F9288F3}"/>
    <dgm:cxn modelId="{F222D84C-D396-453D-BD78-49DC534A187F}" type="presOf" srcId="{34E4164A-BFCC-4D32-A791-7A026FB869B5}" destId="{B931CDD3-CBE7-4594-91FB-4BF7EEC6F029}" srcOrd="0" destOrd="0" presId="urn:microsoft.com/office/officeart/2008/layout/BendingPictureSemiTransparentText"/>
    <dgm:cxn modelId="{DADD236E-D1B1-4E40-BD3F-27464CC594B7}" srcId="{7CE5C5B5-A538-42FC-A939-25A165F93C9F}" destId="{34E4164A-BFCC-4D32-A791-7A026FB869B5}" srcOrd="1" destOrd="0" parTransId="{94D54F20-DF2F-4828-88B7-2276638263B7}" sibTransId="{3F06A2AA-4D0A-429A-9C1D-9328767F67C2}"/>
    <dgm:cxn modelId="{1B02B2A0-49F2-4D03-BB2B-52852786DF51}" srcId="{7CE5C5B5-A538-42FC-A939-25A165F93C9F}" destId="{81C27A94-6ED2-4846-9B88-4A757FDE7F0A}" srcOrd="4" destOrd="0" parTransId="{477C693F-EBC0-4508-9879-81450A871883}" sibTransId="{BAEF9C7B-A906-441A-9012-0A8931709995}"/>
    <dgm:cxn modelId="{174EBBB7-E65F-427F-B1DB-740A6076084E}" srcId="{7CE5C5B5-A538-42FC-A939-25A165F93C9F}" destId="{AE4EE86C-FB31-46EE-A409-E9A077DD132F}" srcOrd="2" destOrd="0" parTransId="{B07A04B2-1F11-4FD9-9868-D66DAE17B8F4}" sibTransId="{36D6917F-70AC-4BC8-956A-03CA61734C18}"/>
    <dgm:cxn modelId="{E7DD3DDA-C668-4CC1-A25F-F825D121EB73}" type="presOf" srcId="{81C27A94-6ED2-4846-9B88-4A757FDE7F0A}" destId="{372A7C94-5FDE-445C-9AAC-3378700FCA9C}" srcOrd="0" destOrd="0" presId="urn:microsoft.com/office/officeart/2008/layout/BendingPictureSemiTransparentText"/>
    <dgm:cxn modelId="{8096C2F1-41C6-42F4-9FDE-846CB7DA918B}" srcId="{7CE5C5B5-A538-42FC-A939-25A165F93C9F}" destId="{E554AF17-5D52-48C7-AB17-26A04AA0633A}" srcOrd="3" destOrd="0" parTransId="{7D4A42F4-5382-4DE3-83A5-E114C455258D}" sibTransId="{4F13AEFB-400E-4F1B-A59C-664F264AC6D3}"/>
    <dgm:cxn modelId="{335E80FB-61A6-4359-81E2-D385F4DD5550}" type="presOf" srcId="{7CE5C5B5-A538-42FC-A939-25A165F93C9F}" destId="{960EA54F-E6B1-449B-884F-C0BDBFEE61EC}" srcOrd="0" destOrd="0" presId="urn:microsoft.com/office/officeart/2008/layout/BendingPictureSemiTransparentText"/>
    <dgm:cxn modelId="{1348F11D-EEAB-48EB-ACAE-30F4E7053E89}" type="presParOf" srcId="{960EA54F-E6B1-449B-884F-C0BDBFEE61EC}" destId="{9C329F5D-97CA-477D-8793-C6BD65AC4F05}" srcOrd="0" destOrd="0" presId="urn:microsoft.com/office/officeart/2008/layout/BendingPictureSemiTransparentText"/>
    <dgm:cxn modelId="{62D1B93A-43F9-4809-932B-9BD17237EAA8}" type="presParOf" srcId="{9C329F5D-97CA-477D-8793-C6BD65AC4F05}" destId="{C24A90D5-488C-44DD-942B-4A6482228D4E}" srcOrd="0" destOrd="0" presId="urn:microsoft.com/office/officeart/2008/layout/BendingPictureSemiTransparentText"/>
    <dgm:cxn modelId="{C6C697F3-6087-46D5-AD22-624C88DBAA2A}" type="presParOf" srcId="{9C329F5D-97CA-477D-8793-C6BD65AC4F05}" destId="{24736A6A-9D2C-4FF4-B606-C9A613146E7B}" srcOrd="1" destOrd="0" presId="urn:microsoft.com/office/officeart/2008/layout/BendingPictureSemiTransparentText"/>
    <dgm:cxn modelId="{D016B645-0043-4A90-B615-2CC38D7E3810}" type="presParOf" srcId="{960EA54F-E6B1-449B-884F-C0BDBFEE61EC}" destId="{CFFD8C44-88C5-455F-B9F1-F1D65C279B9E}" srcOrd="1" destOrd="0" presId="urn:microsoft.com/office/officeart/2008/layout/BendingPictureSemiTransparentText"/>
    <dgm:cxn modelId="{B8D0BB7E-4165-43FD-A503-0F6D17E5C8DE}" type="presParOf" srcId="{960EA54F-E6B1-449B-884F-C0BDBFEE61EC}" destId="{257B01B0-4EC1-47DB-AA32-C8C246FD9346}" srcOrd="2" destOrd="0" presId="urn:microsoft.com/office/officeart/2008/layout/BendingPictureSemiTransparentText"/>
    <dgm:cxn modelId="{91B7985D-A415-4CC1-A19E-F73991CB6C4C}" type="presParOf" srcId="{257B01B0-4EC1-47DB-AA32-C8C246FD9346}" destId="{6EB19F96-E106-48A2-86F2-533FDF383253}" srcOrd="0" destOrd="0" presId="urn:microsoft.com/office/officeart/2008/layout/BendingPictureSemiTransparentText"/>
    <dgm:cxn modelId="{8EA18752-56C1-4B54-9C08-65F46967F6C1}" type="presParOf" srcId="{257B01B0-4EC1-47DB-AA32-C8C246FD9346}" destId="{B931CDD3-CBE7-4594-91FB-4BF7EEC6F029}" srcOrd="1" destOrd="0" presId="urn:microsoft.com/office/officeart/2008/layout/BendingPictureSemiTransparentText"/>
    <dgm:cxn modelId="{9A845F9C-567F-4BC8-A0C5-1F37F32C3930}" type="presParOf" srcId="{960EA54F-E6B1-449B-884F-C0BDBFEE61EC}" destId="{FF055B9A-6C20-482F-8C58-C1050120DAB3}" srcOrd="3" destOrd="0" presId="urn:microsoft.com/office/officeart/2008/layout/BendingPictureSemiTransparentText"/>
    <dgm:cxn modelId="{983B7954-0A4B-4F48-B22B-66A3462F89D4}" type="presParOf" srcId="{960EA54F-E6B1-449B-884F-C0BDBFEE61EC}" destId="{D7036A09-9E6C-4C72-9245-DCF618C3A4C6}" srcOrd="4" destOrd="0" presId="urn:microsoft.com/office/officeart/2008/layout/BendingPictureSemiTransparentText"/>
    <dgm:cxn modelId="{4B1E9F81-EC5F-40AE-A3A9-61988B251902}" type="presParOf" srcId="{D7036A09-9E6C-4C72-9245-DCF618C3A4C6}" destId="{3935E69B-5C5E-4849-BF02-5AB35A0D9261}" srcOrd="0" destOrd="0" presId="urn:microsoft.com/office/officeart/2008/layout/BendingPictureSemiTransparentText"/>
    <dgm:cxn modelId="{CAA0E0A7-3125-4CBE-AD38-1F2DD3D91B4B}" type="presParOf" srcId="{D7036A09-9E6C-4C72-9245-DCF618C3A4C6}" destId="{DD3567F7-3151-4A5F-B30A-791EC2DE674C}" srcOrd="1" destOrd="0" presId="urn:microsoft.com/office/officeart/2008/layout/BendingPictureSemiTransparentText"/>
    <dgm:cxn modelId="{18B33C5D-32C7-4465-869C-7766DD14D612}" type="presParOf" srcId="{960EA54F-E6B1-449B-884F-C0BDBFEE61EC}" destId="{7785B32A-0F50-48BC-B6DA-6536EBC62B52}" srcOrd="5" destOrd="0" presId="urn:microsoft.com/office/officeart/2008/layout/BendingPictureSemiTransparentText"/>
    <dgm:cxn modelId="{1DE94530-FF19-469E-89C0-EA30A0CF402D}" type="presParOf" srcId="{960EA54F-E6B1-449B-884F-C0BDBFEE61EC}" destId="{E571FBF5-51E4-4118-839C-2CD4A37EE73B}" srcOrd="6" destOrd="0" presId="urn:microsoft.com/office/officeart/2008/layout/BendingPictureSemiTransparentText"/>
    <dgm:cxn modelId="{A9768016-795C-465A-A67F-7E2DD0D574B0}" type="presParOf" srcId="{E571FBF5-51E4-4118-839C-2CD4A37EE73B}" destId="{7C691F25-EF4C-4834-86B5-EECE873C09A2}" srcOrd="0" destOrd="0" presId="urn:microsoft.com/office/officeart/2008/layout/BendingPictureSemiTransparentText"/>
    <dgm:cxn modelId="{72E4B8AF-0849-4243-8135-0848C3A75AA8}" type="presParOf" srcId="{E571FBF5-51E4-4118-839C-2CD4A37EE73B}" destId="{EE1E3682-B205-4050-8ACA-34F61D33D10A}" srcOrd="1" destOrd="0" presId="urn:microsoft.com/office/officeart/2008/layout/BendingPictureSemiTransparentText"/>
    <dgm:cxn modelId="{E79670B0-8737-4909-9A94-387D28A941D5}" type="presParOf" srcId="{960EA54F-E6B1-449B-884F-C0BDBFEE61EC}" destId="{865315D1-B267-497D-92ED-E6E945C42176}" srcOrd="7" destOrd="0" presId="urn:microsoft.com/office/officeart/2008/layout/BendingPictureSemiTransparentText"/>
    <dgm:cxn modelId="{79EC8C7B-7B08-4EBB-A23C-FD9624218E51}" type="presParOf" srcId="{960EA54F-E6B1-449B-884F-C0BDBFEE61EC}" destId="{603D55B9-4B0F-4373-A2AA-EAEA91BDF934}" srcOrd="8" destOrd="0" presId="urn:microsoft.com/office/officeart/2008/layout/BendingPictureSemiTransparentText"/>
    <dgm:cxn modelId="{47B2411A-BC70-4FD4-A664-A71290094748}" type="presParOf" srcId="{603D55B9-4B0F-4373-A2AA-EAEA91BDF934}" destId="{E4202F57-8BC5-40F0-9AB7-685E9029BBF0}" srcOrd="0" destOrd="0" presId="urn:microsoft.com/office/officeart/2008/layout/BendingPictureSemiTransparentText"/>
    <dgm:cxn modelId="{59CADC28-D5EC-408F-8F52-D756BBA30C82}" type="presParOf" srcId="{603D55B9-4B0F-4373-A2AA-EAEA91BDF934}" destId="{372A7C94-5FDE-445C-9AAC-3378700FCA9C}" srcOrd="1" destOrd="0" presId="urn:microsoft.com/office/officeart/2008/layout/BendingPictureSemiTransparent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71A81-FFA0-45B4-AF94-0E1A98E984AF}">
      <dsp:nvSpPr>
        <dsp:cNvPr id="0" name=""/>
        <dsp:cNvSpPr/>
      </dsp:nvSpPr>
      <dsp:spPr>
        <a:xfrm>
          <a:off x="564985"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kern="1200" dirty="0">
            <a:solidFill>
              <a:schemeClr val="bg2"/>
            </a:solidFill>
          </a:endParaRPr>
        </a:p>
      </dsp:txBody>
      <dsp:txXfrm>
        <a:off x="564985" y="376690"/>
        <a:ext cx="2517888" cy="786840"/>
      </dsp:txXfrm>
    </dsp:sp>
    <dsp:sp modelId="{6339B3DD-6671-41DC-A877-74CD45F01505}">
      <dsp:nvSpPr>
        <dsp:cNvPr id="0" name=""/>
        <dsp:cNvSpPr/>
      </dsp:nvSpPr>
      <dsp:spPr>
        <a:xfrm>
          <a:off x="460073"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F1AA8C-639D-4E8F-AAF2-265F6AE5646F}">
      <dsp:nvSpPr>
        <dsp:cNvPr id="0" name=""/>
        <dsp:cNvSpPr/>
      </dsp:nvSpPr>
      <dsp:spPr>
        <a:xfrm>
          <a:off x="3409072"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endParaRPr lang="en-US" sz="900" b="1" kern="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3409072" y="376690"/>
        <a:ext cx="2517888" cy="786840"/>
      </dsp:txXfrm>
    </dsp:sp>
    <dsp:sp modelId="{5AF0B6BF-C910-4C10-B8E5-0189F7F0FB78}">
      <dsp:nvSpPr>
        <dsp:cNvPr id="0" name=""/>
        <dsp:cNvSpPr/>
      </dsp:nvSpPr>
      <dsp:spPr>
        <a:xfrm>
          <a:off x="3304160"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1CF4F-38E4-4D3C-B39A-7EE8C18EFF32}">
      <dsp:nvSpPr>
        <dsp:cNvPr id="0" name=""/>
        <dsp:cNvSpPr/>
      </dsp:nvSpPr>
      <dsp:spPr>
        <a:xfrm>
          <a:off x="564985"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endParaRPr lang="en-US" sz="900" b="1" kern="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564985" y="1367235"/>
        <a:ext cx="2517888" cy="786840"/>
      </dsp:txXfrm>
    </dsp:sp>
    <dsp:sp modelId="{B64C2B63-2D18-4326-BFC4-9C6F7E2040C1}">
      <dsp:nvSpPr>
        <dsp:cNvPr id="0" name=""/>
        <dsp:cNvSpPr/>
      </dsp:nvSpPr>
      <dsp:spPr>
        <a:xfrm>
          <a:off x="460073"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61938-4537-4895-A5A1-57C95B2E1270}">
      <dsp:nvSpPr>
        <dsp:cNvPr id="0" name=""/>
        <dsp:cNvSpPr/>
      </dsp:nvSpPr>
      <dsp:spPr>
        <a:xfrm>
          <a:off x="3409072"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endParaRPr lang="en-US" sz="900" b="1" kern="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3409072" y="1367235"/>
        <a:ext cx="2517888" cy="786840"/>
      </dsp:txXfrm>
    </dsp:sp>
    <dsp:sp modelId="{5581CEFC-C7CA-4E89-AAD9-879FA912D0E7}">
      <dsp:nvSpPr>
        <dsp:cNvPr id="0" name=""/>
        <dsp:cNvSpPr/>
      </dsp:nvSpPr>
      <dsp:spPr>
        <a:xfrm>
          <a:off x="3304160"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429B63-A696-46CB-B115-13A15CCF6827}">
      <dsp:nvSpPr>
        <dsp:cNvPr id="0" name=""/>
        <dsp:cNvSpPr/>
      </dsp:nvSpPr>
      <dsp:spPr>
        <a:xfrm>
          <a:off x="564985"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Conduct activities to promote the recruitment and retention of qualified special education practitioners</a:t>
          </a:r>
          <a:endParaRPr lang="en-US" sz="900" b="1" kern="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564985" y="2357779"/>
        <a:ext cx="2517888" cy="786840"/>
      </dsp:txXfrm>
    </dsp:sp>
    <dsp:sp modelId="{B5F5BB00-7670-432C-8B5F-D4CB8B7C7691}">
      <dsp:nvSpPr>
        <dsp:cNvPr id="0" name=""/>
        <dsp:cNvSpPr/>
      </dsp:nvSpPr>
      <dsp:spPr>
        <a:xfrm>
          <a:off x="460073"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89616D-4B32-4A90-B902-088FE6ED00F7}">
      <dsp:nvSpPr>
        <dsp:cNvPr id="0" name=""/>
        <dsp:cNvSpPr/>
      </dsp:nvSpPr>
      <dsp:spPr>
        <a:xfrm>
          <a:off x="3409072"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kern="1200" dirty="0">
            <a:solidFill>
              <a:schemeClr val="bg2"/>
            </a:solidFill>
          </a:endParaRPr>
        </a:p>
      </dsp:txBody>
      <dsp:txXfrm>
        <a:off x="3409072" y="2357779"/>
        <a:ext cx="2517888" cy="786840"/>
      </dsp:txXfrm>
    </dsp:sp>
    <dsp:sp modelId="{710B8157-4E9C-43C2-B7A5-83BD8E6F4CB5}">
      <dsp:nvSpPr>
        <dsp:cNvPr id="0" name=""/>
        <dsp:cNvSpPr/>
      </dsp:nvSpPr>
      <dsp:spPr>
        <a:xfrm>
          <a:off x="3304160"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6A97B-E0A0-481B-96E2-D8AB2F6772C8}">
      <dsp:nvSpPr>
        <dsp:cNvPr id="0" name=""/>
        <dsp:cNvSpPr/>
      </dsp:nvSpPr>
      <dsp:spPr>
        <a:xfrm>
          <a:off x="564985"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kern="1200" dirty="0">
            <a:solidFill>
              <a:schemeClr val="bg2"/>
            </a:solidFill>
          </a:endParaRPr>
        </a:p>
      </dsp:txBody>
      <dsp:txXfrm>
        <a:off x="564985" y="3348324"/>
        <a:ext cx="2517888" cy="786840"/>
      </dsp:txXfrm>
    </dsp:sp>
    <dsp:sp modelId="{EA90F528-39A6-47EE-9356-4A1555050725}">
      <dsp:nvSpPr>
        <dsp:cNvPr id="0" name=""/>
        <dsp:cNvSpPr/>
      </dsp:nvSpPr>
      <dsp:spPr>
        <a:xfrm>
          <a:off x="460073"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F84F40-3AB2-4818-8FA2-D11EB56BAED3}">
      <dsp:nvSpPr>
        <dsp:cNvPr id="0" name=""/>
        <dsp:cNvSpPr/>
      </dsp:nvSpPr>
      <dsp:spPr>
        <a:xfrm>
          <a:off x="3409072"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Collect statewide data on varying aspects of special education within the state</a:t>
          </a:r>
          <a:endParaRPr lang="en-US" sz="900" b="1" kern="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3409072" y="3348324"/>
        <a:ext cx="2517888" cy="786840"/>
      </dsp:txXfrm>
    </dsp:sp>
    <dsp:sp modelId="{D21B83AE-4833-41AC-A7D4-FCB3AB11310B}">
      <dsp:nvSpPr>
        <dsp:cNvPr id="0" name=""/>
        <dsp:cNvSpPr/>
      </dsp:nvSpPr>
      <dsp:spPr>
        <a:xfrm>
          <a:off x="3304160"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7DE13-7F7C-4A64-B9A6-FCEC58EF35E9}">
      <dsp:nvSpPr>
        <dsp:cNvPr id="0" name=""/>
        <dsp:cNvSpPr/>
      </dsp:nvSpPr>
      <dsp:spPr>
        <a:xfrm>
          <a:off x="564985"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Monitor spending of state and federal funds for special education programs</a:t>
          </a:r>
          <a:endParaRPr lang="en-US" sz="900" b="1" kern="1200" dirty="0">
            <a:solidFill>
              <a:schemeClr val="bg2"/>
            </a:solidFill>
          </a:endParaRPr>
        </a:p>
      </dsp:txBody>
      <dsp:txXfrm>
        <a:off x="564985" y="4338868"/>
        <a:ext cx="2517888" cy="786840"/>
      </dsp:txXfrm>
    </dsp:sp>
    <dsp:sp modelId="{044B7755-1BD6-4A8D-8E79-60E3F68457F3}">
      <dsp:nvSpPr>
        <dsp:cNvPr id="0" name=""/>
        <dsp:cNvSpPr/>
      </dsp:nvSpPr>
      <dsp:spPr>
        <a:xfrm>
          <a:off x="460073"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1C0E9F-7E29-4CAC-8454-9A7B17931861}">
      <dsp:nvSpPr>
        <dsp:cNvPr id="0" name=""/>
        <dsp:cNvSpPr/>
      </dsp:nvSpPr>
      <dsp:spPr>
        <a:xfrm>
          <a:off x="3409072"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Develop and annually update a state plan for students with disabilities</a:t>
          </a:r>
          <a:endParaRPr lang="en-US" sz="900" b="1" kern="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3409072" y="4338868"/>
        <a:ext cx="2517888" cy="786840"/>
      </dsp:txXfrm>
    </dsp:sp>
    <dsp:sp modelId="{D85671A5-C6EB-4AAD-8F08-57525CBFE711}">
      <dsp:nvSpPr>
        <dsp:cNvPr id="0" name=""/>
        <dsp:cNvSpPr/>
      </dsp:nvSpPr>
      <dsp:spPr>
        <a:xfrm>
          <a:off x="3304160"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A90D5-488C-44DD-942B-4A6482228D4E}">
      <dsp:nvSpPr>
        <dsp:cNvPr id="0" name=""/>
        <dsp:cNvSpPr/>
      </dsp:nvSpPr>
      <dsp:spPr>
        <a:xfrm>
          <a:off x="287359" y="353763"/>
          <a:ext cx="1284629" cy="1630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24736A6A-9D2C-4FF4-B606-C9A613146E7B}">
      <dsp:nvSpPr>
        <dsp:cNvPr id="0" name=""/>
        <dsp:cNvSpPr/>
      </dsp:nvSpPr>
      <dsp:spPr>
        <a:xfrm>
          <a:off x="8" y="2027124"/>
          <a:ext cx="1902168" cy="53408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2"/>
              </a:solidFill>
            </a:rPr>
            <a:t>Dr. Margaret Cage</a:t>
          </a:r>
        </a:p>
        <a:p>
          <a:pPr marL="0" lvl="0" indent="0" algn="ctr" defTabSz="533400">
            <a:lnSpc>
              <a:spcPct val="90000"/>
            </a:lnSpc>
            <a:spcBef>
              <a:spcPct val="0"/>
            </a:spcBef>
            <a:spcAft>
              <a:spcPct val="35000"/>
            </a:spcAft>
            <a:buNone/>
          </a:pPr>
          <a:r>
            <a:rPr lang="en-US" sz="1000" kern="1200" dirty="0">
              <a:solidFill>
                <a:schemeClr val="bg2"/>
              </a:solidFill>
            </a:rPr>
            <a:t>State Director, OSE</a:t>
          </a:r>
        </a:p>
      </dsp:txBody>
      <dsp:txXfrm>
        <a:off x="8" y="2027124"/>
        <a:ext cx="1902168" cy="534082"/>
      </dsp:txXfrm>
    </dsp:sp>
    <dsp:sp modelId="{6EB19F96-E106-48A2-86F2-533FDF383253}">
      <dsp:nvSpPr>
        <dsp:cNvPr id="0" name=""/>
        <dsp:cNvSpPr/>
      </dsp:nvSpPr>
      <dsp:spPr>
        <a:xfrm>
          <a:off x="2385303" y="345660"/>
          <a:ext cx="1321702" cy="16303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B931CDD3-CBE7-4594-91FB-4BF7EEC6F029}">
      <dsp:nvSpPr>
        <dsp:cNvPr id="0" name=""/>
        <dsp:cNvSpPr/>
      </dsp:nvSpPr>
      <dsp:spPr>
        <a:xfrm>
          <a:off x="2095070" y="2000384"/>
          <a:ext cx="1902168" cy="55806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2"/>
              </a:solidFill>
            </a:rPr>
            <a:t>Dr. Tyre Jenkins</a:t>
          </a:r>
        </a:p>
        <a:p>
          <a:pPr marL="0" lvl="0" indent="0" algn="ctr" defTabSz="533400">
            <a:lnSpc>
              <a:spcPct val="90000"/>
            </a:lnSpc>
            <a:spcBef>
              <a:spcPct val="0"/>
            </a:spcBef>
            <a:spcAft>
              <a:spcPct val="35000"/>
            </a:spcAft>
            <a:buNone/>
          </a:pPr>
          <a:r>
            <a:rPr lang="en-US" sz="1000" kern="1200" dirty="0">
              <a:solidFill>
                <a:schemeClr val="bg2"/>
              </a:solidFill>
            </a:rPr>
            <a:t>Deputy Director, OSE</a:t>
          </a:r>
        </a:p>
      </dsp:txBody>
      <dsp:txXfrm>
        <a:off x="2095070" y="2000384"/>
        <a:ext cx="1902168" cy="558068"/>
      </dsp:txXfrm>
    </dsp:sp>
    <dsp:sp modelId="{3935E69B-5C5E-4849-BF02-5AB35A0D9261}">
      <dsp:nvSpPr>
        <dsp:cNvPr id="0" name=""/>
        <dsp:cNvSpPr/>
      </dsp:nvSpPr>
      <dsp:spPr>
        <a:xfrm>
          <a:off x="4515355" y="353690"/>
          <a:ext cx="1111988" cy="161432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DD3567F7-3151-4A5F-B30A-791EC2DE674C}">
      <dsp:nvSpPr>
        <dsp:cNvPr id="0" name=""/>
        <dsp:cNvSpPr/>
      </dsp:nvSpPr>
      <dsp:spPr>
        <a:xfrm>
          <a:off x="4123993" y="2002577"/>
          <a:ext cx="1902168" cy="55862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2"/>
              </a:solidFill>
            </a:rPr>
            <a:t>Charlene Marcotte </a:t>
          </a:r>
        </a:p>
        <a:p>
          <a:pPr marL="0" lvl="0" indent="0" algn="ctr" defTabSz="533400">
            <a:lnSpc>
              <a:spcPct val="90000"/>
            </a:lnSpc>
            <a:spcBef>
              <a:spcPct val="0"/>
            </a:spcBef>
            <a:spcAft>
              <a:spcPct val="35000"/>
            </a:spcAft>
            <a:buNone/>
          </a:pPr>
          <a:r>
            <a:rPr lang="en-US" sz="1000" kern="1200" dirty="0">
              <a:solidFill>
                <a:schemeClr val="bg2"/>
              </a:solidFill>
            </a:rPr>
            <a:t>Deputy Director of Data &amp; Finance</a:t>
          </a:r>
        </a:p>
      </dsp:txBody>
      <dsp:txXfrm>
        <a:off x="4123993" y="2002577"/>
        <a:ext cx="1902168" cy="558628"/>
      </dsp:txXfrm>
    </dsp:sp>
    <dsp:sp modelId="{7C691F25-EF4C-4834-86B5-EECE873C09A2}">
      <dsp:nvSpPr>
        <dsp:cNvPr id="0" name=""/>
        <dsp:cNvSpPr/>
      </dsp:nvSpPr>
      <dsp:spPr>
        <a:xfrm>
          <a:off x="1349546" y="2827903"/>
          <a:ext cx="1146722" cy="16303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a:noFill/>
        </a:ln>
        <a:effectLst/>
      </dsp:spPr>
      <dsp:style>
        <a:lnRef idx="0">
          <a:scrgbClr r="0" g="0" b="0"/>
        </a:lnRef>
        <a:fillRef idx="1">
          <a:scrgbClr r="0" g="0" b="0"/>
        </a:fillRef>
        <a:effectRef idx="0">
          <a:scrgbClr r="0" g="0" b="0"/>
        </a:effectRef>
        <a:fontRef idx="minor"/>
      </dsp:style>
    </dsp:sp>
    <dsp:sp modelId="{EE1E3682-B205-4050-8ACA-34F61D33D10A}">
      <dsp:nvSpPr>
        <dsp:cNvPr id="0" name=""/>
        <dsp:cNvSpPr/>
      </dsp:nvSpPr>
      <dsp:spPr>
        <a:xfrm>
          <a:off x="924345" y="4365179"/>
          <a:ext cx="1902168" cy="47398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2"/>
              </a:solidFill>
            </a:rPr>
            <a:t>Ria Gill </a:t>
          </a:r>
        </a:p>
        <a:p>
          <a:pPr marL="0" lvl="0" indent="0" algn="ctr" defTabSz="533400">
            <a:lnSpc>
              <a:spcPct val="90000"/>
            </a:lnSpc>
            <a:spcBef>
              <a:spcPct val="0"/>
            </a:spcBef>
            <a:spcAft>
              <a:spcPct val="35000"/>
            </a:spcAft>
            <a:buNone/>
          </a:pPr>
          <a:r>
            <a:rPr lang="en-US" sz="1000" kern="1200" dirty="0">
              <a:solidFill>
                <a:schemeClr val="bg2"/>
              </a:solidFill>
            </a:rPr>
            <a:t>Assistant Deputy Director, OSE</a:t>
          </a:r>
        </a:p>
      </dsp:txBody>
      <dsp:txXfrm>
        <a:off x="924345" y="4365179"/>
        <a:ext cx="1902168" cy="473983"/>
      </dsp:txXfrm>
    </dsp:sp>
    <dsp:sp modelId="{E4202F57-8BC5-40F0-9AB7-685E9029BBF0}">
      <dsp:nvSpPr>
        <dsp:cNvPr id="0" name=""/>
        <dsp:cNvSpPr/>
      </dsp:nvSpPr>
      <dsp:spPr>
        <a:xfrm rot="5400000">
          <a:off x="3519763" y="2776839"/>
          <a:ext cx="1249211" cy="1630383"/>
        </a:xfrm>
        <a:prstGeom prst="rect">
          <a:avLst/>
        </a:prstGeom>
        <a:blipFill>
          <a:blip xmlns:r="http://schemas.openxmlformats.org/officeDocument/2006/relationships" r:embed="rId5"/>
          <a:srcRect/>
          <a:stretch>
            <a:fillRect l="-37000" r="-37000"/>
          </a:stretch>
        </a:blipFill>
        <a:ln>
          <a:noFill/>
        </a:ln>
        <a:effectLst/>
      </dsp:spPr>
      <dsp:style>
        <a:lnRef idx="0">
          <a:scrgbClr r="0" g="0" b="0"/>
        </a:lnRef>
        <a:fillRef idx="1">
          <a:scrgbClr r="0" g="0" b="0"/>
        </a:fillRef>
        <a:effectRef idx="0">
          <a:scrgbClr r="0" g="0" b="0"/>
        </a:effectRef>
        <a:fontRef idx="minor"/>
      </dsp:style>
    </dsp:sp>
    <dsp:sp modelId="{372A7C94-5FDE-445C-9AAC-3378700FCA9C}">
      <dsp:nvSpPr>
        <dsp:cNvPr id="0" name=""/>
        <dsp:cNvSpPr/>
      </dsp:nvSpPr>
      <dsp:spPr>
        <a:xfrm>
          <a:off x="3077156" y="4379933"/>
          <a:ext cx="2167292" cy="47685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2"/>
              </a:solidFill>
            </a:rPr>
            <a:t>Lorenzo</a:t>
          </a:r>
          <a:r>
            <a:rPr lang="en-US" sz="1000" b="1" kern="1200" dirty="0">
              <a:solidFill>
                <a:schemeClr val="bg2"/>
              </a:solidFill>
            </a:rPr>
            <a:t> </a:t>
          </a:r>
          <a:r>
            <a:rPr lang="en-US" sz="1200" b="1" kern="1200" dirty="0">
              <a:solidFill>
                <a:schemeClr val="bg2"/>
              </a:solidFill>
            </a:rPr>
            <a:t>Dominguez</a:t>
          </a:r>
        </a:p>
        <a:p>
          <a:pPr marL="0" lvl="0" indent="0" algn="ctr" defTabSz="533400">
            <a:lnSpc>
              <a:spcPct val="90000"/>
            </a:lnSpc>
            <a:spcBef>
              <a:spcPct val="0"/>
            </a:spcBef>
            <a:spcAft>
              <a:spcPct val="35000"/>
            </a:spcAft>
            <a:buNone/>
          </a:pPr>
          <a:r>
            <a:rPr lang="en-US" sz="900" kern="1200" dirty="0">
              <a:solidFill>
                <a:schemeClr val="bg2"/>
              </a:solidFill>
            </a:rPr>
            <a:t>Assistant Deputy Director of Data &amp; Finance</a:t>
          </a:r>
        </a:p>
      </dsp:txBody>
      <dsp:txXfrm>
        <a:off x="3077156" y="4379933"/>
        <a:ext cx="2167292" cy="476859"/>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Book Antiqua"/>
                <a:ea typeface="Book Antiqua"/>
                <a:cs typeface="Book Antiqua"/>
                <a:sym typeface="Book Antiqua"/>
              </a:rPr>
              <a:t>‹#›</a:t>
            </a:fld>
            <a:endParaRPr sz="1200" b="0" i="0" u="none" strike="noStrike" cap="none">
              <a:solidFill>
                <a:schemeClr val="dk1"/>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Good afternoon and welcome to our second Office Hours!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Today’s Office Hours will be for providing updates, technical assistance, professional development, and question answer sessions.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few housekeeping notes, we will have 10-15 minutes for questions at the end of the presentation. We will be monitoring the chat however all questions will not be answered until the end of all presentations. Slide decks will be accessible on the PED website after each office hour. </a:t>
            </a:r>
          </a:p>
          <a:p>
            <a:pPr marL="0" lvl="0" indent="0" algn="l" rtl="0">
              <a:lnSpc>
                <a:spcPct val="115000"/>
              </a:lnSpc>
              <a:spcBef>
                <a:spcPts val="0"/>
              </a:spcBef>
              <a:spcAft>
                <a:spcPts val="0"/>
              </a:spcAft>
              <a:buClr>
                <a:schemeClr val="dk2"/>
              </a:buClr>
              <a:buSzPts val="1100"/>
              <a:buFont typeface="Arial"/>
              <a:buNone/>
            </a:pPr>
            <a:endParaRPr dirty="0"/>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Thank you! This contact list is an interactive email slide with today’s presenters highlighted in yellow. As well as the OSE Parent portal, link to OSE Newsletter or if you have questions for OSE.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10</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195031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rgbClr val="000000"/>
                </a:solidFill>
                <a:effectLst/>
                <a:latin typeface="Times New Roman" panose="02020603050405020304" pitchFamily="18" charset="0"/>
                <a:ea typeface="Times New Roman" panose="02020603050405020304" pitchFamily="18" charset="0"/>
              </a:rPr>
              <a:t>Office hours will be every third Tuesday of the month, 3:30-4:30. Our next Office hours will be May 21</a:t>
            </a:r>
            <a:r>
              <a:rPr lang="en-US" sz="1800" kern="0" baseline="30000" dirty="0">
                <a:solidFill>
                  <a:srgbClr val="000000"/>
                </a:solidFill>
                <a:effectLst/>
                <a:latin typeface="Times New Roman" panose="02020603050405020304" pitchFamily="18" charset="0"/>
                <a:ea typeface="Times New Roman" panose="02020603050405020304" pitchFamily="18" charset="0"/>
              </a:rPr>
              <a:t>st</a:t>
            </a:r>
            <a:r>
              <a:rPr lang="en-US" sz="1800" kern="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985899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rgbClr val="000000"/>
                </a:solidFill>
                <a:effectLst/>
                <a:latin typeface="Times New Roman" panose="02020603050405020304" pitchFamily="18" charset="0"/>
                <a:ea typeface="Times New Roman" panose="02020603050405020304" pitchFamily="18" charset="0"/>
              </a:rPr>
              <a:t>Now we will open it up for questions.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12</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115603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6001117d3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is my pleasure to introduce a new addition to our leadership team Lorenzo Dominguez, Assistant Deputy Director of Data &amp; Finance.</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Every office hours we would like to remind you To your right, please find the priorities of The Office of Special Education that align with the executive order per Governor Lujan-Grisham. </a:t>
            </a:r>
          </a:p>
          <a:p>
            <a:pPr marL="0" lvl="0" indent="0" algn="l" rtl="0">
              <a:lnSpc>
                <a:spcPct val="100000"/>
              </a:lnSpc>
              <a:spcBef>
                <a:spcPts val="0"/>
              </a:spcBef>
              <a:spcAft>
                <a:spcPts val="0"/>
              </a:spcAft>
              <a:buSzPts val="1400"/>
              <a:buNone/>
            </a:pPr>
            <a:endParaRPr dirty="0"/>
          </a:p>
        </p:txBody>
      </p:sp>
      <p:sp>
        <p:nvSpPr>
          <p:cNvPr id="130" name="Google Shape;130;g16001117d3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f9dcab8b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OSE is steadily increasing capacity and staff to better serve you. We want to introduce Lorenzo Dominguez, Assistant Deputy Director of Data &amp; Finance, Jessica Dinsmore, Education Administrator support specialist, Tammy Burkett, Education Administrator Data Analyst, Yaling Hendrick, Education Administrator Program &amp; support monitor.</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are hiring! Please check the state personal office website for program support and financial coordinator positions. </a:t>
            </a:r>
          </a:p>
          <a:p>
            <a:pPr marL="0" lvl="0" indent="0" algn="l" rtl="0">
              <a:lnSpc>
                <a:spcPct val="115000"/>
              </a:lnSpc>
              <a:spcBef>
                <a:spcPts val="1100"/>
              </a:spcBef>
              <a:spcAft>
                <a:spcPts val="0"/>
              </a:spcAft>
              <a:buSzPts val="1400"/>
              <a:buNone/>
            </a:pPr>
            <a:endParaRPr dirty="0"/>
          </a:p>
        </p:txBody>
      </p:sp>
      <p:sp>
        <p:nvSpPr>
          <p:cNvPr id="148" name="Google Shape;148;g15f9dcab8b2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A9902DD7-4681-0BA6-1B53-4491E1E6653B}"/>
            </a:ext>
          </a:extLst>
        </p:cNvPr>
        <p:cNvGrpSpPr/>
        <p:nvPr/>
      </p:nvGrpSpPr>
      <p:grpSpPr>
        <a:xfrm>
          <a:off x="0" y="0"/>
          <a:ext cx="0" cy="0"/>
          <a:chOff x="0" y="0"/>
          <a:chExt cx="0" cy="0"/>
        </a:xfrm>
      </p:grpSpPr>
      <p:sp>
        <p:nvSpPr>
          <p:cNvPr id="128" name="Google Shape;128;g16001117d3c_0_30:notes">
            <a:extLst>
              <a:ext uri="{FF2B5EF4-FFF2-40B4-BE49-F238E27FC236}">
                <a16:creationId xmlns:a16="http://schemas.microsoft.com/office/drawing/2014/main" id="{592D8F6C-7D6B-0986-19D2-266CA471A1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a:extLst>
              <a:ext uri="{FF2B5EF4-FFF2-40B4-BE49-F238E27FC236}">
                <a16:creationId xmlns:a16="http://schemas.microsoft.com/office/drawing/2014/main" id="{D120699F-F605-F925-07FE-2CF85ABC868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Dr. Cage will now present on IDEA B. Dr. Cage?</a:t>
            </a:r>
            <a:endParaRPr dirty="0"/>
          </a:p>
        </p:txBody>
      </p:sp>
      <p:sp>
        <p:nvSpPr>
          <p:cNvPr id="130" name="Google Shape;130;g16001117d3c_0_30:notes">
            <a:extLst>
              <a:ext uri="{FF2B5EF4-FFF2-40B4-BE49-F238E27FC236}">
                <a16:creationId xmlns:a16="http://schemas.microsoft.com/office/drawing/2014/main" id="{709E9DA3-806F-5A80-54D9-58734AEB979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0158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A9902DD7-4681-0BA6-1B53-4491E1E6653B}"/>
            </a:ext>
          </a:extLst>
        </p:cNvPr>
        <p:cNvGrpSpPr/>
        <p:nvPr/>
      </p:nvGrpSpPr>
      <p:grpSpPr>
        <a:xfrm>
          <a:off x="0" y="0"/>
          <a:ext cx="0" cy="0"/>
          <a:chOff x="0" y="0"/>
          <a:chExt cx="0" cy="0"/>
        </a:xfrm>
      </p:grpSpPr>
      <p:sp>
        <p:nvSpPr>
          <p:cNvPr id="128" name="Google Shape;128;g16001117d3c_0_30:notes">
            <a:extLst>
              <a:ext uri="{FF2B5EF4-FFF2-40B4-BE49-F238E27FC236}">
                <a16:creationId xmlns:a16="http://schemas.microsoft.com/office/drawing/2014/main" id="{592D8F6C-7D6B-0986-19D2-266CA471A1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a:extLst>
              <a:ext uri="{FF2B5EF4-FFF2-40B4-BE49-F238E27FC236}">
                <a16:creationId xmlns:a16="http://schemas.microsoft.com/office/drawing/2014/main" id="{D120699F-F605-F925-07FE-2CF85ABC868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Thank you, Dr. Cage. Charlene and Mahesh will discuss Excess Cost Application. Charlene?</a:t>
            </a:r>
            <a:endParaRPr dirty="0"/>
          </a:p>
        </p:txBody>
      </p:sp>
      <p:sp>
        <p:nvSpPr>
          <p:cNvPr id="130" name="Google Shape;130;g16001117d3c_0_30:notes">
            <a:extLst>
              <a:ext uri="{FF2B5EF4-FFF2-40B4-BE49-F238E27FC236}">
                <a16:creationId xmlns:a16="http://schemas.microsoft.com/office/drawing/2014/main" id="{709E9DA3-806F-5A80-54D9-58734AEB979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31953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A9902DD7-4681-0BA6-1B53-4491E1E6653B}"/>
            </a:ext>
          </a:extLst>
        </p:cNvPr>
        <p:cNvGrpSpPr/>
        <p:nvPr/>
      </p:nvGrpSpPr>
      <p:grpSpPr>
        <a:xfrm>
          <a:off x="0" y="0"/>
          <a:ext cx="0" cy="0"/>
          <a:chOff x="0" y="0"/>
          <a:chExt cx="0" cy="0"/>
        </a:xfrm>
      </p:grpSpPr>
      <p:sp>
        <p:nvSpPr>
          <p:cNvPr id="128" name="Google Shape;128;g16001117d3c_0_30:notes">
            <a:extLst>
              <a:ext uri="{FF2B5EF4-FFF2-40B4-BE49-F238E27FC236}">
                <a16:creationId xmlns:a16="http://schemas.microsoft.com/office/drawing/2014/main" id="{592D8F6C-7D6B-0986-19D2-266CA471A1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a:extLst>
              <a:ext uri="{FF2B5EF4-FFF2-40B4-BE49-F238E27FC236}">
                <a16:creationId xmlns:a16="http://schemas.microsoft.com/office/drawing/2014/main" id="{D120699F-F605-F925-07FE-2CF85ABC868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0" name="Google Shape;130;g16001117d3c_0_30:notes">
            <a:extLst>
              <a:ext uri="{FF2B5EF4-FFF2-40B4-BE49-F238E27FC236}">
                <a16:creationId xmlns:a16="http://schemas.microsoft.com/office/drawing/2014/main" id="{709E9DA3-806F-5A80-54D9-58734AEB979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14506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A9902DD7-4681-0BA6-1B53-4491E1E6653B}"/>
            </a:ext>
          </a:extLst>
        </p:cNvPr>
        <p:cNvGrpSpPr/>
        <p:nvPr/>
      </p:nvGrpSpPr>
      <p:grpSpPr>
        <a:xfrm>
          <a:off x="0" y="0"/>
          <a:ext cx="0" cy="0"/>
          <a:chOff x="0" y="0"/>
          <a:chExt cx="0" cy="0"/>
        </a:xfrm>
      </p:grpSpPr>
      <p:sp>
        <p:nvSpPr>
          <p:cNvPr id="128" name="Google Shape;128;g16001117d3c_0_30:notes">
            <a:extLst>
              <a:ext uri="{FF2B5EF4-FFF2-40B4-BE49-F238E27FC236}">
                <a16:creationId xmlns:a16="http://schemas.microsoft.com/office/drawing/2014/main" id="{592D8F6C-7D6B-0986-19D2-266CA471A1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a:extLst>
              <a:ext uri="{FF2B5EF4-FFF2-40B4-BE49-F238E27FC236}">
                <a16:creationId xmlns:a16="http://schemas.microsoft.com/office/drawing/2014/main" id="{D120699F-F605-F925-07FE-2CF85ABC868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0" name="Google Shape;130;g16001117d3c_0_30:notes">
            <a:extLst>
              <a:ext uri="{FF2B5EF4-FFF2-40B4-BE49-F238E27FC236}">
                <a16:creationId xmlns:a16="http://schemas.microsoft.com/office/drawing/2014/main" id="{709E9DA3-806F-5A80-54D9-58734AEB979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7489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157" name="Google Shape;157;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8"/>
        <p:cNvGrpSpPr/>
        <p:nvPr/>
      </p:nvGrpSpPr>
      <p:grpSpPr>
        <a:xfrm>
          <a:off x="0" y="0"/>
          <a:ext cx="0" cy="0"/>
          <a:chOff x="0" y="0"/>
          <a:chExt cx="0" cy="0"/>
        </a:xfrm>
      </p:grpSpPr>
      <p:sp>
        <p:nvSpPr>
          <p:cNvPr id="19" name="Google Shape;19;p14"/>
          <p:cNvSpPr/>
          <p:nvPr/>
        </p:nvSpPr>
        <p:spPr>
          <a:xfrm>
            <a:off x="6540504" y="0"/>
            <a:ext cx="5651496"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0" name="Google Shape;20;p14"/>
          <p:cNvSpPr/>
          <p:nvPr/>
        </p:nvSpPr>
        <p:spPr>
          <a:xfrm>
            <a:off x="6256868"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1" name="Google Shape;21;p14"/>
          <p:cNvSpPr/>
          <p:nvPr/>
        </p:nvSpPr>
        <p:spPr>
          <a:xfrm>
            <a:off x="5979587"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2" name="Google Shape;22;p14"/>
          <p:cNvSpPr txBox="1">
            <a:spLocks noGrp="1"/>
          </p:cNvSpPr>
          <p:nvPr>
            <p:ph type="ctrTitle"/>
          </p:nvPr>
        </p:nvSpPr>
        <p:spPr>
          <a:xfrm>
            <a:off x="1295401" y="1873584"/>
            <a:ext cx="512064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descr="An empty placeholder to add an image. Click on the placeholder and select the image that you wish to add"/>
          <p:cNvSpPr>
            <a:spLocks noGrp="1"/>
          </p:cNvSpPr>
          <p:nvPr>
            <p:ph type="pic" idx="2"/>
          </p:nvPr>
        </p:nvSpPr>
        <p:spPr>
          <a:xfrm>
            <a:off x="6743703" y="0"/>
            <a:ext cx="5448297" cy="6858000"/>
          </a:xfrm>
          <a:prstGeom prst="rect">
            <a:avLst/>
          </a:prstGeom>
          <a:noFill/>
          <a:ln>
            <a:noFill/>
          </a:ln>
        </p:spPr>
      </p:sp>
      <p:sp>
        <p:nvSpPr>
          <p:cNvPr id="24" name="Google Shape;24;p14"/>
          <p:cNvSpPr txBox="1">
            <a:spLocks noGrp="1"/>
          </p:cNvSpPr>
          <p:nvPr>
            <p:ph type="subTitle" idx="1"/>
          </p:nvPr>
        </p:nvSpPr>
        <p:spPr>
          <a:xfrm>
            <a:off x="1295401" y="4572000"/>
            <a:ext cx="512064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8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25" name="Google Shape;25;p1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9" name="Google Shape;29;p1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5" name="Google Shape;35;p16"/>
          <p:cNvSpPr txBox="1">
            <a:spLocks noGrp="1"/>
          </p:cNvSpPr>
          <p:nvPr>
            <p:ph type="body" idx="2"/>
          </p:nvPr>
        </p:nvSpPr>
        <p:spPr>
          <a:xfrm>
            <a:off x="6324600" y="1828799"/>
            <a:ext cx="4572000" cy="43434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6" name="Google Shape;36;p16"/>
          <p:cNvSpPr txBox="1">
            <a:spLocks noGrp="1"/>
          </p:cNvSpPr>
          <p:nvPr>
            <p:ph type="ftr" idx="11"/>
          </p:nvPr>
        </p:nvSpPr>
        <p:spPr>
          <a:xfrm>
            <a:off x="1295400" y="651215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6"/>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6"/>
        <p:cNvGrpSpPr/>
        <p:nvPr/>
      </p:nvGrpSpPr>
      <p:grpSpPr>
        <a:xfrm>
          <a:off x="0" y="0"/>
          <a:ext cx="0" cy="0"/>
          <a:chOff x="0" y="0"/>
          <a:chExt cx="0" cy="0"/>
        </a:xfrm>
      </p:grpSpPr>
      <p:sp>
        <p:nvSpPr>
          <p:cNvPr id="47" name="Google Shape;47;p18"/>
          <p:cNvSpPr/>
          <p:nvPr/>
        </p:nvSpPr>
        <p:spPr>
          <a:xfrm>
            <a:off x="9622368" y="0"/>
            <a:ext cx="2569632"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8" name="Google Shape;48;p18"/>
          <p:cNvSpPr/>
          <p:nvPr/>
        </p:nvSpPr>
        <p:spPr>
          <a:xfrm>
            <a:off x="9237132"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9" name="Google Shape;49;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0" name="Google Shape;50;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1" name="Google Shape;51;p18"/>
          <p:cNvSpPr txBox="1">
            <a:spLocks noGrp="1"/>
          </p:cNvSpPr>
          <p:nvPr>
            <p:ph type="title"/>
          </p:nvPr>
        </p:nvSpPr>
        <p:spPr>
          <a:xfrm>
            <a:off x="1295398" y="2914650"/>
            <a:ext cx="8046720" cy="1557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200"/>
              <a:buFont typeface="Calibri"/>
              <a:buNone/>
              <a:defRPr sz="32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body" idx="1"/>
          </p:nvPr>
        </p:nvSpPr>
        <p:spPr>
          <a:xfrm>
            <a:off x="1295398" y="4589463"/>
            <a:ext cx="8046718" cy="101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3A3D4B"/>
              </a:buClr>
              <a:buSzPts val="2400"/>
              <a:buNone/>
              <a:defRPr sz="2400">
                <a:solidFill>
                  <a:srgbClr val="3A3D4B"/>
                </a:solidFill>
              </a:defRPr>
            </a:lvl1pPr>
            <a:lvl2pPr marL="914400" lvl="1" indent="-228600" algn="l">
              <a:lnSpc>
                <a:spcPct val="90000"/>
              </a:lnSpc>
              <a:spcBef>
                <a:spcPts val="1000"/>
              </a:spcBef>
              <a:spcAft>
                <a:spcPts val="0"/>
              </a:spcAft>
              <a:buSzPts val="2000"/>
              <a:buNone/>
              <a:defRPr sz="2000">
                <a:solidFill>
                  <a:srgbClr val="999999"/>
                </a:solidFill>
              </a:defRPr>
            </a:lvl2pPr>
            <a:lvl3pPr marL="1371600" lvl="2" indent="-228600" algn="l">
              <a:lnSpc>
                <a:spcPct val="90000"/>
              </a:lnSpc>
              <a:spcBef>
                <a:spcPts val="800"/>
              </a:spcBef>
              <a:spcAft>
                <a:spcPts val="0"/>
              </a:spcAft>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
        <p:nvSpPr>
          <p:cNvPr id="53" name="Google Shape;53;p1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20"/>
          <p:cNvSpPr txBox="1">
            <a:spLocks noGrp="1"/>
          </p:cNvSpPr>
          <p:nvPr>
            <p:ph type="title"/>
          </p:nvPr>
        </p:nvSpPr>
        <p:spPr>
          <a:xfrm>
            <a:off x="1295400" y="2314843"/>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0"/>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descr="An empty placeholder to add an image. Click on the placeholder and select the image that you wish to add"/>
          <p:cNvSpPr>
            <a:spLocks noGrp="1"/>
          </p:cNvSpPr>
          <p:nvPr>
            <p:ph type="pic" idx="2"/>
          </p:nvPr>
        </p:nvSpPr>
        <p:spPr>
          <a:xfrm>
            <a:off x="4724400" y="1828801"/>
            <a:ext cx="6172200" cy="4343400"/>
          </a:xfrm>
          <a:prstGeom prst="rect">
            <a:avLst/>
          </a:prstGeom>
          <a:noFill/>
          <a:ln>
            <a:noFill/>
          </a:ln>
        </p:spPr>
      </p:sp>
      <p:sp>
        <p:nvSpPr>
          <p:cNvPr id="71" name="Google Shape;71;p23"/>
          <p:cNvSpPr txBox="1">
            <a:spLocks noGrp="1"/>
          </p:cNvSpPr>
          <p:nvPr>
            <p:ph type="body" idx="1"/>
          </p:nvPr>
        </p:nvSpPr>
        <p:spPr>
          <a:xfrm>
            <a:off x="1295400" y="1828800"/>
            <a:ext cx="3017520"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rgbClr val="3A3D4B"/>
              </a:buClr>
              <a:buSzPts val="2000"/>
              <a:buNone/>
              <a:defRPr sz="20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72" name="Google Shape;72;p2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75"/>
        <p:cNvGrpSpPr/>
        <p:nvPr/>
      </p:nvGrpSpPr>
      <p:grpSpPr>
        <a:xfrm>
          <a:off x="0" y="0"/>
          <a:ext cx="0" cy="0"/>
          <a:chOff x="0" y="0"/>
          <a:chExt cx="0" cy="0"/>
        </a:xfrm>
      </p:grpSpPr>
      <p:sp>
        <p:nvSpPr>
          <p:cNvPr id="76" name="Google Shape;76;p24"/>
          <p:cNvSpPr/>
          <p:nvPr/>
        </p:nvSpPr>
        <p:spPr>
          <a:xfrm>
            <a:off x="1295400"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7" name="Google Shape;77;p24"/>
          <p:cNvSpPr/>
          <p:nvPr/>
        </p:nvSpPr>
        <p:spPr>
          <a:xfrm>
            <a:off x="6324599"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8" name="Google Shape;78;p24"/>
          <p:cNvSpPr/>
          <p:nvPr/>
        </p:nvSpPr>
        <p:spPr>
          <a:xfrm>
            <a:off x="1295400"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9" name="Google Shape;79;p24"/>
          <p:cNvSpPr/>
          <p:nvPr/>
        </p:nvSpPr>
        <p:spPr>
          <a:xfrm>
            <a:off x="6324599"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80" name="Google Shape;80;p2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descr="An empty placeholder to add an image. Click on the placeholder and select the image that you wish to add"/>
          <p:cNvSpPr>
            <a:spLocks noGrp="1"/>
          </p:cNvSpPr>
          <p:nvPr>
            <p:ph type="pic" idx="2"/>
          </p:nvPr>
        </p:nvSpPr>
        <p:spPr>
          <a:xfrm>
            <a:off x="1298448" y="1828801"/>
            <a:ext cx="4572000" cy="3428999"/>
          </a:xfrm>
          <a:prstGeom prst="rect">
            <a:avLst/>
          </a:prstGeom>
          <a:noFill/>
          <a:ln>
            <a:noFill/>
          </a:ln>
        </p:spPr>
      </p:sp>
      <p:sp>
        <p:nvSpPr>
          <p:cNvPr id="82" name="Google Shape;82;p24"/>
          <p:cNvSpPr txBox="1">
            <a:spLocks noGrp="1"/>
          </p:cNvSpPr>
          <p:nvPr>
            <p:ph type="body" idx="1"/>
          </p:nvPr>
        </p:nvSpPr>
        <p:spPr>
          <a:xfrm>
            <a:off x="1371273"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3" name="Google Shape;83;p24" descr="An empty placeholder to add an image. Click on the placeholder and select the image that you wish to add"/>
          <p:cNvSpPr>
            <a:spLocks noGrp="1"/>
          </p:cNvSpPr>
          <p:nvPr>
            <p:ph type="pic" idx="3"/>
          </p:nvPr>
        </p:nvSpPr>
        <p:spPr>
          <a:xfrm>
            <a:off x="6324600" y="1828801"/>
            <a:ext cx="4572000" cy="3428999"/>
          </a:xfrm>
          <a:prstGeom prst="rect">
            <a:avLst/>
          </a:prstGeom>
          <a:noFill/>
          <a:ln>
            <a:noFill/>
          </a:ln>
        </p:spPr>
      </p:sp>
      <p:sp>
        <p:nvSpPr>
          <p:cNvPr id="84" name="Google Shape;84;p24"/>
          <p:cNvSpPr txBox="1">
            <a:spLocks noGrp="1"/>
          </p:cNvSpPr>
          <p:nvPr>
            <p:ph type="body" idx="4"/>
          </p:nvPr>
        </p:nvSpPr>
        <p:spPr>
          <a:xfrm>
            <a:off x="6412954"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5" name="Google Shape;85;p24"/>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4"/>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4"/>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body" idx="1"/>
          </p:nvPr>
        </p:nvSpPr>
        <p:spPr>
          <a:xfrm rot="5400000">
            <a:off x="3924300" y="-800100"/>
            <a:ext cx="4343400"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1" name="Google Shape;91;p2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941" cy="2736818"/>
          </a:xfrm>
          <a:prstGeom prst="rect">
            <a:avLst/>
          </a:prstGeom>
        </p:spPr>
        <p:txBody>
          <a:bodyPr spcFirstLastPara="1" wrap="square" lIns="113100" tIns="113100" rIns="113100" bIns="113100" anchor="b" anchorCtr="0">
            <a:normAutofit/>
          </a:bodyPr>
          <a:lstStyle>
            <a:lvl1pPr lvl="0" algn="ctr">
              <a:spcBef>
                <a:spcPts val="0"/>
              </a:spcBef>
              <a:spcAft>
                <a:spcPts val="0"/>
              </a:spcAft>
              <a:buSzPts val="6400"/>
              <a:buNone/>
              <a:defRPr sz="4364"/>
            </a:lvl1pPr>
            <a:lvl2pPr lvl="1" algn="ctr">
              <a:spcBef>
                <a:spcPts val="0"/>
              </a:spcBef>
              <a:spcAft>
                <a:spcPts val="0"/>
              </a:spcAft>
              <a:buSzPts val="6400"/>
              <a:buNone/>
              <a:defRPr sz="4364"/>
            </a:lvl2pPr>
            <a:lvl3pPr lvl="2" algn="ctr">
              <a:spcBef>
                <a:spcPts val="0"/>
              </a:spcBef>
              <a:spcAft>
                <a:spcPts val="0"/>
              </a:spcAft>
              <a:buSzPts val="6400"/>
              <a:buNone/>
              <a:defRPr sz="4364"/>
            </a:lvl3pPr>
            <a:lvl4pPr lvl="3" algn="ctr">
              <a:spcBef>
                <a:spcPts val="0"/>
              </a:spcBef>
              <a:spcAft>
                <a:spcPts val="0"/>
              </a:spcAft>
              <a:buSzPts val="6400"/>
              <a:buNone/>
              <a:defRPr sz="4364"/>
            </a:lvl4pPr>
            <a:lvl5pPr lvl="4" algn="ctr">
              <a:spcBef>
                <a:spcPts val="0"/>
              </a:spcBef>
              <a:spcAft>
                <a:spcPts val="0"/>
              </a:spcAft>
              <a:buSzPts val="6400"/>
              <a:buNone/>
              <a:defRPr sz="4364"/>
            </a:lvl5pPr>
            <a:lvl6pPr lvl="5" algn="ctr">
              <a:spcBef>
                <a:spcPts val="0"/>
              </a:spcBef>
              <a:spcAft>
                <a:spcPts val="0"/>
              </a:spcAft>
              <a:buSzPts val="6400"/>
              <a:buNone/>
              <a:defRPr sz="4364"/>
            </a:lvl6pPr>
            <a:lvl7pPr lvl="6" algn="ctr">
              <a:spcBef>
                <a:spcPts val="0"/>
              </a:spcBef>
              <a:spcAft>
                <a:spcPts val="0"/>
              </a:spcAft>
              <a:buSzPts val="6400"/>
              <a:buNone/>
              <a:defRPr sz="4364"/>
            </a:lvl7pPr>
            <a:lvl8pPr lvl="7" algn="ctr">
              <a:spcBef>
                <a:spcPts val="0"/>
              </a:spcBef>
              <a:spcAft>
                <a:spcPts val="0"/>
              </a:spcAft>
              <a:buSzPts val="6400"/>
              <a:buNone/>
              <a:defRPr sz="4364"/>
            </a:lvl8pPr>
            <a:lvl9pPr lvl="8" algn="ctr">
              <a:spcBef>
                <a:spcPts val="0"/>
              </a:spcBef>
              <a:spcAft>
                <a:spcPts val="0"/>
              </a:spcAft>
              <a:buSzPts val="6400"/>
              <a:buNone/>
              <a:defRPr sz="4364"/>
            </a:lvl9pPr>
          </a:lstStyle>
          <a:p>
            <a:endParaRPr/>
          </a:p>
        </p:txBody>
      </p:sp>
      <p:sp>
        <p:nvSpPr>
          <p:cNvPr id="11" name="Google Shape;11;p2"/>
          <p:cNvSpPr txBox="1">
            <a:spLocks noGrp="1"/>
          </p:cNvSpPr>
          <p:nvPr>
            <p:ph type="subTitle" idx="1"/>
          </p:nvPr>
        </p:nvSpPr>
        <p:spPr>
          <a:xfrm>
            <a:off x="415600" y="3778833"/>
            <a:ext cx="11360941" cy="1056682"/>
          </a:xfrm>
          <a:prstGeom prst="rect">
            <a:avLst/>
          </a:prstGeom>
        </p:spPr>
        <p:txBody>
          <a:bodyPr spcFirstLastPara="1" wrap="square" lIns="113100" tIns="113100" rIns="113100" bIns="113100" anchor="t" anchorCtr="0">
            <a:normAutofit/>
          </a:bodyPr>
          <a:lstStyle>
            <a:lvl1pPr lvl="0" algn="ctr">
              <a:lnSpc>
                <a:spcPct val="100000"/>
              </a:lnSpc>
              <a:spcBef>
                <a:spcPts val="0"/>
              </a:spcBef>
              <a:spcAft>
                <a:spcPts val="0"/>
              </a:spcAft>
              <a:buSzPts val="3500"/>
              <a:buNone/>
              <a:defRPr sz="2386"/>
            </a:lvl1pPr>
            <a:lvl2pPr lvl="1" algn="ctr">
              <a:lnSpc>
                <a:spcPct val="100000"/>
              </a:lnSpc>
              <a:spcBef>
                <a:spcPts val="0"/>
              </a:spcBef>
              <a:spcAft>
                <a:spcPts val="0"/>
              </a:spcAft>
              <a:buSzPts val="3500"/>
              <a:buNone/>
              <a:defRPr sz="2386"/>
            </a:lvl2pPr>
            <a:lvl3pPr lvl="2" algn="ctr">
              <a:lnSpc>
                <a:spcPct val="100000"/>
              </a:lnSpc>
              <a:spcBef>
                <a:spcPts val="0"/>
              </a:spcBef>
              <a:spcAft>
                <a:spcPts val="0"/>
              </a:spcAft>
              <a:buSzPts val="3500"/>
              <a:buNone/>
              <a:defRPr sz="2386"/>
            </a:lvl3pPr>
            <a:lvl4pPr lvl="3" algn="ctr">
              <a:lnSpc>
                <a:spcPct val="100000"/>
              </a:lnSpc>
              <a:spcBef>
                <a:spcPts val="0"/>
              </a:spcBef>
              <a:spcAft>
                <a:spcPts val="0"/>
              </a:spcAft>
              <a:buSzPts val="3500"/>
              <a:buNone/>
              <a:defRPr sz="2386"/>
            </a:lvl4pPr>
            <a:lvl5pPr lvl="4" algn="ctr">
              <a:lnSpc>
                <a:spcPct val="100000"/>
              </a:lnSpc>
              <a:spcBef>
                <a:spcPts val="0"/>
              </a:spcBef>
              <a:spcAft>
                <a:spcPts val="0"/>
              </a:spcAft>
              <a:buSzPts val="3500"/>
              <a:buNone/>
              <a:defRPr sz="2386"/>
            </a:lvl5pPr>
            <a:lvl6pPr lvl="5" algn="ctr">
              <a:lnSpc>
                <a:spcPct val="100000"/>
              </a:lnSpc>
              <a:spcBef>
                <a:spcPts val="0"/>
              </a:spcBef>
              <a:spcAft>
                <a:spcPts val="0"/>
              </a:spcAft>
              <a:buSzPts val="3500"/>
              <a:buNone/>
              <a:defRPr sz="2386"/>
            </a:lvl6pPr>
            <a:lvl7pPr lvl="6" algn="ctr">
              <a:lnSpc>
                <a:spcPct val="100000"/>
              </a:lnSpc>
              <a:spcBef>
                <a:spcPts val="0"/>
              </a:spcBef>
              <a:spcAft>
                <a:spcPts val="0"/>
              </a:spcAft>
              <a:buSzPts val="3500"/>
              <a:buNone/>
              <a:defRPr sz="2386"/>
            </a:lvl7pPr>
            <a:lvl8pPr lvl="7" algn="ctr">
              <a:lnSpc>
                <a:spcPct val="100000"/>
              </a:lnSpc>
              <a:spcBef>
                <a:spcPts val="0"/>
              </a:spcBef>
              <a:spcAft>
                <a:spcPts val="0"/>
              </a:spcAft>
              <a:buSzPts val="3500"/>
              <a:buNone/>
              <a:defRPr sz="2386"/>
            </a:lvl8pPr>
            <a:lvl9pPr lvl="8" algn="ctr">
              <a:lnSpc>
                <a:spcPct val="100000"/>
              </a:lnSpc>
              <a:spcBef>
                <a:spcPts val="0"/>
              </a:spcBef>
              <a:spcAft>
                <a:spcPts val="0"/>
              </a:spcAft>
              <a:buSzPts val="3500"/>
              <a:buNone/>
              <a:defRPr sz="2386"/>
            </a:lvl9pPr>
          </a:lstStyle>
          <a:p>
            <a:endParaRPr/>
          </a:p>
        </p:txBody>
      </p:sp>
      <p:sp>
        <p:nvSpPr>
          <p:cNvPr id="12" name="Google Shape;12;p2"/>
          <p:cNvSpPr txBox="1">
            <a:spLocks noGrp="1"/>
          </p:cNvSpPr>
          <p:nvPr>
            <p:ph type="sldNum" idx="12"/>
          </p:nvPr>
        </p:nvSpPr>
        <p:spPr>
          <a:xfrm>
            <a:off x="11296610" y="6217623"/>
            <a:ext cx="731765" cy="524864"/>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1136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0"/>
            <a:ext cx="12192000" cy="1371600"/>
          </a:xfrm>
          <a:prstGeom prst="rect">
            <a:avLst/>
          </a:prstGeom>
          <a:solidFill>
            <a:srgbClr val="3A3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1" name="Google Shape;11;p13"/>
          <p:cNvSpPr/>
          <p:nvPr/>
        </p:nvSpPr>
        <p:spPr>
          <a:xfrm>
            <a:off x="0" y="1371600"/>
            <a:ext cx="12192000" cy="82183"/>
          </a:xfrm>
          <a:prstGeom prst="rect">
            <a:avLst/>
          </a:prstGeom>
          <a:solidFill>
            <a:srgbClr val="FF91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2" name="Google Shape;12;p13"/>
          <p:cNvSpPr/>
          <p:nvPr/>
        </p:nvSpPr>
        <p:spPr>
          <a:xfrm>
            <a:off x="0" y="1443006"/>
            <a:ext cx="12192000" cy="82183"/>
          </a:xfrm>
          <a:prstGeom prst="rect">
            <a:avLst/>
          </a:prstGeom>
          <a:solidFill>
            <a:srgbClr val="048A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3" name="Google Shape;13;p1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3"/>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rgbClr val="3A3D4B"/>
              </a:buClr>
              <a:buSzPts val="2400"/>
              <a:buFont typeface="Arial"/>
              <a:buChar char="•"/>
              <a:defRPr sz="2400" b="0" i="0" u="none" strike="noStrike" cap="none">
                <a:solidFill>
                  <a:srgbClr val="3A3D4B"/>
                </a:solidFill>
                <a:latin typeface="Calibri"/>
                <a:ea typeface="Calibri"/>
                <a:cs typeface="Calibri"/>
                <a:sym typeface="Calibri"/>
              </a:defRPr>
            </a:lvl1pPr>
            <a:lvl2pPr marL="914400" marR="0" lvl="1" indent="-355600" algn="l" rtl="0">
              <a:lnSpc>
                <a:spcPct val="90000"/>
              </a:lnSpc>
              <a:spcBef>
                <a:spcPts val="1000"/>
              </a:spcBef>
              <a:spcAft>
                <a:spcPts val="0"/>
              </a:spcAft>
              <a:buClr>
                <a:srgbClr val="FF914D"/>
              </a:buClr>
              <a:buSzPts val="20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4pPr>
            <a:lvl5pPr marL="2286000" marR="0" lvl="4"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5" name="Google Shape;15;p1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6" name="Google Shape;16;p1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7" name="Google Shape;17;p1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6" r:id="rId6"/>
    <p:sldLayoutId id="2147483657" r:id="rId7"/>
    <p:sldLayoutId id="2147483658" r:id="rId8"/>
    <p:sldLayoutId id="2147483660" r:id="rId9"/>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mailto:Katalina.Gallegos@ped.nm.gov" TargetMode="External"/><Relationship Id="rId13" Type="http://schemas.openxmlformats.org/officeDocument/2006/relationships/hyperlink" Target="mailto:Corrine.Romero3@ped.nm.gov" TargetMode="External"/><Relationship Id="rId18" Type="http://schemas.openxmlformats.org/officeDocument/2006/relationships/hyperlink" Target="https://acrobat.adobe.com/link/track?uri=urn:aaid:scds:US:5b0e2f11-d0ae-3e94-b95a-63a2ff1fb269" TargetMode="External"/><Relationship Id="rId3" Type="http://schemas.openxmlformats.org/officeDocument/2006/relationships/hyperlink" Target="mailto:Margaret.Cage@ped.nm.gov" TargetMode="External"/><Relationship Id="rId7" Type="http://schemas.openxmlformats.org/officeDocument/2006/relationships/hyperlink" Target="mailto:Michael.Gadomski@ped.nm.gov" TargetMode="External"/><Relationship Id="rId12" Type="http://schemas.openxmlformats.org/officeDocument/2006/relationships/hyperlink" Target="mailto:Catherine.Quick@ped.nm.gov" TargetMode="External"/><Relationship Id="rId17" Type="http://schemas.openxmlformats.org/officeDocument/2006/relationships/hyperlink" Target="https://webnew.ped.state.nm.us/bureaus/special-education/parent-portal/" TargetMode="External"/><Relationship Id="rId2" Type="http://schemas.openxmlformats.org/officeDocument/2006/relationships/notesSlide" Target="../notesSlides/notesSlide10.xml"/><Relationship Id="rId16" Type="http://schemas.openxmlformats.org/officeDocument/2006/relationships/hyperlink" Target="mailto:ria.gill@ped.nm.gov" TargetMode="External"/><Relationship Id="rId1" Type="http://schemas.openxmlformats.org/officeDocument/2006/relationships/slideLayout" Target="../slideLayouts/slideLayout2.xml"/><Relationship Id="rId6" Type="http://schemas.openxmlformats.org/officeDocument/2006/relationships/hyperlink" Target="mailto:Elizabeth.Cassel@ped.nm.gov" TargetMode="External"/><Relationship Id="rId11" Type="http://schemas.openxmlformats.org/officeDocument/2006/relationships/hyperlink" Target="mailto:Lorie.Pacheco@ped.nm.gov" TargetMode="External"/><Relationship Id="rId5" Type="http://schemas.openxmlformats.org/officeDocument/2006/relationships/hyperlink" Target="mailto:Miguel.Lozano@ped.nm.gov" TargetMode="External"/><Relationship Id="rId15" Type="http://schemas.openxmlformats.org/officeDocument/2006/relationships/hyperlink" Target="mailto:Matthew.Tomicek@ped.nm.gov" TargetMode="External"/><Relationship Id="rId10" Type="http://schemas.openxmlformats.org/officeDocument/2006/relationships/hyperlink" Target="mailto:Sharyn.Perea@ped.nm.gov" TargetMode="External"/><Relationship Id="rId19" Type="http://schemas.openxmlformats.org/officeDocument/2006/relationships/hyperlink" Target="mailto:ose.support@ped.nm.gov" TargetMode="External"/><Relationship Id="rId4" Type="http://schemas.openxmlformats.org/officeDocument/2006/relationships/hyperlink" Target="mailto:Tyre.Jenkins@ped.nm.gov" TargetMode="External"/><Relationship Id="rId9" Type="http://schemas.openxmlformats.org/officeDocument/2006/relationships/hyperlink" Target="mailto:Charlene.Marcotte@ped.nm.gov" TargetMode="External"/><Relationship Id="rId14" Type="http://schemas.openxmlformats.org/officeDocument/2006/relationships/hyperlink" Target="mailto:Liz.Schweiger@ped.nm.gov"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teams.microsoft.com/l/meetup-join/19%3ameeting_NzBmMjFmZTEtMGJlMS00OGI0LWFiMjEtYTkwMWU3ZWMyMTQ5%40thread.v2/0?context=%7b%22Tid%22%3a%2204aa6bf4-d436-426f-bfa4-04b7a70e60ff%22%2c%22Oid%22%3a%2232632cd6-c6de-4076-a7bf-44d06389e1e4%22%7d"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tel:+15053124308,,779020632# "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peoplematters.in/article/employee-engagement/reimagining-onboarding-experience-during-lockdown-indiafirst-life-insurance-case-study-25377" TargetMode="External"/><Relationship Id="rId5" Type="http://schemas.openxmlformats.org/officeDocument/2006/relationships/image" Target="../media/image9.jpg"/><Relationship Id="rId4" Type="http://schemas.openxmlformats.org/officeDocument/2006/relationships/hyperlink" Target="https://pinoycadcoin.blogspot.com/2014/01/revit-structure-tool-to-success.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spreadsheets/d/1C_p651y1LNvd3wrnm6m_UQp-hshdcNRHlZYGOeQeFBg/edit?invite=CMHDqbAO#gid=107900150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ebed.ped.state.nm.us/sites/IDEAB/ExcessCosts/SitePages/Home.aspx"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pngall.com/coming-soon-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341949" y="79675"/>
            <a:ext cx="6919500" cy="270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A3D4B"/>
              </a:buClr>
              <a:buSzPts val="5400"/>
              <a:buFont typeface="Calibri"/>
              <a:buNone/>
            </a:pPr>
            <a:r>
              <a:rPr lang="en-US" sz="4700" b="1" dirty="0">
                <a:latin typeface="Daytona Condensed Light" panose="020F0502020204030204" pitchFamily="34" charset="0"/>
              </a:rPr>
              <a:t>Office Hours</a:t>
            </a:r>
            <a:endParaRPr sz="3300" b="1" dirty="0">
              <a:latin typeface="Daytona Condensed Light" panose="020F0502020204030204" pitchFamily="34" charset="0"/>
            </a:endParaRPr>
          </a:p>
        </p:txBody>
      </p:sp>
      <p:sp>
        <p:nvSpPr>
          <p:cNvPr id="104" name="Google Shape;104;p1"/>
          <p:cNvSpPr txBox="1">
            <a:spLocks noGrp="1"/>
          </p:cNvSpPr>
          <p:nvPr>
            <p:ph type="subTitle" idx="1"/>
          </p:nvPr>
        </p:nvSpPr>
        <p:spPr>
          <a:xfrm>
            <a:off x="693325" y="4075325"/>
            <a:ext cx="5674352" cy="1219346"/>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SzPts val="2400"/>
              <a:buNone/>
            </a:pPr>
            <a:r>
              <a:rPr lang="en-US" sz="2600" dirty="0">
                <a:solidFill>
                  <a:schemeClr val="dk2"/>
                </a:solidFill>
              </a:rPr>
              <a:t>Dr. Margaret Cage</a:t>
            </a:r>
          </a:p>
          <a:p>
            <a:pPr marL="0" lvl="0" indent="0" algn="l" rtl="0">
              <a:lnSpc>
                <a:spcPct val="70000"/>
              </a:lnSpc>
              <a:spcBef>
                <a:spcPts val="0"/>
              </a:spcBef>
              <a:spcAft>
                <a:spcPts val="0"/>
              </a:spcAft>
              <a:buSzPts val="2400"/>
              <a:buNone/>
            </a:pPr>
            <a:r>
              <a:rPr lang="en-US" sz="2600" dirty="0">
                <a:solidFill>
                  <a:schemeClr val="dk2"/>
                </a:solidFill>
              </a:rPr>
              <a:t>State Director</a:t>
            </a:r>
          </a:p>
          <a:p>
            <a:pPr marL="0" lvl="0" indent="0" algn="l" rtl="0">
              <a:lnSpc>
                <a:spcPct val="70000"/>
              </a:lnSpc>
              <a:spcBef>
                <a:spcPts val="0"/>
              </a:spcBef>
              <a:spcAft>
                <a:spcPts val="0"/>
              </a:spcAft>
              <a:buSzPts val="2400"/>
              <a:buNone/>
            </a:pPr>
            <a:r>
              <a:rPr lang="en-US" sz="2600" dirty="0">
                <a:solidFill>
                  <a:schemeClr val="dk2"/>
                </a:solidFill>
              </a:rPr>
              <a:t>The Office of Special Education </a:t>
            </a:r>
            <a:endParaRPr dirty="0"/>
          </a:p>
        </p:txBody>
      </p:sp>
      <p:pic>
        <p:nvPicPr>
          <p:cNvPr id="105" name="Google Shape;105;p1"/>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06" name="Google Shape;106;p1"/>
          <p:cNvSpPr/>
          <p:nvPr/>
        </p:nvSpPr>
        <p:spPr>
          <a:xfrm>
            <a:off x="693325" y="6127136"/>
            <a:ext cx="62167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a:solidFill>
                  <a:srgbClr val="048A81"/>
                </a:solidFill>
                <a:latin typeface="Calibri"/>
                <a:ea typeface="Calibri"/>
                <a:cs typeface="Calibri"/>
                <a:sym typeface="Calibri"/>
              </a:rPr>
              <a:t>Investing for tomorrow, delivering today. </a:t>
            </a:r>
            <a:endParaRPr sz="1200" b="0" i="0" u="none" strike="noStrike" cap="none">
              <a:solidFill>
                <a:srgbClr val="000000"/>
              </a:solidFill>
              <a:latin typeface="Arial"/>
              <a:ea typeface="Arial"/>
              <a:cs typeface="Arial"/>
              <a:sym typeface="Arial"/>
            </a:endParaRPr>
          </a:p>
        </p:txBody>
      </p:sp>
      <p:sp>
        <p:nvSpPr>
          <p:cNvPr id="107" name="Google Shape;107;p1"/>
          <p:cNvSpPr txBox="1"/>
          <p:nvPr/>
        </p:nvSpPr>
        <p:spPr>
          <a:xfrm>
            <a:off x="693325" y="5521825"/>
            <a:ext cx="4554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1" u="none" strike="noStrike" cap="none" dirty="0">
                <a:solidFill>
                  <a:srgbClr val="000000"/>
                </a:solidFill>
                <a:latin typeface="Calibri"/>
                <a:ea typeface="Calibri"/>
                <a:cs typeface="Calibri"/>
                <a:sym typeface="Calibri"/>
              </a:rPr>
              <a:t>April 16, 2024</a:t>
            </a:r>
            <a:endParaRPr sz="2000" b="0" i="1" u="none" strike="noStrike" cap="none" dirty="0">
              <a:solidFill>
                <a:srgbClr val="000000"/>
              </a:solidFill>
              <a:latin typeface="Calibri"/>
              <a:ea typeface="Calibri"/>
              <a:cs typeface="Calibri"/>
              <a:sym typeface="Calibri"/>
            </a:endParaRPr>
          </a:p>
        </p:txBody>
      </p:sp>
      <p:sp>
        <p:nvSpPr>
          <p:cNvPr id="108" name="Google Shape;108;p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C7B995-2176-FC63-14AF-DAA6C9D52344}"/>
              </a:ext>
            </a:extLst>
          </p:cNvPr>
          <p:cNvSpPr>
            <a:spLocks noGrp="1"/>
          </p:cNvSpPr>
          <p:nvPr>
            <p:ph type="body" idx="1"/>
          </p:nvPr>
        </p:nvSpPr>
        <p:spPr>
          <a:xfrm>
            <a:off x="7825852" y="1516638"/>
            <a:ext cx="4101114" cy="1257578"/>
          </a:xfrm>
          <a:solidFill>
            <a:srgbClr val="048A81"/>
          </a:solidFill>
          <a:effectLst>
            <a:outerShdw blurRad="50800" dist="38100" dir="2700000" algn="tl" rotWithShape="0">
              <a:prstClr val="black">
                <a:alpha val="40000"/>
              </a:prstClr>
            </a:outerShdw>
          </a:effectLst>
        </p:spPr>
        <p:txBody>
          <a:bodyPr/>
          <a:lstStyle/>
          <a:p>
            <a:pPr marL="114300" indent="0" algn="ctr">
              <a:buNone/>
            </a:pPr>
            <a:r>
              <a:rPr lang="en-US" dirty="0">
                <a:solidFill>
                  <a:schemeClr val="bg2"/>
                </a:solidFill>
              </a:rPr>
              <a:t>OSE Parent Portal </a:t>
            </a:r>
          </a:p>
        </p:txBody>
      </p:sp>
      <p:sp>
        <p:nvSpPr>
          <p:cNvPr id="4" name="Slide Number Placeholder 3">
            <a:extLst>
              <a:ext uri="{FF2B5EF4-FFF2-40B4-BE49-F238E27FC236}">
                <a16:creationId xmlns:a16="http://schemas.microsoft.com/office/drawing/2014/main" id="{8EC36226-9E93-BD07-B2FD-B3E588E75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graphicFrame>
        <p:nvGraphicFramePr>
          <p:cNvPr id="8" name="Table 7">
            <a:extLst>
              <a:ext uri="{FF2B5EF4-FFF2-40B4-BE49-F238E27FC236}">
                <a16:creationId xmlns:a16="http://schemas.microsoft.com/office/drawing/2014/main" id="{67FE4DDA-CFBB-395A-132A-82124EFE524C}"/>
              </a:ext>
            </a:extLst>
          </p:cNvPr>
          <p:cNvGraphicFramePr>
            <a:graphicFrameLocks noGrp="1"/>
          </p:cNvGraphicFramePr>
          <p:nvPr>
            <p:extLst>
              <p:ext uri="{D42A27DB-BD31-4B8C-83A1-F6EECF244321}">
                <p14:modId xmlns:p14="http://schemas.microsoft.com/office/powerpoint/2010/main" val="84027699"/>
              </p:ext>
            </p:extLst>
          </p:nvPr>
        </p:nvGraphicFramePr>
        <p:xfrm>
          <a:off x="0" y="-14812"/>
          <a:ext cx="7211833" cy="6872812"/>
        </p:xfrm>
        <a:graphic>
          <a:graphicData uri="http://schemas.openxmlformats.org/drawingml/2006/table">
            <a:tbl>
              <a:tblPr firstRow="1" firstCol="1" bandRow="1">
                <a:tableStyleId>{5C22544A-7EE6-4342-B048-85BDC9FD1C3A}</a:tableStyleId>
              </a:tblPr>
              <a:tblGrid>
                <a:gridCol w="1857037">
                  <a:extLst>
                    <a:ext uri="{9D8B030D-6E8A-4147-A177-3AD203B41FA5}">
                      <a16:colId xmlns:a16="http://schemas.microsoft.com/office/drawing/2014/main" val="3470670932"/>
                    </a:ext>
                  </a:extLst>
                </a:gridCol>
                <a:gridCol w="3497759">
                  <a:extLst>
                    <a:ext uri="{9D8B030D-6E8A-4147-A177-3AD203B41FA5}">
                      <a16:colId xmlns:a16="http://schemas.microsoft.com/office/drawing/2014/main" val="956122779"/>
                    </a:ext>
                  </a:extLst>
                </a:gridCol>
                <a:gridCol w="1857037">
                  <a:extLst>
                    <a:ext uri="{9D8B030D-6E8A-4147-A177-3AD203B41FA5}">
                      <a16:colId xmlns:a16="http://schemas.microsoft.com/office/drawing/2014/main" val="3979335520"/>
                    </a:ext>
                  </a:extLst>
                </a:gridCol>
              </a:tblGrid>
              <a:tr h="230233">
                <a:tc>
                  <a:txBody>
                    <a:bodyPr/>
                    <a:lstStyle/>
                    <a:p>
                      <a:pPr marL="0" marR="0">
                        <a:lnSpc>
                          <a:spcPct val="107000"/>
                        </a:lnSpc>
                        <a:spcBef>
                          <a:spcPts val="0"/>
                        </a:spcBef>
                        <a:spcAft>
                          <a:spcPts val="0"/>
                        </a:spcAft>
                      </a:pPr>
                      <a:r>
                        <a:rPr lang="en-US" sz="700" kern="100" dirty="0">
                          <a:effectLst/>
                          <a:latin typeface="Aptos" panose="020B0004020202020204" pitchFamily="34" charset="0"/>
                          <a:ea typeface="Aptos" panose="020B0004020202020204" pitchFamily="34" charset="0"/>
                          <a:cs typeface="Times New Roman" panose="02020603050405020304" pitchFamily="18" charset="0"/>
                        </a:rPr>
                        <a:t>CONTACT LIST</a:t>
                      </a:r>
                    </a:p>
                  </a:txBody>
                  <a:tcPr marL="95234" marR="95234" marT="95234" marB="95234" anchor="ctr">
                    <a:solidFill>
                      <a:srgbClr val="3A3D4B"/>
                    </a:solidFill>
                  </a:tcPr>
                </a:tc>
                <a:tc>
                  <a:txBody>
                    <a:bodyPr/>
                    <a:lstStyle/>
                    <a:p>
                      <a:pPr marL="0" marR="0">
                        <a:lnSpc>
                          <a:spcPct val="107000"/>
                        </a:lnSpc>
                        <a:spcBef>
                          <a:spcPts val="0"/>
                        </a:spcBef>
                        <a:spcAft>
                          <a:spcPts val="0"/>
                        </a:spcAft>
                      </a:pPr>
                      <a:r>
                        <a:rPr lang="en-US" sz="700" kern="0" dirty="0">
                          <a:effectLst/>
                        </a:rPr>
                        <a:t>E-MAIL</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95234" marB="95234" anchor="ctr">
                    <a:solidFill>
                      <a:srgbClr val="3A3D4B"/>
                    </a:solidFill>
                  </a:tcPr>
                </a:tc>
                <a:tc>
                  <a:txBody>
                    <a:bodyPr/>
                    <a:lstStyle/>
                    <a:p>
                      <a:pPr marL="0" marR="0">
                        <a:lnSpc>
                          <a:spcPct val="107000"/>
                        </a:lnSpc>
                        <a:spcBef>
                          <a:spcPts val="0"/>
                        </a:spcBef>
                        <a:spcAft>
                          <a:spcPts val="0"/>
                        </a:spcAft>
                      </a:pPr>
                      <a:r>
                        <a:rPr lang="en-US" sz="700" kern="0" dirty="0">
                          <a:effectLst/>
                        </a:rPr>
                        <a:t>TITLE</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95234" marB="95234" anchor="ctr">
                    <a:solidFill>
                      <a:srgbClr val="3A3D4B"/>
                    </a:solidFill>
                  </a:tcPr>
                </a:tc>
                <a:extLst>
                  <a:ext uri="{0D108BD9-81ED-4DB2-BD59-A6C34878D82A}">
                    <a16:rowId xmlns:a16="http://schemas.microsoft.com/office/drawing/2014/main" val="1989675318"/>
                  </a:ext>
                </a:extLst>
              </a:tr>
              <a:tr h="315120">
                <a:tc>
                  <a:txBody>
                    <a:bodyPr/>
                    <a:lstStyle/>
                    <a:p>
                      <a:pPr marL="0" marR="0">
                        <a:lnSpc>
                          <a:spcPct val="107000"/>
                        </a:lnSpc>
                        <a:spcBef>
                          <a:spcPts val="0"/>
                        </a:spcBef>
                        <a:spcAft>
                          <a:spcPts val="0"/>
                        </a:spcAft>
                      </a:pPr>
                      <a:r>
                        <a:rPr lang="en-US" sz="700" kern="0" dirty="0">
                          <a:effectLst/>
                        </a:rPr>
                        <a:t>Cage, Margaret</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0" dirty="0">
                          <a:solidFill>
                            <a:schemeClr val="bg2"/>
                          </a:solidFill>
                          <a:effectLst/>
                          <a:hlinkClick r:id="rId3">
                            <a:extLst>
                              <a:ext uri="{A12FA001-AC4F-418D-AE19-62706E023703}">
                                <ahyp:hlinkClr xmlns:ahyp="http://schemas.microsoft.com/office/drawing/2018/hyperlinkcolor" val="tx"/>
                              </a:ext>
                            </a:extLst>
                          </a:hlinkClick>
                        </a:rPr>
                        <a:t>Margaret.Cage@ped.nm.gov</a:t>
                      </a:r>
                      <a:endParaRPr lang="en-US" sz="7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700" kern="0" dirty="0">
                          <a:effectLst/>
                        </a:rPr>
                        <a:t>Director of Special Education</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3718685198"/>
                  </a:ext>
                </a:extLst>
              </a:tr>
              <a:tr h="320465">
                <a:tc>
                  <a:txBody>
                    <a:bodyPr/>
                    <a:lstStyle/>
                    <a:p>
                      <a:pPr marL="0" marR="0">
                        <a:lnSpc>
                          <a:spcPct val="107000"/>
                        </a:lnSpc>
                        <a:spcBef>
                          <a:spcPts val="0"/>
                        </a:spcBef>
                        <a:spcAft>
                          <a:spcPts val="0"/>
                        </a:spcAft>
                      </a:pPr>
                      <a:r>
                        <a:rPr lang="en-US" sz="700" kern="0" dirty="0">
                          <a:effectLst/>
                        </a:rPr>
                        <a:t>Dr. Jenkins, Tyre’</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0" dirty="0">
                          <a:solidFill>
                            <a:schemeClr val="bg2"/>
                          </a:solidFill>
                          <a:effectLst/>
                          <a:hlinkClick r:id="rId4">
                            <a:extLst>
                              <a:ext uri="{A12FA001-AC4F-418D-AE19-62706E023703}">
                                <ahyp:hlinkClr xmlns:ahyp="http://schemas.microsoft.com/office/drawing/2018/hyperlinkcolor" val="tx"/>
                              </a:ext>
                            </a:extLst>
                          </a:hlinkClick>
                        </a:rPr>
                        <a:t>Tyre.Jenkins@ped.nm.gov</a:t>
                      </a:r>
                      <a:endParaRPr lang="en-US" sz="7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700" kern="0" dirty="0">
                          <a:effectLst/>
                        </a:rPr>
                        <a:t>Deputy Director, Office of Special Education</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2717637208"/>
                  </a:ext>
                </a:extLst>
              </a:tr>
              <a:tr h="309348">
                <a:tc>
                  <a:txBody>
                    <a:bodyPr/>
                    <a:lstStyle/>
                    <a:p>
                      <a:pPr marL="0" marR="0">
                        <a:lnSpc>
                          <a:spcPct val="107000"/>
                        </a:lnSpc>
                        <a:spcBef>
                          <a:spcPts val="0"/>
                        </a:spcBef>
                        <a:spcAft>
                          <a:spcPts val="0"/>
                        </a:spcAft>
                      </a:pPr>
                      <a:r>
                        <a:rPr lang="en-US" sz="700" kern="0" dirty="0">
                          <a:solidFill>
                            <a:schemeClr val="bg1"/>
                          </a:solidFill>
                          <a:effectLst/>
                        </a:rPr>
                        <a:t>Lozano, Miguel</a:t>
                      </a:r>
                      <a:endParaRPr lang="en-US" sz="7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0" dirty="0">
                          <a:solidFill>
                            <a:schemeClr val="bg2"/>
                          </a:solidFill>
                          <a:effectLst/>
                          <a:hlinkClick r:id="rId5">
                            <a:extLst>
                              <a:ext uri="{A12FA001-AC4F-418D-AE19-62706E023703}">
                                <ahyp:hlinkClr xmlns:ahyp="http://schemas.microsoft.com/office/drawing/2018/hyperlinkcolor" val="tx"/>
                              </a:ext>
                            </a:extLst>
                          </a:hlinkClick>
                        </a:rPr>
                        <a:t>Miguel.Lozano@ped.nm.gov</a:t>
                      </a:r>
                      <a:endParaRPr lang="en-US" sz="7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CCE6E9"/>
                    </a:solidFill>
                  </a:tcPr>
                </a:tc>
                <a:tc>
                  <a:txBody>
                    <a:bodyPr/>
                    <a:lstStyle/>
                    <a:p>
                      <a:pPr marL="0" marR="0">
                        <a:lnSpc>
                          <a:spcPct val="107000"/>
                        </a:lnSpc>
                        <a:spcBef>
                          <a:spcPts val="0"/>
                        </a:spcBef>
                        <a:spcAft>
                          <a:spcPts val="0"/>
                        </a:spcAft>
                      </a:pPr>
                      <a:r>
                        <a:rPr lang="en-US" sz="700" kern="0" dirty="0">
                          <a:effectLst/>
                        </a:rPr>
                        <a:t>Chief Counsel</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CCE6E9"/>
                    </a:solidFill>
                  </a:tcPr>
                </a:tc>
                <a:extLst>
                  <a:ext uri="{0D108BD9-81ED-4DB2-BD59-A6C34878D82A}">
                    <a16:rowId xmlns:a16="http://schemas.microsoft.com/office/drawing/2014/main" val="1288684168"/>
                  </a:ext>
                </a:extLst>
              </a:tr>
              <a:tr h="435274">
                <a:tc>
                  <a:txBody>
                    <a:bodyPr/>
                    <a:lstStyle/>
                    <a:p>
                      <a:pPr marL="0" marR="0">
                        <a:lnSpc>
                          <a:spcPct val="107000"/>
                        </a:lnSpc>
                        <a:spcBef>
                          <a:spcPts val="0"/>
                        </a:spcBef>
                        <a:spcAft>
                          <a:spcPts val="0"/>
                        </a:spcAft>
                      </a:pPr>
                      <a:r>
                        <a:rPr lang="en-US" sz="700" kern="0" dirty="0">
                          <a:solidFill>
                            <a:schemeClr val="bg1"/>
                          </a:solidFill>
                          <a:effectLst/>
                        </a:rPr>
                        <a:t>Cassel, Elizabeth</a:t>
                      </a:r>
                      <a:endParaRPr lang="en-US" sz="7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0" dirty="0">
                          <a:solidFill>
                            <a:schemeClr val="bg2"/>
                          </a:solidFill>
                          <a:effectLst/>
                          <a:hlinkClick r:id="rId6">
                            <a:extLst>
                              <a:ext uri="{A12FA001-AC4F-418D-AE19-62706E023703}">
                                <ahyp:hlinkClr xmlns:ahyp="http://schemas.microsoft.com/office/drawing/2018/hyperlinkcolor" val="tx"/>
                              </a:ext>
                            </a:extLst>
                          </a:hlinkClick>
                        </a:rPr>
                        <a:t>Elizabeth.Cassel@ped.nm.gov</a:t>
                      </a:r>
                      <a:endParaRPr lang="en-US" sz="7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tc>
                  <a:txBody>
                    <a:bodyPr/>
                    <a:lstStyle/>
                    <a:p>
                      <a:pPr marL="0" marR="0">
                        <a:lnSpc>
                          <a:spcPct val="107000"/>
                        </a:lnSpc>
                        <a:spcBef>
                          <a:spcPts val="0"/>
                        </a:spcBef>
                        <a:spcAft>
                          <a:spcPts val="0"/>
                        </a:spcAft>
                      </a:pPr>
                      <a:r>
                        <a:rPr lang="en-US" sz="700" kern="0" dirty="0">
                          <a:effectLst/>
                        </a:rPr>
                        <a:t>Education Administrator,</a:t>
                      </a:r>
                      <a:br>
                        <a:rPr lang="en-US" sz="700" kern="0" dirty="0">
                          <a:effectLst/>
                        </a:rPr>
                      </a:br>
                      <a:r>
                        <a:rPr lang="en-US" sz="700" kern="0" dirty="0">
                          <a:effectLst/>
                        </a:rPr>
                        <a:t>Parent and Community Liaison,</a:t>
                      </a:r>
                      <a:br>
                        <a:rPr lang="en-US" sz="700" kern="0" dirty="0">
                          <a:effectLst/>
                        </a:rPr>
                      </a:br>
                      <a:r>
                        <a:rPr lang="en-US" sz="700" kern="0" dirty="0">
                          <a:effectLst/>
                        </a:rPr>
                        <a:t>Complaints and CAPS</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extLst>
                  <a:ext uri="{0D108BD9-81ED-4DB2-BD59-A6C34878D82A}">
                    <a16:rowId xmlns:a16="http://schemas.microsoft.com/office/drawing/2014/main" val="3840681843"/>
                  </a:ext>
                </a:extLst>
              </a:tr>
              <a:tr h="239913">
                <a:tc>
                  <a:txBody>
                    <a:bodyPr/>
                    <a:lstStyle/>
                    <a:p>
                      <a:pPr marL="0" marR="0">
                        <a:lnSpc>
                          <a:spcPct val="107000"/>
                        </a:lnSpc>
                        <a:spcBef>
                          <a:spcPts val="0"/>
                        </a:spcBef>
                        <a:spcAft>
                          <a:spcPts val="0"/>
                        </a:spcAft>
                      </a:pPr>
                      <a:r>
                        <a:rPr lang="en-US" sz="700" kern="0" dirty="0">
                          <a:effectLst/>
                        </a:rPr>
                        <a:t>Cordova, Trudy</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0" dirty="0">
                          <a:solidFill>
                            <a:schemeClr val="bg2"/>
                          </a:solidFill>
                          <a:effectLst/>
                          <a:hlinkClick r:id="rId6">
                            <a:extLst>
                              <a:ext uri="{A12FA001-AC4F-418D-AE19-62706E023703}">
                                <ahyp:hlinkClr xmlns:ahyp="http://schemas.microsoft.com/office/drawing/2018/hyperlinkcolor" val="tx"/>
                              </a:ext>
                            </a:extLst>
                          </a:hlinkClick>
                        </a:rPr>
                        <a:t>Elizabeth.Cassel@ped.nm.gov</a:t>
                      </a:r>
                      <a:endParaRPr lang="en-US" sz="7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700" kern="0">
                          <a:effectLst/>
                        </a:rPr>
                        <a:t>Education Administrator</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2909043988"/>
                  </a:ext>
                </a:extLst>
              </a:tr>
              <a:tr h="239913">
                <a:tc>
                  <a:txBody>
                    <a:bodyPr/>
                    <a:lstStyle/>
                    <a:p>
                      <a:pPr marL="0" marR="0">
                        <a:lnSpc>
                          <a:spcPct val="107000"/>
                        </a:lnSpc>
                        <a:spcBef>
                          <a:spcPts val="0"/>
                        </a:spcBef>
                        <a:spcAft>
                          <a:spcPts val="0"/>
                        </a:spcAft>
                      </a:pPr>
                      <a:r>
                        <a:rPr lang="en-US" sz="700" kern="0">
                          <a:effectLst/>
                        </a:rPr>
                        <a:t>Gadomski, Michael</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0" dirty="0">
                          <a:solidFill>
                            <a:schemeClr val="bg2"/>
                          </a:solidFill>
                          <a:effectLst/>
                          <a:hlinkClick r:id="rId7">
                            <a:extLst>
                              <a:ext uri="{A12FA001-AC4F-418D-AE19-62706E023703}">
                                <ahyp:hlinkClr xmlns:ahyp="http://schemas.microsoft.com/office/drawing/2018/hyperlinkcolor" val="tx"/>
                              </a:ext>
                            </a:extLst>
                          </a:hlinkClick>
                        </a:rPr>
                        <a:t>Michael.Gadomski@ped.nm.gov</a:t>
                      </a:r>
                      <a:endParaRPr lang="en-US" sz="7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700" kern="0">
                          <a:effectLst/>
                        </a:rPr>
                        <a:t>Assistant General Counsel</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2065726430"/>
                  </a:ext>
                </a:extLst>
              </a:tr>
              <a:tr h="239913">
                <a:tc>
                  <a:txBody>
                    <a:bodyPr/>
                    <a:lstStyle/>
                    <a:p>
                      <a:pPr marL="0" marR="0">
                        <a:lnSpc>
                          <a:spcPct val="107000"/>
                        </a:lnSpc>
                        <a:spcBef>
                          <a:spcPts val="0"/>
                        </a:spcBef>
                        <a:spcAft>
                          <a:spcPts val="0"/>
                        </a:spcAft>
                      </a:pPr>
                      <a:r>
                        <a:rPr lang="en-US" sz="700" kern="0" dirty="0">
                          <a:effectLst/>
                        </a:rPr>
                        <a:t>Gallegos, Katalina</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0" dirty="0">
                          <a:solidFill>
                            <a:schemeClr val="bg2"/>
                          </a:solidFill>
                          <a:effectLst/>
                          <a:hlinkClick r:id="rId8">
                            <a:extLst>
                              <a:ext uri="{A12FA001-AC4F-418D-AE19-62706E023703}">
                                <ahyp:hlinkClr xmlns:ahyp="http://schemas.microsoft.com/office/drawing/2018/hyperlinkcolor" val="tx"/>
                              </a:ext>
                            </a:extLst>
                          </a:hlinkClick>
                        </a:rPr>
                        <a:t>Katalina.Gallegos@ped.nm.gov</a:t>
                      </a:r>
                      <a:endParaRPr lang="en-US" sz="7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700" kern="0">
                          <a:effectLst/>
                        </a:rPr>
                        <a:t>Management Analyst</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3531372520"/>
                  </a:ext>
                </a:extLst>
              </a:tr>
              <a:tr h="389287">
                <a:tc>
                  <a:txBody>
                    <a:bodyPr/>
                    <a:lstStyle/>
                    <a:p>
                      <a:pPr marL="0" marR="0">
                        <a:lnSpc>
                          <a:spcPct val="107000"/>
                        </a:lnSpc>
                        <a:spcBef>
                          <a:spcPts val="0"/>
                        </a:spcBef>
                        <a:spcAft>
                          <a:spcPts val="0"/>
                        </a:spcAft>
                      </a:pPr>
                      <a:r>
                        <a:rPr lang="en-US" sz="700" kern="0" dirty="0">
                          <a:solidFill>
                            <a:schemeClr val="bg1"/>
                          </a:solidFill>
                          <a:effectLst/>
                        </a:rPr>
                        <a:t>Marcotte, Charlene</a:t>
                      </a:r>
                      <a:endParaRPr lang="en-US" sz="7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0" dirty="0">
                          <a:solidFill>
                            <a:schemeClr val="bg2"/>
                          </a:solidFill>
                          <a:effectLst/>
                          <a:hlinkClick r:id="rId9">
                            <a:extLst>
                              <a:ext uri="{A12FA001-AC4F-418D-AE19-62706E023703}">
                                <ahyp:hlinkClr xmlns:ahyp="http://schemas.microsoft.com/office/drawing/2018/hyperlinkcolor" val="tx"/>
                              </a:ext>
                            </a:extLst>
                          </a:hlinkClick>
                        </a:rPr>
                        <a:t>Charlene.Marcotte@ped.nm.gov</a:t>
                      </a:r>
                      <a:endParaRPr lang="en-US" sz="7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tc>
                  <a:txBody>
                    <a:bodyPr/>
                    <a:lstStyle/>
                    <a:p>
                      <a:pPr marL="0" marR="0">
                        <a:lnSpc>
                          <a:spcPct val="107000"/>
                        </a:lnSpc>
                        <a:spcBef>
                          <a:spcPts val="0"/>
                        </a:spcBef>
                        <a:spcAft>
                          <a:spcPts val="0"/>
                        </a:spcAft>
                      </a:pPr>
                      <a:r>
                        <a:rPr lang="en-US" sz="700" kern="0" dirty="0">
                          <a:effectLst/>
                        </a:rPr>
                        <a:t>Deputy Director of Finance and Data</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E7F3F4"/>
                    </a:solidFill>
                  </a:tcPr>
                </a:tc>
                <a:extLst>
                  <a:ext uri="{0D108BD9-81ED-4DB2-BD59-A6C34878D82A}">
                    <a16:rowId xmlns:a16="http://schemas.microsoft.com/office/drawing/2014/main" val="734473034"/>
                  </a:ext>
                </a:extLst>
              </a:tr>
              <a:tr h="241205">
                <a:tc>
                  <a:txBody>
                    <a:bodyPr/>
                    <a:lstStyle/>
                    <a:p>
                      <a:pPr marL="0" marR="0">
                        <a:lnSpc>
                          <a:spcPct val="107000"/>
                        </a:lnSpc>
                        <a:spcBef>
                          <a:spcPts val="0"/>
                        </a:spcBef>
                        <a:spcAft>
                          <a:spcPts val="0"/>
                        </a:spcAft>
                      </a:pPr>
                      <a:r>
                        <a:rPr lang="en-US" sz="700" kern="0" dirty="0">
                          <a:effectLst/>
                        </a:rPr>
                        <a:t>Perea, Sharyn</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0" dirty="0">
                          <a:solidFill>
                            <a:schemeClr val="bg2"/>
                          </a:solidFill>
                          <a:effectLst/>
                          <a:hlinkClick r:id="rId10">
                            <a:extLst>
                              <a:ext uri="{A12FA001-AC4F-418D-AE19-62706E023703}">
                                <ahyp:hlinkClr xmlns:ahyp="http://schemas.microsoft.com/office/drawing/2018/hyperlinkcolor" val="tx"/>
                              </a:ext>
                            </a:extLst>
                          </a:hlinkClick>
                        </a:rPr>
                        <a:t>Sharyn.Perea@ped.nm.gov</a:t>
                      </a:r>
                      <a:endParaRPr lang="en-US" sz="7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3756243404"/>
                  </a:ext>
                </a:extLst>
              </a:tr>
              <a:tr h="435274">
                <a:tc>
                  <a:txBody>
                    <a:bodyPr/>
                    <a:lstStyle/>
                    <a:p>
                      <a:pPr marL="0" marR="0">
                        <a:lnSpc>
                          <a:spcPct val="107000"/>
                        </a:lnSpc>
                        <a:spcBef>
                          <a:spcPts val="0"/>
                        </a:spcBef>
                        <a:spcAft>
                          <a:spcPts val="0"/>
                        </a:spcAft>
                      </a:pPr>
                      <a:r>
                        <a:rPr lang="en-US" sz="700" kern="0" dirty="0">
                          <a:effectLst/>
                        </a:rPr>
                        <a:t>Pacheco, Lorie</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0">
                          <a:solidFill>
                            <a:schemeClr val="bg2"/>
                          </a:solidFill>
                          <a:effectLst/>
                          <a:hlinkClick r:id="rId11">
                            <a:extLst>
                              <a:ext uri="{A12FA001-AC4F-418D-AE19-62706E023703}">
                                <ahyp:hlinkClr xmlns:ahyp="http://schemas.microsoft.com/office/drawing/2018/hyperlinkcolor" val="tx"/>
                              </a:ext>
                            </a:extLst>
                          </a:hlinkClick>
                        </a:rPr>
                        <a:t>Lorie.Pacheco@ped.nm.gov</a:t>
                      </a:r>
                      <a:endParaRPr lang="en-US" sz="700" kern="10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700" kern="0">
                          <a:effectLst/>
                        </a:rPr>
                        <a:t>General Supervision,</a:t>
                      </a:r>
                      <a:br>
                        <a:rPr lang="en-US" sz="700" kern="0">
                          <a:effectLst/>
                        </a:rPr>
                      </a:br>
                      <a:r>
                        <a:rPr lang="en-US" sz="700" kern="0">
                          <a:effectLst/>
                        </a:rPr>
                        <a:t>Low Incidence,</a:t>
                      </a:r>
                      <a:br>
                        <a:rPr lang="en-US" sz="700" kern="0">
                          <a:effectLst/>
                        </a:rPr>
                      </a:br>
                      <a:r>
                        <a:rPr lang="en-US" sz="700" kern="0">
                          <a:effectLst/>
                        </a:rPr>
                        <a:t>NIMAS/NIMAC</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1047041973"/>
                  </a:ext>
                </a:extLst>
              </a:tr>
              <a:tr h="435274">
                <a:tc>
                  <a:txBody>
                    <a:bodyPr/>
                    <a:lstStyle/>
                    <a:p>
                      <a:pPr marL="0" marR="0">
                        <a:lnSpc>
                          <a:spcPct val="107000"/>
                        </a:lnSpc>
                        <a:spcBef>
                          <a:spcPts val="0"/>
                        </a:spcBef>
                        <a:spcAft>
                          <a:spcPts val="0"/>
                        </a:spcAft>
                      </a:pPr>
                      <a:r>
                        <a:rPr lang="en-US" sz="700" kern="0" dirty="0">
                          <a:effectLst/>
                        </a:rPr>
                        <a:t>Quick, Catherine</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0" dirty="0">
                          <a:solidFill>
                            <a:schemeClr val="bg2"/>
                          </a:solidFill>
                          <a:effectLst/>
                          <a:hlinkClick r:id="rId12">
                            <a:extLst>
                              <a:ext uri="{A12FA001-AC4F-418D-AE19-62706E023703}">
                                <ahyp:hlinkClr xmlns:ahyp="http://schemas.microsoft.com/office/drawing/2018/hyperlinkcolor" val="tx"/>
                              </a:ext>
                            </a:extLst>
                          </a:hlinkClick>
                        </a:rPr>
                        <a:t>Catherine.Quick@ped.nm.gov</a:t>
                      </a:r>
                      <a:endParaRPr lang="en-US" sz="7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700" kern="0" dirty="0">
                          <a:effectLst/>
                        </a:rPr>
                        <a:t>General Supervision,</a:t>
                      </a:r>
                      <a:br>
                        <a:rPr lang="en-US" sz="700" kern="0" dirty="0">
                          <a:effectLst/>
                        </a:rPr>
                      </a:br>
                      <a:r>
                        <a:rPr lang="en-US" sz="700" kern="0" dirty="0">
                          <a:effectLst/>
                        </a:rPr>
                        <a:t>Section 619-Preschool,</a:t>
                      </a:r>
                      <a:br>
                        <a:rPr lang="en-US" sz="700" kern="0" dirty="0">
                          <a:effectLst/>
                        </a:rPr>
                      </a:br>
                      <a:r>
                        <a:rPr lang="en-US" sz="700" kern="0" dirty="0">
                          <a:effectLst/>
                        </a:rPr>
                        <a:t>Early Childhood Ed</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654190023"/>
                  </a:ext>
                </a:extLst>
              </a:tr>
              <a:tr h="389287">
                <a:tc>
                  <a:txBody>
                    <a:bodyPr/>
                    <a:lstStyle/>
                    <a:p>
                      <a:pPr marL="0" marR="0">
                        <a:lnSpc>
                          <a:spcPct val="107000"/>
                        </a:lnSpc>
                        <a:spcBef>
                          <a:spcPts val="0"/>
                        </a:spcBef>
                        <a:spcAft>
                          <a:spcPts val="0"/>
                        </a:spcAft>
                      </a:pPr>
                      <a:r>
                        <a:rPr lang="en-US" sz="700" kern="0" dirty="0">
                          <a:effectLst/>
                        </a:rPr>
                        <a:t>Romero, Corrine</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0">
                          <a:solidFill>
                            <a:schemeClr val="bg2"/>
                          </a:solidFill>
                          <a:effectLst/>
                          <a:hlinkClick r:id="rId13">
                            <a:extLst>
                              <a:ext uri="{A12FA001-AC4F-418D-AE19-62706E023703}">
                                <ahyp:hlinkClr xmlns:ahyp="http://schemas.microsoft.com/office/drawing/2018/hyperlinkcolor" val="tx"/>
                              </a:ext>
                            </a:extLst>
                          </a:hlinkClick>
                        </a:rPr>
                        <a:t>Corrine.Romero3@ped.nm.gov</a:t>
                      </a:r>
                      <a:endParaRPr lang="en-US" sz="700" kern="10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700" kern="0" dirty="0">
                          <a:effectLst/>
                        </a:rPr>
                        <a:t>General Supervision,</a:t>
                      </a:r>
                      <a:br>
                        <a:rPr lang="en-US" sz="700" kern="0" dirty="0">
                          <a:effectLst/>
                        </a:rPr>
                      </a:br>
                      <a:r>
                        <a:rPr lang="en-US" sz="700" kern="0" dirty="0">
                          <a:effectLst/>
                        </a:rPr>
                        <a:t>Differentiated Monitoring</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1191149833"/>
                  </a:ext>
                </a:extLst>
              </a:tr>
              <a:tr h="435274">
                <a:tc>
                  <a:txBody>
                    <a:bodyPr/>
                    <a:lstStyle/>
                    <a:p>
                      <a:pPr marL="0" marR="0">
                        <a:lnSpc>
                          <a:spcPct val="107000"/>
                        </a:lnSpc>
                        <a:spcBef>
                          <a:spcPts val="0"/>
                        </a:spcBef>
                        <a:spcAft>
                          <a:spcPts val="0"/>
                        </a:spcAft>
                      </a:pPr>
                      <a:r>
                        <a:rPr lang="en-US" sz="700" kern="0" dirty="0">
                          <a:effectLst/>
                        </a:rPr>
                        <a:t>Schweiger, Liz</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0" dirty="0">
                          <a:solidFill>
                            <a:schemeClr val="bg2"/>
                          </a:solidFill>
                          <a:effectLst/>
                          <a:hlinkClick r:id="rId14">
                            <a:extLst>
                              <a:ext uri="{A12FA001-AC4F-418D-AE19-62706E023703}">
                                <ahyp:hlinkClr xmlns:ahyp="http://schemas.microsoft.com/office/drawing/2018/hyperlinkcolor" val="tx"/>
                              </a:ext>
                            </a:extLst>
                          </a:hlinkClick>
                        </a:rPr>
                        <a:t>Liz.Schweiger@ped.nm.gov</a:t>
                      </a:r>
                      <a:endParaRPr lang="en-US" sz="7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700" kern="0">
                          <a:effectLst/>
                        </a:rPr>
                        <a:t>General Supervision,</a:t>
                      </a:r>
                      <a:br>
                        <a:rPr lang="en-US" sz="700" kern="0">
                          <a:effectLst/>
                        </a:rPr>
                      </a:br>
                      <a:r>
                        <a:rPr lang="en-US" sz="700" kern="0">
                          <a:effectLst/>
                        </a:rPr>
                        <a:t>Policies/Procedures,</a:t>
                      </a:r>
                      <a:br>
                        <a:rPr lang="en-US" sz="700" kern="0">
                          <a:effectLst/>
                        </a:rPr>
                      </a:br>
                      <a:r>
                        <a:rPr lang="en-US" sz="700" kern="0">
                          <a:effectLst/>
                        </a:rPr>
                        <a:t>Private Schools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377564907"/>
                  </a:ext>
                </a:extLst>
              </a:tr>
              <a:tr h="265495">
                <a:tc>
                  <a:txBody>
                    <a:bodyPr/>
                    <a:lstStyle/>
                    <a:p>
                      <a:pPr marL="0" marR="0">
                        <a:lnSpc>
                          <a:spcPct val="107000"/>
                        </a:lnSpc>
                        <a:spcBef>
                          <a:spcPts val="0"/>
                        </a:spcBef>
                        <a:spcAft>
                          <a:spcPts val="0"/>
                        </a:spcAft>
                      </a:pPr>
                      <a:r>
                        <a:rPr lang="en-US" sz="700" kern="0" dirty="0">
                          <a:effectLst/>
                        </a:rPr>
                        <a:t>Tomicek, Matthew</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0" dirty="0">
                          <a:solidFill>
                            <a:schemeClr val="bg2"/>
                          </a:solidFill>
                          <a:effectLst/>
                          <a:hlinkClick r:id="rId15">
                            <a:extLst>
                              <a:ext uri="{A12FA001-AC4F-418D-AE19-62706E023703}">
                                <ahyp:hlinkClr xmlns:ahyp="http://schemas.microsoft.com/office/drawing/2018/hyperlinkcolor" val="tx"/>
                              </a:ext>
                            </a:extLst>
                          </a:hlinkClick>
                        </a:rPr>
                        <a:t>Matthew.Tomicek@ped.nm.gov</a:t>
                      </a:r>
                      <a:endParaRPr lang="en-US" sz="7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tc>
                  <a:txBody>
                    <a:bodyPr/>
                    <a:lstStyle/>
                    <a:p>
                      <a:pPr marL="0" marR="0">
                        <a:lnSpc>
                          <a:spcPct val="107000"/>
                        </a:lnSpc>
                        <a:spcBef>
                          <a:spcPts val="0"/>
                        </a:spcBef>
                        <a:spcAft>
                          <a:spcPts val="0"/>
                        </a:spcAft>
                      </a:pPr>
                      <a:r>
                        <a:rPr lang="en-US" sz="700" kern="0">
                          <a:effectLst/>
                        </a:rPr>
                        <a:t>Data Analyst</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tc>
                <a:extLst>
                  <a:ext uri="{0D108BD9-81ED-4DB2-BD59-A6C34878D82A}">
                    <a16:rowId xmlns:a16="http://schemas.microsoft.com/office/drawing/2014/main" val="3523433891"/>
                  </a:ext>
                </a:extLst>
              </a:tr>
              <a:tr h="409556">
                <a:tc>
                  <a:txBody>
                    <a:bodyPr/>
                    <a:lstStyle/>
                    <a:p>
                      <a:pPr marL="0" marR="0">
                        <a:lnSpc>
                          <a:spcPct val="107000"/>
                        </a:lnSpc>
                        <a:spcBef>
                          <a:spcPts val="0"/>
                        </a:spcBef>
                        <a:spcAft>
                          <a:spcPts val="0"/>
                        </a:spcAft>
                      </a:pPr>
                      <a:r>
                        <a:rPr lang="en-US" sz="700" kern="0" dirty="0">
                          <a:solidFill>
                            <a:schemeClr val="bg1"/>
                          </a:solidFill>
                          <a:effectLst/>
                        </a:rPr>
                        <a:t>Gill, Ria</a:t>
                      </a:r>
                      <a:endParaRPr lang="en-US" sz="7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0" dirty="0">
                          <a:solidFill>
                            <a:schemeClr val="bg2"/>
                          </a:solidFill>
                          <a:effectLst/>
                          <a:hlinkClick r:id="rId16">
                            <a:extLst>
                              <a:ext uri="{A12FA001-AC4F-418D-AE19-62706E023703}">
                                <ahyp:hlinkClr xmlns:ahyp="http://schemas.microsoft.com/office/drawing/2018/hyperlinkcolor" val="tx"/>
                              </a:ext>
                            </a:extLst>
                          </a:hlinkClick>
                        </a:rPr>
                        <a:t>ria.gill@ped.nm.gov</a:t>
                      </a:r>
                      <a:endParaRPr lang="en-US" sz="7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CCE6E9"/>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700" dirty="0"/>
                        <a:t>Assistant Deputy Director, OSE</a:t>
                      </a:r>
                    </a:p>
                    <a:p>
                      <a:pPr marL="0" marR="0">
                        <a:lnSpc>
                          <a:spcPct val="107000"/>
                        </a:lnSpc>
                        <a:spcBef>
                          <a:spcPts val="0"/>
                        </a:spcBef>
                        <a:spcAft>
                          <a:spcPts val="0"/>
                        </a:spcAft>
                      </a:pP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34" marR="95234" marT="182880" marB="0" anchor="b">
                    <a:solidFill>
                      <a:srgbClr val="CCE6E9"/>
                    </a:solidFill>
                  </a:tcPr>
                </a:tc>
                <a:extLst>
                  <a:ext uri="{0D108BD9-81ED-4DB2-BD59-A6C34878D82A}">
                    <a16:rowId xmlns:a16="http://schemas.microsoft.com/office/drawing/2014/main" val="3696265419"/>
                  </a:ext>
                </a:extLst>
              </a:tr>
              <a:tr h="315940">
                <a:tc>
                  <a:txBody>
                    <a:bodyPr/>
                    <a:lstStyle/>
                    <a:p>
                      <a:pPr marL="0" marR="0">
                        <a:lnSpc>
                          <a:spcPct val="107000"/>
                        </a:lnSpc>
                        <a:spcBef>
                          <a:spcPts val="0"/>
                        </a:spcBef>
                        <a:spcAft>
                          <a:spcPts val="0"/>
                        </a:spcAft>
                      </a:pPr>
                      <a:r>
                        <a:rPr lang="en-US" sz="700" kern="100" dirty="0">
                          <a:effectLst/>
                          <a:latin typeface="Aptos" panose="020B0004020202020204" pitchFamily="34" charset="0"/>
                          <a:ea typeface="Aptos" panose="020B0004020202020204" pitchFamily="34" charset="0"/>
                          <a:cs typeface="Times New Roman" panose="02020603050405020304" pitchFamily="18" charset="0"/>
                        </a:rPr>
                        <a:t>Sellers, Kaylock </a:t>
                      </a: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100" dirty="0">
                          <a:solidFill>
                            <a:schemeClr val="bg2"/>
                          </a:solidFill>
                          <a:effectLst/>
                          <a:latin typeface="+mn-lt"/>
                          <a:ea typeface="Aptos" panose="020B0004020202020204" pitchFamily="34" charset="0"/>
                          <a:cs typeface="Times New Roman" panose="02020603050405020304" pitchFamily="18" charset="0"/>
                        </a:rPr>
                        <a:t>kaylock.sellers@ped.nm.gov</a:t>
                      </a:r>
                    </a:p>
                  </a:txBody>
                  <a:tcPr marL="95234" marR="95234" marT="47617" marB="47617" anchor="ctr"/>
                </a:tc>
                <a:tc>
                  <a:txBody>
                    <a:bodyPr/>
                    <a:lstStyle/>
                    <a:p>
                      <a:pPr marL="0" marR="0">
                        <a:lnSpc>
                          <a:spcPct val="107000"/>
                        </a:lnSpc>
                        <a:spcBef>
                          <a:spcPts val="0"/>
                        </a:spcBef>
                        <a:spcAft>
                          <a:spcPts val="0"/>
                        </a:spcAft>
                      </a:pPr>
                      <a:r>
                        <a:rPr lang="en-US" sz="700" kern="100" dirty="0">
                          <a:effectLst/>
                          <a:latin typeface="+mn-lt"/>
                          <a:ea typeface="Aptos" panose="020B0004020202020204" pitchFamily="34" charset="0"/>
                          <a:cs typeface="Times New Roman" panose="02020603050405020304" pitchFamily="18" charset="0"/>
                        </a:rPr>
                        <a:t>OSE Business Operations</a:t>
                      </a:r>
                    </a:p>
                  </a:txBody>
                  <a:tcPr marL="95234" marR="95234" marT="47617" marB="47617" anchor="b"/>
                </a:tc>
                <a:extLst>
                  <a:ext uri="{0D108BD9-81ED-4DB2-BD59-A6C34878D82A}">
                    <a16:rowId xmlns:a16="http://schemas.microsoft.com/office/drawing/2014/main" val="1429768170"/>
                  </a:ext>
                </a:extLst>
              </a:tr>
              <a:tr h="315940">
                <a:tc>
                  <a:txBody>
                    <a:bodyPr/>
                    <a:lstStyle/>
                    <a:p>
                      <a:pPr marL="0" marR="0">
                        <a:lnSpc>
                          <a:spcPct val="107000"/>
                        </a:lnSpc>
                        <a:spcBef>
                          <a:spcPts val="0"/>
                        </a:spcBef>
                        <a:spcAft>
                          <a:spcPts val="0"/>
                        </a:spcAft>
                      </a:pPr>
                      <a:r>
                        <a:rPr lang="en-US" sz="700" kern="100" dirty="0">
                          <a:effectLst/>
                          <a:latin typeface="Aptos" panose="020B0004020202020204" pitchFamily="34" charset="0"/>
                          <a:ea typeface="Aptos" panose="020B0004020202020204" pitchFamily="34" charset="0"/>
                          <a:cs typeface="Times New Roman" panose="02020603050405020304" pitchFamily="18" charset="0"/>
                        </a:rPr>
                        <a:t>Dinsmore, Jessica</a:t>
                      </a: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100" dirty="0">
                          <a:solidFill>
                            <a:schemeClr val="bg2"/>
                          </a:solidFill>
                          <a:effectLst/>
                          <a:latin typeface="+mn-lt"/>
                          <a:ea typeface="Aptos" panose="020B0004020202020204" pitchFamily="34" charset="0"/>
                          <a:cs typeface="Times New Roman" panose="02020603050405020304" pitchFamily="18" charset="0"/>
                        </a:rPr>
                        <a:t>jessica.dinsmore@ped.nm.gov</a:t>
                      </a:r>
                    </a:p>
                  </a:txBody>
                  <a:tcPr marL="95234" marR="95234" marT="47617" marB="47617" anchor="ctr"/>
                </a:tc>
                <a:tc>
                  <a:txBody>
                    <a:bodyPr/>
                    <a:lstStyle/>
                    <a:p>
                      <a:pPr marL="0" marR="0">
                        <a:lnSpc>
                          <a:spcPct val="107000"/>
                        </a:lnSpc>
                        <a:spcBef>
                          <a:spcPts val="0"/>
                        </a:spcBef>
                        <a:spcAft>
                          <a:spcPts val="0"/>
                        </a:spcAft>
                      </a:pPr>
                      <a:r>
                        <a:rPr lang="en-US" sz="700" kern="100" dirty="0">
                          <a:effectLst/>
                          <a:latin typeface="+mn-lt"/>
                          <a:ea typeface="Aptos" panose="020B0004020202020204" pitchFamily="34" charset="0"/>
                          <a:cs typeface="Times New Roman" panose="02020603050405020304" pitchFamily="18" charset="0"/>
                        </a:rPr>
                        <a:t>Education Administrator</a:t>
                      </a:r>
                    </a:p>
                  </a:txBody>
                  <a:tcPr marL="95234" marR="95234" marT="47617" marB="47617" anchor="b"/>
                </a:tc>
                <a:extLst>
                  <a:ext uri="{0D108BD9-81ED-4DB2-BD59-A6C34878D82A}">
                    <a16:rowId xmlns:a16="http://schemas.microsoft.com/office/drawing/2014/main" val="2739197811"/>
                  </a:ext>
                </a:extLst>
              </a:tr>
              <a:tr h="317080">
                <a:tc>
                  <a:txBody>
                    <a:bodyPr/>
                    <a:lstStyle/>
                    <a:p>
                      <a:pPr marL="0" marR="0">
                        <a:lnSpc>
                          <a:spcPct val="107000"/>
                        </a:lnSpc>
                        <a:spcBef>
                          <a:spcPts val="0"/>
                        </a:spcBef>
                        <a:spcAft>
                          <a:spcPts val="0"/>
                        </a:spcAft>
                      </a:pPr>
                      <a:r>
                        <a:rPr lang="en-US" sz="700" kern="100" dirty="0">
                          <a:effectLst/>
                          <a:latin typeface="Aptos" panose="020B0004020202020204" pitchFamily="34" charset="0"/>
                          <a:ea typeface="Aptos" panose="020B0004020202020204" pitchFamily="34" charset="0"/>
                          <a:cs typeface="Times New Roman" panose="02020603050405020304" pitchFamily="18" charset="0"/>
                        </a:rPr>
                        <a:t>Dominguez, </a:t>
                      </a:r>
                      <a:r>
                        <a:rPr lang="en-US" sz="7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Lorenzo</a:t>
                      </a: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100" dirty="0">
                          <a:solidFill>
                            <a:schemeClr val="bg2"/>
                          </a:solidFill>
                          <a:effectLst/>
                          <a:latin typeface="+mn-lt"/>
                          <a:ea typeface="Aptos" panose="020B0004020202020204" pitchFamily="34" charset="0"/>
                          <a:cs typeface="Times New Roman" panose="02020603050405020304" pitchFamily="18" charset="0"/>
                        </a:rPr>
                        <a:t>lorenzo.dominguez@ped.nm.gov</a:t>
                      </a:r>
                    </a:p>
                  </a:txBody>
                  <a:tcPr marL="95234" marR="95234" marT="47617" marB="47617" anchor="ctr"/>
                </a:tc>
                <a:tc>
                  <a:txBody>
                    <a:bodyPr/>
                    <a:lstStyle/>
                    <a:p>
                      <a:pPr marL="0" marR="0">
                        <a:lnSpc>
                          <a:spcPct val="107000"/>
                        </a:lnSpc>
                        <a:spcBef>
                          <a:spcPts val="0"/>
                        </a:spcBef>
                        <a:spcAft>
                          <a:spcPts val="0"/>
                        </a:spcAft>
                      </a:pPr>
                      <a:r>
                        <a:rPr lang="en-US" sz="700" kern="100" dirty="0">
                          <a:effectLst/>
                          <a:latin typeface="+mn-lt"/>
                          <a:ea typeface="Aptos" panose="020B0004020202020204" pitchFamily="34" charset="0"/>
                          <a:cs typeface="Times New Roman" panose="02020603050405020304" pitchFamily="18" charset="0"/>
                        </a:rPr>
                        <a:t>Assistant Deputy Director of Data &amp; Finance</a:t>
                      </a:r>
                    </a:p>
                  </a:txBody>
                  <a:tcPr marL="95234" marR="95234" marT="47617" marB="47617" anchor="b"/>
                </a:tc>
                <a:extLst>
                  <a:ext uri="{0D108BD9-81ED-4DB2-BD59-A6C34878D82A}">
                    <a16:rowId xmlns:a16="http://schemas.microsoft.com/office/drawing/2014/main" val="2869046312"/>
                  </a:ext>
                </a:extLst>
              </a:tr>
              <a:tr h="317080">
                <a:tc>
                  <a:txBody>
                    <a:bodyPr/>
                    <a:lstStyle/>
                    <a:p>
                      <a:pPr marL="0" marR="0">
                        <a:lnSpc>
                          <a:spcPct val="107000"/>
                        </a:lnSpc>
                        <a:spcBef>
                          <a:spcPts val="0"/>
                        </a:spcBef>
                        <a:spcAft>
                          <a:spcPts val="0"/>
                        </a:spcAft>
                      </a:pPr>
                      <a:r>
                        <a:rPr lang="en-US" sz="7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Tammy Burkett</a:t>
                      </a: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100" dirty="0">
                          <a:solidFill>
                            <a:schemeClr val="bg2"/>
                          </a:solidFill>
                          <a:effectLst/>
                          <a:latin typeface="+mn-lt"/>
                          <a:ea typeface="Aptos" panose="020B0004020202020204" pitchFamily="34" charset="0"/>
                          <a:cs typeface="Times New Roman" panose="02020603050405020304" pitchFamily="18" charset="0"/>
                        </a:rPr>
                        <a:t>tamara.burkett@ped.nm.gov</a:t>
                      </a:r>
                    </a:p>
                  </a:txBody>
                  <a:tcPr marL="95234" marR="95234" marT="47617" marB="47617" anchor="ctr"/>
                </a:tc>
                <a:tc>
                  <a:txBody>
                    <a:bodyPr/>
                    <a:lstStyle/>
                    <a:p>
                      <a:pPr marL="0" marR="0">
                        <a:lnSpc>
                          <a:spcPct val="107000"/>
                        </a:lnSpc>
                        <a:spcBef>
                          <a:spcPts val="0"/>
                        </a:spcBef>
                        <a:spcAft>
                          <a:spcPts val="0"/>
                        </a:spcAft>
                      </a:pPr>
                      <a:r>
                        <a:rPr lang="en-US" sz="700" kern="100" dirty="0">
                          <a:effectLst/>
                          <a:latin typeface="+mn-lt"/>
                          <a:ea typeface="Aptos" panose="020B0004020202020204" pitchFamily="34" charset="0"/>
                          <a:cs typeface="Times New Roman" panose="02020603050405020304" pitchFamily="18" charset="0"/>
                        </a:rPr>
                        <a:t>Educations Administrator Program &amp; support monitor</a:t>
                      </a:r>
                    </a:p>
                  </a:txBody>
                  <a:tcPr marL="95234" marR="95234" marT="47617" marB="47617" anchor="b"/>
                </a:tc>
                <a:extLst>
                  <a:ext uri="{0D108BD9-81ED-4DB2-BD59-A6C34878D82A}">
                    <a16:rowId xmlns:a16="http://schemas.microsoft.com/office/drawing/2014/main" val="4131103384"/>
                  </a:ext>
                </a:extLst>
              </a:tr>
              <a:tr h="153204">
                <a:tc>
                  <a:txBody>
                    <a:bodyPr/>
                    <a:lstStyle/>
                    <a:p>
                      <a:pPr marL="0" marR="0">
                        <a:lnSpc>
                          <a:spcPct val="107000"/>
                        </a:lnSpc>
                        <a:spcBef>
                          <a:spcPts val="0"/>
                        </a:spcBef>
                        <a:spcAft>
                          <a:spcPts val="0"/>
                        </a:spcAft>
                      </a:pPr>
                      <a:r>
                        <a:rPr lang="en-US" sz="7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Yaling Hendrick</a:t>
                      </a:r>
                    </a:p>
                  </a:txBody>
                  <a:tcPr marL="95234" marR="95234" marT="47617" marB="47617" anchor="ctr">
                    <a:solidFill>
                      <a:srgbClr val="3A3D4B"/>
                    </a:solidFill>
                  </a:tcPr>
                </a:tc>
                <a:tc>
                  <a:txBody>
                    <a:bodyPr/>
                    <a:lstStyle/>
                    <a:p>
                      <a:pPr marL="0" marR="0">
                        <a:lnSpc>
                          <a:spcPct val="107000"/>
                        </a:lnSpc>
                        <a:spcBef>
                          <a:spcPts val="0"/>
                        </a:spcBef>
                        <a:spcAft>
                          <a:spcPts val="0"/>
                        </a:spcAft>
                      </a:pPr>
                      <a:r>
                        <a:rPr lang="en-US" sz="700" u="sng" kern="100" dirty="0">
                          <a:solidFill>
                            <a:schemeClr val="bg2"/>
                          </a:solidFill>
                          <a:effectLst/>
                          <a:latin typeface="+mn-lt"/>
                          <a:ea typeface="Aptos" panose="020B0004020202020204" pitchFamily="34" charset="0"/>
                          <a:cs typeface="Times New Roman" panose="02020603050405020304" pitchFamily="18" charset="0"/>
                        </a:rPr>
                        <a:t>yaling.hendrick@ped.nm.gov</a:t>
                      </a:r>
                    </a:p>
                  </a:txBody>
                  <a:tcPr marL="95234" marR="95234" marT="47617" marB="47617" anchor="ctr"/>
                </a:tc>
                <a:tc>
                  <a:txBody>
                    <a:bodyPr/>
                    <a:lstStyle/>
                    <a:p>
                      <a:pPr marL="0" marR="0">
                        <a:lnSpc>
                          <a:spcPct val="107000"/>
                        </a:lnSpc>
                        <a:spcBef>
                          <a:spcPts val="0"/>
                        </a:spcBef>
                        <a:spcAft>
                          <a:spcPts val="0"/>
                        </a:spcAft>
                      </a:pPr>
                      <a:r>
                        <a:rPr lang="en-US" sz="700" kern="100" dirty="0">
                          <a:effectLst/>
                          <a:latin typeface="+mn-lt"/>
                          <a:ea typeface="Aptos" panose="020B0004020202020204" pitchFamily="34" charset="0"/>
                          <a:cs typeface="Times New Roman" panose="02020603050405020304" pitchFamily="18" charset="0"/>
                        </a:rPr>
                        <a:t>Education Administrator Data Analyst</a:t>
                      </a:r>
                    </a:p>
                  </a:txBody>
                  <a:tcPr marL="95234" marR="95234" marT="47617" marB="47617" anchor="b"/>
                </a:tc>
                <a:extLst>
                  <a:ext uri="{0D108BD9-81ED-4DB2-BD59-A6C34878D82A}">
                    <a16:rowId xmlns:a16="http://schemas.microsoft.com/office/drawing/2014/main" val="1429906255"/>
                  </a:ext>
                </a:extLst>
              </a:tr>
            </a:tbl>
          </a:graphicData>
        </a:graphic>
      </p:graphicFrame>
      <p:sp>
        <p:nvSpPr>
          <p:cNvPr id="6" name="TextBox 5">
            <a:extLst>
              <a:ext uri="{FF2B5EF4-FFF2-40B4-BE49-F238E27FC236}">
                <a16:creationId xmlns:a16="http://schemas.microsoft.com/office/drawing/2014/main" id="{4C8A222C-0D39-E395-B994-B7E7BBD03925}"/>
              </a:ext>
            </a:extLst>
          </p:cNvPr>
          <p:cNvSpPr txBox="1"/>
          <p:nvPr/>
        </p:nvSpPr>
        <p:spPr>
          <a:xfrm>
            <a:off x="7927761" y="2145427"/>
            <a:ext cx="3897296" cy="523220"/>
          </a:xfrm>
          <a:prstGeom prst="rect">
            <a:avLst/>
          </a:prstGeom>
          <a:noFill/>
        </p:spPr>
        <p:txBody>
          <a:bodyPr wrap="square">
            <a:spAutoFit/>
          </a:bodyPr>
          <a:lstStyle/>
          <a:p>
            <a:pPr algn="ctr"/>
            <a:r>
              <a:rPr lang="en-US" sz="1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17"/>
              </a:rPr>
              <a:t>https://webnew.ped.state.nm.us/bureaus/special-education/parent-portal/</a:t>
            </a:r>
            <a:endParaRPr lang="en-US" dirty="0"/>
          </a:p>
        </p:txBody>
      </p:sp>
      <p:sp>
        <p:nvSpPr>
          <p:cNvPr id="12" name="TextBox 11">
            <a:extLst>
              <a:ext uri="{FF2B5EF4-FFF2-40B4-BE49-F238E27FC236}">
                <a16:creationId xmlns:a16="http://schemas.microsoft.com/office/drawing/2014/main" id="{4F73C0EF-C869-D62B-97F0-F9ACF8EB2AD9}"/>
              </a:ext>
            </a:extLst>
          </p:cNvPr>
          <p:cNvSpPr txBox="1"/>
          <p:nvPr/>
        </p:nvSpPr>
        <p:spPr>
          <a:xfrm>
            <a:off x="7825852" y="2982724"/>
            <a:ext cx="4101114" cy="892552"/>
          </a:xfrm>
          <a:prstGeom prst="rect">
            <a:avLst/>
          </a:prstGeom>
          <a:solidFill>
            <a:srgbClr val="048A81"/>
          </a:solidFill>
          <a:effectLst>
            <a:outerShdw blurRad="50800" dist="38100" dir="2700000" algn="tl" rotWithShape="0">
              <a:prstClr val="black">
                <a:alpha val="40000"/>
              </a:prstClr>
            </a:outerShdw>
          </a:effectLst>
        </p:spPr>
        <p:txBody>
          <a:bodyPr wrap="square">
            <a:spAutoFit/>
          </a:bodyPr>
          <a:lstStyle/>
          <a:p>
            <a:pPr algn="ctr"/>
            <a:r>
              <a:rPr lang="en-US" sz="2400" dirty="0">
                <a:effectLst/>
                <a:latin typeface="Calibri" panose="020F0502020204030204" pitchFamily="34" charset="0"/>
                <a:ea typeface="Aptos" panose="020B0004020202020204" pitchFamily="34" charset="0"/>
                <a:cs typeface="Calibri" panose="020F0502020204030204" pitchFamily="34" charset="0"/>
              </a:rPr>
              <a:t>OSE Newsletter Link </a:t>
            </a:r>
            <a:r>
              <a:rPr lang="en-US" sz="14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18"/>
              </a:rPr>
              <a:t>https://acrobat.adobe.com/link/track?uri=urn:aaid:scds:US:5b0e2f11-d0ae-3e94-b95a-63a2ff1fb269</a:t>
            </a:r>
            <a:endParaRPr lang="en-US" dirty="0"/>
          </a:p>
        </p:txBody>
      </p:sp>
      <p:sp>
        <p:nvSpPr>
          <p:cNvPr id="14" name="TextBox 13">
            <a:extLst>
              <a:ext uri="{FF2B5EF4-FFF2-40B4-BE49-F238E27FC236}">
                <a16:creationId xmlns:a16="http://schemas.microsoft.com/office/drawing/2014/main" id="{78ABD253-1459-128A-A624-5B4D8D437C43}"/>
              </a:ext>
            </a:extLst>
          </p:cNvPr>
          <p:cNvSpPr txBox="1"/>
          <p:nvPr/>
        </p:nvSpPr>
        <p:spPr>
          <a:xfrm>
            <a:off x="7825852" y="4109164"/>
            <a:ext cx="4101114" cy="892552"/>
          </a:xfrm>
          <a:prstGeom prst="rect">
            <a:avLst/>
          </a:prstGeom>
          <a:solidFill>
            <a:srgbClr val="048A81"/>
          </a:solidFill>
          <a:effectLst>
            <a:outerShdw blurRad="50800" dist="38100" dir="2700000" algn="tl" rotWithShape="0">
              <a:prstClr val="black">
                <a:alpha val="40000"/>
              </a:prstClr>
            </a:outerShdw>
          </a:effectLst>
        </p:spPr>
        <p:txBody>
          <a:bodyPr wrap="square">
            <a:spAutoFit/>
          </a:bodyPr>
          <a:lstStyle/>
          <a:p>
            <a:pPr algn="ctr"/>
            <a:r>
              <a:rPr lang="en-US" sz="2400" dirty="0">
                <a:solidFill>
                  <a:schemeClr val="bg2"/>
                </a:solidFill>
                <a:effectLst/>
                <a:latin typeface="Calibri" panose="020F0502020204030204" pitchFamily="34" charset="0"/>
                <a:ea typeface="Aptos" panose="020B0004020202020204" pitchFamily="34" charset="0"/>
                <a:cs typeface="Calibri" panose="020F0502020204030204" pitchFamily="34" charset="0"/>
                <a:hlinkClick r:id="rId19">
                  <a:extLst>
                    <a:ext uri="{A12FA001-AC4F-418D-AE19-62706E023703}">
                      <ahyp:hlinkClr xmlns:ahyp="http://schemas.microsoft.com/office/drawing/2018/hyperlinkcolor" val="tx"/>
                    </a:ext>
                  </a:extLst>
                </a:hlinkClick>
              </a:rPr>
              <a:t>Have questions for OSE?</a:t>
            </a:r>
          </a:p>
          <a:p>
            <a:pPr algn="ctr"/>
            <a:endParaRPr lang="en-US" u="sng" dirty="0">
              <a:solidFill>
                <a:srgbClr val="EFC119"/>
              </a:solidFill>
              <a:latin typeface="Aptos" panose="020B0004020202020204" pitchFamily="34" charset="0"/>
              <a:ea typeface="Aptos" panose="020B0004020202020204" pitchFamily="34" charset="0"/>
              <a:cs typeface="Aptos" panose="020B0004020202020204" pitchFamily="34" charset="0"/>
              <a:hlinkClick r:id="rId19">
                <a:extLst>
                  <a:ext uri="{A12FA001-AC4F-418D-AE19-62706E023703}">
                    <ahyp:hlinkClr xmlns:ahyp="http://schemas.microsoft.com/office/drawing/2018/hyperlinkcolor" val="tx"/>
                  </a:ext>
                </a:extLst>
              </a:hlinkClick>
            </a:endParaRPr>
          </a:p>
          <a:p>
            <a:pPr algn="ctr"/>
            <a:r>
              <a:rPr lang="en-US" sz="1400" u="sng" dirty="0">
                <a:solidFill>
                  <a:srgbClr val="EFC119"/>
                </a:solidFill>
                <a:effectLst/>
                <a:latin typeface="Aptos" panose="020B0004020202020204" pitchFamily="34" charset="0"/>
                <a:ea typeface="Aptos" panose="020B0004020202020204" pitchFamily="34" charset="0"/>
                <a:cs typeface="Aptos" panose="020B0004020202020204" pitchFamily="34" charset="0"/>
                <a:hlinkClick r:id="rId19">
                  <a:extLst>
                    <a:ext uri="{A12FA001-AC4F-418D-AE19-62706E023703}">
                      <ahyp:hlinkClr xmlns:ahyp="http://schemas.microsoft.com/office/drawing/2018/hyperlinkcolor" val="tx"/>
                    </a:ext>
                  </a:extLst>
                </a:hlinkClick>
              </a:rPr>
              <a:t>ose.support@ped.nm.gov</a:t>
            </a:r>
            <a:endParaRPr lang="en-US" dirty="0"/>
          </a:p>
        </p:txBody>
      </p:sp>
    </p:spTree>
    <p:extLst>
      <p:ext uri="{BB962C8B-B14F-4D97-AF65-F5344CB8AC3E}">
        <p14:creationId xmlns:p14="http://schemas.microsoft.com/office/powerpoint/2010/main" val="373732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FFDE-37D3-C69C-EAC1-15B67F9CD715}"/>
              </a:ext>
            </a:extLst>
          </p:cNvPr>
          <p:cNvSpPr>
            <a:spLocks noGrp="1"/>
          </p:cNvSpPr>
          <p:nvPr>
            <p:ph type="title"/>
          </p:nvPr>
        </p:nvSpPr>
        <p:spPr/>
        <p:txBody>
          <a:bodyPr/>
          <a:lstStyle/>
          <a:p>
            <a:pPr algn="ctr"/>
            <a:r>
              <a:rPr lang="en-US" dirty="0"/>
              <a:t>Office of Special Education Office Hours</a:t>
            </a:r>
          </a:p>
        </p:txBody>
      </p:sp>
      <p:sp>
        <p:nvSpPr>
          <p:cNvPr id="3" name="Text Placeholder 2">
            <a:extLst>
              <a:ext uri="{FF2B5EF4-FFF2-40B4-BE49-F238E27FC236}">
                <a16:creationId xmlns:a16="http://schemas.microsoft.com/office/drawing/2014/main" id="{5E38907D-069D-9703-E331-B6EDA7B05CF6}"/>
              </a:ext>
            </a:extLst>
          </p:cNvPr>
          <p:cNvSpPr>
            <a:spLocks noGrp="1"/>
          </p:cNvSpPr>
          <p:nvPr>
            <p:ph type="body" idx="1"/>
          </p:nvPr>
        </p:nvSpPr>
        <p:spPr>
          <a:xfrm>
            <a:off x="1451129" y="1907812"/>
            <a:ext cx="9289742" cy="4208016"/>
          </a:xfrm>
          <a:solidFill>
            <a:srgbClr val="048A81"/>
          </a:solidFill>
          <a:effectLst>
            <a:glow rad="101600">
              <a:srgbClr val="048A81">
                <a:alpha val="60000"/>
              </a:srgbClr>
            </a:glow>
            <a:outerShdw blurRad="50800" dist="38100" dir="2700000" algn="tl" rotWithShape="0">
              <a:prstClr val="black">
                <a:alpha val="40000"/>
              </a:prstClr>
            </a:outerShdw>
          </a:effectLst>
        </p:spPr>
        <p:txBody>
          <a:bodyPr>
            <a:normAutofit fontScale="32500" lnSpcReduction="20000"/>
          </a:bodyPr>
          <a:lstStyle/>
          <a:p>
            <a:pPr marL="114300" indent="0" algn="ctr">
              <a:buNone/>
            </a:pPr>
            <a:endParaRPr lang="en-US" sz="5000" b="1" dirty="0">
              <a:solidFill>
                <a:schemeClr val="bg1"/>
              </a:solidFill>
              <a:latin typeface="+mn-lt"/>
            </a:endParaRPr>
          </a:p>
          <a:p>
            <a:pPr marL="114300" indent="0" algn="ctr">
              <a:buNone/>
            </a:pPr>
            <a:r>
              <a:rPr lang="en-US" sz="5000" b="1" dirty="0">
                <a:solidFill>
                  <a:schemeClr val="bg1"/>
                </a:solidFill>
                <a:latin typeface="+mn-lt"/>
              </a:rPr>
              <a:t>May 21, 2024 </a:t>
            </a:r>
          </a:p>
          <a:p>
            <a:pPr marL="114300" indent="0" algn="ctr">
              <a:buNone/>
            </a:pPr>
            <a:r>
              <a:rPr lang="en-US" sz="5000" b="1" dirty="0">
                <a:solidFill>
                  <a:schemeClr val="bg1"/>
                </a:solidFill>
                <a:latin typeface="+mn-lt"/>
              </a:rPr>
              <a:t>Time: 3:30 – 4:30 p.m. </a:t>
            </a:r>
          </a:p>
          <a:p>
            <a:pPr marL="114300" indent="0" algn="ctr">
              <a:buNone/>
            </a:pPr>
            <a:r>
              <a:rPr lang="en-US" sz="5000" b="1" dirty="0">
                <a:solidFill>
                  <a:schemeClr val="bg1"/>
                </a:solidFill>
                <a:latin typeface="+mn-lt"/>
              </a:rPr>
              <a:t>Location: Virtual, Microsoft Teams Click here to join the meeting</a:t>
            </a:r>
          </a:p>
          <a:p>
            <a:pPr marL="0" marR="0" indent="0" algn="ctr">
              <a:spcBef>
                <a:spcPts val="0"/>
              </a:spcBef>
              <a:spcAft>
                <a:spcPts val="0"/>
              </a:spcAft>
              <a:buNone/>
            </a:pPr>
            <a:endParaRPr lang="en-US" sz="5000" b="1" u="sng" dirty="0">
              <a:solidFill>
                <a:srgbClr val="6264A7"/>
              </a:solidFill>
              <a:effectLst/>
              <a:latin typeface="+mn-lt"/>
              <a:ea typeface="Aptos" panose="020B0004020202020204" pitchFamily="34" charset="0"/>
              <a:cs typeface="Aptos" panose="020B0004020202020204" pitchFamily="34" charset="0"/>
              <a:hlinkClick r:id="rId3"/>
            </a:endParaRPr>
          </a:p>
          <a:p>
            <a:pPr marL="0" marR="0" indent="0" algn="ctr">
              <a:spcBef>
                <a:spcPts val="0"/>
              </a:spcBef>
              <a:spcAft>
                <a:spcPts val="0"/>
              </a:spcAft>
              <a:buNone/>
            </a:pPr>
            <a:r>
              <a:rPr lang="en-US" sz="5000" b="1" u="sng" dirty="0">
                <a:solidFill>
                  <a:srgbClr val="6264A7"/>
                </a:solidFill>
                <a:effectLst/>
                <a:latin typeface="+mn-lt"/>
                <a:ea typeface="Aptos" panose="020B0004020202020204" pitchFamily="34" charset="0"/>
                <a:cs typeface="Aptos" panose="020B0004020202020204" pitchFamily="34" charset="0"/>
                <a:hlinkClick r:id="rId3"/>
              </a:rPr>
              <a:t>Click here to join the meeting</a:t>
            </a:r>
            <a:r>
              <a:rPr lang="en-US" sz="5000" b="1" dirty="0">
                <a:solidFill>
                  <a:srgbClr val="252424"/>
                </a:solidFill>
                <a:effectLst/>
                <a:latin typeface="+mn-lt"/>
                <a:ea typeface="Aptos" panose="020B0004020202020204" pitchFamily="34" charset="0"/>
                <a:cs typeface="Aptos" panose="020B0004020202020204" pitchFamily="34" charset="0"/>
              </a:rPr>
              <a:t> </a:t>
            </a:r>
          </a:p>
          <a:p>
            <a:pPr marL="0" marR="0" indent="0" algn="ctr">
              <a:spcBef>
                <a:spcPts val="0"/>
              </a:spcBef>
              <a:spcAft>
                <a:spcPts val="0"/>
              </a:spcAft>
              <a:buNone/>
            </a:pPr>
            <a:endParaRPr lang="en-US" sz="5000" b="1" dirty="0">
              <a:effectLst/>
              <a:latin typeface="+mn-lt"/>
              <a:ea typeface="Aptos" panose="020B0004020202020204" pitchFamily="34" charset="0"/>
              <a:cs typeface="Aptos" panose="020B0004020202020204" pitchFamily="34" charset="0"/>
            </a:endParaRPr>
          </a:p>
          <a:p>
            <a:pPr marL="0" marR="0" indent="0" algn="ctr">
              <a:spcBef>
                <a:spcPts val="0"/>
              </a:spcBef>
              <a:spcAft>
                <a:spcPts val="0"/>
              </a:spcAft>
              <a:buNone/>
            </a:pPr>
            <a:r>
              <a:rPr lang="en-US" sz="5000" b="1" dirty="0">
                <a:solidFill>
                  <a:schemeClr val="bg1"/>
                </a:solidFill>
                <a:effectLst/>
                <a:latin typeface="+mn-lt"/>
                <a:ea typeface="Aptos" panose="020B0004020202020204" pitchFamily="34" charset="0"/>
                <a:cs typeface="Aptos" panose="020B0004020202020204" pitchFamily="34" charset="0"/>
              </a:rPr>
              <a:t>Meeting ID: 252 341 847 618 </a:t>
            </a:r>
            <a:br>
              <a:rPr lang="en-US" sz="5000" b="1" dirty="0">
                <a:solidFill>
                  <a:schemeClr val="bg1"/>
                </a:solidFill>
                <a:effectLst/>
                <a:latin typeface="+mn-lt"/>
                <a:ea typeface="Aptos" panose="020B0004020202020204" pitchFamily="34" charset="0"/>
                <a:cs typeface="Aptos" panose="020B0004020202020204" pitchFamily="34" charset="0"/>
              </a:rPr>
            </a:br>
            <a:r>
              <a:rPr lang="en-US" sz="5000" b="1" dirty="0">
                <a:solidFill>
                  <a:schemeClr val="bg1"/>
                </a:solidFill>
                <a:effectLst/>
                <a:latin typeface="+mn-lt"/>
                <a:ea typeface="Aptos" panose="020B0004020202020204" pitchFamily="34" charset="0"/>
                <a:cs typeface="Aptos" panose="020B0004020202020204" pitchFamily="34" charset="0"/>
              </a:rPr>
              <a:t>Passcode: 7tVTBm </a:t>
            </a:r>
          </a:p>
          <a:p>
            <a:pPr marL="0" marR="0" indent="0" algn="ctr">
              <a:spcBef>
                <a:spcPts val="0"/>
              </a:spcBef>
              <a:spcAft>
                <a:spcPts val="0"/>
              </a:spcAft>
              <a:buNone/>
            </a:pPr>
            <a:endParaRPr lang="en-US" sz="5000" b="1" dirty="0">
              <a:solidFill>
                <a:schemeClr val="bg1"/>
              </a:solidFill>
              <a:effectLst/>
              <a:latin typeface="+mn-lt"/>
              <a:ea typeface="Aptos" panose="020B0004020202020204" pitchFamily="34" charset="0"/>
              <a:cs typeface="Aptos" panose="020B0004020202020204" pitchFamily="34" charset="0"/>
            </a:endParaRPr>
          </a:p>
          <a:p>
            <a:pPr marL="0" marR="0" indent="0" algn="ctr">
              <a:spcBef>
                <a:spcPts val="0"/>
              </a:spcBef>
              <a:spcAft>
                <a:spcPts val="0"/>
              </a:spcAft>
              <a:buNone/>
            </a:pPr>
            <a:r>
              <a:rPr lang="en-US" sz="5000" b="1" dirty="0">
                <a:solidFill>
                  <a:schemeClr val="bg1"/>
                </a:solidFill>
                <a:effectLst/>
                <a:latin typeface="+mn-lt"/>
                <a:ea typeface="Aptos" panose="020B0004020202020204" pitchFamily="34" charset="0"/>
                <a:cs typeface="Aptos" panose="020B0004020202020204" pitchFamily="34" charset="0"/>
              </a:rPr>
              <a:t>Or call in (audio only) </a:t>
            </a:r>
          </a:p>
          <a:p>
            <a:pPr marL="0" marR="0" indent="0" algn="ctr">
              <a:spcBef>
                <a:spcPts val="0"/>
              </a:spcBef>
              <a:spcAft>
                <a:spcPts val="0"/>
              </a:spcAft>
              <a:buNone/>
            </a:pPr>
            <a:endParaRPr lang="en-US" sz="5000" b="1" dirty="0">
              <a:effectLst/>
              <a:latin typeface="+mn-lt"/>
              <a:ea typeface="Aptos" panose="020B0004020202020204" pitchFamily="34" charset="0"/>
              <a:cs typeface="Aptos" panose="020B0004020202020204" pitchFamily="34" charset="0"/>
            </a:endParaRPr>
          </a:p>
          <a:p>
            <a:pPr marL="0" marR="0" indent="0" algn="ctr">
              <a:spcBef>
                <a:spcPts val="0"/>
              </a:spcBef>
              <a:spcAft>
                <a:spcPts val="0"/>
              </a:spcAft>
              <a:buNone/>
            </a:pPr>
            <a:r>
              <a:rPr lang="en-US" sz="5000" b="1" u="sng" dirty="0">
                <a:solidFill>
                  <a:srgbClr val="6264A7"/>
                </a:solidFill>
                <a:effectLst/>
                <a:latin typeface="+mn-lt"/>
                <a:ea typeface="Aptos" panose="020B0004020202020204" pitchFamily="34" charset="0"/>
                <a:cs typeface="Aptos" panose="020B0004020202020204" pitchFamily="34" charset="0"/>
                <a:hlinkClick r:id="rId4"/>
              </a:rPr>
              <a:t>+1 505-312-4308,,779020632#</a:t>
            </a:r>
            <a:r>
              <a:rPr lang="en-US" sz="5000" b="1" dirty="0">
                <a:solidFill>
                  <a:srgbClr val="252424"/>
                </a:solidFill>
                <a:effectLst/>
                <a:latin typeface="+mn-lt"/>
                <a:ea typeface="Aptos" panose="020B0004020202020204" pitchFamily="34" charset="0"/>
                <a:cs typeface="Aptos" panose="020B0004020202020204" pitchFamily="34" charset="0"/>
              </a:rPr>
              <a:t>  </a:t>
            </a:r>
          </a:p>
          <a:p>
            <a:pPr marL="0" marR="0" indent="0" algn="ctr">
              <a:spcBef>
                <a:spcPts val="0"/>
              </a:spcBef>
              <a:spcAft>
                <a:spcPts val="0"/>
              </a:spcAft>
              <a:buNone/>
            </a:pPr>
            <a:endParaRPr lang="en-US" sz="5000" b="1" dirty="0">
              <a:effectLst/>
              <a:latin typeface="+mn-lt"/>
              <a:ea typeface="Aptos" panose="020B0004020202020204" pitchFamily="34" charset="0"/>
              <a:cs typeface="Aptos" panose="020B0004020202020204" pitchFamily="34" charset="0"/>
            </a:endParaRPr>
          </a:p>
          <a:p>
            <a:pPr marL="0" marR="0" indent="0" algn="ctr">
              <a:spcBef>
                <a:spcPts val="0"/>
              </a:spcBef>
              <a:spcAft>
                <a:spcPts val="0"/>
              </a:spcAft>
              <a:buNone/>
            </a:pPr>
            <a:r>
              <a:rPr lang="en-US" sz="5000" b="1" dirty="0">
                <a:solidFill>
                  <a:schemeClr val="bg1"/>
                </a:solidFill>
                <a:effectLst/>
                <a:latin typeface="+mn-lt"/>
                <a:ea typeface="Aptos" panose="020B0004020202020204" pitchFamily="34" charset="0"/>
                <a:cs typeface="Aptos" panose="020B0004020202020204" pitchFamily="34" charset="0"/>
              </a:rPr>
              <a:t>Phone Conference ID: 779 020 632# </a:t>
            </a:r>
          </a:p>
          <a:p>
            <a:pPr marL="114300" indent="0" algn="ctr">
              <a:buNone/>
            </a:pPr>
            <a:r>
              <a:rPr lang="en-US" dirty="0">
                <a:solidFill>
                  <a:schemeClr val="bg1"/>
                </a:solidFill>
                <a:latin typeface="Georgia" panose="02040502050405020303" pitchFamily="18" charset="0"/>
              </a:rPr>
              <a:t> </a:t>
            </a:r>
          </a:p>
        </p:txBody>
      </p:sp>
      <p:sp>
        <p:nvSpPr>
          <p:cNvPr id="4" name="Slide Number Placeholder 3">
            <a:extLst>
              <a:ext uri="{FF2B5EF4-FFF2-40B4-BE49-F238E27FC236}">
                <a16:creationId xmlns:a16="http://schemas.microsoft.com/office/drawing/2014/main" id="{2C1F2B71-08CE-0647-6AA6-C1F5DE2593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dirty="0"/>
          </a:p>
        </p:txBody>
      </p:sp>
    </p:spTree>
    <p:extLst>
      <p:ext uri="{BB962C8B-B14F-4D97-AF65-F5344CB8AC3E}">
        <p14:creationId xmlns:p14="http://schemas.microsoft.com/office/powerpoint/2010/main" val="40018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4CF6-0566-9AB6-E999-149A4D9CC731}"/>
              </a:ext>
            </a:extLst>
          </p:cNvPr>
          <p:cNvSpPr>
            <a:spLocks noGrp="1"/>
          </p:cNvSpPr>
          <p:nvPr>
            <p:ph type="title"/>
          </p:nvPr>
        </p:nvSpPr>
        <p:spPr>
          <a:xfrm>
            <a:off x="1988228" y="2519029"/>
            <a:ext cx="8215544" cy="1036850"/>
          </a:xfrm>
        </p:spPr>
        <p:txBody>
          <a:bodyPr/>
          <a:lstStyle/>
          <a:p>
            <a:pPr algn="ctr"/>
            <a:r>
              <a:rPr lang="en-US" dirty="0">
                <a:solidFill>
                  <a:schemeClr val="bg2"/>
                </a:solidFill>
                <a:latin typeface="Georgia" panose="02040502050405020303" pitchFamily="18" charset="0"/>
              </a:rPr>
              <a:t>Questions From The Field?</a:t>
            </a:r>
          </a:p>
        </p:txBody>
      </p:sp>
      <p:sp>
        <p:nvSpPr>
          <p:cNvPr id="3" name="Slide Number Placeholder 2">
            <a:extLst>
              <a:ext uri="{FF2B5EF4-FFF2-40B4-BE49-F238E27FC236}">
                <a16:creationId xmlns:a16="http://schemas.microsoft.com/office/drawing/2014/main" id="{8360B725-A022-E44F-FC7D-A2B90D0F7C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85331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6001117d3c_0_30"/>
          <p:cNvSpPr txBox="1">
            <a:spLocks noGrp="1"/>
          </p:cNvSpPr>
          <p:nvPr>
            <p:ph type="title"/>
          </p:nvPr>
        </p:nvSpPr>
        <p:spPr>
          <a:xfrm>
            <a:off x="176981" y="255125"/>
            <a:ext cx="11857703"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Leadership/Duties of the Office</a:t>
            </a:r>
            <a:endParaRPr sz="3600" b="1" dirty="0"/>
          </a:p>
        </p:txBody>
      </p:sp>
      <p:sp>
        <p:nvSpPr>
          <p:cNvPr id="134" name="Google Shape;134;g16001117d3c_0_30"/>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
        <p:nvSpPr>
          <p:cNvPr id="135" name="Google Shape;135;g16001117d3c_0_30"/>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Investing for tomorrow, delivering today.</a:t>
            </a:r>
            <a:endParaRPr dirty="0"/>
          </a:p>
        </p:txBody>
      </p:sp>
      <p:graphicFrame>
        <p:nvGraphicFramePr>
          <p:cNvPr id="9" name="Diagram 8">
            <a:extLst>
              <a:ext uri="{FF2B5EF4-FFF2-40B4-BE49-F238E27FC236}">
                <a16:creationId xmlns:a16="http://schemas.microsoft.com/office/drawing/2014/main" id="{E791D1F0-2474-7C05-77D3-90E447E3A52C}"/>
              </a:ext>
            </a:extLst>
          </p:cNvPr>
          <p:cNvGraphicFramePr/>
          <p:nvPr>
            <p:extLst>
              <p:ext uri="{D42A27DB-BD31-4B8C-83A1-F6EECF244321}">
                <p14:modId xmlns:p14="http://schemas.microsoft.com/office/powerpoint/2010/main" val="655930314"/>
              </p:ext>
            </p:extLst>
          </p:nvPr>
        </p:nvGraphicFramePr>
        <p:xfrm>
          <a:off x="5804965" y="1402672"/>
          <a:ext cx="6387035" cy="5388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BD5A4CC5-EB2C-D70E-76EF-68104E6F6324}"/>
              </a:ext>
            </a:extLst>
          </p:cNvPr>
          <p:cNvGraphicFramePr/>
          <p:nvPr>
            <p:extLst>
              <p:ext uri="{D42A27DB-BD31-4B8C-83A1-F6EECF244321}">
                <p14:modId xmlns:p14="http://schemas.microsoft.com/office/powerpoint/2010/main" val="2303253022"/>
              </p:ext>
            </p:extLst>
          </p:nvPr>
        </p:nvGraphicFramePr>
        <p:xfrm>
          <a:off x="0" y="1535837"/>
          <a:ext cx="6095999" cy="51133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5f9dcab8b2_0_3"/>
          <p:cNvSpPr txBox="1">
            <a:spLocks noGrp="1"/>
          </p:cNvSpPr>
          <p:nvPr>
            <p:ph type="title"/>
          </p:nvPr>
        </p:nvSpPr>
        <p:spPr>
          <a:xfrm>
            <a:off x="176981" y="255134"/>
            <a:ext cx="1184295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3800" b="1" dirty="0"/>
              <a:t>Hiring Updates</a:t>
            </a:r>
            <a:endParaRPr sz="3800" b="1" dirty="0"/>
          </a:p>
        </p:txBody>
      </p:sp>
      <p:sp>
        <p:nvSpPr>
          <p:cNvPr id="152" name="Google Shape;152;g15f9dcab8b2_0_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sp>
        <p:nvSpPr>
          <p:cNvPr id="153" name="Google Shape;153;g15f9dcab8b2_0_3"/>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3" name="Text Placeholder 2">
            <a:extLst>
              <a:ext uri="{FF2B5EF4-FFF2-40B4-BE49-F238E27FC236}">
                <a16:creationId xmlns:a16="http://schemas.microsoft.com/office/drawing/2014/main" id="{74A4E2D6-FA8F-2B23-1B82-41B7C02460F1}"/>
              </a:ext>
            </a:extLst>
          </p:cNvPr>
          <p:cNvSpPr>
            <a:spLocks noGrp="1"/>
          </p:cNvSpPr>
          <p:nvPr>
            <p:ph type="body" idx="1"/>
          </p:nvPr>
        </p:nvSpPr>
        <p:spPr>
          <a:xfrm>
            <a:off x="1567972" y="1899926"/>
            <a:ext cx="9197774" cy="4343400"/>
          </a:xfrm>
          <a:effectLst/>
        </p:spPr>
        <p:txBody>
          <a:bodyPr/>
          <a:lstStyle/>
          <a:p>
            <a:pPr marL="114300" indent="0" algn="ctr">
              <a:buNone/>
            </a:pPr>
            <a:r>
              <a:rPr lang="en-US" dirty="0">
                <a:solidFill>
                  <a:schemeClr val="bg2"/>
                </a:solidFill>
              </a:rPr>
              <a:t>Lorenzo Dominguez- Assistant Deputy Director of Data &amp; Finance </a:t>
            </a:r>
          </a:p>
          <a:p>
            <a:pPr marL="114300" indent="0" algn="ctr">
              <a:buNone/>
            </a:pPr>
            <a:r>
              <a:rPr lang="en-US" dirty="0">
                <a:solidFill>
                  <a:schemeClr val="bg2"/>
                </a:solidFill>
              </a:rPr>
              <a:t>Jessica Dinsmore- Education Administrator Support Specialist</a:t>
            </a:r>
          </a:p>
          <a:p>
            <a:pPr marL="114300" indent="0" algn="ctr">
              <a:buNone/>
            </a:pPr>
            <a:r>
              <a:rPr lang="en-US" dirty="0">
                <a:solidFill>
                  <a:schemeClr val="bg2"/>
                </a:solidFill>
              </a:rPr>
              <a:t>Tammy Burkett- Education Administrator Data Analyst</a:t>
            </a:r>
          </a:p>
          <a:p>
            <a:pPr marL="114300" indent="0" algn="ctr">
              <a:buNone/>
            </a:pPr>
            <a:r>
              <a:rPr lang="en-US" dirty="0">
                <a:solidFill>
                  <a:schemeClr val="bg2"/>
                </a:solidFill>
              </a:rPr>
              <a:t>Yaling Hendrick- Education Administrator Program &amp; Support Monitor  </a:t>
            </a:r>
          </a:p>
          <a:p>
            <a:pPr marL="114300" indent="0" algn="ctr">
              <a:buNone/>
            </a:pPr>
            <a:endParaRPr lang="en-US" dirty="0">
              <a:solidFill>
                <a:schemeClr val="bg2"/>
              </a:solidFill>
            </a:endParaRPr>
          </a:p>
        </p:txBody>
      </p:sp>
      <p:pic>
        <p:nvPicPr>
          <p:cNvPr id="11" name="Picture 10" descr="A red and orange sign with white text&#10;&#10;Description automatically generated">
            <a:extLst>
              <a:ext uri="{FF2B5EF4-FFF2-40B4-BE49-F238E27FC236}">
                <a16:creationId xmlns:a16="http://schemas.microsoft.com/office/drawing/2014/main" id="{5E544FAB-F59C-6FB8-6764-D8AB15EA203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69452" y="4474721"/>
            <a:ext cx="2055689" cy="1673918"/>
          </a:xfrm>
          <a:prstGeom prst="rect">
            <a:avLst/>
          </a:prstGeom>
        </p:spPr>
      </p:pic>
      <p:pic>
        <p:nvPicPr>
          <p:cNvPr id="8" name="Picture 7" descr="A person reaching out to a group of people&#10;&#10;Description automatically generated">
            <a:extLst>
              <a:ext uri="{FF2B5EF4-FFF2-40B4-BE49-F238E27FC236}">
                <a16:creationId xmlns:a16="http://schemas.microsoft.com/office/drawing/2014/main" id="{C216E37F-F394-A663-D3C9-046EF38D4FE4}"/>
              </a:ext>
            </a:extLst>
          </p:cNvPr>
          <p:cNvPicPr>
            <a:picLocks noChangeAspect="1"/>
          </p:cNvPicPr>
          <p:nvPr/>
        </p:nvPicPr>
        <p:blipFill>
          <a:blip r:embed="rId5">
            <a:alphaModFix amt="9000"/>
            <a:extLst>
              <a:ext uri="{837473B0-CC2E-450A-ABE3-18F120FF3D39}">
                <a1611:picAttrSrcUrl xmlns:a1611="http://schemas.microsoft.com/office/drawing/2016/11/main" r:id="rId6"/>
              </a:ext>
            </a:extLst>
          </a:blip>
          <a:stretch>
            <a:fillRect/>
          </a:stretch>
        </p:blipFill>
        <p:spPr>
          <a:xfrm>
            <a:off x="2767992" y="2626303"/>
            <a:ext cx="7442808" cy="3696836"/>
          </a:xfrm>
          <a:prstGeom prst="rect">
            <a:avLst/>
          </a:prstGeom>
          <a:effectLst>
            <a:softEdge rad="469900"/>
          </a:effectLst>
        </p:spPr>
      </p:pic>
      <p:sp>
        <p:nvSpPr>
          <p:cNvPr id="2" name="TextBox 1">
            <a:extLst>
              <a:ext uri="{FF2B5EF4-FFF2-40B4-BE49-F238E27FC236}">
                <a16:creationId xmlns:a16="http://schemas.microsoft.com/office/drawing/2014/main" id="{997FF4B4-1222-069F-6D88-DAD660E05C71}"/>
              </a:ext>
            </a:extLst>
          </p:cNvPr>
          <p:cNvSpPr txBox="1"/>
          <p:nvPr/>
        </p:nvSpPr>
        <p:spPr>
          <a:xfrm>
            <a:off x="6309982" y="5050070"/>
            <a:ext cx="3833753" cy="523220"/>
          </a:xfrm>
          <a:prstGeom prst="rect">
            <a:avLst/>
          </a:prstGeom>
          <a:noFill/>
        </p:spPr>
        <p:txBody>
          <a:bodyPr wrap="square" rtlCol="0">
            <a:spAutoFit/>
          </a:bodyPr>
          <a:lstStyle/>
          <a:p>
            <a:r>
              <a:rPr lang="en-US" b="1" dirty="0">
                <a:latin typeface="Aptos ExtraBold" panose="020B0004020202020204" pitchFamily="34" charset="0"/>
              </a:rPr>
              <a:t>Program support positions</a:t>
            </a:r>
          </a:p>
          <a:p>
            <a:r>
              <a:rPr lang="en-US" b="1" dirty="0">
                <a:latin typeface="Aptos ExtraBold" panose="020B0004020202020204" pitchFamily="34" charset="0"/>
              </a:rPr>
              <a:t>Financial Coordinator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a:extLst>
            <a:ext uri="{FF2B5EF4-FFF2-40B4-BE49-F238E27FC236}">
              <a16:creationId xmlns:a16="http://schemas.microsoft.com/office/drawing/2014/main" id="{444B53AC-C3DE-7E32-A93F-32791C6365B1}"/>
            </a:ext>
          </a:extLst>
        </p:cNvPr>
        <p:cNvGrpSpPr/>
        <p:nvPr/>
      </p:nvGrpSpPr>
      <p:grpSpPr>
        <a:xfrm>
          <a:off x="0" y="0"/>
          <a:ext cx="0" cy="0"/>
          <a:chOff x="0" y="0"/>
          <a:chExt cx="0" cy="0"/>
        </a:xfrm>
      </p:grpSpPr>
      <p:sp>
        <p:nvSpPr>
          <p:cNvPr id="132" name="Google Shape;132;g16001117d3c_0_30">
            <a:extLst>
              <a:ext uri="{FF2B5EF4-FFF2-40B4-BE49-F238E27FC236}">
                <a16:creationId xmlns:a16="http://schemas.microsoft.com/office/drawing/2014/main" id="{F6C5CFE4-DABF-44E4-8D45-34B51DE028E8}"/>
              </a:ext>
            </a:extLst>
          </p:cNvPr>
          <p:cNvSpPr txBox="1">
            <a:spLocks noGrp="1"/>
          </p:cNvSpPr>
          <p:nvPr>
            <p:ph type="title"/>
          </p:nvPr>
        </p:nvSpPr>
        <p:spPr>
          <a:xfrm>
            <a:off x="176981" y="255125"/>
            <a:ext cx="11857703"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IDEA B MONITORING PROTOCOL 2024</a:t>
            </a:r>
          </a:p>
        </p:txBody>
      </p:sp>
      <p:sp>
        <p:nvSpPr>
          <p:cNvPr id="134" name="Google Shape;134;g16001117d3c_0_30">
            <a:extLst>
              <a:ext uri="{FF2B5EF4-FFF2-40B4-BE49-F238E27FC236}">
                <a16:creationId xmlns:a16="http://schemas.microsoft.com/office/drawing/2014/main" id="{06145C78-CAFE-FF35-703B-5CB8E24E8C4F}"/>
              </a:ext>
            </a:extLst>
          </p:cNvPr>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00000000-1234-1234-1234-123412341234}" type="slidenum">
              <a:rPr kumimoji="0" lang="en-US" sz="1100" b="0" i="0" u="none" strike="noStrike" kern="0" cap="none" spc="0" normalizeH="0" baseline="0" noProof="0">
                <a:ln>
                  <a:noFill/>
                </a:ln>
                <a:solidFill>
                  <a:srgbClr val="595959"/>
                </a:solidFill>
                <a:effectLst/>
                <a:uLnTx/>
                <a:uFillTx/>
                <a:latin typeface="Book Antiqua"/>
                <a:sym typeface="Book Antiqua"/>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4</a:t>
            </a:fld>
            <a:endParaRPr kumimoji="0" sz="1100" b="0" i="0" u="none" strike="noStrike" kern="0" cap="none" spc="0" normalizeH="0" baseline="0" noProof="0">
              <a:ln>
                <a:noFill/>
              </a:ln>
              <a:solidFill>
                <a:srgbClr val="595959"/>
              </a:solidFill>
              <a:effectLst/>
              <a:uLnTx/>
              <a:uFillTx/>
              <a:latin typeface="Book Antiqua"/>
              <a:sym typeface="Book Antiqua"/>
            </a:endParaRPr>
          </a:p>
        </p:txBody>
      </p:sp>
      <p:sp>
        <p:nvSpPr>
          <p:cNvPr id="135" name="Google Shape;135;g16001117d3c_0_30">
            <a:extLst>
              <a:ext uri="{FF2B5EF4-FFF2-40B4-BE49-F238E27FC236}">
                <a16:creationId xmlns:a16="http://schemas.microsoft.com/office/drawing/2014/main" id="{9646BB3B-0D65-B70D-EC8B-C6984F2DB7BA}"/>
              </a:ext>
            </a:extLst>
          </p:cNvPr>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595959"/>
                </a:solidFill>
                <a:effectLst/>
                <a:uLnTx/>
                <a:uFillTx/>
                <a:latin typeface="Calibri"/>
                <a:cs typeface="Calibri"/>
                <a:sym typeface="Calibri"/>
              </a:rPr>
              <a:t>Investing for tomorrow, delivering today.</a:t>
            </a:r>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sp>
        <p:nvSpPr>
          <p:cNvPr id="3" name="Text Placeholder 2">
            <a:extLst>
              <a:ext uri="{FF2B5EF4-FFF2-40B4-BE49-F238E27FC236}">
                <a16:creationId xmlns:a16="http://schemas.microsoft.com/office/drawing/2014/main" id="{69DC5C1C-76A6-055D-08C1-A3C29F48B8AD}"/>
              </a:ext>
            </a:extLst>
          </p:cNvPr>
          <p:cNvSpPr>
            <a:spLocks noGrp="1"/>
          </p:cNvSpPr>
          <p:nvPr>
            <p:ph type="body" idx="1"/>
          </p:nvPr>
        </p:nvSpPr>
        <p:spPr>
          <a:xfrm>
            <a:off x="509047" y="1828800"/>
            <a:ext cx="11208471" cy="4343400"/>
          </a:xfrm>
        </p:spPr>
        <p:txBody>
          <a:bodyPr/>
          <a:lstStyle/>
          <a:p>
            <a:pPr marL="114300" indent="0">
              <a:buNone/>
            </a:pPr>
            <a:r>
              <a:rPr lang="en-US" b="0" i="0" u="none" strike="noStrike" dirty="0">
                <a:solidFill>
                  <a:srgbClr val="000000"/>
                </a:solidFill>
                <a:effectLst/>
                <a:latin typeface="Arial"/>
              </a:rPr>
              <a:t>Office of Special Education (OSE) will begin the implementation of a three-tiered monitoring system:</a:t>
            </a:r>
          </a:p>
          <a:p>
            <a:pPr lvl="1">
              <a:buFont typeface="+mj-lt"/>
              <a:buAutoNum type="arabicPeriod"/>
            </a:pPr>
            <a:r>
              <a:rPr lang="en-US" sz="1800" b="1" dirty="0">
                <a:solidFill>
                  <a:srgbClr val="000000"/>
                </a:solidFill>
                <a:latin typeface="Arial"/>
              </a:rPr>
              <a:t>Self-monitoring: </a:t>
            </a:r>
            <a:r>
              <a:rPr lang="en-US" sz="1800" dirty="0">
                <a:solidFill>
                  <a:srgbClr val="000000"/>
                </a:solidFill>
                <a:latin typeface="Arial"/>
              </a:rPr>
              <a:t>LEAs will be responsible for conducting their own internal monitoring activities and submitting reports to the OSE.</a:t>
            </a:r>
          </a:p>
          <a:p>
            <a:pPr lvl="1">
              <a:buFont typeface="+mj-lt"/>
              <a:buAutoNum type="arabicPeriod"/>
            </a:pPr>
            <a:r>
              <a:rPr lang="en-US" sz="1800" b="1" i="0" u="none" strike="noStrike" dirty="0">
                <a:solidFill>
                  <a:srgbClr val="000000"/>
                </a:solidFill>
                <a:effectLst/>
                <a:latin typeface="Arial"/>
              </a:rPr>
              <a:t>Desk-monitoring: </a:t>
            </a:r>
            <a:r>
              <a:rPr lang="en-US" sz="1800" b="0" i="0" u="none" strike="noStrike" dirty="0">
                <a:solidFill>
                  <a:srgbClr val="000000"/>
                </a:solidFill>
                <a:effectLst/>
                <a:latin typeface="Arial"/>
              </a:rPr>
              <a:t>Involve remote reviews of documentation and data submitted by each LEA.</a:t>
            </a:r>
          </a:p>
          <a:p>
            <a:pPr lvl="1">
              <a:buFont typeface="+mj-lt"/>
              <a:buAutoNum type="arabicPeriod"/>
            </a:pPr>
            <a:r>
              <a:rPr lang="en-US" sz="1800" b="1" dirty="0">
                <a:solidFill>
                  <a:srgbClr val="000000"/>
                </a:solidFill>
                <a:latin typeface="Arial"/>
              </a:rPr>
              <a:t>Onsite monitoring: </a:t>
            </a:r>
            <a:r>
              <a:rPr lang="en-US" sz="1800" dirty="0">
                <a:solidFill>
                  <a:srgbClr val="000000"/>
                </a:solidFill>
                <a:latin typeface="Arial"/>
              </a:rPr>
              <a:t>Involves in-person visits to schools within each local education agency (LEA) to conduct comprehensive reviews of special education programs, practices, and services.</a:t>
            </a:r>
          </a:p>
          <a:p>
            <a:pPr marL="114300" indent="0">
              <a:buNone/>
            </a:pPr>
            <a:r>
              <a:rPr lang="en-US" sz="2200" dirty="0">
                <a:solidFill>
                  <a:srgbClr val="000000"/>
                </a:solidFill>
                <a:latin typeface="Arial"/>
              </a:rPr>
              <a:t>Window for Monitoring: April 16</a:t>
            </a:r>
            <a:r>
              <a:rPr lang="en-US" sz="2200" baseline="30000" dirty="0">
                <a:solidFill>
                  <a:srgbClr val="000000"/>
                </a:solidFill>
                <a:latin typeface="Arial"/>
              </a:rPr>
              <a:t>th</a:t>
            </a:r>
            <a:r>
              <a:rPr lang="en-US" sz="2200" dirty="0">
                <a:solidFill>
                  <a:srgbClr val="000000"/>
                </a:solidFill>
                <a:latin typeface="Arial"/>
              </a:rPr>
              <a:t>-May 30</a:t>
            </a:r>
            <a:r>
              <a:rPr lang="en-US" sz="2200" baseline="30000" dirty="0">
                <a:solidFill>
                  <a:srgbClr val="000000"/>
                </a:solidFill>
                <a:latin typeface="Arial"/>
              </a:rPr>
              <a:t>th</a:t>
            </a:r>
            <a:r>
              <a:rPr lang="en-US" sz="2200" dirty="0">
                <a:solidFill>
                  <a:srgbClr val="000000"/>
                </a:solidFill>
                <a:latin typeface="Arial"/>
              </a:rPr>
              <a:t>, 2024</a:t>
            </a:r>
          </a:p>
          <a:p>
            <a:pPr marL="114300" indent="0">
              <a:buNone/>
            </a:pPr>
            <a:r>
              <a:rPr lang="en-US" sz="2200" dirty="0">
                <a:solidFill>
                  <a:srgbClr val="000000"/>
                </a:solidFill>
                <a:latin typeface="Arial"/>
              </a:rPr>
              <a:t>Monitoring Tool: Click </a:t>
            </a:r>
            <a:r>
              <a:rPr lang="en-US" sz="2200" dirty="0">
                <a:solidFill>
                  <a:srgbClr val="000000"/>
                </a:solidFill>
                <a:latin typeface="Arial"/>
                <a:hlinkClick r:id="rId3"/>
              </a:rPr>
              <a:t>here</a:t>
            </a:r>
            <a:endParaRPr lang="en-US" sz="2200" dirty="0">
              <a:solidFill>
                <a:srgbClr val="000000"/>
              </a:solidFill>
              <a:latin typeface="Arial"/>
            </a:endParaRPr>
          </a:p>
          <a:p>
            <a:pPr marL="571500" lvl="1" indent="0">
              <a:buNone/>
            </a:pPr>
            <a:endParaRPr lang="en-US" sz="1800" b="0" i="0" u="none" strike="noStrike" dirty="0">
              <a:solidFill>
                <a:srgbClr val="000000"/>
              </a:solidFill>
              <a:effectLst/>
              <a:latin typeface="Arial" panose="020B0604020202020204" pitchFamily="34" charset="0"/>
            </a:endParaRPr>
          </a:p>
          <a:p>
            <a:pPr lvl="1">
              <a:buFont typeface="+mj-lt"/>
              <a:buAutoNum type="arabicPeriod"/>
            </a:pPr>
            <a:endParaRPr lang="en-US" sz="1400" b="0" i="0" u="none" strike="noStrike"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396555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53"/>
        <p:cNvGrpSpPr/>
        <p:nvPr/>
      </p:nvGrpSpPr>
      <p:grpSpPr>
        <a:xfrm>
          <a:off x="0" y="0"/>
          <a:ext cx="0" cy="0"/>
          <a:chOff x="0" y="0"/>
          <a:chExt cx="0" cy="0"/>
        </a:xfrm>
      </p:grpSpPr>
      <p:sp>
        <p:nvSpPr>
          <p:cNvPr id="13" name="Rectangle 12">
            <a:extLst>
              <a:ext uri="{FF2B5EF4-FFF2-40B4-BE49-F238E27FC236}">
                <a16:creationId xmlns:a16="http://schemas.microsoft.com/office/drawing/2014/main" id="{66EA6E12-B9A8-CB83-BC3E-35F4EC4F8332}"/>
              </a:ext>
            </a:extLst>
          </p:cNvPr>
          <p:cNvSpPr/>
          <p:nvPr/>
        </p:nvSpPr>
        <p:spPr>
          <a:xfrm>
            <a:off x="6312996" y="2470850"/>
            <a:ext cx="2162108" cy="1372806"/>
          </a:xfrm>
          <a:prstGeom prst="rect">
            <a:avLst/>
          </a:prstGeom>
          <a:solidFill>
            <a:srgbClr val="41999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55"/>
          </a:p>
        </p:txBody>
      </p:sp>
      <p:sp>
        <p:nvSpPr>
          <p:cNvPr id="2" name="Rectangle 1">
            <a:extLst>
              <a:ext uri="{FF2B5EF4-FFF2-40B4-BE49-F238E27FC236}">
                <a16:creationId xmlns:a16="http://schemas.microsoft.com/office/drawing/2014/main" id="{1C98A13E-D886-7167-8349-FD78EA6964E8}"/>
              </a:ext>
            </a:extLst>
          </p:cNvPr>
          <p:cNvSpPr/>
          <p:nvPr/>
        </p:nvSpPr>
        <p:spPr>
          <a:xfrm>
            <a:off x="6312995" y="4120864"/>
            <a:ext cx="2162108" cy="1379947"/>
          </a:xfrm>
          <a:prstGeom prst="rect">
            <a:avLst/>
          </a:prstGeom>
          <a:solidFill>
            <a:srgbClr val="41999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55"/>
          </a:p>
        </p:txBody>
      </p:sp>
      <p:sp>
        <p:nvSpPr>
          <p:cNvPr id="54" name="Google Shape;54;p13"/>
          <p:cNvSpPr txBox="1"/>
          <p:nvPr/>
        </p:nvSpPr>
        <p:spPr>
          <a:xfrm>
            <a:off x="6312995" y="4120864"/>
            <a:ext cx="2162108" cy="356720"/>
          </a:xfrm>
          <a:prstGeom prst="rect">
            <a:avLst/>
          </a:prstGeom>
          <a:noFill/>
          <a:ln>
            <a:noFill/>
          </a:ln>
        </p:spPr>
        <p:txBody>
          <a:bodyPr spcFirstLastPara="1" wrap="square" lIns="62335" tIns="62335" rIns="62335" bIns="62335" anchor="t" anchorCtr="0">
            <a:spAutoFit/>
          </a:bodyPr>
          <a:lstStyle/>
          <a:p>
            <a:pPr algn="ctr"/>
            <a:r>
              <a:rPr lang="en-US" sz="1500" b="1" u="sng"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rPr>
              <a:t>OFFICE HOURS</a:t>
            </a:r>
            <a:endParaRPr sz="1500" b="1" u="sng"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endParaRPr>
          </a:p>
        </p:txBody>
      </p:sp>
      <p:sp>
        <p:nvSpPr>
          <p:cNvPr id="64" name="Google Shape;64;p13"/>
          <p:cNvSpPr/>
          <p:nvPr/>
        </p:nvSpPr>
        <p:spPr>
          <a:xfrm>
            <a:off x="3446318" y="5685800"/>
            <a:ext cx="5299364" cy="158018"/>
          </a:xfrm>
          <a:prstGeom prst="rect">
            <a:avLst/>
          </a:prstGeom>
          <a:solidFill>
            <a:srgbClr val="F9DB75"/>
          </a:solidFill>
          <a:ln>
            <a:noFill/>
          </a:ln>
        </p:spPr>
        <p:txBody>
          <a:bodyPr spcFirstLastPara="1" wrap="square" lIns="62335" tIns="62335" rIns="62335" bIns="62335" anchor="ctr" anchorCtr="0">
            <a:noAutofit/>
          </a:bodyPr>
          <a:lstStyle/>
          <a:p>
            <a:pPr algn="ctr"/>
            <a:endParaRPr sz="955"/>
          </a:p>
        </p:txBody>
      </p:sp>
      <p:sp>
        <p:nvSpPr>
          <p:cNvPr id="65" name="Google Shape;65;p13"/>
          <p:cNvSpPr/>
          <p:nvPr/>
        </p:nvSpPr>
        <p:spPr>
          <a:xfrm>
            <a:off x="3446319" y="6697557"/>
            <a:ext cx="5295505" cy="156798"/>
          </a:xfrm>
          <a:prstGeom prst="rect">
            <a:avLst/>
          </a:prstGeom>
          <a:solidFill>
            <a:srgbClr val="149A9A"/>
          </a:solidFill>
          <a:ln>
            <a:noFill/>
          </a:ln>
        </p:spPr>
        <p:txBody>
          <a:bodyPr spcFirstLastPara="1" wrap="square" lIns="62335" tIns="62335" rIns="62335" bIns="62335" anchor="ctr" anchorCtr="0">
            <a:noAutofit/>
          </a:bodyPr>
          <a:lstStyle/>
          <a:p>
            <a:pPr algn="ctr"/>
            <a:endParaRPr sz="955"/>
          </a:p>
        </p:txBody>
      </p:sp>
      <p:sp>
        <p:nvSpPr>
          <p:cNvPr id="4" name="Google Shape;54;p13">
            <a:extLst>
              <a:ext uri="{FF2B5EF4-FFF2-40B4-BE49-F238E27FC236}">
                <a16:creationId xmlns:a16="http://schemas.microsoft.com/office/drawing/2014/main" id="{DB0108A2-9C85-FB64-1F41-3B19BE2555D1}"/>
              </a:ext>
            </a:extLst>
          </p:cNvPr>
          <p:cNvSpPr txBox="1"/>
          <p:nvPr/>
        </p:nvSpPr>
        <p:spPr>
          <a:xfrm>
            <a:off x="6312995" y="2454706"/>
            <a:ext cx="2162108" cy="356720"/>
          </a:xfrm>
          <a:prstGeom prst="rect">
            <a:avLst/>
          </a:prstGeom>
          <a:noFill/>
          <a:ln>
            <a:noFill/>
          </a:ln>
        </p:spPr>
        <p:txBody>
          <a:bodyPr spcFirstLastPara="1" wrap="square" lIns="62335" tIns="62335" rIns="62335" bIns="62335" anchor="t" anchorCtr="0">
            <a:spAutoFit/>
          </a:bodyPr>
          <a:lstStyle/>
          <a:p>
            <a:pPr algn="ctr"/>
            <a:r>
              <a:rPr lang="en-US" sz="1500" b="1" u="sng"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rPr>
              <a:t>MEDIA/EMAIL</a:t>
            </a:r>
            <a:endParaRPr sz="1500" b="1" u="sng"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endParaRPr>
          </a:p>
        </p:txBody>
      </p:sp>
      <p:sp>
        <p:nvSpPr>
          <p:cNvPr id="15" name="Rectangle 14">
            <a:extLst>
              <a:ext uri="{FF2B5EF4-FFF2-40B4-BE49-F238E27FC236}">
                <a16:creationId xmlns:a16="http://schemas.microsoft.com/office/drawing/2014/main" id="{202C56B5-D8A1-95AF-2B5D-2B29688C4470}"/>
              </a:ext>
            </a:extLst>
          </p:cNvPr>
          <p:cNvSpPr/>
          <p:nvPr/>
        </p:nvSpPr>
        <p:spPr>
          <a:xfrm>
            <a:off x="3758045" y="2470850"/>
            <a:ext cx="2120960" cy="3022821"/>
          </a:xfrm>
          <a:prstGeom prst="rect">
            <a:avLst/>
          </a:prstGeom>
          <a:solidFill>
            <a:srgbClr val="84B2DE"/>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55"/>
          </a:p>
        </p:txBody>
      </p:sp>
      <p:sp>
        <p:nvSpPr>
          <p:cNvPr id="16" name="Google Shape;54;p13">
            <a:extLst>
              <a:ext uri="{FF2B5EF4-FFF2-40B4-BE49-F238E27FC236}">
                <a16:creationId xmlns:a16="http://schemas.microsoft.com/office/drawing/2014/main" id="{4D75590E-F869-E176-E2B2-351C6C71D190}"/>
              </a:ext>
            </a:extLst>
          </p:cNvPr>
          <p:cNvSpPr txBox="1"/>
          <p:nvPr/>
        </p:nvSpPr>
        <p:spPr>
          <a:xfrm>
            <a:off x="3758044" y="2482593"/>
            <a:ext cx="2120960" cy="356720"/>
          </a:xfrm>
          <a:prstGeom prst="rect">
            <a:avLst/>
          </a:prstGeom>
          <a:noFill/>
          <a:ln>
            <a:noFill/>
          </a:ln>
        </p:spPr>
        <p:txBody>
          <a:bodyPr spcFirstLastPara="1" wrap="square" lIns="62335" tIns="62335" rIns="62335" bIns="62335" anchor="t" anchorCtr="0">
            <a:spAutoFit/>
          </a:bodyPr>
          <a:lstStyle/>
          <a:p>
            <a:pPr algn="ctr"/>
            <a:r>
              <a:rPr lang="en-US" sz="1500" b="1" u="sng"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rPr>
              <a:t>MONITORING</a:t>
            </a:r>
            <a:endParaRPr sz="1500" b="1" u="sng"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endParaRPr>
          </a:p>
        </p:txBody>
      </p:sp>
      <p:sp>
        <p:nvSpPr>
          <p:cNvPr id="17" name="TextBox 16">
            <a:extLst>
              <a:ext uri="{FF2B5EF4-FFF2-40B4-BE49-F238E27FC236}">
                <a16:creationId xmlns:a16="http://schemas.microsoft.com/office/drawing/2014/main" id="{48EFCAFC-F900-2080-88FC-E403EC1F784E}"/>
              </a:ext>
            </a:extLst>
          </p:cNvPr>
          <p:cNvSpPr txBox="1"/>
          <p:nvPr/>
        </p:nvSpPr>
        <p:spPr>
          <a:xfrm>
            <a:off x="3551631" y="2880656"/>
            <a:ext cx="2533783" cy="1642053"/>
          </a:xfrm>
          <a:prstGeom prst="rect">
            <a:avLst/>
          </a:prstGeom>
          <a:noFill/>
        </p:spPr>
        <p:txBody>
          <a:bodyPr wrap="square" rtlCol="0">
            <a:spAutoFit/>
          </a:bodyPr>
          <a:lstStyle/>
          <a:p>
            <a:pPr algn="ctr"/>
            <a:r>
              <a:rPr lang="en-US" sz="1023" b="1" dirty="0">
                <a:latin typeface="Open Sans" panose="020B0606030504020204" pitchFamily="34" charset="0"/>
                <a:ea typeface="Open Sans" panose="020B0606030504020204" pitchFamily="34" charset="0"/>
                <a:cs typeface="Open Sans" panose="020B0606030504020204" pitchFamily="34" charset="0"/>
              </a:rPr>
              <a:t>April 17</a:t>
            </a:r>
            <a:r>
              <a:rPr lang="en-US" sz="1023" b="1" baseline="30000" dirty="0">
                <a:latin typeface="Open Sans" panose="020B0606030504020204" pitchFamily="34" charset="0"/>
                <a:ea typeface="Open Sans" panose="020B0606030504020204" pitchFamily="34" charset="0"/>
                <a:cs typeface="Open Sans" panose="020B0606030504020204" pitchFamily="34" charset="0"/>
              </a:rPr>
              <a:t>th</a:t>
            </a:r>
            <a:r>
              <a:rPr lang="en-US" sz="1023" b="1" dirty="0">
                <a:latin typeface="Open Sans" panose="020B0606030504020204" pitchFamily="34" charset="0"/>
                <a:ea typeface="Open Sans" panose="020B0606030504020204" pitchFamily="34" charset="0"/>
                <a:cs typeface="Open Sans" panose="020B0606030504020204" pitchFamily="34" charset="0"/>
              </a:rPr>
              <a:t> SELF MONITORING</a:t>
            </a:r>
          </a:p>
          <a:p>
            <a:pPr algn="ctr"/>
            <a:endParaRPr lang="en-US" sz="1023" b="1" dirty="0">
              <a:latin typeface="Open Sans" panose="020B0606030504020204" pitchFamily="34" charset="0"/>
              <a:ea typeface="Open Sans" panose="020B0606030504020204" pitchFamily="34" charset="0"/>
              <a:cs typeface="Open Sans" panose="020B0606030504020204" pitchFamily="34" charset="0"/>
            </a:endParaRPr>
          </a:p>
          <a:p>
            <a:pPr algn="ctr"/>
            <a:r>
              <a:rPr lang="en-US" sz="1023" b="1" dirty="0">
                <a:latin typeface="Open Sans" panose="020B0606030504020204" pitchFamily="34" charset="0"/>
                <a:ea typeface="Open Sans" panose="020B0606030504020204" pitchFamily="34" charset="0"/>
                <a:cs typeface="Open Sans" panose="020B0606030504020204" pitchFamily="34" charset="0"/>
              </a:rPr>
              <a:t>April 18</a:t>
            </a:r>
            <a:r>
              <a:rPr lang="en-US" sz="1023" b="1" baseline="30000" dirty="0">
                <a:latin typeface="Open Sans" panose="020B0606030504020204" pitchFamily="34" charset="0"/>
                <a:ea typeface="Open Sans" panose="020B0606030504020204" pitchFamily="34" charset="0"/>
                <a:cs typeface="Open Sans" panose="020B0606030504020204" pitchFamily="34" charset="0"/>
              </a:rPr>
              <a:t>th</a:t>
            </a:r>
            <a:r>
              <a:rPr lang="en-US" sz="1023" b="1" dirty="0">
                <a:latin typeface="Open Sans" panose="020B0606030504020204" pitchFamily="34" charset="0"/>
                <a:ea typeface="Open Sans" panose="020B0606030504020204" pitchFamily="34" charset="0"/>
                <a:cs typeface="Open Sans" panose="020B0606030504020204" pitchFamily="34" charset="0"/>
              </a:rPr>
              <a:t>  DESK MONITORING</a:t>
            </a:r>
          </a:p>
          <a:p>
            <a:pPr algn="ctr"/>
            <a:endParaRPr lang="en-US" sz="1023" b="1" dirty="0">
              <a:latin typeface="Open Sans" panose="020B0606030504020204" pitchFamily="34" charset="0"/>
              <a:ea typeface="Open Sans" panose="020B0606030504020204" pitchFamily="34" charset="0"/>
              <a:cs typeface="Open Sans" panose="020B0606030504020204" pitchFamily="34" charset="0"/>
            </a:endParaRPr>
          </a:p>
          <a:p>
            <a:pPr algn="ctr"/>
            <a:r>
              <a:rPr lang="en-US" sz="1023" b="1" dirty="0">
                <a:latin typeface="Open Sans" panose="020B0606030504020204" pitchFamily="34" charset="0"/>
                <a:ea typeface="Open Sans" panose="020B0606030504020204" pitchFamily="34" charset="0"/>
                <a:cs typeface="Open Sans" panose="020B0606030504020204" pitchFamily="34" charset="0"/>
              </a:rPr>
              <a:t>APRIL 19</a:t>
            </a:r>
            <a:r>
              <a:rPr lang="en-US" sz="1023" b="1" baseline="30000" dirty="0">
                <a:latin typeface="Open Sans" panose="020B0606030504020204" pitchFamily="34" charset="0"/>
                <a:ea typeface="Open Sans" panose="020B0606030504020204" pitchFamily="34" charset="0"/>
                <a:cs typeface="Open Sans" panose="020B0606030504020204" pitchFamily="34" charset="0"/>
              </a:rPr>
              <a:t>th</a:t>
            </a:r>
            <a:r>
              <a:rPr lang="en-US" sz="1023" b="1" dirty="0">
                <a:latin typeface="Open Sans" panose="020B0606030504020204" pitchFamily="34" charset="0"/>
                <a:ea typeface="Open Sans" panose="020B0606030504020204" pitchFamily="34" charset="0"/>
                <a:cs typeface="Open Sans" panose="020B0606030504020204" pitchFamily="34" charset="0"/>
              </a:rPr>
              <a:t>  ON-ITE MONITORING</a:t>
            </a:r>
          </a:p>
          <a:p>
            <a:pPr algn="ctr"/>
            <a:endParaRPr lang="en-US" sz="1023" b="1" dirty="0">
              <a:latin typeface="Open Sans" panose="020B0606030504020204" pitchFamily="34" charset="0"/>
              <a:ea typeface="Open Sans" panose="020B0606030504020204" pitchFamily="34" charset="0"/>
              <a:cs typeface="Open Sans" panose="020B0606030504020204" pitchFamily="34" charset="0"/>
            </a:endParaRPr>
          </a:p>
          <a:p>
            <a:pPr algn="ctr"/>
            <a:r>
              <a:rPr lang="en-US" sz="1023" b="1" dirty="0">
                <a:latin typeface="Open Sans" panose="020B0606030504020204" pitchFamily="34" charset="0"/>
                <a:ea typeface="Open Sans" panose="020B0606030504020204" pitchFamily="34" charset="0"/>
                <a:cs typeface="Open Sans" panose="020B0606030504020204" pitchFamily="34" charset="0"/>
              </a:rPr>
              <a:t>3:30-4:30 pm</a:t>
            </a:r>
          </a:p>
          <a:p>
            <a:pPr algn="ctr"/>
            <a:endParaRPr lang="en-US" sz="1091" b="1" baseline="300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091" b="1" baseline="300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091" b="1" baseline="300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091" b="1"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9" name="Graphic 18" descr="Puzzle pieces outline">
            <a:extLst>
              <a:ext uri="{FF2B5EF4-FFF2-40B4-BE49-F238E27FC236}">
                <a16:creationId xmlns:a16="http://schemas.microsoft.com/office/drawing/2014/main" id="{6CD9D535-870C-3914-6F1E-689CE5634B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17576" y="4392432"/>
            <a:ext cx="801893" cy="801893"/>
          </a:xfrm>
          <a:prstGeom prst="rect">
            <a:avLst/>
          </a:prstGeom>
        </p:spPr>
      </p:pic>
      <p:sp>
        <p:nvSpPr>
          <p:cNvPr id="20" name="TextBox 19">
            <a:extLst>
              <a:ext uri="{FF2B5EF4-FFF2-40B4-BE49-F238E27FC236}">
                <a16:creationId xmlns:a16="http://schemas.microsoft.com/office/drawing/2014/main" id="{299F4CAC-9012-DD85-8ACA-1452D2C45B05}"/>
              </a:ext>
            </a:extLst>
          </p:cNvPr>
          <p:cNvSpPr txBox="1"/>
          <p:nvPr/>
        </p:nvSpPr>
        <p:spPr>
          <a:xfrm>
            <a:off x="6312994" y="2861980"/>
            <a:ext cx="2162108" cy="1162819"/>
          </a:xfrm>
          <a:prstGeom prst="rect">
            <a:avLst/>
          </a:prstGeom>
          <a:noFill/>
        </p:spPr>
        <p:txBody>
          <a:bodyPr wrap="square" rtlCol="0">
            <a:spAutoFit/>
          </a:bodyPr>
          <a:lstStyle/>
          <a:p>
            <a:pPr algn="ctr"/>
            <a:r>
              <a:rPr lang="en-US" sz="1023" b="1" dirty="0">
                <a:latin typeface="Open Sans" panose="020B0606030504020204" pitchFamily="34" charset="0"/>
                <a:ea typeface="Open Sans" panose="020B0606030504020204" pitchFamily="34" charset="0"/>
                <a:cs typeface="Open Sans" panose="020B0606030504020204" pitchFamily="34" charset="0"/>
              </a:rPr>
              <a:t>APRIL 11</a:t>
            </a:r>
            <a:r>
              <a:rPr lang="en-US" sz="1023" b="1" baseline="30000" dirty="0">
                <a:latin typeface="Open Sans" panose="020B0606030504020204" pitchFamily="34" charset="0"/>
                <a:ea typeface="Open Sans" panose="020B0606030504020204" pitchFamily="34" charset="0"/>
                <a:cs typeface="Open Sans" panose="020B0606030504020204" pitchFamily="34" charset="0"/>
              </a:rPr>
              <a:t>th</a:t>
            </a:r>
            <a:r>
              <a:rPr lang="en-US" sz="1023" b="1" dirty="0">
                <a:latin typeface="Open Sans" panose="020B0606030504020204" pitchFamily="34" charset="0"/>
                <a:ea typeface="Open Sans" panose="020B0606030504020204" pitchFamily="34" charset="0"/>
                <a:cs typeface="Open Sans" panose="020B0606030504020204" pitchFamily="34" charset="0"/>
              </a:rPr>
              <a:t> PED’s E-BLAST</a:t>
            </a:r>
          </a:p>
          <a:p>
            <a:pPr algn="ctr"/>
            <a:r>
              <a:rPr lang="en-US" sz="682" b="1" i="1" dirty="0">
                <a:latin typeface="Open Sans" panose="020B0606030504020204" pitchFamily="34" charset="0"/>
                <a:ea typeface="Open Sans" panose="020B0606030504020204" pitchFamily="34" charset="0"/>
                <a:cs typeface="Open Sans" panose="020B0606030504020204" pitchFamily="34" charset="0"/>
              </a:rPr>
              <a:t>EVERY TUESDAY FOLLOWING UNTIL JUNE 1st</a:t>
            </a:r>
          </a:p>
          <a:p>
            <a:pPr algn="ctr"/>
            <a:endParaRPr lang="en-US" sz="1023" b="1"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023" b="1" dirty="0">
              <a:latin typeface="Open Sans" panose="020B0606030504020204" pitchFamily="34" charset="0"/>
              <a:ea typeface="Open Sans" panose="020B0606030504020204" pitchFamily="34" charset="0"/>
              <a:cs typeface="Open Sans" panose="020B0606030504020204" pitchFamily="34" charset="0"/>
            </a:endParaRPr>
          </a:p>
          <a:p>
            <a:pPr algn="ctr"/>
            <a:r>
              <a:rPr lang="en-US" sz="1023" b="1" dirty="0">
                <a:latin typeface="Open Sans" panose="020B0606030504020204" pitchFamily="34" charset="0"/>
                <a:ea typeface="Open Sans" panose="020B0606030504020204" pitchFamily="34" charset="0"/>
                <a:cs typeface="Open Sans" panose="020B0606030504020204" pitchFamily="34" charset="0"/>
              </a:rPr>
              <a:t>OSE MAY NEWSLETTER</a:t>
            </a:r>
          </a:p>
          <a:p>
            <a:pPr algn="ctr"/>
            <a:endParaRPr lang="en-US" sz="1091" b="1" baseline="300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091" b="1" baseline="300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091" b="1"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64C245B4-BF95-5F22-431F-00BD43094C60}"/>
              </a:ext>
            </a:extLst>
          </p:cNvPr>
          <p:cNvSpPr txBox="1"/>
          <p:nvPr/>
        </p:nvSpPr>
        <p:spPr>
          <a:xfrm>
            <a:off x="6312994" y="4527703"/>
            <a:ext cx="2162108" cy="900439"/>
          </a:xfrm>
          <a:prstGeom prst="rect">
            <a:avLst/>
          </a:prstGeom>
          <a:noFill/>
        </p:spPr>
        <p:txBody>
          <a:bodyPr wrap="square" rtlCol="0">
            <a:spAutoFit/>
          </a:bodyPr>
          <a:lstStyle/>
          <a:p>
            <a:pPr algn="ctr"/>
            <a:r>
              <a:rPr lang="en-US" sz="1023" b="1" dirty="0">
                <a:latin typeface="Open Sans" panose="020B0606030504020204" pitchFamily="34" charset="0"/>
                <a:ea typeface="Open Sans" panose="020B0606030504020204" pitchFamily="34" charset="0"/>
                <a:cs typeface="Open Sans" panose="020B0606030504020204" pitchFamily="34" charset="0"/>
              </a:rPr>
              <a:t>APRIL 16</a:t>
            </a:r>
            <a:r>
              <a:rPr lang="en-US" sz="1023" b="1" baseline="30000" dirty="0">
                <a:latin typeface="Open Sans" panose="020B0606030504020204" pitchFamily="34" charset="0"/>
                <a:ea typeface="Open Sans" panose="020B0606030504020204" pitchFamily="34" charset="0"/>
                <a:cs typeface="Open Sans" panose="020B0606030504020204" pitchFamily="34" charset="0"/>
              </a:rPr>
              <a:t>TH</a:t>
            </a:r>
            <a:r>
              <a:rPr lang="en-US" sz="1023" b="1" dirty="0">
                <a:latin typeface="Open Sans" panose="020B0606030504020204" pitchFamily="34" charset="0"/>
                <a:ea typeface="Open Sans" panose="020B0606030504020204" pitchFamily="34" charset="0"/>
                <a:cs typeface="Open Sans" panose="020B0606030504020204" pitchFamily="34" charset="0"/>
              </a:rPr>
              <a:t> </a:t>
            </a:r>
          </a:p>
          <a:p>
            <a:pPr algn="ctr"/>
            <a:endParaRPr lang="en-US" sz="1023" b="1" dirty="0">
              <a:latin typeface="Open Sans" panose="020B0606030504020204" pitchFamily="34" charset="0"/>
              <a:ea typeface="Open Sans" panose="020B0606030504020204" pitchFamily="34" charset="0"/>
              <a:cs typeface="Open Sans" panose="020B0606030504020204" pitchFamily="34" charset="0"/>
            </a:endParaRPr>
          </a:p>
          <a:p>
            <a:pPr algn="ctr"/>
            <a:r>
              <a:rPr lang="en-US" sz="1023" b="1" dirty="0">
                <a:latin typeface="Open Sans" panose="020B0606030504020204" pitchFamily="34" charset="0"/>
                <a:ea typeface="Open Sans" panose="020B0606030504020204" pitchFamily="34" charset="0"/>
                <a:cs typeface="Open Sans" panose="020B0606030504020204" pitchFamily="34" charset="0"/>
              </a:rPr>
              <a:t>3:30-4:30 PM</a:t>
            </a:r>
          </a:p>
          <a:p>
            <a:pPr algn="ctr"/>
            <a:endParaRPr lang="en-US" sz="1091" b="1" baseline="300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091" b="1" baseline="300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091" b="1"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8EEF752A-1406-C0AF-213F-4600DC0472A1}"/>
              </a:ext>
            </a:extLst>
          </p:cNvPr>
          <p:cNvSpPr txBox="1"/>
          <p:nvPr/>
        </p:nvSpPr>
        <p:spPr>
          <a:xfrm>
            <a:off x="4041936" y="5865255"/>
            <a:ext cx="4100412" cy="239296"/>
          </a:xfrm>
          <a:prstGeom prst="rect">
            <a:avLst/>
          </a:prstGeom>
          <a:noFill/>
        </p:spPr>
        <p:txBody>
          <a:bodyPr wrap="square">
            <a:spAutoFit/>
          </a:bodyPr>
          <a:lstStyle/>
          <a:p>
            <a:pPr algn="ctr"/>
            <a:r>
              <a:rPr lang="en-US" sz="955" b="1" u="sng" dirty="0">
                <a:solidFill>
                  <a:srgbClr val="419991"/>
                </a:solidFill>
                <a:latin typeface="Calibri" panose="020F0502020204030204" pitchFamily="34" charset="0"/>
                <a:cs typeface="Calibri" panose="020F0502020204030204" pitchFamily="34" charset="0"/>
              </a:rPr>
              <a:t>Our Mission</a:t>
            </a:r>
          </a:p>
        </p:txBody>
      </p:sp>
      <p:sp>
        <p:nvSpPr>
          <p:cNvPr id="7" name="TextBox 6">
            <a:extLst>
              <a:ext uri="{FF2B5EF4-FFF2-40B4-BE49-F238E27FC236}">
                <a16:creationId xmlns:a16="http://schemas.microsoft.com/office/drawing/2014/main" id="{1B175ACA-0EA4-CEA5-F113-6E2C361DFE9A}"/>
              </a:ext>
            </a:extLst>
          </p:cNvPr>
          <p:cNvSpPr txBox="1"/>
          <p:nvPr/>
        </p:nvSpPr>
        <p:spPr>
          <a:xfrm>
            <a:off x="4041936" y="6071256"/>
            <a:ext cx="4100412" cy="595804"/>
          </a:xfrm>
          <a:prstGeom prst="rect">
            <a:avLst/>
          </a:prstGeom>
          <a:noFill/>
        </p:spPr>
        <p:txBody>
          <a:bodyPr wrap="square">
            <a:spAutoFit/>
          </a:bodyPr>
          <a:lstStyle/>
          <a:p>
            <a:pPr algn="ctr"/>
            <a:r>
              <a:rPr lang="en-US" sz="818" b="1" dirty="0">
                <a:solidFill>
                  <a:schemeClr val="bg1"/>
                </a:solidFill>
                <a:latin typeface="Calibri" panose="020F0502020204030204" pitchFamily="34" charset="0"/>
                <a:cs typeface="Calibri" panose="020F0502020204030204" pitchFamily="34" charset="0"/>
              </a:rPr>
              <a:t>All students with disabilities are engaged in high-quality curriculum and instruction within an inclusive educational environment with opportunities which are culturally and linguistically responsive, leading to deep learning and preparation for college, career, and community readiness. </a:t>
            </a:r>
          </a:p>
        </p:txBody>
      </p:sp>
      <p:sp>
        <p:nvSpPr>
          <p:cNvPr id="3" name="Title 7">
            <a:extLst>
              <a:ext uri="{FF2B5EF4-FFF2-40B4-BE49-F238E27FC236}">
                <a16:creationId xmlns:a16="http://schemas.microsoft.com/office/drawing/2014/main" id="{ABA2C184-A897-8335-2EBC-3BFB5C1013CB}"/>
              </a:ext>
            </a:extLst>
          </p:cNvPr>
          <p:cNvSpPr txBox="1">
            <a:spLocks/>
          </p:cNvSpPr>
          <p:nvPr/>
        </p:nvSpPr>
        <p:spPr>
          <a:xfrm>
            <a:off x="0" y="0"/>
            <a:ext cx="12192000" cy="1357189"/>
          </a:xfrm>
          <a:prstGeom prst="rect">
            <a:avLst/>
          </a:prstGeom>
          <a:solidFill>
            <a:schemeClr val="bg2"/>
          </a:solidFill>
          <a:ln>
            <a:noFill/>
          </a:ln>
        </p:spPr>
        <p:txBody>
          <a:bodyPr spcFirstLastPara="1" wrap="square" lIns="113100" tIns="113100" rIns="113100" bIns="1131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6400"/>
              <a:buFont typeface="Calibri"/>
              <a:buNone/>
              <a:defRPr sz="4364"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6400"/>
              <a:buFont typeface="Arial"/>
              <a:buNone/>
              <a:defRPr sz="4364"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400"/>
              <a:buFont typeface="Arial"/>
              <a:buNone/>
              <a:defRPr sz="4364"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400"/>
              <a:buFont typeface="Arial"/>
              <a:buNone/>
              <a:defRPr sz="4364"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400"/>
              <a:buFont typeface="Arial"/>
              <a:buNone/>
              <a:defRPr sz="4364"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400"/>
              <a:buFont typeface="Arial"/>
              <a:buNone/>
              <a:defRPr sz="4364"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400"/>
              <a:buFont typeface="Arial"/>
              <a:buNone/>
              <a:defRPr sz="4364"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400"/>
              <a:buFont typeface="Arial"/>
              <a:buNone/>
              <a:defRPr sz="4364"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400"/>
              <a:buFont typeface="Arial"/>
              <a:buNone/>
              <a:defRPr sz="4364" b="0" i="0" u="none" strike="noStrike" cap="none">
                <a:solidFill>
                  <a:srgbClr val="000000"/>
                </a:solidFill>
                <a:latin typeface="Arial"/>
                <a:ea typeface="Arial"/>
                <a:cs typeface="Arial"/>
                <a:sym typeface="Arial"/>
              </a:defRPr>
            </a:lvl9pPr>
          </a:lstStyle>
          <a:p>
            <a:r>
              <a:rPr lang="en-US"/>
              <a:t>Monitoring Guidance Communications </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a:extLst>
            <a:ext uri="{FF2B5EF4-FFF2-40B4-BE49-F238E27FC236}">
              <a16:creationId xmlns:a16="http://schemas.microsoft.com/office/drawing/2014/main" id="{444B53AC-C3DE-7E32-A93F-32791C6365B1}"/>
            </a:ext>
          </a:extLst>
        </p:cNvPr>
        <p:cNvGrpSpPr/>
        <p:nvPr/>
      </p:nvGrpSpPr>
      <p:grpSpPr>
        <a:xfrm>
          <a:off x="0" y="0"/>
          <a:ext cx="0" cy="0"/>
          <a:chOff x="0" y="0"/>
          <a:chExt cx="0" cy="0"/>
        </a:xfrm>
      </p:grpSpPr>
      <p:sp>
        <p:nvSpPr>
          <p:cNvPr id="132" name="Google Shape;132;g16001117d3c_0_30">
            <a:extLst>
              <a:ext uri="{FF2B5EF4-FFF2-40B4-BE49-F238E27FC236}">
                <a16:creationId xmlns:a16="http://schemas.microsoft.com/office/drawing/2014/main" id="{F6C5CFE4-DABF-44E4-8D45-34B51DE028E8}"/>
              </a:ext>
            </a:extLst>
          </p:cNvPr>
          <p:cNvSpPr txBox="1">
            <a:spLocks noGrp="1"/>
          </p:cNvSpPr>
          <p:nvPr>
            <p:ph type="title"/>
          </p:nvPr>
        </p:nvSpPr>
        <p:spPr>
          <a:xfrm>
            <a:off x="176981" y="255125"/>
            <a:ext cx="11857703" cy="1036800"/>
          </a:xfrm>
          <a:prstGeom prst="rect">
            <a:avLst/>
          </a:prstGeom>
          <a:noFill/>
          <a:ln>
            <a:noFill/>
          </a:ln>
        </p:spPr>
        <p:txBody>
          <a:bodyPr spcFirstLastPara="1" wrap="square" lIns="91425" tIns="45700" rIns="91425" bIns="45700" anchor="ctr" anchorCtr="0">
            <a:noAutofit/>
          </a:bodyPr>
          <a:lstStyle/>
          <a:p>
            <a:pPr algn="ctr"/>
            <a:r>
              <a:rPr lang="en-US" sz="3600" b="1" dirty="0"/>
              <a:t>Excess Cost Application</a:t>
            </a:r>
          </a:p>
        </p:txBody>
      </p:sp>
      <p:sp>
        <p:nvSpPr>
          <p:cNvPr id="134" name="Google Shape;134;g16001117d3c_0_30">
            <a:extLst>
              <a:ext uri="{FF2B5EF4-FFF2-40B4-BE49-F238E27FC236}">
                <a16:creationId xmlns:a16="http://schemas.microsoft.com/office/drawing/2014/main" id="{06145C78-CAFE-FF35-703B-5CB8E24E8C4F}"/>
              </a:ext>
            </a:extLst>
          </p:cNvPr>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00000000-1234-1234-1234-123412341234}" type="slidenum">
              <a:rPr kumimoji="0" lang="en-US" sz="1100" b="0" i="0" u="none" strike="noStrike" kern="0" cap="none" spc="0" normalizeH="0" baseline="0" noProof="0">
                <a:ln>
                  <a:noFill/>
                </a:ln>
                <a:solidFill>
                  <a:srgbClr val="595959"/>
                </a:solidFill>
                <a:effectLst/>
                <a:uLnTx/>
                <a:uFillTx/>
                <a:latin typeface="Book Antiqua"/>
                <a:sym typeface="Book Antiqua"/>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6</a:t>
            </a:fld>
            <a:endParaRPr kumimoji="0" sz="1100" b="0" i="0" u="none" strike="noStrike" kern="0" cap="none" spc="0" normalizeH="0" baseline="0" noProof="0">
              <a:ln>
                <a:noFill/>
              </a:ln>
              <a:solidFill>
                <a:srgbClr val="595959"/>
              </a:solidFill>
              <a:effectLst/>
              <a:uLnTx/>
              <a:uFillTx/>
              <a:latin typeface="Book Antiqua"/>
              <a:sym typeface="Book Antiqua"/>
            </a:endParaRPr>
          </a:p>
        </p:txBody>
      </p:sp>
      <p:sp>
        <p:nvSpPr>
          <p:cNvPr id="135" name="Google Shape;135;g16001117d3c_0_30">
            <a:extLst>
              <a:ext uri="{FF2B5EF4-FFF2-40B4-BE49-F238E27FC236}">
                <a16:creationId xmlns:a16="http://schemas.microsoft.com/office/drawing/2014/main" id="{9646BB3B-0D65-B70D-EC8B-C6984F2DB7BA}"/>
              </a:ext>
            </a:extLst>
          </p:cNvPr>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595959"/>
                </a:solidFill>
                <a:effectLst/>
                <a:uLnTx/>
                <a:uFillTx/>
                <a:latin typeface="Calibri"/>
                <a:cs typeface="Calibri"/>
                <a:sym typeface="Calibri"/>
              </a:rPr>
              <a:t>Investing for tomorrow, delivering today.</a:t>
            </a:r>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sp>
        <p:nvSpPr>
          <p:cNvPr id="3" name="Text Placeholder 2">
            <a:extLst>
              <a:ext uri="{FF2B5EF4-FFF2-40B4-BE49-F238E27FC236}">
                <a16:creationId xmlns:a16="http://schemas.microsoft.com/office/drawing/2014/main" id="{69DC5C1C-76A6-055D-08C1-A3C29F48B8AD}"/>
              </a:ext>
            </a:extLst>
          </p:cNvPr>
          <p:cNvSpPr>
            <a:spLocks noGrp="1"/>
          </p:cNvSpPr>
          <p:nvPr>
            <p:ph type="body" idx="1"/>
          </p:nvPr>
        </p:nvSpPr>
        <p:spPr>
          <a:xfrm>
            <a:off x="509047" y="1828800"/>
            <a:ext cx="11208471" cy="4652318"/>
          </a:xfrm>
        </p:spPr>
        <p:txBody>
          <a:bodyPr/>
          <a:lstStyle/>
          <a:p>
            <a:pPr marL="114300" indent="0">
              <a:buNone/>
            </a:pPr>
            <a:r>
              <a:rPr lang="en-US" dirty="0">
                <a:solidFill>
                  <a:schemeClr val="bg2"/>
                </a:solidFill>
                <a:latin typeface="+mn-lt"/>
              </a:rPr>
              <a:t>2 Types of Excess Costs:</a:t>
            </a:r>
          </a:p>
          <a:p>
            <a:pPr marL="114300" indent="0">
              <a:buNone/>
            </a:pPr>
            <a:r>
              <a:rPr lang="en-US" dirty="0">
                <a:solidFill>
                  <a:schemeClr val="bg2"/>
                </a:solidFill>
                <a:latin typeface="+mn-lt"/>
              </a:rPr>
              <a:t>	- </a:t>
            </a:r>
            <a:r>
              <a:rPr lang="en-US" b="1" dirty="0">
                <a:solidFill>
                  <a:schemeClr val="accent5"/>
                </a:solidFill>
                <a:latin typeface="+mn-lt"/>
              </a:rPr>
              <a:t>Base:</a:t>
            </a:r>
            <a:r>
              <a:rPr lang="en-US" dirty="0">
                <a:solidFill>
                  <a:schemeClr val="bg2"/>
                </a:solidFill>
                <a:latin typeface="+mn-lt"/>
              </a:rPr>
              <a:t>  Based on </a:t>
            </a:r>
            <a:r>
              <a:rPr lang="en-US" i="1" dirty="0">
                <a:solidFill>
                  <a:schemeClr val="accent5"/>
                </a:solidFill>
                <a:latin typeface="+mn-lt"/>
              </a:rPr>
              <a:t>budgeted</a:t>
            </a:r>
            <a:r>
              <a:rPr lang="en-US" dirty="0">
                <a:solidFill>
                  <a:schemeClr val="bg2"/>
                </a:solidFill>
                <a:latin typeface="+mn-lt"/>
              </a:rPr>
              <a:t> numbers. </a:t>
            </a:r>
          </a:p>
          <a:p>
            <a:pPr marL="114300" indent="0">
              <a:buNone/>
            </a:pPr>
            <a:r>
              <a:rPr lang="en-US" dirty="0">
                <a:solidFill>
                  <a:schemeClr val="bg2"/>
                </a:solidFill>
                <a:latin typeface="+mn-lt"/>
              </a:rPr>
              <a:t>		*SY 2024-2025 first year Base calculations will be completed.</a:t>
            </a:r>
          </a:p>
          <a:p>
            <a:pPr marL="114300" indent="0">
              <a:buNone/>
            </a:pPr>
            <a:r>
              <a:rPr lang="en-US" dirty="0">
                <a:solidFill>
                  <a:schemeClr val="bg2"/>
                </a:solidFill>
                <a:latin typeface="+mn-lt"/>
              </a:rPr>
              <a:t>	- </a:t>
            </a:r>
            <a:r>
              <a:rPr lang="en-US" b="1" dirty="0">
                <a:solidFill>
                  <a:schemeClr val="accent2">
                    <a:lumMod val="75000"/>
                  </a:schemeClr>
                </a:solidFill>
                <a:latin typeface="+mn-lt"/>
              </a:rPr>
              <a:t>Compliance:</a:t>
            </a:r>
            <a:r>
              <a:rPr lang="en-US" dirty="0">
                <a:solidFill>
                  <a:schemeClr val="bg2"/>
                </a:solidFill>
                <a:latin typeface="+mn-lt"/>
              </a:rPr>
              <a:t>  Based on </a:t>
            </a:r>
            <a:r>
              <a:rPr lang="en-US" i="1" dirty="0">
                <a:solidFill>
                  <a:schemeClr val="accent2">
                    <a:lumMod val="75000"/>
                  </a:schemeClr>
                </a:solidFill>
                <a:latin typeface="+mn-lt"/>
              </a:rPr>
              <a:t>closed</a:t>
            </a:r>
            <a:r>
              <a:rPr lang="en-US" dirty="0">
                <a:solidFill>
                  <a:schemeClr val="bg2"/>
                </a:solidFill>
                <a:latin typeface="+mn-lt"/>
              </a:rPr>
              <a:t> numbers.</a:t>
            </a:r>
          </a:p>
        </p:txBody>
      </p:sp>
    </p:spTree>
    <p:extLst>
      <p:ext uri="{BB962C8B-B14F-4D97-AF65-F5344CB8AC3E}">
        <p14:creationId xmlns:p14="http://schemas.microsoft.com/office/powerpoint/2010/main" val="1556757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a:extLst>
            <a:ext uri="{FF2B5EF4-FFF2-40B4-BE49-F238E27FC236}">
              <a16:creationId xmlns:a16="http://schemas.microsoft.com/office/drawing/2014/main" id="{444B53AC-C3DE-7E32-A93F-32791C6365B1}"/>
            </a:ext>
          </a:extLst>
        </p:cNvPr>
        <p:cNvGrpSpPr/>
        <p:nvPr/>
      </p:nvGrpSpPr>
      <p:grpSpPr>
        <a:xfrm>
          <a:off x="0" y="0"/>
          <a:ext cx="0" cy="0"/>
          <a:chOff x="0" y="0"/>
          <a:chExt cx="0" cy="0"/>
        </a:xfrm>
      </p:grpSpPr>
      <p:sp>
        <p:nvSpPr>
          <p:cNvPr id="132" name="Google Shape;132;g16001117d3c_0_30">
            <a:extLst>
              <a:ext uri="{FF2B5EF4-FFF2-40B4-BE49-F238E27FC236}">
                <a16:creationId xmlns:a16="http://schemas.microsoft.com/office/drawing/2014/main" id="{F6C5CFE4-DABF-44E4-8D45-34B51DE028E8}"/>
              </a:ext>
            </a:extLst>
          </p:cNvPr>
          <p:cNvSpPr txBox="1">
            <a:spLocks noGrp="1"/>
          </p:cNvSpPr>
          <p:nvPr>
            <p:ph type="title"/>
          </p:nvPr>
        </p:nvSpPr>
        <p:spPr>
          <a:xfrm>
            <a:off x="176981" y="255125"/>
            <a:ext cx="11857703" cy="1036800"/>
          </a:xfrm>
          <a:prstGeom prst="rect">
            <a:avLst/>
          </a:prstGeom>
          <a:noFill/>
          <a:ln>
            <a:noFill/>
          </a:ln>
        </p:spPr>
        <p:txBody>
          <a:bodyPr spcFirstLastPara="1" wrap="square" lIns="91425" tIns="45700" rIns="91425" bIns="45700" anchor="ctr" anchorCtr="0">
            <a:noAutofit/>
          </a:bodyPr>
          <a:lstStyle/>
          <a:p>
            <a:pPr algn="ctr"/>
            <a:r>
              <a:rPr lang="en-US" sz="3600" b="1" dirty="0"/>
              <a:t>Excess Cost Application</a:t>
            </a:r>
          </a:p>
        </p:txBody>
      </p:sp>
      <p:sp>
        <p:nvSpPr>
          <p:cNvPr id="134" name="Google Shape;134;g16001117d3c_0_30">
            <a:extLst>
              <a:ext uri="{FF2B5EF4-FFF2-40B4-BE49-F238E27FC236}">
                <a16:creationId xmlns:a16="http://schemas.microsoft.com/office/drawing/2014/main" id="{06145C78-CAFE-FF35-703B-5CB8E24E8C4F}"/>
              </a:ext>
            </a:extLst>
          </p:cNvPr>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00000000-1234-1234-1234-123412341234}" type="slidenum">
              <a:rPr kumimoji="0" lang="en-US" sz="1100" b="0" i="0" u="none" strike="noStrike" kern="0" cap="none" spc="0" normalizeH="0" baseline="0" noProof="0">
                <a:ln>
                  <a:noFill/>
                </a:ln>
                <a:solidFill>
                  <a:srgbClr val="595959"/>
                </a:solidFill>
                <a:effectLst/>
                <a:uLnTx/>
                <a:uFillTx/>
                <a:latin typeface="Book Antiqua"/>
                <a:sym typeface="Book Antiqua"/>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7</a:t>
            </a:fld>
            <a:endParaRPr kumimoji="0" sz="1100" b="0" i="0" u="none" strike="noStrike" kern="0" cap="none" spc="0" normalizeH="0" baseline="0" noProof="0">
              <a:ln>
                <a:noFill/>
              </a:ln>
              <a:solidFill>
                <a:srgbClr val="595959"/>
              </a:solidFill>
              <a:effectLst/>
              <a:uLnTx/>
              <a:uFillTx/>
              <a:latin typeface="Book Antiqua"/>
              <a:sym typeface="Book Antiqua"/>
            </a:endParaRPr>
          </a:p>
        </p:txBody>
      </p:sp>
      <p:sp>
        <p:nvSpPr>
          <p:cNvPr id="135" name="Google Shape;135;g16001117d3c_0_30">
            <a:extLst>
              <a:ext uri="{FF2B5EF4-FFF2-40B4-BE49-F238E27FC236}">
                <a16:creationId xmlns:a16="http://schemas.microsoft.com/office/drawing/2014/main" id="{9646BB3B-0D65-B70D-EC8B-C6984F2DB7BA}"/>
              </a:ext>
            </a:extLst>
          </p:cNvPr>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595959"/>
                </a:solidFill>
                <a:effectLst/>
                <a:uLnTx/>
                <a:uFillTx/>
                <a:latin typeface="Calibri"/>
                <a:cs typeface="Calibri"/>
                <a:sym typeface="Calibri"/>
              </a:rPr>
              <a:t>Investing for tomorrow, delivering today.</a:t>
            </a:r>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sp>
        <p:nvSpPr>
          <p:cNvPr id="3" name="Text Placeholder 2">
            <a:extLst>
              <a:ext uri="{FF2B5EF4-FFF2-40B4-BE49-F238E27FC236}">
                <a16:creationId xmlns:a16="http://schemas.microsoft.com/office/drawing/2014/main" id="{69DC5C1C-76A6-055D-08C1-A3C29F48B8AD}"/>
              </a:ext>
            </a:extLst>
          </p:cNvPr>
          <p:cNvSpPr>
            <a:spLocks noGrp="1"/>
          </p:cNvSpPr>
          <p:nvPr>
            <p:ph type="body" idx="1"/>
          </p:nvPr>
        </p:nvSpPr>
        <p:spPr>
          <a:xfrm>
            <a:off x="509047" y="1828800"/>
            <a:ext cx="11208471" cy="4652318"/>
          </a:xfrm>
        </p:spPr>
        <p:txBody>
          <a:bodyPr/>
          <a:lstStyle/>
          <a:p>
            <a:pPr marL="114300" indent="0">
              <a:buNone/>
            </a:pPr>
            <a:r>
              <a:rPr lang="en-US" dirty="0">
                <a:solidFill>
                  <a:schemeClr val="bg2"/>
                </a:solidFill>
                <a:latin typeface="+mn-lt"/>
              </a:rPr>
              <a:t>New site created for Excess Cost:  </a:t>
            </a:r>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Excess Cost Calculations - Home (state.nm.us)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114300" indent="0">
              <a:buNone/>
            </a:pPr>
            <a:r>
              <a:rPr lang="en-US" dirty="0">
                <a:solidFill>
                  <a:schemeClr val="bg2"/>
                </a:solidFill>
                <a:latin typeface="+mn-lt"/>
              </a:rPr>
              <a:t>Excess Cost Site Demonstration – Mahesh Reddy-Erri</a:t>
            </a:r>
          </a:p>
          <a:p>
            <a:pPr marL="114300" indent="0">
              <a:buNone/>
            </a:pPr>
            <a:r>
              <a:rPr lang="en-US" b="1" dirty="0">
                <a:solidFill>
                  <a:schemeClr val="accent5"/>
                </a:solidFill>
                <a:latin typeface="+mn-lt"/>
              </a:rPr>
              <a:t>Base</a:t>
            </a:r>
            <a:r>
              <a:rPr lang="en-US" dirty="0">
                <a:solidFill>
                  <a:schemeClr val="bg2"/>
                </a:solidFill>
                <a:latin typeface="+mn-lt"/>
              </a:rPr>
              <a:t> Excess Cost Submission Window:</a:t>
            </a:r>
          </a:p>
          <a:p>
            <a:r>
              <a:rPr lang="en-US" b="1" i="1" dirty="0">
                <a:solidFill>
                  <a:schemeClr val="accent5"/>
                </a:solidFill>
                <a:latin typeface="+mn-lt"/>
              </a:rPr>
              <a:t>Open:</a:t>
            </a:r>
            <a:r>
              <a:rPr lang="en-US" dirty="0">
                <a:solidFill>
                  <a:schemeClr val="bg2"/>
                </a:solidFill>
                <a:latin typeface="+mn-lt"/>
              </a:rPr>
              <a:t>  April 16, 2024</a:t>
            </a:r>
          </a:p>
          <a:p>
            <a:r>
              <a:rPr lang="en-US" b="1" i="1" dirty="0">
                <a:solidFill>
                  <a:schemeClr val="accent5"/>
                </a:solidFill>
                <a:latin typeface="+mn-lt"/>
              </a:rPr>
              <a:t>Closes:</a:t>
            </a:r>
            <a:r>
              <a:rPr lang="en-US" dirty="0">
                <a:solidFill>
                  <a:schemeClr val="accent5"/>
                </a:solidFill>
                <a:latin typeface="+mn-lt"/>
              </a:rPr>
              <a:t>  </a:t>
            </a:r>
            <a:r>
              <a:rPr lang="en-US" dirty="0">
                <a:solidFill>
                  <a:schemeClr val="bg2"/>
                </a:solidFill>
                <a:latin typeface="+mn-lt"/>
              </a:rPr>
              <a:t>April 30, 2024</a:t>
            </a:r>
          </a:p>
        </p:txBody>
      </p:sp>
    </p:spTree>
    <p:extLst>
      <p:ext uri="{BB962C8B-B14F-4D97-AF65-F5344CB8AC3E}">
        <p14:creationId xmlns:p14="http://schemas.microsoft.com/office/powerpoint/2010/main" val="3543512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a:extLst>
            <a:ext uri="{FF2B5EF4-FFF2-40B4-BE49-F238E27FC236}">
              <a16:creationId xmlns:a16="http://schemas.microsoft.com/office/drawing/2014/main" id="{444B53AC-C3DE-7E32-A93F-32791C6365B1}"/>
            </a:ext>
          </a:extLst>
        </p:cNvPr>
        <p:cNvGrpSpPr/>
        <p:nvPr/>
      </p:nvGrpSpPr>
      <p:grpSpPr>
        <a:xfrm>
          <a:off x="0" y="0"/>
          <a:ext cx="0" cy="0"/>
          <a:chOff x="0" y="0"/>
          <a:chExt cx="0" cy="0"/>
        </a:xfrm>
      </p:grpSpPr>
      <p:sp>
        <p:nvSpPr>
          <p:cNvPr id="132" name="Google Shape;132;g16001117d3c_0_30">
            <a:extLst>
              <a:ext uri="{FF2B5EF4-FFF2-40B4-BE49-F238E27FC236}">
                <a16:creationId xmlns:a16="http://schemas.microsoft.com/office/drawing/2014/main" id="{F6C5CFE4-DABF-44E4-8D45-34B51DE028E8}"/>
              </a:ext>
            </a:extLst>
          </p:cNvPr>
          <p:cNvSpPr txBox="1">
            <a:spLocks noGrp="1"/>
          </p:cNvSpPr>
          <p:nvPr>
            <p:ph type="title"/>
          </p:nvPr>
        </p:nvSpPr>
        <p:spPr>
          <a:xfrm>
            <a:off x="176981" y="255125"/>
            <a:ext cx="11857703" cy="1036800"/>
          </a:xfrm>
          <a:prstGeom prst="rect">
            <a:avLst/>
          </a:prstGeom>
          <a:noFill/>
          <a:ln>
            <a:noFill/>
          </a:ln>
        </p:spPr>
        <p:txBody>
          <a:bodyPr spcFirstLastPara="1" wrap="square" lIns="91425" tIns="45700" rIns="91425" bIns="45700" anchor="ctr" anchorCtr="0">
            <a:noAutofit/>
          </a:bodyPr>
          <a:lstStyle/>
          <a:p>
            <a:pPr algn="ctr"/>
            <a:r>
              <a:rPr lang="en-US" sz="3600" b="1" dirty="0"/>
              <a:t>Unspent IDEA Part B Funds</a:t>
            </a:r>
          </a:p>
        </p:txBody>
      </p:sp>
      <p:sp>
        <p:nvSpPr>
          <p:cNvPr id="134" name="Google Shape;134;g16001117d3c_0_30">
            <a:extLst>
              <a:ext uri="{FF2B5EF4-FFF2-40B4-BE49-F238E27FC236}">
                <a16:creationId xmlns:a16="http://schemas.microsoft.com/office/drawing/2014/main" id="{06145C78-CAFE-FF35-703B-5CB8E24E8C4F}"/>
              </a:ext>
            </a:extLst>
          </p:cNvPr>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00000000-1234-1234-1234-123412341234}" type="slidenum">
              <a:rPr kumimoji="0" lang="en-US" sz="1100" b="0" i="0" u="none" strike="noStrike" kern="0" cap="none" spc="0" normalizeH="0" baseline="0" noProof="0">
                <a:ln>
                  <a:noFill/>
                </a:ln>
                <a:solidFill>
                  <a:srgbClr val="595959"/>
                </a:solidFill>
                <a:effectLst/>
                <a:uLnTx/>
                <a:uFillTx/>
                <a:latin typeface="Book Antiqua"/>
                <a:sym typeface="Book Antiqua"/>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8</a:t>
            </a:fld>
            <a:endParaRPr kumimoji="0" sz="1100" b="0" i="0" u="none" strike="noStrike" kern="0" cap="none" spc="0" normalizeH="0" baseline="0" noProof="0">
              <a:ln>
                <a:noFill/>
              </a:ln>
              <a:solidFill>
                <a:srgbClr val="595959"/>
              </a:solidFill>
              <a:effectLst/>
              <a:uLnTx/>
              <a:uFillTx/>
              <a:latin typeface="Book Antiqua"/>
              <a:sym typeface="Book Antiqua"/>
            </a:endParaRPr>
          </a:p>
        </p:txBody>
      </p:sp>
      <p:sp>
        <p:nvSpPr>
          <p:cNvPr id="135" name="Google Shape;135;g16001117d3c_0_30">
            <a:extLst>
              <a:ext uri="{FF2B5EF4-FFF2-40B4-BE49-F238E27FC236}">
                <a16:creationId xmlns:a16="http://schemas.microsoft.com/office/drawing/2014/main" id="{9646BB3B-0D65-B70D-EC8B-C6984F2DB7BA}"/>
              </a:ext>
            </a:extLst>
          </p:cNvPr>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595959"/>
                </a:solidFill>
                <a:effectLst/>
                <a:uLnTx/>
                <a:uFillTx/>
                <a:latin typeface="Calibri"/>
                <a:cs typeface="Calibri"/>
                <a:sym typeface="Calibri"/>
              </a:rPr>
              <a:t>Investing for tomorrow, delivering today.</a:t>
            </a:r>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sp>
        <p:nvSpPr>
          <p:cNvPr id="3" name="Text Placeholder 2">
            <a:extLst>
              <a:ext uri="{FF2B5EF4-FFF2-40B4-BE49-F238E27FC236}">
                <a16:creationId xmlns:a16="http://schemas.microsoft.com/office/drawing/2014/main" id="{69DC5C1C-76A6-055D-08C1-A3C29F48B8AD}"/>
              </a:ext>
            </a:extLst>
          </p:cNvPr>
          <p:cNvSpPr>
            <a:spLocks noGrp="1"/>
          </p:cNvSpPr>
          <p:nvPr>
            <p:ph type="body" idx="1"/>
          </p:nvPr>
        </p:nvSpPr>
        <p:spPr>
          <a:xfrm>
            <a:off x="509047" y="1828800"/>
            <a:ext cx="11208471" cy="4652318"/>
          </a:xfrm>
        </p:spPr>
        <p:txBody>
          <a:bodyPr/>
          <a:lstStyle/>
          <a:p>
            <a:pPr marL="114300" indent="0">
              <a:buNone/>
            </a:pPr>
            <a:r>
              <a:rPr lang="en-US" b="1" dirty="0">
                <a:solidFill>
                  <a:schemeClr val="accent1">
                    <a:lumMod val="75000"/>
                  </a:schemeClr>
                </a:solidFill>
              </a:rPr>
              <a:t>42</a:t>
            </a:r>
            <a:r>
              <a:rPr lang="en-US" b="1" dirty="0"/>
              <a:t> LEAs to receive Memo for fund </a:t>
            </a:r>
            <a:r>
              <a:rPr lang="en-US" b="1" dirty="0">
                <a:solidFill>
                  <a:schemeClr val="accent1">
                    <a:lumMod val="75000"/>
                  </a:schemeClr>
                </a:solidFill>
              </a:rPr>
              <a:t>24106 – BASIC IDEA Part B funds</a:t>
            </a:r>
            <a:endParaRPr lang="en-US" dirty="0">
              <a:solidFill>
                <a:schemeClr val="accent1">
                  <a:lumMod val="75000"/>
                </a:schemeClr>
              </a:solidFill>
            </a:endParaRPr>
          </a:p>
          <a:p>
            <a:pPr marL="114300" indent="0">
              <a:buNone/>
            </a:pPr>
            <a:r>
              <a:rPr lang="en-US" b="1" dirty="0">
                <a:solidFill>
                  <a:schemeClr val="accent1">
                    <a:lumMod val="75000"/>
                  </a:schemeClr>
                </a:solidFill>
              </a:rPr>
              <a:t>     - Range of Unspent BASIC Funds </a:t>
            </a:r>
          </a:p>
          <a:p>
            <a:pPr marL="114300" indent="0">
              <a:buNone/>
            </a:pPr>
            <a:r>
              <a:rPr lang="en-US" b="1" dirty="0">
                <a:solidFill>
                  <a:srgbClr val="0070C0"/>
                </a:solidFill>
              </a:rPr>
              <a:t>83</a:t>
            </a:r>
            <a:r>
              <a:rPr lang="en-US" b="1" dirty="0"/>
              <a:t> LEAs to receive Memo for fund </a:t>
            </a:r>
            <a:r>
              <a:rPr lang="en-US" b="1" dirty="0">
                <a:solidFill>
                  <a:srgbClr val="0070C0"/>
                </a:solidFill>
              </a:rPr>
              <a:t>24109 – Pre-School IDEA Part B funds</a:t>
            </a:r>
            <a:endParaRPr lang="en-US" dirty="0">
              <a:solidFill>
                <a:srgbClr val="0070C0"/>
              </a:solidFill>
            </a:endParaRPr>
          </a:p>
          <a:p>
            <a:pPr marL="114300" indent="0">
              <a:buNone/>
            </a:pPr>
            <a:r>
              <a:rPr lang="en-US" b="1" dirty="0">
                <a:solidFill>
                  <a:srgbClr val="0070C0"/>
                </a:solidFill>
              </a:rPr>
              <a:t>    - Range of Unspent PRE-SCHOOL Funds    </a:t>
            </a:r>
          </a:p>
          <a:p>
            <a:pPr lvl="1"/>
            <a:r>
              <a:rPr lang="en-US" b="1" dirty="0"/>
              <a:t>Funds awarded for:</a:t>
            </a:r>
            <a:r>
              <a:rPr lang="en-US" dirty="0"/>
              <a:t>        SY 2022-2023</a:t>
            </a:r>
          </a:p>
          <a:p>
            <a:pPr lvl="1"/>
            <a:r>
              <a:rPr lang="en-US" b="1" dirty="0"/>
              <a:t>Deadline to Encumber:  </a:t>
            </a:r>
            <a:r>
              <a:rPr lang="en-US" dirty="0"/>
              <a:t>September 30, 2024</a:t>
            </a:r>
          </a:p>
          <a:p>
            <a:pPr lvl="1"/>
            <a:r>
              <a:rPr lang="en-US" b="1" dirty="0"/>
              <a:t>Deadline to Liquidate: </a:t>
            </a:r>
            <a:r>
              <a:rPr lang="en-US" dirty="0"/>
              <a:t>   January 31, 2025</a:t>
            </a:r>
          </a:p>
          <a:p>
            <a:pPr lvl="2"/>
            <a:r>
              <a:rPr lang="en-US" sz="1600" dirty="0"/>
              <a:t>Funds remaining </a:t>
            </a:r>
            <a:r>
              <a:rPr lang="en-US" sz="1600" i="1" dirty="0"/>
              <a:t>after January 31, 2025,</a:t>
            </a:r>
            <a:r>
              <a:rPr lang="en-US" sz="1600" dirty="0"/>
              <a:t> will </a:t>
            </a:r>
            <a:r>
              <a:rPr lang="en-US" sz="1600" i="1" u="sng" dirty="0"/>
              <a:t>no longer be available to the LEA</a:t>
            </a:r>
            <a:r>
              <a:rPr lang="en-US" sz="1600" dirty="0"/>
              <a:t>.</a:t>
            </a:r>
          </a:p>
          <a:p>
            <a:pPr marL="114300" indent="0">
              <a:buNone/>
            </a:pPr>
            <a:r>
              <a:rPr lang="en-US" dirty="0"/>
              <a:t>Memos are being emailed LEAs today, 4/4/24</a:t>
            </a:r>
          </a:p>
        </p:txBody>
      </p:sp>
      <p:sp>
        <p:nvSpPr>
          <p:cNvPr id="2" name="Arrow: Right 1">
            <a:extLst>
              <a:ext uri="{FF2B5EF4-FFF2-40B4-BE49-F238E27FC236}">
                <a16:creationId xmlns:a16="http://schemas.microsoft.com/office/drawing/2014/main" id="{0B7C3E5F-F7CF-F065-7FBD-4C7C0DF9590D}"/>
              </a:ext>
            </a:extLst>
          </p:cNvPr>
          <p:cNvSpPr/>
          <p:nvPr/>
        </p:nvSpPr>
        <p:spPr>
          <a:xfrm>
            <a:off x="5420106" y="2246614"/>
            <a:ext cx="4242488" cy="7414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Arial"/>
              </a:rPr>
              <a:t>100% - 0.03%</a:t>
            </a: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Arrow: Right 4">
            <a:extLst>
              <a:ext uri="{FF2B5EF4-FFF2-40B4-BE49-F238E27FC236}">
                <a16:creationId xmlns:a16="http://schemas.microsoft.com/office/drawing/2014/main" id="{458EA66A-0757-D990-98B0-345AF6BC006D}"/>
              </a:ext>
            </a:extLst>
          </p:cNvPr>
          <p:cNvSpPr/>
          <p:nvPr/>
        </p:nvSpPr>
        <p:spPr>
          <a:xfrm>
            <a:off x="6235012" y="3405831"/>
            <a:ext cx="4242488" cy="741404"/>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Arial"/>
              </a:rPr>
              <a:t>100% - 1.3%</a:t>
            </a: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59795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dirty="0"/>
              <a:t>Upcoming stakeholder engagement dates</a:t>
            </a:r>
            <a:endParaRPr sz="3600" b="1" dirty="0"/>
          </a:p>
        </p:txBody>
      </p:sp>
      <p:sp>
        <p:nvSpPr>
          <p:cNvPr id="4" name="Text Placeholder 3">
            <a:extLst>
              <a:ext uri="{FF2B5EF4-FFF2-40B4-BE49-F238E27FC236}">
                <a16:creationId xmlns:a16="http://schemas.microsoft.com/office/drawing/2014/main" id="{A907465D-25E0-52D0-20CB-E485ABFE97BE}"/>
              </a:ext>
            </a:extLst>
          </p:cNvPr>
          <p:cNvSpPr>
            <a:spLocks noGrp="1"/>
          </p:cNvSpPr>
          <p:nvPr>
            <p:ph type="body" idx="1"/>
          </p:nvPr>
        </p:nvSpPr>
        <p:spPr>
          <a:xfrm>
            <a:off x="1295399" y="1546146"/>
            <a:ext cx="9601200" cy="4343400"/>
          </a:xfrm>
        </p:spPr>
        <p:txBody>
          <a:bodyPr/>
          <a:lstStyle/>
          <a:p>
            <a:pPr marL="114300" indent="0" algn="ctr">
              <a:buNone/>
            </a:pPr>
            <a:r>
              <a:rPr lang="en-US" sz="2400" b="1" u="sng" dirty="0">
                <a:solidFill>
                  <a:schemeClr val="bg2"/>
                </a:solidFill>
              </a:rPr>
              <a:t>SPP/APR Indicators 1-16</a:t>
            </a:r>
          </a:p>
          <a:p>
            <a:pPr marL="114300" indent="0" algn="ctr">
              <a:buNone/>
            </a:pPr>
            <a:r>
              <a:rPr lang="en-US" sz="2400" b="1" u="sng" dirty="0">
                <a:solidFill>
                  <a:schemeClr val="bg2"/>
                </a:solidFill>
              </a:rPr>
              <a:t>Stakeholder Engagement Meetings</a:t>
            </a:r>
          </a:p>
          <a:p>
            <a:pPr marL="114300" indent="0">
              <a:buNone/>
            </a:pPr>
            <a:endParaRPr lang="en-US" dirty="0"/>
          </a:p>
        </p:txBody>
      </p:sp>
      <p:sp>
        <p:nvSpPr>
          <p:cNvPr id="162" name="Google Shape;162;p3"/>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Investing for tomorrow, delivering today.</a:t>
            </a:r>
            <a:endParaRPr dirty="0"/>
          </a:p>
        </p:txBody>
      </p:sp>
      <p:sp>
        <p:nvSpPr>
          <p:cNvPr id="161" name="Google Shape;161;p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9</a:t>
            </a:fld>
            <a:endParaRPr/>
          </a:p>
        </p:txBody>
      </p:sp>
      <p:pic>
        <p:nvPicPr>
          <p:cNvPr id="22" name="Picture Placeholder 21" descr="A red sign with white text&#10;&#10;Description automatically generated">
            <a:extLst>
              <a:ext uri="{FF2B5EF4-FFF2-40B4-BE49-F238E27FC236}">
                <a16:creationId xmlns:a16="http://schemas.microsoft.com/office/drawing/2014/main" id="{7DC994D2-F5F5-D243-92E8-E17FE0DB72AE}"/>
              </a:ext>
            </a:extLst>
          </p:cNvPr>
          <p:cNvPicPr>
            <a:picLocks noGrp="1" noChangeAspect="1"/>
          </p:cNvPicPr>
          <p:nvPr>
            <p:ph type="pic" idx="4294967295"/>
          </p:nvPr>
        </p:nvPicPr>
        <p:blipFill>
          <a:blip r:embed="rId3">
            <a:extLst>
              <a:ext uri="{837473B0-CC2E-450A-ABE3-18F120FF3D39}">
                <a1611:picAttrSrcUrl xmlns:a1611="http://schemas.microsoft.com/office/drawing/2016/11/main" r:id="rId4"/>
              </a:ext>
            </a:extLst>
          </a:blip>
          <a:srcRect l="5556" r="5556"/>
          <a:stretch>
            <a:fillRect/>
          </a:stretch>
        </p:blipFill>
        <p:spPr>
          <a:xfrm rot="20140386">
            <a:off x="7431415" y="4320063"/>
            <a:ext cx="625475" cy="536575"/>
          </a:xfrm>
        </p:spPr>
      </p:pic>
      <p:sp>
        <p:nvSpPr>
          <p:cNvPr id="16" name="TextBox 15">
            <a:extLst>
              <a:ext uri="{FF2B5EF4-FFF2-40B4-BE49-F238E27FC236}">
                <a16:creationId xmlns:a16="http://schemas.microsoft.com/office/drawing/2014/main" id="{2C9110B3-0ECE-A9F2-7122-35428BE60F96}"/>
              </a:ext>
            </a:extLst>
          </p:cNvPr>
          <p:cNvSpPr txBox="1"/>
          <p:nvPr/>
        </p:nvSpPr>
        <p:spPr>
          <a:xfrm>
            <a:off x="4646738" y="3188172"/>
            <a:ext cx="2898522" cy="3323987"/>
          </a:xfrm>
          <a:prstGeom prst="rect">
            <a:avLst/>
          </a:prstGeom>
          <a:noFill/>
          <a:effectLst>
            <a:glow rad="63500">
              <a:schemeClr val="accent1">
                <a:satMod val="175000"/>
                <a:alpha val="40000"/>
              </a:schemeClr>
            </a:glow>
          </a:effectLst>
          <a:scene3d>
            <a:camera prst="orthographicFront"/>
            <a:lightRig rig="threePt" dir="t"/>
          </a:scene3d>
          <a:sp3d>
            <a:bevelT/>
          </a:sp3d>
        </p:spPr>
        <p:txBody>
          <a:bodyPr wrap="square" rtlCol="0">
            <a:spAutoFit/>
          </a:bodyPr>
          <a:lstStyle/>
          <a:p>
            <a:pPr algn="ctr"/>
            <a:r>
              <a:rPr lang="en-US" b="1" u="sng" dirty="0">
                <a:solidFill>
                  <a:schemeClr val="bg2"/>
                </a:solidFill>
              </a:rPr>
              <a:t>Quadrant 1: CUBA </a:t>
            </a:r>
          </a:p>
          <a:p>
            <a:pPr algn="ctr"/>
            <a:r>
              <a:rPr lang="en-US" b="1" dirty="0">
                <a:solidFill>
                  <a:schemeClr val="bg2"/>
                </a:solidFill>
              </a:rPr>
              <a:t>April 9</a:t>
            </a:r>
            <a:r>
              <a:rPr lang="en-US" b="1" baseline="30000" dirty="0">
                <a:solidFill>
                  <a:schemeClr val="bg2"/>
                </a:solidFill>
              </a:rPr>
              <a:t>th</a:t>
            </a:r>
            <a:r>
              <a:rPr lang="en-US" b="1" dirty="0">
                <a:solidFill>
                  <a:schemeClr val="bg2"/>
                </a:solidFill>
              </a:rPr>
              <a:t> 10-1 pm</a:t>
            </a:r>
          </a:p>
          <a:p>
            <a:pPr algn="ctr"/>
            <a:endParaRPr lang="en-US" b="1" dirty="0">
              <a:solidFill>
                <a:schemeClr val="bg2"/>
              </a:solidFill>
            </a:endParaRPr>
          </a:p>
          <a:p>
            <a:pPr algn="ctr"/>
            <a:r>
              <a:rPr lang="en-US" b="1" u="sng" dirty="0">
                <a:solidFill>
                  <a:schemeClr val="bg2"/>
                </a:solidFill>
              </a:rPr>
              <a:t>Quadrant 2: TBD Pojoaque</a:t>
            </a:r>
          </a:p>
          <a:p>
            <a:pPr algn="ctr"/>
            <a:r>
              <a:rPr lang="en-US" b="1" dirty="0">
                <a:solidFill>
                  <a:schemeClr val="bg2"/>
                </a:solidFill>
              </a:rPr>
              <a:t>April 12</a:t>
            </a:r>
            <a:r>
              <a:rPr lang="en-US" b="1" baseline="30000" dirty="0">
                <a:solidFill>
                  <a:schemeClr val="bg2"/>
                </a:solidFill>
              </a:rPr>
              <a:t>th</a:t>
            </a:r>
            <a:r>
              <a:rPr lang="en-US" b="1" dirty="0">
                <a:solidFill>
                  <a:schemeClr val="bg2"/>
                </a:solidFill>
              </a:rPr>
              <a:t> 10-1 pm</a:t>
            </a:r>
          </a:p>
          <a:p>
            <a:pPr algn="ctr"/>
            <a:endParaRPr lang="en-US" b="1" dirty="0">
              <a:solidFill>
                <a:schemeClr val="bg2"/>
              </a:solidFill>
            </a:endParaRPr>
          </a:p>
          <a:p>
            <a:pPr algn="ctr"/>
            <a:r>
              <a:rPr lang="en-US" b="1" u="sng" dirty="0">
                <a:solidFill>
                  <a:schemeClr val="bg2"/>
                </a:solidFill>
              </a:rPr>
              <a:t>Quadrant 3: ABQ-EXPO NM</a:t>
            </a:r>
          </a:p>
          <a:p>
            <a:pPr algn="ctr"/>
            <a:r>
              <a:rPr lang="en-US" b="1" dirty="0">
                <a:solidFill>
                  <a:schemeClr val="bg2"/>
                </a:solidFill>
              </a:rPr>
              <a:t>April 22</a:t>
            </a:r>
            <a:r>
              <a:rPr lang="en-US" b="1" baseline="30000" dirty="0">
                <a:solidFill>
                  <a:schemeClr val="bg2"/>
                </a:solidFill>
              </a:rPr>
              <a:t>nd</a:t>
            </a:r>
            <a:r>
              <a:rPr lang="en-US" b="1" dirty="0">
                <a:solidFill>
                  <a:schemeClr val="bg2"/>
                </a:solidFill>
              </a:rPr>
              <a:t> 10-1 pm</a:t>
            </a:r>
          </a:p>
          <a:p>
            <a:pPr algn="ctr"/>
            <a:endParaRPr lang="en-US" b="1" dirty="0">
              <a:solidFill>
                <a:schemeClr val="bg2"/>
              </a:solidFill>
            </a:endParaRPr>
          </a:p>
          <a:p>
            <a:pPr algn="ctr"/>
            <a:r>
              <a:rPr lang="en-US" b="1" u="sng" dirty="0">
                <a:solidFill>
                  <a:schemeClr val="bg2"/>
                </a:solidFill>
              </a:rPr>
              <a:t>Quadrant 4: T or C</a:t>
            </a:r>
          </a:p>
          <a:p>
            <a:pPr algn="ctr"/>
            <a:r>
              <a:rPr lang="en-US" b="1" dirty="0">
                <a:solidFill>
                  <a:schemeClr val="bg2"/>
                </a:solidFill>
              </a:rPr>
              <a:t>May 31</a:t>
            </a:r>
            <a:r>
              <a:rPr lang="en-US" b="1" baseline="30000" dirty="0">
                <a:solidFill>
                  <a:schemeClr val="bg2"/>
                </a:solidFill>
              </a:rPr>
              <a:t>st</a:t>
            </a:r>
            <a:r>
              <a:rPr lang="en-US" b="1" dirty="0">
                <a:solidFill>
                  <a:schemeClr val="bg2"/>
                </a:solidFill>
              </a:rPr>
              <a:t> 10-1 pm</a:t>
            </a:r>
          </a:p>
          <a:p>
            <a:pPr algn="ctr"/>
            <a:endParaRPr lang="en-US" b="1" u="sng" dirty="0">
              <a:solidFill>
                <a:schemeClr val="bg2"/>
              </a:solidFill>
            </a:endParaRPr>
          </a:p>
          <a:p>
            <a:pPr algn="ctr"/>
            <a:r>
              <a:rPr lang="en-US" b="1" u="sng" dirty="0">
                <a:solidFill>
                  <a:schemeClr val="bg2"/>
                </a:solidFill>
              </a:rPr>
              <a:t>Quadrant 5: Ruidoso</a:t>
            </a:r>
          </a:p>
          <a:p>
            <a:pPr algn="ctr"/>
            <a:r>
              <a:rPr lang="en-US" b="1" dirty="0">
                <a:solidFill>
                  <a:schemeClr val="bg2"/>
                </a:solidFill>
              </a:rPr>
              <a:t>May 14</a:t>
            </a:r>
            <a:r>
              <a:rPr lang="en-US" b="1" baseline="30000" dirty="0">
                <a:solidFill>
                  <a:schemeClr val="bg2"/>
                </a:solidFill>
              </a:rPr>
              <a:t>th</a:t>
            </a:r>
            <a:r>
              <a:rPr lang="en-US" b="1" dirty="0">
                <a:solidFill>
                  <a:schemeClr val="bg2"/>
                </a:solidFill>
              </a:rPr>
              <a:t> 10-1 pm </a:t>
            </a:r>
          </a:p>
          <a:p>
            <a:pPr algn="ctr"/>
            <a:r>
              <a:rPr lang="en-US" b="1" u="sng" dirty="0">
                <a:solidFill>
                  <a:schemeClr val="bg2"/>
                </a:solidFill>
              </a:rPr>
              <a:t> </a:t>
            </a:r>
          </a:p>
        </p:txBody>
      </p:sp>
      <p:sp>
        <p:nvSpPr>
          <p:cNvPr id="17" name="TextBox 16">
            <a:extLst>
              <a:ext uri="{FF2B5EF4-FFF2-40B4-BE49-F238E27FC236}">
                <a16:creationId xmlns:a16="http://schemas.microsoft.com/office/drawing/2014/main" id="{FB74FB3E-4831-E1DB-CD8F-99F0F0E7E762}"/>
              </a:ext>
            </a:extLst>
          </p:cNvPr>
          <p:cNvSpPr txBox="1"/>
          <p:nvPr/>
        </p:nvSpPr>
        <p:spPr>
          <a:xfrm>
            <a:off x="4258956" y="1807985"/>
            <a:ext cx="3347621"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endParaRPr lang="en-US" sz="1200" b="1" u="sng" dirty="0">
              <a:solidFill>
                <a:schemeClr val="bg1"/>
              </a:solidFill>
            </a:endParaRPr>
          </a:p>
          <a:p>
            <a:pPr algn="ctr"/>
            <a:endParaRPr lang="en-US" sz="1200" b="1" dirty="0">
              <a:solidFill>
                <a:schemeClr val="bg1"/>
              </a:solidFill>
            </a:endParaRPr>
          </a:p>
        </p:txBody>
      </p:sp>
      <p:sp>
        <p:nvSpPr>
          <p:cNvPr id="23" name="TextBox 22">
            <a:extLst>
              <a:ext uri="{FF2B5EF4-FFF2-40B4-BE49-F238E27FC236}">
                <a16:creationId xmlns:a16="http://schemas.microsoft.com/office/drawing/2014/main" id="{8B7F3815-A76C-1A87-0B58-F98B5AED85F1}"/>
              </a:ext>
            </a:extLst>
          </p:cNvPr>
          <p:cNvSpPr txBox="1"/>
          <p:nvPr/>
        </p:nvSpPr>
        <p:spPr>
          <a:xfrm rot="20140386">
            <a:off x="5459773" y="8162455"/>
            <a:ext cx="289442" cy="5493812"/>
          </a:xfrm>
          <a:prstGeom prst="rect">
            <a:avLst/>
          </a:prstGeom>
          <a:noFill/>
        </p:spPr>
        <p:txBody>
          <a:bodyPr wrap="square" rtlCol="0">
            <a:spAutoFit/>
          </a:bodyPr>
          <a:lstStyle/>
          <a:p>
            <a:r>
              <a:rPr lang="en-US" sz="900">
                <a:hlinkClick r:id="rId4" tooltip="https://www.pngall.com/coming-soon-png/"/>
              </a:rPr>
              <a:t>This Photo</a:t>
            </a:r>
            <a:r>
              <a:rPr lang="en-US" sz="900"/>
              <a:t> by Unknown Author is licensed under </a:t>
            </a:r>
            <a:r>
              <a:rPr lang="en-US" sz="900">
                <a:hlinkClick r:id="rId5" tooltip="https://creativecommons.org/licenses/by-nc/3.0/"/>
              </a:rPr>
              <a:t>CC BY-NC</a:t>
            </a:r>
            <a:endParaRPr lang="en-US" sz="900"/>
          </a:p>
        </p:txBody>
      </p:sp>
    </p:spTree>
  </p:cSld>
  <p:clrMapOvr>
    <a:masterClrMapping/>
  </p:clrMapOvr>
</p:sld>
</file>

<file path=ppt/theme/theme1.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F5439FC3F7BD46A41EE8B2B91561AB" ma:contentTypeVersion="14" ma:contentTypeDescription="Create a new document." ma:contentTypeScope="" ma:versionID="14630e1c267c7d9726189fdc6063b47f">
  <xsd:schema xmlns:xsd="http://www.w3.org/2001/XMLSchema" xmlns:xs="http://www.w3.org/2001/XMLSchema" xmlns:p="http://schemas.microsoft.com/office/2006/metadata/properties" xmlns:ns3="b87801ea-a269-4b2f-a2b7-6723e28563fe" xmlns:ns4="b7e42180-9a4b-4c17-86a5-ad00b76983b0" targetNamespace="http://schemas.microsoft.com/office/2006/metadata/properties" ma:root="true" ma:fieldsID="3ac473fd4335e7dfef466cf24560b7cf" ns3:_="" ns4:_="">
    <xsd:import namespace="b87801ea-a269-4b2f-a2b7-6723e28563fe"/>
    <xsd:import namespace="b7e42180-9a4b-4c17-86a5-ad00b76983b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801ea-a269-4b2f-a2b7-6723e28563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e42180-9a4b-4c17-86a5-ad00b76983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87801ea-a269-4b2f-a2b7-6723e28563fe" xsi:nil="true"/>
  </documentManagement>
</p:properties>
</file>

<file path=customXml/itemProps1.xml><?xml version="1.0" encoding="utf-8"?>
<ds:datastoreItem xmlns:ds="http://schemas.openxmlformats.org/officeDocument/2006/customXml" ds:itemID="{62DFA72D-2BD7-44DF-8D08-4286422C9D3B}">
  <ds:schemaRefs>
    <ds:schemaRef ds:uri="http://schemas.microsoft.com/sharepoint/v3/contenttype/forms"/>
  </ds:schemaRefs>
</ds:datastoreItem>
</file>

<file path=customXml/itemProps2.xml><?xml version="1.0" encoding="utf-8"?>
<ds:datastoreItem xmlns:ds="http://schemas.openxmlformats.org/officeDocument/2006/customXml" ds:itemID="{9AEB31FC-916F-41E8-95E9-D1BA73F42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7801ea-a269-4b2f-a2b7-6723e28563fe"/>
    <ds:schemaRef ds:uri="b7e42180-9a4b-4c17-86a5-ad00b76983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3DB85C-8225-4FD6-8475-A2FB1EA2833A}">
  <ds:schemaRefs>
    <ds:schemaRef ds:uri="http://www.w3.org/XML/1998/namespace"/>
    <ds:schemaRef ds:uri="http://schemas.microsoft.com/office/2006/documentManagement/types"/>
    <ds:schemaRef ds:uri="http://schemas.microsoft.com/office/infopath/2007/PartnerControls"/>
    <ds:schemaRef ds:uri="http://purl.org/dc/dcmitype/"/>
    <ds:schemaRef ds:uri="b87801ea-a269-4b2f-a2b7-6723e28563fe"/>
    <ds:schemaRef ds:uri="http://purl.org/dc/elements/1.1/"/>
    <ds:schemaRef ds:uri="http://schemas.openxmlformats.org/package/2006/metadata/core-properties"/>
    <ds:schemaRef ds:uri="b7e42180-9a4b-4c17-86a5-ad00b76983b0"/>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otalTime>2985</TotalTime>
  <Words>1593</Words>
  <Application>Microsoft Office PowerPoint</Application>
  <PresentationFormat>Widescreen</PresentationFormat>
  <Paragraphs>235</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Aptos</vt:lpstr>
      <vt:lpstr>Open Sans ExtraBold</vt:lpstr>
      <vt:lpstr>Georgia</vt:lpstr>
      <vt:lpstr>Arial</vt:lpstr>
      <vt:lpstr>Book Antiqua</vt:lpstr>
      <vt:lpstr>Times New Roman</vt:lpstr>
      <vt:lpstr>Open Sans</vt:lpstr>
      <vt:lpstr>Calibri</vt:lpstr>
      <vt:lpstr>Daytona Condensed Light</vt:lpstr>
      <vt:lpstr>Aptos ExtraBold</vt:lpstr>
      <vt:lpstr>Sales Direction 16X9</vt:lpstr>
      <vt:lpstr>Office Hours</vt:lpstr>
      <vt:lpstr>Leadership/Duties of the Office</vt:lpstr>
      <vt:lpstr>Hiring Updates</vt:lpstr>
      <vt:lpstr>IDEA B MONITORING PROTOCOL 2024</vt:lpstr>
      <vt:lpstr>PowerPoint Presentation</vt:lpstr>
      <vt:lpstr>Excess Cost Application</vt:lpstr>
      <vt:lpstr>Excess Cost Application</vt:lpstr>
      <vt:lpstr>Unspent IDEA Part B Funds</vt:lpstr>
      <vt:lpstr>Upcoming stakeholder engagement dates</vt:lpstr>
      <vt:lpstr>PowerPoint Presentation</vt:lpstr>
      <vt:lpstr>Office of Special Education Office Hours</vt:lpstr>
      <vt:lpstr>Questions From The Field?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Hours</dc:title>
  <dc:creator>Nancy Martira</dc:creator>
  <cp:lastModifiedBy>Cordova, Trudy, PED</cp:lastModifiedBy>
  <cp:revision>16</cp:revision>
  <dcterms:created xsi:type="dcterms:W3CDTF">2020-01-22T19:18:44Z</dcterms:created>
  <dcterms:modified xsi:type="dcterms:W3CDTF">2024-04-16T21:04:00Z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0x01010067F5439FC3F7BD46A41EE8B2B91561AB</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