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733" r:id="rId3"/>
  </p:sldMasterIdLst>
  <p:notesMasterIdLst>
    <p:notesMasterId r:id="rId21"/>
  </p:notesMasterIdLst>
  <p:sldIdLst>
    <p:sldId id="287" r:id="rId4"/>
    <p:sldId id="290" r:id="rId5"/>
    <p:sldId id="296" r:id="rId6"/>
    <p:sldId id="295" r:id="rId7"/>
    <p:sldId id="305" r:id="rId8"/>
    <p:sldId id="286" r:id="rId9"/>
    <p:sldId id="304" r:id="rId10"/>
    <p:sldId id="284" r:id="rId11"/>
    <p:sldId id="292" r:id="rId12"/>
    <p:sldId id="293" r:id="rId13"/>
    <p:sldId id="294" r:id="rId14"/>
    <p:sldId id="289" r:id="rId15"/>
    <p:sldId id="297" r:id="rId16"/>
    <p:sldId id="303" r:id="rId17"/>
    <p:sldId id="299" r:id="rId18"/>
    <p:sldId id="300"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0"/>
    <a:srgbClr val="FCE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8875"/>
  </p:normalViewPr>
  <p:slideViewPr>
    <p:cSldViewPr snapToGrid="0">
      <p:cViewPr varScale="1">
        <p:scale>
          <a:sx n="106" d="100"/>
          <a:sy n="106" d="100"/>
        </p:scale>
        <p:origin x="8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C33AC-C0BC-4EEF-B2DB-7D04D26E01D7}"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en-US"/>
        </a:p>
      </dgm:t>
    </dgm:pt>
    <dgm:pt modelId="{6250319A-65C6-403E-B41A-D16A6FAA716F}">
      <dgm:prSet phldrT="[Text]"/>
      <dgm:spPr/>
      <dgm:t>
        <a:bodyPr/>
        <a:lstStyle/>
        <a:p>
          <a:r>
            <a:rPr lang="en-US" b="1" dirty="0"/>
            <a:t>Round 1</a:t>
          </a:r>
        </a:p>
      </dgm:t>
    </dgm:pt>
    <dgm:pt modelId="{0D0C7E85-5186-4498-8D0F-0AF296A050E9}" type="parTrans" cxnId="{1FF172A1-BB19-4245-B6CD-224815E58D19}">
      <dgm:prSet/>
      <dgm:spPr/>
      <dgm:t>
        <a:bodyPr/>
        <a:lstStyle/>
        <a:p>
          <a:endParaRPr lang="en-US"/>
        </a:p>
      </dgm:t>
    </dgm:pt>
    <dgm:pt modelId="{859E5C45-654A-4148-8834-9F0D243B88F9}" type="sibTrans" cxnId="{1FF172A1-BB19-4245-B6CD-224815E58D19}">
      <dgm:prSet/>
      <dgm:spPr/>
      <dgm:t>
        <a:bodyPr/>
        <a:lstStyle/>
        <a:p>
          <a:endParaRPr lang="en-US"/>
        </a:p>
      </dgm:t>
    </dgm:pt>
    <dgm:pt modelId="{150F46B7-8F24-40B1-94E0-036C3BEAF6BA}">
      <dgm:prSet phldrT="[Text]"/>
      <dgm:spPr/>
      <dgm:t>
        <a:bodyPr/>
        <a:lstStyle/>
        <a:p>
          <a:r>
            <a:rPr lang="en-US" dirty="0">
              <a:solidFill>
                <a:schemeClr val="tx2"/>
              </a:solidFill>
            </a:rPr>
            <a:t>Title II (A)</a:t>
          </a:r>
        </a:p>
      </dgm:t>
    </dgm:pt>
    <dgm:pt modelId="{EAAC5A7F-CB89-4D2B-A711-92B20C645E83}" type="parTrans" cxnId="{5D454D15-733D-48B7-AE03-7523C811C794}">
      <dgm:prSet/>
      <dgm:spPr/>
      <dgm:t>
        <a:bodyPr/>
        <a:lstStyle/>
        <a:p>
          <a:endParaRPr lang="en-US"/>
        </a:p>
      </dgm:t>
    </dgm:pt>
    <dgm:pt modelId="{FA73BC16-5984-4087-BB4E-41C9382FE4B3}" type="sibTrans" cxnId="{5D454D15-733D-48B7-AE03-7523C811C794}">
      <dgm:prSet/>
      <dgm:spPr/>
      <dgm:t>
        <a:bodyPr/>
        <a:lstStyle/>
        <a:p>
          <a:endParaRPr lang="en-US"/>
        </a:p>
      </dgm:t>
    </dgm:pt>
    <dgm:pt modelId="{B0CCD747-0CE9-4199-A2D3-94F754A218BD}">
      <dgm:prSet phldrT="[Text]"/>
      <dgm:spPr/>
      <dgm:t>
        <a:bodyPr/>
        <a:lstStyle/>
        <a:p>
          <a:r>
            <a:rPr lang="en-US" b="1" dirty="0"/>
            <a:t>Round 2</a:t>
          </a:r>
        </a:p>
      </dgm:t>
    </dgm:pt>
    <dgm:pt modelId="{9DB17550-6517-4E7D-B516-58495FAEDB6C}" type="parTrans" cxnId="{0631EA1C-A612-4B2D-A804-CC19F7DA95EF}">
      <dgm:prSet/>
      <dgm:spPr/>
      <dgm:t>
        <a:bodyPr/>
        <a:lstStyle/>
        <a:p>
          <a:endParaRPr lang="en-US"/>
        </a:p>
      </dgm:t>
    </dgm:pt>
    <dgm:pt modelId="{76A03809-5B95-4C8F-A833-2700E878AB4E}" type="sibTrans" cxnId="{0631EA1C-A612-4B2D-A804-CC19F7DA95EF}">
      <dgm:prSet/>
      <dgm:spPr/>
      <dgm:t>
        <a:bodyPr/>
        <a:lstStyle/>
        <a:p>
          <a:endParaRPr lang="en-US"/>
        </a:p>
      </dgm:t>
    </dgm:pt>
    <dgm:pt modelId="{18C1A82C-08BF-468C-9D64-07BBA33E4D88}">
      <dgm:prSet phldrT="[Text]"/>
      <dgm:spPr/>
      <dgm:t>
        <a:bodyPr/>
        <a:lstStyle/>
        <a:p>
          <a:r>
            <a:rPr lang="en-US" dirty="0">
              <a:solidFill>
                <a:schemeClr val="tx2"/>
              </a:solidFill>
            </a:rPr>
            <a:t>Title IV (A-B)</a:t>
          </a:r>
        </a:p>
      </dgm:t>
    </dgm:pt>
    <dgm:pt modelId="{ABBA3CD6-FDD2-49B2-958B-C656522CC236}" type="parTrans" cxnId="{CFF973B6-08BB-40A6-A6FA-5809E689FA42}">
      <dgm:prSet/>
      <dgm:spPr/>
      <dgm:t>
        <a:bodyPr/>
        <a:lstStyle/>
        <a:p>
          <a:endParaRPr lang="en-US"/>
        </a:p>
      </dgm:t>
    </dgm:pt>
    <dgm:pt modelId="{A4D74CD9-2565-43C4-9685-866B7223C364}" type="sibTrans" cxnId="{CFF973B6-08BB-40A6-A6FA-5809E689FA42}">
      <dgm:prSet/>
      <dgm:spPr/>
      <dgm:t>
        <a:bodyPr/>
        <a:lstStyle/>
        <a:p>
          <a:endParaRPr lang="en-US"/>
        </a:p>
      </dgm:t>
    </dgm:pt>
    <dgm:pt modelId="{A1F2309F-45E6-491A-965F-1F74B4C41C70}">
      <dgm:prSet phldrT="[Text]"/>
      <dgm:spPr/>
      <dgm:t>
        <a:bodyPr/>
        <a:lstStyle/>
        <a:p>
          <a:r>
            <a:rPr lang="en-US" b="1" dirty="0"/>
            <a:t>Round 3</a:t>
          </a:r>
        </a:p>
      </dgm:t>
    </dgm:pt>
    <dgm:pt modelId="{7FD44E25-C25E-4A1F-9901-CF34218DE630}" type="parTrans" cxnId="{1AC50629-A908-4973-A082-68BB484B6B23}">
      <dgm:prSet/>
      <dgm:spPr/>
      <dgm:t>
        <a:bodyPr/>
        <a:lstStyle/>
        <a:p>
          <a:endParaRPr lang="en-US"/>
        </a:p>
      </dgm:t>
    </dgm:pt>
    <dgm:pt modelId="{ACEA65BE-812F-4B28-815A-DFFA718E88EE}" type="sibTrans" cxnId="{1AC50629-A908-4973-A082-68BB484B6B23}">
      <dgm:prSet/>
      <dgm:spPr/>
      <dgm:t>
        <a:bodyPr/>
        <a:lstStyle/>
        <a:p>
          <a:endParaRPr lang="en-US"/>
        </a:p>
      </dgm:t>
    </dgm:pt>
    <dgm:pt modelId="{E0B825F0-276D-4E7B-B236-A4FAC3D4D671}">
      <dgm:prSet phldrT="[Text]"/>
      <dgm:spPr/>
      <dgm:t>
        <a:bodyPr/>
        <a:lstStyle/>
        <a:p>
          <a:r>
            <a:rPr lang="en-US" dirty="0">
              <a:solidFill>
                <a:schemeClr val="tx2"/>
              </a:solidFill>
            </a:rPr>
            <a:t>Title I (A-C-D) </a:t>
          </a:r>
        </a:p>
      </dgm:t>
    </dgm:pt>
    <dgm:pt modelId="{A93F137D-6876-41EF-A717-2C54E71D1A76}" type="parTrans" cxnId="{F7BFC011-E9C3-471E-AA1A-6ABC9C57EE0B}">
      <dgm:prSet/>
      <dgm:spPr/>
      <dgm:t>
        <a:bodyPr/>
        <a:lstStyle/>
        <a:p>
          <a:endParaRPr lang="en-US"/>
        </a:p>
      </dgm:t>
    </dgm:pt>
    <dgm:pt modelId="{22AA5247-3A48-4C0E-88C5-E51C9BCF297B}" type="sibTrans" cxnId="{F7BFC011-E9C3-471E-AA1A-6ABC9C57EE0B}">
      <dgm:prSet/>
      <dgm:spPr/>
      <dgm:t>
        <a:bodyPr/>
        <a:lstStyle/>
        <a:p>
          <a:endParaRPr lang="en-US"/>
        </a:p>
      </dgm:t>
    </dgm:pt>
    <dgm:pt modelId="{4A4CE4B7-CB76-43C1-8AD6-3A12020023AE}">
      <dgm:prSet phldrT="[Text]"/>
      <dgm:spPr/>
      <dgm:t>
        <a:bodyPr/>
        <a:lstStyle/>
        <a:p>
          <a:endParaRPr lang="en-US" dirty="0"/>
        </a:p>
      </dgm:t>
    </dgm:pt>
    <dgm:pt modelId="{422A70FE-49C7-4724-A9F3-C3BC8AFAABB5}" type="parTrans" cxnId="{BFE19FB6-D61F-4664-B242-BBED091029DA}">
      <dgm:prSet/>
      <dgm:spPr/>
      <dgm:t>
        <a:bodyPr/>
        <a:lstStyle/>
        <a:p>
          <a:endParaRPr lang="en-US"/>
        </a:p>
      </dgm:t>
    </dgm:pt>
    <dgm:pt modelId="{5C3AAFB4-596A-4749-8214-DFC0C8E297C4}" type="sibTrans" cxnId="{BFE19FB6-D61F-4664-B242-BBED091029DA}">
      <dgm:prSet/>
      <dgm:spPr/>
      <dgm:t>
        <a:bodyPr/>
        <a:lstStyle/>
        <a:p>
          <a:endParaRPr lang="en-US"/>
        </a:p>
      </dgm:t>
    </dgm:pt>
    <dgm:pt modelId="{F8D1DEA0-62FF-404B-9E01-AB5F0C7D761C}">
      <dgm:prSet/>
      <dgm:spPr/>
      <dgm:t>
        <a:bodyPr/>
        <a:lstStyle/>
        <a:p>
          <a:r>
            <a:rPr lang="en-US" b="1" dirty="0"/>
            <a:t>Finalization</a:t>
          </a:r>
        </a:p>
      </dgm:t>
    </dgm:pt>
    <dgm:pt modelId="{A15D8E32-E3DF-4AC4-857D-DE8109072251}" type="parTrans" cxnId="{431058D9-518D-4508-B230-FB349AC04F3E}">
      <dgm:prSet/>
      <dgm:spPr/>
      <dgm:t>
        <a:bodyPr/>
        <a:lstStyle/>
        <a:p>
          <a:endParaRPr lang="en-US"/>
        </a:p>
      </dgm:t>
    </dgm:pt>
    <dgm:pt modelId="{F4A4D8C9-CB3D-4E4C-A25B-BAE01320523C}" type="sibTrans" cxnId="{431058D9-518D-4508-B230-FB349AC04F3E}">
      <dgm:prSet/>
      <dgm:spPr/>
      <dgm:t>
        <a:bodyPr/>
        <a:lstStyle/>
        <a:p>
          <a:endParaRPr lang="en-US"/>
        </a:p>
      </dgm:t>
    </dgm:pt>
    <dgm:pt modelId="{917E88B3-0B17-40D7-8A6B-FE62E6260D21}">
      <dgm:prSet phldrT="[Text]"/>
      <dgm:spPr/>
      <dgm:t>
        <a:bodyPr/>
        <a:lstStyle/>
        <a:p>
          <a:r>
            <a:rPr lang="en-US" dirty="0">
              <a:solidFill>
                <a:schemeClr val="tx2"/>
              </a:solidFill>
            </a:rPr>
            <a:t>Title III (A)</a:t>
          </a:r>
        </a:p>
      </dgm:t>
    </dgm:pt>
    <dgm:pt modelId="{54F1DEE6-CDF4-4068-9C13-41E092580D46}" type="parTrans" cxnId="{4218DE97-B0ED-471F-9C74-C4DA77D2E44A}">
      <dgm:prSet/>
      <dgm:spPr/>
      <dgm:t>
        <a:bodyPr/>
        <a:lstStyle/>
        <a:p>
          <a:endParaRPr lang="en-US"/>
        </a:p>
      </dgm:t>
    </dgm:pt>
    <dgm:pt modelId="{E6EFEC8B-1874-4971-8884-83B3CA5FD285}" type="sibTrans" cxnId="{4218DE97-B0ED-471F-9C74-C4DA77D2E44A}">
      <dgm:prSet/>
      <dgm:spPr/>
      <dgm:t>
        <a:bodyPr/>
        <a:lstStyle/>
        <a:p>
          <a:endParaRPr lang="en-US"/>
        </a:p>
      </dgm:t>
    </dgm:pt>
    <dgm:pt modelId="{0B9AE984-0440-4517-80DC-F144A992184A}">
      <dgm:prSet phldrT="[Text]"/>
      <dgm:spPr/>
      <dgm:t>
        <a:bodyPr/>
        <a:lstStyle/>
        <a:p>
          <a:r>
            <a:rPr lang="en-US" dirty="0">
              <a:solidFill>
                <a:schemeClr val="tx2"/>
              </a:solidFill>
            </a:rPr>
            <a:t>Title VII (B)</a:t>
          </a:r>
        </a:p>
      </dgm:t>
    </dgm:pt>
    <dgm:pt modelId="{0A171F75-FAF1-489F-9140-64F89BD5B4C5}" type="parTrans" cxnId="{211ED8FC-79AB-45BD-BC14-73F511EC1EDA}">
      <dgm:prSet/>
      <dgm:spPr/>
      <dgm:t>
        <a:bodyPr/>
        <a:lstStyle/>
        <a:p>
          <a:endParaRPr lang="en-US"/>
        </a:p>
      </dgm:t>
    </dgm:pt>
    <dgm:pt modelId="{5B68DC4C-9EF6-4DBE-BCB3-E02F45CB7406}" type="sibTrans" cxnId="{211ED8FC-79AB-45BD-BC14-73F511EC1EDA}">
      <dgm:prSet/>
      <dgm:spPr/>
      <dgm:t>
        <a:bodyPr/>
        <a:lstStyle/>
        <a:p>
          <a:endParaRPr lang="en-US"/>
        </a:p>
      </dgm:t>
    </dgm:pt>
    <dgm:pt modelId="{F2994592-E1A7-49BF-BDED-97FA07689703}">
      <dgm:prSet phldrT="[Text]"/>
      <dgm:spPr/>
      <dgm:t>
        <a:bodyPr/>
        <a:lstStyle/>
        <a:p>
          <a:endParaRPr lang="en-US" dirty="0"/>
        </a:p>
      </dgm:t>
    </dgm:pt>
    <dgm:pt modelId="{B8157B05-5C05-481B-A9D8-CE9C3232180A}" type="parTrans" cxnId="{3F8410B8-0F72-4B63-8B9F-5015DBFDE9BD}">
      <dgm:prSet/>
      <dgm:spPr/>
      <dgm:t>
        <a:bodyPr/>
        <a:lstStyle/>
        <a:p>
          <a:endParaRPr lang="en-US"/>
        </a:p>
      </dgm:t>
    </dgm:pt>
    <dgm:pt modelId="{832E298D-412A-4C95-9853-A1162C788009}" type="sibTrans" cxnId="{3F8410B8-0F72-4B63-8B9F-5015DBFDE9BD}">
      <dgm:prSet/>
      <dgm:spPr/>
      <dgm:t>
        <a:bodyPr/>
        <a:lstStyle/>
        <a:p>
          <a:endParaRPr lang="en-US"/>
        </a:p>
      </dgm:t>
    </dgm:pt>
    <dgm:pt modelId="{56577D07-0895-4AF0-806E-0CA551D615F1}">
      <dgm:prSet phldrT="[Text]"/>
      <dgm:spPr/>
      <dgm:t>
        <a:bodyPr/>
        <a:lstStyle/>
        <a:p>
          <a:endParaRPr lang="en-US" dirty="0"/>
        </a:p>
      </dgm:t>
    </dgm:pt>
    <dgm:pt modelId="{C8D06C1B-E8A6-4676-96A9-3116E5A085EE}" type="parTrans" cxnId="{7B8C6DEB-24F8-4DE3-A2EA-ADFF7331234F}">
      <dgm:prSet/>
      <dgm:spPr/>
      <dgm:t>
        <a:bodyPr/>
        <a:lstStyle/>
        <a:p>
          <a:endParaRPr lang="en-US"/>
        </a:p>
      </dgm:t>
    </dgm:pt>
    <dgm:pt modelId="{DBEE4FDB-97BD-407B-BC05-34E29230016C}" type="sibTrans" cxnId="{7B8C6DEB-24F8-4DE3-A2EA-ADFF7331234F}">
      <dgm:prSet/>
      <dgm:spPr/>
      <dgm:t>
        <a:bodyPr/>
        <a:lstStyle/>
        <a:p>
          <a:endParaRPr lang="en-US"/>
        </a:p>
      </dgm:t>
    </dgm:pt>
    <dgm:pt modelId="{FABA4167-4C12-41F4-9AFA-FF9C9C9DC541}">
      <dgm:prSet phldrT="[Text]"/>
      <dgm:spPr/>
      <dgm:t>
        <a:bodyPr/>
        <a:lstStyle/>
        <a:p>
          <a:r>
            <a:rPr lang="en-US" dirty="0">
              <a:solidFill>
                <a:schemeClr val="tx2"/>
              </a:solidFill>
            </a:rPr>
            <a:t>NMPED implements partner feedback and makes any final adjustments. </a:t>
          </a:r>
        </a:p>
      </dgm:t>
    </dgm:pt>
    <dgm:pt modelId="{20BF0C03-4DE8-45B0-84C4-A4833F6DD6AD}" type="parTrans" cxnId="{A480899F-9EAB-47BE-90DC-879223A8DF9C}">
      <dgm:prSet/>
      <dgm:spPr/>
      <dgm:t>
        <a:bodyPr/>
        <a:lstStyle/>
        <a:p>
          <a:endParaRPr lang="en-US"/>
        </a:p>
      </dgm:t>
    </dgm:pt>
    <dgm:pt modelId="{51059D4D-D5D4-4017-8000-EA7DBE4A916F}" type="sibTrans" cxnId="{A480899F-9EAB-47BE-90DC-879223A8DF9C}">
      <dgm:prSet/>
      <dgm:spPr/>
      <dgm:t>
        <a:bodyPr/>
        <a:lstStyle/>
        <a:p>
          <a:endParaRPr lang="en-US"/>
        </a:p>
      </dgm:t>
    </dgm:pt>
    <dgm:pt modelId="{B17D5115-BCF8-4AC6-A4D6-DE9EA08D312D}">
      <dgm:prSet phldrT="[Text]"/>
      <dgm:spPr/>
      <dgm:t>
        <a:bodyPr/>
        <a:lstStyle/>
        <a:p>
          <a:endParaRPr lang="en-US" dirty="0"/>
        </a:p>
      </dgm:t>
    </dgm:pt>
    <dgm:pt modelId="{3806447D-7FBC-458A-B772-675D1DEAB13B}" type="parTrans" cxnId="{9C237FFD-38C8-4423-BFFF-ECB2DC2F5701}">
      <dgm:prSet/>
      <dgm:spPr/>
      <dgm:t>
        <a:bodyPr/>
        <a:lstStyle/>
        <a:p>
          <a:endParaRPr lang="en-US"/>
        </a:p>
      </dgm:t>
    </dgm:pt>
    <dgm:pt modelId="{31EB28B6-0BB8-4676-9B7A-041B2E406D95}" type="sibTrans" cxnId="{9C237FFD-38C8-4423-BFFF-ECB2DC2F5701}">
      <dgm:prSet/>
      <dgm:spPr/>
      <dgm:t>
        <a:bodyPr/>
        <a:lstStyle/>
        <a:p>
          <a:endParaRPr lang="en-US"/>
        </a:p>
      </dgm:t>
    </dgm:pt>
    <dgm:pt modelId="{B24557CA-4B2F-4150-8D54-0E52167EC777}">
      <dgm:prSet phldrT="[Text]"/>
      <dgm:spPr/>
      <dgm:t>
        <a:bodyPr/>
        <a:lstStyle/>
        <a:p>
          <a:r>
            <a:rPr lang="en-US" dirty="0">
              <a:solidFill>
                <a:schemeClr val="tx2"/>
              </a:solidFill>
            </a:rPr>
            <a:t>Title V (B)</a:t>
          </a:r>
        </a:p>
      </dgm:t>
    </dgm:pt>
    <dgm:pt modelId="{724B5979-64DA-4A2F-B2BB-C0A84FCABF18}" type="parTrans" cxnId="{9378A7B6-4FBA-486F-A4FD-8F440F964E19}">
      <dgm:prSet/>
      <dgm:spPr/>
      <dgm:t>
        <a:bodyPr/>
        <a:lstStyle/>
        <a:p>
          <a:endParaRPr lang="en-US"/>
        </a:p>
      </dgm:t>
    </dgm:pt>
    <dgm:pt modelId="{15020DCF-D143-49F1-BA23-9495BC2DCDCA}" type="sibTrans" cxnId="{9378A7B6-4FBA-486F-A4FD-8F440F964E19}">
      <dgm:prSet/>
      <dgm:spPr/>
      <dgm:t>
        <a:bodyPr/>
        <a:lstStyle/>
        <a:p>
          <a:endParaRPr lang="en-US"/>
        </a:p>
      </dgm:t>
    </dgm:pt>
    <dgm:pt modelId="{79FDAA7D-4395-4685-996C-F2272C7A1A36}" type="pres">
      <dgm:prSet presAssocID="{D46C33AC-C0BC-4EEF-B2DB-7D04D26E01D7}" presName="linearFlow" presStyleCnt="0">
        <dgm:presLayoutVars>
          <dgm:dir/>
          <dgm:animLvl val="lvl"/>
          <dgm:resizeHandles val="exact"/>
        </dgm:presLayoutVars>
      </dgm:prSet>
      <dgm:spPr/>
    </dgm:pt>
    <dgm:pt modelId="{0F94E27B-3074-4B3F-9033-6E0F1E31C92A}" type="pres">
      <dgm:prSet presAssocID="{6250319A-65C6-403E-B41A-D16A6FAA716F}" presName="composite" presStyleCnt="0"/>
      <dgm:spPr/>
    </dgm:pt>
    <dgm:pt modelId="{1D01A348-B9E3-4B1A-862E-B4041289B3A9}" type="pres">
      <dgm:prSet presAssocID="{6250319A-65C6-403E-B41A-D16A6FAA716F}" presName="parTx" presStyleLbl="node1" presStyleIdx="0" presStyleCnt="4">
        <dgm:presLayoutVars>
          <dgm:chMax val="0"/>
          <dgm:chPref val="0"/>
          <dgm:bulletEnabled val="1"/>
        </dgm:presLayoutVars>
      </dgm:prSet>
      <dgm:spPr/>
    </dgm:pt>
    <dgm:pt modelId="{CBBB63B2-3E79-4B20-8F2E-A9BE83C2C03D}" type="pres">
      <dgm:prSet presAssocID="{6250319A-65C6-403E-B41A-D16A6FAA716F}" presName="parSh" presStyleLbl="node1" presStyleIdx="0" presStyleCnt="4"/>
      <dgm:spPr/>
    </dgm:pt>
    <dgm:pt modelId="{A5117602-D88E-4403-B615-3550A35537DE}" type="pres">
      <dgm:prSet presAssocID="{6250319A-65C6-403E-B41A-D16A6FAA716F}" presName="desTx" presStyleLbl="fgAcc1" presStyleIdx="0" presStyleCnt="4" custScaleX="91629" custScaleY="89717">
        <dgm:presLayoutVars>
          <dgm:bulletEnabled val="1"/>
        </dgm:presLayoutVars>
      </dgm:prSet>
      <dgm:spPr/>
    </dgm:pt>
    <dgm:pt modelId="{10AFB981-5372-4169-80D3-46745F9387E4}" type="pres">
      <dgm:prSet presAssocID="{859E5C45-654A-4148-8834-9F0D243B88F9}" presName="sibTrans" presStyleLbl="sibTrans2D1" presStyleIdx="0" presStyleCnt="3"/>
      <dgm:spPr/>
    </dgm:pt>
    <dgm:pt modelId="{AB042A0C-1C60-42BE-B604-E15029F8AAC3}" type="pres">
      <dgm:prSet presAssocID="{859E5C45-654A-4148-8834-9F0D243B88F9}" presName="connTx" presStyleLbl="sibTrans2D1" presStyleIdx="0" presStyleCnt="3"/>
      <dgm:spPr/>
    </dgm:pt>
    <dgm:pt modelId="{C2A14D3D-B612-4AE8-98EF-8C26B42AC8DE}" type="pres">
      <dgm:prSet presAssocID="{B0CCD747-0CE9-4199-A2D3-94F754A218BD}" presName="composite" presStyleCnt="0"/>
      <dgm:spPr/>
    </dgm:pt>
    <dgm:pt modelId="{46E02AEA-A04A-4995-9397-E395636F214D}" type="pres">
      <dgm:prSet presAssocID="{B0CCD747-0CE9-4199-A2D3-94F754A218BD}" presName="parTx" presStyleLbl="node1" presStyleIdx="0" presStyleCnt="4">
        <dgm:presLayoutVars>
          <dgm:chMax val="0"/>
          <dgm:chPref val="0"/>
          <dgm:bulletEnabled val="1"/>
        </dgm:presLayoutVars>
      </dgm:prSet>
      <dgm:spPr/>
    </dgm:pt>
    <dgm:pt modelId="{0617AA54-2B78-4636-BEAF-4FF3EA31655D}" type="pres">
      <dgm:prSet presAssocID="{B0CCD747-0CE9-4199-A2D3-94F754A218BD}" presName="parSh" presStyleLbl="node1" presStyleIdx="1" presStyleCnt="4"/>
      <dgm:spPr/>
    </dgm:pt>
    <dgm:pt modelId="{C8BF78AC-F03E-47AF-B098-5BF5A35B1222}" type="pres">
      <dgm:prSet presAssocID="{B0CCD747-0CE9-4199-A2D3-94F754A218BD}" presName="desTx" presStyleLbl="fgAcc1" presStyleIdx="1" presStyleCnt="4" custScaleX="100826" custScaleY="89717">
        <dgm:presLayoutVars>
          <dgm:bulletEnabled val="1"/>
        </dgm:presLayoutVars>
      </dgm:prSet>
      <dgm:spPr/>
    </dgm:pt>
    <dgm:pt modelId="{F89E5B4A-CDB8-4F85-814A-56CB2CBE9F3C}" type="pres">
      <dgm:prSet presAssocID="{76A03809-5B95-4C8F-A833-2700E878AB4E}" presName="sibTrans" presStyleLbl="sibTrans2D1" presStyleIdx="1" presStyleCnt="3"/>
      <dgm:spPr/>
    </dgm:pt>
    <dgm:pt modelId="{C0B22C30-2A05-43A8-AF05-F3BAFB287B41}" type="pres">
      <dgm:prSet presAssocID="{76A03809-5B95-4C8F-A833-2700E878AB4E}" presName="connTx" presStyleLbl="sibTrans2D1" presStyleIdx="1" presStyleCnt="3"/>
      <dgm:spPr/>
    </dgm:pt>
    <dgm:pt modelId="{BBB0FDFD-08D6-4C0E-A3DF-98442C2A101E}" type="pres">
      <dgm:prSet presAssocID="{A1F2309F-45E6-491A-965F-1F74B4C41C70}" presName="composite" presStyleCnt="0"/>
      <dgm:spPr/>
    </dgm:pt>
    <dgm:pt modelId="{020438A1-AE65-46E0-89B6-6F9F9457FB74}" type="pres">
      <dgm:prSet presAssocID="{A1F2309F-45E6-491A-965F-1F74B4C41C70}" presName="parTx" presStyleLbl="node1" presStyleIdx="1" presStyleCnt="4">
        <dgm:presLayoutVars>
          <dgm:chMax val="0"/>
          <dgm:chPref val="0"/>
          <dgm:bulletEnabled val="1"/>
        </dgm:presLayoutVars>
      </dgm:prSet>
      <dgm:spPr/>
    </dgm:pt>
    <dgm:pt modelId="{D5DC8A91-BB87-45E3-BB88-388DBCC299AD}" type="pres">
      <dgm:prSet presAssocID="{A1F2309F-45E6-491A-965F-1F74B4C41C70}" presName="parSh" presStyleLbl="node1" presStyleIdx="2" presStyleCnt="4"/>
      <dgm:spPr/>
    </dgm:pt>
    <dgm:pt modelId="{6988308F-C85F-4133-B3A1-C3C4A5385B2D}" type="pres">
      <dgm:prSet presAssocID="{A1F2309F-45E6-491A-965F-1F74B4C41C70}" presName="desTx" presStyleLbl="fgAcc1" presStyleIdx="2" presStyleCnt="4" custScaleX="98197" custScaleY="89717">
        <dgm:presLayoutVars>
          <dgm:bulletEnabled val="1"/>
        </dgm:presLayoutVars>
      </dgm:prSet>
      <dgm:spPr/>
    </dgm:pt>
    <dgm:pt modelId="{6C22C9D3-56C1-4890-931A-73F5300CE489}" type="pres">
      <dgm:prSet presAssocID="{ACEA65BE-812F-4B28-815A-DFFA718E88EE}" presName="sibTrans" presStyleLbl="sibTrans2D1" presStyleIdx="2" presStyleCnt="3"/>
      <dgm:spPr/>
    </dgm:pt>
    <dgm:pt modelId="{2E761109-BA32-4BF0-A644-D44293A2B859}" type="pres">
      <dgm:prSet presAssocID="{ACEA65BE-812F-4B28-815A-DFFA718E88EE}" presName="connTx" presStyleLbl="sibTrans2D1" presStyleIdx="2" presStyleCnt="3"/>
      <dgm:spPr/>
    </dgm:pt>
    <dgm:pt modelId="{626F5ECD-1C57-480B-86C9-3C6270587148}" type="pres">
      <dgm:prSet presAssocID="{F8D1DEA0-62FF-404B-9E01-AB5F0C7D761C}" presName="composite" presStyleCnt="0"/>
      <dgm:spPr/>
    </dgm:pt>
    <dgm:pt modelId="{651680F7-5AC6-4AA2-B37F-D095B6488629}" type="pres">
      <dgm:prSet presAssocID="{F8D1DEA0-62FF-404B-9E01-AB5F0C7D761C}" presName="parTx" presStyleLbl="node1" presStyleIdx="2" presStyleCnt="4">
        <dgm:presLayoutVars>
          <dgm:chMax val="0"/>
          <dgm:chPref val="0"/>
          <dgm:bulletEnabled val="1"/>
        </dgm:presLayoutVars>
      </dgm:prSet>
      <dgm:spPr/>
    </dgm:pt>
    <dgm:pt modelId="{CC4825C4-1108-4885-9086-241288892683}" type="pres">
      <dgm:prSet presAssocID="{F8D1DEA0-62FF-404B-9E01-AB5F0C7D761C}" presName="parSh" presStyleLbl="node1" presStyleIdx="3" presStyleCnt="4"/>
      <dgm:spPr/>
    </dgm:pt>
    <dgm:pt modelId="{CBAE328D-3B48-45B2-9591-F224BEBF1875}" type="pres">
      <dgm:prSet presAssocID="{F8D1DEA0-62FF-404B-9E01-AB5F0C7D761C}" presName="desTx" presStyleLbl="fgAcc1" presStyleIdx="3" presStyleCnt="4" custScaleX="97685" custScaleY="89717">
        <dgm:presLayoutVars>
          <dgm:bulletEnabled val="1"/>
        </dgm:presLayoutVars>
      </dgm:prSet>
      <dgm:spPr/>
    </dgm:pt>
  </dgm:ptLst>
  <dgm:cxnLst>
    <dgm:cxn modelId="{F7BFC011-E9C3-471E-AA1A-6ABC9C57EE0B}" srcId="{A1F2309F-45E6-491A-965F-1F74B4C41C70}" destId="{E0B825F0-276D-4E7B-B236-A4FAC3D4D671}" srcOrd="0" destOrd="0" parTransId="{A93F137D-6876-41EF-A717-2C54E71D1A76}" sibTransId="{22AA5247-3A48-4C0E-88C5-E51C9BCF297B}"/>
    <dgm:cxn modelId="{5D454D15-733D-48B7-AE03-7523C811C794}" srcId="{6250319A-65C6-403E-B41A-D16A6FAA716F}" destId="{150F46B7-8F24-40B1-94E0-036C3BEAF6BA}" srcOrd="0" destOrd="0" parTransId="{EAAC5A7F-CB89-4D2B-A711-92B20C645E83}" sibTransId="{FA73BC16-5984-4087-BB4E-41C9382FE4B3}"/>
    <dgm:cxn modelId="{56189116-CE49-4C87-8626-E5B16008284A}" type="presOf" srcId="{A1F2309F-45E6-491A-965F-1F74B4C41C70}" destId="{D5DC8A91-BB87-45E3-BB88-388DBCC299AD}" srcOrd="1" destOrd="0" presId="urn:microsoft.com/office/officeart/2005/8/layout/process3"/>
    <dgm:cxn modelId="{0631EA1C-A612-4B2D-A804-CC19F7DA95EF}" srcId="{D46C33AC-C0BC-4EEF-B2DB-7D04D26E01D7}" destId="{B0CCD747-0CE9-4199-A2D3-94F754A218BD}" srcOrd="1" destOrd="0" parTransId="{9DB17550-6517-4E7D-B516-58495FAEDB6C}" sibTransId="{76A03809-5B95-4C8F-A833-2700E878AB4E}"/>
    <dgm:cxn modelId="{0377A91F-B72E-4C96-B3AF-F931486101F5}" type="presOf" srcId="{6250319A-65C6-403E-B41A-D16A6FAA716F}" destId="{CBBB63B2-3E79-4B20-8F2E-A9BE83C2C03D}" srcOrd="1" destOrd="0" presId="urn:microsoft.com/office/officeart/2005/8/layout/process3"/>
    <dgm:cxn modelId="{1AC50629-A908-4973-A082-68BB484B6B23}" srcId="{D46C33AC-C0BC-4EEF-B2DB-7D04D26E01D7}" destId="{A1F2309F-45E6-491A-965F-1F74B4C41C70}" srcOrd="2" destOrd="0" parTransId="{7FD44E25-C25E-4A1F-9901-CF34218DE630}" sibTransId="{ACEA65BE-812F-4B28-815A-DFFA718E88EE}"/>
    <dgm:cxn modelId="{2F3F2233-46AF-483D-8D7F-7259F0B6809F}" type="presOf" srcId="{F2994592-E1A7-49BF-BDED-97FA07689703}" destId="{C8BF78AC-F03E-47AF-B098-5BF5A35B1222}" srcOrd="0" destOrd="2" presId="urn:microsoft.com/office/officeart/2005/8/layout/process3"/>
    <dgm:cxn modelId="{EA733D42-F549-4790-9709-D810CBA4B7F9}" type="presOf" srcId="{B17D5115-BCF8-4AC6-A4D6-DE9EA08D312D}" destId="{CBAE328D-3B48-45B2-9591-F224BEBF1875}" srcOrd="0" destOrd="1" presId="urn:microsoft.com/office/officeart/2005/8/layout/process3"/>
    <dgm:cxn modelId="{330C5645-1DAC-42B1-926C-8C6D0A888255}" type="presOf" srcId="{0B9AE984-0440-4517-80DC-F144A992184A}" destId="{A5117602-D88E-4403-B615-3550A35537DE}" srcOrd="0" destOrd="2" presId="urn:microsoft.com/office/officeart/2005/8/layout/process3"/>
    <dgm:cxn modelId="{E5E5FA69-FE37-4893-BC09-E2D4030EEFAF}" type="presOf" srcId="{917E88B3-0B17-40D7-8A6B-FE62E6260D21}" destId="{A5117602-D88E-4403-B615-3550A35537DE}" srcOrd="0" destOrd="1" presId="urn:microsoft.com/office/officeart/2005/8/layout/process3"/>
    <dgm:cxn modelId="{3299BF6F-D15A-495D-93EC-8868C48FB3A8}" type="presOf" srcId="{150F46B7-8F24-40B1-94E0-036C3BEAF6BA}" destId="{A5117602-D88E-4403-B615-3550A35537DE}" srcOrd="0" destOrd="0" presId="urn:microsoft.com/office/officeart/2005/8/layout/process3"/>
    <dgm:cxn modelId="{C7918E53-58FC-43D2-9AB4-A514A610D57F}" type="presOf" srcId="{76A03809-5B95-4C8F-A833-2700E878AB4E}" destId="{C0B22C30-2A05-43A8-AF05-F3BAFB287B41}" srcOrd="1" destOrd="0" presId="urn:microsoft.com/office/officeart/2005/8/layout/process3"/>
    <dgm:cxn modelId="{75CD1A75-714A-4A4C-9370-830C9BC186A6}" type="presOf" srcId="{18C1A82C-08BF-468C-9D64-07BBA33E4D88}" destId="{C8BF78AC-F03E-47AF-B098-5BF5A35B1222}" srcOrd="0" destOrd="0" presId="urn:microsoft.com/office/officeart/2005/8/layout/process3"/>
    <dgm:cxn modelId="{0978537C-9711-4B88-A241-503198A26799}" type="presOf" srcId="{B0CCD747-0CE9-4199-A2D3-94F754A218BD}" destId="{46E02AEA-A04A-4995-9397-E395636F214D}" srcOrd="0" destOrd="0" presId="urn:microsoft.com/office/officeart/2005/8/layout/process3"/>
    <dgm:cxn modelId="{92F7CA7D-6DD0-4DB9-98C3-A363A5AF5E44}" type="presOf" srcId="{E0B825F0-276D-4E7B-B236-A4FAC3D4D671}" destId="{6988308F-C85F-4133-B3A1-C3C4A5385B2D}" srcOrd="0" destOrd="0" presId="urn:microsoft.com/office/officeart/2005/8/layout/process3"/>
    <dgm:cxn modelId="{06211388-BEFF-45CC-B287-60DEC4007D63}" type="presOf" srcId="{FABA4167-4C12-41F4-9AFA-FF9C9C9DC541}" destId="{CBAE328D-3B48-45B2-9591-F224BEBF1875}" srcOrd="0" destOrd="0" presId="urn:microsoft.com/office/officeart/2005/8/layout/process3"/>
    <dgm:cxn modelId="{6AE0A990-11B2-4C2E-A255-EFFD183F99BC}" type="presOf" srcId="{F8D1DEA0-62FF-404B-9E01-AB5F0C7D761C}" destId="{CC4825C4-1108-4885-9086-241288892683}" srcOrd="1" destOrd="0" presId="urn:microsoft.com/office/officeart/2005/8/layout/process3"/>
    <dgm:cxn modelId="{07A2CD94-87F4-47DA-B4B5-4286FF3AEAE8}" type="presOf" srcId="{4A4CE4B7-CB76-43C1-8AD6-3A12020023AE}" destId="{A5117602-D88E-4403-B615-3550A35537DE}" srcOrd="0" destOrd="3" presId="urn:microsoft.com/office/officeart/2005/8/layout/process3"/>
    <dgm:cxn modelId="{4218DE97-B0ED-471F-9C74-C4DA77D2E44A}" srcId="{6250319A-65C6-403E-B41A-D16A6FAA716F}" destId="{917E88B3-0B17-40D7-8A6B-FE62E6260D21}" srcOrd="1" destOrd="0" parTransId="{54F1DEE6-CDF4-4068-9C13-41E092580D46}" sibTransId="{E6EFEC8B-1874-4971-8884-83B3CA5FD285}"/>
    <dgm:cxn modelId="{42F2BD99-9A74-44E0-BD8B-9C2A6319EB66}" type="presOf" srcId="{ACEA65BE-812F-4B28-815A-DFFA718E88EE}" destId="{2E761109-BA32-4BF0-A644-D44293A2B859}" srcOrd="1" destOrd="0" presId="urn:microsoft.com/office/officeart/2005/8/layout/process3"/>
    <dgm:cxn modelId="{A480899F-9EAB-47BE-90DC-879223A8DF9C}" srcId="{F8D1DEA0-62FF-404B-9E01-AB5F0C7D761C}" destId="{FABA4167-4C12-41F4-9AFA-FF9C9C9DC541}" srcOrd="0" destOrd="0" parTransId="{20BF0C03-4DE8-45B0-84C4-A4833F6DD6AD}" sibTransId="{51059D4D-D5D4-4017-8000-EA7DBE4A916F}"/>
    <dgm:cxn modelId="{1FF172A1-BB19-4245-B6CD-224815E58D19}" srcId="{D46C33AC-C0BC-4EEF-B2DB-7D04D26E01D7}" destId="{6250319A-65C6-403E-B41A-D16A6FAA716F}" srcOrd="0" destOrd="0" parTransId="{0D0C7E85-5186-4498-8D0F-0AF296A050E9}" sibTransId="{859E5C45-654A-4148-8834-9F0D243B88F9}"/>
    <dgm:cxn modelId="{09123AA2-B237-4E57-87ED-3C41D4D996EE}" type="presOf" srcId="{859E5C45-654A-4148-8834-9F0D243B88F9}" destId="{AB042A0C-1C60-42BE-B604-E15029F8AAC3}" srcOrd="1" destOrd="0" presId="urn:microsoft.com/office/officeart/2005/8/layout/process3"/>
    <dgm:cxn modelId="{1A16F8A8-B2B0-4F7A-A8BC-9BC050EC627B}" type="presOf" srcId="{A1F2309F-45E6-491A-965F-1F74B4C41C70}" destId="{020438A1-AE65-46E0-89B6-6F9F9457FB74}" srcOrd="0" destOrd="0" presId="urn:microsoft.com/office/officeart/2005/8/layout/process3"/>
    <dgm:cxn modelId="{CFF973B6-08BB-40A6-A6FA-5809E689FA42}" srcId="{B0CCD747-0CE9-4199-A2D3-94F754A218BD}" destId="{18C1A82C-08BF-468C-9D64-07BBA33E4D88}" srcOrd="0" destOrd="0" parTransId="{ABBA3CD6-FDD2-49B2-958B-C656522CC236}" sibTransId="{A4D74CD9-2565-43C4-9685-866B7223C364}"/>
    <dgm:cxn modelId="{BFE19FB6-D61F-4664-B242-BBED091029DA}" srcId="{6250319A-65C6-403E-B41A-D16A6FAA716F}" destId="{4A4CE4B7-CB76-43C1-8AD6-3A12020023AE}" srcOrd="3" destOrd="0" parTransId="{422A70FE-49C7-4724-A9F3-C3BC8AFAABB5}" sibTransId="{5C3AAFB4-596A-4749-8214-DFC0C8E297C4}"/>
    <dgm:cxn modelId="{9378A7B6-4FBA-486F-A4FD-8F440F964E19}" srcId="{B0CCD747-0CE9-4199-A2D3-94F754A218BD}" destId="{B24557CA-4B2F-4150-8D54-0E52167EC777}" srcOrd="1" destOrd="0" parTransId="{724B5979-64DA-4A2F-B2BB-C0A84FCABF18}" sibTransId="{15020DCF-D143-49F1-BA23-9495BC2DCDCA}"/>
    <dgm:cxn modelId="{3F8410B8-0F72-4B63-8B9F-5015DBFDE9BD}" srcId="{B0CCD747-0CE9-4199-A2D3-94F754A218BD}" destId="{F2994592-E1A7-49BF-BDED-97FA07689703}" srcOrd="2" destOrd="0" parTransId="{B8157B05-5C05-481B-A9D8-CE9C3232180A}" sibTransId="{832E298D-412A-4C95-9853-A1162C788009}"/>
    <dgm:cxn modelId="{180399B9-7E63-4B42-96F2-2A3545D20FE7}" type="presOf" srcId="{859E5C45-654A-4148-8834-9F0D243B88F9}" destId="{10AFB981-5372-4169-80D3-46745F9387E4}" srcOrd="0" destOrd="0" presId="urn:microsoft.com/office/officeart/2005/8/layout/process3"/>
    <dgm:cxn modelId="{56D9B0BF-10E0-4C90-84BF-2E7362874D6E}" type="presOf" srcId="{56577D07-0895-4AF0-806E-0CA551D615F1}" destId="{6988308F-C85F-4133-B3A1-C3C4A5385B2D}" srcOrd="0" destOrd="1" presId="urn:microsoft.com/office/officeart/2005/8/layout/process3"/>
    <dgm:cxn modelId="{793B20C8-2C47-4947-B598-E79BC09DF321}" type="presOf" srcId="{D46C33AC-C0BC-4EEF-B2DB-7D04D26E01D7}" destId="{79FDAA7D-4395-4685-996C-F2272C7A1A36}" srcOrd="0" destOrd="0" presId="urn:microsoft.com/office/officeart/2005/8/layout/process3"/>
    <dgm:cxn modelId="{393121C8-BE15-47B2-8B5B-22326B82F15F}" type="presOf" srcId="{6250319A-65C6-403E-B41A-D16A6FAA716F}" destId="{1D01A348-B9E3-4B1A-862E-B4041289B3A9}" srcOrd="0" destOrd="0" presId="urn:microsoft.com/office/officeart/2005/8/layout/process3"/>
    <dgm:cxn modelId="{431058D9-518D-4508-B230-FB349AC04F3E}" srcId="{D46C33AC-C0BC-4EEF-B2DB-7D04D26E01D7}" destId="{F8D1DEA0-62FF-404B-9E01-AB5F0C7D761C}" srcOrd="3" destOrd="0" parTransId="{A15D8E32-E3DF-4AC4-857D-DE8109072251}" sibTransId="{F4A4D8C9-CB3D-4E4C-A25B-BAE01320523C}"/>
    <dgm:cxn modelId="{EB1C68DD-448A-4151-9DCC-D84B97D63A36}" type="presOf" srcId="{ACEA65BE-812F-4B28-815A-DFFA718E88EE}" destId="{6C22C9D3-56C1-4890-931A-73F5300CE489}" srcOrd="0" destOrd="0" presId="urn:microsoft.com/office/officeart/2005/8/layout/process3"/>
    <dgm:cxn modelId="{B832B4E1-B59E-4D90-9BB3-98325AE82796}" type="presOf" srcId="{F8D1DEA0-62FF-404B-9E01-AB5F0C7D761C}" destId="{651680F7-5AC6-4AA2-B37F-D095B6488629}" srcOrd="0" destOrd="0" presId="urn:microsoft.com/office/officeart/2005/8/layout/process3"/>
    <dgm:cxn modelId="{C8620DE2-9B29-41D8-B267-2756792D4C45}" type="presOf" srcId="{B0CCD747-0CE9-4199-A2D3-94F754A218BD}" destId="{0617AA54-2B78-4636-BEAF-4FF3EA31655D}" srcOrd="1" destOrd="0" presId="urn:microsoft.com/office/officeart/2005/8/layout/process3"/>
    <dgm:cxn modelId="{E52CB4E3-AF86-4DF6-A7A3-C0336D357F4A}" type="presOf" srcId="{76A03809-5B95-4C8F-A833-2700E878AB4E}" destId="{F89E5B4A-CDB8-4F85-814A-56CB2CBE9F3C}" srcOrd="0" destOrd="0" presId="urn:microsoft.com/office/officeart/2005/8/layout/process3"/>
    <dgm:cxn modelId="{7B8C6DEB-24F8-4DE3-A2EA-ADFF7331234F}" srcId="{A1F2309F-45E6-491A-965F-1F74B4C41C70}" destId="{56577D07-0895-4AF0-806E-0CA551D615F1}" srcOrd="1" destOrd="0" parTransId="{C8D06C1B-E8A6-4676-96A9-3116E5A085EE}" sibTransId="{DBEE4FDB-97BD-407B-BC05-34E29230016C}"/>
    <dgm:cxn modelId="{211ED8FC-79AB-45BD-BC14-73F511EC1EDA}" srcId="{6250319A-65C6-403E-B41A-D16A6FAA716F}" destId="{0B9AE984-0440-4517-80DC-F144A992184A}" srcOrd="2" destOrd="0" parTransId="{0A171F75-FAF1-489F-9140-64F89BD5B4C5}" sibTransId="{5B68DC4C-9EF6-4DBE-BCB3-E02F45CB7406}"/>
    <dgm:cxn modelId="{9C237FFD-38C8-4423-BFFF-ECB2DC2F5701}" srcId="{F8D1DEA0-62FF-404B-9E01-AB5F0C7D761C}" destId="{B17D5115-BCF8-4AC6-A4D6-DE9EA08D312D}" srcOrd="1" destOrd="0" parTransId="{3806447D-7FBC-458A-B772-675D1DEAB13B}" sibTransId="{31EB28B6-0BB8-4676-9B7A-041B2E406D95}"/>
    <dgm:cxn modelId="{A6228CFD-5FD1-4ACF-9364-EF3A12BEBCC9}" type="presOf" srcId="{B24557CA-4B2F-4150-8D54-0E52167EC777}" destId="{C8BF78AC-F03E-47AF-B098-5BF5A35B1222}" srcOrd="0" destOrd="1" presId="urn:microsoft.com/office/officeart/2005/8/layout/process3"/>
    <dgm:cxn modelId="{A9869EEC-24F1-4020-9C7E-9BF71C3ADE62}" type="presParOf" srcId="{79FDAA7D-4395-4685-996C-F2272C7A1A36}" destId="{0F94E27B-3074-4B3F-9033-6E0F1E31C92A}" srcOrd="0" destOrd="0" presId="urn:microsoft.com/office/officeart/2005/8/layout/process3"/>
    <dgm:cxn modelId="{5F2E36B0-8653-4792-BDD5-5A36D45D549F}" type="presParOf" srcId="{0F94E27B-3074-4B3F-9033-6E0F1E31C92A}" destId="{1D01A348-B9E3-4B1A-862E-B4041289B3A9}" srcOrd="0" destOrd="0" presId="urn:microsoft.com/office/officeart/2005/8/layout/process3"/>
    <dgm:cxn modelId="{28E98C7D-CE6A-4DBF-9C91-60C1039912C1}" type="presParOf" srcId="{0F94E27B-3074-4B3F-9033-6E0F1E31C92A}" destId="{CBBB63B2-3E79-4B20-8F2E-A9BE83C2C03D}" srcOrd="1" destOrd="0" presId="urn:microsoft.com/office/officeart/2005/8/layout/process3"/>
    <dgm:cxn modelId="{0804A1C9-365E-49A5-8B74-D275ED41BE87}" type="presParOf" srcId="{0F94E27B-3074-4B3F-9033-6E0F1E31C92A}" destId="{A5117602-D88E-4403-B615-3550A35537DE}" srcOrd="2" destOrd="0" presId="urn:microsoft.com/office/officeart/2005/8/layout/process3"/>
    <dgm:cxn modelId="{F7DCA61B-A846-43FB-A8A1-8B54F5524481}" type="presParOf" srcId="{79FDAA7D-4395-4685-996C-F2272C7A1A36}" destId="{10AFB981-5372-4169-80D3-46745F9387E4}" srcOrd="1" destOrd="0" presId="urn:microsoft.com/office/officeart/2005/8/layout/process3"/>
    <dgm:cxn modelId="{D2D06B00-45AF-4F6A-A6E7-544082AB1BD5}" type="presParOf" srcId="{10AFB981-5372-4169-80D3-46745F9387E4}" destId="{AB042A0C-1C60-42BE-B604-E15029F8AAC3}" srcOrd="0" destOrd="0" presId="urn:microsoft.com/office/officeart/2005/8/layout/process3"/>
    <dgm:cxn modelId="{D8C6B089-E7E5-4FC1-81C8-4776D115CAC5}" type="presParOf" srcId="{79FDAA7D-4395-4685-996C-F2272C7A1A36}" destId="{C2A14D3D-B612-4AE8-98EF-8C26B42AC8DE}" srcOrd="2" destOrd="0" presId="urn:microsoft.com/office/officeart/2005/8/layout/process3"/>
    <dgm:cxn modelId="{24895318-2885-4539-95B3-481B9F47F74B}" type="presParOf" srcId="{C2A14D3D-B612-4AE8-98EF-8C26B42AC8DE}" destId="{46E02AEA-A04A-4995-9397-E395636F214D}" srcOrd="0" destOrd="0" presId="urn:microsoft.com/office/officeart/2005/8/layout/process3"/>
    <dgm:cxn modelId="{9E195C3C-5CFB-4E4A-8763-3172229361C8}" type="presParOf" srcId="{C2A14D3D-B612-4AE8-98EF-8C26B42AC8DE}" destId="{0617AA54-2B78-4636-BEAF-4FF3EA31655D}" srcOrd="1" destOrd="0" presId="urn:microsoft.com/office/officeart/2005/8/layout/process3"/>
    <dgm:cxn modelId="{7878AE52-E9F5-4962-A8E9-B68CED7A667F}" type="presParOf" srcId="{C2A14D3D-B612-4AE8-98EF-8C26B42AC8DE}" destId="{C8BF78AC-F03E-47AF-B098-5BF5A35B1222}" srcOrd="2" destOrd="0" presId="urn:microsoft.com/office/officeart/2005/8/layout/process3"/>
    <dgm:cxn modelId="{C462DD0C-AA1C-4936-9EAD-67287CB27C01}" type="presParOf" srcId="{79FDAA7D-4395-4685-996C-F2272C7A1A36}" destId="{F89E5B4A-CDB8-4F85-814A-56CB2CBE9F3C}" srcOrd="3" destOrd="0" presId="urn:microsoft.com/office/officeart/2005/8/layout/process3"/>
    <dgm:cxn modelId="{5416B430-5CB7-4260-860D-D37EEA50F9B8}" type="presParOf" srcId="{F89E5B4A-CDB8-4F85-814A-56CB2CBE9F3C}" destId="{C0B22C30-2A05-43A8-AF05-F3BAFB287B41}" srcOrd="0" destOrd="0" presId="urn:microsoft.com/office/officeart/2005/8/layout/process3"/>
    <dgm:cxn modelId="{6D868CCB-6779-4DAC-8305-BF19514B7111}" type="presParOf" srcId="{79FDAA7D-4395-4685-996C-F2272C7A1A36}" destId="{BBB0FDFD-08D6-4C0E-A3DF-98442C2A101E}" srcOrd="4" destOrd="0" presId="urn:microsoft.com/office/officeart/2005/8/layout/process3"/>
    <dgm:cxn modelId="{1542DEA0-A314-4085-8C98-CE0E306D2FDF}" type="presParOf" srcId="{BBB0FDFD-08D6-4C0E-A3DF-98442C2A101E}" destId="{020438A1-AE65-46E0-89B6-6F9F9457FB74}" srcOrd="0" destOrd="0" presId="urn:microsoft.com/office/officeart/2005/8/layout/process3"/>
    <dgm:cxn modelId="{6CDAD932-BC92-4522-BA0E-482B99279DB9}" type="presParOf" srcId="{BBB0FDFD-08D6-4C0E-A3DF-98442C2A101E}" destId="{D5DC8A91-BB87-45E3-BB88-388DBCC299AD}" srcOrd="1" destOrd="0" presId="urn:microsoft.com/office/officeart/2005/8/layout/process3"/>
    <dgm:cxn modelId="{7D7F8716-C298-436E-9A86-6DC5BAD37A56}" type="presParOf" srcId="{BBB0FDFD-08D6-4C0E-A3DF-98442C2A101E}" destId="{6988308F-C85F-4133-B3A1-C3C4A5385B2D}" srcOrd="2" destOrd="0" presId="urn:microsoft.com/office/officeart/2005/8/layout/process3"/>
    <dgm:cxn modelId="{DF72A30C-932F-416A-9D84-3E2E4138F13F}" type="presParOf" srcId="{79FDAA7D-4395-4685-996C-F2272C7A1A36}" destId="{6C22C9D3-56C1-4890-931A-73F5300CE489}" srcOrd="5" destOrd="0" presId="urn:microsoft.com/office/officeart/2005/8/layout/process3"/>
    <dgm:cxn modelId="{5FF4689F-19FB-4528-8D55-956F9F673F63}" type="presParOf" srcId="{6C22C9D3-56C1-4890-931A-73F5300CE489}" destId="{2E761109-BA32-4BF0-A644-D44293A2B859}" srcOrd="0" destOrd="0" presId="urn:microsoft.com/office/officeart/2005/8/layout/process3"/>
    <dgm:cxn modelId="{B5F16E77-0EFF-49C4-BBAB-261C08217456}" type="presParOf" srcId="{79FDAA7D-4395-4685-996C-F2272C7A1A36}" destId="{626F5ECD-1C57-480B-86C9-3C6270587148}" srcOrd="6" destOrd="0" presId="urn:microsoft.com/office/officeart/2005/8/layout/process3"/>
    <dgm:cxn modelId="{0F11F7B2-901E-4B51-9000-3DBE9A5EE826}" type="presParOf" srcId="{626F5ECD-1C57-480B-86C9-3C6270587148}" destId="{651680F7-5AC6-4AA2-B37F-D095B6488629}" srcOrd="0" destOrd="0" presId="urn:microsoft.com/office/officeart/2005/8/layout/process3"/>
    <dgm:cxn modelId="{D8A5E1A6-44A9-4F65-9E69-33E20D8FEE18}" type="presParOf" srcId="{626F5ECD-1C57-480B-86C9-3C6270587148}" destId="{CC4825C4-1108-4885-9086-241288892683}" srcOrd="1" destOrd="0" presId="urn:microsoft.com/office/officeart/2005/8/layout/process3"/>
    <dgm:cxn modelId="{83166959-A314-42A4-8F77-A514B6A78564}" type="presParOf" srcId="{626F5ECD-1C57-480B-86C9-3C6270587148}" destId="{CBAE328D-3B48-45B2-9591-F224BEBF187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B63B2-3E79-4B20-8F2E-A9BE83C2C03D}">
      <dsp:nvSpPr>
        <dsp:cNvPr id="0" name=""/>
        <dsp:cNvSpPr/>
      </dsp:nvSpPr>
      <dsp:spPr>
        <a:xfrm>
          <a:off x="1251" y="929812"/>
          <a:ext cx="1547328" cy="648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dirty="0"/>
            <a:t>Round 1</a:t>
          </a:r>
        </a:p>
      </dsp:txBody>
      <dsp:txXfrm>
        <a:off x="1251" y="929812"/>
        <a:ext cx="1547328" cy="432000"/>
      </dsp:txXfrm>
    </dsp:sp>
    <dsp:sp modelId="{A5117602-D88E-4403-B615-3550A35537DE}">
      <dsp:nvSpPr>
        <dsp:cNvPr id="0" name=""/>
        <dsp:cNvSpPr/>
      </dsp:nvSpPr>
      <dsp:spPr>
        <a:xfrm>
          <a:off x="382937" y="1467836"/>
          <a:ext cx="1417801" cy="18500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chemeClr val="tx2"/>
              </a:solidFill>
            </a:rPr>
            <a:t>Title II (A)</a:t>
          </a:r>
        </a:p>
        <a:p>
          <a:pPr marL="114300" lvl="1" indent="-114300" algn="l" defTabSz="577850">
            <a:lnSpc>
              <a:spcPct val="90000"/>
            </a:lnSpc>
            <a:spcBef>
              <a:spcPct val="0"/>
            </a:spcBef>
            <a:spcAft>
              <a:spcPct val="15000"/>
            </a:spcAft>
            <a:buChar char="•"/>
          </a:pPr>
          <a:r>
            <a:rPr lang="en-US" sz="1300" kern="1200" dirty="0">
              <a:solidFill>
                <a:schemeClr val="tx2"/>
              </a:solidFill>
            </a:rPr>
            <a:t>Title III (A)</a:t>
          </a:r>
        </a:p>
        <a:p>
          <a:pPr marL="114300" lvl="1" indent="-114300" algn="l" defTabSz="577850">
            <a:lnSpc>
              <a:spcPct val="90000"/>
            </a:lnSpc>
            <a:spcBef>
              <a:spcPct val="0"/>
            </a:spcBef>
            <a:spcAft>
              <a:spcPct val="15000"/>
            </a:spcAft>
            <a:buChar char="•"/>
          </a:pPr>
          <a:r>
            <a:rPr lang="en-US" sz="1300" kern="1200" dirty="0">
              <a:solidFill>
                <a:schemeClr val="tx2"/>
              </a:solidFill>
            </a:rPr>
            <a:t>Title VII (B)</a:t>
          </a:r>
        </a:p>
        <a:p>
          <a:pPr marL="114300" lvl="1" indent="-114300" algn="l" defTabSz="577850">
            <a:lnSpc>
              <a:spcPct val="90000"/>
            </a:lnSpc>
            <a:spcBef>
              <a:spcPct val="0"/>
            </a:spcBef>
            <a:spcAft>
              <a:spcPct val="15000"/>
            </a:spcAft>
            <a:buChar char="•"/>
          </a:pPr>
          <a:endParaRPr lang="en-US" sz="1300" kern="1200" dirty="0"/>
        </a:p>
      </dsp:txBody>
      <dsp:txXfrm>
        <a:off x="424463" y="1509362"/>
        <a:ext cx="1334749" cy="1767024"/>
      </dsp:txXfrm>
    </dsp:sp>
    <dsp:sp modelId="{10AFB981-5372-4169-80D3-46745F9387E4}">
      <dsp:nvSpPr>
        <dsp:cNvPr id="0" name=""/>
        <dsp:cNvSpPr/>
      </dsp:nvSpPr>
      <dsp:spPr>
        <a:xfrm>
          <a:off x="1766958" y="953192"/>
          <a:ext cx="462962" cy="3852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66958" y="1030240"/>
        <a:ext cx="347390" cy="231144"/>
      </dsp:txXfrm>
    </dsp:sp>
    <dsp:sp modelId="{0617AA54-2B78-4636-BEAF-4FF3EA31655D}">
      <dsp:nvSpPr>
        <dsp:cNvPr id="0" name=""/>
        <dsp:cNvSpPr/>
      </dsp:nvSpPr>
      <dsp:spPr>
        <a:xfrm>
          <a:off x="2422094" y="929812"/>
          <a:ext cx="1547328" cy="648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dirty="0"/>
            <a:t>Round 2</a:t>
          </a:r>
        </a:p>
      </dsp:txBody>
      <dsp:txXfrm>
        <a:off x="2422094" y="929812"/>
        <a:ext cx="1547328" cy="432000"/>
      </dsp:txXfrm>
    </dsp:sp>
    <dsp:sp modelId="{C8BF78AC-F03E-47AF-B098-5BF5A35B1222}">
      <dsp:nvSpPr>
        <dsp:cNvPr id="0" name=""/>
        <dsp:cNvSpPr/>
      </dsp:nvSpPr>
      <dsp:spPr>
        <a:xfrm>
          <a:off x="2732626" y="1467836"/>
          <a:ext cx="1560109" cy="18500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chemeClr val="tx2"/>
              </a:solidFill>
            </a:rPr>
            <a:t>Title IV (A-B)</a:t>
          </a:r>
        </a:p>
        <a:p>
          <a:pPr marL="114300" lvl="1" indent="-114300" algn="l" defTabSz="577850">
            <a:lnSpc>
              <a:spcPct val="90000"/>
            </a:lnSpc>
            <a:spcBef>
              <a:spcPct val="0"/>
            </a:spcBef>
            <a:spcAft>
              <a:spcPct val="15000"/>
            </a:spcAft>
            <a:buChar char="•"/>
          </a:pPr>
          <a:r>
            <a:rPr lang="en-US" sz="1300" kern="1200" dirty="0">
              <a:solidFill>
                <a:schemeClr val="tx2"/>
              </a:solidFill>
            </a:rPr>
            <a:t>Title V (B)</a:t>
          </a:r>
        </a:p>
        <a:p>
          <a:pPr marL="114300" lvl="1" indent="-114300" algn="l" defTabSz="577850">
            <a:lnSpc>
              <a:spcPct val="90000"/>
            </a:lnSpc>
            <a:spcBef>
              <a:spcPct val="0"/>
            </a:spcBef>
            <a:spcAft>
              <a:spcPct val="15000"/>
            </a:spcAft>
            <a:buChar char="•"/>
          </a:pPr>
          <a:endParaRPr lang="en-US" sz="1300" kern="1200" dirty="0"/>
        </a:p>
      </dsp:txBody>
      <dsp:txXfrm>
        <a:off x="2778320" y="1513530"/>
        <a:ext cx="1468721" cy="1758688"/>
      </dsp:txXfrm>
    </dsp:sp>
    <dsp:sp modelId="{F89E5B4A-CDB8-4F85-814A-56CB2CBE9F3C}">
      <dsp:nvSpPr>
        <dsp:cNvPr id="0" name=""/>
        <dsp:cNvSpPr/>
      </dsp:nvSpPr>
      <dsp:spPr>
        <a:xfrm>
          <a:off x="4205589" y="953192"/>
          <a:ext cx="500674" cy="3852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205589" y="1030240"/>
        <a:ext cx="385102" cy="231144"/>
      </dsp:txXfrm>
    </dsp:sp>
    <dsp:sp modelId="{D5DC8A91-BB87-45E3-BB88-388DBCC299AD}">
      <dsp:nvSpPr>
        <dsp:cNvPr id="0" name=""/>
        <dsp:cNvSpPr/>
      </dsp:nvSpPr>
      <dsp:spPr>
        <a:xfrm>
          <a:off x="4914090" y="929812"/>
          <a:ext cx="1547328" cy="648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dirty="0"/>
            <a:t>Round 3</a:t>
          </a:r>
        </a:p>
      </dsp:txBody>
      <dsp:txXfrm>
        <a:off x="4914090" y="929812"/>
        <a:ext cx="1547328" cy="432000"/>
      </dsp:txXfrm>
    </dsp:sp>
    <dsp:sp modelId="{6988308F-C85F-4133-B3A1-C3C4A5385B2D}">
      <dsp:nvSpPr>
        <dsp:cNvPr id="0" name=""/>
        <dsp:cNvSpPr/>
      </dsp:nvSpPr>
      <dsp:spPr>
        <a:xfrm>
          <a:off x="5244962" y="1467836"/>
          <a:ext cx="1519430" cy="18500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chemeClr val="tx2"/>
              </a:solidFill>
            </a:rPr>
            <a:t>Title I (A-C-D) </a:t>
          </a:r>
        </a:p>
        <a:p>
          <a:pPr marL="114300" lvl="1" indent="-114300" algn="l" defTabSz="577850">
            <a:lnSpc>
              <a:spcPct val="90000"/>
            </a:lnSpc>
            <a:spcBef>
              <a:spcPct val="0"/>
            </a:spcBef>
            <a:spcAft>
              <a:spcPct val="15000"/>
            </a:spcAft>
            <a:buChar char="•"/>
          </a:pPr>
          <a:endParaRPr lang="en-US" sz="1300" kern="1200" dirty="0"/>
        </a:p>
      </dsp:txBody>
      <dsp:txXfrm>
        <a:off x="5289465" y="1512339"/>
        <a:ext cx="1430424" cy="1761070"/>
      </dsp:txXfrm>
    </dsp:sp>
    <dsp:sp modelId="{6C22C9D3-56C1-4890-931A-73F5300CE489}">
      <dsp:nvSpPr>
        <dsp:cNvPr id="0" name=""/>
        <dsp:cNvSpPr/>
      </dsp:nvSpPr>
      <dsp:spPr>
        <a:xfrm>
          <a:off x="6692501" y="953192"/>
          <a:ext cx="489894" cy="3852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92501" y="1030240"/>
        <a:ext cx="374322" cy="231144"/>
      </dsp:txXfrm>
    </dsp:sp>
    <dsp:sp modelId="{CC4825C4-1108-4885-9086-241288892683}">
      <dsp:nvSpPr>
        <dsp:cNvPr id="0" name=""/>
        <dsp:cNvSpPr/>
      </dsp:nvSpPr>
      <dsp:spPr>
        <a:xfrm>
          <a:off x="7385747" y="929812"/>
          <a:ext cx="1547328" cy="648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dirty="0"/>
            <a:t>Finalization</a:t>
          </a:r>
        </a:p>
      </dsp:txBody>
      <dsp:txXfrm>
        <a:off x="7385747" y="929812"/>
        <a:ext cx="1547328" cy="432000"/>
      </dsp:txXfrm>
    </dsp:sp>
    <dsp:sp modelId="{CBAE328D-3B48-45B2-9591-F224BEBF1875}">
      <dsp:nvSpPr>
        <dsp:cNvPr id="0" name=""/>
        <dsp:cNvSpPr/>
      </dsp:nvSpPr>
      <dsp:spPr>
        <a:xfrm>
          <a:off x="7720580" y="1467836"/>
          <a:ext cx="1511507" cy="18500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chemeClr val="tx2"/>
              </a:solidFill>
            </a:rPr>
            <a:t>NMPED implements partner feedback and makes any final adjustments. </a:t>
          </a:r>
        </a:p>
        <a:p>
          <a:pPr marL="114300" lvl="1" indent="-114300" algn="l" defTabSz="577850">
            <a:lnSpc>
              <a:spcPct val="90000"/>
            </a:lnSpc>
            <a:spcBef>
              <a:spcPct val="0"/>
            </a:spcBef>
            <a:spcAft>
              <a:spcPct val="15000"/>
            </a:spcAft>
            <a:buChar char="•"/>
          </a:pPr>
          <a:endParaRPr lang="en-US" sz="1300" kern="1200" dirty="0"/>
        </a:p>
      </dsp:txBody>
      <dsp:txXfrm>
        <a:off x="7764851" y="1512107"/>
        <a:ext cx="1422965" cy="17615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37E1A-F330-9E40-ABD3-4DD198340F28}"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D7C81-953A-A244-9C1A-118231971AE8}" type="slidenum">
              <a:rPr lang="en-US" smtClean="0"/>
              <a:t>‹#›</a:t>
            </a:fld>
            <a:endParaRPr lang="en-US"/>
          </a:p>
        </p:txBody>
      </p:sp>
    </p:spTree>
    <p:extLst>
      <p:ext uri="{BB962C8B-B14F-4D97-AF65-F5344CB8AC3E}">
        <p14:creationId xmlns:p14="http://schemas.microsoft.com/office/powerpoint/2010/main" val="404810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328096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D7C81-953A-A244-9C1A-118231971AE8}" type="slidenum">
              <a:rPr lang="en-US" smtClean="0"/>
              <a:t>15</a:t>
            </a:fld>
            <a:endParaRPr lang="en-US"/>
          </a:p>
        </p:txBody>
      </p:sp>
    </p:spTree>
    <p:extLst>
      <p:ext uri="{BB962C8B-B14F-4D97-AF65-F5344CB8AC3E}">
        <p14:creationId xmlns:p14="http://schemas.microsoft.com/office/powerpoint/2010/main" val="235853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D7C81-953A-A244-9C1A-118231971AE8}" type="slidenum">
              <a:rPr lang="en-US" smtClean="0"/>
              <a:t>17</a:t>
            </a:fld>
            <a:endParaRPr lang="en-US"/>
          </a:p>
        </p:txBody>
      </p:sp>
    </p:spTree>
    <p:extLst>
      <p:ext uri="{BB962C8B-B14F-4D97-AF65-F5344CB8AC3E}">
        <p14:creationId xmlns:p14="http://schemas.microsoft.com/office/powerpoint/2010/main" val="130690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D7C81-953A-A244-9C1A-118231971AE8}" type="slidenum">
              <a:rPr lang="en-US" smtClean="0"/>
              <a:t>2</a:t>
            </a:fld>
            <a:endParaRPr lang="en-US" dirty="0"/>
          </a:p>
        </p:txBody>
      </p:sp>
    </p:spTree>
    <p:extLst>
      <p:ext uri="{BB962C8B-B14F-4D97-AF65-F5344CB8AC3E}">
        <p14:creationId xmlns:p14="http://schemas.microsoft.com/office/powerpoint/2010/main" val="394594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D7C81-953A-A244-9C1A-118231971AE8}" type="slidenum">
              <a:rPr lang="en-US" smtClean="0"/>
              <a:t>3</a:t>
            </a:fld>
            <a:endParaRPr lang="en-US" dirty="0"/>
          </a:p>
        </p:txBody>
      </p:sp>
    </p:spTree>
    <p:extLst>
      <p:ext uri="{BB962C8B-B14F-4D97-AF65-F5344CB8AC3E}">
        <p14:creationId xmlns:p14="http://schemas.microsoft.com/office/powerpoint/2010/main" val="403474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D7C81-953A-A244-9C1A-118231971AE8}" type="slidenum">
              <a:rPr lang="en-US" smtClean="0"/>
              <a:t>4</a:t>
            </a:fld>
            <a:endParaRPr lang="en-US"/>
          </a:p>
        </p:txBody>
      </p:sp>
    </p:spTree>
    <p:extLst>
      <p:ext uri="{BB962C8B-B14F-4D97-AF65-F5344CB8AC3E}">
        <p14:creationId xmlns:p14="http://schemas.microsoft.com/office/powerpoint/2010/main" val="424923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D7C81-953A-A244-9C1A-118231971AE8}" type="slidenum">
              <a:rPr lang="en-US" smtClean="0"/>
              <a:t>5</a:t>
            </a:fld>
            <a:endParaRPr lang="en-US"/>
          </a:p>
        </p:txBody>
      </p:sp>
    </p:spTree>
    <p:extLst>
      <p:ext uri="{BB962C8B-B14F-4D97-AF65-F5344CB8AC3E}">
        <p14:creationId xmlns:p14="http://schemas.microsoft.com/office/powerpoint/2010/main" val="321889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0CEC9F-ED4C-4263-A469-6FCA5908BD55}" type="slidenum">
              <a:rPr lang="en-US" smtClean="0"/>
              <a:t>6</a:t>
            </a:fld>
            <a:endParaRPr lang="en-US"/>
          </a:p>
        </p:txBody>
      </p:sp>
    </p:spTree>
    <p:extLst>
      <p:ext uri="{BB962C8B-B14F-4D97-AF65-F5344CB8AC3E}">
        <p14:creationId xmlns:p14="http://schemas.microsoft.com/office/powerpoint/2010/main" val="4205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2E4E5-1C86-4364-A38A-1C0BE1452B09}" type="slidenum">
              <a:rPr lang="en-US" smtClean="0"/>
              <a:t>7</a:t>
            </a:fld>
            <a:endParaRPr lang="en-US"/>
          </a:p>
        </p:txBody>
      </p:sp>
    </p:spTree>
    <p:extLst>
      <p:ext uri="{BB962C8B-B14F-4D97-AF65-F5344CB8AC3E}">
        <p14:creationId xmlns:p14="http://schemas.microsoft.com/office/powerpoint/2010/main" val="418930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154242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a:t>
            </a:r>
          </a:p>
        </p:txBody>
      </p:sp>
      <p:sp>
        <p:nvSpPr>
          <p:cNvPr id="4" name="Slide Number Placeholder 3"/>
          <p:cNvSpPr>
            <a:spLocks noGrp="1"/>
          </p:cNvSpPr>
          <p:nvPr>
            <p:ph type="sldNum" sz="quarter" idx="5"/>
          </p:nvPr>
        </p:nvSpPr>
        <p:spPr/>
        <p:txBody>
          <a:bodyPr/>
          <a:lstStyle/>
          <a:p>
            <a:fld id="{32DD7C81-953A-A244-9C1A-118231971AE8}" type="slidenum">
              <a:rPr lang="en-US" smtClean="0"/>
              <a:t>14</a:t>
            </a:fld>
            <a:endParaRPr lang="en-US"/>
          </a:p>
        </p:txBody>
      </p:sp>
    </p:spTree>
    <p:extLst>
      <p:ext uri="{BB962C8B-B14F-4D97-AF65-F5344CB8AC3E}">
        <p14:creationId xmlns:p14="http://schemas.microsoft.com/office/powerpoint/2010/main" val="342593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1BF4-E665-2D67-085A-AA9F24F5C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27FC1-CD6C-2920-13EE-4046156CF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3D4F3-9D86-A210-56CB-AFCB1D363970}"/>
              </a:ext>
            </a:extLst>
          </p:cNvPr>
          <p:cNvSpPr>
            <a:spLocks noGrp="1"/>
          </p:cNvSpPr>
          <p:nvPr>
            <p:ph type="dt" sz="half" idx="10"/>
          </p:nvPr>
        </p:nvSpPr>
        <p:spPr/>
        <p:txBody>
          <a:bodyPr/>
          <a:lstStyle/>
          <a:p>
            <a:fld id="{5DFD686F-C4ED-4167-83DD-C96C49335616}" type="datetimeFigureOut">
              <a:rPr lang="en-US" smtClean="0"/>
              <a:t>4/18/2024</a:t>
            </a:fld>
            <a:endParaRPr lang="en-US"/>
          </a:p>
        </p:txBody>
      </p:sp>
      <p:sp>
        <p:nvSpPr>
          <p:cNvPr id="5" name="Footer Placeholder 4">
            <a:extLst>
              <a:ext uri="{FF2B5EF4-FFF2-40B4-BE49-F238E27FC236}">
                <a16:creationId xmlns:a16="http://schemas.microsoft.com/office/drawing/2014/main" id="{04F6C563-FE4D-DCDF-85FF-B0DB9C19F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61EB5-6CA7-63D4-3AF2-C848D7CF51A6}"/>
              </a:ext>
            </a:extLst>
          </p:cNvPr>
          <p:cNvSpPr>
            <a:spLocks noGrp="1"/>
          </p:cNvSpPr>
          <p:nvPr>
            <p:ph type="sldNum" sz="quarter" idx="12"/>
          </p:nvPr>
        </p:nvSpPr>
        <p:spPr/>
        <p:txBody>
          <a:bodyPr/>
          <a:lstStyle/>
          <a:p>
            <a:fld id="{A514B8A5-DFC4-4ACB-8C6E-4C43500227CC}" type="slidenum">
              <a:rPr lang="en-US" smtClean="0"/>
              <a:t>‹#›</a:t>
            </a:fld>
            <a:endParaRPr lang="en-US"/>
          </a:p>
        </p:txBody>
      </p:sp>
    </p:spTree>
    <p:extLst>
      <p:ext uri="{BB962C8B-B14F-4D97-AF65-F5344CB8AC3E}">
        <p14:creationId xmlns:p14="http://schemas.microsoft.com/office/powerpoint/2010/main" val="309629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80FA4-6851-E33A-802E-B755733B59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723D6-0997-8E42-8FD9-94C075E02DDA}"/>
              </a:ext>
            </a:extLst>
          </p:cNvPr>
          <p:cNvSpPr>
            <a:spLocks noGrp="1"/>
          </p:cNvSpPr>
          <p:nvPr>
            <p:ph type="dt" sz="half" idx="10"/>
          </p:nvPr>
        </p:nvSpPr>
        <p:spPr/>
        <p:txBody>
          <a:bodyPr/>
          <a:lstStyle/>
          <a:p>
            <a:fld id="{5DFD686F-C4ED-4167-83DD-C96C49335616}" type="datetimeFigureOut">
              <a:rPr lang="en-US" smtClean="0"/>
              <a:t>4/18/2024</a:t>
            </a:fld>
            <a:endParaRPr lang="en-US"/>
          </a:p>
        </p:txBody>
      </p:sp>
      <p:sp>
        <p:nvSpPr>
          <p:cNvPr id="4" name="Footer Placeholder 3">
            <a:extLst>
              <a:ext uri="{FF2B5EF4-FFF2-40B4-BE49-F238E27FC236}">
                <a16:creationId xmlns:a16="http://schemas.microsoft.com/office/drawing/2014/main" id="{4BBEB343-4182-CD96-D5AF-F0BC4D8D60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227AD8-CFED-C0DE-E5EA-EB7C79721EE0}"/>
              </a:ext>
            </a:extLst>
          </p:cNvPr>
          <p:cNvSpPr>
            <a:spLocks noGrp="1"/>
          </p:cNvSpPr>
          <p:nvPr>
            <p:ph type="sldNum" sz="quarter" idx="12"/>
          </p:nvPr>
        </p:nvSpPr>
        <p:spPr/>
        <p:txBody>
          <a:bodyPr/>
          <a:lstStyle/>
          <a:p>
            <a:fld id="{A514B8A5-DFC4-4ACB-8C6E-4C43500227CC}" type="slidenum">
              <a:rPr lang="en-US" smtClean="0"/>
              <a:t>‹#›</a:t>
            </a:fld>
            <a:endParaRPr lang="en-US"/>
          </a:p>
        </p:txBody>
      </p:sp>
    </p:spTree>
    <p:extLst>
      <p:ext uri="{BB962C8B-B14F-4D97-AF65-F5344CB8AC3E}">
        <p14:creationId xmlns:p14="http://schemas.microsoft.com/office/powerpoint/2010/main" val="90887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4"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9"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5979587"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3A3D4B"/>
                </a:solidFill>
              </a:defRPr>
            </a:lvl1pPr>
          </a:lstStyle>
          <a:p>
            <a:r>
              <a:rPr lang="en-US" dirty="0"/>
              <a:t>Click to edit Master title style</a:t>
            </a:r>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4"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83015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314843"/>
            <a:ext cx="9601200" cy="1036850"/>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lvl1pPr>
              <a:defRPr/>
            </a:lvl1pPr>
          </a:lstStyle>
          <a:p>
            <a:r>
              <a:rPr lang="en-US" dirty="0"/>
              <a:t>Investing for tomorrow, delivering today.</a:t>
            </a:r>
          </a:p>
        </p:txBody>
      </p:sp>
      <p:sp>
        <p:nvSpPr>
          <p:cNvPr id="3" name="Date Placeholder 2"/>
          <p:cNvSpPr>
            <a:spLocks noGrp="1"/>
          </p:cNvSpPr>
          <p:nvPr>
            <p:ph type="dt" sz="half" idx="10"/>
          </p:nvPr>
        </p:nvSpPr>
        <p:spPr/>
        <p:txBody>
          <a:bodyPr/>
          <a:lstStyle/>
          <a:p>
            <a:fld id="{F96D4A42-FCB8-45FC-A867-F39E78C5E1DB}" type="datetime1">
              <a:rPr lang="en-US" smtClean="0"/>
              <a:t>4/18/2024</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4"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5979587"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3A3D4B"/>
                </a:solidFill>
              </a:defRPr>
            </a:lvl1pPr>
          </a:lstStyle>
          <a:p>
            <a:r>
              <a:rPr lang="en-US" dirty="0"/>
              <a:t>Click to edit Master title style</a:t>
            </a:r>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FD9E-FEFD-4494-541C-8B8E6D5C3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F3245-F3B0-8E02-252F-C8EE34D5E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7BCC6-28D5-DFC3-9D4D-3EAF22E69889}"/>
              </a:ext>
            </a:extLst>
          </p:cNvPr>
          <p:cNvSpPr>
            <a:spLocks noGrp="1"/>
          </p:cNvSpPr>
          <p:nvPr>
            <p:ph type="dt" sz="half" idx="10"/>
          </p:nvPr>
        </p:nvSpPr>
        <p:spPr/>
        <p:txBody>
          <a:bodyPr/>
          <a:lstStyle/>
          <a:p>
            <a:fld id="{FD1A88F8-E01F-4AC9-99AE-27009C90565C}" type="datetimeFigureOut">
              <a:rPr lang="en-US" smtClean="0"/>
              <a:t>4/18/2024</a:t>
            </a:fld>
            <a:endParaRPr lang="en-US"/>
          </a:p>
        </p:txBody>
      </p:sp>
      <p:sp>
        <p:nvSpPr>
          <p:cNvPr id="5" name="Footer Placeholder 4">
            <a:extLst>
              <a:ext uri="{FF2B5EF4-FFF2-40B4-BE49-F238E27FC236}">
                <a16:creationId xmlns:a16="http://schemas.microsoft.com/office/drawing/2014/main" id="{49A92F4C-6B7D-DC56-9823-E06B57C33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D95B-51A8-B77F-7C33-B0184E6D4666}"/>
              </a:ext>
            </a:extLst>
          </p:cNvPr>
          <p:cNvSpPr>
            <a:spLocks noGrp="1"/>
          </p:cNvSpPr>
          <p:nvPr>
            <p:ph type="sldNum" sz="quarter" idx="12"/>
          </p:nvPr>
        </p:nvSpPr>
        <p:spPr/>
        <p:txBody>
          <a:bodyPr/>
          <a:lstStyle/>
          <a:p>
            <a:fld id="{E38D8186-16E9-4748-82DA-AF066A4A54DF}" type="slidenum">
              <a:rPr lang="en-US" smtClean="0"/>
              <a:t>‹#›</a:t>
            </a:fld>
            <a:endParaRPr lang="en-US"/>
          </a:p>
        </p:txBody>
      </p:sp>
    </p:spTree>
    <p:extLst>
      <p:ext uri="{BB962C8B-B14F-4D97-AF65-F5344CB8AC3E}">
        <p14:creationId xmlns:p14="http://schemas.microsoft.com/office/powerpoint/2010/main" val="1906719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8FDC5-246E-6482-B1C0-7E74FEB12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3ABCC4-A378-E323-63CF-30BD50395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EEB56-3E96-4CF5-4C1A-F10E6FF9D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D686F-C4ED-4167-83DD-C96C49335616}" type="datetimeFigureOut">
              <a:rPr lang="en-US" smtClean="0"/>
              <a:t>4/18/2024</a:t>
            </a:fld>
            <a:endParaRPr lang="en-US"/>
          </a:p>
        </p:txBody>
      </p:sp>
      <p:sp>
        <p:nvSpPr>
          <p:cNvPr id="5" name="Footer Placeholder 4">
            <a:extLst>
              <a:ext uri="{FF2B5EF4-FFF2-40B4-BE49-F238E27FC236}">
                <a16:creationId xmlns:a16="http://schemas.microsoft.com/office/drawing/2014/main" id="{6ED90181-FED1-F73E-B020-05BD91100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1C5592-B9C1-4039-647A-ECB321CCE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4B8A5-DFC4-4ACB-8C6E-4C43500227CC}" type="slidenum">
              <a:rPr lang="en-US" smtClean="0"/>
              <a:t>‹#›</a:t>
            </a:fld>
            <a:endParaRPr lang="en-US"/>
          </a:p>
        </p:txBody>
      </p:sp>
    </p:spTree>
    <p:extLst>
      <p:ext uri="{BB962C8B-B14F-4D97-AF65-F5344CB8AC3E}">
        <p14:creationId xmlns:p14="http://schemas.microsoft.com/office/powerpoint/2010/main" val="2465421278"/>
      </p:ext>
    </p:extLst>
  </p:cSld>
  <p:clrMap bg1="lt1" tx1="dk1" bg2="lt2" tx2="dk2" accent1="accent1" accent2="accent2" accent3="accent3" accent4="accent4" accent5="accent5" accent6="accent6" hlink="hlink" folHlink="folHlink"/>
  <p:sldLayoutIdLst>
    <p:sldLayoutId id="2147483699" r:id="rId1"/>
    <p:sldLayoutId id="2147483735" r:id="rId2"/>
    <p:sldLayoutId id="214748373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rgbClr val="3A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rgbClr val="FF91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rgbClr val="048A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cs typeface="Calibri" panose="020F0502020204030204" pitchFamily="34" charset="0"/>
              </a:defRPr>
            </a:lvl1pPr>
          </a:lstStyle>
          <a:p>
            <a:r>
              <a:rPr lang="en-US" dirty="0"/>
              <a:t>Investing for tomorrow, delivering today.</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93656397-354B-4153-A2AB-154D3B4430F0}" type="datetime1">
              <a:rPr lang="en-US" smtClean="0"/>
              <a:t>4/18/2024</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54" r:id="rId1"/>
    <p:sldLayoutId id="214748373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EE47B-736E-E415-264B-6E5223298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CEEFA0-CA04-E3CA-CE6F-38465C393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7E6DA-AF09-4014-94B0-C176EFDC2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A88F8-E01F-4AC9-99AE-27009C90565C}" type="datetimeFigureOut">
              <a:rPr lang="en-US" smtClean="0"/>
              <a:t>4/18/2024</a:t>
            </a:fld>
            <a:endParaRPr lang="en-US"/>
          </a:p>
        </p:txBody>
      </p:sp>
      <p:sp>
        <p:nvSpPr>
          <p:cNvPr id="5" name="Footer Placeholder 4">
            <a:extLst>
              <a:ext uri="{FF2B5EF4-FFF2-40B4-BE49-F238E27FC236}">
                <a16:creationId xmlns:a16="http://schemas.microsoft.com/office/drawing/2014/main" id="{A5FDE7B0-3A4D-2ADD-ADFB-6BD3BA4670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74875E-81AB-698F-EF2B-AC124DF49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D8186-16E9-4748-82DA-AF066A4A54DF}" type="slidenum">
              <a:rPr lang="en-US" smtClean="0"/>
              <a:t>‹#›</a:t>
            </a:fld>
            <a:endParaRPr lang="en-US"/>
          </a:p>
        </p:txBody>
      </p:sp>
    </p:spTree>
    <p:extLst>
      <p:ext uri="{BB962C8B-B14F-4D97-AF65-F5344CB8AC3E}">
        <p14:creationId xmlns:p14="http://schemas.microsoft.com/office/powerpoint/2010/main" val="1391512950"/>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ebnew.ped.state.nm.us/wp-content/uploads/2024/04/New-Mexico-ESSA-Plan-2019-4.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webnew.ped.state.nm.us/bureaus/essa/2024-essa-plan-amendm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83" b="4283"/>
          <a:stretch>
            <a:fillRect/>
          </a:stretch>
        </p:blipFill>
        <p:spPr>
          <a:xfrm>
            <a:off x="7504924" y="948899"/>
            <a:ext cx="4487785" cy="5648960"/>
          </a:xfrm>
        </p:spPr>
      </p:pic>
      <p:sp>
        <p:nvSpPr>
          <p:cNvPr id="3" name="Title 1">
            <a:extLst>
              <a:ext uri="{FF2B5EF4-FFF2-40B4-BE49-F238E27FC236}">
                <a16:creationId xmlns:a16="http://schemas.microsoft.com/office/drawing/2014/main" id="{1E558F65-245A-6D48-2E46-756D1FF89421}"/>
              </a:ext>
            </a:extLst>
          </p:cNvPr>
          <p:cNvSpPr txBox="1">
            <a:spLocks/>
          </p:cNvSpPr>
          <p:nvPr/>
        </p:nvSpPr>
        <p:spPr>
          <a:xfrm>
            <a:off x="166370" y="1873584"/>
            <a:ext cx="6249671" cy="25603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3A3D4B"/>
                </a:solidFill>
                <a:latin typeface="+mj-lt"/>
                <a:ea typeface="+mj-ea"/>
                <a:cs typeface="+mj-cs"/>
              </a:defRPr>
            </a:lvl1pPr>
          </a:lstStyle>
          <a:p>
            <a:r>
              <a:rPr lang="en-US" sz="6000" b="1" dirty="0"/>
              <a:t>New Mexico ESSA State Plan Revisions</a:t>
            </a:r>
            <a:endParaRPr lang="en-US" sz="3000" b="1" dirty="0"/>
          </a:p>
        </p:txBody>
      </p:sp>
      <p:pic>
        <p:nvPicPr>
          <p:cNvPr id="4" name="Picture 3">
            <a:extLst>
              <a:ext uri="{FF2B5EF4-FFF2-40B4-BE49-F238E27FC236}">
                <a16:creationId xmlns:a16="http://schemas.microsoft.com/office/drawing/2014/main" id="{02F66144-031F-005C-61E2-36F66D8B74A9}"/>
              </a:ext>
            </a:extLst>
          </p:cNvPr>
          <p:cNvPicPr>
            <a:picLocks noChangeAspect="1"/>
          </p:cNvPicPr>
          <p:nvPr/>
        </p:nvPicPr>
        <p:blipFill rotWithShape="1">
          <a:blip r:embed="rId4"/>
          <a:srcRect l="41087" t="29372" r="17608" b="61160"/>
          <a:stretch/>
        </p:blipFill>
        <p:spPr>
          <a:xfrm>
            <a:off x="1295401" y="4433904"/>
            <a:ext cx="3993932" cy="515007"/>
          </a:xfrm>
          <a:prstGeom prst="rect">
            <a:avLst/>
          </a:prstGeom>
        </p:spPr>
      </p:pic>
    </p:spTree>
    <p:extLst>
      <p:ext uri="{BB962C8B-B14F-4D97-AF65-F5344CB8AC3E}">
        <p14:creationId xmlns:p14="http://schemas.microsoft.com/office/powerpoint/2010/main" val="8414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10</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91249"/>
            <a:ext cx="10168128" cy="11795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II-Part A </a:t>
            </a:r>
            <a:br>
              <a:rPr lang="en-US" dirty="0"/>
            </a:br>
            <a:r>
              <a:rPr lang="en-US" sz="4000" dirty="0"/>
              <a:t>Highlights of Key Proposed Changes</a:t>
            </a:r>
            <a:endParaRPr lang="en-US" dirty="0"/>
          </a:p>
        </p:txBody>
      </p:sp>
      <p:sp>
        <p:nvSpPr>
          <p:cNvPr id="2" name="Content Placeholder 2">
            <a:extLst>
              <a:ext uri="{FF2B5EF4-FFF2-40B4-BE49-F238E27FC236}">
                <a16:creationId xmlns:a16="http://schemas.microsoft.com/office/drawing/2014/main" id="{81D96C5A-7F1A-8F09-2F3C-DB0CCBC7B989}"/>
              </a:ext>
            </a:extLst>
          </p:cNvPr>
          <p:cNvSpPr txBox="1">
            <a:spLocks/>
          </p:cNvSpPr>
          <p:nvPr/>
        </p:nvSpPr>
        <p:spPr>
          <a:xfrm>
            <a:off x="838200" y="1814470"/>
            <a:ext cx="10515600" cy="4351338"/>
          </a:xfrm>
          <a:prstGeom prst="rect">
            <a:avLst/>
          </a:prstGeom>
        </p:spPr>
        <p:txBody>
          <a:bodyPr>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sz="1800" kern="100" dirty="0">
                <a:solidFill>
                  <a:srgbClr val="000000"/>
                </a:solidFill>
                <a:latin typeface="Arial" panose="020B0604020202020204" pitchFamily="34" charset="0"/>
                <a:ea typeface="Aptos" panose="020B0004020202020204" pitchFamily="34" charset="0"/>
                <a:cs typeface="Arial" panose="020B0604020202020204" pitchFamily="34" charset="0"/>
              </a:rPr>
              <a:t>NMPED’s revisions will address how NMPED proposes to use state level funds to support student achievement through instructional excellence by:</a:t>
            </a:r>
            <a:endParaRPr lang="en-US" sz="1800" kern="100" dirty="0">
              <a:latin typeface="Arial" panose="020B0604020202020204" pitchFamily="34" charset="0"/>
              <a:ea typeface="Aptos" panose="020B0004020202020204" pitchFamily="34" charset="0"/>
              <a:cs typeface="Arial" panose="020B0604020202020204" pitchFamily="34" charset="0"/>
            </a:endParaRPr>
          </a:p>
          <a:p>
            <a:pPr marL="891540" lvl="2" indent="-342900">
              <a:lnSpc>
                <a:spcPct val="107000"/>
              </a:lnSpc>
              <a:spcBef>
                <a:spcPts val="0"/>
              </a:spcBef>
              <a:buClrTx/>
              <a:buFont typeface="Symbol" panose="05050102010706020507" pitchFamily="18" charset="2"/>
              <a:buChar char=""/>
            </a:pPr>
            <a:r>
              <a:rPr lang="en-US" kern="100" dirty="0">
                <a:solidFill>
                  <a:schemeClr val="tx1"/>
                </a:solidFill>
                <a:latin typeface="Arial" panose="020B0604020202020204" pitchFamily="34" charset="0"/>
                <a:ea typeface="Aptos" panose="020B0004020202020204" pitchFamily="34" charset="0"/>
                <a:cs typeface="Arial" panose="020B0604020202020204" pitchFamily="34" charset="0"/>
              </a:rPr>
              <a:t>Providing guidance and training</a:t>
            </a:r>
          </a:p>
          <a:p>
            <a:pPr marL="891540" lvl="2" indent="-342900">
              <a:lnSpc>
                <a:spcPct val="107000"/>
              </a:lnSpc>
              <a:spcBef>
                <a:spcPts val="0"/>
              </a:spcBef>
              <a:buClrTx/>
              <a:buFont typeface="Symbol" panose="05050102010706020507" pitchFamily="18" charset="2"/>
              <a:buChar char=""/>
            </a:pPr>
            <a:r>
              <a:rPr lang="en-US" kern="100" dirty="0">
                <a:solidFill>
                  <a:schemeClr val="tx1"/>
                </a:solidFill>
                <a:latin typeface="Arial" panose="020B0604020202020204" pitchFamily="34" charset="0"/>
                <a:ea typeface="Aptos" panose="020B0004020202020204" pitchFamily="34" charset="0"/>
                <a:cs typeface="Arial" panose="020B0604020202020204" pitchFamily="34" charset="0"/>
              </a:rPr>
              <a:t>Developing and implementing professional learning in areas of need via a learning management system</a:t>
            </a:r>
          </a:p>
          <a:p>
            <a:pPr marL="891540" lvl="2" indent="-342900">
              <a:lnSpc>
                <a:spcPct val="107000"/>
              </a:lnSpc>
              <a:spcBef>
                <a:spcPts val="0"/>
              </a:spcBef>
              <a:buClrTx/>
              <a:buFont typeface="Symbol" panose="05050102010706020507" pitchFamily="18" charset="2"/>
              <a:buChar char=""/>
            </a:pPr>
            <a:r>
              <a:rPr lang="en-US" kern="100" dirty="0">
                <a:solidFill>
                  <a:schemeClr val="tx1"/>
                </a:solidFill>
                <a:latin typeface="Arial" panose="020B0604020202020204" pitchFamily="34" charset="0"/>
                <a:ea typeface="Aptos" panose="020B0004020202020204" pitchFamily="34" charset="0"/>
                <a:cs typeface="Arial" panose="020B0604020202020204" pitchFamily="34" charset="0"/>
              </a:rPr>
              <a:t>Addressing and improving administrator retention, evaluation, and professional development </a:t>
            </a:r>
          </a:p>
          <a:p>
            <a:pPr marL="891540" lvl="2" indent="-342900">
              <a:lnSpc>
                <a:spcPct val="107000"/>
              </a:lnSpc>
              <a:spcBef>
                <a:spcPts val="0"/>
              </a:spcBef>
              <a:buClrTx/>
              <a:buFont typeface="Symbol" panose="05050102010706020507" pitchFamily="18" charset="2"/>
              <a:buChar char=""/>
            </a:pPr>
            <a:r>
              <a:rPr lang="en-US" kern="100" dirty="0">
                <a:solidFill>
                  <a:schemeClr val="tx1"/>
                </a:solidFill>
                <a:latin typeface="Arial" panose="020B0604020202020204" pitchFamily="34" charset="0"/>
                <a:ea typeface="Aptos" panose="020B0004020202020204" pitchFamily="34" charset="0"/>
                <a:cs typeface="Arial" panose="020B0604020202020204" pitchFamily="34" charset="0"/>
              </a:rPr>
              <a:t>Funding positions which support educator evaluation systems </a:t>
            </a:r>
            <a:endParaRPr lang="en-US"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picture containing calendar&#10;&#10;Description automatically generated">
            <a:extLst>
              <a:ext uri="{FF2B5EF4-FFF2-40B4-BE49-F238E27FC236}">
                <a16:creationId xmlns:a16="http://schemas.microsoft.com/office/drawing/2014/main" id="{8C29ED9F-F52B-249F-F50E-EF10449EF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203940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11</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91249"/>
            <a:ext cx="10168128" cy="11795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II-Part A </a:t>
            </a:r>
            <a:br>
              <a:rPr lang="en-US" dirty="0"/>
            </a:br>
            <a:r>
              <a:rPr lang="en-US" sz="4000" dirty="0"/>
              <a:t>Highlights of Proposed Changes</a:t>
            </a:r>
            <a:endParaRPr lang="en-US" dirty="0"/>
          </a:p>
        </p:txBody>
      </p:sp>
      <p:sp>
        <p:nvSpPr>
          <p:cNvPr id="7" name="TextBox 6">
            <a:extLst>
              <a:ext uri="{FF2B5EF4-FFF2-40B4-BE49-F238E27FC236}">
                <a16:creationId xmlns:a16="http://schemas.microsoft.com/office/drawing/2014/main" id="{3FA7A022-A5B0-F2E4-27D8-DD5D2BF27B5E}"/>
              </a:ext>
            </a:extLst>
          </p:cNvPr>
          <p:cNvSpPr txBox="1"/>
          <p:nvPr/>
        </p:nvSpPr>
        <p:spPr>
          <a:xfrm>
            <a:off x="963611" y="1800544"/>
            <a:ext cx="10168128" cy="2544351"/>
          </a:xfrm>
          <a:prstGeom prst="rect">
            <a:avLst/>
          </a:prstGeom>
          <a:noFill/>
        </p:spPr>
        <p:txBody>
          <a:bodyPr wrap="square">
            <a:spAutoFit/>
          </a:bodyPr>
          <a:lstStyle/>
          <a:p>
            <a:pPr marL="0" indent="0">
              <a:lnSpc>
                <a:spcPct val="107000"/>
              </a:lnSpc>
              <a:spcBef>
                <a:spcPts val="0"/>
              </a:spcBef>
              <a:spcAft>
                <a:spcPts val="800"/>
              </a:spcAft>
              <a:buNone/>
            </a:pPr>
            <a:r>
              <a:rPr lang="en-US" sz="18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NMPED’s revisions</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proposes a number of initiatives which provides supports to improve </a:t>
            </a:r>
            <a:r>
              <a:rPr lang="en-US"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the skills of teachers and administrators </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to provide students with specific learning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kern="100" dirty="0">
                <a:effectLst/>
                <a:latin typeface="Arial" panose="020B0604020202020204" pitchFamily="34" charset="0"/>
                <a:ea typeface="Aptos" panose="020B0004020202020204" pitchFamily="34" charset="0"/>
                <a:cs typeface="Times New Roman" panose="02020603050405020304" pitchFamily="18" charset="0"/>
              </a:rPr>
              <a:t>Special Education—Training and mentorship to special education and general education teachers in order to improve instruction to special education students</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kern="100" dirty="0">
                <a:effectLst/>
                <a:latin typeface="Arial" panose="020B0604020202020204" pitchFamily="34" charset="0"/>
                <a:ea typeface="Times New Roman" panose="02020603050405020304" pitchFamily="18" charset="0"/>
                <a:cs typeface="Times New Roman" panose="02020603050405020304" pitchFamily="18" charset="0"/>
              </a:rPr>
              <a:t>English Learners—Trainings and others support to teachers in improving their skills in identifying specific needs of English Learners</a:t>
            </a:r>
            <a:endParaRPr lang="en-US" kern="100" dirty="0">
              <a:latin typeface="Aptos" panose="020B0004020202020204" pitchFamily="34" charset="0"/>
              <a:ea typeface="Times New Roman" panose="02020603050405020304" pitchFamily="18" charset="0"/>
              <a:cs typeface="Times New Roman" panose="02020603050405020304" pitchFamily="18" charset="0"/>
            </a:endParaRPr>
          </a:p>
          <a:p>
            <a:pPr marL="800100" lvl="1" indent="-342900">
              <a:lnSpc>
                <a:spcPct val="107000"/>
              </a:lnSpc>
              <a:buFont typeface="Arial" panose="020B0604020202020204" pitchFamily="34" charset="0"/>
              <a:buChar char="•"/>
            </a:pPr>
            <a:r>
              <a:rPr lang="en-US" kern="100" dirty="0">
                <a:effectLst/>
                <a:latin typeface="Arial" panose="020B0604020202020204" pitchFamily="34" charset="0"/>
                <a:ea typeface="Aptos" panose="020B0004020202020204" pitchFamily="34" charset="0"/>
                <a:cs typeface="Times New Roman" panose="02020603050405020304" pitchFamily="18" charset="0"/>
              </a:rPr>
              <a:t>Gifted and Talented—Trainings that </a:t>
            </a:r>
            <a:r>
              <a:rPr lang="en-US" kern="100" dirty="0">
                <a:latin typeface="Arial" panose="020B0604020202020204" pitchFamily="34" charset="0"/>
                <a:ea typeface="Aptos" panose="020B0004020202020204" pitchFamily="34" charset="0"/>
                <a:cs typeface="Times New Roman" panose="02020603050405020304" pitchFamily="18" charset="0"/>
              </a:rPr>
              <a:t>geared to </a:t>
            </a:r>
            <a:r>
              <a:rPr lang="en-US" kern="100" dirty="0">
                <a:effectLst/>
                <a:latin typeface="Arial" panose="020B0604020202020204" pitchFamily="34" charset="0"/>
                <a:ea typeface="Times New Roman" panose="02020603050405020304" pitchFamily="18" charset="0"/>
                <a:cs typeface="Times New Roman" panose="02020603050405020304" pitchFamily="18" charset="0"/>
              </a:rPr>
              <a:t>better identify gifted students, especially in rural areas and in under-represented student populations.</a:t>
            </a:r>
          </a:p>
        </p:txBody>
      </p:sp>
      <p:pic>
        <p:nvPicPr>
          <p:cNvPr id="4" name="Picture 3" descr="A picture containing calendar&#10;&#10;Description automatically generated">
            <a:extLst>
              <a:ext uri="{FF2B5EF4-FFF2-40B4-BE49-F238E27FC236}">
                <a16:creationId xmlns:a16="http://schemas.microsoft.com/office/drawing/2014/main" id="{722E9D8C-3337-5B3B-103F-C397B70F4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25089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12</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89208"/>
            <a:ext cx="10168128" cy="11795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II-Part A </a:t>
            </a:r>
            <a:br>
              <a:rPr lang="en-US" dirty="0"/>
            </a:br>
            <a:r>
              <a:rPr lang="en-US" sz="4000" dirty="0"/>
              <a:t>Highlights of Proposed Changes</a:t>
            </a:r>
            <a:endParaRPr lang="en-US" dirty="0"/>
          </a:p>
        </p:txBody>
      </p:sp>
      <p:sp>
        <p:nvSpPr>
          <p:cNvPr id="4" name="TextBox 3">
            <a:extLst>
              <a:ext uri="{FF2B5EF4-FFF2-40B4-BE49-F238E27FC236}">
                <a16:creationId xmlns:a16="http://schemas.microsoft.com/office/drawing/2014/main" id="{2505946D-C328-E267-DCE2-07CBB50F5F62}"/>
              </a:ext>
            </a:extLst>
          </p:cNvPr>
          <p:cNvSpPr txBox="1"/>
          <p:nvPr/>
        </p:nvSpPr>
        <p:spPr>
          <a:xfrm>
            <a:off x="903249" y="1768092"/>
            <a:ext cx="9824224" cy="3145926"/>
          </a:xfrm>
          <a:prstGeom prst="rect">
            <a:avLst/>
          </a:prstGeom>
          <a:noFill/>
        </p:spPr>
        <p:txBody>
          <a:bodyPr wrap="square">
            <a:spAutoFit/>
          </a:bodyPr>
          <a:lstStyle/>
          <a:p>
            <a:pPr marL="0" marR="0" lvl="0" indent="0">
              <a:lnSpc>
                <a:spcPct val="107000"/>
              </a:lnSpc>
              <a:spcBef>
                <a:spcPts val="0"/>
              </a:spcBef>
              <a:spcAft>
                <a:spcPts val="800"/>
              </a:spcAft>
              <a:buNone/>
            </a:pP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NMPED revisions proposes </a:t>
            </a:r>
            <a:r>
              <a:rPr lang="en-US"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improve teacher preparation programs and strengthen support for educators</a:t>
            </a:r>
            <a:r>
              <a:rPr lang="en-US"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by</a:t>
            </a:r>
            <a:r>
              <a:rPr lang="en-US"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kern="100" dirty="0">
                <a:effectLst/>
                <a:latin typeface="Arial" panose="020B0604020202020204" pitchFamily="34" charset="0"/>
                <a:ea typeface="Times New Roman" panose="02020603050405020304" pitchFamily="18" charset="0"/>
                <a:cs typeface="Times New Roman" panose="02020603050405020304" pitchFamily="18" charset="0"/>
              </a:rPr>
              <a:t>Expanding teacher residencies at public</a:t>
            </a:r>
            <a:r>
              <a:rPr lang="en-US" kern="1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post-secondary educational institutions and tribal colleges</a:t>
            </a:r>
            <a:r>
              <a:rPr lang="en-US" kern="100" dirty="0">
                <a:effectLst/>
                <a:latin typeface="Arial" panose="020B0604020202020204" pitchFamily="34" charset="0"/>
                <a:ea typeface="Times New Roman" panose="02020603050405020304" pitchFamily="18" charset="0"/>
                <a:cs typeface="Times New Roman" panose="02020603050405020304" pitchFamily="18" charset="0"/>
              </a:rPr>
              <a:t> in the state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kern="100" dirty="0">
                <a:effectLst/>
                <a:latin typeface="Arial" panose="020B0604020202020204" pitchFamily="34" charset="0"/>
                <a:ea typeface="Times New Roman" panose="02020603050405020304" pitchFamily="18" charset="0"/>
                <a:cs typeface="Times New Roman" panose="02020603050405020304" pitchFamily="18" charset="0"/>
              </a:rPr>
              <a:t>Exploring creating an administrator residency program similar to the teacher residency program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kern="100" dirty="0">
                <a:effectLst/>
                <a:latin typeface="Arial" panose="020B0604020202020204" pitchFamily="34" charset="0"/>
                <a:ea typeface="Times New Roman" panose="02020603050405020304" pitchFamily="18" charset="0"/>
                <a:cs typeface="Times New Roman" panose="02020603050405020304" pitchFamily="18" charset="0"/>
              </a:rPr>
              <a:t>Exploring accreditation options for institutes of higher education, in particular, national accreditation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kern="100" dirty="0">
                <a:effectLst/>
                <a:latin typeface="Arial" panose="020B0604020202020204" pitchFamily="34" charset="0"/>
                <a:ea typeface="Times New Roman" panose="02020603050405020304" pitchFamily="18" charset="0"/>
                <a:cs typeface="Times New Roman" panose="02020603050405020304" pitchFamily="18" charset="0"/>
              </a:rPr>
              <a:t>Providing professional development within educator preparation programs for the statewide structured literacy initiative.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picture containing calendar&#10;&#10;Description automatically generated">
            <a:extLst>
              <a:ext uri="{FF2B5EF4-FFF2-40B4-BE49-F238E27FC236}">
                <a16:creationId xmlns:a16="http://schemas.microsoft.com/office/drawing/2014/main" id="{4885EE01-FAED-8BB3-1734-4A0742953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187595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13</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59727"/>
            <a:ext cx="10168128" cy="1179576"/>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III-Part A Requirements</a:t>
            </a:r>
            <a:br>
              <a:rPr lang="en-US" dirty="0"/>
            </a:br>
            <a:r>
              <a:rPr lang="en-US" sz="4000" dirty="0"/>
              <a:t>English Language Acquisition, Language Enhancement</a:t>
            </a:r>
            <a:endParaRPr lang="en-US" dirty="0"/>
          </a:p>
        </p:txBody>
      </p:sp>
      <p:sp>
        <p:nvSpPr>
          <p:cNvPr id="4" name="TextBox 3">
            <a:extLst>
              <a:ext uri="{FF2B5EF4-FFF2-40B4-BE49-F238E27FC236}">
                <a16:creationId xmlns:a16="http://schemas.microsoft.com/office/drawing/2014/main" id="{6CC3834C-8A5C-9C57-BF9E-43873826E7D8}"/>
              </a:ext>
            </a:extLst>
          </p:cNvPr>
          <p:cNvSpPr txBox="1"/>
          <p:nvPr/>
        </p:nvSpPr>
        <p:spPr>
          <a:xfrm>
            <a:off x="474561" y="1851011"/>
            <a:ext cx="11535301" cy="3477875"/>
          </a:xfrm>
          <a:prstGeom prst="rect">
            <a:avLst/>
          </a:prstGeom>
          <a:noFill/>
        </p:spPr>
        <p:txBody>
          <a:bodyPr wrap="square">
            <a:spAutoFit/>
          </a:bodyPr>
          <a:lstStyle/>
          <a:p>
            <a:pPr marL="0" indent="0">
              <a:buNone/>
            </a:pPr>
            <a:r>
              <a:rPr lang="en-US" sz="2000" dirty="0">
                <a:solidFill>
                  <a:schemeClr val="tx2"/>
                </a:solidFill>
                <a:latin typeface="Arial" panose="020B0604020202020204" pitchFamily="34" charset="0"/>
                <a:cs typeface="Arial" panose="020B0604020202020204" pitchFamily="34" charset="0"/>
              </a:rPr>
              <a:t>Purpose: To ensure that English learners (ELs) attain English language proficiency and meet state academic standards. Federal funding is provided through various grant programs to assist state education agencies (SEAs) and local education agencies (LEAs) in supporting ELs.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solidFill>
                  <a:srgbClr val="333333"/>
                </a:solidFill>
                <a:latin typeface="Arial" panose="020B0604020202020204" pitchFamily="34" charset="0"/>
                <a:cs typeface="Arial" panose="020B0604020202020204" pitchFamily="34" charset="0"/>
              </a:rPr>
              <a:t>Addresses how a state must:</a:t>
            </a:r>
          </a:p>
          <a:p>
            <a:pPr marL="800100" lvl="1" indent="-342900">
              <a:buFont typeface="Wingdings" panose="05000000000000000000" pitchFamily="2" charset="2"/>
              <a:buChar char="ü"/>
            </a:pPr>
            <a:r>
              <a:rPr lang="en-US" sz="2000" dirty="0">
                <a:solidFill>
                  <a:schemeClr val="tx2"/>
                </a:solidFill>
                <a:latin typeface="Arial" panose="020B0604020202020204" pitchFamily="34" charset="0"/>
                <a:cs typeface="Arial" panose="020B0604020202020204" pitchFamily="34" charset="0"/>
              </a:rPr>
              <a:t>Ensure ELs achieve at high levels in academic subjects so that all English learners can meet the same challenging State academic standards that all children are expected to meet</a:t>
            </a:r>
          </a:p>
          <a:p>
            <a:pPr marL="800100" lvl="1" indent="-342900">
              <a:buFont typeface="Wingdings" panose="05000000000000000000" pitchFamily="2" charset="2"/>
              <a:buChar char="ü"/>
            </a:pPr>
            <a:r>
              <a:rPr lang="en-US" sz="2000" dirty="0">
                <a:solidFill>
                  <a:schemeClr val="tx2"/>
                </a:solidFill>
                <a:latin typeface="Arial" panose="020B0604020202020204" pitchFamily="34" charset="0"/>
                <a:cs typeface="Arial" panose="020B0604020202020204" pitchFamily="34" charset="0"/>
              </a:rPr>
              <a:t>Promote parental, family, and community participation in language instruction educational serving ELs</a:t>
            </a:r>
          </a:p>
          <a:p>
            <a:pPr marL="800100" lvl="1" indent="-342900">
              <a:buFont typeface="Wingdings" panose="05000000000000000000" pitchFamily="2" charset="2"/>
              <a:buChar char="ü"/>
            </a:pPr>
            <a:r>
              <a:rPr lang="en-US" sz="2000" dirty="0">
                <a:solidFill>
                  <a:schemeClr val="tx2"/>
                </a:solidFill>
                <a:latin typeface="Arial" panose="020B0604020202020204" pitchFamily="34" charset="0"/>
                <a:cs typeface="Arial" panose="020B0604020202020204" pitchFamily="34" charset="0"/>
              </a:rPr>
              <a:t>To assist teachers and leaders to develop and enhance their capacity to provide effective instructional programs designed to prepare ELs</a:t>
            </a:r>
          </a:p>
        </p:txBody>
      </p:sp>
      <p:pic>
        <p:nvPicPr>
          <p:cNvPr id="7" name="Picture 6" descr="A picture containing calendar&#10;&#10;Description automatically generated">
            <a:extLst>
              <a:ext uri="{FF2B5EF4-FFF2-40B4-BE49-F238E27FC236}">
                <a16:creationId xmlns:a16="http://schemas.microsoft.com/office/drawing/2014/main" id="{D8D4C837-C47F-3CFE-5BFD-A9D5F13CB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18946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14</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0"/>
            <a:ext cx="10168128" cy="11795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III-Part A </a:t>
            </a:r>
            <a:br>
              <a:rPr lang="en-US" dirty="0"/>
            </a:br>
            <a:r>
              <a:rPr lang="en-US" sz="4000" dirty="0"/>
              <a:t>Highlights of Proposed Changes</a:t>
            </a:r>
            <a:endParaRPr lang="en-US" dirty="0"/>
          </a:p>
        </p:txBody>
      </p:sp>
      <p:sp>
        <p:nvSpPr>
          <p:cNvPr id="7" name="TextBox 6">
            <a:extLst>
              <a:ext uri="{FF2B5EF4-FFF2-40B4-BE49-F238E27FC236}">
                <a16:creationId xmlns:a16="http://schemas.microsoft.com/office/drawing/2014/main" id="{314B2B4B-18B6-4C61-8193-C1FF5C546928}"/>
              </a:ext>
            </a:extLst>
          </p:cNvPr>
          <p:cNvSpPr txBox="1"/>
          <p:nvPr/>
        </p:nvSpPr>
        <p:spPr>
          <a:xfrm>
            <a:off x="1321153" y="2582475"/>
            <a:ext cx="9575447" cy="3699924"/>
          </a:xfrm>
          <a:prstGeom prst="rect">
            <a:avLst/>
          </a:prstGeom>
          <a:noFill/>
        </p:spPr>
        <p:txBody>
          <a:bodyPr wrap="square">
            <a:spAutoFit/>
          </a:bodyPr>
          <a:lstStyle/>
          <a:p>
            <a:pPr marL="0" marR="0" lvl="0" indent="0">
              <a:lnSpc>
                <a:spcPct val="107000"/>
              </a:lnSpc>
              <a:spcBef>
                <a:spcPts val="0"/>
              </a:spcBef>
              <a:spcAft>
                <a:spcPts val="0"/>
              </a:spcAft>
              <a:buNone/>
            </a:pPr>
            <a:r>
              <a:rPr lang="en-US" sz="20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NMPED’s revisions </a:t>
            </a:r>
            <a:r>
              <a:rPr lang="en-US" sz="2000" kern="100" dirty="0">
                <a:solidFill>
                  <a:schemeClr val="tx2"/>
                </a:solidFill>
                <a:latin typeface="Arial" panose="020B0604020202020204" pitchFamily="34" charset="0"/>
                <a:ea typeface="Aptos" panose="020B0004020202020204" pitchFamily="34" charset="0"/>
                <a:cs typeface="Arial" panose="020B0604020202020204" pitchFamily="34" charset="0"/>
              </a:rPr>
              <a:t>proposes the following to its </a:t>
            </a:r>
            <a:r>
              <a:rPr lang="en-US" sz="20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Statewide entrance criteria :</a:t>
            </a:r>
            <a:endParaRPr lang="en-US" sz="2000" kern="100" dirty="0">
              <a:solidFill>
                <a:schemeClr val="tx2"/>
              </a:solidFill>
              <a:latin typeface="Arial" panose="020B06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Students who score at 4.0 or below on the screener are classified as an English Learner</a:t>
            </a:r>
          </a:p>
          <a:p>
            <a:pPr marL="742950" marR="0" lvl="1" indent="-285750">
              <a:lnSpc>
                <a:spcPct val="107000"/>
              </a:lnSpc>
              <a:spcBef>
                <a:spcPts val="0"/>
              </a:spcBef>
              <a:spcAft>
                <a:spcPts val="0"/>
              </a:spcAft>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Students who score at 4.5 or above on the screener are classified as Initial Fluent English Proficient </a:t>
            </a:r>
            <a:endParaRPr lang="en-US" sz="2000" kern="100" dirty="0">
              <a:latin typeface="Arial" panose="020B0604020202020204" pitchFamily="34" charset="0"/>
              <a:ea typeface="Aptos" panose="020B0004020202020204" pitchFamily="34" charset="0"/>
              <a:cs typeface="Arial" panose="020B0604020202020204" pitchFamily="34" charset="0"/>
            </a:endParaRPr>
          </a:p>
          <a:p>
            <a:pPr marL="0" indent="0">
              <a:lnSpc>
                <a:spcPct val="107000"/>
              </a:lnSpc>
              <a:spcBef>
                <a:spcPts val="0"/>
              </a:spcBef>
              <a:buNone/>
            </a:pPr>
            <a:endParaRPr lang="en-US" sz="2000" kern="100" dirty="0">
              <a:solidFill>
                <a:schemeClr val="tx2"/>
              </a:solidFill>
              <a:effectLst/>
              <a:latin typeface="Arial" panose="020B0604020202020204" pitchFamily="34" charset="0"/>
              <a:ea typeface="Aptos" panose="020B0004020202020204" pitchFamily="34" charset="0"/>
              <a:cs typeface="Arial" panose="020B0604020202020204" pitchFamily="34" charset="0"/>
            </a:endParaRPr>
          </a:p>
          <a:p>
            <a:pPr marL="0" indent="0">
              <a:lnSpc>
                <a:spcPct val="107000"/>
              </a:lnSpc>
              <a:spcBef>
                <a:spcPts val="0"/>
              </a:spcBef>
              <a:buNone/>
            </a:pPr>
            <a:r>
              <a:rPr lang="en-US" sz="20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NMPED’s revisions proposes the following to its Statewide exit criteria:</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Achievement of a 4.7 composite score (Listening, Speaking, Reading, Writing Domains) or higher on ACCESS.</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Achievement of a P1 composite score (Listening</a:t>
            </a:r>
            <a:r>
              <a:rPr lang="en-US" sz="2000" kern="0" dirty="0">
                <a:latin typeface="Arial" panose="020B0604020202020204" pitchFamily="34" charset="0"/>
                <a:ea typeface="Times New Roman" panose="02020603050405020304" pitchFamily="18" charset="0"/>
                <a:cs typeface="Arial" panose="020B0604020202020204" pitchFamily="34" charset="0"/>
              </a:rPr>
              <a:t>/</a:t>
            </a:r>
            <a:r>
              <a:rPr lang="en-US" sz="2000" kern="0" dirty="0">
                <a:effectLst/>
                <a:latin typeface="Arial" panose="020B0604020202020204" pitchFamily="34" charset="0"/>
                <a:ea typeface="Times New Roman" panose="02020603050405020304" pitchFamily="18" charset="0"/>
                <a:cs typeface="Arial" panose="020B0604020202020204" pitchFamily="34" charset="0"/>
              </a:rPr>
              <a:t>Speaking/Reading/Writing Domains) or higher on Alternate ACCESS</a:t>
            </a:r>
            <a:endParaRPr lang="en-US" sz="2000" dirty="0"/>
          </a:p>
        </p:txBody>
      </p:sp>
      <p:pic>
        <p:nvPicPr>
          <p:cNvPr id="9" name="Picture 8">
            <a:extLst>
              <a:ext uri="{FF2B5EF4-FFF2-40B4-BE49-F238E27FC236}">
                <a16:creationId xmlns:a16="http://schemas.microsoft.com/office/drawing/2014/main" id="{0019C007-DCE7-FCAB-B7E9-DA87325EBE41}"/>
              </a:ext>
            </a:extLst>
          </p:cNvPr>
          <p:cNvPicPr>
            <a:picLocks noChangeAspect="1"/>
          </p:cNvPicPr>
          <p:nvPr/>
        </p:nvPicPr>
        <p:blipFill rotWithShape="1">
          <a:blip r:embed="rId3"/>
          <a:srcRect l="23871" t="54448" r="19695" b="34983"/>
          <a:stretch/>
        </p:blipFill>
        <p:spPr>
          <a:xfrm>
            <a:off x="320917" y="1687600"/>
            <a:ext cx="6899496" cy="726852"/>
          </a:xfrm>
          <a:prstGeom prst="rect">
            <a:avLst/>
          </a:prstGeom>
        </p:spPr>
      </p:pic>
      <p:sp>
        <p:nvSpPr>
          <p:cNvPr id="11" name="TextBox 10">
            <a:extLst>
              <a:ext uri="{FF2B5EF4-FFF2-40B4-BE49-F238E27FC236}">
                <a16:creationId xmlns:a16="http://schemas.microsoft.com/office/drawing/2014/main" id="{E34DB7FB-BAD0-2215-F669-8D0565138ED7}"/>
              </a:ext>
            </a:extLst>
          </p:cNvPr>
          <p:cNvSpPr txBox="1"/>
          <p:nvPr/>
        </p:nvSpPr>
        <p:spPr>
          <a:xfrm>
            <a:off x="7220413" y="1792564"/>
            <a:ext cx="4857691" cy="738664"/>
          </a:xfrm>
          <a:prstGeom prst="rect">
            <a:avLst/>
          </a:prstGeom>
          <a:noFill/>
        </p:spPr>
        <p:txBody>
          <a:bodyPr wrap="square">
            <a:spAutoFit/>
          </a:bodyPr>
          <a:lstStyle/>
          <a:p>
            <a:r>
              <a:rPr lang="en-US" sz="1400" dirty="0">
                <a:solidFill>
                  <a:schemeClr val="tx2"/>
                </a:solidFill>
                <a:latin typeface="Arial" panose="020B0604020202020204" pitchFamily="34" charset="0"/>
                <a:cs typeface="Arial" panose="020B0604020202020204" pitchFamily="34" charset="0"/>
              </a:rPr>
              <a:t>ACCESS for ELLs measures a student’s overall proficiency and their progress toward English proficiency in four domains: Listening, Reading, Speaking, and Writing</a:t>
            </a:r>
          </a:p>
        </p:txBody>
      </p:sp>
      <p:pic>
        <p:nvPicPr>
          <p:cNvPr id="2" name="Picture 1" descr="A picture containing calendar&#10;&#10;Description automatically generated">
            <a:extLst>
              <a:ext uri="{FF2B5EF4-FFF2-40B4-BE49-F238E27FC236}">
                <a16:creationId xmlns:a16="http://schemas.microsoft.com/office/drawing/2014/main" id="{FF555008-350D-DE87-8BBE-94B8D7433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221420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15</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44604"/>
            <a:ext cx="10168128" cy="11795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III-Part A </a:t>
            </a:r>
            <a:br>
              <a:rPr lang="en-US" dirty="0"/>
            </a:br>
            <a:r>
              <a:rPr lang="en-US" sz="4000" dirty="0"/>
              <a:t>Highlights of Proposed Changes</a:t>
            </a:r>
            <a:endParaRPr lang="en-US" dirty="0"/>
          </a:p>
        </p:txBody>
      </p:sp>
      <p:sp>
        <p:nvSpPr>
          <p:cNvPr id="2" name="Content Placeholder 2">
            <a:extLst>
              <a:ext uri="{FF2B5EF4-FFF2-40B4-BE49-F238E27FC236}">
                <a16:creationId xmlns:a16="http://schemas.microsoft.com/office/drawing/2014/main" id="{6C5E33F9-11DD-0F7A-8C0A-9DBD51FCD344}"/>
              </a:ext>
            </a:extLst>
          </p:cNvPr>
          <p:cNvSpPr txBox="1">
            <a:spLocks/>
          </p:cNvSpPr>
          <p:nvPr/>
        </p:nvSpPr>
        <p:spPr>
          <a:xfrm>
            <a:off x="838200" y="1825625"/>
            <a:ext cx="10515600" cy="4351338"/>
          </a:xfrm>
          <a:prstGeom prst="rect">
            <a:avLst/>
          </a:prstGeom>
        </p:spPr>
        <p:txBody>
          <a:bodyPr>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8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NMPED proposes revisions that describes how the State will support LEAs and schools with meeting the state’s long-term goals including measurements of interim progress based on the State’s English language proficiency assessment:</a:t>
            </a:r>
            <a:endParaRPr lang="en-US" sz="1800" kern="1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Bef>
                <a:spcPts val="0"/>
              </a:spcBef>
              <a:buFont typeface="Arial" panose="020B0604020202020204" pitchFamily="34" charset="0"/>
              <a:buNone/>
            </a:pPr>
            <a:endParaRPr lang="en-US" sz="1900" kern="100" dirty="0">
              <a:latin typeface="Arial" panose="020B0604020202020204" pitchFamily="34" charset="0"/>
              <a:ea typeface="Times New Roman" panose="02020603050405020304" pitchFamily="18" charset="0"/>
              <a:cs typeface="Arial" panose="020B0604020202020204" pitchFamily="34" charset="0"/>
            </a:endParaRPr>
          </a:p>
          <a:p>
            <a:pPr lvl="1">
              <a:lnSpc>
                <a:spcPct val="107000"/>
              </a:lnSpc>
              <a:spcBef>
                <a:spcPts val="0"/>
              </a:spcBef>
              <a:buClr>
                <a:schemeClr val="tx2"/>
              </a:buClr>
            </a:pPr>
            <a:r>
              <a:rPr lang="en-US" sz="1800" kern="100" dirty="0">
                <a:solidFill>
                  <a:schemeClr val="tx1">
                    <a:lumMod val="95000"/>
                    <a:lumOff val="5000"/>
                  </a:schemeClr>
                </a:solidFill>
                <a:latin typeface="Arial" panose="020B0604020202020204" pitchFamily="34" charset="0"/>
                <a:ea typeface="Aptos" panose="020B0004020202020204" pitchFamily="34" charset="0"/>
                <a:cs typeface="Arial" panose="020B0604020202020204" pitchFamily="34" charset="0"/>
              </a:rPr>
              <a:t>All LEAs are expected to develop a Title III local plan which describes how an LEA will provide professional development for educators; this plan is reviewed using an iterative process, that includes coaching supports, and is approved by NMPED.</a:t>
            </a:r>
          </a:p>
          <a:p>
            <a:pPr lvl="1">
              <a:lnSpc>
                <a:spcPct val="107000"/>
              </a:lnSpc>
              <a:spcBef>
                <a:spcPts val="0"/>
              </a:spcBef>
              <a:buClr>
                <a:schemeClr val="tx2"/>
              </a:buClr>
            </a:pPr>
            <a:r>
              <a:rPr lang="en-US" sz="1800" kern="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LEAs not meeting annual growth targets are required to submit additional information to NMPED which is subject to approval before funds are expended; further*</a:t>
            </a:r>
          </a:p>
          <a:p>
            <a:pPr lvl="1">
              <a:lnSpc>
                <a:spcPct val="107000"/>
              </a:lnSpc>
              <a:spcBef>
                <a:spcPts val="0"/>
              </a:spcBef>
              <a:buClr>
                <a:schemeClr val="tx2"/>
              </a:buClr>
            </a:pPr>
            <a:r>
              <a:rPr lang="en-US" sz="1800" kern="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LEAs whose use of the Title III subgrant are not effective in improving outcomes for English Learners may be required to make changes to instructional methods, curriculum and other requirements specified by NMPED</a:t>
            </a:r>
            <a:endParaRPr lang="en-US" sz="1800" kern="100" dirty="0">
              <a:solidFill>
                <a:schemeClr val="tx1">
                  <a:lumMod val="95000"/>
                  <a:lumOff val="5000"/>
                </a:schemeClr>
              </a:solidFill>
              <a:latin typeface="Arial" panose="020B0604020202020204" pitchFamily="34" charset="0"/>
              <a:ea typeface="Aptos" panose="020B0004020202020204" pitchFamily="34" charset="0"/>
              <a:cs typeface="Arial" panose="020B0604020202020204" pitchFamily="34" charset="0"/>
            </a:endParaRPr>
          </a:p>
          <a:p>
            <a:pPr marL="274320" lvl="1" indent="0">
              <a:lnSpc>
                <a:spcPct val="100000"/>
              </a:lnSpc>
              <a:spcBef>
                <a:spcPts val="0"/>
              </a:spcBef>
              <a:buNone/>
            </a:pPr>
            <a:r>
              <a:rPr lang="en-US" sz="2200" kern="100" dirty="0">
                <a:solidFill>
                  <a:srgbClr val="000000"/>
                </a:solidFill>
                <a:latin typeface="Arial" panose="020B0604020202020204" pitchFamily="34" charset="0"/>
                <a:ea typeface="Aptos" panose="020B0004020202020204" pitchFamily="34" charset="0"/>
                <a:cs typeface="Arial" panose="020B0604020202020204" pitchFamily="34" charset="0"/>
              </a:rPr>
              <a:t> </a:t>
            </a:r>
            <a:r>
              <a:rPr lang="en-US" sz="1100" kern="100" dirty="0">
                <a:solidFill>
                  <a:srgbClr val="000000"/>
                </a:solidFill>
                <a:latin typeface="Arial" panose="020B0604020202020204" pitchFamily="34" charset="0"/>
                <a:ea typeface="Aptos" panose="020B0004020202020204" pitchFamily="34" charset="0"/>
                <a:cs typeface="Arial" panose="020B0604020202020204" pitchFamily="34" charset="0"/>
              </a:rPr>
              <a:t>*</a:t>
            </a:r>
            <a:r>
              <a:rPr lang="en-US"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PED is considering collecting information from LEAs via its 90 Day Plan, which is a school developed plan that provides focus and urgent actions to increase achievement and to improve outcomes for all students.</a:t>
            </a:r>
            <a:endParaRPr lang="en-US" sz="1100" kern="100" dirty="0">
              <a:latin typeface="Arial" panose="020B0604020202020204" pitchFamily="34" charset="0"/>
              <a:ea typeface="Aptos" panose="020B0004020202020204" pitchFamily="34" charset="0"/>
              <a:cs typeface="Arial" panose="020B0604020202020204" pitchFamily="34" charset="0"/>
            </a:endParaRPr>
          </a:p>
          <a:p>
            <a:pPr>
              <a:lnSpc>
                <a:spcPct val="107000"/>
              </a:lnSpc>
              <a:spcBef>
                <a:spcPts val="0"/>
              </a:spcBef>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7" name="Picture 6" descr="A picture containing calendar&#10;&#10;Description automatically generated">
            <a:extLst>
              <a:ext uri="{FF2B5EF4-FFF2-40B4-BE49-F238E27FC236}">
                <a16:creationId xmlns:a16="http://schemas.microsoft.com/office/drawing/2014/main" id="{E18F1731-EB2E-80C6-B138-A14C41428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300309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16</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117602"/>
            <a:ext cx="10168128" cy="11795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VII-Subpart Part B Requirements</a:t>
            </a:r>
            <a:br>
              <a:rPr lang="en-US" dirty="0"/>
            </a:br>
            <a:r>
              <a:rPr lang="en-US" sz="4000" dirty="0"/>
              <a:t>McKinney Vento Homeless Assistance</a:t>
            </a:r>
            <a:endParaRPr lang="en-US" dirty="0"/>
          </a:p>
        </p:txBody>
      </p:sp>
      <p:sp>
        <p:nvSpPr>
          <p:cNvPr id="4" name="TextBox 3">
            <a:extLst>
              <a:ext uri="{FF2B5EF4-FFF2-40B4-BE49-F238E27FC236}">
                <a16:creationId xmlns:a16="http://schemas.microsoft.com/office/drawing/2014/main" id="{6CC3834C-8A5C-9C57-BF9E-43873826E7D8}"/>
              </a:ext>
            </a:extLst>
          </p:cNvPr>
          <p:cNvSpPr txBox="1"/>
          <p:nvPr/>
        </p:nvSpPr>
        <p:spPr>
          <a:xfrm>
            <a:off x="441108" y="1901088"/>
            <a:ext cx="11134846" cy="3262432"/>
          </a:xfrm>
          <a:prstGeom prst="rect">
            <a:avLst/>
          </a:prstGeom>
          <a:noFill/>
        </p:spPr>
        <p:txBody>
          <a:bodyPr wrap="square">
            <a:spAutoFit/>
          </a:bodyPr>
          <a:lstStyle/>
          <a:p>
            <a:pPr marL="0" indent="0">
              <a:buNone/>
            </a:pPr>
            <a:r>
              <a:rPr lang="en-US" sz="2000" dirty="0">
                <a:solidFill>
                  <a:srgbClr val="333333"/>
                </a:solidFill>
                <a:latin typeface="Arial" panose="020B0604020202020204" pitchFamily="34" charset="0"/>
                <a:cs typeface="Arial" panose="020B0604020202020204" pitchFamily="34" charset="0"/>
              </a:rPr>
              <a:t>Purpose: T</a:t>
            </a:r>
            <a:r>
              <a:rPr lang="en-US" sz="2000" b="0" i="0" dirty="0">
                <a:solidFill>
                  <a:srgbClr val="333333"/>
                </a:solidFill>
                <a:effectLst/>
                <a:latin typeface="Arial" panose="020B0604020202020204" pitchFamily="34" charset="0"/>
                <a:cs typeface="Arial" panose="020B0604020202020204" pitchFamily="34" charset="0"/>
              </a:rPr>
              <a:t>he McKinney-Vento Act is designed to address the challenges that homeless children and youths face in enrolling, attending, and succeeding in school</a:t>
            </a:r>
          </a:p>
          <a:p>
            <a:pPr marL="0" indent="0">
              <a:buNone/>
            </a:pPr>
            <a:endParaRPr lang="en-US" sz="2000" dirty="0">
              <a:solidFill>
                <a:srgbClr val="333333"/>
              </a:solidFill>
              <a:latin typeface="Arial" panose="020B0604020202020204" pitchFamily="34" charset="0"/>
              <a:cs typeface="Arial" panose="020B0604020202020204" pitchFamily="34" charset="0"/>
            </a:endParaRPr>
          </a:p>
          <a:p>
            <a:pPr marL="0" indent="0">
              <a:buNone/>
            </a:pPr>
            <a:r>
              <a:rPr lang="en-US" sz="2000" dirty="0">
                <a:solidFill>
                  <a:schemeClr val="tx2"/>
                </a:solidFill>
                <a:latin typeface="Arial" panose="020B0604020202020204" pitchFamily="34" charset="0"/>
                <a:cs typeface="Arial" panose="020B0604020202020204" pitchFamily="34" charset="0"/>
              </a:rPr>
              <a:t>Addresses how a state ensures:  </a:t>
            </a:r>
          </a:p>
          <a:p>
            <a:pPr marL="1200150" lvl="2" indent="-285750">
              <a:buFont typeface="Wingdings" panose="05000000000000000000" pitchFamily="2" charset="2"/>
              <a:buChar char="ü"/>
            </a:pPr>
            <a:r>
              <a:rPr lang="en-US" sz="2000" dirty="0">
                <a:solidFill>
                  <a:srgbClr val="333333"/>
                </a:solidFill>
                <a:latin typeface="Arial" panose="020B0604020202020204" pitchFamily="34" charset="0"/>
                <a:cs typeface="Arial" panose="020B0604020202020204" pitchFamily="34" charset="0"/>
              </a:rPr>
              <a:t>Homeless children have equal access to free and appropriate public education, including a public preschool education, as other children</a:t>
            </a:r>
            <a:endParaRPr lang="en-US" sz="2000" dirty="0">
              <a:solidFill>
                <a:schemeClr val="tx2"/>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2000" b="0" i="0" dirty="0">
                <a:solidFill>
                  <a:srgbClr val="333333"/>
                </a:solidFill>
                <a:effectLst/>
                <a:latin typeface="Arial" panose="020B0604020202020204" pitchFamily="34" charset="0"/>
                <a:cs typeface="Arial" panose="020B0604020202020204" pitchFamily="34" charset="0"/>
              </a:rPr>
              <a:t>Homeless children have access to educational and related services needed to enable them to meet the same challenging State academic standards to which all students are held.</a:t>
            </a:r>
            <a:endParaRPr lang="en-US" sz="2000" dirty="0">
              <a:solidFill>
                <a:srgbClr val="333333"/>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endParaRPr lang="en-US" sz="2600" b="0" i="0" dirty="0">
              <a:solidFill>
                <a:schemeClr val="tx2"/>
              </a:solidFill>
              <a:effectLst/>
              <a:latin typeface="Arial" panose="020B0604020202020204" pitchFamily="34" charset="0"/>
              <a:cs typeface="Arial" panose="020B0604020202020204" pitchFamily="34" charset="0"/>
            </a:endParaRPr>
          </a:p>
        </p:txBody>
      </p:sp>
      <p:pic>
        <p:nvPicPr>
          <p:cNvPr id="7" name="Picture 6" descr="A picture containing calendar&#10;&#10;Description automatically generated">
            <a:extLst>
              <a:ext uri="{FF2B5EF4-FFF2-40B4-BE49-F238E27FC236}">
                <a16:creationId xmlns:a16="http://schemas.microsoft.com/office/drawing/2014/main" id="{8110B6B0-F451-6666-5268-EA1C515A3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324065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17</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0"/>
            <a:ext cx="10168128" cy="117957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VII, Subpart B </a:t>
            </a:r>
            <a:br>
              <a:rPr lang="en-US" dirty="0"/>
            </a:br>
            <a:r>
              <a:rPr lang="en-US" sz="4000" dirty="0"/>
              <a:t>Highlights of Proposed Changes</a:t>
            </a:r>
            <a:endParaRPr lang="en-US" dirty="0"/>
          </a:p>
        </p:txBody>
      </p:sp>
      <p:sp>
        <p:nvSpPr>
          <p:cNvPr id="2" name="Content Placeholder 2">
            <a:extLst>
              <a:ext uri="{FF2B5EF4-FFF2-40B4-BE49-F238E27FC236}">
                <a16:creationId xmlns:a16="http://schemas.microsoft.com/office/drawing/2014/main" id="{6C5E33F9-11DD-0F7A-8C0A-9DBD51FCD344}"/>
              </a:ext>
            </a:extLst>
          </p:cNvPr>
          <p:cNvSpPr txBox="1">
            <a:spLocks/>
          </p:cNvSpPr>
          <p:nvPr/>
        </p:nvSpPr>
        <p:spPr>
          <a:xfrm>
            <a:off x="838199" y="1825625"/>
            <a:ext cx="10669859" cy="4351338"/>
          </a:xfrm>
          <a:prstGeom prst="rect">
            <a:avLst/>
          </a:prstGeom>
        </p:spPr>
        <p:txBody>
          <a:bodyPr>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8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NMPED proposes several key revisions which describes how the State will </a:t>
            </a:r>
            <a:r>
              <a:rPr lang="en-US" sz="1800" kern="0" dirty="0">
                <a:solidFill>
                  <a:srgbClr val="000000"/>
                </a:solidFill>
                <a:effectLst/>
                <a:latin typeface="Arial" panose="020B0604020202020204" pitchFamily="34" charset="0"/>
                <a:ea typeface="Times New Roman" panose="02020603050405020304" pitchFamily="18" charset="0"/>
              </a:rPr>
              <a:t>align its support for students experiencing homelessness to ensure students receive a free and appropriate education:</a:t>
            </a:r>
          </a:p>
          <a:p>
            <a:pPr marL="0" indent="0">
              <a:lnSpc>
                <a:spcPct val="107000"/>
              </a:lnSpc>
              <a:spcBef>
                <a:spcPts val="0"/>
              </a:spcBef>
              <a:buFont typeface="Arial" panose="020B0604020202020204" pitchFamily="34" charset="0"/>
              <a:buNone/>
            </a:pPr>
            <a:endParaRPr lang="en-US" sz="1800" kern="0" dirty="0">
              <a:solidFill>
                <a:srgbClr val="000000"/>
              </a:solidFill>
              <a:effectLst/>
              <a:latin typeface="Arial" panose="020B0604020202020204" pitchFamily="34" charset="0"/>
              <a:ea typeface="Times New Roman" panose="02020603050405020304" pitchFamily="18" charset="0"/>
            </a:endParaRPr>
          </a:p>
          <a:p>
            <a:pPr lvl="1">
              <a:lnSpc>
                <a:spcPct val="107000"/>
              </a:lnSpc>
              <a:spcBef>
                <a:spcPts val="0"/>
              </a:spcBef>
              <a:buClrTx/>
            </a:pPr>
            <a:r>
              <a:rPr lang="en-US" sz="1800" kern="100" dirty="0">
                <a:solidFill>
                  <a:schemeClr val="tx1"/>
                </a:solidFill>
                <a:latin typeface="Arial" panose="020B0604020202020204" pitchFamily="34" charset="0"/>
                <a:ea typeface="Aptos" panose="020B0004020202020204" pitchFamily="34" charset="0"/>
                <a:cs typeface="Arial" panose="020B0604020202020204" pitchFamily="34" charset="0"/>
              </a:rPr>
              <a:t>Updates and enhancements to the State’s student identification procedures</a:t>
            </a:r>
          </a:p>
          <a:p>
            <a:pPr lvl="1">
              <a:lnSpc>
                <a:spcPct val="107000"/>
              </a:lnSpc>
              <a:spcBef>
                <a:spcPts val="0"/>
              </a:spcBef>
              <a:buClrTx/>
            </a:pPr>
            <a:r>
              <a:rPr lang="en-US" sz="1800" dirty="0">
                <a:solidFill>
                  <a:schemeClr val="tx1"/>
                </a:solidFill>
                <a:latin typeface="Arial" panose="020B0604020202020204" pitchFamily="34" charset="0"/>
                <a:ea typeface="Aptos" panose="020B0004020202020204" pitchFamily="34" charset="0"/>
              </a:rPr>
              <a:t>Oversight of</a:t>
            </a:r>
            <a:r>
              <a:rPr lang="en-US" sz="1800" dirty="0">
                <a:solidFill>
                  <a:schemeClr val="tx1"/>
                </a:solidFill>
                <a:effectLst/>
                <a:latin typeface="Arial" panose="020B0604020202020204" pitchFamily="34" charset="0"/>
                <a:ea typeface="Aptos" panose="020B0004020202020204" pitchFamily="34" charset="0"/>
              </a:rPr>
              <a:t> LEAs to ensure entities have developed and review/revise policies to remove barriers to the identification of homeless children and youth</a:t>
            </a:r>
            <a:endParaRPr lang="en-US" sz="1800" kern="1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lvl="1">
              <a:lnSpc>
                <a:spcPct val="107000"/>
              </a:lnSpc>
              <a:spcBef>
                <a:spcPts val="0"/>
              </a:spcBef>
              <a:buClrTx/>
            </a:pPr>
            <a:r>
              <a:rPr lang="en-US" sz="1800" kern="100" dirty="0">
                <a:solidFill>
                  <a:schemeClr val="tx1"/>
                </a:solidFill>
                <a:latin typeface="Arial" panose="020B0604020202020204" pitchFamily="34" charset="0"/>
                <a:ea typeface="Aptos" panose="020B0004020202020204" pitchFamily="34" charset="0"/>
                <a:cs typeface="Arial" panose="020B0604020202020204" pitchFamily="34" charset="0"/>
              </a:rPr>
              <a:t>Clarifying the State’s dispute resolution procedures</a:t>
            </a:r>
          </a:p>
          <a:p>
            <a:pPr lvl="1">
              <a:lnSpc>
                <a:spcPct val="107000"/>
              </a:lnSpc>
              <a:spcBef>
                <a:spcPts val="0"/>
              </a:spcBef>
              <a:buClrTx/>
            </a:pPr>
            <a:r>
              <a:rPr lang="en-US" sz="1800" dirty="0">
                <a:solidFill>
                  <a:schemeClr val="tx1"/>
                </a:solidFill>
                <a:effectLst/>
                <a:latin typeface="Arial" panose="020B0604020202020204" pitchFamily="34" charset="0"/>
                <a:ea typeface="Times New Roman" panose="02020603050405020304" pitchFamily="18" charset="0"/>
              </a:rPr>
              <a:t>Expanding support to school-based personnel serving homeless students including school leaders, teachers, enrollment/ attendance personnel, and other LEA liaisons</a:t>
            </a:r>
          </a:p>
          <a:p>
            <a:pPr lvl="1">
              <a:lnSpc>
                <a:spcPct val="107000"/>
              </a:lnSpc>
              <a:spcBef>
                <a:spcPts val="0"/>
              </a:spcBef>
              <a:buClrTx/>
            </a:pPr>
            <a:r>
              <a:rPr lang="en-US" sz="1800" dirty="0">
                <a:solidFill>
                  <a:schemeClr val="tx1"/>
                </a:solidFill>
                <a:effectLst/>
                <a:latin typeface="Arial" panose="020B0604020202020204" pitchFamily="34" charset="0"/>
                <a:ea typeface="Times New Roman" panose="02020603050405020304" pitchFamily="18" charset="0"/>
              </a:rPr>
              <a:t>Aligning </a:t>
            </a:r>
            <a:r>
              <a:rPr lang="en-US" sz="1800" dirty="0">
                <a:solidFill>
                  <a:schemeClr val="tx1"/>
                </a:solidFill>
                <a:latin typeface="Arial" panose="020B0604020202020204" pitchFamily="34" charset="0"/>
                <a:ea typeface="Times New Roman" panose="02020603050405020304" pitchFamily="18" charset="0"/>
              </a:rPr>
              <a:t>the access to supports and services that all homeless students have in order to help them excel in their academic pursuits</a:t>
            </a:r>
          </a:p>
          <a:p>
            <a:pPr lvl="1">
              <a:lnSpc>
                <a:spcPct val="107000"/>
              </a:lnSpc>
              <a:spcBef>
                <a:spcPts val="0"/>
              </a:spcBef>
              <a:buClrTx/>
            </a:pPr>
            <a:r>
              <a:rPr lang="en-US" sz="1800" dirty="0">
                <a:solidFill>
                  <a:schemeClr val="tx1"/>
                </a:solidFill>
                <a:latin typeface="Arial" panose="020B0604020202020204" pitchFamily="34" charset="0"/>
                <a:ea typeface="Times New Roman" panose="02020603050405020304" pitchFamily="18" charset="0"/>
              </a:rPr>
              <a:t>Describing how homeless students have access to </a:t>
            </a:r>
            <a:r>
              <a:rPr lang="en-US" sz="1800" dirty="0">
                <a:solidFill>
                  <a:schemeClr val="tx1"/>
                </a:solidFill>
                <a:effectLst/>
                <a:latin typeface="Arial" panose="020B0604020202020204" pitchFamily="34" charset="0"/>
                <a:ea typeface="Times New Roman" panose="02020603050405020304" pitchFamily="18" charset="0"/>
              </a:rPr>
              <a:t>counselors to improve the readiness of student for post-secondary success</a:t>
            </a:r>
            <a:endParaRPr lang="en-US" sz="1800" dirty="0">
              <a:solidFill>
                <a:schemeClr val="tx1"/>
              </a:solidFill>
              <a:latin typeface="Arial" panose="020B0604020202020204" pitchFamily="34" charset="0"/>
              <a:ea typeface="Times New Roman" panose="02020603050405020304" pitchFamily="18" charset="0"/>
            </a:endParaRPr>
          </a:p>
          <a:p>
            <a:pPr lvl="1">
              <a:lnSpc>
                <a:spcPct val="107000"/>
              </a:lnSpc>
              <a:spcBef>
                <a:spcPts val="0"/>
              </a:spcBef>
            </a:pPr>
            <a:endParaRPr lang="en-US" sz="1800" dirty="0">
              <a:solidFill>
                <a:srgbClr val="000000"/>
              </a:solidFill>
              <a:effectLst/>
              <a:latin typeface="Arial" panose="020B0604020202020204" pitchFamily="34" charset="0"/>
              <a:ea typeface="Times New Roman" panose="02020603050405020304" pitchFamily="18" charset="0"/>
            </a:endParaRPr>
          </a:p>
          <a:p>
            <a:pPr lvl="1">
              <a:lnSpc>
                <a:spcPct val="107000"/>
              </a:lnSpc>
              <a:spcBef>
                <a:spcPts val="0"/>
              </a:spcBef>
            </a:pPr>
            <a:endParaRPr lang="en-US" sz="1800" dirty="0">
              <a:solidFill>
                <a:srgbClr val="000000"/>
              </a:solidFill>
              <a:effectLst/>
              <a:latin typeface="Arial" panose="020B0604020202020204" pitchFamily="34" charset="0"/>
              <a:ea typeface="Times New Roman" panose="02020603050405020304" pitchFamily="18" charset="0"/>
            </a:endParaRPr>
          </a:p>
          <a:p>
            <a:pPr lvl="1">
              <a:lnSpc>
                <a:spcPct val="107000"/>
              </a:lnSpc>
              <a:spcBef>
                <a:spcPts val="0"/>
              </a:spcBef>
            </a:pPr>
            <a:endParaRPr lang="en-US" sz="1500" kern="100" dirty="0">
              <a:solidFill>
                <a:schemeClr val="tx1">
                  <a:lumMod val="95000"/>
                  <a:lumOff val="5000"/>
                </a:schemeClr>
              </a:solidFill>
              <a:latin typeface="Arial" panose="020B0604020202020204" pitchFamily="34" charset="0"/>
              <a:ea typeface="Aptos" panose="020B0004020202020204" pitchFamily="34" charset="0"/>
              <a:cs typeface="Arial" panose="020B0604020202020204" pitchFamily="34" charset="0"/>
            </a:endParaRPr>
          </a:p>
          <a:p>
            <a:pPr lvl="1">
              <a:lnSpc>
                <a:spcPct val="107000"/>
              </a:lnSpc>
              <a:spcBef>
                <a:spcPts val="0"/>
              </a:spcBef>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dirty="0"/>
          </a:p>
        </p:txBody>
      </p:sp>
      <p:pic>
        <p:nvPicPr>
          <p:cNvPr id="7" name="Picture 6" descr="A picture containing calendar&#10;&#10;Description automatically generated">
            <a:extLst>
              <a:ext uri="{FF2B5EF4-FFF2-40B4-BE49-F238E27FC236}">
                <a16:creationId xmlns:a16="http://schemas.microsoft.com/office/drawing/2014/main" id="{4AC5DFF8-6042-E79F-109B-43BC363EB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356970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2</a:t>
            </a:fld>
            <a:endParaRPr lang="en-US" dirty="0"/>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39623" y="78057"/>
            <a:ext cx="10168128" cy="11795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ESSA Plan: Overview  </a:t>
            </a:r>
          </a:p>
        </p:txBody>
      </p:sp>
      <p:sp>
        <p:nvSpPr>
          <p:cNvPr id="7" name="Content Placeholder 6">
            <a:extLst>
              <a:ext uri="{FF2B5EF4-FFF2-40B4-BE49-F238E27FC236}">
                <a16:creationId xmlns:a16="http://schemas.microsoft.com/office/drawing/2014/main" id="{5244A6B5-1EF8-48CA-8658-BA923DEC9E67}"/>
              </a:ext>
            </a:extLst>
          </p:cNvPr>
          <p:cNvSpPr>
            <a:spLocks/>
          </p:cNvSpPr>
          <p:nvPr/>
        </p:nvSpPr>
        <p:spPr>
          <a:xfrm>
            <a:off x="1720360" y="3030193"/>
            <a:ext cx="8873298" cy="3051176"/>
          </a:xfrm>
          <a:prstGeom prst="rect">
            <a:avLst/>
          </a:prstGeom>
        </p:spPr>
        <p:txBody>
          <a:bodyPr>
            <a:normAutofit/>
          </a:bodyPr>
          <a:lstStyle/>
          <a:p>
            <a:pPr marL="342900" indent="-342900">
              <a:buFont typeface="Wingdings" panose="05000000000000000000" pitchFamily="2" charset="2"/>
              <a:buChar char="Ø"/>
            </a:pPr>
            <a:r>
              <a:rPr lang="en-US" dirty="0">
                <a:solidFill>
                  <a:schemeClr val="tx2"/>
                </a:solidFill>
                <a:latin typeface="Arial" panose="020B0604020202020204" pitchFamily="34" charset="0"/>
                <a:cs typeface="Arial" panose="020B0604020202020204" pitchFamily="34" charset="0"/>
              </a:rPr>
              <a:t>ESSA is the federal education law that allows states more flexibility in its approach to support both state and local education goals</a:t>
            </a:r>
          </a:p>
          <a:p>
            <a:pPr marL="342900" indent="-342900">
              <a:buFont typeface="Wingdings" panose="05000000000000000000" pitchFamily="2" charset="2"/>
              <a:buChar char="Ø"/>
            </a:pPr>
            <a:r>
              <a:rPr lang="en-US" dirty="0">
                <a:solidFill>
                  <a:schemeClr val="tx2"/>
                </a:solidFill>
                <a:latin typeface="Arial" panose="020B0604020202020204" pitchFamily="34" charset="0"/>
                <a:cs typeface="Arial" panose="020B0604020202020204" pitchFamily="34" charset="0"/>
              </a:rPr>
              <a:t>The state plan describes how the state will support school improvement, educators and students </a:t>
            </a:r>
          </a:p>
          <a:p>
            <a:pPr marL="342900" indent="-342900">
              <a:buFont typeface="Wingdings" panose="05000000000000000000" pitchFamily="2" charset="2"/>
              <a:buChar char="Ø"/>
            </a:pPr>
            <a:r>
              <a:rPr lang="en-US" dirty="0">
                <a:solidFill>
                  <a:schemeClr val="tx2"/>
                </a:solidFill>
                <a:latin typeface="Arial" panose="020B0604020202020204" pitchFamily="34" charset="0"/>
                <a:cs typeface="Arial" panose="020B0604020202020204" pitchFamily="34" charset="0"/>
              </a:rPr>
              <a:t>ESSA requires states to engage families and community members in identifying the main challenges a school faces and developing solutions</a:t>
            </a:r>
          </a:p>
          <a:p>
            <a:pPr marL="342900" indent="-342900">
              <a:spcAft>
                <a:spcPts val="600"/>
              </a:spcAft>
              <a:buFont typeface="Wingdings" panose="05000000000000000000" pitchFamily="2" charset="2"/>
              <a:buChar char="Ø"/>
            </a:pPr>
            <a:endParaRPr lang="en-US" kern="1200" dirty="0">
              <a:solidFill>
                <a:schemeClr val="tx1"/>
              </a:solidFill>
              <a:latin typeface="Arial" panose="020B0604020202020204" pitchFamily="34" charset="0"/>
              <a:cs typeface="Arial" panose="020B0604020202020204" pitchFamily="34" charset="0"/>
            </a:endParaRPr>
          </a:p>
          <a:p>
            <a:pPr>
              <a:spcAft>
                <a:spcPts val="600"/>
              </a:spcAft>
            </a:pPr>
            <a:endParaRPr lang="en-US" kern="1200" dirty="0">
              <a:solidFill>
                <a:schemeClr val="tx1"/>
              </a:solidFill>
              <a:latin typeface="Arial" panose="020B0604020202020204" pitchFamily="34" charset="0"/>
              <a:ea typeface="+mn-ea"/>
              <a:cs typeface="Arial" panose="020B0604020202020204" pitchFamily="34" charset="0"/>
            </a:endParaRPr>
          </a:p>
          <a:p>
            <a:pPr lvl="1">
              <a:spcAft>
                <a:spcPts val="600"/>
              </a:spcAft>
            </a:pPr>
            <a:endParaRPr lang="en-US" dirty="0">
              <a:latin typeface="Arial" panose="020B0604020202020204" pitchFamily="34" charset="0"/>
              <a:cs typeface="Arial" panose="020B0604020202020204" pitchFamily="34" charset="0"/>
            </a:endParaRPr>
          </a:p>
        </p:txBody>
      </p:sp>
      <p:sp>
        <p:nvSpPr>
          <p:cNvPr id="8" name="Rounded Rectangle 2">
            <a:extLst>
              <a:ext uri="{FF2B5EF4-FFF2-40B4-BE49-F238E27FC236}">
                <a16:creationId xmlns:a16="http://schemas.microsoft.com/office/drawing/2014/main" id="{9E874F94-ED3D-862B-EC8F-FA3C7CEDAE02}"/>
              </a:ext>
            </a:extLst>
          </p:cNvPr>
          <p:cNvSpPr/>
          <p:nvPr/>
        </p:nvSpPr>
        <p:spPr>
          <a:xfrm>
            <a:off x="1720360" y="1994874"/>
            <a:ext cx="8563709" cy="890953"/>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endParaRPr lang="en-US" b="0" i="0" dirty="0">
              <a:solidFill>
                <a:schemeClr val="tx2"/>
              </a:solidFill>
              <a:effectLst/>
              <a:latin typeface="Arial" panose="020B0604020202020204" pitchFamily="34" charset="0"/>
              <a:cs typeface="Arial" panose="020B0604020202020204" pitchFamily="34" charset="0"/>
            </a:endParaRPr>
          </a:p>
          <a:p>
            <a:pPr>
              <a:spcAft>
                <a:spcPts val="600"/>
              </a:spcAft>
            </a:pPr>
            <a:r>
              <a:rPr lang="en-US" b="0" i="0" dirty="0">
                <a:solidFill>
                  <a:schemeClr val="tx2"/>
                </a:solidFill>
                <a:effectLst/>
                <a:latin typeface="Arial" panose="020B0604020202020204" pitchFamily="34" charset="0"/>
                <a:cs typeface="Arial" panose="020B0604020202020204" pitchFamily="34" charset="0"/>
              </a:rPr>
              <a:t>Each state must develop a comprehensive plan to provide parents and the public with quality, transparent information about </a:t>
            </a:r>
            <a:r>
              <a:rPr lang="en-US" dirty="0">
                <a:solidFill>
                  <a:schemeClr val="tx2"/>
                </a:solidFill>
                <a:latin typeface="Arial" panose="020B0604020202020204" pitchFamily="34" charset="0"/>
                <a:cs typeface="Arial" panose="020B0604020202020204" pitchFamily="34" charset="0"/>
              </a:rPr>
              <a:t>how the state will implement the Every Students Succeeds Act</a:t>
            </a:r>
            <a:r>
              <a:rPr lang="en-US" b="0" i="0" dirty="0">
                <a:solidFill>
                  <a:schemeClr val="tx2"/>
                </a:solidFill>
                <a:effectLst/>
                <a:latin typeface="Arial" panose="020B0604020202020204" pitchFamily="34" charset="0"/>
                <a:cs typeface="Arial" panose="020B0604020202020204" pitchFamily="34" charset="0"/>
              </a:rPr>
              <a:t> (ESSA)</a:t>
            </a:r>
            <a:endParaRPr lang="en-US" dirty="0">
              <a:solidFill>
                <a:schemeClr val="tx2"/>
              </a:solidFill>
              <a:latin typeface="Arial" panose="020B0604020202020204" pitchFamily="34" charset="0"/>
              <a:cs typeface="Arial" panose="020B0604020202020204" pitchFamily="34" charset="0"/>
            </a:endParaRPr>
          </a:p>
          <a:p>
            <a:pPr algn="ctr">
              <a:spcAft>
                <a:spcPts val="600"/>
              </a:spcAft>
            </a:pPr>
            <a:endParaRPr lang="en-US" dirty="0"/>
          </a:p>
        </p:txBody>
      </p:sp>
      <p:pic>
        <p:nvPicPr>
          <p:cNvPr id="4" name="Picture 3" descr="A picture containing calendar&#10;&#10;Description automatically generated">
            <a:extLst>
              <a:ext uri="{FF2B5EF4-FFF2-40B4-BE49-F238E27FC236}">
                <a16:creationId xmlns:a16="http://schemas.microsoft.com/office/drawing/2014/main" id="{50F2A997-C1C2-6F04-6A78-43E396AB5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85717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3</a:t>
            </a:fld>
            <a:endParaRPr lang="en-US" dirty="0"/>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0"/>
            <a:ext cx="10168128" cy="11795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endParaRPr lang="en-US" dirty="0"/>
          </a:p>
        </p:txBody>
      </p:sp>
      <p:sp>
        <p:nvSpPr>
          <p:cNvPr id="4" name="Title 1">
            <a:extLst>
              <a:ext uri="{FF2B5EF4-FFF2-40B4-BE49-F238E27FC236}">
                <a16:creationId xmlns:a16="http://schemas.microsoft.com/office/drawing/2014/main" id="{C14EB02B-98C4-073F-8FAB-EA55BBDE549C}"/>
              </a:ext>
            </a:extLst>
          </p:cNvPr>
          <p:cNvSpPr txBox="1">
            <a:spLocks/>
          </p:cNvSpPr>
          <p:nvPr/>
        </p:nvSpPr>
        <p:spPr>
          <a:xfrm>
            <a:off x="841248" y="256032"/>
            <a:ext cx="10506456"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NMPED’s ESSA Revision Rationale </a:t>
            </a:r>
          </a:p>
        </p:txBody>
      </p:sp>
      <p:sp>
        <p:nvSpPr>
          <p:cNvPr id="7" name="Content Placeholder 6">
            <a:extLst>
              <a:ext uri="{FF2B5EF4-FFF2-40B4-BE49-F238E27FC236}">
                <a16:creationId xmlns:a16="http://schemas.microsoft.com/office/drawing/2014/main" id="{A71834CE-1B5E-4422-48E0-E123EB24487C}"/>
              </a:ext>
            </a:extLst>
          </p:cNvPr>
          <p:cNvSpPr>
            <a:spLocks/>
          </p:cNvSpPr>
          <p:nvPr/>
        </p:nvSpPr>
        <p:spPr>
          <a:xfrm>
            <a:off x="838200" y="3164005"/>
            <a:ext cx="10515600" cy="3051176"/>
          </a:xfrm>
          <a:prstGeom prst="rect">
            <a:avLst/>
          </a:prstGeom>
        </p:spPr>
        <p:txBody>
          <a:bodyPr>
            <a:normAutofit/>
          </a:bodyPr>
          <a:lstStyle/>
          <a:p>
            <a:pPr lvl="1">
              <a:spcAft>
                <a:spcPts val="600"/>
              </a:spcAft>
            </a:pPr>
            <a:endParaRPr lang="en-US" dirty="0">
              <a:latin typeface="Arial" panose="020B0604020202020204" pitchFamily="34" charset="0"/>
              <a:cs typeface="Arial" panose="020B0604020202020204" pitchFamily="34" charset="0"/>
            </a:endParaRPr>
          </a:p>
        </p:txBody>
      </p:sp>
      <p:sp>
        <p:nvSpPr>
          <p:cNvPr id="8" name="Rounded Rectangle 2">
            <a:extLst>
              <a:ext uri="{FF2B5EF4-FFF2-40B4-BE49-F238E27FC236}">
                <a16:creationId xmlns:a16="http://schemas.microsoft.com/office/drawing/2014/main" id="{67B8DD3C-68C8-EDD7-C65F-B7917060D936}"/>
              </a:ext>
            </a:extLst>
          </p:cNvPr>
          <p:cNvSpPr/>
          <p:nvPr/>
        </p:nvSpPr>
        <p:spPr>
          <a:xfrm>
            <a:off x="1720360" y="1994874"/>
            <a:ext cx="8563709" cy="890953"/>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dirty="0">
                <a:solidFill>
                  <a:schemeClr val="tx2"/>
                </a:solidFill>
                <a:latin typeface="Arial" panose="020B0604020202020204" pitchFamily="34" charset="0"/>
                <a:cs typeface="Arial" panose="020B0604020202020204" pitchFamily="34" charset="0"/>
              </a:rPr>
              <a:t>NMPED’s </a:t>
            </a:r>
            <a:r>
              <a:rPr lang="en-US" b="1" u="sng" dirty="0">
                <a:solidFill>
                  <a:schemeClr val="accent5">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PED’s current state plan</a:t>
            </a:r>
            <a:r>
              <a:rPr lang="en-US" dirty="0">
                <a:solidFill>
                  <a:schemeClr val="accent5">
                    <a:lumMod val="50000"/>
                  </a:schemeClr>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was approved on August 9, 2017 and amended on March 13, 2020 to accommodate waivers New Mexico received due to COVID-19</a:t>
            </a:r>
            <a:endParaRPr lang="en-US" dirty="0">
              <a:solidFill>
                <a:schemeClr val="tx2"/>
              </a:solidFill>
            </a:endParaRPr>
          </a:p>
        </p:txBody>
      </p:sp>
      <p:sp>
        <p:nvSpPr>
          <p:cNvPr id="9" name="TextBox 8">
            <a:extLst>
              <a:ext uri="{FF2B5EF4-FFF2-40B4-BE49-F238E27FC236}">
                <a16:creationId xmlns:a16="http://schemas.microsoft.com/office/drawing/2014/main" id="{F4560744-3695-5122-CFB0-B9BC364B90C3}"/>
              </a:ext>
            </a:extLst>
          </p:cNvPr>
          <p:cNvSpPr txBox="1"/>
          <p:nvPr/>
        </p:nvSpPr>
        <p:spPr>
          <a:xfrm>
            <a:off x="1806498" y="2885827"/>
            <a:ext cx="8876370" cy="3293209"/>
          </a:xfrm>
          <a:prstGeom prst="rect">
            <a:avLst/>
          </a:prstGeom>
          <a:noFill/>
        </p:spPr>
        <p:txBody>
          <a:bodyPr wrap="square">
            <a:spAutoFit/>
          </a:bodyPr>
          <a:lstStyle/>
          <a:p>
            <a:pPr>
              <a:spcAft>
                <a:spcPts val="600"/>
              </a:spcAft>
            </a:pPr>
            <a:r>
              <a:rPr lang="en-US" b="1" dirty="0">
                <a:solidFill>
                  <a:schemeClr val="tx2"/>
                </a:solidFill>
                <a:latin typeface="Arial" panose="020B0604020202020204" pitchFamily="34" charset="0"/>
                <a:cs typeface="Arial" panose="020B0604020202020204" pitchFamily="34" charset="0"/>
              </a:rPr>
              <a:t>NMPED is proposing key changes that are reflected in the revised plan:</a:t>
            </a:r>
          </a:p>
          <a:p>
            <a:pPr marL="742950" lvl="1" indent="-285750">
              <a:buFont typeface="Wingdings" panose="05000000000000000000" pitchFamily="2" charset="2"/>
              <a:buChar char="v"/>
            </a:pPr>
            <a:r>
              <a:rPr lang="en-US" dirty="0">
                <a:solidFill>
                  <a:schemeClr val="tx2"/>
                </a:solidFill>
                <a:latin typeface="Arial" panose="020B0604020202020204" pitchFamily="34" charset="0"/>
                <a:cs typeface="Arial" panose="020B0604020202020204" pitchFamily="34" charset="0"/>
              </a:rPr>
              <a:t>Ensures every student leaves grade 12 ready for college, career, and life</a:t>
            </a:r>
          </a:p>
          <a:p>
            <a:pPr marL="742950" lvl="1" indent="-285750">
              <a:buFont typeface="Wingdings" panose="05000000000000000000" pitchFamily="2" charset="2"/>
              <a:buChar char="v"/>
            </a:pPr>
            <a:r>
              <a:rPr lang="en-US" dirty="0">
                <a:solidFill>
                  <a:schemeClr val="tx2"/>
                </a:solidFill>
                <a:latin typeface="Arial" panose="020B0604020202020204" pitchFamily="34" charset="0"/>
                <a:cs typeface="Arial" panose="020B0604020202020204" pitchFamily="34" charset="0"/>
              </a:rPr>
              <a:t>Renewed focus on equity in a culturally, linguistic responsive educational system</a:t>
            </a:r>
          </a:p>
          <a:p>
            <a:pPr marL="742950" lvl="1" indent="-285750">
              <a:buFont typeface="Wingdings" panose="05000000000000000000" pitchFamily="2" charset="2"/>
              <a:buChar char="v"/>
            </a:pPr>
            <a:r>
              <a:rPr lang="en-US" dirty="0">
                <a:solidFill>
                  <a:schemeClr val="tx2"/>
                </a:solidFill>
                <a:latin typeface="Arial" panose="020B0604020202020204" pitchFamily="34" charset="0"/>
                <a:cs typeface="Arial" panose="020B0604020202020204" pitchFamily="34" charset="0"/>
              </a:rPr>
              <a:t>Aligned the ESSA Plan to NM’s Strategic Plan goals</a:t>
            </a:r>
          </a:p>
          <a:p>
            <a:pPr marL="742950" lvl="1" indent="-285750">
              <a:buFont typeface="Wingdings" panose="05000000000000000000" pitchFamily="2" charset="2"/>
              <a:buChar char="v"/>
            </a:pPr>
            <a:r>
              <a:rPr lang="en-US" dirty="0">
                <a:solidFill>
                  <a:schemeClr val="tx2"/>
                </a:solidFill>
                <a:latin typeface="Arial" panose="020B0604020202020204" pitchFamily="34" charset="0"/>
                <a:cs typeface="Arial" panose="020B0604020202020204" pitchFamily="34" charset="0"/>
              </a:rPr>
              <a:t>Increased coherence with the Martinez-Yazzie Consolidated Lawsuit</a:t>
            </a:r>
          </a:p>
          <a:p>
            <a:pPr marL="742950" lvl="1" indent="-285750">
              <a:buFont typeface="Wingdings" panose="05000000000000000000" pitchFamily="2" charset="2"/>
              <a:buChar char="v"/>
            </a:pPr>
            <a:r>
              <a:rPr lang="en-US" dirty="0">
                <a:solidFill>
                  <a:schemeClr val="tx2"/>
                </a:solidFill>
                <a:latin typeface="Arial" panose="020B0604020202020204" pitchFamily="34" charset="0"/>
                <a:cs typeface="Arial" panose="020B0604020202020204" pitchFamily="34" charset="0"/>
              </a:rPr>
              <a:t>Identified current initiatives supported through these federal programs</a:t>
            </a:r>
            <a:endParaRPr lang="en-US" kern="1200" dirty="0">
              <a:solidFill>
                <a:schemeClr val="tx2"/>
              </a:solidFill>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solidFill>
                  <a:schemeClr val="tx2"/>
                </a:solidFill>
                <a:latin typeface="Arial" panose="020B0604020202020204" pitchFamily="34" charset="0"/>
                <a:cs typeface="Arial" panose="020B0604020202020204" pitchFamily="34" charset="0"/>
              </a:rPr>
              <a:t>Addressed areas of improvement identified by the U.S. Department of Education </a:t>
            </a:r>
            <a:r>
              <a:rPr lang="en-US" kern="1200" dirty="0">
                <a:solidFill>
                  <a:schemeClr val="tx2"/>
                </a:solidFill>
                <a:latin typeface="Arial" panose="020B0604020202020204" pitchFamily="34" charset="0"/>
                <a:cs typeface="Arial" panose="020B0604020202020204" pitchFamily="34" charset="0"/>
              </a:rPr>
              <a:t>and incorporates updated regulations/guidance/policies to align with </a:t>
            </a:r>
            <a:r>
              <a:rPr lang="en-US" dirty="0">
                <a:solidFill>
                  <a:schemeClr val="tx2"/>
                </a:solidFill>
                <a:latin typeface="Arial" panose="020B0604020202020204" pitchFamily="34" charset="0"/>
                <a:cs typeface="Arial" panose="020B0604020202020204" pitchFamily="34" charset="0"/>
              </a:rPr>
              <a:t>in ESSA.</a:t>
            </a:r>
          </a:p>
          <a:p>
            <a:pPr marL="285750" indent="-285750">
              <a:spcAft>
                <a:spcPts val="600"/>
              </a:spcAft>
              <a:buFont typeface="Wingdings" panose="05000000000000000000" pitchFamily="2" charset="2"/>
              <a:buChar char="v"/>
            </a:pPr>
            <a:endParaRPr lang="en-US" kern="1200" dirty="0">
              <a:solidFill>
                <a:schemeClr val="tx1"/>
              </a:solidFill>
              <a:latin typeface="Arial" panose="020B0604020202020204" pitchFamily="34" charset="0"/>
              <a:ea typeface="+mn-ea"/>
              <a:cs typeface="Arial" panose="020B0604020202020204" pitchFamily="34" charset="0"/>
            </a:endParaRPr>
          </a:p>
        </p:txBody>
      </p:sp>
      <p:pic>
        <p:nvPicPr>
          <p:cNvPr id="10" name="Picture 9" descr="A picture containing calendar&#10;&#10;Description automatically generated">
            <a:extLst>
              <a:ext uri="{FF2B5EF4-FFF2-40B4-BE49-F238E27FC236}">
                <a16:creationId xmlns:a16="http://schemas.microsoft.com/office/drawing/2014/main" id="{E5219B0C-E506-144C-6461-CB0EBF74A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40848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4</a:t>
            </a:fld>
            <a:endParaRPr lang="en-US" dirty="0"/>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0"/>
            <a:ext cx="10168128" cy="11795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endParaRPr lang="en-US" dirty="0"/>
          </a:p>
        </p:txBody>
      </p:sp>
      <p:sp>
        <p:nvSpPr>
          <p:cNvPr id="4" name="Title 1">
            <a:extLst>
              <a:ext uri="{FF2B5EF4-FFF2-40B4-BE49-F238E27FC236}">
                <a16:creationId xmlns:a16="http://schemas.microsoft.com/office/drawing/2014/main" id="{C14EB02B-98C4-073F-8FAB-EA55BBDE549C}"/>
              </a:ext>
            </a:extLst>
          </p:cNvPr>
          <p:cNvSpPr txBox="1">
            <a:spLocks/>
          </p:cNvSpPr>
          <p:nvPr/>
        </p:nvSpPr>
        <p:spPr>
          <a:xfrm>
            <a:off x="841248" y="256032"/>
            <a:ext cx="10506456"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ESSA Amendment Process</a:t>
            </a:r>
          </a:p>
        </p:txBody>
      </p:sp>
      <p:sp>
        <p:nvSpPr>
          <p:cNvPr id="8" name="Rounded Rectangle 2">
            <a:extLst>
              <a:ext uri="{FF2B5EF4-FFF2-40B4-BE49-F238E27FC236}">
                <a16:creationId xmlns:a16="http://schemas.microsoft.com/office/drawing/2014/main" id="{67B8DD3C-68C8-EDD7-C65F-B7917060D936}"/>
              </a:ext>
            </a:extLst>
          </p:cNvPr>
          <p:cNvSpPr/>
          <p:nvPr/>
        </p:nvSpPr>
        <p:spPr>
          <a:xfrm>
            <a:off x="1720360" y="1994874"/>
            <a:ext cx="8563709" cy="890953"/>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kern="1200" dirty="0">
                <a:solidFill>
                  <a:schemeClr val="tx1"/>
                </a:solidFill>
                <a:latin typeface="Arial" panose="020B0604020202020204" pitchFamily="34" charset="0"/>
                <a:cs typeface="Arial" panose="020B0604020202020204" pitchFamily="34" charset="0"/>
              </a:rPr>
              <a:t>. </a:t>
            </a:r>
            <a:endParaRPr lang="en-US" kern="1200" dirty="0">
              <a:solidFill>
                <a:schemeClr val="tx2"/>
              </a:solidFill>
              <a:latin typeface="Arial" panose="020B0604020202020204" pitchFamily="34" charset="0"/>
              <a:cs typeface="Arial" panose="020B0604020202020204" pitchFamily="34" charset="0"/>
            </a:endParaRPr>
          </a:p>
          <a:p>
            <a:pPr>
              <a:spcAft>
                <a:spcPts val="600"/>
              </a:spcAft>
            </a:pPr>
            <a:r>
              <a:rPr lang="en-US" sz="1800" kern="1200" dirty="0">
                <a:solidFill>
                  <a:schemeClr val="tx2"/>
                </a:solidFill>
                <a:latin typeface="Arial" panose="020B0604020202020204" pitchFamily="34" charset="0"/>
                <a:ea typeface="+mn-ea"/>
                <a:cs typeface="Arial" panose="020B0604020202020204" pitchFamily="34" charset="0"/>
              </a:rPr>
              <a:t>The amendment process is an action required by ED </a:t>
            </a:r>
            <a:r>
              <a:rPr lang="en-US" dirty="0">
                <a:solidFill>
                  <a:schemeClr val="tx2"/>
                </a:solidFill>
                <a:latin typeface="Arial" panose="020B0604020202020204" pitchFamily="34" charset="0"/>
                <a:cs typeface="Arial" panose="020B0604020202020204" pitchFamily="34" charset="0"/>
              </a:rPr>
              <a:t>to describe how the state </a:t>
            </a:r>
            <a:r>
              <a:rPr lang="en-US" sz="1800" kern="1200" dirty="0">
                <a:solidFill>
                  <a:schemeClr val="tx2"/>
                </a:solidFill>
                <a:latin typeface="Arial" panose="020B0604020202020204" pitchFamily="34" charset="0"/>
                <a:ea typeface="+mn-ea"/>
                <a:cs typeface="Arial" panose="020B0604020202020204" pitchFamily="34" charset="0"/>
              </a:rPr>
              <a:t>aligns New Mexico’s needs/priorities with federal laws, requirements &amp; </a:t>
            </a:r>
            <a:r>
              <a:rPr lang="en-US" dirty="0">
                <a:solidFill>
                  <a:schemeClr val="tx2"/>
                </a:solidFill>
                <a:latin typeface="Arial" panose="020B0604020202020204" pitchFamily="34" charset="0"/>
                <a:cs typeface="Arial" panose="020B0604020202020204" pitchFamily="34" charset="0"/>
              </a:rPr>
              <a:t>regulations</a:t>
            </a:r>
            <a:endParaRPr lang="en-US" sz="1800" kern="1200" dirty="0">
              <a:solidFill>
                <a:schemeClr val="tx2"/>
              </a:solidFill>
              <a:latin typeface="Arial" panose="020B0604020202020204" pitchFamily="34" charset="0"/>
              <a:ea typeface="+mn-ea"/>
              <a:cs typeface="Arial" panose="020B0604020202020204" pitchFamily="34" charset="0"/>
            </a:endParaRPr>
          </a:p>
          <a:p>
            <a:pPr algn="ctr">
              <a:spcAft>
                <a:spcPts val="600"/>
              </a:spcAft>
            </a:pPr>
            <a:endParaRPr lang="en-US" dirty="0"/>
          </a:p>
        </p:txBody>
      </p:sp>
      <p:sp>
        <p:nvSpPr>
          <p:cNvPr id="2" name="TextBox 1">
            <a:extLst>
              <a:ext uri="{FF2B5EF4-FFF2-40B4-BE49-F238E27FC236}">
                <a16:creationId xmlns:a16="http://schemas.microsoft.com/office/drawing/2014/main" id="{1F149D27-2557-2FAE-01BA-429DC1DCC9C8}"/>
              </a:ext>
            </a:extLst>
          </p:cNvPr>
          <p:cNvSpPr txBox="1"/>
          <p:nvPr/>
        </p:nvSpPr>
        <p:spPr>
          <a:xfrm>
            <a:off x="1144481" y="2833670"/>
            <a:ext cx="9210907" cy="3477875"/>
          </a:xfrm>
          <a:prstGeom prst="rect">
            <a:avLst/>
          </a:prstGeom>
          <a:noFill/>
        </p:spPr>
        <p:txBody>
          <a:bodyPr wrap="square">
            <a:spAutoFit/>
          </a:bodyPr>
          <a:lstStyle/>
          <a:p>
            <a:pPr lvl="1"/>
            <a:r>
              <a:rPr lang="en-US" dirty="0">
                <a:solidFill>
                  <a:schemeClr val="tx2"/>
                </a:solidFill>
                <a:latin typeface="Arial" panose="020B0604020202020204" pitchFamily="34" charset="0"/>
                <a:cs typeface="Arial" panose="020B0604020202020204" pitchFamily="34" charset="0"/>
              </a:rPr>
              <a:t>NMPED will revise every section included in the ESSA plan. Programs in </a:t>
            </a:r>
            <a:r>
              <a:rPr lang="en-US" b="1" dirty="0">
                <a:solidFill>
                  <a:schemeClr val="tx2"/>
                </a:solidFill>
                <a:latin typeface="Arial" panose="020B0604020202020204" pitchFamily="34" charset="0"/>
                <a:cs typeface="Arial" panose="020B0604020202020204" pitchFamily="34" charset="0"/>
              </a:rPr>
              <a:t>bold</a:t>
            </a:r>
            <a:r>
              <a:rPr lang="en-US" dirty="0">
                <a:solidFill>
                  <a:schemeClr val="tx2"/>
                </a:solidFill>
                <a:latin typeface="Arial" panose="020B0604020202020204" pitchFamily="34" charset="0"/>
                <a:cs typeface="Arial" panose="020B0604020202020204" pitchFamily="34" charset="0"/>
              </a:rPr>
              <a:t> are current revisions included in this presentation:</a:t>
            </a:r>
          </a:p>
          <a:p>
            <a:pPr lvl="2"/>
            <a:r>
              <a:rPr lang="en-US" dirty="0">
                <a:latin typeface="Arial" panose="020B0604020202020204" pitchFamily="34" charset="0"/>
                <a:cs typeface="Arial" panose="020B0604020202020204" pitchFamily="34" charset="0"/>
              </a:rPr>
              <a:t>Title I, Part A (Improving Basic Programs Operated by LEAs)</a:t>
            </a:r>
          </a:p>
          <a:p>
            <a:pPr lvl="2"/>
            <a:r>
              <a:rPr lang="en-US" dirty="0">
                <a:latin typeface="Arial" panose="020B0604020202020204" pitchFamily="34" charset="0"/>
                <a:cs typeface="Arial" panose="020B0604020202020204" pitchFamily="34" charset="0"/>
              </a:rPr>
              <a:t>Title I, Part C (Education of Migratory Children)</a:t>
            </a:r>
          </a:p>
          <a:p>
            <a:pPr lvl="2"/>
            <a:r>
              <a:rPr lang="en-US" dirty="0">
                <a:latin typeface="Arial" panose="020B0604020202020204" pitchFamily="34" charset="0"/>
                <a:cs typeface="Arial" panose="020B0604020202020204" pitchFamily="34" charset="0"/>
              </a:rPr>
              <a:t>Title I, Part D (Children Who Are Neglected, Delinquent, or At-Risk)</a:t>
            </a:r>
          </a:p>
          <a:p>
            <a:pPr lvl="2"/>
            <a:r>
              <a:rPr lang="en-US" b="1" dirty="0">
                <a:solidFill>
                  <a:schemeClr val="tx2"/>
                </a:solidFill>
                <a:latin typeface="Arial" panose="020B0604020202020204" pitchFamily="34" charset="0"/>
                <a:cs typeface="Arial" panose="020B0604020202020204" pitchFamily="34" charset="0"/>
              </a:rPr>
              <a:t>Title II, Part A (Supporting Effective Instruction)</a:t>
            </a:r>
          </a:p>
          <a:p>
            <a:pPr lvl="2"/>
            <a:r>
              <a:rPr lang="en-US" b="1" dirty="0">
                <a:solidFill>
                  <a:schemeClr val="tx2"/>
                </a:solidFill>
                <a:latin typeface="Arial" panose="020B0604020202020204" pitchFamily="34" charset="0"/>
                <a:cs typeface="Arial" panose="020B0604020202020204" pitchFamily="34" charset="0"/>
              </a:rPr>
              <a:t>Title III, Part A (English Language Acquisition, Language Enhancement)</a:t>
            </a:r>
          </a:p>
          <a:p>
            <a:pPr lvl="2"/>
            <a:r>
              <a:rPr lang="en-US" dirty="0">
                <a:latin typeface="Arial" panose="020B0604020202020204" pitchFamily="34" charset="0"/>
                <a:cs typeface="Arial" panose="020B0604020202020204" pitchFamily="34" charset="0"/>
              </a:rPr>
              <a:t>Title IV, Part A (Student Support and Academic Enrichment Grants)</a:t>
            </a:r>
          </a:p>
          <a:p>
            <a:pPr lvl="2"/>
            <a:r>
              <a:rPr lang="en-US" dirty="0">
                <a:latin typeface="Arial" panose="020B0604020202020204" pitchFamily="34" charset="0"/>
                <a:cs typeface="Arial" panose="020B0604020202020204" pitchFamily="34" charset="0"/>
              </a:rPr>
              <a:t>Title IV, Part B (Nita M. Lowey 21st Century Community Learning Centers)</a:t>
            </a:r>
          </a:p>
          <a:p>
            <a:pPr lvl="2"/>
            <a:r>
              <a:rPr lang="en-US" dirty="0">
                <a:latin typeface="Arial" panose="020B0604020202020204" pitchFamily="34" charset="0"/>
                <a:cs typeface="Arial" panose="020B0604020202020204" pitchFamily="34" charset="0"/>
              </a:rPr>
              <a:t>Title V, Part B, Subpart 2 (Rural and Low-Income School Program)</a:t>
            </a:r>
          </a:p>
          <a:p>
            <a:pPr lvl="2"/>
            <a:r>
              <a:rPr lang="en-US" b="1" dirty="0">
                <a:solidFill>
                  <a:schemeClr val="tx2"/>
                </a:solidFill>
                <a:latin typeface="Arial" panose="020B0604020202020204" pitchFamily="34" charset="0"/>
                <a:cs typeface="Arial" panose="020B0604020202020204" pitchFamily="34" charset="0"/>
              </a:rPr>
              <a:t>Title VII, Part B of the McKinney-Vento Homeless Assistance          (Education for Homeless Children)</a:t>
            </a:r>
          </a:p>
        </p:txBody>
      </p:sp>
      <p:pic>
        <p:nvPicPr>
          <p:cNvPr id="7" name="Picture 6" descr="A picture containing calendar&#10;&#10;Description automatically generated">
            <a:extLst>
              <a:ext uri="{FF2B5EF4-FFF2-40B4-BE49-F238E27FC236}">
                <a16:creationId xmlns:a16="http://schemas.microsoft.com/office/drawing/2014/main" id="{305754CB-5E68-9EC2-2C84-6C3B722DC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333979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5</a:t>
            </a:fld>
            <a:endParaRPr lang="en-US" dirty="0"/>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0"/>
            <a:ext cx="10168128" cy="11795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endParaRPr lang="en-US" dirty="0"/>
          </a:p>
        </p:txBody>
      </p:sp>
      <p:sp>
        <p:nvSpPr>
          <p:cNvPr id="4" name="Title 1">
            <a:extLst>
              <a:ext uri="{FF2B5EF4-FFF2-40B4-BE49-F238E27FC236}">
                <a16:creationId xmlns:a16="http://schemas.microsoft.com/office/drawing/2014/main" id="{C14EB02B-98C4-073F-8FAB-EA55BBDE549C}"/>
              </a:ext>
            </a:extLst>
          </p:cNvPr>
          <p:cNvSpPr txBox="1">
            <a:spLocks/>
          </p:cNvSpPr>
          <p:nvPr/>
        </p:nvSpPr>
        <p:spPr>
          <a:xfrm>
            <a:off x="841248" y="256032"/>
            <a:ext cx="10506456"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b="1" dirty="0"/>
              <a:t>Roadmap to Finalization</a:t>
            </a:r>
          </a:p>
        </p:txBody>
      </p:sp>
      <p:pic>
        <p:nvPicPr>
          <p:cNvPr id="7" name="Picture 6" descr="A picture containing calendar&#10;&#10;Description automatically generated">
            <a:extLst>
              <a:ext uri="{FF2B5EF4-FFF2-40B4-BE49-F238E27FC236}">
                <a16:creationId xmlns:a16="http://schemas.microsoft.com/office/drawing/2014/main" id="{305754CB-5E68-9EC2-2C84-6C3B722DC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
        <p:nvSpPr>
          <p:cNvPr id="10" name="TextBox 9">
            <a:extLst>
              <a:ext uri="{FF2B5EF4-FFF2-40B4-BE49-F238E27FC236}">
                <a16:creationId xmlns:a16="http://schemas.microsoft.com/office/drawing/2014/main" id="{CA20A3B8-9ADF-3F85-ED8C-384DF82FEFEF}"/>
              </a:ext>
            </a:extLst>
          </p:cNvPr>
          <p:cNvSpPr txBox="1"/>
          <p:nvPr/>
        </p:nvSpPr>
        <p:spPr>
          <a:xfrm>
            <a:off x="841248" y="1674674"/>
            <a:ext cx="10810562" cy="1200329"/>
          </a:xfrm>
          <a:prstGeom prst="rect">
            <a:avLst/>
          </a:prstGeom>
          <a:noFill/>
        </p:spPr>
        <p:txBody>
          <a:bodyPr wrap="square">
            <a:spAutoFit/>
          </a:bodyPr>
          <a:lstStyle/>
          <a:p>
            <a:r>
              <a:rPr lang="en-US" dirty="0">
                <a:solidFill>
                  <a:schemeClr val="tx2"/>
                </a:solidFill>
                <a:latin typeface="Arial" panose="020B0604020202020204" pitchFamily="34" charset="0"/>
                <a:cs typeface="Arial" panose="020B0604020202020204" pitchFamily="34" charset="0"/>
              </a:rPr>
              <a:t>The purpose of the State plan is to provide parents and the public with quality, transparent information on how the ESSA will be implemented by the NMPED. </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Using an iterative process, we welcome community input on all ESSA amendments. </a:t>
            </a:r>
          </a:p>
        </p:txBody>
      </p:sp>
      <p:graphicFrame>
        <p:nvGraphicFramePr>
          <p:cNvPr id="11" name="Content Placeholder 10">
            <a:extLst>
              <a:ext uri="{FF2B5EF4-FFF2-40B4-BE49-F238E27FC236}">
                <a16:creationId xmlns:a16="http://schemas.microsoft.com/office/drawing/2014/main" id="{7A8F8A4B-C088-CE83-80EE-1312B19FC112}"/>
              </a:ext>
            </a:extLst>
          </p:cNvPr>
          <p:cNvGraphicFramePr>
            <a:graphicFrameLocks/>
          </p:cNvGraphicFramePr>
          <p:nvPr>
            <p:extLst>
              <p:ext uri="{D42A27DB-BD31-4B8C-83A1-F6EECF244321}">
                <p14:modId xmlns:p14="http://schemas.microsoft.com/office/powerpoint/2010/main" val="3148692366"/>
              </p:ext>
            </p:extLst>
          </p:nvPr>
        </p:nvGraphicFramePr>
        <p:xfrm>
          <a:off x="1477806" y="2432265"/>
          <a:ext cx="9233340" cy="4247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498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1AFCE0-1F1A-3E52-8537-05D6CD539021}"/>
              </a:ext>
            </a:extLst>
          </p:cNvPr>
          <p:cNvSpPr txBox="1"/>
          <p:nvPr/>
        </p:nvSpPr>
        <p:spPr>
          <a:xfrm>
            <a:off x="307788" y="1165146"/>
            <a:ext cx="7053443" cy="4655127"/>
          </a:xfrm>
          <a:prstGeom prst="rect">
            <a:avLst/>
          </a:prstGeom>
        </p:spPr>
        <p:txBody>
          <a:bodyPr vert="horz" lIns="91440" tIns="45720" rIns="91440" bIns="45720" rtlCol="0">
            <a:normAutofit fontScale="62500" lnSpcReduction="20000"/>
          </a:bodyPr>
          <a:lstStyle/>
          <a:p>
            <a:pPr marR="0" fontAlgn="t">
              <a:lnSpc>
                <a:spcPct val="90000"/>
              </a:lnSpc>
              <a:spcBef>
                <a:spcPts val="0"/>
              </a:spcBef>
              <a:spcAft>
                <a:spcPts val="600"/>
              </a:spcAft>
            </a:pPr>
            <a:r>
              <a:rPr lang="en-US" sz="5400" b="1" i="0" strike="noStrike" cap="none" spc="0" noProof="0" dirty="0">
                <a:effectLst/>
                <a:latin typeface="Arial" panose="020B0604020202020204" pitchFamily="34" charset="0"/>
                <a:cs typeface="Arial" panose="020B0604020202020204" pitchFamily="34" charset="0"/>
              </a:rPr>
              <a:t>What’s next?</a:t>
            </a:r>
          </a:p>
          <a:p>
            <a:pPr marR="0" fontAlgn="t">
              <a:lnSpc>
                <a:spcPct val="90000"/>
              </a:lnSpc>
              <a:spcBef>
                <a:spcPts val="0"/>
              </a:spcBef>
              <a:spcAft>
                <a:spcPts val="600"/>
              </a:spcAft>
            </a:pPr>
            <a:endParaRPr lang="en-US" sz="4800" b="1" i="0" u="sng" strike="noStrike" cap="none" spc="0" noProof="0" dirty="0">
              <a:effectLst/>
            </a:endParaRPr>
          </a:p>
          <a:p>
            <a:pPr marR="0" fontAlgn="t">
              <a:lnSpc>
                <a:spcPct val="90000"/>
              </a:lnSpc>
              <a:spcBef>
                <a:spcPts val="0"/>
              </a:spcBef>
              <a:spcAft>
                <a:spcPts val="600"/>
              </a:spcAft>
            </a:pPr>
            <a:endParaRPr lang="en-US" sz="4800" b="1" u="sng" dirty="0"/>
          </a:p>
          <a:p>
            <a:pPr marR="0" fontAlgn="t">
              <a:lnSpc>
                <a:spcPct val="90000"/>
              </a:lnSpc>
              <a:spcBef>
                <a:spcPts val="0"/>
              </a:spcBef>
              <a:spcAft>
                <a:spcPts val="600"/>
              </a:spcAft>
            </a:pPr>
            <a:endParaRPr lang="en-US" sz="4800" b="1" i="1" dirty="0"/>
          </a:p>
          <a:p>
            <a:pPr marR="0" fontAlgn="t">
              <a:lnSpc>
                <a:spcPct val="90000"/>
              </a:lnSpc>
              <a:spcBef>
                <a:spcPts val="0"/>
              </a:spcBef>
              <a:spcAft>
                <a:spcPts val="600"/>
              </a:spcAft>
            </a:pPr>
            <a:r>
              <a:rPr lang="en-US" sz="4800" b="1" i="1" dirty="0"/>
              <a:t>	</a:t>
            </a:r>
            <a:endParaRPr lang="en-US" sz="4800" i="1" strike="noStrike" cap="none" spc="0" noProof="0" dirty="0">
              <a:effectLst/>
            </a:endParaRPr>
          </a:p>
          <a:p>
            <a:pPr marR="0" fontAlgn="t">
              <a:lnSpc>
                <a:spcPct val="90000"/>
              </a:lnSpc>
              <a:spcBef>
                <a:spcPts val="0"/>
              </a:spcBef>
              <a:spcAft>
                <a:spcPts val="600"/>
              </a:spcAft>
            </a:pPr>
            <a:endParaRPr lang="en-US" sz="7400" b="1" i="0" strike="noStrike" cap="none" spc="0" noProof="0" dirty="0">
              <a:effectLst/>
            </a:endParaRPr>
          </a:p>
          <a:p>
            <a:pPr marR="0" fontAlgn="t">
              <a:lnSpc>
                <a:spcPct val="90000"/>
              </a:lnSpc>
              <a:spcBef>
                <a:spcPts val="0"/>
              </a:spcBef>
              <a:spcAft>
                <a:spcPts val="600"/>
              </a:spcAft>
            </a:pPr>
            <a:endParaRPr lang="en-US" sz="4800" b="0" i="0" u="none" strike="noStrike" cap="none" spc="0" noProof="0" dirty="0">
              <a:effectLst/>
            </a:endParaRPr>
          </a:p>
          <a:p>
            <a:pPr marR="0" fontAlgn="t">
              <a:lnSpc>
                <a:spcPct val="90000"/>
              </a:lnSpc>
              <a:spcBef>
                <a:spcPts val="0"/>
              </a:spcBef>
              <a:spcAft>
                <a:spcPts val="600"/>
              </a:spcAft>
            </a:pPr>
            <a:endParaRPr lang="en-US" sz="4800" b="0" i="0" u="none" strike="noStrike" cap="none" spc="0" noProof="0" dirty="0">
              <a:effectLst/>
            </a:endParaRPr>
          </a:p>
          <a:p>
            <a:pPr marR="0" fontAlgn="t">
              <a:lnSpc>
                <a:spcPct val="90000"/>
              </a:lnSpc>
              <a:spcBef>
                <a:spcPts val="0"/>
              </a:spcBef>
              <a:spcAft>
                <a:spcPts val="600"/>
              </a:spcAft>
            </a:pPr>
            <a:endParaRPr lang="en-US" sz="7400" b="1" i="0" u="none" strike="noStrike" cap="none" spc="0" noProof="0" dirty="0">
              <a:effectLst/>
            </a:endParaRPr>
          </a:p>
          <a:p>
            <a:pPr marL="0" marR="0" indent="-228600" fontAlgn="t">
              <a:lnSpc>
                <a:spcPct val="90000"/>
              </a:lnSpc>
              <a:spcBef>
                <a:spcPts val="0"/>
              </a:spcBef>
              <a:spcAft>
                <a:spcPts val="600"/>
              </a:spcAft>
              <a:buFont typeface="Arial" panose="020B0604020202020204" pitchFamily="34" charset="0"/>
              <a:buChar char="•"/>
            </a:pPr>
            <a:endParaRPr lang="en-US" sz="800" dirty="0"/>
          </a:p>
          <a:p>
            <a:pPr marL="0" marR="0" indent="-228600" fontAlgn="t">
              <a:lnSpc>
                <a:spcPct val="90000"/>
              </a:lnSpc>
              <a:spcBef>
                <a:spcPts val="0"/>
              </a:spcBef>
              <a:spcAft>
                <a:spcPts val="600"/>
              </a:spcAft>
              <a:buFont typeface="Arial" panose="020B0604020202020204" pitchFamily="34" charset="0"/>
              <a:buChar char="•"/>
            </a:pPr>
            <a:endParaRPr lang="en-US" sz="800" b="0" i="0" u="none" strike="noStrike" cap="none" spc="0" noProof="0" dirty="0">
              <a:effectLst/>
            </a:endParaRPr>
          </a:p>
          <a:p>
            <a:pPr marR="0" fontAlgn="t">
              <a:lnSpc>
                <a:spcPct val="90000"/>
              </a:lnSpc>
              <a:spcBef>
                <a:spcPts val="0"/>
              </a:spcBef>
              <a:spcAft>
                <a:spcPts val="600"/>
              </a:spcAft>
            </a:pPr>
            <a:endParaRPr lang="en-US" sz="800" b="0" i="0" u="none" strike="noStrike" cap="none" spc="0" noProof="0" dirty="0">
              <a:effectLst/>
            </a:endParaRPr>
          </a:p>
          <a:p>
            <a:pPr marL="0" marR="0" indent="-228600" fontAlgn="t">
              <a:lnSpc>
                <a:spcPct val="90000"/>
              </a:lnSpc>
              <a:spcBef>
                <a:spcPts val="0"/>
              </a:spcBef>
              <a:spcAft>
                <a:spcPts val="600"/>
              </a:spcAft>
              <a:buFont typeface="Arial" panose="020B0604020202020204" pitchFamily="34" charset="0"/>
              <a:buChar char="•"/>
            </a:pPr>
            <a:r>
              <a:rPr lang="en-US" sz="800" b="0" i="0" u="none" strike="noStrike" cap="none" spc="0" noProof="0" dirty="0">
                <a:effectLst/>
              </a:rPr>
              <a:t> </a:t>
            </a:r>
            <a:endParaRPr lang="en-US" sz="800" b="0" i="0" u="none" strike="noStrike" cap="none" spc="0" dirty="0">
              <a:effectLst/>
            </a:endParaRPr>
          </a:p>
        </p:txBody>
      </p:sp>
      <p:pic>
        <p:nvPicPr>
          <p:cNvPr id="6" name="Picture 5" descr="Blackboard and yellow chairs in a classroom">
            <a:extLst>
              <a:ext uri="{FF2B5EF4-FFF2-40B4-BE49-F238E27FC236}">
                <a16:creationId xmlns:a16="http://schemas.microsoft.com/office/drawing/2014/main" id="{D3A435ED-AB9A-5185-C1C8-27288BACB25C}"/>
              </a:ext>
            </a:extLst>
          </p:cNvPr>
          <p:cNvPicPr>
            <a:picLocks noChangeAspect="1"/>
          </p:cNvPicPr>
          <p:nvPr/>
        </p:nvPicPr>
        <p:blipFill rotWithShape="1">
          <a:blip r:embed="rId3">
            <a:extLst>
              <a:ext uri="{28A0092B-C50C-407E-A947-70E740481C1C}">
                <a14:useLocalDpi xmlns:a14="http://schemas.microsoft.com/office/drawing/2010/main" val="0"/>
              </a:ext>
            </a:extLst>
          </a:blip>
          <a:srcRect l="30612" r="33662" b="-1"/>
          <a:stretch/>
        </p:blipFill>
        <p:spPr>
          <a:xfrm>
            <a:off x="8115300" y="-12515"/>
            <a:ext cx="4076700" cy="6870515"/>
          </a:xfrm>
          <a:prstGeom prst="rect">
            <a:avLst/>
          </a:prstGeom>
        </p:spPr>
      </p:pic>
      <p:sp>
        <p:nvSpPr>
          <p:cNvPr id="7" name="Title 7">
            <a:extLst>
              <a:ext uri="{FF2B5EF4-FFF2-40B4-BE49-F238E27FC236}">
                <a16:creationId xmlns:a16="http://schemas.microsoft.com/office/drawing/2014/main" id="{3713E160-D15E-368A-B644-0BF540E3C1F3}"/>
              </a:ext>
            </a:extLst>
          </p:cNvPr>
          <p:cNvSpPr txBox="1">
            <a:spLocks/>
          </p:cNvSpPr>
          <p:nvPr/>
        </p:nvSpPr>
        <p:spPr>
          <a:xfrm>
            <a:off x="210164" y="98810"/>
            <a:ext cx="113793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solidFill>
                  <a:srgbClr val="020B16"/>
                </a:solidFill>
              </a:rPr>
              <a:t>Next Steps</a:t>
            </a:r>
            <a:br>
              <a:rPr lang="en-US" sz="3600" b="1" dirty="0">
                <a:latin typeface="Franklin Gothic Book" panose="020B0503020102020204" pitchFamily="34" charset="0"/>
              </a:rPr>
            </a:br>
            <a:r>
              <a:rPr lang="en-US" sz="3600" b="1" dirty="0">
                <a:solidFill>
                  <a:srgbClr val="14213A"/>
                </a:solidFill>
                <a:latin typeface="Franklin Gothic Book"/>
              </a:rPr>
              <a:t>	————</a:t>
            </a:r>
            <a:endParaRPr lang="en-US" sz="3600" dirty="0">
              <a:solidFill>
                <a:srgbClr val="14213A"/>
              </a:solidFill>
              <a:latin typeface="Franklin Gothic Book"/>
            </a:endParaRPr>
          </a:p>
        </p:txBody>
      </p:sp>
      <p:sp>
        <p:nvSpPr>
          <p:cNvPr id="3" name="TextBox 2">
            <a:extLst>
              <a:ext uri="{FF2B5EF4-FFF2-40B4-BE49-F238E27FC236}">
                <a16:creationId xmlns:a16="http://schemas.microsoft.com/office/drawing/2014/main" id="{F5BCD6A4-1587-269D-63EA-DF85875C0A01}"/>
              </a:ext>
            </a:extLst>
          </p:cNvPr>
          <p:cNvSpPr txBox="1"/>
          <p:nvPr/>
        </p:nvSpPr>
        <p:spPr>
          <a:xfrm>
            <a:off x="8352485" y="2005220"/>
            <a:ext cx="3619322" cy="1261884"/>
          </a:xfrm>
          <a:prstGeom prst="rect">
            <a:avLst/>
          </a:prstGeom>
          <a:noFill/>
        </p:spPr>
        <p:txBody>
          <a:bodyPr wrap="square" rtlCol="0">
            <a:spAutoFit/>
          </a:bodyPr>
          <a:lstStyle/>
          <a:p>
            <a:r>
              <a:rPr lang="en-US" sz="1900" b="1" dirty="0">
                <a:solidFill>
                  <a:schemeClr val="bg1"/>
                </a:solidFill>
                <a:latin typeface="Bradley Hand ITC" panose="03070402050302030203" pitchFamily="66" charset="0"/>
              </a:rPr>
              <a:t>We thank all of our stakeholders throughout New Mexico for your partnership and Collaboration in service of students!</a:t>
            </a:r>
            <a:endParaRPr lang="en-US" sz="1900" b="1" dirty="0">
              <a:solidFill>
                <a:schemeClr val="bg1"/>
              </a:solidFill>
            </a:endParaRPr>
          </a:p>
        </p:txBody>
      </p:sp>
      <p:sp>
        <p:nvSpPr>
          <p:cNvPr id="2" name="TextBox 1">
            <a:extLst>
              <a:ext uri="{FF2B5EF4-FFF2-40B4-BE49-F238E27FC236}">
                <a16:creationId xmlns:a16="http://schemas.microsoft.com/office/drawing/2014/main" id="{681146C5-58E9-3C0E-2258-01DFF43FDE49}"/>
              </a:ext>
            </a:extLst>
          </p:cNvPr>
          <p:cNvSpPr txBox="1"/>
          <p:nvPr/>
        </p:nvSpPr>
        <p:spPr>
          <a:xfrm>
            <a:off x="104405" y="1424373"/>
            <a:ext cx="7460208" cy="6454075"/>
          </a:xfrm>
          <a:prstGeom prst="rect">
            <a:avLst/>
          </a:prstGeom>
          <a:noFill/>
        </p:spPr>
        <p:txBody>
          <a:bodyPr wrap="square">
            <a:spAutoFit/>
          </a:bodyPr>
          <a:lstStyle/>
          <a:p>
            <a:pPr marL="0" marR="0" lvl="0" indent="0">
              <a:lnSpc>
                <a:spcPct val="107000"/>
              </a:lnSpc>
              <a:spcBef>
                <a:spcPts val="0"/>
              </a:spcBef>
              <a:spcAft>
                <a:spcPts val="800"/>
              </a:spcAft>
              <a:buNone/>
            </a:pPr>
            <a:endParaRPr lang="en-US" i="1"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07000"/>
              </a:lnSpc>
              <a:spcAft>
                <a:spcPts val="800"/>
              </a:spcAft>
            </a:pPr>
            <a:r>
              <a:rPr lang="en-US" i="1" kern="100" dirty="0">
                <a:effectLst/>
                <a:latin typeface="Arial" panose="020B0604020202020204" pitchFamily="34" charset="0"/>
                <a:ea typeface="Aptos" panose="020B0004020202020204" pitchFamily="34" charset="0"/>
                <a:cs typeface="Arial" panose="020B0604020202020204" pitchFamily="34" charset="0"/>
              </a:rPr>
              <a:t>NMPED is committed to engaging with New Mexico’s stakeholders regarding the agency’s proposal that may be set forward in an amendment to ED.</a:t>
            </a:r>
          </a:p>
          <a:p>
            <a:pPr marL="742950" lvl="1" indent="-285750">
              <a:lnSpc>
                <a:spcPct val="107000"/>
              </a:lnSpc>
              <a:spcAft>
                <a:spcPts val="800"/>
              </a:spcAft>
              <a:buFont typeface="Wingdings" panose="05000000000000000000" pitchFamily="2" charset="2"/>
              <a:buChar char="Ø"/>
            </a:pPr>
            <a:r>
              <a:rPr lang="en-US" b="1" kern="100" dirty="0">
                <a:effectLst/>
                <a:latin typeface="Arial" panose="020B0604020202020204" pitchFamily="34" charset="0"/>
                <a:ea typeface="Aptos" panose="020B0004020202020204" pitchFamily="34" charset="0"/>
                <a:cs typeface="Arial" panose="020B0604020202020204" pitchFamily="34" charset="0"/>
              </a:rPr>
              <a:t>Spring ’24</a:t>
            </a:r>
            <a:r>
              <a:rPr lang="en-US" kern="100" dirty="0">
                <a:effectLst/>
                <a:latin typeface="Arial" panose="020B0604020202020204" pitchFamily="34" charset="0"/>
                <a:ea typeface="Aptos" panose="020B0004020202020204" pitchFamily="34" charset="0"/>
                <a:cs typeface="Arial" panose="020B0604020202020204" pitchFamily="34" charset="0"/>
              </a:rPr>
              <a:t>: </a:t>
            </a:r>
            <a:r>
              <a:rPr lang="en-US" kern="100" dirty="0">
                <a:latin typeface="Arial" panose="020B0604020202020204" pitchFamily="34" charset="0"/>
                <a:ea typeface="Aptos" panose="020B0004020202020204" pitchFamily="34" charset="0"/>
                <a:cs typeface="Arial" panose="020B0604020202020204" pitchFamily="34" charset="0"/>
              </a:rPr>
              <a:t>Collecting f</a:t>
            </a:r>
            <a:r>
              <a:rPr lang="en-US" kern="100" dirty="0">
                <a:effectLst/>
                <a:latin typeface="Arial" panose="020B0604020202020204" pitchFamily="34" charset="0"/>
                <a:ea typeface="Aptos" panose="020B0004020202020204" pitchFamily="34" charset="0"/>
                <a:cs typeface="Arial" panose="020B0604020202020204" pitchFamily="34" charset="0"/>
              </a:rPr>
              <a:t>eedback/public Comment </a:t>
            </a:r>
          </a:p>
          <a:p>
            <a:pPr marL="742950" lvl="1" indent="-285750">
              <a:lnSpc>
                <a:spcPct val="107000"/>
              </a:lnSpc>
              <a:spcAft>
                <a:spcPts val="800"/>
              </a:spcAft>
              <a:buFont typeface="Wingdings" panose="05000000000000000000" pitchFamily="2" charset="2"/>
              <a:buChar char="Ø"/>
            </a:pPr>
            <a:r>
              <a:rPr lang="en-US" b="1" dirty="0">
                <a:latin typeface="Arial" panose="020B0604020202020204" pitchFamily="34" charset="0"/>
                <a:cs typeface="Arial" panose="020B0604020202020204" pitchFamily="34" charset="0"/>
              </a:rPr>
              <a:t>Summer ‘24</a:t>
            </a:r>
            <a:r>
              <a:rPr lang="en-US" dirty="0">
                <a:latin typeface="Arial" panose="020B0604020202020204" pitchFamily="34" charset="0"/>
                <a:cs typeface="Arial" panose="020B0604020202020204" pitchFamily="34" charset="0"/>
              </a:rPr>
              <a:t>: Update to the public provided how feedback shaped the final plan</a:t>
            </a:r>
          </a:p>
          <a:p>
            <a:pPr marL="742950" lvl="1" indent="-285750">
              <a:lnSpc>
                <a:spcPct val="107000"/>
              </a:lnSpc>
              <a:spcAft>
                <a:spcPts val="800"/>
              </a:spcAft>
              <a:buFont typeface="Wingdings" panose="05000000000000000000" pitchFamily="2" charset="2"/>
              <a:buChar char="Ø"/>
            </a:pPr>
            <a:r>
              <a:rPr lang="en-US" b="1" kern="100" dirty="0">
                <a:latin typeface="Arial" panose="020B0604020202020204" pitchFamily="34" charset="0"/>
                <a:ea typeface="Aptos" panose="020B0004020202020204" pitchFamily="34" charset="0"/>
                <a:cs typeface="Arial" panose="020B0604020202020204" pitchFamily="34" charset="0"/>
              </a:rPr>
              <a:t>Summer ’24: </a:t>
            </a:r>
            <a:r>
              <a:rPr lang="en-US" kern="100" dirty="0">
                <a:latin typeface="Arial" panose="020B0604020202020204" pitchFamily="34" charset="0"/>
                <a:ea typeface="Aptos" panose="020B0004020202020204" pitchFamily="34" charset="0"/>
                <a:cs typeface="Arial" panose="020B0604020202020204" pitchFamily="34" charset="0"/>
              </a:rPr>
              <a:t>Target timeframe to submit a revised plan to ED</a:t>
            </a:r>
            <a:endParaRPr lang="en-US" kern="100" dirty="0">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Ø"/>
            </a:pPr>
            <a:r>
              <a:rPr lang="en-US" b="1" kern="100" dirty="0">
                <a:latin typeface="Arial" panose="020B0604020202020204" pitchFamily="34" charset="0"/>
                <a:ea typeface="Aptos" panose="020B0004020202020204" pitchFamily="34" charset="0"/>
                <a:cs typeface="Times New Roman" panose="02020603050405020304" pitchFamily="18" charset="0"/>
              </a:rPr>
              <a:t>Fall ‘24</a:t>
            </a:r>
            <a:r>
              <a:rPr lang="en-US" kern="100" dirty="0">
                <a:latin typeface="Arial" panose="020B0604020202020204" pitchFamily="34" charset="0"/>
                <a:ea typeface="Aptos" panose="020B0004020202020204" pitchFamily="34" charset="0"/>
                <a:cs typeface="Times New Roman" panose="02020603050405020304" pitchFamily="18" charset="0"/>
              </a:rPr>
              <a:t>: Target timeframe to begin implementation of revisions*</a:t>
            </a:r>
          </a:p>
          <a:p>
            <a:pPr lvl="8">
              <a:lnSpc>
                <a:spcPct val="107000"/>
              </a:lnSpc>
              <a:spcAft>
                <a:spcPts val="800"/>
              </a:spcAft>
            </a:pPr>
            <a:r>
              <a:rPr lang="en-US" kern="100" dirty="0">
                <a:latin typeface="Arial" panose="020B0604020202020204" pitchFamily="34" charset="0"/>
                <a:ea typeface="Aptos" panose="020B0004020202020204" pitchFamily="34" charset="0"/>
                <a:cs typeface="Times New Roman" panose="02020603050405020304" pitchFamily="18" charset="0"/>
              </a:rPr>
              <a:t>         </a:t>
            </a:r>
          </a:p>
          <a:p>
            <a:pPr lvl="8">
              <a:lnSpc>
                <a:spcPct val="107000"/>
              </a:lnSpc>
              <a:spcAft>
                <a:spcPts val="800"/>
              </a:spcAft>
            </a:pPr>
            <a:r>
              <a:rPr lang="en-US" kern="100" dirty="0">
                <a:latin typeface="Arial" panose="020B0604020202020204" pitchFamily="34" charset="0"/>
                <a:ea typeface="Aptos" panose="020B0004020202020204" pitchFamily="34" charset="0"/>
                <a:cs typeface="Times New Roman" panose="02020603050405020304" pitchFamily="18" charset="0"/>
              </a:rPr>
              <a:t>  *  Subject to approval by ED</a:t>
            </a:r>
          </a:p>
          <a:p>
            <a:pPr>
              <a:lnSpc>
                <a:spcPct val="107000"/>
              </a:lnSpc>
              <a:spcAft>
                <a:spcPts val="800"/>
              </a:spcAft>
            </a:pPr>
            <a:endParaRPr lang="en-US" kern="100" dirty="0">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US" kern="100" dirty="0">
              <a:solidFill>
                <a:schemeClr val="bg1">
                  <a:lumMod val="50000"/>
                </a:schemeClr>
              </a:solidFill>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US" kern="100" dirty="0">
              <a:solidFill>
                <a:schemeClr val="bg1">
                  <a:lumMod val="50000"/>
                </a:schemeClr>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endParaRPr lang="en-US" kern="100" dirty="0">
              <a:solidFill>
                <a:schemeClr val="bg1">
                  <a:lumMod val="50000"/>
                </a:schemeClr>
              </a:solidFill>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Ø"/>
            </a:pPr>
            <a:endParaRPr lang="en-US" kern="100" dirty="0">
              <a:solidFill>
                <a:schemeClr val="bg1">
                  <a:lumMod val="50000"/>
                </a:schemeClr>
              </a:solidFill>
              <a:effectLst/>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Ø"/>
            </a:pPr>
            <a:endParaRPr lang="en-US"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3059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044922-8FDA-2351-2FFF-6E8B3EB3D397}"/>
              </a:ext>
            </a:extLst>
          </p:cNvPr>
          <p:cNvSpPr>
            <a:spLocks noGrp="1"/>
          </p:cNvSpPr>
          <p:nvPr>
            <p:ph type="title"/>
          </p:nvPr>
        </p:nvSpPr>
        <p:spPr>
          <a:xfrm>
            <a:off x="5297762" y="858378"/>
            <a:ext cx="5580445" cy="1253886"/>
          </a:xfrm>
        </p:spPr>
        <p:txBody>
          <a:bodyPr anchor="b">
            <a:normAutofit/>
          </a:bodyPr>
          <a:lstStyle/>
          <a:p>
            <a:r>
              <a:rPr lang="en-US" sz="5400" dirty="0"/>
              <a:t>Questions? </a:t>
            </a:r>
          </a:p>
        </p:txBody>
      </p:sp>
      <p:pic>
        <p:nvPicPr>
          <p:cNvPr id="9" name="Picture 8" descr="Close-up of hands raised in classroom">
            <a:extLst>
              <a:ext uri="{FF2B5EF4-FFF2-40B4-BE49-F238E27FC236}">
                <a16:creationId xmlns:a16="http://schemas.microsoft.com/office/drawing/2014/main" id="{E54D00AE-1C30-C1FA-CC9C-9D52C0087561}"/>
              </a:ext>
            </a:extLst>
          </p:cNvPr>
          <p:cNvPicPr>
            <a:picLocks noChangeAspect="1"/>
          </p:cNvPicPr>
          <p:nvPr/>
        </p:nvPicPr>
        <p:blipFill rotWithShape="1">
          <a:blip r:embed="rId3">
            <a:extLst>
              <a:ext uri="{28A0092B-C50C-407E-A947-70E740481C1C}">
                <a14:useLocalDpi xmlns:a14="http://schemas.microsoft.com/office/drawing/2010/main" val="0"/>
              </a:ext>
            </a:extLst>
          </a:blip>
          <a:srcRect l="15815" r="3885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DA9072-32EF-9227-F550-1441DBC3FD01}"/>
              </a:ext>
            </a:extLst>
          </p:cNvPr>
          <p:cNvSpPr txBox="1"/>
          <p:nvPr/>
        </p:nvSpPr>
        <p:spPr>
          <a:xfrm>
            <a:off x="5297762" y="3100137"/>
            <a:ext cx="6404243"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Kenneth Stowe |</a:t>
            </a:r>
          </a:p>
          <a:p>
            <a:r>
              <a:rPr lang="en-US" sz="2000" dirty="0">
                <a:latin typeface="Arial" panose="020B0604020202020204" pitchFamily="34" charset="0"/>
                <a:cs typeface="Arial" panose="020B0604020202020204" pitchFamily="34" charset="0"/>
              </a:rPr>
              <a:t>Director of Strategic Initiatives</a:t>
            </a:r>
          </a:p>
          <a:p>
            <a:r>
              <a:rPr lang="en-US" sz="2000" dirty="0" err="1">
                <a:latin typeface="Arial" panose="020B0604020202020204" pitchFamily="34" charset="0"/>
                <a:cs typeface="Arial" panose="020B0604020202020204" pitchFamily="34" charset="0"/>
              </a:rPr>
              <a:t>kenneth.stowe@ped.nm.gov</a:t>
            </a: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65A924-1FE1-5A19-1B5C-93215926C424}"/>
              </a:ext>
            </a:extLst>
          </p:cNvPr>
          <p:cNvSpPr txBox="1"/>
          <p:nvPr/>
        </p:nvSpPr>
        <p:spPr>
          <a:xfrm>
            <a:off x="5300049" y="4464766"/>
            <a:ext cx="6097904"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For More Details |  NMPED’s ESSA Amendment Website </a:t>
            </a:r>
          </a:p>
          <a:p>
            <a:r>
              <a:rPr lang="en-US" dirty="0">
                <a:latin typeface="Arial" panose="020B0604020202020204" pitchFamily="34" charset="0"/>
                <a:cs typeface="Arial" panose="020B0604020202020204" pitchFamily="34" charset="0"/>
                <a:hlinkClick r:id="rId4"/>
              </a:rPr>
              <a:t>https://webnew.ped.state.nm.us/bureaus/essa/2024-essa-plan-amendments/</a:t>
            </a:r>
            <a:r>
              <a:rPr lang="en-US" dirty="0">
                <a:latin typeface="Arial" panose="020B0604020202020204" pitchFamily="34" charset="0"/>
                <a:cs typeface="Arial" panose="020B0604020202020204" pitchFamily="34" charset="0"/>
              </a:rPr>
              <a:t> </a:t>
            </a:r>
          </a:p>
        </p:txBody>
      </p:sp>
      <p:pic>
        <p:nvPicPr>
          <p:cNvPr id="2" name="Picture 1" descr="A picture containing calendar&#10;&#10;Description automatically generated">
            <a:extLst>
              <a:ext uri="{FF2B5EF4-FFF2-40B4-BE49-F238E27FC236}">
                <a16:creationId xmlns:a16="http://schemas.microsoft.com/office/drawing/2014/main" id="{629ADD27-7C6D-FBEF-BDEB-0415DF391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28958651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70" y="1873584"/>
            <a:ext cx="6249671" cy="2560320"/>
          </a:xfrm>
        </p:spPr>
        <p:txBody>
          <a:bodyPr>
            <a:normAutofit/>
          </a:bodyPr>
          <a:lstStyle/>
          <a:p>
            <a:r>
              <a:rPr lang="en-US" sz="6000" dirty="0"/>
              <a:t>Summary of Proposed Changes </a:t>
            </a:r>
            <a:r>
              <a:rPr lang="en-US" sz="3000" dirty="0"/>
              <a:t>Titles II-Part A, III Part A &amp; VII-Part B</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83" b="4283"/>
          <a:stretch>
            <a:fillRect/>
          </a:stretch>
        </p:blipFill>
        <p:spPr>
          <a:xfrm>
            <a:off x="7537845" y="939800"/>
            <a:ext cx="4487785" cy="5648960"/>
          </a:xfrm>
        </p:spPr>
      </p:pic>
      <p:pic>
        <p:nvPicPr>
          <p:cNvPr id="8" name="Picture 7">
            <a:extLst>
              <a:ext uri="{FF2B5EF4-FFF2-40B4-BE49-F238E27FC236}">
                <a16:creationId xmlns:a16="http://schemas.microsoft.com/office/drawing/2014/main" id="{6A4077EE-C42F-AE98-860B-A49F22193112}"/>
              </a:ext>
            </a:extLst>
          </p:cNvPr>
          <p:cNvPicPr>
            <a:picLocks noChangeAspect="1"/>
          </p:cNvPicPr>
          <p:nvPr/>
        </p:nvPicPr>
        <p:blipFill rotWithShape="1">
          <a:blip r:embed="rId4"/>
          <a:srcRect l="41087" t="29372" r="17608" b="61160"/>
          <a:stretch/>
        </p:blipFill>
        <p:spPr>
          <a:xfrm>
            <a:off x="1295401" y="4433904"/>
            <a:ext cx="3993932" cy="515007"/>
          </a:xfrm>
          <a:prstGeom prst="rect">
            <a:avLst/>
          </a:prstGeom>
        </p:spPr>
      </p:pic>
    </p:spTree>
    <p:extLst>
      <p:ext uri="{BB962C8B-B14F-4D97-AF65-F5344CB8AC3E}">
        <p14:creationId xmlns:p14="http://schemas.microsoft.com/office/powerpoint/2010/main" val="138059557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8E3F6-DE14-48B2-B2BC-6FABA9630FB8}" type="slidenum">
              <a:rPr lang="en-US" smtClean="0"/>
              <a:t>9</a:t>
            </a:fld>
            <a:endParaRPr lang="en-US"/>
          </a:p>
        </p:txBody>
      </p:sp>
      <p:sp>
        <p:nvSpPr>
          <p:cNvPr id="3" name="Title 1">
            <a:extLst>
              <a:ext uri="{FF2B5EF4-FFF2-40B4-BE49-F238E27FC236}">
                <a16:creationId xmlns:a16="http://schemas.microsoft.com/office/drawing/2014/main" id="{196D9095-9D8B-2C4D-BD55-D7A516667919}"/>
              </a:ext>
            </a:extLst>
          </p:cNvPr>
          <p:cNvSpPr txBox="1">
            <a:spLocks/>
          </p:cNvSpPr>
          <p:nvPr/>
        </p:nvSpPr>
        <p:spPr>
          <a:xfrm>
            <a:off x="-387096" y="-293506"/>
            <a:ext cx="12274062"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pPr algn="ctr"/>
            <a:endParaRPr lang="en-US" sz="5400" dirty="0"/>
          </a:p>
        </p:txBody>
      </p:sp>
      <p:sp>
        <p:nvSpPr>
          <p:cNvPr id="6" name="Title 1">
            <a:extLst>
              <a:ext uri="{FF2B5EF4-FFF2-40B4-BE49-F238E27FC236}">
                <a16:creationId xmlns:a16="http://schemas.microsoft.com/office/drawing/2014/main" id="{1CCEE321-1ADA-0E3C-FA3C-5068B2D39365}"/>
              </a:ext>
            </a:extLst>
          </p:cNvPr>
          <p:cNvSpPr txBox="1">
            <a:spLocks/>
          </p:cNvSpPr>
          <p:nvPr/>
        </p:nvSpPr>
        <p:spPr>
          <a:xfrm>
            <a:off x="728472" y="117602"/>
            <a:ext cx="10168128" cy="1179576"/>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dirty="0"/>
              <a:t>Title II-Part A </a:t>
            </a:r>
          </a:p>
          <a:p>
            <a:r>
              <a:rPr lang="en-US" dirty="0"/>
              <a:t>Requirements for </a:t>
            </a:r>
            <a:r>
              <a:rPr lang="en-US" sz="4000" dirty="0"/>
              <a:t>Supporting Effective Instruction</a:t>
            </a:r>
            <a:endParaRPr lang="en-US" dirty="0"/>
          </a:p>
        </p:txBody>
      </p:sp>
      <p:sp>
        <p:nvSpPr>
          <p:cNvPr id="4" name="TextBox 3">
            <a:extLst>
              <a:ext uri="{FF2B5EF4-FFF2-40B4-BE49-F238E27FC236}">
                <a16:creationId xmlns:a16="http://schemas.microsoft.com/office/drawing/2014/main" id="{6CC3834C-8A5C-9C57-BF9E-43873826E7D8}"/>
              </a:ext>
            </a:extLst>
          </p:cNvPr>
          <p:cNvSpPr txBox="1"/>
          <p:nvPr/>
        </p:nvSpPr>
        <p:spPr>
          <a:xfrm>
            <a:off x="474562" y="1851011"/>
            <a:ext cx="11134846" cy="3170099"/>
          </a:xfrm>
          <a:prstGeom prst="rect">
            <a:avLst/>
          </a:prstGeom>
          <a:noFill/>
        </p:spPr>
        <p:txBody>
          <a:bodyPr wrap="square">
            <a:spAutoFit/>
          </a:bodyPr>
          <a:lstStyle/>
          <a:p>
            <a:pPr marL="0" indent="0">
              <a:buNone/>
            </a:pPr>
            <a:r>
              <a:rPr lang="en-US" sz="2000" dirty="0">
                <a:solidFill>
                  <a:srgbClr val="333333"/>
                </a:solidFill>
                <a:latin typeface="Arial" panose="020B0604020202020204" pitchFamily="34" charset="0"/>
                <a:cs typeface="Arial" panose="020B0604020202020204" pitchFamily="34" charset="0"/>
              </a:rPr>
              <a:t>Purpose: I</a:t>
            </a:r>
            <a:r>
              <a:rPr lang="en-US" sz="2000" b="0" i="0" dirty="0">
                <a:solidFill>
                  <a:srgbClr val="333333"/>
                </a:solidFill>
                <a:effectLst/>
                <a:latin typeface="Arial" panose="020B0604020202020204" pitchFamily="34" charset="0"/>
                <a:cs typeface="Arial" panose="020B0604020202020204" pitchFamily="34" charset="0"/>
              </a:rPr>
              <a:t>ncrease the academic achievement of all students by improving the quality and effectiveness of educators and providing low-income and marginalized students groups greater access to effective educators. </a:t>
            </a:r>
          </a:p>
          <a:p>
            <a:pPr marL="0" indent="0">
              <a:buNone/>
            </a:pPr>
            <a:endParaRPr lang="en-US" sz="2000" dirty="0">
              <a:solidFill>
                <a:srgbClr val="333333"/>
              </a:solidFill>
              <a:latin typeface="Arial" panose="020B0604020202020204" pitchFamily="34" charset="0"/>
              <a:cs typeface="Arial" panose="020B0604020202020204" pitchFamily="34" charset="0"/>
            </a:endParaRPr>
          </a:p>
          <a:p>
            <a:pPr marL="0" indent="0">
              <a:buNone/>
            </a:pPr>
            <a:r>
              <a:rPr lang="en-US" sz="2000" dirty="0">
                <a:solidFill>
                  <a:schemeClr val="tx2"/>
                </a:solidFill>
                <a:latin typeface="Arial" panose="020B0604020202020204" pitchFamily="34" charset="0"/>
                <a:cs typeface="Arial" panose="020B0604020202020204" pitchFamily="34" charset="0"/>
              </a:rPr>
              <a:t>Addresses how a state supports: </a:t>
            </a:r>
          </a:p>
          <a:p>
            <a:pPr marL="1200150" lvl="2" indent="-285750">
              <a:buFont typeface="Wingdings" panose="05000000000000000000" pitchFamily="2" charset="2"/>
              <a:buChar char="ü"/>
            </a:pPr>
            <a:r>
              <a:rPr lang="en-US" sz="2000" b="0" i="0" dirty="0">
                <a:solidFill>
                  <a:schemeClr val="tx2"/>
                </a:solidFill>
                <a:effectLst/>
                <a:latin typeface="Arial" panose="020B0604020202020204" pitchFamily="34" charset="0"/>
                <a:cs typeface="Arial" panose="020B0604020202020204" pitchFamily="34" charset="0"/>
              </a:rPr>
              <a:t>Educator recruitment and hiring</a:t>
            </a:r>
          </a:p>
          <a:p>
            <a:pPr marL="1200150" lvl="2" indent="-285750">
              <a:buFont typeface="Wingdings" panose="05000000000000000000" pitchFamily="2" charset="2"/>
              <a:buChar char="ü"/>
            </a:pPr>
            <a:r>
              <a:rPr lang="en-US" sz="2000" dirty="0">
                <a:solidFill>
                  <a:schemeClr val="tx2"/>
                </a:solidFill>
                <a:latin typeface="Arial" panose="020B0604020202020204" pitchFamily="34" charset="0"/>
                <a:cs typeface="Arial" panose="020B0604020202020204" pitchFamily="34" charset="0"/>
              </a:rPr>
              <a:t>E</a:t>
            </a:r>
            <a:r>
              <a:rPr lang="en-US" sz="2000" b="0" i="0" dirty="0">
                <a:solidFill>
                  <a:schemeClr val="tx2"/>
                </a:solidFill>
                <a:effectLst/>
                <a:latin typeface="Arial" panose="020B0604020202020204" pitchFamily="34" charset="0"/>
                <a:cs typeface="Arial" panose="020B0604020202020204" pitchFamily="34" charset="0"/>
              </a:rPr>
              <a:t>ffective induction programs</a:t>
            </a:r>
          </a:p>
          <a:p>
            <a:pPr marL="1200150" lvl="2" indent="-285750">
              <a:buFont typeface="Wingdings" panose="05000000000000000000" pitchFamily="2" charset="2"/>
              <a:buChar char="ü"/>
            </a:pPr>
            <a:r>
              <a:rPr lang="en-US" sz="2000" dirty="0">
                <a:solidFill>
                  <a:schemeClr val="tx2"/>
                </a:solidFill>
                <a:latin typeface="Arial" panose="020B0604020202020204" pitchFamily="34" charset="0"/>
                <a:cs typeface="Arial" panose="020B0604020202020204" pitchFamily="34" charset="0"/>
              </a:rPr>
              <a:t>C</a:t>
            </a:r>
            <a:r>
              <a:rPr lang="en-US" sz="2000" b="0" i="0" dirty="0">
                <a:solidFill>
                  <a:schemeClr val="tx2"/>
                </a:solidFill>
                <a:effectLst/>
                <a:latin typeface="Arial" panose="020B0604020202020204" pitchFamily="34" charset="0"/>
                <a:cs typeface="Arial" panose="020B0604020202020204" pitchFamily="34" charset="0"/>
              </a:rPr>
              <a:t>ontinued professional learning</a:t>
            </a:r>
          </a:p>
          <a:p>
            <a:pPr marL="1200150" lvl="2" indent="-285750">
              <a:buFont typeface="Wingdings" panose="05000000000000000000" pitchFamily="2" charset="2"/>
              <a:buChar char="ü"/>
            </a:pPr>
            <a:r>
              <a:rPr lang="en-US" sz="2000" dirty="0">
                <a:solidFill>
                  <a:schemeClr val="tx2"/>
                </a:solidFill>
                <a:latin typeface="Arial" panose="020B0604020202020204" pitchFamily="34" charset="0"/>
                <a:cs typeface="Arial" panose="020B0604020202020204" pitchFamily="34" charset="0"/>
              </a:rPr>
              <a:t>E</a:t>
            </a:r>
            <a:r>
              <a:rPr lang="en-US" sz="2000" b="0" i="0" dirty="0">
                <a:solidFill>
                  <a:schemeClr val="tx2"/>
                </a:solidFill>
                <a:effectLst/>
                <a:latin typeface="Arial" panose="020B0604020202020204" pitchFamily="34" charset="0"/>
                <a:cs typeface="Arial" panose="020B0604020202020204" pitchFamily="34" charset="0"/>
              </a:rPr>
              <a:t>ducator retention strategies </a:t>
            </a:r>
          </a:p>
          <a:p>
            <a:pPr marL="1200150" lvl="2" indent="-285750">
              <a:buFont typeface="Wingdings" panose="05000000000000000000" pitchFamily="2" charset="2"/>
              <a:buChar char="ü"/>
            </a:pPr>
            <a:r>
              <a:rPr lang="en-US" sz="2000" b="0" i="0" dirty="0">
                <a:solidFill>
                  <a:schemeClr val="tx2"/>
                </a:solidFill>
                <a:effectLst/>
                <a:latin typeface="Arial" panose="020B0604020202020204" pitchFamily="34" charset="0"/>
                <a:cs typeface="Arial" panose="020B0604020202020204" pitchFamily="34" charset="0"/>
              </a:rPr>
              <a:t>Leadership development</a:t>
            </a:r>
            <a:endParaRPr lang="en-US" sz="2000" dirty="0">
              <a:solidFill>
                <a:schemeClr val="tx2"/>
              </a:solidFill>
              <a:latin typeface="Arial" panose="020B0604020202020204" pitchFamily="34" charset="0"/>
              <a:cs typeface="Arial" panose="020B0604020202020204" pitchFamily="34" charset="0"/>
            </a:endParaRPr>
          </a:p>
        </p:txBody>
      </p:sp>
      <p:pic>
        <p:nvPicPr>
          <p:cNvPr id="7" name="Picture 6" descr="A picture containing calendar&#10;&#10;Description automatically generated">
            <a:extLst>
              <a:ext uri="{FF2B5EF4-FFF2-40B4-BE49-F238E27FC236}">
                <a16:creationId xmlns:a16="http://schemas.microsoft.com/office/drawing/2014/main" id="{DE2F7AD3-E3C8-58F1-A57A-02852A864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18" y="6251555"/>
            <a:ext cx="1371601" cy="521208"/>
          </a:xfrm>
          <a:prstGeom prst="rect">
            <a:avLst/>
          </a:prstGeom>
        </p:spPr>
      </p:pic>
    </p:spTree>
    <p:extLst>
      <p:ext uri="{BB962C8B-B14F-4D97-AF65-F5344CB8AC3E}">
        <p14:creationId xmlns:p14="http://schemas.microsoft.com/office/powerpoint/2010/main" val="410863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11107</TotalTime>
  <Words>1653</Words>
  <Application>Microsoft Office PowerPoint</Application>
  <PresentationFormat>Widescreen</PresentationFormat>
  <Paragraphs>172</Paragraphs>
  <Slides>17</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Aptos</vt:lpstr>
      <vt:lpstr>Arial</vt:lpstr>
      <vt:lpstr>Book Antiqua</vt:lpstr>
      <vt:lpstr>Bradley Hand ITC</vt:lpstr>
      <vt:lpstr>Calibri</vt:lpstr>
      <vt:lpstr>Calibri Light</vt:lpstr>
      <vt:lpstr>Franklin Gothic Book</vt:lpstr>
      <vt:lpstr>Symbol</vt:lpstr>
      <vt:lpstr>Wingdings</vt:lpstr>
      <vt:lpstr>Office Theme</vt:lpstr>
      <vt:lpstr>Sales Direction 16X9</vt:lpstr>
      <vt:lpstr>Office Theme</vt:lpstr>
      <vt:lpstr>PowerPoint Presentation</vt:lpstr>
      <vt:lpstr>PowerPoint Presentation</vt:lpstr>
      <vt:lpstr>PowerPoint Presentation</vt:lpstr>
      <vt:lpstr>PowerPoint Presentation</vt:lpstr>
      <vt:lpstr>PowerPoint Presentation</vt:lpstr>
      <vt:lpstr>PowerPoint Presentation</vt:lpstr>
      <vt:lpstr>Questions? </vt:lpstr>
      <vt:lpstr>Summary of Proposed Changes Titles II-Part A, III Part A &amp; VII-Part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 State Plan Revisions</dc:title>
  <dc:creator>Rob Salley</dc:creator>
  <cp:lastModifiedBy>Stowe, Kenneth, PED</cp:lastModifiedBy>
  <cp:revision>30</cp:revision>
  <dcterms:created xsi:type="dcterms:W3CDTF">2024-04-11T18:13:12Z</dcterms:created>
  <dcterms:modified xsi:type="dcterms:W3CDTF">2024-04-22T21:22:37Z</dcterms:modified>
</cp:coreProperties>
</file>