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9" r:id="rId6"/>
    <p:sldId id="261" r:id="rId7"/>
    <p:sldId id="317" r:id="rId8"/>
    <p:sldId id="318" r:id="rId9"/>
    <p:sldId id="262" r:id="rId10"/>
    <p:sldId id="322" r:id="rId11"/>
    <p:sldId id="305" r:id="rId12"/>
    <p:sldId id="321" r:id="rId13"/>
    <p:sldId id="323" r:id="rId14"/>
    <p:sldId id="268" r:id="rId15"/>
    <p:sldId id="320" r:id="rId16"/>
    <p:sldId id="319" r:id="rId17"/>
    <p:sldId id="269" r:id="rId18"/>
    <p:sldId id="270" r:id="rId19"/>
  </p:sldIdLst>
  <p:sldSz cx="12192000" cy="6858000"/>
  <p:notesSz cx="6858000" cy="9144000"/>
  <p:embeddedFontLst>
    <p:embeddedFont>
      <p:font typeface="Book Antiqua" panose="02040602050305030304" pitchFamily="18" charset="0"/>
      <p:regular r:id="rId21"/>
      <p:bold r:id="rId22"/>
      <p:italic r:id="rId23"/>
      <p:boldItalic r:id="rId24"/>
    </p:embeddedFont>
    <p:embeddedFont>
      <p:font typeface="Daytona Condensed Light" panose="020B0306030503040204" pitchFamily="34" charset="0"/>
      <p:regular r:id="rId25"/>
    </p:embeddedFont>
    <p:embeddedFont>
      <p:font typeface="Georgia" panose="020405020504050203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5"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3F4"/>
    <a:srgbClr val="3A3D4B"/>
    <a:srgbClr val="FFFFFF"/>
    <a:srgbClr val="048A81"/>
    <a:srgbClr val="CCE6E9"/>
    <a:srgbClr val="969890"/>
    <a:srgbClr val="CB9352"/>
    <a:srgbClr val="F7C167"/>
    <a:srgbClr val="C68243"/>
    <a:srgbClr val="A76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3FBD4-9F0A-4C76-8BBC-709C72853831}" v="1" dt="2024-05-21T22:51:55.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51" autoAdjust="0"/>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5" Type="http://customschemas.google.com/relationships/presentationmetadata" Target="metadata"/><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Total LEA's</c:v>
                </c:pt>
              </c:strCache>
            </c:strRef>
          </c:tx>
          <c:spPr>
            <a:solidFill>
              <a:schemeClr val="accent1"/>
            </a:solidFill>
            <a:ln>
              <a:noFill/>
            </a:ln>
            <a:effectLst/>
            <a:sp3d/>
          </c:spPr>
          <c:invertIfNegative val="0"/>
          <c:dLbls>
            <c:dLbl>
              <c:idx val="0"/>
              <c:layout>
                <c:manualLayout>
                  <c:x val="-3.4134201435060958E-3"/>
                  <c:y val="5.9399553764360104E-2"/>
                </c:manualLayout>
              </c:layout>
              <c:tx>
                <c:rich>
                  <a:bodyPr/>
                  <a:lstStyle/>
                  <a:p>
                    <a:fld id="{9C154DAC-3752-4B38-8C2C-B380BCBD0480}" type="VALUE">
                      <a:rPr lang="en-US">
                        <a:solidFill>
                          <a:schemeClr val="bg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18B-4963-ADCB-35134D9CA5BE}"/>
                </c:ext>
              </c:extLst>
            </c:dLbl>
            <c:dLbl>
              <c:idx val="1"/>
              <c:layout>
                <c:manualLayout>
                  <c:x val="-1.7067100717530479E-3"/>
                  <c:y val="0.16156678623905965"/>
                </c:manualLayout>
              </c:layout>
              <c:tx>
                <c:rich>
                  <a:bodyPr/>
                  <a:lstStyle/>
                  <a:p>
                    <a:fld id="{39C628AA-CDC6-492F-800B-C199D9A875E9}" type="VALUE">
                      <a:rPr lang="en-US">
                        <a:solidFill>
                          <a:schemeClr val="bg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18B-4963-ADCB-35134D9CA5BE}"/>
                </c:ext>
              </c:extLst>
            </c:dLbl>
            <c:dLbl>
              <c:idx val="2"/>
              <c:layout>
                <c:manualLayout>
                  <c:x val="0"/>
                  <c:y val="0.1663187505402085"/>
                </c:manualLayout>
              </c:layout>
              <c:tx>
                <c:rich>
                  <a:bodyPr/>
                  <a:lstStyle/>
                  <a:p>
                    <a:fld id="{EB3BD182-7928-4F68-B6FE-5725536D2505}" type="VALUE">
                      <a:rPr lang="en-US">
                        <a:solidFill>
                          <a:schemeClr val="bg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4C8-43CC-8755-5622BF3F642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Onsite</c:v>
                </c:pt>
                <c:pt idx="1">
                  <c:v>Desk</c:v>
                </c:pt>
                <c:pt idx="2">
                  <c:v>Self</c:v>
                </c:pt>
              </c:strCache>
            </c:strRef>
          </c:cat>
          <c:val>
            <c:numRef>
              <c:f>Sheet1!$B$2:$B$4</c:f>
              <c:numCache>
                <c:formatCode>General</c:formatCode>
                <c:ptCount val="3"/>
                <c:pt idx="0">
                  <c:v>11</c:v>
                </c:pt>
                <c:pt idx="1">
                  <c:v>55</c:v>
                </c:pt>
                <c:pt idx="2">
                  <c:v>87</c:v>
                </c:pt>
              </c:numCache>
            </c:numRef>
          </c:val>
          <c:extLst>
            <c:ext xmlns:c16="http://schemas.microsoft.com/office/drawing/2014/chart" uri="{C3380CC4-5D6E-409C-BE32-E72D297353CC}">
              <c16:uniqueId val="{00000000-218B-4963-ADCB-35134D9CA5BE}"/>
            </c:ext>
          </c:extLst>
        </c:ser>
        <c:dLbls>
          <c:showLegendKey val="0"/>
          <c:showVal val="0"/>
          <c:showCatName val="0"/>
          <c:showSerName val="0"/>
          <c:showPercent val="0"/>
          <c:showBubbleSize val="0"/>
        </c:dLbls>
        <c:gapWidth val="150"/>
        <c:shape val="box"/>
        <c:axId val="1118183760"/>
        <c:axId val="1118189520"/>
        <c:axId val="1079413040"/>
      </c:bar3DChart>
      <c:catAx>
        <c:axId val="1118183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118189520"/>
        <c:crosses val="autoZero"/>
        <c:auto val="1"/>
        <c:lblAlgn val="ctr"/>
        <c:lblOffset val="100"/>
        <c:noMultiLvlLbl val="0"/>
      </c:catAx>
      <c:valAx>
        <c:axId val="1118189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8183760"/>
        <c:crosses val="autoZero"/>
        <c:crossBetween val="between"/>
      </c:valAx>
      <c:serAx>
        <c:axId val="1079413040"/>
        <c:scaling>
          <c:orientation val="minMax"/>
        </c:scaling>
        <c:delete val="1"/>
        <c:axPos val="b"/>
        <c:majorTickMark val="none"/>
        <c:minorTickMark val="none"/>
        <c:tickLblPos val="nextTo"/>
        <c:crossAx val="1118189520"/>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trudy.cordova@ped.nm.gov" TargetMode="External"/><Relationship Id="rId7" Type="http://schemas.openxmlformats.org/officeDocument/2006/relationships/image" Target="../media/image11.png"/><Relationship Id="rId2" Type="http://schemas.openxmlformats.org/officeDocument/2006/relationships/hyperlink" Target="https://eui.ped.state.nm.us/sites/SpecialEdMon/default.aspx" TargetMode="External"/><Relationship Id="rId1" Type="http://schemas.openxmlformats.org/officeDocument/2006/relationships/hyperlink" Target="mailto:ria.gill@ped.nm.gov" TargetMode="External"/><Relationship Id="rId6" Type="http://schemas.openxmlformats.org/officeDocument/2006/relationships/image" Target="../media/image10.jpg"/><Relationship Id="rId5" Type="http://schemas.openxmlformats.org/officeDocument/2006/relationships/hyperlink" Target="mailto:jessica.Dinsmore@ped.nm.gov" TargetMode="External"/><Relationship Id="rId4" Type="http://schemas.openxmlformats.org/officeDocument/2006/relationships/hyperlink" Target="mailto:special.education@ped.nm.gov"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8" Type="http://schemas.openxmlformats.org/officeDocument/2006/relationships/hyperlink" Target="mailto:jessica.Dinsmore@ped.nm.gov" TargetMode="External"/><Relationship Id="rId3" Type="http://schemas.openxmlformats.org/officeDocument/2006/relationships/image" Target="../media/image11.png"/><Relationship Id="rId7" Type="http://schemas.openxmlformats.org/officeDocument/2006/relationships/hyperlink" Target="mailto:special.education@ped.nm.gov" TargetMode="External"/><Relationship Id="rId2" Type="http://schemas.openxmlformats.org/officeDocument/2006/relationships/hyperlink" Target="mailto:ria.gill@ped.nm.gov" TargetMode="External"/><Relationship Id="rId1" Type="http://schemas.openxmlformats.org/officeDocument/2006/relationships/image" Target="../media/image10.jpg"/><Relationship Id="rId6" Type="http://schemas.openxmlformats.org/officeDocument/2006/relationships/image" Target="../media/image12.png"/><Relationship Id="rId5" Type="http://schemas.openxmlformats.org/officeDocument/2006/relationships/hyperlink" Target="mailto:trudy.cordova@ped.nm.gov" TargetMode="External"/><Relationship Id="rId4" Type="http://schemas.openxmlformats.org/officeDocument/2006/relationships/hyperlink" Target="https://eui.ped.state.nm.us/sites/SpecialEdMon/default.asp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rPr>
            <a:t>Dr. Margaret Cage</a:t>
          </a:r>
        </a:p>
        <a:p>
          <a:r>
            <a:rPr lang="en-US" sz="1000">
              <a:solidFill>
                <a:schemeClr val="bg2"/>
              </a:solidFill>
            </a:rPr>
            <a:t>State Director,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rPr>
            <a:t>Dr. Tyre Jenkins</a:t>
          </a:r>
        </a:p>
        <a:p>
          <a:r>
            <a:rPr lang="en-US" sz="1000">
              <a:solidFill>
                <a:schemeClr val="bg2"/>
              </a:solidFill>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rPr>
            <a:t>Charlene Marcotte </a:t>
          </a:r>
        </a:p>
        <a:p>
          <a:r>
            <a:rPr lang="en-US" sz="1000">
              <a:solidFill>
                <a:schemeClr val="bg2"/>
              </a:solidFill>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r>
            <a:rPr lang="en-US" sz="1200" b="1">
              <a:solidFill>
                <a:schemeClr val="bg2"/>
              </a:solidFill>
            </a:rPr>
            <a:t>Ria Gill </a:t>
          </a:r>
        </a:p>
        <a:p>
          <a:r>
            <a:rPr lang="en-US" sz="1000">
              <a:solidFill>
                <a:schemeClr val="bg2"/>
              </a:solidFill>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rPr>
            <a:t>Lorenzo</a:t>
          </a:r>
          <a:r>
            <a:rPr lang="en-US" sz="1000" b="1">
              <a:solidFill>
                <a:schemeClr val="bg2"/>
              </a:solidFill>
            </a:rPr>
            <a:t> </a:t>
          </a:r>
          <a:r>
            <a:rPr lang="en-US" sz="1200" b="1">
              <a:solidFill>
                <a:schemeClr val="bg2"/>
              </a:solidFill>
            </a:rPr>
            <a:t>Dominguez</a:t>
          </a:r>
        </a:p>
        <a:p>
          <a:r>
            <a:rPr lang="en-US" sz="900">
              <a:solidFill>
                <a:schemeClr val="bg2"/>
              </a:solidFill>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2921" custLinFactNeighborY="10802"/>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21133"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538" custLinFactNeighborY="7670"/>
      <dgm:spPr>
        <a:blipFill>
          <a:blip xmlns:r="http://schemas.openxmlformats.org/officeDocument/2006/relationships" r:embed="rId5"/>
          <a:srcRect/>
          <a:stretch>
            <a:fillRect l="-37000" r="-37000"/>
          </a:stretch>
        </a:blipFill>
      </dgm:spPr>
    </dgm:pt>
    <dgm:pt modelId="{372A7C94-5FDE-445C-9AAC-3378700FCA9C}" type="pres">
      <dgm:prSet presAssocID="{81C27A94-6ED2-4846-9B88-4A757FDE7F0A}" presName="rect2" presStyleLbl="trBgShp" presStyleIdx="4" presStyleCnt="5" custScaleX="113938" custScaleY="121868" custLinFactY="60918" custLinFactNeighborX="3402"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916307-FBB6-4941-914D-E6746B278494}" type="doc">
      <dgm:prSet loTypeId="urn:microsoft.com/office/officeart/2005/8/layout/pList2" loCatId="list" qsTypeId="urn:microsoft.com/office/officeart/2005/8/quickstyle/simple1" qsCatId="simple" csTypeId="urn:microsoft.com/office/officeart/2005/8/colors/accent1_2" csCatId="accent1" phldr="1"/>
      <dgm:spPr/>
    </dgm:pt>
    <dgm:pt modelId="{D9B7962D-7164-4AE4-9B43-35289C08C005}">
      <dgm:prSet phldrT="[Text]" custT="1"/>
      <dgm:spPr>
        <a:solidFill>
          <a:srgbClr val="048A81"/>
        </a:solidFill>
      </dgm:spPr>
      <dgm:t>
        <a:bodyPr/>
        <a:lstStyle/>
        <a:p>
          <a:r>
            <a:rPr lang="en-US" sz="1800" dirty="0">
              <a:effectLst>
                <a:outerShdw blurRad="38100" dist="38100" dir="2700000" algn="tl">
                  <a:srgbClr val="000000">
                    <a:alpha val="43137"/>
                  </a:srgbClr>
                </a:outerShdw>
              </a:effectLst>
            </a:rPr>
            <a:t>Onsite Monitoring</a:t>
          </a:r>
        </a:p>
        <a:p>
          <a:endParaRPr lang="en-US" sz="1800" dirty="0">
            <a:effectLst>
              <a:outerShdw blurRad="38100" dist="38100" dir="2700000" algn="tl">
                <a:srgbClr val="000000">
                  <a:alpha val="43137"/>
                </a:srgbClr>
              </a:outerShdw>
            </a:effectLst>
          </a:endParaRPr>
        </a:p>
        <a:p>
          <a:r>
            <a:rPr lang="en-US" sz="1400" dirty="0">
              <a:effectLst>
                <a:outerShdw blurRad="38100" dist="38100" dir="2700000" algn="tl">
                  <a:srgbClr val="000000">
                    <a:alpha val="43137"/>
                  </a:srgbClr>
                </a:outerShdw>
              </a:effectLst>
            </a:rPr>
            <a:t>You will be notified prior to OSE arrival </a:t>
          </a:r>
        </a:p>
        <a:p>
          <a:endParaRPr lang="en-US" sz="1400" dirty="0">
            <a:effectLst>
              <a:outerShdw blurRad="38100" dist="38100" dir="2700000" algn="tl">
                <a:srgbClr val="000000">
                  <a:alpha val="43137"/>
                </a:srgbClr>
              </a:outerShdw>
            </a:effectLst>
          </a:endParaRPr>
        </a:p>
        <a:p>
          <a:r>
            <a:rPr lang="en-US" sz="1400" dirty="0">
              <a:effectLst>
                <a:outerShdw blurRad="38100" dist="38100" dir="2700000" algn="tl">
                  <a:srgbClr val="000000">
                    <a:alpha val="43137"/>
                  </a:srgbClr>
                </a:outerShdw>
              </a:effectLst>
            </a:rPr>
            <a:t>Staff Contact</a:t>
          </a:r>
        </a:p>
        <a:p>
          <a:r>
            <a:rPr lang="en-US" sz="1400" dirty="0">
              <a:effectLst>
                <a:outerShdw blurRad="38100" dist="38100" dir="2700000" algn="tl">
                  <a:srgbClr val="000000">
                    <a:alpha val="43137"/>
                  </a:srgbClr>
                </a:outerShdw>
              </a:effectLst>
            </a:rPr>
            <a:t>Ria Gill</a:t>
          </a:r>
        </a:p>
        <a:p>
          <a:r>
            <a:rPr lang="en-US" sz="1400" dirty="0">
              <a:effectLst>
                <a:outerShdw blurRad="38100" dist="38100" dir="2700000" algn="tl">
                  <a:srgbClr val="000000">
                    <a:alpha val="43137"/>
                  </a:srgbClr>
                </a:outerShdw>
              </a:effectLst>
              <a:hlinkClick xmlns:r="http://schemas.openxmlformats.org/officeDocument/2006/relationships" r:id="rId1"/>
            </a:rPr>
            <a:t>ria.gill@ped.nm.gov</a:t>
          </a:r>
          <a:endParaRPr lang="en-US" sz="1400" dirty="0">
            <a:effectLst>
              <a:outerShdw blurRad="38100" dist="38100" dir="2700000" algn="tl">
                <a:srgbClr val="000000">
                  <a:alpha val="43137"/>
                </a:srgbClr>
              </a:outerShdw>
            </a:effectLst>
          </a:endParaRPr>
        </a:p>
        <a:p>
          <a:endParaRPr lang="en-US" sz="1400" dirty="0">
            <a:effectLst>
              <a:outerShdw blurRad="38100" dist="38100" dir="2700000" algn="tl">
                <a:srgbClr val="000000">
                  <a:alpha val="43137"/>
                </a:srgbClr>
              </a:outerShdw>
            </a:effectLst>
          </a:endParaRPr>
        </a:p>
      </dgm:t>
    </dgm:pt>
    <dgm:pt modelId="{1F889124-4D32-4F72-9793-0568F2468A65}" type="parTrans" cxnId="{D49934D3-75CD-4A46-87D8-5774FD0237FF}">
      <dgm:prSet/>
      <dgm:spPr/>
      <dgm:t>
        <a:bodyPr/>
        <a:lstStyle/>
        <a:p>
          <a:endParaRPr lang="en-US"/>
        </a:p>
      </dgm:t>
    </dgm:pt>
    <dgm:pt modelId="{11901A17-779A-4DB6-9863-A736DF1266F8}" type="sibTrans" cxnId="{D49934D3-75CD-4A46-87D8-5774FD0237FF}">
      <dgm:prSet/>
      <dgm:spPr/>
      <dgm:t>
        <a:bodyPr/>
        <a:lstStyle/>
        <a:p>
          <a:endParaRPr lang="en-US"/>
        </a:p>
      </dgm:t>
    </dgm:pt>
    <dgm:pt modelId="{68473862-2FA3-41F5-9862-4C662B9E6F11}">
      <dgm:prSet phldrT="[Text]" custT="1"/>
      <dgm:spPr>
        <a:solidFill>
          <a:srgbClr val="048A81"/>
        </a:solidFill>
      </dgm:spPr>
      <dgm:t>
        <a:bodyPr/>
        <a:lstStyle/>
        <a:p>
          <a:r>
            <a:rPr lang="en-US" sz="1800" dirty="0">
              <a:effectLst>
                <a:outerShdw blurRad="38100" dist="38100" dir="2700000" algn="tl">
                  <a:srgbClr val="000000">
                    <a:alpha val="43137"/>
                  </a:srgbClr>
                </a:outerShdw>
              </a:effectLst>
            </a:rPr>
            <a:t>Desk Monitoring</a:t>
          </a:r>
        </a:p>
        <a:p>
          <a:r>
            <a:rPr lang="en-US" sz="1100" dirty="0"/>
            <a:t>Office of Special Education Monitoring site </a:t>
          </a:r>
          <a:r>
            <a:rPr lang="en-US" sz="1100" b="1" dirty="0">
              <a:hlinkClick xmlns:r="http://schemas.openxmlformats.org/officeDocument/2006/relationships" r:id="rId2"/>
            </a:rPr>
            <a:t>link</a:t>
          </a:r>
          <a:r>
            <a:rPr lang="en-US" sz="1100" dirty="0"/>
            <a:t> and navigate to your LEA folder. Upload students' Current IEP, IEP from one year prior and current evaluation to the same site.</a:t>
          </a:r>
        </a:p>
        <a:p>
          <a:endParaRPr lang="en-US" sz="1100" dirty="0">
            <a:effectLst>
              <a:outerShdw blurRad="38100" dist="38100" dir="2700000" algn="tl">
                <a:srgbClr val="000000">
                  <a:alpha val="43137"/>
                </a:srgbClr>
              </a:outerShdw>
            </a:effectLst>
          </a:endParaRPr>
        </a:p>
        <a:p>
          <a:r>
            <a:rPr lang="en-US" sz="1100" dirty="0">
              <a:effectLst>
                <a:outerShdw blurRad="38100" dist="38100" dir="2700000" algn="tl">
                  <a:srgbClr val="000000">
                    <a:alpha val="43137"/>
                  </a:srgbClr>
                </a:outerShdw>
              </a:effectLst>
            </a:rPr>
            <a:t>Staff Contact</a:t>
          </a:r>
        </a:p>
        <a:p>
          <a:r>
            <a:rPr lang="en-US" sz="1100" dirty="0">
              <a:effectLst>
                <a:outerShdw blurRad="38100" dist="38100" dir="2700000" algn="tl">
                  <a:srgbClr val="000000">
                    <a:alpha val="43137"/>
                  </a:srgbClr>
                </a:outerShdw>
              </a:effectLst>
            </a:rPr>
            <a:t>Trudy Cordova</a:t>
          </a:r>
        </a:p>
        <a:p>
          <a:r>
            <a:rPr lang="en-US" sz="1100" dirty="0">
              <a:effectLst>
                <a:outerShdw blurRad="38100" dist="38100" dir="2700000" algn="tl">
                  <a:srgbClr val="000000">
                    <a:alpha val="43137"/>
                  </a:srgbClr>
                </a:outerShdw>
              </a:effectLst>
              <a:hlinkClick xmlns:r="http://schemas.openxmlformats.org/officeDocument/2006/relationships" r:id="rId3"/>
            </a:rPr>
            <a:t>trudy.cordova@ped.nm.gov</a:t>
          </a:r>
          <a:r>
            <a:rPr lang="en-US" sz="1100" dirty="0">
              <a:effectLst>
                <a:outerShdw blurRad="38100" dist="38100" dir="2700000" algn="tl">
                  <a:srgbClr val="000000">
                    <a:alpha val="43137"/>
                  </a:srgbClr>
                </a:outerShdw>
              </a:effectLst>
            </a:rPr>
            <a:t> </a:t>
          </a:r>
        </a:p>
      </dgm:t>
    </dgm:pt>
    <dgm:pt modelId="{B8B846FB-2E59-4728-A895-F9437F7C1586}" type="parTrans" cxnId="{EDCA2834-6134-4A11-85D5-CFDAB63DE947}">
      <dgm:prSet/>
      <dgm:spPr/>
      <dgm:t>
        <a:bodyPr/>
        <a:lstStyle/>
        <a:p>
          <a:endParaRPr lang="en-US"/>
        </a:p>
      </dgm:t>
    </dgm:pt>
    <dgm:pt modelId="{C73856B4-1440-4C9A-97BD-7BB9BEE87F13}" type="sibTrans" cxnId="{EDCA2834-6134-4A11-85D5-CFDAB63DE947}">
      <dgm:prSet/>
      <dgm:spPr/>
      <dgm:t>
        <a:bodyPr/>
        <a:lstStyle/>
        <a:p>
          <a:endParaRPr lang="en-US"/>
        </a:p>
      </dgm:t>
    </dgm:pt>
    <dgm:pt modelId="{B32789DB-16E6-408D-887B-1BB3DA933262}">
      <dgm:prSet phldrT="[Text]" custT="1"/>
      <dgm:spPr>
        <a:solidFill>
          <a:srgbClr val="048A81"/>
        </a:solidFill>
      </dgm:spPr>
      <dgm:t>
        <a:bodyPr/>
        <a:lstStyle/>
        <a:p>
          <a:r>
            <a:rPr lang="en-US" sz="1800" dirty="0">
              <a:effectLst>
                <a:outerShdw blurRad="38100" dist="38100" dir="2700000" algn="tl">
                  <a:srgbClr val="000000">
                    <a:alpha val="43137"/>
                  </a:srgbClr>
                </a:outerShdw>
              </a:effectLst>
            </a:rPr>
            <a:t>Self Monitoring</a:t>
          </a:r>
        </a:p>
        <a:p>
          <a:r>
            <a:rPr lang="en-US" sz="1100" dirty="0"/>
            <a:t>NMPED/OSE Self-assessment excel document and monitoring tool guidance document provided to conduct comprehensive reviews. Email to </a:t>
          </a:r>
          <a:r>
            <a:rPr lang="en-US" sz="1100" dirty="0">
              <a:hlinkClick xmlns:r="http://schemas.openxmlformats.org/officeDocument/2006/relationships" r:id="rId4"/>
            </a:rPr>
            <a:t>special.education@ped.nm.gov</a:t>
          </a:r>
          <a:endParaRPr lang="en-US" sz="1100" dirty="0"/>
        </a:p>
        <a:p>
          <a:endParaRPr lang="en-US" sz="1100" dirty="0">
            <a:effectLst>
              <a:outerShdw blurRad="38100" dist="38100" dir="2700000" algn="tl">
                <a:srgbClr val="000000">
                  <a:alpha val="43137"/>
                </a:srgbClr>
              </a:outerShdw>
            </a:effectLst>
          </a:endParaRPr>
        </a:p>
        <a:p>
          <a:r>
            <a:rPr lang="en-US" sz="1400" dirty="0">
              <a:effectLst>
                <a:outerShdw blurRad="38100" dist="38100" dir="2700000" algn="tl">
                  <a:srgbClr val="000000">
                    <a:alpha val="43137"/>
                  </a:srgbClr>
                </a:outerShdw>
              </a:effectLst>
            </a:rPr>
            <a:t>Staff Contact</a:t>
          </a:r>
        </a:p>
        <a:p>
          <a:r>
            <a:rPr lang="en-US" sz="1400" dirty="0">
              <a:effectLst>
                <a:outerShdw blurRad="38100" dist="38100" dir="2700000" algn="tl">
                  <a:srgbClr val="000000">
                    <a:alpha val="43137"/>
                  </a:srgbClr>
                </a:outerShdw>
              </a:effectLst>
            </a:rPr>
            <a:t>Jessica Dinsmore</a:t>
          </a:r>
        </a:p>
        <a:p>
          <a:r>
            <a:rPr lang="en-US" sz="1200" dirty="0">
              <a:effectLst>
                <a:outerShdw blurRad="38100" dist="38100" dir="2700000" algn="tl">
                  <a:srgbClr val="000000">
                    <a:alpha val="43137"/>
                  </a:srgbClr>
                </a:outerShdw>
              </a:effectLst>
              <a:hlinkClick xmlns:r="http://schemas.openxmlformats.org/officeDocument/2006/relationships" r:id="rId5"/>
            </a:rPr>
            <a:t>jessica.dinsmore@ped.nm.gov</a:t>
          </a:r>
          <a:r>
            <a:rPr lang="en-US" sz="1200" dirty="0">
              <a:effectLst>
                <a:outerShdw blurRad="38100" dist="38100" dir="2700000" algn="tl">
                  <a:srgbClr val="000000">
                    <a:alpha val="43137"/>
                  </a:srgbClr>
                </a:outerShdw>
              </a:effectLst>
            </a:rPr>
            <a:t> </a:t>
          </a:r>
        </a:p>
        <a:p>
          <a:endParaRPr lang="en-US" sz="1800" dirty="0">
            <a:effectLst>
              <a:outerShdw blurRad="38100" dist="38100" dir="2700000" algn="tl">
                <a:srgbClr val="000000">
                  <a:alpha val="43137"/>
                </a:srgbClr>
              </a:outerShdw>
            </a:effectLst>
          </a:endParaRPr>
        </a:p>
      </dgm:t>
    </dgm:pt>
    <dgm:pt modelId="{6601DCED-BDCA-4F22-9A3C-B8AEA32AB583}" type="parTrans" cxnId="{321077FF-3454-4A57-8A9F-4E457FF735BE}">
      <dgm:prSet/>
      <dgm:spPr/>
      <dgm:t>
        <a:bodyPr/>
        <a:lstStyle/>
        <a:p>
          <a:endParaRPr lang="en-US"/>
        </a:p>
      </dgm:t>
    </dgm:pt>
    <dgm:pt modelId="{72E2A09C-2BF4-4909-95BD-B1CAD188DB90}" type="sibTrans" cxnId="{321077FF-3454-4A57-8A9F-4E457FF735BE}">
      <dgm:prSet/>
      <dgm:spPr/>
      <dgm:t>
        <a:bodyPr/>
        <a:lstStyle/>
        <a:p>
          <a:endParaRPr lang="en-US"/>
        </a:p>
      </dgm:t>
    </dgm:pt>
    <dgm:pt modelId="{58FAB73D-A936-4142-9FA8-6CC84763891D}" type="pres">
      <dgm:prSet presAssocID="{00916307-FBB6-4941-914D-E6746B278494}" presName="Name0" presStyleCnt="0">
        <dgm:presLayoutVars>
          <dgm:dir/>
          <dgm:resizeHandles val="exact"/>
        </dgm:presLayoutVars>
      </dgm:prSet>
      <dgm:spPr/>
    </dgm:pt>
    <dgm:pt modelId="{6B07A2CA-894A-402D-97F9-A3C1F87E63A6}" type="pres">
      <dgm:prSet presAssocID="{00916307-FBB6-4941-914D-E6746B278494}" presName="bkgdShp" presStyleLbl="alignAccFollowNode1" presStyleIdx="0" presStyleCnt="1" custLinFactNeighborY="10320"/>
      <dgm:spPr>
        <a:solidFill>
          <a:srgbClr val="048A81"/>
        </a:solidFill>
      </dgm:spPr>
    </dgm:pt>
    <dgm:pt modelId="{42EB4F35-5415-4D37-A916-980AC47A3CEA}" type="pres">
      <dgm:prSet presAssocID="{00916307-FBB6-4941-914D-E6746B278494}" presName="linComp" presStyleCnt="0"/>
      <dgm:spPr/>
    </dgm:pt>
    <dgm:pt modelId="{06AEDCEC-19F8-464C-95BE-43A05B974ACE}" type="pres">
      <dgm:prSet presAssocID="{D9B7962D-7164-4AE4-9B43-35289C08C005}" presName="compNode" presStyleCnt="0"/>
      <dgm:spPr/>
    </dgm:pt>
    <dgm:pt modelId="{B7870CC3-F04A-4D95-96F1-267ED5B58D35}" type="pres">
      <dgm:prSet presAssocID="{D9B7962D-7164-4AE4-9B43-35289C08C005}" presName="node" presStyleLbl="node1" presStyleIdx="0" presStyleCnt="3">
        <dgm:presLayoutVars>
          <dgm:bulletEnabled val="1"/>
        </dgm:presLayoutVars>
      </dgm:prSet>
      <dgm:spPr/>
    </dgm:pt>
    <dgm:pt modelId="{E368B79D-A01B-41D8-9D0F-EA197A4B7B48}" type="pres">
      <dgm:prSet presAssocID="{D9B7962D-7164-4AE4-9B43-35289C08C005}" presName="invisiNode" presStyleLbl="node1" presStyleIdx="0" presStyleCnt="3"/>
      <dgm:spPr/>
    </dgm:pt>
    <dgm:pt modelId="{E5070DB5-8368-418C-81CB-2C8EE6CD20BB}" type="pres">
      <dgm:prSet presAssocID="{D9B7962D-7164-4AE4-9B43-35289C08C005}" presName="imagNode" presStyleLbl="fgImgPlace1" presStyleIdx="0" presStyleCnt="3" custScaleX="81608"/>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pt>
    <dgm:pt modelId="{EFE17061-C68F-4F57-ADDF-97CB01F28EB4}" type="pres">
      <dgm:prSet presAssocID="{11901A17-779A-4DB6-9863-A736DF1266F8}" presName="sibTrans" presStyleLbl="sibTrans2D1" presStyleIdx="0" presStyleCnt="0"/>
      <dgm:spPr/>
    </dgm:pt>
    <dgm:pt modelId="{4377D3AF-0599-4A7C-87A7-453EDE2809C3}" type="pres">
      <dgm:prSet presAssocID="{68473862-2FA3-41F5-9862-4C662B9E6F11}" presName="compNode" presStyleCnt="0"/>
      <dgm:spPr/>
    </dgm:pt>
    <dgm:pt modelId="{BC6617AE-3380-4F96-A07A-71A70996D001}" type="pres">
      <dgm:prSet presAssocID="{68473862-2FA3-41F5-9862-4C662B9E6F11}" presName="node" presStyleLbl="node1" presStyleIdx="1" presStyleCnt="3">
        <dgm:presLayoutVars>
          <dgm:bulletEnabled val="1"/>
        </dgm:presLayoutVars>
      </dgm:prSet>
      <dgm:spPr/>
    </dgm:pt>
    <dgm:pt modelId="{534C178F-7DB2-4DED-92E0-E011B1EC471B}" type="pres">
      <dgm:prSet presAssocID="{68473862-2FA3-41F5-9862-4C662B9E6F11}" presName="invisiNode" presStyleLbl="node1" presStyleIdx="1" presStyleCnt="3"/>
      <dgm:spPr/>
    </dgm:pt>
    <dgm:pt modelId="{A33D3B73-8311-4193-994D-6BEC7DA839B0}" type="pres">
      <dgm:prSet presAssocID="{68473862-2FA3-41F5-9862-4C662B9E6F11}" presName="imagNode" presStyleLbl="fgImgPlace1" presStyleIdx="1" presStyleCnt="3" custScaleX="84772"/>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pt>
    <dgm:pt modelId="{EA1EFDEC-1740-4B45-94DA-C7A8776F7DEC}" type="pres">
      <dgm:prSet presAssocID="{C73856B4-1440-4C9A-97BD-7BB9BEE87F13}" presName="sibTrans" presStyleLbl="sibTrans2D1" presStyleIdx="0" presStyleCnt="0"/>
      <dgm:spPr/>
    </dgm:pt>
    <dgm:pt modelId="{18EC417C-F40A-4DCA-9260-5D4938C69220}" type="pres">
      <dgm:prSet presAssocID="{B32789DB-16E6-408D-887B-1BB3DA933262}" presName="compNode" presStyleCnt="0"/>
      <dgm:spPr/>
    </dgm:pt>
    <dgm:pt modelId="{0379A377-69AC-4D46-BA00-8BAD5372A631}" type="pres">
      <dgm:prSet presAssocID="{B32789DB-16E6-408D-887B-1BB3DA933262}" presName="node" presStyleLbl="node1" presStyleIdx="2" presStyleCnt="3">
        <dgm:presLayoutVars>
          <dgm:bulletEnabled val="1"/>
        </dgm:presLayoutVars>
      </dgm:prSet>
      <dgm:spPr/>
    </dgm:pt>
    <dgm:pt modelId="{1A517E8F-DA2F-4871-89BD-3B6881D0CAA0}" type="pres">
      <dgm:prSet presAssocID="{B32789DB-16E6-408D-887B-1BB3DA933262}" presName="invisiNode" presStyleLbl="node1" presStyleIdx="2" presStyleCnt="3"/>
      <dgm:spPr/>
    </dgm:pt>
    <dgm:pt modelId="{BBFF9C33-257C-4D31-B041-9731DC192612}" type="pres">
      <dgm:prSet presAssocID="{B32789DB-16E6-408D-887B-1BB3DA933262}" presName="imagNode" presStyleLbl="fgImgPlace1" presStyleIdx="2" presStyleCnt="3" custScaleX="81432" custScaleY="101111"/>
      <dgm:spPr>
        <a:blipFill>
          <a:blip xmlns:r="http://schemas.openxmlformats.org/officeDocument/2006/relationships" r:embed="rId8">
            <a:extLst>
              <a:ext uri="{28A0092B-C50C-407E-A947-70E740481C1C}">
                <a14:useLocalDpi xmlns:a14="http://schemas.microsoft.com/office/drawing/2010/main" val="0"/>
              </a:ext>
            </a:extLst>
          </a:blip>
          <a:srcRect/>
          <a:stretch>
            <a:fillRect l="-16000" r="-16000"/>
          </a:stretch>
        </a:blipFill>
      </dgm:spPr>
    </dgm:pt>
  </dgm:ptLst>
  <dgm:cxnLst>
    <dgm:cxn modelId="{2513C30F-BE0A-4744-94D8-8070F2347E1F}" type="presOf" srcId="{C73856B4-1440-4C9A-97BD-7BB9BEE87F13}" destId="{EA1EFDEC-1740-4B45-94DA-C7A8776F7DEC}" srcOrd="0" destOrd="0" presId="urn:microsoft.com/office/officeart/2005/8/layout/pList2"/>
    <dgm:cxn modelId="{7E0EEC14-4CC1-4F5B-9589-9FF14987F87A}" type="presOf" srcId="{B32789DB-16E6-408D-887B-1BB3DA933262}" destId="{0379A377-69AC-4D46-BA00-8BAD5372A631}" srcOrd="0" destOrd="0" presId="urn:microsoft.com/office/officeart/2005/8/layout/pList2"/>
    <dgm:cxn modelId="{6A5C9A2E-42B6-4947-AC1D-62B42032E9C0}" type="presOf" srcId="{D9B7962D-7164-4AE4-9B43-35289C08C005}" destId="{B7870CC3-F04A-4D95-96F1-267ED5B58D35}" srcOrd="0" destOrd="0" presId="urn:microsoft.com/office/officeart/2005/8/layout/pList2"/>
    <dgm:cxn modelId="{EDCA2834-6134-4A11-85D5-CFDAB63DE947}" srcId="{00916307-FBB6-4941-914D-E6746B278494}" destId="{68473862-2FA3-41F5-9862-4C662B9E6F11}" srcOrd="1" destOrd="0" parTransId="{B8B846FB-2E59-4728-A895-F9437F7C1586}" sibTransId="{C73856B4-1440-4C9A-97BD-7BB9BEE87F13}"/>
    <dgm:cxn modelId="{C1D90256-35FF-4C98-8432-E50F8550A13D}" type="presOf" srcId="{00916307-FBB6-4941-914D-E6746B278494}" destId="{58FAB73D-A936-4142-9FA8-6CC84763891D}" srcOrd="0" destOrd="0" presId="urn:microsoft.com/office/officeart/2005/8/layout/pList2"/>
    <dgm:cxn modelId="{C9FF85B2-902E-405F-B537-64CE9BE2684D}" type="presOf" srcId="{68473862-2FA3-41F5-9862-4C662B9E6F11}" destId="{BC6617AE-3380-4F96-A07A-71A70996D001}" srcOrd="0" destOrd="0" presId="urn:microsoft.com/office/officeart/2005/8/layout/pList2"/>
    <dgm:cxn modelId="{D49934D3-75CD-4A46-87D8-5774FD0237FF}" srcId="{00916307-FBB6-4941-914D-E6746B278494}" destId="{D9B7962D-7164-4AE4-9B43-35289C08C005}" srcOrd="0" destOrd="0" parTransId="{1F889124-4D32-4F72-9793-0568F2468A65}" sibTransId="{11901A17-779A-4DB6-9863-A736DF1266F8}"/>
    <dgm:cxn modelId="{87F495DD-F86A-449D-985F-EDC07BFA62A2}" type="presOf" srcId="{11901A17-779A-4DB6-9863-A736DF1266F8}" destId="{EFE17061-C68F-4F57-ADDF-97CB01F28EB4}" srcOrd="0" destOrd="0" presId="urn:microsoft.com/office/officeart/2005/8/layout/pList2"/>
    <dgm:cxn modelId="{321077FF-3454-4A57-8A9F-4E457FF735BE}" srcId="{00916307-FBB6-4941-914D-E6746B278494}" destId="{B32789DB-16E6-408D-887B-1BB3DA933262}" srcOrd="2" destOrd="0" parTransId="{6601DCED-BDCA-4F22-9A3C-B8AEA32AB583}" sibTransId="{72E2A09C-2BF4-4909-95BD-B1CAD188DB90}"/>
    <dgm:cxn modelId="{25A585E3-B9D9-4C64-AC7D-12260AA79283}" type="presParOf" srcId="{58FAB73D-A936-4142-9FA8-6CC84763891D}" destId="{6B07A2CA-894A-402D-97F9-A3C1F87E63A6}" srcOrd="0" destOrd="0" presId="urn:microsoft.com/office/officeart/2005/8/layout/pList2"/>
    <dgm:cxn modelId="{E0B5F542-9811-4323-B512-EE7C1E965A10}" type="presParOf" srcId="{58FAB73D-A936-4142-9FA8-6CC84763891D}" destId="{42EB4F35-5415-4D37-A916-980AC47A3CEA}" srcOrd="1" destOrd="0" presId="urn:microsoft.com/office/officeart/2005/8/layout/pList2"/>
    <dgm:cxn modelId="{E5A14422-9608-4067-84B9-575B1EB2EC6C}" type="presParOf" srcId="{42EB4F35-5415-4D37-A916-980AC47A3CEA}" destId="{06AEDCEC-19F8-464C-95BE-43A05B974ACE}" srcOrd="0" destOrd="0" presId="urn:microsoft.com/office/officeart/2005/8/layout/pList2"/>
    <dgm:cxn modelId="{0C164308-9618-4D8F-BBDE-4DD84022272D}" type="presParOf" srcId="{06AEDCEC-19F8-464C-95BE-43A05B974ACE}" destId="{B7870CC3-F04A-4D95-96F1-267ED5B58D35}" srcOrd="0" destOrd="0" presId="urn:microsoft.com/office/officeart/2005/8/layout/pList2"/>
    <dgm:cxn modelId="{BF12FF41-CB46-4B04-8F38-C90D00857229}" type="presParOf" srcId="{06AEDCEC-19F8-464C-95BE-43A05B974ACE}" destId="{E368B79D-A01B-41D8-9D0F-EA197A4B7B48}" srcOrd="1" destOrd="0" presId="urn:microsoft.com/office/officeart/2005/8/layout/pList2"/>
    <dgm:cxn modelId="{1D62C76C-3510-47A4-8DF4-4706282337DB}" type="presParOf" srcId="{06AEDCEC-19F8-464C-95BE-43A05B974ACE}" destId="{E5070DB5-8368-418C-81CB-2C8EE6CD20BB}" srcOrd="2" destOrd="0" presId="urn:microsoft.com/office/officeart/2005/8/layout/pList2"/>
    <dgm:cxn modelId="{B2890411-3C54-4099-9604-3E691B5949AB}" type="presParOf" srcId="{42EB4F35-5415-4D37-A916-980AC47A3CEA}" destId="{EFE17061-C68F-4F57-ADDF-97CB01F28EB4}" srcOrd="1" destOrd="0" presId="urn:microsoft.com/office/officeart/2005/8/layout/pList2"/>
    <dgm:cxn modelId="{3044C0C0-CEE9-4941-A163-001A8013A068}" type="presParOf" srcId="{42EB4F35-5415-4D37-A916-980AC47A3CEA}" destId="{4377D3AF-0599-4A7C-87A7-453EDE2809C3}" srcOrd="2" destOrd="0" presId="urn:microsoft.com/office/officeart/2005/8/layout/pList2"/>
    <dgm:cxn modelId="{02B2C4CE-665F-429B-8A3B-DBE2D0E7466D}" type="presParOf" srcId="{4377D3AF-0599-4A7C-87A7-453EDE2809C3}" destId="{BC6617AE-3380-4F96-A07A-71A70996D001}" srcOrd="0" destOrd="0" presId="urn:microsoft.com/office/officeart/2005/8/layout/pList2"/>
    <dgm:cxn modelId="{8BA68C3F-B5AC-4053-BA40-D581ADE529D3}" type="presParOf" srcId="{4377D3AF-0599-4A7C-87A7-453EDE2809C3}" destId="{534C178F-7DB2-4DED-92E0-E011B1EC471B}" srcOrd="1" destOrd="0" presId="urn:microsoft.com/office/officeart/2005/8/layout/pList2"/>
    <dgm:cxn modelId="{CEBBDA10-488D-4420-93BF-69829360A776}" type="presParOf" srcId="{4377D3AF-0599-4A7C-87A7-453EDE2809C3}" destId="{A33D3B73-8311-4193-994D-6BEC7DA839B0}" srcOrd="2" destOrd="0" presId="urn:microsoft.com/office/officeart/2005/8/layout/pList2"/>
    <dgm:cxn modelId="{998B4311-F17E-4F7E-A164-937ACDCD48FC}" type="presParOf" srcId="{42EB4F35-5415-4D37-A916-980AC47A3CEA}" destId="{EA1EFDEC-1740-4B45-94DA-C7A8776F7DEC}" srcOrd="3" destOrd="0" presId="urn:microsoft.com/office/officeart/2005/8/layout/pList2"/>
    <dgm:cxn modelId="{799B50A8-3C5F-49DD-9EB9-F4C9A1D3D7B0}" type="presParOf" srcId="{42EB4F35-5415-4D37-A916-980AC47A3CEA}" destId="{18EC417C-F40A-4DCA-9260-5D4938C69220}" srcOrd="4" destOrd="0" presId="urn:microsoft.com/office/officeart/2005/8/layout/pList2"/>
    <dgm:cxn modelId="{028EBB64-E6E3-4576-953E-AB75C78E91F2}" type="presParOf" srcId="{18EC417C-F40A-4DCA-9260-5D4938C69220}" destId="{0379A377-69AC-4D46-BA00-8BAD5372A631}" srcOrd="0" destOrd="0" presId="urn:microsoft.com/office/officeart/2005/8/layout/pList2"/>
    <dgm:cxn modelId="{468188B7-3DC9-40F1-9006-2622C7703D4F}" type="presParOf" srcId="{18EC417C-F40A-4DCA-9260-5D4938C69220}" destId="{1A517E8F-DA2F-4871-89BD-3B6881D0CAA0}" srcOrd="1" destOrd="0" presId="urn:microsoft.com/office/officeart/2005/8/layout/pList2"/>
    <dgm:cxn modelId="{A4BB3C7D-3878-46D8-A446-D3B246DFD955}" type="presParOf" srcId="{18EC417C-F40A-4DCA-9260-5D4938C69220}" destId="{BBFF9C33-257C-4D31-B041-9731DC19261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CAC2CB-0E59-4218-A064-A8A3AD9E45CA}" type="doc">
      <dgm:prSet loTypeId="urn:microsoft.com/office/officeart/2005/8/layout/StepDownProcess" loCatId="process" qsTypeId="urn:microsoft.com/office/officeart/2005/8/quickstyle/simple1" qsCatId="simple" csTypeId="urn:microsoft.com/office/officeart/2005/8/colors/accent1_4" csCatId="accent1" phldr="1"/>
      <dgm:spPr/>
      <dgm:t>
        <a:bodyPr/>
        <a:lstStyle/>
        <a:p>
          <a:endParaRPr lang="en-US"/>
        </a:p>
      </dgm:t>
    </dgm:pt>
    <dgm:pt modelId="{C21A2797-B5CB-4996-86EF-60316FD27C43}">
      <dgm:prSet phldrT="[Text]"/>
      <dgm:spPr/>
      <dgm:t>
        <a:bodyPr/>
        <a:lstStyle/>
        <a:p>
          <a:r>
            <a:rPr lang="en-US" dirty="0"/>
            <a:t>Phase 1</a:t>
          </a:r>
        </a:p>
      </dgm:t>
    </dgm:pt>
    <dgm:pt modelId="{7039ACFE-D80B-4F2D-A3A1-F6FAA7046D79}" type="parTrans" cxnId="{7401783D-63C5-4DFB-8BDB-37BFF2E8B2FF}">
      <dgm:prSet/>
      <dgm:spPr/>
      <dgm:t>
        <a:bodyPr/>
        <a:lstStyle/>
        <a:p>
          <a:endParaRPr lang="en-US"/>
        </a:p>
      </dgm:t>
    </dgm:pt>
    <dgm:pt modelId="{2B124EAE-E0F4-4145-BB26-D6EE345938BD}" type="sibTrans" cxnId="{7401783D-63C5-4DFB-8BDB-37BFF2E8B2FF}">
      <dgm:prSet/>
      <dgm:spPr/>
      <dgm:t>
        <a:bodyPr/>
        <a:lstStyle/>
        <a:p>
          <a:endParaRPr lang="en-US"/>
        </a:p>
      </dgm:t>
    </dgm:pt>
    <dgm:pt modelId="{AC925ADA-D73D-4425-A39F-4D3D83A03858}">
      <dgm:prSet phldrT="[Text]"/>
      <dgm:spPr/>
      <dgm:t>
        <a:bodyPr/>
        <a:lstStyle/>
        <a:p>
          <a:r>
            <a:rPr lang="en-US" dirty="0"/>
            <a:t>Phase 2</a:t>
          </a:r>
        </a:p>
      </dgm:t>
    </dgm:pt>
    <dgm:pt modelId="{FFCCD957-3F57-434B-99F4-5F8F7A06F23A}" type="parTrans" cxnId="{572A11A5-51CA-45EB-99C6-62F852F403E1}">
      <dgm:prSet/>
      <dgm:spPr/>
      <dgm:t>
        <a:bodyPr/>
        <a:lstStyle/>
        <a:p>
          <a:endParaRPr lang="en-US"/>
        </a:p>
      </dgm:t>
    </dgm:pt>
    <dgm:pt modelId="{89CB6768-D8F5-4329-98C2-AB466D498B78}" type="sibTrans" cxnId="{572A11A5-51CA-45EB-99C6-62F852F403E1}">
      <dgm:prSet/>
      <dgm:spPr/>
      <dgm:t>
        <a:bodyPr/>
        <a:lstStyle/>
        <a:p>
          <a:endParaRPr lang="en-US"/>
        </a:p>
      </dgm:t>
    </dgm:pt>
    <dgm:pt modelId="{90A35F77-9D76-4580-B9F1-5CEA7C3BC817}">
      <dgm:prSet phldrT="[Text]"/>
      <dgm:spPr/>
      <dgm:t>
        <a:bodyPr/>
        <a:lstStyle/>
        <a:p>
          <a:r>
            <a:rPr lang="en-US" dirty="0"/>
            <a:t>Phase 3</a:t>
          </a:r>
        </a:p>
      </dgm:t>
    </dgm:pt>
    <dgm:pt modelId="{8997CF27-3336-47C7-9E2F-A78463FEAD79}" type="parTrans" cxnId="{5CE4BDCC-268C-4241-BCCB-F5EB06EEB050}">
      <dgm:prSet/>
      <dgm:spPr/>
      <dgm:t>
        <a:bodyPr/>
        <a:lstStyle/>
        <a:p>
          <a:endParaRPr lang="en-US"/>
        </a:p>
      </dgm:t>
    </dgm:pt>
    <dgm:pt modelId="{51F047A6-7A7F-4925-9B2E-23750B7269B6}" type="sibTrans" cxnId="{5CE4BDCC-268C-4241-BCCB-F5EB06EEB050}">
      <dgm:prSet/>
      <dgm:spPr/>
      <dgm:t>
        <a:bodyPr/>
        <a:lstStyle/>
        <a:p>
          <a:endParaRPr lang="en-US"/>
        </a:p>
      </dgm:t>
    </dgm:pt>
    <dgm:pt modelId="{8A8E38D6-8C29-4CD9-982D-DAAF96A0916B}" type="pres">
      <dgm:prSet presAssocID="{EECAC2CB-0E59-4218-A064-A8A3AD9E45CA}" presName="rootnode" presStyleCnt="0">
        <dgm:presLayoutVars>
          <dgm:chMax/>
          <dgm:chPref/>
          <dgm:dir/>
          <dgm:animLvl val="lvl"/>
        </dgm:presLayoutVars>
      </dgm:prSet>
      <dgm:spPr/>
    </dgm:pt>
    <dgm:pt modelId="{B52574E9-0995-437F-AB8D-70F7A029B622}" type="pres">
      <dgm:prSet presAssocID="{C21A2797-B5CB-4996-86EF-60316FD27C43}" presName="composite" presStyleCnt="0"/>
      <dgm:spPr/>
    </dgm:pt>
    <dgm:pt modelId="{EDE3379C-DFBD-46A9-94BA-8078A3B6C72E}" type="pres">
      <dgm:prSet presAssocID="{C21A2797-B5CB-4996-86EF-60316FD27C43}" presName="bentUpArrow1" presStyleLbl="alignImgPlace1" presStyleIdx="0" presStyleCnt="2"/>
      <dgm:spPr/>
    </dgm:pt>
    <dgm:pt modelId="{3490DA5F-95F1-44C9-AC8B-359B29CB1441}" type="pres">
      <dgm:prSet presAssocID="{C21A2797-B5CB-4996-86EF-60316FD27C43}" presName="ParentText" presStyleLbl="node1" presStyleIdx="0" presStyleCnt="3">
        <dgm:presLayoutVars>
          <dgm:chMax val="1"/>
          <dgm:chPref val="1"/>
          <dgm:bulletEnabled val="1"/>
        </dgm:presLayoutVars>
      </dgm:prSet>
      <dgm:spPr/>
    </dgm:pt>
    <dgm:pt modelId="{909DA989-3B1D-4093-A03A-B1F1A09F5E0C}" type="pres">
      <dgm:prSet presAssocID="{C21A2797-B5CB-4996-86EF-60316FD27C43}" presName="ChildText" presStyleLbl="revTx" presStyleIdx="0" presStyleCnt="2">
        <dgm:presLayoutVars>
          <dgm:chMax val="0"/>
          <dgm:chPref val="0"/>
          <dgm:bulletEnabled val="1"/>
        </dgm:presLayoutVars>
      </dgm:prSet>
      <dgm:spPr/>
    </dgm:pt>
    <dgm:pt modelId="{28575FDD-4A17-42E1-8D17-C95EF96CA0C9}" type="pres">
      <dgm:prSet presAssocID="{2B124EAE-E0F4-4145-BB26-D6EE345938BD}" presName="sibTrans" presStyleCnt="0"/>
      <dgm:spPr/>
    </dgm:pt>
    <dgm:pt modelId="{EDBC17A8-6861-493D-9A61-3AC6052C397C}" type="pres">
      <dgm:prSet presAssocID="{AC925ADA-D73D-4425-A39F-4D3D83A03858}" presName="composite" presStyleCnt="0"/>
      <dgm:spPr/>
    </dgm:pt>
    <dgm:pt modelId="{31F3BE97-58EC-4DDB-95D5-5C9C2EA88C43}" type="pres">
      <dgm:prSet presAssocID="{AC925ADA-D73D-4425-A39F-4D3D83A03858}" presName="bentUpArrow1" presStyleLbl="alignImgPlace1" presStyleIdx="1" presStyleCnt="2"/>
      <dgm:spPr/>
    </dgm:pt>
    <dgm:pt modelId="{99BC99F7-257A-44ED-A196-E678F52270C6}" type="pres">
      <dgm:prSet presAssocID="{AC925ADA-D73D-4425-A39F-4D3D83A03858}" presName="ParentText" presStyleLbl="node1" presStyleIdx="1" presStyleCnt="3">
        <dgm:presLayoutVars>
          <dgm:chMax val="1"/>
          <dgm:chPref val="1"/>
          <dgm:bulletEnabled val="1"/>
        </dgm:presLayoutVars>
      </dgm:prSet>
      <dgm:spPr/>
    </dgm:pt>
    <dgm:pt modelId="{783F80CD-0ACC-4D52-B462-B7207D51AEAC}" type="pres">
      <dgm:prSet presAssocID="{AC925ADA-D73D-4425-A39F-4D3D83A03858}" presName="ChildText" presStyleLbl="revTx" presStyleIdx="1" presStyleCnt="2">
        <dgm:presLayoutVars>
          <dgm:chMax val="0"/>
          <dgm:chPref val="0"/>
          <dgm:bulletEnabled val="1"/>
        </dgm:presLayoutVars>
      </dgm:prSet>
      <dgm:spPr/>
    </dgm:pt>
    <dgm:pt modelId="{6312CD03-B615-49A5-A755-8964021B5503}" type="pres">
      <dgm:prSet presAssocID="{89CB6768-D8F5-4329-98C2-AB466D498B78}" presName="sibTrans" presStyleCnt="0"/>
      <dgm:spPr/>
    </dgm:pt>
    <dgm:pt modelId="{CBCF3B5B-3F22-4F0D-9B9D-CD8169080937}" type="pres">
      <dgm:prSet presAssocID="{90A35F77-9D76-4580-B9F1-5CEA7C3BC817}" presName="composite" presStyleCnt="0"/>
      <dgm:spPr/>
    </dgm:pt>
    <dgm:pt modelId="{2FCC2ACE-C4A3-4E52-9000-2332819D1C4A}" type="pres">
      <dgm:prSet presAssocID="{90A35F77-9D76-4580-B9F1-5CEA7C3BC817}" presName="ParentText" presStyleLbl="node1" presStyleIdx="2" presStyleCnt="3">
        <dgm:presLayoutVars>
          <dgm:chMax val="1"/>
          <dgm:chPref val="1"/>
          <dgm:bulletEnabled val="1"/>
        </dgm:presLayoutVars>
      </dgm:prSet>
      <dgm:spPr/>
    </dgm:pt>
  </dgm:ptLst>
  <dgm:cxnLst>
    <dgm:cxn modelId="{E02BE408-9637-49DD-8684-ED06EA103D00}" type="presOf" srcId="{EECAC2CB-0E59-4218-A064-A8A3AD9E45CA}" destId="{8A8E38D6-8C29-4CD9-982D-DAAF96A0916B}" srcOrd="0" destOrd="0" presId="urn:microsoft.com/office/officeart/2005/8/layout/StepDownProcess"/>
    <dgm:cxn modelId="{7401783D-63C5-4DFB-8BDB-37BFF2E8B2FF}" srcId="{EECAC2CB-0E59-4218-A064-A8A3AD9E45CA}" destId="{C21A2797-B5CB-4996-86EF-60316FD27C43}" srcOrd="0" destOrd="0" parTransId="{7039ACFE-D80B-4F2D-A3A1-F6FAA7046D79}" sibTransId="{2B124EAE-E0F4-4145-BB26-D6EE345938BD}"/>
    <dgm:cxn modelId="{0F89A757-77BE-47A3-91F9-85DD69F4A3FD}" type="presOf" srcId="{AC925ADA-D73D-4425-A39F-4D3D83A03858}" destId="{99BC99F7-257A-44ED-A196-E678F52270C6}" srcOrd="0" destOrd="0" presId="urn:microsoft.com/office/officeart/2005/8/layout/StepDownProcess"/>
    <dgm:cxn modelId="{572A11A5-51CA-45EB-99C6-62F852F403E1}" srcId="{EECAC2CB-0E59-4218-A064-A8A3AD9E45CA}" destId="{AC925ADA-D73D-4425-A39F-4D3D83A03858}" srcOrd="1" destOrd="0" parTransId="{FFCCD957-3F57-434B-99F4-5F8F7A06F23A}" sibTransId="{89CB6768-D8F5-4329-98C2-AB466D498B78}"/>
    <dgm:cxn modelId="{5CE4BDCC-268C-4241-BCCB-F5EB06EEB050}" srcId="{EECAC2CB-0E59-4218-A064-A8A3AD9E45CA}" destId="{90A35F77-9D76-4580-B9F1-5CEA7C3BC817}" srcOrd="2" destOrd="0" parTransId="{8997CF27-3336-47C7-9E2F-A78463FEAD79}" sibTransId="{51F047A6-7A7F-4925-9B2E-23750B7269B6}"/>
    <dgm:cxn modelId="{8442F3CF-1AB3-4DE5-B6F9-5C5C58C3D727}" type="presOf" srcId="{C21A2797-B5CB-4996-86EF-60316FD27C43}" destId="{3490DA5F-95F1-44C9-AC8B-359B29CB1441}" srcOrd="0" destOrd="0" presId="urn:microsoft.com/office/officeart/2005/8/layout/StepDownProcess"/>
    <dgm:cxn modelId="{ADC4C3D0-AB8C-473C-A120-C9AEB09C6D55}" type="presOf" srcId="{90A35F77-9D76-4580-B9F1-5CEA7C3BC817}" destId="{2FCC2ACE-C4A3-4E52-9000-2332819D1C4A}" srcOrd="0" destOrd="0" presId="urn:microsoft.com/office/officeart/2005/8/layout/StepDownProcess"/>
    <dgm:cxn modelId="{7EABDDBF-CF51-4B44-8548-110330FC5604}" type="presParOf" srcId="{8A8E38D6-8C29-4CD9-982D-DAAF96A0916B}" destId="{B52574E9-0995-437F-AB8D-70F7A029B622}" srcOrd="0" destOrd="0" presId="urn:microsoft.com/office/officeart/2005/8/layout/StepDownProcess"/>
    <dgm:cxn modelId="{9676B2BB-4EEB-4CC6-A686-86C99D12282A}" type="presParOf" srcId="{B52574E9-0995-437F-AB8D-70F7A029B622}" destId="{EDE3379C-DFBD-46A9-94BA-8078A3B6C72E}" srcOrd="0" destOrd="0" presId="urn:microsoft.com/office/officeart/2005/8/layout/StepDownProcess"/>
    <dgm:cxn modelId="{16E7DBA0-9D5B-4713-9F37-7185E4AF2F0A}" type="presParOf" srcId="{B52574E9-0995-437F-AB8D-70F7A029B622}" destId="{3490DA5F-95F1-44C9-AC8B-359B29CB1441}" srcOrd="1" destOrd="0" presId="urn:microsoft.com/office/officeart/2005/8/layout/StepDownProcess"/>
    <dgm:cxn modelId="{459B155B-643C-4B50-AD59-8B0514F06A90}" type="presParOf" srcId="{B52574E9-0995-437F-AB8D-70F7A029B622}" destId="{909DA989-3B1D-4093-A03A-B1F1A09F5E0C}" srcOrd="2" destOrd="0" presId="urn:microsoft.com/office/officeart/2005/8/layout/StepDownProcess"/>
    <dgm:cxn modelId="{A119B64D-75F9-406B-92A1-8FD2305FBC1A}" type="presParOf" srcId="{8A8E38D6-8C29-4CD9-982D-DAAF96A0916B}" destId="{28575FDD-4A17-42E1-8D17-C95EF96CA0C9}" srcOrd="1" destOrd="0" presId="urn:microsoft.com/office/officeart/2005/8/layout/StepDownProcess"/>
    <dgm:cxn modelId="{7959F4FC-525D-445E-9250-1CE82BF267A8}" type="presParOf" srcId="{8A8E38D6-8C29-4CD9-982D-DAAF96A0916B}" destId="{EDBC17A8-6861-493D-9A61-3AC6052C397C}" srcOrd="2" destOrd="0" presId="urn:microsoft.com/office/officeart/2005/8/layout/StepDownProcess"/>
    <dgm:cxn modelId="{F97FEECE-A832-4169-9D7E-5E59C25DCEB8}" type="presParOf" srcId="{EDBC17A8-6861-493D-9A61-3AC6052C397C}" destId="{31F3BE97-58EC-4DDB-95D5-5C9C2EA88C43}" srcOrd="0" destOrd="0" presId="urn:microsoft.com/office/officeart/2005/8/layout/StepDownProcess"/>
    <dgm:cxn modelId="{01E45BEC-9B55-4917-B342-F7CA307AB644}" type="presParOf" srcId="{EDBC17A8-6861-493D-9A61-3AC6052C397C}" destId="{99BC99F7-257A-44ED-A196-E678F52270C6}" srcOrd="1" destOrd="0" presId="urn:microsoft.com/office/officeart/2005/8/layout/StepDownProcess"/>
    <dgm:cxn modelId="{A263B164-A843-4D8C-AFA4-3BA671C05E3B}" type="presParOf" srcId="{EDBC17A8-6861-493D-9A61-3AC6052C397C}" destId="{783F80CD-0ACC-4D52-B462-B7207D51AEAC}" srcOrd="2" destOrd="0" presId="urn:microsoft.com/office/officeart/2005/8/layout/StepDownProcess"/>
    <dgm:cxn modelId="{F7166902-59D8-4660-BFB2-FDAC1FD0BDB5}" type="presParOf" srcId="{8A8E38D6-8C29-4CD9-982D-DAAF96A0916B}" destId="{6312CD03-B615-49A5-A755-8964021B5503}" srcOrd="3" destOrd="0" presId="urn:microsoft.com/office/officeart/2005/8/layout/StepDownProcess"/>
    <dgm:cxn modelId="{ECF5C3C6-E163-4115-8722-D453FB0774C1}" type="presParOf" srcId="{8A8E38D6-8C29-4CD9-982D-DAAF96A0916B}" destId="{CBCF3B5B-3F22-4F0D-9B9D-CD8169080937}" srcOrd="4" destOrd="0" presId="urn:microsoft.com/office/officeart/2005/8/layout/StepDownProcess"/>
    <dgm:cxn modelId="{1534D515-0CAA-4E1D-82B6-08A2F609AA15}" type="presParOf" srcId="{CBCF3B5B-3F22-4F0D-9B9D-CD8169080937}" destId="{2FCC2ACE-C4A3-4E52-9000-2332819D1C4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kern="12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53763"/>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2027124"/>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rPr>
            <a:t>Dr. Margaret Cage</a:t>
          </a:r>
        </a:p>
        <a:p>
          <a:pPr marL="0" lvl="0" indent="0" algn="ctr" defTabSz="533400">
            <a:lnSpc>
              <a:spcPct val="90000"/>
            </a:lnSpc>
            <a:spcBef>
              <a:spcPct val="0"/>
            </a:spcBef>
            <a:spcAft>
              <a:spcPct val="35000"/>
            </a:spcAft>
            <a:buNone/>
          </a:pPr>
          <a:r>
            <a:rPr lang="en-US" sz="1000" kern="1200">
              <a:solidFill>
                <a:schemeClr val="bg2"/>
              </a:solidFill>
            </a:rPr>
            <a:t>State Director, OSE</a:t>
          </a:r>
        </a:p>
      </dsp:txBody>
      <dsp:txXfrm>
        <a:off x="8" y="2027124"/>
        <a:ext cx="1902168" cy="534082"/>
      </dsp:txXfrm>
    </dsp:sp>
    <dsp:sp modelId="{6EB19F96-E106-48A2-86F2-533FDF383253}">
      <dsp:nvSpPr>
        <dsp:cNvPr id="0" name=""/>
        <dsp:cNvSpPr/>
      </dsp:nvSpPr>
      <dsp:spPr>
        <a:xfrm>
          <a:off x="2385303" y="345660"/>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2000384"/>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rPr>
            <a:t>Dr. Tyre Jenkins</a:t>
          </a:r>
        </a:p>
        <a:p>
          <a:pPr marL="0" lvl="0" indent="0" algn="ctr" defTabSz="533400">
            <a:lnSpc>
              <a:spcPct val="90000"/>
            </a:lnSpc>
            <a:spcBef>
              <a:spcPct val="0"/>
            </a:spcBef>
            <a:spcAft>
              <a:spcPct val="35000"/>
            </a:spcAft>
            <a:buNone/>
          </a:pPr>
          <a:r>
            <a:rPr lang="en-US" sz="1000" kern="1200">
              <a:solidFill>
                <a:schemeClr val="bg2"/>
              </a:solidFill>
            </a:rPr>
            <a:t>Deputy Director, OSE</a:t>
          </a:r>
        </a:p>
      </dsp:txBody>
      <dsp:txXfrm>
        <a:off x="2095070" y="2000384"/>
        <a:ext cx="1902168" cy="558068"/>
      </dsp:txXfrm>
    </dsp:sp>
    <dsp:sp modelId="{3935E69B-5C5E-4849-BF02-5AB35A0D9261}">
      <dsp:nvSpPr>
        <dsp:cNvPr id="0" name=""/>
        <dsp:cNvSpPr/>
      </dsp:nvSpPr>
      <dsp:spPr>
        <a:xfrm>
          <a:off x="4515355" y="353690"/>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2002577"/>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rPr>
            <a:t>Charlene Marcotte </a:t>
          </a:r>
        </a:p>
        <a:p>
          <a:pPr marL="0" lvl="0" indent="0" algn="ctr" defTabSz="533400">
            <a:lnSpc>
              <a:spcPct val="90000"/>
            </a:lnSpc>
            <a:spcBef>
              <a:spcPct val="0"/>
            </a:spcBef>
            <a:spcAft>
              <a:spcPct val="35000"/>
            </a:spcAft>
            <a:buNone/>
          </a:pPr>
          <a:r>
            <a:rPr lang="en-US" sz="1000" kern="1200">
              <a:solidFill>
                <a:schemeClr val="bg2"/>
              </a:solidFill>
            </a:rPr>
            <a:t>Deputy Director of Data &amp; Finance</a:t>
          </a:r>
        </a:p>
      </dsp:txBody>
      <dsp:txXfrm>
        <a:off x="4123993" y="2002577"/>
        <a:ext cx="1902168" cy="558628"/>
      </dsp:txXfrm>
    </dsp:sp>
    <dsp:sp modelId="{7C691F25-EF4C-4834-86B5-EECE873C09A2}">
      <dsp:nvSpPr>
        <dsp:cNvPr id="0" name=""/>
        <dsp:cNvSpPr/>
      </dsp:nvSpPr>
      <dsp:spPr>
        <a:xfrm>
          <a:off x="1349546" y="2827903"/>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365179"/>
          <a:ext cx="1902168" cy="47398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rPr>
            <a:t>Ria Gill </a:t>
          </a:r>
        </a:p>
        <a:p>
          <a:pPr marL="0" lvl="0" indent="0" algn="ctr" defTabSz="533400">
            <a:lnSpc>
              <a:spcPct val="90000"/>
            </a:lnSpc>
            <a:spcBef>
              <a:spcPct val="0"/>
            </a:spcBef>
            <a:spcAft>
              <a:spcPct val="35000"/>
            </a:spcAft>
            <a:buNone/>
          </a:pPr>
          <a:r>
            <a:rPr lang="en-US" sz="1000" kern="1200">
              <a:solidFill>
                <a:schemeClr val="bg2"/>
              </a:solidFill>
            </a:rPr>
            <a:t>Assistant Deputy Director, OSE</a:t>
          </a:r>
        </a:p>
      </dsp:txBody>
      <dsp:txXfrm>
        <a:off x="924345" y="4365179"/>
        <a:ext cx="1902168" cy="473983"/>
      </dsp:txXfrm>
    </dsp:sp>
    <dsp:sp modelId="{E4202F57-8BC5-40F0-9AB7-685E9029BBF0}">
      <dsp:nvSpPr>
        <dsp:cNvPr id="0" name=""/>
        <dsp:cNvSpPr/>
      </dsp:nvSpPr>
      <dsp:spPr>
        <a:xfrm rot="5400000">
          <a:off x="3519763" y="2776839"/>
          <a:ext cx="1249211" cy="1630383"/>
        </a:xfrm>
        <a:prstGeom prst="rect">
          <a:avLst/>
        </a:prstGeom>
        <a:blipFill>
          <a:blip xmlns:r="http://schemas.openxmlformats.org/officeDocument/2006/relationships" r:embed="rId5"/>
          <a:srcRect/>
          <a:stretch>
            <a:fillRect l="-37000" r="-37000"/>
          </a:stretch>
        </a:blipFill>
        <a:ln>
          <a:noFill/>
        </a:ln>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77156" y="4379933"/>
          <a:ext cx="2167292" cy="47685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rPr>
            <a:t>Lorenzo</a:t>
          </a:r>
          <a:r>
            <a:rPr lang="en-US" sz="1000" b="1" kern="1200">
              <a:solidFill>
                <a:schemeClr val="bg2"/>
              </a:solidFill>
            </a:rPr>
            <a:t> </a:t>
          </a:r>
          <a:r>
            <a:rPr lang="en-US" sz="1200" b="1" kern="1200">
              <a:solidFill>
                <a:schemeClr val="bg2"/>
              </a:solidFill>
            </a:rPr>
            <a:t>Dominguez</a:t>
          </a:r>
        </a:p>
        <a:p>
          <a:pPr marL="0" lvl="0" indent="0" algn="ctr" defTabSz="533400">
            <a:lnSpc>
              <a:spcPct val="90000"/>
            </a:lnSpc>
            <a:spcBef>
              <a:spcPct val="0"/>
            </a:spcBef>
            <a:spcAft>
              <a:spcPct val="35000"/>
            </a:spcAft>
            <a:buNone/>
          </a:pPr>
          <a:r>
            <a:rPr lang="en-US" sz="900" kern="1200">
              <a:solidFill>
                <a:schemeClr val="bg2"/>
              </a:solidFill>
            </a:rPr>
            <a:t>Assistant Deputy Director of Data &amp; Finance</a:t>
          </a:r>
        </a:p>
      </dsp:txBody>
      <dsp:txXfrm>
        <a:off x="3077156" y="4379933"/>
        <a:ext cx="2167292" cy="476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A2CA-894A-402D-97F9-A3C1F87E63A6}">
      <dsp:nvSpPr>
        <dsp:cNvPr id="0" name=""/>
        <dsp:cNvSpPr/>
      </dsp:nvSpPr>
      <dsp:spPr>
        <a:xfrm>
          <a:off x="0" y="206827"/>
          <a:ext cx="8980713" cy="2004146"/>
        </a:xfrm>
        <a:prstGeom prst="roundRect">
          <a:avLst>
            <a:gd name="adj" fmla="val 10000"/>
          </a:avLst>
        </a:prstGeom>
        <a:solidFill>
          <a:srgbClr val="048A81"/>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70DB5-8368-418C-81CB-2C8EE6CD20BB}">
      <dsp:nvSpPr>
        <dsp:cNvPr id="0" name=""/>
        <dsp:cNvSpPr/>
      </dsp:nvSpPr>
      <dsp:spPr>
        <a:xfrm>
          <a:off x="512019" y="267219"/>
          <a:ext cx="2152887" cy="14697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870CC3-F04A-4D95-96F1-267ED5B58D35}">
      <dsp:nvSpPr>
        <dsp:cNvPr id="0" name=""/>
        <dsp:cNvSpPr/>
      </dsp:nvSpPr>
      <dsp:spPr>
        <a:xfrm rot="10800000">
          <a:off x="269421" y="2004146"/>
          <a:ext cx="2638084" cy="2449512"/>
        </a:xfrm>
        <a:prstGeom prst="round2SameRect">
          <a:avLst>
            <a:gd name="adj1" fmla="val 10500"/>
            <a:gd name="adj2" fmla="val 0"/>
          </a:avLst>
        </a:prstGeom>
        <a:solidFill>
          <a:srgbClr val="048A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Onsite Monitoring</a:t>
          </a:r>
        </a:p>
        <a:p>
          <a:pPr marL="0" lvl="0" indent="0" algn="ctr" defTabSz="800100">
            <a:lnSpc>
              <a:spcPct val="90000"/>
            </a:lnSpc>
            <a:spcBef>
              <a:spcPct val="0"/>
            </a:spcBef>
            <a:spcAft>
              <a:spcPct val="35000"/>
            </a:spcAft>
            <a:buNone/>
          </a:pPr>
          <a:endParaRPr lang="en-US" sz="1800"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You will be notified prior to OSE arrival </a:t>
          </a:r>
        </a:p>
        <a:p>
          <a:pPr marL="0" lvl="0" indent="0" algn="ctr" defTabSz="800100">
            <a:lnSpc>
              <a:spcPct val="90000"/>
            </a:lnSpc>
            <a:spcBef>
              <a:spcPct val="0"/>
            </a:spcBef>
            <a:spcAft>
              <a:spcPct val="35000"/>
            </a:spcAft>
            <a:buNone/>
          </a:pPr>
          <a:endParaRPr lang="en-US" sz="1400"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Staff Contact</a:t>
          </a: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Ria Gill</a:t>
          </a: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hlinkClick xmlns:r="http://schemas.openxmlformats.org/officeDocument/2006/relationships" r:id="rId2"/>
            </a:rPr>
            <a:t>ria.gill@ped.nm.gov</a:t>
          </a:r>
          <a:endParaRPr lang="en-US" sz="1400"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endParaRPr lang="en-US" sz="1400" kern="1200" dirty="0">
            <a:effectLst>
              <a:outerShdw blurRad="38100" dist="38100" dir="2700000" algn="tl">
                <a:srgbClr val="000000">
                  <a:alpha val="43137"/>
                </a:srgbClr>
              </a:outerShdw>
            </a:effectLst>
          </a:endParaRPr>
        </a:p>
      </dsp:txBody>
      <dsp:txXfrm rot="10800000">
        <a:off x="344752" y="2004146"/>
        <a:ext cx="2487422" cy="2374181"/>
      </dsp:txXfrm>
    </dsp:sp>
    <dsp:sp modelId="{A33D3B73-8311-4193-994D-6BEC7DA839B0}">
      <dsp:nvSpPr>
        <dsp:cNvPr id="0" name=""/>
        <dsp:cNvSpPr/>
      </dsp:nvSpPr>
      <dsp:spPr>
        <a:xfrm>
          <a:off x="3372178" y="267219"/>
          <a:ext cx="2236356" cy="14697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617AE-3380-4F96-A07A-71A70996D001}">
      <dsp:nvSpPr>
        <dsp:cNvPr id="0" name=""/>
        <dsp:cNvSpPr/>
      </dsp:nvSpPr>
      <dsp:spPr>
        <a:xfrm rot="10800000">
          <a:off x="3171314" y="2004146"/>
          <a:ext cx="2638084" cy="2449512"/>
        </a:xfrm>
        <a:prstGeom prst="round2SameRect">
          <a:avLst>
            <a:gd name="adj1" fmla="val 10500"/>
            <a:gd name="adj2" fmla="val 0"/>
          </a:avLst>
        </a:prstGeom>
        <a:solidFill>
          <a:srgbClr val="048A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Desk Monitoring</a:t>
          </a:r>
        </a:p>
        <a:p>
          <a:pPr marL="0" lvl="0" indent="0" algn="ctr" defTabSz="800100">
            <a:lnSpc>
              <a:spcPct val="90000"/>
            </a:lnSpc>
            <a:spcBef>
              <a:spcPct val="0"/>
            </a:spcBef>
            <a:spcAft>
              <a:spcPct val="35000"/>
            </a:spcAft>
            <a:buNone/>
          </a:pPr>
          <a:r>
            <a:rPr lang="en-US" sz="1100" kern="1200" dirty="0"/>
            <a:t>Office of Special Education Monitoring site </a:t>
          </a:r>
          <a:r>
            <a:rPr lang="en-US" sz="1100" b="1" kern="1200" dirty="0">
              <a:hlinkClick xmlns:r="http://schemas.openxmlformats.org/officeDocument/2006/relationships" r:id="rId4"/>
            </a:rPr>
            <a:t>link</a:t>
          </a:r>
          <a:r>
            <a:rPr lang="en-US" sz="1100" kern="1200" dirty="0"/>
            <a:t> and navigate to your LEA folder. Upload students' Current IEP, IEP from one year prior and current evaluation to the same site.</a:t>
          </a:r>
        </a:p>
        <a:p>
          <a:pPr marL="0" lvl="0" indent="0" algn="ctr" defTabSz="800100">
            <a:lnSpc>
              <a:spcPct val="90000"/>
            </a:lnSpc>
            <a:spcBef>
              <a:spcPct val="0"/>
            </a:spcBef>
            <a:spcAft>
              <a:spcPct val="35000"/>
            </a:spcAft>
            <a:buNone/>
          </a:pPr>
          <a:endParaRPr lang="en-US" sz="1100"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en-US" sz="1100" kern="1200" dirty="0">
              <a:effectLst>
                <a:outerShdw blurRad="38100" dist="38100" dir="2700000" algn="tl">
                  <a:srgbClr val="000000">
                    <a:alpha val="43137"/>
                  </a:srgbClr>
                </a:outerShdw>
              </a:effectLst>
            </a:rPr>
            <a:t>Staff Contact</a:t>
          </a:r>
        </a:p>
        <a:p>
          <a:pPr marL="0" lvl="0" indent="0" algn="ctr" defTabSz="800100">
            <a:lnSpc>
              <a:spcPct val="90000"/>
            </a:lnSpc>
            <a:spcBef>
              <a:spcPct val="0"/>
            </a:spcBef>
            <a:spcAft>
              <a:spcPct val="35000"/>
            </a:spcAft>
            <a:buNone/>
          </a:pPr>
          <a:r>
            <a:rPr lang="en-US" sz="1100" kern="1200" dirty="0">
              <a:effectLst>
                <a:outerShdw blurRad="38100" dist="38100" dir="2700000" algn="tl">
                  <a:srgbClr val="000000">
                    <a:alpha val="43137"/>
                  </a:srgbClr>
                </a:outerShdw>
              </a:effectLst>
            </a:rPr>
            <a:t>Trudy Cordova</a:t>
          </a:r>
        </a:p>
        <a:p>
          <a:pPr marL="0" lvl="0" indent="0" algn="ctr" defTabSz="800100">
            <a:lnSpc>
              <a:spcPct val="90000"/>
            </a:lnSpc>
            <a:spcBef>
              <a:spcPct val="0"/>
            </a:spcBef>
            <a:spcAft>
              <a:spcPct val="35000"/>
            </a:spcAft>
            <a:buNone/>
          </a:pPr>
          <a:r>
            <a:rPr lang="en-US" sz="1100" kern="1200" dirty="0">
              <a:effectLst>
                <a:outerShdw blurRad="38100" dist="38100" dir="2700000" algn="tl">
                  <a:srgbClr val="000000">
                    <a:alpha val="43137"/>
                  </a:srgbClr>
                </a:outerShdw>
              </a:effectLst>
              <a:hlinkClick xmlns:r="http://schemas.openxmlformats.org/officeDocument/2006/relationships" r:id="rId5"/>
            </a:rPr>
            <a:t>trudy.cordova@ped.nm.gov</a:t>
          </a:r>
          <a:r>
            <a:rPr lang="en-US" sz="1100" kern="1200" dirty="0">
              <a:effectLst>
                <a:outerShdw blurRad="38100" dist="38100" dir="2700000" algn="tl">
                  <a:srgbClr val="000000">
                    <a:alpha val="43137"/>
                  </a:srgbClr>
                </a:outerShdw>
              </a:effectLst>
            </a:rPr>
            <a:t> </a:t>
          </a:r>
        </a:p>
      </dsp:txBody>
      <dsp:txXfrm rot="10800000">
        <a:off x="3246645" y="2004146"/>
        <a:ext cx="2487422" cy="2374181"/>
      </dsp:txXfrm>
    </dsp:sp>
    <dsp:sp modelId="{BBFF9C33-257C-4D31-B041-9731DC192612}">
      <dsp:nvSpPr>
        <dsp:cNvPr id="0" name=""/>
        <dsp:cNvSpPr/>
      </dsp:nvSpPr>
      <dsp:spPr>
        <a:xfrm>
          <a:off x="6318126" y="259055"/>
          <a:ext cx="2148244" cy="14860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79A377-69AC-4D46-BA00-8BAD5372A631}">
      <dsp:nvSpPr>
        <dsp:cNvPr id="0" name=""/>
        <dsp:cNvSpPr/>
      </dsp:nvSpPr>
      <dsp:spPr>
        <a:xfrm rot="10800000">
          <a:off x="6073207" y="2004146"/>
          <a:ext cx="2638084" cy="2449512"/>
        </a:xfrm>
        <a:prstGeom prst="round2SameRect">
          <a:avLst>
            <a:gd name="adj1" fmla="val 10500"/>
            <a:gd name="adj2" fmla="val 0"/>
          </a:avLst>
        </a:prstGeom>
        <a:solidFill>
          <a:srgbClr val="048A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Self Monitoring</a:t>
          </a:r>
        </a:p>
        <a:p>
          <a:pPr marL="0" lvl="0" indent="0" algn="ctr" defTabSz="800100">
            <a:lnSpc>
              <a:spcPct val="90000"/>
            </a:lnSpc>
            <a:spcBef>
              <a:spcPct val="0"/>
            </a:spcBef>
            <a:spcAft>
              <a:spcPct val="35000"/>
            </a:spcAft>
            <a:buNone/>
          </a:pPr>
          <a:r>
            <a:rPr lang="en-US" sz="1100" kern="1200" dirty="0"/>
            <a:t>NMPED/OSE Self-assessment excel document and monitoring tool guidance document provided to conduct comprehensive reviews. Email to </a:t>
          </a:r>
          <a:r>
            <a:rPr lang="en-US" sz="1100" kern="1200" dirty="0">
              <a:hlinkClick xmlns:r="http://schemas.openxmlformats.org/officeDocument/2006/relationships" r:id="rId7"/>
            </a:rPr>
            <a:t>special.education@ped.nm.gov</a:t>
          </a:r>
          <a:endParaRPr lang="en-US" sz="1100" kern="1200" dirty="0"/>
        </a:p>
        <a:p>
          <a:pPr marL="0" lvl="0" indent="0" algn="ctr" defTabSz="800100">
            <a:lnSpc>
              <a:spcPct val="90000"/>
            </a:lnSpc>
            <a:spcBef>
              <a:spcPct val="0"/>
            </a:spcBef>
            <a:spcAft>
              <a:spcPct val="35000"/>
            </a:spcAft>
            <a:buNone/>
          </a:pPr>
          <a:endParaRPr lang="en-US" sz="1100"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Staff Contact</a:t>
          </a:r>
        </a:p>
        <a:p>
          <a:pPr marL="0" lvl="0" indent="0" algn="ctr" defTabSz="8001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Jessica Dinsmore</a:t>
          </a:r>
        </a:p>
        <a:p>
          <a:pPr marL="0" lvl="0" indent="0" algn="ctr" defTabSz="800100">
            <a:lnSpc>
              <a:spcPct val="90000"/>
            </a:lnSpc>
            <a:spcBef>
              <a:spcPct val="0"/>
            </a:spcBef>
            <a:spcAft>
              <a:spcPct val="35000"/>
            </a:spcAft>
            <a:buNone/>
          </a:pPr>
          <a:r>
            <a:rPr lang="en-US" sz="1200" kern="1200" dirty="0">
              <a:effectLst>
                <a:outerShdw blurRad="38100" dist="38100" dir="2700000" algn="tl">
                  <a:srgbClr val="000000">
                    <a:alpha val="43137"/>
                  </a:srgbClr>
                </a:outerShdw>
              </a:effectLst>
              <a:hlinkClick xmlns:r="http://schemas.openxmlformats.org/officeDocument/2006/relationships" r:id="rId8"/>
            </a:rPr>
            <a:t>jessica.dinsmore@ped.nm.gov</a:t>
          </a:r>
          <a:r>
            <a:rPr lang="en-US" sz="1200" kern="1200" dirty="0">
              <a:effectLst>
                <a:outerShdw blurRad="38100" dist="38100" dir="2700000" algn="tl">
                  <a:srgbClr val="000000">
                    <a:alpha val="43137"/>
                  </a:srgbClr>
                </a:outerShdw>
              </a:effectLst>
            </a:rPr>
            <a:t> </a:t>
          </a:r>
        </a:p>
        <a:p>
          <a:pPr marL="0" lvl="0" indent="0" algn="ctr" defTabSz="800100">
            <a:lnSpc>
              <a:spcPct val="90000"/>
            </a:lnSpc>
            <a:spcBef>
              <a:spcPct val="0"/>
            </a:spcBef>
            <a:spcAft>
              <a:spcPct val="35000"/>
            </a:spcAft>
            <a:buNone/>
          </a:pPr>
          <a:endParaRPr lang="en-US" sz="1800" kern="1200" dirty="0">
            <a:effectLst>
              <a:outerShdw blurRad="38100" dist="38100" dir="2700000" algn="tl">
                <a:srgbClr val="000000">
                  <a:alpha val="43137"/>
                </a:srgbClr>
              </a:outerShdw>
            </a:effectLst>
          </a:endParaRPr>
        </a:p>
      </dsp:txBody>
      <dsp:txXfrm rot="10800000">
        <a:off x="6148538" y="2004146"/>
        <a:ext cx="2487422" cy="2374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3379C-DFBD-46A9-94BA-8078A3B6C72E}">
      <dsp:nvSpPr>
        <dsp:cNvPr id="0" name=""/>
        <dsp:cNvSpPr/>
      </dsp:nvSpPr>
      <dsp:spPr>
        <a:xfrm rot="5400000">
          <a:off x="304783" y="2174036"/>
          <a:ext cx="1140019" cy="1297872"/>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0DA5F-95F1-44C9-AC8B-359B29CB1441}">
      <dsp:nvSpPr>
        <dsp:cNvPr id="0" name=""/>
        <dsp:cNvSpPr/>
      </dsp:nvSpPr>
      <dsp:spPr>
        <a:xfrm>
          <a:off x="2747" y="910302"/>
          <a:ext cx="1919122" cy="1343323"/>
        </a:xfrm>
        <a:prstGeom prst="roundRect">
          <a:avLst>
            <a:gd name="adj" fmla="val 1667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Phase 1</a:t>
          </a:r>
        </a:p>
      </dsp:txBody>
      <dsp:txXfrm>
        <a:off x="68334" y="975889"/>
        <a:ext cx="1787948" cy="1212149"/>
      </dsp:txXfrm>
    </dsp:sp>
    <dsp:sp modelId="{909DA989-3B1D-4093-A03A-B1F1A09F5E0C}">
      <dsp:nvSpPr>
        <dsp:cNvPr id="0" name=""/>
        <dsp:cNvSpPr/>
      </dsp:nvSpPr>
      <dsp:spPr>
        <a:xfrm>
          <a:off x="1921869" y="1038418"/>
          <a:ext cx="1395786" cy="1085733"/>
        </a:xfrm>
        <a:prstGeom prst="rect">
          <a:avLst/>
        </a:prstGeom>
        <a:noFill/>
        <a:ln>
          <a:noFill/>
        </a:ln>
        <a:effectLst/>
      </dsp:spPr>
      <dsp:style>
        <a:lnRef idx="0">
          <a:scrgbClr r="0" g="0" b="0"/>
        </a:lnRef>
        <a:fillRef idx="0">
          <a:scrgbClr r="0" g="0" b="0"/>
        </a:fillRef>
        <a:effectRef idx="0">
          <a:scrgbClr r="0" g="0" b="0"/>
        </a:effectRef>
        <a:fontRef idx="minor"/>
      </dsp:style>
    </dsp:sp>
    <dsp:sp modelId="{31F3BE97-58EC-4DDB-95D5-5C9C2EA88C43}">
      <dsp:nvSpPr>
        <dsp:cNvPr id="0" name=""/>
        <dsp:cNvSpPr/>
      </dsp:nvSpPr>
      <dsp:spPr>
        <a:xfrm rot="5400000">
          <a:off x="1895939" y="3683032"/>
          <a:ext cx="1140019" cy="1297872"/>
        </a:xfrm>
        <a:prstGeom prst="bentUpArrow">
          <a:avLst>
            <a:gd name="adj1" fmla="val 32840"/>
            <a:gd name="adj2" fmla="val 25000"/>
            <a:gd name="adj3" fmla="val 35780"/>
          </a:avLst>
        </a:prstGeom>
        <a:solidFill>
          <a:schemeClr val="accent1">
            <a:tint val="50000"/>
            <a:hueOff val="-5834"/>
            <a:satOff val="682"/>
            <a:lumOff val="-22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C99F7-257A-44ED-A196-E678F52270C6}">
      <dsp:nvSpPr>
        <dsp:cNvPr id="0" name=""/>
        <dsp:cNvSpPr/>
      </dsp:nvSpPr>
      <dsp:spPr>
        <a:xfrm>
          <a:off x="1593903" y="2419297"/>
          <a:ext cx="1919122" cy="1343323"/>
        </a:xfrm>
        <a:prstGeom prst="roundRect">
          <a:avLst>
            <a:gd name="adj" fmla="val 16670"/>
          </a:avLst>
        </a:prstGeom>
        <a:solidFill>
          <a:schemeClr val="accent1">
            <a:shade val="50000"/>
            <a:hueOff val="87775"/>
            <a:satOff val="-23498"/>
            <a:lumOff val="318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Phase 2</a:t>
          </a:r>
        </a:p>
      </dsp:txBody>
      <dsp:txXfrm>
        <a:off x="1659490" y="2484884"/>
        <a:ext cx="1787948" cy="1212149"/>
      </dsp:txXfrm>
    </dsp:sp>
    <dsp:sp modelId="{783F80CD-0ACC-4D52-B462-B7207D51AEAC}">
      <dsp:nvSpPr>
        <dsp:cNvPr id="0" name=""/>
        <dsp:cNvSpPr/>
      </dsp:nvSpPr>
      <dsp:spPr>
        <a:xfrm>
          <a:off x="3513025" y="2547413"/>
          <a:ext cx="1395786" cy="1085733"/>
        </a:xfrm>
        <a:prstGeom prst="rect">
          <a:avLst/>
        </a:prstGeom>
        <a:noFill/>
        <a:ln>
          <a:noFill/>
        </a:ln>
        <a:effectLst/>
      </dsp:spPr>
      <dsp:style>
        <a:lnRef idx="0">
          <a:scrgbClr r="0" g="0" b="0"/>
        </a:lnRef>
        <a:fillRef idx="0">
          <a:scrgbClr r="0" g="0" b="0"/>
        </a:fillRef>
        <a:effectRef idx="0">
          <a:scrgbClr r="0" g="0" b="0"/>
        </a:effectRef>
        <a:fontRef idx="minor"/>
      </dsp:style>
    </dsp:sp>
    <dsp:sp modelId="{2FCC2ACE-C4A3-4E52-9000-2332819D1C4A}">
      <dsp:nvSpPr>
        <dsp:cNvPr id="0" name=""/>
        <dsp:cNvSpPr/>
      </dsp:nvSpPr>
      <dsp:spPr>
        <a:xfrm>
          <a:off x="3185059" y="3928292"/>
          <a:ext cx="1919122" cy="1343323"/>
        </a:xfrm>
        <a:prstGeom prst="roundRect">
          <a:avLst>
            <a:gd name="adj" fmla="val 16670"/>
          </a:avLst>
        </a:prstGeom>
        <a:solidFill>
          <a:schemeClr val="accent1">
            <a:shade val="50000"/>
            <a:hueOff val="87775"/>
            <a:satOff val="-23498"/>
            <a:lumOff val="318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Phase 3</a:t>
          </a:r>
        </a:p>
      </dsp:txBody>
      <dsp:txXfrm>
        <a:off x="3250646" y="3993879"/>
        <a:ext cx="1787948" cy="121214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6:53:24.955"/>
    </inkml:context>
    <inkml:brush xml:id="br0">
      <inkml:brushProperty name="width" value="0.035" units="cm"/>
      <inkml:brushProperty name="height" value="0.035" units="cm"/>
      <inkml:brushProperty name="color" value="#E71224"/>
    </inkml:brush>
  </inkml:definitions>
  <inkml:trace contextRef="#ctx0" brushRef="#br0">2987 1 24575,'-25'1'0,"1"1"0,0 1 0,0 1 0,0 2 0,-30 10 0,-116 52 0,51-18 0,-658 213 0,468-174 0,126-40 0,-265 110 0,181-23 0,196-98 0,-262 149 0,240-125-209,71-46-947,3-2-5670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6:53:26.721"/>
    </inkml:context>
    <inkml:brush xml:id="br0">
      <inkml:brushProperty name="width" value="0.035" units="cm"/>
      <inkml:brushProperty name="height" value="0.035" units="cm"/>
      <inkml:brushProperty name="color" value="#E71224"/>
    </inkml:brush>
  </inkml:definitions>
  <inkml:trace contextRef="#ctx0" brushRef="#br0">3231 1 24575,'-1'1'0,"-1"1"0,1-1 0,0 1 0,0-1 0,-1 1 0,1-1 0,-1 0 0,1 0 0,-1 0 0,0 0 0,1 0 0,-1 0 0,0 0 0,0 0 0,0-1 0,0 1 0,1-1 0,-1 1 0,0-1 0,-3 0 0,-6 3 0,-927 396 0,693-287 0,-257 90 0,207-88 0,-42 13 0,-220 96 0,525-208-115,-36 18-510,-125 41 0,178-70-6201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6:53:27.922"/>
    </inkml:context>
    <inkml:brush xml:id="br0">
      <inkml:brushProperty name="width" value="0.035" units="cm"/>
      <inkml:brushProperty name="height" value="0.035" units="cm"/>
      <inkml:brushProperty name="color" value="#E71224"/>
    </inkml:brush>
  </inkml:definitions>
  <inkml:trace contextRef="#ctx0" brushRef="#br0">3300 0 24575,'0'1'0,"-1"1"0,1-1 0,0 0 0,-1 0 0,1 0 0,-1 0 0,0 0 0,1 0 0,-1 0 0,0 0 0,0 0 0,1 0 0,-1 0 0,0 0 0,0 0 0,0-1 0,0 1 0,0 0 0,0-1 0,0 1 0,-2 0 0,-30 13 0,22-10 0,-518 194 0,395-151 0,-1564 675 0,1603-682 0,-2-5 0,-2-4 0,-120 22 0,-9 3 0,106-22-1365,105-31-5461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6T16:53:29.545"/>
    </inkml:context>
    <inkml:brush xml:id="br0">
      <inkml:brushProperty name="width" value="0.035" units="cm"/>
      <inkml:brushProperty name="height" value="0.035" units="cm"/>
      <inkml:brushProperty name="color" value="#E71224"/>
    </inkml:brush>
  </inkml:definitions>
  <inkml:trace contextRef="#ctx0" brushRef="#br0">2504 22 24575,'0'-2'0,"0"1"0,-1 0 0,1 0 0,-1 0 0,0 0 0,1-1 0,-1 1 0,0 0 0,0 0 0,0 1 0,1-1 0,-1 0 0,0 0 0,0 0 0,0 0 0,0 1 0,-1-1 0,1 1 0,0-1 0,0 0 0,0 1 0,0 0 0,-1-1 0,1 1 0,0 0 0,0 0 0,-1 0 0,1-1 0,0 1 0,0 1 0,-1-1 0,1 0 0,-2 0 0,-45 5 0,5 9 0,0 1 0,0 3 0,2 1 0,-51 31 0,-58 28 0,-128 44 0,-425 185 0,138-61 0,428-184 0,-155 93 0,274-142-1365,3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Office Hours!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Hours will be providing updates, technical assistance, professional development, and question answer sessions.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presentations. Slide decks will be accessible on the PED website after each office hour on the PED website, in special education, under resources.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the OSE Parent portal, Newsletter, Resources or if you have questions for OSE.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Office hours will be every third Tuesday of the month, 3:30-4:30. Our next Office hours will be June 18</a:t>
            </a:r>
            <a:r>
              <a:rPr lang="en-US" sz="1800" kern="0" baseline="30000">
                <a:solidFill>
                  <a:srgbClr val="000000"/>
                </a:solidFill>
                <a:effectLst/>
                <a:latin typeface="Times New Roman" panose="02020603050405020304" pitchFamily="18" charset="0"/>
                <a:ea typeface="Times New Roman" panose="02020603050405020304" pitchFamily="18" charset="0"/>
              </a:rPr>
              <a:t>th</a:t>
            </a:r>
            <a:r>
              <a:rPr lang="en-US" sz="1800" kern="0">
                <a:solidFill>
                  <a:srgbClr val="000000"/>
                </a:solidFill>
                <a:effectLst/>
                <a:latin typeface="Times New Roman" panose="02020603050405020304" pitchFamily="18" charset="0"/>
                <a:ea typeface="Times New Roman" panose="02020603050405020304" pitchFamily="18" charset="0"/>
              </a:rPr>
              <a:t>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Now we will open it up for questions.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 office hours we would like to remind you of the priorities of The Office of Special Education that align with the executive order per Governor Lujan-Grisham, you can find the priorities to your right. To your left, you will find The Office of Special Education Leadership. </a:t>
            </a:r>
          </a:p>
          <a:p>
            <a:pPr marL="0" lvl="0" indent="0" algn="l" rtl="0">
              <a:lnSpc>
                <a:spcPct val="100000"/>
              </a:lnSpc>
              <a:spcBef>
                <a:spcPts val="0"/>
              </a:spcBef>
              <a:spcAft>
                <a:spcPts val="0"/>
              </a:spcAft>
              <a:buSzPts val="1400"/>
              <a:buNone/>
            </a:pPr>
            <a:endParaRPr dirty="0"/>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We are excited to introduce three new hires. Kim Gonzales-Education administrator, Program &amp; support specialist, Kaitlin Ellis-Social &amp; Community Coordinator, Laurie Erickson-Education Administrator, Program &amp; Support Specialist.</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hiring! Please check the state personal office website for The Office of Special Education job openings. </a:t>
            </a: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902DD7-4681-0BA6-1B53-4491E1E6653B}"/>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92D8F6C-7D6B-0986-19D2-266CA471A1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D120699F-F605-F925-07FE-2CF85ABC86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15000"/>
              </a:lnSpc>
              <a:spcBef>
                <a:spcPts val="1200"/>
              </a:spcBef>
              <a:spcAft>
                <a:spcPts val="1200"/>
              </a:spcAft>
            </a:pPr>
            <a:r>
              <a:rPr lang="en-US" dirty="0"/>
              <a:t>The window for 2024 IDEA B Monitoring Protocol monitoring is April 16</a:t>
            </a:r>
            <a:r>
              <a:rPr lang="en-US" baseline="30000" dirty="0"/>
              <a:t>th</a:t>
            </a:r>
            <a:r>
              <a:rPr lang="en-US" dirty="0"/>
              <a:t> thru May 31st. </a:t>
            </a:r>
          </a:p>
          <a:p>
            <a:pPr marL="0" marR="0">
              <a:lnSpc>
                <a:spcPct val="115000"/>
              </a:lnSpc>
              <a:spcBef>
                <a:spcPts val="1200"/>
              </a:spcBef>
              <a:spcAft>
                <a:spcPts val="1200"/>
              </a:spcAft>
            </a:pPr>
            <a:endParaRPr lang="en-US" sz="1800" dirty="0">
              <a:effectLst/>
              <a:latin typeface="Arial" panose="020B0604020202020204" pitchFamily="34" charset="0"/>
              <a:ea typeface="Aptos" panose="020B0004020202020204" pitchFamily="34" charset="0"/>
              <a:cs typeface="Aptos" panose="020B0004020202020204" pitchFamily="34" charset="0"/>
            </a:endParaRPr>
          </a:p>
          <a:p>
            <a:pPr marL="0" marR="0">
              <a:lnSpc>
                <a:spcPct val="115000"/>
              </a:lnSpc>
              <a:spcBef>
                <a:spcPts val="1200"/>
              </a:spcBef>
              <a:spcAft>
                <a:spcPts val="1200"/>
              </a:spcAft>
            </a:pPr>
            <a:r>
              <a:rPr lang="en-US" sz="1800" b="1" dirty="0">
                <a:effectLst/>
                <a:latin typeface="Arial" panose="020B0604020202020204" pitchFamily="34" charset="0"/>
                <a:ea typeface="Aptos" panose="020B0004020202020204" pitchFamily="34" charset="0"/>
                <a:cs typeface="Aptos" panose="020B0004020202020204" pitchFamily="34" charset="0"/>
              </a:rPr>
              <a:t>Tier I </a:t>
            </a:r>
            <a:r>
              <a:rPr lang="en-US" sz="1800" dirty="0">
                <a:effectLst/>
                <a:latin typeface="Arial" panose="020B0604020202020204" pitchFamily="34" charset="0"/>
                <a:ea typeface="Aptos" panose="020B0004020202020204" pitchFamily="34" charset="0"/>
                <a:cs typeface="Aptos" panose="020B0004020202020204" pitchFamily="34" charset="0"/>
              </a:rPr>
              <a:t>monitoring entails in-person visits by our OSE staff to schools within each (LEA), aimed at conducting comprehensive reviews of special education programs, practices, and services. During these visits, our OSE staff/monitoring team will engage in interviews and meticulously review Individualized Education Programs (IEPs) and program documentation pertaining to special education services.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lnSpc>
                <a:spcPct val="115000"/>
              </a:lnSpc>
              <a:spcBef>
                <a:spcPts val="1200"/>
              </a:spcBef>
              <a:spcAft>
                <a:spcPts val="1200"/>
              </a:spcAft>
            </a:pPr>
            <a:r>
              <a:rPr lang="en-US" sz="1800" u="none" strike="noStrike" dirty="0">
                <a:effectLst/>
                <a:latin typeface="Arial" panose="020B0604020202020204" pitchFamily="34" charset="0"/>
                <a:ea typeface="Times New Roman" panose="02020603050405020304" pitchFamily="18" charset="0"/>
                <a:cs typeface="Aptos" panose="020B0004020202020204" pitchFamily="34" charset="0"/>
              </a:rPr>
              <a:t>directives provided by the school administration.</a:t>
            </a:r>
            <a:endParaRPr lang="en-US" sz="1800" u="none" strike="noStrike"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none" strike="noStrike" dirty="0">
                <a:effectLst/>
                <a:latin typeface="Arial" panose="020B0604020202020204" pitchFamily="34" charset="0"/>
                <a:ea typeface="Times New Roman" panose="02020603050405020304" pitchFamily="18" charset="0"/>
                <a:cs typeface="Aptos" panose="020B0004020202020204" pitchFamily="34" charset="0"/>
              </a:rPr>
              <a:t>School personnel will be tasked with gathering the requisite IEP folders and presenting them to our OSE staff in the designated work area.</a:t>
            </a:r>
          </a:p>
          <a:p>
            <a:pPr marL="0" marR="0">
              <a:spcBef>
                <a:spcPts val="0"/>
              </a:spcBef>
              <a:spcAft>
                <a:spcPts val="0"/>
              </a:spcAft>
            </a:pPr>
            <a:endParaRPr lang="en-US" sz="1800" u="none" strike="noStrike" dirty="0">
              <a:effectLst/>
              <a:latin typeface="Arial" panose="020B06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1800" b="1" dirty="0">
                <a:solidFill>
                  <a:srgbClr val="212121"/>
                </a:solidFill>
                <a:effectLst/>
                <a:latin typeface="Arial" panose="020B0604020202020204" pitchFamily="34" charset="0"/>
                <a:ea typeface="Aptos" panose="020B0004020202020204" pitchFamily="34" charset="0"/>
                <a:cs typeface="Aptos" panose="020B0004020202020204" pitchFamily="34" charset="0"/>
              </a:rPr>
              <a:t>Tier II </a:t>
            </a:r>
            <a:r>
              <a:rPr lang="en-US" sz="1800" dirty="0">
                <a:solidFill>
                  <a:srgbClr val="212121"/>
                </a:solidFill>
                <a:effectLst/>
                <a:latin typeface="Arial" panose="020B0604020202020204" pitchFamily="34" charset="0"/>
                <a:ea typeface="Aptos" panose="020B0004020202020204" pitchFamily="34" charset="0"/>
                <a:cs typeface="Aptos" panose="020B0004020202020204" pitchFamily="34" charset="0"/>
              </a:rPr>
              <a:t>monitoring involves remote reviews of documentation and data submitted by each LEA. Our team will analyze (IEPs) and other relevant documents to assess compliance with federal and state regulations and to identify areas for improvement. Should the uploaded data be insufficient, further documentation may be requested for review. Education leaders were sent an email with the Office of Special Education site link, that link navigates to your LEA folder and upload the files to the same site where your LEA folder is located.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212121"/>
                </a:solidFill>
                <a:effectLst/>
                <a:latin typeface="Arial" panose="020B0604020202020204" pitchFamily="34" charset="0"/>
                <a:ea typeface="Aptos" panose="020B0004020202020204" pitchFamily="34" charset="0"/>
                <a:cs typeface="Aptos" panose="020B0004020202020204" pitchFamily="34" charset="0"/>
              </a:rPr>
              <a:t> </a:t>
            </a:r>
            <a:endParaRPr lang="en-US" sz="1800" dirty="0">
              <a:solidFill>
                <a:srgbClr val="212121"/>
              </a:solidFill>
              <a:effectLst/>
              <a:highlight>
                <a:srgbClr val="FFFF00"/>
              </a:highlight>
              <a:latin typeface="Aptos" panose="020B00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1800" b="1" dirty="0">
                <a:effectLst/>
                <a:latin typeface="Aptos" panose="020B0004020202020204" pitchFamily="34" charset="0"/>
                <a:ea typeface="Aptos" panose="020B0004020202020204" pitchFamily="34" charset="0"/>
                <a:cs typeface="Aptos" panose="020B0004020202020204" pitchFamily="34" charset="0"/>
              </a:rPr>
              <a:t>Tier III </a:t>
            </a:r>
            <a:r>
              <a:rPr lang="en-US" sz="1800" dirty="0">
                <a:effectLst/>
                <a:latin typeface="Aptos" panose="020B0004020202020204" pitchFamily="34" charset="0"/>
                <a:ea typeface="Aptos" panose="020B0004020202020204" pitchFamily="34" charset="0"/>
                <a:cs typeface="Aptos" panose="020B0004020202020204" pitchFamily="34" charset="0"/>
              </a:rPr>
              <a:t>monitoring -LEAs utilize the NMPED/OSE Self-assessment excel document and monitoring tool guidance document to complete comprehensive reviews of special education programs, practices, services and emailing the document to special.education@ped.nm.gov.</a:t>
            </a:r>
          </a:p>
          <a:p>
            <a:pPr marL="0" marR="0">
              <a:spcBef>
                <a:spcPts val="0"/>
              </a:spcBef>
              <a:spcAft>
                <a:spcPts val="0"/>
              </a:spcAft>
            </a:pPr>
            <a:endParaRPr lang="en-US" sz="1800" u="none" strike="noStrike" dirty="0">
              <a:effectLst/>
              <a:latin typeface="Aptos" panose="020B00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1800" u="none" strike="noStrike" dirty="0">
                <a:effectLst/>
                <a:latin typeface="Aptos" panose="020B0004020202020204" pitchFamily="34" charset="0"/>
                <a:ea typeface="Times New Roman" panose="02020603050405020304" pitchFamily="18" charset="0"/>
                <a:cs typeface="Aptos" panose="020B0004020202020204" pitchFamily="34" charset="0"/>
              </a:rPr>
              <a:t>Video tutorials are located on the PED website, in special education, under resources. </a:t>
            </a:r>
            <a:endParaRPr lang="en-US" sz="1800" u="none" strike="noStrike" dirty="0">
              <a:effectLst/>
              <a:latin typeface="Arial" panose="020B0604020202020204" pitchFamily="34" charset="0"/>
              <a:ea typeface="Times New Roman" panose="02020603050405020304" pitchFamily="18" charset="0"/>
              <a:cs typeface="Aptos" panose="020B0004020202020204" pitchFamily="34" charset="0"/>
            </a:endParaRPr>
          </a:p>
          <a:p>
            <a:pPr marL="342900" marR="0" lvl="0" indent="-342900">
              <a:lnSpc>
                <a:spcPct val="115000"/>
              </a:lnSpc>
              <a:spcBef>
                <a:spcPts val="0"/>
              </a:spcBef>
              <a:spcAft>
                <a:spcPts val="0"/>
              </a:spcAft>
              <a:buFont typeface="Arial" panose="020B0604020202020204" pitchFamily="34" charset="0"/>
              <a:buChar char="●"/>
            </a:pPr>
            <a:endParaRPr lang="en-US" sz="1800" u="none" strike="noStrike" dirty="0">
              <a:effectLst/>
              <a:latin typeface="Aptos" panose="020B0004020202020204" pitchFamily="34" charset="0"/>
              <a:ea typeface="Aptos" panose="020B0004020202020204" pitchFamily="34" charset="0"/>
              <a:cs typeface="Aptos" panose="020B0004020202020204" pitchFamily="34" charset="0"/>
            </a:endParaRPr>
          </a:p>
          <a:p>
            <a:pPr marL="0" lvl="0" indent="0" algn="l" rtl="0">
              <a:lnSpc>
                <a:spcPct val="100000"/>
              </a:lnSpc>
              <a:spcBef>
                <a:spcPts val="0"/>
              </a:spcBef>
              <a:spcAft>
                <a:spcPts val="0"/>
              </a:spcAft>
              <a:buSzPts val="1400"/>
              <a:buNone/>
            </a:pPr>
            <a:endParaRPr dirty="0"/>
          </a:p>
        </p:txBody>
      </p:sp>
      <p:sp>
        <p:nvSpPr>
          <p:cNvPr id="130" name="Google Shape;130;g16001117d3c_0_30:notes">
            <a:extLst>
              <a:ext uri="{FF2B5EF4-FFF2-40B4-BE49-F238E27FC236}">
                <a16:creationId xmlns:a16="http://schemas.microsoft.com/office/drawing/2014/main" id="{709E9DA3-806F-5A80-54D9-58734AEB97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15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OSE has chosen 11 LEAs for onsite, 55 for Desk and 87 for self monitoring. Reminder, May 31</a:t>
            </a:r>
            <a:r>
              <a:rPr lang="en-US" baseline="30000" dirty="0"/>
              <a:t>st</a:t>
            </a:r>
            <a:r>
              <a:rPr lang="en-US" dirty="0"/>
              <a:t> is the last day for monitoring.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9524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Stakeholder Engagement series is nearing an end for the Spring 2024 season. We have had such great feedback and can’t wait to see you in Truth or consequences on May 31</a:t>
            </a:r>
            <a:r>
              <a:rPr lang="en-US" baseline="30000" dirty="0"/>
              <a:t>st</a:t>
            </a:r>
            <a:r>
              <a:rPr lang="en-US" dirty="0"/>
              <a:t>!</a:t>
            </a:r>
            <a:endParaRPr dirty="0"/>
          </a:p>
        </p:txBody>
      </p:sp>
      <p:sp>
        <p:nvSpPr>
          <p:cNvPr id="157" name="Google Shape;15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Charlene Marcotte for a Data and Finance Overview.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60378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Charlene! Here is the OSE Contact list. We have increased capacity so much I had to make a second slide.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1647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 id="214748365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nicolas.keyes@ped.nm.gov" TargetMode="External"/><Relationship Id="rId3" Type="http://schemas.openxmlformats.org/officeDocument/2006/relationships/hyperlink" Target="mailto:lorenzo.dominguez@ped.nm.gov" TargetMode="External"/><Relationship Id="rId7" Type="http://schemas.openxmlformats.org/officeDocument/2006/relationships/hyperlink" Target="mailto:gdamian@nmhi.ed" TargetMode="External"/><Relationship Id="rId2" Type="http://schemas.openxmlformats.org/officeDocument/2006/relationships/hyperlink" Target="mailto:charlene.marcotte@ped.nm.gov" TargetMode="External"/><Relationship Id="rId1" Type="http://schemas.openxmlformats.org/officeDocument/2006/relationships/slideLayout" Target="../slideLayouts/slideLayout2.xml"/><Relationship Id="rId6" Type="http://schemas.openxmlformats.org/officeDocument/2006/relationships/hyperlink" Target="mailto:tamara.burkett@ped.nm.gov" TargetMode="External"/><Relationship Id="rId5" Type="http://schemas.openxmlformats.org/officeDocument/2006/relationships/hyperlink" Target="mailto:matthew.tomicek@ped.nm.gov" TargetMode="External"/><Relationship Id="rId4" Type="http://schemas.openxmlformats.org/officeDocument/2006/relationships/hyperlink" Target="mailto:lizana.schweiger@ped.nm.gov"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mailto:lorenzo.dominguez@ped.nm.gov" TargetMode="External"/><Relationship Id="rId13" Type="http://schemas.openxmlformats.org/officeDocument/2006/relationships/hyperlink" Target="mailto:Liz.Schweiger@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orie.Pacheco@ped.nm.gov" TargetMode="External"/><Relationship Id="rId2" Type="http://schemas.openxmlformats.org/officeDocument/2006/relationships/notesSlide" Target="../notesSlides/notesSlide8.xml"/><Relationship Id="rId16" Type="http://schemas.openxmlformats.org/officeDocument/2006/relationships/hyperlink" Target="mailto:matthew.tomicek@ped.nm.gov" TargetMode="Externa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Corrine.Romero3@ped.nm.gov" TargetMode="External"/><Relationship Id="rId5" Type="http://schemas.openxmlformats.org/officeDocument/2006/relationships/hyperlink" Target="mailto:Miguel.Lozano@ped.nm.gov" TargetMode="External"/><Relationship Id="rId15" Type="http://schemas.openxmlformats.org/officeDocument/2006/relationships/hyperlink" Target="mailto:jennifer.rodriguez1@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 Id="rId14" Type="http://schemas.openxmlformats.org/officeDocument/2006/relationships/hyperlink" Target="mailto:Catherine.Quick@ped.nm.go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joemike.rodarte@ped.nm.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crobat.adobe.com/link/track?uri=urn:aaid:scds:US:5b0e2f11-d0ae-3e94-b95a-63a2ff1fb26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mailto:ose.support@ped.nm.gov" TargetMode="External"/><Relationship Id="rId4" Type="http://schemas.openxmlformats.org/officeDocument/2006/relationships/hyperlink" Target="https://webnew.ped.state.nm.us/bureaus/special-education/parent-porta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tel:+15053124308,,779020632# "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oplematters.in/article/employee-engagement/reimagining-onboarding-experience-during-lockdown-indiafirst-life-insurance-case-study-25377" TargetMode="External"/><Relationship Id="rId5" Type="http://schemas.openxmlformats.org/officeDocument/2006/relationships/image" Target="../media/image9.jpeg"/><Relationship Id="rId4" Type="http://schemas.openxmlformats.org/officeDocument/2006/relationships/hyperlink" Target="https://pinoycadcoin.blogspot.com/2014/01/revit-structure-tool-to-success.html"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docs.google.com/spreadsheets/d/1C_p651y1LNvd3wrnm6m_UQp-hshdcNRHlZYGOeQeFBg/edit?invite=CMHDqbAO#gid=1079001509"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20.png"/><Relationship Id="rId12"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40.png"/><Relationship Id="rId5" Type="http://schemas.openxmlformats.org/officeDocument/2006/relationships/hyperlink" Target="https://creativecommons.org/licenses/by-nc/3.0/" TargetMode="External"/><Relationship Id="rId10" Type="http://schemas.openxmlformats.org/officeDocument/2006/relationships/customXml" Target="../ink/ink3.xml"/><Relationship Id="rId4" Type="http://schemas.openxmlformats.org/officeDocument/2006/relationships/hyperlink" Target="https://www.pngall.com/coming-soon-png/" TargetMode="External"/><Relationship Id="rId9" Type="http://schemas.openxmlformats.org/officeDocument/2006/relationships/image" Target="../media/image13.png"/><Relationship Id="rId14" Type="http://schemas.openxmlformats.org/officeDocument/2006/relationships/hyperlink" Target="https://webed.ped.state.nm.us/sites/IDEAB/Sitepages/home.asp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ebed.ped.state.nm.us/sites/IDEAB/ExcessCosts/SitePages/Home.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ebed.ped.state.nm.us/sites/IDEAB/Sitepages/home.asp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latin typeface="Daytona Condensed Light" panose="020F0502020204030204" pitchFamily="34" charset="0"/>
              </a:rPr>
              <a:t>Office Hours</a:t>
            </a:r>
            <a:endParaRPr sz="3300" b="1">
              <a:latin typeface="Daytona Condensed Light" panose="020F0502020204030204" pitchFamily="34" charset="0"/>
            </a:endParaRPr>
          </a:p>
        </p:txBody>
      </p:sp>
      <p:sp>
        <p:nvSpPr>
          <p:cNvPr id="104" name="Google Shape;104;p1"/>
          <p:cNvSpPr txBox="1">
            <a:spLocks noGrp="1"/>
          </p:cNvSpPr>
          <p:nvPr>
            <p:ph type="subTitle" idx="1"/>
          </p:nvPr>
        </p:nvSpPr>
        <p:spPr>
          <a:xfrm>
            <a:off x="693325" y="4075325"/>
            <a:ext cx="5674352" cy="12193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400"/>
              <a:buNone/>
            </a:pPr>
            <a:r>
              <a:rPr lang="en-US" sz="2600">
                <a:solidFill>
                  <a:schemeClr val="dk2"/>
                </a:solidFill>
              </a:rPr>
              <a:t>Dr. Margaret Cage</a:t>
            </a:r>
          </a:p>
          <a:p>
            <a:pPr marL="0" lvl="0" indent="0" algn="l" rtl="0">
              <a:lnSpc>
                <a:spcPct val="70000"/>
              </a:lnSpc>
              <a:spcBef>
                <a:spcPts val="0"/>
              </a:spcBef>
              <a:spcAft>
                <a:spcPts val="0"/>
              </a:spcAft>
              <a:buSzPts val="2400"/>
              <a:buNone/>
            </a:pPr>
            <a:r>
              <a:rPr lang="en-US" sz="2600">
                <a:solidFill>
                  <a:schemeClr val="dk2"/>
                </a:solidFill>
              </a:rPr>
              <a:t>State Director</a:t>
            </a:r>
          </a:p>
          <a:p>
            <a:pPr marL="0" lvl="0" indent="0" algn="l" rtl="0">
              <a:lnSpc>
                <a:spcPct val="70000"/>
              </a:lnSpc>
              <a:spcBef>
                <a:spcPts val="0"/>
              </a:spcBef>
              <a:spcAft>
                <a:spcPts val="0"/>
              </a:spcAft>
              <a:buSzPts val="2400"/>
              <a:buNone/>
            </a:pPr>
            <a:r>
              <a:rPr lang="en-US" sz="2600">
                <a:solidFill>
                  <a:schemeClr val="dk2"/>
                </a:solidFill>
              </a:rPr>
              <a:t>The Office of Special Education </a:t>
            </a:r>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693325" y="5521825"/>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Calibri"/>
                <a:ea typeface="Calibri"/>
                <a:cs typeface="Calibri"/>
                <a:sym typeface="Calibri"/>
              </a:rPr>
              <a:t>May</a:t>
            </a:r>
            <a:r>
              <a:rPr lang="en-US" sz="2000" b="0" i="1" u="none" strike="noStrike" cap="none">
                <a:solidFill>
                  <a:srgbClr val="000000"/>
                </a:solidFill>
                <a:latin typeface="Calibri"/>
                <a:ea typeface="Calibri"/>
                <a:cs typeface="Calibri"/>
                <a:sym typeface="Calibri"/>
              </a:rPr>
              <a:t> 21, 2024</a:t>
            </a:r>
            <a:endParaRPr sz="2000" b="0" i="1" u="none" strike="noStrike" cap="none">
              <a:solidFill>
                <a:srgbClr val="000000"/>
              </a:solidFill>
              <a:latin typeface="Calibri"/>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p:txBody>
          <a:bodyPr/>
          <a:lstStyle/>
          <a:p>
            <a:r>
              <a:rPr lang="en-US" dirty="0"/>
              <a:t>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1295400" y="1828800"/>
            <a:ext cx="4505632" cy="2969342"/>
          </a:xfrm>
        </p:spPr>
        <p:txBody>
          <a:bodyPr/>
          <a:lstStyle/>
          <a:p>
            <a:pPr marL="114300" indent="0" rtl="0">
              <a:spcBef>
                <a:spcPts val="1400"/>
              </a:spcBef>
              <a:spcAft>
                <a:spcPts val="0"/>
              </a:spcAft>
              <a:buNone/>
            </a:pPr>
            <a:r>
              <a:rPr lang="en-US" sz="1800" b="1" i="0" u="none" strike="noStrike" dirty="0">
                <a:solidFill>
                  <a:srgbClr val="3A3D4B"/>
                </a:solidFill>
                <a:effectLst/>
                <a:latin typeface="Calibri" panose="020F0502020204030204" pitchFamily="34" charset="0"/>
              </a:rPr>
              <a:t>Office of Special Education Data Team:</a:t>
            </a:r>
            <a:endParaRPr lang="en-US" b="0" dirty="0">
              <a:effectLst/>
            </a:endParaRPr>
          </a:p>
          <a:p>
            <a:pPr rtl="0">
              <a:spcBef>
                <a:spcPts val="1400"/>
              </a:spcBef>
              <a:spcAft>
                <a:spcPts val="0"/>
              </a:spcAft>
            </a:pPr>
            <a:r>
              <a:rPr lang="en-US" sz="1800" b="1" i="0" u="sng" strike="noStrike" dirty="0">
                <a:solidFill>
                  <a:srgbClr val="EFC119"/>
                </a:solidFill>
                <a:effectLst/>
                <a:latin typeface="Calibri" panose="020F0502020204030204" pitchFamily="34" charset="0"/>
                <a:hlinkClick r:id="rId2"/>
              </a:rPr>
              <a:t>charlene.marcotte@ped.nm.gov</a:t>
            </a:r>
            <a:endParaRPr lang="en-US" b="0" dirty="0">
              <a:effectLst/>
            </a:endParaRPr>
          </a:p>
          <a:p>
            <a:pPr rtl="0">
              <a:spcBef>
                <a:spcPts val="1400"/>
              </a:spcBef>
              <a:spcAft>
                <a:spcPts val="0"/>
              </a:spcAft>
            </a:pPr>
            <a:r>
              <a:rPr lang="en-US" sz="1800" b="1" i="0" u="sng" strike="noStrike" dirty="0">
                <a:solidFill>
                  <a:srgbClr val="EFC119"/>
                </a:solidFill>
                <a:effectLst/>
                <a:latin typeface="Calibri" panose="020F0502020204030204" pitchFamily="34" charset="0"/>
                <a:hlinkClick r:id="rId3"/>
              </a:rPr>
              <a:t>lorenzo.dominguez@ped.nm.gov</a:t>
            </a:r>
            <a:endParaRPr lang="en-US" b="0" dirty="0">
              <a:effectLst/>
            </a:endParaRPr>
          </a:p>
          <a:p>
            <a:pPr rtl="0">
              <a:spcBef>
                <a:spcPts val="1400"/>
              </a:spcBef>
              <a:spcAft>
                <a:spcPts val="0"/>
              </a:spcAft>
            </a:pPr>
            <a:r>
              <a:rPr lang="en-US" sz="1800" b="1" i="0" u="sng" strike="noStrike" dirty="0">
                <a:solidFill>
                  <a:srgbClr val="EFC119"/>
                </a:solidFill>
                <a:effectLst/>
                <a:latin typeface="Calibri" panose="020F0502020204030204" pitchFamily="34" charset="0"/>
                <a:hlinkClick r:id="rId4"/>
              </a:rPr>
              <a:t>lizana.schweiger@ped.nm.gov</a:t>
            </a:r>
            <a:endParaRPr lang="en-US" b="0" dirty="0">
              <a:effectLst/>
            </a:endParaRPr>
          </a:p>
          <a:p>
            <a:pPr rtl="0">
              <a:spcBef>
                <a:spcPts val="1400"/>
              </a:spcBef>
              <a:spcAft>
                <a:spcPts val="0"/>
              </a:spcAft>
            </a:pPr>
            <a:r>
              <a:rPr lang="en-US" sz="1800" b="1" i="0" u="sng" strike="noStrike" dirty="0">
                <a:solidFill>
                  <a:srgbClr val="EFC119"/>
                </a:solidFill>
                <a:effectLst/>
                <a:latin typeface="Calibri" panose="020F0502020204030204" pitchFamily="34" charset="0"/>
                <a:hlinkClick r:id="rId5"/>
              </a:rPr>
              <a:t>matthew.tomicek@ped.nm.gov</a:t>
            </a:r>
            <a:endParaRPr lang="en-US" b="0" dirty="0">
              <a:effectLst/>
            </a:endParaRPr>
          </a:p>
          <a:p>
            <a:pPr rtl="0">
              <a:spcBef>
                <a:spcPts val="1400"/>
              </a:spcBef>
              <a:spcAft>
                <a:spcPts val="0"/>
              </a:spcAft>
            </a:pPr>
            <a:r>
              <a:rPr lang="en-US" sz="1800" b="1" i="0" u="sng" strike="noStrike" dirty="0">
                <a:solidFill>
                  <a:srgbClr val="EFC119"/>
                </a:solidFill>
                <a:effectLst/>
                <a:latin typeface="Calibri" panose="020F0502020204030204" pitchFamily="34" charset="0"/>
                <a:hlinkClick r:id="rId6"/>
              </a:rPr>
              <a:t>tamara.burkett@ped.nm.gov</a:t>
            </a:r>
            <a:br>
              <a:rPr lang="en-US" dirty="0"/>
            </a:br>
            <a:endParaRPr lang="en-US"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dirty="0">
                <a:effectLst/>
              </a:rPr>
              <a:t> </a:t>
            </a:r>
            <a:endParaRPr lang="en-US" dirty="0"/>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6096000" y="1828800"/>
            <a:ext cx="4505632"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spcBef>
                <a:spcPts val="1400"/>
              </a:spcBef>
              <a:buFont typeface="Arial"/>
              <a:buNone/>
            </a:pPr>
            <a:r>
              <a:rPr lang="en-US" sz="1800" b="1" dirty="0">
                <a:latin typeface="Calibri" panose="020F0502020204030204" pitchFamily="34" charset="0"/>
              </a:rPr>
              <a:t>Indicator 14:</a:t>
            </a:r>
            <a:endParaRPr lang="en-US" dirty="0"/>
          </a:p>
          <a:p>
            <a:pPr>
              <a:spcBef>
                <a:spcPts val="1400"/>
              </a:spcBef>
            </a:pPr>
            <a:r>
              <a:rPr lang="en-US" sz="1800" b="1" u="sng" dirty="0" err="1">
                <a:solidFill>
                  <a:srgbClr val="EFC119"/>
                </a:solidFill>
                <a:latin typeface="Calibri" panose="020F0502020204030204" pitchFamily="34" charset="0"/>
                <a:hlinkClick r:id="rId7"/>
              </a:rPr>
              <a:t>gdamian@nmhi.ed</a:t>
            </a:r>
            <a:endParaRPr lang="en-US" sz="1800" b="1" u="sng" dirty="0">
              <a:solidFill>
                <a:srgbClr val="EFC119"/>
              </a:solidFill>
              <a:latin typeface="Calibri" panose="020F0502020204030204" pitchFamily="34" charset="0"/>
            </a:endParaRPr>
          </a:p>
          <a:p>
            <a:pPr>
              <a:spcBef>
                <a:spcPts val="1400"/>
              </a:spcBef>
            </a:pPr>
            <a:endParaRPr lang="en-US" sz="1800" b="1" u="sng" dirty="0">
              <a:solidFill>
                <a:srgbClr val="EFC119"/>
              </a:solidFill>
              <a:latin typeface="Calibri" panose="020F0502020204030204" pitchFamily="34" charset="0"/>
            </a:endParaRPr>
          </a:p>
          <a:p>
            <a:pPr marL="114300" indent="0">
              <a:spcBef>
                <a:spcPts val="1400"/>
              </a:spcBef>
              <a:buNone/>
            </a:pPr>
            <a:br>
              <a:rPr lang="en-US" dirty="0"/>
            </a:br>
            <a:endParaRPr lang="en-US" dirty="0"/>
          </a:p>
        </p:txBody>
      </p:sp>
      <p:sp>
        <p:nvSpPr>
          <p:cNvPr id="12" name="TextBox 11">
            <a:extLst>
              <a:ext uri="{FF2B5EF4-FFF2-40B4-BE49-F238E27FC236}">
                <a16:creationId xmlns:a16="http://schemas.microsoft.com/office/drawing/2014/main" id="{E44E43DB-73E9-5B62-9DB5-22E554D1B4F1}"/>
              </a:ext>
            </a:extLst>
          </p:cNvPr>
          <p:cNvSpPr txBox="1"/>
          <p:nvPr/>
        </p:nvSpPr>
        <p:spPr>
          <a:xfrm>
            <a:off x="4916131" y="4798142"/>
            <a:ext cx="3362632" cy="1713290"/>
          </a:xfrm>
          <a:prstGeom prst="rect">
            <a:avLst/>
          </a:prstGeom>
          <a:noFill/>
        </p:spPr>
        <p:txBody>
          <a:bodyPr wrap="square" rtlCol="0">
            <a:spAutoFit/>
          </a:bodyPr>
          <a:lstStyle/>
          <a:p>
            <a:pPr rtl="0">
              <a:spcBef>
                <a:spcPts val="1400"/>
              </a:spcBef>
              <a:spcAft>
                <a:spcPts val="0"/>
              </a:spcAft>
            </a:pPr>
            <a:r>
              <a:rPr lang="es-ES" sz="1800" b="1" i="0" u="none" strike="noStrike" dirty="0">
                <a:solidFill>
                  <a:srgbClr val="3A3D4B"/>
                </a:solidFill>
                <a:effectLst/>
                <a:latin typeface="Calibri" panose="020F0502020204030204" pitchFamily="34" charset="0"/>
              </a:rPr>
              <a:t>Nova Data:</a:t>
            </a:r>
          </a:p>
          <a:p>
            <a:pPr rtl="0">
              <a:spcBef>
                <a:spcPts val="1400"/>
              </a:spcBef>
              <a:spcAft>
                <a:spcPts val="0"/>
              </a:spcAft>
            </a:pPr>
            <a:r>
              <a:rPr lang="es-ES" sz="1800" b="0" i="0" u="none" strike="noStrike" dirty="0">
                <a:solidFill>
                  <a:srgbClr val="3A3D4B"/>
                </a:solidFill>
                <a:effectLst/>
                <a:latin typeface="Calibri" panose="020F0502020204030204" pitchFamily="34" charset="0"/>
              </a:rPr>
              <a:t>Nicholas Keyes</a:t>
            </a:r>
            <a:endParaRPr lang="es-ES" b="0" dirty="0">
              <a:effectLst/>
            </a:endParaRPr>
          </a:p>
          <a:p>
            <a:pPr rtl="0">
              <a:spcBef>
                <a:spcPts val="1400"/>
              </a:spcBef>
              <a:spcAft>
                <a:spcPts val="0"/>
              </a:spcAft>
            </a:pPr>
            <a:r>
              <a:rPr lang="es-ES" sz="1800" b="0" i="0" u="sng" strike="noStrike" dirty="0">
                <a:solidFill>
                  <a:srgbClr val="EFC119"/>
                </a:solidFill>
                <a:effectLst/>
                <a:latin typeface="Calibri" panose="020F0502020204030204" pitchFamily="34" charset="0"/>
                <a:hlinkClick r:id="rId8"/>
              </a:rPr>
              <a:t>nicholas.keyes@ped.nm.gov</a:t>
            </a:r>
            <a:endParaRPr lang="es-ES" b="0" dirty="0">
              <a:effectLst/>
            </a:endParaRPr>
          </a:p>
          <a:p>
            <a:br>
              <a:rPr lang="es-ES" dirty="0"/>
            </a:br>
            <a:endParaRPr lang="en-US" dirty="0"/>
          </a:p>
        </p:txBody>
      </p:sp>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26163268"/>
              </p:ext>
            </p:extLst>
          </p:nvPr>
        </p:nvGraphicFramePr>
        <p:xfrm>
          <a:off x="1" y="1534886"/>
          <a:ext cx="12192001" cy="5323117"/>
        </p:xfrm>
        <a:graphic>
          <a:graphicData uri="http://schemas.openxmlformats.org/drawingml/2006/table">
            <a:tbl>
              <a:tblPr firstRow="1" firstCol="1" bandRow="1">
                <a:tableStyleId>{5C22544A-7EE6-4342-B048-85BDC9FD1C3A}</a:tableStyleId>
              </a:tblPr>
              <a:tblGrid>
                <a:gridCol w="3139423">
                  <a:extLst>
                    <a:ext uri="{9D8B030D-6E8A-4147-A177-3AD203B41FA5}">
                      <a16:colId xmlns:a16="http://schemas.microsoft.com/office/drawing/2014/main" val="3470670932"/>
                    </a:ext>
                  </a:extLst>
                </a:gridCol>
                <a:gridCol w="591315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266929">
                <a:tc>
                  <a:txBody>
                    <a:bodyPr/>
                    <a:lstStyle/>
                    <a:p>
                      <a:pPr marL="0" marR="0">
                        <a:lnSpc>
                          <a:spcPct val="107000"/>
                        </a:lnSpc>
                        <a:spcBef>
                          <a:spcPts val="0"/>
                        </a:spcBef>
                        <a:spcAft>
                          <a:spcPts val="0"/>
                        </a:spcAft>
                      </a:pPr>
                      <a:r>
                        <a:rPr lang="en-US" sz="1000" kern="0" dirty="0">
                          <a:effectLst/>
                          <a:latin typeface="Aptos" panose="020B0004020202020204" pitchFamily="34" charset="0"/>
                        </a:rPr>
                        <a:t>Cage, Margaret</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3">
                            <a:extLst>
                              <a:ext uri="{A12FA001-AC4F-418D-AE19-62706E023703}">
                                <ahyp:hlinkClr xmlns:ahyp="http://schemas.microsoft.com/office/drawing/2018/hyperlinkcolor" val="tx"/>
                              </a:ext>
                            </a:extLst>
                          </a:hlinkClick>
                        </a:rPr>
                        <a:t>margaret.cage@ped.nm.gov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Director of Special Education</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3718685198"/>
                  </a:ext>
                </a:extLst>
              </a:tr>
              <a:tr h="266929">
                <a:tc>
                  <a:txBody>
                    <a:bodyPr/>
                    <a:lstStyle/>
                    <a:p>
                      <a:pPr marL="0" marR="0">
                        <a:lnSpc>
                          <a:spcPct val="107000"/>
                        </a:lnSpc>
                        <a:spcBef>
                          <a:spcPts val="0"/>
                        </a:spcBef>
                        <a:spcAft>
                          <a:spcPts val="0"/>
                        </a:spcAft>
                      </a:pPr>
                      <a:r>
                        <a:rPr lang="en-US" sz="1000" kern="0" dirty="0">
                          <a:effectLst/>
                          <a:latin typeface="Aptos" panose="020B0004020202020204" pitchFamily="34" charset="0"/>
                        </a:rPr>
                        <a:t>Jenkins, Tyre’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4">
                            <a:extLst>
                              <a:ext uri="{A12FA001-AC4F-418D-AE19-62706E023703}">
                                <ahyp:hlinkClr xmlns:ahyp="http://schemas.microsoft.com/office/drawing/2018/hyperlinkcolor" val="tx"/>
                              </a:ext>
                            </a:extLst>
                          </a:hlinkClick>
                        </a:rPr>
                        <a:t>tyre.jenkins@ped.nm.gov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Deputy Director, Office of Special Education</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2717637208"/>
                  </a:ext>
                </a:extLst>
              </a:tr>
              <a:tr h="266929">
                <a:tc>
                  <a:txBody>
                    <a:bodyPr/>
                    <a:lstStyle/>
                    <a:p>
                      <a:pPr marL="0" marR="0">
                        <a:lnSpc>
                          <a:spcPct val="107000"/>
                        </a:lnSpc>
                        <a:spcBef>
                          <a:spcPts val="0"/>
                        </a:spcBef>
                        <a:spcAft>
                          <a:spcPts val="0"/>
                        </a:spcAft>
                      </a:pPr>
                      <a:r>
                        <a:rPr lang="en-US" sz="1000" kern="0" dirty="0">
                          <a:solidFill>
                            <a:schemeClr val="bg1"/>
                          </a:solidFill>
                          <a:effectLst/>
                          <a:latin typeface="Aptos" panose="020B0004020202020204" pitchFamily="34" charset="0"/>
                        </a:rPr>
                        <a:t>Lozano, Miguel</a:t>
                      </a:r>
                      <a:endParaRPr lang="en-US" sz="1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5">
                            <a:extLst>
                              <a:ext uri="{A12FA001-AC4F-418D-AE19-62706E023703}">
                                <ahyp:hlinkClr xmlns:ahyp="http://schemas.microsoft.com/office/drawing/2018/hyperlinkcolor" val="tx"/>
                              </a:ext>
                            </a:extLst>
                          </a:hlinkClick>
                        </a:rPr>
                        <a:t>miguel.lozano@ped.nm.gov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Chief Counsel</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1288684168"/>
                  </a:ext>
                </a:extLst>
              </a:tr>
              <a:tr h="266929">
                <a:tc>
                  <a:txBody>
                    <a:bodyPr/>
                    <a:lstStyle/>
                    <a:p>
                      <a:pPr marL="0" marR="0">
                        <a:lnSpc>
                          <a:spcPct val="107000"/>
                        </a:lnSpc>
                        <a:spcBef>
                          <a:spcPts val="0"/>
                        </a:spcBef>
                        <a:spcAft>
                          <a:spcPts val="0"/>
                        </a:spcAft>
                      </a:pPr>
                      <a:r>
                        <a:rPr lang="en-US" sz="1000" kern="0" dirty="0">
                          <a:solidFill>
                            <a:schemeClr val="bg1"/>
                          </a:solidFill>
                          <a:effectLst/>
                          <a:latin typeface="Aptos" panose="020B0004020202020204" pitchFamily="34" charset="0"/>
                        </a:rPr>
                        <a:t>Marcotte, Charlene</a:t>
                      </a:r>
                      <a:endParaRPr lang="en-US" sz="1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6">
                            <a:extLst>
                              <a:ext uri="{A12FA001-AC4F-418D-AE19-62706E023703}">
                                <ahyp:hlinkClr xmlns:ahyp="http://schemas.microsoft.com/office/drawing/2018/hyperlinkcolor" val="tx"/>
                              </a:ext>
                            </a:extLst>
                          </a:hlinkClick>
                        </a:rPr>
                        <a:t>charlene.marcotte@ped.nm.gov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Deputy Director of Finance and Data</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4031116897"/>
                  </a:ext>
                </a:extLst>
              </a:tr>
              <a:tr h="552671">
                <a:tc>
                  <a:txBody>
                    <a:bodyPr/>
                    <a:lstStyle/>
                    <a:p>
                      <a:pPr marL="0" marR="0">
                        <a:lnSpc>
                          <a:spcPct val="107000"/>
                        </a:lnSpc>
                        <a:spcBef>
                          <a:spcPts val="0"/>
                        </a:spcBef>
                        <a:spcAft>
                          <a:spcPts val="0"/>
                        </a:spcAft>
                      </a:pPr>
                      <a:r>
                        <a:rPr lang="en-US" sz="1000" kern="0" dirty="0">
                          <a:solidFill>
                            <a:schemeClr val="bg1"/>
                          </a:solidFill>
                          <a:effectLst/>
                          <a:latin typeface="Aptos" panose="020B0004020202020204" pitchFamily="34" charset="0"/>
                        </a:rPr>
                        <a:t>Gill, Ria</a:t>
                      </a:r>
                      <a:endParaRPr lang="en-US" sz="1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7">
                            <a:extLst>
                              <a:ext uri="{A12FA001-AC4F-418D-AE19-62706E023703}">
                                <ahyp:hlinkClr xmlns:ahyp="http://schemas.microsoft.com/office/drawing/2018/hyperlinkcolor" val="tx"/>
                              </a:ext>
                            </a:extLst>
                          </a:hlinkClick>
                        </a:rPr>
                        <a:t>ria.gill@ped.nm.gov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000" b="0" dirty="0">
                          <a:solidFill>
                            <a:schemeClr val="bg2"/>
                          </a:solidFill>
                          <a:latin typeface="Aptos" panose="020B0004020202020204" pitchFamily="34" charset="0"/>
                        </a:rPr>
                        <a:t>Assistant Deputy Director, OSE</a:t>
                      </a:r>
                    </a:p>
                  </a:txBody>
                  <a:tcPr marL="95234" marR="95234" marT="182880" marB="182880" anchor="ctr">
                    <a:solidFill>
                      <a:srgbClr val="E7F3F4"/>
                    </a:solidFill>
                  </a:tcPr>
                </a:tc>
                <a:extLst>
                  <a:ext uri="{0D108BD9-81ED-4DB2-BD59-A6C34878D82A}">
                    <a16:rowId xmlns:a16="http://schemas.microsoft.com/office/drawing/2014/main" val="2419657079"/>
                  </a:ext>
                </a:extLst>
              </a:tr>
              <a:tr h="266929">
                <a:tc>
                  <a:txBody>
                    <a:bodyPr/>
                    <a:lstStyle/>
                    <a:p>
                      <a:pPr marL="0" marR="0">
                        <a:lnSpc>
                          <a:spcPct val="107000"/>
                        </a:lnSpc>
                        <a:spcBef>
                          <a:spcPts val="0"/>
                        </a:spcBef>
                        <a:spcAft>
                          <a:spcPts val="0"/>
                        </a:spcAft>
                      </a:pPr>
                      <a:r>
                        <a:rPr lang="en-US" sz="1000" kern="100">
                          <a:effectLst/>
                          <a:latin typeface="Aptos" panose="020B0004020202020204" pitchFamily="34" charset="0"/>
                          <a:ea typeface="Aptos" panose="020B0004020202020204" pitchFamily="34" charset="0"/>
                          <a:cs typeface="Times New Roman" panose="02020603050405020304" pitchFamily="18" charset="0"/>
                        </a:rPr>
                        <a:t>Dominguez, </a:t>
                      </a:r>
                      <a:r>
                        <a:rPr lang="en-US" sz="1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Lorenzo</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none"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lorenzo.dominguez@ped.nm.gov</a:t>
                      </a:r>
                      <a:r>
                        <a:rPr lang="en-US" sz="1000" b="0" u="none"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rPr>
                        <a:t>Assistant Deputy Director of Data &amp; Finance</a:t>
                      </a:r>
                    </a:p>
                  </a:txBody>
                  <a:tcPr marL="95234" marR="95234" marT="47617" marB="47617" anchor="ctr">
                    <a:solidFill>
                      <a:srgbClr val="E7F3F4"/>
                    </a:solidFill>
                  </a:tcPr>
                </a:tc>
                <a:extLst>
                  <a:ext uri="{0D108BD9-81ED-4DB2-BD59-A6C34878D82A}">
                    <a16:rowId xmlns:a16="http://schemas.microsoft.com/office/drawing/2014/main" val="2949660197"/>
                  </a:ext>
                </a:extLst>
              </a:tr>
              <a:tr h="266929">
                <a:tc>
                  <a:txBody>
                    <a:bodyPr/>
                    <a:lstStyle/>
                    <a:p>
                      <a:pPr marL="0" marR="0">
                        <a:lnSpc>
                          <a:spcPct val="107000"/>
                        </a:lnSpc>
                        <a:spcBef>
                          <a:spcPts val="0"/>
                        </a:spcBef>
                        <a:spcAft>
                          <a:spcPts val="0"/>
                        </a:spcAft>
                      </a:pPr>
                      <a:r>
                        <a:rPr lang="en-US" sz="1000" kern="0">
                          <a:effectLst/>
                          <a:latin typeface="Aptos" panose="020B0004020202020204" pitchFamily="34" charset="0"/>
                        </a:rPr>
                        <a:t>Perea, Sharyn</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9">
                            <a:extLst>
                              <a:ext uri="{A12FA001-AC4F-418D-AE19-62706E023703}">
                                <ahyp:hlinkClr xmlns:ahyp="http://schemas.microsoft.com/office/drawing/2018/hyperlinkcolor" val="tx"/>
                              </a:ext>
                            </a:extLst>
                          </a:hlinkClick>
                        </a:rPr>
                        <a:t>sharyn.perea@ped.nm.gov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rPr>
                        <a:t>Dispute Resolution Coordinator</a:t>
                      </a:r>
                    </a:p>
                  </a:txBody>
                  <a:tcPr marL="95234" marR="95234" marT="47617" marB="47617" anchor="ctr">
                    <a:solidFill>
                      <a:srgbClr val="E7F3F4"/>
                    </a:solidFill>
                  </a:tcPr>
                </a:tc>
                <a:extLst>
                  <a:ext uri="{0D108BD9-81ED-4DB2-BD59-A6C34878D82A}">
                    <a16:rowId xmlns:a16="http://schemas.microsoft.com/office/drawing/2014/main" val="230532274"/>
                  </a:ext>
                </a:extLst>
              </a:tr>
              <a:tr h="611409">
                <a:tc>
                  <a:txBody>
                    <a:bodyPr/>
                    <a:lstStyle/>
                    <a:p>
                      <a:pPr marL="0" marR="0">
                        <a:lnSpc>
                          <a:spcPct val="107000"/>
                        </a:lnSpc>
                        <a:spcBef>
                          <a:spcPts val="0"/>
                        </a:spcBef>
                        <a:spcAft>
                          <a:spcPts val="0"/>
                        </a:spcAft>
                      </a:pPr>
                      <a:r>
                        <a:rPr lang="en-US" sz="1000" kern="0">
                          <a:solidFill>
                            <a:schemeClr val="bg1"/>
                          </a:solidFill>
                          <a:effectLst/>
                          <a:latin typeface="Aptos" panose="020B0004020202020204" pitchFamily="34" charset="0"/>
                        </a:rPr>
                        <a:t>Cassel, Elizabeth</a:t>
                      </a:r>
                      <a:endParaRPr lang="en-US" sz="1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0">
                            <a:extLst>
                              <a:ext uri="{A12FA001-AC4F-418D-AE19-62706E023703}">
                                <ahyp:hlinkClr xmlns:ahyp="http://schemas.microsoft.com/office/drawing/2018/hyperlinkcolor" val="tx"/>
                              </a:ext>
                            </a:extLst>
                          </a:hlinkClick>
                        </a:rPr>
                        <a:t>elizabeth.cassel@ped.nm.gov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br>
                        <a:rPr lang="en-US" sz="1000" b="0" kern="0">
                          <a:solidFill>
                            <a:schemeClr val="bg2"/>
                          </a:solidFill>
                          <a:effectLst/>
                          <a:latin typeface="Aptos" panose="020B0004020202020204" pitchFamily="34" charset="0"/>
                        </a:rPr>
                      </a:br>
                      <a:r>
                        <a:rPr lang="en-US" sz="1000" b="0" kern="0">
                          <a:solidFill>
                            <a:schemeClr val="bg2"/>
                          </a:solidFill>
                          <a:effectLst/>
                          <a:latin typeface="Aptos" panose="020B0004020202020204" pitchFamily="34" charset="0"/>
                        </a:rPr>
                        <a:t>Parent and Community Liaison,</a:t>
                      </a:r>
                      <a:br>
                        <a:rPr lang="en-US" sz="1000" b="0" kern="0">
                          <a:solidFill>
                            <a:schemeClr val="bg2"/>
                          </a:solidFill>
                          <a:effectLst/>
                          <a:latin typeface="Aptos" panose="020B0004020202020204" pitchFamily="34" charset="0"/>
                        </a:rPr>
                      </a:br>
                      <a:r>
                        <a:rPr lang="en-US" sz="1000" b="0" kern="0">
                          <a:solidFill>
                            <a:schemeClr val="bg2"/>
                          </a:solidFill>
                          <a:effectLst/>
                          <a:latin typeface="Aptos" panose="020B0004020202020204" pitchFamily="34" charset="0"/>
                        </a:rPr>
                        <a:t>Complaints and CAPS</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3840681843"/>
                  </a:ext>
                </a:extLst>
              </a:tr>
              <a:tr h="439169">
                <a:tc>
                  <a:txBody>
                    <a:bodyPr/>
                    <a:lstStyle/>
                    <a:p>
                      <a:pPr marL="0" marR="0">
                        <a:lnSpc>
                          <a:spcPct val="107000"/>
                        </a:lnSpc>
                        <a:spcBef>
                          <a:spcPts val="0"/>
                        </a:spcBef>
                        <a:spcAft>
                          <a:spcPts val="0"/>
                        </a:spcAft>
                      </a:pPr>
                      <a:r>
                        <a:rPr lang="en-US" sz="1000" kern="0">
                          <a:effectLst/>
                          <a:latin typeface="Aptos" panose="020B0004020202020204" pitchFamily="34" charset="0"/>
                        </a:rPr>
                        <a:t>Romero, Corrine</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1">
                            <a:extLst>
                              <a:ext uri="{A12FA001-AC4F-418D-AE19-62706E023703}">
                                <ahyp:hlinkClr xmlns:ahyp="http://schemas.microsoft.com/office/drawing/2018/hyperlinkcolor" val="tx"/>
                              </a:ext>
                            </a:extLst>
                          </a:hlinkClick>
                        </a:rPr>
                        <a:t>corrine.romero3@ped.nm.gov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General Supervision,</a:t>
                      </a:r>
                      <a:br>
                        <a:rPr lang="en-US" sz="1000" b="0" kern="0">
                          <a:solidFill>
                            <a:schemeClr val="bg2"/>
                          </a:solidFill>
                          <a:effectLst/>
                          <a:latin typeface="Aptos" panose="020B0004020202020204" pitchFamily="34" charset="0"/>
                        </a:rPr>
                      </a:br>
                      <a:r>
                        <a:rPr lang="en-US" sz="1000" b="0" kern="0">
                          <a:solidFill>
                            <a:schemeClr val="bg2"/>
                          </a:solidFill>
                          <a:effectLst/>
                          <a:latin typeface="Aptos" panose="020B0004020202020204" pitchFamily="34" charset="0"/>
                        </a:rPr>
                        <a:t>Differentiated Monitoring</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2531737927"/>
                  </a:ext>
                </a:extLst>
              </a:tr>
              <a:tr h="611409">
                <a:tc>
                  <a:txBody>
                    <a:bodyPr/>
                    <a:lstStyle/>
                    <a:p>
                      <a:pPr marL="0" marR="0">
                        <a:lnSpc>
                          <a:spcPct val="107000"/>
                        </a:lnSpc>
                        <a:spcBef>
                          <a:spcPts val="0"/>
                        </a:spcBef>
                        <a:spcAft>
                          <a:spcPts val="0"/>
                        </a:spcAft>
                      </a:pPr>
                      <a:r>
                        <a:rPr lang="en-US" sz="1000" kern="0" dirty="0">
                          <a:effectLst/>
                          <a:latin typeface="Aptos" panose="020B0004020202020204" pitchFamily="34" charset="0"/>
                        </a:rPr>
                        <a:t>Pacheco, Lorie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2">
                            <a:extLst>
                              <a:ext uri="{A12FA001-AC4F-418D-AE19-62706E023703}">
                                <ahyp:hlinkClr xmlns:ahyp="http://schemas.microsoft.com/office/drawing/2018/hyperlinkcolor" val="tx"/>
                              </a:ext>
                            </a:extLst>
                          </a:hlinkClick>
                        </a:rPr>
                        <a:t>lorie.pacheco@ped.nm.gov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a:solidFill>
                            <a:schemeClr val="bg2"/>
                          </a:solidFill>
                          <a:effectLst/>
                          <a:latin typeface="Aptos" panose="020B0004020202020204" pitchFamily="34" charset="0"/>
                        </a:rPr>
                        <a:t>General Supervision,</a:t>
                      </a:r>
                      <a:br>
                        <a:rPr lang="en-US" sz="1000" b="0" kern="0">
                          <a:solidFill>
                            <a:schemeClr val="bg2"/>
                          </a:solidFill>
                          <a:effectLst/>
                          <a:latin typeface="Aptos" panose="020B0004020202020204" pitchFamily="34" charset="0"/>
                        </a:rPr>
                      </a:br>
                      <a:r>
                        <a:rPr lang="en-US" sz="1000" b="0" kern="0">
                          <a:solidFill>
                            <a:schemeClr val="bg2"/>
                          </a:solidFill>
                          <a:effectLst/>
                          <a:latin typeface="Aptos" panose="020B0004020202020204" pitchFamily="34" charset="0"/>
                        </a:rPr>
                        <a:t>Low Incidence,</a:t>
                      </a:r>
                      <a:br>
                        <a:rPr lang="en-US" sz="1000" b="0" kern="0">
                          <a:solidFill>
                            <a:schemeClr val="bg2"/>
                          </a:solidFill>
                          <a:effectLst/>
                          <a:latin typeface="Aptos" panose="020B0004020202020204" pitchFamily="34" charset="0"/>
                        </a:rPr>
                      </a:br>
                      <a:r>
                        <a:rPr lang="en-US" sz="1000" b="0" kern="0">
                          <a:solidFill>
                            <a:schemeClr val="bg2"/>
                          </a:solidFill>
                          <a:effectLst/>
                          <a:latin typeface="Aptos" panose="020B0004020202020204" pitchFamily="34" charset="0"/>
                        </a:rPr>
                        <a:t>NIMAS/NIMAC</a:t>
                      </a:r>
                      <a:endPar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4280217291"/>
                  </a:ext>
                </a:extLst>
              </a:tr>
              <a:tr h="266929">
                <a:tc>
                  <a:txBody>
                    <a:bodyPr/>
                    <a:lstStyle/>
                    <a:p>
                      <a:pPr marL="0" marR="0">
                        <a:lnSpc>
                          <a:spcPct val="107000"/>
                        </a:lnSpc>
                        <a:spcBef>
                          <a:spcPts val="0"/>
                        </a:spcBef>
                        <a:spcAft>
                          <a:spcPts val="0"/>
                        </a:spcAft>
                      </a:pPr>
                      <a:r>
                        <a:rPr lang="en-US" sz="1000" kern="0">
                          <a:effectLst/>
                          <a:latin typeface="Aptos" panose="020B0004020202020204" pitchFamily="34" charset="0"/>
                        </a:rPr>
                        <a:t>Schweiger, Liz</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3">
                            <a:extLst>
                              <a:ext uri="{A12FA001-AC4F-418D-AE19-62706E023703}">
                                <ahyp:hlinkClr xmlns:ahyp="http://schemas.microsoft.com/office/drawing/2018/hyperlinkcolor" val="tx"/>
                              </a:ext>
                            </a:extLst>
                          </a:hlinkClick>
                        </a:rPr>
                        <a:t>liz.schweiger@ped.nm.gov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Data Analyst, Indicator 13</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3410414079"/>
                  </a:ext>
                </a:extLst>
              </a:tr>
              <a:tr h="266929">
                <a:tc>
                  <a:txBody>
                    <a:bodyPr/>
                    <a:lstStyle/>
                    <a:p>
                      <a:pPr marL="0" marR="0">
                        <a:lnSpc>
                          <a:spcPct val="107000"/>
                        </a:lnSpc>
                        <a:spcBef>
                          <a:spcPts val="0"/>
                        </a:spcBef>
                        <a:spcAft>
                          <a:spcPts val="0"/>
                        </a:spcAft>
                      </a:pPr>
                      <a:r>
                        <a:rPr lang="en-US" sz="1000" kern="100">
                          <a:effectLst/>
                          <a:latin typeface="Aptos" panose="020B0004020202020204" pitchFamily="34" charset="0"/>
                          <a:ea typeface="Aptos" panose="020B0004020202020204" pitchFamily="34" charset="0"/>
                          <a:cs typeface="Times New Roman" panose="02020603050405020304" pitchFamily="18" charset="0"/>
                        </a:rPr>
                        <a:t>Sellers, Kaylock </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kaylock.sellers@ped.nm.gov</a:t>
                      </a: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100">
                          <a:solidFill>
                            <a:schemeClr val="bg2"/>
                          </a:solidFill>
                          <a:effectLst/>
                          <a:latin typeface="Aptos" panose="020B0004020202020204" pitchFamily="34" charset="0"/>
                          <a:ea typeface="Aptos" panose="020B0004020202020204" pitchFamily="34" charset="0"/>
                          <a:cs typeface="Times New Roman" panose="02020603050405020304" pitchFamily="18" charset="0"/>
                        </a:rPr>
                        <a:t>Financial Coordinator </a:t>
                      </a:r>
                    </a:p>
                  </a:txBody>
                  <a:tcPr marL="95234" marR="95234" marT="47617" marB="47617" anchor="ctr">
                    <a:solidFill>
                      <a:srgbClr val="E7F3F4"/>
                    </a:solidFill>
                  </a:tcPr>
                </a:tc>
                <a:extLst>
                  <a:ext uri="{0D108BD9-81ED-4DB2-BD59-A6C34878D82A}">
                    <a16:rowId xmlns:a16="http://schemas.microsoft.com/office/drawing/2014/main" val="3758807853"/>
                  </a:ext>
                </a:extLst>
              </a:tr>
              <a:tr h="439169">
                <a:tc>
                  <a:txBody>
                    <a:bodyPr/>
                    <a:lstStyle/>
                    <a:p>
                      <a:pPr marL="0" marR="0">
                        <a:lnSpc>
                          <a:spcPct val="107000"/>
                        </a:lnSpc>
                        <a:spcBef>
                          <a:spcPts val="0"/>
                        </a:spcBef>
                        <a:spcAft>
                          <a:spcPts val="0"/>
                        </a:spcAft>
                      </a:pPr>
                      <a:r>
                        <a:rPr lang="en-US" sz="1000" kern="0">
                          <a:effectLst/>
                          <a:latin typeface="Aptos" panose="020B0004020202020204" pitchFamily="34" charset="0"/>
                        </a:rPr>
                        <a:t>Quick, Catherine</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4">
                            <a:extLst>
                              <a:ext uri="{A12FA001-AC4F-418D-AE19-62706E023703}">
                                <ahyp:hlinkClr xmlns:ahyp="http://schemas.microsoft.com/office/drawing/2018/hyperlinkcolor" val="tx"/>
                              </a:ext>
                            </a:extLst>
                          </a:hlinkClick>
                        </a:rPr>
                        <a:t>catherine.Quick@ped.nm.gov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Aptos" panose="020B0004020202020204" pitchFamily="34" charset="0"/>
                        </a:rPr>
                        <a:t>General Supervision,</a:t>
                      </a:r>
                      <a:br>
                        <a:rPr lang="en-US" sz="1000" b="0" kern="0" dirty="0">
                          <a:solidFill>
                            <a:schemeClr val="bg2"/>
                          </a:solidFill>
                          <a:effectLst/>
                          <a:latin typeface="Aptos" panose="020B0004020202020204" pitchFamily="34" charset="0"/>
                        </a:rPr>
                      </a:br>
                      <a:r>
                        <a:rPr lang="en-US" sz="1000" b="0" kern="0" dirty="0">
                          <a:solidFill>
                            <a:schemeClr val="bg2"/>
                          </a:solidFill>
                          <a:effectLst/>
                          <a:latin typeface="Aptos" panose="020B0004020202020204" pitchFamily="34" charset="0"/>
                        </a:rPr>
                        <a:t>Early Childhood Ed</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2203640649"/>
                  </a:ext>
                </a:extLst>
              </a:tr>
              <a:tr h="266929">
                <a:tc>
                  <a:txBody>
                    <a:bodyPr/>
                    <a:lstStyle/>
                    <a:p>
                      <a:pPr marL="0" marR="0">
                        <a:lnSpc>
                          <a:spcPct val="107000"/>
                        </a:lnSpc>
                        <a:spcBef>
                          <a:spcPts val="0"/>
                        </a:spcBef>
                        <a:spcAft>
                          <a:spcPts val="0"/>
                        </a:spcAft>
                      </a:pPr>
                      <a:r>
                        <a:rPr lang="en-US" sz="1000" kern="100">
                          <a:effectLst/>
                          <a:latin typeface="Aptos" panose="020B00040202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jennifer.rodriguez1@ped.nm.gov</a:t>
                      </a: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rgbClr val="E7F3F4"/>
                    </a:solidFill>
                  </a:tcPr>
                </a:tc>
                <a:extLst>
                  <a:ext uri="{0D108BD9-81ED-4DB2-BD59-A6C34878D82A}">
                    <a16:rowId xmlns:a16="http://schemas.microsoft.com/office/drawing/2014/main" val="2198633157"/>
                  </a:ext>
                </a:extLst>
              </a:tr>
              <a:tr h="266929">
                <a:tc>
                  <a:txBody>
                    <a:bodyPr/>
                    <a:lstStyle/>
                    <a:p>
                      <a:pPr marL="0" marR="0">
                        <a:lnSpc>
                          <a:spcPct val="107000"/>
                        </a:lnSpc>
                        <a:spcBef>
                          <a:spcPts val="0"/>
                        </a:spcBef>
                        <a:spcAft>
                          <a:spcPts val="0"/>
                        </a:spcAft>
                      </a:pPr>
                      <a:r>
                        <a:rPr lang="en-US" sz="1000" kern="0">
                          <a:effectLst/>
                          <a:latin typeface="Aptos" panose="020B0004020202020204" pitchFamily="34" charset="0"/>
                        </a:rPr>
                        <a:t>Tomicek, Matthew</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16">
                            <a:extLst>
                              <a:ext uri="{A12FA001-AC4F-418D-AE19-62706E023703}">
                                <ahyp:hlinkClr xmlns:ahyp="http://schemas.microsoft.com/office/drawing/2018/hyperlinkcolor" val="tx"/>
                              </a:ext>
                            </a:extLst>
                          </a:hlinkClick>
                        </a:rPr>
                        <a:t>matthew.tomicek@ped.nm.gov</a:t>
                      </a:r>
                      <a:r>
                        <a:rPr lang="en-US" sz="1000" b="0" u="sng" kern="0" dirty="0">
                          <a:solidFill>
                            <a:schemeClr val="bg2"/>
                          </a:solidFill>
                          <a:effectLst/>
                          <a:latin typeface="Aptos" panose="020B0004020202020204" pitchFamily="34" charset="0"/>
                        </a:rPr>
                        <a:t> </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Aptos" panose="020B0004020202020204" pitchFamily="34" charset="0"/>
                        </a:rPr>
                        <a:t>Education Administrator, Data Analyst</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335795175"/>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2427514" y="707570"/>
            <a:ext cx="7336972"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64734"/>
            <a:ext cx="9601200" cy="1036850"/>
          </a:xfrm>
        </p:spPr>
        <p:txBody>
          <a:bodyPr>
            <a:normAutofit fontScale="90000"/>
          </a:bodyPr>
          <a:lstStyle/>
          <a:p>
            <a:pPr algn="ctr"/>
            <a:r>
              <a:rPr lang="en-US" sz="4900" dirty="0">
                <a:solidFill>
                  <a:schemeClr val="bg1"/>
                </a:solidFill>
                <a:latin typeface="Calibri" panose="020F0502020204030204" pitchFamily="34" charset="0"/>
                <a:cs typeface="Calibri" panose="020F0502020204030204" pitchFamily="34" charset="0"/>
              </a:rPr>
              <a:t>Contact List</a:t>
            </a:r>
            <a:br>
              <a:rPr lang="en-US" sz="4000" dirty="0">
                <a:solidFill>
                  <a:schemeClr val="bg1"/>
                </a:solidFill>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869485700"/>
              </p:ext>
            </p:extLst>
          </p:nvPr>
        </p:nvGraphicFramePr>
        <p:xfrm>
          <a:off x="0" y="1534884"/>
          <a:ext cx="12192000" cy="532311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561228">
                <a:tc>
                  <a:txBody>
                    <a:bodyPr/>
                    <a:lstStyle/>
                    <a:p>
                      <a:pPr marL="0" marR="0">
                        <a:lnSpc>
                          <a:spcPct val="107000"/>
                        </a:lnSpc>
                        <a:spcBef>
                          <a:spcPts val="0"/>
                        </a:spcBef>
                        <a:spcAft>
                          <a:spcPts val="0"/>
                        </a:spcAft>
                      </a:pPr>
                      <a:r>
                        <a:rPr lang="en-US" sz="1000" b="1" kern="0" dirty="0">
                          <a:solidFill>
                            <a:schemeClr val="bg1"/>
                          </a:solidFill>
                          <a:effectLst/>
                          <a:latin typeface="Aptos" panose="020B0004020202020204" pitchFamily="34" charset="0"/>
                        </a:rPr>
                        <a:t>Gallegos, Katalina</a:t>
                      </a:r>
                      <a:endPar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hlinkClick r:id="rId3">
                            <a:extLst>
                              <a:ext uri="{A12FA001-AC4F-418D-AE19-62706E023703}">
                                <ahyp:hlinkClr xmlns:ahyp="http://schemas.microsoft.com/office/drawing/2018/hyperlinkcolor" val="tx"/>
                              </a:ext>
                            </a:extLst>
                          </a:hlinkClick>
                        </a:rPr>
                        <a:t>katalina.gallegos@ped.nm.gov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gn="ctr">
                        <a:lnSpc>
                          <a:spcPct val="107000"/>
                        </a:lnSpc>
                        <a:spcBef>
                          <a:spcPts val="0"/>
                        </a:spcBef>
                        <a:spcAft>
                          <a:spcPts val="0"/>
                        </a:spcAft>
                      </a:pPr>
                      <a:r>
                        <a:rPr lang="en-US" sz="1000" b="0" kern="0" dirty="0">
                          <a:solidFill>
                            <a:schemeClr val="bg2"/>
                          </a:solidFill>
                          <a:effectLst/>
                          <a:latin typeface="Aptos" panose="020B0004020202020204" pitchFamily="34" charset="0"/>
                        </a:rPr>
                        <a:t>Management Analyst</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1813833686"/>
                  </a:ext>
                </a:extLst>
              </a:tr>
              <a:tr h="629244">
                <a:tc>
                  <a:txBody>
                    <a:bodyPr/>
                    <a:lstStyle/>
                    <a:p>
                      <a:pPr marL="0" marR="0">
                        <a:lnSpc>
                          <a:spcPct val="107000"/>
                        </a:lnSpc>
                        <a:spcBef>
                          <a:spcPts val="0"/>
                        </a:spcBef>
                        <a:spcAft>
                          <a:spcPts val="0"/>
                        </a:spcAft>
                      </a:pPr>
                      <a:r>
                        <a:rPr lang="en-US" sz="1000" b="1" kern="0" dirty="0">
                          <a:solidFill>
                            <a:schemeClr val="bg1"/>
                          </a:solidFill>
                          <a:effectLst/>
                          <a:latin typeface="Aptos" panose="020B0004020202020204" pitchFamily="34" charset="0"/>
                        </a:rPr>
                        <a:t>Cordova, Trudy</a:t>
                      </a:r>
                      <a:endPar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0" dirty="0">
                          <a:solidFill>
                            <a:schemeClr val="bg2"/>
                          </a:solidFill>
                          <a:effectLst/>
                          <a:latin typeface="Aptos" panose="020B0004020202020204" pitchFamily="34" charset="0"/>
                        </a:rPr>
                        <a:t>trudy.cordova@ped.nm.gov</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gn="ctr">
                        <a:lnSpc>
                          <a:spcPct val="107000"/>
                        </a:lnSpc>
                        <a:spcBef>
                          <a:spcPts val="0"/>
                        </a:spcBef>
                        <a:spcAft>
                          <a:spcPts val="0"/>
                        </a:spcAft>
                      </a:pPr>
                      <a:r>
                        <a:rPr lang="en-US" sz="1000" b="0" kern="0" dirty="0">
                          <a:solidFill>
                            <a:schemeClr val="bg2"/>
                          </a:solidFill>
                          <a:effectLst/>
                          <a:latin typeface="Aptos" panose="020B0004020202020204" pitchFamily="34" charset="0"/>
                        </a:rPr>
                        <a:t>Education Administrator, Professional Development</a:t>
                      </a:r>
                      <a:endPar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923703042"/>
                  </a:ext>
                </a:extLst>
              </a:tr>
              <a:tr h="561228">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Rodarte, JoeMike</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joemike.rodarte@ped.nm.gov</a:t>
                      </a: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OSE Secretary</a:t>
                      </a:r>
                    </a:p>
                  </a:txBody>
                  <a:tcPr marL="95234" marR="95234" marT="47617" marB="47617" anchor="ctr"/>
                </a:tc>
                <a:extLst>
                  <a:ext uri="{0D108BD9-81ED-4DB2-BD59-A6C34878D82A}">
                    <a16:rowId xmlns:a16="http://schemas.microsoft.com/office/drawing/2014/main" val="930588610"/>
                  </a:ext>
                </a:extLst>
              </a:tr>
              <a:tr h="629244">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tc>
                <a:extLst>
                  <a:ext uri="{0D108BD9-81ED-4DB2-BD59-A6C34878D82A}">
                    <a16:rowId xmlns:a16="http://schemas.microsoft.com/office/drawing/2014/main" val="3671462520"/>
                  </a:ext>
                </a:extLst>
              </a:tr>
              <a:tr h="561228">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tc>
                <a:extLst>
                  <a:ext uri="{0D108BD9-81ED-4DB2-BD59-A6C34878D82A}">
                    <a16:rowId xmlns:a16="http://schemas.microsoft.com/office/drawing/2014/main" val="4194773897"/>
                  </a:ext>
                </a:extLst>
              </a:tr>
              <a:tr h="629244">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tc>
                <a:extLst>
                  <a:ext uri="{0D108BD9-81ED-4DB2-BD59-A6C34878D82A}">
                    <a16:rowId xmlns:a16="http://schemas.microsoft.com/office/drawing/2014/main" val="1134620395"/>
                  </a:ext>
                </a:extLst>
              </a:tr>
              <a:tr h="629244">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tc>
                <a:extLst>
                  <a:ext uri="{0D108BD9-81ED-4DB2-BD59-A6C34878D82A}">
                    <a16:rowId xmlns:a16="http://schemas.microsoft.com/office/drawing/2014/main" val="3623248437"/>
                  </a:ext>
                </a:extLst>
              </a:tr>
              <a:tr h="561228">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Ellis, Katie</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kaitlin.ellis@ped.nm.gov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tc>
                <a:extLst>
                  <a:ext uri="{0D108BD9-81ED-4DB2-BD59-A6C34878D82A}">
                    <a16:rowId xmlns:a16="http://schemas.microsoft.com/office/drawing/2014/main" val="2589675539"/>
                  </a:ext>
                </a:extLst>
              </a:tr>
              <a:tr h="561228">
                <a:tc>
                  <a:txBody>
                    <a:bodyPr/>
                    <a:lstStyle/>
                    <a:p>
                      <a:pPr marL="0" marR="0">
                        <a:lnSpc>
                          <a:spcPct val="107000"/>
                        </a:lnSpc>
                        <a:spcBef>
                          <a:spcPts val="0"/>
                        </a:spcBef>
                        <a:spcAft>
                          <a:spcPts val="0"/>
                        </a:spcAft>
                      </a:pPr>
                      <a:r>
                        <a:rPr lang="en-US"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Erickson, Laurie</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1000" b="0" u="sng"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laurie.erickson@ped.nm.gov</a:t>
                      </a:r>
                    </a:p>
                  </a:txBody>
                  <a:tcPr marL="95234" marR="95234" marT="47617" marB="47617" anchor="ctr"/>
                </a:tc>
                <a:tc>
                  <a:txBody>
                    <a:bodyPr/>
                    <a:lstStyle/>
                    <a:p>
                      <a:pPr marL="0" marR="0" algn="ctr">
                        <a:lnSpc>
                          <a:spcPct val="107000"/>
                        </a:lnSpc>
                        <a:spcBef>
                          <a:spcPts val="0"/>
                        </a:spcBef>
                        <a:spcAft>
                          <a:spcPts val="0"/>
                        </a:spcAft>
                      </a:pPr>
                      <a:r>
                        <a:rPr lang="en-US" sz="1000" b="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Education Administrator, Program &amp; support</a:t>
                      </a:r>
                    </a:p>
                  </a:txBody>
                  <a:tcPr marL="95234" marR="95234" marT="47617" marB="47617" anchor="ctr"/>
                </a:tc>
                <a:extLst>
                  <a:ext uri="{0D108BD9-81ED-4DB2-BD59-A6C34878D82A}">
                    <a16:rowId xmlns:a16="http://schemas.microsoft.com/office/drawing/2014/main" val="1675587106"/>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dirty="0"/>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12" name="TextBox 11">
            <a:extLst>
              <a:ext uri="{FF2B5EF4-FFF2-40B4-BE49-F238E27FC236}">
                <a16:creationId xmlns:a16="http://schemas.microsoft.com/office/drawing/2014/main" id="{4F73C0EF-C869-D62B-97F0-F9ACF8EB2AD9}"/>
              </a:ext>
            </a:extLst>
          </p:cNvPr>
          <p:cNvSpPr txBox="1"/>
          <p:nvPr/>
        </p:nvSpPr>
        <p:spPr>
          <a:xfrm>
            <a:off x="4142543" y="3233728"/>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effectLst/>
                <a:latin typeface="Calibri" panose="020F0502020204030204" pitchFamily="34" charset="0"/>
                <a:ea typeface="Aptos" panose="020B0004020202020204" pitchFamily="34" charset="0"/>
                <a:cs typeface="Calibri" panose="020F0502020204030204" pitchFamily="34" charset="0"/>
              </a:rPr>
              <a:t>OSE Newsletter Link </a:t>
            </a:r>
            <a:r>
              <a:rPr lang="en-US" sz="14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https://acrobat.adobe.com/link/track?uri=urn:aaid:scds:US:5b0e2f11-d0ae-3e94-b95a-63a2ff1fb269</a:t>
            </a:r>
            <a:r>
              <a:rPr lang="en-US" sz="14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dirty="0"/>
          </a:p>
        </p:txBody>
      </p:sp>
      <p:sp>
        <p:nvSpPr>
          <p:cNvPr id="8"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4142542" y="1967569"/>
            <a:ext cx="4101113" cy="1036850"/>
          </a:xfrm>
          <a:solidFill>
            <a:srgbClr val="048A81"/>
          </a:solidFill>
          <a:effectLst>
            <a:outerShdw blurRad="50800" dist="38100" dir="2700000" algn="tl" rotWithShape="0">
              <a:prstClr val="black">
                <a:alpha val="40000"/>
              </a:prstClr>
            </a:outerShdw>
          </a:effectLst>
        </p:spPr>
        <p:txBody>
          <a:bodyPr>
            <a:normAutofit fontScale="92500" lnSpcReduction="20000"/>
          </a:bodyPr>
          <a:lstStyle/>
          <a:p>
            <a:pPr marL="114300" indent="0" algn="ctr">
              <a:buNone/>
            </a:pPr>
            <a:r>
              <a:rPr lang="en-US" dirty="0">
                <a:solidFill>
                  <a:schemeClr val="bg2"/>
                </a:solidFill>
              </a:rPr>
              <a:t>OSE Parent Portal</a:t>
            </a:r>
          </a:p>
          <a:p>
            <a:pPr marL="114300" indent="0" algn="ctr">
              <a:buNone/>
            </a:pPr>
            <a:r>
              <a:rPr lang="en-US" dirty="0">
                <a:solidFill>
                  <a:schemeClr val="bg2"/>
                </a:solidFill>
              </a:rPr>
              <a:t> </a:t>
            </a:r>
          </a:p>
        </p:txBody>
      </p:sp>
      <p:sp>
        <p:nvSpPr>
          <p:cNvPr id="9" name="TextBox 8">
            <a:extLst>
              <a:ext uri="{FF2B5EF4-FFF2-40B4-BE49-F238E27FC236}">
                <a16:creationId xmlns:a16="http://schemas.microsoft.com/office/drawing/2014/main" id="{4C8A222C-0D39-E395-B994-B7E7BBD03925}"/>
              </a:ext>
            </a:extLst>
          </p:cNvPr>
          <p:cNvSpPr txBox="1"/>
          <p:nvPr/>
        </p:nvSpPr>
        <p:spPr>
          <a:xfrm>
            <a:off x="4346361" y="2454054"/>
            <a:ext cx="3897296" cy="523220"/>
          </a:xfrm>
          <a:prstGeom prst="rect">
            <a:avLst/>
          </a:prstGeom>
          <a:noFill/>
        </p:spPr>
        <p:txBody>
          <a:bodyPr wrap="square">
            <a:spAutoFit/>
          </a:bodyPr>
          <a:lstStyle/>
          <a:p>
            <a:pPr algn="ct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https://webnew.ped.state.nm.us/bureaus/special-education/parent-portal/</a:t>
            </a: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rPr>
              <a:t> </a:t>
            </a:r>
            <a:endParaRPr lang="en-US" dirty="0"/>
          </a:p>
        </p:txBody>
      </p:sp>
      <p:sp>
        <p:nvSpPr>
          <p:cNvPr id="14" name="TextBox 13">
            <a:extLst>
              <a:ext uri="{FF2B5EF4-FFF2-40B4-BE49-F238E27FC236}">
                <a16:creationId xmlns:a16="http://schemas.microsoft.com/office/drawing/2014/main" id="{78ABD253-1459-128A-A624-5B4D8D437C43}"/>
              </a:ext>
            </a:extLst>
          </p:cNvPr>
          <p:cNvSpPr txBox="1"/>
          <p:nvPr/>
        </p:nvSpPr>
        <p:spPr>
          <a:xfrm>
            <a:off x="4142543" y="4468392"/>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bg2"/>
                </a:solidFill>
                <a:effectLst/>
                <a:latin typeface="Calibri" panose="020F050202020403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OSE Resources</a:t>
            </a:r>
          </a:p>
          <a:p>
            <a:pPr algn="ctr"/>
            <a:r>
              <a:rPr lang="en-US" u="sng" dirty="0">
                <a:solidFill>
                  <a:srgbClr val="EFC119"/>
                </a:solidFill>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https://webnew.ped.state.nm.us/bureaus/special-education/resources/ </a:t>
            </a:r>
          </a:p>
        </p:txBody>
      </p:sp>
      <p:pic>
        <p:nvPicPr>
          <p:cNvPr id="10" name="Picture 9">
            <a:extLst>
              <a:ext uri="{FF2B5EF4-FFF2-40B4-BE49-F238E27FC236}">
                <a16:creationId xmlns:a16="http://schemas.microsoft.com/office/drawing/2014/main" id="{75D6054F-35B3-4364-2E27-3B609FE2F7F0}"/>
              </a:ext>
            </a:extLst>
          </p:cNvPr>
          <p:cNvPicPr>
            <a:picLocks noChangeAspect="1"/>
          </p:cNvPicPr>
          <p:nvPr/>
        </p:nvPicPr>
        <p:blipFill>
          <a:blip r:embed="rId6"/>
          <a:stretch>
            <a:fillRect/>
          </a:stretch>
        </p:blipFill>
        <p:spPr>
          <a:xfrm>
            <a:off x="4142543" y="5551944"/>
            <a:ext cx="4206605" cy="1097375"/>
          </a:xfrm>
          <a:prstGeom prst="rect">
            <a:avLst/>
          </a:prstGeom>
        </p:spPr>
      </p:pic>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440192"/>
            <a:ext cx="9601200" cy="1036850"/>
          </a:xfrm>
        </p:spPr>
        <p:txBody>
          <a:bodyPr/>
          <a:lstStyle/>
          <a:p>
            <a:pPr algn="ctr"/>
            <a:r>
              <a:rPr lang="en-US" dirty="0"/>
              <a:t>Office of Special Education Office Hours</a:t>
            </a:r>
          </a:p>
        </p:txBody>
      </p:sp>
      <p:sp>
        <p:nvSpPr>
          <p:cNvPr id="3" name="Text Placeholder 2">
            <a:extLst>
              <a:ext uri="{FF2B5EF4-FFF2-40B4-BE49-F238E27FC236}">
                <a16:creationId xmlns:a16="http://schemas.microsoft.com/office/drawing/2014/main" id="{5E38907D-069D-9703-E331-B6EDA7B05CF6}"/>
              </a:ext>
            </a:extLst>
          </p:cNvPr>
          <p:cNvSpPr>
            <a:spLocks noGrp="1"/>
          </p:cNvSpPr>
          <p:nvPr>
            <p:ph type="body" idx="1"/>
          </p:nvPr>
        </p:nvSpPr>
        <p:spPr>
          <a:xfrm>
            <a:off x="1451129" y="1907812"/>
            <a:ext cx="9289742" cy="4208016"/>
          </a:xfrm>
          <a:solidFill>
            <a:srgbClr val="048A81"/>
          </a:solidFill>
          <a:effectLst>
            <a:glow rad="101600">
              <a:srgbClr val="048A81">
                <a:alpha val="60000"/>
              </a:srgbClr>
            </a:glow>
            <a:outerShdw blurRad="50800" dist="38100" dir="2700000" algn="tl" rotWithShape="0">
              <a:prstClr val="black">
                <a:alpha val="40000"/>
              </a:prstClr>
            </a:outerShdw>
          </a:effectLst>
        </p:spPr>
        <p:txBody>
          <a:bodyPr>
            <a:normAutofit fontScale="32500" lnSpcReduction="20000"/>
          </a:bodyPr>
          <a:lstStyle/>
          <a:p>
            <a:pPr marL="114300" indent="0" algn="ctr">
              <a:buNone/>
            </a:pPr>
            <a:endParaRPr lang="en-US" sz="5000" b="1">
              <a:solidFill>
                <a:schemeClr val="bg1"/>
              </a:solidFill>
              <a:latin typeface="+mn-lt"/>
            </a:endParaRPr>
          </a:p>
          <a:p>
            <a:pPr marL="114300" indent="0" algn="ctr">
              <a:buNone/>
            </a:pPr>
            <a:r>
              <a:rPr lang="en-US" sz="5000" b="1">
                <a:solidFill>
                  <a:schemeClr val="bg1"/>
                </a:solidFill>
                <a:latin typeface="+mn-lt"/>
              </a:rPr>
              <a:t>June 18, 2024 </a:t>
            </a:r>
          </a:p>
          <a:p>
            <a:pPr marL="114300" indent="0" algn="ctr">
              <a:buNone/>
            </a:pPr>
            <a:r>
              <a:rPr lang="en-US" sz="5000" b="1">
                <a:solidFill>
                  <a:schemeClr val="bg1"/>
                </a:solidFill>
                <a:latin typeface="+mn-lt"/>
              </a:rPr>
              <a:t>Time: 3:30 – 4:30 p.m. </a:t>
            </a:r>
          </a:p>
          <a:p>
            <a:pPr marL="114300" indent="0" algn="ctr">
              <a:buNone/>
            </a:pPr>
            <a:r>
              <a:rPr lang="en-US" sz="5000" b="1">
                <a:solidFill>
                  <a:schemeClr val="bg1"/>
                </a:solidFill>
                <a:latin typeface="+mn-lt"/>
              </a:rPr>
              <a:t>Location: Virtual, Microsoft Teams Click here to join the meeting</a:t>
            </a:r>
          </a:p>
          <a:p>
            <a:pPr marL="0" marR="0" indent="0" algn="ctr">
              <a:spcBef>
                <a:spcPts val="0"/>
              </a:spcBef>
              <a:spcAft>
                <a:spcPts val="0"/>
              </a:spcAft>
              <a:buNone/>
            </a:pPr>
            <a:endParaRPr lang="en-US" sz="5000" b="1" u="sng">
              <a:solidFill>
                <a:srgbClr val="6264A7"/>
              </a:solidFill>
              <a:effectLst/>
              <a:latin typeface="+mn-lt"/>
              <a:ea typeface="Aptos" panose="020B0004020202020204" pitchFamily="34" charset="0"/>
              <a:cs typeface="Aptos" panose="020B0004020202020204" pitchFamily="34" charset="0"/>
              <a:hlinkClick r:id="rId3"/>
            </a:endParaRPr>
          </a:p>
          <a:p>
            <a:pPr marL="0" marR="0" indent="0" algn="ctr">
              <a:spcBef>
                <a:spcPts val="0"/>
              </a:spcBef>
              <a:spcAft>
                <a:spcPts val="0"/>
              </a:spcAft>
              <a:buNone/>
            </a:pPr>
            <a:r>
              <a:rPr lang="en-US" sz="5000" b="1" u="sng">
                <a:solidFill>
                  <a:srgbClr val="6264A7"/>
                </a:solidFill>
                <a:effectLst/>
                <a:latin typeface="+mn-lt"/>
                <a:ea typeface="Aptos" panose="020B0004020202020204" pitchFamily="34" charset="0"/>
                <a:cs typeface="Aptos" panose="020B0004020202020204" pitchFamily="34" charset="0"/>
                <a:hlinkClick r:id="rId3"/>
              </a:rPr>
              <a:t>Click here to join the meeting</a:t>
            </a:r>
            <a:r>
              <a:rPr lang="en-US" sz="5000" b="1">
                <a:solidFill>
                  <a:srgbClr val="252424"/>
                </a:solidFill>
                <a:effectLst/>
                <a:latin typeface="+mn-lt"/>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5000" b="1">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a:solidFill>
                  <a:schemeClr val="bg1"/>
                </a:solidFill>
                <a:effectLst/>
                <a:latin typeface="+mn-lt"/>
                <a:ea typeface="Aptos" panose="020B0004020202020204" pitchFamily="34" charset="0"/>
                <a:cs typeface="Aptos" panose="020B0004020202020204" pitchFamily="34" charset="0"/>
              </a:rPr>
              <a:t>Meeting ID: 252 341 847 618 </a:t>
            </a:r>
            <a:br>
              <a:rPr lang="en-US" sz="5000" b="1">
                <a:solidFill>
                  <a:schemeClr val="bg1"/>
                </a:solidFill>
                <a:effectLst/>
                <a:latin typeface="+mn-lt"/>
                <a:ea typeface="Aptos" panose="020B0004020202020204" pitchFamily="34" charset="0"/>
                <a:cs typeface="Aptos" panose="020B0004020202020204" pitchFamily="34" charset="0"/>
              </a:rPr>
            </a:br>
            <a:r>
              <a:rPr lang="en-US" sz="5000" b="1">
                <a:solidFill>
                  <a:schemeClr val="bg1"/>
                </a:solidFill>
                <a:effectLst/>
                <a:latin typeface="+mn-lt"/>
                <a:ea typeface="Aptos" panose="020B0004020202020204" pitchFamily="34" charset="0"/>
                <a:cs typeface="Aptos" panose="020B0004020202020204" pitchFamily="34" charset="0"/>
              </a:rPr>
              <a:t>Passcode: 7tVTBm </a:t>
            </a:r>
          </a:p>
          <a:p>
            <a:pPr marL="0" marR="0" indent="0" algn="ctr">
              <a:spcBef>
                <a:spcPts val="0"/>
              </a:spcBef>
              <a:spcAft>
                <a:spcPts val="0"/>
              </a:spcAft>
              <a:buNone/>
            </a:pPr>
            <a:endParaRPr lang="en-US" sz="5000" b="1">
              <a:solidFill>
                <a:schemeClr val="bg1"/>
              </a:solidFill>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a:solidFill>
                  <a:schemeClr val="bg1"/>
                </a:solidFill>
                <a:effectLst/>
                <a:latin typeface="+mn-lt"/>
                <a:ea typeface="Aptos" panose="020B0004020202020204" pitchFamily="34" charset="0"/>
                <a:cs typeface="Aptos" panose="020B0004020202020204" pitchFamily="34" charset="0"/>
              </a:rPr>
              <a:t>Or call in (audio only) </a:t>
            </a:r>
          </a:p>
          <a:p>
            <a:pPr marL="0" marR="0" indent="0" algn="ctr">
              <a:spcBef>
                <a:spcPts val="0"/>
              </a:spcBef>
              <a:spcAft>
                <a:spcPts val="0"/>
              </a:spcAft>
              <a:buNone/>
            </a:pPr>
            <a:endParaRPr lang="en-US" sz="5000" b="1">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u="sng">
                <a:solidFill>
                  <a:srgbClr val="6264A7"/>
                </a:solidFill>
                <a:effectLst/>
                <a:latin typeface="+mn-lt"/>
                <a:ea typeface="Aptos" panose="020B0004020202020204" pitchFamily="34" charset="0"/>
                <a:cs typeface="Aptos" panose="020B0004020202020204" pitchFamily="34" charset="0"/>
                <a:hlinkClick r:id="rId4"/>
              </a:rPr>
              <a:t>+1 505-312-4308,,779020632#</a:t>
            </a:r>
            <a:r>
              <a:rPr lang="en-US" sz="5000" b="1">
                <a:solidFill>
                  <a:srgbClr val="252424"/>
                </a:solidFill>
                <a:effectLst/>
                <a:latin typeface="+mn-lt"/>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5000" b="1">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a:solidFill>
                  <a:schemeClr val="bg1"/>
                </a:solidFill>
                <a:effectLst/>
                <a:latin typeface="+mn-lt"/>
                <a:ea typeface="Aptos" panose="020B0004020202020204" pitchFamily="34" charset="0"/>
                <a:cs typeface="Aptos" panose="020B0004020202020204" pitchFamily="34" charset="0"/>
              </a:rPr>
              <a:t>Phone Conference ID: 779 020 632# </a:t>
            </a:r>
          </a:p>
          <a:p>
            <a:pPr marL="114300" indent="0" algn="ctr">
              <a:buNone/>
            </a:pPr>
            <a:r>
              <a:rPr lang="en-US">
                <a:solidFill>
                  <a:schemeClr val="bg1"/>
                </a:solidFill>
                <a:latin typeface="Georgia" panose="02040502050405020303" pitchFamily="18" charset="0"/>
              </a:rPr>
              <a:t> </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a:solidFill>
                  <a:schemeClr val="bg2"/>
                </a:solidFill>
                <a:latin typeface="Georgia" panose="02040502050405020303" pitchFamily="18"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a:t>Leadership/Duties of the Office</a:t>
            </a:r>
            <a:endParaRPr sz="3600" b="1"/>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655930314"/>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2303253022"/>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800" b="1"/>
              <a:t>Hiring Updates</a:t>
            </a:r>
            <a:endParaRPr sz="3800" b="1"/>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r>
              <a:rPr lang="en-US" dirty="0">
                <a:solidFill>
                  <a:schemeClr val="bg2"/>
                </a:solidFill>
              </a:rPr>
              <a:t>Kim Gonzales-Education Administrator, Program &amp; Support Specialist </a:t>
            </a:r>
          </a:p>
          <a:p>
            <a:pPr marL="114300" indent="0" algn="ctr">
              <a:buNone/>
            </a:pPr>
            <a:r>
              <a:rPr lang="en-US" dirty="0">
                <a:solidFill>
                  <a:schemeClr val="bg2"/>
                </a:solidFill>
              </a:rPr>
              <a:t>Kaitlin Ellis-Social &amp; Community Coordinator</a:t>
            </a:r>
          </a:p>
          <a:p>
            <a:pPr marL="114300" indent="0" algn="ctr">
              <a:buNone/>
            </a:pPr>
            <a:r>
              <a:rPr lang="en-US" dirty="0">
                <a:solidFill>
                  <a:schemeClr val="bg2"/>
                </a:solidFill>
              </a:rPr>
              <a:t>Laurie Erickson-Education Administrator, Program &amp; Support Specialist</a:t>
            </a:r>
          </a:p>
          <a:p>
            <a:pPr marL="114300" indent="0" algn="ctr">
              <a:buNone/>
            </a:pPr>
            <a:endParaRPr lang="en-US" dirty="0">
              <a:solidFill>
                <a:schemeClr val="bg2"/>
              </a:solidFill>
            </a:endParaRPr>
          </a:p>
          <a:p>
            <a:pPr marL="114300" indent="0" algn="ctr">
              <a:buNone/>
            </a:pPr>
            <a:endParaRPr lang="en-US" dirty="0">
              <a:solidFill>
                <a:schemeClr val="bg2"/>
              </a:solidFill>
            </a:endParaRPr>
          </a:p>
          <a:p>
            <a:pPr marL="114300" indent="0" algn="ctr">
              <a:buNone/>
            </a:pPr>
            <a:endParaRPr lang="en-US" dirty="0">
              <a:solidFill>
                <a:schemeClr val="bg2"/>
              </a:solidFill>
            </a:endParaRPr>
          </a:p>
        </p:txBody>
      </p:sp>
      <p:pic>
        <p:nvPicPr>
          <p:cNvPr id="11" name="Picture 10" descr="A red and orange sign with white text&#10;&#10;Description automatically generated">
            <a:extLst>
              <a:ext uri="{FF2B5EF4-FFF2-40B4-BE49-F238E27FC236}">
                <a16:creationId xmlns:a16="http://schemas.microsoft.com/office/drawing/2014/main" id="{5E544FAB-F59C-6FB8-6764-D8AB15EA20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68155" y="4169499"/>
            <a:ext cx="2055689" cy="1673918"/>
          </a:xfrm>
          <a:prstGeom prst="rect">
            <a:avLst/>
          </a:prstGeom>
        </p:spPr>
      </p:pic>
      <p:pic>
        <p:nvPicPr>
          <p:cNvPr id="8" name="Picture 7" descr="A person reaching out to a group of people&#10;&#10;Description automatically generated">
            <a:extLst>
              <a:ext uri="{FF2B5EF4-FFF2-40B4-BE49-F238E27FC236}">
                <a16:creationId xmlns:a16="http://schemas.microsoft.com/office/drawing/2014/main" id="{C216E37F-F394-A663-D3C9-046EF38D4FE4}"/>
              </a:ext>
            </a:extLst>
          </p:cNvPr>
          <p:cNvPicPr>
            <a:picLocks noChangeAspect="1"/>
          </p:cNvPicPr>
          <p:nvPr/>
        </p:nvPicPr>
        <p:blipFill>
          <a:blip r:embed="rId5">
            <a:alphaModFix amt="9000"/>
            <a:extLst>
              <a:ext uri="{837473B0-CC2E-450A-ABE3-18F120FF3D39}">
                <a1611:picAttrSrcUrl xmlns:a1611="http://schemas.microsoft.com/office/drawing/2016/11/main" r:id="rId6"/>
              </a:ext>
            </a:extLst>
          </a:blip>
          <a:stretch>
            <a:fillRect/>
          </a:stretch>
        </p:blipFill>
        <p:spPr>
          <a:xfrm>
            <a:off x="2259190" y="2165887"/>
            <a:ext cx="7673617" cy="3811478"/>
          </a:xfrm>
          <a:prstGeom prst="rect">
            <a:avLst/>
          </a:prstGeom>
          <a:effectLst>
            <a:softEdge rad="4699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444B53AC-C3DE-7E32-A93F-32791C6365B1}"/>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F6C5CFE4-DABF-44E4-8D45-34B51DE028E8}"/>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marL="114300" indent="0" algn="ctr">
              <a:buNone/>
            </a:pPr>
            <a:r>
              <a:rPr lang="en-US" sz="3600" b="1" dirty="0"/>
              <a:t>IDEA B MONITORING PROTOCOL</a:t>
            </a:r>
          </a:p>
        </p:txBody>
      </p:sp>
      <p:sp>
        <p:nvSpPr>
          <p:cNvPr id="134" name="Google Shape;134;g16001117d3c_0_30">
            <a:extLst>
              <a:ext uri="{FF2B5EF4-FFF2-40B4-BE49-F238E27FC236}">
                <a16:creationId xmlns:a16="http://schemas.microsoft.com/office/drawing/2014/main" id="{06145C78-CAFE-FF35-703B-5CB8E24E8C4F}"/>
              </a:ext>
            </a:extLst>
          </p:cNvPr>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4</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sp>
        <p:nvSpPr>
          <p:cNvPr id="135" name="Google Shape;135;g16001117d3c_0_30">
            <a:extLst>
              <a:ext uri="{FF2B5EF4-FFF2-40B4-BE49-F238E27FC236}">
                <a16:creationId xmlns:a16="http://schemas.microsoft.com/office/drawing/2014/main" id="{9646BB3B-0D65-B70D-EC8B-C6984F2DB7BA}"/>
              </a:ext>
            </a:extLst>
          </p:cNvPr>
          <p:cNvSpPr txBox="1">
            <a:spLocks noGrp="1"/>
          </p:cNvSpPr>
          <p:nvPr>
            <p:ph type="ftr" idx="11"/>
          </p:nvPr>
        </p:nvSpPr>
        <p:spPr>
          <a:xfrm>
            <a:off x="0" y="6583800"/>
            <a:ext cx="6243300" cy="274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595959"/>
                </a:solidFill>
                <a:effectLst/>
                <a:uLnTx/>
                <a:uFillTx/>
                <a:latin typeface="Calibri"/>
                <a:cs typeface="Calibri"/>
                <a:sym typeface="Calibri"/>
              </a:rPr>
              <a:t>Investing for tomorrow, delivering today.</a:t>
            </a:r>
            <a:endParaRPr kumimoji="0" sz="1200" b="0" i="0" u="none" strike="noStrike" kern="0" cap="none" spc="0" normalizeH="0" baseline="0" noProof="0" dirty="0">
              <a:ln>
                <a:noFill/>
              </a:ln>
              <a:solidFill>
                <a:srgbClr val="595959"/>
              </a:solidFill>
              <a:effectLst/>
              <a:uLnTx/>
              <a:uFillTx/>
              <a:latin typeface="Calibri"/>
              <a:cs typeface="Calibri"/>
              <a:sym typeface="Calibri"/>
            </a:endParaRPr>
          </a:p>
        </p:txBody>
      </p:sp>
      <p:graphicFrame>
        <p:nvGraphicFramePr>
          <p:cNvPr id="2" name="Diagram 1">
            <a:extLst>
              <a:ext uri="{FF2B5EF4-FFF2-40B4-BE49-F238E27FC236}">
                <a16:creationId xmlns:a16="http://schemas.microsoft.com/office/drawing/2014/main" id="{1F992CAA-9530-AFD9-AE87-F299191C5804}"/>
              </a:ext>
            </a:extLst>
          </p:cNvPr>
          <p:cNvGraphicFramePr/>
          <p:nvPr>
            <p:extLst>
              <p:ext uri="{D42A27DB-BD31-4B8C-83A1-F6EECF244321}">
                <p14:modId xmlns:p14="http://schemas.microsoft.com/office/powerpoint/2010/main" val="2640454183"/>
              </p:ext>
            </p:extLst>
          </p:nvPr>
        </p:nvGraphicFramePr>
        <p:xfrm>
          <a:off x="1605643" y="2099264"/>
          <a:ext cx="8980713" cy="4453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E14D0A7-199D-76E0-3BB3-9761774D2683}"/>
              </a:ext>
            </a:extLst>
          </p:cNvPr>
          <p:cNvSpPr txBox="1"/>
          <p:nvPr/>
        </p:nvSpPr>
        <p:spPr>
          <a:xfrm>
            <a:off x="1605643" y="1617407"/>
            <a:ext cx="8466364" cy="861774"/>
          </a:xfrm>
          <a:prstGeom prst="rect">
            <a:avLst/>
          </a:prstGeom>
          <a:noFill/>
        </p:spPr>
        <p:txBody>
          <a:bodyPr wrap="square">
            <a:spAutoFit/>
          </a:bodyPr>
          <a:lstStyle/>
          <a:p>
            <a:pPr algn="ctr"/>
            <a:r>
              <a:rPr lang="en-US" sz="1800" b="1" dirty="0">
                <a:solidFill>
                  <a:srgbClr val="000000"/>
                </a:solidFill>
                <a:latin typeface="Arial"/>
              </a:rPr>
              <a:t>Window for Monitoring: April 16</a:t>
            </a:r>
            <a:r>
              <a:rPr lang="en-US" sz="1800" b="1" baseline="30000" dirty="0">
                <a:solidFill>
                  <a:srgbClr val="000000"/>
                </a:solidFill>
                <a:latin typeface="Arial"/>
              </a:rPr>
              <a:t>th</a:t>
            </a:r>
            <a:r>
              <a:rPr lang="en-US" sz="1800" b="1" dirty="0">
                <a:solidFill>
                  <a:srgbClr val="000000"/>
                </a:solidFill>
                <a:latin typeface="Arial"/>
              </a:rPr>
              <a:t>-May 31st, 2024</a:t>
            </a:r>
            <a:br>
              <a:rPr lang="en-US" sz="1800" b="1" dirty="0">
                <a:solidFill>
                  <a:srgbClr val="000000"/>
                </a:solidFill>
                <a:latin typeface="Arial"/>
              </a:rPr>
            </a:br>
            <a:r>
              <a:rPr lang="en-US" sz="1800" b="1" dirty="0">
                <a:solidFill>
                  <a:srgbClr val="000000"/>
                </a:solidFill>
                <a:latin typeface="Arial"/>
              </a:rPr>
              <a:t>Monitoring Tool: Click </a:t>
            </a:r>
            <a:r>
              <a:rPr lang="en-US" sz="1800" b="1" dirty="0">
                <a:solidFill>
                  <a:srgbClr val="000000"/>
                </a:solidFill>
                <a:latin typeface="Arial"/>
                <a:hlinkClick r:id="rId8"/>
              </a:rPr>
              <a:t>here</a:t>
            </a:r>
            <a:r>
              <a:rPr lang="en-US" sz="1800" b="1" dirty="0">
                <a:solidFill>
                  <a:srgbClr val="000000"/>
                </a:solidFill>
                <a:latin typeface="Arial"/>
              </a:rPr>
              <a:t>  </a:t>
            </a:r>
            <a:br>
              <a:rPr lang="en-US" sz="1400" dirty="0">
                <a:solidFill>
                  <a:srgbClr val="000000"/>
                </a:solidFill>
                <a:latin typeface="Arial"/>
              </a:rPr>
            </a:br>
            <a:endParaRPr lang="en-US" dirty="0"/>
          </a:p>
        </p:txBody>
      </p:sp>
    </p:spTree>
    <p:extLst>
      <p:ext uri="{BB962C8B-B14F-4D97-AF65-F5344CB8AC3E}">
        <p14:creationId xmlns:p14="http://schemas.microsoft.com/office/powerpoint/2010/main" val="39655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A8B9-2458-E164-FE2B-CE3B677307ED}"/>
              </a:ext>
            </a:extLst>
          </p:cNvPr>
          <p:cNvSpPr>
            <a:spLocks noGrp="1"/>
          </p:cNvSpPr>
          <p:nvPr>
            <p:ph type="title"/>
          </p:nvPr>
        </p:nvSpPr>
        <p:spPr/>
        <p:txBody>
          <a:bodyPr/>
          <a:lstStyle/>
          <a:p>
            <a:pPr algn="ctr"/>
            <a:r>
              <a:rPr lang="en-US"/>
              <a:t>Monitoring Submissions</a:t>
            </a:r>
          </a:p>
        </p:txBody>
      </p:sp>
      <p:sp>
        <p:nvSpPr>
          <p:cNvPr id="4" name="Slide Number Placeholder 3">
            <a:extLst>
              <a:ext uri="{FF2B5EF4-FFF2-40B4-BE49-F238E27FC236}">
                <a16:creationId xmlns:a16="http://schemas.microsoft.com/office/drawing/2014/main" id="{97C4B434-CD1C-F96A-126D-D01533440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6" name="Picture 5" descr="Blank black chalkboard with chalk">
            <a:extLst>
              <a:ext uri="{FF2B5EF4-FFF2-40B4-BE49-F238E27FC236}">
                <a16:creationId xmlns:a16="http://schemas.microsoft.com/office/drawing/2014/main" id="{E188F143-8DFF-558A-8D01-8C703B73CB6D}"/>
              </a:ext>
            </a:extLst>
          </p:cNvPr>
          <p:cNvPicPr>
            <a:picLocks noChangeAspect="1"/>
          </p:cNvPicPr>
          <p:nvPr/>
        </p:nvPicPr>
        <p:blipFill>
          <a:blip r:embed="rId3"/>
          <a:stretch>
            <a:fillRect/>
          </a:stretch>
        </p:blipFill>
        <p:spPr>
          <a:xfrm>
            <a:off x="0" y="1512842"/>
            <a:ext cx="12192000" cy="5345158"/>
          </a:xfrm>
          <a:prstGeom prst="rect">
            <a:avLst/>
          </a:prstGeom>
        </p:spPr>
      </p:pic>
      <p:graphicFrame>
        <p:nvGraphicFramePr>
          <p:cNvPr id="9" name="Chart 8">
            <a:extLst>
              <a:ext uri="{FF2B5EF4-FFF2-40B4-BE49-F238E27FC236}">
                <a16:creationId xmlns:a16="http://schemas.microsoft.com/office/drawing/2014/main" id="{A4632EA2-54CE-23E7-812A-8C242AE2A81B}"/>
              </a:ext>
            </a:extLst>
          </p:cNvPr>
          <p:cNvGraphicFramePr/>
          <p:nvPr>
            <p:extLst>
              <p:ext uri="{D42A27DB-BD31-4B8C-83A1-F6EECF244321}">
                <p14:modId xmlns:p14="http://schemas.microsoft.com/office/powerpoint/2010/main" val="3863112125"/>
              </p:ext>
            </p:extLst>
          </p:nvPr>
        </p:nvGraphicFramePr>
        <p:xfrm>
          <a:off x="570669" y="1512842"/>
          <a:ext cx="7441217" cy="53451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78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Upcoming stakeholder engagement dates</a:t>
            </a:r>
            <a:endParaRPr sz="3600" b="1" dirty="0"/>
          </a:p>
        </p:txBody>
      </p:sp>
      <p:sp>
        <p:nvSpPr>
          <p:cNvPr id="4" name="Text Placeholder 3">
            <a:extLst>
              <a:ext uri="{FF2B5EF4-FFF2-40B4-BE49-F238E27FC236}">
                <a16:creationId xmlns:a16="http://schemas.microsoft.com/office/drawing/2014/main" id="{A907465D-25E0-52D0-20CB-E485ABFE97BE}"/>
              </a:ext>
            </a:extLst>
          </p:cNvPr>
          <p:cNvSpPr>
            <a:spLocks noGrp="1"/>
          </p:cNvSpPr>
          <p:nvPr>
            <p:ph type="body" idx="1"/>
          </p:nvPr>
        </p:nvSpPr>
        <p:spPr>
          <a:xfrm>
            <a:off x="1295399" y="1546146"/>
            <a:ext cx="9601200" cy="4343400"/>
          </a:xfrm>
        </p:spPr>
        <p:txBody>
          <a:bodyPr/>
          <a:lstStyle/>
          <a:p>
            <a:pPr marL="114300" indent="0" algn="ctr">
              <a:buNone/>
            </a:pPr>
            <a:r>
              <a:rPr lang="en-US" sz="2400" b="1" u="sng">
                <a:solidFill>
                  <a:schemeClr val="bg2"/>
                </a:solidFill>
              </a:rPr>
              <a:t>SPP/APR Indicators 1-16</a:t>
            </a:r>
          </a:p>
          <a:p>
            <a:pPr marL="114300" indent="0" algn="ctr">
              <a:buNone/>
            </a:pPr>
            <a:r>
              <a:rPr lang="en-US" sz="2400" b="1" u="sng">
                <a:solidFill>
                  <a:schemeClr val="bg2"/>
                </a:solidFill>
              </a:rPr>
              <a:t>Stakeholder Engagement Meetings</a:t>
            </a:r>
          </a:p>
          <a:p>
            <a:pPr marL="114300" indent="0">
              <a:buNone/>
            </a:pPr>
            <a:endParaRPr lang="en-US"/>
          </a:p>
        </p:txBody>
      </p:sp>
      <p:sp>
        <p:nvSpPr>
          <p:cNvPr id="162" name="Google Shape;162;p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61" name="Google Shape;161;p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22" name="Picture Placeholder 21" descr="A red sign with white text&#10;&#10;Description automatically generated">
            <a:extLst>
              <a:ext uri="{FF2B5EF4-FFF2-40B4-BE49-F238E27FC236}">
                <a16:creationId xmlns:a16="http://schemas.microsoft.com/office/drawing/2014/main" id="{7DC994D2-F5F5-D243-92E8-E17FE0DB72AE}"/>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l="5556" r="5556"/>
          <a:stretch>
            <a:fillRect/>
          </a:stretch>
        </p:blipFill>
        <p:spPr>
          <a:xfrm rot="20140386">
            <a:off x="7033849" y="4955174"/>
            <a:ext cx="625475" cy="536575"/>
          </a:xfrm>
        </p:spPr>
      </p:pic>
      <p:sp>
        <p:nvSpPr>
          <p:cNvPr id="16" name="TextBox 15">
            <a:extLst>
              <a:ext uri="{FF2B5EF4-FFF2-40B4-BE49-F238E27FC236}">
                <a16:creationId xmlns:a16="http://schemas.microsoft.com/office/drawing/2014/main" id="{2C9110B3-0ECE-A9F2-7122-35428BE60F96}"/>
              </a:ext>
            </a:extLst>
          </p:cNvPr>
          <p:cNvSpPr txBox="1"/>
          <p:nvPr/>
        </p:nvSpPr>
        <p:spPr>
          <a:xfrm>
            <a:off x="4646738" y="3188172"/>
            <a:ext cx="2898522" cy="3323987"/>
          </a:xfrm>
          <a:prstGeom prst="rect">
            <a:avLst/>
          </a:prstGeom>
          <a:noFill/>
          <a:effectLst>
            <a:glow rad="63500">
              <a:schemeClr val="accent1">
                <a:satMod val="175000"/>
                <a:alpha val="40000"/>
              </a:schemeClr>
            </a:glow>
          </a:effectLst>
          <a:scene3d>
            <a:camera prst="orthographicFront"/>
            <a:lightRig rig="threePt" dir="t"/>
          </a:scene3d>
          <a:sp3d>
            <a:bevelT/>
          </a:sp3d>
        </p:spPr>
        <p:txBody>
          <a:bodyPr wrap="square" rtlCol="0">
            <a:spAutoFit/>
          </a:bodyPr>
          <a:lstStyle/>
          <a:p>
            <a:pPr algn="ctr"/>
            <a:r>
              <a:rPr lang="en-US" b="1" u="sng">
                <a:solidFill>
                  <a:schemeClr val="bg2"/>
                </a:solidFill>
              </a:rPr>
              <a:t>Quadrant 1: CUBA </a:t>
            </a:r>
          </a:p>
          <a:p>
            <a:pPr algn="ctr"/>
            <a:r>
              <a:rPr lang="en-US" b="1">
                <a:solidFill>
                  <a:schemeClr val="bg2"/>
                </a:solidFill>
              </a:rPr>
              <a:t>April 9</a:t>
            </a:r>
            <a:r>
              <a:rPr lang="en-US" b="1" baseline="30000">
                <a:solidFill>
                  <a:schemeClr val="bg2"/>
                </a:solidFill>
              </a:rPr>
              <a:t>th</a:t>
            </a:r>
            <a:r>
              <a:rPr lang="en-US" b="1">
                <a:solidFill>
                  <a:schemeClr val="bg2"/>
                </a:solidFill>
              </a:rPr>
              <a:t> 10-1 pm</a:t>
            </a:r>
          </a:p>
          <a:p>
            <a:pPr algn="ctr"/>
            <a:endParaRPr lang="en-US" b="1">
              <a:solidFill>
                <a:schemeClr val="bg2"/>
              </a:solidFill>
            </a:endParaRPr>
          </a:p>
          <a:p>
            <a:pPr algn="ctr"/>
            <a:r>
              <a:rPr lang="en-US" b="1" u="sng">
                <a:solidFill>
                  <a:schemeClr val="bg2"/>
                </a:solidFill>
              </a:rPr>
              <a:t>Quadrant 2: TBD Pojoaque</a:t>
            </a:r>
          </a:p>
          <a:p>
            <a:pPr algn="ctr"/>
            <a:r>
              <a:rPr lang="en-US" b="1">
                <a:solidFill>
                  <a:schemeClr val="bg2"/>
                </a:solidFill>
              </a:rPr>
              <a:t>April 12</a:t>
            </a:r>
            <a:r>
              <a:rPr lang="en-US" b="1" baseline="30000">
                <a:solidFill>
                  <a:schemeClr val="bg2"/>
                </a:solidFill>
              </a:rPr>
              <a:t>th</a:t>
            </a:r>
            <a:r>
              <a:rPr lang="en-US" b="1">
                <a:solidFill>
                  <a:schemeClr val="bg2"/>
                </a:solidFill>
              </a:rPr>
              <a:t> 10-1 pm</a:t>
            </a:r>
          </a:p>
          <a:p>
            <a:pPr algn="ctr"/>
            <a:endParaRPr lang="en-US" b="1">
              <a:solidFill>
                <a:schemeClr val="bg2"/>
              </a:solidFill>
            </a:endParaRPr>
          </a:p>
          <a:p>
            <a:pPr algn="ctr"/>
            <a:r>
              <a:rPr lang="en-US" b="1" u="sng">
                <a:solidFill>
                  <a:schemeClr val="bg2"/>
                </a:solidFill>
              </a:rPr>
              <a:t>Quadrant 3: ABQ-EXPO NM</a:t>
            </a:r>
          </a:p>
          <a:p>
            <a:pPr algn="ctr"/>
            <a:r>
              <a:rPr lang="en-US" b="1">
                <a:solidFill>
                  <a:schemeClr val="bg2"/>
                </a:solidFill>
              </a:rPr>
              <a:t>April 22</a:t>
            </a:r>
            <a:r>
              <a:rPr lang="en-US" b="1" baseline="30000">
                <a:solidFill>
                  <a:schemeClr val="bg2"/>
                </a:solidFill>
              </a:rPr>
              <a:t>nd</a:t>
            </a:r>
            <a:r>
              <a:rPr lang="en-US" b="1">
                <a:solidFill>
                  <a:schemeClr val="bg2"/>
                </a:solidFill>
              </a:rPr>
              <a:t> 10-1 pm</a:t>
            </a:r>
          </a:p>
          <a:p>
            <a:pPr algn="ctr"/>
            <a:endParaRPr lang="en-US" b="1">
              <a:solidFill>
                <a:schemeClr val="bg2"/>
              </a:solidFill>
            </a:endParaRPr>
          </a:p>
          <a:p>
            <a:pPr algn="ctr"/>
            <a:r>
              <a:rPr lang="en-US" b="1" u="sng">
                <a:solidFill>
                  <a:schemeClr val="bg2"/>
                </a:solidFill>
              </a:rPr>
              <a:t>Quadrant 4: T or C</a:t>
            </a:r>
          </a:p>
          <a:p>
            <a:pPr algn="ctr"/>
            <a:r>
              <a:rPr lang="en-US" b="1">
                <a:solidFill>
                  <a:schemeClr val="bg2"/>
                </a:solidFill>
              </a:rPr>
              <a:t>May 31</a:t>
            </a:r>
            <a:r>
              <a:rPr lang="en-US" b="1" baseline="30000">
                <a:solidFill>
                  <a:schemeClr val="bg2"/>
                </a:solidFill>
              </a:rPr>
              <a:t>st</a:t>
            </a:r>
            <a:r>
              <a:rPr lang="en-US" b="1">
                <a:solidFill>
                  <a:schemeClr val="bg2"/>
                </a:solidFill>
              </a:rPr>
              <a:t> 10-1 pm</a:t>
            </a:r>
          </a:p>
          <a:p>
            <a:pPr algn="ctr"/>
            <a:endParaRPr lang="en-US" b="1" u="sng">
              <a:solidFill>
                <a:schemeClr val="bg2"/>
              </a:solidFill>
            </a:endParaRPr>
          </a:p>
          <a:p>
            <a:pPr algn="ctr"/>
            <a:r>
              <a:rPr lang="en-US" b="1" u="sng">
                <a:solidFill>
                  <a:schemeClr val="bg2"/>
                </a:solidFill>
              </a:rPr>
              <a:t>Quadrant 5: Ruidoso</a:t>
            </a:r>
          </a:p>
          <a:p>
            <a:pPr algn="ctr"/>
            <a:r>
              <a:rPr lang="en-US" b="1">
                <a:solidFill>
                  <a:schemeClr val="bg2"/>
                </a:solidFill>
              </a:rPr>
              <a:t>May 14</a:t>
            </a:r>
            <a:r>
              <a:rPr lang="en-US" b="1" baseline="30000">
                <a:solidFill>
                  <a:schemeClr val="bg2"/>
                </a:solidFill>
              </a:rPr>
              <a:t>th</a:t>
            </a:r>
            <a:r>
              <a:rPr lang="en-US" b="1">
                <a:solidFill>
                  <a:schemeClr val="bg2"/>
                </a:solidFill>
              </a:rPr>
              <a:t> 10-1 pm </a:t>
            </a:r>
          </a:p>
          <a:p>
            <a:pPr algn="ctr"/>
            <a:r>
              <a:rPr lang="en-US" b="1" u="sng">
                <a:solidFill>
                  <a:schemeClr val="bg2"/>
                </a:solidFill>
              </a:rPr>
              <a:t> </a:t>
            </a:r>
          </a:p>
        </p:txBody>
      </p:sp>
      <p:sp>
        <p:nvSpPr>
          <p:cNvPr id="17" name="TextBox 16">
            <a:extLst>
              <a:ext uri="{FF2B5EF4-FFF2-40B4-BE49-F238E27FC236}">
                <a16:creationId xmlns:a16="http://schemas.microsoft.com/office/drawing/2014/main" id="{FB74FB3E-4831-E1DB-CD8F-99F0F0E7E762}"/>
              </a:ext>
            </a:extLst>
          </p:cNvPr>
          <p:cNvSpPr txBox="1"/>
          <p:nvPr/>
        </p:nvSpPr>
        <p:spPr>
          <a:xfrm>
            <a:off x="4258956" y="1807985"/>
            <a:ext cx="334762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endParaRPr lang="en-US" sz="1200" b="1" u="sng">
              <a:solidFill>
                <a:schemeClr val="bg1"/>
              </a:solidFill>
            </a:endParaRPr>
          </a:p>
          <a:p>
            <a:pPr algn="ctr"/>
            <a:endParaRPr lang="en-US" sz="1200" b="1">
              <a:solidFill>
                <a:schemeClr val="bg1"/>
              </a:solidFill>
            </a:endParaRPr>
          </a:p>
        </p:txBody>
      </p:sp>
      <p:sp>
        <p:nvSpPr>
          <p:cNvPr id="23" name="TextBox 22">
            <a:extLst>
              <a:ext uri="{FF2B5EF4-FFF2-40B4-BE49-F238E27FC236}">
                <a16:creationId xmlns:a16="http://schemas.microsoft.com/office/drawing/2014/main" id="{8B7F3815-A76C-1A87-0B58-F98B5AED85F1}"/>
              </a:ext>
            </a:extLst>
          </p:cNvPr>
          <p:cNvSpPr txBox="1"/>
          <p:nvPr/>
        </p:nvSpPr>
        <p:spPr>
          <a:xfrm rot="20140386">
            <a:off x="5459773" y="8162455"/>
            <a:ext cx="289442" cy="5493812"/>
          </a:xfrm>
          <a:prstGeom prst="rect">
            <a:avLst/>
          </a:prstGeom>
          <a:noFill/>
        </p:spPr>
        <p:txBody>
          <a:bodyPr wrap="square" rtlCol="0">
            <a:spAutoFit/>
          </a:bodyPr>
          <a:lstStyle/>
          <a:p>
            <a:r>
              <a:rPr lang="en-US" sz="900">
                <a:hlinkClick r:id="rId4" tooltip="https://www.pngall.com/coming-soon-png/"/>
              </a:rPr>
              <a:t>This Photo</a:t>
            </a:r>
            <a:r>
              <a:rPr lang="en-US" sz="900"/>
              <a:t> by Unknown Author is licensed under </a:t>
            </a:r>
            <a:r>
              <a:rPr lang="en-US" sz="900">
                <a:hlinkClick r:id="rId5" tooltip="https://creativecommons.org/licenses/by-nc/3.0/"/>
              </a:rPr>
              <a:t>CC BY-NC</a:t>
            </a:r>
            <a:endParaRPr lang="en-US" sz="900"/>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6A543A55-5F38-3727-20DE-4E2501CEAA6A}"/>
                  </a:ext>
                </a:extLst>
              </p14:cNvPr>
              <p14:cNvContentPartPr/>
              <p14:nvPr/>
            </p14:nvContentPartPr>
            <p14:xfrm>
              <a:off x="5462102" y="3204145"/>
              <a:ext cx="1075320" cy="419040"/>
            </p14:xfrm>
          </p:contentPart>
        </mc:Choice>
        <mc:Fallback xmlns="">
          <p:pic>
            <p:nvPicPr>
              <p:cNvPr id="3" name="Ink 2">
                <a:extLst>
                  <a:ext uri="{FF2B5EF4-FFF2-40B4-BE49-F238E27FC236}">
                    <a16:creationId xmlns:a16="http://schemas.microsoft.com/office/drawing/2014/main" id="{6A543A55-5F38-3727-20DE-4E2501CEAA6A}"/>
                  </a:ext>
                </a:extLst>
              </p:cNvPr>
              <p:cNvPicPr/>
              <p:nvPr/>
            </p:nvPicPr>
            <p:blipFill>
              <a:blip r:embed="rId7"/>
              <a:stretch>
                <a:fillRect/>
              </a:stretch>
            </p:blipFill>
            <p:spPr>
              <a:xfrm>
                <a:off x="5455982" y="3198025"/>
                <a:ext cx="1087560" cy="431280"/>
              </a:xfrm>
              <a:prstGeom prst="rect">
                <a:avLst/>
              </a:prstGeom>
            </p:spPr>
          </p:pic>
        </mc:Fallback>
      </mc:AlternateContent>
      <p:grpSp>
        <p:nvGrpSpPr>
          <p:cNvPr id="7" name="Group 6">
            <a:extLst>
              <a:ext uri="{FF2B5EF4-FFF2-40B4-BE49-F238E27FC236}">
                <a16:creationId xmlns:a16="http://schemas.microsoft.com/office/drawing/2014/main" id="{0CEE28CE-5B58-66DD-FB80-8CD815B10407}"/>
              </a:ext>
            </a:extLst>
          </p:cNvPr>
          <p:cNvGrpSpPr/>
          <p:nvPr/>
        </p:nvGrpSpPr>
        <p:grpSpPr>
          <a:xfrm>
            <a:off x="5502422" y="3862225"/>
            <a:ext cx="1231920" cy="1085760"/>
            <a:chOff x="5502422" y="3862225"/>
            <a:chExt cx="1231920" cy="108576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85ECBA3-7BD6-5C1F-9CA5-EFACBC6EB21D}"/>
                    </a:ext>
                  </a:extLst>
                </p14:cNvPr>
                <p14:cNvContentPartPr/>
                <p14:nvPr/>
              </p14:nvContentPartPr>
              <p14:xfrm>
                <a:off x="5502422" y="3862225"/>
                <a:ext cx="1163160" cy="477720"/>
              </p14:xfrm>
            </p:contentPart>
          </mc:Choice>
          <mc:Fallback xmlns="">
            <p:pic>
              <p:nvPicPr>
                <p:cNvPr id="5" name="Ink 4">
                  <a:extLst>
                    <a:ext uri="{FF2B5EF4-FFF2-40B4-BE49-F238E27FC236}">
                      <a16:creationId xmlns:a16="http://schemas.microsoft.com/office/drawing/2014/main" id="{485ECBA3-7BD6-5C1F-9CA5-EFACBC6EB21D}"/>
                    </a:ext>
                  </a:extLst>
                </p:cNvPr>
                <p:cNvPicPr/>
                <p:nvPr/>
              </p:nvPicPr>
              <p:blipFill>
                <a:blip r:embed="rId9"/>
                <a:stretch>
                  <a:fillRect/>
                </a:stretch>
              </p:blipFill>
              <p:spPr>
                <a:xfrm>
                  <a:off x="5496302" y="3856105"/>
                  <a:ext cx="11754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5FCCFF70-E886-EE4B-6ECB-A39EDCEBD9AD}"/>
                    </a:ext>
                  </a:extLst>
                </p14:cNvPr>
                <p14:cNvContentPartPr/>
                <p14:nvPr/>
              </p14:nvContentPartPr>
              <p14:xfrm>
                <a:off x="5545982" y="4494745"/>
                <a:ext cx="1188360" cy="453240"/>
              </p14:xfrm>
            </p:contentPart>
          </mc:Choice>
          <mc:Fallback xmlns="">
            <p:pic>
              <p:nvPicPr>
                <p:cNvPr id="6" name="Ink 5">
                  <a:extLst>
                    <a:ext uri="{FF2B5EF4-FFF2-40B4-BE49-F238E27FC236}">
                      <a16:creationId xmlns:a16="http://schemas.microsoft.com/office/drawing/2014/main" id="{5FCCFF70-E886-EE4B-6ECB-A39EDCEBD9AD}"/>
                    </a:ext>
                  </a:extLst>
                </p:cNvPr>
                <p:cNvPicPr/>
                <p:nvPr/>
              </p:nvPicPr>
              <p:blipFill>
                <a:blip r:embed="rId11"/>
                <a:stretch>
                  <a:fillRect/>
                </a:stretch>
              </p:blipFill>
              <p:spPr>
                <a:xfrm>
                  <a:off x="5539862" y="4488625"/>
                  <a:ext cx="1200600" cy="46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5894D180-6B75-299E-B0FB-25110F452BAB}"/>
                  </a:ext>
                </a:extLst>
              </p14:cNvPr>
              <p14:cNvContentPartPr/>
              <p14:nvPr/>
            </p14:nvContentPartPr>
            <p14:xfrm>
              <a:off x="5661542" y="5837545"/>
              <a:ext cx="901800" cy="402480"/>
            </p14:xfrm>
          </p:contentPart>
        </mc:Choice>
        <mc:Fallback xmlns="">
          <p:pic>
            <p:nvPicPr>
              <p:cNvPr id="8" name="Ink 7">
                <a:extLst>
                  <a:ext uri="{FF2B5EF4-FFF2-40B4-BE49-F238E27FC236}">
                    <a16:creationId xmlns:a16="http://schemas.microsoft.com/office/drawing/2014/main" id="{5894D180-6B75-299E-B0FB-25110F452BAB}"/>
                  </a:ext>
                </a:extLst>
              </p:cNvPr>
              <p:cNvPicPr/>
              <p:nvPr/>
            </p:nvPicPr>
            <p:blipFill>
              <a:blip r:embed="rId13"/>
              <a:stretch>
                <a:fillRect/>
              </a:stretch>
            </p:blipFill>
            <p:spPr>
              <a:xfrm>
                <a:off x="5655420" y="5831430"/>
                <a:ext cx="914045" cy="414709"/>
              </a:xfrm>
              <a:prstGeom prst="rect">
                <a:avLst/>
              </a:prstGeom>
            </p:spPr>
          </p:pic>
        </mc:Fallback>
      </mc:AlternateContent>
      <p:sp>
        <p:nvSpPr>
          <p:cNvPr id="9" name="TextBox 8">
            <a:extLst>
              <a:ext uri="{FF2B5EF4-FFF2-40B4-BE49-F238E27FC236}">
                <a16:creationId xmlns:a16="http://schemas.microsoft.com/office/drawing/2014/main" id="{A083097A-0654-12A2-A811-9C979F9B53F2}"/>
              </a:ext>
            </a:extLst>
          </p:cNvPr>
          <p:cNvSpPr txBox="1"/>
          <p:nvPr/>
        </p:nvSpPr>
        <p:spPr>
          <a:xfrm>
            <a:off x="3047134" y="5938285"/>
            <a:ext cx="6094268" cy="1600438"/>
          </a:xfrm>
          <a:prstGeom prst="rect">
            <a:avLst/>
          </a:prstGeom>
          <a:noFill/>
        </p:spPr>
        <p:txBody>
          <a:bodyPr wrap="square">
            <a:spAutoFit/>
          </a:bodyPr>
          <a:lstStyle/>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Here is the link.  </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14"/>
              </a:rPr>
              <a:t>https://webed.ped.state.nm.us/sites/IDEAB/Sitepages/home.aspx</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You can also access it from the Special Education website, under Applications.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Charlene</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1E72-9A52-0D31-183D-7425AAF7E398}"/>
              </a:ext>
            </a:extLst>
          </p:cNvPr>
          <p:cNvSpPr>
            <a:spLocks noGrp="1"/>
          </p:cNvSpPr>
          <p:nvPr>
            <p:ph type="title"/>
          </p:nvPr>
        </p:nvSpPr>
        <p:spPr/>
        <p:txBody>
          <a:bodyPr/>
          <a:lstStyle/>
          <a:p>
            <a:r>
              <a:rPr lang="en-US" dirty="0"/>
              <a:t>Excess Cost</a:t>
            </a:r>
          </a:p>
        </p:txBody>
      </p:sp>
      <p:sp>
        <p:nvSpPr>
          <p:cNvPr id="3" name="Text Placeholder 2">
            <a:extLst>
              <a:ext uri="{FF2B5EF4-FFF2-40B4-BE49-F238E27FC236}">
                <a16:creationId xmlns:a16="http://schemas.microsoft.com/office/drawing/2014/main" id="{849FB075-6ECF-D05C-F581-B55BF6CB76AB}"/>
              </a:ext>
            </a:extLst>
          </p:cNvPr>
          <p:cNvSpPr>
            <a:spLocks noGrp="1"/>
          </p:cNvSpPr>
          <p:nvPr>
            <p:ph type="body" idx="1"/>
          </p:nvPr>
        </p:nvSpPr>
        <p:spPr/>
        <p:txBody>
          <a:bodyPr/>
          <a:lstStyle/>
          <a:p>
            <a:r>
              <a:rPr lang="en-US" dirty="0"/>
              <a:t>Due in alignment with budget submissions.</a:t>
            </a:r>
          </a:p>
          <a:p>
            <a:r>
              <a:rPr lang="en-US" dirty="0"/>
              <a:t>Excess costs must be approved in order to have an approvable IDEA B application.</a:t>
            </a:r>
          </a:p>
          <a:p>
            <a:pPr lvl="1"/>
            <a:r>
              <a:rPr lang="en-US" dirty="0">
                <a:hlinkClick r:id="rId3"/>
              </a:rPr>
              <a:t>https://webed.ped.state.nm.us/sites/IDEAB/ExcessCosts/SitePages/Home.aspx</a:t>
            </a:r>
            <a:endParaRPr lang="en-US" dirty="0"/>
          </a:p>
          <a:p>
            <a:endParaRPr lang="en-US" dirty="0"/>
          </a:p>
        </p:txBody>
      </p:sp>
      <p:sp>
        <p:nvSpPr>
          <p:cNvPr id="4" name="Slide Number Placeholder 3">
            <a:extLst>
              <a:ext uri="{FF2B5EF4-FFF2-40B4-BE49-F238E27FC236}">
                <a16:creationId xmlns:a16="http://schemas.microsoft.com/office/drawing/2014/main" id="{A207E0D3-0D75-EA57-A793-947B89741B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Picture 4">
            <a:extLst>
              <a:ext uri="{FF2B5EF4-FFF2-40B4-BE49-F238E27FC236}">
                <a16:creationId xmlns:a16="http://schemas.microsoft.com/office/drawing/2014/main" id="{A0183236-CB31-5CF8-B1ED-D1023E4D24B1}"/>
              </a:ext>
            </a:extLst>
          </p:cNvPr>
          <p:cNvPicPr>
            <a:picLocks noChangeAspect="1"/>
          </p:cNvPicPr>
          <p:nvPr/>
        </p:nvPicPr>
        <p:blipFill>
          <a:blip r:embed="rId4"/>
          <a:stretch>
            <a:fillRect/>
          </a:stretch>
        </p:blipFill>
        <p:spPr>
          <a:xfrm>
            <a:off x="1517071" y="4090719"/>
            <a:ext cx="9759822" cy="1712047"/>
          </a:xfrm>
          <a:prstGeom prst="rect">
            <a:avLst/>
          </a:prstGeom>
        </p:spPr>
      </p:pic>
    </p:spTree>
    <p:extLst>
      <p:ext uri="{BB962C8B-B14F-4D97-AF65-F5344CB8AC3E}">
        <p14:creationId xmlns:p14="http://schemas.microsoft.com/office/powerpoint/2010/main" val="4805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C535-8255-EFF4-4376-95F047B32539}"/>
              </a:ext>
            </a:extLst>
          </p:cNvPr>
          <p:cNvSpPr>
            <a:spLocks noGrp="1"/>
          </p:cNvSpPr>
          <p:nvPr>
            <p:ph type="title"/>
          </p:nvPr>
        </p:nvSpPr>
        <p:spPr/>
        <p:txBody>
          <a:bodyPr/>
          <a:lstStyle/>
          <a:p>
            <a:r>
              <a:rPr lang="en-US" dirty="0"/>
              <a:t>IDEA B Application Timelines</a:t>
            </a:r>
          </a:p>
        </p:txBody>
      </p:sp>
      <p:sp>
        <p:nvSpPr>
          <p:cNvPr id="4" name="Content Placeholder 3">
            <a:extLst>
              <a:ext uri="{FF2B5EF4-FFF2-40B4-BE49-F238E27FC236}">
                <a16:creationId xmlns:a16="http://schemas.microsoft.com/office/drawing/2014/main" id="{56E6140A-B164-F983-CE5A-A3F2B1498D2C}"/>
              </a:ext>
            </a:extLst>
          </p:cNvPr>
          <p:cNvSpPr>
            <a:spLocks noGrp="1"/>
          </p:cNvSpPr>
          <p:nvPr>
            <p:ph idx="1"/>
          </p:nvPr>
        </p:nvSpPr>
        <p:spPr>
          <a:xfrm>
            <a:off x="2605402" y="1884313"/>
            <a:ext cx="5433059" cy="1246445"/>
          </a:xfrm>
        </p:spPr>
        <p:txBody>
          <a:bodyPr>
            <a:normAutofit fontScale="85000" lnSpcReduction="20000"/>
          </a:bodyPr>
          <a:lstStyle/>
          <a:p>
            <a:r>
              <a:rPr lang="en-US" sz="2500" b="1" dirty="0">
                <a:solidFill>
                  <a:schemeClr val="accent1">
                    <a:lumMod val="50000"/>
                  </a:schemeClr>
                </a:solidFill>
              </a:rPr>
              <a:t>Phase 1 </a:t>
            </a:r>
          </a:p>
          <a:p>
            <a:pPr lvl="1"/>
            <a:r>
              <a:rPr lang="en-US" sz="2200" dirty="0"/>
              <a:t>Release Date:  Tuesday, May 21, 2024</a:t>
            </a:r>
          </a:p>
          <a:p>
            <a:pPr lvl="1"/>
            <a:r>
              <a:rPr lang="en-US" sz="2200" dirty="0"/>
              <a:t>LEA Due Date:  Friday, May 31, 2023</a:t>
            </a:r>
          </a:p>
          <a:p>
            <a:pPr lvl="1"/>
            <a:endParaRPr lang="en-US" dirty="0"/>
          </a:p>
          <a:p>
            <a:pPr lvl="1"/>
            <a:endParaRPr lang="en-US" dirty="0"/>
          </a:p>
          <a:p>
            <a:endParaRPr lang="en-US" dirty="0"/>
          </a:p>
          <a:p>
            <a:pPr lvl="1"/>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D856C968-DD15-CD97-5D17-638FCFE6A930}"/>
              </a:ext>
            </a:extLst>
          </p:cNvPr>
          <p:cNvSpPr>
            <a:spLocks noGrp="1"/>
          </p:cNvSpPr>
          <p:nvPr>
            <p:ph type="ftr" sz="quarter" idx="12"/>
          </p:nvPr>
        </p:nvSpPr>
        <p:spPr/>
        <p:txBody>
          <a:body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73057D8F-063E-9CD3-F23F-CC9AD9732D09}"/>
              </a:ext>
            </a:extLst>
          </p:cNvPr>
          <p:cNvSpPr>
            <a:spLocks noGrp="1"/>
          </p:cNvSpPr>
          <p:nvPr>
            <p:ph type="sldNum" sz="quarter" idx="33"/>
          </p:nvPr>
        </p:nvSpPr>
        <p:spPr>
          <a:xfrm>
            <a:off x="10267406" y="6371351"/>
            <a:ext cx="1924594" cy="432000"/>
          </a:xfrm>
        </p:spPr>
        <p:txBody>
          <a:bodyPr/>
          <a:lstStyle/>
          <a:p>
            <a:fld id="{19B51A1E-902D-48AF-9020-955120F399B6}" type="slidenum">
              <a:rPr lang="en-US" noProof="0" smtClean="0"/>
              <a:pPr/>
              <a:t>8</a:t>
            </a:fld>
            <a:endParaRPr lang="en-US" noProof="0" dirty="0"/>
          </a:p>
        </p:txBody>
      </p:sp>
      <p:graphicFrame>
        <p:nvGraphicFramePr>
          <p:cNvPr id="7" name="Diagram 6">
            <a:extLst>
              <a:ext uri="{FF2B5EF4-FFF2-40B4-BE49-F238E27FC236}">
                <a16:creationId xmlns:a16="http://schemas.microsoft.com/office/drawing/2014/main" id="{CEF2C9F4-9DEE-ABFD-6BEB-AFECF856866E}"/>
              </a:ext>
            </a:extLst>
          </p:cNvPr>
          <p:cNvGraphicFramePr/>
          <p:nvPr/>
        </p:nvGraphicFramePr>
        <p:xfrm>
          <a:off x="667825" y="1156385"/>
          <a:ext cx="5106929" cy="6181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3">
            <a:extLst>
              <a:ext uri="{FF2B5EF4-FFF2-40B4-BE49-F238E27FC236}">
                <a16:creationId xmlns:a16="http://schemas.microsoft.com/office/drawing/2014/main" id="{2292BFAB-5063-5FC9-3DBB-4A659C0B20A8}"/>
              </a:ext>
            </a:extLst>
          </p:cNvPr>
          <p:cNvSpPr txBox="1">
            <a:spLocks/>
          </p:cNvSpPr>
          <p:nvPr/>
        </p:nvSpPr>
        <p:spPr>
          <a:xfrm>
            <a:off x="5903441" y="4907820"/>
            <a:ext cx="6067735" cy="138548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Phase 3 </a:t>
            </a:r>
          </a:p>
          <a:p>
            <a:pPr lvl="1"/>
            <a:r>
              <a:rPr lang="en-US" dirty="0"/>
              <a:t>Due as soon as Board/Governing Body Agenda and Minutes for meeting where IDEA B application was approved are available.</a:t>
            </a:r>
          </a:p>
          <a:p>
            <a:pPr lvl="2"/>
            <a:r>
              <a:rPr lang="en-US" dirty="0"/>
              <a:t>IDEA B application must be denoted as agenda items and minutes must reflect the vote and approval.</a:t>
            </a:r>
          </a:p>
          <a:p>
            <a:pPr lvl="1"/>
            <a:endParaRPr lang="en-US" dirty="0"/>
          </a:p>
          <a:p>
            <a:endParaRPr lang="en-US" dirty="0"/>
          </a:p>
          <a:p>
            <a:pPr lvl="1"/>
            <a:endParaRPr lang="en-US" dirty="0"/>
          </a:p>
          <a:p>
            <a:endParaRPr lang="en-US" dirty="0"/>
          </a:p>
          <a:p>
            <a:pPr lvl="1"/>
            <a:endParaRPr lang="en-US" dirty="0"/>
          </a:p>
          <a:p>
            <a:endParaRPr lang="en-US" dirty="0"/>
          </a:p>
        </p:txBody>
      </p:sp>
      <p:sp>
        <p:nvSpPr>
          <p:cNvPr id="9" name="Content Placeholder 3">
            <a:extLst>
              <a:ext uri="{FF2B5EF4-FFF2-40B4-BE49-F238E27FC236}">
                <a16:creationId xmlns:a16="http://schemas.microsoft.com/office/drawing/2014/main" id="{E3246CAA-9915-0E77-C4D3-102841E4D8B9}"/>
              </a:ext>
            </a:extLst>
          </p:cNvPr>
          <p:cNvSpPr txBox="1">
            <a:spLocks/>
          </p:cNvSpPr>
          <p:nvPr/>
        </p:nvSpPr>
        <p:spPr>
          <a:xfrm>
            <a:off x="4349529" y="3502354"/>
            <a:ext cx="3688932" cy="103387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lumMod val="75000"/>
                  </a:schemeClr>
                </a:solidFill>
              </a:rPr>
              <a:t>Phase 2</a:t>
            </a:r>
          </a:p>
          <a:p>
            <a:pPr lvl="1">
              <a:buClr>
                <a:schemeClr val="accent2"/>
              </a:buClr>
            </a:pPr>
            <a:r>
              <a:rPr lang="en-US" dirty="0"/>
              <a:t>Release Date:  To be announced</a:t>
            </a:r>
          </a:p>
          <a:p>
            <a:pPr lvl="1">
              <a:buClr>
                <a:schemeClr val="accent2"/>
              </a:buClr>
            </a:pPr>
            <a:r>
              <a:rPr lang="en-US" dirty="0"/>
              <a:t>LEA Due Date:  To be announced</a:t>
            </a:r>
          </a:p>
          <a:p>
            <a:endParaRPr lang="en-US" dirty="0"/>
          </a:p>
          <a:p>
            <a:pPr lvl="1"/>
            <a:endParaRPr lang="en-US" dirty="0"/>
          </a:p>
          <a:p>
            <a:endParaRPr lang="en-US" dirty="0"/>
          </a:p>
          <a:p>
            <a:pPr lvl="1"/>
            <a:endParaRPr lang="en-US" dirty="0"/>
          </a:p>
          <a:p>
            <a:endParaRPr lang="en-US" dirty="0"/>
          </a:p>
        </p:txBody>
      </p:sp>
    </p:spTree>
    <p:extLst>
      <p:ext uri="{BB962C8B-B14F-4D97-AF65-F5344CB8AC3E}">
        <p14:creationId xmlns:p14="http://schemas.microsoft.com/office/powerpoint/2010/main" val="123963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AA0D-AAB6-F1C4-0B0C-907EFE491035}"/>
              </a:ext>
            </a:extLst>
          </p:cNvPr>
          <p:cNvSpPr>
            <a:spLocks noGrp="1"/>
          </p:cNvSpPr>
          <p:nvPr>
            <p:ph type="title"/>
          </p:nvPr>
        </p:nvSpPr>
        <p:spPr/>
        <p:txBody>
          <a:bodyPr/>
          <a:lstStyle/>
          <a:p>
            <a:r>
              <a:rPr lang="en-US" dirty="0"/>
              <a:t>IDEA B Application Link</a:t>
            </a:r>
          </a:p>
        </p:txBody>
      </p:sp>
      <p:sp>
        <p:nvSpPr>
          <p:cNvPr id="3" name="Text Placeholder 2">
            <a:extLst>
              <a:ext uri="{FF2B5EF4-FFF2-40B4-BE49-F238E27FC236}">
                <a16:creationId xmlns:a16="http://schemas.microsoft.com/office/drawing/2014/main" id="{95407F6C-AEAC-CD4E-D6D6-A5D2183491F5}"/>
              </a:ext>
            </a:extLst>
          </p:cNvPr>
          <p:cNvSpPr>
            <a:spLocks noGrp="1"/>
          </p:cNvSpPr>
          <p:nvPr>
            <p:ph type="body" idx="1"/>
          </p:nvPr>
        </p:nvSpPr>
        <p:spPr>
          <a:xfrm>
            <a:off x="1118755" y="1808018"/>
            <a:ext cx="9601200" cy="4343400"/>
          </a:xfrm>
        </p:spPr>
        <p:txBody>
          <a:bodyPr/>
          <a:lstStyle/>
          <a:p>
            <a:r>
              <a:rPr lang="en-US" dirty="0"/>
              <a:t>Application Link: </a:t>
            </a:r>
            <a:r>
              <a:rPr lang="en-US" dirty="0">
                <a:hlinkClick r:id="rId2"/>
              </a:rPr>
              <a:t>https://webed.ped.state.nm.us/sites/IDEAB/Sitepages/home.aspx</a:t>
            </a:r>
            <a:endParaRPr lang="en-US" dirty="0"/>
          </a:p>
          <a:p>
            <a:r>
              <a:rPr lang="en-US" dirty="0"/>
              <a:t>New Application Page</a:t>
            </a:r>
          </a:p>
          <a:p>
            <a:r>
              <a:rPr lang="en-US" dirty="0"/>
              <a:t> </a:t>
            </a:r>
          </a:p>
        </p:txBody>
      </p:sp>
      <p:sp>
        <p:nvSpPr>
          <p:cNvPr id="4" name="Slide Number Placeholder 3">
            <a:extLst>
              <a:ext uri="{FF2B5EF4-FFF2-40B4-BE49-F238E27FC236}">
                <a16:creationId xmlns:a16="http://schemas.microsoft.com/office/drawing/2014/main" id="{3418F53B-BE7E-0E81-514F-883201A5FD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AB64A3B0-A595-B2F3-05A3-E32C101E475F}"/>
              </a:ext>
            </a:extLst>
          </p:cNvPr>
          <p:cNvPicPr>
            <a:picLocks noChangeAspect="1"/>
          </p:cNvPicPr>
          <p:nvPr/>
        </p:nvPicPr>
        <p:blipFill>
          <a:blip r:embed="rId3"/>
          <a:stretch>
            <a:fillRect/>
          </a:stretch>
        </p:blipFill>
        <p:spPr>
          <a:xfrm>
            <a:off x="1194955" y="3352009"/>
            <a:ext cx="10241973" cy="2911199"/>
          </a:xfrm>
          <a:prstGeom prst="rect">
            <a:avLst/>
          </a:prstGeom>
        </p:spPr>
      </p:pic>
    </p:spTree>
    <p:extLst>
      <p:ext uri="{BB962C8B-B14F-4D97-AF65-F5344CB8AC3E}">
        <p14:creationId xmlns:p14="http://schemas.microsoft.com/office/powerpoint/2010/main" val="5459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3.xml><?xml version="1.0" encoding="utf-8"?>
<ds:datastoreItem xmlns:ds="http://schemas.openxmlformats.org/officeDocument/2006/customXml" ds:itemID="{503DB85C-8225-4FD6-8475-A2FB1EA2833A}">
  <ds:schemaRefs>
    <ds:schemaRef ds:uri="http://schemas.openxmlformats.org/package/2006/metadata/core-properties"/>
    <ds:schemaRef ds:uri="http://purl.org/dc/dcmitype/"/>
    <ds:schemaRef ds:uri="http://purl.org/dc/elements/1.1/"/>
    <ds:schemaRef ds:uri="http://www.w3.org/XML/1998/namespace"/>
    <ds:schemaRef ds:uri="http://schemas.microsoft.com/office/2006/documentManagement/types"/>
    <ds:schemaRef ds:uri="http://schemas.microsoft.com/office/2006/metadata/properties"/>
    <ds:schemaRef ds:uri="b7e42180-9a4b-4c17-86a5-ad00b76983b0"/>
    <ds:schemaRef ds:uri="http://schemas.microsoft.com/office/infopath/2007/PartnerControls"/>
    <ds:schemaRef ds:uri="b87801ea-a269-4b2f-a2b7-6723e28563fe"/>
    <ds:schemaRef ds:uri="http://purl.org/dc/terms/"/>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478</TotalTime>
  <Words>2014</Words>
  <Application>Microsoft Office PowerPoint</Application>
  <PresentationFormat>Widescreen</PresentationFormat>
  <Paragraphs>286</Paragraphs>
  <Slides>15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Arial</vt:lpstr>
      <vt:lpstr>Aptos</vt:lpstr>
      <vt:lpstr>Daytona Condensed Light</vt:lpstr>
      <vt:lpstr>Times New Roman</vt:lpstr>
      <vt:lpstr>Georgia</vt:lpstr>
      <vt:lpstr>Book Antiqua</vt:lpstr>
      <vt:lpstr>Sales Direction 16X9</vt:lpstr>
      <vt:lpstr>Office Hours</vt:lpstr>
      <vt:lpstr>Leadership/Duties of the Office</vt:lpstr>
      <vt:lpstr>Hiring Updates</vt:lpstr>
      <vt:lpstr>IDEA B MONITORING PROTOCOL</vt:lpstr>
      <vt:lpstr>Monitoring Submissions</vt:lpstr>
      <vt:lpstr>Upcoming stakeholder engagement dates</vt:lpstr>
      <vt:lpstr>Excess Cost</vt:lpstr>
      <vt:lpstr>IDEA B Application Timelines</vt:lpstr>
      <vt:lpstr>IDEA B Application Link</vt:lpstr>
      <vt:lpstr>Team Contact List</vt:lpstr>
      <vt:lpstr>PowerPoint Presentation</vt:lpstr>
      <vt:lpstr>Contact List </vt:lpstr>
      <vt:lpstr>Resources</vt:lpstr>
      <vt:lpstr>Office of Special Education Office Hours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3</cp:revision>
  <dcterms:created xsi:type="dcterms:W3CDTF">2020-01-22T19:18:44Z</dcterms:created>
  <dcterms:modified xsi:type="dcterms:W3CDTF">2024-05-21T22:51:55Z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