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Lst>
  <p:sldSz cy="6858000" cx="12192000"/>
  <p:notesSz cx="6858000" cy="9144000"/>
  <p:embeddedFontLst>
    <p:embeddedFont>
      <p:font typeface="Book Antiqua"/>
      <p:regular r:id="rId85"/>
      <p:bold r:id="rId86"/>
      <p:italic r:id="rId87"/>
      <p:boldItalic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F474B1-2143-4E6B-A074-B568319EF564}">
  <a:tblStyle styleId="{D4F474B1-2143-4E6B-A074-B568319EF56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63583CA-AACD-47C0-8334-1EEA24FE2FB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1D5005-CE0C-46F0-AB1D-8DF65C276C9F}"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font" Target="fonts/BookAntiqua-bold.fntdata"/><Relationship Id="rId41" Type="http://schemas.openxmlformats.org/officeDocument/2006/relationships/slide" Target="slides/slide36.xml"/><Relationship Id="rId85" Type="http://schemas.openxmlformats.org/officeDocument/2006/relationships/font" Target="fonts/BookAntiqua-regular.fntdata"/><Relationship Id="rId44" Type="http://schemas.openxmlformats.org/officeDocument/2006/relationships/slide" Target="slides/slide39.xml"/><Relationship Id="rId88" Type="http://schemas.openxmlformats.org/officeDocument/2006/relationships/font" Target="fonts/BookAntiqua-boldItalic.fntdata"/><Relationship Id="rId43" Type="http://schemas.openxmlformats.org/officeDocument/2006/relationships/slide" Target="slides/slide38.xml"/><Relationship Id="rId87" Type="http://schemas.openxmlformats.org/officeDocument/2006/relationships/font" Target="fonts/BookAntiqua-italic.fnt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Book Antiqua"/>
                <a:ea typeface="Book Antiqua"/>
                <a:cs typeface="Book Antiqua"/>
                <a:sym typeface="Book Antiqua"/>
              </a:rPr>
              <a:t>‹#›</a:t>
            </a:fld>
            <a:endParaRPr b="0" i="0" sz="1200" u="none" cap="none" strike="noStrike">
              <a:solidFill>
                <a:schemeClr val="dk1"/>
              </a:solidFill>
              <a:latin typeface="Book Antiqua"/>
              <a:ea typeface="Book Antiqua"/>
              <a:cs typeface="Book Antiqua"/>
              <a:sym typeface="Book Antiqu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b5a6ea89f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b5a6ea89f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cb5a6ea89f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b5a6ea89f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cb5a6ea89f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cb5a6ea89f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b5d68aac1_3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cb5d68aac1_3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2cb5d68aac1_3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cb5d68aac1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cb5d68aac1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cb5d68aac1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b5d68aac1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cb5d68aac1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cb5d68aac1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cb5d68aac1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2cb5d68aac1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cb5a6ea89f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g2cb5a6ea89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cb5a6ea89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cb5a6ea89f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2cb5a6ea89f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b5a6ea89f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b5a6ea89f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2cb5a6ea89f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cb5d68aac1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cb5d68aac1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2cb5d68aac1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cb5d68aac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2cb5d68aac1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2cb5d68aac1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cb5a6ea89f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g2cb5a6ea89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7" name="Google Shape;67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8" name="Google Shape;68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cb5d68aac1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cb5d68aac1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g2cb5d68aac1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cb5a6ea89f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2cb5a6ea89f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7" name="Google Shape;73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cb5d68aac1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cb5d68aac1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g2cb5d68aac1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cb5a6ea89f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g2cb5a6ea89f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8" name="Google Shape;788;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cb5d68aac1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2cb5d68aac1_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g2cb5d68aac1_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cb5a6ea89f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g2cb5a6ea89f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ceb4b84a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ceb4b84ac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g2ceb4b84ac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8429022" y="0"/>
            <a:ext cx="3762978" cy="6858000"/>
          </a:xfrm>
          <a:custGeom>
            <a:rect b="b" l="l" r="r" t="t"/>
            <a:pathLst>
              <a:path extrusionOk="0" h="6858000" w="3762978">
                <a:moveTo>
                  <a:pt x="0" y="0"/>
                </a:moveTo>
                <a:lnTo>
                  <a:pt x="3762978" y="0"/>
                </a:lnTo>
                <a:lnTo>
                  <a:pt x="3762978" y="6858000"/>
                </a:lnTo>
                <a:lnTo>
                  <a:pt x="338667" y="6858000"/>
                </a:lnTo>
                <a:lnTo>
                  <a:pt x="1189567" y="4337050"/>
                </a:lnTo>
                <a:close/>
              </a:path>
            </a:pathLst>
          </a:custGeom>
          <a:solidFill>
            <a:srgbClr val="3A3D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0" name="Google Shape;20;p2"/>
          <p:cNvSpPr/>
          <p:nvPr/>
        </p:nvSpPr>
        <p:spPr>
          <a:xfrm>
            <a:off x="8145385" y="0"/>
            <a:ext cx="1672169" cy="6858000"/>
          </a:xfrm>
          <a:custGeom>
            <a:rect b="b" l="l" r="r" t="t"/>
            <a:pathLst>
              <a:path extrusionOk="0" h="6858000" w="1254127">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1" name="Google Shape;21;p2"/>
          <p:cNvSpPr/>
          <p:nvPr/>
        </p:nvSpPr>
        <p:spPr>
          <a:xfrm>
            <a:off x="7807568" y="0"/>
            <a:ext cx="1528232" cy="6858000"/>
          </a:xfrm>
          <a:custGeom>
            <a:rect b="b" l="l" r="r" t="t"/>
            <a:pathLst>
              <a:path extrusionOk="0" h="6858000" w="1146174">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2" name="Google Shape;22;p2"/>
          <p:cNvSpPr txBox="1"/>
          <p:nvPr>
            <p:ph type="ctrTitle"/>
          </p:nvPr>
        </p:nvSpPr>
        <p:spPr>
          <a:xfrm>
            <a:off x="1295400" y="1873584"/>
            <a:ext cx="6400800" cy="2560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 type="subTitle"/>
          </p:nvPr>
        </p:nvSpPr>
        <p:spPr>
          <a:xfrm>
            <a:off x="1295400" y="4572000"/>
            <a:ext cx="6400800" cy="1600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p:txBody>
      </p:sp>
      <p:sp>
        <p:nvSpPr>
          <p:cNvPr id="24" name="Google Shape;24;p2"/>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300" u="none" cap="none" strike="noStrike">
                <a:solidFill>
                  <a:srgbClr val="3A3D4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1295400" y="1828800"/>
            <a:ext cx="9601200" cy="434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rgbClr val="3A3D4B"/>
              </a:buClr>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Clr>
                <a:srgbClr val="3A3D4B"/>
              </a:buClr>
              <a:buSzPts val="1800"/>
              <a:buChar char="•"/>
              <a:defRPr/>
            </a:lvl4pPr>
            <a:lvl5pPr indent="-342900" lvl="4" marL="2286000" algn="l">
              <a:lnSpc>
                <a:spcPct val="90000"/>
              </a:lnSpc>
              <a:spcBef>
                <a:spcPts val="800"/>
              </a:spcBef>
              <a:spcAft>
                <a:spcPts val="0"/>
              </a:spcAft>
              <a:buClr>
                <a:srgbClr val="3A3D4B"/>
              </a:buClr>
              <a:buSzPts val="180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800"/>
              </a:spcBef>
              <a:spcAft>
                <a:spcPts val="0"/>
              </a:spcAft>
              <a:buClr>
                <a:schemeClr val="dk1"/>
              </a:buClr>
              <a:buSzPts val="1800"/>
              <a:buChar char="•"/>
              <a:defRPr/>
            </a:lvl7pPr>
            <a:lvl8pPr indent="-342900" lvl="7" marL="3657600" algn="l">
              <a:lnSpc>
                <a:spcPct val="90000"/>
              </a:lnSpc>
              <a:spcBef>
                <a:spcPts val="800"/>
              </a:spcBef>
              <a:spcAft>
                <a:spcPts val="0"/>
              </a:spcAft>
              <a:buClr>
                <a:schemeClr val="dk1"/>
              </a:buClr>
              <a:buSzPts val="1800"/>
              <a:buChar char="•"/>
              <a:defRPr/>
            </a:lvl8pPr>
            <a:lvl9pPr indent="-342900" lvl="8" marL="4114800" algn="l">
              <a:lnSpc>
                <a:spcPct val="90000"/>
              </a:lnSpc>
              <a:spcBef>
                <a:spcPts val="800"/>
              </a:spcBef>
              <a:spcAft>
                <a:spcPts val="0"/>
              </a:spcAft>
              <a:buClr>
                <a:schemeClr val="dk1"/>
              </a:buClr>
              <a:buSzPts val="1800"/>
              <a:buChar char="•"/>
              <a:defRPr/>
            </a:lvl9pPr>
          </a:lstStyle>
          <a:p/>
        </p:txBody>
      </p:sp>
      <p:sp>
        <p:nvSpPr>
          <p:cNvPr id="28" name="Google Shape;28;p3"/>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
          <p:cNvSpPr txBox="1"/>
          <p:nvPr>
            <p:ph type="title"/>
          </p:nvPr>
        </p:nvSpPr>
        <p:spPr>
          <a:xfrm>
            <a:off x="1295400" y="2314843"/>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5"/>
          <p:cNvSpPr txBox="1"/>
          <p:nvPr>
            <p:ph type="title"/>
          </p:nvPr>
        </p:nvSpPr>
        <p:spPr>
          <a:xfrm>
            <a:off x="415600" y="390467"/>
            <a:ext cx="11360700" cy="1068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415600" y="1638233"/>
            <a:ext cx="11360700" cy="44535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a:lvl1pPr>
            <a:lvl2pPr indent="-355600" lvl="1" marL="914400" algn="l">
              <a:lnSpc>
                <a:spcPct val="90000"/>
              </a:lnSpc>
              <a:spcBef>
                <a:spcPts val="1000"/>
              </a:spcBef>
              <a:spcAft>
                <a:spcPts val="0"/>
              </a:spcAft>
              <a:buSzPts val="2000"/>
              <a:buChar char="•"/>
              <a:defRPr/>
            </a:lvl2pPr>
            <a:lvl3pPr indent="-342900" lvl="2" marL="1371600" algn="l">
              <a:lnSpc>
                <a:spcPct val="90000"/>
              </a:lnSpc>
              <a:spcBef>
                <a:spcPts val="800"/>
              </a:spcBef>
              <a:spcAft>
                <a:spcPts val="0"/>
              </a:spcAft>
              <a:buSzPts val="1800"/>
              <a:buChar char="✔"/>
              <a:defRPr/>
            </a:lvl3pPr>
            <a:lvl4pPr indent="-330200" lvl="3" marL="1828800" algn="l">
              <a:lnSpc>
                <a:spcPct val="90000"/>
              </a:lnSpc>
              <a:spcBef>
                <a:spcPts val="800"/>
              </a:spcBef>
              <a:spcAft>
                <a:spcPts val="0"/>
              </a:spcAft>
              <a:buSzPts val="16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39" name="Google Shape;39;p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2400"/>
              <a:buNone/>
              <a:defRPr b="0" sz="1900">
                <a:solidFill>
                  <a:schemeClr val="lt2"/>
                </a:solidFill>
                <a:latin typeface="Arial"/>
                <a:ea typeface="Arial"/>
                <a:cs typeface="Arial"/>
                <a:sym typeface="Arial"/>
              </a:defRPr>
            </a:lvl1pPr>
            <a:lvl2pPr indent="-228600" lvl="1" marL="914400" algn="l">
              <a:lnSpc>
                <a:spcPct val="90000"/>
              </a:lnSpc>
              <a:spcBef>
                <a:spcPts val="1000"/>
              </a:spcBef>
              <a:spcAft>
                <a:spcPts val="0"/>
              </a:spcAft>
              <a:buSzPts val="2000"/>
              <a:buNone/>
              <a:defRPr b="1" sz="19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43" name="Google Shape;43;p6"/>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sz="1800"/>
            </a:lvl1pPr>
            <a:lvl2pPr indent="-355600" lvl="1" marL="914400" algn="l">
              <a:lnSpc>
                <a:spcPct val="90000"/>
              </a:lnSpc>
              <a:spcBef>
                <a:spcPts val="1000"/>
              </a:spcBef>
              <a:spcAft>
                <a:spcPts val="0"/>
              </a:spcAft>
              <a:buSzPts val="2000"/>
              <a:buChar char="•"/>
              <a:defRPr sz="1600"/>
            </a:lvl2pPr>
            <a:lvl3pPr indent="-342900" lvl="2" marL="1371600" algn="l">
              <a:lnSpc>
                <a:spcPct val="90000"/>
              </a:lnSpc>
              <a:spcBef>
                <a:spcPts val="800"/>
              </a:spcBef>
              <a:spcAft>
                <a:spcPts val="0"/>
              </a:spcAft>
              <a:buSzPts val="1800"/>
              <a:buChar char="✔"/>
              <a:defRPr sz="1400"/>
            </a:lvl3pPr>
            <a:lvl4pPr indent="-330200" lvl="3" marL="1828800" algn="l">
              <a:lnSpc>
                <a:spcPct val="90000"/>
              </a:lnSpc>
              <a:spcBef>
                <a:spcPts val="800"/>
              </a:spcBef>
              <a:spcAft>
                <a:spcPts val="0"/>
              </a:spcAft>
              <a:buSzPts val="1600"/>
              <a:buChar char="•"/>
              <a:defRPr sz="1400"/>
            </a:lvl4pPr>
            <a:lvl5pPr indent="-330200" lvl="4" marL="2286000" algn="l">
              <a:lnSpc>
                <a:spcPct val="90000"/>
              </a:lnSpc>
              <a:spcBef>
                <a:spcPts val="800"/>
              </a:spcBef>
              <a:spcAft>
                <a:spcPts val="0"/>
              </a:spcAft>
              <a:buSzPts val="1600"/>
              <a:buChar char="•"/>
              <a:defRPr sz="1400"/>
            </a:lvl5pPr>
            <a:lvl6pPr indent="-330200" lvl="5" marL="2743200" algn="l">
              <a:lnSpc>
                <a:spcPct val="90000"/>
              </a:lnSpc>
              <a:spcBef>
                <a:spcPts val="800"/>
              </a:spcBef>
              <a:spcAft>
                <a:spcPts val="0"/>
              </a:spcAft>
              <a:buSzPts val="1600"/>
              <a:buChar char="•"/>
              <a:defRPr sz="1400"/>
            </a:lvl6pPr>
            <a:lvl7pPr indent="-330200" lvl="6" marL="3200400" algn="l">
              <a:lnSpc>
                <a:spcPct val="90000"/>
              </a:lnSpc>
              <a:spcBef>
                <a:spcPts val="800"/>
              </a:spcBef>
              <a:spcAft>
                <a:spcPts val="0"/>
              </a:spcAft>
              <a:buSzPts val="1600"/>
              <a:buChar char="•"/>
              <a:defRPr sz="1400"/>
            </a:lvl7pPr>
            <a:lvl8pPr indent="-330200" lvl="7" marL="3657600" algn="l">
              <a:lnSpc>
                <a:spcPct val="90000"/>
              </a:lnSpc>
              <a:spcBef>
                <a:spcPts val="800"/>
              </a:spcBef>
              <a:spcAft>
                <a:spcPts val="0"/>
              </a:spcAft>
              <a:buSzPts val="1600"/>
              <a:buChar char="•"/>
              <a:defRPr sz="1400"/>
            </a:lvl8pPr>
            <a:lvl9pPr indent="-330200" lvl="8" marL="4114800" algn="l">
              <a:lnSpc>
                <a:spcPct val="90000"/>
              </a:lnSpc>
              <a:spcBef>
                <a:spcPts val="800"/>
              </a:spcBef>
              <a:spcAft>
                <a:spcPts val="0"/>
              </a:spcAft>
              <a:buSzPts val="1600"/>
              <a:buChar char="•"/>
              <a:defRPr sz="1400"/>
            </a:lvl9pPr>
          </a:lstStyle>
          <a:p/>
        </p:txBody>
      </p:sp>
      <p:sp>
        <p:nvSpPr>
          <p:cNvPr id="44" name="Google Shape;44;p6"/>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2400"/>
              <a:buNone/>
              <a:defRPr b="0" sz="1900">
                <a:solidFill>
                  <a:schemeClr val="lt2"/>
                </a:solidFill>
              </a:defRPr>
            </a:lvl1pPr>
            <a:lvl2pPr indent="-228600" lvl="1" marL="914400" algn="l">
              <a:lnSpc>
                <a:spcPct val="90000"/>
              </a:lnSpc>
              <a:spcBef>
                <a:spcPts val="1000"/>
              </a:spcBef>
              <a:spcAft>
                <a:spcPts val="0"/>
              </a:spcAft>
              <a:buSzPts val="2000"/>
              <a:buNone/>
              <a:defRPr b="1" sz="19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45" name="Google Shape;45;p6"/>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sz="1800"/>
            </a:lvl1pPr>
            <a:lvl2pPr indent="-355600" lvl="1" marL="914400" algn="l">
              <a:lnSpc>
                <a:spcPct val="90000"/>
              </a:lnSpc>
              <a:spcBef>
                <a:spcPts val="1000"/>
              </a:spcBef>
              <a:spcAft>
                <a:spcPts val="0"/>
              </a:spcAft>
              <a:buSzPts val="2000"/>
              <a:buChar char="•"/>
              <a:defRPr sz="1600"/>
            </a:lvl2pPr>
            <a:lvl3pPr indent="-342900" lvl="2" marL="1371600" algn="l">
              <a:lnSpc>
                <a:spcPct val="90000"/>
              </a:lnSpc>
              <a:spcBef>
                <a:spcPts val="800"/>
              </a:spcBef>
              <a:spcAft>
                <a:spcPts val="0"/>
              </a:spcAft>
              <a:buSzPts val="1800"/>
              <a:buChar char="✔"/>
              <a:defRPr sz="1400"/>
            </a:lvl3pPr>
            <a:lvl4pPr indent="-330200" lvl="3" marL="1828800" algn="l">
              <a:lnSpc>
                <a:spcPct val="90000"/>
              </a:lnSpc>
              <a:spcBef>
                <a:spcPts val="800"/>
              </a:spcBef>
              <a:spcAft>
                <a:spcPts val="0"/>
              </a:spcAft>
              <a:buSzPts val="1600"/>
              <a:buChar char="•"/>
              <a:defRPr sz="1400"/>
            </a:lvl4pPr>
            <a:lvl5pPr indent="-330200" lvl="4" marL="2286000" algn="l">
              <a:lnSpc>
                <a:spcPct val="90000"/>
              </a:lnSpc>
              <a:spcBef>
                <a:spcPts val="800"/>
              </a:spcBef>
              <a:spcAft>
                <a:spcPts val="0"/>
              </a:spcAft>
              <a:buSzPts val="1600"/>
              <a:buChar char="•"/>
              <a:defRPr sz="1400"/>
            </a:lvl5pPr>
            <a:lvl6pPr indent="-330200" lvl="5" marL="2743200" algn="l">
              <a:lnSpc>
                <a:spcPct val="90000"/>
              </a:lnSpc>
              <a:spcBef>
                <a:spcPts val="800"/>
              </a:spcBef>
              <a:spcAft>
                <a:spcPts val="0"/>
              </a:spcAft>
              <a:buSzPts val="1600"/>
              <a:buChar char="•"/>
              <a:defRPr sz="1400"/>
            </a:lvl6pPr>
            <a:lvl7pPr indent="-330200" lvl="6" marL="3200400" algn="l">
              <a:lnSpc>
                <a:spcPct val="90000"/>
              </a:lnSpc>
              <a:spcBef>
                <a:spcPts val="800"/>
              </a:spcBef>
              <a:spcAft>
                <a:spcPts val="0"/>
              </a:spcAft>
              <a:buSzPts val="1600"/>
              <a:buChar char="•"/>
              <a:defRPr sz="1400"/>
            </a:lvl7pPr>
            <a:lvl8pPr indent="-330200" lvl="7" marL="3657600" algn="l">
              <a:lnSpc>
                <a:spcPct val="90000"/>
              </a:lnSpc>
              <a:spcBef>
                <a:spcPts val="800"/>
              </a:spcBef>
              <a:spcAft>
                <a:spcPts val="0"/>
              </a:spcAft>
              <a:buSzPts val="1600"/>
              <a:buChar char="•"/>
              <a:defRPr sz="1400"/>
            </a:lvl8pPr>
            <a:lvl9pPr indent="-330200" lvl="8" marL="4114800" algn="l">
              <a:lnSpc>
                <a:spcPct val="90000"/>
              </a:lnSpc>
              <a:spcBef>
                <a:spcPts val="800"/>
              </a:spcBef>
              <a:spcAft>
                <a:spcPts val="0"/>
              </a:spcAft>
              <a:buSzPts val="1600"/>
              <a:buChar char="•"/>
              <a:defRPr sz="1400"/>
            </a:lvl9pPr>
          </a:lstStyle>
          <a:p/>
        </p:txBody>
      </p:sp>
      <p:sp>
        <p:nvSpPr>
          <p:cNvPr id="46" name="Google Shape;46;p6"/>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9" name="Shape 49"/>
        <p:cNvGrpSpPr/>
        <p:nvPr/>
      </p:nvGrpSpPr>
      <p:grpSpPr>
        <a:xfrm>
          <a:off x="0" y="0"/>
          <a:ext cx="0" cy="0"/>
          <a:chOff x="0" y="0"/>
          <a:chExt cx="0" cy="0"/>
        </a:xfrm>
      </p:grpSpPr>
      <p:sp>
        <p:nvSpPr>
          <p:cNvPr id="50" name="Google Shape;50;p7"/>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 type="body"/>
          </p:nvPr>
        </p:nvSpPr>
        <p:spPr>
          <a:xfrm>
            <a:off x="1295400" y="1828800"/>
            <a:ext cx="4572000" cy="85039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800"/>
              </a:spcBef>
              <a:spcAft>
                <a:spcPts val="0"/>
              </a:spcAft>
              <a:buClr>
                <a:srgbClr val="3A3D4B"/>
              </a:buClr>
              <a:buSzPts val="2600"/>
              <a:buNone/>
              <a:defRPr b="0" sz="2600"/>
            </a:lvl1pPr>
            <a:lvl2pPr indent="-228600" lvl="1" marL="914400" algn="l">
              <a:lnSpc>
                <a:spcPct val="90000"/>
              </a:lnSpc>
              <a:spcBef>
                <a:spcPts val="10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Clr>
                <a:srgbClr val="3A3D4B"/>
              </a:buClr>
              <a:buSzPts val="1600"/>
              <a:buNone/>
              <a:defRPr b="1" sz="1600"/>
            </a:lvl4pPr>
            <a:lvl5pPr indent="-228600" lvl="4" marL="2286000" algn="l">
              <a:lnSpc>
                <a:spcPct val="90000"/>
              </a:lnSpc>
              <a:spcBef>
                <a:spcPts val="800"/>
              </a:spcBef>
              <a:spcAft>
                <a:spcPts val="0"/>
              </a:spcAft>
              <a:buClr>
                <a:srgbClr val="3A3D4B"/>
              </a:buClr>
              <a:buSzPts val="1600"/>
              <a:buNone/>
              <a:defRPr b="1" sz="1600"/>
            </a:lvl5pPr>
            <a:lvl6pPr indent="-228600" lvl="5" marL="2743200" algn="l">
              <a:lnSpc>
                <a:spcPct val="90000"/>
              </a:lnSpc>
              <a:spcBef>
                <a:spcPts val="800"/>
              </a:spcBef>
              <a:spcAft>
                <a:spcPts val="0"/>
              </a:spcAft>
              <a:buClr>
                <a:schemeClr val="dk1"/>
              </a:buClr>
              <a:buSzPts val="1600"/>
              <a:buNone/>
              <a:defRPr b="1" sz="1600"/>
            </a:lvl6pPr>
            <a:lvl7pPr indent="-228600" lvl="6" marL="3200400" algn="l">
              <a:lnSpc>
                <a:spcPct val="90000"/>
              </a:lnSpc>
              <a:spcBef>
                <a:spcPts val="800"/>
              </a:spcBef>
              <a:spcAft>
                <a:spcPts val="0"/>
              </a:spcAft>
              <a:buClr>
                <a:schemeClr val="dk1"/>
              </a:buClr>
              <a:buSzPts val="1600"/>
              <a:buNone/>
              <a:defRPr b="1" sz="1600"/>
            </a:lvl7pPr>
            <a:lvl8pPr indent="-228600" lvl="7" marL="3657600" algn="l">
              <a:lnSpc>
                <a:spcPct val="90000"/>
              </a:lnSpc>
              <a:spcBef>
                <a:spcPts val="800"/>
              </a:spcBef>
              <a:spcAft>
                <a:spcPts val="0"/>
              </a:spcAft>
              <a:buClr>
                <a:schemeClr val="dk1"/>
              </a:buClr>
              <a:buSzPts val="1600"/>
              <a:buNone/>
              <a:defRPr b="1" sz="1600"/>
            </a:lvl8pPr>
            <a:lvl9pPr indent="-228600" lvl="8" marL="4114800" algn="l">
              <a:lnSpc>
                <a:spcPct val="90000"/>
              </a:lnSpc>
              <a:spcBef>
                <a:spcPts val="800"/>
              </a:spcBef>
              <a:spcAft>
                <a:spcPts val="0"/>
              </a:spcAft>
              <a:buClr>
                <a:schemeClr val="dk1"/>
              </a:buClr>
              <a:buSzPts val="1600"/>
              <a:buNone/>
              <a:defRPr b="1" sz="1600"/>
            </a:lvl9pPr>
          </a:lstStyle>
          <a:p/>
        </p:txBody>
      </p:sp>
      <p:sp>
        <p:nvSpPr>
          <p:cNvPr id="52" name="Google Shape;52;p7"/>
          <p:cNvSpPr txBox="1"/>
          <p:nvPr>
            <p:ph idx="2" type="body"/>
          </p:nvPr>
        </p:nvSpPr>
        <p:spPr>
          <a:xfrm>
            <a:off x="1295400" y="2705100"/>
            <a:ext cx="4572000" cy="3467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rgbClr val="3A3D4B"/>
              </a:buClr>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Clr>
                <a:srgbClr val="3A3D4B"/>
              </a:buClr>
              <a:buSzPts val="1800"/>
              <a:buChar char="•"/>
              <a:defRPr/>
            </a:lvl4pPr>
            <a:lvl5pPr indent="-342900" lvl="4" marL="2286000" algn="l">
              <a:lnSpc>
                <a:spcPct val="90000"/>
              </a:lnSpc>
              <a:spcBef>
                <a:spcPts val="800"/>
              </a:spcBef>
              <a:spcAft>
                <a:spcPts val="0"/>
              </a:spcAft>
              <a:buClr>
                <a:srgbClr val="3A3D4B"/>
              </a:buClr>
              <a:buSzPts val="180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800"/>
              </a:spcBef>
              <a:spcAft>
                <a:spcPts val="0"/>
              </a:spcAft>
              <a:buClr>
                <a:schemeClr val="dk1"/>
              </a:buClr>
              <a:buSzPts val="1800"/>
              <a:buChar char="•"/>
              <a:defRPr/>
            </a:lvl7pPr>
            <a:lvl8pPr indent="-342900" lvl="7" marL="3657600" algn="l">
              <a:lnSpc>
                <a:spcPct val="90000"/>
              </a:lnSpc>
              <a:spcBef>
                <a:spcPts val="800"/>
              </a:spcBef>
              <a:spcAft>
                <a:spcPts val="0"/>
              </a:spcAft>
              <a:buClr>
                <a:schemeClr val="dk1"/>
              </a:buClr>
              <a:buSzPts val="1800"/>
              <a:buChar char="•"/>
              <a:defRPr/>
            </a:lvl8pPr>
            <a:lvl9pPr indent="-342900" lvl="8" marL="4114800" algn="l">
              <a:lnSpc>
                <a:spcPct val="90000"/>
              </a:lnSpc>
              <a:spcBef>
                <a:spcPts val="800"/>
              </a:spcBef>
              <a:spcAft>
                <a:spcPts val="0"/>
              </a:spcAft>
              <a:buClr>
                <a:schemeClr val="dk1"/>
              </a:buClr>
              <a:buSzPts val="1800"/>
              <a:buChar char="•"/>
              <a:defRPr/>
            </a:lvl9pPr>
          </a:lstStyle>
          <a:p/>
        </p:txBody>
      </p:sp>
      <p:sp>
        <p:nvSpPr>
          <p:cNvPr id="53" name="Google Shape;53;p7"/>
          <p:cNvSpPr txBox="1"/>
          <p:nvPr>
            <p:ph idx="3" type="body"/>
          </p:nvPr>
        </p:nvSpPr>
        <p:spPr>
          <a:xfrm>
            <a:off x="6324600" y="1828800"/>
            <a:ext cx="4572000" cy="8477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800"/>
              </a:spcBef>
              <a:spcAft>
                <a:spcPts val="0"/>
              </a:spcAft>
              <a:buClr>
                <a:srgbClr val="3A3D4B"/>
              </a:buClr>
              <a:buSzPts val="2600"/>
              <a:buNone/>
              <a:defRPr b="0" sz="2600"/>
            </a:lvl1pPr>
            <a:lvl2pPr indent="-228600" lvl="1" marL="914400" algn="l">
              <a:lnSpc>
                <a:spcPct val="90000"/>
              </a:lnSpc>
              <a:spcBef>
                <a:spcPts val="10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Clr>
                <a:srgbClr val="3A3D4B"/>
              </a:buClr>
              <a:buSzPts val="1600"/>
              <a:buNone/>
              <a:defRPr b="1" sz="1600"/>
            </a:lvl4pPr>
            <a:lvl5pPr indent="-228600" lvl="4" marL="2286000" algn="l">
              <a:lnSpc>
                <a:spcPct val="90000"/>
              </a:lnSpc>
              <a:spcBef>
                <a:spcPts val="800"/>
              </a:spcBef>
              <a:spcAft>
                <a:spcPts val="0"/>
              </a:spcAft>
              <a:buClr>
                <a:srgbClr val="3A3D4B"/>
              </a:buClr>
              <a:buSzPts val="1600"/>
              <a:buNone/>
              <a:defRPr b="1" sz="1600"/>
            </a:lvl5pPr>
            <a:lvl6pPr indent="-228600" lvl="5" marL="2743200" algn="l">
              <a:lnSpc>
                <a:spcPct val="90000"/>
              </a:lnSpc>
              <a:spcBef>
                <a:spcPts val="800"/>
              </a:spcBef>
              <a:spcAft>
                <a:spcPts val="0"/>
              </a:spcAft>
              <a:buClr>
                <a:schemeClr val="dk1"/>
              </a:buClr>
              <a:buSzPts val="1600"/>
              <a:buNone/>
              <a:defRPr b="1" sz="1600"/>
            </a:lvl6pPr>
            <a:lvl7pPr indent="-228600" lvl="6" marL="3200400" algn="l">
              <a:lnSpc>
                <a:spcPct val="90000"/>
              </a:lnSpc>
              <a:spcBef>
                <a:spcPts val="800"/>
              </a:spcBef>
              <a:spcAft>
                <a:spcPts val="0"/>
              </a:spcAft>
              <a:buClr>
                <a:schemeClr val="dk1"/>
              </a:buClr>
              <a:buSzPts val="1600"/>
              <a:buNone/>
              <a:defRPr b="1" sz="1600"/>
            </a:lvl7pPr>
            <a:lvl8pPr indent="-228600" lvl="7" marL="3657600" algn="l">
              <a:lnSpc>
                <a:spcPct val="90000"/>
              </a:lnSpc>
              <a:spcBef>
                <a:spcPts val="800"/>
              </a:spcBef>
              <a:spcAft>
                <a:spcPts val="0"/>
              </a:spcAft>
              <a:buClr>
                <a:schemeClr val="dk1"/>
              </a:buClr>
              <a:buSzPts val="1600"/>
              <a:buNone/>
              <a:defRPr b="1" sz="1600"/>
            </a:lvl8pPr>
            <a:lvl9pPr indent="-228600" lvl="8" marL="4114800" algn="l">
              <a:lnSpc>
                <a:spcPct val="90000"/>
              </a:lnSpc>
              <a:spcBef>
                <a:spcPts val="800"/>
              </a:spcBef>
              <a:spcAft>
                <a:spcPts val="0"/>
              </a:spcAft>
              <a:buClr>
                <a:schemeClr val="dk1"/>
              </a:buClr>
              <a:buSzPts val="1600"/>
              <a:buNone/>
              <a:defRPr b="1" sz="1600"/>
            </a:lvl9pPr>
          </a:lstStyle>
          <a:p/>
        </p:txBody>
      </p:sp>
      <p:sp>
        <p:nvSpPr>
          <p:cNvPr id="54" name="Google Shape;54;p7"/>
          <p:cNvSpPr txBox="1"/>
          <p:nvPr>
            <p:ph idx="4" type="body"/>
          </p:nvPr>
        </p:nvSpPr>
        <p:spPr>
          <a:xfrm>
            <a:off x="6324600" y="2705100"/>
            <a:ext cx="4572000" cy="3467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rgbClr val="3A3D4B"/>
              </a:buClr>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Clr>
                <a:srgbClr val="3A3D4B"/>
              </a:buClr>
              <a:buSzPts val="1800"/>
              <a:buChar char="•"/>
              <a:defRPr/>
            </a:lvl4pPr>
            <a:lvl5pPr indent="-342900" lvl="4" marL="2286000" algn="l">
              <a:lnSpc>
                <a:spcPct val="90000"/>
              </a:lnSpc>
              <a:spcBef>
                <a:spcPts val="800"/>
              </a:spcBef>
              <a:spcAft>
                <a:spcPts val="0"/>
              </a:spcAft>
              <a:buClr>
                <a:srgbClr val="3A3D4B"/>
              </a:buClr>
              <a:buSzPts val="180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800"/>
              </a:spcBef>
              <a:spcAft>
                <a:spcPts val="0"/>
              </a:spcAft>
              <a:buClr>
                <a:schemeClr val="dk1"/>
              </a:buClr>
              <a:buSzPts val="1800"/>
              <a:buChar char="•"/>
              <a:defRPr/>
            </a:lvl7pPr>
            <a:lvl8pPr indent="-342900" lvl="7" marL="3657600" algn="l">
              <a:lnSpc>
                <a:spcPct val="90000"/>
              </a:lnSpc>
              <a:spcBef>
                <a:spcPts val="800"/>
              </a:spcBef>
              <a:spcAft>
                <a:spcPts val="0"/>
              </a:spcAft>
              <a:buClr>
                <a:schemeClr val="dk1"/>
              </a:buClr>
              <a:buSzPts val="1800"/>
              <a:buChar char="•"/>
              <a:defRPr/>
            </a:lvl8pPr>
            <a:lvl9pPr indent="-342900" lvl="8" marL="4114800" algn="l">
              <a:lnSpc>
                <a:spcPct val="90000"/>
              </a:lnSpc>
              <a:spcBef>
                <a:spcPts val="800"/>
              </a:spcBef>
              <a:spcAft>
                <a:spcPts val="0"/>
              </a:spcAft>
              <a:buClr>
                <a:schemeClr val="dk1"/>
              </a:buClr>
              <a:buSzPts val="1800"/>
              <a:buChar char="•"/>
              <a:defRPr/>
            </a:lvl9pPr>
          </a:lstStyle>
          <a:p/>
        </p:txBody>
      </p:sp>
      <p:sp>
        <p:nvSpPr>
          <p:cNvPr id="55" name="Google Shape;55;p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8"/>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60" name="Google Shape;60;p8"/>
          <p:cNvSpPr/>
          <p:nvPr>
            <p:ph idx="2" type="pic"/>
          </p:nvPr>
        </p:nvSpPr>
        <p:spPr>
          <a:xfrm>
            <a:off x="4724400" y="1828801"/>
            <a:ext cx="6172200" cy="4343400"/>
          </a:xfrm>
          <a:prstGeom prst="rect">
            <a:avLst/>
          </a:prstGeom>
          <a:noFill/>
          <a:ln>
            <a:noFill/>
          </a:ln>
        </p:spPr>
      </p:sp>
      <p:sp>
        <p:nvSpPr>
          <p:cNvPr id="61" name="Google Shape;61;p8"/>
          <p:cNvSpPr txBox="1"/>
          <p:nvPr>
            <p:ph idx="1" type="body"/>
          </p:nvPr>
        </p:nvSpPr>
        <p:spPr>
          <a:xfrm>
            <a:off x="1295400" y="1828800"/>
            <a:ext cx="3017520" cy="43434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Clr>
                <a:srgbClr val="3A3D4B"/>
              </a:buClr>
              <a:buSzPts val="2000"/>
              <a:buNone/>
              <a:defRPr sz="2000"/>
            </a:lvl1pPr>
            <a:lvl2pPr indent="-228600" lvl="1" marL="914400" algn="l">
              <a:lnSpc>
                <a:spcPct val="90000"/>
              </a:lnSpc>
              <a:spcBef>
                <a:spcPts val="10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Clr>
                <a:srgbClr val="3A3D4B"/>
              </a:buClr>
              <a:buSzPts val="1000"/>
              <a:buNone/>
              <a:defRPr sz="1000"/>
            </a:lvl4pPr>
            <a:lvl5pPr indent="-228600" lvl="4" marL="2286000" algn="l">
              <a:lnSpc>
                <a:spcPct val="90000"/>
              </a:lnSpc>
              <a:spcBef>
                <a:spcPts val="800"/>
              </a:spcBef>
              <a:spcAft>
                <a:spcPts val="0"/>
              </a:spcAft>
              <a:buClr>
                <a:srgbClr val="3A3D4B"/>
              </a:buClr>
              <a:buSzPts val="1000"/>
              <a:buNone/>
              <a:defRPr sz="1000"/>
            </a:lvl5pPr>
            <a:lvl6pPr indent="-228600" lvl="5" marL="2743200" algn="l">
              <a:lnSpc>
                <a:spcPct val="90000"/>
              </a:lnSpc>
              <a:spcBef>
                <a:spcPts val="800"/>
              </a:spcBef>
              <a:spcAft>
                <a:spcPts val="0"/>
              </a:spcAft>
              <a:buClr>
                <a:schemeClr val="dk1"/>
              </a:buClr>
              <a:buSzPts val="1000"/>
              <a:buNone/>
              <a:defRPr sz="1000"/>
            </a:lvl6pPr>
            <a:lvl7pPr indent="-228600" lvl="6" marL="3200400" algn="l">
              <a:lnSpc>
                <a:spcPct val="90000"/>
              </a:lnSpc>
              <a:spcBef>
                <a:spcPts val="800"/>
              </a:spcBef>
              <a:spcAft>
                <a:spcPts val="0"/>
              </a:spcAft>
              <a:buClr>
                <a:schemeClr val="dk1"/>
              </a:buClr>
              <a:buSzPts val="1000"/>
              <a:buNone/>
              <a:defRPr sz="1000"/>
            </a:lvl7pPr>
            <a:lvl8pPr indent="-228600" lvl="7" marL="3657600" algn="l">
              <a:lnSpc>
                <a:spcPct val="90000"/>
              </a:lnSpc>
              <a:spcBef>
                <a:spcPts val="800"/>
              </a:spcBef>
              <a:spcAft>
                <a:spcPts val="0"/>
              </a:spcAft>
              <a:buClr>
                <a:schemeClr val="dk1"/>
              </a:buClr>
              <a:buSzPts val="1000"/>
              <a:buNone/>
              <a:defRPr sz="1000"/>
            </a:lvl8pPr>
            <a:lvl9pPr indent="-228600" lvl="8" marL="4114800" algn="l">
              <a:lnSpc>
                <a:spcPct val="90000"/>
              </a:lnSpc>
              <a:spcBef>
                <a:spcPts val="800"/>
              </a:spcBef>
              <a:spcAft>
                <a:spcPts val="0"/>
              </a:spcAft>
              <a:buClr>
                <a:schemeClr val="dk1"/>
              </a:buClr>
              <a:buSzPts val="1000"/>
              <a:buNone/>
              <a:defRPr sz="1000"/>
            </a:lvl9pPr>
          </a:lstStyle>
          <a:p/>
        </p:txBody>
      </p:sp>
      <p:sp>
        <p:nvSpPr>
          <p:cNvPr id="62" name="Google Shape;62;p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65" name="Shape 65"/>
        <p:cNvGrpSpPr/>
        <p:nvPr/>
      </p:nvGrpSpPr>
      <p:grpSpPr>
        <a:xfrm>
          <a:off x="0" y="0"/>
          <a:ext cx="0" cy="0"/>
          <a:chOff x="0" y="0"/>
          <a:chExt cx="0" cy="0"/>
        </a:xfrm>
      </p:grpSpPr>
      <p:sp>
        <p:nvSpPr>
          <p:cNvPr id="66" name="Google Shape;66;p9"/>
          <p:cNvSpPr/>
          <p:nvPr/>
        </p:nvSpPr>
        <p:spPr>
          <a:xfrm>
            <a:off x="1295400" y="5257800"/>
            <a:ext cx="4572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67" name="Google Shape;67;p9"/>
          <p:cNvSpPr/>
          <p:nvPr/>
        </p:nvSpPr>
        <p:spPr>
          <a:xfrm>
            <a:off x="6324599" y="5257800"/>
            <a:ext cx="4572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68" name="Google Shape;68;p9"/>
          <p:cNvSpPr/>
          <p:nvPr/>
        </p:nvSpPr>
        <p:spPr>
          <a:xfrm>
            <a:off x="1295400" y="5257800"/>
            <a:ext cx="4572000" cy="5486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69" name="Google Shape;69;p9"/>
          <p:cNvSpPr/>
          <p:nvPr/>
        </p:nvSpPr>
        <p:spPr>
          <a:xfrm>
            <a:off x="6324599" y="5257800"/>
            <a:ext cx="4572000" cy="5486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70" name="Google Shape;70;p9"/>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71" name="Google Shape;71;p9"/>
          <p:cNvSpPr/>
          <p:nvPr>
            <p:ph idx="2" type="pic"/>
          </p:nvPr>
        </p:nvSpPr>
        <p:spPr>
          <a:xfrm>
            <a:off x="1298448" y="1828801"/>
            <a:ext cx="4572000" cy="3428999"/>
          </a:xfrm>
          <a:prstGeom prst="rect">
            <a:avLst/>
          </a:prstGeom>
          <a:noFill/>
          <a:ln>
            <a:noFill/>
          </a:ln>
        </p:spPr>
      </p:sp>
      <p:sp>
        <p:nvSpPr>
          <p:cNvPr id="72" name="Google Shape;72;p9"/>
          <p:cNvSpPr txBox="1"/>
          <p:nvPr>
            <p:ph idx="1" type="body"/>
          </p:nvPr>
        </p:nvSpPr>
        <p:spPr>
          <a:xfrm>
            <a:off x="1371273" y="5333098"/>
            <a:ext cx="4420252" cy="8391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10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Clr>
                <a:srgbClr val="3A3D4B"/>
              </a:buClr>
              <a:buSzPts val="1000"/>
              <a:buNone/>
              <a:defRPr sz="1000"/>
            </a:lvl4pPr>
            <a:lvl5pPr indent="-228600" lvl="4" marL="2286000" algn="l">
              <a:lnSpc>
                <a:spcPct val="90000"/>
              </a:lnSpc>
              <a:spcBef>
                <a:spcPts val="800"/>
              </a:spcBef>
              <a:spcAft>
                <a:spcPts val="0"/>
              </a:spcAft>
              <a:buClr>
                <a:srgbClr val="3A3D4B"/>
              </a:buClr>
              <a:buSzPts val="1000"/>
              <a:buNone/>
              <a:defRPr sz="1000"/>
            </a:lvl5pPr>
            <a:lvl6pPr indent="-228600" lvl="5" marL="2743200" algn="l">
              <a:lnSpc>
                <a:spcPct val="90000"/>
              </a:lnSpc>
              <a:spcBef>
                <a:spcPts val="800"/>
              </a:spcBef>
              <a:spcAft>
                <a:spcPts val="0"/>
              </a:spcAft>
              <a:buClr>
                <a:schemeClr val="dk1"/>
              </a:buClr>
              <a:buSzPts val="1000"/>
              <a:buNone/>
              <a:defRPr sz="1000"/>
            </a:lvl6pPr>
            <a:lvl7pPr indent="-228600" lvl="6" marL="3200400" algn="l">
              <a:lnSpc>
                <a:spcPct val="90000"/>
              </a:lnSpc>
              <a:spcBef>
                <a:spcPts val="800"/>
              </a:spcBef>
              <a:spcAft>
                <a:spcPts val="0"/>
              </a:spcAft>
              <a:buClr>
                <a:schemeClr val="dk1"/>
              </a:buClr>
              <a:buSzPts val="1000"/>
              <a:buNone/>
              <a:defRPr sz="1000"/>
            </a:lvl7pPr>
            <a:lvl8pPr indent="-228600" lvl="7" marL="3657600" algn="l">
              <a:lnSpc>
                <a:spcPct val="90000"/>
              </a:lnSpc>
              <a:spcBef>
                <a:spcPts val="800"/>
              </a:spcBef>
              <a:spcAft>
                <a:spcPts val="0"/>
              </a:spcAft>
              <a:buClr>
                <a:schemeClr val="dk1"/>
              </a:buClr>
              <a:buSzPts val="1000"/>
              <a:buNone/>
              <a:defRPr sz="1000"/>
            </a:lvl8pPr>
            <a:lvl9pPr indent="-228600" lvl="8" marL="4114800" algn="l">
              <a:lnSpc>
                <a:spcPct val="90000"/>
              </a:lnSpc>
              <a:spcBef>
                <a:spcPts val="800"/>
              </a:spcBef>
              <a:spcAft>
                <a:spcPts val="0"/>
              </a:spcAft>
              <a:buClr>
                <a:schemeClr val="dk1"/>
              </a:buClr>
              <a:buSzPts val="1000"/>
              <a:buNone/>
              <a:defRPr sz="1000"/>
            </a:lvl9pPr>
          </a:lstStyle>
          <a:p/>
        </p:txBody>
      </p:sp>
      <p:sp>
        <p:nvSpPr>
          <p:cNvPr descr="An empty placeholder to add an image. Click on the placeholder and select the image that you wish to add" id="73" name="Google Shape;73;p9"/>
          <p:cNvSpPr/>
          <p:nvPr>
            <p:ph idx="3" type="pic"/>
          </p:nvPr>
        </p:nvSpPr>
        <p:spPr>
          <a:xfrm>
            <a:off x="6324600" y="1828801"/>
            <a:ext cx="4572000" cy="3428999"/>
          </a:xfrm>
          <a:prstGeom prst="rect">
            <a:avLst/>
          </a:prstGeom>
          <a:noFill/>
          <a:ln>
            <a:noFill/>
          </a:ln>
        </p:spPr>
      </p:sp>
      <p:sp>
        <p:nvSpPr>
          <p:cNvPr id="74" name="Google Shape;74;p9"/>
          <p:cNvSpPr txBox="1"/>
          <p:nvPr>
            <p:ph idx="4" type="body"/>
          </p:nvPr>
        </p:nvSpPr>
        <p:spPr>
          <a:xfrm>
            <a:off x="6412954" y="5333098"/>
            <a:ext cx="4420252" cy="83910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lt1"/>
              </a:buClr>
              <a:buSzPts val="1800"/>
              <a:buNone/>
              <a:defRPr sz="1800">
                <a:solidFill>
                  <a:schemeClr val="lt1"/>
                </a:solidFill>
              </a:defRPr>
            </a:lvl1pPr>
            <a:lvl2pPr indent="-228600" lvl="1" marL="914400" algn="l">
              <a:lnSpc>
                <a:spcPct val="90000"/>
              </a:lnSpc>
              <a:spcBef>
                <a:spcPts val="10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Clr>
                <a:srgbClr val="3A3D4B"/>
              </a:buClr>
              <a:buSzPts val="1000"/>
              <a:buNone/>
              <a:defRPr sz="1000"/>
            </a:lvl4pPr>
            <a:lvl5pPr indent="-228600" lvl="4" marL="2286000" algn="l">
              <a:lnSpc>
                <a:spcPct val="90000"/>
              </a:lnSpc>
              <a:spcBef>
                <a:spcPts val="800"/>
              </a:spcBef>
              <a:spcAft>
                <a:spcPts val="0"/>
              </a:spcAft>
              <a:buClr>
                <a:srgbClr val="3A3D4B"/>
              </a:buClr>
              <a:buSzPts val="1000"/>
              <a:buNone/>
              <a:defRPr sz="1000"/>
            </a:lvl5pPr>
            <a:lvl6pPr indent="-228600" lvl="5" marL="2743200" algn="l">
              <a:lnSpc>
                <a:spcPct val="90000"/>
              </a:lnSpc>
              <a:spcBef>
                <a:spcPts val="800"/>
              </a:spcBef>
              <a:spcAft>
                <a:spcPts val="0"/>
              </a:spcAft>
              <a:buClr>
                <a:schemeClr val="dk1"/>
              </a:buClr>
              <a:buSzPts val="1000"/>
              <a:buNone/>
              <a:defRPr sz="1000"/>
            </a:lvl6pPr>
            <a:lvl7pPr indent="-228600" lvl="6" marL="3200400" algn="l">
              <a:lnSpc>
                <a:spcPct val="90000"/>
              </a:lnSpc>
              <a:spcBef>
                <a:spcPts val="800"/>
              </a:spcBef>
              <a:spcAft>
                <a:spcPts val="0"/>
              </a:spcAft>
              <a:buClr>
                <a:schemeClr val="dk1"/>
              </a:buClr>
              <a:buSzPts val="1000"/>
              <a:buNone/>
              <a:defRPr sz="1000"/>
            </a:lvl7pPr>
            <a:lvl8pPr indent="-228600" lvl="7" marL="3657600" algn="l">
              <a:lnSpc>
                <a:spcPct val="90000"/>
              </a:lnSpc>
              <a:spcBef>
                <a:spcPts val="800"/>
              </a:spcBef>
              <a:spcAft>
                <a:spcPts val="0"/>
              </a:spcAft>
              <a:buClr>
                <a:schemeClr val="dk1"/>
              </a:buClr>
              <a:buSzPts val="1000"/>
              <a:buNone/>
              <a:defRPr sz="1000"/>
            </a:lvl8pPr>
            <a:lvl9pPr indent="-228600" lvl="8" marL="4114800" algn="l">
              <a:lnSpc>
                <a:spcPct val="90000"/>
              </a:lnSpc>
              <a:spcBef>
                <a:spcPts val="800"/>
              </a:spcBef>
              <a:spcAft>
                <a:spcPts val="0"/>
              </a:spcAft>
              <a:buClr>
                <a:schemeClr val="dk1"/>
              </a:buClr>
              <a:buSzPts val="1000"/>
              <a:buNone/>
              <a:defRPr sz="1000"/>
            </a:lvl9pPr>
          </a:lstStyle>
          <a:p/>
        </p:txBody>
      </p:sp>
      <p:sp>
        <p:nvSpPr>
          <p:cNvPr id="75" name="Google Shape;75;p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0"/>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 type="body"/>
          </p:nvPr>
        </p:nvSpPr>
        <p:spPr>
          <a:xfrm rot="5400000">
            <a:off x="3924300" y="-800100"/>
            <a:ext cx="4343400"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rgbClr val="3A3D4B"/>
              </a:buClr>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Clr>
                <a:srgbClr val="3A3D4B"/>
              </a:buClr>
              <a:buSzPts val="1800"/>
              <a:buChar char="•"/>
              <a:defRPr/>
            </a:lvl4pPr>
            <a:lvl5pPr indent="-342900" lvl="4" marL="2286000" algn="l">
              <a:lnSpc>
                <a:spcPct val="90000"/>
              </a:lnSpc>
              <a:spcBef>
                <a:spcPts val="800"/>
              </a:spcBef>
              <a:spcAft>
                <a:spcPts val="0"/>
              </a:spcAft>
              <a:buClr>
                <a:srgbClr val="3A3D4B"/>
              </a:buClr>
              <a:buSzPts val="180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800"/>
              </a:spcBef>
              <a:spcAft>
                <a:spcPts val="0"/>
              </a:spcAft>
              <a:buClr>
                <a:schemeClr val="dk1"/>
              </a:buClr>
              <a:buSzPts val="1800"/>
              <a:buChar char="•"/>
              <a:defRPr/>
            </a:lvl7pPr>
            <a:lvl8pPr indent="-342900" lvl="7" marL="3657600" algn="l">
              <a:lnSpc>
                <a:spcPct val="90000"/>
              </a:lnSpc>
              <a:spcBef>
                <a:spcPts val="800"/>
              </a:spcBef>
              <a:spcAft>
                <a:spcPts val="0"/>
              </a:spcAft>
              <a:buClr>
                <a:schemeClr val="dk1"/>
              </a:buClr>
              <a:buSzPts val="1800"/>
              <a:buChar char="•"/>
              <a:defRPr/>
            </a:lvl8pPr>
            <a:lvl9pPr indent="-342900" lvl="8" marL="4114800" algn="l">
              <a:lnSpc>
                <a:spcPct val="90000"/>
              </a:lnSpc>
              <a:spcBef>
                <a:spcPts val="800"/>
              </a:spcBef>
              <a:spcAft>
                <a:spcPts val="0"/>
              </a:spcAft>
              <a:buClr>
                <a:schemeClr val="dk1"/>
              </a:buClr>
              <a:buSzPts val="1800"/>
              <a:buChar char="•"/>
              <a:defRPr/>
            </a:lvl9pPr>
          </a:lstStyle>
          <a:p/>
        </p:txBody>
      </p:sp>
      <p:sp>
        <p:nvSpPr>
          <p:cNvPr id="81" name="Google Shape;81;p1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12192000" cy="1371600"/>
          </a:xfrm>
          <a:prstGeom prst="rect">
            <a:avLst/>
          </a:prstGeom>
          <a:solidFill>
            <a:srgbClr val="3A3D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1" name="Google Shape;11;p1"/>
          <p:cNvSpPr/>
          <p:nvPr/>
        </p:nvSpPr>
        <p:spPr>
          <a:xfrm>
            <a:off x="0" y="1371600"/>
            <a:ext cx="12192000" cy="82183"/>
          </a:xfrm>
          <a:prstGeom prst="rect">
            <a:avLst/>
          </a:prstGeom>
          <a:solidFill>
            <a:srgbClr val="FF91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2" name="Google Shape;12;p1"/>
          <p:cNvSpPr/>
          <p:nvPr/>
        </p:nvSpPr>
        <p:spPr>
          <a:xfrm>
            <a:off x="0" y="1443006"/>
            <a:ext cx="12192000" cy="82183"/>
          </a:xfrm>
          <a:prstGeom prst="rect">
            <a:avLst/>
          </a:prstGeom>
          <a:solidFill>
            <a:srgbClr val="048A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3" name="Google Shape;13;p1"/>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
          <p:cNvSpPr txBox="1"/>
          <p:nvPr>
            <p:ph idx="1" type="body"/>
          </p:nvPr>
        </p:nvSpPr>
        <p:spPr>
          <a:xfrm>
            <a:off x="1295400" y="1828800"/>
            <a:ext cx="9601200" cy="43434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rgbClr val="3A3D4B"/>
              </a:buClr>
              <a:buSzPts val="2400"/>
              <a:buFont typeface="Arial"/>
              <a:buChar char="•"/>
              <a:defRPr b="0" i="0" sz="2400" u="none" cap="none" strike="noStrike">
                <a:solidFill>
                  <a:srgbClr val="3A3D4B"/>
                </a:solidFill>
                <a:latin typeface="Calibri"/>
                <a:ea typeface="Calibri"/>
                <a:cs typeface="Calibri"/>
                <a:sym typeface="Calibri"/>
              </a:defRPr>
            </a:lvl1pPr>
            <a:lvl2pPr indent="-355600" lvl="1" marL="914400" marR="0" rtl="0" algn="l">
              <a:lnSpc>
                <a:spcPct val="90000"/>
              </a:lnSpc>
              <a:spcBef>
                <a:spcPts val="1000"/>
              </a:spcBef>
              <a:spcAft>
                <a:spcPts val="0"/>
              </a:spcAft>
              <a:buClr>
                <a:srgbClr val="FF914D"/>
              </a:buClr>
              <a:buSzPts val="2000"/>
              <a:buFont typeface="Arial"/>
              <a:buChar char="•"/>
              <a:defRPr b="0" i="0" sz="2000" u="none" cap="none" strike="noStrike">
                <a:solidFill>
                  <a:srgbClr val="3A3D4B"/>
                </a:solidFill>
                <a:latin typeface="Calibri"/>
                <a:ea typeface="Calibri"/>
                <a:cs typeface="Calibri"/>
                <a:sym typeface="Calibri"/>
              </a:defRPr>
            </a:lvl2pPr>
            <a:lvl3pPr indent="-342900" lvl="2" marL="1371600" marR="0" rtl="0" algn="l">
              <a:lnSpc>
                <a:spcPct val="90000"/>
              </a:lnSpc>
              <a:spcBef>
                <a:spcPts val="800"/>
              </a:spcBef>
              <a:spcAft>
                <a:spcPts val="0"/>
              </a:spcAft>
              <a:buClr>
                <a:srgbClr val="048A81"/>
              </a:buClr>
              <a:buSzPts val="1800"/>
              <a:buFont typeface="Noto Sans Symbols"/>
              <a:buChar char="✔"/>
              <a:defRPr b="0" i="0" sz="1800" u="none" cap="none" strike="noStrike">
                <a:solidFill>
                  <a:srgbClr val="3A3D4B"/>
                </a:solidFill>
                <a:latin typeface="Calibri"/>
                <a:ea typeface="Calibri"/>
                <a:cs typeface="Calibri"/>
                <a:sym typeface="Calibri"/>
              </a:defRPr>
            </a:lvl3pPr>
            <a:lvl4pPr indent="-330200" lvl="3" marL="18288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4pPr>
            <a:lvl5pPr indent="-330200" lvl="4" marL="22860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5pPr>
            <a:lvl6pPr indent="-330200" lvl="5" marL="2743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6pPr>
            <a:lvl7pPr indent="-330200" lvl="6" marL="32004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7pPr>
            <a:lvl8pPr indent="-330200" lvl="7" marL="36576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8pPr>
            <a:lvl9pPr indent="-330200" lvl="8" marL="4114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9pPr>
          </a:lstStyle>
          <a:p/>
        </p:txBody>
      </p:sp>
      <p:sp>
        <p:nvSpPr>
          <p:cNvPr id="15" name="Google Shape;15;p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6" name="Google Shape;16;p1"/>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7" name="Google Shape;17;p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3.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4.jpg"/><Relationship Id="rId4" Type="http://schemas.openxmlformats.org/officeDocument/2006/relationships/image" Target="../media/image4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ebnew.ped.state.nm.us/bureaus/special-education/district-data/"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1.png"/><Relationship Id="rId4" Type="http://schemas.openxmlformats.org/officeDocument/2006/relationships/image" Target="../media/image3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3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37.jpg"/><Relationship Id="rId4" Type="http://schemas.openxmlformats.org/officeDocument/2006/relationships/image" Target="../media/image4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s://forms.gle/zQRDcrXGDQ2mrhfu8"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1"/>
          <p:cNvSpPr txBox="1"/>
          <p:nvPr>
            <p:ph type="ctrTitle"/>
          </p:nvPr>
        </p:nvSpPr>
        <p:spPr>
          <a:xfrm>
            <a:off x="1141883" y="1260389"/>
            <a:ext cx="6704658" cy="433561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SzPts val="4000"/>
              <a:buNone/>
            </a:pPr>
            <a:r>
              <a:rPr lang="en-US" sz="5400">
                <a:solidFill>
                  <a:schemeClr val="dk1"/>
                </a:solidFill>
              </a:rPr>
              <a:t> </a:t>
            </a:r>
            <a:endParaRPr/>
          </a:p>
        </p:txBody>
      </p:sp>
      <p:pic>
        <p:nvPicPr>
          <p:cNvPr id="89" name="Google Shape;89;p11"/>
          <p:cNvPicPr preferRelativeResize="0"/>
          <p:nvPr/>
        </p:nvPicPr>
        <p:blipFill rotWithShape="1">
          <a:blip r:embed="rId3">
            <a:alphaModFix/>
          </a:blip>
          <a:srcRect b="0" l="0" r="2813" t="0"/>
          <a:stretch/>
        </p:blipFill>
        <p:spPr>
          <a:xfrm>
            <a:off x="9886145" y="529017"/>
            <a:ext cx="2073910" cy="2687726"/>
          </a:xfrm>
          <a:prstGeom prst="rect">
            <a:avLst/>
          </a:prstGeom>
          <a:noFill/>
          <a:ln>
            <a:noFill/>
          </a:ln>
        </p:spPr>
      </p:pic>
      <p:pic>
        <p:nvPicPr>
          <p:cNvPr descr="U.S. Department of Education seal" id="90" name="Google Shape;90;p11"/>
          <p:cNvPicPr preferRelativeResize="0"/>
          <p:nvPr/>
        </p:nvPicPr>
        <p:blipFill rotWithShape="1">
          <a:blip r:embed="rId4">
            <a:alphaModFix/>
          </a:blip>
          <a:srcRect b="0" l="0" r="0" t="0"/>
          <a:stretch/>
        </p:blipFill>
        <p:spPr>
          <a:xfrm>
            <a:off x="9924434" y="4358141"/>
            <a:ext cx="1997332" cy="2001223"/>
          </a:xfrm>
          <a:prstGeom prst="rect">
            <a:avLst/>
          </a:prstGeom>
          <a:noFill/>
          <a:ln>
            <a:noFill/>
          </a:ln>
        </p:spPr>
      </p:pic>
      <p:sp>
        <p:nvSpPr>
          <p:cNvPr id="91" name="Google Shape;91;p11"/>
          <p:cNvSpPr txBox="1"/>
          <p:nvPr/>
        </p:nvSpPr>
        <p:spPr>
          <a:xfrm>
            <a:off x="503325" y="158425"/>
            <a:ext cx="7981800" cy="3713100"/>
          </a:xfrm>
          <a:prstGeom prst="rect">
            <a:avLst/>
          </a:prstGeom>
          <a:noFill/>
          <a:ln>
            <a:noFill/>
          </a:ln>
        </p:spPr>
        <p:txBody>
          <a:bodyPr anchorCtr="0" anchor="t" bIns="0" lIns="0" spcFirstLastPara="1" rIns="0" wrap="square" tIns="0">
            <a:spAutoFit/>
          </a:bodyPr>
          <a:lstStyle/>
          <a:p>
            <a:pPr indent="0" lvl="0" marL="0" marR="0" rtl="0" algn="ctr">
              <a:lnSpc>
                <a:spcPct val="96600"/>
              </a:lnSpc>
              <a:spcBef>
                <a:spcPts val="0"/>
              </a:spcBef>
              <a:spcAft>
                <a:spcPts val="0"/>
              </a:spcAft>
              <a:buClr>
                <a:srgbClr val="000000"/>
              </a:buClr>
              <a:buSzPts val="4000"/>
              <a:buFont typeface="Arial"/>
              <a:buNone/>
            </a:pPr>
            <a:r>
              <a:rPr b="0" i="0" lang="en-US" sz="4000" u="none" cap="none" strike="noStrike">
                <a:solidFill>
                  <a:srgbClr val="3A3D4B"/>
                </a:solidFill>
                <a:latin typeface="Arial"/>
                <a:ea typeface="Arial"/>
                <a:cs typeface="Arial"/>
                <a:sym typeface="Arial"/>
              </a:rPr>
              <a:t>The Office of Special Education</a:t>
            </a:r>
            <a:endParaRPr b="0" i="0" sz="1400" u="none" cap="none" strike="noStrike">
              <a:solidFill>
                <a:srgbClr val="000000"/>
              </a:solidFill>
              <a:latin typeface="Arial"/>
              <a:ea typeface="Arial"/>
              <a:cs typeface="Arial"/>
              <a:sym typeface="Arial"/>
            </a:endParaRPr>
          </a:p>
          <a:p>
            <a:pPr indent="0" lvl="0" marL="0" marR="0" rtl="0" algn="ctr">
              <a:lnSpc>
                <a:spcPct val="89250"/>
              </a:lnSpc>
              <a:spcBef>
                <a:spcPts val="0"/>
              </a:spcBef>
              <a:spcAft>
                <a:spcPts val="0"/>
              </a:spcAft>
              <a:buClr>
                <a:srgbClr val="000000"/>
              </a:buClr>
              <a:buSzPts val="4800"/>
              <a:buFont typeface="Arial"/>
              <a:buNone/>
            </a:pPr>
            <a:r>
              <a:rPr b="1" i="0" lang="en-US" sz="4800" u="none" cap="none" strike="noStrike">
                <a:solidFill>
                  <a:schemeClr val="dk2"/>
                </a:solidFill>
                <a:latin typeface="Arial"/>
                <a:ea typeface="Arial"/>
                <a:cs typeface="Arial"/>
                <a:sym typeface="Arial"/>
              </a:rPr>
              <a:t>2024 </a:t>
            </a:r>
            <a:endParaRPr b="1" i="0" sz="1400" u="none" cap="none" strike="noStrike">
              <a:solidFill>
                <a:schemeClr val="dk2"/>
              </a:solidFill>
              <a:latin typeface="Arial"/>
              <a:ea typeface="Arial"/>
              <a:cs typeface="Arial"/>
              <a:sym typeface="Arial"/>
            </a:endParaRPr>
          </a:p>
          <a:p>
            <a:pPr indent="0" lvl="0" marL="0" marR="0" rtl="0" algn="ctr">
              <a:lnSpc>
                <a:spcPct val="89250"/>
              </a:lnSpc>
              <a:spcBef>
                <a:spcPts val="0"/>
              </a:spcBef>
              <a:spcAft>
                <a:spcPts val="0"/>
              </a:spcAft>
              <a:buClr>
                <a:srgbClr val="000000"/>
              </a:buClr>
              <a:buSzPts val="4800"/>
              <a:buFont typeface="Arial"/>
              <a:buNone/>
            </a:pPr>
            <a:r>
              <a:rPr b="1" i="0" lang="en-US" sz="4800" u="none" cap="none" strike="noStrike">
                <a:solidFill>
                  <a:schemeClr val="dk2"/>
                </a:solidFill>
                <a:latin typeface="Arial"/>
                <a:ea typeface="Arial"/>
                <a:cs typeface="Arial"/>
                <a:sym typeface="Arial"/>
              </a:rPr>
              <a:t>Stakeholder</a:t>
            </a:r>
            <a:endParaRPr b="1" i="0" sz="1400" u="none" cap="none" strike="noStrike">
              <a:solidFill>
                <a:schemeClr val="dk2"/>
              </a:solidFill>
              <a:latin typeface="Arial"/>
              <a:ea typeface="Arial"/>
              <a:cs typeface="Arial"/>
              <a:sym typeface="Arial"/>
            </a:endParaRPr>
          </a:p>
          <a:p>
            <a:pPr indent="0" lvl="0" marL="0" marR="0" rtl="0" algn="ctr">
              <a:lnSpc>
                <a:spcPct val="89250"/>
              </a:lnSpc>
              <a:spcBef>
                <a:spcPts val="0"/>
              </a:spcBef>
              <a:spcAft>
                <a:spcPts val="0"/>
              </a:spcAft>
              <a:buClr>
                <a:srgbClr val="000000"/>
              </a:buClr>
              <a:buSzPts val="4800"/>
              <a:buFont typeface="Arial"/>
              <a:buNone/>
            </a:pPr>
            <a:r>
              <a:rPr b="1" i="0" lang="en-US" sz="4800" u="none" cap="none" strike="noStrike">
                <a:solidFill>
                  <a:schemeClr val="dk2"/>
                </a:solidFill>
                <a:latin typeface="Arial"/>
                <a:ea typeface="Arial"/>
                <a:cs typeface="Arial"/>
                <a:sym typeface="Arial"/>
              </a:rPr>
              <a:t>Engagement Meeting</a:t>
            </a:r>
            <a:endParaRPr b="1" i="0" sz="4800" u="none" cap="none" strike="noStrike">
              <a:solidFill>
                <a:schemeClr val="dk2"/>
              </a:solidFill>
              <a:latin typeface="Arial"/>
              <a:ea typeface="Arial"/>
              <a:cs typeface="Arial"/>
              <a:sym typeface="Arial"/>
            </a:endParaRPr>
          </a:p>
          <a:p>
            <a:pPr indent="0" lvl="0" marL="0" marR="0" rtl="0" algn="ctr">
              <a:lnSpc>
                <a:spcPct val="89250"/>
              </a:lnSpc>
              <a:spcBef>
                <a:spcPts val="0"/>
              </a:spcBef>
              <a:spcAft>
                <a:spcPts val="0"/>
              </a:spcAft>
              <a:buClr>
                <a:srgbClr val="000000"/>
              </a:buClr>
              <a:buSzPts val="4800"/>
              <a:buFont typeface="Arial"/>
              <a:buNone/>
            </a:pPr>
            <a:r>
              <a:t/>
            </a:r>
            <a:endParaRPr b="1" sz="3100">
              <a:solidFill>
                <a:schemeClr val="dk2"/>
              </a:solidFill>
            </a:endParaRPr>
          </a:p>
          <a:p>
            <a:pPr indent="0" lvl="0" marL="0" marR="0" rtl="0" algn="ctr">
              <a:lnSpc>
                <a:spcPct val="89250"/>
              </a:lnSpc>
              <a:spcBef>
                <a:spcPts val="0"/>
              </a:spcBef>
              <a:spcAft>
                <a:spcPts val="0"/>
              </a:spcAft>
              <a:buClr>
                <a:srgbClr val="000000"/>
              </a:buClr>
              <a:buSzPts val="4800"/>
              <a:buFont typeface="Arial"/>
              <a:buNone/>
            </a:pPr>
            <a:r>
              <a:rPr b="1" i="1" lang="en-US" sz="2800">
                <a:solidFill>
                  <a:srgbClr val="048A81"/>
                </a:solidFill>
              </a:rPr>
              <a:t>Ruidoso, New Mexico</a:t>
            </a:r>
            <a:endParaRPr b="1" i="1" sz="2800">
              <a:solidFill>
                <a:srgbClr val="048A81"/>
              </a:solidFill>
            </a:endParaRPr>
          </a:p>
          <a:p>
            <a:pPr indent="0" lvl="0" marL="0" marR="0" rtl="0" algn="ctr">
              <a:lnSpc>
                <a:spcPct val="89250"/>
              </a:lnSpc>
              <a:spcBef>
                <a:spcPts val="0"/>
              </a:spcBef>
              <a:spcAft>
                <a:spcPts val="0"/>
              </a:spcAft>
              <a:buClr>
                <a:srgbClr val="000000"/>
              </a:buClr>
              <a:buSzPts val="4800"/>
              <a:buFont typeface="Arial"/>
              <a:buNone/>
            </a:pPr>
            <a:r>
              <a:rPr b="1" i="1" lang="en-US" sz="2400">
                <a:solidFill>
                  <a:schemeClr val="dk2"/>
                </a:solidFill>
              </a:rPr>
              <a:t>May 14th, 2024</a:t>
            </a:r>
            <a:endParaRPr b="1" i="1" sz="2400">
              <a:solidFill>
                <a:schemeClr val="dk2"/>
              </a:solidFill>
            </a:endParaRPr>
          </a:p>
        </p:txBody>
      </p:sp>
      <p:sp>
        <p:nvSpPr>
          <p:cNvPr id="92" name="Google Shape;92;p11"/>
          <p:cNvSpPr/>
          <p:nvPr/>
        </p:nvSpPr>
        <p:spPr>
          <a:xfrm>
            <a:off x="693325" y="6127136"/>
            <a:ext cx="6216749" cy="4616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400" u="none" cap="none" strike="noStrike">
                <a:solidFill>
                  <a:srgbClr val="048A81"/>
                </a:solidFill>
                <a:latin typeface="Calibri"/>
                <a:ea typeface="Calibri"/>
                <a:cs typeface="Calibri"/>
                <a:sym typeface="Calibri"/>
              </a:rPr>
              <a:t>Investing for tomorrow, delivering today. </a:t>
            </a:r>
            <a:endParaRPr b="0" i="0" sz="1200" u="none" cap="none" strike="noStrike">
              <a:solidFill>
                <a:srgbClr val="000000"/>
              </a:solidFill>
              <a:latin typeface="Arial"/>
              <a:ea typeface="Arial"/>
              <a:cs typeface="Arial"/>
              <a:sym typeface="Arial"/>
            </a:endParaRPr>
          </a:p>
        </p:txBody>
      </p:sp>
      <p:sp>
        <p:nvSpPr>
          <p:cNvPr id="93" name="Google Shape;93;p11"/>
          <p:cNvSpPr txBox="1"/>
          <p:nvPr/>
        </p:nvSpPr>
        <p:spPr>
          <a:xfrm>
            <a:off x="693325" y="4358159"/>
            <a:ext cx="74805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rPr>
              <a:t>Presented By:</a:t>
            </a:r>
            <a:endParaRPr/>
          </a:p>
          <a:p>
            <a:pPr indent="0" lvl="0" marL="0" marR="0" rtl="0" algn="l">
              <a:lnSpc>
                <a:spcPct val="100000"/>
              </a:lnSpc>
              <a:spcBef>
                <a:spcPts val="0"/>
              </a:spcBef>
              <a:spcAft>
                <a:spcPts val="0"/>
              </a:spcAft>
              <a:buNone/>
            </a:pPr>
            <a:r>
              <a:t/>
            </a:r>
            <a:endParaRPr b="0" i="0" sz="14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Charlene Marcotte, Deputy Director of Data &amp; Finance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Miguel Lozano, Chief Counsel for Special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US"/>
              <a:t>Lorenzo Dominguez, Asst. Deputy Director of Data &amp; Finance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Matthew Tomicek, Education Administrator, Data Analyst</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US"/>
              <a:t>Lizana (Liz) Schweiger, Education Administrator, Data Analyst</a:t>
            </a:r>
            <a:endParaRPr/>
          </a:p>
          <a:p>
            <a:pPr indent="0" lvl="0" marL="0" rtl="0" algn="l">
              <a:spcBef>
                <a:spcPts val="0"/>
              </a:spcBef>
              <a:spcAft>
                <a:spcPts val="0"/>
              </a:spcAft>
              <a:buClr>
                <a:schemeClr val="dk2"/>
              </a:buClr>
              <a:buFont typeface="Arial"/>
              <a:buNone/>
            </a:pPr>
            <a:r>
              <a:rPr lang="en-US">
                <a:solidFill>
                  <a:schemeClr val="dk2"/>
                </a:solidFill>
              </a:rPr>
              <a:t>Tamara Burkett, Education Administrator, Data Analyst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Feedback Considerations</a:t>
            </a:r>
            <a:endParaRPr/>
          </a:p>
        </p:txBody>
      </p:sp>
      <p:sp>
        <p:nvSpPr>
          <p:cNvPr id="187" name="Google Shape;187;p20"/>
          <p:cNvSpPr txBox="1"/>
          <p:nvPr>
            <p:ph idx="1" type="body"/>
          </p:nvPr>
        </p:nvSpPr>
        <p:spPr>
          <a:xfrm>
            <a:off x="1012092" y="1595120"/>
            <a:ext cx="10058400" cy="4866000"/>
          </a:xfrm>
          <a:prstGeom prst="rect">
            <a:avLst/>
          </a:prstGeom>
          <a:noFill/>
          <a:ln>
            <a:noFill/>
          </a:ln>
        </p:spPr>
        <p:txBody>
          <a:bodyPr anchorCtr="0" anchor="t" bIns="45700" lIns="91425" spcFirstLastPara="1" rIns="91425" wrap="square" tIns="45700">
            <a:normAutofit/>
          </a:bodyPr>
          <a:lstStyle/>
          <a:p>
            <a:pPr indent="-160020" lvl="0" marL="160020" rtl="0" algn="l">
              <a:lnSpc>
                <a:spcPct val="90000"/>
              </a:lnSpc>
              <a:spcBef>
                <a:spcPts val="1000"/>
              </a:spcBef>
              <a:spcAft>
                <a:spcPts val="0"/>
              </a:spcAft>
              <a:buSzPts val="1800"/>
              <a:buChar char="•"/>
            </a:pPr>
            <a:r>
              <a:rPr lang="en-US"/>
              <a:t>What do you see?</a:t>
            </a:r>
            <a:endParaRPr/>
          </a:p>
          <a:p>
            <a:pPr indent="-160020" lvl="0" marL="160020" rtl="0" algn="l">
              <a:lnSpc>
                <a:spcPct val="90000"/>
              </a:lnSpc>
              <a:spcBef>
                <a:spcPts val="1000"/>
              </a:spcBef>
              <a:spcAft>
                <a:spcPts val="0"/>
              </a:spcAft>
              <a:buSzPts val="1800"/>
              <a:buChar char="•"/>
            </a:pPr>
            <a:r>
              <a:rPr lang="en-US"/>
              <a:t>What are your initial thoughts and reactions?</a:t>
            </a:r>
            <a:endParaRPr/>
          </a:p>
          <a:p>
            <a:pPr indent="-160020" lvl="0" marL="160020" rtl="0" algn="l">
              <a:lnSpc>
                <a:spcPct val="90000"/>
              </a:lnSpc>
              <a:spcBef>
                <a:spcPts val="1000"/>
              </a:spcBef>
              <a:spcAft>
                <a:spcPts val="0"/>
              </a:spcAft>
              <a:buSzPts val="1800"/>
              <a:buChar char="•"/>
            </a:pPr>
            <a:r>
              <a:rPr lang="en-US"/>
              <a:t>Is this what you expected to see? If so, how? If not, why not?</a:t>
            </a:r>
            <a:endParaRPr/>
          </a:p>
          <a:p>
            <a:pPr indent="-160020" lvl="0" marL="160020" rtl="0" algn="l">
              <a:lnSpc>
                <a:spcPct val="90000"/>
              </a:lnSpc>
              <a:spcBef>
                <a:spcPts val="1000"/>
              </a:spcBef>
              <a:spcAft>
                <a:spcPts val="0"/>
              </a:spcAft>
              <a:buSzPts val="1800"/>
              <a:buChar char="•"/>
            </a:pPr>
            <a:r>
              <a:rPr lang="en-US"/>
              <a:t>What surprises you?</a:t>
            </a:r>
            <a:endParaRPr/>
          </a:p>
          <a:p>
            <a:pPr indent="-160020" lvl="0" marL="160020" rtl="0" algn="l">
              <a:lnSpc>
                <a:spcPct val="90000"/>
              </a:lnSpc>
              <a:spcBef>
                <a:spcPts val="1000"/>
              </a:spcBef>
              <a:spcAft>
                <a:spcPts val="0"/>
              </a:spcAft>
              <a:buSzPts val="1800"/>
              <a:buChar char="•"/>
            </a:pPr>
            <a:r>
              <a:rPr lang="en-US"/>
              <a:t>How can the state improve outcomes</a:t>
            </a:r>
            <a:endParaRPr/>
          </a:p>
          <a:p>
            <a:pPr indent="-160020" lvl="0" marL="160020" rtl="0" algn="l">
              <a:lnSpc>
                <a:spcPct val="90000"/>
              </a:lnSpc>
              <a:spcBef>
                <a:spcPts val="1000"/>
              </a:spcBef>
              <a:spcAft>
                <a:spcPts val="0"/>
              </a:spcAft>
              <a:buSzPts val="1800"/>
              <a:buChar char="•"/>
            </a:pPr>
            <a:r>
              <a:rPr lang="en-US"/>
              <a:t>Are there particular data that catch your attention (e.g., a certain survey        question, student score)?</a:t>
            </a:r>
            <a:endParaRPr/>
          </a:p>
          <a:p>
            <a:pPr indent="-160020" lvl="0" marL="160020" rtl="0" algn="l">
              <a:lnSpc>
                <a:spcPct val="90000"/>
              </a:lnSpc>
              <a:spcBef>
                <a:spcPts val="1000"/>
              </a:spcBef>
              <a:spcAft>
                <a:spcPts val="0"/>
              </a:spcAft>
              <a:buSzPts val="1800"/>
              <a:buChar char="•"/>
            </a:pPr>
            <a:r>
              <a:rPr lang="en-US"/>
              <a:t>What do these data </a:t>
            </a:r>
            <a:r>
              <a:rPr i="1" lang="en-US" u="sng"/>
              <a:t>not</a:t>
            </a:r>
            <a:r>
              <a:rPr lang="en-US"/>
              <a:t> tell you?</a:t>
            </a:r>
            <a:endParaRPr/>
          </a:p>
          <a:p>
            <a:pPr indent="-160020" lvl="0" marL="160020" rtl="0" algn="l">
              <a:lnSpc>
                <a:spcPct val="90000"/>
              </a:lnSpc>
              <a:spcBef>
                <a:spcPts val="1000"/>
              </a:spcBef>
              <a:spcAft>
                <a:spcPts val="0"/>
              </a:spcAft>
              <a:buSzPts val="1800"/>
              <a:buChar char="•"/>
            </a:pPr>
            <a:r>
              <a:rPr lang="en-US"/>
              <a:t>Are the targets attainable?</a:t>
            </a:r>
            <a:endParaRPr/>
          </a:p>
          <a:p>
            <a:pPr indent="-160020" lvl="0" marL="160020" rtl="0" algn="l">
              <a:lnSpc>
                <a:spcPct val="90000"/>
              </a:lnSpc>
              <a:spcBef>
                <a:spcPts val="1000"/>
              </a:spcBef>
              <a:spcAft>
                <a:spcPts val="0"/>
              </a:spcAft>
              <a:buSzPts val="1800"/>
              <a:buChar char="•"/>
            </a:pPr>
            <a:r>
              <a:rPr lang="en-US"/>
              <a:t>Ideas for increasing response rates?</a:t>
            </a:r>
            <a:endParaRPr/>
          </a:p>
          <a:p>
            <a:pPr indent="-160020" lvl="0" marL="160020" rtl="0" algn="l">
              <a:lnSpc>
                <a:spcPct val="90000"/>
              </a:lnSpc>
              <a:spcBef>
                <a:spcPts val="1000"/>
              </a:spcBef>
              <a:spcAft>
                <a:spcPts val="0"/>
              </a:spcAft>
              <a:buSzPts val="1800"/>
              <a:buChar char="•"/>
            </a:pPr>
            <a:r>
              <a:rPr lang="en-US"/>
              <a:t>What does success look like?</a:t>
            </a:r>
            <a:endParaRPr/>
          </a:p>
        </p:txBody>
      </p:sp>
      <p:sp>
        <p:nvSpPr>
          <p:cNvPr id="188" name="Google Shape;188;p2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89" name="Google Shape;189;p2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idx="1" type="body"/>
          </p:nvPr>
        </p:nvSpPr>
        <p:spPr>
          <a:xfrm>
            <a:off x="415600" y="1638233"/>
            <a:ext cx="11360700" cy="4453500"/>
          </a:xfrm>
          <a:prstGeom prst="rect">
            <a:avLst/>
          </a:prstGeom>
          <a:noFill/>
          <a:ln>
            <a:noFill/>
          </a:ln>
        </p:spPr>
        <p:txBody>
          <a:bodyPr anchorCtr="0" anchor="t" bIns="45700" lIns="91425" spcFirstLastPara="1" rIns="91425" wrap="square" tIns="45700">
            <a:normAutofit lnSpcReduction="10000"/>
          </a:bodyPr>
          <a:lstStyle/>
          <a:p>
            <a:pPr indent="0" lvl="0" marL="76200" rtl="0" algn="ctr">
              <a:lnSpc>
                <a:spcPct val="90000"/>
              </a:lnSpc>
              <a:spcBef>
                <a:spcPts val="1800"/>
              </a:spcBef>
              <a:spcAft>
                <a:spcPts val="0"/>
              </a:spcAft>
              <a:buSzPts val="2400"/>
              <a:buNone/>
            </a:pPr>
            <a:r>
              <a:t/>
            </a:r>
            <a:endParaRPr sz="6000">
              <a:solidFill>
                <a:schemeClr val="dk2"/>
              </a:solidFill>
            </a:endParaRPr>
          </a:p>
          <a:p>
            <a:pPr indent="0" lvl="0" marL="76200" rtl="0" algn="ctr">
              <a:lnSpc>
                <a:spcPct val="90000"/>
              </a:lnSpc>
              <a:spcBef>
                <a:spcPts val="1800"/>
              </a:spcBef>
              <a:spcAft>
                <a:spcPts val="0"/>
              </a:spcAft>
              <a:buSzPts val="2400"/>
              <a:buNone/>
            </a:pPr>
            <a:r>
              <a:rPr lang="en-US" sz="6000">
                <a:solidFill>
                  <a:schemeClr val="dk2"/>
                </a:solidFill>
              </a:rPr>
              <a:t>SPP/APR Indicators:</a:t>
            </a:r>
            <a:br>
              <a:rPr lang="en-US" sz="6000">
                <a:solidFill>
                  <a:schemeClr val="dk2"/>
                </a:solidFill>
              </a:rPr>
            </a:br>
            <a:r>
              <a:rPr lang="en-US" sz="6000">
                <a:solidFill>
                  <a:schemeClr val="dk2"/>
                </a:solidFill>
              </a:rPr>
              <a:t>1 – Graduation</a:t>
            </a:r>
            <a:br>
              <a:rPr lang="en-US" sz="6000">
                <a:solidFill>
                  <a:schemeClr val="dk2"/>
                </a:solidFill>
              </a:rPr>
            </a:br>
            <a:r>
              <a:rPr lang="en-US" sz="6000">
                <a:solidFill>
                  <a:schemeClr val="dk2"/>
                </a:solidFill>
              </a:rPr>
              <a:t>2- Dropout</a:t>
            </a:r>
            <a:br>
              <a:rPr lang="en-US" sz="6000">
                <a:solidFill>
                  <a:schemeClr val="dk2"/>
                </a:solidFill>
              </a:rPr>
            </a:br>
            <a:r>
              <a:rPr lang="en-US" sz="6000">
                <a:solidFill>
                  <a:schemeClr val="dk2"/>
                </a:solidFill>
              </a:rPr>
              <a:t>14 – Post-school outcomes</a:t>
            </a:r>
            <a:endParaRPr/>
          </a:p>
        </p:txBody>
      </p:sp>
      <p:sp>
        <p:nvSpPr>
          <p:cNvPr id="195" name="Google Shape;195;p2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descr="Education after High School – Oklahoma Parents Center" id="196" name="Google Shape;196;p2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8" name="Google Shape;198;p21"/>
          <p:cNvPicPr preferRelativeResize="0"/>
          <p:nvPr/>
        </p:nvPicPr>
        <p:blipFill rotWithShape="1">
          <a:blip r:embed="rId3">
            <a:alphaModFix/>
          </a:blip>
          <a:srcRect b="0" l="0" r="0" t="0"/>
          <a:stretch/>
        </p:blipFill>
        <p:spPr>
          <a:xfrm>
            <a:off x="9358459" y="1317456"/>
            <a:ext cx="2417841" cy="166792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126 Best Graduation Instagram Captions 2024" id="199" name="Google Shape;199;p21"/>
          <p:cNvPicPr preferRelativeResize="0"/>
          <p:nvPr/>
        </p:nvPicPr>
        <p:blipFill rotWithShape="1">
          <a:blip r:embed="rId4">
            <a:alphaModFix/>
          </a:blip>
          <a:srcRect b="0" l="0" r="0" t="0"/>
          <a:stretch/>
        </p:blipFill>
        <p:spPr>
          <a:xfrm>
            <a:off x="863534" y="1168584"/>
            <a:ext cx="2378365" cy="166792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A time to remember students who would have occupied now-empty desks | The  St. Clair Times | annistonstar.com" id="200" name="Google Shape;200;p21"/>
          <p:cNvPicPr preferRelativeResize="0"/>
          <p:nvPr/>
        </p:nvPicPr>
        <p:blipFill rotWithShape="1">
          <a:blip r:embed="rId5">
            <a:alphaModFix/>
          </a:blip>
          <a:srcRect b="0" l="0" r="0" t="0"/>
          <a:stretch/>
        </p:blipFill>
        <p:spPr>
          <a:xfrm>
            <a:off x="4743287" y="595462"/>
            <a:ext cx="2654537" cy="176969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 1 - Graduation</a:t>
            </a:r>
            <a:endParaRPr/>
          </a:p>
        </p:txBody>
      </p:sp>
      <p:sp>
        <p:nvSpPr>
          <p:cNvPr id="206" name="Google Shape;206;p22"/>
          <p:cNvSpPr txBox="1"/>
          <p:nvPr>
            <p:ph idx="1" type="body"/>
          </p:nvPr>
        </p:nvSpPr>
        <p:spPr>
          <a:xfrm>
            <a:off x="1012092" y="1595120"/>
            <a:ext cx="10058400" cy="39318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sz="2000">
                <a:solidFill>
                  <a:srgbClr val="000000"/>
                </a:solidFill>
              </a:rPr>
              <a:t>Percent of youth with Individualized Education Programs (IEPs) exiting </a:t>
            </a:r>
            <a:r>
              <a:rPr lang="en-US" sz="2000"/>
              <a:t>special education due to graduating</a:t>
            </a:r>
            <a:r>
              <a:rPr lang="en-US" sz="2000">
                <a:solidFill>
                  <a:srgbClr val="000000"/>
                </a:solidFill>
              </a:rPr>
              <a:t> with a regular high school diploma. (20 U.S.C. 1416 (a)(3)(A))</a:t>
            </a:r>
            <a:endParaRPr sz="2800"/>
          </a:p>
          <a:p>
            <a:pPr indent="-342900" lvl="1" marL="914400" rtl="0" algn="l">
              <a:lnSpc>
                <a:spcPct val="90000"/>
              </a:lnSpc>
              <a:spcBef>
                <a:spcPts val="1000"/>
              </a:spcBef>
              <a:spcAft>
                <a:spcPts val="0"/>
              </a:spcAft>
              <a:buSzPts val="1800"/>
              <a:buChar char="•"/>
            </a:pPr>
            <a:r>
              <a:rPr lang="en-US" sz="1800">
                <a:solidFill>
                  <a:srgbClr val="000000"/>
                </a:solidFill>
              </a:rPr>
              <a:t>Regular high school diploma explanation</a:t>
            </a:r>
            <a:endParaRPr sz="1800">
              <a:solidFill>
                <a:srgbClr val="000000"/>
              </a:solidFill>
            </a:endParaRPr>
          </a:p>
          <a:p>
            <a:pPr indent="-342900" lvl="1" marL="914400" rtl="0" algn="l">
              <a:lnSpc>
                <a:spcPct val="90000"/>
              </a:lnSpc>
              <a:spcBef>
                <a:spcPts val="1000"/>
              </a:spcBef>
              <a:spcAft>
                <a:spcPts val="0"/>
              </a:spcAft>
              <a:buSzPts val="1800"/>
              <a:buChar char="•"/>
            </a:pPr>
            <a:r>
              <a:rPr lang="en-US" sz="1800">
                <a:solidFill>
                  <a:srgbClr val="000000"/>
                </a:solidFill>
              </a:rPr>
              <a:t>Lag year indicator, data from year prior is reported.</a:t>
            </a:r>
            <a:endParaRPr/>
          </a:p>
          <a:p>
            <a:pPr indent="-228600" lvl="1" marL="914400" rtl="0" algn="l">
              <a:lnSpc>
                <a:spcPct val="90000"/>
              </a:lnSpc>
              <a:spcBef>
                <a:spcPts val="1000"/>
              </a:spcBef>
              <a:spcAft>
                <a:spcPts val="0"/>
              </a:spcAft>
              <a:buSzPts val="1800"/>
              <a:buNone/>
            </a:pPr>
            <a:r>
              <a:t/>
            </a:r>
            <a:endParaRPr sz="1800">
              <a:solidFill>
                <a:srgbClr val="000000"/>
              </a:solidFill>
            </a:endParaRPr>
          </a:p>
          <a:p>
            <a:pPr indent="-228600" lvl="1" marL="914400" rtl="0" algn="l">
              <a:lnSpc>
                <a:spcPct val="90000"/>
              </a:lnSpc>
              <a:spcBef>
                <a:spcPts val="1000"/>
              </a:spcBef>
              <a:spcAft>
                <a:spcPts val="0"/>
              </a:spcAft>
              <a:buSzPts val="1800"/>
              <a:buNone/>
            </a:pPr>
            <a:r>
              <a:t/>
            </a:r>
            <a:endParaRPr>
              <a:solidFill>
                <a:srgbClr val="000000"/>
              </a:solidFill>
            </a:endParaRPr>
          </a:p>
        </p:txBody>
      </p:sp>
      <p:sp>
        <p:nvSpPr>
          <p:cNvPr id="207" name="Google Shape;207;p2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08" name="Google Shape;208;p2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descr="126 Best Graduation Instagram Captions 2024" id="209" name="Google Shape;209;p22"/>
          <p:cNvPicPr preferRelativeResize="0"/>
          <p:nvPr/>
        </p:nvPicPr>
        <p:blipFill rotWithShape="1">
          <a:blip r:embed="rId3">
            <a:alphaModFix/>
          </a:blip>
          <a:srcRect b="0" l="0" r="0" t="0"/>
          <a:stretch/>
        </p:blipFill>
        <p:spPr>
          <a:xfrm>
            <a:off x="8801543" y="4428919"/>
            <a:ext cx="2378365" cy="166792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1047750" y="0"/>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000"/>
              <a:buNone/>
            </a:pPr>
            <a:r>
              <a:rPr lang="en-US"/>
              <a:t>Information for Indicator 1 - Graduation</a:t>
            </a:r>
            <a:endParaRPr/>
          </a:p>
        </p:txBody>
      </p:sp>
      <p:sp>
        <p:nvSpPr>
          <p:cNvPr id="215" name="Google Shape;215;p23"/>
          <p:cNvSpPr txBox="1"/>
          <p:nvPr>
            <p:ph idx="1" type="body"/>
          </p:nvPr>
        </p:nvSpPr>
        <p:spPr>
          <a:xfrm>
            <a:off x="952500" y="1828800"/>
            <a:ext cx="4914900" cy="850392"/>
          </a:xfrm>
          <a:prstGeom prst="rect">
            <a:avLst/>
          </a:prstGeom>
          <a:gradFill>
            <a:gsLst>
              <a:gs pos="0">
                <a:srgbClr val="FFA697"/>
              </a:gs>
              <a:gs pos="35000">
                <a:srgbClr val="FFC0B7"/>
              </a:gs>
              <a:gs pos="100000">
                <a:srgbClr val="FFE6E2"/>
              </a:gs>
            </a:gsLst>
            <a:lin ang="16200000" scaled="0"/>
          </a:gradFill>
          <a:ln cap="flat" cmpd="sng" w="9525">
            <a:solidFill>
              <a:srgbClr val="BE5534"/>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en-US" sz="2400">
                <a:solidFill>
                  <a:schemeClr val="dk1"/>
                </a:solidFill>
                <a:latin typeface="Cambria"/>
                <a:ea typeface="Cambria"/>
                <a:cs typeface="Cambria"/>
                <a:sym typeface="Cambria"/>
              </a:rPr>
              <a:t>2019 and Previous Year Calculation Information</a:t>
            </a:r>
            <a:endParaRPr/>
          </a:p>
        </p:txBody>
      </p:sp>
      <p:sp>
        <p:nvSpPr>
          <p:cNvPr id="216" name="Google Shape;216;p23"/>
          <p:cNvSpPr txBox="1"/>
          <p:nvPr>
            <p:ph idx="2" type="body"/>
          </p:nvPr>
        </p:nvSpPr>
        <p:spPr>
          <a:xfrm>
            <a:off x="952500" y="2705099"/>
            <a:ext cx="4914900" cy="3533775"/>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rmAutofit/>
          </a:bodyPr>
          <a:lstStyle/>
          <a:p>
            <a:pPr indent="-381000" lvl="0" marL="457200" rtl="0" algn="l">
              <a:lnSpc>
                <a:spcPct val="90000"/>
              </a:lnSpc>
              <a:spcBef>
                <a:spcPts val="1800"/>
              </a:spcBef>
              <a:spcAft>
                <a:spcPts val="0"/>
              </a:spcAft>
              <a:buSzPts val="2400"/>
              <a:buChar char="•"/>
            </a:pPr>
            <a:r>
              <a:rPr lang="en-US">
                <a:solidFill>
                  <a:schemeClr val="dk1"/>
                </a:solidFill>
                <a:latin typeface="Calibri"/>
                <a:ea typeface="Calibri"/>
                <a:cs typeface="Calibri"/>
                <a:sym typeface="Calibri"/>
              </a:rPr>
              <a:t>State’s 4 Year Cohort Rate</a:t>
            </a:r>
            <a:endParaRPr>
              <a:solidFill>
                <a:schemeClr val="dk1"/>
              </a:solidFill>
              <a:latin typeface="Calibri"/>
              <a:ea typeface="Calibri"/>
              <a:cs typeface="Calibri"/>
              <a:sym typeface="Calibri"/>
            </a:endParaRPr>
          </a:p>
          <a:p>
            <a:pPr indent="0" lvl="0" marL="0" marR="0" rtl="0" algn="l">
              <a:lnSpc>
                <a:spcPct val="90000"/>
              </a:lnSpc>
              <a:spcBef>
                <a:spcPts val="1800"/>
              </a:spcBef>
              <a:spcAft>
                <a:spcPts val="0"/>
              </a:spcAft>
              <a:buNone/>
            </a:pPr>
            <a:r>
              <a:rPr lang="en-US" sz="1391">
                <a:solidFill>
                  <a:schemeClr val="dk1"/>
                </a:solidFill>
              </a:rPr>
              <a:t>In 2005 the National Governors Association (NGA) convened a task force to make recommendations on how states could measure graduation rates in a way that was comparable based on high-quality, student-level longitudinal data. The resulting recommendation, ultimately agreed to by all 50 governors, was for all states to calculate a high school graduation rate based on the following formula:</a:t>
            </a:r>
            <a:endParaRPr sz="1391">
              <a:solidFill>
                <a:schemeClr val="dk1"/>
              </a:solidFill>
            </a:endParaRPr>
          </a:p>
          <a:p>
            <a:pPr indent="0" lvl="0" marL="0" marR="0" rtl="0" algn="l">
              <a:lnSpc>
                <a:spcPct val="90000"/>
              </a:lnSpc>
              <a:spcBef>
                <a:spcPts val="1800"/>
              </a:spcBef>
              <a:spcAft>
                <a:spcPts val="0"/>
              </a:spcAft>
              <a:buNone/>
            </a:pPr>
            <a:r>
              <a:t/>
            </a:r>
            <a:endParaRPr>
              <a:solidFill>
                <a:schemeClr val="dk1"/>
              </a:solidFill>
            </a:endParaRPr>
          </a:p>
          <a:p>
            <a:pPr indent="-228600" lvl="0" marL="457200" rtl="0" algn="l">
              <a:lnSpc>
                <a:spcPct val="90000"/>
              </a:lnSpc>
              <a:spcBef>
                <a:spcPts val="1800"/>
              </a:spcBef>
              <a:spcAft>
                <a:spcPts val="0"/>
              </a:spcAft>
              <a:buSzPts val="2400"/>
              <a:buNone/>
            </a:pPr>
            <a:r>
              <a:t/>
            </a:r>
            <a:endParaRPr>
              <a:latin typeface="Calibri"/>
              <a:ea typeface="Calibri"/>
              <a:cs typeface="Calibri"/>
              <a:sym typeface="Calibri"/>
            </a:endParaRPr>
          </a:p>
        </p:txBody>
      </p:sp>
      <p:sp>
        <p:nvSpPr>
          <p:cNvPr id="217" name="Google Shape;217;p23"/>
          <p:cNvSpPr txBox="1"/>
          <p:nvPr>
            <p:ph idx="4" type="body"/>
          </p:nvPr>
        </p:nvSpPr>
        <p:spPr>
          <a:xfrm>
            <a:off x="6324600" y="2705100"/>
            <a:ext cx="5153026" cy="353377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381000" lvl="0" marL="457200" rtl="0" algn="l">
              <a:lnSpc>
                <a:spcPct val="90000"/>
              </a:lnSpc>
              <a:spcBef>
                <a:spcPts val="1800"/>
              </a:spcBef>
              <a:spcAft>
                <a:spcPts val="0"/>
              </a:spcAft>
              <a:buSzPts val="2400"/>
              <a:buChar char="•"/>
            </a:pPr>
            <a:r>
              <a:rPr lang="en-US">
                <a:solidFill>
                  <a:schemeClr val="dk1"/>
                </a:solidFill>
                <a:latin typeface="Calibri"/>
                <a:ea typeface="Calibri"/>
                <a:cs typeface="Calibri"/>
                <a:sym typeface="Calibri"/>
              </a:rPr>
              <a:t>Federal Exiting Data</a:t>
            </a:r>
            <a:endParaRPr/>
          </a:p>
          <a:p>
            <a:pPr indent="-381000" lvl="0" marL="457200" rtl="0" algn="l">
              <a:lnSpc>
                <a:spcPct val="90000"/>
              </a:lnSpc>
              <a:spcBef>
                <a:spcPts val="1800"/>
              </a:spcBef>
              <a:spcAft>
                <a:spcPts val="0"/>
              </a:spcAft>
              <a:buSzPts val="2400"/>
              <a:buChar char="•"/>
            </a:pPr>
            <a:r>
              <a:rPr lang="en-US">
                <a:solidFill>
                  <a:schemeClr val="dk1"/>
                </a:solidFill>
                <a:latin typeface="Calibri"/>
                <a:ea typeface="Calibri"/>
                <a:cs typeface="Calibri"/>
                <a:sym typeface="Calibri"/>
              </a:rPr>
              <a:t>Calculation:</a:t>
            </a:r>
            <a:endParaRPr/>
          </a:p>
          <a:p>
            <a:pPr indent="0" lvl="0" marL="0" rtl="0" algn="ctr">
              <a:lnSpc>
                <a:spcPct val="90000"/>
              </a:lnSpc>
              <a:spcBef>
                <a:spcPts val="1800"/>
              </a:spcBef>
              <a:spcAft>
                <a:spcPts val="0"/>
              </a:spcAft>
              <a:buSzPts val="2400"/>
              <a:buNone/>
            </a:pPr>
            <a:r>
              <a:rPr lang="en-US" sz="2400">
                <a:solidFill>
                  <a:schemeClr val="accent1"/>
                </a:solidFill>
                <a:latin typeface="Calibri"/>
                <a:ea typeface="Calibri"/>
                <a:cs typeface="Calibri"/>
                <a:sym typeface="Calibri"/>
              </a:rPr>
              <a:t>All youth with IEPs who left high school (ages 14-21)</a:t>
            </a:r>
            <a:endParaRPr sz="2400">
              <a:latin typeface="Calibri"/>
              <a:ea typeface="Calibri"/>
              <a:cs typeface="Calibri"/>
              <a:sym typeface="Calibri"/>
            </a:endParaRPr>
          </a:p>
          <a:p>
            <a:pPr indent="0" lvl="0" marL="0" rtl="0" algn="ctr">
              <a:lnSpc>
                <a:spcPct val="90000"/>
              </a:lnSpc>
              <a:spcBef>
                <a:spcPts val="1800"/>
              </a:spcBef>
              <a:spcAft>
                <a:spcPts val="0"/>
              </a:spcAft>
              <a:buSzPts val="2400"/>
              <a:buNone/>
            </a:pPr>
            <a:r>
              <a:rPr lang="en-US" sz="2400">
                <a:solidFill>
                  <a:schemeClr val="accent1"/>
                </a:solidFill>
                <a:latin typeface="Calibri"/>
                <a:ea typeface="Calibri"/>
                <a:cs typeface="Calibri"/>
                <a:sym typeface="Calibri"/>
              </a:rPr>
              <a:t>Youth with IEPs that (a) graduated with a regular high school diploma + (d) reached maximum age; + (e) dropped out </a:t>
            </a:r>
            <a:endParaRPr sz="3200">
              <a:latin typeface="Calibri"/>
              <a:ea typeface="Calibri"/>
              <a:cs typeface="Calibri"/>
              <a:sym typeface="Calibri"/>
            </a:endParaRPr>
          </a:p>
          <a:p>
            <a:pPr indent="-228600" lvl="0" marL="457200" rtl="0" algn="l">
              <a:lnSpc>
                <a:spcPct val="90000"/>
              </a:lnSpc>
              <a:spcBef>
                <a:spcPts val="1800"/>
              </a:spcBef>
              <a:spcAft>
                <a:spcPts val="0"/>
              </a:spcAft>
              <a:buSzPts val="2400"/>
              <a:buNone/>
            </a:pPr>
            <a:r>
              <a:t/>
            </a:r>
            <a:endParaRPr/>
          </a:p>
        </p:txBody>
      </p:sp>
      <p:sp>
        <p:nvSpPr>
          <p:cNvPr id="218" name="Google Shape;218;p23"/>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219" name="Google Shape;219;p23"/>
          <p:cNvSpPr txBox="1"/>
          <p:nvPr/>
        </p:nvSpPr>
        <p:spPr>
          <a:xfrm>
            <a:off x="6324600" y="1854708"/>
            <a:ext cx="5153026" cy="850392"/>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600"/>
              <a:buFont typeface="Arial"/>
              <a:buNone/>
            </a:pPr>
            <a:r>
              <a:rPr b="0" i="0" lang="en-US" sz="2600" u="none" cap="none" strike="noStrike">
                <a:solidFill>
                  <a:schemeClr val="accent2"/>
                </a:solidFill>
                <a:latin typeface="Cambria"/>
                <a:ea typeface="Cambria"/>
                <a:cs typeface="Cambria"/>
                <a:sym typeface="Cambria"/>
              </a:rPr>
              <a:t>2020 to 2025                      Calculation Information</a:t>
            </a:r>
            <a:endParaRPr b="0" i="0" sz="1400" u="none" cap="none" strike="noStrike">
              <a:solidFill>
                <a:srgbClr val="000000"/>
              </a:solidFill>
              <a:latin typeface="Arial"/>
              <a:ea typeface="Arial"/>
              <a:cs typeface="Arial"/>
              <a:sym typeface="Arial"/>
            </a:endParaRPr>
          </a:p>
        </p:txBody>
      </p:sp>
      <p:cxnSp>
        <p:nvCxnSpPr>
          <p:cNvPr id="220" name="Google Shape;220;p23"/>
          <p:cNvCxnSpPr/>
          <p:nvPr/>
        </p:nvCxnSpPr>
        <p:spPr>
          <a:xfrm>
            <a:off x="6591154" y="4702029"/>
            <a:ext cx="465871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pic>
        <p:nvPicPr>
          <p:cNvPr id="221" name="Google Shape;221;p23"/>
          <p:cNvPicPr preferRelativeResize="0"/>
          <p:nvPr/>
        </p:nvPicPr>
        <p:blipFill>
          <a:blip r:embed="rId3">
            <a:alphaModFix/>
          </a:blip>
          <a:stretch>
            <a:fillRect/>
          </a:stretch>
        </p:blipFill>
        <p:spPr>
          <a:xfrm>
            <a:off x="1000125" y="4702025"/>
            <a:ext cx="4819649" cy="760675"/>
          </a:xfrm>
          <a:prstGeom prst="rect">
            <a:avLst/>
          </a:prstGeom>
          <a:noFill/>
          <a:ln>
            <a:noFill/>
          </a:ln>
        </p:spPr>
      </p:pic>
      <p:sp>
        <p:nvSpPr>
          <p:cNvPr id="222" name="Google Shape;222;p23"/>
          <p:cNvSpPr/>
          <p:nvPr/>
        </p:nvSpPr>
        <p:spPr>
          <a:xfrm>
            <a:off x="4619297" y="5824193"/>
            <a:ext cx="2758965" cy="568723"/>
          </a:xfrm>
          <a:prstGeom prst="rightArrow">
            <a:avLst>
              <a:gd fmla="val 50000" name="adj1"/>
              <a:gd fmla="val 50000" name="adj2"/>
            </a:avLst>
          </a:prstGeom>
          <a:solidFill>
            <a:schemeClr val="accent1"/>
          </a:solidFill>
          <a:ln cap="flat" cmpd="sng" w="25400">
            <a:solidFill>
              <a:srgbClr val="158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1066800" y="-22016"/>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Graduation Rates (Indicator 1)</a:t>
            </a:r>
            <a:endParaRPr/>
          </a:p>
        </p:txBody>
      </p:sp>
      <p:sp>
        <p:nvSpPr>
          <p:cNvPr id="228" name="Google Shape;228;p24"/>
          <p:cNvSpPr txBox="1"/>
          <p:nvPr>
            <p:ph idx="1" type="body"/>
          </p:nvPr>
        </p:nvSpPr>
        <p:spPr>
          <a:xfrm>
            <a:off x="666600" y="1592850"/>
            <a:ext cx="10858800" cy="5886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a:solidFill>
                  <a:schemeClr val="dk1"/>
                </a:solidFill>
              </a:rPr>
              <a:t>Youth with IEPs (ages 14-21) that graduated with a regular high school diploma</a:t>
            </a:r>
            <a:endParaRPr/>
          </a:p>
        </p:txBody>
      </p:sp>
      <p:sp>
        <p:nvSpPr>
          <p:cNvPr id="229" name="Google Shape;229;p24"/>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30" name="Google Shape;230;p2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231" name="Google Shape;231;p24"/>
          <p:cNvPicPr preferRelativeResize="0"/>
          <p:nvPr/>
        </p:nvPicPr>
        <p:blipFill>
          <a:blip r:embed="rId3">
            <a:alphaModFix/>
          </a:blip>
          <a:stretch>
            <a:fillRect/>
          </a:stretch>
        </p:blipFill>
        <p:spPr>
          <a:xfrm>
            <a:off x="419100" y="2475450"/>
            <a:ext cx="5676900" cy="3733800"/>
          </a:xfrm>
          <a:prstGeom prst="rect">
            <a:avLst/>
          </a:prstGeom>
          <a:noFill/>
          <a:ln>
            <a:noFill/>
          </a:ln>
        </p:spPr>
      </p:pic>
      <p:pic>
        <p:nvPicPr>
          <p:cNvPr id="232" name="Google Shape;232;p24"/>
          <p:cNvPicPr preferRelativeResize="0"/>
          <p:nvPr/>
        </p:nvPicPr>
        <p:blipFill>
          <a:blip r:embed="rId4">
            <a:alphaModFix/>
          </a:blip>
          <a:stretch>
            <a:fillRect/>
          </a:stretch>
        </p:blipFill>
        <p:spPr>
          <a:xfrm>
            <a:off x="6347838" y="2489738"/>
            <a:ext cx="5419725" cy="37052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ph type="title"/>
          </p:nvPr>
        </p:nvSpPr>
        <p:spPr>
          <a:xfrm>
            <a:off x="957943" y="0"/>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Information for Dropout - Indicator 2</a:t>
            </a:r>
            <a:endParaRPr/>
          </a:p>
        </p:txBody>
      </p:sp>
      <p:sp>
        <p:nvSpPr>
          <p:cNvPr id="238" name="Google Shape;238;p25"/>
          <p:cNvSpPr txBox="1"/>
          <p:nvPr>
            <p:ph idx="1" type="body"/>
          </p:nvPr>
        </p:nvSpPr>
        <p:spPr>
          <a:xfrm>
            <a:off x="666751" y="1667936"/>
            <a:ext cx="5162550" cy="43434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sz="2400"/>
              <a:t>Percent of youth with IEPs who exited special education due to dropping out. (20 U.S.C. 1416 (a)(3)(A))</a:t>
            </a:r>
            <a:endParaRPr>
              <a:solidFill>
                <a:srgbClr val="000000"/>
              </a:solidFill>
            </a:endParaRPr>
          </a:p>
          <a:p>
            <a:pPr indent="-342900" lvl="0" marL="457200" rtl="0" algn="l">
              <a:lnSpc>
                <a:spcPct val="90000"/>
              </a:lnSpc>
              <a:spcBef>
                <a:spcPts val="1800"/>
              </a:spcBef>
              <a:spcAft>
                <a:spcPts val="0"/>
              </a:spcAft>
              <a:buClr>
                <a:srgbClr val="3A3D4B"/>
              </a:buClr>
              <a:buSzPts val="1800"/>
              <a:buChar char="•"/>
            </a:pPr>
            <a:r>
              <a:rPr lang="en-US"/>
              <a:t>OSEP did not make changes to Indicator 2 measurements</a:t>
            </a:r>
            <a:endParaRPr/>
          </a:p>
          <a:p>
            <a:pPr indent="-342900" lvl="0" marL="457200" rtl="0" algn="l">
              <a:lnSpc>
                <a:spcPct val="90000"/>
              </a:lnSpc>
              <a:spcBef>
                <a:spcPts val="1800"/>
              </a:spcBef>
              <a:spcAft>
                <a:spcPts val="0"/>
              </a:spcAft>
              <a:buClr>
                <a:srgbClr val="3A3D4B"/>
              </a:buClr>
              <a:buSzPts val="1800"/>
              <a:buChar char="•"/>
            </a:pPr>
            <a:r>
              <a:rPr lang="en-US"/>
              <a:t>Lag year data used</a:t>
            </a:r>
            <a:endParaRPr/>
          </a:p>
          <a:p>
            <a:pPr indent="-342900" lvl="0" marL="457200" rtl="0" algn="l">
              <a:lnSpc>
                <a:spcPct val="90000"/>
              </a:lnSpc>
              <a:spcBef>
                <a:spcPts val="1800"/>
              </a:spcBef>
              <a:spcAft>
                <a:spcPts val="0"/>
              </a:spcAft>
              <a:buClr>
                <a:srgbClr val="3A3D4B"/>
              </a:buClr>
              <a:buSzPts val="1800"/>
              <a:buChar char="•"/>
            </a:pPr>
            <a:r>
              <a:rPr lang="en-US"/>
              <a:t>Same data points used as in Indicator 1</a:t>
            </a:r>
            <a:endParaRPr/>
          </a:p>
        </p:txBody>
      </p:sp>
      <p:sp>
        <p:nvSpPr>
          <p:cNvPr id="239" name="Google Shape;239;p25"/>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40" name="Google Shape;240;p25"/>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241" name="Google Shape;241;p25"/>
          <p:cNvSpPr txBox="1"/>
          <p:nvPr/>
        </p:nvSpPr>
        <p:spPr>
          <a:xfrm>
            <a:off x="6362701" y="1667936"/>
            <a:ext cx="5448300" cy="4343400"/>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274320" lvl="0" marL="274320" marR="0" rtl="0" algn="l">
              <a:lnSpc>
                <a:spcPct val="90000"/>
              </a:lnSpc>
              <a:spcBef>
                <a:spcPts val="0"/>
              </a:spcBef>
              <a:spcAft>
                <a:spcPts val="0"/>
              </a:spcAft>
              <a:buClr>
                <a:srgbClr val="000000"/>
              </a:buClr>
              <a:buSzPts val="3200"/>
              <a:buFont typeface="Arial"/>
              <a:buChar char="•"/>
            </a:pPr>
            <a:r>
              <a:rPr b="0" i="0" lang="en-US" sz="3200" u="none" cap="none" strike="noStrike">
                <a:solidFill>
                  <a:srgbClr val="3A3D4B"/>
                </a:solidFill>
                <a:latin typeface="Calibri"/>
                <a:ea typeface="Calibri"/>
                <a:cs typeface="Calibri"/>
                <a:sym typeface="Calibri"/>
              </a:rPr>
              <a:t>Calculation: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2400"/>
              <a:buFont typeface="Arial"/>
              <a:buNone/>
            </a:pPr>
            <a:r>
              <a:rPr b="0" i="0" lang="en-US" sz="2400" u="none" cap="none" strike="noStrike">
                <a:solidFill>
                  <a:srgbClr val="990099"/>
                </a:solidFill>
                <a:latin typeface="Calibri"/>
                <a:ea typeface="Calibri"/>
                <a:cs typeface="Calibri"/>
                <a:sym typeface="Calibri"/>
              </a:rPr>
              <a:t>All youth with IEPs who left high school (ages 14-21)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2400"/>
              <a:buFont typeface="Arial"/>
              <a:buNone/>
            </a:pPr>
            <a:r>
              <a:t/>
            </a:r>
            <a:endParaRPr b="0" i="0" sz="2400" u="none" cap="none" strike="noStrike">
              <a:solidFill>
                <a:srgbClr val="990099"/>
              </a:solidFill>
              <a:latin typeface="Calibri"/>
              <a:ea typeface="Calibri"/>
              <a:cs typeface="Calibri"/>
              <a:sym typeface="Calibri"/>
            </a:endParaRPr>
          </a:p>
          <a:p>
            <a:pPr indent="0" lvl="1" marL="320040" marR="0" rtl="0" algn="ctr">
              <a:lnSpc>
                <a:spcPct val="90000"/>
              </a:lnSpc>
              <a:spcBef>
                <a:spcPts val="1000"/>
              </a:spcBef>
              <a:spcAft>
                <a:spcPts val="0"/>
              </a:spcAft>
              <a:buClr>
                <a:srgbClr val="FF914D"/>
              </a:buClr>
              <a:buSzPts val="2400"/>
              <a:buFont typeface="Noto Sans Symbols"/>
              <a:buNone/>
            </a:pPr>
            <a:r>
              <a:rPr b="0" i="0" lang="en-US" sz="2400" u="none" cap="none" strike="noStrike">
                <a:solidFill>
                  <a:srgbClr val="990099"/>
                </a:solidFill>
                <a:latin typeface="Calibri"/>
                <a:ea typeface="Calibri"/>
                <a:cs typeface="Calibri"/>
                <a:sym typeface="Calibri"/>
              </a:rPr>
              <a:t>(a) graduated with a regular high school diploma + (d) reached maximum age + (e) dropped out </a:t>
            </a:r>
            <a:endParaRPr b="0" i="0" sz="1400" u="none" cap="none" strike="noStrike">
              <a:solidFill>
                <a:srgbClr val="000000"/>
              </a:solidFill>
              <a:latin typeface="Arial"/>
              <a:ea typeface="Arial"/>
              <a:cs typeface="Arial"/>
              <a:sym typeface="Arial"/>
            </a:endParaRPr>
          </a:p>
          <a:p>
            <a:pPr indent="-71120" lvl="0" marL="274320" marR="0" rtl="0" algn="l">
              <a:lnSpc>
                <a:spcPct val="90000"/>
              </a:lnSpc>
              <a:spcBef>
                <a:spcPts val="1800"/>
              </a:spcBef>
              <a:spcAft>
                <a:spcPts val="0"/>
              </a:spcAft>
              <a:buClr>
                <a:srgbClr val="000000"/>
              </a:buClr>
              <a:buSzPts val="3200"/>
              <a:buFont typeface="Arial"/>
              <a:buNone/>
            </a:pPr>
            <a:r>
              <a:t/>
            </a:r>
            <a:endParaRPr b="0" i="0" sz="3200" u="none" cap="none" strike="noStrike">
              <a:solidFill>
                <a:srgbClr val="3A3D4B"/>
              </a:solidFill>
              <a:latin typeface="Calibri"/>
              <a:ea typeface="Calibri"/>
              <a:cs typeface="Calibri"/>
              <a:sym typeface="Calibri"/>
            </a:endParaRPr>
          </a:p>
        </p:txBody>
      </p:sp>
      <p:cxnSp>
        <p:nvCxnSpPr>
          <p:cNvPr id="242" name="Google Shape;242;p25"/>
          <p:cNvCxnSpPr/>
          <p:nvPr/>
        </p:nvCxnSpPr>
        <p:spPr>
          <a:xfrm>
            <a:off x="6753225" y="3499213"/>
            <a:ext cx="4425043" cy="0"/>
          </a:xfrm>
          <a:prstGeom prst="straightConnector1">
            <a:avLst/>
          </a:prstGeom>
          <a:noFill/>
          <a:ln cap="flat" cmpd="sng" w="38100">
            <a:solidFill>
              <a:schemeClr val="accent5"/>
            </a:solidFill>
            <a:prstDash val="solid"/>
            <a:round/>
            <a:headEnd len="sm" w="sm" type="none"/>
            <a:tailEnd len="sm" w="sm" type="none"/>
          </a:ln>
          <a:effectLst>
            <a:outerShdw blurRad="40000" rotWithShape="0" dir="5400000" dist="23000">
              <a:srgbClr val="000000">
                <a:alpha val="34509"/>
              </a:srgbClr>
            </a:outerShdw>
          </a:effectLst>
        </p:spPr>
      </p:cxnSp>
      <p:pic>
        <p:nvPicPr>
          <p:cNvPr descr="A time to remember students who would have occupied now-empty desks | The  St. Clair Times | annistonstar.com" id="243" name="Google Shape;243;p25"/>
          <p:cNvPicPr preferRelativeResize="0"/>
          <p:nvPr/>
        </p:nvPicPr>
        <p:blipFill rotWithShape="1">
          <a:blip r:embed="rId3">
            <a:alphaModFix/>
          </a:blip>
          <a:srcRect b="0" l="0" r="0" t="0"/>
          <a:stretch/>
        </p:blipFill>
        <p:spPr>
          <a:xfrm>
            <a:off x="4884065" y="4971520"/>
            <a:ext cx="2654537" cy="176969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987973" y="-47815"/>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000"/>
              <a:buNone/>
            </a:pPr>
            <a:r>
              <a:rPr lang="en-US"/>
              <a:t>Dropout Rates (Indicator 2)</a:t>
            </a:r>
            <a:endParaRPr/>
          </a:p>
        </p:txBody>
      </p:sp>
      <p:sp>
        <p:nvSpPr>
          <p:cNvPr id="249" name="Google Shape;249;p26"/>
          <p:cNvSpPr txBox="1"/>
          <p:nvPr>
            <p:ph idx="1" type="body"/>
          </p:nvPr>
        </p:nvSpPr>
        <p:spPr>
          <a:xfrm>
            <a:off x="987973" y="1661686"/>
            <a:ext cx="10058400" cy="393192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a:solidFill>
                  <a:schemeClr val="dk1"/>
                </a:solidFill>
              </a:rPr>
              <a:t>Number of youth with IEPs (ages 14-21) who exited special education due to dropping out. </a:t>
            </a:r>
            <a:endParaRPr/>
          </a:p>
        </p:txBody>
      </p:sp>
      <p:sp>
        <p:nvSpPr>
          <p:cNvPr id="250" name="Google Shape;250;p2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51" name="Google Shape;251;p2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252" name="Google Shape;252;p26"/>
          <p:cNvPicPr preferRelativeResize="0"/>
          <p:nvPr/>
        </p:nvPicPr>
        <p:blipFill rotWithShape="1">
          <a:blip r:embed="rId3">
            <a:alphaModFix/>
          </a:blip>
          <a:srcRect b="0" l="0" r="0" t="0"/>
          <a:stretch/>
        </p:blipFill>
        <p:spPr>
          <a:xfrm>
            <a:off x="3111062" y="2564347"/>
            <a:ext cx="5657850" cy="37433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1, 2</a:t>
            </a:r>
            <a:endParaRPr/>
          </a:p>
        </p:txBody>
      </p:sp>
      <p:sp>
        <p:nvSpPr>
          <p:cNvPr id="259" name="Google Shape;259;p27"/>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60" name="Google Shape;260;p27"/>
          <p:cNvGraphicFramePr/>
          <p:nvPr/>
        </p:nvGraphicFramePr>
        <p:xfrm>
          <a:off x="1366200" y="2266450"/>
          <a:ext cx="3000000" cy="3000000"/>
        </p:xfrm>
        <a:graphic>
          <a:graphicData uri="http://schemas.openxmlformats.org/drawingml/2006/table">
            <a:tbl>
              <a:tblPr>
                <a:noFill/>
                <a:tableStyleId>{D4F474B1-2143-4E6B-A074-B568319EF564}</a:tableStyleId>
              </a:tblPr>
              <a:tblGrid>
                <a:gridCol w="1295400"/>
                <a:gridCol w="1809750"/>
                <a:gridCol w="1809750"/>
                <a:gridCol w="1809750"/>
                <a:gridCol w="1809750"/>
              </a:tblGrid>
              <a:tr h="228600">
                <a:tc>
                  <a:txBody>
                    <a:bodyPr/>
                    <a:lstStyle/>
                    <a:p>
                      <a:pPr indent="0" lvl="0" marL="0" rtl="0" algn="ctr">
                        <a:lnSpc>
                          <a:spcPct val="115000"/>
                        </a:lnSpc>
                        <a:spcBef>
                          <a:spcPts val="0"/>
                        </a:spcBef>
                        <a:spcAft>
                          <a:spcPts val="0"/>
                        </a:spcAft>
                        <a:buNone/>
                      </a:pPr>
                      <a:r>
                        <a:rPr b="1" lang="en-US" sz="2400"/>
                        <a:t>FFY</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2022</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2023</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2024</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2025</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rtl="0" algn="l">
                        <a:lnSpc>
                          <a:spcPct val="115000"/>
                        </a:lnSpc>
                        <a:spcBef>
                          <a:spcPts val="0"/>
                        </a:spcBef>
                        <a:spcAft>
                          <a:spcPts val="0"/>
                        </a:spcAft>
                        <a:buNone/>
                      </a:pPr>
                      <a:r>
                        <a:rPr lang="en-US" sz="2000"/>
                        <a:t>Target &gt;=</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74.83%</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76.33%</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78.33%</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80.83%</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261" name="Google Shape;261;p27"/>
          <p:cNvGraphicFramePr/>
          <p:nvPr/>
        </p:nvGraphicFramePr>
        <p:xfrm>
          <a:off x="1366175" y="4451225"/>
          <a:ext cx="3000000" cy="3000000"/>
        </p:xfrm>
        <a:graphic>
          <a:graphicData uri="http://schemas.openxmlformats.org/drawingml/2006/table">
            <a:tbl>
              <a:tblPr>
                <a:noFill/>
                <a:tableStyleId>{D4F474B1-2143-4E6B-A074-B568319EF564}</a:tableStyleId>
              </a:tblPr>
              <a:tblGrid>
                <a:gridCol w="1295400"/>
                <a:gridCol w="1809750"/>
                <a:gridCol w="1809750"/>
                <a:gridCol w="1809750"/>
                <a:gridCol w="1809775"/>
              </a:tblGrid>
              <a:tr h="513025">
                <a:tc>
                  <a:txBody>
                    <a:bodyPr/>
                    <a:lstStyle/>
                    <a:p>
                      <a:pPr indent="0" lvl="0" marL="0" rtl="0" algn="ctr">
                        <a:lnSpc>
                          <a:spcPct val="115000"/>
                        </a:lnSpc>
                        <a:spcBef>
                          <a:spcPts val="0"/>
                        </a:spcBef>
                        <a:spcAft>
                          <a:spcPts val="0"/>
                        </a:spcAft>
                        <a:buNone/>
                      </a:pPr>
                      <a:r>
                        <a:rPr b="1" lang="en-US" sz="2400"/>
                        <a:t>FFY</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2022</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2023</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2024</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2025</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2700">
                <a:tc>
                  <a:txBody>
                    <a:bodyPr/>
                    <a:lstStyle/>
                    <a:p>
                      <a:pPr indent="0" lvl="0" marL="0" rtl="0" algn="l">
                        <a:lnSpc>
                          <a:spcPct val="115000"/>
                        </a:lnSpc>
                        <a:spcBef>
                          <a:spcPts val="0"/>
                        </a:spcBef>
                        <a:spcAft>
                          <a:spcPts val="0"/>
                        </a:spcAft>
                        <a:buClr>
                          <a:schemeClr val="dk2"/>
                        </a:buClr>
                        <a:buSzPts val="1100"/>
                        <a:buFont typeface="Arial"/>
                        <a:buNone/>
                      </a:pPr>
                      <a:r>
                        <a:rPr lang="en-US" sz="2000">
                          <a:solidFill>
                            <a:schemeClr val="dk2"/>
                          </a:solidFill>
                        </a:rPr>
                        <a:t>Target &gt;=</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21.75%</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20.75%</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19.75%</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2000"/>
                        <a:t>18.75%</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62" name="Google Shape;262;p27"/>
          <p:cNvSpPr txBox="1"/>
          <p:nvPr/>
        </p:nvSpPr>
        <p:spPr>
          <a:xfrm>
            <a:off x="1338025" y="1757600"/>
            <a:ext cx="21090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A3D4B"/>
                </a:solidFill>
                <a:latin typeface="Calibri"/>
                <a:ea typeface="Calibri"/>
                <a:cs typeface="Calibri"/>
                <a:sym typeface="Calibri"/>
              </a:rPr>
              <a:t>Indicator 1:</a:t>
            </a:r>
            <a:endParaRPr b="1" sz="2400">
              <a:solidFill>
                <a:srgbClr val="3A3D4B"/>
              </a:solidFill>
              <a:latin typeface="Calibri"/>
              <a:ea typeface="Calibri"/>
              <a:cs typeface="Calibri"/>
              <a:sym typeface="Calibri"/>
            </a:endParaRPr>
          </a:p>
        </p:txBody>
      </p:sp>
      <p:sp>
        <p:nvSpPr>
          <p:cNvPr id="263" name="Google Shape;263;p27"/>
          <p:cNvSpPr txBox="1"/>
          <p:nvPr/>
        </p:nvSpPr>
        <p:spPr>
          <a:xfrm>
            <a:off x="1338025" y="3894375"/>
            <a:ext cx="21090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A3D4B"/>
                </a:solidFill>
                <a:latin typeface="Calibri"/>
                <a:ea typeface="Calibri"/>
                <a:cs typeface="Calibri"/>
                <a:sym typeface="Calibri"/>
              </a:rPr>
              <a:t>Indicator 2:</a:t>
            </a:r>
            <a:endParaRPr b="1" sz="2400">
              <a:solidFill>
                <a:srgbClr val="3A3D4B"/>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 14 – Post-School Outcomes</a:t>
            </a:r>
            <a:endParaRPr/>
          </a:p>
        </p:txBody>
      </p:sp>
      <p:sp>
        <p:nvSpPr>
          <p:cNvPr id="269" name="Google Shape;269;p28"/>
          <p:cNvSpPr txBox="1"/>
          <p:nvPr>
            <p:ph idx="1" type="body"/>
          </p:nvPr>
        </p:nvSpPr>
        <p:spPr>
          <a:xfrm>
            <a:off x="1012092" y="1595120"/>
            <a:ext cx="10058400" cy="4616494"/>
          </a:xfrm>
          <a:prstGeom prst="rect">
            <a:avLst/>
          </a:prstGeom>
          <a:noFill/>
          <a:ln>
            <a:noFill/>
          </a:ln>
        </p:spPr>
        <p:txBody>
          <a:bodyPr anchorCtr="0" anchor="t" bIns="45700" lIns="91425" spcFirstLastPara="1" rIns="91425" wrap="square" tIns="45700">
            <a:normAutofit/>
          </a:bodyPr>
          <a:lstStyle/>
          <a:p>
            <a:pPr indent="-114300" lvl="0" marL="0" marR="0" rtl="0" algn="l">
              <a:lnSpc>
                <a:spcPct val="90000"/>
              </a:lnSpc>
              <a:spcBef>
                <a:spcPts val="300"/>
              </a:spcBef>
              <a:spcAft>
                <a:spcPts val="0"/>
              </a:spcAft>
              <a:buSzPts val="1800"/>
              <a:buChar char="•"/>
            </a:pPr>
            <a:r>
              <a:rPr lang="en-US" sz="2000"/>
              <a:t>    </a:t>
            </a:r>
            <a:r>
              <a:rPr lang="en-US" sz="2200"/>
              <a:t>Percent of youth who are no longer in secondary school, had IEPs in effect at the        </a:t>
            </a:r>
            <a:endParaRPr/>
          </a:p>
          <a:p>
            <a:pPr indent="0" lvl="0" marL="0" rtl="0" algn="l">
              <a:lnSpc>
                <a:spcPct val="90000"/>
              </a:lnSpc>
              <a:spcBef>
                <a:spcPts val="300"/>
              </a:spcBef>
              <a:spcAft>
                <a:spcPts val="0"/>
              </a:spcAft>
              <a:buSzPts val="1800"/>
              <a:buNone/>
            </a:pPr>
            <a:r>
              <a:rPr lang="en-US" sz="2200"/>
              <a:t>     time they left school, and were:  </a:t>
            </a:r>
            <a:r>
              <a:rPr lang="en-US" sz="2000"/>
              <a:t>(20 U.S.C. 1416(a)(3)(B))</a:t>
            </a:r>
            <a:endParaRPr sz="2400"/>
          </a:p>
          <a:p>
            <a:pPr indent="0" lvl="1" marL="274320" rtl="0" algn="l">
              <a:lnSpc>
                <a:spcPct val="90000"/>
              </a:lnSpc>
              <a:spcBef>
                <a:spcPts val="600"/>
              </a:spcBef>
              <a:spcAft>
                <a:spcPts val="0"/>
              </a:spcAft>
              <a:buSzPts val="1800"/>
              <a:buNone/>
            </a:pPr>
            <a:r>
              <a:rPr lang="en-US" sz="1800"/>
              <a:t>	</a:t>
            </a:r>
            <a:r>
              <a:rPr lang="en-US" sz="1800">
                <a:solidFill>
                  <a:schemeClr val="accent2"/>
                </a:solidFill>
              </a:rPr>
              <a:t>A. </a:t>
            </a:r>
            <a:r>
              <a:rPr lang="en-US" sz="1800"/>
              <a:t>Enrolled in higher education within one year of leaving high school.</a:t>
            </a:r>
            <a:endParaRPr sz="1800"/>
          </a:p>
          <a:p>
            <a:pPr indent="0" lvl="1" marL="274320" rtl="0" algn="l">
              <a:lnSpc>
                <a:spcPct val="90000"/>
              </a:lnSpc>
              <a:spcBef>
                <a:spcPts val="600"/>
              </a:spcBef>
              <a:spcAft>
                <a:spcPts val="0"/>
              </a:spcAft>
              <a:buSzPts val="1800"/>
              <a:buNone/>
            </a:pPr>
            <a:r>
              <a:rPr lang="en-US" sz="1800"/>
              <a:t>	</a:t>
            </a:r>
            <a:r>
              <a:rPr lang="en-US" sz="1800">
                <a:solidFill>
                  <a:schemeClr val="accent2"/>
                </a:solidFill>
              </a:rPr>
              <a:t>B. </a:t>
            </a:r>
            <a:r>
              <a:rPr lang="en-US" sz="1800"/>
              <a:t>Enrolled in higher education or competitively employed within one year of leaving high </a:t>
            </a:r>
            <a:endParaRPr/>
          </a:p>
          <a:p>
            <a:pPr indent="0" lvl="1" marL="274320" rtl="0" algn="l">
              <a:lnSpc>
                <a:spcPct val="90000"/>
              </a:lnSpc>
              <a:spcBef>
                <a:spcPts val="600"/>
              </a:spcBef>
              <a:spcAft>
                <a:spcPts val="0"/>
              </a:spcAft>
              <a:buSzPts val="1800"/>
              <a:buNone/>
            </a:pPr>
            <a:r>
              <a:rPr lang="en-US" sz="1800"/>
              <a:t>	     school.</a:t>
            </a:r>
            <a:endParaRPr sz="1800"/>
          </a:p>
          <a:p>
            <a:pPr indent="0" lvl="1" marL="274320" rtl="0" algn="l">
              <a:lnSpc>
                <a:spcPct val="90000"/>
              </a:lnSpc>
              <a:spcBef>
                <a:spcPts val="600"/>
              </a:spcBef>
              <a:spcAft>
                <a:spcPts val="0"/>
              </a:spcAft>
              <a:buSzPts val="1800"/>
              <a:buNone/>
            </a:pPr>
            <a:r>
              <a:rPr lang="en-US" sz="1800"/>
              <a:t>	</a:t>
            </a:r>
            <a:r>
              <a:rPr lang="en-US" sz="1800">
                <a:solidFill>
                  <a:schemeClr val="accent2"/>
                </a:solidFill>
              </a:rPr>
              <a:t>C. </a:t>
            </a:r>
            <a:r>
              <a:rPr lang="en-US" sz="1800"/>
              <a:t>Enrolled in higher education or in some other postsecondary education or training program; </a:t>
            </a:r>
            <a:endParaRPr/>
          </a:p>
          <a:p>
            <a:pPr indent="0" lvl="1" marL="274320" rtl="0" algn="l">
              <a:lnSpc>
                <a:spcPct val="90000"/>
              </a:lnSpc>
              <a:spcBef>
                <a:spcPts val="600"/>
              </a:spcBef>
              <a:spcAft>
                <a:spcPts val="0"/>
              </a:spcAft>
              <a:buSzPts val="1800"/>
              <a:buNone/>
            </a:pPr>
            <a:r>
              <a:rPr lang="en-US" sz="1800"/>
              <a:t>                 or competitively employed or in some other employment within one year of leaving high </a:t>
            </a:r>
            <a:endParaRPr/>
          </a:p>
          <a:p>
            <a:pPr indent="0" lvl="1" marL="274320" rtl="0" algn="l">
              <a:lnSpc>
                <a:spcPct val="90000"/>
              </a:lnSpc>
              <a:spcBef>
                <a:spcPts val="600"/>
              </a:spcBef>
              <a:spcAft>
                <a:spcPts val="0"/>
              </a:spcAft>
              <a:buSzPts val="1800"/>
              <a:buNone/>
            </a:pPr>
            <a:r>
              <a:rPr lang="en-US" sz="1800"/>
              <a:t>                 school.</a:t>
            </a:r>
            <a:endParaRPr sz="1800"/>
          </a:p>
          <a:p>
            <a:pPr indent="-342900" lvl="0" marL="342900" rtl="0" algn="l">
              <a:lnSpc>
                <a:spcPct val="90000"/>
              </a:lnSpc>
              <a:spcBef>
                <a:spcPts val="600"/>
              </a:spcBef>
              <a:spcAft>
                <a:spcPts val="0"/>
              </a:spcAft>
              <a:buSzPts val="1800"/>
              <a:buChar char="•"/>
            </a:pPr>
            <a:r>
              <a:rPr lang="en-US" sz="1800"/>
              <a:t>Data Collected through a survey.</a:t>
            </a:r>
            <a:endParaRPr/>
          </a:p>
          <a:p>
            <a:pPr indent="-342900" lvl="0" marL="342900" rtl="0" algn="l">
              <a:lnSpc>
                <a:spcPct val="90000"/>
              </a:lnSpc>
              <a:spcBef>
                <a:spcPts val="600"/>
              </a:spcBef>
              <a:spcAft>
                <a:spcPts val="0"/>
              </a:spcAft>
              <a:buSzPts val="1800"/>
              <a:buChar char="•"/>
            </a:pPr>
            <a:r>
              <a:rPr lang="en-US" sz="2000">
                <a:solidFill>
                  <a:srgbClr val="000000"/>
                </a:solidFill>
              </a:rPr>
              <a:t>New OSEP requirements:</a:t>
            </a:r>
            <a:endParaRPr sz="2000"/>
          </a:p>
          <a:p>
            <a:pPr indent="-342900" lvl="2" marL="1371600" rtl="0" algn="l">
              <a:lnSpc>
                <a:spcPct val="90000"/>
              </a:lnSpc>
              <a:spcBef>
                <a:spcPts val="800"/>
              </a:spcBef>
              <a:spcAft>
                <a:spcPts val="0"/>
              </a:spcAft>
              <a:buSzPts val="1800"/>
              <a:buChar char="✔"/>
            </a:pPr>
            <a:r>
              <a:rPr lang="en-US">
                <a:solidFill>
                  <a:srgbClr val="000000"/>
                </a:solidFill>
              </a:rPr>
              <a:t>Non-response bias</a:t>
            </a:r>
            <a:endParaRPr/>
          </a:p>
          <a:p>
            <a:pPr indent="-342900" lvl="2" marL="1371600" rtl="0" algn="l">
              <a:lnSpc>
                <a:spcPct val="90000"/>
              </a:lnSpc>
              <a:spcBef>
                <a:spcPts val="800"/>
              </a:spcBef>
              <a:spcAft>
                <a:spcPts val="0"/>
              </a:spcAft>
              <a:buSzPts val="1800"/>
              <a:buChar char="✔"/>
            </a:pPr>
            <a:r>
              <a:rPr lang="en-US">
                <a:solidFill>
                  <a:srgbClr val="000000"/>
                </a:solidFill>
              </a:rPr>
              <a:t>Representativeness by race/ethnicity</a:t>
            </a:r>
            <a:endParaRPr/>
          </a:p>
          <a:p>
            <a:pPr indent="-342900" lvl="2" marL="1371600" rtl="0" algn="l">
              <a:lnSpc>
                <a:spcPct val="90000"/>
              </a:lnSpc>
              <a:spcBef>
                <a:spcPts val="800"/>
              </a:spcBef>
              <a:spcAft>
                <a:spcPts val="0"/>
              </a:spcAft>
              <a:buSzPts val="1800"/>
              <a:buChar char="✔"/>
            </a:pPr>
            <a:r>
              <a:rPr lang="en-US">
                <a:solidFill>
                  <a:srgbClr val="000000"/>
                </a:solidFill>
              </a:rPr>
              <a:t>A new component for representativeness by the State’s choosing</a:t>
            </a:r>
            <a:endParaRPr/>
          </a:p>
          <a:p>
            <a:pPr indent="-228600" lvl="2" marL="1371600" rtl="0" algn="l">
              <a:lnSpc>
                <a:spcPct val="90000"/>
              </a:lnSpc>
              <a:spcBef>
                <a:spcPts val="800"/>
              </a:spcBef>
              <a:spcAft>
                <a:spcPts val="0"/>
              </a:spcAft>
              <a:buSzPts val="1800"/>
              <a:buNone/>
            </a:pPr>
            <a:r>
              <a:t/>
            </a:r>
            <a:endParaRPr>
              <a:solidFill>
                <a:srgbClr val="000000"/>
              </a:solidFill>
            </a:endParaRPr>
          </a:p>
          <a:p>
            <a:pPr indent="0" lvl="1" marL="274320" rtl="0" algn="l">
              <a:lnSpc>
                <a:spcPct val="90000"/>
              </a:lnSpc>
              <a:spcBef>
                <a:spcPts val="300"/>
              </a:spcBef>
              <a:spcAft>
                <a:spcPts val="300"/>
              </a:spcAft>
              <a:buSzPts val="1800"/>
              <a:buNone/>
            </a:pPr>
            <a:r>
              <a:t/>
            </a:r>
            <a:endParaRPr>
              <a:latin typeface="Arial"/>
              <a:ea typeface="Arial"/>
              <a:cs typeface="Arial"/>
              <a:sym typeface="Arial"/>
            </a:endParaRPr>
          </a:p>
        </p:txBody>
      </p:sp>
      <p:sp>
        <p:nvSpPr>
          <p:cNvPr id="270" name="Google Shape;270;p2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71" name="Google Shape;271;p2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272" name="Google Shape;272;p28"/>
          <p:cNvPicPr preferRelativeResize="0"/>
          <p:nvPr/>
        </p:nvPicPr>
        <p:blipFill rotWithShape="1">
          <a:blip r:embed="rId3">
            <a:alphaModFix/>
          </a:blip>
          <a:srcRect b="0" l="0" r="0" t="0"/>
          <a:stretch/>
        </p:blipFill>
        <p:spPr>
          <a:xfrm>
            <a:off x="8873267" y="4200615"/>
            <a:ext cx="2417841" cy="166792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1066800" y="67153"/>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Post School Outcomes (Indicator 14)</a:t>
            </a:r>
            <a:endParaRPr/>
          </a:p>
        </p:txBody>
      </p:sp>
      <p:sp>
        <p:nvSpPr>
          <p:cNvPr id="278" name="Google Shape;278;p29"/>
          <p:cNvSpPr txBox="1"/>
          <p:nvPr>
            <p:ph idx="1" type="body"/>
          </p:nvPr>
        </p:nvSpPr>
        <p:spPr>
          <a:xfrm>
            <a:off x="262759" y="2007584"/>
            <a:ext cx="3842970" cy="614855"/>
          </a:xfrm>
          <a:prstGeom prst="rect">
            <a:avLst/>
          </a:prstGeom>
          <a:noFill/>
          <a:ln>
            <a:noFill/>
          </a:ln>
        </p:spPr>
        <p:txBody>
          <a:bodyPr anchorCtr="0" anchor="t" bIns="45700" lIns="91425" spcFirstLastPara="1" rIns="91425" wrap="square" tIns="45700">
            <a:normAutofit/>
          </a:bodyPr>
          <a:lstStyle/>
          <a:p>
            <a:pPr indent="-457200" lvl="0" marL="502919" rtl="0" algn="l">
              <a:lnSpc>
                <a:spcPct val="90000"/>
              </a:lnSpc>
              <a:spcBef>
                <a:spcPts val="1800"/>
              </a:spcBef>
              <a:spcAft>
                <a:spcPts val="0"/>
              </a:spcAft>
              <a:buSzPts val="1800"/>
              <a:buFont typeface="Arial"/>
              <a:buAutoNum type="alphaUcPeriod"/>
            </a:pPr>
            <a:r>
              <a:rPr b="1" lang="en-US" sz="1400">
                <a:solidFill>
                  <a:srgbClr val="168A90"/>
                </a:solidFill>
              </a:rPr>
              <a:t>Enrolled in higher education.</a:t>
            </a:r>
            <a:endParaRPr b="1">
              <a:solidFill>
                <a:srgbClr val="168A90"/>
              </a:solidFill>
            </a:endParaRPr>
          </a:p>
        </p:txBody>
      </p:sp>
      <p:sp>
        <p:nvSpPr>
          <p:cNvPr id="279" name="Google Shape;279;p2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80" name="Google Shape;280;p2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281" name="Google Shape;281;p29"/>
          <p:cNvSpPr txBox="1"/>
          <p:nvPr/>
        </p:nvSpPr>
        <p:spPr>
          <a:xfrm>
            <a:off x="289891" y="2844052"/>
            <a:ext cx="3783000" cy="3737939"/>
          </a:xfrm>
          <a:prstGeom prst="rect">
            <a:avLst/>
          </a:prstGeom>
          <a:solidFill>
            <a:srgbClr val="048A81"/>
          </a:solidFill>
          <a:ln cap="flat" cmpd="sng" w="9525">
            <a:solidFill>
              <a:srgbClr val="92948B"/>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of youth who are no longer in secondary school, had IEPs in effect at the time they left school and were enrolled in higher education within one year of leaving high school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of respondent youth who are no longer in secondary school and had IEPs in effect at the time they left school</a:t>
            </a:r>
            <a:endParaRPr b="0" i="0" sz="3600" u="none" cap="none" strike="noStrike">
              <a:solidFill>
                <a:schemeClr val="lt1"/>
              </a:solidFill>
              <a:latin typeface="Calibri"/>
              <a:ea typeface="Calibri"/>
              <a:cs typeface="Calibri"/>
              <a:sym typeface="Calibri"/>
            </a:endParaRPr>
          </a:p>
        </p:txBody>
      </p:sp>
      <p:cxnSp>
        <p:nvCxnSpPr>
          <p:cNvPr id="282" name="Google Shape;282;p29"/>
          <p:cNvCxnSpPr/>
          <p:nvPr/>
        </p:nvCxnSpPr>
        <p:spPr>
          <a:xfrm>
            <a:off x="442514" y="4281485"/>
            <a:ext cx="3579000" cy="0"/>
          </a:xfrm>
          <a:prstGeom prst="straightConnector1">
            <a:avLst/>
          </a:prstGeom>
          <a:noFill/>
          <a:ln cap="flat" cmpd="sng" w="38100">
            <a:solidFill>
              <a:schemeClr val="accent5"/>
            </a:solidFill>
            <a:prstDash val="solid"/>
            <a:round/>
            <a:headEnd len="sm" w="sm" type="none"/>
            <a:tailEnd len="sm" w="sm" type="none"/>
          </a:ln>
          <a:effectLst>
            <a:outerShdw blurRad="40000" rotWithShape="0" dir="5400000" dist="23000">
              <a:srgbClr val="000000">
                <a:alpha val="34509"/>
              </a:srgbClr>
            </a:outerShdw>
          </a:effectLst>
        </p:spPr>
      </p:cxnSp>
      <p:sp>
        <p:nvSpPr>
          <p:cNvPr id="283" name="Google Shape;283;p29"/>
          <p:cNvSpPr txBox="1"/>
          <p:nvPr/>
        </p:nvSpPr>
        <p:spPr>
          <a:xfrm>
            <a:off x="4301082" y="1939154"/>
            <a:ext cx="3842970" cy="993228"/>
          </a:xfrm>
          <a:prstGeom prst="rect">
            <a:avLst/>
          </a:prstGeom>
          <a:noFill/>
          <a:ln>
            <a:noFill/>
          </a:ln>
        </p:spPr>
        <p:txBody>
          <a:bodyPr anchorCtr="0" anchor="t" bIns="45700" lIns="91425" spcFirstLastPara="1" rIns="91425" wrap="square" tIns="45700">
            <a:normAutofit/>
          </a:bodyPr>
          <a:lstStyle/>
          <a:p>
            <a:pPr indent="-457200" lvl="0" marL="502919" marR="0" rtl="0" algn="l">
              <a:lnSpc>
                <a:spcPct val="100000"/>
              </a:lnSpc>
              <a:spcBef>
                <a:spcPts val="0"/>
              </a:spcBef>
              <a:spcAft>
                <a:spcPts val="0"/>
              </a:spcAft>
              <a:buClr>
                <a:srgbClr val="717171"/>
              </a:buClr>
              <a:buSzPts val="1400"/>
              <a:buFont typeface="Arial"/>
              <a:buAutoNum type="alphaUcPeriod" startAt="2"/>
            </a:pPr>
            <a:r>
              <a:rPr b="1" i="0" lang="en-US" sz="1400" u="none" cap="none" strike="noStrike">
                <a:solidFill>
                  <a:srgbClr val="92D050"/>
                </a:solidFill>
                <a:latin typeface="Calibri"/>
                <a:ea typeface="Calibri"/>
                <a:cs typeface="Calibri"/>
                <a:sym typeface="Calibri"/>
              </a:rPr>
              <a:t>Enrolled in higher education or competitively employed.</a:t>
            </a:r>
            <a:endParaRPr b="1" i="0" sz="1800" u="none" cap="none" strike="noStrike">
              <a:solidFill>
                <a:srgbClr val="92D050"/>
              </a:solidFill>
              <a:latin typeface="Calibri"/>
              <a:ea typeface="Calibri"/>
              <a:cs typeface="Calibri"/>
              <a:sym typeface="Calibri"/>
            </a:endParaRPr>
          </a:p>
        </p:txBody>
      </p:sp>
      <p:sp>
        <p:nvSpPr>
          <p:cNvPr id="284" name="Google Shape;284;p29"/>
          <p:cNvSpPr txBox="1"/>
          <p:nvPr/>
        </p:nvSpPr>
        <p:spPr>
          <a:xfrm>
            <a:off x="4268244" y="2844051"/>
            <a:ext cx="3813811" cy="3737940"/>
          </a:xfrm>
          <a:prstGeom prst="rect">
            <a:avLst/>
          </a:prstGeom>
          <a:solidFill>
            <a:srgbClr val="92D050"/>
          </a:solidFill>
          <a:ln cap="flat" cmpd="sng" w="9525">
            <a:solidFill>
              <a:srgbClr val="4AAFE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222222"/>
                </a:solidFill>
                <a:latin typeface="Calibri"/>
                <a:ea typeface="Calibri"/>
                <a:cs typeface="Calibri"/>
                <a:sym typeface="Calibri"/>
              </a:rPr>
              <a:t># of youth who are no longer in secondary school, had IEPs in effect at the time they left school and were enrolled in higher education or competitively employed within one year of leaving high school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222222"/>
                </a:solidFill>
                <a:latin typeface="Calibri"/>
                <a:ea typeface="Calibri"/>
                <a:cs typeface="Calibri"/>
                <a:sym typeface="Calibri"/>
              </a:rPr>
              <a:t># of respondent youth who are no longer in secondary school and had IEPs in effect at the time they left school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cxnSp>
        <p:nvCxnSpPr>
          <p:cNvPr id="285" name="Google Shape;285;p29"/>
          <p:cNvCxnSpPr/>
          <p:nvPr/>
        </p:nvCxnSpPr>
        <p:spPr>
          <a:xfrm>
            <a:off x="4441058" y="4530944"/>
            <a:ext cx="35631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
        <p:nvSpPr>
          <p:cNvPr id="286" name="Google Shape;286;p29"/>
          <p:cNvSpPr txBox="1"/>
          <p:nvPr/>
        </p:nvSpPr>
        <p:spPr>
          <a:xfrm>
            <a:off x="8215411" y="1649115"/>
            <a:ext cx="3713830" cy="1573307"/>
          </a:xfrm>
          <a:prstGeom prst="rect">
            <a:avLst/>
          </a:prstGeom>
          <a:noFill/>
          <a:ln>
            <a:noFill/>
          </a:ln>
        </p:spPr>
        <p:txBody>
          <a:bodyPr anchorCtr="0" anchor="t" bIns="45700" lIns="91425" spcFirstLastPara="1" rIns="91425" wrap="square" tIns="45700">
            <a:normAutofit/>
          </a:bodyPr>
          <a:lstStyle/>
          <a:p>
            <a:pPr indent="-457200" lvl="0" marL="502919" marR="0" rtl="0" algn="l">
              <a:lnSpc>
                <a:spcPct val="100000"/>
              </a:lnSpc>
              <a:spcBef>
                <a:spcPts val="0"/>
              </a:spcBef>
              <a:spcAft>
                <a:spcPts val="0"/>
              </a:spcAft>
              <a:buClr>
                <a:srgbClr val="717171"/>
              </a:buClr>
              <a:buSzPts val="1400"/>
              <a:buFont typeface="Arial"/>
              <a:buAutoNum type="alphaUcPeriod" startAt="3"/>
            </a:pPr>
            <a:r>
              <a:rPr b="1" i="0" lang="en-US" sz="1400" u="none" cap="none" strike="noStrike">
                <a:solidFill>
                  <a:schemeClr val="dk1"/>
                </a:solidFill>
                <a:latin typeface="Calibri"/>
                <a:ea typeface="Calibri"/>
                <a:cs typeface="Calibri"/>
                <a:sym typeface="Calibri"/>
              </a:rPr>
              <a:t>Enrolled in higher education or  some other postsecondary education or training program; or competitively employed or in some other employment</a:t>
            </a:r>
            <a:endParaRPr b="1" i="0" sz="1800" u="none" cap="none" strike="noStrike">
              <a:solidFill>
                <a:schemeClr val="dk1"/>
              </a:solidFill>
              <a:latin typeface="Calibri"/>
              <a:ea typeface="Calibri"/>
              <a:cs typeface="Calibri"/>
              <a:sym typeface="Calibri"/>
            </a:endParaRPr>
          </a:p>
        </p:txBody>
      </p:sp>
      <p:sp>
        <p:nvSpPr>
          <p:cNvPr id="287" name="Google Shape;287;p29"/>
          <p:cNvSpPr txBox="1"/>
          <p:nvPr/>
        </p:nvSpPr>
        <p:spPr>
          <a:xfrm>
            <a:off x="8215410" y="2844049"/>
            <a:ext cx="3773389" cy="3737940"/>
          </a:xfrm>
          <a:prstGeom prst="rect">
            <a:avLst/>
          </a:prstGeom>
          <a:solidFill>
            <a:srgbClr val="0C0C0C"/>
          </a:solidFill>
          <a:ln cap="flat" cmpd="sng" w="9525">
            <a:solidFill>
              <a:srgbClr val="BE5534"/>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of youth who are no longer in secondary school, had IEPs in effect at the time they left school and were enrolled in higher education, or in some other postsecondary education or training program; or competitively employed or in some other employment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of respondent youth who are no longer in secondary school and had IEPs in effect at the time they left school</a:t>
            </a:r>
            <a:endParaRPr b="0" i="0" sz="3600" u="none" cap="none" strike="noStrike">
              <a:solidFill>
                <a:schemeClr val="lt1"/>
              </a:solidFill>
              <a:latin typeface="Calibri"/>
              <a:ea typeface="Calibri"/>
              <a:cs typeface="Calibri"/>
              <a:sym typeface="Calibri"/>
            </a:endParaRPr>
          </a:p>
        </p:txBody>
      </p:sp>
      <p:cxnSp>
        <p:nvCxnSpPr>
          <p:cNvPr id="288" name="Google Shape;288;p29"/>
          <p:cNvCxnSpPr/>
          <p:nvPr/>
        </p:nvCxnSpPr>
        <p:spPr>
          <a:xfrm>
            <a:off x="8395543" y="5013625"/>
            <a:ext cx="3630600" cy="0"/>
          </a:xfrm>
          <a:prstGeom prst="straightConnector1">
            <a:avLst/>
          </a:prstGeom>
          <a:noFill/>
          <a:ln cap="flat" cmpd="sng" w="38100">
            <a:solidFill>
              <a:schemeClr val="accent3"/>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type="title"/>
          </p:nvPr>
        </p:nvSpPr>
        <p:spPr>
          <a:xfrm>
            <a:off x="918519" y="57708"/>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Today’s Agenda</a:t>
            </a:r>
            <a:endParaRPr/>
          </a:p>
        </p:txBody>
      </p:sp>
      <p:sp>
        <p:nvSpPr>
          <p:cNvPr id="99" name="Google Shape;99;p1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00" name="Google Shape;100;p1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101" name="Google Shape;101;p12"/>
          <p:cNvSpPr txBox="1"/>
          <p:nvPr/>
        </p:nvSpPr>
        <p:spPr>
          <a:xfrm>
            <a:off x="517948" y="2357455"/>
            <a:ext cx="2133600" cy="2208609"/>
          </a:xfrm>
          <a:prstGeom prst="rect">
            <a:avLst/>
          </a:prstGeom>
          <a:noFill/>
          <a:ln>
            <a:noFill/>
          </a:ln>
        </p:spPr>
        <p:txBody>
          <a:bodyPr anchorCtr="0" anchor="ctr" bIns="47775" lIns="47775" spcFirstLastPara="1" rIns="47775" wrap="square" tIns="47775">
            <a:noAutofit/>
          </a:bodyPr>
          <a:lstStyle/>
          <a:p>
            <a:pPr indent="0" lvl="0" marL="0" marR="0" rtl="0" algn="ctr">
              <a:lnSpc>
                <a:spcPct val="131642"/>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2"/>
          <p:cNvSpPr txBox="1"/>
          <p:nvPr>
            <p:ph idx="1" type="body"/>
          </p:nvPr>
        </p:nvSpPr>
        <p:spPr>
          <a:xfrm>
            <a:off x="807308" y="1715941"/>
            <a:ext cx="10709100" cy="3564600"/>
          </a:xfrm>
          <a:prstGeom prst="rect">
            <a:avLst/>
          </a:prstGeom>
          <a:noFill/>
          <a:ln>
            <a:noFill/>
          </a:ln>
        </p:spPr>
        <p:txBody>
          <a:bodyPr anchorCtr="0" anchor="t" bIns="45700" lIns="91425" spcFirstLastPara="1" rIns="91425" wrap="square" tIns="45700">
            <a:normAutofit fontScale="85000" lnSpcReduction="20000"/>
          </a:bodyPr>
          <a:lstStyle/>
          <a:p>
            <a:pPr indent="0" lvl="0" marL="114300" rtl="0" algn="l">
              <a:lnSpc>
                <a:spcPct val="90000"/>
              </a:lnSpc>
              <a:spcBef>
                <a:spcPts val="1800"/>
              </a:spcBef>
              <a:spcAft>
                <a:spcPts val="0"/>
              </a:spcAft>
              <a:buClr>
                <a:srgbClr val="3A3D4B"/>
              </a:buClr>
              <a:buSzPct val="81081"/>
              <a:buNone/>
            </a:pPr>
            <a:r>
              <a:rPr b="1" lang="en-US"/>
              <a:t>Welcome</a:t>
            </a:r>
            <a:r>
              <a:rPr lang="en-US"/>
              <a:t> – Dr. Margaret Cage, Office of Special Education Director </a:t>
            </a:r>
            <a:endParaRPr/>
          </a:p>
          <a:p>
            <a:pPr indent="0" lvl="0" marL="114300" rtl="0" algn="l">
              <a:lnSpc>
                <a:spcPct val="90000"/>
              </a:lnSpc>
              <a:spcBef>
                <a:spcPts val="1800"/>
              </a:spcBef>
              <a:spcAft>
                <a:spcPts val="0"/>
              </a:spcAft>
              <a:buClr>
                <a:srgbClr val="3A3D4B"/>
              </a:buClr>
              <a:buSzPct val="81081"/>
              <a:buNone/>
            </a:pPr>
            <a:r>
              <a:rPr b="1" lang="en-US"/>
              <a:t>Review Data and receive Stakeholder Feedback on each area below:</a:t>
            </a:r>
            <a:endParaRPr/>
          </a:p>
          <a:p>
            <a:pPr indent="-352167" lvl="0" marL="457200" rtl="0" algn="l">
              <a:lnSpc>
                <a:spcPct val="90000"/>
              </a:lnSpc>
              <a:spcBef>
                <a:spcPts val="1800"/>
              </a:spcBef>
              <a:spcAft>
                <a:spcPts val="0"/>
              </a:spcAft>
              <a:buClr>
                <a:srgbClr val="3A3D4B"/>
              </a:buClr>
              <a:buSzPct val="81081"/>
              <a:buChar char="•"/>
            </a:pPr>
            <a:r>
              <a:rPr lang="en-US"/>
              <a:t>Graduation, Dropout and Post-School Outcomes – Lizana (Liz) Schweiger</a:t>
            </a:r>
            <a:endParaRPr/>
          </a:p>
          <a:p>
            <a:pPr indent="-352167" lvl="0" marL="457200" rtl="0" algn="l">
              <a:lnSpc>
                <a:spcPct val="90000"/>
              </a:lnSpc>
              <a:spcBef>
                <a:spcPts val="1800"/>
              </a:spcBef>
              <a:spcAft>
                <a:spcPts val="0"/>
              </a:spcAft>
              <a:buClr>
                <a:srgbClr val="3A3D4B"/>
              </a:buClr>
              <a:buSzPct val="81080"/>
              <a:buChar char="•"/>
            </a:pPr>
            <a:r>
              <a:rPr lang="en-US"/>
              <a:t>Assessment Participation and Outcomes and Learning Environments (Ages 5 in Kinder to 21) – Tammy Burkett</a:t>
            </a:r>
            <a:endParaRPr/>
          </a:p>
          <a:p>
            <a:pPr indent="-352167" lvl="0" marL="457200" rtl="0" algn="l">
              <a:lnSpc>
                <a:spcPct val="90000"/>
              </a:lnSpc>
              <a:spcBef>
                <a:spcPts val="1800"/>
              </a:spcBef>
              <a:spcAft>
                <a:spcPts val="0"/>
              </a:spcAft>
              <a:buClr>
                <a:srgbClr val="3A3D4B"/>
              </a:buClr>
              <a:buSzPct val="81081"/>
              <a:buChar char="•"/>
            </a:pPr>
            <a:r>
              <a:rPr lang="en-US"/>
              <a:t>Preschool Learning Environments, Preschool Outcomes (Ages 3-5 in Preschool) and Parent Involvement – Lorenzo Dominguez</a:t>
            </a:r>
            <a:endParaRPr/>
          </a:p>
          <a:p>
            <a:pPr indent="-352167" lvl="0" marL="457200" rtl="0" algn="l">
              <a:lnSpc>
                <a:spcPct val="90000"/>
              </a:lnSpc>
              <a:spcBef>
                <a:spcPts val="1800"/>
              </a:spcBef>
              <a:spcAft>
                <a:spcPts val="0"/>
              </a:spcAft>
              <a:buClr>
                <a:srgbClr val="3A3D4B"/>
              </a:buClr>
              <a:buSzPct val="81081"/>
              <a:buChar char="•"/>
            </a:pPr>
            <a:r>
              <a:rPr lang="en-US"/>
              <a:t>Suspensions/Expulsions – Matthew Tomicek </a:t>
            </a:r>
            <a:endParaRPr/>
          </a:p>
          <a:p>
            <a:pPr indent="-352167" lvl="0" marL="457200" rtl="0" algn="l">
              <a:lnSpc>
                <a:spcPct val="90000"/>
              </a:lnSpc>
              <a:spcBef>
                <a:spcPts val="1800"/>
              </a:spcBef>
              <a:spcAft>
                <a:spcPts val="0"/>
              </a:spcAft>
              <a:buClr>
                <a:srgbClr val="3A3D4B"/>
              </a:buClr>
              <a:buSzPct val="81081"/>
              <a:buChar char="•"/>
            </a:pPr>
            <a:r>
              <a:rPr lang="en-US"/>
              <a:t>Resolution Sessions and Mediations – Miguel Lozano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999067"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Post School Outcomes (Indicator 14A)</a:t>
            </a:r>
            <a:endParaRPr/>
          </a:p>
        </p:txBody>
      </p:sp>
      <p:pic>
        <p:nvPicPr>
          <p:cNvPr id="294" name="Google Shape;294;p30"/>
          <p:cNvPicPr preferRelativeResize="0"/>
          <p:nvPr/>
        </p:nvPicPr>
        <p:blipFill rotWithShape="1">
          <a:blip r:embed="rId3">
            <a:alphaModFix/>
          </a:blip>
          <a:srcRect b="0" l="0" r="0" t="0"/>
          <a:stretch/>
        </p:blipFill>
        <p:spPr>
          <a:xfrm>
            <a:off x="2906666" y="1579302"/>
            <a:ext cx="6243300" cy="4343400"/>
          </a:xfrm>
          <a:prstGeom prst="rect">
            <a:avLst/>
          </a:prstGeom>
          <a:noFill/>
          <a:ln>
            <a:noFill/>
          </a:ln>
        </p:spPr>
      </p:pic>
      <p:sp>
        <p:nvSpPr>
          <p:cNvPr id="295" name="Google Shape;295;p3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96" name="Google Shape;296;p3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297" name="Google Shape;297;p30"/>
          <p:cNvSpPr txBox="1"/>
          <p:nvPr/>
        </p:nvSpPr>
        <p:spPr>
          <a:xfrm>
            <a:off x="1486226" y="5867404"/>
            <a:ext cx="10058400" cy="716280"/>
          </a:xfrm>
          <a:prstGeom prst="rect">
            <a:avLst/>
          </a:prstGeom>
          <a:noFill/>
          <a:ln>
            <a:noFill/>
          </a:ln>
        </p:spPr>
        <p:txBody>
          <a:bodyPr anchorCtr="0" anchor="t" bIns="45700" lIns="91425" spcFirstLastPara="1" rIns="91425" wrap="square" tIns="45700">
            <a:normAutofit/>
          </a:bodyPr>
          <a:lstStyle/>
          <a:p>
            <a:pPr indent="-182880" lvl="0" marL="182880" marR="0" rtl="0" algn="l">
              <a:lnSpc>
                <a:spcPct val="100000"/>
              </a:lnSpc>
              <a:spcBef>
                <a:spcPts val="0"/>
              </a:spcBef>
              <a:spcAft>
                <a:spcPts val="0"/>
              </a:spcAft>
              <a:buClr>
                <a:srgbClr val="717171"/>
              </a:buClr>
              <a:buSzPts val="1800"/>
              <a:buFont typeface="Garamond"/>
              <a:buChar char="◦"/>
            </a:pPr>
            <a:r>
              <a:rPr b="0" i="0" lang="en-US" sz="1800" u="none" cap="none" strike="noStrike">
                <a:solidFill>
                  <a:schemeClr val="dk1"/>
                </a:solidFill>
                <a:latin typeface="Arial"/>
                <a:ea typeface="Arial"/>
                <a:cs typeface="Arial"/>
                <a:sym typeface="Arial"/>
              </a:rPr>
              <a:t>Re-established targets in 2020.</a:t>
            </a:r>
            <a:endParaRPr b="0" i="0" sz="1400" u="none" cap="none" strike="noStrike">
              <a:solidFill>
                <a:srgbClr val="000000"/>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type="title"/>
          </p:nvPr>
        </p:nvSpPr>
        <p:spPr>
          <a:xfrm>
            <a:off x="978023" y="-6"/>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Post School Outcomes (Indicator 14B)</a:t>
            </a:r>
            <a:endParaRPr/>
          </a:p>
        </p:txBody>
      </p:sp>
      <p:pic>
        <p:nvPicPr>
          <p:cNvPr id="303" name="Google Shape;303;p31"/>
          <p:cNvPicPr preferRelativeResize="0"/>
          <p:nvPr/>
        </p:nvPicPr>
        <p:blipFill rotWithShape="1">
          <a:blip r:embed="rId3">
            <a:alphaModFix/>
          </a:blip>
          <a:srcRect b="0" l="0" r="0" t="0"/>
          <a:stretch/>
        </p:blipFill>
        <p:spPr>
          <a:xfrm>
            <a:off x="3080445" y="1633491"/>
            <a:ext cx="5853600" cy="4343400"/>
          </a:xfrm>
          <a:prstGeom prst="rect">
            <a:avLst/>
          </a:prstGeom>
          <a:noFill/>
          <a:ln>
            <a:noFill/>
          </a:ln>
        </p:spPr>
      </p:pic>
      <p:sp>
        <p:nvSpPr>
          <p:cNvPr id="304" name="Google Shape;304;p3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05" name="Google Shape;305;p3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type="title"/>
          </p:nvPr>
        </p:nvSpPr>
        <p:spPr>
          <a:xfrm>
            <a:off x="942513" y="4660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Post School Outcomes (Indicator 14C)</a:t>
            </a:r>
            <a:endParaRPr/>
          </a:p>
        </p:txBody>
      </p:sp>
      <p:pic>
        <p:nvPicPr>
          <p:cNvPr id="311" name="Google Shape;311;p32"/>
          <p:cNvPicPr preferRelativeResize="0"/>
          <p:nvPr/>
        </p:nvPicPr>
        <p:blipFill rotWithShape="1">
          <a:blip r:embed="rId3">
            <a:alphaModFix/>
          </a:blip>
          <a:srcRect b="0" l="0" r="0" t="0"/>
          <a:stretch/>
        </p:blipFill>
        <p:spPr>
          <a:xfrm>
            <a:off x="2920014" y="1555208"/>
            <a:ext cx="5928360" cy="4510548"/>
          </a:xfrm>
          <a:prstGeom prst="rect">
            <a:avLst/>
          </a:prstGeom>
          <a:noFill/>
          <a:ln>
            <a:noFill/>
          </a:ln>
        </p:spPr>
      </p:pic>
      <p:sp>
        <p:nvSpPr>
          <p:cNvPr id="312" name="Google Shape;312;p3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13" name="Google Shape;313;p3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14</a:t>
            </a:r>
            <a:endParaRPr/>
          </a:p>
        </p:txBody>
      </p:sp>
      <p:sp>
        <p:nvSpPr>
          <p:cNvPr id="320" name="Google Shape;320;p33"/>
          <p:cNvSpPr txBox="1"/>
          <p:nvPr>
            <p:ph idx="1" type="body"/>
          </p:nvPr>
        </p:nvSpPr>
        <p:spPr>
          <a:xfrm>
            <a:off x="1295400" y="1828800"/>
            <a:ext cx="9601200" cy="43434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t/>
            </a:r>
            <a:endParaRPr/>
          </a:p>
          <a:p>
            <a:pPr indent="0" lvl="0" marL="0" rtl="0" algn="l">
              <a:spcBef>
                <a:spcPts val="1800"/>
              </a:spcBef>
              <a:spcAft>
                <a:spcPts val="0"/>
              </a:spcAft>
              <a:buNone/>
            </a:pPr>
            <a:r>
              <a:t/>
            </a:r>
            <a:endParaRPr/>
          </a:p>
        </p:txBody>
      </p:sp>
      <p:sp>
        <p:nvSpPr>
          <p:cNvPr id="321" name="Google Shape;321;p33"/>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22" name="Google Shape;322;p33"/>
          <p:cNvGraphicFramePr/>
          <p:nvPr/>
        </p:nvGraphicFramePr>
        <p:xfrm>
          <a:off x="952500" y="2667000"/>
          <a:ext cx="3000000" cy="3000000"/>
        </p:xfrm>
        <a:graphic>
          <a:graphicData uri="http://schemas.openxmlformats.org/drawingml/2006/table">
            <a:tbl>
              <a:tblPr>
                <a:noFill/>
                <a:tableStyleId>{563583CA-AACD-47C0-8334-1EEA24FE2FBC}</a:tableStyleId>
              </a:tblPr>
              <a:tblGrid>
                <a:gridCol w="2057400"/>
                <a:gridCol w="2057400"/>
                <a:gridCol w="2057400"/>
                <a:gridCol w="2074250"/>
                <a:gridCol w="2040550"/>
              </a:tblGrid>
              <a:tr h="381000">
                <a:tc>
                  <a:txBody>
                    <a:bodyPr/>
                    <a:lstStyle/>
                    <a:p>
                      <a:pPr indent="0" lvl="0" marL="0" rtl="0" algn="ctr">
                        <a:lnSpc>
                          <a:spcPct val="115000"/>
                        </a:lnSpc>
                        <a:spcBef>
                          <a:spcPts val="0"/>
                        </a:spcBef>
                        <a:spcAft>
                          <a:spcPts val="0"/>
                        </a:spcAft>
                        <a:buNone/>
                      </a:pPr>
                      <a:r>
                        <a:rPr b="1" lang="en-US" sz="2400"/>
                        <a:t>FFY</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2022</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2023</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2024</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2025</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000"/>
                        <a:t>Target A&gt;=</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61.56%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62.56%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63.06%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65.06%</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000"/>
                        <a:t>Target B&gt;=</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81.00%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82.50%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84.50%</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87.00%</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rPr lang="en-US" sz="2000"/>
                        <a:t>Target C&gt;=</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77.91%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 78.91%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80.41% </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82.41%</a:t>
                      </a:r>
                      <a:endParaRPr sz="20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328" name="Google Shape;328;p34"/>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329" name="Google Shape;329;p3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330" name="Google Shape;330;p34"/>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5"/>
          <p:cNvSpPr txBox="1"/>
          <p:nvPr>
            <p:ph idx="1" type="body"/>
          </p:nvPr>
        </p:nvSpPr>
        <p:spPr>
          <a:xfrm>
            <a:off x="415650" y="2207400"/>
            <a:ext cx="11360700" cy="4453500"/>
          </a:xfrm>
          <a:prstGeom prst="rect">
            <a:avLst/>
          </a:prstGeom>
          <a:noFill/>
          <a:ln>
            <a:noFill/>
          </a:ln>
        </p:spPr>
        <p:txBody>
          <a:bodyPr anchorCtr="0" anchor="t" bIns="45700" lIns="91425" spcFirstLastPara="1" rIns="91425" wrap="square" tIns="45700">
            <a:normAutofit/>
          </a:bodyPr>
          <a:lstStyle/>
          <a:p>
            <a:pPr indent="0" lvl="0" marL="76200" rtl="0" algn="ctr">
              <a:lnSpc>
                <a:spcPct val="90000"/>
              </a:lnSpc>
              <a:spcBef>
                <a:spcPts val="1800"/>
              </a:spcBef>
              <a:spcAft>
                <a:spcPts val="0"/>
              </a:spcAft>
              <a:buSzPts val="2400"/>
              <a:buNone/>
            </a:pPr>
            <a:r>
              <a:t/>
            </a:r>
            <a:endParaRPr sz="4800">
              <a:solidFill>
                <a:schemeClr val="dk2"/>
              </a:solidFill>
            </a:endParaRPr>
          </a:p>
          <a:p>
            <a:pPr indent="0" lvl="0" marL="76200" rtl="0" algn="ctr">
              <a:lnSpc>
                <a:spcPct val="90000"/>
              </a:lnSpc>
              <a:spcBef>
                <a:spcPts val="1800"/>
              </a:spcBef>
              <a:spcAft>
                <a:spcPts val="0"/>
              </a:spcAft>
              <a:buSzPts val="2400"/>
              <a:buNone/>
            </a:pPr>
            <a:r>
              <a:rPr lang="en-US" sz="4800">
                <a:solidFill>
                  <a:schemeClr val="dk2"/>
                </a:solidFill>
              </a:rPr>
              <a:t>SPP/APR Indicators:</a:t>
            </a:r>
            <a:br>
              <a:rPr lang="en-US" sz="4800">
                <a:solidFill>
                  <a:schemeClr val="dk2"/>
                </a:solidFill>
              </a:rPr>
            </a:br>
            <a:r>
              <a:rPr lang="en-US" sz="4800">
                <a:solidFill>
                  <a:schemeClr val="dk2"/>
                </a:solidFill>
              </a:rPr>
              <a:t>3 – Assessment participation and outcomes</a:t>
            </a:r>
            <a:br>
              <a:rPr lang="en-US" sz="4800">
                <a:solidFill>
                  <a:schemeClr val="dk2"/>
                </a:solidFill>
              </a:rPr>
            </a:br>
            <a:r>
              <a:rPr lang="en-US" sz="4800">
                <a:solidFill>
                  <a:schemeClr val="dk2"/>
                </a:solidFill>
              </a:rPr>
              <a:t>5 – Learning environment</a:t>
            </a:r>
            <a:endParaRPr/>
          </a:p>
        </p:txBody>
      </p:sp>
      <p:sp>
        <p:nvSpPr>
          <p:cNvPr id="336" name="Google Shape;336;p3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Learning Space Design: 5 Reasons to Involve Students and Teachers" id="337" name="Google Shape;337;p35"/>
          <p:cNvPicPr preferRelativeResize="0"/>
          <p:nvPr/>
        </p:nvPicPr>
        <p:blipFill rotWithShape="1">
          <a:blip r:embed="rId3">
            <a:alphaModFix/>
          </a:blip>
          <a:srcRect b="0" l="0" r="0" t="0"/>
          <a:stretch/>
        </p:blipFill>
        <p:spPr>
          <a:xfrm>
            <a:off x="1595536" y="284717"/>
            <a:ext cx="3408216" cy="227214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Three Concepts for Creating Better Hybrid Learning Spaces - Steelcase" id="338" name="Google Shape;338;p35"/>
          <p:cNvPicPr preferRelativeResize="0"/>
          <p:nvPr/>
        </p:nvPicPr>
        <p:blipFill rotWithShape="1">
          <a:blip r:embed="rId4">
            <a:alphaModFix/>
          </a:blip>
          <a:srcRect b="0" l="0" r="0" t="0"/>
          <a:stretch/>
        </p:blipFill>
        <p:spPr>
          <a:xfrm>
            <a:off x="6292752" y="488635"/>
            <a:ext cx="3774978" cy="21234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 3 – Assessment Participation and Outcomes</a:t>
            </a:r>
            <a:endParaRPr/>
          </a:p>
        </p:txBody>
      </p:sp>
      <p:sp>
        <p:nvSpPr>
          <p:cNvPr id="344" name="Google Shape;344;p36"/>
          <p:cNvSpPr txBox="1"/>
          <p:nvPr>
            <p:ph idx="1" type="body"/>
          </p:nvPr>
        </p:nvSpPr>
        <p:spPr>
          <a:xfrm>
            <a:off x="1012092" y="1595120"/>
            <a:ext cx="10058400" cy="461649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300"/>
              </a:spcBef>
              <a:spcAft>
                <a:spcPts val="0"/>
              </a:spcAft>
              <a:buSzPts val="1800"/>
              <a:buChar char="•"/>
            </a:pPr>
            <a:r>
              <a:rPr lang="en-US" sz="2000">
                <a:solidFill>
                  <a:srgbClr val="000000"/>
                </a:solidFill>
                <a:latin typeface="Calibri"/>
                <a:ea typeface="Calibri"/>
                <a:cs typeface="Calibri"/>
                <a:sym typeface="Calibri"/>
              </a:rPr>
              <a:t>Participation and performance of children with IEPs on statewide assessments:</a:t>
            </a:r>
            <a:endParaRPr sz="2000">
              <a:latin typeface="Calibri"/>
              <a:ea typeface="Calibri"/>
              <a:cs typeface="Calibri"/>
              <a:sym typeface="Calibri"/>
            </a:endParaRPr>
          </a:p>
          <a:p>
            <a:pPr indent="0" lvl="1" marL="274320" rtl="0" algn="l">
              <a:lnSpc>
                <a:spcPct val="90000"/>
              </a:lnSpc>
              <a:spcBef>
                <a:spcPts val="600"/>
              </a:spcBef>
              <a:spcAft>
                <a:spcPts val="0"/>
              </a:spcAft>
              <a:buSzPts val="1800"/>
              <a:buNone/>
            </a:pPr>
            <a:r>
              <a:rPr b="1" lang="en-US" sz="1800">
                <a:solidFill>
                  <a:schemeClr val="accent2"/>
                </a:solidFill>
                <a:latin typeface="Calibri"/>
                <a:ea typeface="Calibri"/>
                <a:cs typeface="Calibri"/>
                <a:sym typeface="Calibri"/>
              </a:rPr>
              <a:t>A. </a:t>
            </a:r>
            <a:r>
              <a:rPr lang="en-US" sz="1800">
                <a:solidFill>
                  <a:srgbClr val="000000"/>
                </a:solidFill>
                <a:latin typeface="Calibri"/>
                <a:ea typeface="Calibri"/>
                <a:cs typeface="Calibri"/>
                <a:sym typeface="Calibri"/>
              </a:rPr>
              <a:t>Participation rate for children with IEPs.</a:t>
            </a:r>
            <a:endParaRPr sz="1800">
              <a:latin typeface="Calibri"/>
              <a:ea typeface="Calibri"/>
              <a:cs typeface="Calibri"/>
              <a:sym typeface="Calibri"/>
            </a:endParaRPr>
          </a:p>
          <a:p>
            <a:pPr indent="0" lvl="1" marL="274320" rtl="0" algn="l">
              <a:lnSpc>
                <a:spcPct val="90000"/>
              </a:lnSpc>
              <a:spcBef>
                <a:spcPts val="600"/>
              </a:spcBef>
              <a:spcAft>
                <a:spcPts val="0"/>
              </a:spcAft>
              <a:buSzPts val="1800"/>
              <a:buNone/>
            </a:pPr>
            <a:r>
              <a:rPr b="1" lang="en-US" sz="1800">
                <a:solidFill>
                  <a:schemeClr val="accent2"/>
                </a:solidFill>
                <a:latin typeface="Calibri"/>
                <a:ea typeface="Calibri"/>
                <a:cs typeface="Calibri"/>
                <a:sym typeface="Calibri"/>
              </a:rPr>
              <a:t>B. </a:t>
            </a:r>
            <a:r>
              <a:rPr lang="en-US" sz="1800">
                <a:latin typeface="Calibri"/>
                <a:ea typeface="Calibri"/>
                <a:cs typeface="Calibri"/>
                <a:sym typeface="Calibri"/>
              </a:rPr>
              <a:t>Proficiency rate for children with IEPs against grade level academic achievement standards.</a:t>
            </a:r>
            <a:endParaRPr sz="1800"/>
          </a:p>
          <a:p>
            <a:pPr indent="0" lvl="1" marL="274320" rtl="0" algn="l">
              <a:lnSpc>
                <a:spcPct val="90000"/>
              </a:lnSpc>
              <a:spcBef>
                <a:spcPts val="600"/>
              </a:spcBef>
              <a:spcAft>
                <a:spcPts val="0"/>
              </a:spcAft>
              <a:buSzPts val="1800"/>
              <a:buNone/>
            </a:pPr>
            <a:r>
              <a:rPr b="1" lang="en-US" sz="1800">
                <a:solidFill>
                  <a:schemeClr val="accent2"/>
                </a:solidFill>
                <a:latin typeface="Calibri"/>
                <a:ea typeface="Calibri"/>
                <a:cs typeface="Calibri"/>
                <a:sym typeface="Calibri"/>
              </a:rPr>
              <a:t>C. </a:t>
            </a:r>
            <a:r>
              <a:rPr lang="en-US" sz="1800">
                <a:solidFill>
                  <a:srgbClr val="000000"/>
                </a:solidFill>
                <a:latin typeface="Calibri"/>
                <a:ea typeface="Calibri"/>
                <a:cs typeface="Calibri"/>
                <a:sym typeface="Calibri"/>
              </a:rPr>
              <a:t>Proficiency rate for children with IEPs against alternate academic achievement standards.</a:t>
            </a:r>
            <a:endParaRPr sz="1800">
              <a:latin typeface="Calibri"/>
              <a:ea typeface="Calibri"/>
              <a:cs typeface="Calibri"/>
              <a:sym typeface="Calibri"/>
            </a:endParaRPr>
          </a:p>
          <a:p>
            <a:pPr indent="0" lvl="1" marL="274320" rtl="0" algn="l">
              <a:lnSpc>
                <a:spcPct val="90000"/>
              </a:lnSpc>
              <a:spcBef>
                <a:spcPts val="600"/>
              </a:spcBef>
              <a:spcAft>
                <a:spcPts val="0"/>
              </a:spcAft>
              <a:buSzPts val="1800"/>
              <a:buNone/>
            </a:pPr>
            <a:r>
              <a:rPr b="1" lang="en-US" sz="1800">
                <a:solidFill>
                  <a:schemeClr val="accent2"/>
                </a:solidFill>
                <a:latin typeface="Calibri"/>
                <a:ea typeface="Calibri"/>
                <a:cs typeface="Calibri"/>
                <a:sym typeface="Calibri"/>
              </a:rPr>
              <a:t>D. </a:t>
            </a:r>
            <a:r>
              <a:rPr lang="en-US" sz="1800">
                <a:latin typeface="Calibri"/>
                <a:ea typeface="Calibri"/>
                <a:cs typeface="Calibri"/>
                <a:sym typeface="Calibri"/>
              </a:rPr>
              <a:t>Gap in proficiency rates for children with IEPs and all students against grade level academic achievement standards.  </a:t>
            </a:r>
            <a:r>
              <a:rPr lang="en-US" sz="1800">
                <a:solidFill>
                  <a:srgbClr val="000000"/>
                </a:solidFill>
                <a:latin typeface="Calibri"/>
                <a:ea typeface="Calibri"/>
                <a:cs typeface="Calibri"/>
                <a:sym typeface="Calibri"/>
              </a:rPr>
              <a:t>(20 U.S.C. 1416 (a)(3)(A))</a:t>
            </a:r>
            <a:endParaRPr sz="1800"/>
          </a:p>
          <a:p>
            <a:pPr indent="-285750" lvl="0" marL="285750" rtl="0" algn="l">
              <a:lnSpc>
                <a:spcPct val="90000"/>
              </a:lnSpc>
              <a:spcBef>
                <a:spcPts val="1800"/>
              </a:spcBef>
              <a:spcAft>
                <a:spcPts val="0"/>
              </a:spcAft>
              <a:buSzPts val="1800"/>
              <a:buFont typeface="Arial"/>
              <a:buChar char="•"/>
            </a:pPr>
            <a:r>
              <a:rPr lang="en-US" sz="2000">
                <a:solidFill>
                  <a:schemeClr val="dk1"/>
                </a:solidFill>
                <a:latin typeface="Calibri"/>
                <a:ea typeface="Calibri"/>
                <a:cs typeface="Calibri"/>
                <a:sym typeface="Calibri"/>
              </a:rPr>
              <a:t>The State received a waiver from administering statewide assessments in FFY2019 due to the COVID 19 pandemic</a:t>
            </a:r>
            <a:endParaRPr sz="2000"/>
          </a:p>
          <a:p>
            <a:pPr indent="-285750" lvl="0" marL="285750" rtl="0" algn="l">
              <a:lnSpc>
                <a:spcPct val="90000"/>
              </a:lnSpc>
              <a:spcBef>
                <a:spcPts val="1800"/>
              </a:spcBef>
              <a:spcAft>
                <a:spcPts val="0"/>
              </a:spcAft>
              <a:buSzPts val="1800"/>
              <a:buFont typeface="Arial"/>
              <a:buChar char="•"/>
            </a:pPr>
            <a:r>
              <a:rPr lang="en-US" sz="2000">
                <a:solidFill>
                  <a:schemeClr val="dk1"/>
                </a:solidFill>
                <a:latin typeface="Calibri"/>
                <a:ea typeface="Calibri"/>
                <a:cs typeface="Calibri"/>
                <a:sym typeface="Calibri"/>
              </a:rPr>
              <a:t>For FFY2020, the State received a waiver from meeting the 95% participation rate requirement</a:t>
            </a:r>
            <a:endParaRPr sz="2000"/>
          </a:p>
          <a:p>
            <a:pPr indent="0" lvl="1" marL="274320" rtl="0" algn="l">
              <a:lnSpc>
                <a:spcPct val="90000"/>
              </a:lnSpc>
              <a:spcBef>
                <a:spcPts val="300"/>
              </a:spcBef>
              <a:spcAft>
                <a:spcPts val="0"/>
              </a:spcAft>
              <a:buSzPts val="1800"/>
              <a:buNone/>
            </a:pPr>
            <a:r>
              <a:t/>
            </a:r>
            <a:endParaRPr>
              <a:latin typeface="Calibri"/>
              <a:ea typeface="Calibri"/>
              <a:cs typeface="Calibri"/>
              <a:sym typeface="Calibri"/>
            </a:endParaRPr>
          </a:p>
          <a:p>
            <a:pPr indent="-228600" lvl="2" marL="1371600" rtl="0" algn="l">
              <a:lnSpc>
                <a:spcPct val="90000"/>
              </a:lnSpc>
              <a:spcBef>
                <a:spcPts val="1100"/>
              </a:spcBef>
              <a:spcAft>
                <a:spcPts val="0"/>
              </a:spcAft>
              <a:buSzPts val="1800"/>
              <a:buNone/>
            </a:pPr>
            <a:r>
              <a:t/>
            </a:r>
            <a:endParaRPr>
              <a:solidFill>
                <a:srgbClr val="000000"/>
              </a:solidFill>
              <a:latin typeface="Calibri"/>
              <a:ea typeface="Calibri"/>
              <a:cs typeface="Calibri"/>
              <a:sym typeface="Calibri"/>
            </a:endParaRPr>
          </a:p>
          <a:p>
            <a:pPr indent="0" lvl="1" marL="274320" rtl="0" algn="l">
              <a:lnSpc>
                <a:spcPct val="90000"/>
              </a:lnSpc>
              <a:spcBef>
                <a:spcPts val="300"/>
              </a:spcBef>
              <a:spcAft>
                <a:spcPts val="300"/>
              </a:spcAft>
              <a:buSzPts val="1800"/>
              <a:buNone/>
            </a:pPr>
            <a:r>
              <a:t/>
            </a:r>
            <a:endParaRPr>
              <a:latin typeface="Calibri"/>
              <a:ea typeface="Calibri"/>
              <a:cs typeface="Calibri"/>
              <a:sym typeface="Calibri"/>
            </a:endParaRPr>
          </a:p>
        </p:txBody>
      </p:sp>
      <p:sp>
        <p:nvSpPr>
          <p:cNvPr id="345" name="Google Shape;345;p3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46" name="Google Shape;346;p3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descr="Learning Space Design: 5 Reasons to Involve Students and Teachers" id="347" name="Google Shape;347;p36"/>
          <p:cNvPicPr preferRelativeResize="0"/>
          <p:nvPr/>
        </p:nvPicPr>
        <p:blipFill rotWithShape="1">
          <a:blip r:embed="rId3">
            <a:alphaModFix/>
          </a:blip>
          <a:srcRect b="0" l="0" r="0" t="0"/>
          <a:stretch/>
        </p:blipFill>
        <p:spPr>
          <a:xfrm>
            <a:off x="4605947" y="4904495"/>
            <a:ext cx="2617236" cy="174482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7"/>
          <p:cNvSpPr txBox="1"/>
          <p:nvPr>
            <p:ph type="title"/>
          </p:nvPr>
        </p:nvSpPr>
        <p:spPr>
          <a:xfrm>
            <a:off x="1049694" y="65787"/>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Indicator Changes and Additions by OSEP</a:t>
            </a:r>
            <a:endParaRPr/>
          </a:p>
        </p:txBody>
      </p:sp>
      <p:sp>
        <p:nvSpPr>
          <p:cNvPr id="353" name="Google Shape;353;p37"/>
          <p:cNvSpPr/>
          <p:nvPr/>
        </p:nvSpPr>
        <p:spPr>
          <a:xfrm>
            <a:off x="1388705" y="1614233"/>
            <a:ext cx="3396343" cy="448788"/>
          </a:xfrm>
          <a:prstGeom prst="rect">
            <a:avLst/>
          </a:prstGeom>
          <a:solidFill>
            <a:schemeClr val="accent1"/>
          </a:solidFill>
          <a:ln cap="flat" cmpd="sng" w="25400">
            <a:solidFill>
              <a:srgbClr val="1586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2019 and Previous Years</a:t>
            </a:r>
            <a:endParaRPr b="0" i="0" sz="1400" u="none" cap="none" strike="noStrike">
              <a:solidFill>
                <a:srgbClr val="000000"/>
              </a:solidFill>
              <a:latin typeface="Arial"/>
              <a:ea typeface="Arial"/>
              <a:cs typeface="Arial"/>
              <a:sym typeface="Arial"/>
            </a:endParaRPr>
          </a:p>
        </p:txBody>
      </p:sp>
      <p:sp>
        <p:nvSpPr>
          <p:cNvPr id="354" name="Google Shape;354;p37"/>
          <p:cNvSpPr/>
          <p:nvPr/>
        </p:nvSpPr>
        <p:spPr>
          <a:xfrm>
            <a:off x="7355631" y="1648266"/>
            <a:ext cx="3396342" cy="448788"/>
          </a:xfrm>
          <a:prstGeom prst="rect">
            <a:avLst/>
          </a:prstGeom>
          <a:solidFill>
            <a:schemeClr val="accent5"/>
          </a:solidFill>
          <a:ln cap="flat" cmpd="sng" w="25400">
            <a:solidFill>
              <a:srgbClr val="3A83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2020 - Present</a:t>
            </a:r>
            <a:endParaRPr b="0" i="0" sz="1400" u="none" cap="none" strike="noStrike">
              <a:solidFill>
                <a:srgbClr val="000000"/>
              </a:solidFill>
              <a:latin typeface="Arial"/>
              <a:ea typeface="Arial"/>
              <a:cs typeface="Arial"/>
              <a:sym typeface="Arial"/>
            </a:endParaRPr>
          </a:p>
        </p:txBody>
      </p:sp>
      <p:sp>
        <p:nvSpPr>
          <p:cNvPr id="355" name="Google Shape;355;p37"/>
          <p:cNvSpPr/>
          <p:nvPr/>
        </p:nvSpPr>
        <p:spPr>
          <a:xfrm>
            <a:off x="1093233" y="2212708"/>
            <a:ext cx="3990396" cy="646050"/>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No Indicator 3A</a:t>
            </a:r>
            <a:endParaRPr b="0" i="0" sz="1400" u="none" cap="none" strike="noStrike">
              <a:solidFill>
                <a:srgbClr val="000000"/>
              </a:solidFill>
              <a:latin typeface="Arial"/>
              <a:ea typeface="Arial"/>
              <a:cs typeface="Arial"/>
              <a:sym typeface="Arial"/>
            </a:endParaRPr>
          </a:p>
        </p:txBody>
      </p:sp>
      <p:sp>
        <p:nvSpPr>
          <p:cNvPr id="356" name="Google Shape;356;p37"/>
          <p:cNvSpPr/>
          <p:nvPr/>
        </p:nvSpPr>
        <p:spPr>
          <a:xfrm>
            <a:off x="1090128" y="2945703"/>
            <a:ext cx="3993502" cy="681922"/>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Indicator 3B – Participation Rates in Statewide Assessments</a:t>
            </a:r>
            <a:endParaRPr b="0" i="0" sz="1400" u="none" cap="none" strike="noStrike">
              <a:solidFill>
                <a:srgbClr val="000000"/>
              </a:solidFill>
              <a:latin typeface="Arial"/>
              <a:ea typeface="Arial"/>
              <a:cs typeface="Arial"/>
              <a:sym typeface="Arial"/>
            </a:endParaRPr>
          </a:p>
        </p:txBody>
      </p:sp>
      <p:sp>
        <p:nvSpPr>
          <p:cNvPr id="357" name="Google Shape;357;p37"/>
          <p:cNvSpPr/>
          <p:nvPr/>
        </p:nvSpPr>
        <p:spPr>
          <a:xfrm>
            <a:off x="1090128" y="3746948"/>
            <a:ext cx="3993502" cy="681922"/>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Indicator 3C – Outcomes on Reading and Math Statewide Assessments</a:t>
            </a:r>
            <a:endParaRPr b="0" i="0" sz="1400" u="none" cap="none" strike="noStrike">
              <a:solidFill>
                <a:srgbClr val="000000"/>
              </a:solidFill>
              <a:latin typeface="Arial"/>
              <a:ea typeface="Arial"/>
              <a:cs typeface="Arial"/>
              <a:sym typeface="Arial"/>
            </a:endParaRPr>
          </a:p>
        </p:txBody>
      </p:sp>
      <p:sp>
        <p:nvSpPr>
          <p:cNvPr id="358" name="Google Shape;358;p37"/>
          <p:cNvSpPr/>
          <p:nvPr/>
        </p:nvSpPr>
        <p:spPr>
          <a:xfrm>
            <a:off x="1090127" y="4548193"/>
            <a:ext cx="3993501" cy="681922"/>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No Indicator 3D</a:t>
            </a:r>
            <a:endParaRPr b="0" i="0" sz="1400" u="none" cap="none" strike="noStrike">
              <a:solidFill>
                <a:srgbClr val="000000"/>
              </a:solidFill>
              <a:latin typeface="Arial"/>
              <a:ea typeface="Arial"/>
              <a:cs typeface="Arial"/>
              <a:sym typeface="Arial"/>
            </a:endParaRPr>
          </a:p>
        </p:txBody>
      </p:sp>
      <p:sp>
        <p:nvSpPr>
          <p:cNvPr id="359" name="Google Shape;359;p37"/>
          <p:cNvSpPr/>
          <p:nvPr/>
        </p:nvSpPr>
        <p:spPr>
          <a:xfrm>
            <a:off x="7050829" y="2259805"/>
            <a:ext cx="3993502" cy="646051"/>
          </a:xfrm>
          <a:prstGeom prst="rect">
            <a:avLst/>
          </a:prstGeom>
          <a:gradFill>
            <a:gsLst>
              <a:gs pos="0">
                <a:srgbClr val="88DDFF"/>
              </a:gs>
              <a:gs pos="35000">
                <a:srgbClr val="ABE8FF"/>
              </a:gs>
              <a:gs pos="100000">
                <a:srgbClr val="DBF3FF"/>
              </a:gs>
            </a:gsLst>
            <a:lin ang="16200000" scaled="0"/>
          </a:gradFill>
          <a:ln cap="flat" cmpd="sng" w="9525">
            <a:solidFill>
              <a:srgbClr val="4AAFE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Indicator 3A - Participation Rates in Statewide Assessments  </a:t>
            </a:r>
            <a:endParaRPr b="0" i="0" sz="1400" u="none" cap="none" strike="noStrike">
              <a:solidFill>
                <a:srgbClr val="000000"/>
              </a:solidFill>
              <a:latin typeface="Arial"/>
              <a:ea typeface="Arial"/>
              <a:cs typeface="Arial"/>
              <a:sym typeface="Arial"/>
            </a:endParaRPr>
          </a:p>
        </p:txBody>
      </p:sp>
      <p:sp>
        <p:nvSpPr>
          <p:cNvPr id="360" name="Google Shape;360;p37"/>
          <p:cNvSpPr/>
          <p:nvPr/>
        </p:nvSpPr>
        <p:spPr>
          <a:xfrm>
            <a:off x="7074158" y="3028097"/>
            <a:ext cx="3993502" cy="641324"/>
          </a:xfrm>
          <a:prstGeom prst="rect">
            <a:avLst/>
          </a:prstGeom>
          <a:gradFill>
            <a:gsLst>
              <a:gs pos="0">
                <a:srgbClr val="88DDFF"/>
              </a:gs>
              <a:gs pos="35000">
                <a:srgbClr val="ABE8FF"/>
              </a:gs>
              <a:gs pos="100000">
                <a:srgbClr val="DBF3FF"/>
              </a:gs>
            </a:gsLst>
            <a:lin ang="16200000" scaled="0"/>
          </a:gradFill>
          <a:ln cap="flat" cmpd="sng" w="9525">
            <a:solidFill>
              <a:srgbClr val="4AAFE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Indicator 3B – Proficiency Rates on Reading and Math Statewide Assessments </a:t>
            </a:r>
            <a:endParaRPr b="0" i="0" sz="1400" u="none" cap="none" strike="noStrike">
              <a:solidFill>
                <a:srgbClr val="000000"/>
              </a:solidFill>
              <a:latin typeface="Arial"/>
              <a:ea typeface="Arial"/>
              <a:cs typeface="Arial"/>
              <a:sym typeface="Arial"/>
            </a:endParaRPr>
          </a:p>
        </p:txBody>
      </p:sp>
      <p:sp>
        <p:nvSpPr>
          <p:cNvPr id="361" name="Google Shape;361;p37"/>
          <p:cNvSpPr/>
          <p:nvPr/>
        </p:nvSpPr>
        <p:spPr>
          <a:xfrm>
            <a:off x="7074158" y="3786055"/>
            <a:ext cx="3993502" cy="681922"/>
          </a:xfrm>
          <a:prstGeom prst="rect">
            <a:avLst/>
          </a:prstGeom>
          <a:gradFill>
            <a:gsLst>
              <a:gs pos="0">
                <a:srgbClr val="88DDFF"/>
              </a:gs>
              <a:gs pos="35000">
                <a:srgbClr val="ABE8FF"/>
              </a:gs>
              <a:gs pos="100000">
                <a:srgbClr val="DBF3FF"/>
              </a:gs>
            </a:gsLst>
            <a:lin ang="16200000" scaled="0"/>
          </a:gradFill>
          <a:ln cap="flat" cmpd="sng" w="9525">
            <a:solidFill>
              <a:srgbClr val="4AAFE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Indicator 3C – Proficiency Rates on Reading and Math Alternate Assessments</a:t>
            </a:r>
            <a:endParaRPr b="0" i="0" sz="1400" u="none" cap="none" strike="noStrike">
              <a:solidFill>
                <a:srgbClr val="000000"/>
              </a:solidFill>
              <a:latin typeface="Arial"/>
              <a:ea typeface="Arial"/>
              <a:cs typeface="Arial"/>
              <a:sym typeface="Arial"/>
            </a:endParaRPr>
          </a:p>
        </p:txBody>
      </p:sp>
      <p:sp>
        <p:nvSpPr>
          <p:cNvPr id="362" name="Google Shape;362;p37"/>
          <p:cNvSpPr/>
          <p:nvPr/>
        </p:nvSpPr>
        <p:spPr>
          <a:xfrm>
            <a:off x="7074158" y="4563004"/>
            <a:ext cx="3993502" cy="681922"/>
          </a:xfrm>
          <a:prstGeom prst="rect">
            <a:avLst/>
          </a:prstGeom>
          <a:gradFill>
            <a:gsLst>
              <a:gs pos="0">
                <a:srgbClr val="88DDFF"/>
              </a:gs>
              <a:gs pos="35000">
                <a:srgbClr val="ABE8FF"/>
              </a:gs>
              <a:gs pos="100000">
                <a:srgbClr val="DBF3FF"/>
              </a:gs>
            </a:gsLst>
            <a:lin ang="16200000" scaled="0"/>
          </a:gradFill>
          <a:ln cap="flat" cmpd="sng" w="9525">
            <a:solidFill>
              <a:srgbClr val="4AAFE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Indicator 3D – Gap in Proficiency Rates between Students with IEPs and All Students</a:t>
            </a:r>
            <a:endParaRPr b="0" i="0" sz="1400" u="none" cap="none" strike="noStrike">
              <a:solidFill>
                <a:srgbClr val="000000"/>
              </a:solidFill>
              <a:latin typeface="Arial"/>
              <a:ea typeface="Arial"/>
              <a:cs typeface="Arial"/>
              <a:sym typeface="Arial"/>
            </a:endParaRPr>
          </a:p>
        </p:txBody>
      </p:sp>
      <p:cxnSp>
        <p:nvCxnSpPr>
          <p:cNvPr id="363" name="Google Shape;363;p37"/>
          <p:cNvCxnSpPr>
            <a:stCxn id="356" idx="3"/>
          </p:cNvCxnSpPr>
          <p:nvPr/>
        </p:nvCxnSpPr>
        <p:spPr>
          <a:xfrm flipH="1" rot="10800000">
            <a:off x="5083630" y="2544464"/>
            <a:ext cx="1938300" cy="742200"/>
          </a:xfrm>
          <a:prstGeom prst="straightConnector1">
            <a:avLst/>
          </a:prstGeom>
          <a:noFill/>
          <a:ln cap="flat" cmpd="sng" w="9525">
            <a:solidFill>
              <a:srgbClr val="BE5534"/>
            </a:solidFill>
            <a:prstDash val="solid"/>
            <a:round/>
            <a:headEnd len="sm" w="sm" type="none"/>
            <a:tailEnd len="med" w="med" type="triangle"/>
          </a:ln>
        </p:spPr>
      </p:cxnSp>
      <p:cxnSp>
        <p:nvCxnSpPr>
          <p:cNvPr id="364" name="Google Shape;364;p37"/>
          <p:cNvCxnSpPr>
            <a:stCxn id="357" idx="3"/>
            <a:endCxn id="360" idx="1"/>
          </p:cNvCxnSpPr>
          <p:nvPr/>
        </p:nvCxnSpPr>
        <p:spPr>
          <a:xfrm flipH="1" rot="10800000">
            <a:off x="5083630" y="3348709"/>
            <a:ext cx="1990500" cy="739200"/>
          </a:xfrm>
          <a:prstGeom prst="straightConnector1">
            <a:avLst/>
          </a:prstGeom>
          <a:noFill/>
          <a:ln cap="flat" cmpd="sng" w="9525">
            <a:solidFill>
              <a:srgbClr val="EEBE12"/>
            </a:solidFill>
            <a:prstDash val="solid"/>
            <a:round/>
            <a:headEnd len="sm" w="sm" type="none"/>
            <a:tailEnd len="med" w="med" type="triangle"/>
          </a:ln>
        </p:spPr>
      </p:cxnSp>
      <p:sp>
        <p:nvSpPr>
          <p:cNvPr id="365" name="Google Shape;365;p37"/>
          <p:cNvSpPr/>
          <p:nvPr/>
        </p:nvSpPr>
        <p:spPr>
          <a:xfrm>
            <a:off x="6113107" y="3692673"/>
            <a:ext cx="961051" cy="736197"/>
          </a:xfrm>
          <a:prstGeom prst="star10">
            <a:avLst>
              <a:gd fmla="val 42533" name="adj"/>
              <a:gd fmla="val 105146" name="hf"/>
            </a:avLst>
          </a:prstGeom>
          <a:gradFill>
            <a:gsLst>
              <a:gs pos="0">
                <a:srgbClr val="D44F25"/>
              </a:gs>
              <a:gs pos="100000">
                <a:srgbClr val="FFA08E"/>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NEW</a:t>
            </a:r>
            <a:endParaRPr b="0" i="0" sz="1400" u="none" cap="none" strike="noStrike">
              <a:solidFill>
                <a:srgbClr val="000000"/>
              </a:solidFill>
              <a:latin typeface="Arial"/>
              <a:ea typeface="Arial"/>
              <a:cs typeface="Arial"/>
              <a:sym typeface="Arial"/>
            </a:endParaRPr>
          </a:p>
        </p:txBody>
      </p:sp>
      <p:sp>
        <p:nvSpPr>
          <p:cNvPr id="366" name="Google Shape;366;p37"/>
          <p:cNvSpPr/>
          <p:nvPr/>
        </p:nvSpPr>
        <p:spPr>
          <a:xfrm>
            <a:off x="6113107" y="4508525"/>
            <a:ext cx="961051" cy="736197"/>
          </a:xfrm>
          <a:prstGeom prst="star10">
            <a:avLst>
              <a:gd fmla="val 42533" name="adj"/>
              <a:gd fmla="val 105146" name="hf"/>
            </a:avLst>
          </a:prstGeom>
          <a:solidFill>
            <a:schemeClr val="accent6"/>
          </a:solidFill>
          <a:ln cap="flat" cmpd="sng" w="25400">
            <a:solidFill>
              <a:srgbClr val="8C41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NEW</a:t>
            </a:r>
            <a:endParaRPr b="0" i="0" sz="1400" u="none" cap="none" strike="noStrike">
              <a:solidFill>
                <a:srgbClr val="000000"/>
              </a:solidFill>
              <a:latin typeface="Arial"/>
              <a:ea typeface="Arial"/>
              <a:cs typeface="Arial"/>
              <a:sym typeface="Arial"/>
            </a:endParaRPr>
          </a:p>
        </p:txBody>
      </p:sp>
      <p:sp>
        <p:nvSpPr>
          <p:cNvPr id="367" name="Google Shape;367;p37"/>
          <p:cNvSpPr/>
          <p:nvPr/>
        </p:nvSpPr>
        <p:spPr>
          <a:xfrm>
            <a:off x="1090127" y="5339749"/>
            <a:ext cx="3993501" cy="681922"/>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All Grades Calculated in One Rate.</a:t>
            </a:r>
            <a:endParaRPr b="0" i="0" sz="1400" u="none" cap="none" strike="noStrike">
              <a:solidFill>
                <a:srgbClr val="000000"/>
              </a:solidFill>
              <a:latin typeface="Arial"/>
              <a:ea typeface="Arial"/>
              <a:cs typeface="Arial"/>
              <a:sym typeface="Arial"/>
            </a:endParaRPr>
          </a:p>
        </p:txBody>
      </p:sp>
      <p:sp>
        <p:nvSpPr>
          <p:cNvPr id="368" name="Google Shape;368;p37"/>
          <p:cNvSpPr/>
          <p:nvPr/>
        </p:nvSpPr>
        <p:spPr>
          <a:xfrm>
            <a:off x="7074158" y="5339749"/>
            <a:ext cx="3993502" cy="681922"/>
          </a:xfrm>
          <a:prstGeom prst="rect">
            <a:avLst/>
          </a:prstGeom>
          <a:gradFill>
            <a:gsLst>
              <a:gs pos="0">
                <a:srgbClr val="88DDFF"/>
              </a:gs>
              <a:gs pos="35000">
                <a:srgbClr val="ABE8FF"/>
              </a:gs>
              <a:gs pos="100000">
                <a:srgbClr val="DBF3FF"/>
              </a:gs>
            </a:gsLst>
            <a:lin ang="16200000" scaled="0"/>
          </a:gradFill>
          <a:ln cap="flat" cmpd="sng" w="9525">
            <a:solidFill>
              <a:srgbClr val="4AAFE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Grades Separated By Grades 4, 8 and High School for each Indicator</a:t>
            </a:r>
            <a:endParaRPr b="0" i="0" sz="1400" u="none" cap="none" strike="noStrike">
              <a:solidFill>
                <a:srgbClr val="000000"/>
              </a:solidFill>
              <a:latin typeface="Arial"/>
              <a:ea typeface="Arial"/>
              <a:cs typeface="Arial"/>
              <a:sym typeface="Arial"/>
            </a:endParaRPr>
          </a:p>
        </p:txBody>
      </p:sp>
      <p:sp>
        <p:nvSpPr>
          <p:cNvPr id="369" name="Google Shape;369;p37"/>
          <p:cNvSpPr/>
          <p:nvPr/>
        </p:nvSpPr>
        <p:spPr>
          <a:xfrm>
            <a:off x="6130209" y="5312611"/>
            <a:ext cx="961051" cy="736197"/>
          </a:xfrm>
          <a:prstGeom prst="star10">
            <a:avLst>
              <a:gd fmla="val 42533" name="adj"/>
              <a:gd fmla="val 105146" name="hf"/>
            </a:avLst>
          </a:prstGeom>
          <a:solidFill>
            <a:schemeClr val="accent6"/>
          </a:solidFill>
          <a:ln cap="flat" cmpd="sng" w="25400">
            <a:solidFill>
              <a:srgbClr val="8C41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NEW</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type="title"/>
          </p:nvPr>
        </p:nvSpPr>
        <p:spPr>
          <a:xfrm>
            <a:off x="800100" y="-9525"/>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Statewide Assessment Participation (Indicator 3A)</a:t>
            </a:r>
            <a:endParaRPr/>
          </a:p>
        </p:txBody>
      </p:sp>
      <p:sp>
        <p:nvSpPr>
          <p:cNvPr id="375" name="Google Shape;375;p38"/>
          <p:cNvSpPr txBox="1"/>
          <p:nvPr>
            <p:ph idx="1" type="body"/>
          </p:nvPr>
        </p:nvSpPr>
        <p:spPr>
          <a:xfrm>
            <a:off x="800100" y="1696837"/>
            <a:ext cx="6115050" cy="4343400"/>
          </a:xfrm>
          <a:prstGeom prst="rect">
            <a:avLst/>
          </a:prstGeom>
          <a:noFill/>
          <a:ln>
            <a:noFill/>
          </a:ln>
        </p:spPr>
        <p:txBody>
          <a:bodyPr anchorCtr="0" anchor="t" bIns="45700" lIns="91425" spcFirstLastPara="1" rIns="91425" wrap="square" tIns="45700">
            <a:normAutofit/>
          </a:bodyPr>
          <a:lstStyle/>
          <a:p>
            <a:pPr indent="-285750" lvl="0" marL="468630" marR="260984" rtl="0" algn="l">
              <a:lnSpc>
                <a:spcPct val="90000"/>
              </a:lnSpc>
              <a:spcBef>
                <a:spcPts val="595"/>
              </a:spcBef>
              <a:spcAft>
                <a:spcPts val="0"/>
              </a:spcAft>
              <a:buSzPts val="1800"/>
              <a:buFont typeface="Arial"/>
              <a:buAutoNum type="alphaUcPeriod"/>
            </a:pPr>
            <a:r>
              <a:rPr lang="en-US" sz="2600">
                <a:solidFill>
                  <a:schemeClr val="dk1"/>
                </a:solidFill>
                <a:latin typeface="Calibri"/>
                <a:ea typeface="Calibri"/>
                <a:cs typeface="Calibri"/>
                <a:sym typeface="Calibri"/>
              </a:rPr>
              <a:t>Participation rate for children with IEPs.</a:t>
            </a:r>
            <a:endParaRPr/>
          </a:p>
          <a:p>
            <a:pPr indent="-342900" lvl="1" marL="800100" marR="260984" rtl="0" algn="l">
              <a:lnSpc>
                <a:spcPct val="90000"/>
              </a:lnSpc>
              <a:spcBef>
                <a:spcPts val="595"/>
              </a:spcBef>
              <a:spcAft>
                <a:spcPts val="0"/>
              </a:spcAft>
              <a:buSzPts val="1800"/>
              <a:buChar char="•"/>
            </a:pPr>
            <a:r>
              <a:rPr lang="en-US" sz="2400">
                <a:solidFill>
                  <a:schemeClr val="dk1"/>
                </a:solidFill>
                <a:latin typeface="Calibri"/>
                <a:ea typeface="Calibri"/>
                <a:cs typeface="Calibri"/>
                <a:sym typeface="Calibri"/>
              </a:rPr>
              <a:t>Reading and Math statewide assessments</a:t>
            </a:r>
            <a:endParaRPr sz="2200">
              <a:solidFill>
                <a:schemeClr val="dk1"/>
              </a:solidFill>
              <a:latin typeface="Calibri"/>
              <a:ea typeface="Calibri"/>
              <a:cs typeface="Calibri"/>
              <a:sym typeface="Calibri"/>
            </a:endParaRPr>
          </a:p>
          <a:p>
            <a:pPr indent="-342900" lvl="1" marL="800100" marR="260984" rtl="0" algn="l">
              <a:lnSpc>
                <a:spcPct val="90000"/>
              </a:lnSpc>
              <a:spcBef>
                <a:spcPts val="595"/>
              </a:spcBef>
              <a:spcAft>
                <a:spcPts val="0"/>
              </a:spcAft>
              <a:buSzPts val="1800"/>
              <a:buChar char="•"/>
            </a:pPr>
            <a:r>
              <a:rPr lang="en-US" sz="2200">
                <a:solidFill>
                  <a:schemeClr val="dk1"/>
                </a:solidFill>
                <a:latin typeface="Calibri"/>
                <a:ea typeface="Calibri"/>
                <a:cs typeface="Calibri"/>
                <a:sym typeface="Calibri"/>
              </a:rPr>
              <a:t>OSEP Changes</a:t>
            </a:r>
            <a:endParaRPr/>
          </a:p>
          <a:p>
            <a:pPr indent="-342900" lvl="2" marL="1074420" marR="260984" rtl="0" algn="l">
              <a:lnSpc>
                <a:spcPct val="90000"/>
              </a:lnSpc>
              <a:spcBef>
                <a:spcPts val="595"/>
              </a:spcBef>
              <a:spcAft>
                <a:spcPts val="0"/>
              </a:spcAft>
              <a:buSzPts val="1800"/>
              <a:buChar char="✔"/>
            </a:pPr>
            <a:r>
              <a:rPr lang="en-US" sz="2000">
                <a:solidFill>
                  <a:schemeClr val="dk1"/>
                </a:solidFill>
                <a:latin typeface="Calibri"/>
                <a:ea typeface="Calibri"/>
                <a:cs typeface="Calibri"/>
                <a:sym typeface="Calibri"/>
              </a:rPr>
              <a:t>OSEP requires data be separated by grades 4, 8 and High School</a:t>
            </a:r>
            <a:endParaRPr/>
          </a:p>
          <a:p>
            <a:pPr indent="-285750" lvl="3" marL="1291590" marR="260984" rtl="0" algn="l">
              <a:lnSpc>
                <a:spcPct val="90000"/>
              </a:lnSpc>
              <a:spcBef>
                <a:spcPts val="595"/>
              </a:spcBef>
              <a:spcAft>
                <a:spcPts val="0"/>
              </a:spcAft>
              <a:buSzPts val="1800"/>
              <a:buChar char="•"/>
            </a:pPr>
            <a:r>
              <a:rPr lang="en-US" sz="1800">
                <a:solidFill>
                  <a:schemeClr val="dk1"/>
                </a:solidFill>
                <a:latin typeface="Calibri"/>
                <a:ea typeface="Calibri"/>
                <a:cs typeface="Calibri"/>
                <a:sym typeface="Calibri"/>
              </a:rPr>
              <a:t>In New Mexico, High School is grade 11 only as approved in the State ESSA plan</a:t>
            </a:r>
            <a:endParaRPr/>
          </a:p>
          <a:p>
            <a:pPr indent="-285750" lvl="4" marL="1520190" marR="260984" rtl="0" algn="l">
              <a:lnSpc>
                <a:spcPct val="90000"/>
              </a:lnSpc>
              <a:spcBef>
                <a:spcPts val="595"/>
              </a:spcBef>
              <a:spcAft>
                <a:spcPts val="0"/>
              </a:spcAft>
              <a:buSzPts val="1800"/>
              <a:buChar char="•"/>
            </a:pPr>
            <a:r>
              <a:rPr lang="en-US" sz="1800">
                <a:solidFill>
                  <a:schemeClr val="dk1"/>
                </a:solidFill>
                <a:latin typeface="Calibri"/>
                <a:ea typeface="Calibri"/>
                <a:cs typeface="Calibri"/>
                <a:sym typeface="Calibri"/>
              </a:rPr>
              <a:t>High School = Grade 11</a:t>
            </a:r>
            <a:endParaRPr/>
          </a:p>
          <a:p>
            <a:pPr indent="0" lvl="1" marL="320040" rtl="0" algn="l">
              <a:lnSpc>
                <a:spcPct val="90000"/>
              </a:lnSpc>
              <a:spcBef>
                <a:spcPts val="1000"/>
              </a:spcBef>
              <a:spcAft>
                <a:spcPts val="0"/>
              </a:spcAft>
              <a:buSzPts val="1800"/>
              <a:buNone/>
            </a:pPr>
            <a:r>
              <a:t/>
            </a:r>
            <a:endParaRPr>
              <a:solidFill>
                <a:schemeClr val="dk1"/>
              </a:solidFill>
              <a:latin typeface="Calibri"/>
              <a:ea typeface="Calibri"/>
              <a:cs typeface="Calibri"/>
              <a:sym typeface="Calibri"/>
            </a:endParaRPr>
          </a:p>
          <a:p>
            <a:pPr indent="-228600" lvl="0" marL="457200" rtl="0" algn="l">
              <a:lnSpc>
                <a:spcPct val="90000"/>
              </a:lnSpc>
              <a:spcBef>
                <a:spcPts val="1800"/>
              </a:spcBef>
              <a:spcAft>
                <a:spcPts val="0"/>
              </a:spcAft>
              <a:buClr>
                <a:srgbClr val="3A3D4B"/>
              </a:buClr>
              <a:buSzPts val="1800"/>
              <a:buNone/>
            </a:pPr>
            <a:r>
              <a:t/>
            </a:r>
            <a:endParaRPr>
              <a:latin typeface="Calibri"/>
              <a:ea typeface="Calibri"/>
              <a:cs typeface="Calibri"/>
              <a:sym typeface="Calibri"/>
            </a:endParaRPr>
          </a:p>
          <a:p>
            <a:pPr indent="-228600" lvl="0" marL="457200" rtl="0" algn="l">
              <a:lnSpc>
                <a:spcPct val="90000"/>
              </a:lnSpc>
              <a:spcBef>
                <a:spcPts val="1800"/>
              </a:spcBef>
              <a:spcAft>
                <a:spcPts val="0"/>
              </a:spcAft>
              <a:buClr>
                <a:srgbClr val="3A3D4B"/>
              </a:buClr>
              <a:buSzPts val="1800"/>
              <a:buNone/>
            </a:pPr>
            <a:r>
              <a:t/>
            </a:r>
            <a:endParaRPr>
              <a:latin typeface="Calibri"/>
              <a:ea typeface="Calibri"/>
              <a:cs typeface="Calibri"/>
              <a:sym typeface="Calibri"/>
            </a:endParaRPr>
          </a:p>
        </p:txBody>
      </p:sp>
      <p:sp>
        <p:nvSpPr>
          <p:cNvPr id="376" name="Google Shape;376;p3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77" name="Google Shape;377;p3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378" name="Google Shape;378;p38"/>
          <p:cNvSpPr txBox="1"/>
          <p:nvPr/>
        </p:nvSpPr>
        <p:spPr>
          <a:xfrm>
            <a:off x="7067550" y="1828800"/>
            <a:ext cx="4629150" cy="4343400"/>
          </a:xfrm>
          <a:prstGeom prst="rect">
            <a:avLst/>
          </a:prstGeom>
          <a:solidFill>
            <a:srgbClr val="D9D9D9"/>
          </a:solidFill>
          <a:ln cap="flat" cmpd="sng" w="9525">
            <a:solidFill>
              <a:srgbClr val="BE5534"/>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i="0" lang="en-US" sz="2800" u="none" cap="none" strike="noStrike">
                <a:solidFill>
                  <a:schemeClr val="dk1"/>
                </a:solidFill>
                <a:latin typeface="Calibri"/>
                <a:ea typeface="Calibri"/>
                <a:cs typeface="Calibri"/>
                <a:sym typeface="Calibri"/>
              </a:rPr>
              <a:t>3A Formula:</a:t>
            </a:r>
            <a:endParaRPr b="1" i="0" sz="11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2400"/>
              <a:buFont typeface="Arial"/>
              <a:buNone/>
            </a:pPr>
            <a:r>
              <a:rPr b="0" i="0" lang="en-US" sz="2400" u="none" cap="none" strike="noStrike">
                <a:solidFill>
                  <a:srgbClr val="1091E0"/>
                </a:solidFill>
                <a:latin typeface="Calibri"/>
                <a:ea typeface="Calibri"/>
                <a:cs typeface="Calibri"/>
                <a:sym typeface="Calibri"/>
              </a:rPr>
              <a:t># of children with IEPs participating in an assessment</a:t>
            </a:r>
            <a:endParaRPr b="0" i="0" sz="2400" u="none" cap="none" strike="noStrike">
              <a:solidFill>
                <a:srgbClr val="3A3D4B"/>
              </a:solidFill>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2400"/>
              <a:buFont typeface="Arial"/>
              <a:buNone/>
            </a:pPr>
            <a:r>
              <a:rPr b="0" i="0" lang="en-US" sz="2400" u="none" cap="none" strike="noStrike">
                <a:solidFill>
                  <a:srgbClr val="1091E0"/>
                </a:solidFill>
                <a:latin typeface="Calibri"/>
                <a:ea typeface="Calibri"/>
                <a:cs typeface="Calibri"/>
                <a:sym typeface="Calibri"/>
              </a:rPr>
              <a:t>total # of children with IEPs enrolled during the testing window</a:t>
            </a:r>
            <a:endParaRPr b="0" i="0" sz="1400" u="none" cap="none" strike="noStrike">
              <a:solidFill>
                <a:srgbClr val="000000"/>
              </a:solidFill>
              <a:latin typeface="Arial"/>
              <a:ea typeface="Arial"/>
              <a:cs typeface="Arial"/>
              <a:sym typeface="Arial"/>
            </a:endParaRPr>
          </a:p>
          <a:p>
            <a:pPr indent="-71120" lvl="0" marL="274320" marR="0" rtl="0" algn="l">
              <a:lnSpc>
                <a:spcPct val="90000"/>
              </a:lnSpc>
              <a:spcBef>
                <a:spcPts val="180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cxnSp>
        <p:nvCxnSpPr>
          <p:cNvPr id="379" name="Google Shape;379;p38"/>
          <p:cNvCxnSpPr/>
          <p:nvPr/>
        </p:nvCxnSpPr>
        <p:spPr>
          <a:xfrm>
            <a:off x="7162606" y="3250747"/>
            <a:ext cx="405765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title"/>
          </p:nvPr>
        </p:nvSpPr>
        <p:spPr>
          <a:xfrm>
            <a:off x="969146"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Participation Rate </a:t>
            </a:r>
            <a:br>
              <a:rPr lang="en-US"/>
            </a:br>
            <a:r>
              <a:rPr lang="en-US"/>
              <a:t>(Indicator 3A)</a:t>
            </a:r>
            <a:endParaRPr/>
          </a:p>
        </p:txBody>
      </p:sp>
      <p:pic>
        <p:nvPicPr>
          <p:cNvPr id="385" name="Google Shape;385;p39"/>
          <p:cNvPicPr preferRelativeResize="0"/>
          <p:nvPr/>
        </p:nvPicPr>
        <p:blipFill rotWithShape="1">
          <a:blip r:embed="rId3">
            <a:alphaModFix/>
          </a:blip>
          <a:srcRect b="0" l="0" r="0" t="0"/>
          <a:stretch/>
        </p:blipFill>
        <p:spPr>
          <a:xfrm>
            <a:off x="3358638" y="1579158"/>
            <a:ext cx="6044738" cy="4343400"/>
          </a:xfrm>
          <a:prstGeom prst="rect">
            <a:avLst/>
          </a:prstGeom>
          <a:noFill/>
          <a:ln>
            <a:noFill/>
          </a:ln>
        </p:spPr>
      </p:pic>
      <p:sp>
        <p:nvSpPr>
          <p:cNvPr id="386" name="Google Shape;386;p3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87" name="Google Shape;387;p3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Sign in Sheet</a:t>
            </a:r>
            <a:endParaRPr/>
          </a:p>
        </p:txBody>
      </p:sp>
      <p:sp>
        <p:nvSpPr>
          <p:cNvPr id="109" name="Google Shape;109;p13"/>
          <p:cNvSpPr txBox="1"/>
          <p:nvPr>
            <p:ph idx="1" type="body"/>
          </p:nvPr>
        </p:nvSpPr>
        <p:spPr>
          <a:xfrm>
            <a:off x="1295400" y="1828800"/>
            <a:ext cx="6619800" cy="4391400"/>
          </a:xfrm>
          <a:prstGeom prst="rect">
            <a:avLst/>
          </a:prstGeom>
        </p:spPr>
        <p:txBody>
          <a:bodyPr anchorCtr="0" anchor="t" bIns="45700" lIns="91425" spcFirstLastPara="1" rIns="91425" wrap="square" tIns="45700">
            <a:normAutofit/>
          </a:bodyPr>
          <a:lstStyle/>
          <a:p>
            <a:pPr indent="0" lvl="0" marL="0" rtl="0" algn="l">
              <a:spcBef>
                <a:spcPts val="1800"/>
              </a:spcBef>
              <a:spcAft>
                <a:spcPts val="0"/>
              </a:spcAft>
              <a:buNone/>
            </a:pPr>
            <a:r>
              <a:rPr lang="en-US"/>
              <a:t>Please take a moment to sign in. </a:t>
            </a:r>
            <a:endParaRPr/>
          </a:p>
          <a:p>
            <a:pPr indent="0" lvl="0" marL="0" rtl="0" algn="l">
              <a:spcBef>
                <a:spcPts val="1800"/>
              </a:spcBef>
              <a:spcAft>
                <a:spcPts val="0"/>
              </a:spcAft>
              <a:buNone/>
            </a:pPr>
            <a:r>
              <a:t/>
            </a:r>
            <a:endParaRPr/>
          </a:p>
          <a:p>
            <a:pPr indent="0" lvl="0" marL="0" rtl="0" algn="l">
              <a:spcBef>
                <a:spcPts val="1800"/>
              </a:spcBef>
              <a:spcAft>
                <a:spcPts val="0"/>
              </a:spcAft>
              <a:buNone/>
            </a:pPr>
            <a:r>
              <a:rPr lang="en-US"/>
              <a:t>If you are joining us </a:t>
            </a:r>
            <a:r>
              <a:rPr b="1" lang="en-US"/>
              <a:t>virtually</a:t>
            </a:r>
            <a:r>
              <a:rPr lang="en-US"/>
              <a:t>, scan the </a:t>
            </a:r>
            <a:r>
              <a:rPr b="1" lang="en-US"/>
              <a:t>QR code</a:t>
            </a:r>
            <a:r>
              <a:rPr lang="en-US"/>
              <a:t>. </a:t>
            </a:r>
            <a:endParaRPr/>
          </a:p>
          <a:p>
            <a:pPr indent="0" lvl="0" marL="0" rtl="0" algn="l">
              <a:spcBef>
                <a:spcPts val="1800"/>
              </a:spcBef>
              <a:spcAft>
                <a:spcPts val="0"/>
              </a:spcAft>
              <a:buNone/>
            </a:pPr>
            <a:r>
              <a:t/>
            </a:r>
            <a:endParaRPr/>
          </a:p>
          <a:p>
            <a:pPr indent="0" lvl="0" marL="0" rtl="0" algn="l">
              <a:spcBef>
                <a:spcPts val="1800"/>
              </a:spcBef>
              <a:spcAft>
                <a:spcPts val="0"/>
              </a:spcAft>
              <a:buNone/>
            </a:pPr>
            <a:r>
              <a:rPr lang="en-US"/>
              <a:t>If you are joining us </a:t>
            </a:r>
            <a:r>
              <a:rPr b="1" lang="en-US"/>
              <a:t>in person</a:t>
            </a:r>
            <a:r>
              <a:rPr lang="en-US"/>
              <a:t>, sign the </a:t>
            </a:r>
            <a:r>
              <a:rPr lang="en-US"/>
              <a:t>physical</a:t>
            </a:r>
            <a:r>
              <a:rPr lang="en-US"/>
              <a:t> sign-in sheet. </a:t>
            </a:r>
            <a:endParaRPr/>
          </a:p>
        </p:txBody>
      </p:sp>
      <p:sp>
        <p:nvSpPr>
          <p:cNvPr id="110" name="Google Shape;110;p13"/>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1" name="Google Shape;111;p13"/>
          <p:cNvPicPr preferRelativeResize="0"/>
          <p:nvPr/>
        </p:nvPicPr>
        <p:blipFill>
          <a:blip r:embed="rId3">
            <a:alphaModFix/>
          </a:blip>
          <a:stretch>
            <a:fillRect/>
          </a:stretch>
        </p:blipFill>
        <p:spPr>
          <a:xfrm>
            <a:off x="7857000" y="2065784"/>
            <a:ext cx="3972001" cy="39174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0"/>
          <p:cNvSpPr txBox="1"/>
          <p:nvPr>
            <p:ph type="title"/>
          </p:nvPr>
        </p:nvSpPr>
        <p:spPr>
          <a:xfrm>
            <a:off x="969146"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Participation Rate </a:t>
            </a:r>
            <a:br>
              <a:rPr lang="en-US"/>
            </a:br>
            <a:r>
              <a:rPr lang="en-US"/>
              <a:t>(Indicator 3A)</a:t>
            </a:r>
            <a:endParaRPr/>
          </a:p>
        </p:txBody>
      </p:sp>
      <p:sp>
        <p:nvSpPr>
          <p:cNvPr id="393" name="Google Shape;393;p4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394" name="Google Shape;394;p4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395" name="Google Shape;395;p40"/>
          <p:cNvSpPr txBox="1"/>
          <p:nvPr>
            <p:ph idx="1" type="body"/>
          </p:nvPr>
        </p:nvSpPr>
        <p:spPr>
          <a:xfrm>
            <a:off x="1066800" y="1464816"/>
            <a:ext cx="10058400" cy="4563122"/>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a:t>Reading Assessment Participation Rates for Students with Disabilities</a:t>
            </a:r>
            <a:endParaRPr/>
          </a:p>
          <a:p>
            <a:pPr indent="-228600" lvl="0" marL="457200" rtl="0" algn="l">
              <a:lnSpc>
                <a:spcPct val="90000"/>
              </a:lnSpc>
              <a:spcBef>
                <a:spcPts val="1800"/>
              </a:spcBef>
              <a:spcAft>
                <a:spcPts val="0"/>
              </a:spcAft>
              <a:buClr>
                <a:srgbClr val="3A3D4B"/>
              </a:buClr>
              <a:buSzPts val="1800"/>
              <a:buNone/>
            </a:pPr>
            <a:r>
              <a:t/>
            </a:r>
            <a:endParaRPr/>
          </a:p>
          <a:p>
            <a:pPr indent="0" lvl="0" marL="114300" rtl="0" algn="l">
              <a:lnSpc>
                <a:spcPct val="90000"/>
              </a:lnSpc>
              <a:spcBef>
                <a:spcPts val="1800"/>
              </a:spcBef>
              <a:spcAft>
                <a:spcPts val="0"/>
              </a:spcAft>
              <a:buSzPts val="1800"/>
              <a:buNone/>
            </a:pPr>
            <a:r>
              <a:t/>
            </a:r>
            <a:endParaRPr/>
          </a:p>
          <a:p>
            <a:pPr indent="0" lvl="0" marL="114300" rtl="0" algn="l">
              <a:lnSpc>
                <a:spcPct val="90000"/>
              </a:lnSpc>
              <a:spcBef>
                <a:spcPts val="1800"/>
              </a:spcBef>
              <a:spcAft>
                <a:spcPts val="0"/>
              </a:spcAft>
              <a:buSzPts val="1800"/>
              <a:buNone/>
            </a:pPr>
            <a:r>
              <a:t/>
            </a:r>
            <a:endParaRPr/>
          </a:p>
          <a:p>
            <a:pPr indent="-342900" lvl="0" marL="457200" rtl="0" algn="l">
              <a:lnSpc>
                <a:spcPct val="90000"/>
              </a:lnSpc>
              <a:spcBef>
                <a:spcPts val="1800"/>
              </a:spcBef>
              <a:spcAft>
                <a:spcPts val="0"/>
              </a:spcAft>
              <a:buClr>
                <a:srgbClr val="3A3D4B"/>
              </a:buClr>
              <a:buSzPts val="1800"/>
              <a:buChar char="•"/>
            </a:pPr>
            <a:r>
              <a:rPr lang="en-US"/>
              <a:t>Math Assessment Participation Rates for Students with Disabilities</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p:txBody>
      </p:sp>
      <p:graphicFrame>
        <p:nvGraphicFramePr>
          <p:cNvPr id="396" name="Google Shape;396;p40"/>
          <p:cNvGraphicFramePr/>
          <p:nvPr/>
        </p:nvGraphicFramePr>
        <p:xfrm>
          <a:off x="1675675" y="1967162"/>
          <a:ext cx="3000000" cy="3000000"/>
        </p:xfrm>
        <a:graphic>
          <a:graphicData uri="http://schemas.openxmlformats.org/drawingml/2006/table">
            <a:tbl>
              <a:tblPr>
                <a:noFill/>
                <a:tableStyleId>{EE1D5005-CE0C-46F0-AB1D-8DF65C276C9F}</a:tableStyleId>
              </a:tblPr>
              <a:tblGrid>
                <a:gridCol w="1793825"/>
                <a:gridCol w="1759825"/>
                <a:gridCol w="1759825"/>
                <a:gridCol w="1763600"/>
                <a:gridCol w="1763600"/>
              </a:tblGrid>
              <a:tr h="268475">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Grade</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Data</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Data</a:t>
                      </a:r>
                      <a:endParaRPr b="1" sz="1800" u="none" cap="none" strike="noStrike">
                        <a:latin typeface="Arial"/>
                        <a:ea typeface="Arial"/>
                        <a:cs typeface="Arial"/>
                        <a:sym typeface="Arial"/>
                      </a:endParaRPr>
                    </a:p>
                  </a:txBody>
                  <a:tcPr marT="0" marB="0" marR="68575" marL="68575" anchor="b">
                    <a:solidFill>
                      <a:schemeClr val="accent5"/>
                    </a:solidFill>
                  </a:tcPr>
                </a:tc>
              </a:tr>
              <a:tr h="2684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92.47%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97.52%</a:t>
                      </a:r>
                      <a:endParaRPr sz="1800" u="none" cap="none" strike="noStrike">
                        <a:latin typeface="Arial"/>
                        <a:ea typeface="Arial"/>
                        <a:cs typeface="Arial"/>
                        <a:sym typeface="Arial"/>
                      </a:endParaRPr>
                    </a:p>
                  </a:txBody>
                  <a:tcPr marT="0" marB="0" marR="68575" marL="68575" anchor="ctr"/>
                </a:tc>
              </a:tr>
              <a:tr h="2684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89.38%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94.38%</a:t>
                      </a:r>
                      <a:endParaRPr sz="1800" u="none" cap="none" strike="noStrike">
                        <a:latin typeface="Arial"/>
                        <a:ea typeface="Arial"/>
                        <a:cs typeface="Arial"/>
                        <a:sym typeface="Arial"/>
                      </a:endParaRPr>
                    </a:p>
                  </a:txBody>
                  <a:tcPr marT="0" marB="0" marR="68575" marL="68575" anchor="ctr"/>
                </a:tc>
              </a:tr>
              <a:tr h="2684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75.45%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87.58%</a:t>
                      </a:r>
                      <a:endParaRPr sz="1800" u="none" cap="none" strike="noStrike">
                        <a:latin typeface="Arial"/>
                        <a:ea typeface="Arial"/>
                        <a:cs typeface="Arial"/>
                        <a:sym typeface="Arial"/>
                      </a:endParaRPr>
                    </a:p>
                  </a:txBody>
                  <a:tcPr marT="0" marB="0" marR="68575" marL="68575" anchor="ctr"/>
                </a:tc>
              </a:tr>
            </a:tbl>
          </a:graphicData>
        </a:graphic>
      </p:graphicFrame>
      <p:graphicFrame>
        <p:nvGraphicFramePr>
          <p:cNvPr id="397" name="Google Shape;397;p40"/>
          <p:cNvGraphicFramePr/>
          <p:nvPr/>
        </p:nvGraphicFramePr>
        <p:xfrm>
          <a:off x="1666800" y="4245810"/>
          <a:ext cx="3000000" cy="3000000"/>
        </p:xfrm>
        <a:graphic>
          <a:graphicData uri="http://schemas.openxmlformats.org/drawingml/2006/table">
            <a:tbl>
              <a:tblPr>
                <a:noFill/>
                <a:tableStyleId>{EE1D5005-CE0C-46F0-AB1D-8DF65C276C9F}</a:tableStyleId>
              </a:tblPr>
              <a:tblGrid>
                <a:gridCol w="1813200"/>
                <a:gridCol w="1805775"/>
                <a:gridCol w="1716825"/>
                <a:gridCol w="1785900"/>
                <a:gridCol w="1736725"/>
              </a:tblGrid>
              <a:tr h="166675">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Grade</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Target</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Data</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Target</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Data</a:t>
                      </a:r>
                      <a:endParaRPr b="1" sz="1800" u="none" cap="none" strike="noStrike">
                        <a:latin typeface="Arial"/>
                        <a:ea typeface="Arial"/>
                        <a:cs typeface="Arial"/>
                        <a:sym typeface="Arial"/>
                      </a:endParaRPr>
                    </a:p>
                  </a:txBody>
                  <a:tcPr marT="0" marB="0" marR="68575" marL="68575" anchor="b">
                    <a:solidFill>
                      <a:srgbClr val="B9940C"/>
                    </a:solidFill>
                  </a:tcPr>
                </a:tc>
              </a:tr>
              <a:tr h="3737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92.59%</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97.00%</a:t>
                      </a:r>
                      <a:endParaRPr sz="1800" u="none" cap="none" strike="noStrike">
                        <a:latin typeface="Arial"/>
                        <a:ea typeface="Arial"/>
                        <a:cs typeface="Arial"/>
                        <a:sym typeface="Arial"/>
                      </a:endParaRPr>
                    </a:p>
                  </a:txBody>
                  <a:tcPr marT="0" marB="0" marR="68575" marL="68575" anchor="ctr"/>
                </a:tc>
              </a:tr>
              <a:tr h="3737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89.16%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94.62%</a:t>
                      </a:r>
                      <a:endParaRPr sz="1800" u="none" cap="none" strike="noStrike">
                        <a:latin typeface="Arial"/>
                        <a:ea typeface="Arial"/>
                        <a:cs typeface="Arial"/>
                        <a:sym typeface="Arial"/>
                      </a:endParaRPr>
                    </a:p>
                  </a:txBody>
                  <a:tcPr marT="0" marB="0" marR="68575" marL="68575" anchor="ctr"/>
                </a:tc>
              </a:tr>
              <a:tr h="3737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75.48%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95.00%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87.55%</a:t>
                      </a:r>
                      <a:endParaRPr sz="1800" u="none" cap="none" strike="noStrike">
                        <a:latin typeface="Arial"/>
                        <a:ea typeface="Arial"/>
                        <a:cs typeface="Arial"/>
                        <a:sym typeface="Arial"/>
                      </a:endParaRPr>
                    </a:p>
                  </a:txBody>
                  <a:tcPr marT="0" marB="0" marR="68575" marL="68575" anchor="ctr"/>
                </a:tc>
              </a:tr>
            </a:tbl>
          </a:graphicData>
        </a:graphic>
      </p:graphicFrame>
      <p:sp>
        <p:nvSpPr>
          <p:cNvPr id="398" name="Google Shape;398;p40"/>
          <p:cNvSpPr txBox="1"/>
          <p:nvPr/>
        </p:nvSpPr>
        <p:spPr>
          <a:xfrm>
            <a:off x="1306495" y="6053001"/>
            <a:ext cx="10058400" cy="716280"/>
          </a:xfrm>
          <a:prstGeom prst="rect">
            <a:avLst/>
          </a:prstGeom>
          <a:noFill/>
          <a:ln>
            <a:noFill/>
          </a:ln>
        </p:spPr>
        <p:txBody>
          <a:bodyPr anchorCtr="0" anchor="t" bIns="45700" lIns="91425" spcFirstLastPara="1" rIns="91425" wrap="square" tIns="45700">
            <a:normAutofit/>
          </a:bodyPr>
          <a:lstStyle/>
          <a:p>
            <a:pPr indent="-182880" lvl="0" marL="182880" marR="0" rtl="0" algn="l">
              <a:lnSpc>
                <a:spcPct val="100000"/>
              </a:lnSpc>
              <a:spcBef>
                <a:spcPts val="0"/>
              </a:spcBef>
              <a:spcAft>
                <a:spcPts val="0"/>
              </a:spcAft>
              <a:buClr>
                <a:srgbClr val="717171"/>
              </a:buClr>
              <a:buSzPts val="1800"/>
              <a:buFont typeface="Garamond"/>
              <a:buChar char="◦"/>
            </a:pPr>
            <a:r>
              <a:rPr b="0" i="0" lang="en-US" sz="1800" u="none" cap="none" strike="noStrike">
                <a:solidFill>
                  <a:schemeClr val="dk1"/>
                </a:solidFill>
                <a:latin typeface="Arial"/>
                <a:ea typeface="Arial"/>
                <a:cs typeface="Arial"/>
                <a:sym typeface="Arial"/>
              </a:rPr>
              <a:t>Waiver from meeting the 95.00% requirement in 2020.</a:t>
            </a:r>
            <a:endParaRPr b="0" i="0" sz="1400" u="none" cap="none" strike="noStrike">
              <a:solidFill>
                <a:srgbClr val="000000"/>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1"/>
          <p:cNvSpPr txBox="1"/>
          <p:nvPr>
            <p:ph type="title"/>
          </p:nvPr>
        </p:nvSpPr>
        <p:spPr>
          <a:xfrm>
            <a:off x="951390" y="5483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Statewide Assessment Proficiency Rates  (Indicator 3B)</a:t>
            </a:r>
            <a:endParaRPr/>
          </a:p>
        </p:txBody>
      </p:sp>
      <p:sp>
        <p:nvSpPr>
          <p:cNvPr id="404" name="Google Shape;404;p41"/>
          <p:cNvSpPr txBox="1"/>
          <p:nvPr>
            <p:ph idx="1" type="body"/>
          </p:nvPr>
        </p:nvSpPr>
        <p:spPr>
          <a:xfrm>
            <a:off x="800100" y="1838325"/>
            <a:ext cx="6115050" cy="4343400"/>
          </a:xfrm>
          <a:prstGeom prst="rect">
            <a:avLst/>
          </a:prstGeom>
          <a:noFill/>
          <a:ln>
            <a:noFill/>
          </a:ln>
        </p:spPr>
        <p:txBody>
          <a:bodyPr anchorCtr="0" anchor="t" bIns="45700" lIns="91425" spcFirstLastPara="1" rIns="91425" wrap="square" tIns="45700">
            <a:normAutofit/>
          </a:bodyPr>
          <a:lstStyle/>
          <a:p>
            <a:pPr indent="0" lvl="0" marL="182880" marR="189865" rtl="0" algn="l">
              <a:lnSpc>
                <a:spcPct val="90000"/>
              </a:lnSpc>
              <a:spcBef>
                <a:spcPts val="605"/>
              </a:spcBef>
              <a:spcAft>
                <a:spcPts val="0"/>
              </a:spcAft>
              <a:buSzPts val="1800"/>
              <a:buNone/>
            </a:pPr>
            <a:r>
              <a:rPr lang="en-US" sz="2600">
                <a:solidFill>
                  <a:schemeClr val="dk1"/>
                </a:solidFill>
              </a:rPr>
              <a:t>B. Proficiency rate for children with IEPs against grade level academic achievement standards.</a:t>
            </a:r>
            <a:endParaRPr/>
          </a:p>
          <a:p>
            <a:pPr indent="-342900" lvl="1" marL="800100" marR="260984" rtl="0" algn="l">
              <a:lnSpc>
                <a:spcPct val="90000"/>
              </a:lnSpc>
              <a:spcBef>
                <a:spcPts val="595"/>
              </a:spcBef>
              <a:spcAft>
                <a:spcPts val="0"/>
              </a:spcAft>
              <a:buSzPts val="1800"/>
              <a:buChar char="•"/>
            </a:pPr>
            <a:r>
              <a:rPr lang="en-US" sz="2000">
                <a:solidFill>
                  <a:schemeClr val="dk1"/>
                </a:solidFill>
              </a:rPr>
              <a:t>Reading and Math statewide assessments</a:t>
            </a:r>
            <a:endParaRPr sz="2200">
              <a:solidFill>
                <a:schemeClr val="dk1"/>
              </a:solidFill>
            </a:endParaRPr>
          </a:p>
          <a:p>
            <a:pPr indent="-342900" lvl="1" marL="800100" marR="260984" rtl="0" algn="l">
              <a:lnSpc>
                <a:spcPct val="90000"/>
              </a:lnSpc>
              <a:spcBef>
                <a:spcPts val="595"/>
              </a:spcBef>
              <a:spcAft>
                <a:spcPts val="0"/>
              </a:spcAft>
              <a:buSzPts val="1800"/>
              <a:buChar char="•"/>
            </a:pPr>
            <a:r>
              <a:rPr lang="en-US" sz="2200">
                <a:solidFill>
                  <a:schemeClr val="dk1"/>
                </a:solidFill>
              </a:rPr>
              <a:t>OSEP Changes</a:t>
            </a:r>
            <a:endParaRPr/>
          </a:p>
          <a:p>
            <a:pPr indent="-342900" lvl="2" marL="1074420" marR="260984" rtl="0" algn="l">
              <a:lnSpc>
                <a:spcPct val="90000"/>
              </a:lnSpc>
              <a:spcBef>
                <a:spcPts val="595"/>
              </a:spcBef>
              <a:spcAft>
                <a:spcPts val="0"/>
              </a:spcAft>
              <a:buSzPts val="1800"/>
              <a:buChar char="✔"/>
            </a:pPr>
            <a:r>
              <a:rPr lang="en-US" sz="2000">
                <a:solidFill>
                  <a:schemeClr val="dk1"/>
                </a:solidFill>
              </a:rPr>
              <a:t>OSEP requires data be separated by grades 4, 8 and High School</a:t>
            </a:r>
            <a:endParaRPr/>
          </a:p>
          <a:p>
            <a:pPr indent="-285750" lvl="3" marL="1291590" marR="260984" rtl="0" algn="l">
              <a:lnSpc>
                <a:spcPct val="90000"/>
              </a:lnSpc>
              <a:spcBef>
                <a:spcPts val="595"/>
              </a:spcBef>
              <a:spcAft>
                <a:spcPts val="0"/>
              </a:spcAft>
              <a:buSzPts val="1800"/>
              <a:buChar char="•"/>
            </a:pPr>
            <a:r>
              <a:rPr lang="en-US" sz="1800">
                <a:solidFill>
                  <a:schemeClr val="dk1"/>
                </a:solidFill>
              </a:rPr>
              <a:t>In New Mexico, High School is grade 11 only as approved in the State ESSA plan</a:t>
            </a:r>
            <a:endParaRPr/>
          </a:p>
          <a:p>
            <a:pPr indent="-285750" lvl="4" marL="1520190" marR="260984" rtl="0" algn="l">
              <a:lnSpc>
                <a:spcPct val="90000"/>
              </a:lnSpc>
              <a:spcBef>
                <a:spcPts val="595"/>
              </a:spcBef>
              <a:spcAft>
                <a:spcPts val="0"/>
              </a:spcAft>
              <a:buSzPts val="1800"/>
              <a:buChar char="•"/>
            </a:pPr>
            <a:r>
              <a:rPr lang="en-US" sz="1800">
                <a:solidFill>
                  <a:schemeClr val="dk1"/>
                </a:solidFill>
              </a:rPr>
              <a:t>High School = Grade 11</a:t>
            </a:r>
            <a:endParaRPr/>
          </a:p>
          <a:p>
            <a:pPr indent="0" lvl="1" marL="320040" rtl="0" algn="l">
              <a:lnSpc>
                <a:spcPct val="90000"/>
              </a:lnSpc>
              <a:spcBef>
                <a:spcPts val="1000"/>
              </a:spcBef>
              <a:spcAft>
                <a:spcPts val="0"/>
              </a:spcAft>
              <a:buSzPts val="1800"/>
              <a:buNone/>
            </a:pPr>
            <a:r>
              <a:t/>
            </a:r>
            <a:endParaRPr>
              <a:solidFill>
                <a:schemeClr val="dk1"/>
              </a:solidFill>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p:txBody>
      </p:sp>
      <p:sp>
        <p:nvSpPr>
          <p:cNvPr id="405" name="Google Shape;405;p4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06" name="Google Shape;406;p4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07" name="Google Shape;407;p41"/>
          <p:cNvSpPr txBox="1"/>
          <p:nvPr/>
        </p:nvSpPr>
        <p:spPr>
          <a:xfrm>
            <a:off x="7067550" y="1828800"/>
            <a:ext cx="4629150" cy="4343400"/>
          </a:xfrm>
          <a:prstGeom prst="rect">
            <a:avLst/>
          </a:prstGeom>
          <a:gradFill>
            <a:gsLst>
              <a:gs pos="0">
                <a:srgbClr val="C2C2C2"/>
              </a:gs>
              <a:gs pos="35000">
                <a:srgbClr val="D4D4D4"/>
              </a:gs>
              <a:gs pos="100000">
                <a:srgbClr val="EFEFEF"/>
              </a:gs>
            </a:gsLst>
            <a:lin ang="16200000" scaled="0"/>
          </a:gradFill>
          <a:ln cap="flat" cmpd="sng" w="9525">
            <a:solidFill>
              <a:srgbClr val="565656"/>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i="0" lang="en-US" sz="2800" u="none" cap="none" strike="noStrike">
                <a:solidFill>
                  <a:schemeClr val="dk1"/>
                </a:solidFill>
                <a:latin typeface="Calibri"/>
                <a:ea typeface="Calibri"/>
                <a:cs typeface="Calibri"/>
                <a:sym typeface="Calibri"/>
              </a:rPr>
              <a:t>3B Formula:</a:t>
            </a:r>
            <a:endParaRPr b="1" i="0" sz="11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of children with IEPs scoring at or above proficient against grade level academic achievement standards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total # of children with IEPs who received a valid score and for whom a proficiency level was assigned for the regular assessment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cxnSp>
        <p:nvCxnSpPr>
          <p:cNvPr id="408" name="Google Shape;408;p41"/>
          <p:cNvCxnSpPr/>
          <p:nvPr/>
        </p:nvCxnSpPr>
        <p:spPr>
          <a:xfrm>
            <a:off x="7401120" y="3429000"/>
            <a:ext cx="4057650" cy="0"/>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txBox="1"/>
          <p:nvPr>
            <p:ph type="title"/>
          </p:nvPr>
        </p:nvSpPr>
        <p:spPr>
          <a:xfrm>
            <a:off x="221942" y="83301"/>
            <a:ext cx="11710978"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Reading Proficiency Rate</a:t>
            </a:r>
            <a:br>
              <a:rPr lang="en-US"/>
            </a:br>
            <a:r>
              <a:rPr lang="en-US"/>
              <a:t>(Indicator 3B)</a:t>
            </a:r>
            <a:endParaRPr/>
          </a:p>
        </p:txBody>
      </p:sp>
      <p:pic>
        <p:nvPicPr>
          <p:cNvPr id="414" name="Google Shape;414;p42"/>
          <p:cNvPicPr preferRelativeResize="0"/>
          <p:nvPr/>
        </p:nvPicPr>
        <p:blipFill rotWithShape="1">
          <a:blip r:embed="rId3">
            <a:alphaModFix/>
          </a:blip>
          <a:srcRect b="0" l="0" r="0" t="0"/>
          <a:stretch/>
        </p:blipFill>
        <p:spPr>
          <a:xfrm>
            <a:off x="2848992" y="1709586"/>
            <a:ext cx="6036425" cy="4343400"/>
          </a:xfrm>
          <a:prstGeom prst="rect">
            <a:avLst/>
          </a:prstGeom>
          <a:noFill/>
          <a:ln>
            <a:noFill/>
          </a:ln>
        </p:spPr>
      </p:pic>
      <p:sp>
        <p:nvSpPr>
          <p:cNvPr id="415" name="Google Shape;415;p4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16" name="Google Shape;416;p4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3"/>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22" name="Google Shape;422;p43"/>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23" name="Google Shape;423;p43"/>
          <p:cNvSpPr txBox="1"/>
          <p:nvPr>
            <p:ph idx="1" type="body"/>
          </p:nvPr>
        </p:nvSpPr>
        <p:spPr>
          <a:xfrm>
            <a:off x="1066800" y="1464816"/>
            <a:ext cx="10058400" cy="4563122"/>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a:t>Reading Assessment Proficiency Rates for Students with Disabilities</a:t>
            </a:r>
            <a:endParaRPr/>
          </a:p>
          <a:p>
            <a:pPr indent="0" lvl="0" marL="114300" rtl="0" algn="l">
              <a:lnSpc>
                <a:spcPct val="90000"/>
              </a:lnSpc>
              <a:spcBef>
                <a:spcPts val="1800"/>
              </a:spcBef>
              <a:spcAft>
                <a:spcPts val="0"/>
              </a:spcAft>
              <a:buSzPts val="1800"/>
              <a:buNone/>
            </a:pPr>
            <a:r>
              <a:t/>
            </a:r>
            <a:endParaRPr/>
          </a:p>
          <a:p>
            <a:pPr indent="0" lvl="0" marL="0" rtl="0" algn="l">
              <a:lnSpc>
                <a:spcPct val="90000"/>
              </a:lnSpc>
              <a:spcBef>
                <a:spcPts val="1800"/>
              </a:spcBef>
              <a:spcAft>
                <a:spcPts val="0"/>
              </a:spcAft>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342900" lvl="0" marL="457200" rtl="0" algn="l">
              <a:lnSpc>
                <a:spcPct val="90000"/>
              </a:lnSpc>
              <a:spcBef>
                <a:spcPts val="1800"/>
              </a:spcBef>
              <a:spcAft>
                <a:spcPts val="0"/>
              </a:spcAft>
              <a:buClr>
                <a:srgbClr val="3A3D4B"/>
              </a:buClr>
              <a:buSzPts val="1800"/>
              <a:buChar char="•"/>
            </a:pPr>
            <a:r>
              <a:rPr lang="en-US"/>
              <a:t>Math Assessment Proficiency Rates for Students with Disabilities</a:t>
            </a:r>
            <a:endParaRPr/>
          </a:p>
          <a:p>
            <a:pPr indent="0" lvl="0" marL="114300" rtl="0" algn="l">
              <a:lnSpc>
                <a:spcPct val="90000"/>
              </a:lnSpc>
              <a:spcBef>
                <a:spcPts val="1800"/>
              </a:spcBef>
              <a:spcAft>
                <a:spcPts val="0"/>
              </a:spcAft>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p:txBody>
      </p:sp>
      <p:sp>
        <p:nvSpPr>
          <p:cNvPr id="424" name="Google Shape;424;p43"/>
          <p:cNvSpPr txBox="1"/>
          <p:nvPr>
            <p:ph type="title"/>
          </p:nvPr>
        </p:nvSpPr>
        <p:spPr>
          <a:xfrm>
            <a:off x="221942" y="83301"/>
            <a:ext cx="11710978"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Proficiency Rate</a:t>
            </a:r>
            <a:br>
              <a:rPr lang="en-US"/>
            </a:br>
            <a:r>
              <a:rPr lang="en-US"/>
              <a:t>(Indicator 3B)</a:t>
            </a:r>
            <a:endParaRPr/>
          </a:p>
        </p:txBody>
      </p:sp>
      <p:graphicFrame>
        <p:nvGraphicFramePr>
          <p:cNvPr id="425" name="Google Shape;425;p43"/>
          <p:cNvGraphicFramePr/>
          <p:nvPr/>
        </p:nvGraphicFramePr>
        <p:xfrm>
          <a:off x="1664859" y="1966356"/>
          <a:ext cx="3000000" cy="3000000"/>
        </p:xfrm>
        <a:graphic>
          <a:graphicData uri="http://schemas.openxmlformats.org/drawingml/2006/table">
            <a:tbl>
              <a:tblPr>
                <a:noFill/>
                <a:tableStyleId>{EE1D5005-CE0C-46F0-AB1D-8DF65C276C9F}</a:tableStyleId>
              </a:tblPr>
              <a:tblGrid>
                <a:gridCol w="1427550"/>
                <a:gridCol w="1747125"/>
                <a:gridCol w="1747125"/>
                <a:gridCol w="1747125"/>
                <a:gridCol w="1747125"/>
              </a:tblGrid>
              <a:tr h="68910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Grade</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Data</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Data</a:t>
                      </a:r>
                      <a:endParaRPr b="1" sz="1800" u="none" cap="none" strike="noStrike">
                        <a:latin typeface="Arial"/>
                        <a:ea typeface="Arial"/>
                        <a:cs typeface="Arial"/>
                        <a:sym typeface="Arial"/>
                      </a:endParaRPr>
                    </a:p>
                  </a:txBody>
                  <a:tcPr marT="0" marB="0" marR="68575" marL="68575" anchor="b">
                    <a:solidFill>
                      <a:schemeClr val="accent5"/>
                    </a:solidFill>
                  </a:tcPr>
                </a:tc>
              </a:tr>
              <a:tr h="1282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8.41%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8.41%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8.86%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12.49%</a:t>
                      </a:r>
                      <a:endParaRPr sz="1800" u="none" cap="none" strike="noStrike">
                        <a:latin typeface="Arial"/>
                        <a:ea typeface="Arial"/>
                        <a:cs typeface="Arial"/>
                        <a:sym typeface="Arial"/>
                      </a:endParaRPr>
                    </a:p>
                  </a:txBody>
                  <a:tcPr marT="0" marB="0" marR="68575" marL="68575" anchor="ctr"/>
                </a:tc>
              </a:tr>
              <a:tr h="16730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7.06%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7.06%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7.51%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10.82%</a:t>
                      </a:r>
                      <a:endParaRPr sz="1800" u="none" cap="none" strike="noStrike">
                        <a:latin typeface="Arial"/>
                        <a:ea typeface="Arial"/>
                        <a:cs typeface="Arial"/>
                        <a:sym typeface="Arial"/>
                      </a:endParaRPr>
                    </a:p>
                  </a:txBody>
                  <a:tcPr marT="0" marB="0" marR="68575" marL="68575" anchor="ctr"/>
                </a:tc>
              </a:tr>
              <a:tr h="1282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3.32%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6.32%</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3.77%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7.67%</a:t>
                      </a:r>
                      <a:endParaRPr sz="1800" u="none" cap="none" strike="noStrike">
                        <a:latin typeface="Arial"/>
                        <a:ea typeface="Arial"/>
                        <a:cs typeface="Arial"/>
                        <a:sym typeface="Arial"/>
                      </a:endParaRPr>
                    </a:p>
                  </a:txBody>
                  <a:tcPr marT="0" marB="0" marR="68575" marL="68575" anchor="ctr"/>
                </a:tc>
              </a:tr>
            </a:tbl>
          </a:graphicData>
        </a:graphic>
      </p:graphicFrame>
      <p:graphicFrame>
        <p:nvGraphicFramePr>
          <p:cNvPr id="426" name="Google Shape;426;p43"/>
          <p:cNvGraphicFramePr/>
          <p:nvPr/>
        </p:nvGraphicFramePr>
        <p:xfrm>
          <a:off x="1664884" y="4249759"/>
          <a:ext cx="3000000" cy="3000000"/>
        </p:xfrm>
        <a:graphic>
          <a:graphicData uri="http://schemas.openxmlformats.org/drawingml/2006/table">
            <a:tbl>
              <a:tblPr>
                <a:noFill/>
                <a:tableStyleId>{EE1D5005-CE0C-46F0-AB1D-8DF65C276C9F}</a:tableStyleId>
              </a:tblPr>
              <a:tblGrid>
                <a:gridCol w="1645300"/>
                <a:gridCol w="1692675"/>
                <a:gridCol w="1692675"/>
                <a:gridCol w="1692675"/>
                <a:gridCol w="1692675"/>
              </a:tblGrid>
              <a:tr h="289425">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Grade</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Target</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2021 Data</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Target</a:t>
                      </a:r>
                      <a:endParaRPr b="1" sz="1800" u="none" cap="none" strike="noStrike">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latin typeface="Arial"/>
                          <a:ea typeface="Arial"/>
                          <a:cs typeface="Arial"/>
                          <a:sym typeface="Arial"/>
                        </a:rPr>
                        <a:t>FFY 2022 Data</a:t>
                      </a:r>
                      <a:endParaRPr b="1" sz="1800" u="none" cap="none" strike="noStrike">
                        <a:latin typeface="Arial"/>
                        <a:ea typeface="Arial"/>
                        <a:cs typeface="Arial"/>
                        <a:sym typeface="Arial"/>
                      </a:endParaRPr>
                    </a:p>
                  </a:txBody>
                  <a:tcPr marT="0" marB="0" marR="68575" marL="68575" anchor="b">
                    <a:solidFill>
                      <a:srgbClr val="B9940C"/>
                    </a:solidFill>
                  </a:tcPr>
                </a:tc>
              </a:tr>
              <a:tr h="28942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6.00%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6.00%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6.41%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7.57%</a:t>
                      </a:r>
                      <a:endParaRPr sz="1800" u="none" cap="none" strike="noStrike">
                        <a:latin typeface="Arial"/>
                        <a:ea typeface="Arial"/>
                        <a:cs typeface="Arial"/>
                        <a:sym typeface="Arial"/>
                      </a:endParaRPr>
                    </a:p>
                  </a:txBody>
                  <a:tcPr marT="0" marB="0" marR="68575" marL="68575" anchor="ctr"/>
                </a:tc>
              </a:tr>
              <a:tr h="28942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2.84%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2.84%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3.25%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3.31%</a:t>
                      </a:r>
                      <a:endParaRPr sz="1800" u="none" cap="none" strike="noStrike">
                        <a:latin typeface="Arial"/>
                        <a:ea typeface="Arial"/>
                        <a:cs typeface="Arial"/>
                        <a:sym typeface="Arial"/>
                      </a:endParaRPr>
                    </a:p>
                  </a:txBody>
                  <a:tcPr marT="0" marB="0" marR="68575" marL="68575" anchor="ctr"/>
                </a:tc>
              </a:tr>
              <a:tr h="28942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1.99%</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1.93%</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2.40%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2.08%</a:t>
                      </a:r>
                      <a:endParaRPr sz="18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4"/>
          <p:cNvSpPr txBox="1"/>
          <p:nvPr>
            <p:ph type="title"/>
          </p:nvPr>
        </p:nvSpPr>
        <p:spPr>
          <a:xfrm>
            <a:off x="1038225" y="9525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Statewide Assessment (Indicator 3)</a:t>
            </a:r>
            <a:endParaRPr/>
          </a:p>
        </p:txBody>
      </p:sp>
      <p:sp>
        <p:nvSpPr>
          <p:cNvPr id="432" name="Google Shape;432;p44"/>
          <p:cNvSpPr txBox="1"/>
          <p:nvPr>
            <p:ph idx="1" type="body"/>
          </p:nvPr>
        </p:nvSpPr>
        <p:spPr>
          <a:xfrm>
            <a:off x="885825" y="1828800"/>
            <a:ext cx="5000625" cy="4021494"/>
          </a:xfrm>
          <a:prstGeom prst="rect">
            <a:avLst/>
          </a:prstGeom>
          <a:solidFill>
            <a:schemeClr val="accent5"/>
          </a:solidFill>
          <a:ln cap="flat" cmpd="sng" w="25400">
            <a:solidFill>
              <a:srgbClr val="214B66"/>
            </a:solidFill>
            <a:prstDash val="solid"/>
            <a:round/>
            <a:headEnd len="sm" w="sm" type="none"/>
            <a:tailEnd len="sm" w="sm" type="none"/>
          </a:ln>
        </p:spPr>
        <p:txBody>
          <a:bodyPr anchorCtr="0" anchor="t" bIns="45700" lIns="91425" spcFirstLastPara="1" rIns="91425" wrap="square" tIns="45700">
            <a:normAutofit/>
          </a:bodyPr>
          <a:lstStyle/>
          <a:p>
            <a:pPr indent="0" lvl="0" marL="182880" marR="280035" rtl="0" algn="l">
              <a:lnSpc>
                <a:spcPct val="110000"/>
              </a:lnSpc>
              <a:spcBef>
                <a:spcPts val="605"/>
              </a:spcBef>
              <a:spcAft>
                <a:spcPts val="0"/>
              </a:spcAft>
              <a:buSzPts val="1800"/>
              <a:buNone/>
            </a:pPr>
            <a:r>
              <a:rPr b="1" lang="en-US" sz="2800">
                <a:solidFill>
                  <a:schemeClr val="dk1"/>
                </a:solidFill>
                <a:latin typeface="Calibri"/>
                <a:ea typeface="Calibri"/>
                <a:cs typeface="Calibri"/>
                <a:sym typeface="Calibri"/>
              </a:rPr>
              <a:t>3C Formula:</a:t>
            </a:r>
            <a:endParaRPr b="1" sz="2800">
              <a:latin typeface="Calibri"/>
              <a:ea typeface="Calibri"/>
              <a:cs typeface="Calibri"/>
              <a:sym typeface="Calibri"/>
            </a:endParaRPr>
          </a:p>
          <a:p>
            <a:pPr indent="0" lvl="0" marL="45720" rtl="0" algn="ctr">
              <a:lnSpc>
                <a:spcPct val="90000"/>
              </a:lnSpc>
              <a:spcBef>
                <a:spcPts val="1800"/>
              </a:spcBef>
              <a:spcAft>
                <a:spcPts val="0"/>
              </a:spcAft>
              <a:buSzPts val="1800"/>
              <a:buNone/>
            </a:pPr>
            <a:r>
              <a:rPr lang="en-US" sz="1800">
                <a:solidFill>
                  <a:schemeClr val="dk1"/>
                </a:solidFill>
                <a:latin typeface="Calibri"/>
                <a:ea typeface="Calibri"/>
                <a:cs typeface="Calibri"/>
                <a:sym typeface="Calibri"/>
              </a:rPr>
              <a:t># of children with IEPs scoring at or above proficient against alternate academic achievement standards  </a:t>
            </a:r>
            <a:endParaRPr/>
          </a:p>
          <a:p>
            <a:pPr indent="0" lvl="0" marL="45720" rtl="0" algn="ctr">
              <a:lnSpc>
                <a:spcPct val="90000"/>
              </a:lnSpc>
              <a:spcBef>
                <a:spcPts val="1800"/>
              </a:spcBef>
              <a:spcAft>
                <a:spcPts val="0"/>
              </a:spcAft>
              <a:buSzPts val="1800"/>
              <a:buNone/>
            </a:pPr>
            <a:r>
              <a:rPr lang="en-US" sz="1800">
                <a:solidFill>
                  <a:schemeClr val="dk1"/>
                </a:solidFill>
                <a:latin typeface="Calibri"/>
                <a:ea typeface="Calibri"/>
                <a:cs typeface="Calibri"/>
                <a:sym typeface="Calibri"/>
              </a:rPr>
              <a:t>total # of children with IEPs who received a valid score and for whom a proficiency level was assigned for the alternate assessment</a:t>
            </a:r>
            <a:endParaRPr sz="1800">
              <a:latin typeface="Calibri"/>
              <a:ea typeface="Calibri"/>
              <a:cs typeface="Calibri"/>
              <a:sym typeface="Calibri"/>
            </a:endParaRPr>
          </a:p>
          <a:p>
            <a:pPr indent="-228600" lvl="0" marL="457200" rtl="0" algn="l">
              <a:lnSpc>
                <a:spcPct val="90000"/>
              </a:lnSpc>
              <a:spcBef>
                <a:spcPts val="1800"/>
              </a:spcBef>
              <a:spcAft>
                <a:spcPts val="0"/>
              </a:spcAft>
              <a:buClr>
                <a:srgbClr val="3A3D4B"/>
              </a:buClr>
              <a:buSzPts val="1800"/>
              <a:buNone/>
            </a:pPr>
            <a:r>
              <a:t/>
            </a:r>
            <a:endParaRPr/>
          </a:p>
        </p:txBody>
      </p:sp>
      <p:sp>
        <p:nvSpPr>
          <p:cNvPr id="433" name="Google Shape;433;p44"/>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34" name="Google Shape;434;p4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cxnSp>
        <p:nvCxnSpPr>
          <p:cNvPr id="435" name="Google Shape;435;p44"/>
          <p:cNvCxnSpPr/>
          <p:nvPr/>
        </p:nvCxnSpPr>
        <p:spPr>
          <a:xfrm>
            <a:off x="1208204" y="3543300"/>
            <a:ext cx="4465468"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
        <p:nvSpPr>
          <p:cNvPr id="436" name="Google Shape;436;p44"/>
          <p:cNvSpPr txBox="1"/>
          <p:nvPr/>
        </p:nvSpPr>
        <p:spPr>
          <a:xfrm>
            <a:off x="5817870" y="1828800"/>
            <a:ext cx="6115050" cy="4343400"/>
          </a:xfrm>
          <a:prstGeom prst="rect">
            <a:avLst/>
          </a:prstGeom>
          <a:noFill/>
          <a:ln>
            <a:noFill/>
          </a:ln>
        </p:spPr>
        <p:txBody>
          <a:bodyPr anchorCtr="0" anchor="t" bIns="45700" lIns="91425" spcFirstLastPara="1" rIns="91425" wrap="square" tIns="45700">
            <a:normAutofit/>
          </a:bodyPr>
          <a:lstStyle/>
          <a:p>
            <a:pPr indent="0" lvl="1" marL="274320" marR="0" rtl="0" algn="l">
              <a:lnSpc>
                <a:spcPct val="100000"/>
              </a:lnSpc>
              <a:spcBef>
                <a:spcPts val="0"/>
              </a:spcBef>
              <a:spcAft>
                <a:spcPts val="0"/>
              </a:spcAft>
              <a:buClr>
                <a:srgbClr val="717171"/>
              </a:buClr>
              <a:buSzPts val="2600"/>
              <a:buFont typeface="Garamond"/>
              <a:buNone/>
            </a:pPr>
            <a:r>
              <a:rPr b="0" i="0" lang="en-US" sz="2400" u="none" cap="none" strike="noStrike">
                <a:solidFill>
                  <a:schemeClr val="dk1"/>
                </a:solidFill>
                <a:latin typeface="Calibri"/>
                <a:ea typeface="Calibri"/>
                <a:cs typeface="Calibri"/>
                <a:sym typeface="Calibri"/>
              </a:rPr>
              <a:t>C. </a:t>
            </a:r>
            <a:r>
              <a:rPr b="0" i="0" lang="en-US" sz="2000" u="none" cap="none" strike="noStrike">
                <a:solidFill>
                  <a:srgbClr val="000000"/>
                </a:solidFill>
                <a:latin typeface="Calibri"/>
                <a:ea typeface="Calibri"/>
                <a:cs typeface="Calibri"/>
                <a:sym typeface="Calibri"/>
              </a:rPr>
              <a:t>Proficiency rate for children with IEPs against alternate academic achievement standards.</a:t>
            </a:r>
            <a:endParaRPr b="0" i="0" sz="2000" u="none" cap="none" strike="noStrike">
              <a:solidFill>
                <a:schemeClr val="dk1"/>
              </a:solidFill>
              <a:latin typeface="Calibri"/>
              <a:ea typeface="Calibri"/>
              <a:cs typeface="Calibri"/>
              <a:sym typeface="Calibri"/>
            </a:endParaRPr>
          </a:p>
          <a:p>
            <a:pPr indent="-342900" lvl="1" marL="800100" marR="260984" rtl="0" algn="l">
              <a:lnSpc>
                <a:spcPct val="100000"/>
              </a:lnSpc>
              <a:spcBef>
                <a:spcPts val="895"/>
              </a:spcBef>
              <a:spcAft>
                <a:spcPts val="0"/>
              </a:spcAft>
              <a:buClr>
                <a:srgbClr val="717171"/>
              </a:buClr>
              <a:buSzPts val="2000"/>
              <a:buFont typeface="Garamond"/>
              <a:buChar char="◦"/>
            </a:pPr>
            <a:r>
              <a:rPr b="0" i="0" lang="en-US" sz="2000" u="none" cap="none" strike="noStrike">
                <a:solidFill>
                  <a:schemeClr val="dk1"/>
                </a:solidFill>
                <a:latin typeface="Calibri"/>
                <a:ea typeface="Calibri"/>
                <a:cs typeface="Calibri"/>
                <a:sym typeface="Calibri"/>
              </a:rPr>
              <a:t>New indicator in FFY2020</a:t>
            </a:r>
            <a:endParaRPr b="0" i="0" sz="1800" u="none" cap="none" strike="noStrike">
              <a:solidFill>
                <a:schemeClr val="dk1"/>
              </a:solidFill>
              <a:latin typeface="Calibri"/>
              <a:ea typeface="Calibri"/>
              <a:cs typeface="Calibri"/>
              <a:sym typeface="Calibri"/>
            </a:endParaRPr>
          </a:p>
          <a:p>
            <a:pPr indent="0" lvl="1" marL="320040" marR="0" rtl="0" algn="l">
              <a:lnSpc>
                <a:spcPct val="100000"/>
              </a:lnSpc>
              <a:spcBef>
                <a:spcPts val="500"/>
              </a:spcBef>
              <a:spcAft>
                <a:spcPts val="0"/>
              </a:spcAft>
              <a:buClr>
                <a:srgbClr val="717171"/>
              </a:buClr>
              <a:buSzPts val="1600"/>
              <a:buFont typeface="Garamond"/>
              <a:buNone/>
            </a:pPr>
            <a:r>
              <a:t/>
            </a:r>
            <a:endParaRPr b="0" i="0" sz="16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5"/>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42" name="Google Shape;442;p45"/>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43" name="Google Shape;443;p45"/>
          <p:cNvSpPr txBox="1"/>
          <p:nvPr>
            <p:ph idx="1" type="body"/>
          </p:nvPr>
        </p:nvSpPr>
        <p:spPr>
          <a:xfrm>
            <a:off x="1066800" y="1464815"/>
            <a:ext cx="10058400" cy="518450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a:t>Reading Assessment Proficiency vs. Alternate Assessment Proficiency Rates for Students with Disabilities</a:t>
            </a:r>
            <a:endParaRPr/>
          </a:p>
          <a:p>
            <a:pPr indent="0" lvl="0" marL="0" rtl="0" algn="l">
              <a:lnSpc>
                <a:spcPct val="90000"/>
              </a:lnSpc>
              <a:spcBef>
                <a:spcPts val="1800"/>
              </a:spcBef>
              <a:spcAft>
                <a:spcPts val="0"/>
              </a:spcAft>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0" lvl="0" marL="114300" rtl="0" algn="l">
              <a:lnSpc>
                <a:spcPct val="90000"/>
              </a:lnSpc>
              <a:spcBef>
                <a:spcPts val="1800"/>
              </a:spcBef>
              <a:spcAft>
                <a:spcPts val="0"/>
              </a:spcAft>
              <a:buSzPts val="1800"/>
              <a:buNone/>
            </a:pPr>
            <a:r>
              <a:t/>
            </a:r>
            <a:endParaRPr/>
          </a:p>
          <a:p>
            <a:pPr indent="0" lvl="0" marL="114300" rtl="0" algn="l">
              <a:lnSpc>
                <a:spcPct val="90000"/>
              </a:lnSpc>
              <a:spcBef>
                <a:spcPts val="1800"/>
              </a:spcBef>
              <a:spcAft>
                <a:spcPts val="0"/>
              </a:spcAft>
              <a:buSzPts val="1800"/>
              <a:buNone/>
            </a:pPr>
            <a:r>
              <a:rPr lang="en-US"/>
              <a:t>Math Assessment Proficiency vs. Alternate Assessment Proficiency Rates for Students with Disabilities</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p:txBody>
      </p:sp>
      <p:sp>
        <p:nvSpPr>
          <p:cNvPr id="444" name="Google Shape;444;p45"/>
          <p:cNvSpPr txBox="1"/>
          <p:nvPr>
            <p:ph type="title"/>
          </p:nvPr>
        </p:nvSpPr>
        <p:spPr>
          <a:xfrm>
            <a:off x="221942" y="83301"/>
            <a:ext cx="11710978"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Proficiency vs. Alternate Assessment Proficiency (Indicator 3C)</a:t>
            </a:r>
            <a:endParaRPr/>
          </a:p>
        </p:txBody>
      </p:sp>
      <p:graphicFrame>
        <p:nvGraphicFramePr>
          <p:cNvPr id="445" name="Google Shape;445;p45"/>
          <p:cNvGraphicFramePr/>
          <p:nvPr/>
        </p:nvGraphicFramePr>
        <p:xfrm>
          <a:off x="2338272" y="2367650"/>
          <a:ext cx="3000000" cy="3000000"/>
        </p:xfrm>
        <a:graphic>
          <a:graphicData uri="http://schemas.openxmlformats.org/drawingml/2006/table">
            <a:tbl>
              <a:tblPr>
                <a:noFill/>
                <a:tableStyleId>{EE1D5005-CE0C-46F0-AB1D-8DF65C276C9F}</a:tableStyleId>
              </a:tblPr>
              <a:tblGrid>
                <a:gridCol w="1323700"/>
                <a:gridCol w="1281075"/>
                <a:gridCol w="1281075"/>
                <a:gridCol w="1785450"/>
                <a:gridCol w="1181625"/>
              </a:tblGrid>
              <a:tr h="36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a:t>
                      </a:r>
                      <a:endParaRPr sz="1400" u="none" cap="none" strike="noStrike"/>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FFY 2021 Target</a:t>
                      </a:r>
                      <a:endParaRPr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FFY 2021 Data</a:t>
                      </a:r>
                      <a:endParaRPr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FFY 2022 Target</a:t>
                      </a:r>
                      <a:endParaRPr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FFY 2022 Data</a:t>
                      </a:r>
                      <a:endParaRPr sz="1800" u="none" cap="none" strike="noStrike">
                        <a:latin typeface="Arial"/>
                        <a:ea typeface="Arial"/>
                        <a:cs typeface="Arial"/>
                        <a:sym typeface="Arial"/>
                      </a:endParaRPr>
                    </a:p>
                  </a:txBody>
                  <a:tcPr marT="0" marB="0" marR="68575" marL="68575" anchor="b">
                    <a:solidFill>
                      <a:schemeClr val="accent5"/>
                    </a:solidFill>
                  </a:tcPr>
                </a:tc>
              </a:tr>
              <a:tr h="36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4</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8.14%</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15.21%</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8.59%</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15.54%</a:t>
                      </a:r>
                      <a:endParaRPr sz="1800" u="none" cap="none" strike="noStrike">
                        <a:latin typeface="Arial"/>
                        <a:ea typeface="Arial"/>
                        <a:cs typeface="Arial"/>
                        <a:sym typeface="Arial"/>
                      </a:endParaRPr>
                    </a:p>
                  </a:txBody>
                  <a:tcPr marT="0" marB="0" marR="68575" marL="68575"/>
                </a:tc>
              </a:tr>
              <a:tr h="36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8</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8.00%</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25.39%</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8.45%</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24.37%</a:t>
                      </a:r>
                      <a:endParaRPr sz="1800" u="none" cap="none" strike="noStrike">
                        <a:latin typeface="Arial"/>
                        <a:ea typeface="Arial"/>
                        <a:cs typeface="Arial"/>
                        <a:sym typeface="Arial"/>
                      </a:endParaRPr>
                    </a:p>
                  </a:txBody>
                  <a:tcPr marT="0" marB="0" marR="68575" marL="68575"/>
                </a:tc>
              </a:tr>
              <a:tr h="36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HS</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36.16%</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32.92%</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36.61%</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32.28%</a:t>
                      </a:r>
                      <a:endParaRPr sz="1800" u="none" cap="none" strike="noStrike">
                        <a:latin typeface="Arial"/>
                        <a:ea typeface="Arial"/>
                        <a:cs typeface="Arial"/>
                        <a:sym typeface="Arial"/>
                      </a:endParaRPr>
                    </a:p>
                  </a:txBody>
                  <a:tcPr marT="0" marB="0" marR="68575" marL="68575"/>
                </a:tc>
              </a:tr>
            </a:tbl>
          </a:graphicData>
        </a:graphic>
      </p:graphicFrame>
      <p:graphicFrame>
        <p:nvGraphicFramePr>
          <p:cNvPr id="446" name="Google Shape;446;p45"/>
          <p:cNvGraphicFramePr/>
          <p:nvPr/>
        </p:nvGraphicFramePr>
        <p:xfrm>
          <a:off x="4821078" y="4676794"/>
          <a:ext cx="3000000" cy="3000000"/>
        </p:xfrm>
        <a:graphic>
          <a:graphicData uri="http://schemas.openxmlformats.org/drawingml/2006/table">
            <a:tbl>
              <a:tblPr>
                <a:noFill/>
                <a:tableStyleId>{EE1D5005-CE0C-46F0-AB1D-8DF65C276C9F}</a:tableStyleId>
              </a:tblPr>
              <a:tblGrid>
                <a:gridCol w="1281175"/>
                <a:gridCol w="1263550"/>
                <a:gridCol w="1263550"/>
                <a:gridCol w="1790050"/>
                <a:gridCol w="1189175"/>
              </a:tblGrid>
              <a:tr h="6442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chemeClr val="dk2"/>
                          </a:solidFill>
                        </a:rPr>
                        <a:t>Grade</a:t>
                      </a:r>
                      <a:endParaRPr sz="1800" u="none" cap="none" strike="noStrike">
                        <a:solidFill>
                          <a:schemeClr val="dk2"/>
                        </a:solidFill>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chemeClr val="dk2"/>
                          </a:solidFill>
                        </a:rPr>
                        <a:t>FFY 2021 Target</a:t>
                      </a:r>
                      <a:endParaRPr sz="1800" u="none" cap="none" strike="noStrike">
                        <a:solidFill>
                          <a:schemeClr val="dk2"/>
                        </a:solidFill>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chemeClr val="dk2"/>
                          </a:solidFill>
                        </a:rPr>
                        <a:t>FFY 2021 Data</a:t>
                      </a:r>
                      <a:endParaRPr sz="1800" u="none" cap="none" strike="noStrike">
                        <a:solidFill>
                          <a:schemeClr val="dk2"/>
                        </a:solidFill>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chemeClr val="dk2"/>
                          </a:solidFill>
                        </a:rPr>
                        <a:t>FFY 2022 Target</a:t>
                      </a:r>
                      <a:endParaRPr sz="1800" u="none" cap="none" strike="noStrike">
                        <a:solidFill>
                          <a:schemeClr val="dk2"/>
                        </a:solidFill>
                        <a:latin typeface="Arial"/>
                        <a:ea typeface="Arial"/>
                        <a:cs typeface="Arial"/>
                        <a:sym typeface="Arial"/>
                      </a:endParaRPr>
                    </a:p>
                  </a:txBody>
                  <a:tcPr marT="0" marB="0" marR="68575" marL="68575" anchor="b">
                    <a:solidFill>
                      <a:srgbClr val="B9940C"/>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chemeClr val="dk2"/>
                          </a:solidFill>
                        </a:rPr>
                        <a:t>FFY 2022 Data</a:t>
                      </a:r>
                      <a:endParaRPr sz="1800" u="none" cap="none" strike="noStrike">
                        <a:solidFill>
                          <a:schemeClr val="dk2"/>
                        </a:solidFill>
                        <a:latin typeface="Arial"/>
                        <a:ea typeface="Arial"/>
                        <a:cs typeface="Arial"/>
                        <a:sym typeface="Arial"/>
                      </a:endParaRPr>
                    </a:p>
                  </a:txBody>
                  <a:tcPr marT="0" marB="0" marR="68575" marL="68575" anchor="b">
                    <a:solidFill>
                      <a:srgbClr val="B9940C"/>
                    </a:solidFill>
                  </a:tcPr>
                </a:tc>
              </a:tr>
              <a:tr h="3076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4</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13.62%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40.55%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14.03%</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36.86%</a:t>
                      </a:r>
                      <a:endParaRPr sz="1800" u="none" cap="none" strike="noStrike">
                        <a:latin typeface="Arial"/>
                        <a:ea typeface="Arial"/>
                        <a:cs typeface="Arial"/>
                        <a:sym typeface="Arial"/>
                      </a:endParaRPr>
                    </a:p>
                  </a:txBody>
                  <a:tcPr marT="0" marB="0" marR="68575" marL="68575" anchor="ctr"/>
                </a:tc>
              </a:tr>
              <a:tr h="3076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8</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2.33%</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7.42%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2.74%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7.30%</a:t>
                      </a:r>
                      <a:endParaRPr sz="1800" u="none" cap="none" strike="noStrike">
                        <a:latin typeface="Arial"/>
                        <a:ea typeface="Arial"/>
                        <a:cs typeface="Arial"/>
                        <a:sym typeface="Arial"/>
                      </a:endParaRPr>
                    </a:p>
                  </a:txBody>
                  <a:tcPr marT="0" marB="0" marR="68575" marL="68575" anchor="ctr"/>
                </a:tc>
              </a:tr>
              <a:tr h="3076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HS</a:t>
                      </a:r>
                      <a:endParaRPr sz="1800" u="none" cap="none" strike="noStrike">
                        <a:latin typeface="Arial"/>
                        <a:ea typeface="Arial"/>
                        <a:cs typeface="Arial"/>
                        <a:sym typeface="Arial"/>
                      </a:endParaRPr>
                    </a:p>
                  </a:txBody>
                  <a:tcPr marT="0" marB="0" marR="68575" marL="68575"/>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30.04%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26.34%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30.45%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25.98%</a:t>
                      </a:r>
                      <a:endParaRPr sz="18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6"/>
          <p:cNvSpPr txBox="1"/>
          <p:nvPr>
            <p:ph type="title"/>
          </p:nvPr>
        </p:nvSpPr>
        <p:spPr>
          <a:xfrm>
            <a:off x="1038225" y="9525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Statewide Assessment (Indicator 3)</a:t>
            </a:r>
            <a:endParaRPr/>
          </a:p>
        </p:txBody>
      </p:sp>
      <p:sp>
        <p:nvSpPr>
          <p:cNvPr id="452" name="Google Shape;452;p4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53" name="Google Shape;453;p4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54" name="Google Shape;454;p46"/>
          <p:cNvSpPr txBox="1"/>
          <p:nvPr/>
        </p:nvSpPr>
        <p:spPr>
          <a:xfrm>
            <a:off x="769756" y="1738312"/>
            <a:ext cx="5000625" cy="4177296"/>
          </a:xfrm>
          <a:prstGeom prst="rect">
            <a:avLst/>
          </a:prstGeom>
          <a:solidFill>
            <a:schemeClr val="accent3"/>
          </a:solidFill>
          <a:ln cap="flat" cmpd="sng" w="25400">
            <a:solidFill>
              <a:srgbClr val="64510A"/>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i="0" lang="en-US" sz="2400" u="none" cap="none" strike="noStrike">
                <a:solidFill>
                  <a:schemeClr val="dk1"/>
                </a:solidFill>
                <a:latin typeface="Calibri"/>
                <a:ea typeface="Calibri"/>
                <a:cs typeface="Calibri"/>
                <a:sym typeface="Calibri"/>
              </a:rPr>
              <a:t>3D Formula:</a:t>
            </a:r>
            <a:endParaRPr b="1"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3A3D4B"/>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3A3D4B"/>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3A3D4B"/>
                </a:solidFill>
                <a:latin typeface="Calibri"/>
                <a:ea typeface="Calibri"/>
                <a:cs typeface="Calibri"/>
                <a:sym typeface="Calibri"/>
              </a:rPr>
              <a:t>Proficiency rate for children with IEPs scoring at or above proficient against grade level academic achievement standards for the 2020-2021 school year </a:t>
            </a:r>
            <a:r>
              <a:rPr b="1" i="0" lang="en-US" sz="2000" u="none" cap="none" strike="noStrike">
                <a:solidFill>
                  <a:schemeClr val="accent5"/>
                </a:solidFill>
                <a:latin typeface="Calibri"/>
                <a:ea typeface="Calibri"/>
                <a:cs typeface="Calibri"/>
                <a:sym typeface="Calibri"/>
              </a:rPr>
              <a:t>-</a:t>
            </a:r>
            <a:r>
              <a:rPr b="0" i="0" lang="en-US" sz="1800" u="none" cap="none" strike="noStrike">
                <a:solidFill>
                  <a:srgbClr val="3A3D4B"/>
                </a:solidFill>
                <a:latin typeface="Calibri"/>
                <a:ea typeface="Calibri"/>
                <a:cs typeface="Calibri"/>
                <a:sym typeface="Calibri"/>
              </a:rPr>
              <a:t> Proficiency rate for all students scoring at or above proficient against grade level academic achievement standards for the 2020-2021 school year </a:t>
            </a:r>
            <a:endParaRPr b="0" i="0" sz="2400" u="none" cap="none" strike="noStrike">
              <a:solidFill>
                <a:srgbClr val="3A3D4B"/>
              </a:solidFill>
              <a:latin typeface="Calibri"/>
              <a:ea typeface="Calibri"/>
              <a:cs typeface="Calibri"/>
              <a:sym typeface="Calibri"/>
            </a:endParaRPr>
          </a:p>
          <a:p>
            <a:pPr indent="-121920" lvl="0" marL="274320" marR="0" rtl="0" algn="l">
              <a:lnSpc>
                <a:spcPct val="90000"/>
              </a:lnSpc>
              <a:spcBef>
                <a:spcPts val="1800"/>
              </a:spcBef>
              <a:spcAft>
                <a:spcPts val="0"/>
              </a:spcAft>
              <a:buClr>
                <a:srgbClr val="000000"/>
              </a:buClr>
              <a:buSzPts val="2400"/>
              <a:buFont typeface="Arial"/>
              <a:buNone/>
            </a:pPr>
            <a:r>
              <a:t/>
            </a:r>
            <a:endParaRPr b="0" i="0" sz="2400" u="none" cap="none" strike="noStrike">
              <a:solidFill>
                <a:srgbClr val="3A3D4B"/>
              </a:solidFill>
              <a:latin typeface="Calibri"/>
              <a:ea typeface="Calibri"/>
              <a:cs typeface="Calibri"/>
              <a:sym typeface="Calibri"/>
            </a:endParaRPr>
          </a:p>
        </p:txBody>
      </p:sp>
      <p:sp>
        <p:nvSpPr>
          <p:cNvPr id="455" name="Google Shape;455;p46"/>
          <p:cNvSpPr txBox="1"/>
          <p:nvPr/>
        </p:nvSpPr>
        <p:spPr>
          <a:xfrm>
            <a:off x="5817870" y="1828800"/>
            <a:ext cx="6115050" cy="4343400"/>
          </a:xfrm>
          <a:prstGeom prst="rect">
            <a:avLst/>
          </a:prstGeom>
          <a:noFill/>
          <a:ln>
            <a:noFill/>
          </a:ln>
        </p:spPr>
        <p:txBody>
          <a:bodyPr anchorCtr="0" anchor="t" bIns="45700" lIns="91425" spcFirstLastPara="1" rIns="91425" wrap="square" tIns="45700">
            <a:normAutofit/>
          </a:bodyPr>
          <a:lstStyle/>
          <a:p>
            <a:pPr indent="0" lvl="0" marL="182880" marR="140970" rtl="0" algn="l">
              <a:lnSpc>
                <a:spcPct val="100000"/>
              </a:lnSpc>
              <a:spcBef>
                <a:spcPts val="0"/>
              </a:spcBef>
              <a:spcAft>
                <a:spcPts val="0"/>
              </a:spcAft>
              <a:buClr>
                <a:srgbClr val="717171"/>
              </a:buClr>
              <a:buSzPts val="2800"/>
              <a:buFont typeface="Garamond"/>
              <a:buNone/>
            </a:pPr>
            <a:r>
              <a:rPr b="0" i="0" lang="en-US" sz="2400" u="none" cap="none" strike="noStrike">
                <a:solidFill>
                  <a:schemeClr val="dk1"/>
                </a:solidFill>
                <a:latin typeface="Calibri"/>
                <a:ea typeface="Calibri"/>
                <a:cs typeface="Calibri"/>
                <a:sym typeface="Calibri"/>
              </a:rPr>
              <a:t>D. Gap in proficiency rates for children with IEPs and all students against grade level academic achievement standards.</a:t>
            </a:r>
            <a:endParaRPr b="0" i="0" sz="1200" u="none" cap="none" strike="noStrike">
              <a:solidFill>
                <a:srgbClr val="000000"/>
              </a:solidFill>
              <a:latin typeface="Calibri"/>
              <a:ea typeface="Calibri"/>
              <a:cs typeface="Calibri"/>
              <a:sym typeface="Calibri"/>
            </a:endParaRPr>
          </a:p>
          <a:p>
            <a:pPr indent="-342900" lvl="1" marL="800100" marR="260984" rtl="0" algn="l">
              <a:lnSpc>
                <a:spcPct val="100000"/>
              </a:lnSpc>
              <a:spcBef>
                <a:spcPts val="595"/>
              </a:spcBef>
              <a:spcAft>
                <a:spcPts val="0"/>
              </a:spcAft>
              <a:buClr>
                <a:srgbClr val="717171"/>
              </a:buClr>
              <a:buSzPts val="2000"/>
              <a:buFont typeface="Garamond"/>
              <a:buChar char="◦"/>
            </a:pPr>
            <a:r>
              <a:rPr b="0" i="0" lang="en-US" sz="2000" u="none" cap="none" strike="noStrike">
                <a:solidFill>
                  <a:schemeClr val="dk1"/>
                </a:solidFill>
                <a:latin typeface="Calibri"/>
                <a:ea typeface="Calibri"/>
                <a:cs typeface="Calibri"/>
                <a:sym typeface="Calibri"/>
              </a:rPr>
              <a:t>New indicator in FFY2020</a:t>
            </a:r>
            <a:endParaRPr b="0" i="0" sz="1800" u="none" cap="none" strike="noStrike">
              <a:solidFill>
                <a:schemeClr val="dk1"/>
              </a:solidFill>
              <a:latin typeface="Calibri"/>
              <a:ea typeface="Calibri"/>
              <a:cs typeface="Calibri"/>
              <a:sym typeface="Calibri"/>
            </a:endParaRPr>
          </a:p>
          <a:p>
            <a:pPr indent="0" lvl="1" marL="320040" marR="0" rtl="0" algn="l">
              <a:lnSpc>
                <a:spcPct val="100000"/>
              </a:lnSpc>
              <a:spcBef>
                <a:spcPts val="500"/>
              </a:spcBef>
              <a:spcAft>
                <a:spcPts val="0"/>
              </a:spcAft>
              <a:buClr>
                <a:srgbClr val="717171"/>
              </a:buClr>
              <a:buSzPts val="1600"/>
              <a:buFont typeface="Garamond"/>
              <a:buNone/>
            </a:pPr>
            <a:r>
              <a:t/>
            </a:r>
            <a:endParaRPr b="0" i="0" sz="16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61" name="Google Shape;461;p4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62" name="Google Shape;462;p47"/>
          <p:cNvSpPr txBox="1"/>
          <p:nvPr>
            <p:ph idx="1" type="body"/>
          </p:nvPr>
        </p:nvSpPr>
        <p:spPr>
          <a:xfrm>
            <a:off x="1066800" y="1464816"/>
            <a:ext cx="10058400" cy="4563122"/>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800"/>
              </a:spcBef>
              <a:spcAft>
                <a:spcPts val="0"/>
              </a:spcAft>
              <a:buClr>
                <a:srgbClr val="3A3D4B"/>
              </a:buClr>
              <a:buSzPts val="1800"/>
              <a:buChar char="•"/>
            </a:pPr>
            <a:r>
              <a:rPr lang="en-US" sz="2000"/>
              <a:t>Reading Assessment Proficiency Rates for Students with Disabilities vs. All Students</a:t>
            </a:r>
            <a:endParaRPr/>
          </a:p>
          <a:p>
            <a:pPr indent="0" lvl="0" marL="0" rtl="0" algn="l">
              <a:lnSpc>
                <a:spcPct val="90000"/>
              </a:lnSpc>
              <a:spcBef>
                <a:spcPts val="1800"/>
              </a:spcBef>
              <a:spcAft>
                <a:spcPts val="0"/>
              </a:spcAft>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342900" lvl="0" marL="457200" rtl="0" algn="l">
              <a:lnSpc>
                <a:spcPct val="90000"/>
              </a:lnSpc>
              <a:spcBef>
                <a:spcPts val="1800"/>
              </a:spcBef>
              <a:spcAft>
                <a:spcPts val="0"/>
              </a:spcAft>
              <a:buClr>
                <a:srgbClr val="3A3D4B"/>
              </a:buClr>
              <a:buSzPts val="1800"/>
              <a:buChar char="•"/>
            </a:pPr>
            <a:r>
              <a:rPr lang="en-US" sz="2000"/>
              <a:t>Math Assessment Proficiency Rates for Students with Disabilities vs. All Students</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a:p>
            <a:pPr indent="-228600" lvl="0" marL="457200" rtl="0" algn="l">
              <a:lnSpc>
                <a:spcPct val="90000"/>
              </a:lnSpc>
              <a:spcBef>
                <a:spcPts val="1800"/>
              </a:spcBef>
              <a:spcAft>
                <a:spcPts val="0"/>
              </a:spcAft>
              <a:buClr>
                <a:srgbClr val="3A3D4B"/>
              </a:buClr>
              <a:buSzPts val="1800"/>
              <a:buNone/>
            </a:pPr>
            <a:r>
              <a:t/>
            </a:r>
            <a:endParaRPr/>
          </a:p>
        </p:txBody>
      </p:sp>
      <p:sp>
        <p:nvSpPr>
          <p:cNvPr id="463" name="Google Shape;463;p47"/>
          <p:cNvSpPr txBox="1"/>
          <p:nvPr>
            <p:ph type="title"/>
          </p:nvPr>
        </p:nvSpPr>
        <p:spPr>
          <a:xfrm>
            <a:off x="221942" y="83301"/>
            <a:ext cx="11710978"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State Assessment Proficiency Achievement Gap SWDs vs. All Students(Indicator 3D)</a:t>
            </a:r>
            <a:endParaRPr/>
          </a:p>
        </p:txBody>
      </p:sp>
      <p:graphicFrame>
        <p:nvGraphicFramePr>
          <p:cNvPr id="464" name="Google Shape;464;p47"/>
          <p:cNvGraphicFramePr/>
          <p:nvPr/>
        </p:nvGraphicFramePr>
        <p:xfrm>
          <a:off x="1719281" y="1910314"/>
          <a:ext cx="3000000" cy="3000000"/>
        </p:xfrm>
        <a:graphic>
          <a:graphicData uri="http://schemas.openxmlformats.org/drawingml/2006/table">
            <a:tbl>
              <a:tblPr>
                <a:noFill/>
                <a:tableStyleId>{EE1D5005-CE0C-46F0-AB1D-8DF65C276C9F}</a:tableStyleId>
              </a:tblPr>
              <a:tblGrid>
                <a:gridCol w="1590100"/>
                <a:gridCol w="1779825"/>
                <a:gridCol w="1779825"/>
                <a:gridCol w="1783275"/>
                <a:gridCol w="1783275"/>
              </a:tblGrid>
              <a:tr h="822650">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Group Name</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2021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2021 Data</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2022 Target</a:t>
                      </a:r>
                      <a:endParaRPr b="1" sz="1800" u="none" cap="none" strike="noStrike">
                        <a:latin typeface="Arial"/>
                        <a:ea typeface="Arial"/>
                        <a:cs typeface="Arial"/>
                        <a:sym typeface="Arial"/>
                      </a:endParaRPr>
                    </a:p>
                  </a:txBody>
                  <a:tcPr marT="0" marB="0" marR="68575" marL="68575" anchor="b">
                    <a:solidFill>
                      <a:schemeClr val="accent5"/>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2022 Data</a:t>
                      </a:r>
                      <a:endParaRPr b="1" sz="1800" u="none" cap="none" strike="noStrike">
                        <a:latin typeface="Arial"/>
                        <a:ea typeface="Arial"/>
                        <a:cs typeface="Arial"/>
                        <a:sym typeface="Arial"/>
                      </a:endParaRPr>
                    </a:p>
                  </a:txBody>
                  <a:tcPr marT="0" marB="0" marR="68575" marL="68575" anchor="b">
                    <a:solidFill>
                      <a:schemeClr val="accent5"/>
                    </a:solidFill>
                  </a:tcPr>
                </a:tc>
              </a:tr>
              <a:tr h="19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39.42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27.02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38.97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28.64</a:t>
                      </a:r>
                      <a:endParaRPr sz="1800" u="none" cap="none" strike="noStrike">
                        <a:latin typeface="Arial"/>
                        <a:ea typeface="Arial"/>
                        <a:cs typeface="Arial"/>
                        <a:sym typeface="Arial"/>
                      </a:endParaRPr>
                    </a:p>
                  </a:txBody>
                  <a:tcPr marT="0" marB="0" marR="68575" marL="68575" anchor="ctr"/>
                </a:tc>
              </a:tr>
              <a:tr h="19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31.27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26.27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30.82</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28.38</a:t>
                      </a:r>
                      <a:endParaRPr sz="1800" u="none" cap="none" strike="noStrike">
                        <a:latin typeface="Arial"/>
                        <a:ea typeface="Arial"/>
                        <a:cs typeface="Arial"/>
                        <a:sym typeface="Arial"/>
                      </a:endParaRPr>
                    </a:p>
                  </a:txBody>
                  <a:tcPr marT="0" marB="0" marR="68575" marL="68575" anchor="ctr"/>
                </a:tc>
              </a:tr>
              <a:tr h="1917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39.45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26.79</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39.00</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27.88</a:t>
                      </a:r>
                      <a:endParaRPr sz="1800" u="none" cap="none" strike="noStrike">
                        <a:latin typeface="Arial"/>
                        <a:ea typeface="Arial"/>
                        <a:cs typeface="Arial"/>
                        <a:sym typeface="Arial"/>
                      </a:endParaRPr>
                    </a:p>
                  </a:txBody>
                  <a:tcPr marT="0" marB="0" marR="68575" marL="68575" anchor="ctr"/>
                </a:tc>
              </a:tr>
            </a:tbl>
          </a:graphicData>
        </a:graphic>
      </p:graphicFrame>
      <p:graphicFrame>
        <p:nvGraphicFramePr>
          <p:cNvPr id="465" name="Google Shape;465;p47"/>
          <p:cNvGraphicFramePr/>
          <p:nvPr/>
        </p:nvGraphicFramePr>
        <p:xfrm>
          <a:off x="1719281" y="4162910"/>
          <a:ext cx="3000000" cy="3000000"/>
        </p:xfrm>
        <a:graphic>
          <a:graphicData uri="http://schemas.openxmlformats.org/drawingml/2006/table">
            <a:tbl>
              <a:tblPr>
                <a:noFill/>
                <a:tableStyleId>{EE1D5005-CE0C-46F0-AB1D-8DF65C276C9F}</a:tableStyleId>
              </a:tblPr>
              <a:tblGrid>
                <a:gridCol w="1583600"/>
                <a:gridCol w="1745050"/>
                <a:gridCol w="1745050"/>
                <a:gridCol w="1745050"/>
                <a:gridCol w="1745050"/>
              </a:tblGrid>
              <a:tr h="575475">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Group Name</a:t>
                      </a:r>
                      <a:endParaRPr b="1" sz="1800" u="none" cap="none" strike="noStrike">
                        <a:latin typeface="Arial"/>
                        <a:ea typeface="Arial"/>
                        <a:cs typeface="Arial"/>
                        <a:sym typeface="Arial"/>
                      </a:endParaRPr>
                    </a:p>
                  </a:txBody>
                  <a:tcPr marT="0" marB="0" marR="68575" marL="68575" anchor="b">
                    <a:solidFill>
                      <a:schemeClr val="accent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2021 Target</a:t>
                      </a:r>
                      <a:endParaRPr b="1" sz="1800" u="none" cap="none" strike="noStrike">
                        <a:latin typeface="Arial"/>
                        <a:ea typeface="Arial"/>
                        <a:cs typeface="Arial"/>
                        <a:sym typeface="Arial"/>
                      </a:endParaRPr>
                    </a:p>
                  </a:txBody>
                  <a:tcPr marT="0" marB="0" marR="68575" marL="68575" anchor="b">
                    <a:solidFill>
                      <a:schemeClr val="accent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2021 Data</a:t>
                      </a:r>
                      <a:endParaRPr b="1" sz="1800" u="none" cap="none" strike="noStrike">
                        <a:latin typeface="Arial"/>
                        <a:ea typeface="Arial"/>
                        <a:cs typeface="Arial"/>
                        <a:sym typeface="Arial"/>
                      </a:endParaRPr>
                    </a:p>
                  </a:txBody>
                  <a:tcPr marT="0" marB="0" marR="68575" marL="68575" anchor="b">
                    <a:solidFill>
                      <a:schemeClr val="accent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2022 Target</a:t>
                      </a:r>
                      <a:endParaRPr b="1" sz="1800" u="none" cap="none" strike="noStrike">
                        <a:latin typeface="Arial"/>
                        <a:ea typeface="Arial"/>
                        <a:cs typeface="Arial"/>
                        <a:sym typeface="Arial"/>
                      </a:endParaRPr>
                    </a:p>
                  </a:txBody>
                  <a:tcPr marT="0" marB="0" marR="68575" marL="68575" anchor="b">
                    <a:solidFill>
                      <a:schemeClr val="accent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FFY 2022 Data</a:t>
                      </a:r>
                      <a:endParaRPr b="1" sz="1800" u="none" cap="none" strike="noStrike">
                        <a:latin typeface="Arial"/>
                        <a:ea typeface="Arial"/>
                        <a:cs typeface="Arial"/>
                        <a:sym typeface="Arial"/>
                      </a:endParaRPr>
                    </a:p>
                  </a:txBody>
                  <a:tcPr marT="0" marB="0" marR="68575" marL="68575" anchor="b">
                    <a:solidFill>
                      <a:schemeClr val="accent3"/>
                    </a:solidFill>
                  </a:tcPr>
                </a:tc>
              </a:tr>
              <a:tr h="35922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11.15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18.29</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10.74</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16.62</a:t>
                      </a:r>
                      <a:endParaRPr sz="1800" u="none" cap="none" strike="noStrike">
                        <a:latin typeface="Arial"/>
                        <a:ea typeface="Arial"/>
                        <a:cs typeface="Arial"/>
                        <a:sym typeface="Arial"/>
                      </a:endParaRPr>
                    </a:p>
                  </a:txBody>
                  <a:tcPr marT="0" marB="0" marR="68575" marL="68575" anchor="ctr"/>
                </a:tc>
              </a:tr>
              <a:tr h="454450">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8</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10.07</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17.01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9.66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15.26</a:t>
                      </a:r>
                      <a:endParaRPr sz="1800" u="none" cap="none" strike="noStrike">
                        <a:latin typeface="Arial"/>
                        <a:ea typeface="Arial"/>
                        <a:cs typeface="Arial"/>
                        <a:sym typeface="Arial"/>
                      </a:endParaRPr>
                    </a:p>
                  </a:txBody>
                  <a:tcPr marT="0" marB="0" marR="68575" marL="68575" anchor="ctr"/>
                </a:tc>
              </a:tr>
              <a:tr h="376275">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Grade HS</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28.86</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t>13.81</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28.45</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u="none" cap="none" strike="noStrike">
                          <a:solidFill>
                            <a:srgbClr val="000000"/>
                          </a:solidFill>
                          <a:latin typeface="Arial"/>
                          <a:ea typeface="Arial"/>
                          <a:cs typeface="Arial"/>
                          <a:sym typeface="Arial"/>
                        </a:rPr>
                        <a:t>13.31</a:t>
                      </a:r>
                      <a:endParaRPr sz="18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8"/>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3</a:t>
            </a:r>
            <a:endParaRPr/>
          </a:p>
        </p:txBody>
      </p:sp>
      <p:sp>
        <p:nvSpPr>
          <p:cNvPr id="472" name="Google Shape;472;p48"/>
          <p:cNvSpPr txBox="1"/>
          <p:nvPr>
            <p:ph idx="1" type="body"/>
          </p:nvPr>
        </p:nvSpPr>
        <p:spPr>
          <a:xfrm>
            <a:off x="1430200" y="2031600"/>
            <a:ext cx="9601200" cy="43434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t/>
            </a:r>
            <a:endParaRPr/>
          </a:p>
          <a:p>
            <a:pPr indent="0" lvl="0" marL="0" rtl="0" algn="l">
              <a:spcBef>
                <a:spcPts val="1800"/>
              </a:spcBef>
              <a:spcAft>
                <a:spcPts val="0"/>
              </a:spcAft>
              <a:buNone/>
            </a:pPr>
            <a:r>
              <a:t/>
            </a:r>
            <a:endParaRPr/>
          </a:p>
        </p:txBody>
      </p:sp>
      <p:sp>
        <p:nvSpPr>
          <p:cNvPr id="473" name="Google Shape;473;p48"/>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74" name="Google Shape;474;p48"/>
          <p:cNvGraphicFramePr/>
          <p:nvPr/>
        </p:nvGraphicFramePr>
        <p:xfrm>
          <a:off x="637813" y="1658325"/>
          <a:ext cx="3000000" cy="3000000"/>
        </p:xfrm>
        <a:graphic>
          <a:graphicData uri="http://schemas.openxmlformats.org/drawingml/2006/table">
            <a:tbl>
              <a:tblPr>
                <a:noFill/>
                <a:tableStyleId>{D4F474B1-2143-4E6B-A074-B568319EF564}</a:tableStyleId>
              </a:tblPr>
              <a:tblGrid>
                <a:gridCol w="1196300"/>
                <a:gridCol w="959275"/>
                <a:gridCol w="1557425"/>
                <a:gridCol w="1771850"/>
                <a:gridCol w="1771850"/>
                <a:gridCol w="1771850"/>
                <a:gridCol w="1771850"/>
              </a:tblGrid>
              <a:tr h="190500">
                <a:tc>
                  <a:txBody>
                    <a:bodyPr/>
                    <a:lstStyle/>
                    <a:p>
                      <a:pPr indent="0" lvl="0" marL="0" rtl="0" algn="ctr">
                        <a:lnSpc>
                          <a:spcPct val="115000"/>
                        </a:lnSpc>
                        <a:spcBef>
                          <a:spcPts val="1200"/>
                        </a:spcBef>
                        <a:spcAft>
                          <a:spcPts val="1200"/>
                        </a:spcAft>
                        <a:buNone/>
                      </a:pPr>
                      <a:r>
                        <a:rPr b="1" lang="en-US" sz="1500"/>
                        <a:t>Subject</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Group</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Group Name</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2022</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2023</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2024</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500"/>
                        <a:t>2025</a:t>
                      </a:r>
                      <a:endParaRPr b="1" sz="15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Reading</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A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4</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38.97</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38.52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38.07</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37.62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Reading</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B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8</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30.82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30.37</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29.92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29.47</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Reading</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C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HS</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39.00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38.55</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38.10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37.65</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Math</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A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4</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10.74</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10.33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9.92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9.51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Math</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B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8</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9.66</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9.25</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8.84</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8.43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a:t>Math</a:t>
                      </a:r>
                      <a:endParaRPr b="1"/>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C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Grade HS</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28.45</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28.04</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27.63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27.22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9"/>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 5 – Learning Environments</a:t>
            </a:r>
            <a:endParaRPr/>
          </a:p>
        </p:txBody>
      </p:sp>
      <p:sp>
        <p:nvSpPr>
          <p:cNvPr id="480" name="Google Shape;480;p49"/>
          <p:cNvSpPr txBox="1"/>
          <p:nvPr>
            <p:ph idx="1" type="body"/>
          </p:nvPr>
        </p:nvSpPr>
        <p:spPr>
          <a:xfrm>
            <a:off x="1012092" y="1595120"/>
            <a:ext cx="10058400" cy="461649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300"/>
              </a:spcBef>
              <a:spcAft>
                <a:spcPts val="0"/>
              </a:spcAft>
              <a:buSzPts val="1800"/>
              <a:buChar char="•"/>
            </a:pPr>
            <a:r>
              <a:rPr lang="en-US" sz="2000">
                <a:solidFill>
                  <a:srgbClr val="000000"/>
                </a:solidFill>
              </a:rPr>
              <a:t>Percent of children with IEPs aged </a:t>
            </a:r>
            <a:r>
              <a:rPr lang="en-US" sz="2000"/>
              <a:t>5 who are enrolled in kindergarten and aged</a:t>
            </a:r>
            <a:r>
              <a:rPr lang="en-US" sz="2000">
                <a:solidFill>
                  <a:srgbClr val="000000"/>
                </a:solidFill>
              </a:rPr>
              <a:t> 6 through 21 served:</a:t>
            </a:r>
            <a:endParaRPr sz="2000"/>
          </a:p>
          <a:p>
            <a:pPr indent="0" lvl="1" marL="274320" rtl="0" algn="l">
              <a:lnSpc>
                <a:spcPct val="90000"/>
              </a:lnSpc>
              <a:spcBef>
                <a:spcPts val="600"/>
              </a:spcBef>
              <a:spcAft>
                <a:spcPts val="0"/>
              </a:spcAft>
              <a:buSzPts val="1800"/>
              <a:buNone/>
            </a:pPr>
            <a:r>
              <a:rPr lang="en-US" sz="1800">
                <a:solidFill>
                  <a:srgbClr val="000000"/>
                </a:solidFill>
              </a:rPr>
              <a:t>	</a:t>
            </a:r>
            <a:r>
              <a:rPr b="1" lang="en-US" sz="1800">
                <a:solidFill>
                  <a:schemeClr val="accent2"/>
                </a:solidFill>
              </a:rPr>
              <a:t>A.</a:t>
            </a:r>
            <a:r>
              <a:rPr lang="en-US" sz="1800">
                <a:solidFill>
                  <a:srgbClr val="000000"/>
                </a:solidFill>
              </a:rPr>
              <a:t> Inside the regular class 80% or more of the day;</a:t>
            </a:r>
            <a:endParaRPr sz="1800"/>
          </a:p>
          <a:p>
            <a:pPr indent="0" lvl="1" marL="274320" rtl="0" algn="l">
              <a:lnSpc>
                <a:spcPct val="90000"/>
              </a:lnSpc>
              <a:spcBef>
                <a:spcPts val="600"/>
              </a:spcBef>
              <a:spcAft>
                <a:spcPts val="0"/>
              </a:spcAft>
              <a:buSzPts val="1800"/>
              <a:buNone/>
            </a:pPr>
            <a:r>
              <a:rPr lang="en-US" sz="1800">
                <a:solidFill>
                  <a:srgbClr val="000000"/>
                </a:solidFill>
              </a:rPr>
              <a:t>	</a:t>
            </a:r>
            <a:r>
              <a:rPr b="1" lang="en-US" sz="1800">
                <a:solidFill>
                  <a:srgbClr val="000000"/>
                </a:solidFill>
              </a:rPr>
              <a:t>B.</a:t>
            </a:r>
            <a:r>
              <a:rPr lang="en-US" sz="1800">
                <a:solidFill>
                  <a:srgbClr val="000000"/>
                </a:solidFill>
              </a:rPr>
              <a:t> Inside the regular class less than 40% of the day; and</a:t>
            </a:r>
            <a:endParaRPr sz="1800"/>
          </a:p>
          <a:p>
            <a:pPr indent="0" lvl="1" marL="274320" rtl="0" algn="l">
              <a:lnSpc>
                <a:spcPct val="90000"/>
              </a:lnSpc>
              <a:spcBef>
                <a:spcPts val="600"/>
              </a:spcBef>
              <a:spcAft>
                <a:spcPts val="0"/>
              </a:spcAft>
              <a:buSzPts val="1800"/>
              <a:buNone/>
            </a:pPr>
            <a:r>
              <a:rPr lang="en-US" sz="1800">
                <a:solidFill>
                  <a:srgbClr val="000000"/>
                </a:solidFill>
              </a:rPr>
              <a:t>	</a:t>
            </a:r>
            <a:r>
              <a:rPr b="1" lang="en-US" sz="1800">
                <a:solidFill>
                  <a:srgbClr val="000000"/>
                </a:solidFill>
              </a:rPr>
              <a:t>C.</a:t>
            </a:r>
            <a:r>
              <a:rPr lang="en-US" sz="1800">
                <a:solidFill>
                  <a:srgbClr val="000000"/>
                </a:solidFill>
              </a:rPr>
              <a:t> In separate schools, residential facilities, or homebound/hospital placements.</a:t>
            </a:r>
            <a:endParaRPr sz="1800"/>
          </a:p>
          <a:p>
            <a:pPr indent="0" lvl="1" marL="274320" rtl="0" algn="l">
              <a:lnSpc>
                <a:spcPct val="90000"/>
              </a:lnSpc>
              <a:spcBef>
                <a:spcPts val="600"/>
              </a:spcBef>
              <a:spcAft>
                <a:spcPts val="0"/>
              </a:spcAft>
              <a:buSzPts val="1800"/>
              <a:buNone/>
            </a:pPr>
            <a:r>
              <a:rPr lang="en-US" sz="1800">
                <a:solidFill>
                  <a:srgbClr val="000000"/>
                </a:solidFill>
              </a:rPr>
              <a:t>(20 U.S.C. 1416(a)(3)(A))</a:t>
            </a:r>
            <a:endParaRPr sz="1800"/>
          </a:p>
          <a:p>
            <a:pPr indent="-285750" lvl="0" marL="285750" rtl="0" algn="l">
              <a:lnSpc>
                <a:spcPct val="90000"/>
              </a:lnSpc>
              <a:spcBef>
                <a:spcPts val="1800"/>
              </a:spcBef>
              <a:spcAft>
                <a:spcPts val="0"/>
              </a:spcAft>
              <a:buSzPts val="1800"/>
              <a:buFont typeface="Arial"/>
              <a:buChar char="•"/>
            </a:pPr>
            <a:r>
              <a:rPr lang="en-US" sz="2000">
                <a:solidFill>
                  <a:schemeClr val="dk2"/>
                </a:solidFill>
              </a:rPr>
              <a:t>OSEP changed the requirement to include students with disabilities in Kindergarten in these categories and indicator calculation.</a:t>
            </a:r>
            <a:endParaRPr sz="2000">
              <a:solidFill>
                <a:schemeClr val="dk2"/>
              </a:solidFill>
            </a:endParaRPr>
          </a:p>
          <a:p>
            <a:pPr indent="0" lvl="1" marL="274320" rtl="0" algn="l">
              <a:lnSpc>
                <a:spcPct val="90000"/>
              </a:lnSpc>
              <a:spcBef>
                <a:spcPts val="300"/>
              </a:spcBef>
              <a:spcAft>
                <a:spcPts val="0"/>
              </a:spcAft>
              <a:buSzPts val="1800"/>
              <a:buNone/>
            </a:pPr>
            <a:r>
              <a:t/>
            </a:r>
            <a:endParaRPr/>
          </a:p>
          <a:p>
            <a:pPr indent="-228600" lvl="2" marL="1371600" rtl="0" algn="l">
              <a:lnSpc>
                <a:spcPct val="90000"/>
              </a:lnSpc>
              <a:spcBef>
                <a:spcPts val="1100"/>
              </a:spcBef>
              <a:spcAft>
                <a:spcPts val="0"/>
              </a:spcAft>
              <a:buSzPts val="1800"/>
              <a:buNone/>
            </a:pPr>
            <a:r>
              <a:t/>
            </a:r>
            <a:endParaRPr>
              <a:solidFill>
                <a:srgbClr val="000000"/>
              </a:solidFill>
            </a:endParaRPr>
          </a:p>
          <a:p>
            <a:pPr indent="0" lvl="1" marL="274320" rtl="0" algn="l">
              <a:lnSpc>
                <a:spcPct val="90000"/>
              </a:lnSpc>
              <a:spcBef>
                <a:spcPts val="300"/>
              </a:spcBef>
              <a:spcAft>
                <a:spcPts val="300"/>
              </a:spcAft>
              <a:buSzPts val="1800"/>
              <a:buNone/>
            </a:pPr>
            <a:r>
              <a:t/>
            </a:r>
            <a:endParaRPr>
              <a:latin typeface="Arial"/>
              <a:ea typeface="Arial"/>
              <a:cs typeface="Arial"/>
              <a:sym typeface="Arial"/>
            </a:endParaRPr>
          </a:p>
        </p:txBody>
      </p:sp>
      <p:sp>
        <p:nvSpPr>
          <p:cNvPr id="481" name="Google Shape;481;p4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82" name="Google Shape;482;p4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descr="Three Concepts for Creating Better Hybrid Learning Spaces - Steelcase" id="483" name="Google Shape;483;p49"/>
          <p:cNvPicPr preferRelativeResize="0"/>
          <p:nvPr/>
        </p:nvPicPr>
        <p:blipFill rotWithShape="1">
          <a:blip r:embed="rId3">
            <a:alphaModFix/>
          </a:blip>
          <a:srcRect b="0" l="0" r="0" t="0"/>
          <a:stretch/>
        </p:blipFill>
        <p:spPr>
          <a:xfrm>
            <a:off x="7350222" y="4278715"/>
            <a:ext cx="3774978" cy="21234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ph type="title"/>
          </p:nvPr>
        </p:nvSpPr>
        <p:spPr>
          <a:xfrm>
            <a:off x="1295400" y="255134"/>
            <a:ext cx="9601200" cy="103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3700"/>
              <a:t>Meeting Objectives &amp; Goals</a:t>
            </a:r>
            <a:endParaRPr/>
          </a:p>
        </p:txBody>
      </p:sp>
      <p:sp>
        <p:nvSpPr>
          <p:cNvPr id="117" name="Google Shape;117;p14"/>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600"/>
              </a:spcAft>
              <a:buClr>
                <a:srgbClr val="000000"/>
              </a:buClr>
              <a:buSzPts val="1100"/>
              <a:buFont typeface="Arial"/>
              <a:buNone/>
            </a:pPr>
            <a:fld id="{00000000-1234-1234-1234-123412341234}" type="slidenum">
              <a:rPr lang="en-US" sz="700"/>
              <a:t>‹#›</a:t>
            </a:fld>
            <a:endParaRPr sz="700"/>
          </a:p>
        </p:txBody>
      </p:sp>
      <p:sp>
        <p:nvSpPr>
          <p:cNvPr id="118" name="Google Shape;118;p14"/>
          <p:cNvSpPr txBox="1"/>
          <p:nvPr>
            <p:ph idx="11" type="ftr"/>
          </p:nvPr>
        </p:nvSpPr>
        <p:spPr>
          <a:xfrm>
            <a:off x="1295399" y="6374999"/>
            <a:ext cx="62433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600"/>
              </a:spcAft>
              <a:buSzPts val="1400"/>
              <a:buNone/>
            </a:pPr>
            <a:r>
              <a:rPr lang="en-US"/>
              <a:t>Investing for tomorrow, delivering today.</a:t>
            </a:r>
            <a:endParaRPr/>
          </a:p>
        </p:txBody>
      </p:sp>
      <p:sp>
        <p:nvSpPr>
          <p:cNvPr id="119" name="Google Shape;119;p14"/>
          <p:cNvSpPr txBox="1"/>
          <p:nvPr/>
        </p:nvSpPr>
        <p:spPr>
          <a:xfrm>
            <a:off x="1152050" y="1945450"/>
            <a:ext cx="4586400" cy="42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3A3D4B"/>
              </a:solidFill>
              <a:latin typeface="Calibri"/>
              <a:ea typeface="Calibri"/>
              <a:cs typeface="Calibri"/>
              <a:sym typeface="Calibri"/>
            </a:endParaRPr>
          </a:p>
        </p:txBody>
      </p:sp>
      <p:sp>
        <p:nvSpPr>
          <p:cNvPr id="120" name="Google Shape;120;p14"/>
          <p:cNvSpPr txBox="1"/>
          <p:nvPr/>
        </p:nvSpPr>
        <p:spPr>
          <a:xfrm>
            <a:off x="918475" y="2604925"/>
            <a:ext cx="4711500" cy="3431400"/>
          </a:xfrm>
          <a:prstGeom prst="rect">
            <a:avLst/>
          </a:prstGeom>
          <a:solidFill>
            <a:srgbClr val="CF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Stakeholders to share feedback based on data and ideas for improving outcomes for students with disabilities.</a:t>
            </a:r>
            <a:endParaRPr sz="1600">
              <a:solidFill>
                <a:schemeClr val="dk2"/>
              </a:solidFill>
              <a:latin typeface="Calibri"/>
              <a:ea typeface="Calibri"/>
              <a:cs typeface="Calibri"/>
              <a:sym typeface="Calibri"/>
            </a:endParaRPr>
          </a:p>
          <a:p>
            <a:pPr indent="-342900" lvl="0" marL="457200" rtl="0" algn="l">
              <a:lnSpc>
                <a:spcPct val="9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The state will record feedback and share with internal stakeholders that have a role in decision making.</a:t>
            </a:r>
            <a:endParaRPr sz="1800">
              <a:solidFill>
                <a:schemeClr val="dk2"/>
              </a:solidFill>
              <a:latin typeface="Calibri"/>
              <a:ea typeface="Calibri"/>
              <a:cs typeface="Calibri"/>
              <a:sym typeface="Calibri"/>
            </a:endParaRPr>
          </a:p>
          <a:p>
            <a:pPr indent="-342900" lvl="0" marL="457200" rtl="0" algn="l">
              <a:lnSpc>
                <a:spcPct val="9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By the end this meeting, we would like actionable feedback that will allow the OSE to make meaningful change and set new state targets.</a:t>
            </a:r>
            <a:endParaRPr sz="2600">
              <a:solidFill>
                <a:srgbClr val="3A3D4B"/>
              </a:solidFill>
              <a:latin typeface="Calibri"/>
              <a:ea typeface="Calibri"/>
              <a:cs typeface="Calibri"/>
              <a:sym typeface="Calibri"/>
            </a:endParaRPr>
          </a:p>
        </p:txBody>
      </p:sp>
      <p:sp>
        <p:nvSpPr>
          <p:cNvPr id="121" name="Google Shape;121;p14"/>
          <p:cNvSpPr txBox="1"/>
          <p:nvPr/>
        </p:nvSpPr>
        <p:spPr>
          <a:xfrm>
            <a:off x="6026550" y="2574025"/>
            <a:ext cx="4711500" cy="3493200"/>
          </a:xfrm>
          <a:prstGeom prst="rect">
            <a:avLst/>
          </a:prstGeom>
          <a:solidFill>
            <a:srgbClr val="D0E0E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2000">
                <a:solidFill>
                  <a:schemeClr val="dk2"/>
                </a:solidFill>
                <a:latin typeface="Calibri"/>
                <a:ea typeface="Calibri"/>
                <a:cs typeface="Calibri"/>
                <a:sym typeface="Calibri"/>
              </a:rPr>
              <a:t>Stakeholders will provide feedback on the following:</a:t>
            </a:r>
            <a:endParaRPr sz="20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rPr lang="en-US" sz="2000">
                <a:solidFill>
                  <a:schemeClr val="dk2"/>
                </a:solidFill>
                <a:latin typeface="Calibri"/>
                <a:ea typeface="Calibri"/>
                <a:cs typeface="Calibri"/>
                <a:sym typeface="Calibri"/>
              </a:rPr>
              <a:t>1. Target setting for SPP/APR indicators </a:t>
            </a:r>
            <a:endParaRPr sz="1800">
              <a:solidFill>
                <a:schemeClr val="dk2"/>
              </a:solidFill>
              <a:latin typeface="Calibri"/>
              <a:ea typeface="Calibri"/>
              <a:cs typeface="Calibri"/>
              <a:sym typeface="Calibri"/>
            </a:endParaRPr>
          </a:p>
          <a:p>
            <a:pPr indent="0" lvl="0" marL="0" rtl="0" algn="l">
              <a:lnSpc>
                <a:spcPct val="90000"/>
              </a:lnSpc>
              <a:spcBef>
                <a:spcPts val="560"/>
              </a:spcBef>
              <a:spcAft>
                <a:spcPts val="0"/>
              </a:spcAft>
              <a:buNone/>
            </a:pPr>
            <a:r>
              <a:rPr lang="en-US" sz="2000">
                <a:solidFill>
                  <a:schemeClr val="dk2"/>
                </a:solidFill>
                <a:latin typeface="Calibri"/>
                <a:ea typeface="Calibri"/>
                <a:cs typeface="Calibri"/>
                <a:sym typeface="Calibri"/>
              </a:rPr>
              <a:t>2. Analyzing SPP/APR data </a:t>
            </a:r>
            <a:endParaRPr sz="1800">
              <a:solidFill>
                <a:schemeClr val="dk2"/>
              </a:solidFill>
              <a:latin typeface="Calibri"/>
              <a:ea typeface="Calibri"/>
              <a:cs typeface="Calibri"/>
              <a:sym typeface="Calibri"/>
            </a:endParaRPr>
          </a:p>
          <a:p>
            <a:pPr indent="0" lvl="0" marL="0" rtl="0" algn="l">
              <a:lnSpc>
                <a:spcPct val="90000"/>
              </a:lnSpc>
              <a:spcBef>
                <a:spcPts val="560"/>
              </a:spcBef>
              <a:spcAft>
                <a:spcPts val="0"/>
              </a:spcAft>
              <a:buNone/>
            </a:pPr>
            <a:r>
              <a:rPr lang="en-US" sz="2000">
                <a:solidFill>
                  <a:schemeClr val="dk2"/>
                </a:solidFill>
                <a:latin typeface="Calibri"/>
                <a:ea typeface="Calibri"/>
                <a:cs typeface="Calibri"/>
                <a:sym typeface="Calibri"/>
              </a:rPr>
              <a:t>3. Providing strategies for improving outcomes for children and youth with disabilities,  </a:t>
            </a:r>
            <a:endParaRPr sz="1800">
              <a:solidFill>
                <a:schemeClr val="dk2"/>
              </a:solidFill>
              <a:latin typeface="Calibri"/>
              <a:ea typeface="Calibri"/>
              <a:cs typeface="Calibri"/>
              <a:sym typeface="Calibri"/>
            </a:endParaRPr>
          </a:p>
          <a:p>
            <a:pPr indent="0" lvl="0" marL="0" rtl="0" algn="l">
              <a:lnSpc>
                <a:spcPct val="90000"/>
              </a:lnSpc>
              <a:spcBef>
                <a:spcPts val="560"/>
              </a:spcBef>
              <a:spcAft>
                <a:spcPts val="0"/>
              </a:spcAft>
              <a:buNone/>
            </a:pPr>
            <a:r>
              <a:rPr lang="en-US" sz="2000">
                <a:solidFill>
                  <a:schemeClr val="dk2"/>
                </a:solidFill>
                <a:latin typeface="Calibri"/>
                <a:ea typeface="Calibri"/>
                <a:cs typeface="Calibri"/>
                <a:sym typeface="Calibri"/>
              </a:rPr>
              <a:t>4. Evaluating the progress the State is making</a:t>
            </a:r>
            <a:endParaRPr sz="2000">
              <a:solidFill>
                <a:schemeClr val="dk2"/>
              </a:solidFill>
              <a:latin typeface="Calibri"/>
              <a:ea typeface="Calibri"/>
              <a:cs typeface="Calibri"/>
              <a:sym typeface="Calibri"/>
            </a:endParaRPr>
          </a:p>
        </p:txBody>
      </p:sp>
      <p:sp>
        <p:nvSpPr>
          <p:cNvPr id="122" name="Google Shape;122;p14"/>
          <p:cNvSpPr txBox="1"/>
          <p:nvPr/>
        </p:nvSpPr>
        <p:spPr>
          <a:xfrm>
            <a:off x="918475" y="1780275"/>
            <a:ext cx="4711500" cy="793800"/>
          </a:xfrm>
          <a:prstGeom prst="rect">
            <a:avLst/>
          </a:prstGeom>
          <a:solidFill>
            <a:srgbClr val="4A86E8"/>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chemeClr val="lt2"/>
                </a:solidFill>
                <a:latin typeface="Calibri"/>
                <a:ea typeface="Calibri"/>
                <a:cs typeface="Calibri"/>
                <a:sym typeface="Calibri"/>
              </a:rPr>
              <a:t>Meeting Goals and Objectives</a:t>
            </a:r>
            <a:endParaRPr b="1" sz="2600">
              <a:solidFill>
                <a:schemeClr val="lt2"/>
              </a:solidFill>
              <a:latin typeface="Calibri"/>
              <a:ea typeface="Calibri"/>
              <a:cs typeface="Calibri"/>
              <a:sym typeface="Calibri"/>
            </a:endParaRPr>
          </a:p>
        </p:txBody>
      </p:sp>
      <p:sp>
        <p:nvSpPr>
          <p:cNvPr id="123" name="Google Shape;123;p14"/>
          <p:cNvSpPr txBox="1"/>
          <p:nvPr/>
        </p:nvSpPr>
        <p:spPr>
          <a:xfrm>
            <a:off x="6026550" y="1780275"/>
            <a:ext cx="4711500" cy="793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solidFill>
                  <a:schemeClr val="lt2"/>
                </a:solidFill>
                <a:latin typeface="Calibri"/>
                <a:ea typeface="Calibri"/>
                <a:cs typeface="Calibri"/>
                <a:sym typeface="Calibri"/>
              </a:rPr>
              <a:t>By the End of Today’s Meeting</a:t>
            </a:r>
            <a:endParaRPr b="1" sz="2700">
              <a:solidFill>
                <a:schemeClr val="lt2"/>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0"/>
          <p:cNvSpPr txBox="1"/>
          <p:nvPr>
            <p:ph type="title"/>
          </p:nvPr>
        </p:nvSpPr>
        <p:spPr>
          <a:xfrm>
            <a:off x="1066800" y="57151"/>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Learning Environments –Ages 5 to 21 </a:t>
            </a:r>
            <a:br>
              <a:rPr lang="en-US"/>
            </a:br>
            <a:r>
              <a:rPr lang="en-US"/>
              <a:t>(Indicator 5)</a:t>
            </a:r>
            <a:endParaRPr/>
          </a:p>
        </p:txBody>
      </p:sp>
      <p:sp>
        <p:nvSpPr>
          <p:cNvPr id="489" name="Google Shape;489;p50"/>
          <p:cNvSpPr txBox="1"/>
          <p:nvPr>
            <p:ph idx="1" type="body"/>
          </p:nvPr>
        </p:nvSpPr>
        <p:spPr>
          <a:xfrm>
            <a:off x="104504" y="1863933"/>
            <a:ext cx="3907971" cy="696686"/>
          </a:xfrm>
          <a:prstGeom prst="rect">
            <a:avLst/>
          </a:prstGeom>
          <a:noFill/>
          <a:ln>
            <a:noFill/>
          </a:ln>
        </p:spPr>
        <p:txBody>
          <a:bodyPr anchorCtr="0" anchor="t" bIns="45700" lIns="91425" spcFirstLastPara="1" rIns="91425" wrap="square" tIns="45700">
            <a:normAutofit fontScale="85000" lnSpcReduction="20000"/>
          </a:bodyPr>
          <a:lstStyle/>
          <a:p>
            <a:pPr indent="0" lvl="0" marL="279400" marR="0" rtl="0" algn="ctr">
              <a:lnSpc>
                <a:spcPct val="90000"/>
              </a:lnSpc>
              <a:spcBef>
                <a:spcPts val="600"/>
              </a:spcBef>
              <a:spcAft>
                <a:spcPts val="600"/>
              </a:spcAft>
              <a:buSzPct val="88235"/>
              <a:buNone/>
            </a:pPr>
            <a:r>
              <a:rPr b="1" lang="en-US">
                <a:solidFill>
                  <a:srgbClr val="FF914D"/>
                </a:solidFill>
              </a:rPr>
              <a:t>A.</a:t>
            </a:r>
            <a:r>
              <a:rPr b="1" lang="en-US"/>
              <a:t> </a:t>
            </a:r>
            <a:r>
              <a:rPr lang="en-US" sz="2100"/>
              <a:t>Inside the regular class </a:t>
            </a:r>
            <a:r>
              <a:rPr b="1" i="1" lang="en-US" sz="2100">
                <a:solidFill>
                  <a:schemeClr val="accent6"/>
                </a:solidFill>
              </a:rPr>
              <a:t>80% or more </a:t>
            </a:r>
            <a:r>
              <a:rPr lang="en-US" sz="2100"/>
              <a:t>of the day</a:t>
            </a:r>
            <a:endParaRPr/>
          </a:p>
        </p:txBody>
      </p:sp>
      <p:sp>
        <p:nvSpPr>
          <p:cNvPr id="490" name="Google Shape;490;p5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491" name="Google Shape;491;p5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92" name="Google Shape;492;p50"/>
          <p:cNvSpPr txBox="1"/>
          <p:nvPr/>
        </p:nvSpPr>
        <p:spPr>
          <a:xfrm>
            <a:off x="287521" y="2471301"/>
            <a:ext cx="3779790" cy="3644673"/>
          </a:xfrm>
          <a:prstGeom prst="rect">
            <a:avLst/>
          </a:prstGeom>
          <a:solidFill>
            <a:srgbClr val="D8D8D8"/>
          </a:solidFill>
          <a:ln cap="flat" cmpd="sng" w="9525">
            <a:solidFill>
              <a:srgbClr val="EE7519"/>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children with IEPs aged </a:t>
            </a:r>
            <a:r>
              <a:rPr b="0" i="0" lang="en-US" sz="1800" u="none" cap="none" strike="noStrike">
                <a:solidFill>
                  <a:srgbClr val="3A3D4B"/>
                </a:solidFill>
                <a:latin typeface="Calibri"/>
                <a:ea typeface="Calibri"/>
                <a:cs typeface="Calibri"/>
                <a:sym typeface="Calibri"/>
              </a:rPr>
              <a:t>5 who are enrolled in kindergarten and aged </a:t>
            </a:r>
            <a:r>
              <a:rPr b="0" i="0" lang="en-US" sz="1800" u="none" cap="none" strike="noStrike">
                <a:solidFill>
                  <a:srgbClr val="000000"/>
                </a:solidFill>
                <a:latin typeface="Calibri"/>
                <a:ea typeface="Calibri"/>
                <a:cs typeface="Calibri"/>
                <a:sym typeface="Calibri"/>
              </a:rPr>
              <a:t>6 through 21 served inside the regular class 80% or more of the day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total # of students aged </a:t>
            </a:r>
            <a:r>
              <a:rPr b="0" i="0" lang="en-US" sz="1800" u="none" cap="none" strike="noStrike">
                <a:solidFill>
                  <a:srgbClr val="3A3D4B"/>
                </a:solidFill>
                <a:latin typeface="Calibri"/>
                <a:ea typeface="Calibri"/>
                <a:cs typeface="Calibri"/>
                <a:sym typeface="Calibri"/>
              </a:rPr>
              <a:t>5 who are enrolled in kindergarten and aged </a:t>
            </a:r>
            <a:r>
              <a:rPr b="0" i="0" lang="en-US" sz="1800" u="none" cap="none" strike="noStrike">
                <a:solidFill>
                  <a:srgbClr val="000000"/>
                </a:solidFill>
                <a:latin typeface="Calibri"/>
                <a:ea typeface="Calibri"/>
                <a:cs typeface="Calibri"/>
                <a:sym typeface="Calibri"/>
              </a:rPr>
              <a:t>6 through 21 with IEPs</a:t>
            </a:r>
            <a:endParaRPr b="0" i="0" sz="3600" u="none" cap="none" strike="noStrike">
              <a:solidFill>
                <a:schemeClr val="dk1"/>
              </a:solidFill>
              <a:latin typeface="Calibri"/>
              <a:ea typeface="Calibri"/>
              <a:cs typeface="Calibri"/>
              <a:sym typeface="Calibri"/>
            </a:endParaRPr>
          </a:p>
        </p:txBody>
      </p:sp>
      <p:cxnSp>
        <p:nvCxnSpPr>
          <p:cNvPr id="493" name="Google Shape;493;p50"/>
          <p:cNvCxnSpPr/>
          <p:nvPr/>
        </p:nvCxnSpPr>
        <p:spPr>
          <a:xfrm>
            <a:off x="407806" y="3685109"/>
            <a:ext cx="35391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
        <p:nvSpPr>
          <p:cNvPr id="494" name="Google Shape;494;p50"/>
          <p:cNvSpPr txBox="1"/>
          <p:nvPr/>
        </p:nvSpPr>
        <p:spPr>
          <a:xfrm>
            <a:off x="4012475" y="1717835"/>
            <a:ext cx="3907971" cy="696686"/>
          </a:xfrm>
          <a:prstGeom prst="rect">
            <a:avLst/>
          </a:prstGeom>
          <a:noFill/>
          <a:ln>
            <a:noFill/>
          </a:ln>
        </p:spPr>
        <p:txBody>
          <a:bodyPr anchorCtr="0" anchor="t" bIns="45700" lIns="91425" spcFirstLastPara="1" rIns="91425" wrap="square" tIns="45700">
            <a:normAutofit/>
          </a:bodyPr>
          <a:lstStyle/>
          <a:p>
            <a:pPr indent="0" lvl="0" marL="279400" marR="0" rtl="0" algn="ctr">
              <a:lnSpc>
                <a:spcPct val="100000"/>
              </a:lnSpc>
              <a:spcBef>
                <a:spcPts val="0"/>
              </a:spcBef>
              <a:spcAft>
                <a:spcPts val="0"/>
              </a:spcAft>
              <a:buClr>
                <a:srgbClr val="717171"/>
              </a:buClr>
              <a:buSzPts val="1800"/>
              <a:buFont typeface="Garamond"/>
              <a:buNone/>
            </a:pPr>
            <a:r>
              <a:rPr b="1" i="0" lang="en-US" sz="1800" u="none" cap="none" strike="noStrike">
                <a:solidFill>
                  <a:srgbClr val="FF914D"/>
                </a:solidFill>
                <a:latin typeface="Calibri"/>
                <a:ea typeface="Calibri"/>
                <a:cs typeface="Calibri"/>
                <a:sym typeface="Calibri"/>
              </a:rPr>
              <a:t>B. </a:t>
            </a:r>
            <a:r>
              <a:rPr b="0" i="0" lang="en-US" sz="1800" u="none" cap="none" strike="noStrike">
                <a:solidFill>
                  <a:schemeClr val="dk1"/>
                </a:solidFill>
                <a:latin typeface="Calibri"/>
                <a:ea typeface="Calibri"/>
                <a:cs typeface="Calibri"/>
                <a:sym typeface="Calibri"/>
              </a:rPr>
              <a:t>Inside the regular class </a:t>
            </a:r>
            <a:r>
              <a:rPr b="1" i="1" lang="en-US" sz="1800" u="none" cap="none" strike="noStrike">
                <a:solidFill>
                  <a:schemeClr val="dk1"/>
                </a:solidFill>
                <a:latin typeface="Calibri"/>
                <a:ea typeface="Calibri"/>
                <a:cs typeface="Calibri"/>
                <a:sym typeface="Calibri"/>
              </a:rPr>
              <a:t>less than 40% of the day</a:t>
            </a:r>
            <a:r>
              <a:rPr b="0" i="0" lang="en-US" sz="1800" u="none" cap="none" strike="noStrike">
                <a:solidFill>
                  <a:schemeClr val="dk1"/>
                </a:solidFill>
                <a:latin typeface="Calibri"/>
                <a:ea typeface="Calibri"/>
                <a:cs typeface="Calibri"/>
                <a:sym typeface="Calibri"/>
              </a:rPr>
              <a:t>; and</a:t>
            </a:r>
            <a:endParaRPr b="0" i="0" sz="1400" u="none" cap="none" strike="noStrike">
              <a:solidFill>
                <a:srgbClr val="000000"/>
              </a:solidFill>
              <a:latin typeface="Calibri"/>
              <a:ea typeface="Calibri"/>
              <a:cs typeface="Calibri"/>
              <a:sym typeface="Calibri"/>
            </a:endParaRPr>
          </a:p>
          <a:p>
            <a:pPr indent="0" lvl="0" marL="279400" marR="0" rtl="0" algn="l">
              <a:lnSpc>
                <a:spcPct val="100000"/>
              </a:lnSpc>
              <a:spcBef>
                <a:spcPts val="12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
        <p:nvSpPr>
          <p:cNvPr id="495" name="Google Shape;495;p50"/>
          <p:cNvSpPr txBox="1"/>
          <p:nvPr/>
        </p:nvSpPr>
        <p:spPr>
          <a:xfrm>
            <a:off x="4229577" y="2474702"/>
            <a:ext cx="3779791" cy="3607498"/>
          </a:xfrm>
          <a:prstGeom prst="rect">
            <a:avLst/>
          </a:prstGeom>
          <a:solidFill>
            <a:srgbClr val="F3DCD5"/>
          </a:solidFill>
          <a:ln cap="flat" cmpd="sng" w="9525">
            <a:solidFill>
              <a:srgbClr val="EEBE12"/>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children with IEPs aged </a:t>
            </a:r>
            <a:r>
              <a:rPr b="0" i="0" lang="en-US" sz="1800" u="none" cap="none" strike="noStrike">
                <a:solidFill>
                  <a:srgbClr val="3A3D4B"/>
                </a:solidFill>
                <a:latin typeface="Calibri"/>
                <a:ea typeface="Calibri"/>
                <a:cs typeface="Calibri"/>
                <a:sym typeface="Calibri"/>
              </a:rPr>
              <a:t>5 who are enrolled in kindergarten and aged</a:t>
            </a:r>
            <a:r>
              <a:rPr b="0" i="0" lang="en-US" sz="1800" u="none" cap="none" strike="noStrike">
                <a:solidFill>
                  <a:srgbClr val="000000"/>
                </a:solidFill>
                <a:latin typeface="Calibri"/>
                <a:ea typeface="Calibri"/>
                <a:cs typeface="Calibri"/>
                <a:sym typeface="Calibri"/>
              </a:rPr>
              <a:t> 6 through 21 served inside the regular class less than 40% of the day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total # of students aged </a:t>
            </a:r>
            <a:r>
              <a:rPr b="0" i="0" lang="en-US" sz="1800" u="none" cap="none" strike="noStrike">
                <a:solidFill>
                  <a:srgbClr val="3A3D4B"/>
                </a:solidFill>
                <a:latin typeface="Calibri"/>
                <a:ea typeface="Calibri"/>
                <a:cs typeface="Calibri"/>
                <a:sym typeface="Calibri"/>
              </a:rPr>
              <a:t>5 who are enrolled in kindergarten and aged </a:t>
            </a:r>
            <a:r>
              <a:rPr b="0" i="0" lang="en-US" sz="1800" u="none" cap="none" strike="noStrike">
                <a:solidFill>
                  <a:srgbClr val="000000"/>
                </a:solidFill>
                <a:latin typeface="Calibri"/>
                <a:ea typeface="Calibri"/>
                <a:cs typeface="Calibri"/>
                <a:sym typeface="Calibri"/>
              </a:rPr>
              <a:t>6 through 21 with IEPs</a:t>
            </a:r>
            <a:endParaRPr b="0" i="0" sz="3600" u="none" cap="none" strike="noStrike">
              <a:solidFill>
                <a:schemeClr val="dk1"/>
              </a:solidFill>
              <a:latin typeface="Calibri"/>
              <a:ea typeface="Calibri"/>
              <a:cs typeface="Calibri"/>
              <a:sym typeface="Calibri"/>
            </a:endParaRPr>
          </a:p>
        </p:txBody>
      </p:sp>
      <p:sp>
        <p:nvSpPr>
          <p:cNvPr id="496" name="Google Shape;496;p50"/>
          <p:cNvSpPr txBox="1"/>
          <p:nvPr/>
        </p:nvSpPr>
        <p:spPr>
          <a:xfrm>
            <a:off x="8009368" y="1519868"/>
            <a:ext cx="4326391" cy="987878"/>
          </a:xfrm>
          <a:prstGeom prst="rect">
            <a:avLst/>
          </a:prstGeom>
          <a:noFill/>
          <a:ln>
            <a:noFill/>
          </a:ln>
        </p:spPr>
        <p:txBody>
          <a:bodyPr anchorCtr="0" anchor="t" bIns="45700" lIns="91425" spcFirstLastPara="1" rIns="91425" wrap="square" tIns="45700">
            <a:normAutofit/>
          </a:bodyPr>
          <a:lstStyle/>
          <a:p>
            <a:pPr indent="0" lvl="0" marL="182880" marR="0" rtl="0" algn="l">
              <a:lnSpc>
                <a:spcPct val="100000"/>
              </a:lnSpc>
              <a:spcBef>
                <a:spcPts val="0"/>
              </a:spcBef>
              <a:spcAft>
                <a:spcPts val="0"/>
              </a:spcAft>
              <a:buClr>
                <a:srgbClr val="717171"/>
              </a:buClr>
              <a:buSzPts val="1600"/>
              <a:buFont typeface="Garamond"/>
              <a:buNone/>
            </a:pPr>
            <a:r>
              <a:rPr b="1" i="0" lang="en-US" sz="1800" u="none" cap="none" strike="noStrike">
                <a:solidFill>
                  <a:srgbClr val="FF914D"/>
                </a:solidFill>
                <a:latin typeface="Calibri"/>
                <a:ea typeface="Calibri"/>
                <a:cs typeface="Calibri"/>
                <a:sym typeface="Calibri"/>
              </a:rPr>
              <a:t>C. </a:t>
            </a:r>
            <a:r>
              <a:rPr b="0" i="0" lang="en-US" sz="1800" u="none" cap="none" strike="noStrike">
                <a:solidFill>
                  <a:schemeClr val="dk1"/>
                </a:solidFill>
                <a:latin typeface="Calibri"/>
                <a:ea typeface="Calibri"/>
                <a:cs typeface="Calibri"/>
                <a:sym typeface="Calibri"/>
              </a:rPr>
              <a:t>In separate schools, residential facilities, or homebound/hospital placements.</a:t>
            </a:r>
            <a:endParaRPr b="0" i="0" sz="1600" u="none" cap="none" strike="noStrike">
              <a:solidFill>
                <a:srgbClr val="000000"/>
              </a:solidFill>
              <a:latin typeface="Calibri"/>
              <a:ea typeface="Calibri"/>
              <a:cs typeface="Calibri"/>
              <a:sym typeface="Calibri"/>
            </a:endParaRPr>
          </a:p>
          <a:p>
            <a:pPr indent="0" lvl="0" marL="279400" marR="0" rtl="0" algn="l">
              <a:lnSpc>
                <a:spcPct val="100000"/>
              </a:lnSpc>
              <a:spcBef>
                <a:spcPts val="12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
        <p:nvSpPr>
          <p:cNvPr id="497" name="Google Shape;497;p50"/>
          <p:cNvSpPr txBox="1"/>
          <p:nvPr/>
        </p:nvSpPr>
        <p:spPr>
          <a:xfrm>
            <a:off x="8129655" y="2471301"/>
            <a:ext cx="3779791" cy="3610899"/>
          </a:xfrm>
          <a:prstGeom prst="rect">
            <a:avLst/>
          </a:prstGeom>
          <a:solidFill>
            <a:srgbClr val="A5A5A5"/>
          </a:solidFill>
          <a:ln cap="flat" cmpd="sng" w="9525">
            <a:solidFill>
              <a:srgbClr val="92948B"/>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children with IEPs aged </a:t>
            </a:r>
            <a:r>
              <a:rPr b="0" i="0" lang="en-US" sz="1800" u="none" cap="none" strike="noStrike">
                <a:solidFill>
                  <a:srgbClr val="3A3D4B"/>
                </a:solidFill>
                <a:latin typeface="Calibri"/>
                <a:ea typeface="Calibri"/>
                <a:cs typeface="Calibri"/>
                <a:sym typeface="Calibri"/>
              </a:rPr>
              <a:t>5 who are enrolled in kindergarten and aged </a:t>
            </a:r>
            <a:r>
              <a:rPr b="0" i="0" lang="en-US" sz="1800" u="none" cap="none" strike="noStrike">
                <a:solidFill>
                  <a:srgbClr val="000000"/>
                </a:solidFill>
                <a:latin typeface="Calibri"/>
                <a:ea typeface="Calibri"/>
                <a:cs typeface="Calibri"/>
                <a:sym typeface="Calibri"/>
              </a:rPr>
              <a:t>6 through 21 served in separate schools, residential facilities, or homebound/hospital placements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total # of students aged </a:t>
            </a:r>
            <a:r>
              <a:rPr b="0" i="0" lang="en-US" sz="1800" u="none" cap="none" strike="noStrike">
                <a:solidFill>
                  <a:srgbClr val="3A3D4B"/>
                </a:solidFill>
                <a:latin typeface="Calibri"/>
                <a:ea typeface="Calibri"/>
                <a:cs typeface="Calibri"/>
                <a:sym typeface="Calibri"/>
              </a:rPr>
              <a:t>5 who are enrolled in kindergarten and aged </a:t>
            </a:r>
            <a:r>
              <a:rPr b="0" i="0" lang="en-US" sz="1800" u="none" cap="none" strike="noStrike">
                <a:solidFill>
                  <a:srgbClr val="000000"/>
                </a:solidFill>
                <a:latin typeface="Calibri"/>
                <a:ea typeface="Calibri"/>
                <a:cs typeface="Calibri"/>
                <a:sym typeface="Calibri"/>
              </a:rPr>
              <a:t>6 through 21 with IEPs</a:t>
            </a:r>
            <a:endParaRPr b="0" i="0" sz="3600" u="none" cap="none" strike="noStrike">
              <a:solidFill>
                <a:schemeClr val="dk1"/>
              </a:solidFill>
              <a:latin typeface="Calibri"/>
              <a:ea typeface="Calibri"/>
              <a:cs typeface="Calibri"/>
              <a:sym typeface="Calibri"/>
            </a:endParaRPr>
          </a:p>
        </p:txBody>
      </p:sp>
      <p:cxnSp>
        <p:nvCxnSpPr>
          <p:cNvPr id="498" name="Google Shape;498;p50"/>
          <p:cNvCxnSpPr/>
          <p:nvPr/>
        </p:nvCxnSpPr>
        <p:spPr>
          <a:xfrm>
            <a:off x="4328914" y="3685109"/>
            <a:ext cx="353910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cxnSp>
        <p:nvCxnSpPr>
          <p:cNvPr id="499" name="Google Shape;499;p50"/>
          <p:cNvCxnSpPr/>
          <p:nvPr/>
        </p:nvCxnSpPr>
        <p:spPr>
          <a:xfrm>
            <a:off x="8250004" y="3862653"/>
            <a:ext cx="3539100" cy="0"/>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1"/>
          <p:cNvSpPr txBox="1"/>
          <p:nvPr>
            <p:ph type="title"/>
          </p:nvPr>
        </p:nvSpPr>
        <p:spPr>
          <a:xfrm>
            <a:off x="1143000" y="9679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5A</a:t>
            </a:r>
            <a:endParaRPr/>
          </a:p>
        </p:txBody>
      </p:sp>
      <p:pic>
        <p:nvPicPr>
          <p:cNvPr id="505" name="Google Shape;505;p51"/>
          <p:cNvPicPr preferRelativeResize="0"/>
          <p:nvPr/>
        </p:nvPicPr>
        <p:blipFill rotWithShape="1">
          <a:blip r:embed="rId3">
            <a:alphaModFix/>
          </a:blip>
          <a:srcRect b="0" l="0" r="0" t="0"/>
          <a:stretch/>
        </p:blipFill>
        <p:spPr>
          <a:xfrm>
            <a:off x="3149831" y="1732002"/>
            <a:ext cx="6044738" cy="4343400"/>
          </a:xfrm>
          <a:prstGeom prst="rect">
            <a:avLst/>
          </a:prstGeom>
          <a:noFill/>
          <a:ln>
            <a:noFill/>
          </a:ln>
        </p:spPr>
      </p:pic>
      <p:sp>
        <p:nvSpPr>
          <p:cNvPr id="506" name="Google Shape;506;p5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507" name="Google Shape;507;p5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2"/>
          <p:cNvSpPr txBox="1"/>
          <p:nvPr>
            <p:ph type="title"/>
          </p:nvPr>
        </p:nvSpPr>
        <p:spPr>
          <a:xfrm>
            <a:off x="1066800" y="113523"/>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5B</a:t>
            </a:r>
            <a:endParaRPr/>
          </a:p>
        </p:txBody>
      </p:sp>
      <p:pic>
        <p:nvPicPr>
          <p:cNvPr id="513" name="Google Shape;513;p52"/>
          <p:cNvPicPr preferRelativeResize="0"/>
          <p:nvPr/>
        </p:nvPicPr>
        <p:blipFill rotWithShape="1">
          <a:blip r:embed="rId3">
            <a:alphaModFix/>
          </a:blip>
          <a:srcRect b="0" l="0" r="0" t="0"/>
          <a:stretch/>
        </p:blipFill>
        <p:spPr>
          <a:xfrm>
            <a:off x="3189514" y="1724697"/>
            <a:ext cx="6144491" cy="4343400"/>
          </a:xfrm>
          <a:prstGeom prst="rect">
            <a:avLst/>
          </a:prstGeom>
          <a:noFill/>
          <a:ln>
            <a:noFill/>
          </a:ln>
        </p:spPr>
      </p:pic>
      <p:sp>
        <p:nvSpPr>
          <p:cNvPr id="514" name="Google Shape;514;p5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515" name="Google Shape;515;p5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ph type="title"/>
          </p:nvPr>
        </p:nvSpPr>
        <p:spPr>
          <a:xfrm>
            <a:off x="1066800" y="17853"/>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5C</a:t>
            </a:r>
            <a:endParaRPr/>
          </a:p>
        </p:txBody>
      </p:sp>
      <p:pic>
        <p:nvPicPr>
          <p:cNvPr id="521" name="Google Shape;521;p53"/>
          <p:cNvPicPr preferRelativeResize="0"/>
          <p:nvPr/>
        </p:nvPicPr>
        <p:blipFill rotWithShape="1">
          <a:blip r:embed="rId3">
            <a:alphaModFix/>
          </a:blip>
          <a:srcRect b="0" l="0" r="0" t="0"/>
          <a:stretch/>
        </p:blipFill>
        <p:spPr>
          <a:xfrm>
            <a:off x="2993571" y="1800062"/>
            <a:ext cx="5861858" cy="4343400"/>
          </a:xfrm>
          <a:prstGeom prst="rect">
            <a:avLst/>
          </a:prstGeom>
          <a:noFill/>
          <a:ln>
            <a:noFill/>
          </a:ln>
        </p:spPr>
      </p:pic>
      <p:sp>
        <p:nvSpPr>
          <p:cNvPr id="522" name="Google Shape;522;p53"/>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523" name="Google Shape;523;p53"/>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4"/>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5</a:t>
            </a:r>
            <a:endParaRPr/>
          </a:p>
        </p:txBody>
      </p:sp>
      <p:sp>
        <p:nvSpPr>
          <p:cNvPr id="530" name="Google Shape;530;p54"/>
          <p:cNvSpPr txBox="1"/>
          <p:nvPr>
            <p:ph idx="1" type="body"/>
          </p:nvPr>
        </p:nvSpPr>
        <p:spPr>
          <a:xfrm>
            <a:off x="1430200" y="2031600"/>
            <a:ext cx="9601200" cy="43434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t/>
            </a:r>
            <a:endParaRPr/>
          </a:p>
          <a:p>
            <a:pPr indent="0" lvl="0" marL="0" rtl="0" algn="l">
              <a:spcBef>
                <a:spcPts val="1800"/>
              </a:spcBef>
              <a:spcAft>
                <a:spcPts val="0"/>
              </a:spcAft>
              <a:buNone/>
            </a:pPr>
            <a:r>
              <a:t/>
            </a:r>
            <a:endParaRPr/>
          </a:p>
        </p:txBody>
      </p:sp>
      <p:sp>
        <p:nvSpPr>
          <p:cNvPr id="531" name="Google Shape;531;p54"/>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32" name="Google Shape;532;p54"/>
          <p:cNvGraphicFramePr/>
          <p:nvPr/>
        </p:nvGraphicFramePr>
        <p:xfrm>
          <a:off x="1430188" y="1961175"/>
          <a:ext cx="3000000" cy="3000000"/>
        </p:xfrm>
        <a:graphic>
          <a:graphicData uri="http://schemas.openxmlformats.org/drawingml/2006/table">
            <a:tbl>
              <a:tblPr>
                <a:noFill/>
                <a:tableStyleId>{D4F474B1-2143-4E6B-A074-B568319EF564}</a:tableStyleId>
              </a:tblPr>
              <a:tblGrid>
                <a:gridCol w="870825"/>
                <a:gridCol w="2182600"/>
                <a:gridCol w="2182600"/>
                <a:gridCol w="2182600"/>
                <a:gridCol w="2182600"/>
              </a:tblGrid>
              <a:tr h="190500">
                <a:tc>
                  <a:txBody>
                    <a:bodyPr/>
                    <a:lstStyle/>
                    <a:p>
                      <a:pPr indent="0" lvl="0" marL="0" rtl="0" algn="ctr">
                        <a:lnSpc>
                          <a:spcPct val="115000"/>
                        </a:lnSpc>
                        <a:spcBef>
                          <a:spcPts val="1200"/>
                        </a:spcBef>
                        <a:spcAft>
                          <a:spcPts val="1200"/>
                        </a:spcAft>
                        <a:buNone/>
                      </a:pPr>
                      <a:r>
                        <a:rPr b="1" lang="en-US" sz="2400"/>
                        <a:t>FFY</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2022</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2023</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2024</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2025</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71475">
                <a:tc>
                  <a:txBody>
                    <a:bodyPr/>
                    <a:lstStyle/>
                    <a:p>
                      <a:pPr indent="0" lvl="0" marL="0" rtl="0" algn="l">
                        <a:lnSpc>
                          <a:spcPct val="115000"/>
                        </a:lnSpc>
                        <a:spcBef>
                          <a:spcPts val="1200"/>
                        </a:spcBef>
                        <a:spcAft>
                          <a:spcPts val="1200"/>
                        </a:spcAft>
                        <a:buNone/>
                      </a:pPr>
                      <a:r>
                        <a:rPr lang="en-US" sz="2000"/>
                        <a:t>Target A &gt;=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51.83%</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51.98%</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52.13%</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52.28%</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71475">
                <a:tc>
                  <a:txBody>
                    <a:bodyPr/>
                    <a:lstStyle/>
                    <a:p>
                      <a:pPr indent="0" lvl="0" marL="0" rtl="0" algn="l">
                        <a:lnSpc>
                          <a:spcPct val="115000"/>
                        </a:lnSpc>
                        <a:spcBef>
                          <a:spcPts val="1200"/>
                        </a:spcBef>
                        <a:spcAft>
                          <a:spcPts val="1200"/>
                        </a:spcAft>
                        <a:buNone/>
                      </a:pPr>
                      <a:r>
                        <a:rPr lang="en-US" sz="2000"/>
                        <a:t>Target B &lt;=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15.57%</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15.06%</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14.55%</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14.04%</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71475">
                <a:tc>
                  <a:txBody>
                    <a:bodyPr/>
                    <a:lstStyle/>
                    <a:p>
                      <a:pPr indent="0" lvl="0" marL="0" rtl="0" algn="l">
                        <a:lnSpc>
                          <a:spcPct val="115000"/>
                        </a:lnSpc>
                        <a:spcBef>
                          <a:spcPts val="1200"/>
                        </a:spcBef>
                        <a:spcAft>
                          <a:spcPts val="1200"/>
                        </a:spcAft>
                        <a:buNone/>
                      </a:pPr>
                      <a:r>
                        <a:rPr lang="en-US" sz="2000"/>
                        <a:t>Target C &lt;=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0.37%</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0.36%</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0.35%</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0.34%</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5"/>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538" name="Google Shape;538;p55"/>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539" name="Google Shape;539;p55"/>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540" name="Google Shape;540;p55"/>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6"/>
          <p:cNvSpPr txBox="1"/>
          <p:nvPr>
            <p:ph type="title"/>
          </p:nvPr>
        </p:nvSpPr>
        <p:spPr>
          <a:xfrm>
            <a:off x="415650" y="319667"/>
            <a:ext cx="11360700" cy="10680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Intermission</a:t>
            </a:r>
            <a:endParaRPr/>
          </a:p>
        </p:txBody>
      </p:sp>
      <p:sp>
        <p:nvSpPr>
          <p:cNvPr id="547" name="Google Shape;547;p56"/>
          <p:cNvSpPr txBox="1"/>
          <p:nvPr>
            <p:ph idx="1" type="body"/>
          </p:nvPr>
        </p:nvSpPr>
        <p:spPr>
          <a:xfrm>
            <a:off x="516775" y="2225325"/>
            <a:ext cx="4844100" cy="3530100"/>
          </a:xfrm>
          <a:prstGeom prst="rect">
            <a:avLst/>
          </a:prstGeom>
        </p:spPr>
        <p:txBody>
          <a:bodyPr anchorCtr="0" anchor="t" bIns="45700" lIns="91425" spcFirstLastPara="1" rIns="91425" wrap="square" tIns="45700">
            <a:normAutofit/>
          </a:bodyPr>
          <a:lstStyle/>
          <a:p>
            <a:pPr indent="0" lvl="0" marL="0" rtl="0" algn="l">
              <a:spcBef>
                <a:spcPts val="1800"/>
              </a:spcBef>
              <a:spcAft>
                <a:spcPts val="0"/>
              </a:spcAft>
              <a:buNone/>
            </a:pPr>
            <a:r>
              <a:rPr lang="en-US" sz="4800"/>
              <a:t>Please enjoy a short break!</a:t>
            </a:r>
            <a:endParaRPr sz="4800"/>
          </a:p>
          <a:p>
            <a:pPr indent="0" lvl="0" marL="0" rtl="0" algn="l">
              <a:spcBef>
                <a:spcPts val="1800"/>
              </a:spcBef>
              <a:spcAft>
                <a:spcPts val="0"/>
              </a:spcAft>
              <a:buNone/>
            </a:pPr>
            <a:r>
              <a:rPr lang="en-US" sz="4800"/>
              <a:t>We will </a:t>
            </a:r>
            <a:r>
              <a:rPr lang="en-US" sz="4800"/>
              <a:t>reconvene</a:t>
            </a:r>
            <a:r>
              <a:rPr lang="en-US" sz="4800"/>
              <a:t> in a few minutes.</a:t>
            </a:r>
            <a:endParaRPr sz="4800"/>
          </a:p>
        </p:txBody>
      </p:sp>
      <p:sp>
        <p:nvSpPr>
          <p:cNvPr id="548" name="Google Shape;548;p56"/>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49" name="Google Shape;549;p56"/>
          <p:cNvPicPr preferRelativeResize="0"/>
          <p:nvPr/>
        </p:nvPicPr>
        <p:blipFill>
          <a:blip r:embed="rId3">
            <a:alphaModFix/>
          </a:blip>
          <a:stretch>
            <a:fillRect/>
          </a:stretch>
        </p:blipFill>
        <p:spPr>
          <a:xfrm>
            <a:off x="5360875" y="1829054"/>
            <a:ext cx="6526325" cy="432263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7"/>
          <p:cNvSpPr txBox="1"/>
          <p:nvPr>
            <p:ph idx="1" type="body"/>
          </p:nvPr>
        </p:nvSpPr>
        <p:spPr>
          <a:xfrm>
            <a:off x="415650" y="2346283"/>
            <a:ext cx="11360700" cy="4453500"/>
          </a:xfrm>
          <a:prstGeom prst="rect">
            <a:avLst/>
          </a:prstGeom>
          <a:noFill/>
          <a:ln>
            <a:noFill/>
          </a:ln>
        </p:spPr>
        <p:txBody>
          <a:bodyPr anchorCtr="0" anchor="t" bIns="45700" lIns="91425" spcFirstLastPara="1" rIns="91425" wrap="square" tIns="45700">
            <a:normAutofit/>
          </a:bodyPr>
          <a:lstStyle/>
          <a:p>
            <a:pPr indent="0" lvl="0" marL="76200" rtl="0" algn="ctr">
              <a:lnSpc>
                <a:spcPct val="90000"/>
              </a:lnSpc>
              <a:spcBef>
                <a:spcPts val="1800"/>
              </a:spcBef>
              <a:spcAft>
                <a:spcPts val="0"/>
              </a:spcAft>
              <a:buSzPts val="2400"/>
              <a:buNone/>
            </a:pPr>
            <a:r>
              <a:t/>
            </a:r>
            <a:endParaRPr sz="4800">
              <a:solidFill>
                <a:schemeClr val="dk2"/>
              </a:solidFill>
            </a:endParaRPr>
          </a:p>
          <a:p>
            <a:pPr indent="0" lvl="0" marL="76200" rtl="0" algn="ctr">
              <a:lnSpc>
                <a:spcPct val="90000"/>
              </a:lnSpc>
              <a:spcBef>
                <a:spcPts val="1800"/>
              </a:spcBef>
              <a:spcAft>
                <a:spcPts val="0"/>
              </a:spcAft>
              <a:buSzPts val="2400"/>
              <a:buNone/>
            </a:pPr>
            <a:r>
              <a:rPr lang="en-US" sz="4800">
                <a:solidFill>
                  <a:schemeClr val="dk2"/>
                </a:solidFill>
              </a:rPr>
              <a:t>SPP/APR Indicators:</a:t>
            </a:r>
            <a:br>
              <a:rPr lang="en-US" sz="4800">
                <a:solidFill>
                  <a:schemeClr val="dk2"/>
                </a:solidFill>
              </a:rPr>
            </a:br>
            <a:r>
              <a:rPr lang="en-US" sz="4800">
                <a:solidFill>
                  <a:schemeClr val="dk2"/>
                </a:solidFill>
              </a:rPr>
              <a:t>6 – Preschool Learning environment		</a:t>
            </a:r>
            <a:br>
              <a:rPr lang="en-US" sz="4800">
                <a:solidFill>
                  <a:schemeClr val="dk2"/>
                </a:solidFill>
              </a:rPr>
            </a:br>
            <a:r>
              <a:rPr lang="en-US" sz="4800">
                <a:solidFill>
                  <a:schemeClr val="dk2"/>
                </a:solidFill>
              </a:rPr>
              <a:t>7- Preschool outcomes</a:t>
            </a:r>
            <a:endParaRPr/>
          </a:p>
        </p:txBody>
      </p:sp>
      <p:sp>
        <p:nvSpPr>
          <p:cNvPr id="555" name="Google Shape;555;p5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10 Most Important Skills for a Preschooler's Development - Cornerstone  Christian School" id="556" name="Google Shape;556;p57"/>
          <p:cNvPicPr preferRelativeResize="0"/>
          <p:nvPr/>
        </p:nvPicPr>
        <p:blipFill rotWithShape="1">
          <a:blip r:embed="rId3">
            <a:alphaModFix/>
          </a:blip>
          <a:srcRect b="0" l="0" r="0" t="0"/>
          <a:stretch/>
        </p:blipFill>
        <p:spPr>
          <a:xfrm>
            <a:off x="2549404" y="117642"/>
            <a:ext cx="3226200" cy="25512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Around the Room - Classroom Routines - Play to Learn Preschool" id="557" name="Google Shape;557;p57"/>
          <p:cNvPicPr preferRelativeResize="0"/>
          <p:nvPr/>
        </p:nvPicPr>
        <p:blipFill rotWithShape="1">
          <a:blip r:embed="rId4">
            <a:alphaModFix/>
          </a:blip>
          <a:srcRect b="0" l="0" r="0" t="0"/>
          <a:stretch/>
        </p:blipFill>
        <p:spPr>
          <a:xfrm>
            <a:off x="6318484" y="190922"/>
            <a:ext cx="3120986" cy="2404543"/>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8"/>
          <p:cNvSpPr txBox="1"/>
          <p:nvPr>
            <p:ph type="title"/>
          </p:nvPr>
        </p:nvSpPr>
        <p:spPr>
          <a:xfrm>
            <a:off x="1066800" y="32994"/>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 6 – Preschool Learning Environments</a:t>
            </a:r>
            <a:endParaRPr/>
          </a:p>
        </p:txBody>
      </p:sp>
      <p:sp>
        <p:nvSpPr>
          <p:cNvPr id="563" name="Google Shape;563;p58"/>
          <p:cNvSpPr txBox="1"/>
          <p:nvPr>
            <p:ph idx="1" type="body"/>
          </p:nvPr>
        </p:nvSpPr>
        <p:spPr>
          <a:xfrm>
            <a:off x="1012092" y="1595120"/>
            <a:ext cx="10058400" cy="461649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300"/>
              </a:spcBef>
              <a:spcAft>
                <a:spcPts val="0"/>
              </a:spcAft>
              <a:buSzPts val="1800"/>
              <a:buChar char="•"/>
            </a:pPr>
            <a:r>
              <a:rPr lang="en-US" sz="2000">
                <a:solidFill>
                  <a:srgbClr val="000000"/>
                </a:solidFill>
              </a:rPr>
              <a:t>Percent of children with IEPs aged 3, 4, and aged 5 who are enrolled in a preschool program attending a:</a:t>
            </a:r>
            <a:endParaRPr sz="2800"/>
          </a:p>
          <a:p>
            <a:pPr indent="0" lvl="1" marL="274320" rtl="0" algn="l">
              <a:lnSpc>
                <a:spcPct val="90000"/>
              </a:lnSpc>
              <a:spcBef>
                <a:spcPts val="600"/>
              </a:spcBef>
              <a:spcAft>
                <a:spcPts val="0"/>
              </a:spcAft>
              <a:buSzPts val="1800"/>
              <a:buNone/>
            </a:pPr>
            <a:r>
              <a:rPr b="1" lang="en-US" sz="1800">
                <a:solidFill>
                  <a:schemeClr val="accent2"/>
                </a:solidFill>
              </a:rPr>
              <a:t>	A. </a:t>
            </a:r>
            <a:r>
              <a:rPr lang="en-US" sz="1800">
                <a:solidFill>
                  <a:srgbClr val="000000"/>
                </a:solidFill>
              </a:rPr>
              <a:t>Regular early childhood program and receiving the majority of special education and related </a:t>
            </a:r>
            <a:endParaRPr/>
          </a:p>
          <a:p>
            <a:pPr indent="0" lvl="1" marL="274320" rtl="0" algn="l">
              <a:lnSpc>
                <a:spcPct val="90000"/>
              </a:lnSpc>
              <a:spcBef>
                <a:spcPts val="600"/>
              </a:spcBef>
              <a:spcAft>
                <a:spcPts val="0"/>
              </a:spcAft>
              <a:buSzPts val="1800"/>
              <a:buNone/>
            </a:pPr>
            <a:r>
              <a:rPr lang="en-US" sz="1800">
                <a:solidFill>
                  <a:srgbClr val="000000"/>
                </a:solidFill>
              </a:rPr>
              <a:t>                 services in the regular early childhood program; and</a:t>
            </a:r>
            <a:endParaRPr sz="1800"/>
          </a:p>
          <a:p>
            <a:pPr indent="0" lvl="1" marL="274320" rtl="0" algn="l">
              <a:lnSpc>
                <a:spcPct val="90000"/>
              </a:lnSpc>
              <a:spcBef>
                <a:spcPts val="600"/>
              </a:spcBef>
              <a:spcAft>
                <a:spcPts val="0"/>
              </a:spcAft>
              <a:buSzPts val="1800"/>
              <a:buNone/>
            </a:pPr>
            <a:r>
              <a:rPr b="1" lang="en-US" sz="1800">
                <a:solidFill>
                  <a:schemeClr val="accent2"/>
                </a:solidFill>
              </a:rPr>
              <a:t>	B. </a:t>
            </a:r>
            <a:r>
              <a:rPr lang="en-US" sz="1800">
                <a:solidFill>
                  <a:srgbClr val="000000"/>
                </a:solidFill>
              </a:rPr>
              <a:t>Separate special education class, separate school or residential facility.</a:t>
            </a:r>
            <a:endParaRPr sz="1800"/>
          </a:p>
          <a:p>
            <a:pPr indent="0" lvl="1" marL="274320" rtl="0" algn="l">
              <a:lnSpc>
                <a:spcPct val="90000"/>
              </a:lnSpc>
              <a:spcBef>
                <a:spcPts val="600"/>
              </a:spcBef>
              <a:spcAft>
                <a:spcPts val="0"/>
              </a:spcAft>
              <a:buSzPts val="1800"/>
              <a:buNone/>
            </a:pPr>
            <a:r>
              <a:rPr b="1" lang="en-US" sz="1800">
                <a:solidFill>
                  <a:schemeClr val="accent2"/>
                </a:solidFill>
              </a:rPr>
              <a:t>	C. </a:t>
            </a:r>
            <a:r>
              <a:rPr lang="en-US" sz="1800"/>
              <a:t>Receiving special education and related services in the home.</a:t>
            </a:r>
            <a:endParaRPr sz="1800"/>
          </a:p>
          <a:p>
            <a:pPr indent="0" lvl="1" marL="274320" rtl="0" algn="l">
              <a:lnSpc>
                <a:spcPct val="90000"/>
              </a:lnSpc>
              <a:spcBef>
                <a:spcPts val="600"/>
              </a:spcBef>
              <a:spcAft>
                <a:spcPts val="0"/>
              </a:spcAft>
              <a:buSzPts val="1800"/>
              <a:buNone/>
            </a:pPr>
            <a:r>
              <a:rPr lang="en-US" sz="1800">
                <a:solidFill>
                  <a:srgbClr val="000000"/>
                </a:solidFill>
              </a:rPr>
              <a:t>(20 U.S.C. 1416(a)(3)(A))</a:t>
            </a:r>
            <a:endParaRPr sz="1800"/>
          </a:p>
          <a:p>
            <a:pPr indent="-285750" lvl="0" marL="285750" rtl="0" algn="l">
              <a:lnSpc>
                <a:spcPct val="90000"/>
              </a:lnSpc>
              <a:spcBef>
                <a:spcPts val="1800"/>
              </a:spcBef>
              <a:spcAft>
                <a:spcPts val="0"/>
              </a:spcAft>
              <a:buSzPts val="1800"/>
              <a:buFont typeface="Arial"/>
              <a:buChar char="•"/>
            </a:pPr>
            <a:r>
              <a:rPr lang="en-US" sz="2000">
                <a:solidFill>
                  <a:schemeClr val="dk2"/>
                </a:solidFill>
              </a:rPr>
              <a:t>OSEP changed the requirement to exclude students with disabilities in Kindergarten in these categories and indicator calculation.</a:t>
            </a:r>
            <a:endParaRPr sz="2000">
              <a:solidFill>
                <a:schemeClr val="dk2"/>
              </a:solidFill>
            </a:endParaRPr>
          </a:p>
          <a:p>
            <a:pPr indent="-285750" lvl="0" marL="285750" rtl="0" algn="l">
              <a:lnSpc>
                <a:spcPct val="90000"/>
              </a:lnSpc>
              <a:spcBef>
                <a:spcPts val="1800"/>
              </a:spcBef>
              <a:spcAft>
                <a:spcPts val="0"/>
              </a:spcAft>
              <a:buSzPts val="1800"/>
              <a:buFont typeface="Arial"/>
              <a:buChar char="•"/>
            </a:pPr>
            <a:r>
              <a:rPr lang="en-US" sz="2000">
                <a:solidFill>
                  <a:schemeClr val="dk2"/>
                </a:solidFill>
              </a:rPr>
              <a:t>Indicator 6C is a new indicator added in FFY2020.</a:t>
            </a:r>
            <a:endParaRPr sz="2000">
              <a:solidFill>
                <a:schemeClr val="dk2"/>
              </a:solidFill>
            </a:endParaRPr>
          </a:p>
          <a:p>
            <a:pPr indent="0" lvl="1" marL="274320" rtl="0" algn="l">
              <a:lnSpc>
                <a:spcPct val="90000"/>
              </a:lnSpc>
              <a:spcBef>
                <a:spcPts val="300"/>
              </a:spcBef>
              <a:spcAft>
                <a:spcPts val="0"/>
              </a:spcAft>
              <a:buSzPts val="1800"/>
              <a:buNone/>
            </a:pPr>
            <a:r>
              <a:t/>
            </a:r>
            <a:endParaRPr/>
          </a:p>
          <a:p>
            <a:pPr indent="-228600" lvl="2" marL="1371600" rtl="0" algn="l">
              <a:lnSpc>
                <a:spcPct val="90000"/>
              </a:lnSpc>
              <a:spcBef>
                <a:spcPts val="1100"/>
              </a:spcBef>
              <a:spcAft>
                <a:spcPts val="0"/>
              </a:spcAft>
              <a:buSzPts val="1800"/>
              <a:buNone/>
            </a:pPr>
            <a:r>
              <a:t/>
            </a:r>
            <a:endParaRPr>
              <a:solidFill>
                <a:srgbClr val="000000"/>
              </a:solidFill>
            </a:endParaRPr>
          </a:p>
          <a:p>
            <a:pPr indent="0" lvl="1" marL="274320" rtl="0" algn="l">
              <a:lnSpc>
                <a:spcPct val="90000"/>
              </a:lnSpc>
              <a:spcBef>
                <a:spcPts val="300"/>
              </a:spcBef>
              <a:spcAft>
                <a:spcPts val="300"/>
              </a:spcAft>
              <a:buSzPts val="1800"/>
              <a:buNone/>
            </a:pPr>
            <a:r>
              <a:t/>
            </a:r>
            <a:endParaRPr>
              <a:latin typeface="Arial"/>
              <a:ea typeface="Arial"/>
              <a:cs typeface="Arial"/>
              <a:sym typeface="Arial"/>
            </a:endParaRPr>
          </a:p>
        </p:txBody>
      </p:sp>
      <p:sp>
        <p:nvSpPr>
          <p:cNvPr id="564" name="Google Shape;564;p5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565" name="Google Shape;565;p5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descr="Around the Room - Classroom Routines - Play to Learn Preschool" id="566" name="Google Shape;566;p58"/>
          <p:cNvPicPr preferRelativeResize="0"/>
          <p:nvPr/>
        </p:nvPicPr>
        <p:blipFill rotWithShape="1">
          <a:blip r:embed="rId3">
            <a:alphaModFix/>
          </a:blip>
          <a:srcRect b="0" l="0" r="0" t="0"/>
          <a:stretch/>
        </p:blipFill>
        <p:spPr>
          <a:xfrm>
            <a:off x="7538602" y="4666901"/>
            <a:ext cx="2573087" cy="1982418"/>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9"/>
          <p:cNvSpPr txBox="1"/>
          <p:nvPr>
            <p:ph type="title"/>
          </p:nvPr>
        </p:nvSpPr>
        <p:spPr>
          <a:xfrm>
            <a:off x="914400" y="7143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Preschool Learning Environments –Ages 3 to 5 (Indicator 6)</a:t>
            </a:r>
            <a:endParaRPr/>
          </a:p>
        </p:txBody>
      </p:sp>
      <p:sp>
        <p:nvSpPr>
          <p:cNvPr id="572" name="Google Shape;572;p59"/>
          <p:cNvSpPr txBox="1"/>
          <p:nvPr>
            <p:ph idx="1" type="body"/>
          </p:nvPr>
        </p:nvSpPr>
        <p:spPr>
          <a:xfrm>
            <a:off x="276250" y="1800600"/>
            <a:ext cx="3655200" cy="1371600"/>
          </a:xfrm>
          <a:prstGeom prst="rect">
            <a:avLst/>
          </a:prstGeom>
          <a:noFill/>
          <a:ln>
            <a:noFill/>
          </a:ln>
        </p:spPr>
        <p:txBody>
          <a:bodyPr anchorCtr="0" anchor="t" bIns="45700" lIns="91425" spcFirstLastPara="1" rIns="91425" wrap="square" tIns="45700">
            <a:noAutofit/>
          </a:bodyPr>
          <a:lstStyle/>
          <a:p>
            <a:pPr indent="0" lvl="0" marL="45720" rtl="0" algn="ctr">
              <a:lnSpc>
                <a:spcPct val="70000"/>
              </a:lnSpc>
              <a:spcBef>
                <a:spcPts val="1800"/>
              </a:spcBef>
              <a:spcAft>
                <a:spcPts val="0"/>
              </a:spcAft>
              <a:buSzPts val="1125"/>
              <a:buNone/>
            </a:pPr>
            <a:r>
              <a:rPr b="1" lang="en-US" sz="1500">
                <a:solidFill>
                  <a:schemeClr val="accent6"/>
                </a:solidFill>
              </a:rPr>
              <a:t>A. </a:t>
            </a:r>
            <a:r>
              <a:rPr lang="en-US" sz="1500">
                <a:solidFill>
                  <a:schemeClr val="dk2"/>
                </a:solidFill>
              </a:rPr>
              <a:t>Regular early childhood program and receiving the majority of special education and related services in the regular early childhood program.</a:t>
            </a:r>
            <a:endParaRPr sz="1500"/>
          </a:p>
          <a:p>
            <a:pPr indent="0" lvl="0" marL="279400" marR="0" rtl="0" algn="l">
              <a:lnSpc>
                <a:spcPct val="70000"/>
              </a:lnSpc>
              <a:spcBef>
                <a:spcPts val="600"/>
              </a:spcBef>
              <a:spcAft>
                <a:spcPts val="600"/>
              </a:spcAft>
              <a:buSzPts val="1125"/>
              <a:buNone/>
            </a:pPr>
            <a:r>
              <a:t/>
            </a:r>
            <a:endParaRPr sz="1500"/>
          </a:p>
        </p:txBody>
      </p:sp>
      <p:sp>
        <p:nvSpPr>
          <p:cNvPr id="573" name="Google Shape;573;p5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574" name="Google Shape;574;p5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575" name="Google Shape;575;p59"/>
          <p:cNvSpPr txBox="1"/>
          <p:nvPr/>
        </p:nvSpPr>
        <p:spPr>
          <a:xfrm>
            <a:off x="278130" y="2814638"/>
            <a:ext cx="3645477" cy="3767354"/>
          </a:xfrm>
          <a:prstGeom prst="rect">
            <a:avLst/>
          </a:prstGeom>
          <a:gradFill>
            <a:gsLst>
              <a:gs pos="0">
                <a:srgbClr val="FFA697"/>
              </a:gs>
              <a:gs pos="35000">
                <a:srgbClr val="FFC0B7"/>
              </a:gs>
              <a:gs pos="100000">
                <a:srgbClr val="FFE6E2"/>
              </a:gs>
            </a:gsLst>
            <a:lin ang="16200000" scaled="0"/>
          </a:gradFill>
          <a:ln cap="flat" cmpd="sng" w="9525">
            <a:solidFill>
              <a:srgbClr val="BE553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children ages 3, 4, and 5 with IEPs attending a regular early childhood program and receiving the majority of special 	education and related services in the regular early childhood program </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total # of children ages 3, 4, and 5 with IEPs</a:t>
            </a:r>
            <a:endParaRPr b="0" i="0" sz="3600" u="none" cap="none" strike="noStrike">
              <a:solidFill>
                <a:schemeClr val="dk1"/>
              </a:solidFill>
              <a:latin typeface="Calibri"/>
              <a:ea typeface="Calibri"/>
              <a:cs typeface="Calibri"/>
              <a:sym typeface="Calibri"/>
            </a:endParaRPr>
          </a:p>
        </p:txBody>
      </p:sp>
      <p:cxnSp>
        <p:nvCxnSpPr>
          <p:cNvPr id="576" name="Google Shape;576;p59"/>
          <p:cNvCxnSpPr/>
          <p:nvPr/>
        </p:nvCxnSpPr>
        <p:spPr>
          <a:xfrm>
            <a:off x="432342" y="4515172"/>
            <a:ext cx="33369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
        <p:nvSpPr>
          <p:cNvPr id="577" name="Google Shape;577;p59"/>
          <p:cNvSpPr txBox="1"/>
          <p:nvPr/>
        </p:nvSpPr>
        <p:spPr>
          <a:xfrm>
            <a:off x="4134199" y="1985104"/>
            <a:ext cx="3801685" cy="1301721"/>
          </a:xfrm>
          <a:prstGeom prst="rect">
            <a:avLst/>
          </a:prstGeom>
          <a:noFill/>
          <a:ln>
            <a:noFill/>
          </a:ln>
        </p:spPr>
        <p:txBody>
          <a:bodyPr anchorCtr="0" anchor="t" bIns="45700" lIns="91425" spcFirstLastPara="1" rIns="91425" wrap="square" tIns="45700">
            <a:normAutofit/>
          </a:bodyPr>
          <a:lstStyle/>
          <a:p>
            <a:pPr indent="0" lvl="0" marL="45720" marR="0" rtl="0" algn="ctr">
              <a:lnSpc>
                <a:spcPct val="100000"/>
              </a:lnSpc>
              <a:spcBef>
                <a:spcPts val="0"/>
              </a:spcBef>
              <a:spcAft>
                <a:spcPts val="0"/>
              </a:spcAft>
              <a:buClr>
                <a:srgbClr val="717171"/>
              </a:buClr>
              <a:buSzPts val="1400"/>
              <a:buFont typeface="Garamond"/>
              <a:buNone/>
            </a:pPr>
            <a:r>
              <a:rPr b="1" i="0" lang="en-US" sz="1500" u="none" cap="none" strike="noStrike">
                <a:solidFill>
                  <a:srgbClr val="168A90"/>
                </a:solidFill>
                <a:latin typeface="Calibri"/>
                <a:ea typeface="Calibri"/>
                <a:cs typeface="Calibri"/>
                <a:sym typeface="Calibri"/>
              </a:rPr>
              <a:t>B</a:t>
            </a:r>
            <a:r>
              <a:rPr b="0" i="0" lang="en-US" sz="1500" u="none" cap="none" strike="noStrike">
                <a:solidFill>
                  <a:srgbClr val="168A90"/>
                </a:solidFill>
                <a:latin typeface="Calibri"/>
                <a:ea typeface="Calibri"/>
                <a:cs typeface="Calibri"/>
                <a:sym typeface="Calibri"/>
              </a:rPr>
              <a:t>. </a:t>
            </a:r>
            <a:r>
              <a:rPr b="0" i="0" lang="en-US" sz="1500" u="none" cap="none" strike="noStrike">
                <a:solidFill>
                  <a:schemeClr val="dk2"/>
                </a:solidFill>
                <a:latin typeface="Calibri"/>
                <a:ea typeface="Calibri"/>
                <a:cs typeface="Calibri"/>
                <a:sym typeface="Calibri"/>
              </a:rPr>
              <a:t>Separate special education class, separate school or residential facility.</a:t>
            </a:r>
            <a:endParaRPr b="0" i="0" sz="1500" u="none" cap="none" strike="noStrike">
              <a:solidFill>
                <a:srgbClr val="000000"/>
              </a:solidFill>
              <a:latin typeface="Calibri"/>
              <a:ea typeface="Calibri"/>
              <a:cs typeface="Calibri"/>
              <a:sym typeface="Calibri"/>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
        <p:nvSpPr>
          <p:cNvPr id="578" name="Google Shape;578;p59"/>
          <p:cNvSpPr txBox="1"/>
          <p:nvPr/>
        </p:nvSpPr>
        <p:spPr>
          <a:xfrm>
            <a:off x="4045526" y="2814638"/>
            <a:ext cx="3890400" cy="3767400"/>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 of children ages 3, 4, and 5 with IEPs attending a separate special education class, separate school or residential facility) 	 </a:t>
            </a:r>
            <a:endParaRPr b="0" i="0" sz="1400" u="none" cap="none" strike="noStrike">
              <a:solidFill>
                <a:schemeClr val="dk2"/>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total # of children ages 3, 4, and 5 with IEPs</a:t>
            </a:r>
            <a:endParaRPr b="0" i="0" sz="3600" u="none" cap="none" strike="noStrike">
              <a:solidFill>
                <a:schemeClr val="dk2"/>
              </a:solidFill>
              <a:latin typeface="Calibri"/>
              <a:ea typeface="Calibri"/>
              <a:cs typeface="Calibri"/>
              <a:sym typeface="Calibri"/>
            </a:endParaRPr>
          </a:p>
        </p:txBody>
      </p:sp>
      <p:cxnSp>
        <p:nvCxnSpPr>
          <p:cNvPr id="579" name="Google Shape;579;p59"/>
          <p:cNvCxnSpPr/>
          <p:nvPr/>
        </p:nvCxnSpPr>
        <p:spPr>
          <a:xfrm>
            <a:off x="4254452" y="3950382"/>
            <a:ext cx="34725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
        <p:nvSpPr>
          <p:cNvPr id="580" name="Google Shape;580;p59"/>
          <p:cNvSpPr txBox="1"/>
          <p:nvPr/>
        </p:nvSpPr>
        <p:spPr>
          <a:xfrm>
            <a:off x="8138625" y="1985088"/>
            <a:ext cx="38904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091E0"/>
                </a:solidFill>
                <a:latin typeface="Calibri"/>
                <a:ea typeface="Calibri"/>
                <a:cs typeface="Calibri"/>
                <a:sym typeface="Calibri"/>
              </a:rPr>
              <a:t>C. </a:t>
            </a:r>
            <a:r>
              <a:rPr b="0" i="0" lang="en-US" sz="1500" u="none" cap="none" strike="noStrike">
                <a:solidFill>
                  <a:srgbClr val="000000"/>
                </a:solidFill>
                <a:latin typeface="Calibri"/>
                <a:ea typeface="Calibri"/>
                <a:cs typeface="Calibri"/>
                <a:sym typeface="Calibri"/>
              </a:rPr>
              <a:t>Receiving special education and related services in the home.</a:t>
            </a:r>
            <a:endParaRPr b="0" i="0" sz="1500" u="none" cap="none" strike="noStrike">
              <a:solidFill>
                <a:srgbClr val="000000"/>
              </a:solidFill>
              <a:latin typeface="Calibri"/>
              <a:ea typeface="Calibri"/>
              <a:cs typeface="Calibri"/>
              <a:sym typeface="Calibri"/>
            </a:endParaRPr>
          </a:p>
        </p:txBody>
      </p:sp>
      <p:sp>
        <p:nvSpPr>
          <p:cNvPr id="581" name="Google Shape;581;p59"/>
          <p:cNvSpPr txBox="1"/>
          <p:nvPr/>
        </p:nvSpPr>
        <p:spPr>
          <a:xfrm>
            <a:off x="8057802" y="2833795"/>
            <a:ext cx="3890357" cy="3767354"/>
          </a:xfrm>
          <a:prstGeom prst="rect">
            <a:avLst/>
          </a:prstGeom>
          <a:gradFill>
            <a:gsLst>
              <a:gs pos="0">
                <a:srgbClr val="D2D5CF"/>
              </a:gs>
              <a:gs pos="35000">
                <a:srgbClr val="DFE2DC"/>
              </a:gs>
              <a:gs pos="100000">
                <a:srgbClr val="F4F4F0"/>
              </a:gs>
            </a:gsLst>
            <a:lin ang="16200000" scaled="0"/>
          </a:gradFill>
          <a:ln cap="flat" cmpd="sng" w="9525">
            <a:solidFill>
              <a:srgbClr val="92948B"/>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 of children ages 3, 4, and 5 with IEPs receiving special education and related services in the home</a:t>
            </a:r>
            <a:endParaRPr b="0" i="0" sz="1400" u="none" cap="none" strike="noStrike">
              <a:solidFill>
                <a:schemeClr val="dk2"/>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total # of children ages 3, 4, and 5 with IEPs</a:t>
            </a:r>
            <a:endParaRPr b="0" i="0" sz="3600" u="none" cap="none" strike="noStrike">
              <a:solidFill>
                <a:schemeClr val="dk2"/>
              </a:solidFill>
              <a:latin typeface="Calibri"/>
              <a:ea typeface="Calibri"/>
              <a:cs typeface="Calibri"/>
              <a:sym typeface="Calibri"/>
            </a:endParaRPr>
          </a:p>
        </p:txBody>
      </p:sp>
      <p:cxnSp>
        <p:nvCxnSpPr>
          <p:cNvPr id="582" name="Google Shape;582;p59"/>
          <p:cNvCxnSpPr/>
          <p:nvPr/>
        </p:nvCxnSpPr>
        <p:spPr>
          <a:xfrm>
            <a:off x="8209084" y="3748083"/>
            <a:ext cx="3472500" cy="0"/>
          </a:xfrm>
          <a:prstGeom prst="straightConnector1">
            <a:avLst/>
          </a:prstGeom>
          <a:noFill/>
          <a:ln cap="flat" cmpd="sng" w="25400">
            <a:solidFill>
              <a:schemeClr val="accent5"/>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ph type="title"/>
          </p:nvPr>
        </p:nvSpPr>
        <p:spPr>
          <a:xfrm>
            <a:off x="1295400" y="200818"/>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Norms &amp; Expectations</a:t>
            </a:r>
            <a:endParaRPr/>
          </a:p>
        </p:txBody>
      </p:sp>
      <p:sp>
        <p:nvSpPr>
          <p:cNvPr id="130" name="Google Shape;130;p15"/>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1" name="Google Shape;131;p15"/>
          <p:cNvSpPr txBox="1"/>
          <p:nvPr/>
        </p:nvSpPr>
        <p:spPr>
          <a:xfrm>
            <a:off x="1295400" y="1952225"/>
            <a:ext cx="9346200" cy="4005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3A3D4B"/>
              </a:buClr>
              <a:buSzPts val="2400"/>
              <a:buFont typeface="Calibri"/>
              <a:buChar char="●"/>
            </a:pPr>
            <a:r>
              <a:rPr lang="en-US" sz="2400">
                <a:solidFill>
                  <a:srgbClr val="3A3D4B"/>
                </a:solidFill>
                <a:latin typeface="Calibri"/>
                <a:ea typeface="Calibri"/>
                <a:cs typeface="Calibri"/>
                <a:sym typeface="Calibri"/>
              </a:rPr>
              <a:t>We are not here to pass blame. We are here to create solutions for statewide issues. </a:t>
            </a:r>
            <a:endParaRPr sz="2400">
              <a:solidFill>
                <a:srgbClr val="3A3D4B"/>
              </a:solidFill>
              <a:latin typeface="Calibri"/>
              <a:ea typeface="Calibri"/>
              <a:cs typeface="Calibri"/>
              <a:sym typeface="Calibri"/>
            </a:endParaRPr>
          </a:p>
          <a:p>
            <a:pPr indent="0" lvl="0" marL="457200" rtl="0" algn="l">
              <a:spcBef>
                <a:spcPts val="0"/>
              </a:spcBef>
              <a:spcAft>
                <a:spcPts val="0"/>
              </a:spcAft>
              <a:buNone/>
            </a:pPr>
            <a:r>
              <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US" sz="2400">
                <a:solidFill>
                  <a:srgbClr val="3A3D4B"/>
                </a:solidFill>
                <a:latin typeface="Calibri"/>
                <a:ea typeface="Calibri"/>
                <a:cs typeface="Calibri"/>
                <a:sym typeface="Calibri"/>
              </a:rPr>
              <a:t>Practice </a:t>
            </a:r>
            <a:r>
              <a:rPr lang="en-US" sz="2400">
                <a:solidFill>
                  <a:srgbClr val="3A3D4B"/>
                </a:solidFill>
                <a:latin typeface="Calibri"/>
                <a:ea typeface="Calibri"/>
                <a:cs typeface="Calibri"/>
                <a:sym typeface="Calibri"/>
              </a:rPr>
              <a:t>positive</a:t>
            </a:r>
            <a:r>
              <a:rPr lang="en-US" sz="2400">
                <a:solidFill>
                  <a:srgbClr val="3A3D4B"/>
                </a:solidFill>
                <a:latin typeface="Calibri"/>
                <a:ea typeface="Calibri"/>
                <a:cs typeface="Calibri"/>
                <a:sym typeface="Calibri"/>
              </a:rPr>
              <a:t> and </a:t>
            </a:r>
            <a:r>
              <a:rPr lang="en-US" sz="2400">
                <a:solidFill>
                  <a:srgbClr val="3A3D4B"/>
                </a:solidFill>
                <a:latin typeface="Calibri"/>
                <a:ea typeface="Calibri"/>
                <a:cs typeface="Calibri"/>
                <a:sym typeface="Calibri"/>
              </a:rPr>
              <a:t>forward</a:t>
            </a:r>
            <a:r>
              <a:rPr lang="en-US" sz="2400">
                <a:solidFill>
                  <a:srgbClr val="3A3D4B"/>
                </a:solidFill>
                <a:latin typeface="Calibri"/>
                <a:ea typeface="Calibri"/>
                <a:cs typeface="Calibri"/>
                <a:sym typeface="Calibri"/>
              </a:rPr>
              <a:t> thinking. </a:t>
            </a:r>
            <a:endParaRPr sz="2400">
              <a:solidFill>
                <a:srgbClr val="3A3D4B"/>
              </a:solidFill>
              <a:latin typeface="Calibri"/>
              <a:ea typeface="Calibri"/>
              <a:cs typeface="Calibri"/>
              <a:sym typeface="Calibri"/>
            </a:endParaRPr>
          </a:p>
          <a:p>
            <a:pPr indent="0" lvl="0" marL="457200" rtl="0" algn="l">
              <a:spcBef>
                <a:spcPts val="0"/>
              </a:spcBef>
              <a:spcAft>
                <a:spcPts val="0"/>
              </a:spcAft>
              <a:buNone/>
            </a:pPr>
            <a:r>
              <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US" sz="2400">
                <a:solidFill>
                  <a:srgbClr val="3A3D4B"/>
                </a:solidFill>
                <a:latin typeface="Calibri"/>
                <a:ea typeface="Calibri"/>
                <a:cs typeface="Calibri"/>
                <a:sym typeface="Calibri"/>
              </a:rPr>
              <a:t>The OSE is here to partner with stakeholders. Please work alongside us as we are all here to support </a:t>
            </a:r>
            <a:r>
              <a:rPr lang="en-US" sz="2400">
                <a:solidFill>
                  <a:srgbClr val="3A3D4B"/>
                </a:solidFill>
                <a:latin typeface="Calibri"/>
                <a:ea typeface="Calibri"/>
                <a:cs typeface="Calibri"/>
                <a:sym typeface="Calibri"/>
              </a:rPr>
              <a:t>students</a:t>
            </a:r>
            <a:r>
              <a:rPr lang="en-US" sz="2400">
                <a:solidFill>
                  <a:srgbClr val="3A3D4B"/>
                </a:solidFill>
                <a:latin typeface="Calibri"/>
                <a:ea typeface="Calibri"/>
                <a:cs typeface="Calibri"/>
                <a:sym typeface="Calibri"/>
              </a:rPr>
              <a:t>.</a:t>
            </a:r>
            <a:endParaRPr sz="2400">
              <a:solidFill>
                <a:srgbClr val="3A3D4B"/>
              </a:solidFill>
              <a:latin typeface="Calibri"/>
              <a:ea typeface="Calibri"/>
              <a:cs typeface="Calibri"/>
              <a:sym typeface="Calibri"/>
            </a:endParaRPr>
          </a:p>
          <a:p>
            <a:pPr indent="0" lvl="0" marL="457200" rtl="0" algn="l">
              <a:spcBef>
                <a:spcPts val="0"/>
              </a:spcBef>
              <a:spcAft>
                <a:spcPts val="0"/>
              </a:spcAft>
              <a:buNone/>
            </a:pPr>
            <a:r>
              <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US" sz="2400">
                <a:solidFill>
                  <a:srgbClr val="3A3D4B"/>
                </a:solidFill>
                <a:latin typeface="Calibri"/>
                <a:ea typeface="Calibri"/>
                <a:cs typeface="Calibri"/>
                <a:sym typeface="Calibri"/>
              </a:rPr>
              <a:t>Please use sticky notes to write questions and comments. We will review the questions after each section.</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0"/>
          <p:cNvSpPr txBox="1"/>
          <p:nvPr>
            <p:ph type="title"/>
          </p:nvPr>
        </p:nvSpPr>
        <p:spPr>
          <a:xfrm>
            <a:off x="1066800" y="8312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6A</a:t>
            </a:r>
            <a:endParaRPr/>
          </a:p>
        </p:txBody>
      </p:sp>
      <p:pic>
        <p:nvPicPr>
          <p:cNvPr id="588" name="Google Shape;588;p60"/>
          <p:cNvPicPr preferRelativeResize="0"/>
          <p:nvPr/>
        </p:nvPicPr>
        <p:blipFill rotWithShape="1">
          <a:blip r:embed="rId3">
            <a:alphaModFix/>
          </a:blip>
          <a:srcRect b="0" l="0" r="0" t="0"/>
          <a:stretch/>
        </p:blipFill>
        <p:spPr>
          <a:xfrm>
            <a:off x="2974351" y="1572000"/>
            <a:ext cx="6243300" cy="4803000"/>
          </a:xfrm>
          <a:prstGeom prst="rect">
            <a:avLst/>
          </a:prstGeom>
          <a:noFill/>
          <a:ln>
            <a:noFill/>
          </a:ln>
        </p:spPr>
      </p:pic>
      <p:sp>
        <p:nvSpPr>
          <p:cNvPr id="589" name="Google Shape;589;p6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i="0" lang="en-US" sz="1200" u="none" cap="none" strike="noStrike">
                <a:solidFill>
                  <a:srgbClr val="595959"/>
                </a:solidFill>
                <a:latin typeface="Calibri"/>
                <a:ea typeface="Calibri"/>
                <a:cs typeface="Calibri"/>
                <a:sym typeface="Calibri"/>
              </a:rPr>
              <a:t>Investing for tomorrow, delivering today.</a:t>
            </a:r>
            <a:endParaRPr b="0" i="0" sz="1200" u="none" cap="none" strike="noStrike">
              <a:solidFill>
                <a:srgbClr val="595959"/>
              </a:solidFill>
              <a:latin typeface="Calibri"/>
              <a:ea typeface="Calibri"/>
              <a:cs typeface="Calibri"/>
              <a:sym typeface="Calibri"/>
            </a:endParaRPr>
          </a:p>
        </p:txBody>
      </p:sp>
      <p:sp>
        <p:nvSpPr>
          <p:cNvPr id="590" name="Google Shape;590;p6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95959"/>
              </a:buClr>
              <a:buSzPts val="1100"/>
              <a:buFont typeface="Book Antiqua"/>
              <a:buNone/>
            </a:pPr>
            <a:fld id="{00000000-1234-1234-1234-123412341234}" type="slidenum">
              <a:rPr b="0" i="0" lang="en-US" sz="1100" u="none" cap="none" strike="noStrike">
                <a:solidFill>
                  <a:srgbClr val="595959"/>
                </a:solidFill>
                <a:latin typeface="Book Antiqua"/>
                <a:ea typeface="Book Antiqua"/>
                <a:cs typeface="Book Antiqua"/>
                <a:sym typeface="Book Antiqua"/>
              </a:rPr>
              <a:t>‹#›</a:t>
            </a:fld>
            <a:endParaRPr b="0" i="0" sz="1100" u="none" cap="none" strike="noStrike">
              <a:solidFill>
                <a:srgbClr val="595959"/>
              </a:solidFill>
              <a:latin typeface="Book Antiqua"/>
              <a:ea typeface="Book Antiqua"/>
              <a:cs typeface="Book Antiqua"/>
              <a:sym typeface="Book Antiqu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1"/>
          <p:cNvSpPr txBox="1"/>
          <p:nvPr>
            <p:ph type="title"/>
          </p:nvPr>
        </p:nvSpPr>
        <p:spPr>
          <a:xfrm>
            <a:off x="1066800" y="99119"/>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6B</a:t>
            </a:r>
            <a:endParaRPr/>
          </a:p>
        </p:txBody>
      </p:sp>
      <p:pic>
        <p:nvPicPr>
          <p:cNvPr id="596" name="Google Shape;596;p61"/>
          <p:cNvPicPr preferRelativeResize="0"/>
          <p:nvPr/>
        </p:nvPicPr>
        <p:blipFill rotWithShape="1">
          <a:blip r:embed="rId3">
            <a:alphaModFix/>
          </a:blip>
          <a:srcRect b="0" l="0" r="0" t="0"/>
          <a:stretch/>
        </p:blipFill>
        <p:spPr>
          <a:xfrm>
            <a:off x="3152602" y="1751159"/>
            <a:ext cx="5886796" cy="4343400"/>
          </a:xfrm>
          <a:prstGeom prst="rect">
            <a:avLst/>
          </a:prstGeom>
          <a:noFill/>
          <a:ln>
            <a:noFill/>
          </a:ln>
        </p:spPr>
      </p:pic>
      <p:sp>
        <p:nvSpPr>
          <p:cNvPr id="597" name="Google Shape;597;p6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i="0" lang="en-US" sz="1200" u="none" cap="none" strike="noStrike">
                <a:solidFill>
                  <a:srgbClr val="595959"/>
                </a:solidFill>
                <a:latin typeface="Calibri"/>
                <a:ea typeface="Calibri"/>
                <a:cs typeface="Calibri"/>
                <a:sym typeface="Calibri"/>
              </a:rPr>
              <a:t>Investing for tomorrow, delivering today.</a:t>
            </a:r>
            <a:endParaRPr b="0" i="0" sz="1200" u="none" cap="none" strike="noStrike">
              <a:solidFill>
                <a:srgbClr val="595959"/>
              </a:solidFill>
              <a:latin typeface="Calibri"/>
              <a:ea typeface="Calibri"/>
              <a:cs typeface="Calibri"/>
              <a:sym typeface="Calibri"/>
            </a:endParaRPr>
          </a:p>
        </p:txBody>
      </p:sp>
      <p:sp>
        <p:nvSpPr>
          <p:cNvPr id="598" name="Google Shape;598;p6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95959"/>
              </a:buClr>
              <a:buSzPts val="1100"/>
              <a:buFont typeface="Book Antiqua"/>
              <a:buNone/>
            </a:pPr>
            <a:fld id="{00000000-1234-1234-1234-123412341234}" type="slidenum">
              <a:rPr b="0" i="0" lang="en-US" sz="1100" u="none" cap="none" strike="noStrike">
                <a:solidFill>
                  <a:srgbClr val="595959"/>
                </a:solidFill>
                <a:latin typeface="Book Antiqua"/>
                <a:ea typeface="Book Antiqua"/>
                <a:cs typeface="Book Antiqua"/>
                <a:sym typeface="Book Antiqua"/>
              </a:rPr>
              <a:t>‹#›</a:t>
            </a:fld>
            <a:endParaRPr b="0" i="0" sz="1100" u="none" cap="none" strike="noStrike">
              <a:solidFill>
                <a:srgbClr val="595959"/>
              </a:solidFill>
              <a:latin typeface="Book Antiqua"/>
              <a:ea typeface="Book Antiqua"/>
              <a:cs typeface="Book Antiqua"/>
              <a:sym typeface="Book Antiqu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2"/>
          <p:cNvSpPr txBox="1"/>
          <p:nvPr>
            <p:ph type="title"/>
          </p:nvPr>
        </p:nvSpPr>
        <p:spPr>
          <a:xfrm>
            <a:off x="1093381" y="446770"/>
            <a:ext cx="10005237" cy="10368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br>
              <a:rPr b="1" lang="en-US"/>
            </a:br>
            <a:r>
              <a:rPr lang="en-US"/>
              <a:t>Indicator 6C</a:t>
            </a:r>
            <a:endParaRPr/>
          </a:p>
        </p:txBody>
      </p:sp>
      <p:sp>
        <p:nvSpPr>
          <p:cNvPr id="604" name="Google Shape;604;p62"/>
          <p:cNvSpPr txBox="1"/>
          <p:nvPr>
            <p:ph idx="1" type="body"/>
          </p:nvPr>
        </p:nvSpPr>
        <p:spPr>
          <a:xfrm>
            <a:off x="1295399" y="1690576"/>
            <a:ext cx="10209029" cy="5582093"/>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800"/>
              </a:spcBef>
              <a:spcAft>
                <a:spcPts val="0"/>
              </a:spcAft>
              <a:buClr>
                <a:srgbClr val="3A3D4B"/>
              </a:buClr>
              <a:buSzPts val="1800"/>
              <a:buNone/>
            </a:pPr>
            <a:r>
              <a:t/>
            </a:r>
            <a:endParaRPr/>
          </a:p>
          <a:p>
            <a:pPr indent="0" lvl="2" marL="594360" rtl="0" algn="l">
              <a:lnSpc>
                <a:spcPct val="90000"/>
              </a:lnSpc>
              <a:spcBef>
                <a:spcPts val="800"/>
              </a:spcBef>
              <a:spcAft>
                <a:spcPts val="0"/>
              </a:spcAft>
              <a:buSzPts val="1800"/>
              <a:buNone/>
            </a:pPr>
            <a:r>
              <a:t/>
            </a:r>
            <a:endParaRPr/>
          </a:p>
        </p:txBody>
      </p:sp>
      <p:sp>
        <p:nvSpPr>
          <p:cNvPr id="605" name="Google Shape;605;p6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606" name="Google Shape;606;p6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607" name="Google Shape;607;p62"/>
          <p:cNvPicPr preferRelativeResize="0"/>
          <p:nvPr/>
        </p:nvPicPr>
        <p:blipFill rotWithShape="1">
          <a:blip r:embed="rId3">
            <a:alphaModFix/>
          </a:blip>
          <a:srcRect b="0" l="0" r="0" t="0"/>
          <a:stretch/>
        </p:blipFill>
        <p:spPr>
          <a:xfrm>
            <a:off x="3067107" y="1966261"/>
            <a:ext cx="6057783" cy="41330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3"/>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6</a:t>
            </a:r>
            <a:endParaRPr/>
          </a:p>
        </p:txBody>
      </p:sp>
      <p:sp>
        <p:nvSpPr>
          <p:cNvPr id="614" name="Google Shape;614;p63"/>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615" name="Google Shape;615;p63"/>
          <p:cNvGraphicFramePr/>
          <p:nvPr/>
        </p:nvGraphicFramePr>
        <p:xfrm>
          <a:off x="1211138" y="2103275"/>
          <a:ext cx="3000000" cy="3000000"/>
        </p:xfrm>
        <a:graphic>
          <a:graphicData uri="http://schemas.openxmlformats.org/drawingml/2006/table">
            <a:tbl>
              <a:tblPr>
                <a:noFill/>
                <a:tableStyleId>{D4F474B1-2143-4E6B-A074-B568319EF564}</a:tableStyleId>
              </a:tblPr>
              <a:tblGrid>
                <a:gridCol w="1541575"/>
                <a:gridCol w="2035975"/>
                <a:gridCol w="2035975"/>
                <a:gridCol w="2035975"/>
                <a:gridCol w="1951725"/>
              </a:tblGrid>
              <a:tr h="603325">
                <a:tc>
                  <a:txBody>
                    <a:bodyPr/>
                    <a:lstStyle/>
                    <a:p>
                      <a:pPr indent="0" lvl="0" marL="0" rtl="0" algn="ctr">
                        <a:lnSpc>
                          <a:spcPct val="115000"/>
                        </a:lnSpc>
                        <a:spcBef>
                          <a:spcPts val="1200"/>
                        </a:spcBef>
                        <a:spcAft>
                          <a:spcPts val="1200"/>
                        </a:spcAft>
                        <a:buNone/>
                      </a:pPr>
                      <a:r>
                        <a:rPr b="1" lang="en-US" sz="2400"/>
                        <a:t>FFY</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2022</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2023</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2024</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2025</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93450">
                <a:tc>
                  <a:txBody>
                    <a:bodyPr/>
                    <a:lstStyle/>
                    <a:p>
                      <a:pPr indent="0" lvl="0" marL="0" rtl="0" algn="l">
                        <a:lnSpc>
                          <a:spcPct val="115000"/>
                        </a:lnSpc>
                        <a:spcBef>
                          <a:spcPts val="1200"/>
                        </a:spcBef>
                        <a:spcAft>
                          <a:spcPts val="1200"/>
                        </a:spcAft>
                        <a:buNone/>
                      </a:pPr>
                      <a:r>
                        <a:rPr lang="en-US" sz="1600"/>
                        <a:t>Target A &gt;=</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54.08%</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55.58%</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57.58%</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60.08%</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93450">
                <a:tc>
                  <a:txBody>
                    <a:bodyPr/>
                    <a:lstStyle/>
                    <a:p>
                      <a:pPr indent="0" lvl="0" marL="0" rtl="0" algn="l">
                        <a:lnSpc>
                          <a:spcPct val="115000"/>
                        </a:lnSpc>
                        <a:spcBef>
                          <a:spcPts val="1200"/>
                        </a:spcBef>
                        <a:spcAft>
                          <a:spcPts val="1200"/>
                        </a:spcAft>
                        <a:buNone/>
                      </a:pPr>
                      <a:r>
                        <a:rPr lang="en-US" sz="1600"/>
                        <a:t>Target B &lt;=</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30.83%</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29.33%</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27.33%</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600"/>
                        <a:t>24.83%</a:t>
                      </a:r>
                      <a:endParaRPr sz="16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graphicFrame>
        <p:nvGraphicFramePr>
          <p:cNvPr id="616" name="Google Shape;616;p63"/>
          <p:cNvGraphicFramePr/>
          <p:nvPr/>
        </p:nvGraphicFramePr>
        <p:xfrm>
          <a:off x="1211138" y="5126475"/>
          <a:ext cx="3000000" cy="3000000"/>
        </p:xfrm>
        <a:graphic>
          <a:graphicData uri="http://schemas.openxmlformats.org/drawingml/2006/table">
            <a:tbl>
              <a:tblPr>
                <a:noFill/>
                <a:tableStyleId>{D4F474B1-2143-4E6B-A074-B568319EF564}</a:tableStyleId>
              </a:tblPr>
              <a:tblGrid>
                <a:gridCol w="1457325"/>
                <a:gridCol w="2035975"/>
                <a:gridCol w="2035975"/>
                <a:gridCol w="2035975"/>
                <a:gridCol w="2035975"/>
              </a:tblGrid>
              <a:tr h="228600">
                <a:tc>
                  <a:txBody>
                    <a:bodyPr/>
                    <a:lstStyle/>
                    <a:p>
                      <a:pPr indent="0" lvl="0" marL="0" rtl="0" algn="ctr">
                        <a:lnSpc>
                          <a:spcPct val="115000"/>
                        </a:lnSpc>
                        <a:spcBef>
                          <a:spcPts val="0"/>
                        </a:spcBef>
                        <a:spcAft>
                          <a:spcPts val="0"/>
                        </a:spcAft>
                        <a:buNone/>
                      </a:pPr>
                      <a:r>
                        <a:rPr b="1" lang="en-US" sz="2400"/>
                        <a:t>FFY</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2022</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2023</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2024</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2400"/>
                        <a:t>2025</a:t>
                      </a:r>
                      <a:endParaRPr b="1" sz="24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238125">
                <a:tc>
                  <a:txBody>
                    <a:bodyPr/>
                    <a:lstStyle/>
                    <a:p>
                      <a:pPr indent="0" lvl="0" marL="0" rtl="0" algn="l">
                        <a:lnSpc>
                          <a:spcPct val="115000"/>
                        </a:lnSpc>
                        <a:spcBef>
                          <a:spcPts val="1200"/>
                        </a:spcBef>
                        <a:spcAft>
                          <a:spcPts val="1200"/>
                        </a:spcAft>
                        <a:buNone/>
                      </a:pPr>
                      <a:r>
                        <a:rPr lang="en-US"/>
                        <a:t>Target C &lt;=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23.00%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21.50%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19.50%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17.00%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
        <p:nvSpPr>
          <p:cNvPr id="617" name="Google Shape;617;p63"/>
          <p:cNvSpPr txBox="1"/>
          <p:nvPr/>
        </p:nvSpPr>
        <p:spPr>
          <a:xfrm>
            <a:off x="1158950" y="1687150"/>
            <a:ext cx="9705600" cy="10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2"/>
              </a:buClr>
              <a:buSzPts val="1100"/>
              <a:buFont typeface="Arial"/>
              <a:buNone/>
            </a:pPr>
            <a:r>
              <a:rPr b="1" lang="en-US" sz="1700">
                <a:solidFill>
                  <a:schemeClr val="dk2"/>
                </a:solidFill>
              </a:rPr>
              <a:t>Targets – 6A, 6B:</a:t>
            </a:r>
            <a:endParaRPr b="1" sz="1700">
              <a:solidFill>
                <a:schemeClr val="dk2"/>
              </a:solidFill>
            </a:endParaRPr>
          </a:p>
          <a:p>
            <a:pPr indent="0" lvl="0" marL="0" rtl="0" algn="l">
              <a:spcBef>
                <a:spcPts val="1200"/>
              </a:spcBef>
              <a:spcAft>
                <a:spcPts val="0"/>
              </a:spcAft>
              <a:buNone/>
            </a:pPr>
            <a:r>
              <a:t/>
            </a:r>
            <a:endParaRPr sz="2400">
              <a:solidFill>
                <a:srgbClr val="3A3D4B"/>
              </a:solidFill>
              <a:latin typeface="Calibri"/>
              <a:ea typeface="Calibri"/>
              <a:cs typeface="Calibri"/>
              <a:sym typeface="Calibri"/>
            </a:endParaRPr>
          </a:p>
        </p:txBody>
      </p:sp>
      <p:sp>
        <p:nvSpPr>
          <p:cNvPr id="618" name="Google Shape;618;p63"/>
          <p:cNvSpPr txBox="1"/>
          <p:nvPr/>
        </p:nvSpPr>
        <p:spPr>
          <a:xfrm>
            <a:off x="1158963" y="4726275"/>
            <a:ext cx="9705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2"/>
              </a:buClr>
              <a:buSzPts val="1100"/>
              <a:buFont typeface="Arial"/>
              <a:buNone/>
            </a:pPr>
            <a:r>
              <a:rPr b="1" lang="en-US" sz="1800">
                <a:solidFill>
                  <a:schemeClr val="dk2"/>
                </a:solidFill>
              </a:rPr>
              <a:t>Targets – 6C</a:t>
            </a:r>
            <a:endParaRPr sz="2800">
              <a:solidFill>
                <a:srgbClr val="3A3D4B"/>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4"/>
          <p:cNvSpPr txBox="1"/>
          <p:nvPr>
            <p:ph type="title"/>
          </p:nvPr>
        </p:nvSpPr>
        <p:spPr>
          <a:xfrm>
            <a:off x="10668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Preschool Outcomes (Indicator 7)</a:t>
            </a:r>
            <a:endParaRPr/>
          </a:p>
        </p:txBody>
      </p:sp>
      <p:sp>
        <p:nvSpPr>
          <p:cNvPr id="624" name="Google Shape;624;p64"/>
          <p:cNvSpPr txBox="1"/>
          <p:nvPr>
            <p:ph idx="1" type="body"/>
          </p:nvPr>
        </p:nvSpPr>
        <p:spPr>
          <a:xfrm>
            <a:off x="1295399" y="1558205"/>
            <a:ext cx="9960033" cy="4630189"/>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1800"/>
              </a:spcBef>
              <a:spcAft>
                <a:spcPts val="0"/>
              </a:spcAft>
              <a:buSzPct val="88235"/>
              <a:buNone/>
            </a:pPr>
            <a:r>
              <a:rPr lang="en-US"/>
              <a:t>Percent of preschool children aged 3 through 5 with IEPs who demonstrate improved:</a:t>
            </a:r>
            <a:endParaRPr/>
          </a:p>
          <a:p>
            <a:pPr indent="-457200" lvl="1" marL="777240" rtl="0" algn="l">
              <a:lnSpc>
                <a:spcPct val="90000"/>
              </a:lnSpc>
              <a:spcBef>
                <a:spcPts val="1000"/>
              </a:spcBef>
              <a:spcAft>
                <a:spcPts val="0"/>
              </a:spcAft>
              <a:buSzPct val="105882"/>
              <a:buFont typeface="Arial"/>
              <a:buAutoNum type="alphaUcPeriod"/>
            </a:pPr>
            <a:r>
              <a:rPr lang="en-US"/>
              <a:t>Positive social-emotional skills (including social relationships);</a:t>
            </a:r>
            <a:endParaRPr/>
          </a:p>
          <a:p>
            <a:pPr indent="0" lvl="2" marL="594360" rtl="0" algn="l">
              <a:lnSpc>
                <a:spcPct val="90000"/>
              </a:lnSpc>
              <a:spcBef>
                <a:spcPts val="800"/>
              </a:spcBef>
              <a:spcAft>
                <a:spcPts val="0"/>
              </a:spcAft>
              <a:buSzPct val="117647"/>
              <a:buNone/>
            </a:pPr>
            <a:r>
              <a:rPr lang="en-US"/>
              <a:t>1. Of those children who entered or exited the program below age expectations in Outcome A, the percent who substantially increased their rate of growth by the time they turned 6 years of age or exited the program.</a:t>
            </a:r>
            <a:endParaRPr/>
          </a:p>
          <a:p>
            <a:pPr indent="0" lvl="2" marL="594360" rtl="0" algn="l">
              <a:lnSpc>
                <a:spcPct val="90000"/>
              </a:lnSpc>
              <a:spcBef>
                <a:spcPts val="800"/>
              </a:spcBef>
              <a:spcAft>
                <a:spcPts val="0"/>
              </a:spcAft>
              <a:buSzPct val="117647"/>
              <a:buNone/>
            </a:pPr>
            <a:r>
              <a:rPr lang="en-US"/>
              <a:t>2. The percent of preschool children who were functioning within age expectations in Outcome A by the time they turned 6 years of age or exited the program. </a:t>
            </a:r>
            <a:endParaRPr/>
          </a:p>
          <a:p>
            <a:pPr indent="-457200" lvl="1" marL="777240" rtl="0" algn="l">
              <a:lnSpc>
                <a:spcPct val="90000"/>
              </a:lnSpc>
              <a:spcBef>
                <a:spcPts val="1000"/>
              </a:spcBef>
              <a:spcAft>
                <a:spcPts val="0"/>
              </a:spcAft>
              <a:buSzPct val="105882"/>
              <a:buFont typeface="Arial"/>
              <a:buAutoNum type="alphaUcPeriod"/>
            </a:pPr>
            <a:r>
              <a:rPr lang="en-US"/>
              <a:t>Acquisition and use of knowledge and skills (including early language/ communication and early literacy); and</a:t>
            </a:r>
            <a:endParaRPr/>
          </a:p>
          <a:p>
            <a:pPr indent="0" lvl="2" marL="594360" rtl="0" algn="l">
              <a:lnSpc>
                <a:spcPct val="90000"/>
              </a:lnSpc>
              <a:spcBef>
                <a:spcPts val="800"/>
              </a:spcBef>
              <a:spcAft>
                <a:spcPts val="0"/>
              </a:spcAft>
              <a:buSzPct val="117647"/>
              <a:buNone/>
            </a:pPr>
            <a:r>
              <a:rPr lang="en-US"/>
              <a:t>1. Of those children who entered or exited the program below age expectations in Outcome B, the percent who substantially increased their rate of growth by the time they turned 6 years of age or exited the program.</a:t>
            </a:r>
            <a:endParaRPr/>
          </a:p>
          <a:p>
            <a:pPr indent="0" lvl="2" marL="594360" rtl="0" algn="l">
              <a:lnSpc>
                <a:spcPct val="90000"/>
              </a:lnSpc>
              <a:spcBef>
                <a:spcPts val="800"/>
              </a:spcBef>
              <a:spcAft>
                <a:spcPts val="0"/>
              </a:spcAft>
              <a:buSzPct val="117647"/>
              <a:buNone/>
            </a:pPr>
            <a:r>
              <a:rPr lang="en-US"/>
              <a:t>2. The percent of preschool children who were functioning within age expectations in Outcome B by the time they turned 6 years of age or exited the program. </a:t>
            </a:r>
            <a:endParaRPr/>
          </a:p>
          <a:p>
            <a:pPr indent="-457200" lvl="1" marL="777240" rtl="0" algn="l">
              <a:lnSpc>
                <a:spcPct val="90000"/>
              </a:lnSpc>
              <a:spcBef>
                <a:spcPts val="1000"/>
              </a:spcBef>
              <a:spcAft>
                <a:spcPts val="0"/>
              </a:spcAft>
              <a:buSzPct val="105882"/>
              <a:buFont typeface="Arial"/>
              <a:buAutoNum type="alphaUcPeriod"/>
            </a:pPr>
            <a:r>
              <a:rPr lang="en-US"/>
              <a:t>Use of appropriate behaviors to meet their needs.</a:t>
            </a:r>
            <a:endParaRPr/>
          </a:p>
          <a:p>
            <a:pPr indent="0" lvl="2" marL="594360" rtl="0" algn="l">
              <a:lnSpc>
                <a:spcPct val="90000"/>
              </a:lnSpc>
              <a:spcBef>
                <a:spcPts val="800"/>
              </a:spcBef>
              <a:spcAft>
                <a:spcPts val="0"/>
              </a:spcAft>
              <a:buSzPct val="117647"/>
              <a:buNone/>
            </a:pPr>
            <a:r>
              <a:rPr lang="en-US"/>
              <a:t>1. Of those children who entered or exited the program below age expectations in Outcome C, the percent who substantially increased their rate of growth by the time they turned 6 years of age or exited the program.</a:t>
            </a:r>
            <a:endParaRPr/>
          </a:p>
          <a:p>
            <a:pPr indent="0" lvl="2" marL="594360" rtl="0" algn="l">
              <a:lnSpc>
                <a:spcPct val="90000"/>
              </a:lnSpc>
              <a:spcBef>
                <a:spcPts val="800"/>
              </a:spcBef>
              <a:spcAft>
                <a:spcPts val="0"/>
              </a:spcAft>
              <a:buSzPct val="117647"/>
              <a:buNone/>
            </a:pPr>
            <a:r>
              <a:rPr lang="en-US"/>
              <a:t>2. The percent of preschool children who were functioning within age expectations in Outcome C by the time they turned 6 years of age or exited the program. </a:t>
            </a:r>
            <a:endParaRPr/>
          </a:p>
          <a:p>
            <a:pPr indent="-342900" lvl="1" marL="777240" rtl="0" algn="l">
              <a:lnSpc>
                <a:spcPct val="90000"/>
              </a:lnSpc>
              <a:spcBef>
                <a:spcPts val="1000"/>
              </a:spcBef>
              <a:spcAft>
                <a:spcPts val="0"/>
              </a:spcAft>
              <a:buSzPct val="105882"/>
              <a:buFont typeface="Arial"/>
              <a:buNone/>
            </a:pPr>
            <a:r>
              <a:t/>
            </a:r>
            <a:endParaRPr/>
          </a:p>
          <a:p>
            <a:pPr indent="-228600" lvl="0" marL="457200" rtl="0" algn="l">
              <a:lnSpc>
                <a:spcPct val="90000"/>
              </a:lnSpc>
              <a:spcBef>
                <a:spcPts val="1800"/>
              </a:spcBef>
              <a:spcAft>
                <a:spcPts val="0"/>
              </a:spcAft>
              <a:buClr>
                <a:srgbClr val="3A3D4B"/>
              </a:buClr>
              <a:buSzPct val="88235"/>
              <a:buNone/>
            </a:pPr>
            <a:r>
              <a:t/>
            </a:r>
            <a:endParaRPr/>
          </a:p>
        </p:txBody>
      </p:sp>
      <p:sp>
        <p:nvSpPr>
          <p:cNvPr id="625" name="Google Shape;625;p64"/>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626" name="Google Shape;626;p6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5"/>
          <p:cNvSpPr txBox="1"/>
          <p:nvPr>
            <p:ph type="title"/>
          </p:nvPr>
        </p:nvSpPr>
        <p:spPr>
          <a:xfrm>
            <a:off x="10668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7 - A1, B1, C1</a:t>
            </a:r>
            <a:endParaRPr/>
          </a:p>
        </p:txBody>
      </p:sp>
      <p:pic>
        <p:nvPicPr>
          <p:cNvPr id="632" name="Google Shape;632;p65"/>
          <p:cNvPicPr preferRelativeResize="0"/>
          <p:nvPr/>
        </p:nvPicPr>
        <p:blipFill rotWithShape="1">
          <a:blip r:embed="rId3">
            <a:alphaModFix/>
          </a:blip>
          <a:srcRect b="0" l="0" r="0" t="0"/>
          <a:stretch/>
        </p:blipFill>
        <p:spPr>
          <a:xfrm>
            <a:off x="1295400" y="1956816"/>
            <a:ext cx="9601200" cy="4343400"/>
          </a:xfrm>
          <a:prstGeom prst="rect">
            <a:avLst/>
          </a:prstGeom>
          <a:noFill/>
          <a:ln>
            <a:noFill/>
          </a:ln>
        </p:spPr>
      </p:pic>
      <p:sp>
        <p:nvSpPr>
          <p:cNvPr id="633" name="Google Shape;633;p65"/>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i="0" lang="en-US" sz="1200" u="none" cap="none" strike="noStrike">
                <a:solidFill>
                  <a:srgbClr val="595959"/>
                </a:solidFill>
                <a:latin typeface="Calibri"/>
                <a:ea typeface="Calibri"/>
                <a:cs typeface="Calibri"/>
                <a:sym typeface="Calibri"/>
              </a:rPr>
              <a:t>Investing for tomorrow, delivering today.</a:t>
            </a:r>
            <a:endParaRPr b="0" i="0" sz="1200" u="none" cap="none" strike="noStrike">
              <a:solidFill>
                <a:srgbClr val="595959"/>
              </a:solidFill>
              <a:latin typeface="Calibri"/>
              <a:ea typeface="Calibri"/>
              <a:cs typeface="Calibri"/>
              <a:sym typeface="Calibri"/>
            </a:endParaRPr>
          </a:p>
        </p:txBody>
      </p:sp>
      <p:sp>
        <p:nvSpPr>
          <p:cNvPr id="634" name="Google Shape;634;p65"/>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95959"/>
              </a:buClr>
              <a:buSzPts val="1100"/>
              <a:buFont typeface="Book Antiqua"/>
              <a:buNone/>
            </a:pPr>
            <a:fld id="{00000000-1234-1234-1234-123412341234}" type="slidenum">
              <a:rPr b="0" i="0" lang="en-US" sz="1100" u="none" cap="none" strike="noStrike">
                <a:solidFill>
                  <a:srgbClr val="595959"/>
                </a:solidFill>
                <a:latin typeface="Book Antiqua"/>
                <a:ea typeface="Book Antiqua"/>
                <a:cs typeface="Book Antiqua"/>
                <a:sym typeface="Book Antiqua"/>
              </a:rPr>
              <a:t>‹#›</a:t>
            </a:fld>
            <a:endParaRPr b="0" i="0" sz="1100" u="none" cap="none" strike="noStrike">
              <a:solidFill>
                <a:srgbClr val="595959"/>
              </a:solidFill>
              <a:latin typeface="Book Antiqua"/>
              <a:ea typeface="Book Antiqua"/>
              <a:cs typeface="Book Antiqua"/>
              <a:sym typeface="Book Antiqu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6"/>
          <p:cNvSpPr txBox="1"/>
          <p:nvPr>
            <p:ph type="title"/>
          </p:nvPr>
        </p:nvSpPr>
        <p:spPr>
          <a:xfrm>
            <a:off x="10668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Indicator 7 – A2, B2, C2</a:t>
            </a:r>
            <a:endParaRPr/>
          </a:p>
        </p:txBody>
      </p:sp>
      <p:pic>
        <p:nvPicPr>
          <p:cNvPr id="640" name="Google Shape;640;p66"/>
          <p:cNvPicPr preferRelativeResize="0"/>
          <p:nvPr/>
        </p:nvPicPr>
        <p:blipFill rotWithShape="1">
          <a:blip r:embed="rId3">
            <a:alphaModFix/>
          </a:blip>
          <a:srcRect b="0" l="0" r="0" t="0"/>
          <a:stretch/>
        </p:blipFill>
        <p:spPr>
          <a:xfrm>
            <a:off x="1066800" y="2103438"/>
            <a:ext cx="10058400" cy="3932237"/>
          </a:xfrm>
          <a:prstGeom prst="rect">
            <a:avLst/>
          </a:prstGeom>
          <a:noFill/>
          <a:ln>
            <a:noFill/>
          </a:ln>
        </p:spPr>
      </p:pic>
      <p:sp>
        <p:nvSpPr>
          <p:cNvPr id="641" name="Google Shape;641;p6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i="0" lang="en-US" sz="1200" u="none" cap="none" strike="noStrike">
                <a:solidFill>
                  <a:srgbClr val="595959"/>
                </a:solidFill>
                <a:latin typeface="Calibri"/>
                <a:ea typeface="Calibri"/>
                <a:cs typeface="Calibri"/>
                <a:sym typeface="Calibri"/>
              </a:rPr>
              <a:t>Investing for tomorrow, delivering today.</a:t>
            </a:r>
            <a:endParaRPr b="0" i="0" sz="1200" u="none" cap="none" strike="noStrike">
              <a:solidFill>
                <a:srgbClr val="595959"/>
              </a:solidFill>
              <a:latin typeface="Calibri"/>
              <a:ea typeface="Calibri"/>
              <a:cs typeface="Calibri"/>
              <a:sym typeface="Calibri"/>
            </a:endParaRPr>
          </a:p>
        </p:txBody>
      </p:sp>
      <p:sp>
        <p:nvSpPr>
          <p:cNvPr id="642" name="Google Shape;642;p6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595959"/>
              </a:buClr>
              <a:buSzPts val="1100"/>
              <a:buFont typeface="Book Antiqua"/>
              <a:buNone/>
            </a:pPr>
            <a:fld id="{00000000-1234-1234-1234-123412341234}" type="slidenum">
              <a:rPr b="0" i="0" lang="en-US" sz="1100" u="none" cap="none" strike="noStrike">
                <a:solidFill>
                  <a:srgbClr val="595959"/>
                </a:solidFill>
                <a:latin typeface="Book Antiqua"/>
                <a:ea typeface="Book Antiqua"/>
                <a:cs typeface="Book Antiqua"/>
                <a:sym typeface="Book Antiqua"/>
              </a:rPr>
              <a:t>‹#›</a:t>
            </a:fld>
            <a:endParaRPr b="0" i="0" sz="1100" u="none" cap="none" strike="noStrike">
              <a:solidFill>
                <a:srgbClr val="595959"/>
              </a:solidFill>
              <a:latin typeface="Book Antiqua"/>
              <a:ea typeface="Book Antiqua"/>
              <a:cs typeface="Book Antiqua"/>
              <a:sym typeface="Book Antiqu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7"/>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7</a:t>
            </a:r>
            <a:endParaRPr/>
          </a:p>
        </p:txBody>
      </p:sp>
      <p:sp>
        <p:nvSpPr>
          <p:cNvPr id="649" name="Google Shape;649;p67"/>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650" name="Google Shape;650;p67"/>
          <p:cNvGraphicFramePr/>
          <p:nvPr/>
        </p:nvGraphicFramePr>
        <p:xfrm>
          <a:off x="1408775" y="1528700"/>
          <a:ext cx="3000000" cy="3000000"/>
        </p:xfrm>
        <a:graphic>
          <a:graphicData uri="http://schemas.openxmlformats.org/drawingml/2006/table">
            <a:tbl>
              <a:tblPr>
                <a:noFill/>
                <a:tableStyleId>{D4F474B1-2143-4E6B-A074-B568319EF564}</a:tableStyleId>
              </a:tblPr>
              <a:tblGrid>
                <a:gridCol w="1768575"/>
                <a:gridCol w="2012075"/>
                <a:gridCol w="2012075"/>
                <a:gridCol w="2012075"/>
                <a:gridCol w="2012075"/>
              </a:tblGrid>
              <a:tr h="675925">
                <a:tc>
                  <a:txBody>
                    <a:bodyPr/>
                    <a:lstStyle/>
                    <a:p>
                      <a:pPr indent="0" lvl="0" marL="0" rtl="0" algn="ctr">
                        <a:lnSpc>
                          <a:spcPct val="115000"/>
                        </a:lnSpc>
                        <a:spcBef>
                          <a:spcPts val="1200"/>
                        </a:spcBef>
                        <a:spcAft>
                          <a:spcPts val="1200"/>
                        </a:spcAft>
                        <a:buNone/>
                      </a:pPr>
                      <a:r>
                        <a:rPr b="1" lang="en-US" sz="1100"/>
                        <a:t>FFY</a:t>
                      </a:r>
                      <a:endParaRPr b="1" sz="11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100"/>
                        <a:t>2022</a:t>
                      </a:r>
                      <a:endParaRPr b="1" sz="11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100"/>
                        <a:t>2023</a:t>
                      </a:r>
                      <a:endParaRPr b="1" sz="11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100"/>
                        <a:t>2024</a:t>
                      </a:r>
                      <a:endParaRPr b="1" sz="11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100"/>
                        <a:t>2025</a:t>
                      </a:r>
                      <a:endParaRPr b="1" sz="11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32900">
                <a:tc>
                  <a:txBody>
                    <a:bodyPr/>
                    <a:lstStyle/>
                    <a:p>
                      <a:pPr indent="0" lvl="0" marL="0" rtl="0" algn="l">
                        <a:lnSpc>
                          <a:spcPct val="115000"/>
                        </a:lnSpc>
                        <a:spcBef>
                          <a:spcPts val="1200"/>
                        </a:spcBef>
                        <a:spcAft>
                          <a:spcPts val="1200"/>
                        </a:spcAft>
                        <a:buNone/>
                      </a:pPr>
                      <a:r>
                        <a:rPr lang="en-US"/>
                        <a:t>Target A1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71.01%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72.51%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74.51%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32900">
                <a:tc>
                  <a:txBody>
                    <a:bodyPr/>
                    <a:lstStyle/>
                    <a:p>
                      <a:pPr indent="0" lvl="0" marL="0" rtl="0" algn="l">
                        <a:lnSpc>
                          <a:spcPct val="115000"/>
                        </a:lnSpc>
                        <a:spcBef>
                          <a:spcPts val="1200"/>
                        </a:spcBef>
                        <a:spcAft>
                          <a:spcPts val="1200"/>
                        </a:spcAft>
                        <a:buNone/>
                      </a:pPr>
                      <a:r>
                        <a:rPr lang="en-US"/>
                        <a:t>Target A2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42.92%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43.92%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45.42%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47.42%</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32900">
                <a:tc>
                  <a:txBody>
                    <a:bodyPr/>
                    <a:lstStyle/>
                    <a:p>
                      <a:pPr indent="0" lvl="0" marL="0" rtl="0" algn="l">
                        <a:lnSpc>
                          <a:spcPct val="115000"/>
                        </a:lnSpc>
                        <a:spcBef>
                          <a:spcPts val="1200"/>
                        </a:spcBef>
                        <a:spcAft>
                          <a:spcPts val="1200"/>
                        </a:spcAft>
                        <a:buNone/>
                      </a:pPr>
                      <a:r>
                        <a:rPr lang="en-US"/>
                        <a:t>Target B1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71.03%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72.53%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74.53%</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32900">
                <a:tc>
                  <a:txBody>
                    <a:bodyPr/>
                    <a:lstStyle/>
                    <a:p>
                      <a:pPr indent="0" lvl="0" marL="0" rtl="0" algn="l">
                        <a:lnSpc>
                          <a:spcPct val="115000"/>
                        </a:lnSpc>
                        <a:spcBef>
                          <a:spcPts val="1200"/>
                        </a:spcBef>
                        <a:spcAft>
                          <a:spcPts val="1200"/>
                        </a:spcAft>
                        <a:buNone/>
                      </a:pPr>
                      <a:r>
                        <a:rPr lang="en-US"/>
                        <a:t>Target B2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38.09%</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39.09%</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40.59%</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42.59%</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732900">
                <a:tc>
                  <a:txBody>
                    <a:bodyPr/>
                    <a:lstStyle/>
                    <a:p>
                      <a:pPr indent="0" lvl="0" marL="0" rtl="0" algn="l">
                        <a:lnSpc>
                          <a:spcPct val="115000"/>
                        </a:lnSpc>
                        <a:spcBef>
                          <a:spcPts val="1200"/>
                        </a:spcBef>
                        <a:spcAft>
                          <a:spcPts val="1200"/>
                        </a:spcAft>
                        <a:buNone/>
                      </a:pPr>
                      <a:r>
                        <a:rPr lang="en-US"/>
                        <a:t>Target C1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69.91%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70.91%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72.41%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74.41%</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845025">
                <a:tc>
                  <a:txBody>
                    <a:bodyPr/>
                    <a:lstStyle/>
                    <a:p>
                      <a:pPr indent="0" lvl="0" marL="0" rtl="0" algn="l">
                        <a:lnSpc>
                          <a:spcPct val="115000"/>
                        </a:lnSpc>
                        <a:spcBef>
                          <a:spcPts val="1200"/>
                        </a:spcBef>
                        <a:spcAft>
                          <a:spcPts val="1200"/>
                        </a:spcAft>
                        <a:buNone/>
                      </a:pPr>
                      <a:r>
                        <a:rPr lang="en-US"/>
                        <a:t>Target C2 &gt;=</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50.76%</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51.76% </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53.26%</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55.26%</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8"/>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656" name="Google Shape;656;p68"/>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657" name="Google Shape;657;p68"/>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658" name="Google Shape;658;p68"/>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9"/>
          <p:cNvSpPr txBox="1"/>
          <p:nvPr>
            <p:ph type="title"/>
          </p:nvPr>
        </p:nvSpPr>
        <p:spPr>
          <a:xfrm>
            <a:off x="1484042" y="3440769"/>
            <a:ext cx="9601200" cy="10368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sz="6000">
                <a:solidFill>
                  <a:schemeClr val="dk2"/>
                </a:solidFill>
              </a:rPr>
              <a:t>SPP/APR INDICATOR:</a:t>
            </a:r>
            <a:endParaRPr/>
          </a:p>
        </p:txBody>
      </p:sp>
      <p:sp>
        <p:nvSpPr>
          <p:cNvPr id="664" name="Google Shape;664;p69"/>
          <p:cNvSpPr txBox="1"/>
          <p:nvPr>
            <p:ph idx="1" type="body"/>
          </p:nvPr>
        </p:nvSpPr>
        <p:spPr>
          <a:xfrm>
            <a:off x="1398037" y="4203299"/>
            <a:ext cx="9601200" cy="4343400"/>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800"/>
              </a:spcBef>
              <a:spcAft>
                <a:spcPts val="0"/>
              </a:spcAft>
              <a:buSzPts val="1800"/>
              <a:buNone/>
            </a:pPr>
            <a:r>
              <a:rPr lang="en-US" sz="6000">
                <a:solidFill>
                  <a:schemeClr val="dk2"/>
                </a:solidFill>
              </a:rPr>
              <a:t>8- PARENT INVOLVEMENT</a:t>
            </a:r>
            <a:endParaRPr/>
          </a:p>
        </p:txBody>
      </p:sp>
      <p:sp>
        <p:nvSpPr>
          <p:cNvPr id="665" name="Google Shape;665;p6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Parent Involvement | Garland Independent School District" id="666" name="Google Shape;666;p69"/>
          <p:cNvPicPr preferRelativeResize="0"/>
          <p:nvPr/>
        </p:nvPicPr>
        <p:blipFill rotWithShape="1">
          <a:blip r:embed="rId3">
            <a:alphaModFix/>
          </a:blip>
          <a:srcRect b="0" l="0" r="0" t="0"/>
          <a:stretch/>
        </p:blipFill>
        <p:spPr>
          <a:xfrm>
            <a:off x="3971842" y="849085"/>
            <a:ext cx="3977840" cy="242129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1009135" y="-82316"/>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State Performance Plan/Annual Performance Report</a:t>
            </a:r>
            <a:endParaRPr/>
          </a:p>
        </p:txBody>
      </p:sp>
      <p:sp>
        <p:nvSpPr>
          <p:cNvPr id="137" name="Google Shape;137;p16"/>
          <p:cNvSpPr txBox="1"/>
          <p:nvPr>
            <p:ph idx="1" type="body"/>
          </p:nvPr>
        </p:nvSpPr>
        <p:spPr>
          <a:xfrm>
            <a:off x="592704" y="1646743"/>
            <a:ext cx="5503295" cy="4511461"/>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800"/>
              </a:spcBef>
              <a:spcAft>
                <a:spcPts val="0"/>
              </a:spcAft>
              <a:buClr>
                <a:srgbClr val="3A3D4B"/>
              </a:buClr>
              <a:buSzPts val="1800"/>
              <a:buChar char="•"/>
            </a:pPr>
            <a:r>
              <a:rPr lang="en-US"/>
              <a:t>In accordance with section 616(b)(2)(C)(ii)(II) of the Individuals with Disabilities Education Act (IDEA), each State must report annually to the Secretary of Education, through the IDEA Part B SPP/APR. Each State is required to submit all Part B Indicators 1-17 of its Federal fiscal year (FFY) SPP/APR by February 1</a:t>
            </a:r>
            <a:r>
              <a:rPr baseline="30000" lang="en-US"/>
              <a:t>st </a:t>
            </a:r>
            <a:r>
              <a:rPr lang="en-US"/>
              <a:t>each year.	</a:t>
            </a:r>
            <a:endParaRPr/>
          </a:p>
          <a:p>
            <a:pPr indent="-342900" lvl="0" marL="457200" rtl="0" algn="l">
              <a:lnSpc>
                <a:spcPct val="90000"/>
              </a:lnSpc>
              <a:spcBef>
                <a:spcPts val="1800"/>
              </a:spcBef>
              <a:spcAft>
                <a:spcPts val="0"/>
              </a:spcAft>
              <a:buClr>
                <a:srgbClr val="3A3D4B"/>
              </a:buClr>
              <a:buSzPts val="1800"/>
              <a:buChar char="•"/>
            </a:pPr>
            <a:r>
              <a:rPr lang="en-US"/>
              <a:t>SPP/APR Website Posting:</a:t>
            </a:r>
            <a:endParaRPr/>
          </a:p>
          <a:p>
            <a:pPr indent="-342900" lvl="1" marL="914400" rtl="0" algn="l">
              <a:lnSpc>
                <a:spcPct val="90000"/>
              </a:lnSpc>
              <a:spcBef>
                <a:spcPts val="1800"/>
              </a:spcBef>
              <a:spcAft>
                <a:spcPts val="0"/>
              </a:spcAft>
              <a:buClr>
                <a:srgbClr val="3A3D4B"/>
              </a:buClr>
              <a:buSzPts val="1800"/>
              <a:buChar char="•"/>
            </a:pPr>
            <a:r>
              <a:rPr lang="en-US" u="sng">
                <a:solidFill>
                  <a:schemeClr val="hlink"/>
                </a:solidFill>
                <a:hlinkClick r:id="rId3"/>
              </a:rPr>
              <a:t>https://webnew.ped.state.nm.us/bureaus/special-education/district-data/</a:t>
            </a:r>
            <a:endParaRPr/>
          </a:p>
          <a:p>
            <a:pPr indent="-228600" lvl="1" marL="914400" rtl="0" algn="l">
              <a:lnSpc>
                <a:spcPct val="90000"/>
              </a:lnSpc>
              <a:spcBef>
                <a:spcPts val="1800"/>
              </a:spcBef>
              <a:spcAft>
                <a:spcPts val="0"/>
              </a:spcAft>
              <a:buClr>
                <a:srgbClr val="3A3D4B"/>
              </a:buClr>
              <a:buSzPts val="1800"/>
              <a:buNone/>
            </a:pPr>
            <a:r>
              <a:t/>
            </a:r>
            <a:endParaRPr>
              <a:highlight>
                <a:srgbClr val="FFFF00"/>
              </a:highlight>
            </a:endParaRPr>
          </a:p>
          <a:p>
            <a:pPr indent="-228600" lvl="1" marL="914400" rtl="0" algn="l">
              <a:lnSpc>
                <a:spcPct val="90000"/>
              </a:lnSpc>
              <a:spcBef>
                <a:spcPts val="1800"/>
              </a:spcBef>
              <a:spcAft>
                <a:spcPts val="0"/>
              </a:spcAft>
              <a:buClr>
                <a:srgbClr val="3A3D4B"/>
              </a:buClr>
              <a:buSzPts val="1800"/>
              <a:buNone/>
            </a:pPr>
            <a:r>
              <a:t/>
            </a:r>
            <a:endParaRPr/>
          </a:p>
        </p:txBody>
      </p:sp>
      <p:sp>
        <p:nvSpPr>
          <p:cNvPr id="138" name="Google Shape;138;p1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39" name="Google Shape;139;p1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140" name="Google Shape;140;p16"/>
          <p:cNvPicPr preferRelativeResize="0"/>
          <p:nvPr/>
        </p:nvPicPr>
        <p:blipFill rotWithShape="1">
          <a:blip r:embed="rId4">
            <a:alphaModFix/>
          </a:blip>
          <a:srcRect b="0" l="0" r="0" t="0"/>
          <a:stretch/>
        </p:blipFill>
        <p:spPr>
          <a:xfrm>
            <a:off x="6808575" y="1618337"/>
            <a:ext cx="4682124" cy="4568274"/>
          </a:xfrm>
          <a:prstGeom prst="rect">
            <a:avLst/>
          </a:prstGeom>
          <a:noFill/>
          <a:ln cap="flat" cmpd="sng" w="38100">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0"/>
          <p:cNvSpPr txBox="1"/>
          <p:nvPr>
            <p:ph type="title"/>
          </p:nvPr>
        </p:nvSpPr>
        <p:spPr>
          <a:xfrm>
            <a:off x="1066800" y="44669"/>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Parent Involvement (Indicator 8)</a:t>
            </a:r>
            <a:endParaRPr/>
          </a:p>
        </p:txBody>
      </p:sp>
      <p:sp>
        <p:nvSpPr>
          <p:cNvPr id="672" name="Google Shape;672;p70"/>
          <p:cNvSpPr txBox="1"/>
          <p:nvPr>
            <p:ph idx="1" type="body"/>
          </p:nvPr>
        </p:nvSpPr>
        <p:spPr>
          <a:xfrm>
            <a:off x="1295400" y="1828800"/>
            <a:ext cx="10058400" cy="434340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300"/>
              </a:spcBef>
              <a:spcAft>
                <a:spcPts val="0"/>
              </a:spcAft>
              <a:buSzPts val="1800"/>
              <a:buChar char="•"/>
            </a:pPr>
            <a:r>
              <a:rPr lang="en-US" sz="1800">
                <a:solidFill>
                  <a:srgbClr val="000000"/>
                </a:solidFill>
              </a:rPr>
              <a:t>Percent of parents with a child receiving special education services who report that schools facilitated parent involvement as a means of improving services and results for children with disabilities.</a:t>
            </a:r>
            <a:r>
              <a:rPr lang="en-US"/>
              <a:t>  </a:t>
            </a:r>
            <a:r>
              <a:rPr lang="en-US" sz="1800">
                <a:solidFill>
                  <a:srgbClr val="000000"/>
                </a:solidFill>
              </a:rPr>
              <a:t>(20 U.S.C. 1416(a)(3)(A))</a:t>
            </a:r>
            <a:endParaRPr/>
          </a:p>
          <a:p>
            <a:pPr indent="0" lvl="0" marL="0" rtl="0" algn="l">
              <a:lnSpc>
                <a:spcPct val="90000"/>
              </a:lnSpc>
              <a:spcBef>
                <a:spcPts val="300"/>
              </a:spcBef>
              <a:spcAft>
                <a:spcPts val="0"/>
              </a:spcAft>
              <a:buSzPts val="1800"/>
              <a:buNone/>
            </a:pPr>
            <a:r>
              <a:t/>
            </a:r>
            <a:endParaRPr sz="1800">
              <a:solidFill>
                <a:srgbClr val="000000"/>
              </a:solidFill>
            </a:endParaRPr>
          </a:p>
          <a:p>
            <a:pPr indent="-285750" lvl="0" marL="285750" rtl="0" algn="l">
              <a:lnSpc>
                <a:spcPct val="90000"/>
              </a:lnSpc>
              <a:spcBef>
                <a:spcPts val="300"/>
              </a:spcBef>
              <a:spcAft>
                <a:spcPts val="0"/>
              </a:spcAft>
              <a:buSzPts val="1800"/>
              <a:buChar char="•"/>
            </a:pPr>
            <a:r>
              <a:rPr lang="en-US" sz="1800">
                <a:solidFill>
                  <a:srgbClr val="000000"/>
                </a:solidFill>
              </a:rPr>
              <a:t>Data collected via a survey sent to a sample of parents.</a:t>
            </a:r>
            <a:endParaRPr/>
          </a:p>
          <a:p>
            <a:pPr indent="0" lvl="0" marL="0" rtl="0" algn="l">
              <a:lnSpc>
                <a:spcPct val="90000"/>
              </a:lnSpc>
              <a:spcBef>
                <a:spcPts val="300"/>
              </a:spcBef>
              <a:spcAft>
                <a:spcPts val="0"/>
              </a:spcAft>
              <a:buSzPts val="1800"/>
              <a:buNone/>
            </a:pPr>
            <a:r>
              <a:t/>
            </a:r>
            <a:endParaRPr sz="1800">
              <a:solidFill>
                <a:srgbClr val="000000"/>
              </a:solidFill>
            </a:endParaRPr>
          </a:p>
          <a:p>
            <a:pPr indent="-285750" lvl="0" marL="285750" rtl="0" algn="l">
              <a:lnSpc>
                <a:spcPct val="90000"/>
              </a:lnSpc>
              <a:spcBef>
                <a:spcPts val="300"/>
              </a:spcBef>
              <a:spcAft>
                <a:spcPts val="0"/>
              </a:spcAft>
              <a:buSzPts val="1800"/>
              <a:buChar char="•"/>
            </a:pPr>
            <a:r>
              <a:rPr lang="en-US" sz="2000"/>
              <a:t>Have a 25-question survey but only 1 question counts:</a:t>
            </a:r>
            <a:endParaRPr/>
          </a:p>
          <a:p>
            <a:pPr indent="-342900" lvl="1" marL="914400" rtl="0" algn="l">
              <a:lnSpc>
                <a:spcPct val="90000"/>
              </a:lnSpc>
              <a:spcBef>
                <a:spcPts val="1000"/>
              </a:spcBef>
              <a:spcAft>
                <a:spcPts val="0"/>
              </a:spcAft>
              <a:buSzPts val="1800"/>
              <a:buChar char="•"/>
            </a:pPr>
            <a:r>
              <a:rPr lang="en-US" sz="1600">
                <a:solidFill>
                  <a:srgbClr val="000000"/>
                </a:solidFill>
              </a:rPr>
              <a:t>Did schools facilitate parent involvement as a means of improving services and results for children with disabilities?</a:t>
            </a:r>
            <a:endParaRPr sz="2400"/>
          </a:p>
          <a:p>
            <a:pPr indent="-342900" lvl="0" marL="457200" rtl="0" algn="l">
              <a:lnSpc>
                <a:spcPct val="90000"/>
              </a:lnSpc>
              <a:spcBef>
                <a:spcPts val="1000"/>
              </a:spcBef>
              <a:spcAft>
                <a:spcPts val="0"/>
              </a:spcAft>
              <a:buSzPts val="1800"/>
              <a:buChar char="•"/>
            </a:pPr>
            <a:r>
              <a:rPr lang="en-US" sz="2000">
                <a:solidFill>
                  <a:srgbClr val="000000"/>
                </a:solidFill>
              </a:rPr>
              <a:t>New OSEP requirements:</a:t>
            </a:r>
            <a:endParaRPr sz="2000"/>
          </a:p>
          <a:p>
            <a:pPr indent="-342900" lvl="1" marL="914400" rtl="0" algn="l">
              <a:lnSpc>
                <a:spcPct val="90000"/>
              </a:lnSpc>
              <a:spcBef>
                <a:spcPts val="1000"/>
              </a:spcBef>
              <a:spcAft>
                <a:spcPts val="0"/>
              </a:spcAft>
              <a:buSzPts val="1800"/>
              <a:buChar char="•"/>
            </a:pPr>
            <a:r>
              <a:rPr lang="en-US" sz="1600">
                <a:solidFill>
                  <a:srgbClr val="000000"/>
                </a:solidFill>
              </a:rPr>
              <a:t>Non-response bias</a:t>
            </a:r>
            <a:endParaRPr/>
          </a:p>
          <a:p>
            <a:pPr indent="-342900" lvl="1" marL="914400" rtl="0" algn="l">
              <a:lnSpc>
                <a:spcPct val="90000"/>
              </a:lnSpc>
              <a:spcBef>
                <a:spcPts val="1000"/>
              </a:spcBef>
              <a:spcAft>
                <a:spcPts val="0"/>
              </a:spcAft>
              <a:buSzPts val="1800"/>
              <a:buChar char="•"/>
            </a:pPr>
            <a:r>
              <a:rPr lang="en-US" sz="1600">
                <a:solidFill>
                  <a:srgbClr val="000000"/>
                </a:solidFill>
              </a:rPr>
              <a:t>Representativeness by race/ethnicity</a:t>
            </a:r>
            <a:endParaRPr/>
          </a:p>
          <a:p>
            <a:pPr indent="-342900" lvl="1" marL="914400" rtl="0" algn="l">
              <a:lnSpc>
                <a:spcPct val="90000"/>
              </a:lnSpc>
              <a:spcBef>
                <a:spcPts val="1000"/>
              </a:spcBef>
              <a:spcAft>
                <a:spcPts val="0"/>
              </a:spcAft>
              <a:buSzPts val="1800"/>
              <a:buChar char="•"/>
            </a:pPr>
            <a:r>
              <a:rPr lang="en-US" sz="1600">
                <a:solidFill>
                  <a:srgbClr val="000000"/>
                </a:solidFill>
              </a:rPr>
              <a:t>A new component for representativeness by a factor of the state’s choosing</a:t>
            </a:r>
            <a:endParaRPr/>
          </a:p>
          <a:p>
            <a:pPr indent="-171450" lvl="0" marL="285750" rtl="0" algn="l">
              <a:lnSpc>
                <a:spcPct val="90000"/>
              </a:lnSpc>
              <a:spcBef>
                <a:spcPts val="300"/>
              </a:spcBef>
              <a:spcAft>
                <a:spcPts val="0"/>
              </a:spcAft>
              <a:buSzPts val="1800"/>
              <a:buNone/>
            </a:pPr>
            <a:r>
              <a:t/>
            </a:r>
            <a:endParaRPr sz="1800">
              <a:solidFill>
                <a:srgbClr val="000000"/>
              </a:solidFill>
            </a:endParaRPr>
          </a:p>
          <a:p>
            <a:pPr indent="0" lvl="0" marL="0" marR="0" rtl="0" algn="l">
              <a:lnSpc>
                <a:spcPct val="90000"/>
              </a:lnSpc>
              <a:spcBef>
                <a:spcPts val="300"/>
              </a:spcBef>
              <a:spcAft>
                <a:spcPts val="0"/>
              </a:spcAft>
              <a:buSzPts val="1800"/>
              <a:buNone/>
            </a:pPr>
            <a:r>
              <a:t/>
            </a:r>
            <a:endParaRPr sz="1800"/>
          </a:p>
          <a:p>
            <a:pPr indent="-228600" lvl="1" marL="914400" rtl="0" algn="l">
              <a:lnSpc>
                <a:spcPct val="90000"/>
              </a:lnSpc>
              <a:spcBef>
                <a:spcPts val="1300"/>
              </a:spcBef>
              <a:spcAft>
                <a:spcPts val="0"/>
              </a:spcAft>
              <a:buSzPts val="1800"/>
              <a:buNone/>
            </a:pPr>
            <a:r>
              <a:t/>
            </a:r>
            <a:endParaRPr sz="1600"/>
          </a:p>
          <a:p>
            <a:pPr indent="-228600" lvl="0" marL="457200" rtl="0" algn="l">
              <a:lnSpc>
                <a:spcPct val="90000"/>
              </a:lnSpc>
              <a:spcBef>
                <a:spcPts val="1800"/>
              </a:spcBef>
              <a:spcAft>
                <a:spcPts val="0"/>
              </a:spcAft>
              <a:buClr>
                <a:srgbClr val="3A3D4B"/>
              </a:buClr>
              <a:buSzPts val="1800"/>
              <a:buNone/>
            </a:pPr>
            <a:r>
              <a:t/>
            </a:r>
            <a:endParaRPr/>
          </a:p>
        </p:txBody>
      </p:sp>
      <p:sp>
        <p:nvSpPr>
          <p:cNvPr id="673" name="Google Shape;673;p7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674" name="Google Shape;674;p7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1"/>
          <p:cNvSpPr txBox="1"/>
          <p:nvPr>
            <p:ph type="title"/>
          </p:nvPr>
        </p:nvSpPr>
        <p:spPr>
          <a:xfrm>
            <a:off x="1066800" y="44669"/>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Parent Involvement (Indicator 8)</a:t>
            </a:r>
            <a:endParaRPr/>
          </a:p>
        </p:txBody>
      </p:sp>
      <p:sp>
        <p:nvSpPr>
          <p:cNvPr id="680" name="Google Shape;680;p71"/>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681" name="Google Shape;681;p71"/>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682" name="Google Shape;682;p71"/>
          <p:cNvSpPr txBox="1"/>
          <p:nvPr/>
        </p:nvSpPr>
        <p:spPr>
          <a:xfrm>
            <a:off x="6096000" y="1923868"/>
            <a:ext cx="4629150" cy="4343400"/>
          </a:xfrm>
          <a:prstGeom prst="rect">
            <a:avLst/>
          </a:prstGeom>
          <a:solidFill>
            <a:srgbClr val="048A81"/>
          </a:solidFill>
          <a:ln cap="flat" cmpd="sng" w="9525">
            <a:solidFill>
              <a:srgbClr val="EEBE12"/>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of respondent parents who report schools facilitated parent involvement as a means of improving services and results for children with disabilities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total # of respondent parents of children with disabilities</a:t>
            </a:r>
            <a:endParaRPr b="0" i="0" sz="3600" u="none" cap="none" strike="noStrike">
              <a:solidFill>
                <a:schemeClr val="lt1"/>
              </a:solidFill>
              <a:latin typeface="Calibri"/>
              <a:ea typeface="Calibri"/>
              <a:cs typeface="Calibri"/>
              <a:sym typeface="Calibri"/>
            </a:endParaRPr>
          </a:p>
        </p:txBody>
      </p:sp>
      <p:cxnSp>
        <p:nvCxnSpPr>
          <p:cNvPr id="683" name="Google Shape;683;p71"/>
          <p:cNvCxnSpPr/>
          <p:nvPr/>
        </p:nvCxnSpPr>
        <p:spPr>
          <a:xfrm>
            <a:off x="6360277" y="4038156"/>
            <a:ext cx="4057650" cy="0"/>
          </a:xfrm>
          <a:prstGeom prst="straightConnector1">
            <a:avLst/>
          </a:prstGeom>
          <a:noFill/>
          <a:ln cap="flat" cmpd="sng" w="38100">
            <a:solidFill>
              <a:schemeClr val="accent5"/>
            </a:solidFill>
            <a:prstDash val="solid"/>
            <a:round/>
            <a:headEnd len="sm" w="sm" type="none"/>
            <a:tailEnd len="sm" w="sm" type="none"/>
          </a:ln>
          <a:effectLst>
            <a:outerShdw blurRad="40000" rotWithShape="0" dir="5400000" dist="23000">
              <a:srgbClr val="000000">
                <a:alpha val="34509"/>
              </a:srgbClr>
            </a:outerShdw>
          </a:effectLst>
        </p:spPr>
      </p:cxnSp>
      <p:pic>
        <p:nvPicPr>
          <p:cNvPr descr="Parent Survey / Encuesta para padres - Sam Case Elementary School" id="684" name="Google Shape;684;p71"/>
          <p:cNvPicPr preferRelativeResize="0"/>
          <p:nvPr/>
        </p:nvPicPr>
        <p:blipFill rotWithShape="1">
          <a:blip r:embed="rId3">
            <a:alphaModFix/>
          </a:blip>
          <a:srcRect b="0" l="0" r="0" t="0"/>
          <a:stretch/>
        </p:blipFill>
        <p:spPr>
          <a:xfrm>
            <a:off x="2558824" y="2247146"/>
            <a:ext cx="2603727" cy="2897105"/>
          </a:xfrm>
          <a:prstGeom prst="rect">
            <a:avLst/>
          </a:prstGeom>
          <a:noFill/>
          <a:ln>
            <a:noFill/>
          </a:ln>
        </p:spPr>
      </p:pic>
      <p:pic>
        <p:nvPicPr>
          <p:cNvPr descr="Apple Images – Browse 3,173,867 Stock Photos, Vectors, and Video | Adobe  Stock" id="685" name="Google Shape;685;p71"/>
          <p:cNvPicPr preferRelativeResize="0"/>
          <p:nvPr/>
        </p:nvPicPr>
        <p:blipFill rotWithShape="1">
          <a:blip r:embed="rId4">
            <a:alphaModFix/>
          </a:blip>
          <a:srcRect b="0" l="0" r="0" t="0"/>
          <a:stretch/>
        </p:blipFill>
        <p:spPr>
          <a:xfrm rot="-903009">
            <a:off x="2258798" y="3964474"/>
            <a:ext cx="1129597" cy="11295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2"/>
          <p:cNvSpPr txBox="1"/>
          <p:nvPr>
            <p:ph type="title"/>
          </p:nvPr>
        </p:nvSpPr>
        <p:spPr>
          <a:xfrm>
            <a:off x="10668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Parent Involvement (Indicator 8)</a:t>
            </a:r>
            <a:endParaRPr/>
          </a:p>
        </p:txBody>
      </p:sp>
      <p:sp>
        <p:nvSpPr>
          <p:cNvPr id="691" name="Google Shape;691;p7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692" name="Google Shape;692;p72"/>
          <p:cNvPicPr preferRelativeResize="0"/>
          <p:nvPr/>
        </p:nvPicPr>
        <p:blipFill rotWithShape="1">
          <a:blip r:embed="rId3">
            <a:alphaModFix/>
          </a:blip>
          <a:srcRect b="0" l="0" r="0" t="0"/>
          <a:stretch/>
        </p:blipFill>
        <p:spPr>
          <a:xfrm>
            <a:off x="1669501" y="1618924"/>
            <a:ext cx="8460300" cy="5030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3"/>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8</a:t>
            </a:r>
            <a:endParaRPr/>
          </a:p>
        </p:txBody>
      </p:sp>
      <p:sp>
        <p:nvSpPr>
          <p:cNvPr id="699" name="Google Shape;699;p73"/>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700" name="Google Shape;700;p73"/>
          <p:cNvGraphicFramePr/>
          <p:nvPr/>
        </p:nvGraphicFramePr>
        <p:xfrm>
          <a:off x="1578200" y="2014800"/>
          <a:ext cx="3000000" cy="3000000"/>
        </p:xfrm>
        <a:graphic>
          <a:graphicData uri="http://schemas.openxmlformats.org/drawingml/2006/table">
            <a:tbl>
              <a:tblPr>
                <a:noFill/>
                <a:tableStyleId>{D4F474B1-2143-4E6B-A074-B568319EF564}</a:tableStyleId>
              </a:tblPr>
              <a:tblGrid>
                <a:gridCol w="1009650"/>
                <a:gridCol w="1847850"/>
                <a:gridCol w="1847850"/>
                <a:gridCol w="1847850"/>
                <a:gridCol w="1847850"/>
              </a:tblGrid>
              <a:tr h="1054175">
                <a:tc>
                  <a:txBody>
                    <a:bodyPr/>
                    <a:lstStyle/>
                    <a:p>
                      <a:pPr indent="0" lvl="0" marL="0" rtl="0" algn="ctr">
                        <a:lnSpc>
                          <a:spcPct val="115000"/>
                        </a:lnSpc>
                        <a:spcBef>
                          <a:spcPts val="1200"/>
                        </a:spcBef>
                        <a:spcAft>
                          <a:spcPts val="1200"/>
                        </a:spcAft>
                        <a:buNone/>
                      </a:pPr>
                      <a:r>
                        <a:rPr b="1" lang="en-US" sz="2400"/>
                        <a:t>FFY</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2022</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2023</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2024</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2025</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14325">
                <a:tc>
                  <a:txBody>
                    <a:bodyPr/>
                    <a:lstStyle/>
                    <a:p>
                      <a:pPr indent="0" lvl="0" marL="0" rtl="0" algn="ctr">
                        <a:lnSpc>
                          <a:spcPct val="115000"/>
                        </a:lnSpc>
                        <a:spcBef>
                          <a:spcPts val="1200"/>
                        </a:spcBef>
                        <a:spcAft>
                          <a:spcPts val="1200"/>
                        </a:spcAft>
                        <a:buNone/>
                      </a:pPr>
                      <a:r>
                        <a:rPr lang="en-US" sz="2000"/>
                        <a:t>Target &gt;=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82.12%</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1000"/>
                        </a:spcAft>
                        <a:buNone/>
                      </a:pPr>
                      <a:r>
                        <a:rPr lang="en-US" sz="2000"/>
                        <a:t>82.76%</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1000"/>
                        </a:spcAft>
                        <a:buNone/>
                      </a:pPr>
                      <a:r>
                        <a:rPr lang="en-US" sz="2000"/>
                        <a:t>83.40%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1000"/>
                        </a:spcAft>
                        <a:buNone/>
                      </a:pPr>
                      <a:r>
                        <a:rPr lang="en-US" sz="2000"/>
                        <a:t>84.04%</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4"/>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706" name="Google Shape;706;p74"/>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707" name="Google Shape;707;p74"/>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708" name="Google Shape;708;p74"/>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5"/>
          <p:cNvSpPr txBox="1"/>
          <p:nvPr>
            <p:ph idx="1" type="body"/>
          </p:nvPr>
        </p:nvSpPr>
        <p:spPr>
          <a:xfrm>
            <a:off x="415600" y="1638233"/>
            <a:ext cx="11360700" cy="4453500"/>
          </a:xfrm>
          <a:prstGeom prst="rect">
            <a:avLst/>
          </a:prstGeom>
          <a:noFill/>
          <a:ln>
            <a:noFill/>
          </a:ln>
        </p:spPr>
        <p:txBody>
          <a:bodyPr anchorCtr="0" anchor="t" bIns="45700" lIns="91425" spcFirstLastPara="1" rIns="91425" wrap="square" tIns="45700">
            <a:normAutofit/>
          </a:bodyPr>
          <a:lstStyle/>
          <a:p>
            <a:pPr indent="0" lvl="0" marL="76200" rtl="0" algn="ctr">
              <a:lnSpc>
                <a:spcPct val="90000"/>
              </a:lnSpc>
              <a:spcBef>
                <a:spcPts val="1800"/>
              </a:spcBef>
              <a:spcAft>
                <a:spcPts val="0"/>
              </a:spcAft>
              <a:buSzPts val="2400"/>
              <a:buNone/>
            </a:pPr>
            <a:r>
              <a:t/>
            </a:r>
            <a:endParaRPr sz="5400">
              <a:solidFill>
                <a:schemeClr val="dk2"/>
              </a:solidFill>
            </a:endParaRPr>
          </a:p>
          <a:p>
            <a:pPr indent="0" lvl="0" marL="76200" rtl="0" algn="ctr">
              <a:lnSpc>
                <a:spcPct val="90000"/>
              </a:lnSpc>
              <a:spcBef>
                <a:spcPts val="1800"/>
              </a:spcBef>
              <a:spcAft>
                <a:spcPts val="0"/>
              </a:spcAft>
              <a:buSzPts val="2400"/>
              <a:buNone/>
            </a:pPr>
            <a:r>
              <a:rPr lang="en-US" sz="5400">
                <a:solidFill>
                  <a:schemeClr val="dk2"/>
                </a:solidFill>
              </a:rPr>
              <a:t>  SPP/APR INDICATOR:</a:t>
            </a:r>
            <a:endParaRPr/>
          </a:p>
          <a:p>
            <a:pPr indent="0" lvl="0" marL="76200" rtl="0" algn="ctr">
              <a:lnSpc>
                <a:spcPct val="90000"/>
              </a:lnSpc>
              <a:spcBef>
                <a:spcPts val="1800"/>
              </a:spcBef>
              <a:spcAft>
                <a:spcPts val="0"/>
              </a:spcAft>
              <a:buSzPts val="2400"/>
              <a:buNone/>
            </a:pPr>
            <a:r>
              <a:rPr lang="en-US" sz="5400">
                <a:solidFill>
                  <a:schemeClr val="dk2"/>
                </a:solidFill>
              </a:rPr>
              <a:t>4A- SUSPENSIONS AND </a:t>
            </a:r>
            <a:r>
              <a:rPr lang="en-US" sz="5400">
                <a:solidFill>
                  <a:schemeClr val="dk2"/>
                </a:solidFill>
              </a:rPr>
              <a:t>EXPULSIONS</a:t>
            </a:r>
            <a:endParaRPr/>
          </a:p>
          <a:p>
            <a:pPr indent="0" lvl="0" marL="76200" rtl="0" algn="ctr">
              <a:lnSpc>
                <a:spcPct val="90000"/>
              </a:lnSpc>
              <a:spcBef>
                <a:spcPts val="1800"/>
              </a:spcBef>
              <a:spcAft>
                <a:spcPts val="0"/>
              </a:spcAft>
              <a:buSzPts val="2400"/>
              <a:buNone/>
            </a:pPr>
            <a:r>
              <a:rPr lang="en-US" sz="5400">
                <a:solidFill>
                  <a:schemeClr val="dk2"/>
                </a:solidFill>
              </a:rPr>
              <a:t>          GREATER THAN 10 DAYS</a:t>
            </a:r>
            <a:r>
              <a:rPr lang="en-US" sz="5400">
                <a:solidFill>
                  <a:srgbClr val="FFFFFF"/>
                </a:solidFill>
              </a:rPr>
              <a:t>days</a:t>
            </a:r>
            <a:endParaRPr sz="5400"/>
          </a:p>
        </p:txBody>
      </p:sp>
      <p:sp>
        <p:nvSpPr>
          <p:cNvPr id="714" name="Google Shape;714;p7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descr="What Could Make Less Sense than Expelling a Preschooler? – Psychology  Benefits Society" id="715" name="Google Shape;715;p75"/>
          <p:cNvSpPr/>
          <p:nvPr/>
        </p:nvSpPr>
        <p:spPr>
          <a:xfrm>
            <a:off x="5157217" y="1073122"/>
            <a:ext cx="204775" cy="20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Suspension or Expulsion of Disabled Students | M. Ball" id="716" name="Google Shape;716;p75"/>
          <p:cNvPicPr preferRelativeResize="0"/>
          <p:nvPr/>
        </p:nvPicPr>
        <p:blipFill rotWithShape="1">
          <a:blip r:embed="rId3">
            <a:alphaModFix/>
          </a:blip>
          <a:srcRect b="0" l="0" r="0" t="0"/>
          <a:stretch/>
        </p:blipFill>
        <p:spPr>
          <a:xfrm>
            <a:off x="4473069" y="634483"/>
            <a:ext cx="2879647" cy="191976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6"/>
          <p:cNvSpPr txBox="1"/>
          <p:nvPr>
            <p:ph type="title"/>
          </p:nvPr>
        </p:nvSpPr>
        <p:spPr>
          <a:xfrm>
            <a:off x="231228" y="8092"/>
            <a:ext cx="11729544"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SPP/APR Indicator 4A –Suspensions/ Expulsions greater than 10 days</a:t>
            </a:r>
            <a:endParaRPr/>
          </a:p>
        </p:txBody>
      </p:sp>
      <p:sp>
        <p:nvSpPr>
          <p:cNvPr id="722" name="Google Shape;722;p76"/>
          <p:cNvSpPr txBox="1"/>
          <p:nvPr>
            <p:ph idx="1" type="body"/>
          </p:nvPr>
        </p:nvSpPr>
        <p:spPr>
          <a:xfrm>
            <a:off x="1012092" y="1595120"/>
            <a:ext cx="10058400" cy="4616494"/>
          </a:xfrm>
          <a:prstGeom prst="rect">
            <a:avLst/>
          </a:prstGeom>
          <a:noFill/>
          <a:ln>
            <a:noFill/>
          </a:ln>
        </p:spPr>
        <p:txBody>
          <a:bodyPr anchorCtr="0" anchor="t" bIns="45700" lIns="91425" spcFirstLastPara="1" rIns="91425" wrap="square" tIns="45700">
            <a:normAutofit fontScale="92500" lnSpcReduction="10000"/>
          </a:bodyPr>
          <a:lstStyle/>
          <a:p>
            <a:pPr indent="0" lvl="0" marL="8572" marR="0" rtl="0" algn="l">
              <a:lnSpc>
                <a:spcPct val="90000"/>
              </a:lnSpc>
              <a:spcBef>
                <a:spcPts val="300"/>
              </a:spcBef>
              <a:spcAft>
                <a:spcPts val="0"/>
              </a:spcAft>
              <a:buSzPct val="75000"/>
              <a:buChar char="•"/>
            </a:pPr>
            <a:r>
              <a:rPr lang="en-US">
                <a:solidFill>
                  <a:srgbClr val="000000"/>
                </a:solidFill>
              </a:rPr>
              <a:t>Rates of suspension and expulsion:</a:t>
            </a:r>
            <a:endParaRPr/>
          </a:p>
          <a:p>
            <a:pPr indent="0" lvl="1" marL="320040" rtl="0" algn="l">
              <a:lnSpc>
                <a:spcPct val="90000"/>
              </a:lnSpc>
              <a:spcBef>
                <a:spcPts val="600"/>
              </a:spcBef>
              <a:spcAft>
                <a:spcPts val="0"/>
              </a:spcAft>
              <a:buSzPct val="100000"/>
              <a:buNone/>
            </a:pPr>
            <a:r>
              <a:rPr lang="en-US" sz="1800">
                <a:solidFill>
                  <a:srgbClr val="000000"/>
                </a:solidFill>
              </a:rPr>
              <a:t>A. </a:t>
            </a:r>
            <a:r>
              <a:rPr lang="en-US" sz="1800"/>
              <a:t>Percent of local educational agencies (LEA) that have a significant discrepancy, as defined by the State, in the rate of suspensions and expulsions of greater than 10 days in a school year for children with IEPs; and</a:t>
            </a:r>
            <a:endParaRPr sz="1800"/>
          </a:p>
          <a:p>
            <a:pPr indent="0" lvl="1" marL="274320" rtl="0" algn="l">
              <a:lnSpc>
                <a:spcPct val="90000"/>
              </a:lnSpc>
              <a:spcBef>
                <a:spcPts val="600"/>
              </a:spcBef>
              <a:spcAft>
                <a:spcPts val="0"/>
              </a:spcAft>
              <a:buSzPct val="100000"/>
              <a:buNone/>
            </a:pPr>
            <a:r>
              <a:rPr lang="en-US" sz="1800">
                <a:solidFill>
                  <a:srgbClr val="000000"/>
                </a:solidFill>
              </a:rPr>
              <a:t>(20 U.S.C. 1416(a)(3)(A); 1412(a)(22))</a:t>
            </a:r>
            <a:endParaRPr sz="1800"/>
          </a:p>
          <a:p>
            <a:pPr indent="-171450" lvl="0" marL="285750" rtl="0" algn="l">
              <a:lnSpc>
                <a:spcPct val="90000"/>
              </a:lnSpc>
              <a:spcBef>
                <a:spcPts val="2100"/>
              </a:spcBef>
              <a:spcAft>
                <a:spcPts val="0"/>
              </a:spcAft>
              <a:buSzPct val="75000"/>
              <a:buFont typeface="Arial"/>
              <a:buNone/>
            </a:pPr>
            <a:r>
              <a:t/>
            </a:r>
            <a:endParaRPr>
              <a:solidFill>
                <a:schemeClr val="dk1"/>
              </a:solidFill>
            </a:endParaRPr>
          </a:p>
          <a:p>
            <a:pPr indent="-268604" lvl="0" marL="285750" rtl="0" algn="l">
              <a:lnSpc>
                <a:spcPct val="90000"/>
              </a:lnSpc>
              <a:spcBef>
                <a:spcPts val="1800"/>
              </a:spcBef>
              <a:spcAft>
                <a:spcPts val="0"/>
              </a:spcAft>
              <a:buSzPct val="75000"/>
              <a:buFont typeface="Arial"/>
              <a:buChar char="•"/>
            </a:pPr>
            <a:r>
              <a:rPr lang="en-US">
                <a:solidFill>
                  <a:schemeClr val="dk1"/>
                </a:solidFill>
              </a:rPr>
              <a:t>Lag year indicator.</a:t>
            </a:r>
            <a:endParaRPr>
              <a:solidFill>
                <a:schemeClr val="dk1"/>
              </a:solidFill>
            </a:endParaRPr>
          </a:p>
          <a:p>
            <a:pPr indent="-268604" lvl="0" marL="285750" rtl="0" algn="l">
              <a:lnSpc>
                <a:spcPct val="90000"/>
              </a:lnSpc>
              <a:spcBef>
                <a:spcPts val="1800"/>
              </a:spcBef>
              <a:spcAft>
                <a:spcPts val="0"/>
              </a:spcAft>
              <a:buClr>
                <a:schemeClr val="dk1"/>
              </a:buClr>
              <a:buSzPct val="75000"/>
              <a:buChar char="•"/>
            </a:pPr>
            <a:r>
              <a:rPr lang="en-US">
                <a:solidFill>
                  <a:schemeClr val="dk1"/>
                </a:solidFill>
              </a:rPr>
              <a:t>Methodology has changed for FY 2022- FY 2022. Target &amp; Actual were both 12.14%</a:t>
            </a:r>
            <a:endParaRPr>
              <a:solidFill>
                <a:schemeClr val="dk1"/>
              </a:solidFill>
            </a:endParaRPr>
          </a:p>
          <a:p>
            <a:pPr indent="0" lvl="0" marL="0" rtl="0" algn="l">
              <a:lnSpc>
                <a:spcPct val="90000"/>
              </a:lnSpc>
              <a:spcBef>
                <a:spcPts val="1800"/>
              </a:spcBef>
              <a:spcAft>
                <a:spcPts val="0"/>
              </a:spcAft>
              <a:buSzPct val="75000"/>
              <a:buNone/>
            </a:pPr>
            <a:r>
              <a:t/>
            </a:r>
            <a:endParaRPr>
              <a:solidFill>
                <a:schemeClr val="dk1"/>
              </a:solidFill>
            </a:endParaRPr>
          </a:p>
          <a:p>
            <a:pPr indent="-171450" lvl="0" marL="285750" rtl="0" algn="l">
              <a:lnSpc>
                <a:spcPct val="90000"/>
              </a:lnSpc>
              <a:spcBef>
                <a:spcPts val="1800"/>
              </a:spcBef>
              <a:spcAft>
                <a:spcPts val="0"/>
              </a:spcAft>
              <a:buSzPct val="75000"/>
              <a:buFont typeface="Arial"/>
              <a:buNone/>
            </a:pPr>
            <a:r>
              <a:t/>
            </a:r>
            <a:endParaRPr>
              <a:solidFill>
                <a:schemeClr val="dk1"/>
              </a:solidFill>
            </a:endParaRPr>
          </a:p>
          <a:p>
            <a:pPr indent="0" lvl="1" marL="274320" rtl="0" algn="l">
              <a:lnSpc>
                <a:spcPct val="90000"/>
              </a:lnSpc>
              <a:spcBef>
                <a:spcPts val="300"/>
              </a:spcBef>
              <a:spcAft>
                <a:spcPts val="0"/>
              </a:spcAft>
              <a:buSzPct val="90000"/>
              <a:buNone/>
            </a:pPr>
            <a:r>
              <a:t/>
            </a:r>
            <a:endParaRPr/>
          </a:p>
          <a:p>
            <a:pPr indent="-228600" lvl="2" marL="1371600" rtl="0" algn="l">
              <a:lnSpc>
                <a:spcPct val="90000"/>
              </a:lnSpc>
              <a:spcBef>
                <a:spcPts val="1100"/>
              </a:spcBef>
              <a:spcAft>
                <a:spcPts val="0"/>
              </a:spcAft>
              <a:buSzPct val="100000"/>
              <a:buNone/>
            </a:pPr>
            <a:r>
              <a:t/>
            </a:r>
            <a:endParaRPr>
              <a:solidFill>
                <a:srgbClr val="000000"/>
              </a:solidFill>
            </a:endParaRPr>
          </a:p>
          <a:p>
            <a:pPr indent="0" lvl="1" marL="274320" rtl="0" algn="l">
              <a:lnSpc>
                <a:spcPct val="90000"/>
              </a:lnSpc>
              <a:spcBef>
                <a:spcPts val="300"/>
              </a:spcBef>
              <a:spcAft>
                <a:spcPts val="300"/>
              </a:spcAft>
              <a:buSzPct val="90000"/>
              <a:buNone/>
            </a:pPr>
            <a:r>
              <a:t/>
            </a:r>
            <a:endParaRPr>
              <a:latin typeface="Arial"/>
              <a:ea typeface="Arial"/>
              <a:cs typeface="Arial"/>
              <a:sym typeface="Arial"/>
            </a:endParaRPr>
          </a:p>
        </p:txBody>
      </p:sp>
      <p:sp>
        <p:nvSpPr>
          <p:cNvPr id="723" name="Google Shape;723;p76"/>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24" name="Google Shape;724;p76"/>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7"/>
          <p:cNvSpPr txBox="1"/>
          <p:nvPr>
            <p:ph type="title"/>
          </p:nvPr>
        </p:nvSpPr>
        <p:spPr>
          <a:xfrm>
            <a:off x="972207" y="45654"/>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Suspension/Expulsion Rates  (Indicator 4A)</a:t>
            </a:r>
            <a:endParaRPr/>
          </a:p>
        </p:txBody>
      </p:sp>
      <p:sp>
        <p:nvSpPr>
          <p:cNvPr id="730" name="Google Shape;730;p77"/>
          <p:cNvSpPr txBox="1"/>
          <p:nvPr>
            <p:ph idx="1" type="body"/>
          </p:nvPr>
        </p:nvSpPr>
        <p:spPr>
          <a:xfrm>
            <a:off x="432434" y="1552726"/>
            <a:ext cx="6504393" cy="4754946"/>
          </a:xfrm>
          <a:prstGeom prst="rect">
            <a:avLst/>
          </a:prstGeom>
          <a:noFill/>
          <a:ln>
            <a:noFill/>
          </a:ln>
        </p:spPr>
        <p:txBody>
          <a:bodyPr anchorCtr="0" anchor="t" bIns="45700" lIns="91425" spcFirstLastPara="1" rIns="91425" wrap="square" tIns="45700">
            <a:normAutofit fontScale="92500" lnSpcReduction="20000"/>
          </a:bodyPr>
          <a:lstStyle/>
          <a:p>
            <a:pPr indent="0" lvl="0" marL="45720" rtl="0" algn="l">
              <a:lnSpc>
                <a:spcPct val="90000"/>
              </a:lnSpc>
              <a:spcBef>
                <a:spcPts val="1800"/>
              </a:spcBef>
              <a:spcAft>
                <a:spcPts val="0"/>
              </a:spcAft>
              <a:buSzPct val="97297"/>
              <a:buNone/>
            </a:pPr>
            <a:r>
              <a:rPr lang="en-US" sz="2000">
                <a:solidFill>
                  <a:srgbClr val="000000"/>
                </a:solidFill>
                <a:latin typeface="Arial"/>
                <a:ea typeface="Arial"/>
                <a:cs typeface="Arial"/>
                <a:sym typeface="Arial"/>
              </a:rPr>
              <a:t>The State defines significant discrepancy in the rates of suspension and expulsions of greater than 10 days in a school year for students with IEPs (disabilities) among LEAs in the State if the following criteria are met:</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 The LEA must have a “cell” size of greater than 10 with suspensions and expulsions of students with disabilities greater than 10 days in a school year; and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 The rate of suspensions/expulsions for students with IEPs is more than 1% higher than state rate of suspensions and expulsions greater than 10 days among LEAs in the State.</a:t>
            </a:r>
            <a:br>
              <a:rPr lang="en-US" sz="2000">
                <a:solidFill>
                  <a:srgbClr val="000000"/>
                </a:solidFill>
                <a:latin typeface="Arial"/>
                <a:ea typeface="Arial"/>
                <a:cs typeface="Arial"/>
                <a:sym typeface="Arial"/>
              </a:rPr>
            </a:b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The rates of suspensions and expulsions of greater than 10 days in a school year for students with IEPs are compared among LEAs in the State. If an LEA had a “cell” size at least 11 students with disabilities who were suspended or expelled greater than 10 days and a long-term suspension and expulsion rate for students with IEPs that was more than 1% higher than the State’s rate of 0.0074%, the LEA was considered to have significant discrepancy in the rates of suspensions and expulsions.</a:t>
            </a:r>
            <a:endParaRPr>
              <a:solidFill>
                <a:schemeClr val="dk1"/>
              </a:solidFill>
            </a:endParaRPr>
          </a:p>
          <a:p>
            <a:pPr indent="-228600" lvl="0" marL="457200" rtl="0" algn="l">
              <a:lnSpc>
                <a:spcPct val="90000"/>
              </a:lnSpc>
              <a:spcBef>
                <a:spcPts val="1800"/>
              </a:spcBef>
              <a:spcAft>
                <a:spcPts val="0"/>
              </a:spcAft>
              <a:buClr>
                <a:srgbClr val="3A3D4B"/>
              </a:buClr>
              <a:buSzPct val="81081"/>
              <a:buNone/>
            </a:pPr>
            <a:r>
              <a:t/>
            </a:r>
            <a:endParaRPr/>
          </a:p>
          <a:p>
            <a:pPr indent="-228600" lvl="0" marL="457200" rtl="0" algn="l">
              <a:lnSpc>
                <a:spcPct val="90000"/>
              </a:lnSpc>
              <a:spcBef>
                <a:spcPts val="1800"/>
              </a:spcBef>
              <a:spcAft>
                <a:spcPts val="0"/>
              </a:spcAft>
              <a:buClr>
                <a:srgbClr val="3A3D4B"/>
              </a:buClr>
              <a:buSzPct val="81081"/>
              <a:buNone/>
            </a:pPr>
            <a:r>
              <a:t/>
            </a:r>
            <a:endParaRPr/>
          </a:p>
        </p:txBody>
      </p:sp>
      <p:sp>
        <p:nvSpPr>
          <p:cNvPr id="731" name="Google Shape;731;p7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32" name="Google Shape;732;p7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733" name="Google Shape;733;p77"/>
          <p:cNvSpPr txBox="1"/>
          <p:nvPr/>
        </p:nvSpPr>
        <p:spPr>
          <a:xfrm>
            <a:off x="7067550" y="1828800"/>
            <a:ext cx="4629150" cy="4343400"/>
          </a:xfrm>
          <a:prstGeom prst="rect">
            <a:avLst/>
          </a:prstGeom>
          <a:gradFill>
            <a:gsLst>
              <a:gs pos="0">
                <a:srgbClr val="93FFFF"/>
              </a:gs>
              <a:gs pos="35000">
                <a:srgbClr val="B4FEFF"/>
              </a:gs>
              <a:gs pos="100000">
                <a:srgbClr val="E0FFFF"/>
              </a:gs>
            </a:gsLst>
            <a:lin ang="16200000" scaled="0"/>
          </a:gradFill>
          <a:ln cap="flat" cmpd="sng" w="9525">
            <a:solidFill>
              <a:srgbClr val="19B6BF"/>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normAutofit/>
          </a:bodyPr>
          <a:lstStyle/>
          <a:p>
            <a:pPr indent="-274320" lvl="0" marL="274320" marR="0" rtl="0" algn="l">
              <a:lnSpc>
                <a:spcPct val="90000"/>
              </a:lnSpc>
              <a:spcBef>
                <a:spcPts val="0"/>
              </a:spcBef>
              <a:spcAft>
                <a:spcPts val="0"/>
              </a:spcAft>
              <a:buClr>
                <a:srgbClr val="000000"/>
              </a:buClr>
              <a:buSzPts val="3600"/>
              <a:buFont typeface="Arial"/>
              <a:buChar char="•"/>
            </a:pPr>
            <a:r>
              <a:rPr b="0" i="0" lang="en-US" sz="3600" u="none" cap="none" strike="noStrike">
                <a:solidFill>
                  <a:schemeClr val="dk1"/>
                </a:solidFill>
                <a:latin typeface="Calibri"/>
                <a:ea typeface="Calibri"/>
                <a:cs typeface="Calibri"/>
                <a:sym typeface="Calibri"/>
              </a:rPr>
              <a:t>Formula: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LEAs that meet the State-established n and/or cell size (if applicable) that have a significant discrepancy, as defined by the State, in the rates of suspensions and expulsions for more than 10 days during the school year of children with IEPs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of LEAs in the State that meet the State-established n and/or cell size (if applicable) </a:t>
            </a:r>
            <a:endParaRPr b="0" i="0" sz="3200" u="none" cap="none" strike="noStrike">
              <a:solidFill>
                <a:schemeClr val="dk1"/>
              </a:solidFill>
              <a:latin typeface="Calibri"/>
              <a:ea typeface="Calibri"/>
              <a:cs typeface="Calibri"/>
              <a:sym typeface="Calibri"/>
            </a:endParaRPr>
          </a:p>
        </p:txBody>
      </p:sp>
      <p:cxnSp>
        <p:nvCxnSpPr>
          <p:cNvPr id="734" name="Google Shape;734;p77"/>
          <p:cNvCxnSpPr/>
          <p:nvPr/>
        </p:nvCxnSpPr>
        <p:spPr>
          <a:xfrm>
            <a:off x="7219950" y="4229100"/>
            <a:ext cx="405765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8"/>
          <p:cNvSpPr txBox="1"/>
          <p:nvPr>
            <p:ph type="title"/>
          </p:nvPr>
        </p:nvSpPr>
        <p:spPr>
          <a:xfrm>
            <a:off x="1066800" y="109782"/>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Suspension/Expulsion Rates (Indicator 4A)</a:t>
            </a:r>
            <a:endParaRPr/>
          </a:p>
        </p:txBody>
      </p:sp>
      <p:sp>
        <p:nvSpPr>
          <p:cNvPr id="740" name="Google Shape;740;p7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41" name="Google Shape;741;p7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742" name="Google Shape;742;p78"/>
          <p:cNvPicPr preferRelativeResize="0"/>
          <p:nvPr/>
        </p:nvPicPr>
        <p:blipFill rotWithShape="1">
          <a:blip r:embed="rId3">
            <a:alphaModFix/>
          </a:blip>
          <a:srcRect b="0" l="0" r="0" t="0"/>
          <a:stretch/>
        </p:blipFill>
        <p:spPr>
          <a:xfrm>
            <a:off x="2515357" y="1744717"/>
            <a:ext cx="6880891" cy="44658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9"/>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4a</a:t>
            </a:r>
            <a:endParaRPr/>
          </a:p>
        </p:txBody>
      </p:sp>
      <p:sp>
        <p:nvSpPr>
          <p:cNvPr id="749" name="Google Shape;749;p79"/>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750" name="Google Shape;750;p79"/>
          <p:cNvGraphicFramePr/>
          <p:nvPr/>
        </p:nvGraphicFramePr>
        <p:xfrm>
          <a:off x="1668900" y="2865250"/>
          <a:ext cx="3000000" cy="3000000"/>
        </p:xfrm>
        <a:graphic>
          <a:graphicData uri="http://schemas.openxmlformats.org/drawingml/2006/table">
            <a:tbl>
              <a:tblPr>
                <a:noFill/>
                <a:tableStyleId>{D4F474B1-2143-4E6B-A074-B568319EF564}</a:tableStyleId>
              </a:tblPr>
              <a:tblGrid>
                <a:gridCol w="1009650"/>
                <a:gridCol w="1847850"/>
                <a:gridCol w="1847850"/>
                <a:gridCol w="1847850"/>
                <a:gridCol w="1847850"/>
              </a:tblGrid>
              <a:tr h="190500">
                <a:tc>
                  <a:txBody>
                    <a:bodyPr/>
                    <a:lstStyle/>
                    <a:p>
                      <a:pPr indent="0" lvl="0" marL="0" rtl="0" algn="ctr">
                        <a:lnSpc>
                          <a:spcPct val="115000"/>
                        </a:lnSpc>
                        <a:spcBef>
                          <a:spcPts val="1200"/>
                        </a:spcBef>
                        <a:spcAft>
                          <a:spcPts val="1200"/>
                        </a:spcAft>
                        <a:buNone/>
                      </a:pPr>
                      <a:r>
                        <a:rPr b="1" lang="en-US" sz="2400"/>
                        <a:t>FFY</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2022</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2023</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2024</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2400"/>
                        <a:t>2025</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14325">
                <a:tc>
                  <a:txBody>
                    <a:bodyPr/>
                    <a:lstStyle/>
                    <a:p>
                      <a:pPr indent="0" lvl="0" marL="0" rtl="0" algn="ctr">
                        <a:lnSpc>
                          <a:spcPct val="115000"/>
                        </a:lnSpc>
                        <a:spcBef>
                          <a:spcPts val="1200"/>
                        </a:spcBef>
                        <a:spcAft>
                          <a:spcPts val="1200"/>
                        </a:spcAft>
                        <a:buNone/>
                      </a:pPr>
                      <a:r>
                        <a:rPr lang="en-US" sz="2000"/>
                        <a:t>Target &gt;=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12.14%</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12.10%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12.05%</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2000"/>
                        <a:t>12.00%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type="title"/>
          </p:nvPr>
        </p:nvSpPr>
        <p:spPr>
          <a:xfrm>
            <a:off x="1009135" y="-82316"/>
            <a:ext cx="10058400" cy="1371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SPP/APR Indicators</a:t>
            </a:r>
            <a:endParaRPr/>
          </a:p>
        </p:txBody>
      </p:sp>
      <p:sp>
        <p:nvSpPr>
          <p:cNvPr id="146" name="Google Shape;146;p17"/>
          <p:cNvSpPr txBox="1"/>
          <p:nvPr>
            <p:ph idx="1" type="body"/>
          </p:nvPr>
        </p:nvSpPr>
        <p:spPr>
          <a:xfrm>
            <a:off x="886832" y="1476619"/>
            <a:ext cx="11124655" cy="1841570"/>
          </a:xfrm>
          <a:prstGeom prst="rect">
            <a:avLst/>
          </a:prstGeom>
          <a:noFill/>
          <a:ln>
            <a:noFill/>
          </a:ln>
        </p:spPr>
        <p:txBody>
          <a:bodyPr anchorCtr="0" anchor="t" bIns="45700" lIns="91425" spcFirstLastPara="1" rIns="91425" wrap="square" tIns="45700">
            <a:normAutofit fontScale="92500" lnSpcReduction="10000"/>
          </a:bodyPr>
          <a:lstStyle/>
          <a:p>
            <a:pPr indent="-342899" lvl="0" marL="457200" rtl="0" algn="l">
              <a:lnSpc>
                <a:spcPct val="90000"/>
              </a:lnSpc>
              <a:spcBef>
                <a:spcPts val="1800"/>
              </a:spcBef>
              <a:spcAft>
                <a:spcPts val="0"/>
              </a:spcAft>
              <a:buClr>
                <a:srgbClr val="3A3D4B"/>
              </a:buClr>
              <a:buSzPct val="81081"/>
              <a:buChar char="•"/>
            </a:pPr>
            <a:r>
              <a:rPr lang="en-US"/>
              <a:t>2 Types of Indicators:</a:t>
            </a:r>
            <a:endParaRPr/>
          </a:p>
          <a:p>
            <a:pPr indent="-342900" lvl="1" marL="914400" rtl="0" algn="l">
              <a:lnSpc>
                <a:spcPct val="90000"/>
              </a:lnSpc>
              <a:spcBef>
                <a:spcPts val="1000"/>
              </a:spcBef>
              <a:spcAft>
                <a:spcPts val="0"/>
              </a:spcAft>
              <a:buSzPct val="97297"/>
              <a:buChar char="•"/>
            </a:pPr>
            <a:r>
              <a:rPr lang="en-US"/>
              <a:t>Compliance:  OSEP sets targets/requirements which must be met.</a:t>
            </a:r>
            <a:endParaRPr/>
          </a:p>
          <a:p>
            <a:pPr indent="-342900" lvl="1" marL="914400" rtl="0" algn="l">
              <a:lnSpc>
                <a:spcPct val="90000"/>
              </a:lnSpc>
              <a:spcBef>
                <a:spcPts val="1000"/>
              </a:spcBef>
              <a:spcAft>
                <a:spcPts val="0"/>
              </a:spcAft>
              <a:buSzPct val="97297"/>
              <a:buChar char="•"/>
            </a:pPr>
            <a:r>
              <a:rPr lang="en-US"/>
              <a:t>Target:  The State sets targets/requirements the state must strive to meet.</a:t>
            </a:r>
            <a:endParaRPr/>
          </a:p>
          <a:p>
            <a:pPr indent="-342899" lvl="0" marL="457200" rtl="0" algn="l">
              <a:lnSpc>
                <a:spcPct val="90000"/>
              </a:lnSpc>
              <a:spcBef>
                <a:spcPts val="1800"/>
              </a:spcBef>
              <a:spcAft>
                <a:spcPts val="0"/>
              </a:spcAft>
              <a:buClr>
                <a:srgbClr val="3A3D4B"/>
              </a:buClr>
              <a:buSzPct val="81081"/>
              <a:buChar char="•"/>
            </a:pPr>
            <a:r>
              <a:rPr lang="en-US"/>
              <a:t>Each are identified with a number</a:t>
            </a:r>
            <a:endParaRPr/>
          </a:p>
        </p:txBody>
      </p:sp>
      <p:sp>
        <p:nvSpPr>
          <p:cNvPr id="147" name="Google Shape;147;p1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48" name="Google Shape;148;p1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149" name="Google Shape;149;p17"/>
          <p:cNvSpPr txBox="1"/>
          <p:nvPr/>
        </p:nvSpPr>
        <p:spPr>
          <a:xfrm>
            <a:off x="259080" y="3260733"/>
            <a:ext cx="4527104" cy="304676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717171"/>
              </a:buClr>
              <a:buSzPts val="1600"/>
              <a:buFont typeface="Garamond"/>
              <a:buNone/>
            </a:pPr>
            <a:r>
              <a:rPr b="1" i="0" lang="en-US" sz="1600" u="sng" cap="none" strike="noStrike">
                <a:solidFill>
                  <a:schemeClr val="dk1"/>
                </a:solidFill>
                <a:latin typeface="Calibri"/>
                <a:ea typeface="Calibri"/>
                <a:cs typeface="Calibri"/>
                <a:sym typeface="Calibri"/>
              </a:rPr>
              <a:t>Compliance Indicators</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4b - Suspension/Expulsion by Race/Ethnicity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9 - Disproportionate Representation by Race/Ethnicity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10 - Disproportionate Representation by Disability Category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11 - Child Find (60 Day Timeline)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12 - Part C to B Transition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717171"/>
              </a:buClr>
              <a:buSzPts val="1600"/>
              <a:buFont typeface="Garamond"/>
              <a:buNone/>
            </a:pPr>
            <a:r>
              <a:rPr b="0" i="0" lang="en-US" sz="1600" u="none" cap="none" strike="noStrike">
                <a:solidFill>
                  <a:schemeClr val="dk1"/>
                </a:solidFill>
                <a:latin typeface="Calibri"/>
                <a:ea typeface="Calibri"/>
                <a:cs typeface="Calibri"/>
                <a:sym typeface="Calibri"/>
              </a:rPr>
              <a:t>13 - Secondary Transition</a:t>
            </a:r>
            <a:endParaRPr b="0" i="0" sz="14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a:p>
            <a:pPr indent="-68578" lvl="0" marL="182880" marR="0" rtl="0" algn="l">
              <a:lnSpc>
                <a:spcPct val="100000"/>
              </a:lnSpc>
              <a:spcBef>
                <a:spcPts val="900"/>
              </a:spcBef>
              <a:spcAft>
                <a:spcPts val="0"/>
              </a:spcAft>
              <a:buClr>
                <a:srgbClr val="717171"/>
              </a:buClr>
              <a:buSzPts val="1800"/>
              <a:buFont typeface="Garamond"/>
              <a:buNone/>
            </a:pPr>
            <a:r>
              <a:t/>
            </a:r>
            <a:endParaRPr b="0" i="0" sz="1800" u="none" cap="none" strike="noStrike">
              <a:solidFill>
                <a:schemeClr val="dk1"/>
              </a:solidFill>
              <a:latin typeface="Arial"/>
              <a:ea typeface="Arial"/>
              <a:cs typeface="Arial"/>
              <a:sym typeface="Arial"/>
            </a:endParaRPr>
          </a:p>
        </p:txBody>
      </p:sp>
      <p:sp>
        <p:nvSpPr>
          <p:cNvPr id="150" name="Google Shape;150;p17"/>
          <p:cNvSpPr txBox="1"/>
          <p:nvPr/>
        </p:nvSpPr>
        <p:spPr>
          <a:xfrm>
            <a:off x="5062842" y="3260734"/>
            <a:ext cx="6870077" cy="3046760"/>
          </a:xfrm>
          <a:prstGeom prst="rect">
            <a:avLst/>
          </a:prstGeom>
          <a:solidFill>
            <a:schemeClr val="accent1"/>
          </a:solidFill>
          <a:ln cap="flat" cmpd="sng" w="25400">
            <a:solidFill>
              <a:srgbClr val="0C4D5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US" sz="1600" u="sng" cap="none" strike="noStrike">
                <a:solidFill>
                  <a:srgbClr val="3A3D4B"/>
                </a:solidFill>
                <a:latin typeface="Calibri"/>
                <a:ea typeface="Calibri"/>
                <a:cs typeface="Calibri"/>
                <a:sym typeface="Calibri"/>
              </a:rPr>
              <a:t>Target Indicators **Focus of Stakeholder Engagement **</a:t>
            </a:r>
            <a:endParaRPr b="0" i="0" sz="1600" u="none" cap="none" strike="noStrike">
              <a:solidFill>
                <a:srgbClr val="3A3D4B"/>
              </a:solidFill>
              <a:latin typeface="Calibri"/>
              <a:ea typeface="Calibri"/>
              <a:cs typeface="Calibri"/>
              <a:sym typeface="Calibri"/>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1 - Graduation </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2 - Dropout </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3 - Assessment Participation and Outcomes</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4 - Suspension/Expulsion </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5 - Learning Environments </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6 - Preschool Learning Environments </a:t>
            </a:r>
            <a:endParaRPr b="0" i="0" sz="1400" u="none" cap="none" strike="noStrike">
              <a:solidFill>
                <a:schemeClr val="lt1"/>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2400"/>
              <a:buFont typeface="Arial"/>
              <a:buNone/>
            </a:pPr>
            <a:r>
              <a:t/>
            </a:r>
            <a:endParaRPr b="0" i="0" sz="2400" u="none" cap="none" strike="noStrike">
              <a:solidFill>
                <a:srgbClr val="3A3D4B"/>
              </a:solidFill>
              <a:latin typeface="Calibri"/>
              <a:ea typeface="Calibri"/>
              <a:cs typeface="Calibri"/>
              <a:sym typeface="Calibri"/>
            </a:endParaRPr>
          </a:p>
        </p:txBody>
      </p:sp>
      <p:sp>
        <p:nvSpPr>
          <p:cNvPr id="151" name="Google Shape;151;p17"/>
          <p:cNvSpPr txBox="1"/>
          <p:nvPr/>
        </p:nvSpPr>
        <p:spPr>
          <a:xfrm>
            <a:off x="8724560" y="3260733"/>
            <a:ext cx="4685950" cy="4343400"/>
          </a:xfrm>
          <a:prstGeom prst="rect">
            <a:avLst/>
          </a:prstGeom>
          <a:noFill/>
          <a:ln>
            <a:noFill/>
          </a:ln>
        </p:spPr>
        <p:txBody>
          <a:bodyPr anchorCtr="0" anchor="t" bIns="45700" lIns="91425" spcFirstLastPara="1" rIns="91425" wrap="square" tIns="45700">
            <a:normAutofit/>
          </a:bodyPr>
          <a:lstStyle/>
          <a:p>
            <a:pPr indent="-172720" lvl="0" marL="274320" marR="0" rtl="0" algn="l">
              <a:lnSpc>
                <a:spcPct val="90000"/>
              </a:lnSpc>
              <a:spcBef>
                <a:spcPts val="0"/>
              </a:spcBef>
              <a:spcAft>
                <a:spcPts val="0"/>
              </a:spcAft>
              <a:buClr>
                <a:srgbClr val="000000"/>
              </a:buClr>
              <a:buSzPts val="1600"/>
              <a:buFont typeface="Arial"/>
              <a:buNone/>
            </a:pPr>
            <a:r>
              <a:t/>
            </a:r>
            <a:endParaRPr b="0" i="0" sz="1600" u="none" cap="none" strike="noStrike">
              <a:solidFill>
                <a:srgbClr val="3A3D4B"/>
              </a:solidFill>
              <a:latin typeface="Calibri"/>
              <a:ea typeface="Calibri"/>
              <a:cs typeface="Calibri"/>
              <a:sym typeface="Calibri"/>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7 - Preschool Outcomes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8 - Parent Involvement (8)</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14 - Post-School Outcomes (14)</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15 - Resolution Sessions (15)</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16 - Mediation Sessions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800"/>
              </a:spcBef>
              <a:spcAft>
                <a:spcPts val="0"/>
              </a:spcAft>
              <a:buClr>
                <a:srgbClr val="000000"/>
              </a:buClr>
              <a:buSzPts val="1600"/>
              <a:buFont typeface="Arial"/>
              <a:buNone/>
            </a:pPr>
            <a:r>
              <a:rPr b="0" i="0" lang="en-US" sz="1600" u="none" cap="none" strike="noStrike">
                <a:solidFill>
                  <a:srgbClr val="3A3D4B"/>
                </a:solidFill>
                <a:latin typeface="Calibri"/>
                <a:ea typeface="Calibri"/>
                <a:cs typeface="Calibri"/>
                <a:sym typeface="Calibri"/>
              </a:rPr>
              <a:t>17 - State Systemic Improvement Plan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0"/>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756" name="Google Shape;756;p80"/>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757" name="Google Shape;757;p80"/>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758" name="Google Shape;758;p80"/>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1"/>
          <p:cNvSpPr txBox="1"/>
          <p:nvPr>
            <p:ph idx="1" type="body"/>
          </p:nvPr>
        </p:nvSpPr>
        <p:spPr>
          <a:xfrm>
            <a:off x="415600" y="3286162"/>
            <a:ext cx="11360700" cy="4453500"/>
          </a:xfrm>
          <a:prstGeom prst="rect">
            <a:avLst/>
          </a:prstGeom>
          <a:noFill/>
          <a:ln>
            <a:noFill/>
          </a:ln>
        </p:spPr>
        <p:txBody>
          <a:bodyPr anchorCtr="0" anchor="t" bIns="45700" lIns="91425" spcFirstLastPara="1" rIns="91425" wrap="square" tIns="45700">
            <a:normAutofit/>
          </a:bodyPr>
          <a:lstStyle/>
          <a:p>
            <a:pPr indent="0" lvl="0" marL="76200" rtl="0" algn="ctr">
              <a:lnSpc>
                <a:spcPct val="90000"/>
              </a:lnSpc>
              <a:spcBef>
                <a:spcPts val="1800"/>
              </a:spcBef>
              <a:spcAft>
                <a:spcPts val="0"/>
              </a:spcAft>
              <a:buSzPts val="2400"/>
              <a:buNone/>
            </a:pPr>
            <a:r>
              <a:rPr lang="en-US" sz="6000">
                <a:solidFill>
                  <a:schemeClr val="dk2"/>
                </a:solidFill>
              </a:rPr>
              <a:t>SPP/APR Indicators:</a:t>
            </a:r>
            <a:br>
              <a:rPr lang="en-US" sz="6000">
                <a:solidFill>
                  <a:schemeClr val="dk2"/>
                </a:solidFill>
              </a:rPr>
            </a:br>
            <a:r>
              <a:rPr lang="en-US" sz="6000">
                <a:solidFill>
                  <a:schemeClr val="dk2"/>
                </a:solidFill>
              </a:rPr>
              <a:t>15 – </a:t>
            </a:r>
            <a:r>
              <a:rPr lang="en-US" sz="6000" cap="none">
                <a:solidFill>
                  <a:schemeClr val="dk2"/>
                </a:solidFill>
              </a:rPr>
              <a:t>RESOLUTION SESSIONS</a:t>
            </a:r>
            <a:br>
              <a:rPr lang="en-US" sz="6000">
                <a:solidFill>
                  <a:schemeClr val="dk2"/>
                </a:solidFill>
              </a:rPr>
            </a:br>
            <a:r>
              <a:rPr lang="en-US" sz="6000">
                <a:solidFill>
                  <a:schemeClr val="dk2"/>
                </a:solidFill>
              </a:rPr>
              <a:t>16 - </a:t>
            </a:r>
            <a:r>
              <a:rPr lang="en-US" sz="6000" cap="none">
                <a:solidFill>
                  <a:schemeClr val="dk2"/>
                </a:solidFill>
              </a:rPr>
              <a:t>MEDIATIONS</a:t>
            </a:r>
            <a:endParaRPr cap="none"/>
          </a:p>
        </p:txBody>
      </p:sp>
      <p:sp>
        <p:nvSpPr>
          <p:cNvPr id="764" name="Google Shape;764;p8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Why Mediation is Ideal for Managing Natural Resource-based Conflicts? – The  Lawyer Africa" id="765" name="Google Shape;765;p81"/>
          <p:cNvPicPr preferRelativeResize="0"/>
          <p:nvPr/>
        </p:nvPicPr>
        <p:blipFill rotWithShape="1">
          <a:blip r:embed="rId3">
            <a:alphaModFix/>
          </a:blip>
          <a:srcRect b="0" l="0" r="0" t="0"/>
          <a:stretch/>
        </p:blipFill>
        <p:spPr>
          <a:xfrm>
            <a:off x="6451043" y="553876"/>
            <a:ext cx="4335026" cy="226866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descr="a paralegal services agreement ..." id="766" name="Google Shape;766;p81"/>
          <p:cNvPicPr preferRelativeResize="0"/>
          <p:nvPr/>
        </p:nvPicPr>
        <p:blipFill rotWithShape="1">
          <a:blip r:embed="rId4">
            <a:alphaModFix/>
          </a:blip>
          <a:srcRect b="0" l="0" r="0" t="0"/>
          <a:stretch/>
        </p:blipFill>
        <p:spPr>
          <a:xfrm>
            <a:off x="1029099" y="553876"/>
            <a:ext cx="4355275" cy="226866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82"/>
          <p:cNvSpPr txBox="1"/>
          <p:nvPr>
            <p:ph type="title"/>
          </p:nvPr>
        </p:nvSpPr>
        <p:spPr>
          <a:xfrm>
            <a:off x="11430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Resolution Sessions (Indicator 15)</a:t>
            </a:r>
            <a:endParaRPr/>
          </a:p>
        </p:txBody>
      </p:sp>
      <p:sp>
        <p:nvSpPr>
          <p:cNvPr id="772" name="Google Shape;772;p82"/>
          <p:cNvSpPr txBox="1"/>
          <p:nvPr>
            <p:ph idx="1" type="body"/>
          </p:nvPr>
        </p:nvSpPr>
        <p:spPr>
          <a:xfrm>
            <a:off x="969579" y="1678446"/>
            <a:ext cx="5448300" cy="434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SzPts val="1800"/>
              <a:buNone/>
            </a:pPr>
            <a:r>
              <a:rPr lang="en-US"/>
              <a:t>Percent of hearing requests that went to resolution sessions that were resolved through resolution session settlement agreements</a:t>
            </a:r>
            <a:endParaRPr/>
          </a:p>
          <a:p>
            <a:pPr indent="-342900" lvl="0" marL="457200" rtl="0" algn="l">
              <a:lnSpc>
                <a:spcPct val="90000"/>
              </a:lnSpc>
              <a:spcBef>
                <a:spcPts val="1800"/>
              </a:spcBef>
              <a:spcAft>
                <a:spcPts val="0"/>
              </a:spcAft>
              <a:buClr>
                <a:srgbClr val="3A3D4B"/>
              </a:buClr>
              <a:buSzPts val="1800"/>
              <a:buChar char="•"/>
            </a:pPr>
            <a:r>
              <a:rPr lang="en-US"/>
              <a:t>Targets are set in a range:</a:t>
            </a:r>
            <a:endParaRPr/>
          </a:p>
          <a:p>
            <a:pPr indent="0" lvl="1" marL="274320" rtl="0" algn="l">
              <a:lnSpc>
                <a:spcPct val="90000"/>
              </a:lnSpc>
              <a:spcBef>
                <a:spcPts val="1000"/>
              </a:spcBef>
              <a:spcAft>
                <a:spcPts val="0"/>
              </a:spcAft>
              <a:buSzPts val="1800"/>
              <a:buNone/>
            </a:pPr>
            <a:r>
              <a:rPr lang="en-US"/>
              <a:t>Low:  55.0%  -  High: 70.0%</a:t>
            </a:r>
            <a:endParaRPr/>
          </a:p>
        </p:txBody>
      </p:sp>
      <p:sp>
        <p:nvSpPr>
          <p:cNvPr id="773" name="Google Shape;773;p82"/>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74" name="Google Shape;774;p82"/>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775" name="Google Shape;775;p82"/>
          <p:cNvSpPr txBox="1"/>
          <p:nvPr/>
        </p:nvSpPr>
        <p:spPr>
          <a:xfrm>
            <a:off x="7009275" y="2360850"/>
            <a:ext cx="4629300" cy="2136300"/>
          </a:xfrm>
          <a:prstGeom prst="rect">
            <a:avLst/>
          </a:prstGeom>
          <a:gradFill>
            <a:gsLst>
              <a:gs pos="0">
                <a:srgbClr val="147B81"/>
              </a:gs>
              <a:gs pos="48000">
                <a:srgbClr val="1FBEC8"/>
              </a:gs>
              <a:gs pos="100000">
                <a:srgbClr val="67E2E8"/>
              </a:gs>
            </a:gsLst>
            <a:lin ang="16200000" scaled="0"/>
          </a:gradFill>
          <a:ln>
            <a:noFill/>
          </a:ln>
        </p:spPr>
        <p:txBody>
          <a:bodyPr anchorCtr="0" anchor="t" bIns="45700" lIns="91425" spcFirstLastPara="1" rIns="91425" wrap="square" tIns="45700">
            <a:normAutofit/>
          </a:bodyPr>
          <a:lstStyle/>
          <a:p>
            <a:pPr indent="0" lvl="0" marL="0" marR="0" rtl="0" algn="l">
              <a:lnSpc>
                <a:spcPct val="90000"/>
              </a:lnSpc>
              <a:spcBef>
                <a:spcPts val="180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lang="en-US" sz="1800">
                <a:latin typeface="Calibri"/>
                <a:ea typeface="Calibri"/>
                <a:cs typeface="Calibri"/>
                <a:sym typeface="Calibri"/>
              </a:rPr>
              <a:t>Resolution</a:t>
            </a:r>
            <a:r>
              <a:rPr b="0" i="0" lang="en-US" sz="1800" u="none" cap="none" strike="noStrike">
                <a:solidFill>
                  <a:srgbClr val="000000"/>
                </a:solidFill>
                <a:latin typeface="Calibri"/>
                <a:ea typeface="Calibri"/>
                <a:cs typeface="Calibri"/>
                <a:sym typeface="Calibri"/>
              </a:rPr>
              <a:t> agreements related to due process complaints </a:t>
            </a:r>
            <a:r>
              <a:rPr b="1" i="0" lang="en-US" sz="1800" u="none" cap="none" strike="noStrike">
                <a:solidFill>
                  <a:srgbClr val="000000"/>
                </a:solidFill>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resolution </a:t>
            </a:r>
            <a:r>
              <a:rPr b="0" i="0" lang="en-US" sz="1800" u="none" cap="none" strike="noStrike">
                <a:solidFill>
                  <a:srgbClr val="000000"/>
                </a:solidFill>
                <a:latin typeface="Calibri"/>
                <a:ea typeface="Calibri"/>
                <a:cs typeface="Calibri"/>
                <a:sym typeface="Calibri"/>
              </a:rPr>
              <a:t>agreements not related to due process complaints</a:t>
            </a:r>
            <a:endParaRPr b="0" i="0" sz="1800" u="none" cap="none" strike="noStrike">
              <a:solidFill>
                <a:srgbClr val="000000"/>
              </a:solidFill>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lang="en-US" sz="1800">
                <a:latin typeface="Calibri"/>
                <a:ea typeface="Calibri"/>
                <a:cs typeface="Calibri"/>
                <a:sym typeface="Calibri"/>
              </a:rPr>
              <a:t>Resolution</a:t>
            </a:r>
            <a:r>
              <a:rPr b="0" i="0" lang="en-US" sz="1800" u="none" cap="none" strike="noStrike">
                <a:solidFill>
                  <a:srgbClr val="000000"/>
                </a:solidFill>
                <a:latin typeface="Calibri"/>
                <a:ea typeface="Calibri"/>
                <a:cs typeface="Calibri"/>
                <a:sym typeface="Calibri"/>
              </a:rPr>
              <a:t>s held</a:t>
            </a:r>
            <a:endParaRPr b="0" i="0" sz="3600" u="none" cap="none" strike="noStrike">
              <a:solidFill>
                <a:schemeClr val="dk1"/>
              </a:solidFill>
              <a:latin typeface="Calibri"/>
              <a:ea typeface="Calibri"/>
              <a:cs typeface="Calibri"/>
              <a:sym typeface="Calibri"/>
            </a:endParaRPr>
          </a:p>
        </p:txBody>
      </p:sp>
      <p:cxnSp>
        <p:nvCxnSpPr>
          <p:cNvPr id="776" name="Google Shape;776;p82"/>
          <p:cNvCxnSpPr/>
          <p:nvPr/>
        </p:nvCxnSpPr>
        <p:spPr>
          <a:xfrm>
            <a:off x="7244529" y="3754085"/>
            <a:ext cx="40578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3"/>
          <p:cNvSpPr txBox="1"/>
          <p:nvPr>
            <p:ph type="title"/>
          </p:nvPr>
        </p:nvSpPr>
        <p:spPr>
          <a:xfrm>
            <a:off x="1066800" y="3047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Resolution Sessions (Indicator 15)</a:t>
            </a:r>
            <a:endParaRPr/>
          </a:p>
        </p:txBody>
      </p:sp>
      <p:sp>
        <p:nvSpPr>
          <p:cNvPr id="782" name="Google Shape;782;p83"/>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83" name="Google Shape;783;p83"/>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pic>
        <p:nvPicPr>
          <p:cNvPr id="784" name="Google Shape;784;p83"/>
          <p:cNvPicPr preferRelativeResize="0"/>
          <p:nvPr/>
        </p:nvPicPr>
        <p:blipFill rotWithShape="1">
          <a:blip r:embed="rId3">
            <a:alphaModFix/>
          </a:blip>
          <a:srcRect b="0" l="0" r="0" t="0"/>
          <a:stretch/>
        </p:blipFill>
        <p:spPr>
          <a:xfrm>
            <a:off x="1295399" y="2190750"/>
            <a:ext cx="6053053" cy="3993919"/>
          </a:xfrm>
          <a:prstGeom prst="rect">
            <a:avLst/>
          </a:prstGeom>
          <a:noFill/>
          <a:ln>
            <a:noFill/>
          </a:ln>
        </p:spPr>
      </p:pic>
      <p:sp>
        <p:nvSpPr>
          <p:cNvPr id="785" name="Google Shape;785;p83"/>
          <p:cNvSpPr txBox="1"/>
          <p:nvPr/>
        </p:nvSpPr>
        <p:spPr>
          <a:xfrm>
            <a:off x="8036424" y="2145590"/>
            <a:ext cx="3666000" cy="7389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Calibri"/>
                <a:ea typeface="Calibri"/>
                <a:cs typeface="Calibri"/>
                <a:sym typeface="Calibri"/>
              </a:rPr>
              <a:t>The State is not required to establish baseline or targets if the number of resolution sessions is less than 10. </a:t>
            </a:r>
            <a:endParaRPr b="0" i="0" sz="1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4"/>
          <p:cNvSpPr txBox="1"/>
          <p:nvPr>
            <p:ph type="title"/>
          </p:nvPr>
        </p:nvSpPr>
        <p:spPr>
          <a:xfrm>
            <a:off x="1066800" y="-124084"/>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Mediation Sessions (Indicator 16)</a:t>
            </a:r>
            <a:endParaRPr/>
          </a:p>
        </p:txBody>
      </p:sp>
      <p:sp>
        <p:nvSpPr>
          <p:cNvPr id="791" name="Google Shape;791;p84"/>
          <p:cNvSpPr txBox="1"/>
          <p:nvPr>
            <p:ph idx="1" type="body"/>
          </p:nvPr>
        </p:nvSpPr>
        <p:spPr>
          <a:xfrm>
            <a:off x="779975" y="2031600"/>
            <a:ext cx="5653500" cy="434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SzPts val="1800"/>
              <a:buNone/>
            </a:pPr>
            <a:r>
              <a:rPr lang="en-US" sz="2400">
                <a:latin typeface="Calibri"/>
                <a:ea typeface="Calibri"/>
                <a:cs typeface="Calibri"/>
                <a:sym typeface="Calibri"/>
              </a:rPr>
              <a:t>Percent of mediations held that resulted in mediation agreements. </a:t>
            </a:r>
            <a:endParaRPr/>
          </a:p>
          <a:p>
            <a:pPr indent="-342900" lvl="0" marL="457200" rtl="0" algn="l">
              <a:lnSpc>
                <a:spcPct val="90000"/>
              </a:lnSpc>
              <a:spcBef>
                <a:spcPts val="1800"/>
              </a:spcBef>
              <a:spcAft>
                <a:spcPts val="0"/>
              </a:spcAft>
              <a:buClr>
                <a:srgbClr val="3A3D4B"/>
              </a:buClr>
              <a:buSzPts val="1800"/>
              <a:buChar char="•"/>
            </a:pPr>
            <a:r>
              <a:rPr lang="en-US"/>
              <a:t>Targets are set in a range:</a:t>
            </a:r>
            <a:endParaRPr/>
          </a:p>
          <a:p>
            <a:pPr indent="0" lvl="1" marL="274320" rtl="0" algn="l">
              <a:lnSpc>
                <a:spcPct val="90000"/>
              </a:lnSpc>
              <a:spcBef>
                <a:spcPts val="1000"/>
              </a:spcBef>
              <a:spcAft>
                <a:spcPts val="0"/>
              </a:spcAft>
              <a:buSzPts val="1800"/>
              <a:buNone/>
            </a:pPr>
            <a:r>
              <a:rPr lang="en-US"/>
              <a:t>Low - High</a:t>
            </a:r>
            <a:endParaRPr/>
          </a:p>
          <a:p>
            <a:pPr indent="-342900" lvl="0" marL="457200" rtl="0" algn="l">
              <a:lnSpc>
                <a:spcPct val="90000"/>
              </a:lnSpc>
              <a:spcBef>
                <a:spcPts val="1800"/>
              </a:spcBef>
              <a:spcAft>
                <a:spcPts val="0"/>
              </a:spcAft>
              <a:buClr>
                <a:srgbClr val="3A3D4B"/>
              </a:buClr>
              <a:buSzPts val="1800"/>
              <a:buChar char="•"/>
            </a:pPr>
            <a:r>
              <a:rPr lang="en-US"/>
              <a:t>New Targets set for FFY 2020-FFY 2025:</a:t>
            </a:r>
            <a:endParaRPr/>
          </a:p>
          <a:p>
            <a:pPr indent="0" lvl="1" marL="320040" rtl="0" algn="l">
              <a:lnSpc>
                <a:spcPct val="90000"/>
              </a:lnSpc>
              <a:spcBef>
                <a:spcPts val="1000"/>
              </a:spcBef>
              <a:spcAft>
                <a:spcPts val="0"/>
              </a:spcAft>
              <a:buSzPts val="1800"/>
              <a:buNone/>
            </a:pPr>
            <a:r>
              <a:rPr lang="en-US"/>
              <a:t>Low:  70.0%  -  High: 80.0%</a:t>
            </a:r>
            <a:endParaRPr/>
          </a:p>
          <a:p>
            <a:pPr indent="-228600" lvl="0" marL="457200" rtl="0" algn="l">
              <a:lnSpc>
                <a:spcPct val="90000"/>
              </a:lnSpc>
              <a:spcBef>
                <a:spcPts val="1800"/>
              </a:spcBef>
              <a:spcAft>
                <a:spcPts val="0"/>
              </a:spcAft>
              <a:buClr>
                <a:srgbClr val="3A3D4B"/>
              </a:buClr>
              <a:buSzPts val="1800"/>
              <a:buNone/>
            </a:pPr>
            <a:r>
              <a:t/>
            </a:r>
            <a:endParaRPr/>
          </a:p>
        </p:txBody>
      </p:sp>
      <p:sp>
        <p:nvSpPr>
          <p:cNvPr id="792" name="Google Shape;792;p84"/>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793" name="Google Shape;793;p84"/>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794" name="Google Shape;794;p84"/>
          <p:cNvSpPr txBox="1"/>
          <p:nvPr/>
        </p:nvSpPr>
        <p:spPr>
          <a:xfrm>
            <a:off x="7029450" y="1828800"/>
            <a:ext cx="4629300" cy="2247600"/>
          </a:xfrm>
          <a:prstGeom prst="rect">
            <a:avLst/>
          </a:prstGeom>
          <a:solidFill>
            <a:srgbClr val="DDDDDD"/>
          </a:solidFill>
          <a:ln>
            <a:noFill/>
          </a:ln>
        </p:spPr>
        <p:txBody>
          <a:bodyPr anchorCtr="0" anchor="t" bIns="45700" lIns="91425" spcFirstLastPara="1" rIns="91425" wrap="square" tIns="45700">
            <a:normAutofit/>
          </a:bodyPr>
          <a:lstStyle/>
          <a:p>
            <a:pPr indent="0" lvl="0" marL="0" marR="0" rtl="0" algn="ctr">
              <a:lnSpc>
                <a:spcPct val="90000"/>
              </a:lnSpc>
              <a:spcBef>
                <a:spcPts val="180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Number </a:t>
            </a:r>
            <a:r>
              <a:rPr lang="en-US" sz="1800">
                <a:latin typeface="Calibri"/>
                <a:ea typeface="Calibri"/>
                <a:cs typeface="Calibri"/>
                <a:sym typeface="Calibri"/>
              </a:rPr>
              <a:t>mediation</a:t>
            </a:r>
            <a:r>
              <a:rPr b="0" i="0" lang="en-US" sz="1800" u="none" cap="none" strike="noStrike">
                <a:solidFill>
                  <a:srgbClr val="000000"/>
                </a:solidFill>
                <a:latin typeface="Calibri"/>
                <a:ea typeface="Calibri"/>
                <a:cs typeface="Calibri"/>
                <a:sym typeface="Calibri"/>
              </a:rPr>
              <a:t> sessions resolved through settlement agreements</a:t>
            </a:r>
            <a:endParaRPr b="0" i="0" sz="1800" u="none" cap="none" strike="noStrike">
              <a:solidFill>
                <a:srgbClr val="000000"/>
              </a:solidFill>
              <a:latin typeface="Calibri"/>
              <a:ea typeface="Calibri"/>
              <a:cs typeface="Calibri"/>
              <a:sym typeface="Calibri"/>
            </a:endParaRPr>
          </a:p>
          <a:p>
            <a:pPr indent="0" lvl="0" marL="0" marR="0" rtl="0" algn="ctr">
              <a:lnSpc>
                <a:spcPct val="90000"/>
              </a:lnSpc>
              <a:spcBef>
                <a:spcPts val="1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Number of </a:t>
            </a:r>
            <a:r>
              <a:rPr lang="en-US" sz="1800">
                <a:latin typeface="Calibri"/>
                <a:ea typeface="Calibri"/>
                <a:cs typeface="Calibri"/>
                <a:sym typeface="Calibri"/>
              </a:rPr>
              <a:t>mediation</a:t>
            </a:r>
            <a:r>
              <a:rPr b="0" i="0" lang="en-US" sz="1800" u="none" cap="none" strike="noStrike">
                <a:solidFill>
                  <a:srgbClr val="000000"/>
                </a:solidFill>
                <a:latin typeface="Calibri"/>
                <a:ea typeface="Calibri"/>
                <a:cs typeface="Calibri"/>
                <a:sym typeface="Calibri"/>
              </a:rPr>
              <a:t> sessions</a:t>
            </a:r>
            <a:endParaRPr b="0" i="0" sz="3600" u="none" cap="none" strike="noStrike">
              <a:solidFill>
                <a:schemeClr val="dk1"/>
              </a:solidFill>
              <a:latin typeface="Calibri"/>
              <a:ea typeface="Calibri"/>
              <a:cs typeface="Calibri"/>
              <a:sym typeface="Calibri"/>
            </a:endParaRPr>
          </a:p>
        </p:txBody>
      </p:sp>
      <p:cxnSp>
        <p:nvCxnSpPr>
          <p:cNvPr id="795" name="Google Shape;795;p84"/>
          <p:cNvCxnSpPr/>
          <p:nvPr/>
        </p:nvCxnSpPr>
        <p:spPr>
          <a:xfrm>
            <a:off x="7315200" y="3026961"/>
            <a:ext cx="405765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509"/>
              </a:srgbClr>
            </a:outerShdw>
          </a:effectLst>
        </p:spPr>
      </p:cxnSp>
    </p:spTree>
  </p:cSld>
  <p:clrMapOvr>
    <a:masterClrMapping/>
  </p:clrMapOvr>
  <mc:AlternateContent>
    <mc:Choice Requires="p14">
      <p:transition spd="slow" p14:dur="7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85"/>
          <p:cNvSpPr txBox="1"/>
          <p:nvPr>
            <p:ph type="title"/>
          </p:nvPr>
        </p:nvSpPr>
        <p:spPr>
          <a:xfrm>
            <a:off x="1066800" y="77204"/>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Mediations (Indicator 16)</a:t>
            </a:r>
            <a:endParaRPr/>
          </a:p>
        </p:txBody>
      </p:sp>
      <p:pic>
        <p:nvPicPr>
          <p:cNvPr id="801" name="Google Shape;801;p85"/>
          <p:cNvPicPr preferRelativeResize="0"/>
          <p:nvPr/>
        </p:nvPicPr>
        <p:blipFill rotWithShape="1">
          <a:blip r:embed="rId3">
            <a:alphaModFix/>
          </a:blip>
          <a:srcRect b="0" l="0" r="0" t="0"/>
          <a:stretch/>
        </p:blipFill>
        <p:spPr>
          <a:xfrm>
            <a:off x="239871" y="1801704"/>
            <a:ext cx="7198500" cy="4762800"/>
          </a:xfrm>
          <a:prstGeom prst="rect">
            <a:avLst/>
          </a:prstGeom>
          <a:noFill/>
          <a:ln>
            <a:noFill/>
          </a:ln>
        </p:spPr>
      </p:pic>
      <p:sp>
        <p:nvSpPr>
          <p:cNvPr id="802" name="Google Shape;802;p85"/>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803" name="Google Shape;803;p85"/>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804" name="Google Shape;804;p85"/>
          <p:cNvSpPr txBox="1"/>
          <p:nvPr/>
        </p:nvSpPr>
        <p:spPr>
          <a:xfrm>
            <a:off x="8182364" y="1858984"/>
            <a:ext cx="3666000" cy="7389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chemeClr val="dk1"/>
                </a:solidFill>
                <a:latin typeface="Calibri"/>
                <a:ea typeface="Calibri"/>
                <a:cs typeface="Calibri"/>
                <a:sym typeface="Calibri"/>
              </a:rPr>
              <a:t>The State is not required to establish baseline or targets if the number of resolution sessions is less than 10. </a:t>
            </a:r>
            <a:endParaRPr b="0" i="0" sz="1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86"/>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Indicator Targets 15, 16</a:t>
            </a:r>
            <a:endParaRPr/>
          </a:p>
        </p:txBody>
      </p:sp>
      <p:sp>
        <p:nvSpPr>
          <p:cNvPr id="811" name="Google Shape;811;p86"/>
          <p:cNvSpPr txBox="1"/>
          <p:nvPr>
            <p:ph idx="12" type="sldNum"/>
          </p:nvPr>
        </p:nvSpPr>
        <p:spPr>
          <a:xfrm>
            <a:off x="9158300" y="62738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812" name="Google Shape;812;p86"/>
          <p:cNvGraphicFramePr/>
          <p:nvPr/>
        </p:nvGraphicFramePr>
        <p:xfrm>
          <a:off x="2520050" y="1752825"/>
          <a:ext cx="3000000" cy="3000000"/>
        </p:xfrm>
        <a:graphic>
          <a:graphicData uri="http://schemas.openxmlformats.org/drawingml/2006/table">
            <a:tbl>
              <a:tblPr>
                <a:noFill/>
                <a:tableStyleId>{D4F474B1-2143-4E6B-A074-B568319EF564}</a:tableStyleId>
              </a:tblPr>
              <a:tblGrid>
                <a:gridCol w="910600"/>
                <a:gridCol w="983000"/>
                <a:gridCol w="983000"/>
                <a:gridCol w="983000"/>
                <a:gridCol w="983000"/>
                <a:gridCol w="983000"/>
                <a:gridCol w="983000"/>
                <a:gridCol w="983000"/>
                <a:gridCol w="983000"/>
              </a:tblGrid>
              <a:tr h="190500">
                <a:tc>
                  <a:txBody>
                    <a:bodyPr/>
                    <a:lstStyle/>
                    <a:p>
                      <a:pPr indent="0" lvl="0" marL="0" rtl="0" algn="ctr">
                        <a:lnSpc>
                          <a:spcPct val="115000"/>
                        </a:lnSpc>
                        <a:spcBef>
                          <a:spcPts val="1200"/>
                        </a:spcBef>
                        <a:spcAft>
                          <a:spcPts val="1200"/>
                        </a:spcAft>
                        <a:buNone/>
                      </a:pPr>
                      <a:r>
                        <a:rPr b="1" lang="en-US" sz="2400"/>
                        <a:t>FFY</a:t>
                      </a:r>
                      <a:endParaRPr b="1" sz="24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2022 (low)</a:t>
                      </a:r>
                      <a:endParaRPr b="1" sz="1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2022 (high)</a:t>
                      </a:r>
                      <a:endParaRPr b="1" sz="1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2023 (low)</a:t>
                      </a:r>
                      <a:endParaRPr b="1" sz="1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2023 (high)</a:t>
                      </a:r>
                      <a:endParaRPr b="1" sz="1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2024 (low)</a:t>
                      </a:r>
                      <a:endParaRPr b="1" sz="2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2024 (high)</a:t>
                      </a:r>
                      <a:endParaRPr b="1" sz="2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2025 (low)</a:t>
                      </a:r>
                      <a:endParaRPr b="1" sz="2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US" sz="1800"/>
                        <a:t>2025 (high)</a:t>
                      </a:r>
                      <a:endParaRPr b="1" sz="28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14325">
                <a:tc>
                  <a:txBody>
                    <a:bodyPr/>
                    <a:lstStyle/>
                    <a:p>
                      <a:pPr indent="0" lvl="0" marL="0" rtl="0" algn="ctr">
                        <a:lnSpc>
                          <a:spcPct val="115000"/>
                        </a:lnSpc>
                        <a:spcBef>
                          <a:spcPts val="1200"/>
                        </a:spcBef>
                        <a:spcAft>
                          <a:spcPts val="1200"/>
                        </a:spcAft>
                        <a:buNone/>
                      </a:pPr>
                      <a:r>
                        <a:rPr lang="en-US" sz="2000"/>
                        <a:t>Target &gt;=</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55.00%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55.00%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55.00%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55.00%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70.00%</a:t>
                      </a:r>
                      <a:endParaRPr sz="20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graphicFrame>
        <p:nvGraphicFramePr>
          <p:cNvPr id="813" name="Google Shape;813;p86"/>
          <p:cNvGraphicFramePr/>
          <p:nvPr/>
        </p:nvGraphicFramePr>
        <p:xfrm>
          <a:off x="2599425" y="4378100"/>
          <a:ext cx="3000000" cy="3000000"/>
        </p:xfrm>
        <a:graphic>
          <a:graphicData uri="http://schemas.openxmlformats.org/drawingml/2006/table">
            <a:tbl>
              <a:tblPr>
                <a:noFill/>
                <a:tableStyleId>{D4F474B1-2143-4E6B-A074-B568319EF564}</a:tableStyleId>
              </a:tblPr>
              <a:tblGrid>
                <a:gridCol w="1371550"/>
                <a:gridCol w="1480600"/>
                <a:gridCol w="1480600"/>
                <a:gridCol w="1480600"/>
                <a:gridCol w="1480600"/>
                <a:gridCol w="1480600"/>
              </a:tblGrid>
              <a:tr h="1110800">
                <a:tc>
                  <a:txBody>
                    <a:bodyPr/>
                    <a:lstStyle/>
                    <a:p>
                      <a:pPr indent="0" lvl="0" marL="0" rtl="0" algn="ctr">
                        <a:lnSpc>
                          <a:spcPct val="115000"/>
                        </a:lnSpc>
                        <a:spcBef>
                          <a:spcPts val="1200"/>
                        </a:spcBef>
                        <a:spcAft>
                          <a:spcPts val="1200"/>
                        </a:spcAft>
                        <a:buNone/>
                      </a:pPr>
                      <a:r>
                        <a:rPr b="1" lang="en-US" sz="1700"/>
                        <a:t>FFY</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700"/>
                        <a:t>Current Relationship</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700"/>
                        <a:t>2022</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700"/>
                        <a:t>2023</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700"/>
                        <a:t>2024</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US" sz="1700"/>
                        <a:t>2025</a:t>
                      </a:r>
                      <a:endParaRPr b="1" sz="17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r h="314325">
                <a:tc>
                  <a:txBody>
                    <a:bodyPr/>
                    <a:lstStyle/>
                    <a:p>
                      <a:pPr indent="0" lvl="0" marL="0" rtl="0" algn="ctr">
                        <a:lnSpc>
                          <a:spcPct val="115000"/>
                        </a:lnSpc>
                        <a:spcBef>
                          <a:spcPts val="1200"/>
                        </a:spcBef>
                        <a:spcAft>
                          <a:spcPts val="1200"/>
                        </a:spcAft>
                        <a:buNone/>
                      </a:pPr>
                      <a:r>
                        <a:rPr lang="en-US" sz="1900"/>
                        <a:t>Target</a:t>
                      </a:r>
                      <a:endParaRPr sz="19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sz="1300"/>
                        <a:t>Data must be greater than or equal to the target</a:t>
                      </a:r>
                      <a:endParaRPr sz="1300"/>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17.00%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17.60%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18.60%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US"/>
                        <a:t>20.10%</a:t>
                      </a:r>
                      <a:endParaRPr/>
                    </a:p>
                  </a:txBody>
                  <a:tcPr marT="91425" marB="91425" marR="68575" marL="68575">
                    <a:lnL cap="flat" cmpd="sng" w="9150">
                      <a:solidFill>
                        <a:srgbClr val="000000"/>
                      </a:solidFill>
                      <a:prstDash val="solid"/>
                      <a:round/>
                      <a:headEnd len="sm" w="sm" type="none"/>
                      <a:tailEnd len="sm" w="sm" type="none"/>
                    </a:lnL>
                    <a:lnR cap="flat" cmpd="sng" w="9150">
                      <a:solidFill>
                        <a:srgbClr val="000000"/>
                      </a:solidFill>
                      <a:prstDash val="solid"/>
                      <a:round/>
                      <a:headEnd len="sm" w="sm" type="none"/>
                      <a:tailEnd len="sm" w="sm" type="none"/>
                    </a:lnR>
                    <a:lnT cap="flat" cmpd="sng" w="9150">
                      <a:solidFill>
                        <a:srgbClr val="000000"/>
                      </a:solidFill>
                      <a:prstDash val="solid"/>
                      <a:round/>
                      <a:headEnd len="sm" w="sm" type="none"/>
                      <a:tailEnd len="sm" w="sm" type="none"/>
                    </a:lnT>
                    <a:lnB cap="flat" cmpd="sng" w="9150">
                      <a:solidFill>
                        <a:srgbClr val="000000"/>
                      </a:solidFill>
                      <a:prstDash val="solid"/>
                      <a:round/>
                      <a:headEnd len="sm" w="sm" type="none"/>
                      <a:tailEnd len="sm" w="sm" type="none"/>
                    </a:lnB>
                  </a:tcPr>
                </a:tc>
              </a:tr>
            </a:tbl>
          </a:graphicData>
        </a:graphic>
      </p:graphicFrame>
      <p:sp>
        <p:nvSpPr>
          <p:cNvPr id="814" name="Google Shape;814;p86"/>
          <p:cNvSpPr txBox="1"/>
          <p:nvPr/>
        </p:nvSpPr>
        <p:spPr>
          <a:xfrm>
            <a:off x="492575" y="2403950"/>
            <a:ext cx="1927800" cy="13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A3D4B"/>
                </a:solidFill>
                <a:latin typeface="Calibri"/>
                <a:ea typeface="Calibri"/>
                <a:cs typeface="Calibri"/>
                <a:sym typeface="Calibri"/>
              </a:rPr>
              <a:t>Indicator 15</a:t>
            </a:r>
            <a:endParaRPr b="1" sz="2400">
              <a:solidFill>
                <a:srgbClr val="3A3D4B"/>
              </a:solidFill>
              <a:latin typeface="Calibri"/>
              <a:ea typeface="Calibri"/>
              <a:cs typeface="Calibri"/>
              <a:sym typeface="Calibri"/>
            </a:endParaRPr>
          </a:p>
        </p:txBody>
      </p:sp>
      <p:sp>
        <p:nvSpPr>
          <p:cNvPr id="815" name="Google Shape;815;p86"/>
          <p:cNvSpPr txBox="1"/>
          <p:nvPr/>
        </p:nvSpPr>
        <p:spPr>
          <a:xfrm>
            <a:off x="492575" y="5085000"/>
            <a:ext cx="1927800" cy="13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3A3D4B"/>
                </a:solidFill>
                <a:latin typeface="Calibri"/>
                <a:ea typeface="Calibri"/>
                <a:cs typeface="Calibri"/>
                <a:sym typeface="Calibri"/>
              </a:rPr>
              <a:t>Indicator 16</a:t>
            </a:r>
            <a:endParaRPr b="1" sz="2400">
              <a:solidFill>
                <a:srgbClr val="3A3D4B"/>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87"/>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n-US"/>
              <a:t>Reflection</a:t>
            </a:r>
            <a:endParaRPr/>
          </a:p>
        </p:txBody>
      </p:sp>
      <p:sp>
        <p:nvSpPr>
          <p:cNvPr id="821" name="Google Shape;821;p87"/>
          <p:cNvSpPr txBox="1"/>
          <p:nvPr>
            <p:ph idx="1" type="body"/>
          </p:nvPr>
        </p:nvSpPr>
        <p:spPr>
          <a:xfrm>
            <a:off x="164500" y="2317750"/>
            <a:ext cx="6521700" cy="477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800"/>
              </a:spcBef>
              <a:spcAft>
                <a:spcPts val="0"/>
              </a:spcAft>
              <a:buNone/>
            </a:pPr>
            <a:r>
              <a:rPr lang="en-US" sz="3200"/>
              <a:t>Please ask any Questions at this time. </a:t>
            </a:r>
            <a:endParaRPr sz="3200"/>
          </a:p>
          <a:p>
            <a:pPr indent="0" lvl="0" marL="0" rtl="0" algn="l">
              <a:lnSpc>
                <a:spcPct val="90000"/>
              </a:lnSpc>
              <a:spcBef>
                <a:spcPts val="1800"/>
              </a:spcBef>
              <a:spcAft>
                <a:spcPts val="0"/>
              </a:spcAft>
              <a:buNone/>
            </a:pPr>
            <a:r>
              <a:rPr lang="en-US" sz="3200"/>
              <a:t>Please use the Chat or Sticky Notes for submissions.</a:t>
            </a:r>
            <a:endParaRPr sz="3200"/>
          </a:p>
          <a:p>
            <a:pPr indent="0" lvl="0" marL="0" rtl="0" algn="l">
              <a:lnSpc>
                <a:spcPct val="90000"/>
              </a:lnSpc>
              <a:spcBef>
                <a:spcPts val="1800"/>
              </a:spcBef>
              <a:spcAft>
                <a:spcPts val="0"/>
              </a:spcAft>
              <a:buNone/>
            </a:pPr>
            <a:r>
              <a:rPr lang="en-US" sz="3200"/>
              <a:t>Please take the time to mark notes on the feedback form as well.</a:t>
            </a:r>
            <a:endParaRPr sz="3200"/>
          </a:p>
          <a:p>
            <a:pPr indent="0" lvl="0" marL="0" rtl="0" algn="l">
              <a:lnSpc>
                <a:spcPct val="90000"/>
              </a:lnSpc>
              <a:spcBef>
                <a:spcPts val="1800"/>
              </a:spcBef>
              <a:spcAft>
                <a:spcPts val="0"/>
              </a:spcAft>
              <a:buNone/>
            </a:pPr>
            <a:r>
              <a:t/>
            </a:r>
            <a:endParaRPr/>
          </a:p>
        </p:txBody>
      </p:sp>
      <p:sp>
        <p:nvSpPr>
          <p:cNvPr id="822" name="Google Shape;822;p87"/>
          <p:cNvSpPr txBox="1"/>
          <p:nvPr>
            <p:ph idx="12" type="sldNum"/>
          </p:nvPr>
        </p:nvSpPr>
        <p:spPr>
          <a:xfrm>
            <a:off x="9525000" y="6374999"/>
            <a:ext cx="1371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descr="The Importance of Timely Feedback and How to Provide it Effectively" id="823" name="Google Shape;823;p87"/>
          <p:cNvPicPr preferRelativeResize="0"/>
          <p:nvPr/>
        </p:nvPicPr>
        <p:blipFill rotWithShape="1">
          <a:blip r:embed="rId3">
            <a:alphaModFix/>
          </a:blip>
          <a:srcRect b="0" l="0" r="0" t="0"/>
          <a:stretch/>
        </p:blipFill>
        <p:spPr>
          <a:xfrm>
            <a:off x="6746600" y="2152140"/>
            <a:ext cx="4841400" cy="3230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88"/>
          <p:cNvSpPr txBox="1"/>
          <p:nvPr>
            <p:ph type="title"/>
          </p:nvPr>
        </p:nvSpPr>
        <p:spPr>
          <a:xfrm>
            <a:off x="1143000" y="0"/>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Final Reflections</a:t>
            </a:r>
            <a:endParaRPr/>
          </a:p>
        </p:txBody>
      </p:sp>
      <p:sp>
        <p:nvSpPr>
          <p:cNvPr id="829" name="Google Shape;829;p88"/>
          <p:cNvSpPr txBox="1"/>
          <p:nvPr>
            <p:ph idx="1" type="body"/>
          </p:nvPr>
        </p:nvSpPr>
        <p:spPr>
          <a:xfrm>
            <a:off x="971050" y="1828800"/>
            <a:ext cx="10382700" cy="434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800"/>
              </a:spcBef>
              <a:spcAft>
                <a:spcPts val="0"/>
              </a:spcAft>
              <a:buNone/>
            </a:pPr>
            <a:r>
              <a:rPr lang="en-US"/>
              <a:t>Please </a:t>
            </a:r>
            <a:r>
              <a:rPr lang="en-US"/>
              <a:t>take 10-15 Minutes to fill out any additional sections of the feedback form.</a:t>
            </a:r>
            <a:endParaRPr/>
          </a:p>
          <a:p>
            <a:pPr indent="0" lvl="0" marL="0" rtl="0" algn="l">
              <a:lnSpc>
                <a:spcPct val="90000"/>
              </a:lnSpc>
              <a:spcBef>
                <a:spcPts val="1800"/>
              </a:spcBef>
              <a:spcAft>
                <a:spcPts val="0"/>
              </a:spcAft>
              <a:buNone/>
            </a:pPr>
            <a:r>
              <a:rPr lang="en-US"/>
              <a:t>Please Sign and Date your Forms.</a:t>
            </a:r>
            <a:endParaRPr/>
          </a:p>
          <a:p>
            <a:pPr indent="0" lvl="0" marL="0" rtl="0" algn="l">
              <a:lnSpc>
                <a:spcPct val="90000"/>
              </a:lnSpc>
              <a:spcBef>
                <a:spcPts val="1800"/>
              </a:spcBef>
              <a:spcAft>
                <a:spcPts val="0"/>
              </a:spcAft>
              <a:buNone/>
            </a:pPr>
            <a:r>
              <a:rPr lang="en-US"/>
              <a:t>If you want to submit virtually, you can do so here: </a:t>
            </a:r>
            <a:r>
              <a:rPr lang="en-US" u="sng">
                <a:solidFill>
                  <a:schemeClr val="hlink"/>
                </a:solidFill>
                <a:hlinkClick r:id="rId3"/>
              </a:rPr>
              <a:t>https://forms.gle/zQRDcrXGDQ2mrhfu8</a:t>
            </a:r>
            <a:endParaRPr/>
          </a:p>
          <a:p>
            <a:pPr indent="0" lvl="0" marL="0" rtl="0" algn="l">
              <a:lnSpc>
                <a:spcPct val="90000"/>
              </a:lnSpc>
              <a:spcBef>
                <a:spcPts val="1800"/>
              </a:spcBef>
              <a:spcAft>
                <a:spcPts val="0"/>
              </a:spcAft>
              <a:buNone/>
            </a:pPr>
            <a:r>
              <a:t/>
            </a:r>
            <a:endParaRPr/>
          </a:p>
          <a:p>
            <a:pPr indent="-228600" lvl="1" marL="914400" rtl="0" algn="l">
              <a:lnSpc>
                <a:spcPct val="90000"/>
              </a:lnSpc>
              <a:spcBef>
                <a:spcPts val="1000"/>
              </a:spcBef>
              <a:spcAft>
                <a:spcPts val="0"/>
              </a:spcAft>
              <a:buSzPts val="2880"/>
              <a:buNone/>
            </a:pPr>
            <a:r>
              <a:rPr lang="en-US"/>
              <a:t>Thank You for Joining us Today!</a:t>
            </a:r>
            <a:endParaRPr/>
          </a:p>
          <a:p>
            <a:pPr indent="-228600" lvl="1" marL="914400" rtl="0" algn="l">
              <a:lnSpc>
                <a:spcPct val="90000"/>
              </a:lnSpc>
              <a:spcBef>
                <a:spcPts val="1000"/>
              </a:spcBef>
              <a:spcAft>
                <a:spcPts val="0"/>
              </a:spcAft>
              <a:buSzPts val="2880"/>
              <a:buNone/>
            </a:pPr>
            <a:r>
              <a:t/>
            </a:r>
            <a:endParaRPr/>
          </a:p>
          <a:p>
            <a:pPr indent="-228600" lvl="1" marL="914400" rtl="0" algn="l">
              <a:lnSpc>
                <a:spcPct val="90000"/>
              </a:lnSpc>
              <a:spcBef>
                <a:spcPts val="1000"/>
              </a:spcBef>
              <a:spcAft>
                <a:spcPts val="0"/>
              </a:spcAft>
              <a:buSzPts val="2880"/>
              <a:buNone/>
            </a:pPr>
            <a:r>
              <a:t/>
            </a:r>
            <a:endParaRPr/>
          </a:p>
          <a:p>
            <a:pPr indent="-228600" lvl="1" marL="914400" rtl="0" algn="l">
              <a:lnSpc>
                <a:spcPct val="90000"/>
              </a:lnSpc>
              <a:spcBef>
                <a:spcPts val="1000"/>
              </a:spcBef>
              <a:spcAft>
                <a:spcPts val="0"/>
              </a:spcAft>
              <a:buSzPts val="2880"/>
              <a:buNone/>
            </a:pPr>
            <a:r>
              <a:t/>
            </a:r>
            <a:endParaRPr/>
          </a:p>
          <a:p>
            <a:pPr indent="-228600" lvl="1" marL="914400" rtl="0" algn="l">
              <a:lnSpc>
                <a:spcPct val="90000"/>
              </a:lnSpc>
              <a:spcBef>
                <a:spcPts val="1000"/>
              </a:spcBef>
              <a:spcAft>
                <a:spcPts val="0"/>
              </a:spcAft>
              <a:buSzPts val="2880"/>
              <a:buNone/>
            </a:pPr>
            <a:r>
              <a:t/>
            </a:r>
            <a:endParaRPr/>
          </a:p>
        </p:txBody>
      </p:sp>
      <p:sp>
        <p:nvSpPr>
          <p:cNvPr id="830" name="Google Shape;830;p8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831" name="Google Shape;831;p8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89"/>
          <p:cNvSpPr txBox="1"/>
          <p:nvPr>
            <p:ph type="title"/>
          </p:nvPr>
        </p:nvSpPr>
        <p:spPr>
          <a:xfrm>
            <a:off x="1295400" y="255134"/>
            <a:ext cx="9601200" cy="10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Next Meeting</a:t>
            </a:r>
            <a:endParaRPr/>
          </a:p>
        </p:txBody>
      </p:sp>
      <p:sp>
        <p:nvSpPr>
          <p:cNvPr id="838" name="Google Shape;838;p89"/>
          <p:cNvSpPr txBox="1"/>
          <p:nvPr>
            <p:ph idx="12" type="sldNum"/>
          </p:nvPr>
        </p:nvSpPr>
        <p:spPr>
          <a:xfrm>
            <a:off x="9525000" y="6374999"/>
            <a:ext cx="13716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39" name="Google Shape;839;p89"/>
          <p:cNvPicPr preferRelativeResize="0"/>
          <p:nvPr/>
        </p:nvPicPr>
        <p:blipFill>
          <a:blip r:embed="rId3">
            <a:alphaModFix/>
          </a:blip>
          <a:stretch>
            <a:fillRect/>
          </a:stretch>
        </p:blipFill>
        <p:spPr>
          <a:xfrm>
            <a:off x="1160950" y="1521975"/>
            <a:ext cx="9115076" cy="5127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943233" y="57708"/>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Data reported in the SPP/APR</a:t>
            </a:r>
            <a:endParaRPr/>
          </a:p>
        </p:txBody>
      </p:sp>
      <p:sp>
        <p:nvSpPr>
          <p:cNvPr id="157" name="Google Shape;157;p18"/>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58" name="Google Shape;158;p18"/>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grpSp>
        <p:nvGrpSpPr>
          <p:cNvPr id="159" name="Google Shape;159;p18"/>
          <p:cNvGrpSpPr/>
          <p:nvPr/>
        </p:nvGrpSpPr>
        <p:grpSpPr>
          <a:xfrm>
            <a:off x="1894176" y="2591034"/>
            <a:ext cx="8854364" cy="1421885"/>
            <a:chOff x="5117" y="1413875"/>
            <a:chExt cx="8854364" cy="1421885"/>
          </a:xfrm>
        </p:grpSpPr>
        <p:sp>
          <p:nvSpPr>
            <p:cNvPr id="160" name="Google Shape;160;p18"/>
            <p:cNvSpPr/>
            <p:nvPr/>
          </p:nvSpPr>
          <p:spPr>
            <a:xfrm>
              <a:off x="5117" y="1413875"/>
              <a:ext cx="1421885" cy="1421885"/>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8"/>
            <p:cNvSpPr txBox="1"/>
            <p:nvPr/>
          </p:nvSpPr>
          <p:spPr>
            <a:xfrm>
              <a:off x="213347" y="1622105"/>
              <a:ext cx="1005425" cy="100542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School District Data</a:t>
              </a:r>
              <a:endParaRPr b="0" i="0" sz="1400" u="none" cap="none" strike="noStrike">
                <a:solidFill>
                  <a:srgbClr val="000000"/>
                </a:solidFill>
                <a:latin typeface="Arial"/>
                <a:ea typeface="Arial"/>
                <a:cs typeface="Arial"/>
                <a:sym typeface="Arial"/>
              </a:endParaRPr>
            </a:p>
          </p:txBody>
        </p:sp>
        <p:sp>
          <p:nvSpPr>
            <p:cNvPr id="162" name="Google Shape;162;p18"/>
            <p:cNvSpPr/>
            <p:nvPr/>
          </p:nvSpPr>
          <p:spPr>
            <a:xfrm>
              <a:off x="1542460" y="1712471"/>
              <a:ext cx="824693" cy="824693"/>
            </a:xfrm>
            <a:prstGeom prst="mathPlus">
              <a:avLst>
                <a:gd fmla="val 23520" name="adj1"/>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8"/>
            <p:cNvSpPr txBox="1"/>
            <p:nvPr/>
          </p:nvSpPr>
          <p:spPr>
            <a:xfrm>
              <a:off x="1651773" y="2027834"/>
              <a:ext cx="606067" cy="1939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4" name="Google Shape;164;p18"/>
            <p:cNvSpPr/>
            <p:nvPr/>
          </p:nvSpPr>
          <p:spPr>
            <a:xfrm>
              <a:off x="2482610" y="1413875"/>
              <a:ext cx="1421885" cy="1421885"/>
            </a:xfrm>
            <a:prstGeom prst="ellipse">
              <a:avLst/>
            </a:prstGeom>
            <a:solidFill>
              <a:srgbClr val="77B77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8"/>
            <p:cNvSpPr txBox="1"/>
            <p:nvPr/>
          </p:nvSpPr>
          <p:spPr>
            <a:xfrm>
              <a:off x="2690840" y="1622105"/>
              <a:ext cx="1005425" cy="100542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State Charter School Data</a:t>
              </a:r>
              <a:endParaRPr b="0" i="0" sz="1400" u="none" cap="none" strike="noStrike">
                <a:solidFill>
                  <a:srgbClr val="000000"/>
                </a:solidFill>
                <a:latin typeface="Arial"/>
                <a:ea typeface="Arial"/>
                <a:cs typeface="Arial"/>
                <a:sym typeface="Arial"/>
              </a:endParaRPr>
            </a:p>
          </p:txBody>
        </p:sp>
        <p:sp>
          <p:nvSpPr>
            <p:cNvPr id="166" name="Google Shape;166;p18"/>
            <p:cNvSpPr/>
            <p:nvPr/>
          </p:nvSpPr>
          <p:spPr>
            <a:xfrm>
              <a:off x="4019953" y="1712471"/>
              <a:ext cx="824693" cy="824693"/>
            </a:xfrm>
            <a:prstGeom prst="mathPlus">
              <a:avLst>
                <a:gd fmla="val 23520" name="adj1"/>
              </a:avLst>
            </a:prstGeom>
            <a:solidFill>
              <a:srgbClr val="6CC7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8"/>
            <p:cNvSpPr txBox="1"/>
            <p:nvPr/>
          </p:nvSpPr>
          <p:spPr>
            <a:xfrm>
              <a:off x="4129266" y="2027834"/>
              <a:ext cx="606067" cy="1939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8" name="Google Shape;168;p18"/>
            <p:cNvSpPr/>
            <p:nvPr/>
          </p:nvSpPr>
          <p:spPr>
            <a:xfrm>
              <a:off x="4960103" y="1413875"/>
              <a:ext cx="1421885" cy="1421885"/>
            </a:xfrm>
            <a:prstGeom prst="ellipse">
              <a:avLst/>
            </a:prstGeom>
            <a:solidFill>
              <a:srgbClr val="62D5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8"/>
            <p:cNvSpPr txBox="1"/>
            <p:nvPr/>
          </p:nvSpPr>
          <p:spPr>
            <a:xfrm>
              <a:off x="5168333" y="1622105"/>
              <a:ext cx="1005425" cy="100542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State Supported School Data</a:t>
              </a:r>
              <a:endParaRPr b="0" i="0" sz="1400" u="none" cap="none" strike="noStrike">
                <a:solidFill>
                  <a:srgbClr val="000000"/>
                </a:solidFill>
                <a:latin typeface="Arial"/>
                <a:ea typeface="Arial"/>
                <a:cs typeface="Arial"/>
                <a:sym typeface="Arial"/>
              </a:endParaRPr>
            </a:p>
          </p:txBody>
        </p:sp>
        <p:sp>
          <p:nvSpPr>
            <p:cNvPr id="170" name="Google Shape;170;p18"/>
            <p:cNvSpPr/>
            <p:nvPr/>
          </p:nvSpPr>
          <p:spPr>
            <a:xfrm>
              <a:off x="6497446" y="1712471"/>
              <a:ext cx="824693" cy="824693"/>
            </a:xfrm>
            <a:prstGeom prst="mathEqual">
              <a:avLst>
                <a:gd fmla="val 23520" name="adj1"/>
                <a:gd fmla="val 11760" name="adj2"/>
              </a:avLst>
            </a:prstGeom>
            <a:solidFill>
              <a:srgbClr val="4FA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8"/>
            <p:cNvSpPr txBox="1"/>
            <p:nvPr/>
          </p:nvSpPr>
          <p:spPr>
            <a:xfrm>
              <a:off x="6606759" y="1882358"/>
              <a:ext cx="606067" cy="48491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2" name="Google Shape;172;p18"/>
            <p:cNvSpPr/>
            <p:nvPr/>
          </p:nvSpPr>
          <p:spPr>
            <a:xfrm>
              <a:off x="7437596" y="1413875"/>
              <a:ext cx="1421885" cy="1421885"/>
            </a:xfrm>
            <a:prstGeom prst="ellipse">
              <a:avLst/>
            </a:prstGeom>
            <a:solidFill>
              <a:srgbClr val="4FA0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8"/>
            <p:cNvSpPr txBox="1"/>
            <p:nvPr/>
          </p:nvSpPr>
          <p:spPr>
            <a:xfrm>
              <a:off x="7645826" y="1622105"/>
              <a:ext cx="1005425" cy="100542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Data Reported in SPP/APR</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934995" y="-107049"/>
            <a:ext cx="10058400" cy="137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000"/>
              <a:buNone/>
            </a:pPr>
            <a:r>
              <a:rPr lang="en-US"/>
              <a:t>Term Review</a:t>
            </a:r>
            <a:endParaRPr/>
          </a:p>
        </p:txBody>
      </p:sp>
      <p:sp>
        <p:nvSpPr>
          <p:cNvPr id="179" name="Google Shape;179;p19"/>
          <p:cNvSpPr txBox="1"/>
          <p:nvPr>
            <p:ph idx="1" type="body"/>
          </p:nvPr>
        </p:nvSpPr>
        <p:spPr>
          <a:xfrm>
            <a:off x="1295400" y="1857375"/>
            <a:ext cx="9601200" cy="4343400"/>
          </a:xfrm>
          <a:prstGeom prst="rect">
            <a:avLst/>
          </a:prstGeom>
          <a:noFill/>
          <a:ln>
            <a:noFill/>
          </a:ln>
        </p:spPr>
        <p:txBody>
          <a:bodyPr anchorCtr="0" anchor="t" bIns="45700" lIns="91425" spcFirstLastPara="1" rIns="91425" wrap="square" tIns="45700">
            <a:normAutofit fontScale="62500" lnSpcReduction="20000"/>
          </a:bodyPr>
          <a:lstStyle/>
          <a:p>
            <a:pPr indent="-342900" lvl="0" marL="457200" rtl="0" algn="l">
              <a:lnSpc>
                <a:spcPct val="90000"/>
              </a:lnSpc>
              <a:spcBef>
                <a:spcPts val="1800"/>
              </a:spcBef>
              <a:spcAft>
                <a:spcPts val="0"/>
              </a:spcAft>
              <a:buClr>
                <a:srgbClr val="3A3D4B"/>
              </a:buClr>
              <a:buSzPct val="119999"/>
              <a:buChar char="•"/>
            </a:pPr>
            <a:r>
              <a:rPr b="1" lang="en-US" u="sng"/>
              <a:t>OSEP:</a:t>
            </a:r>
            <a:r>
              <a:rPr b="1" lang="en-US"/>
              <a:t>  </a:t>
            </a:r>
            <a:r>
              <a:rPr lang="en-US"/>
              <a:t>Office of Special Education Programs.  Oversees the implementation of the Individuals with Disabilities Education Act, Part B</a:t>
            </a:r>
            <a:endParaRPr/>
          </a:p>
          <a:p>
            <a:pPr indent="-342900" lvl="0" marL="457200" rtl="0" algn="l">
              <a:lnSpc>
                <a:spcPct val="90000"/>
              </a:lnSpc>
              <a:spcBef>
                <a:spcPts val="1800"/>
              </a:spcBef>
              <a:spcAft>
                <a:spcPts val="0"/>
              </a:spcAft>
              <a:buClr>
                <a:srgbClr val="3A3D4B"/>
              </a:buClr>
              <a:buSzPct val="119999"/>
              <a:buChar char="•"/>
            </a:pPr>
            <a:r>
              <a:rPr b="1" lang="en-US" u="sng"/>
              <a:t>IDEA Part B</a:t>
            </a:r>
            <a:r>
              <a:rPr b="1" lang="en-US"/>
              <a:t>:  </a:t>
            </a:r>
            <a:r>
              <a:rPr lang="en-US"/>
              <a:t>Individuals with Disabilities Education Act, Part B which outlines the requirements for serving students with disabilities for ages 3-21</a:t>
            </a:r>
            <a:endParaRPr/>
          </a:p>
          <a:p>
            <a:pPr indent="-342900" lvl="0" marL="457200" rtl="0" algn="l">
              <a:lnSpc>
                <a:spcPct val="90000"/>
              </a:lnSpc>
              <a:spcBef>
                <a:spcPts val="1800"/>
              </a:spcBef>
              <a:spcAft>
                <a:spcPts val="0"/>
              </a:spcAft>
              <a:buClr>
                <a:srgbClr val="3A3D4B"/>
              </a:buClr>
              <a:buSzPct val="119999"/>
              <a:buChar char="•"/>
            </a:pPr>
            <a:r>
              <a:rPr b="1" lang="en-US" u="sng"/>
              <a:t>SPP/APR:</a:t>
            </a:r>
            <a:r>
              <a:rPr b="1" lang="en-US"/>
              <a:t>  </a:t>
            </a:r>
            <a:r>
              <a:rPr lang="en-US"/>
              <a:t>State Performance Plan where the state establishes baselines and targets.  Annual Performance Report where the state reports progress on baselines and targets.</a:t>
            </a:r>
            <a:endParaRPr b="1" u="sng"/>
          </a:p>
          <a:p>
            <a:pPr indent="-342900" lvl="0" marL="457200" rtl="0" algn="l">
              <a:lnSpc>
                <a:spcPct val="90000"/>
              </a:lnSpc>
              <a:spcBef>
                <a:spcPts val="1800"/>
              </a:spcBef>
              <a:spcAft>
                <a:spcPts val="0"/>
              </a:spcAft>
              <a:buClr>
                <a:srgbClr val="3A3D4B"/>
              </a:buClr>
              <a:buSzPct val="119999"/>
              <a:buChar char="•"/>
            </a:pPr>
            <a:r>
              <a:rPr b="1" lang="en-US" u="sng"/>
              <a:t>Indicator:</a:t>
            </a:r>
            <a:r>
              <a:rPr b="1" lang="en-US"/>
              <a:t>  </a:t>
            </a:r>
            <a:r>
              <a:rPr lang="en-US"/>
              <a:t>Each requirement reported in the SPP/APR is called and indicator.  Each indicator is assigned a number, 1 through 16.</a:t>
            </a:r>
            <a:endParaRPr/>
          </a:p>
          <a:p>
            <a:pPr indent="-342900" lvl="0" marL="457200" rtl="0" algn="l">
              <a:lnSpc>
                <a:spcPct val="90000"/>
              </a:lnSpc>
              <a:spcBef>
                <a:spcPts val="1800"/>
              </a:spcBef>
              <a:spcAft>
                <a:spcPts val="0"/>
              </a:spcAft>
              <a:buClr>
                <a:srgbClr val="3A3D4B"/>
              </a:buClr>
              <a:buSzPct val="119999"/>
              <a:buChar char="•"/>
            </a:pPr>
            <a:r>
              <a:rPr b="1" lang="en-US" u="sng"/>
              <a:t>Baseline:</a:t>
            </a:r>
            <a:r>
              <a:rPr b="1" lang="en-US"/>
              <a:t>  </a:t>
            </a:r>
            <a:r>
              <a:rPr lang="en-US"/>
              <a:t>Data starting point</a:t>
            </a:r>
            <a:endParaRPr/>
          </a:p>
          <a:p>
            <a:pPr indent="-342900" lvl="0" marL="457200" rtl="0" algn="l">
              <a:lnSpc>
                <a:spcPct val="90000"/>
              </a:lnSpc>
              <a:spcBef>
                <a:spcPts val="1800"/>
              </a:spcBef>
              <a:spcAft>
                <a:spcPts val="0"/>
              </a:spcAft>
              <a:buClr>
                <a:srgbClr val="3A3D4B"/>
              </a:buClr>
              <a:buSzPct val="119999"/>
              <a:buChar char="•"/>
            </a:pPr>
            <a:r>
              <a:rPr b="1" lang="en-US" u="sng"/>
              <a:t>Target:</a:t>
            </a:r>
            <a:r>
              <a:rPr b="1" lang="en-US"/>
              <a:t>  </a:t>
            </a:r>
            <a:r>
              <a:rPr lang="en-US"/>
              <a:t>Rate the State has set to meet for each target indicator </a:t>
            </a:r>
            <a:endParaRPr/>
          </a:p>
          <a:p>
            <a:pPr indent="-342900" lvl="0" marL="457200" rtl="0" algn="l">
              <a:lnSpc>
                <a:spcPct val="90000"/>
              </a:lnSpc>
              <a:spcBef>
                <a:spcPts val="1800"/>
              </a:spcBef>
              <a:spcAft>
                <a:spcPts val="0"/>
              </a:spcAft>
              <a:buClr>
                <a:srgbClr val="3A3D4B"/>
              </a:buClr>
              <a:buSzPct val="119999"/>
              <a:buChar char="•"/>
            </a:pPr>
            <a:r>
              <a:rPr b="1" lang="en-US" u="sng"/>
              <a:t>Met Target</a:t>
            </a:r>
            <a:r>
              <a:rPr b="1" lang="en-US"/>
              <a:t>:  </a:t>
            </a:r>
            <a:r>
              <a:rPr lang="en-US"/>
              <a:t>The target the State has established was met or exceeded.</a:t>
            </a:r>
            <a:endParaRPr/>
          </a:p>
          <a:p>
            <a:pPr indent="-342900" lvl="0" marL="457200" rtl="0" algn="l">
              <a:lnSpc>
                <a:spcPct val="90000"/>
              </a:lnSpc>
              <a:spcBef>
                <a:spcPts val="1800"/>
              </a:spcBef>
              <a:spcAft>
                <a:spcPts val="0"/>
              </a:spcAft>
              <a:buClr>
                <a:srgbClr val="3A3D4B"/>
              </a:buClr>
              <a:buSzPct val="119999"/>
              <a:buChar char="•"/>
            </a:pPr>
            <a:r>
              <a:rPr b="1" lang="en-US" u="sng"/>
              <a:t>Did Not Meet Target</a:t>
            </a:r>
            <a:r>
              <a:rPr b="1" lang="en-US"/>
              <a:t>:  </a:t>
            </a:r>
            <a:r>
              <a:rPr lang="en-US"/>
              <a:t>The target the state has established was not met.</a:t>
            </a:r>
            <a:endParaRPr/>
          </a:p>
          <a:p>
            <a:pPr indent="-342900" lvl="0" marL="457200" rtl="0" algn="l">
              <a:lnSpc>
                <a:spcPct val="90000"/>
              </a:lnSpc>
              <a:spcBef>
                <a:spcPts val="1800"/>
              </a:spcBef>
              <a:spcAft>
                <a:spcPts val="0"/>
              </a:spcAft>
              <a:buClr>
                <a:srgbClr val="3A3D4B"/>
              </a:buClr>
              <a:buSzPct val="119999"/>
              <a:buChar char="•"/>
            </a:pPr>
            <a:r>
              <a:rPr b="1" lang="en-US" u="sng"/>
              <a:t>Lag Year</a:t>
            </a:r>
            <a:r>
              <a:rPr lang="en-US"/>
              <a:t>:  Data from year prior than reporting.</a:t>
            </a:r>
            <a:endParaRPr/>
          </a:p>
          <a:p>
            <a:pPr indent="-228600" lvl="0" marL="457200" rtl="0" algn="l">
              <a:lnSpc>
                <a:spcPct val="90000"/>
              </a:lnSpc>
              <a:spcBef>
                <a:spcPts val="1800"/>
              </a:spcBef>
              <a:spcAft>
                <a:spcPts val="0"/>
              </a:spcAft>
              <a:buClr>
                <a:srgbClr val="3A3D4B"/>
              </a:buClr>
              <a:buSzPct val="119999"/>
              <a:buNone/>
            </a:pPr>
            <a:r>
              <a:t/>
            </a:r>
            <a:endParaRPr/>
          </a:p>
        </p:txBody>
      </p:sp>
      <p:sp>
        <p:nvSpPr>
          <p:cNvPr id="180" name="Google Shape;180;p19"/>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181" name="Google Shape;181;p19"/>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