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7" r:id="rId5"/>
    <p:sldId id="355" r:id="rId6"/>
    <p:sldId id="342" r:id="rId7"/>
    <p:sldId id="353" r:id="rId8"/>
    <p:sldId id="352" r:id="rId9"/>
    <p:sldId id="343" r:id="rId10"/>
    <p:sldId id="351" r:id="rId11"/>
    <p:sldId id="344" r:id="rId12"/>
    <p:sldId id="354" r:id="rId13"/>
    <p:sldId id="345" r:id="rId14"/>
    <p:sldId id="35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078461-6644-4BDF-D5BE-AB8825A4F038}" name="Dominguez, Lorenzo, PED" initials="LD" userId="S::Lorenzo.Dominguez@ped.nm.gov::3ac1beed-3841-41e7-8ac0-b6bbc77af60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8A81"/>
    <a:srgbClr val="3A3D4B"/>
    <a:srgbClr val="FF9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3" autoAdjust="0"/>
    <p:restoredTop sz="93529" autoAdjust="0"/>
  </p:normalViewPr>
  <p:slideViewPr>
    <p:cSldViewPr snapToGrid="0">
      <p:cViewPr varScale="1">
        <p:scale>
          <a:sx n="128" d="100"/>
          <a:sy n="128" d="100"/>
        </p:scale>
        <p:origin x="192" y="17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6518BB-5E6F-4121-A003-0F02AA65B59B}"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B0969D2-06E6-421F-A5A7-6EB8EF2C04E3}">
      <dgm:prSet/>
      <dgm:spPr/>
      <dgm:t>
        <a:bodyPr/>
        <a:lstStyle/>
        <a:p>
          <a:r>
            <a:rPr lang="en-US" b="1" dirty="0">
              <a:latin typeface="Calibri" panose="020F0502020204030204" pitchFamily="34" charset="0"/>
              <a:cs typeface="Calibri" panose="020F0502020204030204" pitchFamily="34" charset="0"/>
            </a:rPr>
            <a:t>Excess Cost Base Submission (Spring):</a:t>
          </a:r>
        </a:p>
      </dgm:t>
    </dgm:pt>
    <dgm:pt modelId="{FC4D0C11-3693-4111-8576-8761EE0DF2A8}" type="parTrans" cxnId="{823A8EF3-02DE-49CF-8AFF-D6DD5F83D698}">
      <dgm:prSet/>
      <dgm:spPr/>
      <dgm:t>
        <a:bodyPr/>
        <a:lstStyle/>
        <a:p>
          <a:endParaRPr lang="en-US"/>
        </a:p>
      </dgm:t>
    </dgm:pt>
    <dgm:pt modelId="{3C06D498-4D6B-42A2-BD44-33DEE00846E8}" type="sibTrans" cxnId="{823A8EF3-02DE-49CF-8AFF-D6DD5F83D698}">
      <dgm:prSet/>
      <dgm:spPr/>
      <dgm:t>
        <a:bodyPr/>
        <a:lstStyle/>
        <a:p>
          <a:endParaRPr lang="en-US"/>
        </a:p>
      </dgm:t>
    </dgm:pt>
    <dgm:pt modelId="{EAD706AD-57AB-4E54-9EA4-27813710A172}">
      <dgm:prSet/>
      <dgm:spPr/>
      <dgm:t>
        <a:bodyPr/>
        <a:lstStyle/>
        <a:p>
          <a:r>
            <a:rPr lang="en-US" dirty="0">
              <a:latin typeface="Calibri" panose="020F0502020204030204" pitchFamily="34" charset="0"/>
              <a:cs typeface="Calibri" panose="020F0502020204030204" pitchFamily="34" charset="0"/>
            </a:rPr>
            <a:t>These figures are based on </a:t>
          </a:r>
          <a:r>
            <a:rPr lang="en-US" b="1" i="1" u="sng" dirty="0">
              <a:latin typeface="Calibri" panose="020F0502020204030204" pitchFamily="34" charset="0"/>
              <a:cs typeface="Calibri" panose="020F0502020204030204" pitchFamily="34" charset="0"/>
            </a:rPr>
            <a:t>budgeted amounts</a:t>
          </a:r>
          <a:r>
            <a:rPr lang="en-US" dirty="0">
              <a:latin typeface="Calibri" panose="020F0502020204030204" pitchFamily="34" charset="0"/>
              <a:cs typeface="Calibri" panose="020F0502020204030204" pitchFamily="34" charset="0"/>
            </a:rPr>
            <a:t>. </a:t>
          </a:r>
        </a:p>
      </dgm:t>
    </dgm:pt>
    <dgm:pt modelId="{0699324A-46F5-40D3-9A75-A90A04295BF6}" type="parTrans" cxnId="{CA8F508E-E584-4E6D-A448-F3FF67E1DFD2}">
      <dgm:prSet/>
      <dgm:spPr/>
      <dgm:t>
        <a:bodyPr/>
        <a:lstStyle/>
        <a:p>
          <a:endParaRPr lang="en-US"/>
        </a:p>
      </dgm:t>
    </dgm:pt>
    <dgm:pt modelId="{464B164F-5F26-479D-A88D-8EE49124223D}" type="sibTrans" cxnId="{CA8F508E-E584-4E6D-A448-F3FF67E1DFD2}">
      <dgm:prSet/>
      <dgm:spPr/>
      <dgm:t>
        <a:bodyPr/>
        <a:lstStyle/>
        <a:p>
          <a:endParaRPr lang="en-US"/>
        </a:p>
      </dgm:t>
    </dgm:pt>
    <dgm:pt modelId="{17729853-1BBF-4034-A823-64CCE6A6F35F}">
      <dgm:prSet/>
      <dgm:spPr/>
      <dgm:t>
        <a:bodyPr/>
        <a:lstStyle/>
        <a:p>
          <a:r>
            <a:rPr lang="en-US" dirty="0">
              <a:latin typeface="Calibri" panose="020F0502020204030204" pitchFamily="34" charset="0"/>
              <a:cs typeface="Calibri" panose="020F0502020204030204" pitchFamily="34" charset="0"/>
            </a:rPr>
            <a:t>May include projections derived from historical data.</a:t>
          </a:r>
        </a:p>
      </dgm:t>
    </dgm:pt>
    <dgm:pt modelId="{3589BB43-7232-4484-8083-38C2C0089B55}" type="parTrans" cxnId="{624A197C-2FD4-4F14-A123-0D7A3BBD3A38}">
      <dgm:prSet/>
      <dgm:spPr/>
      <dgm:t>
        <a:bodyPr/>
        <a:lstStyle/>
        <a:p>
          <a:endParaRPr lang="en-US"/>
        </a:p>
      </dgm:t>
    </dgm:pt>
    <dgm:pt modelId="{2EB8D9FB-3C69-4F6E-B5BC-89A913ABB1EB}" type="sibTrans" cxnId="{624A197C-2FD4-4F14-A123-0D7A3BBD3A38}">
      <dgm:prSet/>
      <dgm:spPr/>
      <dgm:t>
        <a:bodyPr/>
        <a:lstStyle/>
        <a:p>
          <a:endParaRPr lang="en-US"/>
        </a:p>
      </dgm:t>
    </dgm:pt>
    <dgm:pt modelId="{4C766781-895C-4CA5-8093-CA873B385F12}">
      <dgm:prSet/>
      <dgm:spPr/>
      <dgm:t>
        <a:bodyPr/>
        <a:lstStyle/>
        <a:p>
          <a:r>
            <a:rPr lang="en-US" dirty="0">
              <a:latin typeface="Calibri" panose="020F0502020204030204" pitchFamily="34" charset="0"/>
              <a:cs typeface="Calibri" panose="020F0502020204030204" pitchFamily="34" charset="0"/>
            </a:rPr>
            <a:t>The United States Department of Education requires each LEA to submit figures separated between elementary and secondary education levels.</a:t>
          </a:r>
        </a:p>
      </dgm:t>
    </dgm:pt>
    <dgm:pt modelId="{3A8A78FD-EA88-4806-BE79-74CE524E448E}" type="parTrans" cxnId="{38464BFB-F56F-4099-ADEF-80748C012487}">
      <dgm:prSet/>
      <dgm:spPr/>
      <dgm:t>
        <a:bodyPr/>
        <a:lstStyle/>
        <a:p>
          <a:endParaRPr lang="en-US"/>
        </a:p>
      </dgm:t>
    </dgm:pt>
    <dgm:pt modelId="{1558A9FE-6056-44A9-B327-7F042DC6EDF2}" type="sibTrans" cxnId="{38464BFB-F56F-4099-ADEF-80748C012487}">
      <dgm:prSet/>
      <dgm:spPr/>
      <dgm:t>
        <a:bodyPr/>
        <a:lstStyle/>
        <a:p>
          <a:endParaRPr lang="en-US"/>
        </a:p>
      </dgm:t>
    </dgm:pt>
    <dgm:pt modelId="{109D5270-BA01-42D7-AE62-C1DBEFDE0480}">
      <dgm:prSet/>
      <dgm:spPr/>
      <dgm:t>
        <a:bodyPr/>
        <a:lstStyle/>
        <a:p>
          <a:r>
            <a:rPr lang="en-US" dirty="0">
              <a:latin typeface="Calibri" panose="020F0502020204030204" pitchFamily="34" charset="0"/>
              <a:cs typeface="Calibri" panose="020F0502020204030204" pitchFamily="34" charset="0"/>
            </a:rPr>
            <a:t>This calculation is to establish eligibility for IDEA B funds by assuring LEAs have estimate of costs from state and local funds.</a:t>
          </a:r>
        </a:p>
      </dgm:t>
    </dgm:pt>
    <dgm:pt modelId="{9E30D630-BA04-49E9-8E20-3A7364DD4E31}" type="parTrans" cxnId="{43DB44B1-166C-43A0-BE3B-CBBD1C4355A5}">
      <dgm:prSet/>
      <dgm:spPr/>
      <dgm:t>
        <a:bodyPr/>
        <a:lstStyle/>
        <a:p>
          <a:endParaRPr lang="en-US"/>
        </a:p>
      </dgm:t>
    </dgm:pt>
    <dgm:pt modelId="{116CA27F-3668-4A3F-A5B8-8E7DEFFFC88B}" type="sibTrans" cxnId="{43DB44B1-166C-43A0-BE3B-CBBD1C4355A5}">
      <dgm:prSet/>
      <dgm:spPr/>
      <dgm:t>
        <a:bodyPr/>
        <a:lstStyle/>
        <a:p>
          <a:endParaRPr lang="en-US"/>
        </a:p>
      </dgm:t>
    </dgm:pt>
    <dgm:pt modelId="{C8F671E5-0EAF-45B1-82DD-9D0E734C4738}">
      <dgm:prSet/>
      <dgm:spPr/>
      <dgm:t>
        <a:bodyPr/>
        <a:lstStyle/>
        <a:p>
          <a:r>
            <a:rPr lang="en-US" b="1" dirty="0">
              <a:latin typeface="Calibri" panose="020F0502020204030204" pitchFamily="34" charset="0"/>
              <a:cs typeface="Calibri" panose="020F0502020204030204" pitchFamily="34" charset="0"/>
            </a:rPr>
            <a:t>Excess Cost Compliance Submission (Fall):</a:t>
          </a:r>
        </a:p>
      </dgm:t>
    </dgm:pt>
    <dgm:pt modelId="{239B8C55-0FD1-4D74-AA33-15EDF11EEAC0}" type="parTrans" cxnId="{E52C320A-DB51-4D1F-ACFD-363A4D5D2C8B}">
      <dgm:prSet/>
      <dgm:spPr/>
      <dgm:t>
        <a:bodyPr/>
        <a:lstStyle/>
        <a:p>
          <a:endParaRPr lang="en-US"/>
        </a:p>
      </dgm:t>
    </dgm:pt>
    <dgm:pt modelId="{61E90527-0EE4-4573-96E5-BE40A8B5AF9F}" type="sibTrans" cxnId="{E52C320A-DB51-4D1F-ACFD-363A4D5D2C8B}">
      <dgm:prSet/>
      <dgm:spPr/>
      <dgm:t>
        <a:bodyPr/>
        <a:lstStyle/>
        <a:p>
          <a:endParaRPr lang="en-US"/>
        </a:p>
      </dgm:t>
    </dgm:pt>
    <dgm:pt modelId="{B40367D6-06F6-47DD-B26E-93B57781F2E8}">
      <dgm:prSet/>
      <dgm:spPr/>
      <dgm:t>
        <a:bodyPr/>
        <a:lstStyle/>
        <a:p>
          <a:r>
            <a:rPr lang="en-US" dirty="0">
              <a:latin typeface="Calibri" panose="020F0502020204030204" pitchFamily="34" charset="0"/>
              <a:cs typeface="Calibri" panose="020F0502020204030204" pitchFamily="34" charset="0"/>
            </a:rPr>
            <a:t>These figures are based on the </a:t>
          </a:r>
          <a:r>
            <a:rPr lang="en-US" b="1" i="1" u="sng" dirty="0">
              <a:latin typeface="Calibri" panose="020F0502020204030204" pitchFamily="34" charset="0"/>
              <a:cs typeface="Calibri" panose="020F0502020204030204" pitchFamily="34" charset="0"/>
            </a:rPr>
            <a:t>actual expenditures </a:t>
          </a:r>
          <a:r>
            <a:rPr lang="en-US" dirty="0">
              <a:latin typeface="Calibri" panose="020F0502020204030204" pitchFamily="34" charset="0"/>
              <a:cs typeface="Calibri" panose="020F0502020204030204" pitchFamily="34" charset="0"/>
            </a:rPr>
            <a:t>finalized from the prior fiscal year.</a:t>
          </a:r>
        </a:p>
      </dgm:t>
    </dgm:pt>
    <dgm:pt modelId="{DA899734-AB3A-4627-9FF5-FD10E593948D}" type="parTrans" cxnId="{047E72A6-561E-417C-B360-5DA5D2C5F135}">
      <dgm:prSet/>
      <dgm:spPr/>
      <dgm:t>
        <a:bodyPr/>
        <a:lstStyle/>
        <a:p>
          <a:endParaRPr lang="en-US"/>
        </a:p>
      </dgm:t>
    </dgm:pt>
    <dgm:pt modelId="{0F4E5864-5353-440C-B6F2-0900CB0D6286}" type="sibTrans" cxnId="{047E72A6-561E-417C-B360-5DA5D2C5F135}">
      <dgm:prSet/>
      <dgm:spPr/>
      <dgm:t>
        <a:bodyPr/>
        <a:lstStyle/>
        <a:p>
          <a:endParaRPr lang="en-US"/>
        </a:p>
      </dgm:t>
    </dgm:pt>
    <dgm:pt modelId="{6977AB58-B903-4CB2-8D72-FA06FD589324}">
      <dgm:prSet/>
      <dgm:spPr/>
      <dgm:t>
        <a:bodyPr/>
        <a:lstStyle/>
        <a:p>
          <a:r>
            <a:rPr lang="en-US" dirty="0">
              <a:latin typeface="Calibri" panose="020F0502020204030204" pitchFamily="34" charset="0"/>
              <a:cs typeface="Calibri" panose="020F0502020204030204" pitchFamily="34" charset="0"/>
            </a:rPr>
            <a:t>The United States Department of Education requires each LEA to submit figures separated between elementary and secondary education levels.</a:t>
          </a:r>
        </a:p>
      </dgm:t>
    </dgm:pt>
    <dgm:pt modelId="{BF3F8BA6-77D8-45BA-9E5E-2693DB7ACDCA}" type="parTrans" cxnId="{C86D2AD2-B9DA-49A6-BC73-6B4C14B9054B}">
      <dgm:prSet/>
      <dgm:spPr/>
      <dgm:t>
        <a:bodyPr/>
        <a:lstStyle/>
        <a:p>
          <a:endParaRPr lang="en-US"/>
        </a:p>
      </dgm:t>
    </dgm:pt>
    <dgm:pt modelId="{7594F013-E467-463F-8E3A-A14442F37A96}" type="sibTrans" cxnId="{C86D2AD2-B9DA-49A6-BC73-6B4C14B9054B}">
      <dgm:prSet/>
      <dgm:spPr/>
      <dgm:t>
        <a:bodyPr/>
        <a:lstStyle/>
        <a:p>
          <a:endParaRPr lang="en-US"/>
        </a:p>
      </dgm:t>
    </dgm:pt>
    <dgm:pt modelId="{64EB20EA-642A-4429-93F5-1F41402D1616}" type="pres">
      <dgm:prSet presAssocID="{A56518BB-5E6F-4121-A003-0F02AA65B59B}" presName="diagram" presStyleCnt="0">
        <dgm:presLayoutVars>
          <dgm:dir/>
          <dgm:resizeHandles val="exact"/>
        </dgm:presLayoutVars>
      </dgm:prSet>
      <dgm:spPr/>
    </dgm:pt>
    <dgm:pt modelId="{71CDCC41-C611-4410-949B-01D5D51E24D1}" type="pres">
      <dgm:prSet presAssocID="{FB0969D2-06E6-421F-A5A7-6EB8EF2C04E3}" presName="node" presStyleLbl="node1" presStyleIdx="0" presStyleCnt="2" custLinFactNeighborX="1416" custLinFactNeighborY="-22566">
        <dgm:presLayoutVars>
          <dgm:bulletEnabled val="1"/>
        </dgm:presLayoutVars>
      </dgm:prSet>
      <dgm:spPr/>
    </dgm:pt>
    <dgm:pt modelId="{4B1513B2-A690-4293-ABED-601B3A761CEF}" type="pres">
      <dgm:prSet presAssocID="{3C06D498-4D6B-42A2-BD44-33DEE00846E8}" presName="sibTrans" presStyleCnt="0"/>
      <dgm:spPr/>
    </dgm:pt>
    <dgm:pt modelId="{E7C7B415-5DD5-466D-9450-87E4295C53AC}" type="pres">
      <dgm:prSet presAssocID="{C8F671E5-0EAF-45B1-82DD-9D0E734C4738}" presName="node" presStyleLbl="node1" presStyleIdx="1" presStyleCnt="2" custLinFactNeighborX="-1850" custLinFactNeighborY="-6090">
        <dgm:presLayoutVars>
          <dgm:bulletEnabled val="1"/>
        </dgm:presLayoutVars>
      </dgm:prSet>
      <dgm:spPr/>
    </dgm:pt>
  </dgm:ptLst>
  <dgm:cxnLst>
    <dgm:cxn modelId="{69E81B05-9D80-436E-9BBB-913647B7A0B4}" type="presOf" srcId="{A56518BB-5E6F-4121-A003-0F02AA65B59B}" destId="{64EB20EA-642A-4429-93F5-1F41402D1616}" srcOrd="0" destOrd="0" presId="urn:microsoft.com/office/officeart/2005/8/layout/default"/>
    <dgm:cxn modelId="{E52C320A-DB51-4D1F-ACFD-363A4D5D2C8B}" srcId="{A56518BB-5E6F-4121-A003-0F02AA65B59B}" destId="{C8F671E5-0EAF-45B1-82DD-9D0E734C4738}" srcOrd="1" destOrd="0" parTransId="{239B8C55-0FD1-4D74-AA33-15EDF11EEAC0}" sibTransId="{61E90527-0EE4-4573-96E5-BE40A8B5AF9F}"/>
    <dgm:cxn modelId="{73ED7E18-5AD2-4668-BC80-778077F297EC}" type="presOf" srcId="{4C766781-895C-4CA5-8093-CA873B385F12}" destId="{71CDCC41-C611-4410-949B-01D5D51E24D1}" srcOrd="0" destOrd="3" presId="urn:microsoft.com/office/officeart/2005/8/layout/default"/>
    <dgm:cxn modelId="{B64D3157-172E-49A1-8610-A109D61C4B43}" type="presOf" srcId="{EAD706AD-57AB-4E54-9EA4-27813710A172}" destId="{71CDCC41-C611-4410-949B-01D5D51E24D1}" srcOrd="0" destOrd="1" presId="urn:microsoft.com/office/officeart/2005/8/layout/default"/>
    <dgm:cxn modelId="{C72CF85C-7259-4981-8DB2-646DDCDC1EB0}" type="presOf" srcId="{17729853-1BBF-4034-A823-64CCE6A6F35F}" destId="{71CDCC41-C611-4410-949B-01D5D51E24D1}" srcOrd="0" destOrd="2" presId="urn:microsoft.com/office/officeart/2005/8/layout/default"/>
    <dgm:cxn modelId="{624A197C-2FD4-4F14-A123-0D7A3BBD3A38}" srcId="{EAD706AD-57AB-4E54-9EA4-27813710A172}" destId="{17729853-1BBF-4034-A823-64CCE6A6F35F}" srcOrd="0" destOrd="0" parTransId="{3589BB43-7232-4484-8083-38C2C0089B55}" sibTransId="{2EB8D9FB-3C69-4F6E-B5BC-89A913ABB1EB}"/>
    <dgm:cxn modelId="{CA8F508E-E584-4E6D-A448-F3FF67E1DFD2}" srcId="{FB0969D2-06E6-421F-A5A7-6EB8EF2C04E3}" destId="{EAD706AD-57AB-4E54-9EA4-27813710A172}" srcOrd="0" destOrd="0" parTransId="{0699324A-46F5-40D3-9A75-A90A04295BF6}" sibTransId="{464B164F-5F26-479D-A88D-8EE49124223D}"/>
    <dgm:cxn modelId="{2D86399A-954D-4E24-BE0D-8E2130C185FE}" type="presOf" srcId="{B40367D6-06F6-47DD-B26E-93B57781F2E8}" destId="{E7C7B415-5DD5-466D-9450-87E4295C53AC}" srcOrd="0" destOrd="1" presId="urn:microsoft.com/office/officeart/2005/8/layout/default"/>
    <dgm:cxn modelId="{047E72A6-561E-417C-B360-5DA5D2C5F135}" srcId="{C8F671E5-0EAF-45B1-82DD-9D0E734C4738}" destId="{B40367D6-06F6-47DD-B26E-93B57781F2E8}" srcOrd="0" destOrd="0" parTransId="{DA899734-AB3A-4627-9FF5-FD10E593948D}" sibTransId="{0F4E5864-5353-440C-B6F2-0900CB0D6286}"/>
    <dgm:cxn modelId="{43DB44B1-166C-43A0-BE3B-CBBD1C4355A5}" srcId="{FB0969D2-06E6-421F-A5A7-6EB8EF2C04E3}" destId="{109D5270-BA01-42D7-AE62-C1DBEFDE0480}" srcOrd="2" destOrd="0" parTransId="{9E30D630-BA04-49E9-8E20-3A7364DD4E31}" sibTransId="{116CA27F-3668-4A3F-A5B8-8E7DEFFFC88B}"/>
    <dgm:cxn modelId="{3CFABBB2-AC14-4115-9905-5DB19267778B}" type="presOf" srcId="{FB0969D2-06E6-421F-A5A7-6EB8EF2C04E3}" destId="{71CDCC41-C611-4410-949B-01D5D51E24D1}" srcOrd="0" destOrd="0" presId="urn:microsoft.com/office/officeart/2005/8/layout/default"/>
    <dgm:cxn modelId="{B06EE5B3-F788-47A7-ABAD-C6F833F303BA}" type="presOf" srcId="{109D5270-BA01-42D7-AE62-C1DBEFDE0480}" destId="{71CDCC41-C611-4410-949B-01D5D51E24D1}" srcOrd="0" destOrd="4" presId="urn:microsoft.com/office/officeart/2005/8/layout/default"/>
    <dgm:cxn modelId="{692C8AC5-014B-418D-9C69-3A697E5E0E4A}" type="presOf" srcId="{6977AB58-B903-4CB2-8D72-FA06FD589324}" destId="{E7C7B415-5DD5-466D-9450-87E4295C53AC}" srcOrd="0" destOrd="2" presId="urn:microsoft.com/office/officeart/2005/8/layout/default"/>
    <dgm:cxn modelId="{C86D2AD2-B9DA-49A6-BC73-6B4C14B9054B}" srcId="{C8F671E5-0EAF-45B1-82DD-9D0E734C4738}" destId="{6977AB58-B903-4CB2-8D72-FA06FD589324}" srcOrd="1" destOrd="0" parTransId="{BF3F8BA6-77D8-45BA-9E5E-2693DB7ACDCA}" sibTransId="{7594F013-E467-463F-8E3A-A14442F37A96}"/>
    <dgm:cxn modelId="{AE950CDC-0284-4287-AD40-8AF7498B22D9}" type="presOf" srcId="{C8F671E5-0EAF-45B1-82DD-9D0E734C4738}" destId="{E7C7B415-5DD5-466D-9450-87E4295C53AC}" srcOrd="0" destOrd="0" presId="urn:microsoft.com/office/officeart/2005/8/layout/default"/>
    <dgm:cxn modelId="{823A8EF3-02DE-49CF-8AFF-D6DD5F83D698}" srcId="{A56518BB-5E6F-4121-A003-0F02AA65B59B}" destId="{FB0969D2-06E6-421F-A5A7-6EB8EF2C04E3}" srcOrd="0" destOrd="0" parTransId="{FC4D0C11-3693-4111-8576-8761EE0DF2A8}" sibTransId="{3C06D498-4D6B-42A2-BD44-33DEE00846E8}"/>
    <dgm:cxn modelId="{38464BFB-F56F-4099-ADEF-80748C012487}" srcId="{FB0969D2-06E6-421F-A5A7-6EB8EF2C04E3}" destId="{4C766781-895C-4CA5-8093-CA873B385F12}" srcOrd="1" destOrd="0" parTransId="{3A8A78FD-EA88-4806-BE79-74CE524E448E}" sibTransId="{1558A9FE-6056-44A9-B327-7F042DC6EDF2}"/>
    <dgm:cxn modelId="{C45ED508-7ABB-47AA-BABF-C3CB6CAF80FC}" type="presParOf" srcId="{64EB20EA-642A-4429-93F5-1F41402D1616}" destId="{71CDCC41-C611-4410-949B-01D5D51E24D1}" srcOrd="0" destOrd="0" presId="urn:microsoft.com/office/officeart/2005/8/layout/default"/>
    <dgm:cxn modelId="{FB5BAD74-99E8-4D2A-9634-8AD281A5DC20}" type="presParOf" srcId="{64EB20EA-642A-4429-93F5-1F41402D1616}" destId="{4B1513B2-A690-4293-ABED-601B3A761CEF}" srcOrd="1" destOrd="0" presId="urn:microsoft.com/office/officeart/2005/8/layout/default"/>
    <dgm:cxn modelId="{A8FB4A7A-96B9-4BA3-A5E0-CE31611AE10C}" type="presParOf" srcId="{64EB20EA-642A-4429-93F5-1F41402D1616}" destId="{E7C7B415-5DD5-466D-9450-87E4295C53AC}"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DCC41-C611-4410-949B-01D5D51E24D1}">
      <dsp:nvSpPr>
        <dsp:cNvPr id="0" name=""/>
        <dsp:cNvSpPr/>
      </dsp:nvSpPr>
      <dsp:spPr>
        <a:xfrm>
          <a:off x="71648" y="109212"/>
          <a:ext cx="4969929" cy="298195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dirty="0">
              <a:latin typeface="Calibri" panose="020F0502020204030204" pitchFamily="34" charset="0"/>
              <a:cs typeface="Calibri" panose="020F0502020204030204" pitchFamily="34" charset="0"/>
            </a:rPr>
            <a:t>Excess Cost Base Submission (Spring):</a:t>
          </a:r>
        </a:p>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These figures are based on </a:t>
          </a:r>
          <a:r>
            <a:rPr lang="en-US" sz="1700" b="1" i="1" u="sng" kern="1200" dirty="0">
              <a:latin typeface="Calibri" panose="020F0502020204030204" pitchFamily="34" charset="0"/>
              <a:cs typeface="Calibri" panose="020F0502020204030204" pitchFamily="34" charset="0"/>
            </a:rPr>
            <a:t>budgeted amounts</a:t>
          </a:r>
          <a:r>
            <a:rPr lang="en-US" sz="1700" kern="1200" dirty="0">
              <a:latin typeface="Calibri" panose="020F0502020204030204" pitchFamily="34" charset="0"/>
              <a:cs typeface="Calibri" panose="020F0502020204030204" pitchFamily="34" charset="0"/>
            </a:rPr>
            <a:t>. </a:t>
          </a:r>
        </a:p>
        <a:p>
          <a:pPr marL="342900" lvl="2"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May include projections derived from historical data.</a:t>
          </a:r>
        </a:p>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The United States Department of Education requires each LEA to submit figures separated between elementary and secondary education levels.</a:t>
          </a:r>
        </a:p>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This calculation is to establish eligibility for IDEA B funds by assuring LEAs have estimate of costs from state and local funds.</a:t>
          </a:r>
        </a:p>
      </dsp:txBody>
      <dsp:txXfrm>
        <a:off x="71648" y="109212"/>
        <a:ext cx="4969929" cy="2981957"/>
      </dsp:txXfrm>
    </dsp:sp>
    <dsp:sp modelId="{E7C7B415-5DD5-466D-9450-87E4295C53AC}">
      <dsp:nvSpPr>
        <dsp:cNvPr id="0" name=""/>
        <dsp:cNvSpPr/>
      </dsp:nvSpPr>
      <dsp:spPr>
        <a:xfrm>
          <a:off x="5376252" y="600520"/>
          <a:ext cx="4969929" cy="2981957"/>
        </a:xfrm>
        <a:prstGeom prst="rect">
          <a:avLst/>
        </a:prstGeom>
        <a:solidFill>
          <a:schemeClr val="accent5">
            <a:hueOff val="-11318080"/>
            <a:satOff val="-32569"/>
            <a:lumOff val="-141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dirty="0">
              <a:latin typeface="Calibri" panose="020F0502020204030204" pitchFamily="34" charset="0"/>
              <a:cs typeface="Calibri" panose="020F0502020204030204" pitchFamily="34" charset="0"/>
            </a:rPr>
            <a:t>Excess Cost Compliance Submission (Fall):</a:t>
          </a:r>
        </a:p>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These figures are based on the </a:t>
          </a:r>
          <a:r>
            <a:rPr lang="en-US" sz="1700" b="1" i="1" u="sng" kern="1200" dirty="0">
              <a:latin typeface="Calibri" panose="020F0502020204030204" pitchFamily="34" charset="0"/>
              <a:cs typeface="Calibri" panose="020F0502020204030204" pitchFamily="34" charset="0"/>
            </a:rPr>
            <a:t>actual expenditures </a:t>
          </a:r>
          <a:r>
            <a:rPr lang="en-US" sz="1700" kern="1200" dirty="0">
              <a:latin typeface="Calibri" panose="020F0502020204030204" pitchFamily="34" charset="0"/>
              <a:cs typeface="Calibri" panose="020F0502020204030204" pitchFamily="34" charset="0"/>
            </a:rPr>
            <a:t>finalized from the prior fiscal year.</a:t>
          </a:r>
        </a:p>
        <a:p>
          <a:pPr marL="171450" lvl="1" indent="-171450" algn="l" defTabSz="755650">
            <a:lnSpc>
              <a:spcPct val="90000"/>
            </a:lnSpc>
            <a:spcBef>
              <a:spcPct val="0"/>
            </a:spcBef>
            <a:spcAft>
              <a:spcPct val="15000"/>
            </a:spcAft>
            <a:buChar char="•"/>
          </a:pPr>
          <a:r>
            <a:rPr lang="en-US" sz="1700" kern="1200" dirty="0">
              <a:latin typeface="Calibri" panose="020F0502020204030204" pitchFamily="34" charset="0"/>
              <a:cs typeface="Calibri" panose="020F0502020204030204" pitchFamily="34" charset="0"/>
            </a:rPr>
            <a:t>The United States Department of Education requires each LEA to submit figures separated between elementary and secondary education levels.</a:t>
          </a:r>
        </a:p>
      </dsp:txBody>
      <dsp:txXfrm>
        <a:off x="5376252" y="600520"/>
        <a:ext cx="4969929" cy="298195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5/22/24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5/22/24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rgbClr val="3A3D4B"/>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807568"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rgbClr val="3A3D4B"/>
                </a:solidFill>
              </a:defRPr>
            </a:lvl1pPr>
          </a:lstStyle>
          <a:p>
            <a:r>
              <a:rPr lang="en-US" dirty="0"/>
              <a:t>Click to edit Master title style</a:t>
            </a:r>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5" name="Date Placeholder 4"/>
          <p:cNvSpPr>
            <a:spLocks noGrp="1"/>
          </p:cNvSpPr>
          <p:nvPr>
            <p:ph type="dt" sz="half" idx="10"/>
          </p:nvPr>
        </p:nvSpPr>
        <p:spPr/>
        <p:txBody>
          <a:bodyPr/>
          <a:lstStyle/>
          <a:p>
            <a:fld id="{7A252F43-20FB-40FD-903A-F81CF88BE65B}" type="datetime1">
              <a:rPr lang="en-US" smtClean="0"/>
              <a:t>5/22/24</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Investing for tomorrow, delivering today.</a:t>
            </a:r>
            <a:endParaRPr lang="en-US" dirty="0"/>
          </a:p>
        </p:txBody>
      </p:sp>
      <p:sp>
        <p:nvSpPr>
          <p:cNvPr id="5" name="Date Placeholder 4"/>
          <p:cNvSpPr>
            <a:spLocks noGrp="1"/>
          </p:cNvSpPr>
          <p:nvPr>
            <p:ph type="dt" sz="half" idx="10"/>
          </p:nvPr>
        </p:nvSpPr>
        <p:spPr/>
        <p:txBody>
          <a:bodyPr/>
          <a:lstStyle/>
          <a:p>
            <a:fld id="{09B3F3B1-FC67-4171-9565-7BD7FA05EFD7}" type="datetime1">
              <a:rPr lang="en-US" smtClean="0"/>
              <a:t>5/22/24</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Investing for tomorrow, delivering today.</a:t>
            </a:r>
            <a:endParaRPr lang="en-US" dirty="0"/>
          </a:p>
        </p:txBody>
      </p:sp>
      <p:sp>
        <p:nvSpPr>
          <p:cNvPr id="4" name="Date Placeholder 3"/>
          <p:cNvSpPr>
            <a:spLocks noGrp="1"/>
          </p:cNvSpPr>
          <p:nvPr>
            <p:ph type="dt" sz="half" idx="10"/>
          </p:nvPr>
        </p:nvSpPr>
        <p:spPr/>
        <p:txBody>
          <a:bodyPr/>
          <a:lstStyle/>
          <a:p>
            <a:fld id="{C29AE668-8888-4197-A4D2-FEC88634B233}" type="datetime1">
              <a:rPr lang="en-US" smtClean="0"/>
              <a:t>5/22/24</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dirty="0"/>
              <a:t>Investing for tomorrow, delivering today.</a:t>
            </a:r>
          </a:p>
        </p:txBody>
      </p:sp>
      <p:sp>
        <p:nvSpPr>
          <p:cNvPr id="4" name="Date Placeholder 3"/>
          <p:cNvSpPr>
            <a:spLocks noGrp="1"/>
          </p:cNvSpPr>
          <p:nvPr>
            <p:ph type="dt" sz="half" idx="10"/>
          </p:nvPr>
        </p:nvSpPr>
        <p:spPr/>
        <p:txBody>
          <a:bodyPr/>
          <a:lstStyle/>
          <a:p>
            <a:fld id="{AA85277D-C9A1-45AA-AC10-AFF519A3851F}" type="datetime1">
              <a:rPr lang="en-US" smtClean="0"/>
              <a:t>5/22/24</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4"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5979587"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3A3D4B"/>
                </a:solidFill>
              </a:defRPr>
            </a:lvl1pPr>
          </a:lstStyle>
          <a:p>
            <a:r>
              <a:rPr lang="en-US" dirty="0"/>
              <a:t>Click to edit Master title style</a:t>
            </a:r>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rgbClr val="3A3D4B"/>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rgbClr val="048A8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3A3D4B"/>
                </a:solidFill>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A3D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1295400" y="6512159"/>
            <a:ext cx="6243203" cy="274320"/>
          </a:xfrm>
        </p:spPr>
        <p:txBody>
          <a:bodyPr/>
          <a:lstStyle>
            <a:lvl1pPr>
              <a:defRPr/>
            </a:lvl1pPr>
          </a:lstStyle>
          <a:p>
            <a:r>
              <a:rPr lang="en-US" dirty="0"/>
              <a:t>Investing for tomorrow, delivering today.</a:t>
            </a:r>
          </a:p>
        </p:txBody>
      </p:sp>
      <p:sp>
        <p:nvSpPr>
          <p:cNvPr id="5" name="Date Placeholder 4"/>
          <p:cNvSpPr>
            <a:spLocks noGrp="1"/>
          </p:cNvSpPr>
          <p:nvPr>
            <p:ph type="dt" sz="half" idx="10"/>
          </p:nvPr>
        </p:nvSpPr>
        <p:spPr/>
        <p:txBody>
          <a:bodyPr/>
          <a:lstStyle/>
          <a:p>
            <a:fld id="{487E0991-23BB-45D5-BAEB-B553F9B8A305}" type="datetime1">
              <a:rPr lang="en-US" smtClean="0"/>
              <a:t>5/22/24</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lvl1pPr>
              <a:defRPr/>
            </a:lvl1pPr>
          </a:lstStyle>
          <a:p>
            <a:r>
              <a:rPr lang="en-US" dirty="0"/>
              <a:t>Investing for tomorrow, delivering today.</a:t>
            </a:r>
          </a:p>
        </p:txBody>
      </p:sp>
      <p:sp>
        <p:nvSpPr>
          <p:cNvPr id="7" name="Date Placeholder 6"/>
          <p:cNvSpPr>
            <a:spLocks noGrp="1"/>
          </p:cNvSpPr>
          <p:nvPr>
            <p:ph type="dt" sz="half" idx="10"/>
          </p:nvPr>
        </p:nvSpPr>
        <p:spPr/>
        <p:txBody>
          <a:bodyPr/>
          <a:lstStyle/>
          <a:p>
            <a:fld id="{D237B0C5-9F67-4669-A4A2-41B9471411CA}" type="datetime1">
              <a:rPr lang="en-US" smtClean="0"/>
              <a:t>5/22/24</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95400" y="2314843"/>
            <a:ext cx="9601200" cy="1036850"/>
          </a:xfrm>
        </p:spPr>
        <p:txBody>
          <a:bodyPr/>
          <a:lstStyle/>
          <a:p>
            <a:r>
              <a:rPr lang="en-US" dirty="0"/>
              <a:t>Click to edit Master title style</a:t>
            </a:r>
          </a:p>
        </p:txBody>
      </p:sp>
      <p:sp>
        <p:nvSpPr>
          <p:cNvPr id="4" name="Footer Placeholder 3"/>
          <p:cNvSpPr>
            <a:spLocks noGrp="1"/>
          </p:cNvSpPr>
          <p:nvPr>
            <p:ph type="ftr" sz="quarter" idx="11"/>
          </p:nvPr>
        </p:nvSpPr>
        <p:spPr/>
        <p:txBody>
          <a:bodyPr/>
          <a:lstStyle>
            <a:lvl1pPr>
              <a:defRPr/>
            </a:lvl1pPr>
          </a:lstStyle>
          <a:p>
            <a:r>
              <a:rPr lang="en-US" dirty="0"/>
              <a:t>Investing for tomorrow, delivering today.</a:t>
            </a:r>
          </a:p>
        </p:txBody>
      </p:sp>
      <p:sp>
        <p:nvSpPr>
          <p:cNvPr id="3" name="Date Placeholder 2"/>
          <p:cNvSpPr>
            <a:spLocks noGrp="1"/>
          </p:cNvSpPr>
          <p:nvPr>
            <p:ph type="dt" sz="half" idx="10"/>
          </p:nvPr>
        </p:nvSpPr>
        <p:spPr/>
        <p:txBody>
          <a:bodyPr/>
          <a:lstStyle/>
          <a:p>
            <a:fld id="{F96D4A42-FCB8-45FC-A867-F39E78C5E1DB}" type="datetime1">
              <a:rPr lang="en-US" smtClean="0"/>
              <a:t>5/22/24</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a:t>Investing for tomorrow, delivering today.</a:t>
            </a:r>
          </a:p>
        </p:txBody>
      </p:sp>
      <p:sp>
        <p:nvSpPr>
          <p:cNvPr id="2" name="Date Placeholder 1"/>
          <p:cNvSpPr>
            <a:spLocks noGrp="1"/>
          </p:cNvSpPr>
          <p:nvPr>
            <p:ph type="dt" sz="half" idx="10"/>
          </p:nvPr>
        </p:nvSpPr>
        <p:spPr/>
        <p:txBody>
          <a:bodyPr/>
          <a:lstStyle/>
          <a:p>
            <a:fld id="{53F47FDA-8B40-48DB-9D0A-11542CA20719}" type="datetime1">
              <a:rPr lang="en-US" smtClean="0"/>
              <a:t>5/22/24</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r>
              <a:rPr lang="en-US" dirty="0"/>
              <a:t>Investing for tomorrow, delivering today.</a:t>
            </a:r>
          </a:p>
        </p:txBody>
      </p:sp>
      <p:sp>
        <p:nvSpPr>
          <p:cNvPr id="5" name="Date Placeholder 4"/>
          <p:cNvSpPr>
            <a:spLocks noGrp="1"/>
          </p:cNvSpPr>
          <p:nvPr>
            <p:ph type="dt" sz="half" idx="10"/>
          </p:nvPr>
        </p:nvSpPr>
        <p:spPr/>
        <p:txBody>
          <a:bodyPr/>
          <a:lstStyle/>
          <a:p>
            <a:fld id="{131ADD18-C0CE-45E3-8D55-502464031F41}" type="datetime1">
              <a:rPr lang="en-US" smtClean="0"/>
              <a:t>5/22/24</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rgbClr val="3A3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rgbClr val="FF91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rgbClr val="048A8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200">
                <a:solidFill>
                  <a:schemeClr val="tx1"/>
                </a:solidFill>
                <a:latin typeface="Calibri" panose="020F0502020204030204" pitchFamily="34" charset="0"/>
                <a:cs typeface="Calibri" panose="020F0502020204030204" pitchFamily="34" charset="0"/>
              </a:defRPr>
            </a:lvl1pPr>
          </a:lstStyle>
          <a:p>
            <a:r>
              <a:rPr lang="en-US" dirty="0"/>
              <a:t>Investing for tomorrow, delivering today.</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93656397-354B-4153-A2AB-154D3B4430F0}" type="datetime1">
              <a:rPr lang="en-US" smtClean="0"/>
              <a:t>5/22/24</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40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hyperlink" Target="mailto:mahesh.reddy@ped.nm.gov"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190" y="1698171"/>
            <a:ext cx="5933461" cy="2735733"/>
          </a:xfrm>
        </p:spPr>
        <p:txBody>
          <a:bodyPr>
            <a:noAutofit/>
          </a:bodyPr>
          <a:lstStyle/>
          <a:p>
            <a:pPr>
              <a:lnSpc>
                <a:spcPct val="100000"/>
              </a:lnSpc>
            </a:pPr>
            <a:r>
              <a:rPr lang="en-US" dirty="0"/>
              <a:t>Excess Cost Base Submission Overview</a:t>
            </a:r>
          </a:p>
        </p:txBody>
      </p:sp>
      <p:sp>
        <p:nvSpPr>
          <p:cNvPr id="3" name="Subtitle 2"/>
          <p:cNvSpPr>
            <a:spLocks noGrp="1"/>
          </p:cNvSpPr>
          <p:nvPr>
            <p:ph type="subTitle" idx="1"/>
          </p:nvPr>
        </p:nvSpPr>
        <p:spPr>
          <a:xfrm>
            <a:off x="439190" y="4526566"/>
            <a:ext cx="5120640" cy="1600200"/>
          </a:xfrm>
        </p:spPr>
        <p:txBody>
          <a:bodyPr>
            <a:normAutofit/>
          </a:bodyPr>
          <a:lstStyle/>
          <a:p>
            <a:r>
              <a:rPr lang="en-US" sz="2800" dirty="0"/>
              <a:t>Office of Special Education</a:t>
            </a:r>
          </a:p>
        </p:txBody>
      </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5" name="Rectangle 4"/>
          <p:cNvSpPr/>
          <p:nvPr/>
        </p:nvSpPr>
        <p:spPr>
          <a:xfrm>
            <a:off x="199292" y="6219428"/>
            <a:ext cx="6216749" cy="523220"/>
          </a:xfrm>
          <a:prstGeom prst="rect">
            <a:avLst/>
          </a:prstGeom>
        </p:spPr>
        <p:txBody>
          <a:bodyPr wrap="square">
            <a:spAutoFit/>
          </a:bodyPr>
          <a:lstStyle/>
          <a:p>
            <a:r>
              <a:rPr lang="en-US" sz="2800" i="1" dirty="0">
                <a:solidFill>
                  <a:srgbClr val="048A81"/>
                </a:solidFill>
                <a:latin typeface="Calibri" panose="020F0502020204030204" pitchFamily="34" charset="0"/>
                <a:cs typeface="Calibri" panose="020F0502020204030204" pitchFamily="34" charset="0"/>
              </a:rPr>
              <a:t>Investing for tomorrow, delivering today. </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194B7-C8B9-4B2E-467A-AE7F11CAFC0D}"/>
              </a:ext>
            </a:extLst>
          </p:cNvPr>
          <p:cNvSpPr>
            <a:spLocks noGrp="1"/>
          </p:cNvSpPr>
          <p:nvPr>
            <p:ph type="title"/>
          </p:nvPr>
        </p:nvSpPr>
        <p:spPr/>
        <p:txBody>
          <a:bodyPr/>
          <a:lstStyle/>
          <a:p>
            <a:r>
              <a:rPr lang="en-US" dirty="0"/>
              <a:t>Excess Cost Site Submission</a:t>
            </a:r>
          </a:p>
        </p:txBody>
      </p:sp>
      <p:pic>
        <p:nvPicPr>
          <p:cNvPr id="7" name="Content Placeholder 6" descr="A screenshot of a computer&#10;&#10;Description automatically generated">
            <a:extLst>
              <a:ext uri="{FF2B5EF4-FFF2-40B4-BE49-F238E27FC236}">
                <a16:creationId xmlns:a16="http://schemas.microsoft.com/office/drawing/2014/main" id="{B0D4BD34-5CE6-A03E-2D2B-E6EC3B25384A}"/>
              </a:ext>
            </a:extLst>
          </p:cNvPr>
          <p:cNvPicPr>
            <a:picLocks noGrp="1" noChangeAspect="1"/>
          </p:cNvPicPr>
          <p:nvPr>
            <p:ph idx="1"/>
          </p:nvPr>
        </p:nvPicPr>
        <p:blipFill>
          <a:blip r:embed="rId2"/>
          <a:stretch>
            <a:fillRect/>
          </a:stretch>
        </p:blipFill>
        <p:spPr>
          <a:xfrm>
            <a:off x="4840356" y="1612086"/>
            <a:ext cx="5004053" cy="4900073"/>
          </a:xfrm>
        </p:spPr>
      </p:pic>
      <p:sp>
        <p:nvSpPr>
          <p:cNvPr id="4" name="Footer Placeholder 3">
            <a:extLst>
              <a:ext uri="{FF2B5EF4-FFF2-40B4-BE49-F238E27FC236}">
                <a16:creationId xmlns:a16="http://schemas.microsoft.com/office/drawing/2014/main" id="{F1CBF2AA-1AE7-0445-AB10-BE06F18E71A9}"/>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6F391B23-FCFB-71CF-C941-A64CD3B74B60}"/>
              </a:ext>
            </a:extLst>
          </p:cNvPr>
          <p:cNvSpPr>
            <a:spLocks noGrp="1"/>
          </p:cNvSpPr>
          <p:nvPr>
            <p:ph type="sldNum" sz="quarter" idx="12"/>
          </p:nvPr>
        </p:nvSpPr>
        <p:spPr/>
        <p:txBody>
          <a:bodyPr/>
          <a:lstStyle/>
          <a:p>
            <a:fld id="{A7F8E3F6-DE14-48B2-B2BC-6FABA9630FB8}" type="slidenum">
              <a:rPr lang="en-US" smtClean="0"/>
              <a:t>10</a:t>
            </a:fld>
            <a:endParaRPr lang="en-US"/>
          </a:p>
        </p:txBody>
      </p:sp>
      <p:sp>
        <p:nvSpPr>
          <p:cNvPr id="8" name="TextBox 7">
            <a:extLst>
              <a:ext uri="{FF2B5EF4-FFF2-40B4-BE49-F238E27FC236}">
                <a16:creationId xmlns:a16="http://schemas.microsoft.com/office/drawing/2014/main" id="{EA08A5BC-6A14-C7F3-77CE-A79B5DA8C3C8}"/>
              </a:ext>
            </a:extLst>
          </p:cNvPr>
          <p:cNvSpPr txBox="1"/>
          <p:nvPr/>
        </p:nvSpPr>
        <p:spPr>
          <a:xfrm>
            <a:off x="665922" y="1749287"/>
            <a:ext cx="3648903" cy="2031325"/>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There are two submission fields in the Excess Cost Site, one for Base and one for Compliance.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Base will be collected in the Spring and Compliance will be collected in the Spring. </a:t>
            </a:r>
          </a:p>
        </p:txBody>
      </p:sp>
      <p:cxnSp>
        <p:nvCxnSpPr>
          <p:cNvPr id="10" name="Straight Arrow Connector 9">
            <a:extLst>
              <a:ext uri="{FF2B5EF4-FFF2-40B4-BE49-F238E27FC236}">
                <a16:creationId xmlns:a16="http://schemas.microsoft.com/office/drawing/2014/main" id="{A0D82D0C-BCF3-EF4A-E1EF-C63AB2E97956}"/>
              </a:ext>
            </a:extLst>
          </p:cNvPr>
          <p:cNvCxnSpPr>
            <a:cxnSpLocks/>
          </p:cNvCxnSpPr>
          <p:nvPr/>
        </p:nvCxnSpPr>
        <p:spPr>
          <a:xfrm flipV="1">
            <a:off x="3498574" y="3319670"/>
            <a:ext cx="4194313" cy="129901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F528171-8D34-0792-F067-6E596B6FB4E5}"/>
              </a:ext>
            </a:extLst>
          </p:cNvPr>
          <p:cNvCxnSpPr>
            <a:cxnSpLocks/>
          </p:cNvCxnSpPr>
          <p:nvPr/>
        </p:nvCxnSpPr>
        <p:spPr>
          <a:xfrm flipV="1">
            <a:off x="3788165" y="4938785"/>
            <a:ext cx="3835148" cy="59814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6EEE867-CD44-C221-969D-B6D8CE6C59DD}"/>
              </a:ext>
            </a:extLst>
          </p:cNvPr>
          <p:cNvSpPr txBox="1"/>
          <p:nvPr/>
        </p:nvSpPr>
        <p:spPr>
          <a:xfrm>
            <a:off x="814331" y="4540644"/>
            <a:ext cx="3066520"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Base Submission(Spring)</a:t>
            </a:r>
          </a:p>
        </p:txBody>
      </p:sp>
      <p:sp>
        <p:nvSpPr>
          <p:cNvPr id="20" name="TextBox 19">
            <a:extLst>
              <a:ext uri="{FF2B5EF4-FFF2-40B4-BE49-F238E27FC236}">
                <a16:creationId xmlns:a16="http://schemas.microsoft.com/office/drawing/2014/main" id="{38D91F6A-8419-01F9-5A2A-43744EB79C7C}"/>
              </a:ext>
            </a:extLst>
          </p:cNvPr>
          <p:cNvSpPr txBox="1"/>
          <p:nvPr/>
        </p:nvSpPr>
        <p:spPr>
          <a:xfrm>
            <a:off x="606288" y="5426581"/>
            <a:ext cx="3434268"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Compliance Submission (Fall)</a:t>
            </a:r>
          </a:p>
        </p:txBody>
      </p:sp>
    </p:spTree>
    <p:extLst>
      <p:ext uri="{BB962C8B-B14F-4D97-AF65-F5344CB8AC3E}">
        <p14:creationId xmlns:p14="http://schemas.microsoft.com/office/powerpoint/2010/main" val="3773762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3BFBD-7A97-E520-CA97-D2E8F3B54E16}"/>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A92D9054-3F99-2613-FEBA-03C1A8C99CE4}"/>
              </a:ext>
            </a:extLst>
          </p:cNvPr>
          <p:cNvSpPr>
            <a:spLocks noGrp="1"/>
          </p:cNvSpPr>
          <p:nvPr>
            <p:ph idx="1"/>
          </p:nvPr>
        </p:nvSpPr>
        <p:spPr/>
        <p:txBody>
          <a:bodyPr/>
          <a:lstStyle/>
          <a:p>
            <a:pPr marL="0" marR="0" indent="0">
              <a:spcBef>
                <a:spcPts val="0"/>
              </a:spcBef>
              <a:spcAft>
                <a:spcPts val="0"/>
              </a:spcAft>
              <a:buNone/>
            </a:pPr>
            <a:r>
              <a:rPr lang="en-US" sz="1800" dirty="0">
                <a:effectLst/>
                <a:latin typeface="Calibri" panose="020F0502020204030204" pitchFamily="34" charset="0"/>
              </a:rPr>
              <a:t>[Supplanting](https://</a:t>
            </a:r>
            <a:r>
              <a:rPr lang="en-US" sz="1800" dirty="0" err="1">
                <a:effectLst/>
                <a:latin typeface="Calibri" panose="020F0502020204030204" pitchFamily="34" charset="0"/>
              </a:rPr>
              <a:t>sites.ed.gov</a:t>
            </a:r>
            <a:r>
              <a:rPr lang="en-US" sz="1800" dirty="0">
                <a:effectLst/>
                <a:latin typeface="Calibri" panose="020F0502020204030204" pitchFamily="34" charset="0"/>
              </a:rPr>
              <a:t>/idea/regs/b/b/300.164/a)</a:t>
            </a:r>
          </a:p>
          <a:p>
            <a:pPr marL="0" marR="0" indent="0">
              <a:spcBef>
                <a:spcPts val="0"/>
              </a:spcBef>
              <a:spcAft>
                <a:spcPts val="0"/>
              </a:spcAft>
              <a:buNone/>
            </a:pPr>
            <a:r>
              <a:rPr lang="en-US" sz="1800" dirty="0">
                <a:effectLst/>
                <a:latin typeface="Calibri" panose="020F0502020204030204" pitchFamily="34" charset="0"/>
              </a:rPr>
              <a:t>[MOE](https://www2.ed.gov/policy/</a:t>
            </a:r>
            <a:r>
              <a:rPr lang="en-US" sz="1800" dirty="0" err="1">
                <a:effectLst/>
                <a:latin typeface="Calibri" panose="020F0502020204030204" pitchFamily="34" charset="0"/>
              </a:rPr>
              <a:t>speced</a:t>
            </a:r>
            <a:r>
              <a:rPr lang="en-US" sz="1800" dirty="0">
                <a:effectLst/>
                <a:latin typeface="Calibri" panose="020F0502020204030204" pitchFamily="34" charset="0"/>
              </a:rPr>
              <a:t>/</a:t>
            </a:r>
            <a:r>
              <a:rPr lang="en-US" sz="1800" dirty="0" err="1">
                <a:effectLst/>
                <a:latin typeface="Calibri" panose="020F0502020204030204" pitchFamily="34" charset="0"/>
              </a:rPr>
              <a:t>guid</a:t>
            </a:r>
            <a:r>
              <a:rPr lang="en-US" sz="1800" dirty="0">
                <a:effectLst/>
                <a:latin typeface="Calibri" panose="020F0502020204030204" pitchFamily="34" charset="0"/>
              </a:rPr>
              <a:t>/idea/idea-</a:t>
            </a:r>
            <a:r>
              <a:rPr lang="en-US" sz="1800" dirty="0" err="1">
                <a:effectLst/>
                <a:latin typeface="Calibri" panose="020F0502020204030204" pitchFamily="34" charset="0"/>
              </a:rPr>
              <a:t>edjobs</a:t>
            </a:r>
            <a:r>
              <a:rPr lang="en-US" sz="1800" dirty="0">
                <a:effectLst/>
                <a:latin typeface="Calibri" panose="020F0502020204030204" pitchFamily="34" charset="0"/>
              </a:rPr>
              <a:t>-</a:t>
            </a:r>
            <a:r>
              <a:rPr lang="en-US" sz="1800" dirty="0" err="1">
                <a:effectLst/>
                <a:latin typeface="Calibri" panose="020F0502020204030204" pitchFamily="34" charset="0"/>
              </a:rPr>
              <a:t>guidance.pdf</a:t>
            </a:r>
            <a:r>
              <a:rPr lang="en-US" sz="1800" dirty="0">
                <a:effectLst/>
                <a:latin typeface="Calibri" panose="020F0502020204030204" pitchFamily="34" charset="0"/>
              </a:rPr>
              <a:t>)</a:t>
            </a:r>
          </a:p>
          <a:p>
            <a:pPr marL="0" marR="0" indent="0">
              <a:spcBef>
                <a:spcPts val="0"/>
              </a:spcBef>
              <a:spcAft>
                <a:spcPts val="0"/>
              </a:spcAft>
              <a:buNone/>
            </a:pPr>
            <a:r>
              <a:rPr lang="en-US" sz="1800" dirty="0">
                <a:effectLst/>
                <a:latin typeface="Calibri" panose="020F0502020204030204" pitchFamily="34" charset="0"/>
              </a:rPr>
              <a:t>[Excess Costs Calculation](https://</a:t>
            </a:r>
            <a:r>
              <a:rPr lang="en-US" sz="1800" dirty="0" err="1">
                <a:effectLst/>
                <a:latin typeface="Calibri" panose="020F0502020204030204" pitchFamily="34" charset="0"/>
              </a:rPr>
              <a:t>sites.ed.gov</a:t>
            </a:r>
            <a:r>
              <a:rPr lang="en-US" sz="1800" dirty="0">
                <a:effectLst/>
                <a:latin typeface="Calibri" panose="020F0502020204030204" pitchFamily="34" charset="0"/>
              </a:rPr>
              <a:t>/idea/regs/b/appendix-a)</a:t>
            </a:r>
          </a:p>
          <a:p>
            <a:endParaRPr lang="en-US" dirty="0"/>
          </a:p>
        </p:txBody>
      </p:sp>
      <p:sp>
        <p:nvSpPr>
          <p:cNvPr id="4" name="Footer Placeholder 3">
            <a:extLst>
              <a:ext uri="{FF2B5EF4-FFF2-40B4-BE49-F238E27FC236}">
                <a16:creationId xmlns:a16="http://schemas.microsoft.com/office/drawing/2014/main" id="{98D638C6-2884-D5E5-A0D2-2F6D86227A79}"/>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7B26D143-8AFE-FDC2-C113-3D9AF548265B}"/>
              </a:ext>
            </a:extLst>
          </p:cNvPr>
          <p:cNvSpPr>
            <a:spLocks noGrp="1"/>
          </p:cNvSpPr>
          <p:nvPr>
            <p:ph type="sldNum" sz="quarter" idx="12"/>
          </p:nvPr>
        </p:nvSpPr>
        <p:spPr/>
        <p:txBody>
          <a:bodyPr/>
          <a:lstStyle/>
          <a:p>
            <a:fld id="{A7F8E3F6-DE14-48B2-B2BC-6FABA9630FB8}" type="slidenum">
              <a:rPr lang="en-US" smtClean="0"/>
              <a:t>11</a:t>
            </a:fld>
            <a:endParaRPr lang="en-US"/>
          </a:p>
        </p:txBody>
      </p:sp>
    </p:spTree>
    <p:extLst>
      <p:ext uri="{BB962C8B-B14F-4D97-AF65-F5344CB8AC3E}">
        <p14:creationId xmlns:p14="http://schemas.microsoft.com/office/powerpoint/2010/main" val="755865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A293-9480-711F-68A1-05F9E29F893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9F4CBCC-D6AA-5FBB-CF66-9F0CF9ED94EB}"/>
              </a:ext>
            </a:extLst>
          </p:cNvPr>
          <p:cNvSpPr>
            <a:spLocks noGrp="1"/>
          </p:cNvSpPr>
          <p:nvPr>
            <p:ph idx="1"/>
          </p:nvPr>
        </p:nvSpPr>
        <p:spPr/>
        <p:txBody>
          <a:bodyPr/>
          <a:lstStyle/>
          <a:p>
            <a:pPr marL="0" indent="0">
              <a:buNone/>
            </a:pPr>
            <a:r>
              <a:rPr lang="en-US" dirty="0"/>
              <a:t>Excess Cost Definition</a:t>
            </a:r>
          </a:p>
          <a:p>
            <a:pPr marL="0" indent="0">
              <a:buNone/>
            </a:pPr>
            <a:r>
              <a:rPr lang="en-US" dirty="0"/>
              <a:t>Relation to MOE and connection to Supplanting</a:t>
            </a:r>
          </a:p>
          <a:p>
            <a:pPr marL="0" indent="0">
              <a:buNone/>
            </a:pPr>
            <a:r>
              <a:rPr lang="en-US" dirty="0"/>
              <a:t>Excess Cost Submission Types</a:t>
            </a:r>
          </a:p>
          <a:p>
            <a:pPr marL="0" indent="0">
              <a:buNone/>
            </a:pPr>
            <a:r>
              <a:rPr lang="en-US" dirty="0"/>
              <a:t>The Excess Cost Submission Process </a:t>
            </a:r>
            <a:r>
              <a:rPr lang="en-US"/>
              <a:t>in SharePoint</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88C4521F-3725-5F38-7382-2D23D6824D68}"/>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AE83B5CC-028C-5EDA-FDF5-0826F9E33800}"/>
              </a:ext>
            </a:extLst>
          </p:cNvPr>
          <p:cNvSpPr>
            <a:spLocks noGrp="1"/>
          </p:cNvSpPr>
          <p:nvPr>
            <p:ph type="sldNum" sz="quarter" idx="12"/>
          </p:nvPr>
        </p:nvSpPr>
        <p:spPr/>
        <p:txBody>
          <a:bodyPr/>
          <a:lstStyle/>
          <a:p>
            <a:fld id="{A7F8E3F6-DE14-48B2-B2BC-6FABA9630FB8}" type="slidenum">
              <a:rPr lang="en-US" smtClean="0"/>
              <a:t>2</a:t>
            </a:fld>
            <a:endParaRPr lang="en-US"/>
          </a:p>
        </p:txBody>
      </p:sp>
    </p:spTree>
    <p:extLst>
      <p:ext uri="{BB962C8B-B14F-4D97-AF65-F5344CB8AC3E}">
        <p14:creationId xmlns:p14="http://schemas.microsoft.com/office/powerpoint/2010/main" val="696177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 Cost Definition</a:t>
            </a:r>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1800" dirty="0">
                <a:effectLst/>
                <a:ea typeface="Times New Roman" panose="02020603050405020304" pitchFamily="18" charset="0"/>
              </a:rPr>
              <a:t>Definition of Excess Cost</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ea typeface="Times New Roman" panose="02020603050405020304" pitchFamily="18" charset="0"/>
              </a:rPr>
              <a:t>Excess Cost </a:t>
            </a:r>
            <a:r>
              <a:rPr lang="en-US" sz="1800" dirty="0">
                <a:effectLst/>
                <a:ea typeface="Times New Roman" panose="02020603050405020304" pitchFamily="18" charset="0"/>
              </a:rPr>
              <a:t>refers to the additional costs incurred by Local Educational Agencies (LEAs) for providing special education and related services to children with disabilities, over and above the average annual per-student expenditure from all sources (local, state, and federal) on general education students. </a:t>
            </a:r>
          </a:p>
          <a:p>
            <a:pPr marL="0" marR="0" indent="0">
              <a:spcBef>
                <a:spcPts val="0"/>
              </a:spcBef>
              <a:spcAft>
                <a:spcPts val="0"/>
              </a:spcAft>
              <a:buNone/>
            </a:pPr>
            <a:endParaRPr lang="en-US" sz="1800" dirty="0">
              <a:ea typeface="Times New Roman" panose="02020603050405020304" pitchFamily="18" charset="0"/>
            </a:endParaRPr>
          </a:p>
          <a:p>
            <a:pPr marL="0" marR="0" indent="0">
              <a:spcBef>
                <a:spcPts val="0"/>
              </a:spcBef>
              <a:spcAft>
                <a:spcPts val="0"/>
              </a:spcAft>
              <a:buNone/>
            </a:pPr>
            <a:r>
              <a:rPr lang="en-US" sz="1800" dirty="0">
                <a:effectLst/>
                <a:ea typeface="Times New Roman" panose="02020603050405020304" pitchFamily="18" charset="0"/>
              </a:rPr>
              <a:t>Essentially, it represents the </a:t>
            </a:r>
            <a:r>
              <a:rPr lang="en-US" sz="1800" u="sng" dirty="0">
                <a:effectLst/>
                <a:ea typeface="Times New Roman" panose="02020603050405020304" pitchFamily="18" charset="0"/>
              </a:rPr>
              <a:t>extra amount LEAs need to spend to ensure that children with disabilities </a:t>
            </a:r>
            <a:r>
              <a:rPr lang="en-US" sz="1800" dirty="0">
                <a:effectLst/>
                <a:ea typeface="Times New Roman" panose="02020603050405020304" pitchFamily="18" charset="0"/>
              </a:rPr>
              <a:t>receive the appropriate education and services they are entitled to under IDEA (Individuals with Disabilities Education Act). </a:t>
            </a:r>
          </a:p>
          <a:p>
            <a:pPr marL="0" marR="0" indent="0">
              <a:spcBef>
                <a:spcPts val="0"/>
              </a:spcBef>
              <a:spcAft>
                <a:spcPts val="0"/>
              </a:spcAft>
              <a:buNone/>
            </a:pPr>
            <a:endParaRPr lang="en-US" sz="1800" dirty="0">
              <a:ea typeface="Times New Roman" panose="02020603050405020304" pitchFamily="18" charset="0"/>
            </a:endParaRPr>
          </a:p>
          <a:p>
            <a:pPr marL="0" marR="0" indent="0">
              <a:spcBef>
                <a:spcPts val="0"/>
              </a:spcBef>
              <a:spcAft>
                <a:spcPts val="0"/>
              </a:spcAft>
              <a:buNone/>
            </a:pPr>
            <a:r>
              <a:rPr lang="en-US" sz="1800" dirty="0">
                <a:effectLst/>
                <a:ea typeface="Times New Roman" panose="02020603050405020304" pitchFamily="18" charset="0"/>
              </a:rPr>
              <a:t>The purpose of calculating excess costs is to ensure that federal IDEA Part B funds are used specifically for these additional expenses, rather than replacing existing funding sources.</a:t>
            </a: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a:t>
            </a:fld>
            <a:endParaRPr lang="en-US"/>
          </a:p>
        </p:txBody>
      </p:sp>
    </p:spTree>
    <p:extLst>
      <p:ext uri="{BB962C8B-B14F-4D97-AF65-F5344CB8AC3E}">
        <p14:creationId xmlns:p14="http://schemas.microsoft.com/office/powerpoint/2010/main" val="1984727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6929-7A59-E5F1-119B-D4C4F7144C4B}"/>
              </a:ext>
            </a:extLst>
          </p:cNvPr>
          <p:cNvSpPr>
            <a:spLocks noGrp="1"/>
          </p:cNvSpPr>
          <p:nvPr>
            <p:ph type="title"/>
          </p:nvPr>
        </p:nvSpPr>
        <p:spPr/>
        <p:txBody>
          <a:bodyPr/>
          <a:lstStyle/>
          <a:p>
            <a:r>
              <a:rPr lang="en-US" dirty="0"/>
              <a:t>Excess Costs vs. MOE</a:t>
            </a:r>
          </a:p>
        </p:txBody>
      </p:sp>
      <p:sp>
        <p:nvSpPr>
          <p:cNvPr id="3" name="Content Placeholder 2">
            <a:extLst>
              <a:ext uri="{FF2B5EF4-FFF2-40B4-BE49-F238E27FC236}">
                <a16:creationId xmlns:a16="http://schemas.microsoft.com/office/drawing/2014/main" id="{5E6A012F-1688-DDFF-5F28-3EDBF0CB19D0}"/>
              </a:ext>
            </a:extLst>
          </p:cNvPr>
          <p:cNvSpPr>
            <a:spLocks noGrp="1"/>
          </p:cNvSpPr>
          <p:nvPr>
            <p:ph idx="1"/>
          </p:nvPr>
        </p:nvSpPr>
        <p:spPr/>
        <p:txBody>
          <a:bodyPr/>
          <a:lstStyle/>
          <a:p>
            <a:pPr marL="0" marR="0" indent="0">
              <a:spcBef>
                <a:spcPts val="0"/>
              </a:spcBef>
              <a:spcAft>
                <a:spcPts val="0"/>
              </a:spcAft>
              <a:buNone/>
            </a:pPr>
            <a:r>
              <a:rPr lang="en-US" sz="1800" b="1" u="sng" dirty="0">
                <a:effectLst/>
                <a:latin typeface="Calibri" panose="020F0502020204030204" pitchFamily="34" charset="0"/>
              </a:rPr>
              <a:t>MOE ensures consistent financial support: </a:t>
            </a:r>
            <a:r>
              <a:rPr lang="en-US" sz="1800" dirty="0">
                <a:effectLst/>
                <a:latin typeface="Calibri" panose="020F0502020204030204" pitchFamily="34" charset="0"/>
              </a:rPr>
              <a:t>The MOE requirements prevent LEAs and states from reducing their own spending on special education from year to year, thus maintaining a steady level of financial effort.</a:t>
            </a:r>
          </a:p>
          <a:p>
            <a:pPr marL="0" marR="0" indent="0">
              <a:spcBef>
                <a:spcPts val="0"/>
              </a:spcBef>
              <a:spcAft>
                <a:spcPts val="0"/>
              </a:spcAft>
              <a:buNone/>
            </a:pPr>
            <a:endParaRPr lang="en-US" sz="1800" dirty="0">
              <a:effectLst/>
              <a:latin typeface="Calibri" panose="020F0502020204030204" pitchFamily="34" charset="0"/>
            </a:endParaRPr>
          </a:p>
          <a:p>
            <a:pPr marL="0" marR="0" indent="0">
              <a:spcBef>
                <a:spcPts val="0"/>
              </a:spcBef>
              <a:spcAft>
                <a:spcPts val="0"/>
              </a:spcAft>
              <a:buNone/>
            </a:pPr>
            <a:r>
              <a:rPr lang="en-US" sz="1800" b="1" u="sng" dirty="0">
                <a:effectLst/>
                <a:latin typeface="Calibri" panose="020F0502020204030204" pitchFamily="34" charset="0"/>
              </a:rPr>
              <a:t>Excess Cost Calculation ensures IDEA funds cover additional costs: </a:t>
            </a:r>
            <a:r>
              <a:rPr lang="en-US" sz="1800" dirty="0">
                <a:effectLst/>
                <a:latin typeface="Calibri" panose="020F0502020204030204" pitchFamily="34" charset="0"/>
              </a:rPr>
              <a:t>Before IDEA Part B funds can be used, LEAs must demonstrate they have spent a minimum average amount from local/state funds on general education costs for students with disabilities.</a:t>
            </a:r>
          </a:p>
          <a:p>
            <a:pPr marL="0" marR="0" indent="0">
              <a:spcBef>
                <a:spcPts val="0"/>
              </a:spcBef>
              <a:spcAft>
                <a:spcPts val="0"/>
              </a:spcAft>
              <a:buNone/>
            </a:pPr>
            <a:endParaRPr lang="en-US" sz="1800" dirty="0">
              <a:effectLst/>
              <a:latin typeface="Calibri" panose="020F0502020204030204" pitchFamily="34" charset="0"/>
            </a:endParaRPr>
          </a:p>
          <a:p>
            <a:pPr marL="0" marR="0" indent="0">
              <a:spcBef>
                <a:spcPts val="0"/>
              </a:spcBef>
              <a:spcAft>
                <a:spcPts val="0"/>
              </a:spcAft>
              <a:buNone/>
            </a:pPr>
            <a:r>
              <a:rPr lang="en-US" sz="1800" b="1" u="sng" dirty="0">
                <a:effectLst/>
                <a:latin typeface="Calibri" panose="020F0502020204030204" pitchFamily="34" charset="0"/>
              </a:rPr>
              <a:t>Prevents Supplanting: </a:t>
            </a:r>
            <a:r>
              <a:rPr lang="en-US" sz="1800" dirty="0">
                <a:effectLst/>
                <a:latin typeface="Calibri" panose="020F0502020204030204" pitchFamily="34" charset="0"/>
              </a:rPr>
              <a:t>Together, MOE and excess cost calculations help ensure that IDEA Part B funds are used as intended—to provide additional support for special education rather than replacing existing funding sources.</a:t>
            </a:r>
          </a:p>
          <a:p>
            <a:pPr marL="0" marR="0" indent="0">
              <a:spcBef>
                <a:spcPts val="0"/>
              </a:spcBef>
              <a:spcAft>
                <a:spcPts val="0"/>
              </a:spcAft>
              <a:buNone/>
            </a:pPr>
            <a:r>
              <a:rPr lang="en-US" sz="1800" dirty="0">
                <a:effectLst/>
                <a:latin typeface="Calibri" panose="020F0502020204030204" pitchFamily="34" charset="0"/>
              </a:rPr>
              <a:t> </a:t>
            </a:r>
          </a:p>
          <a:p>
            <a:pPr marL="0" marR="0" indent="0">
              <a:spcBef>
                <a:spcPts val="0"/>
              </a:spcBef>
              <a:spcAft>
                <a:spcPts val="0"/>
              </a:spcAft>
              <a:buNone/>
            </a:pPr>
            <a:r>
              <a:rPr lang="en-US" sz="1800" dirty="0">
                <a:effectLst/>
                <a:latin typeface="Calibri" panose="020F0502020204030204" pitchFamily="34" charset="0"/>
              </a:rPr>
              <a:t>These processes work together to ensure that special education funding is maintained and appropriately augmented with federal funds, thereby preventing the improper use of federal funds to replace local and state investments in special education.</a:t>
            </a:r>
          </a:p>
          <a:p>
            <a:endParaRPr lang="en-US" dirty="0"/>
          </a:p>
        </p:txBody>
      </p:sp>
      <p:sp>
        <p:nvSpPr>
          <p:cNvPr id="4" name="Footer Placeholder 3">
            <a:extLst>
              <a:ext uri="{FF2B5EF4-FFF2-40B4-BE49-F238E27FC236}">
                <a16:creationId xmlns:a16="http://schemas.microsoft.com/office/drawing/2014/main" id="{2B3D9B19-84ED-22D5-700A-30B7BFE88656}"/>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CB698B51-D57A-E003-8EDD-8B50C93A8AFD}"/>
              </a:ext>
            </a:extLst>
          </p:cNvPr>
          <p:cNvSpPr>
            <a:spLocks noGrp="1"/>
          </p:cNvSpPr>
          <p:nvPr>
            <p:ph type="sldNum" sz="quarter" idx="12"/>
          </p:nvPr>
        </p:nvSpPr>
        <p:spPr/>
        <p:txBody>
          <a:bodyPr/>
          <a:lstStyle/>
          <a:p>
            <a:fld id="{A7F8E3F6-DE14-48B2-B2BC-6FABA9630FB8}" type="slidenum">
              <a:rPr lang="en-US" smtClean="0"/>
              <a:t>4</a:t>
            </a:fld>
            <a:endParaRPr lang="en-US"/>
          </a:p>
        </p:txBody>
      </p:sp>
    </p:spTree>
    <p:extLst>
      <p:ext uri="{BB962C8B-B14F-4D97-AF65-F5344CB8AC3E}">
        <p14:creationId xmlns:p14="http://schemas.microsoft.com/office/powerpoint/2010/main" val="2118756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0417C-3A6F-38EA-2547-6DE57C228CD5}"/>
              </a:ext>
            </a:extLst>
          </p:cNvPr>
          <p:cNvSpPr>
            <a:spLocks noGrp="1"/>
          </p:cNvSpPr>
          <p:nvPr>
            <p:ph type="title"/>
          </p:nvPr>
        </p:nvSpPr>
        <p:spPr/>
        <p:txBody>
          <a:bodyPr/>
          <a:lstStyle/>
          <a:p>
            <a:r>
              <a:rPr lang="en-US" dirty="0"/>
              <a:t>Connection to Supplanting	</a:t>
            </a:r>
          </a:p>
        </p:txBody>
      </p:sp>
      <p:sp>
        <p:nvSpPr>
          <p:cNvPr id="3" name="Content Placeholder 2">
            <a:extLst>
              <a:ext uri="{FF2B5EF4-FFF2-40B4-BE49-F238E27FC236}">
                <a16:creationId xmlns:a16="http://schemas.microsoft.com/office/drawing/2014/main" id="{DB00AF9F-10CC-C2F8-209B-BAF600B5F6CD}"/>
              </a:ext>
            </a:extLst>
          </p:cNvPr>
          <p:cNvSpPr>
            <a:spLocks noGrp="1"/>
          </p:cNvSpPr>
          <p:nvPr>
            <p:ph idx="1"/>
          </p:nvPr>
        </p:nvSpPr>
        <p:spPr/>
        <p:txBody>
          <a:bodyPr/>
          <a:lstStyle/>
          <a:p>
            <a:pPr marL="0" marR="0" indent="0">
              <a:spcBef>
                <a:spcPts val="0"/>
              </a:spcBef>
              <a:spcAft>
                <a:spcPts val="0"/>
              </a:spcAft>
              <a:buNone/>
            </a:pPr>
            <a:r>
              <a:rPr lang="en-US" sz="1800" dirty="0">
                <a:effectLst/>
                <a:latin typeface="Calibri" panose="020F0502020204030204" pitchFamily="34" charset="0"/>
              </a:rPr>
              <a:t>Supplanting refers to using federal funds to replace (supplant) state, local, or other federal funds, which is generally prohibited under IDEA:</a:t>
            </a:r>
          </a:p>
          <a:p>
            <a:pPr marL="0" marR="0" indent="0">
              <a:spcBef>
                <a:spcPts val="0"/>
              </a:spcBef>
              <a:spcAft>
                <a:spcPts val="0"/>
              </a:spcAft>
              <a:buNone/>
            </a:pPr>
            <a:endParaRPr lang="en-US" sz="1800" dirty="0">
              <a:effectLst/>
              <a:latin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rPr>
              <a:t>Supplanting Rule: IDEA Part B funds must be used to supplement and increase the level of funding for special education and related services, not replace existing funding sources. This means federal funds should add to the current funding levels rather than displace them.</a:t>
            </a:r>
          </a:p>
          <a:p>
            <a:endParaRPr lang="en-US" dirty="0"/>
          </a:p>
        </p:txBody>
      </p:sp>
      <p:sp>
        <p:nvSpPr>
          <p:cNvPr id="4" name="Footer Placeholder 3">
            <a:extLst>
              <a:ext uri="{FF2B5EF4-FFF2-40B4-BE49-F238E27FC236}">
                <a16:creationId xmlns:a16="http://schemas.microsoft.com/office/drawing/2014/main" id="{E3A35940-CDA2-D061-2094-E77A6E34D7CD}"/>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6A8AAEF2-335C-3620-17DC-C45C3F7FBB53}"/>
              </a:ext>
            </a:extLst>
          </p:cNvPr>
          <p:cNvSpPr>
            <a:spLocks noGrp="1"/>
          </p:cNvSpPr>
          <p:nvPr>
            <p:ph type="sldNum" sz="quarter" idx="12"/>
          </p:nvPr>
        </p:nvSpPr>
        <p:spPr/>
        <p:txBody>
          <a:bodyPr/>
          <a:lstStyle/>
          <a:p>
            <a:fld id="{A7F8E3F6-DE14-48B2-B2BC-6FABA9630FB8}" type="slidenum">
              <a:rPr lang="en-US" smtClean="0"/>
              <a:t>5</a:t>
            </a:fld>
            <a:endParaRPr lang="en-US"/>
          </a:p>
        </p:txBody>
      </p:sp>
    </p:spTree>
    <p:extLst>
      <p:ext uri="{BB962C8B-B14F-4D97-AF65-F5344CB8AC3E}">
        <p14:creationId xmlns:p14="http://schemas.microsoft.com/office/powerpoint/2010/main" val="2330741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E516-5230-0856-2843-8FDA83DB2EDF}"/>
              </a:ext>
            </a:extLst>
          </p:cNvPr>
          <p:cNvSpPr>
            <a:spLocks noGrp="1"/>
          </p:cNvSpPr>
          <p:nvPr>
            <p:ph type="title"/>
          </p:nvPr>
        </p:nvSpPr>
        <p:spPr/>
        <p:txBody>
          <a:bodyPr/>
          <a:lstStyle/>
          <a:p>
            <a:r>
              <a:rPr lang="en-US" dirty="0"/>
              <a:t>Excess Cost Submissions</a:t>
            </a:r>
          </a:p>
        </p:txBody>
      </p:sp>
      <p:sp>
        <p:nvSpPr>
          <p:cNvPr id="3" name="Content Placeholder 2">
            <a:extLst>
              <a:ext uri="{FF2B5EF4-FFF2-40B4-BE49-F238E27FC236}">
                <a16:creationId xmlns:a16="http://schemas.microsoft.com/office/drawing/2014/main" id="{782292F1-23FB-0D1F-E3B7-6A8D3FA4B418}"/>
              </a:ext>
            </a:extLst>
          </p:cNvPr>
          <p:cNvSpPr>
            <a:spLocks noGrp="1"/>
          </p:cNvSpPr>
          <p:nvPr>
            <p:ph idx="1"/>
          </p:nvPr>
        </p:nvSpPr>
        <p:spPr/>
        <p:txBody>
          <a:bodyPr>
            <a:normAutofit/>
          </a:bodyPr>
          <a:lstStyle/>
          <a:p>
            <a:pPr marL="0" indent="0">
              <a:buNone/>
            </a:pPr>
            <a:r>
              <a:rPr lang="en-US" dirty="0"/>
              <a:t>The New Mexico Public Education Office of Special Education will collect excess cost submissions twice each year:</a:t>
            </a:r>
          </a:p>
          <a:p>
            <a:r>
              <a:rPr lang="en-US" dirty="0"/>
              <a:t>Base Submission </a:t>
            </a:r>
          </a:p>
          <a:p>
            <a:pPr lvl="1"/>
            <a:r>
              <a:rPr lang="en-US" dirty="0"/>
              <a:t>Collected in the Spring</a:t>
            </a:r>
          </a:p>
          <a:p>
            <a:r>
              <a:rPr lang="en-US" dirty="0"/>
              <a:t>Compliance Submission</a:t>
            </a:r>
          </a:p>
          <a:p>
            <a:pPr lvl="1"/>
            <a:r>
              <a:rPr lang="en-US" dirty="0"/>
              <a:t>Collected in the Fall</a:t>
            </a:r>
          </a:p>
          <a:p>
            <a:pPr lvl="1"/>
            <a:endParaRPr lang="en-US" dirty="0"/>
          </a:p>
        </p:txBody>
      </p:sp>
      <p:sp>
        <p:nvSpPr>
          <p:cNvPr id="4" name="Footer Placeholder 3">
            <a:extLst>
              <a:ext uri="{FF2B5EF4-FFF2-40B4-BE49-F238E27FC236}">
                <a16:creationId xmlns:a16="http://schemas.microsoft.com/office/drawing/2014/main" id="{01D83094-D134-08CE-F8FE-21A6D4A6E3DC}"/>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81BC46D9-DF64-1940-6E3E-FF7251EEB307}"/>
              </a:ext>
            </a:extLst>
          </p:cNvPr>
          <p:cNvSpPr>
            <a:spLocks noGrp="1"/>
          </p:cNvSpPr>
          <p:nvPr>
            <p:ph type="sldNum" sz="quarter" idx="12"/>
          </p:nvPr>
        </p:nvSpPr>
        <p:spPr/>
        <p:txBody>
          <a:bodyPr/>
          <a:lstStyle/>
          <a:p>
            <a:fld id="{A7F8E3F6-DE14-48B2-B2BC-6FABA9630FB8}" type="slidenum">
              <a:rPr lang="en-US" smtClean="0"/>
              <a:t>6</a:t>
            </a:fld>
            <a:endParaRPr lang="en-US"/>
          </a:p>
        </p:txBody>
      </p:sp>
    </p:spTree>
    <p:extLst>
      <p:ext uri="{BB962C8B-B14F-4D97-AF65-F5344CB8AC3E}">
        <p14:creationId xmlns:p14="http://schemas.microsoft.com/office/powerpoint/2010/main" val="217862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E516-5230-0856-2843-8FDA83DB2EDF}"/>
              </a:ext>
            </a:extLst>
          </p:cNvPr>
          <p:cNvSpPr>
            <a:spLocks noGrp="1"/>
          </p:cNvSpPr>
          <p:nvPr>
            <p:ph type="title"/>
          </p:nvPr>
        </p:nvSpPr>
        <p:spPr>
          <a:xfrm>
            <a:off x="1295400" y="255134"/>
            <a:ext cx="9601200" cy="1036850"/>
          </a:xfrm>
        </p:spPr>
        <p:txBody>
          <a:bodyPr anchor="b">
            <a:normAutofit/>
          </a:bodyPr>
          <a:lstStyle/>
          <a:p>
            <a:r>
              <a:rPr lang="en-US" dirty="0"/>
              <a:t>Excess Cost Types</a:t>
            </a:r>
          </a:p>
        </p:txBody>
      </p:sp>
      <p:sp>
        <p:nvSpPr>
          <p:cNvPr id="4" name="Footer Placeholder 3">
            <a:extLst>
              <a:ext uri="{FF2B5EF4-FFF2-40B4-BE49-F238E27FC236}">
                <a16:creationId xmlns:a16="http://schemas.microsoft.com/office/drawing/2014/main" id="{01D83094-D134-08CE-F8FE-21A6D4A6E3DC}"/>
              </a:ext>
            </a:extLst>
          </p:cNvPr>
          <p:cNvSpPr>
            <a:spLocks noGrp="1"/>
          </p:cNvSpPr>
          <p:nvPr>
            <p:ph type="ftr" sz="quarter" idx="11"/>
          </p:nvPr>
        </p:nvSpPr>
        <p:spPr>
          <a:xfrm>
            <a:off x="1295399" y="6374999"/>
            <a:ext cx="6243203" cy="274320"/>
          </a:xfrm>
        </p:spPr>
        <p:txBody>
          <a:bodyPr anchor="ctr">
            <a:normAutofit/>
          </a:bodyPr>
          <a:lstStyle/>
          <a:p>
            <a:pPr>
              <a:spcAft>
                <a:spcPts val="600"/>
              </a:spcAft>
            </a:pPr>
            <a:r>
              <a:rPr lang="en-US"/>
              <a:t>Investing for tomorrow, delivering today.</a:t>
            </a:r>
          </a:p>
        </p:txBody>
      </p:sp>
      <p:sp>
        <p:nvSpPr>
          <p:cNvPr id="5" name="Slide Number Placeholder 4">
            <a:extLst>
              <a:ext uri="{FF2B5EF4-FFF2-40B4-BE49-F238E27FC236}">
                <a16:creationId xmlns:a16="http://schemas.microsoft.com/office/drawing/2014/main" id="{81BC46D9-DF64-1940-6E3E-FF7251EEB307}"/>
              </a:ext>
            </a:extLst>
          </p:cNvPr>
          <p:cNvSpPr>
            <a:spLocks noGrp="1"/>
          </p:cNvSpPr>
          <p:nvPr>
            <p:ph type="sldNum" sz="quarter" idx="12"/>
          </p:nvPr>
        </p:nvSpPr>
        <p:spPr>
          <a:xfrm>
            <a:off x="9525000" y="6374999"/>
            <a:ext cx="1371600" cy="274320"/>
          </a:xfrm>
        </p:spPr>
        <p:txBody>
          <a:bodyPr anchor="ctr">
            <a:normAutofit/>
          </a:bodyPr>
          <a:lstStyle/>
          <a:p>
            <a:pPr>
              <a:spcAft>
                <a:spcPts val="600"/>
              </a:spcAft>
            </a:pPr>
            <a:fld id="{A7F8E3F6-DE14-48B2-B2BC-6FABA9630FB8}" type="slidenum">
              <a:rPr lang="en-US" smtClean="0"/>
              <a:pPr>
                <a:spcAft>
                  <a:spcPts val="600"/>
                </a:spcAft>
              </a:pPr>
              <a:t>7</a:t>
            </a:fld>
            <a:endParaRPr lang="en-US"/>
          </a:p>
        </p:txBody>
      </p:sp>
      <p:graphicFrame>
        <p:nvGraphicFramePr>
          <p:cNvPr id="7" name="Content Placeholder 2">
            <a:extLst>
              <a:ext uri="{FF2B5EF4-FFF2-40B4-BE49-F238E27FC236}">
                <a16:creationId xmlns:a16="http://schemas.microsoft.com/office/drawing/2014/main" id="{E72E1870-D4EF-C0B6-12D2-F4AAE87291E7}"/>
              </a:ext>
            </a:extLst>
          </p:cNvPr>
          <p:cNvGraphicFramePr>
            <a:graphicFrameLocks noGrp="1"/>
          </p:cNvGraphicFramePr>
          <p:nvPr>
            <p:ph idx="1"/>
            <p:extLst>
              <p:ext uri="{D42A27DB-BD31-4B8C-83A1-F6EECF244321}">
                <p14:modId xmlns:p14="http://schemas.microsoft.com/office/powerpoint/2010/main" val="979906586"/>
              </p:ext>
            </p:extLst>
          </p:nvPr>
        </p:nvGraphicFramePr>
        <p:xfrm>
          <a:off x="885825" y="1828799"/>
          <a:ext cx="10439400" cy="454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662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8D821-B504-A1AD-AB06-E1537E7963DB}"/>
              </a:ext>
            </a:extLst>
          </p:cNvPr>
          <p:cNvSpPr>
            <a:spLocks noGrp="1"/>
          </p:cNvSpPr>
          <p:nvPr>
            <p:ph type="title"/>
          </p:nvPr>
        </p:nvSpPr>
        <p:spPr/>
        <p:txBody>
          <a:bodyPr/>
          <a:lstStyle/>
          <a:p>
            <a:r>
              <a:rPr lang="en-US" dirty="0"/>
              <a:t>Excess Cost Site Submission</a:t>
            </a:r>
          </a:p>
        </p:txBody>
      </p:sp>
      <p:pic>
        <p:nvPicPr>
          <p:cNvPr id="7" name="Content Placeholder 6" descr="A screenshot of a computer&#10;&#10;Description automatically generated">
            <a:extLst>
              <a:ext uri="{FF2B5EF4-FFF2-40B4-BE49-F238E27FC236}">
                <a16:creationId xmlns:a16="http://schemas.microsoft.com/office/drawing/2014/main" id="{77F6B7DD-A2FA-F01D-B6A7-38261F970DB9}"/>
              </a:ext>
            </a:extLst>
          </p:cNvPr>
          <p:cNvPicPr>
            <a:picLocks noGrp="1" noChangeAspect="1"/>
          </p:cNvPicPr>
          <p:nvPr>
            <p:ph idx="1"/>
          </p:nvPr>
        </p:nvPicPr>
        <p:blipFill>
          <a:blip r:embed="rId2"/>
          <a:stretch>
            <a:fillRect/>
          </a:stretch>
        </p:blipFill>
        <p:spPr>
          <a:xfrm>
            <a:off x="5545065" y="1644511"/>
            <a:ext cx="5692778" cy="4023691"/>
          </a:xfrm>
        </p:spPr>
      </p:pic>
      <p:sp>
        <p:nvSpPr>
          <p:cNvPr id="4" name="Footer Placeholder 3">
            <a:extLst>
              <a:ext uri="{FF2B5EF4-FFF2-40B4-BE49-F238E27FC236}">
                <a16:creationId xmlns:a16="http://schemas.microsoft.com/office/drawing/2014/main" id="{3E6E405C-E2E5-D4BB-1E1A-661D0A697FEB}"/>
              </a:ext>
            </a:extLst>
          </p:cNvPr>
          <p:cNvSpPr>
            <a:spLocks noGrp="1"/>
          </p:cNvSpPr>
          <p:nvPr>
            <p:ph type="ftr" sz="quarter" idx="11"/>
          </p:nvPr>
        </p:nvSpPr>
        <p:spPr/>
        <p:txBody>
          <a:bodyPr/>
          <a:lstStyle/>
          <a:p>
            <a:r>
              <a:rPr lang="en-US" dirty="0"/>
              <a:t>Investing for tomorrow, delivering today.</a:t>
            </a:r>
          </a:p>
        </p:txBody>
      </p:sp>
      <p:sp>
        <p:nvSpPr>
          <p:cNvPr id="5" name="Slide Number Placeholder 4">
            <a:extLst>
              <a:ext uri="{FF2B5EF4-FFF2-40B4-BE49-F238E27FC236}">
                <a16:creationId xmlns:a16="http://schemas.microsoft.com/office/drawing/2014/main" id="{A69DEFE0-30D1-D65C-C05B-BCE558B896F5}"/>
              </a:ext>
            </a:extLst>
          </p:cNvPr>
          <p:cNvSpPr>
            <a:spLocks noGrp="1"/>
          </p:cNvSpPr>
          <p:nvPr>
            <p:ph type="sldNum" sz="quarter" idx="12"/>
          </p:nvPr>
        </p:nvSpPr>
        <p:spPr/>
        <p:txBody>
          <a:bodyPr/>
          <a:lstStyle/>
          <a:p>
            <a:fld id="{A7F8E3F6-DE14-48B2-B2BC-6FABA9630FB8}" type="slidenum">
              <a:rPr lang="en-US" smtClean="0"/>
              <a:t>8</a:t>
            </a:fld>
            <a:endParaRPr lang="en-US"/>
          </a:p>
        </p:txBody>
      </p:sp>
      <p:sp>
        <p:nvSpPr>
          <p:cNvPr id="8" name="TextBox 7">
            <a:extLst>
              <a:ext uri="{FF2B5EF4-FFF2-40B4-BE49-F238E27FC236}">
                <a16:creationId xmlns:a16="http://schemas.microsoft.com/office/drawing/2014/main" id="{012133FD-A4EC-19D2-6574-47577334476D}"/>
              </a:ext>
            </a:extLst>
          </p:cNvPr>
          <p:cNvSpPr txBox="1"/>
          <p:nvPr/>
        </p:nvSpPr>
        <p:spPr>
          <a:xfrm>
            <a:off x="954156" y="2008306"/>
            <a:ext cx="4113143" cy="923330"/>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Once logged in to the SharePoint, find your LEA name from the list and click on the Edit button.</a:t>
            </a:r>
          </a:p>
        </p:txBody>
      </p:sp>
      <p:sp>
        <p:nvSpPr>
          <p:cNvPr id="9" name="TextBox 8">
            <a:extLst>
              <a:ext uri="{FF2B5EF4-FFF2-40B4-BE49-F238E27FC236}">
                <a16:creationId xmlns:a16="http://schemas.microsoft.com/office/drawing/2014/main" id="{B5373443-2070-D776-9C94-03B38D361FC0}"/>
              </a:ext>
            </a:extLst>
          </p:cNvPr>
          <p:cNvSpPr txBox="1"/>
          <p:nvPr/>
        </p:nvSpPr>
        <p:spPr>
          <a:xfrm>
            <a:off x="954157" y="3369403"/>
            <a:ext cx="3970268" cy="3139321"/>
          </a:xfrm>
          <a:prstGeom prst="rect">
            <a:avLst/>
          </a:prstGeom>
          <a:noFill/>
        </p:spPr>
        <p:txBody>
          <a:bodyPr wrap="square" rtlCol="0">
            <a:spAutoFit/>
          </a:bodyPr>
          <a:lstStyle/>
          <a:p>
            <a:r>
              <a:rPr lang="en-US" b="1" dirty="0">
                <a:latin typeface="Calibri" panose="020F0502020204030204" pitchFamily="34" charset="0"/>
                <a:cs typeface="Calibri" panose="020F0502020204030204" pitchFamily="34" charset="0"/>
              </a:rPr>
              <a:t>Access:</a:t>
            </a:r>
          </a:p>
          <a:p>
            <a:pPr marL="285750" indent="-285750">
              <a:buFont typeface="Wingdings" panose="05000000000000000000" pitchFamily="2" charset="2"/>
              <a:buChar char="§"/>
            </a:pPr>
            <a:r>
              <a:rPr lang="en-US" dirty="0">
                <a:latin typeface="Calibri" panose="020F0502020204030204" pitchFamily="34" charset="0"/>
                <a:cs typeface="Calibri" panose="020F0502020204030204" pitchFamily="34" charset="0"/>
              </a:rPr>
              <a:t>Must have a STARS/Nova login</a:t>
            </a:r>
          </a:p>
          <a:p>
            <a:pPr marL="742950" lvl="1"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you do not have a STARS/NOVA username, please contact LEA NOVA coordinator to gain access. </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For access to the Excess Cost site contact:</a:t>
            </a:r>
          </a:p>
          <a:p>
            <a:pPr marL="114300" indent="0" algn="ctr">
              <a:buNone/>
            </a:pPr>
            <a:r>
              <a:rPr lang="en-US" dirty="0">
                <a:latin typeface="Calibri" panose="020F0502020204030204" pitchFamily="34" charset="0"/>
                <a:cs typeface="Calibri" panose="020F0502020204030204" pitchFamily="34" charset="0"/>
              </a:rPr>
              <a:t>Mahesh Reddy-Erri</a:t>
            </a:r>
          </a:p>
          <a:p>
            <a:pPr marL="114300" indent="0" algn="ctr">
              <a:buNone/>
            </a:pPr>
            <a:r>
              <a:rPr lang="en-US" dirty="0">
                <a:latin typeface="Calibri" panose="020F0502020204030204" pitchFamily="34" charset="0"/>
                <a:cs typeface="Calibri" panose="020F0502020204030204" pitchFamily="34" charset="0"/>
                <a:hlinkClick r:id="rId3"/>
              </a:rPr>
              <a:t>mahesh.reddy@ped.nm.gov</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925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7524D-259F-18E9-73C8-417EE298FA28}"/>
              </a:ext>
            </a:extLst>
          </p:cNvPr>
          <p:cNvSpPr>
            <a:spLocks noGrp="1"/>
          </p:cNvSpPr>
          <p:nvPr>
            <p:ph type="title"/>
          </p:nvPr>
        </p:nvSpPr>
        <p:spPr/>
        <p:txBody>
          <a:bodyPr/>
          <a:lstStyle/>
          <a:p>
            <a:r>
              <a:rPr lang="en-US" dirty="0"/>
              <a:t>Separating Costs</a:t>
            </a:r>
          </a:p>
        </p:txBody>
      </p:sp>
      <p:sp>
        <p:nvSpPr>
          <p:cNvPr id="3" name="Content Placeholder 2">
            <a:extLst>
              <a:ext uri="{FF2B5EF4-FFF2-40B4-BE49-F238E27FC236}">
                <a16:creationId xmlns:a16="http://schemas.microsoft.com/office/drawing/2014/main" id="{892BDA4F-127F-89FF-937C-C6C761F6E4E7}"/>
              </a:ext>
            </a:extLst>
          </p:cNvPr>
          <p:cNvSpPr>
            <a:spLocks noGrp="1"/>
          </p:cNvSpPr>
          <p:nvPr>
            <p:ph idx="1"/>
          </p:nvPr>
        </p:nvSpPr>
        <p:spPr/>
        <p:txBody>
          <a:bodyPr/>
          <a:lstStyle/>
          <a:p>
            <a:pPr marL="0" indent="0">
              <a:buNone/>
            </a:pPr>
            <a:r>
              <a:rPr lang="en-US" dirty="0"/>
              <a:t>The United States Department of Education requires the Excess Cost Submission (Base and Compliance) to be submitted separated by Elementary and Secondary grade levels. </a:t>
            </a:r>
          </a:p>
          <a:p>
            <a:pPr marL="0" indent="0">
              <a:buNone/>
            </a:pPr>
            <a:r>
              <a:rPr lang="en-US" dirty="0"/>
              <a:t>Base: Budgets are not submitted by school site. You may use your membership to determine a ratio, and use that ratio to determine budgeted numbers. </a:t>
            </a:r>
          </a:p>
          <a:p>
            <a:pPr marL="0" indent="0">
              <a:buNone/>
            </a:pPr>
            <a:r>
              <a:rPr lang="en-US" dirty="0"/>
              <a:t>Compliance: Actuals are collected by school site, use exact figures based on your submission. </a:t>
            </a:r>
          </a:p>
        </p:txBody>
      </p:sp>
      <p:sp>
        <p:nvSpPr>
          <p:cNvPr id="4" name="Footer Placeholder 3">
            <a:extLst>
              <a:ext uri="{FF2B5EF4-FFF2-40B4-BE49-F238E27FC236}">
                <a16:creationId xmlns:a16="http://schemas.microsoft.com/office/drawing/2014/main" id="{3FDF0F9F-BBE3-4194-2AB9-945A9646A329}"/>
              </a:ext>
            </a:extLst>
          </p:cNvPr>
          <p:cNvSpPr>
            <a:spLocks noGrp="1"/>
          </p:cNvSpPr>
          <p:nvPr>
            <p:ph type="ftr" sz="quarter" idx="11"/>
          </p:nvPr>
        </p:nvSpPr>
        <p:spPr/>
        <p:txBody>
          <a:bodyPr/>
          <a:lstStyle/>
          <a:p>
            <a:r>
              <a:rPr lang="en-US"/>
              <a:t>Investing for tomorrow, delivering today.</a:t>
            </a:r>
            <a:endParaRPr lang="en-US" dirty="0"/>
          </a:p>
        </p:txBody>
      </p:sp>
      <p:sp>
        <p:nvSpPr>
          <p:cNvPr id="5" name="Slide Number Placeholder 4">
            <a:extLst>
              <a:ext uri="{FF2B5EF4-FFF2-40B4-BE49-F238E27FC236}">
                <a16:creationId xmlns:a16="http://schemas.microsoft.com/office/drawing/2014/main" id="{9A1F9602-DAE6-B311-A08E-8322F96B1473}"/>
              </a:ext>
            </a:extLst>
          </p:cNvPr>
          <p:cNvSpPr>
            <a:spLocks noGrp="1"/>
          </p:cNvSpPr>
          <p:nvPr>
            <p:ph type="sldNum" sz="quarter" idx="12"/>
          </p:nvPr>
        </p:nvSpPr>
        <p:spPr/>
        <p:txBody>
          <a:bodyPr/>
          <a:lstStyle/>
          <a:p>
            <a:fld id="{A7F8E3F6-DE14-48B2-B2BC-6FABA9630FB8}" type="slidenum">
              <a:rPr lang="en-US" smtClean="0"/>
              <a:t>9</a:t>
            </a:fld>
            <a:endParaRPr lang="en-US"/>
          </a:p>
        </p:txBody>
      </p:sp>
    </p:spTree>
    <p:extLst>
      <p:ext uri="{BB962C8B-B14F-4D97-AF65-F5344CB8AC3E}">
        <p14:creationId xmlns:p14="http://schemas.microsoft.com/office/powerpoint/2010/main" val="711835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9EFE62E5E8114FA28F1EE2E53FE30E" ma:contentTypeVersion="1" ma:contentTypeDescription="Create a new document." ma:contentTypeScope="" ma:versionID="abb5f11603e0f0a030d026d28977c388">
  <xsd:schema xmlns:xsd="http://www.w3.org/2001/XMLSchema" xmlns:xs="http://www.w3.org/2001/XMLSchema" xmlns:p="http://schemas.microsoft.com/office/2006/metadata/properties" xmlns:ns2="f31b0f60-fd0c-42a1-8924-8e870d476e8f" targetNamespace="http://schemas.microsoft.com/office/2006/metadata/properties" ma:root="true" ma:fieldsID="d1476ff42fd900919167a4dfdca23b4a" ns2:_="">
    <xsd:import namespace="f31b0f60-fd0c-42a1-8924-8e870d476e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1b0f60-fd0c-42a1-8924-8e870d476e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D8DC25-0C37-4F4C-B24C-88E853B1FFC8}">
  <ds:schemaRefs>
    <ds:schemaRef ds:uri="http://purl.org/dc/dcmitype/"/>
    <ds:schemaRef ds:uri="http://schemas.microsoft.com/office/2006/documentManagement/types"/>
    <ds:schemaRef ds:uri="http://purl.org/dc/elements/1.1/"/>
    <ds:schemaRef ds:uri="f31b0f60-fd0c-42a1-8924-8e870d476e8f"/>
    <ds:schemaRef ds:uri="http://purl.org/dc/terms/"/>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04F47928-9247-489C-A07A-758E344A87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1b0f60-fd0c-42a1-8924-8e870d476e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3303169-59D9-4989-A3A6-7C5FFC73E42D}">
  <ds:schemaRefs>
    <ds:schemaRef ds:uri="http://schemas.microsoft.com/sharepoint/v3/contenttype/forms"/>
  </ds:schemaRefs>
</ds:datastoreItem>
</file>

<file path=docMetadata/LabelInfo.xml><?xml version="1.0" encoding="utf-8"?>
<clbl:labelList xmlns:clbl="http://schemas.microsoft.com/office/2020/mipLabelMetadata">
  <clbl:label id="{04aa6bf4-d436-426f-bfa4-04b7a70e60ff}" enabled="0" method="" siteId="{04aa6bf4-d436-426f-bfa4-04b7a70e60ff}" removed="1"/>
</clbl:labelList>
</file>

<file path=docProps/app.xml><?xml version="1.0" encoding="utf-8"?>
<Properties xmlns="http://schemas.openxmlformats.org/officeDocument/2006/extended-properties" xmlns:vt="http://schemas.openxmlformats.org/officeDocument/2006/docPropsVTypes">
  <Template>Business direction presentation (widescreen)</Template>
  <TotalTime>49313</TotalTime>
  <Words>917</Words>
  <Application>Microsoft Macintosh PowerPoint</Application>
  <PresentationFormat>Widescreen</PresentationFormat>
  <Paragraphs>87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 Antiqua</vt:lpstr>
      <vt:lpstr>Calibri</vt:lpstr>
      <vt:lpstr>Times New Roman</vt:lpstr>
      <vt:lpstr>Wingdings</vt:lpstr>
      <vt:lpstr>Sales Direction 16X9</vt:lpstr>
      <vt:lpstr>Excess Cost Base Submission Overview</vt:lpstr>
      <vt:lpstr>Agenda</vt:lpstr>
      <vt:lpstr>Excess Cost Definition</vt:lpstr>
      <vt:lpstr>Excess Costs vs. MOE</vt:lpstr>
      <vt:lpstr>Connection to Supplanting </vt:lpstr>
      <vt:lpstr>Excess Cost Submissions</vt:lpstr>
      <vt:lpstr>Excess Cost Types</vt:lpstr>
      <vt:lpstr>Excess Cost Site Submission</vt:lpstr>
      <vt:lpstr>Separating Costs</vt:lpstr>
      <vt:lpstr>Excess Cost Site Submission</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Vince Vigil</dc:creator>
  <cp:lastModifiedBy>Dominguez, Lorenzo, PED</cp:lastModifiedBy>
  <cp:revision>161</cp:revision>
  <dcterms:created xsi:type="dcterms:W3CDTF">2020-01-22T19:18:44Z</dcterms:created>
  <dcterms:modified xsi:type="dcterms:W3CDTF">2024-05-22T21:58:56Z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0x010100A69EFE62E5E8114FA28F1EE2E53FE30E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