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56" r:id="rId5"/>
    <p:sldId id="259" r:id="rId6"/>
    <p:sldId id="261" r:id="rId7"/>
    <p:sldId id="318" r:id="rId8"/>
    <p:sldId id="324" r:id="rId9"/>
    <p:sldId id="325" r:id="rId10"/>
    <p:sldId id="326" r:id="rId11"/>
    <p:sldId id="328" r:id="rId12"/>
    <p:sldId id="323" r:id="rId13"/>
    <p:sldId id="327" r:id="rId14"/>
    <p:sldId id="329" r:id="rId15"/>
    <p:sldId id="331" r:id="rId16"/>
    <p:sldId id="268" r:id="rId17"/>
    <p:sldId id="320" r:id="rId18"/>
    <p:sldId id="319" r:id="rId19"/>
    <p:sldId id="269" r:id="rId20"/>
    <p:sldId id="270" r:id="rId21"/>
  </p:sldIdLst>
  <p:sldSz cx="12192000" cy="6858000"/>
  <p:notesSz cx="6858000" cy="9144000"/>
  <p:embeddedFontLst>
    <p:embeddedFont>
      <p:font typeface="Book Antiqua" panose="02040602050305030304" pitchFamily="18"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Copperplate Gothic Bold" panose="020E0705020206020404" pitchFamily="34" charset="0"/>
      <p:regular r:id="rId31"/>
    </p:embeddedFont>
    <p:embeddedFont>
      <p:font typeface="Copperplate Gothic Light" panose="020E0507020206020404" pitchFamily="34" charset="0"/>
      <p:regular r:id="rId32"/>
    </p:embeddedFont>
    <p:embeddedFont>
      <p:font typeface="Georgia" panose="020405020504050203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C4"/>
    <a:srgbClr val="ADB3B4"/>
    <a:srgbClr val="B3B3B3"/>
    <a:srgbClr val="064C50"/>
    <a:srgbClr val="FF914D"/>
    <a:srgbClr val="FFFFFF"/>
    <a:srgbClr val="3A3D4B"/>
    <a:srgbClr val="048A81"/>
    <a:srgbClr val="E7F3F4"/>
    <a:srgbClr val="CCE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3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4796950552577613E-2"/>
          <c:y val="2.5387462821491898E-2"/>
          <c:w val="0.92984265880164496"/>
          <c:h val="0.84790197034400105"/>
        </c:manualLayout>
      </c:layout>
      <c:bar3DChart>
        <c:barDir val="col"/>
        <c:grouping val="standard"/>
        <c:varyColors val="0"/>
        <c:ser>
          <c:idx val="0"/>
          <c:order val="0"/>
          <c:tx>
            <c:strRef>
              <c:f>Sheet1!$B$1</c:f>
              <c:strCache>
                <c:ptCount val="1"/>
                <c:pt idx="0">
                  <c:v>Total LEA's</c:v>
                </c:pt>
              </c:strCache>
            </c:strRef>
          </c:tx>
          <c:spPr>
            <a:solidFill>
              <a:schemeClr val="accent1"/>
            </a:solidFill>
            <a:ln>
              <a:noFill/>
            </a:ln>
            <a:effectLst/>
            <a:sp3d/>
          </c:spPr>
          <c:invertIfNegative val="0"/>
          <c:dLbls>
            <c:dLbl>
              <c:idx val="0"/>
              <c:layout>
                <c:manualLayout>
                  <c:x val="-3.4134201435060958E-3"/>
                  <c:y val="5.9399553764360104E-2"/>
                </c:manualLayout>
              </c:layout>
              <c:tx>
                <c:rich>
                  <a:bodyPr/>
                  <a:lstStyle/>
                  <a:p>
                    <a:r>
                      <a:rPr lang="en-US" b="1">
                        <a:solidFill>
                          <a:schemeClr val="bg2"/>
                        </a:solidFill>
                      </a:rPr>
                      <a:t>100%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18B-4963-ADCB-35134D9CA5BE}"/>
                </c:ext>
              </c:extLst>
            </c:dLbl>
            <c:dLbl>
              <c:idx val="1"/>
              <c:layout>
                <c:manualLayout>
                  <c:x val="-1.7067100717530479E-3"/>
                  <c:y val="0.16156678623905965"/>
                </c:manualLayout>
              </c:layout>
              <c:tx>
                <c:rich>
                  <a:bodyPr/>
                  <a:lstStyle/>
                  <a:p>
                    <a:r>
                      <a:rPr lang="en-US" b="1">
                        <a:solidFill>
                          <a:schemeClr val="bg2"/>
                        </a:solidFill>
                      </a:rPr>
                      <a:t>100%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18B-4963-ADCB-35134D9CA5BE}"/>
                </c:ext>
              </c:extLst>
            </c:dLbl>
            <c:dLbl>
              <c:idx val="2"/>
              <c:layout>
                <c:manualLayout>
                  <c:x val="0"/>
                  <c:y val="0.1663187505402085"/>
                </c:manualLayout>
              </c:layout>
              <c:tx>
                <c:rich>
                  <a:bodyPr/>
                  <a:lstStyle/>
                  <a:p>
                    <a:r>
                      <a:rPr lang="en-US" b="1" dirty="0">
                        <a:solidFill>
                          <a:schemeClr val="bg2"/>
                        </a:solidFill>
                      </a:rPr>
                      <a:t>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4C8-43CC-8755-5622BF3F642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Onsite</c:v>
                </c:pt>
                <c:pt idx="1">
                  <c:v>Desk</c:v>
                </c:pt>
                <c:pt idx="2">
                  <c:v>Self</c:v>
                </c:pt>
              </c:strCache>
            </c:strRef>
          </c:cat>
          <c:val>
            <c:numRef>
              <c:f>Sheet1!$B$2:$B$4</c:f>
              <c:numCache>
                <c:formatCode>General</c:formatCode>
                <c:ptCount val="3"/>
                <c:pt idx="0">
                  <c:v>11</c:v>
                </c:pt>
                <c:pt idx="1">
                  <c:v>55</c:v>
                </c:pt>
                <c:pt idx="2">
                  <c:v>87</c:v>
                </c:pt>
              </c:numCache>
            </c:numRef>
          </c:val>
          <c:extLst>
            <c:ext xmlns:c16="http://schemas.microsoft.com/office/drawing/2014/chart" uri="{C3380CC4-5D6E-409C-BE32-E72D297353CC}">
              <c16:uniqueId val="{00000000-218B-4963-ADCB-35134D9CA5BE}"/>
            </c:ext>
          </c:extLst>
        </c:ser>
        <c:dLbls>
          <c:showLegendKey val="0"/>
          <c:showVal val="0"/>
          <c:showCatName val="0"/>
          <c:showSerName val="0"/>
          <c:showPercent val="0"/>
          <c:showBubbleSize val="0"/>
        </c:dLbls>
        <c:gapWidth val="150"/>
        <c:shape val="box"/>
        <c:axId val="1118183760"/>
        <c:axId val="1118189520"/>
        <c:axId val="1079413040"/>
      </c:bar3DChart>
      <c:catAx>
        <c:axId val="1118183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Georgia" panose="02040502050405020303" pitchFamily="18" charset="0"/>
                <a:ea typeface="+mn-ea"/>
                <a:cs typeface="+mn-cs"/>
              </a:defRPr>
            </a:pPr>
            <a:endParaRPr lang="en-US"/>
          </a:p>
        </c:txPr>
        <c:crossAx val="1118189520"/>
        <c:crosses val="autoZero"/>
        <c:auto val="1"/>
        <c:lblAlgn val="ctr"/>
        <c:lblOffset val="100"/>
        <c:noMultiLvlLbl val="0"/>
      </c:catAx>
      <c:valAx>
        <c:axId val="1118189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8183760"/>
        <c:crosses val="autoZero"/>
        <c:crossBetween val="between"/>
      </c:valAx>
      <c:serAx>
        <c:axId val="1079413040"/>
        <c:scaling>
          <c:orientation val="minMax"/>
        </c:scaling>
        <c:delete val="1"/>
        <c:axPos val="b"/>
        <c:majorTickMark val="none"/>
        <c:minorTickMark val="none"/>
        <c:tickLblPos val="nextTo"/>
        <c:crossAx val="1118189520"/>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_rels/data3.xml.rels><?xml version="1.0" encoding="UTF-8" standalone="yes"?>
<Relationships xmlns="http://schemas.openxmlformats.org/package/2006/relationships"><Relationship Id="rId2" Type="http://schemas.openxmlformats.org/officeDocument/2006/relationships/hyperlink" Target="https://webnew.ped.state.nm.us/bureaus/special-education/resources/" TargetMode="External"/><Relationship Id="rId1" Type="http://schemas.openxmlformats.org/officeDocument/2006/relationships/hyperlink" Target="https://webed.ped.state.nm.us/sites/IDEAB/ExcessCosts/SitePages/Home.aspx"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mailto:reddy-erri@ped.nm.gov" TargetMode="External"/><Relationship Id="rId2" Type="http://schemas.openxmlformats.org/officeDocument/2006/relationships/hyperlink" Target="https://eui.ped.state.nm.us/sites/SpecialEdMon/default.aspx" TargetMode="External"/><Relationship Id="rId1" Type="http://schemas.openxmlformats.org/officeDocument/2006/relationships/hyperlink" Target="https://drive.google.com/drive/folders/1cHpct0l0hawXRB_aAYvCZ-D0ZmyZ-N7U?usp=sharing" TargetMode="External"/><Relationship Id="rId4" Type="http://schemas.openxmlformats.org/officeDocument/2006/relationships/hyperlink" Target="mailto:gdamian@nmhu.edu"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docs.google.com/spreadsheets/d/1Iltgo51i1tYpmD7DElwU25_BW0tSoV24Y3DvuT9uko4/edit#gid=1539828189" TargetMode="External"/><Relationship Id="rId2" Type="http://schemas.openxmlformats.org/officeDocument/2006/relationships/hyperlink" Target="https://drive.google.com/drive/folders/1cHpct0l0hawXRB_aAYvCZ-D0ZmyZ-N7U?usp=sharing" TargetMode="External"/><Relationship Id="rId1" Type="http://schemas.openxmlformats.org/officeDocument/2006/relationships/hyperlink" Target="mailto:jonathan.garcia@ped.nm.gov" TargetMode="External"/><Relationship Id="rId4" Type="http://schemas.openxmlformats.org/officeDocument/2006/relationships/hyperlink" Target="https://eui.ped.state.nm.us/sites/stars/DocTransferStation/SitePages/DocumentTransfer.aspx"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_rels/drawing3.xml.rels><?xml version="1.0" encoding="UTF-8" standalone="yes"?>
<Relationships xmlns="http://schemas.openxmlformats.org/package/2006/relationships"><Relationship Id="rId2" Type="http://schemas.openxmlformats.org/officeDocument/2006/relationships/hyperlink" Target="https://webnew.ped.state.nm.us/bureaus/special-education/resources/" TargetMode="External"/><Relationship Id="rId1" Type="http://schemas.openxmlformats.org/officeDocument/2006/relationships/hyperlink" Target="https://webed.ped.state.nm.us/sites/IDEAB/ExcessCosts/SitePages/Home.aspx"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mailto:reddy-erri@ped.nm.gov" TargetMode="External"/><Relationship Id="rId2" Type="http://schemas.openxmlformats.org/officeDocument/2006/relationships/hyperlink" Target="https://eui.ped.state.nm.us/sites/SpecialEdMon/default.aspx" TargetMode="External"/><Relationship Id="rId1" Type="http://schemas.openxmlformats.org/officeDocument/2006/relationships/hyperlink" Target="https://drive.google.com/drive/folders/1cHpct0l0hawXRB_aAYvCZ-D0ZmyZ-N7U?usp=sharing" TargetMode="External"/><Relationship Id="rId4" Type="http://schemas.openxmlformats.org/officeDocument/2006/relationships/hyperlink" Target="mailto:gdamian@nmhu.edu"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drive.google.com/drive/folders/1cHpct0l0hawXRB_aAYvCZ-D0ZmyZ-N7U?usp=sharing" TargetMode="External"/><Relationship Id="rId2" Type="http://schemas.openxmlformats.org/officeDocument/2006/relationships/hyperlink" Target="mailto:jonathan.garcia@ped.nm.gov" TargetMode="External"/><Relationship Id="rId1" Type="http://schemas.openxmlformats.org/officeDocument/2006/relationships/hyperlink" Target="https://eui.ped.state.nm.us/sites/stars/DocTransferStation/SitePages/DocumentTransfer.aspx" TargetMode="External"/><Relationship Id="rId4" Type="http://schemas.openxmlformats.org/officeDocument/2006/relationships/hyperlink" Target="https://docs.google.com/spreadsheets/d/1Iltgo51i1tYpmD7DElwU25_BW0tSoV24Y3DvuT9uko4/edit#gid=1539828189"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dirty="0">
              <a:solidFill>
                <a:schemeClr val="bg2"/>
              </a:solidFill>
              <a:latin typeface="Georgia" panose="02040502050405020303" pitchFamily="18" charset="0"/>
            </a:rPr>
            <a:t>Dr. Margaret Cage</a:t>
          </a:r>
        </a:p>
        <a:p>
          <a:r>
            <a:rPr lang="en-US" sz="1000" dirty="0">
              <a:solidFill>
                <a:schemeClr val="bg2"/>
              </a:solidFill>
              <a:latin typeface="Georgia" panose="02040502050405020303" pitchFamily="18" charset="0"/>
            </a:rPr>
            <a:t>State Director,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dirty="0">
              <a:solidFill>
                <a:schemeClr val="bg2"/>
              </a:solidFill>
              <a:latin typeface="Georgia" panose="02040502050405020303" pitchFamily="18" charset="0"/>
            </a:rPr>
            <a:t>Dr. Tyre Jenkins</a:t>
          </a:r>
        </a:p>
        <a:p>
          <a:r>
            <a:rPr lang="en-US" sz="1000" dirty="0">
              <a:solidFill>
                <a:schemeClr val="bg2"/>
              </a:solidFill>
              <a:latin typeface="Georgia" panose="02040502050405020303" pitchFamily="18" charset="0"/>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dirty="0">
              <a:solidFill>
                <a:schemeClr val="bg2"/>
              </a:solidFill>
              <a:latin typeface="Georgia" panose="02040502050405020303" pitchFamily="18" charset="0"/>
            </a:rPr>
            <a:t>Charlene Marcotte </a:t>
          </a:r>
        </a:p>
        <a:p>
          <a:r>
            <a:rPr lang="en-US" sz="1000" dirty="0">
              <a:solidFill>
                <a:schemeClr val="bg2"/>
              </a:solidFill>
              <a:latin typeface="Georgia" panose="02040502050405020303" pitchFamily="18" charset="0"/>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r>
            <a:rPr lang="en-US" sz="1200" b="1" dirty="0">
              <a:solidFill>
                <a:schemeClr val="bg2"/>
              </a:solidFill>
              <a:latin typeface="Georgia" panose="02040502050405020303" pitchFamily="18" charset="0"/>
            </a:rPr>
            <a:t>Ria Gill </a:t>
          </a:r>
        </a:p>
        <a:p>
          <a:r>
            <a:rPr lang="en-US" sz="1000" dirty="0">
              <a:solidFill>
                <a:schemeClr val="bg2"/>
              </a:solidFill>
              <a:latin typeface="Georgia" panose="02040502050405020303" pitchFamily="18" charset="0"/>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dirty="0">
              <a:solidFill>
                <a:schemeClr val="bg2"/>
              </a:solidFill>
              <a:latin typeface="Georgia" panose="02040502050405020303" pitchFamily="18" charset="0"/>
            </a:rPr>
            <a:t>Lorenzo</a:t>
          </a:r>
          <a:r>
            <a:rPr lang="en-US" sz="1000" b="1" dirty="0">
              <a:solidFill>
                <a:schemeClr val="bg2"/>
              </a:solidFill>
              <a:latin typeface="Georgia" panose="02040502050405020303" pitchFamily="18" charset="0"/>
            </a:rPr>
            <a:t> </a:t>
          </a:r>
          <a:r>
            <a:rPr lang="en-US" sz="1200" b="1" dirty="0">
              <a:solidFill>
                <a:schemeClr val="bg2"/>
              </a:solidFill>
              <a:latin typeface="Georgia" panose="02040502050405020303" pitchFamily="18" charset="0"/>
            </a:rPr>
            <a:t>Dominguez</a:t>
          </a:r>
        </a:p>
        <a:p>
          <a:r>
            <a:rPr lang="en-US" sz="900" dirty="0">
              <a:solidFill>
                <a:schemeClr val="bg2"/>
              </a:solidFill>
              <a:latin typeface="Georgia" panose="02040502050405020303" pitchFamily="18" charset="0"/>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2921" custLinFactNeighborY="10802"/>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21133"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538" custLinFactNeighborY="7670"/>
      <dgm:spPr>
        <a:blipFill>
          <a:blip xmlns:r="http://schemas.openxmlformats.org/officeDocument/2006/relationships" r:embed="rId5"/>
          <a:srcRect/>
          <a:stretch>
            <a:fillRect l="-37000" r="-37000"/>
          </a:stretch>
        </a:blipFill>
      </dgm:spPr>
    </dgm:pt>
    <dgm:pt modelId="{372A7C94-5FDE-445C-9AAC-3378700FCA9C}" type="pres">
      <dgm:prSet presAssocID="{81C27A94-6ED2-4846-9B88-4A757FDE7F0A}" presName="rect2" presStyleLbl="trBgShp" presStyleIdx="4" presStyleCnt="5" custScaleX="113938" custScaleY="121868" custLinFactY="60918" custLinFactNeighborX="3402"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30287E-C07D-402A-A3AC-D3379A400A00}"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C3703FE8-1283-47F8-B7FB-B6E9FC7E8426}">
      <dgm:prSet phldrT="[Text]" custT="1"/>
      <dgm:spPr>
        <a:solidFill>
          <a:srgbClr val="3A3D4B"/>
        </a:solidFill>
      </dgm:spPr>
      <dgm:t>
        <a:bodyPr/>
        <a:lstStyle/>
        <a:p>
          <a:pPr algn="ctr">
            <a:buSzPts val="1000"/>
            <a:buFont typeface="Symbol" panose="05050102010706020507" pitchFamily="18" charset="2"/>
            <a:buChar char=""/>
          </a:pP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Link to the Excess Cost Base: </a:t>
          </a:r>
          <a:r>
            <a:rPr lang="en-US" sz="1400" b="1" u="sng" dirty="0">
              <a:solidFill>
                <a:srgbClr val="FFC000"/>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https://webed.ped.state.nm.us/sites/IDEAB/ExcessCosts/SitePages/Home.aspx</a:t>
          </a:r>
          <a:r>
            <a:rPr lang="en-US" sz="1400" b="1" u="sng" dirty="0">
              <a:solidFill>
                <a:srgbClr val="FFC000"/>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b="1" dirty="0">
            <a:solidFill>
              <a:srgbClr val="FFC000"/>
            </a:solidFill>
            <a:latin typeface="Georgia" panose="02040502050405020303" pitchFamily="18" charset="0"/>
          </a:endParaRPr>
        </a:p>
      </dgm:t>
    </dgm:pt>
    <dgm:pt modelId="{BBCDB67A-72EC-4960-89B0-F4ED2631D2BF}" type="parTrans" cxnId="{52E65435-A272-42C8-A04F-6342C9BDC37C}">
      <dgm:prSet/>
      <dgm:spPr/>
      <dgm:t>
        <a:bodyPr/>
        <a:lstStyle/>
        <a:p>
          <a:endParaRPr lang="en-US"/>
        </a:p>
      </dgm:t>
    </dgm:pt>
    <dgm:pt modelId="{1FB2A1FD-9E56-4906-BE58-E9CF7BA51F02}" type="sibTrans" cxnId="{52E65435-A272-42C8-A04F-6342C9BDC37C}">
      <dgm:prSet/>
      <dgm:spPr>
        <a:solidFill>
          <a:srgbClr val="048A81">
            <a:alpha val="90000"/>
          </a:srgbClr>
        </a:solidFill>
      </dgm:spPr>
      <dgm:t>
        <a:bodyPr/>
        <a:lstStyle/>
        <a:p>
          <a:endParaRPr lang="en-US"/>
        </a:p>
      </dgm:t>
    </dgm:pt>
    <dgm:pt modelId="{B289437A-AD76-4A83-A6C8-97222832A91D}">
      <dgm:prSet phldrT="[Text]" custT="1"/>
      <dgm:spPr>
        <a:solidFill>
          <a:srgbClr val="3A3D4B"/>
        </a:solidFill>
      </dgm:spPr>
      <dgm:t>
        <a:bodyPr/>
        <a:lstStyle/>
        <a:p>
          <a:pPr algn="ctr">
            <a:buSzPts val="1000"/>
            <a:buFont typeface="Symbol" panose="05050102010706020507" pitchFamily="18" charset="2"/>
            <a:buChar char=""/>
          </a:pP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Excess Cost Base resources can be found on the Special Education Resources Page.</a:t>
          </a:r>
          <a:endParaRPr lang="en-US" sz="1400" b="1" dirty="0">
            <a:solidFill>
              <a:schemeClr val="bg1"/>
            </a:solidFill>
            <a:latin typeface="Georgia" panose="02040502050405020303" pitchFamily="18" charset="0"/>
          </a:endParaRPr>
        </a:p>
      </dgm:t>
    </dgm:pt>
    <dgm:pt modelId="{E90A1E17-D3BC-4CF6-BB61-B294468F906C}" type="parTrans" cxnId="{14B02048-8A77-4362-BD41-380EF90C7472}">
      <dgm:prSet/>
      <dgm:spPr/>
      <dgm:t>
        <a:bodyPr/>
        <a:lstStyle/>
        <a:p>
          <a:endParaRPr lang="en-US"/>
        </a:p>
      </dgm:t>
    </dgm:pt>
    <dgm:pt modelId="{C6F1AE7B-E772-4DA5-95C5-F04157DD5C31}" type="sibTrans" cxnId="{14B02048-8A77-4362-BD41-380EF90C7472}">
      <dgm:prSet/>
      <dgm:spPr/>
      <dgm:t>
        <a:bodyPr/>
        <a:lstStyle/>
        <a:p>
          <a:endParaRPr lang="en-US"/>
        </a:p>
      </dgm:t>
    </dgm:pt>
    <dgm:pt modelId="{4EBC7C81-8EA8-46B8-AAEE-354E28C3FCB4}">
      <dgm:prSet custT="1"/>
      <dgm:spPr>
        <a:solidFill>
          <a:srgbClr val="3A3D4B"/>
        </a:solidFill>
      </dgm:spPr>
      <dgm:t>
        <a:bodyPr/>
        <a:lstStyle/>
        <a:p>
          <a:pPr algn="ct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The Excess Cost Base must be completed before the IDEA B application can be approved</a:t>
          </a:r>
          <a:endParaRPr lang="en-US" sz="1400" b="1" dirty="0">
            <a:solidFill>
              <a:schemeClr val="bg1"/>
            </a:solidFill>
            <a:latin typeface="Georgia" panose="02040502050405020303" pitchFamily="18" charset="0"/>
          </a:endParaRPr>
        </a:p>
      </dgm:t>
    </dgm:pt>
    <dgm:pt modelId="{99F5A11C-F453-45C8-902D-5E2F67BA52AB}" type="parTrans" cxnId="{72419078-2E1C-4668-A797-0C3815190D08}">
      <dgm:prSet/>
      <dgm:spPr/>
      <dgm:t>
        <a:bodyPr/>
        <a:lstStyle/>
        <a:p>
          <a:endParaRPr lang="en-US"/>
        </a:p>
      </dgm:t>
    </dgm:pt>
    <dgm:pt modelId="{036F694D-A806-453D-B717-CF94F85291FF}" type="sibTrans" cxnId="{72419078-2E1C-4668-A797-0C3815190D08}">
      <dgm:prSet/>
      <dgm:spPr>
        <a:solidFill>
          <a:srgbClr val="048A81">
            <a:alpha val="90000"/>
          </a:srgbClr>
        </a:solidFill>
      </dgm:spPr>
      <dgm:t>
        <a:bodyPr/>
        <a:lstStyle/>
        <a:p>
          <a:endParaRPr lang="en-US"/>
        </a:p>
      </dgm:t>
    </dgm:pt>
    <dgm:pt modelId="{165A743D-7F11-4BB7-9116-D61D28B811D5}">
      <dgm:prSet custT="1"/>
      <dgm:spPr/>
      <dgm:t>
        <a:bodyPr/>
        <a:lstStyle/>
        <a:p>
          <a:pPr algn="ctr">
            <a:buFontTx/>
            <a:buNone/>
          </a:pPr>
          <a:r>
            <a:rPr lang="en-US" sz="1400" b="1"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Link to the Resources Page: </a:t>
          </a:r>
          <a:endParaRPr lang="en-US" sz="1400" b="1" dirty="0">
            <a:solidFill>
              <a:srgbClr val="FFFF00"/>
            </a:solidFill>
            <a:effectLst/>
            <a:latin typeface="Georgia" panose="02040502050405020303" pitchFamily="18" charset="0"/>
            <a:ea typeface="Aptos" panose="020B0004020202020204" pitchFamily="34" charset="0"/>
            <a:cs typeface="Times New Roman" panose="02020603050405020304" pitchFamily="18" charset="0"/>
          </a:endParaRPr>
        </a:p>
      </dgm:t>
    </dgm:pt>
    <dgm:pt modelId="{3EAF0AED-FEB1-465F-92A7-4AC396ABA3E8}" type="parTrans" cxnId="{835F0ED7-C3EA-4A31-A51D-D1DFD90C2F71}">
      <dgm:prSet/>
      <dgm:spPr/>
      <dgm:t>
        <a:bodyPr/>
        <a:lstStyle/>
        <a:p>
          <a:endParaRPr lang="en-US"/>
        </a:p>
      </dgm:t>
    </dgm:pt>
    <dgm:pt modelId="{6F32678C-2A8D-4637-80D8-5366C52AA5E4}" type="sibTrans" cxnId="{835F0ED7-C3EA-4A31-A51D-D1DFD90C2F71}">
      <dgm:prSet/>
      <dgm:spPr/>
      <dgm:t>
        <a:bodyPr/>
        <a:lstStyle/>
        <a:p>
          <a:endParaRPr lang="en-US"/>
        </a:p>
      </dgm:t>
    </dgm:pt>
    <dgm:pt modelId="{CDF3EE5F-29C9-4F9E-ACE6-22617186CDC0}">
      <dgm:prSet custT="1"/>
      <dgm:spPr/>
      <dgm:t>
        <a:bodyPr/>
        <a:lstStyle/>
        <a:p>
          <a:pPr algn="ctr">
            <a:buFontTx/>
            <a:buNone/>
          </a:pPr>
          <a:r>
            <a:rPr lang="en-US" sz="1400" b="1" dirty="0">
              <a:solidFill>
                <a:srgbClr val="FFC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400" b="1" u="sng" dirty="0">
              <a:solidFill>
                <a:srgbClr val="FFC000"/>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https://webnew.ped.state.nm.us/bureaus/special-education/resources/</a:t>
          </a:r>
          <a:r>
            <a:rPr lang="en-US" sz="1400" b="1" u="sng" dirty="0">
              <a:solidFill>
                <a:srgbClr val="FFC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400" b="1" dirty="0">
            <a:solidFill>
              <a:srgbClr val="FFC000"/>
            </a:solidFill>
            <a:effectLst/>
            <a:latin typeface="Georgia" panose="02040502050405020303" pitchFamily="18" charset="0"/>
            <a:ea typeface="Aptos" panose="020B0004020202020204" pitchFamily="34" charset="0"/>
            <a:cs typeface="Times New Roman" panose="02020603050405020304" pitchFamily="18" charset="0"/>
          </a:endParaRPr>
        </a:p>
      </dgm:t>
    </dgm:pt>
    <dgm:pt modelId="{CDF315D7-3A3A-4691-9F40-6A2A4A8FC0AA}" type="parTrans" cxnId="{E21B85A4-559D-47EC-A516-0B711A20EDA2}">
      <dgm:prSet/>
      <dgm:spPr/>
      <dgm:t>
        <a:bodyPr/>
        <a:lstStyle/>
        <a:p>
          <a:endParaRPr lang="en-US"/>
        </a:p>
      </dgm:t>
    </dgm:pt>
    <dgm:pt modelId="{18FE3403-2623-4BD5-AAAA-764B72733A61}" type="sibTrans" cxnId="{E21B85A4-559D-47EC-A516-0B711A20EDA2}">
      <dgm:prSet/>
      <dgm:spPr/>
      <dgm:t>
        <a:bodyPr/>
        <a:lstStyle/>
        <a:p>
          <a:endParaRPr lang="en-US"/>
        </a:p>
      </dgm:t>
    </dgm:pt>
    <dgm:pt modelId="{7B059EC2-CBA8-4F13-88A0-ABA2E56A1ACC}" type="pres">
      <dgm:prSet presAssocID="{B430287E-C07D-402A-A3AC-D3379A400A00}" presName="linearFlow" presStyleCnt="0">
        <dgm:presLayoutVars>
          <dgm:resizeHandles val="exact"/>
        </dgm:presLayoutVars>
      </dgm:prSet>
      <dgm:spPr/>
    </dgm:pt>
    <dgm:pt modelId="{72FEC847-040D-4D0C-BFA5-6295E013C8B9}" type="pres">
      <dgm:prSet presAssocID="{4EBC7C81-8EA8-46B8-AAEE-354E28C3FCB4}" presName="node" presStyleLbl="node1" presStyleIdx="0" presStyleCnt="3">
        <dgm:presLayoutVars>
          <dgm:bulletEnabled val="1"/>
        </dgm:presLayoutVars>
      </dgm:prSet>
      <dgm:spPr/>
    </dgm:pt>
    <dgm:pt modelId="{61AB0003-BD30-41D3-99F4-6099FDBC1689}" type="pres">
      <dgm:prSet presAssocID="{036F694D-A806-453D-B717-CF94F85291FF}" presName="sibTrans" presStyleLbl="sibTrans2D1" presStyleIdx="0" presStyleCnt="2"/>
      <dgm:spPr/>
    </dgm:pt>
    <dgm:pt modelId="{FB639F56-0DA4-4500-99E5-6E73DE4889C3}" type="pres">
      <dgm:prSet presAssocID="{036F694D-A806-453D-B717-CF94F85291FF}" presName="connectorText" presStyleLbl="sibTrans2D1" presStyleIdx="0" presStyleCnt="2"/>
      <dgm:spPr/>
    </dgm:pt>
    <dgm:pt modelId="{F0447A19-A2C2-4899-AF5B-528944771A16}" type="pres">
      <dgm:prSet presAssocID="{C3703FE8-1283-47F8-B7FB-B6E9FC7E8426}" presName="node" presStyleLbl="node1" presStyleIdx="1" presStyleCnt="3" custLinFactNeighborX="0" custLinFactNeighborY="-1456">
        <dgm:presLayoutVars>
          <dgm:bulletEnabled val="1"/>
        </dgm:presLayoutVars>
      </dgm:prSet>
      <dgm:spPr/>
    </dgm:pt>
    <dgm:pt modelId="{86D3F2C5-683E-4D20-91D6-BB245A16939B}" type="pres">
      <dgm:prSet presAssocID="{1FB2A1FD-9E56-4906-BE58-E9CF7BA51F02}" presName="sibTrans" presStyleLbl="sibTrans2D1" presStyleIdx="1" presStyleCnt="2"/>
      <dgm:spPr/>
    </dgm:pt>
    <dgm:pt modelId="{D22AF41D-74F1-4B4E-A3E8-37BFC5F78AE2}" type="pres">
      <dgm:prSet presAssocID="{1FB2A1FD-9E56-4906-BE58-E9CF7BA51F02}" presName="connectorText" presStyleLbl="sibTrans2D1" presStyleIdx="1" presStyleCnt="2"/>
      <dgm:spPr/>
    </dgm:pt>
    <dgm:pt modelId="{051801B0-35FC-4C4B-9DB6-65C5246BCEA1}" type="pres">
      <dgm:prSet presAssocID="{B289437A-AD76-4A83-A6C8-97222832A91D}" presName="node" presStyleLbl="node1" presStyleIdx="2" presStyleCnt="3">
        <dgm:presLayoutVars>
          <dgm:bulletEnabled val="1"/>
        </dgm:presLayoutVars>
      </dgm:prSet>
      <dgm:spPr/>
    </dgm:pt>
  </dgm:ptLst>
  <dgm:cxnLst>
    <dgm:cxn modelId="{AD606807-E0DC-4B1A-A3B6-8CB2169BBF60}" type="presOf" srcId="{B289437A-AD76-4A83-A6C8-97222832A91D}" destId="{051801B0-35FC-4C4B-9DB6-65C5246BCEA1}" srcOrd="0" destOrd="0" presId="urn:microsoft.com/office/officeart/2005/8/layout/process2"/>
    <dgm:cxn modelId="{A56B2D17-5B54-48C4-9F1F-CD73197E3044}" type="presOf" srcId="{1FB2A1FD-9E56-4906-BE58-E9CF7BA51F02}" destId="{86D3F2C5-683E-4D20-91D6-BB245A16939B}" srcOrd="0" destOrd="0" presId="urn:microsoft.com/office/officeart/2005/8/layout/process2"/>
    <dgm:cxn modelId="{5A984935-7A99-40D6-A02A-6196628DB821}" type="presOf" srcId="{B430287E-C07D-402A-A3AC-D3379A400A00}" destId="{7B059EC2-CBA8-4F13-88A0-ABA2E56A1ACC}" srcOrd="0" destOrd="0" presId="urn:microsoft.com/office/officeart/2005/8/layout/process2"/>
    <dgm:cxn modelId="{52E65435-A272-42C8-A04F-6342C9BDC37C}" srcId="{B430287E-C07D-402A-A3AC-D3379A400A00}" destId="{C3703FE8-1283-47F8-B7FB-B6E9FC7E8426}" srcOrd="1" destOrd="0" parTransId="{BBCDB67A-72EC-4960-89B0-F4ED2631D2BF}" sibTransId="{1FB2A1FD-9E56-4906-BE58-E9CF7BA51F02}"/>
    <dgm:cxn modelId="{191B4060-E08A-4B55-ACAA-EAC61FB28C34}" type="presOf" srcId="{CDF3EE5F-29C9-4F9E-ACE6-22617186CDC0}" destId="{051801B0-35FC-4C4B-9DB6-65C5246BCEA1}" srcOrd="0" destOrd="2" presId="urn:microsoft.com/office/officeart/2005/8/layout/process2"/>
    <dgm:cxn modelId="{9467DB60-5E77-4536-98E9-1B2B31C95118}" type="presOf" srcId="{C3703FE8-1283-47F8-B7FB-B6E9FC7E8426}" destId="{F0447A19-A2C2-4899-AF5B-528944771A16}" srcOrd="0" destOrd="0" presId="urn:microsoft.com/office/officeart/2005/8/layout/process2"/>
    <dgm:cxn modelId="{14B02048-8A77-4362-BD41-380EF90C7472}" srcId="{B430287E-C07D-402A-A3AC-D3379A400A00}" destId="{B289437A-AD76-4A83-A6C8-97222832A91D}" srcOrd="2" destOrd="0" parTransId="{E90A1E17-D3BC-4CF6-BB61-B294468F906C}" sibTransId="{C6F1AE7B-E772-4DA5-95C5-F04157DD5C31}"/>
    <dgm:cxn modelId="{5B38B674-D6FE-44FF-B4B3-F783E96FB7B5}" type="presOf" srcId="{165A743D-7F11-4BB7-9116-D61D28B811D5}" destId="{051801B0-35FC-4C4B-9DB6-65C5246BCEA1}" srcOrd="0" destOrd="1" presId="urn:microsoft.com/office/officeart/2005/8/layout/process2"/>
    <dgm:cxn modelId="{0A08A056-B2A9-4344-AD86-FD267F19EB62}" type="presOf" srcId="{036F694D-A806-453D-B717-CF94F85291FF}" destId="{FB639F56-0DA4-4500-99E5-6E73DE4889C3}" srcOrd="1" destOrd="0" presId="urn:microsoft.com/office/officeart/2005/8/layout/process2"/>
    <dgm:cxn modelId="{72419078-2E1C-4668-A797-0C3815190D08}" srcId="{B430287E-C07D-402A-A3AC-D3379A400A00}" destId="{4EBC7C81-8EA8-46B8-AAEE-354E28C3FCB4}" srcOrd="0" destOrd="0" parTransId="{99F5A11C-F453-45C8-902D-5E2F67BA52AB}" sibTransId="{036F694D-A806-453D-B717-CF94F85291FF}"/>
    <dgm:cxn modelId="{E21B85A4-559D-47EC-A516-0B711A20EDA2}" srcId="{B289437A-AD76-4A83-A6C8-97222832A91D}" destId="{CDF3EE5F-29C9-4F9E-ACE6-22617186CDC0}" srcOrd="1" destOrd="0" parTransId="{CDF315D7-3A3A-4691-9F40-6A2A4A8FC0AA}" sibTransId="{18FE3403-2623-4BD5-AAAA-764B72733A61}"/>
    <dgm:cxn modelId="{2AF30EB9-35B6-4AD2-A4E1-A95BC1AB77A8}" type="presOf" srcId="{1FB2A1FD-9E56-4906-BE58-E9CF7BA51F02}" destId="{D22AF41D-74F1-4B4E-A3E8-37BFC5F78AE2}" srcOrd="1" destOrd="0" presId="urn:microsoft.com/office/officeart/2005/8/layout/process2"/>
    <dgm:cxn modelId="{6054BCBC-F0FC-442A-A74D-806F8D312905}" type="presOf" srcId="{036F694D-A806-453D-B717-CF94F85291FF}" destId="{61AB0003-BD30-41D3-99F4-6099FDBC1689}" srcOrd="0" destOrd="0" presId="urn:microsoft.com/office/officeart/2005/8/layout/process2"/>
    <dgm:cxn modelId="{835F0ED7-C3EA-4A31-A51D-D1DFD90C2F71}" srcId="{B289437A-AD76-4A83-A6C8-97222832A91D}" destId="{165A743D-7F11-4BB7-9116-D61D28B811D5}" srcOrd="0" destOrd="0" parTransId="{3EAF0AED-FEB1-465F-92A7-4AC396ABA3E8}" sibTransId="{6F32678C-2A8D-4637-80D8-5366C52AA5E4}"/>
    <dgm:cxn modelId="{06AF16DD-D99D-47AD-BAD0-6E87B2145FA9}" type="presOf" srcId="{4EBC7C81-8EA8-46B8-AAEE-354E28C3FCB4}" destId="{72FEC847-040D-4D0C-BFA5-6295E013C8B9}" srcOrd="0" destOrd="0" presId="urn:microsoft.com/office/officeart/2005/8/layout/process2"/>
    <dgm:cxn modelId="{AC7A1CD1-3083-45CD-AF85-55BC4C2295D7}" type="presParOf" srcId="{7B059EC2-CBA8-4F13-88A0-ABA2E56A1ACC}" destId="{72FEC847-040D-4D0C-BFA5-6295E013C8B9}" srcOrd="0" destOrd="0" presId="urn:microsoft.com/office/officeart/2005/8/layout/process2"/>
    <dgm:cxn modelId="{81326D62-2268-43FD-8385-78006D05FF42}" type="presParOf" srcId="{7B059EC2-CBA8-4F13-88A0-ABA2E56A1ACC}" destId="{61AB0003-BD30-41D3-99F4-6099FDBC1689}" srcOrd="1" destOrd="0" presId="urn:microsoft.com/office/officeart/2005/8/layout/process2"/>
    <dgm:cxn modelId="{AD393961-E549-4D2F-8E2A-2FB863D00769}" type="presParOf" srcId="{61AB0003-BD30-41D3-99F4-6099FDBC1689}" destId="{FB639F56-0DA4-4500-99E5-6E73DE4889C3}" srcOrd="0" destOrd="0" presId="urn:microsoft.com/office/officeart/2005/8/layout/process2"/>
    <dgm:cxn modelId="{2DA2A4D4-FFA4-4DDF-AFCE-C32FE638074A}" type="presParOf" srcId="{7B059EC2-CBA8-4F13-88A0-ABA2E56A1ACC}" destId="{F0447A19-A2C2-4899-AF5B-528944771A16}" srcOrd="2" destOrd="0" presId="urn:microsoft.com/office/officeart/2005/8/layout/process2"/>
    <dgm:cxn modelId="{5A24EDEE-DA0E-4D00-B946-E54E9F23CA41}" type="presParOf" srcId="{7B059EC2-CBA8-4F13-88A0-ABA2E56A1ACC}" destId="{86D3F2C5-683E-4D20-91D6-BB245A16939B}" srcOrd="3" destOrd="0" presId="urn:microsoft.com/office/officeart/2005/8/layout/process2"/>
    <dgm:cxn modelId="{B025DD88-9DE6-43D3-AA46-61DF8BABFA2F}" type="presParOf" srcId="{86D3F2C5-683E-4D20-91D6-BB245A16939B}" destId="{D22AF41D-74F1-4B4E-A3E8-37BFC5F78AE2}" srcOrd="0" destOrd="0" presId="urn:microsoft.com/office/officeart/2005/8/layout/process2"/>
    <dgm:cxn modelId="{CD9992C5-DCCA-4328-895E-67BE342A9376}" type="presParOf" srcId="{7B059EC2-CBA8-4F13-88A0-ABA2E56A1ACC}" destId="{051801B0-35FC-4C4B-9DB6-65C5246BCEA1}"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D74632-4DB2-4C06-ABA4-045882635EF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EB77BE5-A92B-4FD1-A6D6-90A62C180228}">
      <dgm:prSet phldrT="[Text]"/>
      <dgm:spPr>
        <a:solidFill>
          <a:srgbClr val="3A3D4B"/>
        </a:solidFill>
      </dgm:spPr>
      <dgm:t>
        <a:bodyPr/>
        <a:lstStyle/>
        <a:p>
          <a:r>
            <a:rPr lang="en-US" b="1" dirty="0">
              <a:latin typeface="Georgia" panose="02040502050405020303" pitchFamily="18" charset="0"/>
            </a:rPr>
            <a:t>40 Day </a:t>
          </a:r>
        </a:p>
      </dgm:t>
    </dgm:pt>
    <dgm:pt modelId="{BB585ADA-BD4F-4174-9543-1870214C77E5}" type="parTrans" cxnId="{ABDC28B8-DD7E-42FC-98A1-526910217900}">
      <dgm:prSet/>
      <dgm:spPr/>
      <dgm:t>
        <a:bodyPr/>
        <a:lstStyle/>
        <a:p>
          <a:endParaRPr lang="en-US"/>
        </a:p>
      </dgm:t>
    </dgm:pt>
    <dgm:pt modelId="{5FF8F570-ED87-4D9A-9603-DA97C85303D8}" type="sibTrans" cxnId="{ABDC28B8-DD7E-42FC-98A1-526910217900}">
      <dgm:prSet/>
      <dgm:spPr/>
      <dgm:t>
        <a:bodyPr/>
        <a:lstStyle/>
        <a:p>
          <a:endParaRPr lang="en-US"/>
        </a:p>
      </dgm:t>
    </dgm:pt>
    <dgm:pt modelId="{C91AF6FD-B386-4F49-9953-ECB44478EB78}">
      <dgm:prSet phldrT="[Text]" custT="1"/>
      <dgm:spPr/>
      <dgm:t>
        <a:bodyPr/>
        <a:lstStyle/>
        <a:p>
          <a:pPr algn="ctr">
            <a:buFontTx/>
            <a:buNone/>
          </a:pPr>
          <a:r>
            <a:rPr lang="en-US" sz="1400" b="1" dirty="0">
              <a:solidFill>
                <a:schemeClr val="bg2"/>
              </a:solidFill>
              <a:latin typeface="Georgia" panose="02040502050405020303" pitchFamily="18" charset="0"/>
            </a:rPr>
            <a:t>40-day Manual Collection</a:t>
          </a:r>
        </a:p>
      </dgm:t>
    </dgm:pt>
    <dgm:pt modelId="{7F98053A-553E-4846-AF5D-C598FCA36D88}" type="parTrans" cxnId="{F2928946-2E71-4E72-B080-4EE20D6EC79C}">
      <dgm:prSet/>
      <dgm:spPr/>
      <dgm:t>
        <a:bodyPr/>
        <a:lstStyle/>
        <a:p>
          <a:endParaRPr lang="en-US"/>
        </a:p>
      </dgm:t>
    </dgm:pt>
    <dgm:pt modelId="{C9C2E0C0-C9F2-4459-8E95-9A0C53B71BDB}" type="sibTrans" cxnId="{F2928946-2E71-4E72-B080-4EE20D6EC79C}">
      <dgm:prSet/>
      <dgm:spPr/>
      <dgm:t>
        <a:bodyPr/>
        <a:lstStyle/>
        <a:p>
          <a:endParaRPr lang="en-US"/>
        </a:p>
      </dgm:t>
    </dgm:pt>
    <dgm:pt modelId="{83C8DA3E-128F-47D6-9CA8-47464152A23B}">
      <dgm:prSet phldrT="[Text]" custT="1"/>
      <dgm:spPr/>
      <dgm:t>
        <a:bodyPr/>
        <a:lstStyle/>
        <a:p>
          <a:pPr algn="ctr">
            <a:buSzPts val="1000"/>
            <a:buFontTx/>
            <a:buNone/>
          </a:pPr>
          <a:r>
            <a:rPr lang="en-US" sz="1400" b="1" dirty="0">
              <a:solidFill>
                <a:schemeClr val="bg2"/>
              </a:solidFill>
              <a:effectLst/>
              <a:latin typeface="Georgia" panose="02040502050405020303" pitchFamily="18" charset="0"/>
              <a:ea typeface="Times New Roman" panose="02020603050405020304" pitchFamily="18" charset="0"/>
              <a:cs typeface="Aptos" panose="020B0004020202020204" pitchFamily="34" charset="0"/>
            </a:rPr>
            <a:t> The 40-day spreadsheet template can be found in the Shared Drive here:</a:t>
          </a:r>
          <a:endParaRPr lang="en-US" sz="1400" b="1" dirty="0">
            <a:solidFill>
              <a:schemeClr val="bg2"/>
            </a:solidFill>
            <a:latin typeface="Georgia" panose="02040502050405020303" pitchFamily="18" charset="0"/>
          </a:endParaRPr>
        </a:p>
      </dgm:t>
    </dgm:pt>
    <dgm:pt modelId="{C3DCA4C3-4D37-48B4-8AC1-23175D6B3DBA}" type="parTrans" cxnId="{2CA5988B-942A-4D29-989A-50034E27B59E}">
      <dgm:prSet/>
      <dgm:spPr/>
      <dgm:t>
        <a:bodyPr/>
        <a:lstStyle/>
        <a:p>
          <a:endParaRPr lang="en-US"/>
        </a:p>
      </dgm:t>
    </dgm:pt>
    <dgm:pt modelId="{BBD2025E-DE94-41B6-86D6-D54779008E7F}" type="sibTrans" cxnId="{2CA5988B-942A-4D29-989A-50034E27B59E}">
      <dgm:prSet/>
      <dgm:spPr/>
      <dgm:t>
        <a:bodyPr/>
        <a:lstStyle/>
        <a:p>
          <a:endParaRPr lang="en-US"/>
        </a:p>
      </dgm:t>
    </dgm:pt>
    <dgm:pt modelId="{D1A98004-4C5E-4E7F-80BB-4D9C1F76FCDB}">
      <dgm:prSet phldrT="[Text]"/>
      <dgm:spPr>
        <a:solidFill>
          <a:srgbClr val="3A3D4B"/>
        </a:solidFill>
      </dgm:spPr>
      <dgm:t>
        <a:bodyPr/>
        <a:lstStyle/>
        <a:p>
          <a:endParaRPr lang="en-US" b="1" dirty="0"/>
        </a:p>
        <a:p>
          <a:r>
            <a:rPr lang="en-US" b="1" dirty="0">
              <a:latin typeface="Georgia" panose="02040502050405020303" pitchFamily="18" charset="0"/>
            </a:rPr>
            <a:t>Child Count</a:t>
          </a:r>
        </a:p>
      </dgm:t>
    </dgm:pt>
    <dgm:pt modelId="{1F0F377C-CDAA-4FCC-AB55-07153F21BFAA}" type="parTrans" cxnId="{43C08C72-36DD-4FA9-BB38-CD3960D47A7E}">
      <dgm:prSet/>
      <dgm:spPr/>
      <dgm:t>
        <a:bodyPr/>
        <a:lstStyle/>
        <a:p>
          <a:endParaRPr lang="en-US"/>
        </a:p>
      </dgm:t>
    </dgm:pt>
    <dgm:pt modelId="{0858A206-BB5F-4EC5-BC8D-8BCC3C3E0E0F}" type="sibTrans" cxnId="{43C08C72-36DD-4FA9-BB38-CD3960D47A7E}">
      <dgm:prSet/>
      <dgm:spPr/>
      <dgm:t>
        <a:bodyPr/>
        <a:lstStyle/>
        <a:p>
          <a:endParaRPr lang="en-US"/>
        </a:p>
      </dgm:t>
    </dgm:pt>
    <dgm:pt modelId="{32A641B5-D8FA-4EED-B35F-B2556737AE6E}">
      <dgm:prSet phldrT="[Text]" custT="1"/>
      <dgm:spPr/>
      <dgm:t>
        <a:bodyPr/>
        <a:lstStyle/>
        <a:p>
          <a:pPr algn="ctr">
            <a:buSzPts val="1000"/>
            <a:buFontTx/>
            <a:buNone/>
          </a:pPr>
          <a:r>
            <a:rPr lang="en-US" sz="14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Completed spreadsheets must be uploaded to the</a:t>
          </a:r>
          <a:endParaRPr lang="en-US" sz="1400" b="1" dirty="0">
            <a:latin typeface="Georgia" panose="02040502050405020303" pitchFamily="18" charset="0"/>
          </a:endParaRPr>
        </a:p>
      </dgm:t>
    </dgm:pt>
    <dgm:pt modelId="{E5EF5E33-6058-4395-9F50-7BE323F2EA40}" type="parTrans" cxnId="{00A4B813-2BB4-4DB3-8FE7-1F0D7FFA9154}">
      <dgm:prSet/>
      <dgm:spPr/>
      <dgm:t>
        <a:bodyPr/>
        <a:lstStyle/>
        <a:p>
          <a:endParaRPr lang="en-US"/>
        </a:p>
      </dgm:t>
    </dgm:pt>
    <dgm:pt modelId="{68F0AEEE-F563-476F-BEAF-272C5BC1241E}" type="sibTrans" cxnId="{00A4B813-2BB4-4DB3-8FE7-1F0D7FFA9154}">
      <dgm:prSet/>
      <dgm:spPr/>
      <dgm:t>
        <a:bodyPr/>
        <a:lstStyle/>
        <a:p>
          <a:endParaRPr lang="en-US"/>
        </a:p>
      </dgm:t>
    </dgm:pt>
    <dgm:pt modelId="{2859A74A-A672-4249-998D-EB849D996703}">
      <dgm:prSet phldrT="[Text]"/>
      <dgm:spPr>
        <a:solidFill>
          <a:srgbClr val="3A3D4B"/>
        </a:solidFill>
      </dgm:spPr>
      <dgm:t>
        <a:bodyPr/>
        <a:lstStyle/>
        <a:p>
          <a:r>
            <a:rPr lang="en-US" b="1" dirty="0">
              <a:latin typeface="Georgia" panose="02040502050405020303" pitchFamily="18" charset="0"/>
            </a:rPr>
            <a:t>Indicator 14</a:t>
          </a:r>
        </a:p>
      </dgm:t>
    </dgm:pt>
    <dgm:pt modelId="{0DA91544-3276-4E95-B1EE-A3D0E585581D}" type="parTrans" cxnId="{82EE470E-9688-4B6F-B4AD-CD0F188DB478}">
      <dgm:prSet/>
      <dgm:spPr/>
      <dgm:t>
        <a:bodyPr/>
        <a:lstStyle/>
        <a:p>
          <a:endParaRPr lang="en-US"/>
        </a:p>
      </dgm:t>
    </dgm:pt>
    <dgm:pt modelId="{A469E8D2-5711-49DA-A809-1725C129A2EC}" type="sibTrans" cxnId="{82EE470E-9688-4B6F-B4AD-CD0F188DB478}">
      <dgm:prSet/>
      <dgm:spPr/>
      <dgm:t>
        <a:bodyPr/>
        <a:lstStyle/>
        <a:p>
          <a:endParaRPr lang="en-US"/>
        </a:p>
      </dgm:t>
    </dgm:pt>
    <dgm:pt modelId="{BEBBE1CB-384B-4713-93E2-678A3C1921D6}">
      <dgm:prSet phldrT="[Text]" custT="1"/>
      <dgm:spPr/>
      <dgm:t>
        <a:bodyPr/>
        <a:lstStyle/>
        <a:p>
          <a:pPr algn="ctr">
            <a:buSzPts val="1000"/>
            <a:buFontTx/>
            <a:buNone/>
          </a:pPr>
          <a:r>
            <a:rPr lang="en-US" sz="14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Contact Glenn Damian at REC 4 with any questions: </a:t>
          </a:r>
          <a:endParaRPr lang="en-US" sz="1400" b="1" dirty="0">
            <a:latin typeface="Georgia" panose="02040502050405020303" pitchFamily="18" charset="0"/>
          </a:endParaRPr>
        </a:p>
      </dgm:t>
    </dgm:pt>
    <dgm:pt modelId="{AEE6A4A5-CE6A-4D59-8B2D-30B78E1576AA}" type="parTrans" cxnId="{13560D46-3C30-42BE-AFC1-BAC8C2CDA0AF}">
      <dgm:prSet/>
      <dgm:spPr/>
      <dgm:t>
        <a:bodyPr/>
        <a:lstStyle/>
        <a:p>
          <a:endParaRPr lang="en-US"/>
        </a:p>
      </dgm:t>
    </dgm:pt>
    <dgm:pt modelId="{89E844F8-1D98-4A4D-BDCB-0C496BFC693A}" type="sibTrans" cxnId="{13560D46-3C30-42BE-AFC1-BAC8C2CDA0AF}">
      <dgm:prSet/>
      <dgm:spPr/>
      <dgm:t>
        <a:bodyPr/>
        <a:lstStyle/>
        <a:p>
          <a:endParaRPr lang="en-US"/>
        </a:p>
      </dgm:t>
    </dgm:pt>
    <dgm:pt modelId="{360DF56A-DE77-4242-B2F6-FE5618D7ED21}">
      <dgm:prSet custT="1"/>
      <dgm:spPr/>
      <dgm:t>
        <a:bodyPr/>
        <a:lstStyle/>
        <a:p>
          <a:pPr algn="ctr">
            <a:buFontTx/>
            <a:buNone/>
          </a:pPr>
          <a:r>
            <a:rPr lang="en-US" sz="14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For access to the SE Monitoring site, contact Mahesh Reddy-Erri at:</a:t>
          </a:r>
          <a:endParaRPr lang="en-US" sz="14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dgm:t>
    </dgm:pt>
    <dgm:pt modelId="{FBA634C9-A1BA-436D-9F6F-DAC08AC13224}" type="parTrans" cxnId="{9C63ABCD-CBD5-4DBF-A86D-F2702580F1D8}">
      <dgm:prSet/>
      <dgm:spPr/>
      <dgm:t>
        <a:bodyPr/>
        <a:lstStyle/>
        <a:p>
          <a:endParaRPr lang="en-US"/>
        </a:p>
      </dgm:t>
    </dgm:pt>
    <dgm:pt modelId="{6F1FD6BD-5AA8-4958-A92F-70386DF2FC47}" type="sibTrans" cxnId="{9C63ABCD-CBD5-4DBF-A86D-F2702580F1D8}">
      <dgm:prSet/>
      <dgm:spPr/>
      <dgm:t>
        <a:bodyPr/>
        <a:lstStyle/>
        <a:p>
          <a:endParaRPr lang="en-US"/>
        </a:p>
      </dgm:t>
    </dgm:pt>
    <dgm:pt modelId="{F4740551-4B8B-46A9-BC98-5F3537CF8EBB}">
      <dgm:prSet custT="1"/>
      <dgm:spPr/>
      <dgm:t>
        <a:bodyPr/>
        <a:lstStyle/>
        <a:p>
          <a:pPr algn="ctr">
            <a:buFontTx/>
            <a:buNone/>
          </a:pPr>
          <a:r>
            <a:rPr lang="en-US" sz="1400" b="1"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      Due Date: September 30, 2024</a:t>
          </a:r>
          <a:endParaRPr lang="en-US" sz="1400" b="1" dirty="0">
            <a:solidFill>
              <a:srgbClr val="C00000"/>
            </a:solidFill>
            <a:effectLst/>
            <a:latin typeface="Georgia" panose="02040502050405020303" pitchFamily="18" charset="0"/>
            <a:ea typeface="Aptos" panose="020B0004020202020204" pitchFamily="34" charset="0"/>
            <a:cs typeface="Aptos" panose="020B0004020202020204" pitchFamily="34" charset="0"/>
          </a:endParaRPr>
        </a:p>
      </dgm:t>
    </dgm:pt>
    <dgm:pt modelId="{0B114886-14D4-40F9-8197-84E0DCA6BC19}" type="parTrans" cxnId="{4BBC38C3-EF05-4332-934B-28A4D16EB835}">
      <dgm:prSet/>
      <dgm:spPr/>
      <dgm:t>
        <a:bodyPr/>
        <a:lstStyle/>
        <a:p>
          <a:endParaRPr lang="en-US"/>
        </a:p>
      </dgm:t>
    </dgm:pt>
    <dgm:pt modelId="{FFDEB8B3-A3F8-415A-A311-9A57C75CDBE9}" type="sibTrans" cxnId="{4BBC38C3-EF05-4332-934B-28A4D16EB835}">
      <dgm:prSet/>
      <dgm:spPr/>
      <dgm:t>
        <a:bodyPr/>
        <a:lstStyle/>
        <a:p>
          <a:endParaRPr lang="en-US"/>
        </a:p>
      </dgm:t>
    </dgm:pt>
    <dgm:pt modelId="{B9CFEF20-DD68-4481-9777-77E1DBFDC453}">
      <dgm:prSet phldrT="[Text]" custT="1"/>
      <dgm:spPr/>
      <dgm:t>
        <a:bodyPr/>
        <a:lstStyle/>
        <a:p>
          <a:pPr algn="ctr">
            <a:buSzPts val="1000"/>
            <a:buFontTx/>
            <a:buNone/>
          </a:pPr>
          <a:r>
            <a:rPr lang="en-US" sz="14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a:t>
          </a:r>
          <a:r>
            <a:rPr lang="en-US" sz="1400" u="sng"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rPr>
            <a:t> </a:t>
          </a: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rPr>
            <a:t>https://drive.google.com/drive/folders/1cHpct0l0hawXRB_aAYvCZ-D0ZmyZ-N7U?usp=sharing</a:t>
          </a:r>
          <a:endParaRPr lang="en-US" sz="1400" dirty="0">
            <a:latin typeface="Georgia" panose="02040502050405020303" pitchFamily="18" charset="0"/>
          </a:endParaRPr>
        </a:p>
      </dgm:t>
    </dgm:pt>
    <dgm:pt modelId="{EC66CD55-8212-432A-BFF9-1DDDFDE2A0CD}" type="parTrans" cxnId="{A4B80483-F3D5-4699-9777-DE1A5E3681D5}">
      <dgm:prSet/>
      <dgm:spPr/>
      <dgm:t>
        <a:bodyPr/>
        <a:lstStyle/>
        <a:p>
          <a:endParaRPr lang="en-US"/>
        </a:p>
      </dgm:t>
    </dgm:pt>
    <dgm:pt modelId="{4392D4F5-8D07-4A8E-8B0D-17A574F9FF80}" type="sibTrans" cxnId="{A4B80483-F3D5-4699-9777-DE1A5E3681D5}">
      <dgm:prSet/>
      <dgm:spPr/>
      <dgm:t>
        <a:bodyPr/>
        <a:lstStyle/>
        <a:p>
          <a:endParaRPr lang="en-US"/>
        </a:p>
      </dgm:t>
    </dgm:pt>
    <dgm:pt modelId="{F8C8CD5D-80D2-4619-A9D9-FDEE4B39498B}">
      <dgm:prSet custT="1"/>
      <dgm:spPr/>
      <dgm:t>
        <a:bodyPr/>
        <a:lstStyle/>
        <a:p>
          <a:pPr algn="ctr">
            <a:buFontTx/>
            <a:buNone/>
          </a:pPr>
          <a:r>
            <a:rPr lang="en-US" sz="1400" b="1" u="none"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  Due Date:  June 3, 2024</a:t>
          </a:r>
          <a:endParaRPr lang="en-US" sz="14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dgm:t>
    </dgm:pt>
    <dgm:pt modelId="{356CA933-CA03-4179-B61F-DED1EC235E29}" type="parTrans" cxnId="{ECA9186F-2924-4A98-8870-037083CD3DFD}">
      <dgm:prSet/>
      <dgm:spPr/>
      <dgm:t>
        <a:bodyPr/>
        <a:lstStyle/>
        <a:p>
          <a:endParaRPr lang="en-US"/>
        </a:p>
      </dgm:t>
    </dgm:pt>
    <dgm:pt modelId="{18E4746C-0349-409C-9BC5-CA61027F4699}" type="sibTrans" cxnId="{ECA9186F-2924-4A98-8870-037083CD3DFD}">
      <dgm:prSet/>
      <dgm:spPr/>
      <dgm:t>
        <a:bodyPr/>
        <a:lstStyle/>
        <a:p>
          <a:endParaRPr lang="en-US"/>
        </a:p>
      </dgm:t>
    </dgm:pt>
    <dgm:pt modelId="{652D86B1-4C41-49E4-B37A-056FA1F43806}">
      <dgm:prSet phldrT="[Text]" custT="1"/>
      <dgm:spPr/>
      <dgm:t>
        <a:bodyPr/>
        <a:lstStyle/>
        <a:p>
          <a:pPr algn="ctr">
            <a:buSzPts val="1000"/>
            <a:buFontTx/>
            <a:buNone/>
          </a:pPr>
          <a:r>
            <a:rPr lang="en-US" sz="1400" b="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2"/>
            </a:rPr>
            <a:t>Special Education Monitoring site</a:t>
          </a:r>
          <a:r>
            <a:rPr lang="en-US" sz="14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in the </a:t>
          </a:r>
          <a:r>
            <a:rPr lang="en-US" sz="1400" b="1" i="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Child Count</a:t>
          </a:r>
          <a:r>
            <a:rPr lang="en-US" sz="14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folder.</a:t>
          </a:r>
          <a:endParaRPr lang="en-US" sz="1400" b="1" dirty="0">
            <a:latin typeface="Georgia" panose="02040502050405020303" pitchFamily="18" charset="0"/>
          </a:endParaRPr>
        </a:p>
      </dgm:t>
    </dgm:pt>
    <dgm:pt modelId="{9C823184-5116-4674-87BF-F1B91541DBE0}" type="parTrans" cxnId="{845EDF06-2B88-42C4-BCF9-A544F3CA5DCF}">
      <dgm:prSet/>
      <dgm:spPr/>
      <dgm:t>
        <a:bodyPr/>
        <a:lstStyle/>
        <a:p>
          <a:endParaRPr lang="en-US"/>
        </a:p>
      </dgm:t>
    </dgm:pt>
    <dgm:pt modelId="{0BF524A6-85F3-44E3-A31A-834793E41507}" type="sibTrans" cxnId="{845EDF06-2B88-42C4-BCF9-A544F3CA5DCF}">
      <dgm:prSet/>
      <dgm:spPr/>
      <dgm:t>
        <a:bodyPr/>
        <a:lstStyle/>
        <a:p>
          <a:endParaRPr lang="en-US"/>
        </a:p>
      </dgm:t>
    </dgm:pt>
    <dgm:pt modelId="{C9006EE9-DC95-41AA-B30F-A930A8862732}">
      <dgm:prSet custT="1"/>
      <dgm:spPr/>
      <dgm:t>
        <a:bodyPr/>
        <a:lstStyle/>
        <a:p>
          <a:pPr algn="ctr">
            <a:buFontTx/>
            <a:buNone/>
          </a:pPr>
          <a:r>
            <a:rPr lang="en-US" sz="14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a:t>
          </a: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3"/>
            </a:rPr>
            <a:t>reddy-erri@ped.nm.gov</a:t>
          </a:r>
          <a:endParaRPr lang="en-US" sz="14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dgm:t>
    </dgm:pt>
    <dgm:pt modelId="{3E4C4CB9-3003-43D0-8BAE-FCAAAFD60CF5}" type="parTrans" cxnId="{A7C87BA7-AD47-4F28-8182-CC9B459FB732}">
      <dgm:prSet/>
      <dgm:spPr/>
      <dgm:t>
        <a:bodyPr/>
        <a:lstStyle/>
        <a:p>
          <a:endParaRPr lang="en-US"/>
        </a:p>
      </dgm:t>
    </dgm:pt>
    <dgm:pt modelId="{8C03D33E-A04E-4297-8D74-73FDD6296350}" type="sibTrans" cxnId="{A7C87BA7-AD47-4F28-8182-CC9B459FB732}">
      <dgm:prSet/>
      <dgm:spPr/>
      <dgm:t>
        <a:bodyPr/>
        <a:lstStyle/>
        <a:p>
          <a:endParaRPr lang="en-US"/>
        </a:p>
      </dgm:t>
    </dgm:pt>
    <dgm:pt modelId="{39D3EADC-EB04-4CF1-A65B-660F8C88CB5C}">
      <dgm:prSet phldrT="[Text]" custT="1"/>
      <dgm:spPr/>
      <dgm:t>
        <a:bodyPr/>
        <a:lstStyle/>
        <a:p>
          <a:pPr algn="ctr">
            <a:buSzPts val="1000"/>
            <a:buFontTx/>
            <a:buNone/>
          </a:pP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4"/>
            </a:rPr>
            <a:t>gdamian@nmhu.edu</a:t>
          </a:r>
          <a:endParaRPr lang="en-US" sz="1400" dirty="0">
            <a:latin typeface="Georgia" panose="02040502050405020303" pitchFamily="18" charset="0"/>
          </a:endParaRPr>
        </a:p>
      </dgm:t>
    </dgm:pt>
    <dgm:pt modelId="{2A702ACF-CB62-4DA1-A139-6D9B6415A5D2}" type="parTrans" cxnId="{7BC53468-B95F-4EC4-9B76-F7E71F52A1FF}">
      <dgm:prSet/>
      <dgm:spPr/>
      <dgm:t>
        <a:bodyPr/>
        <a:lstStyle/>
        <a:p>
          <a:endParaRPr lang="en-US"/>
        </a:p>
      </dgm:t>
    </dgm:pt>
    <dgm:pt modelId="{7294CC2F-4A6F-4A60-8D9B-E314AF5D72B9}" type="sibTrans" cxnId="{7BC53468-B95F-4EC4-9B76-F7E71F52A1FF}">
      <dgm:prSet/>
      <dgm:spPr/>
      <dgm:t>
        <a:bodyPr/>
        <a:lstStyle/>
        <a:p>
          <a:endParaRPr lang="en-US"/>
        </a:p>
      </dgm:t>
    </dgm:pt>
    <dgm:pt modelId="{8774DEFE-8549-45F5-ACE5-6F147621A8A5}">
      <dgm:prSet phldrT="[Text]" custT="1"/>
      <dgm:spPr/>
      <dgm:t>
        <a:bodyPr/>
        <a:lstStyle/>
        <a:p>
          <a:pPr algn="ctr">
            <a:buSzPts val="1000"/>
            <a:buFontTx/>
            <a:buNone/>
          </a:pPr>
          <a:endParaRPr lang="en-US" sz="1400" dirty="0">
            <a:latin typeface="Georgia" panose="02040502050405020303" pitchFamily="18" charset="0"/>
          </a:endParaRPr>
        </a:p>
      </dgm:t>
    </dgm:pt>
    <dgm:pt modelId="{60467EF4-9336-48CB-A6E9-1DC5F9C7693D}" type="parTrans" cxnId="{5649775D-9973-4AF0-B391-1DF8E73F8189}">
      <dgm:prSet/>
      <dgm:spPr/>
      <dgm:t>
        <a:bodyPr/>
        <a:lstStyle/>
        <a:p>
          <a:endParaRPr lang="en-US"/>
        </a:p>
      </dgm:t>
    </dgm:pt>
    <dgm:pt modelId="{5F8DEBB0-27FA-4C6C-90C9-EEE3A49DFDC6}" type="sibTrans" cxnId="{5649775D-9973-4AF0-B391-1DF8E73F8189}">
      <dgm:prSet/>
      <dgm:spPr/>
      <dgm:t>
        <a:bodyPr/>
        <a:lstStyle/>
        <a:p>
          <a:endParaRPr lang="en-US"/>
        </a:p>
      </dgm:t>
    </dgm:pt>
    <dgm:pt modelId="{C93590EE-8626-4283-B236-514773995157}" type="pres">
      <dgm:prSet presAssocID="{0ED74632-4DB2-4C06-ABA4-045882635EFB}" presName="linearFlow" presStyleCnt="0">
        <dgm:presLayoutVars>
          <dgm:dir/>
          <dgm:animLvl val="lvl"/>
          <dgm:resizeHandles val="exact"/>
        </dgm:presLayoutVars>
      </dgm:prSet>
      <dgm:spPr/>
    </dgm:pt>
    <dgm:pt modelId="{41F5AA30-A251-4781-B3D3-7B100CEA1E76}" type="pres">
      <dgm:prSet presAssocID="{EEB77BE5-A92B-4FD1-A6D6-90A62C180228}" presName="composite" presStyleCnt="0"/>
      <dgm:spPr/>
    </dgm:pt>
    <dgm:pt modelId="{0961B73E-E544-4E38-976D-D85EA185FF1C}" type="pres">
      <dgm:prSet presAssocID="{EEB77BE5-A92B-4FD1-A6D6-90A62C180228}" presName="parentText" presStyleLbl="alignNode1" presStyleIdx="0" presStyleCnt="3">
        <dgm:presLayoutVars>
          <dgm:chMax val="1"/>
          <dgm:bulletEnabled val="1"/>
        </dgm:presLayoutVars>
      </dgm:prSet>
      <dgm:spPr/>
    </dgm:pt>
    <dgm:pt modelId="{3C39CE19-4A27-4528-8CF0-F424CDDFDBEA}" type="pres">
      <dgm:prSet presAssocID="{EEB77BE5-A92B-4FD1-A6D6-90A62C180228}" presName="descendantText" presStyleLbl="alignAcc1" presStyleIdx="0" presStyleCnt="3">
        <dgm:presLayoutVars>
          <dgm:bulletEnabled val="1"/>
        </dgm:presLayoutVars>
      </dgm:prSet>
      <dgm:spPr/>
    </dgm:pt>
    <dgm:pt modelId="{B2B8C53D-C038-4B95-955E-E88BCF35CCFF}" type="pres">
      <dgm:prSet presAssocID="{5FF8F570-ED87-4D9A-9603-DA97C85303D8}" presName="sp" presStyleCnt="0"/>
      <dgm:spPr/>
    </dgm:pt>
    <dgm:pt modelId="{66AD8D80-6793-481A-B05A-E219B368C505}" type="pres">
      <dgm:prSet presAssocID="{D1A98004-4C5E-4E7F-80BB-4D9C1F76FCDB}" presName="composite" presStyleCnt="0"/>
      <dgm:spPr/>
    </dgm:pt>
    <dgm:pt modelId="{6378992F-A316-4E4E-9178-7CAFA378183A}" type="pres">
      <dgm:prSet presAssocID="{D1A98004-4C5E-4E7F-80BB-4D9C1F76FCDB}" presName="parentText" presStyleLbl="alignNode1" presStyleIdx="1" presStyleCnt="3">
        <dgm:presLayoutVars>
          <dgm:chMax val="1"/>
          <dgm:bulletEnabled val="1"/>
        </dgm:presLayoutVars>
      </dgm:prSet>
      <dgm:spPr/>
    </dgm:pt>
    <dgm:pt modelId="{3AB0801C-F049-453F-87D8-EE02689A61A0}" type="pres">
      <dgm:prSet presAssocID="{D1A98004-4C5E-4E7F-80BB-4D9C1F76FCDB}" presName="descendantText" presStyleLbl="alignAcc1" presStyleIdx="1" presStyleCnt="3">
        <dgm:presLayoutVars>
          <dgm:bulletEnabled val="1"/>
        </dgm:presLayoutVars>
      </dgm:prSet>
      <dgm:spPr/>
    </dgm:pt>
    <dgm:pt modelId="{B9664EF0-B097-4130-AFB2-0A78A9BB278C}" type="pres">
      <dgm:prSet presAssocID="{0858A206-BB5F-4EC5-BC8D-8BCC3C3E0E0F}" presName="sp" presStyleCnt="0"/>
      <dgm:spPr/>
    </dgm:pt>
    <dgm:pt modelId="{669FB7C1-09F7-4CE4-B501-B37D2471D7A7}" type="pres">
      <dgm:prSet presAssocID="{2859A74A-A672-4249-998D-EB849D996703}" presName="composite" presStyleCnt="0"/>
      <dgm:spPr/>
    </dgm:pt>
    <dgm:pt modelId="{0E995C10-7A27-4714-86E1-4F93C0663A59}" type="pres">
      <dgm:prSet presAssocID="{2859A74A-A672-4249-998D-EB849D996703}" presName="parentText" presStyleLbl="alignNode1" presStyleIdx="2" presStyleCnt="3">
        <dgm:presLayoutVars>
          <dgm:chMax val="1"/>
          <dgm:bulletEnabled val="1"/>
        </dgm:presLayoutVars>
      </dgm:prSet>
      <dgm:spPr/>
    </dgm:pt>
    <dgm:pt modelId="{94EEF4E9-1593-46B4-B0C7-1F58B26FF29C}" type="pres">
      <dgm:prSet presAssocID="{2859A74A-A672-4249-998D-EB849D996703}" presName="descendantText" presStyleLbl="alignAcc1" presStyleIdx="2" presStyleCnt="3">
        <dgm:presLayoutVars>
          <dgm:bulletEnabled val="1"/>
        </dgm:presLayoutVars>
      </dgm:prSet>
      <dgm:spPr/>
    </dgm:pt>
  </dgm:ptLst>
  <dgm:cxnLst>
    <dgm:cxn modelId="{22FDE400-AA06-4212-8A4C-95DD42280B93}" type="presOf" srcId="{32A641B5-D8FA-4EED-B35F-B2556737AE6E}" destId="{3AB0801C-F049-453F-87D8-EE02689A61A0}" srcOrd="0" destOrd="0" presId="urn:microsoft.com/office/officeart/2005/8/layout/chevron2"/>
    <dgm:cxn modelId="{845EDF06-2B88-42C4-BCF9-A544F3CA5DCF}" srcId="{D1A98004-4C5E-4E7F-80BB-4D9C1F76FCDB}" destId="{652D86B1-4C41-49E4-B37A-056FA1F43806}" srcOrd="1" destOrd="0" parTransId="{9C823184-5116-4674-87BF-F1B91541DBE0}" sibTransId="{0BF524A6-85F3-44E3-A31A-834793E41507}"/>
    <dgm:cxn modelId="{82EE470E-9688-4B6F-B4AD-CD0F188DB478}" srcId="{0ED74632-4DB2-4C06-ABA4-045882635EFB}" destId="{2859A74A-A672-4249-998D-EB849D996703}" srcOrd="2" destOrd="0" parTransId="{0DA91544-3276-4E95-B1EE-A3D0E585581D}" sibTransId="{A469E8D2-5711-49DA-A809-1725C129A2EC}"/>
    <dgm:cxn modelId="{00A4B813-2BB4-4DB3-8FE7-1F0D7FFA9154}" srcId="{D1A98004-4C5E-4E7F-80BB-4D9C1F76FCDB}" destId="{32A641B5-D8FA-4EED-B35F-B2556737AE6E}" srcOrd="0" destOrd="0" parTransId="{E5EF5E33-6058-4395-9F50-7BE323F2EA40}" sibTransId="{68F0AEEE-F563-476F-BEAF-272C5BC1241E}"/>
    <dgm:cxn modelId="{1EB2CB1B-C031-4CEC-9993-3CFE21B986EB}" type="presOf" srcId="{D1A98004-4C5E-4E7F-80BB-4D9C1F76FCDB}" destId="{6378992F-A316-4E4E-9178-7CAFA378183A}" srcOrd="0" destOrd="0" presId="urn:microsoft.com/office/officeart/2005/8/layout/chevron2"/>
    <dgm:cxn modelId="{2BBC8E23-B738-4AF4-B056-018167FCCE93}" type="presOf" srcId="{652D86B1-4C41-49E4-B37A-056FA1F43806}" destId="{3AB0801C-F049-453F-87D8-EE02689A61A0}" srcOrd="0" destOrd="1" presId="urn:microsoft.com/office/officeart/2005/8/layout/chevron2"/>
    <dgm:cxn modelId="{1F71733F-7625-4884-82E9-99FF6F8B8A45}" type="presOf" srcId="{83C8DA3E-128F-47D6-9CA8-47464152A23B}" destId="{3C39CE19-4A27-4528-8CF0-F424CDDFDBEA}" srcOrd="0" destOrd="1" presId="urn:microsoft.com/office/officeart/2005/8/layout/chevron2"/>
    <dgm:cxn modelId="{D99E4F5D-EEF4-4E56-9501-232B7ADE618B}" type="presOf" srcId="{EEB77BE5-A92B-4FD1-A6D6-90A62C180228}" destId="{0961B73E-E544-4E38-976D-D85EA185FF1C}" srcOrd="0" destOrd="0" presId="urn:microsoft.com/office/officeart/2005/8/layout/chevron2"/>
    <dgm:cxn modelId="{5649775D-9973-4AF0-B391-1DF8E73F8189}" srcId="{2859A74A-A672-4249-998D-EB849D996703}" destId="{8774DEFE-8549-45F5-ACE5-6F147621A8A5}" srcOrd="2" destOrd="0" parTransId="{60467EF4-9336-48CB-A6E9-1DC5F9C7693D}" sibTransId="{5F8DEBB0-27FA-4C6C-90C9-EEE3A49DFDC6}"/>
    <dgm:cxn modelId="{13560D46-3C30-42BE-AFC1-BAC8C2CDA0AF}" srcId="{2859A74A-A672-4249-998D-EB849D996703}" destId="{BEBBE1CB-384B-4713-93E2-678A3C1921D6}" srcOrd="0" destOrd="0" parTransId="{AEE6A4A5-CE6A-4D59-8B2D-30B78E1576AA}" sibTransId="{89E844F8-1D98-4A4D-BDCB-0C496BFC693A}"/>
    <dgm:cxn modelId="{F2928946-2E71-4E72-B080-4EE20D6EC79C}" srcId="{EEB77BE5-A92B-4FD1-A6D6-90A62C180228}" destId="{C91AF6FD-B386-4F49-9953-ECB44478EB78}" srcOrd="0" destOrd="0" parTransId="{7F98053A-553E-4846-AF5D-C598FCA36D88}" sibTransId="{C9C2E0C0-C9F2-4459-8E95-9A0C53B71BDB}"/>
    <dgm:cxn modelId="{5AB64067-40C5-4C8C-A6F9-CD280B3DF805}" type="presOf" srcId="{8774DEFE-8549-45F5-ACE5-6F147621A8A5}" destId="{94EEF4E9-1593-46B4-B0C7-1F58B26FF29C}" srcOrd="0" destOrd="2" presId="urn:microsoft.com/office/officeart/2005/8/layout/chevron2"/>
    <dgm:cxn modelId="{39A1BB47-3650-40D7-AF2F-A4AC4E9E33A9}" type="presOf" srcId="{360DF56A-DE77-4242-B2F6-FE5618D7ED21}" destId="{3AB0801C-F049-453F-87D8-EE02689A61A0}" srcOrd="0" destOrd="2" presId="urn:microsoft.com/office/officeart/2005/8/layout/chevron2"/>
    <dgm:cxn modelId="{7BC53468-B95F-4EC4-9B76-F7E71F52A1FF}" srcId="{2859A74A-A672-4249-998D-EB849D996703}" destId="{39D3EADC-EB04-4CF1-A65B-660F8C88CB5C}" srcOrd="1" destOrd="0" parTransId="{2A702ACF-CB62-4DA1-A139-6D9B6415A5D2}" sibTransId="{7294CC2F-4A6F-4A60-8D9B-E314AF5D72B9}"/>
    <dgm:cxn modelId="{2E716549-6817-423F-83B5-9CAD5C73F97E}" type="presOf" srcId="{2859A74A-A672-4249-998D-EB849D996703}" destId="{0E995C10-7A27-4714-86E1-4F93C0663A59}" srcOrd="0" destOrd="0" presId="urn:microsoft.com/office/officeart/2005/8/layout/chevron2"/>
    <dgm:cxn modelId="{ECA9186F-2924-4A98-8870-037083CD3DFD}" srcId="{D1A98004-4C5E-4E7F-80BB-4D9C1F76FCDB}" destId="{F8C8CD5D-80D2-4619-A9D9-FDEE4B39498B}" srcOrd="4" destOrd="0" parTransId="{356CA933-CA03-4179-B61F-DED1EC235E29}" sibTransId="{18E4746C-0349-409C-9BC5-CA61027F4699}"/>
    <dgm:cxn modelId="{B5919D71-D141-475B-8517-916EE338010C}" type="presOf" srcId="{F8C8CD5D-80D2-4619-A9D9-FDEE4B39498B}" destId="{3AB0801C-F049-453F-87D8-EE02689A61A0}" srcOrd="0" destOrd="4" presId="urn:microsoft.com/office/officeart/2005/8/layout/chevron2"/>
    <dgm:cxn modelId="{43C08C72-36DD-4FA9-BB38-CD3960D47A7E}" srcId="{0ED74632-4DB2-4C06-ABA4-045882635EFB}" destId="{D1A98004-4C5E-4E7F-80BB-4D9C1F76FCDB}" srcOrd="1" destOrd="0" parTransId="{1F0F377C-CDAA-4FCC-AB55-07153F21BFAA}" sibTransId="{0858A206-BB5F-4EC5-BC8D-8BCC3C3E0E0F}"/>
    <dgm:cxn modelId="{46A60254-6B89-45C4-A472-300BC9B7F2A1}" type="presOf" srcId="{BEBBE1CB-384B-4713-93E2-678A3C1921D6}" destId="{94EEF4E9-1593-46B4-B0C7-1F58B26FF29C}" srcOrd="0" destOrd="0" presId="urn:microsoft.com/office/officeart/2005/8/layout/chevron2"/>
    <dgm:cxn modelId="{A4B80483-F3D5-4699-9777-DE1A5E3681D5}" srcId="{EEB77BE5-A92B-4FD1-A6D6-90A62C180228}" destId="{B9CFEF20-DD68-4481-9777-77E1DBFDC453}" srcOrd="2" destOrd="0" parTransId="{EC66CD55-8212-432A-BFF9-1DDDFDE2A0CD}" sibTransId="{4392D4F5-8D07-4A8E-8B0D-17A574F9FF80}"/>
    <dgm:cxn modelId="{2CA5988B-942A-4D29-989A-50034E27B59E}" srcId="{EEB77BE5-A92B-4FD1-A6D6-90A62C180228}" destId="{83C8DA3E-128F-47D6-9CA8-47464152A23B}" srcOrd="1" destOrd="0" parTransId="{C3DCA4C3-4D37-48B4-8AC1-23175D6B3DBA}" sibTransId="{BBD2025E-DE94-41B6-86D6-D54779008E7F}"/>
    <dgm:cxn modelId="{8A5E0698-B9EC-457E-8B9D-20114AA0876E}" type="presOf" srcId="{0ED74632-4DB2-4C06-ABA4-045882635EFB}" destId="{C93590EE-8626-4283-B236-514773995157}" srcOrd="0" destOrd="0" presId="urn:microsoft.com/office/officeart/2005/8/layout/chevron2"/>
    <dgm:cxn modelId="{0FA82B9C-5EDC-458F-95EC-E5C6242B301E}" type="presOf" srcId="{F4740551-4B8B-46A9-BC98-5F3537CF8EBB}" destId="{94EEF4E9-1593-46B4-B0C7-1F58B26FF29C}" srcOrd="0" destOrd="3" presId="urn:microsoft.com/office/officeart/2005/8/layout/chevron2"/>
    <dgm:cxn modelId="{A7C87BA7-AD47-4F28-8182-CC9B459FB732}" srcId="{D1A98004-4C5E-4E7F-80BB-4D9C1F76FCDB}" destId="{C9006EE9-DC95-41AA-B30F-A930A8862732}" srcOrd="3" destOrd="0" parTransId="{3E4C4CB9-3003-43D0-8BAE-FCAAAFD60CF5}" sibTransId="{8C03D33E-A04E-4297-8D74-73FDD6296350}"/>
    <dgm:cxn modelId="{ABDC28B8-DD7E-42FC-98A1-526910217900}" srcId="{0ED74632-4DB2-4C06-ABA4-045882635EFB}" destId="{EEB77BE5-A92B-4FD1-A6D6-90A62C180228}" srcOrd="0" destOrd="0" parTransId="{BB585ADA-BD4F-4174-9543-1870214C77E5}" sibTransId="{5FF8F570-ED87-4D9A-9603-DA97C85303D8}"/>
    <dgm:cxn modelId="{EEF2ACB8-EEB2-429F-86F4-71A66D16057D}" type="presOf" srcId="{39D3EADC-EB04-4CF1-A65B-660F8C88CB5C}" destId="{94EEF4E9-1593-46B4-B0C7-1F58B26FF29C}" srcOrd="0" destOrd="1" presId="urn:microsoft.com/office/officeart/2005/8/layout/chevron2"/>
    <dgm:cxn modelId="{8B31E0B9-2134-4472-BD19-88EA63EC9C9E}" type="presOf" srcId="{C91AF6FD-B386-4F49-9953-ECB44478EB78}" destId="{3C39CE19-4A27-4528-8CF0-F424CDDFDBEA}" srcOrd="0" destOrd="0" presId="urn:microsoft.com/office/officeart/2005/8/layout/chevron2"/>
    <dgm:cxn modelId="{4BBC38C3-EF05-4332-934B-28A4D16EB835}" srcId="{2859A74A-A672-4249-998D-EB849D996703}" destId="{F4740551-4B8B-46A9-BC98-5F3537CF8EBB}" srcOrd="3" destOrd="0" parTransId="{0B114886-14D4-40F9-8197-84E0DCA6BC19}" sibTransId="{FFDEB8B3-A3F8-415A-A311-9A57C75CDBE9}"/>
    <dgm:cxn modelId="{E73703C5-AA10-4AA5-B68C-38E63EE9A78F}" type="presOf" srcId="{B9CFEF20-DD68-4481-9777-77E1DBFDC453}" destId="{3C39CE19-4A27-4528-8CF0-F424CDDFDBEA}" srcOrd="0" destOrd="2" presId="urn:microsoft.com/office/officeart/2005/8/layout/chevron2"/>
    <dgm:cxn modelId="{9C63ABCD-CBD5-4DBF-A86D-F2702580F1D8}" srcId="{D1A98004-4C5E-4E7F-80BB-4D9C1F76FCDB}" destId="{360DF56A-DE77-4242-B2F6-FE5618D7ED21}" srcOrd="2" destOrd="0" parTransId="{FBA634C9-A1BA-436D-9F6F-DAC08AC13224}" sibTransId="{6F1FD6BD-5AA8-4958-A92F-70386DF2FC47}"/>
    <dgm:cxn modelId="{0DF2A9DB-50EB-4630-9EEA-F819200BB30A}" type="presOf" srcId="{C9006EE9-DC95-41AA-B30F-A930A8862732}" destId="{3AB0801C-F049-453F-87D8-EE02689A61A0}" srcOrd="0" destOrd="3" presId="urn:microsoft.com/office/officeart/2005/8/layout/chevron2"/>
    <dgm:cxn modelId="{6D230E37-1F61-4E47-8F38-790DBFF9D265}" type="presParOf" srcId="{C93590EE-8626-4283-B236-514773995157}" destId="{41F5AA30-A251-4781-B3D3-7B100CEA1E76}" srcOrd="0" destOrd="0" presId="urn:microsoft.com/office/officeart/2005/8/layout/chevron2"/>
    <dgm:cxn modelId="{FF6F20ED-07D1-4154-8B6B-DA251ACB64EF}" type="presParOf" srcId="{41F5AA30-A251-4781-B3D3-7B100CEA1E76}" destId="{0961B73E-E544-4E38-976D-D85EA185FF1C}" srcOrd="0" destOrd="0" presId="urn:microsoft.com/office/officeart/2005/8/layout/chevron2"/>
    <dgm:cxn modelId="{523B4868-4FAC-4E2E-ADB3-44D3F97272F7}" type="presParOf" srcId="{41F5AA30-A251-4781-B3D3-7B100CEA1E76}" destId="{3C39CE19-4A27-4528-8CF0-F424CDDFDBEA}" srcOrd="1" destOrd="0" presId="urn:microsoft.com/office/officeart/2005/8/layout/chevron2"/>
    <dgm:cxn modelId="{AD5DBC61-92C0-4F7A-AA96-D6A8D9C46663}" type="presParOf" srcId="{C93590EE-8626-4283-B236-514773995157}" destId="{B2B8C53D-C038-4B95-955E-E88BCF35CCFF}" srcOrd="1" destOrd="0" presId="urn:microsoft.com/office/officeart/2005/8/layout/chevron2"/>
    <dgm:cxn modelId="{0C371E4E-A5C9-4326-BFFD-CBA5967C159B}" type="presParOf" srcId="{C93590EE-8626-4283-B236-514773995157}" destId="{66AD8D80-6793-481A-B05A-E219B368C505}" srcOrd="2" destOrd="0" presId="urn:microsoft.com/office/officeart/2005/8/layout/chevron2"/>
    <dgm:cxn modelId="{E255A814-6A94-416F-B2BF-8C3FD29D7B69}" type="presParOf" srcId="{66AD8D80-6793-481A-B05A-E219B368C505}" destId="{6378992F-A316-4E4E-9178-7CAFA378183A}" srcOrd="0" destOrd="0" presId="urn:microsoft.com/office/officeart/2005/8/layout/chevron2"/>
    <dgm:cxn modelId="{9B28E310-A389-43D3-AC67-1C597F3C5E1F}" type="presParOf" srcId="{66AD8D80-6793-481A-B05A-E219B368C505}" destId="{3AB0801C-F049-453F-87D8-EE02689A61A0}" srcOrd="1" destOrd="0" presId="urn:microsoft.com/office/officeart/2005/8/layout/chevron2"/>
    <dgm:cxn modelId="{1E2D32DF-9642-4F4A-B2FB-EBF62408C86F}" type="presParOf" srcId="{C93590EE-8626-4283-B236-514773995157}" destId="{B9664EF0-B097-4130-AFB2-0A78A9BB278C}" srcOrd="3" destOrd="0" presId="urn:microsoft.com/office/officeart/2005/8/layout/chevron2"/>
    <dgm:cxn modelId="{9EC5D349-2B7E-411D-9CB9-7CAD4754D53B}" type="presParOf" srcId="{C93590EE-8626-4283-B236-514773995157}" destId="{669FB7C1-09F7-4CE4-B501-B37D2471D7A7}" srcOrd="4" destOrd="0" presId="urn:microsoft.com/office/officeart/2005/8/layout/chevron2"/>
    <dgm:cxn modelId="{25C00413-8857-45D2-A56C-5DE2E54A75C4}" type="presParOf" srcId="{669FB7C1-09F7-4CE4-B501-B37D2471D7A7}" destId="{0E995C10-7A27-4714-86E1-4F93C0663A59}" srcOrd="0" destOrd="0" presId="urn:microsoft.com/office/officeart/2005/8/layout/chevron2"/>
    <dgm:cxn modelId="{B6B515BB-A262-4CCA-85B1-F51B4E2BFC63}" type="presParOf" srcId="{669FB7C1-09F7-4CE4-B501-B37D2471D7A7}" destId="{94EEF4E9-1593-46B4-B0C7-1F58B26FF29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BC39B5-1E66-4703-B859-445AEE26FDB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948719E-9DEE-4213-A46F-1717553B2D2C}">
      <dgm:prSet custT="1"/>
      <dgm:spPr>
        <a:solidFill>
          <a:srgbClr val="3A3D4B"/>
        </a:solidFill>
      </dgm:spPr>
      <dgm:t>
        <a:bodyPr/>
        <a:lstStyle/>
        <a:p>
          <a:pPr algn="ctr"/>
          <a:endPar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algn="ctr"/>
          <a:endPar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algn="ct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The </a:t>
          </a:r>
          <a:r>
            <a:rPr lang="en-US" sz="1400" b="1" u="sng"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Validation and Certification</a:t>
          </a:r>
          <a:r>
            <a:rPr lang="en-US" sz="1400" b="1" u="none"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a:t>
          </a: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form must be uploaded in the Nova Document Transfer Station (DTS).</a:t>
          </a:r>
          <a:endParaRPr lang="en-US" sz="1400" b="1" dirty="0">
            <a:solidFill>
              <a:schemeClr val="bg1"/>
            </a:solidFill>
            <a:effectLst/>
            <a:latin typeface="Georgia" panose="02040502050405020303" pitchFamily="18" charset="0"/>
            <a:ea typeface="Aptos" panose="020B0004020202020204" pitchFamily="34" charset="0"/>
            <a:cs typeface="Aptos" panose="020B0004020202020204" pitchFamily="34" charset="0"/>
          </a:endParaRPr>
        </a:p>
      </dgm:t>
    </dgm:pt>
    <dgm:pt modelId="{984F81A3-C340-4F8F-B412-2B4E3CB2EFCA}" type="parTrans" cxnId="{8E7ED421-8439-45C7-AA8C-1E499876FDA4}">
      <dgm:prSet/>
      <dgm:spPr/>
      <dgm:t>
        <a:bodyPr/>
        <a:lstStyle/>
        <a:p>
          <a:endParaRPr lang="en-US"/>
        </a:p>
      </dgm:t>
    </dgm:pt>
    <dgm:pt modelId="{3AFE079C-B1F0-499B-9655-7A66516E9B92}" type="sibTrans" cxnId="{8E7ED421-8439-45C7-AA8C-1E499876FDA4}">
      <dgm:prSet/>
      <dgm:spPr/>
      <dgm:t>
        <a:bodyPr/>
        <a:lstStyle/>
        <a:p>
          <a:endParaRPr lang="en-US"/>
        </a:p>
      </dgm:t>
    </dgm:pt>
    <dgm:pt modelId="{482DBF51-2F43-478F-9CC5-7E91E2E2B211}">
      <dgm:prSet custT="1"/>
      <dgm:spPr>
        <a:solidFill>
          <a:srgbClr val="3A3D4B"/>
        </a:solidFill>
      </dgm:spPr>
      <dgm:t>
        <a:bodyPr/>
        <a:lstStyle/>
        <a:p>
          <a:pPr algn="ctr"/>
          <a:endParaRPr lang="en-US" sz="16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algn="ct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The presentation slides and other </a:t>
          </a:r>
          <a:r>
            <a:rPr lang="en-US" sz="1400" b="1" u="sng"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resources</a:t>
          </a: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can be found in the Shared Drive</a:t>
          </a:r>
          <a:r>
            <a:rPr lang="en-US" sz="14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dirty="0">
            <a:solidFill>
              <a:schemeClr val="bg1"/>
            </a:solidFill>
            <a:latin typeface="Georgia" panose="02040502050405020303" pitchFamily="18" charset="0"/>
          </a:endParaRPr>
        </a:p>
      </dgm:t>
    </dgm:pt>
    <dgm:pt modelId="{6D97433F-7B9D-4F9B-8BEB-D3D0E1F3BBC5}" type="parTrans" cxnId="{A2D741BE-E067-47F2-AEB3-6D2CD4BD1169}">
      <dgm:prSet/>
      <dgm:spPr/>
      <dgm:t>
        <a:bodyPr/>
        <a:lstStyle/>
        <a:p>
          <a:endParaRPr lang="en-US"/>
        </a:p>
      </dgm:t>
    </dgm:pt>
    <dgm:pt modelId="{543DB8B6-E8B2-4CC6-97BD-4CC02AEEABDE}" type="sibTrans" cxnId="{A2D741BE-E067-47F2-AEB3-6D2CD4BD1169}">
      <dgm:prSet/>
      <dgm:spPr/>
      <dgm:t>
        <a:bodyPr/>
        <a:lstStyle/>
        <a:p>
          <a:endParaRPr lang="en-US"/>
        </a:p>
      </dgm:t>
    </dgm:pt>
    <dgm:pt modelId="{878B11CB-00ED-467B-84B0-766D04CE1498}">
      <dgm:prSet custT="1"/>
      <dgm:spPr/>
      <dgm:t>
        <a:bodyPr anchor="b"/>
        <a:lstStyle/>
        <a:p>
          <a:pPr>
            <a:buFontTx/>
            <a:buNone/>
          </a:pPr>
          <a:r>
            <a:rPr lang="en-US" sz="14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If you require access to the DTS, contact Johnathon Garcia at </a:t>
          </a: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rPr>
            <a:t>jonathan.garcia@ped.nm.gov</a:t>
          </a: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dgm:t>
    </dgm:pt>
    <dgm:pt modelId="{9C2B454A-6AE1-4A02-A0F4-E818C0F7694F}" type="parTrans" cxnId="{FEAE5E1E-2F43-4126-A5FE-8D059631CB50}">
      <dgm:prSet/>
      <dgm:spPr/>
      <dgm:t>
        <a:bodyPr/>
        <a:lstStyle/>
        <a:p>
          <a:endParaRPr lang="en-US"/>
        </a:p>
      </dgm:t>
    </dgm:pt>
    <dgm:pt modelId="{9F8DFC1E-1158-48E8-AD94-62E4A815C650}" type="sibTrans" cxnId="{FEAE5E1E-2F43-4126-A5FE-8D059631CB50}">
      <dgm:prSet/>
      <dgm:spPr/>
      <dgm:t>
        <a:bodyPr/>
        <a:lstStyle/>
        <a:p>
          <a:endParaRPr lang="en-US"/>
        </a:p>
      </dgm:t>
    </dgm:pt>
    <dgm:pt modelId="{86E0289E-FD72-4C5A-91A0-C59628221BE8}">
      <dgm:prSet custT="1"/>
      <dgm:spPr/>
      <dgm:t>
        <a:bodyPr anchor="b"/>
        <a:lstStyle/>
        <a:p>
          <a:pPr>
            <a:buFontTx/>
            <a:buNone/>
          </a:pPr>
          <a:endPar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buFontTx/>
            <a:buNone/>
          </a:pPr>
          <a:endPar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buFontTx/>
            <a:buNone/>
          </a:pPr>
          <a:endParaRPr lang="en-US" sz="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a:buFontTx/>
            <a:buNone/>
          </a:pPr>
          <a:r>
            <a:rPr lang="en-US" sz="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Validation and Certification form can be found in the Shared Drive here:</a:t>
          </a:r>
          <a:endParaRPr lang="en-US" sz="14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dgm:t>
    </dgm:pt>
    <dgm:pt modelId="{1B768DAE-2846-42FE-87CD-BA59003164C5}" type="parTrans" cxnId="{110E9530-EE33-4EFC-A96E-A4B9CD56A5BC}">
      <dgm:prSet/>
      <dgm:spPr/>
      <dgm:t>
        <a:bodyPr/>
        <a:lstStyle/>
        <a:p>
          <a:endParaRPr lang="en-US"/>
        </a:p>
      </dgm:t>
    </dgm:pt>
    <dgm:pt modelId="{DD84F6D8-9F77-4476-AE69-AF5431643B97}" type="sibTrans" cxnId="{110E9530-EE33-4EFC-A96E-A4B9CD56A5BC}">
      <dgm:prSet/>
      <dgm:spPr/>
      <dgm:t>
        <a:bodyPr/>
        <a:lstStyle/>
        <a:p>
          <a:endParaRPr lang="en-US"/>
        </a:p>
      </dgm:t>
    </dgm:pt>
    <dgm:pt modelId="{E80B3FC4-DE73-4FF9-AD6F-25438C66085D}">
      <dgm:prSet/>
      <dgm:spPr/>
      <dgm:t>
        <a:bodyPr/>
        <a:lstStyle/>
        <a:p>
          <a:pPr>
            <a:buFontTx/>
            <a:buNone/>
          </a:pPr>
          <a:endParaRPr lang="en-US">
            <a:solidFill>
              <a:srgbClr val="000000"/>
            </a:solidFill>
            <a:effectLst/>
            <a:latin typeface="Aptos" panose="020B0004020202020204" pitchFamily="34" charset="0"/>
            <a:ea typeface="Aptos" panose="020B0004020202020204" pitchFamily="34" charset="0"/>
            <a:cs typeface="Aptos" panose="020B0004020202020204" pitchFamily="34" charset="0"/>
          </a:endParaRPr>
        </a:p>
      </dgm:t>
    </dgm:pt>
    <dgm:pt modelId="{56ACF127-4BB8-4076-86F0-5ED60993AEAA}" type="parTrans" cxnId="{F62B0C56-ABDE-4342-9D24-DDC9471946CC}">
      <dgm:prSet/>
      <dgm:spPr/>
      <dgm:t>
        <a:bodyPr/>
        <a:lstStyle/>
        <a:p>
          <a:endParaRPr lang="en-US"/>
        </a:p>
      </dgm:t>
    </dgm:pt>
    <dgm:pt modelId="{0BE60AC1-0347-4CFC-8E75-BB6BABA0FCA9}" type="sibTrans" cxnId="{F62B0C56-ABDE-4342-9D24-DDC9471946CC}">
      <dgm:prSet/>
      <dgm:spPr/>
      <dgm:t>
        <a:bodyPr/>
        <a:lstStyle/>
        <a:p>
          <a:endParaRPr lang="en-US"/>
        </a:p>
      </dgm:t>
    </dgm:pt>
    <dgm:pt modelId="{EABFD54F-69A2-4CCB-8DEF-0E4127CBB083}">
      <dgm:prSet custT="1"/>
      <dgm:spPr/>
      <dgm:t>
        <a:bodyPr anchor="b" anchorCtr="0"/>
        <a:lstStyle/>
        <a:p>
          <a:pPr>
            <a:buFontTx/>
            <a:buNone/>
          </a:pPr>
          <a:r>
            <a:rPr lang="en-US" sz="1400" u="sng"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2"/>
            </a:rPr>
            <a:t>https://drive.google.com/drive/folders/1cHpct0l0hawXRB_aAYvCZ-D0ZmyZ-N7U?usp=sharing</a:t>
          </a:r>
          <a:endParaRPr lang="en-US" sz="14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dgm:t>
    </dgm:pt>
    <dgm:pt modelId="{D5F54B61-6FF1-4743-AF27-56CDE79AE82E}" type="parTrans" cxnId="{1F83BCD6-E39C-4CED-BD01-84B354A90A42}">
      <dgm:prSet/>
      <dgm:spPr/>
      <dgm:t>
        <a:bodyPr/>
        <a:lstStyle/>
        <a:p>
          <a:endParaRPr lang="en-US"/>
        </a:p>
      </dgm:t>
    </dgm:pt>
    <dgm:pt modelId="{F21A80B2-E65A-4F39-B197-DD2EE1846FC0}" type="sibTrans" cxnId="{1F83BCD6-E39C-4CED-BD01-84B354A90A42}">
      <dgm:prSet/>
      <dgm:spPr/>
      <dgm:t>
        <a:bodyPr/>
        <a:lstStyle/>
        <a:p>
          <a:endParaRPr lang="en-US"/>
        </a:p>
      </dgm:t>
    </dgm:pt>
    <dgm:pt modelId="{119D5EC9-CA03-436A-8047-1250840BA97F}">
      <dgm:prSet custT="1"/>
      <dgm:spPr>
        <a:ln>
          <a:solidFill>
            <a:schemeClr val="bg1"/>
          </a:solidFill>
        </a:ln>
      </dgm:spPr>
      <dgm:t>
        <a:bodyPr/>
        <a:lstStyle/>
        <a:p>
          <a:pPr>
            <a:buSzPts val="1000"/>
            <a:buFontTx/>
            <a:buNone/>
          </a:pPr>
          <a:endParaRPr lang="en-US" sz="1100" u="sng" dirty="0">
            <a:solidFill>
              <a:srgbClr val="1155CC"/>
            </a:solidFill>
            <a:effectLst/>
            <a:latin typeface="Arial" panose="020B0604020202020204" pitchFamily="34" charset="0"/>
            <a:ea typeface="Times New Roman" panose="02020603050405020304" pitchFamily="18" charset="0"/>
            <a:cs typeface="Aptos" panose="020B0004020202020204" pitchFamily="34" charset="0"/>
            <a:hlinkClick xmlns:r="http://schemas.openxmlformats.org/officeDocument/2006/relationships" r:id="rId2"/>
          </a:endParaRPr>
        </a:p>
        <a:p>
          <a:pPr>
            <a:buSzPts val="1000"/>
            <a:buFontTx/>
            <a:buNone/>
          </a:pPr>
          <a:endParaRPr lang="en-US" sz="1100" u="sng" dirty="0">
            <a:solidFill>
              <a:srgbClr val="1155CC"/>
            </a:solidFill>
            <a:effectLst/>
            <a:latin typeface="Arial" panose="020B0604020202020204" pitchFamily="34" charset="0"/>
            <a:ea typeface="Times New Roman" panose="02020603050405020304" pitchFamily="18" charset="0"/>
            <a:cs typeface="Aptos" panose="020B0004020202020204" pitchFamily="34" charset="0"/>
            <a:hlinkClick xmlns:r="http://schemas.openxmlformats.org/officeDocument/2006/relationships" r:id="rId2"/>
          </a:endParaRPr>
        </a:p>
        <a:p>
          <a:pPr>
            <a:buSzPts val="1000"/>
            <a:buFontTx/>
            <a:buNone/>
          </a:pPr>
          <a:endPar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2"/>
          </a:endParaRPr>
        </a:p>
        <a:p>
          <a:pPr>
            <a:buSzPts val="1000"/>
            <a:buFontTx/>
            <a:buNone/>
          </a:pP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2"/>
            </a:rPr>
            <a:t>https://drive.google.com/drive/folders/1cHpct0l0hawXRB_aAYvCZ-D0ZmyZ-N7U?usp=sharing</a:t>
          </a:r>
          <a:r>
            <a:rPr lang="en-US" sz="14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dirty="0">
            <a:latin typeface="Georgia" panose="02040502050405020303" pitchFamily="18" charset="0"/>
          </a:endParaRPr>
        </a:p>
      </dgm:t>
    </dgm:pt>
    <dgm:pt modelId="{8AB71DC0-AB60-4C68-8CA2-C8BC54A1C627}" type="parTrans" cxnId="{0C57CFD6-D023-414A-9C85-1B3F91597B97}">
      <dgm:prSet/>
      <dgm:spPr/>
      <dgm:t>
        <a:bodyPr/>
        <a:lstStyle/>
        <a:p>
          <a:endParaRPr lang="en-US"/>
        </a:p>
      </dgm:t>
    </dgm:pt>
    <dgm:pt modelId="{056BEBFD-AB04-4406-8105-E1E007390F94}" type="sibTrans" cxnId="{0C57CFD6-D023-414A-9C85-1B3F91597B97}">
      <dgm:prSet/>
      <dgm:spPr/>
      <dgm:t>
        <a:bodyPr/>
        <a:lstStyle/>
        <a:p>
          <a:endParaRPr lang="en-US"/>
        </a:p>
      </dgm:t>
    </dgm:pt>
    <dgm:pt modelId="{2019D076-B107-4419-A35E-EF7730BB1B37}">
      <dgm:prSet custT="1"/>
      <dgm:spPr>
        <a:solidFill>
          <a:srgbClr val="3A3D4B"/>
        </a:solidFill>
      </dgm:spPr>
      <dgm:t>
        <a:bodyPr/>
        <a:lstStyle/>
        <a:p>
          <a:pPr algn="ctr"/>
          <a:endParaRPr lang="en-US" sz="1200" b="1" u="sng"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algn="ctr"/>
          <a:r>
            <a:rPr lang="en-US" sz="1200" b="1" u="sng"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Review</a:t>
          </a:r>
          <a:r>
            <a:rPr lang="en-US" sz="12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the EOY Reporting spreadsheet, </a:t>
          </a:r>
          <a:r>
            <a:rPr lang="en-US" sz="14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SPED</a:t>
          </a:r>
          <a:r>
            <a:rPr lang="en-US" sz="12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Data Quality Update tab to check the status of data reviews.  </a:t>
          </a:r>
        </a:p>
        <a:p>
          <a:pPr algn="ctr"/>
          <a:r>
            <a:rPr lang="en-US" sz="1200" b="1"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Please note, the Office of Special Education can only review LEAs marked as submitted</a:t>
          </a:r>
          <a:r>
            <a:rPr lang="en-US" sz="12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a:t>
          </a:r>
          <a:r>
            <a:rPr lang="en-US" sz="12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en-US" sz="1200" b="1"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dgm:t>
    </dgm:pt>
    <dgm:pt modelId="{6D68189C-C88A-4E20-AD6C-BE3CFB36F89B}" type="parTrans" cxnId="{7E77DE71-A5F1-4854-AF67-81DBA9DCECA8}">
      <dgm:prSet/>
      <dgm:spPr/>
      <dgm:t>
        <a:bodyPr/>
        <a:lstStyle/>
        <a:p>
          <a:endParaRPr lang="en-US"/>
        </a:p>
      </dgm:t>
    </dgm:pt>
    <dgm:pt modelId="{F81993FF-A09C-4F75-BC31-89822A0CA4AF}" type="sibTrans" cxnId="{7E77DE71-A5F1-4854-AF67-81DBA9DCECA8}">
      <dgm:prSet/>
      <dgm:spPr/>
      <dgm:t>
        <a:bodyPr/>
        <a:lstStyle/>
        <a:p>
          <a:endParaRPr lang="en-US"/>
        </a:p>
      </dgm:t>
    </dgm:pt>
    <dgm:pt modelId="{A7D0742F-ACB3-463A-BCAC-20F1473E5E70}">
      <dgm:prSet custT="1"/>
      <dgm:spPr>
        <a:ln>
          <a:solidFill>
            <a:schemeClr val="bg1"/>
          </a:solidFill>
        </a:ln>
      </dgm:spPr>
      <dgm:t>
        <a:bodyPr/>
        <a:lstStyle/>
        <a:p>
          <a:pPr>
            <a:buSzPts val="1000"/>
            <a:buFontTx/>
            <a:buNone/>
          </a:pPr>
          <a:endPar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buSzPts val="1000"/>
            <a:buFontTx/>
            <a:buNone/>
          </a:pPr>
          <a:endPar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buSzPts val="1000"/>
            <a:buFontTx/>
            <a:buNone/>
          </a:pPr>
          <a:endPar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buSzPts val="1000"/>
            <a:buFontTx/>
            <a:buNone/>
          </a:pPr>
          <a:r>
            <a:rPr lang="en-US" sz="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link to the spreadsheet is here: </a:t>
          </a:r>
          <a:r>
            <a:rPr lang="en-US" sz="1400" u="sng"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3"/>
            </a:rPr>
            <a:t>Nova EOY Reporting Period Spreadsheet - SY2023-2024 - Google Sheets</a:t>
          </a:r>
          <a:endParaRPr lang="en-US" sz="1400" dirty="0">
            <a:latin typeface="Georgia" panose="02040502050405020303" pitchFamily="18" charset="0"/>
          </a:endParaRPr>
        </a:p>
      </dgm:t>
    </dgm:pt>
    <dgm:pt modelId="{385EC0EA-0277-486F-9752-62F7C8F60B59}" type="parTrans" cxnId="{0E4B8445-FA25-4370-A9AD-67C338EB7B3F}">
      <dgm:prSet/>
      <dgm:spPr/>
      <dgm:t>
        <a:bodyPr/>
        <a:lstStyle/>
        <a:p>
          <a:endParaRPr lang="en-US"/>
        </a:p>
      </dgm:t>
    </dgm:pt>
    <dgm:pt modelId="{21A8C0B8-9DE3-4F4F-BCF2-8962DAE3D0D2}" type="sibTrans" cxnId="{0E4B8445-FA25-4370-A9AD-67C338EB7B3F}">
      <dgm:prSet/>
      <dgm:spPr/>
      <dgm:t>
        <a:bodyPr/>
        <a:lstStyle/>
        <a:p>
          <a:endParaRPr lang="en-US"/>
        </a:p>
      </dgm:t>
    </dgm:pt>
    <dgm:pt modelId="{3972CA1D-EE44-45B1-9F04-8F982ABD75EA}">
      <dgm:prSet custT="1"/>
      <dgm:spPr>
        <a:ln>
          <a:solidFill>
            <a:schemeClr val="bg1"/>
          </a:solidFill>
        </a:ln>
      </dgm:spPr>
      <dgm:t>
        <a:bodyPr anchor="b"/>
        <a:lstStyle/>
        <a:p>
          <a:pPr>
            <a:buSzPts val="1000"/>
            <a:buFontTx/>
            <a:buNone/>
          </a:pPr>
          <a:r>
            <a:rPr lang="en-US" sz="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Link to the DTS: </a:t>
          </a:r>
          <a:r>
            <a:rPr lang="en-US" sz="1400" u="sng"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4"/>
            </a:rPr>
            <a:t>https://eui.ped.state.nm.us/sites/stars/DocTransferStation/SitePages/DocumentTransfer.aspx</a:t>
          </a:r>
          <a:endParaRPr lang="en-US" sz="1400" dirty="0">
            <a:latin typeface="Georgia" panose="02040502050405020303" pitchFamily="18" charset="0"/>
          </a:endParaRPr>
        </a:p>
      </dgm:t>
    </dgm:pt>
    <dgm:pt modelId="{D51254A6-A553-4A04-B5C1-352336F920AE}" type="sibTrans" cxnId="{9FB4644C-752E-4CD7-916C-36D952228682}">
      <dgm:prSet/>
      <dgm:spPr/>
      <dgm:t>
        <a:bodyPr/>
        <a:lstStyle/>
        <a:p>
          <a:endParaRPr lang="en-US"/>
        </a:p>
      </dgm:t>
    </dgm:pt>
    <dgm:pt modelId="{DB71D8FF-0999-4445-9E78-F29F3FB51843}" type="parTrans" cxnId="{9FB4644C-752E-4CD7-916C-36D952228682}">
      <dgm:prSet/>
      <dgm:spPr/>
      <dgm:t>
        <a:bodyPr/>
        <a:lstStyle/>
        <a:p>
          <a:endParaRPr lang="en-US"/>
        </a:p>
      </dgm:t>
    </dgm:pt>
    <dgm:pt modelId="{9448D7D7-2552-4F72-B312-BC3BE219771F}" type="pres">
      <dgm:prSet presAssocID="{5ABC39B5-1E66-4703-B859-445AEE26FDB3}" presName="vert0" presStyleCnt="0">
        <dgm:presLayoutVars>
          <dgm:dir/>
          <dgm:animOne val="branch"/>
          <dgm:animLvl val="lvl"/>
        </dgm:presLayoutVars>
      </dgm:prSet>
      <dgm:spPr/>
    </dgm:pt>
    <dgm:pt modelId="{E0000F85-FF9E-40B0-81AA-0804722C7D63}" type="pres">
      <dgm:prSet presAssocID="{1948719E-9DEE-4213-A46F-1717553B2D2C}" presName="thickLine" presStyleLbl="alignNode1" presStyleIdx="0" presStyleCnt="3"/>
      <dgm:spPr/>
    </dgm:pt>
    <dgm:pt modelId="{3BFB0E12-CD59-4950-A10A-B3B79E94F133}" type="pres">
      <dgm:prSet presAssocID="{1948719E-9DEE-4213-A46F-1717553B2D2C}" presName="horz1" presStyleCnt="0"/>
      <dgm:spPr/>
    </dgm:pt>
    <dgm:pt modelId="{84500A5E-7BDC-4677-80F8-CE17D0DD4A38}" type="pres">
      <dgm:prSet presAssocID="{1948719E-9DEE-4213-A46F-1717553B2D2C}" presName="tx1" presStyleLbl="revTx" presStyleIdx="0" presStyleCnt="10"/>
      <dgm:spPr/>
    </dgm:pt>
    <dgm:pt modelId="{B006C273-DD98-478C-BA8B-3D917B1A223B}" type="pres">
      <dgm:prSet presAssocID="{1948719E-9DEE-4213-A46F-1717553B2D2C}" presName="vert1" presStyleCnt="0"/>
      <dgm:spPr/>
    </dgm:pt>
    <dgm:pt modelId="{F48E2793-0CC0-4F3A-83D9-A41F4E789E04}" type="pres">
      <dgm:prSet presAssocID="{3972CA1D-EE44-45B1-9F04-8F982ABD75EA}" presName="vertSpace2a" presStyleCnt="0"/>
      <dgm:spPr/>
    </dgm:pt>
    <dgm:pt modelId="{9091F320-7F81-4110-A3C9-6E5941488EB5}" type="pres">
      <dgm:prSet presAssocID="{3972CA1D-EE44-45B1-9F04-8F982ABD75EA}" presName="horz2" presStyleCnt="0"/>
      <dgm:spPr/>
    </dgm:pt>
    <dgm:pt modelId="{314020EE-2996-43FF-BB4A-8940C177441C}" type="pres">
      <dgm:prSet presAssocID="{3972CA1D-EE44-45B1-9F04-8F982ABD75EA}" presName="horzSpace2" presStyleCnt="0"/>
      <dgm:spPr/>
    </dgm:pt>
    <dgm:pt modelId="{2372EDDF-9711-4432-807D-334CB673C3DF}" type="pres">
      <dgm:prSet presAssocID="{3972CA1D-EE44-45B1-9F04-8F982ABD75EA}" presName="tx2" presStyleLbl="revTx" presStyleIdx="1" presStyleCnt="10" custLinFactNeighborY="37821"/>
      <dgm:spPr/>
    </dgm:pt>
    <dgm:pt modelId="{8D944311-3576-41E7-B9C3-85CBD08883BC}" type="pres">
      <dgm:prSet presAssocID="{3972CA1D-EE44-45B1-9F04-8F982ABD75EA}" presName="vert2" presStyleCnt="0"/>
      <dgm:spPr/>
    </dgm:pt>
    <dgm:pt modelId="{754C9B00-B2AC-4115-A530-CDF69EE5C60B}" type="pres">
      <dgm:prSet presAssocID="{3972CA1D-EE44-45B1-9F04-8F982ABD75EA}" presName="thinLine2b" presStyleLbl="callout" presStyleIdx="0" presStyleCnt="7" custLinFactY="200000" custLinFactNeighborX="0" custLinFactNeighborY="233772"/>
      <dgm:spPr>
        <a:ln>
          <a:solidFill>
            <a:schemeClr val="bg1"/>
          </a:solidFill>
        </a:ln>
      </dgm:spPr>
    </dgm:pt>
    <dgm:pt modelId="{C7AB1824-AA28-40E7-BA22-E362A1733F25}" type="pres">
      <dgm:prSet presAssocID="{3972CA1D-EE44-45B1-9F04-8F982ABD75EA}" presName="vertSpace2b" presStyleCnt="0"/>
      <dgm:spPr/>
    </dgm:pt>
    <dgm:pt modelId="{D8968C31-DE59-4843-A9F6-12022B62BB5C}" type="pres">
      <dgm:prSet presAssocID="{878B11CB-00ED-467B-84B0-766D04CE1498}" presName="horz2" presStyleCnt="0"/>
      <dgm:spPr/>
    </dgm:pt>
    <dgm:pt modelId="{F522F498-E8A6-4647-B573-4EEDF1ACCFC5}" type="pres">
      <dgm:prSet presAssocID="{878B11CB-00ED-467B-84B0-766D04CE1498}" presName="horzSpace2" presStyleCnt="0"/>
      <dgm:spPr/>
    </dgm:pt>
    <dgm:pt modelId="{9113857B-202F-4C55-B2EA-462D9E5E9787}" type="pres">
      <dgm:prSet presAssocID="{878B11CB-00ED-467B-84B0-766D04CE1498}" presName="tx2" presStyleLbl="revTx" presStyleIdx="2" presStyleCnt="10" custLinFactNeighborY="47276"/>
      <dgm:spPr/>
    </dgm:pt>
    <dgm:pt modelId="{561155B3-7517-4E76-B1A4-B98C60DFD4C4}" type="pres">
      <dgm:prSet presAssocID="{878B11CB-00ED-467B-84B0-766D04CE1498}" presName="vert2" presStyleCnt="0"/>
      <dgm:spPr/>
    </dgm:pt>
    <dgm:pt modelId="{CF65BAF1-B4DA-433F-8CA4-E87F98D32741}" type="pres">
      <dgm:prSet presAssocID="{878B11CB-00ED-467B-84B0-766D04CE1498}" presName="thinLine2b" presStyleLbl="callout" presStyleIdx="1" presStyleCnt="7" custLinFactY="213234" custLinFactNeighborX="0" custLinFactNeighborY="300000"/>
      <dgm:spPr>
        <a:ln>
          <a:solidFill>
            <a:schemeClr val="bg1"/>
          </a:solidFill>
        </a:ln>
      </dgm:spPr>
    </dgm:pt>
    <dgm:pt modelId="{5C238E46-2D58-4811-8D5A-83CB5980E232}" type="pres">
      <dgm:prSet presAssocID="{878B11CB-00ED-467B-84B0-766D04CE1498}" presName="vertSpace2b" presStyleCnt="0"/>
      <dgm:spPr/>
    </dgm:pt>
    <dgm:pt modelId="{28B348C2-3932-45AE-9F37-11332EFBAA68}" type="pres">
      <dgm:prSet presAssocID="{E80B3FC4-DE73-4FF9-AD6F-25438C66085D}" presName="horz2" presStyleCnt="0"/>
      <dgm:spPr/>
    </dgm:pt>
    <dgm:pt modelId="{6D9DFB30-EEED-43F2-B58D-3DF0696B8BD7}" type="pres">
      <dgm:prSet presAssocID="{E80B3FC4-DE73-4FF9-AD6F-25438C66085D}" presName="horzSpace2" presStyleCnt="0"/>
      <dgm:spPr/>
    </dgm:pt>
    <dgm:pt modelId="{06E0F615-39DA-40B5-8C45-4A655958F61E}" type="pres">
      <dgm:prSet presAssocID="{E80B3FC4-DE73-4FF9-AD6F-25438C66085D}" presName="tx2" presStyleLbl="revTx" presStyleIdx="3" presStyleCnt="10"/>
      <dgm:spPr/>
    </dgm:pt>
    <dgm:pt modelId="{C9E5FDB4-ADD7-4CB8-96E6-A390DC44ED8D}" type="pres">
      <dgm:prSet presAssocID="{E80B3FC4-DE73-4FF9-AD6F-25438C66085D}" presName="vert2" presStyleCnt="0"/>
      <dgm:spPr/>
    </dgm:pt>
    <dgm:pt modelId="{D32B2579-683E-4C5D-8CCD-D63AD9CD5BE6}" type="pres">
      <dgm:prSet presAssocID="{E80B3FC4-DE73-4FF9-AD6F-25438C66085D}" presName="thinLine2b" presStyleLbl="callout" presStyleIdx="2" presStyleCnt="7"/>
      <dgm:spPr>
        <a:ln>
          <a:solidFill>
            <a:schemeClr val="bg1"/>
          </a:solidFill>
        </a:ln>
      </dgm:spPr>
    </dgm:pt>
    <dgm:pt modelId="{701618C8-0CA3-4C25-B88A-04EEF0BC74BD}" type="pres">
      <dgm:prSet presAssocID="{E80B3FC4-DE73-4FF9-AD6F-25438C66085D}" presName="vertSpace2b" presStyleCnt="0"/>
      <dgm:spPr/>
    </dgm:pt>
    <dgm:pt modelId="{CA3340A8-5663-4AD8-8C55-5E1BF66D0D24}" type="pres">
      <dgm:prSet presAssocID="{86E0289E-FD72-4C5A-91A0-C59628221BE8}" presName="horz2" presStyleCnt="0"/>
      <dgm:spPr/>
    </dgm:pt>
    <dgm:pt modelId="{6AAE6C0C-2F7B-40BD-858B-0FCBD01C6370}" type="pres">
      <dgm:prSet presAssocID="{86E0289E-FD72-4C5A-91A0-C59628221BE8}" presName="horzSpace2" presStyleCnt="0"/>
      <dgm:spPr/>
    </dgm:pt>
    <dgm:pt modelId="{8B4D3A50-EFA4-477B-9E6E-3EA403731418}" type="pres">
      <dgm:prSet presAssocID="{86E0289E-FD72-4C5A-91A0-C59628221BE8}" presName="tx2" presStyleLbl="revTx" presStyleIdx="4" presStyleCnt="10" custScaleY="99310" custLinFactNeighborY="-30815"/>
      <dgm:spPr/>
    </dgm:pt>
    <dgm:pt modelId="{9475499E-D15F-40E6-ABBA-AA2853AF4D10}" type="pres">
      <dgm:prSet presAssocID="{86E0289E-FD72-4C5A-91A0-C59628221BE8}" presName="vert2" presStyleCnt="0"/>
      <dgm:spPr/>
    </dgm:pt>
    <dgm:pt modelId="{8941A19E-A854-488E-AC10-9D6E126CD0B7}" type="pres">
      <dgm:prSet presAssocID="{86E0289E-FD72-4C5A-91A0-C59628221BE8}" presName="thinLine2b" presStyleLbl="callout" presStyleIdx="3" presStyleCnt="7"/>
      <dgm:spPr>
        <a:ln>
          <a:solidFill>
            <a:schemeClr val="bg1"/>
          </a:solidFill>
        </a:ln>
      </dgm:spPr>
    </dgm:pt>
    <dgm:pt modelId="{18FBAEC9-9A70-4739-B3B3-A05C5BF5993E}" type="pres">
      <dgm:prSet presAssocID="{86E0289E-FD72-4C5A-91A0-C59628221BE8}" presName="vertSpace2b" presStyleCnt="0"/>
      <dgm:spPr/>
    </dgm:pt>
    <dgm:pt modelId="{5ECC2549-8251-48EE-897E-26E271322400}" type="pres">
      <dgm:prSet presAssocID="{EABFD54F-69A2-4CCB-8DEF-0E4127CBB083}" presName="horz2" presStyleCnt="0"/>
      <dgm:spPr/>
    </dgm:pt>
    <dgm:pt modelId="{B4DDD944-8D19-463F-9836-F5E725FC98F7}" type="pres">
      <dgm:prSet presAssocID="{EABFD54F-69A2-4CCB-8DEF-0E4127CBB083}" presName="horzSpace2" presStyleCnt="0"/>
      <dgm:spPr/>
    </dgm:pt>
    <dgm:pt modelId="{10E0F709-AB90-4BDE-BFA6-B2F7C347008B}" type="pres">
      <dgm:prSet presAssocID="{EABFD54F-69A2-4CCB-8DEF-0E4127CBB083}" presName="tx2" presStyleLbl="revTx" presStyleIdx="5" presStyleCnt="10" custLinFactNeighborY="-56819"/>
      <dgm:spPr/>
    </dgm:pt>
    <dgm:pt modelId="{ABF656FF-C3E4-45A0-BE3A-39CDE69F892C}" type="pres">
      <dgm:prSet presAssocID="{EABFD54F-69A2-4CCB-8DEF-0E4127CBB083}" presName="vert2" presStyleCnt="0"/>
      <dgm:spPr/>
    </dgm:pt>
    <dgm:pt modelId="{9239B21B-7058-44E6-B62C-F36D97330FF3}" type="pres">
      <dgm:prSet presAssocID="{EABFD54F-69A2-4CCB-8DEF-0E4127CBB083}" presName="thinLine2b" presStyleLbl="callout" presStyleIdx="4" presStyleCnt="7"/>
      <dgm:spPr>
        <a:ln>
          <a:solidFill>
            <a:schemeClr val="bg1"/>
          </a:solidFill>
        </a:ln>
      </dgm:spPr>
    </dgm:pt>
    <dgm:pt modelId="{94C8F7F6-8D75-41EC-AB0C-2CCD7B4742DB}" type="pres">
      <dgm:prSet presAssocID="{EABFD54F-69A2-4CCB-8DEF-0E4127CBB083}" presName="vertSpace2b" presStyleCnt="0"/>
      <dgm:spPr/>
    </dgm:pt>
    <dgm:pt modelId="{1CCE472C-9413-4071-B2AC-6FC18DA2FEF3}" type="pres">
      <dgm:prSet presAssocID="{482DBF51-2F43-478F-9CC5-7E91E2E2B211}" presName="thickLine" presStyleLbl="alignNode1" presStyleIdx="1" presStyleCnt="3" custLinFactNeighborY="0"/>
      <dgm:spPr/>
    </dgm:pt>
    <dgm:pt modelId="{582E1D5D-92EA-4589-B34C-636DF6C846F6}" type="pres">
      <dgm:prSet presAssocID="{482DBF51-2F43-478F-9CC5-7E91E2E2B211}" presName="horz1" presStyleCnt="0"/>
      <dgm:spPr/>
    </dgm:pt>
    <dgm:pt modelId="{C82F39BD-56EB-4EC7-B63A-8A31FB0AF22C}" type="pres">
      <dgm:prSet presAssocID="{482DBF51-2F43-478F-9CC5-7E91E2E2B211}" presName="tx1" presStyleLbl="revTx" presStyleIdx="6" presStyleCnt="10"/>
      <dgm:spPr/>
    </dgm:pt>
    <dgm:pt modelId="{77FEF855-4E49-4E19-878C-06FF37B2BA82}" type="pres">
      <dgm:prSet presAssocID="{482DBF51-2F43-478F-9CC5-7E91E2E2B211}" presName="vert1" presStyleCnt="0"/>
      <dgm:spPr/>
    </dgm:pt>
    <dgm:pt modelId="{F0BF160B-9E42-4457-B909-2D09C32D0053}" type="pres">
      <dgm:prSet presAssocID="{119D5EC9-CA03-436A-8047-1250840BA97F}" presName="vertSpace2a" presStyleCnt="0"/>
      <dgm:spPr/>
    </dgm:pt>
    <dgm:pt modelId="{B6CAB864-D7DA-4CFC-9F54-784D47B41AD9}" type="pres">
      <dgm:prSet presAssocID="{119D5EC9-CA03-436A-8047-1250840BA97F}" presName="horz2" presStyleCnt="0"/>
      <dgm:spPr/>
    </dgm:pt>
    <dgm:pt modelId="{4E97152A-1D7B-4850-B7D2-A5BBD0E15125}" type="pres">
      <dgm:prSet presAssocID="{119D5EC9-CA03-436A-8047-1250840BA97F}" presName="horzSpace2" presStyleCnt="0"/>
      <dgm:spPr/>
    </dgm:pt>
    <dgm:pt modelId="{4665B0A7-DAF3-4DBC-9E86-B8759D58C222}" type="pres">
      <dgm:prSet presAssocID="{119D5EC9-CA03-436A-8047-1250840BA97F}" presName="tx2" presStyleLbl="revTx" presStyleIdx="7" presStyleCnt="10"/>
      <dgm:spPr/>
    </dgm:pt>
    <dgm:pt modelId="{F4663F21-C8F9-49EF-A025-83F523644A95}" type="pres">
      <dgm:prSet presAssocID="{119D5EC9-CA03-436A-8047-1250840BA97F}" presName="vert2" presStyleCnt="0"/>
      <dgm:spPr/>
    </dgm:pt>
    <dgm:pt modelId="{D999FD4C-5F27-4B58-8946-EB11540DBE18}" type="pres">
      <dgm:prSet presAssocID="{119D5EC9-CA03-436A-8047-1250840BA97F}" presName="thinLine2b" presStyleLbl="callout" presStyleIdx="5" presStyleCnt="7"/>
      <dgm:spPr>
        <a:ln>
          <a:solidFill>
            <a:schemeClr val="bg1"/>
          </a:solidFill>
        </a:ln>
      </dgm:spPr>
    </dgm:pt>
    <dgm:pt modelId="{F766E688-5517-454E-AB1F-2A27118B0464}" type="pres">
      <dgm:prSet presAssocID="{119D5EC9-CA03-436A-8047-1250840BA97F}" presName="vertSpace2b" presStyleCnt="0"/>
      <dgm:spPr/>
    </dgm:pt>
    <dgm:pt modelId="{A9BCB806-350A-4AE1-9210-E70C84C63B92}" type="pres">
      <dgm:prSet presAssocID="{2019D076-B107-4419-A35E-EF7730BB1B37}" presName="thickLine" presStyleLbl="alignNode1" presStyleIdx="2" presStyleCnt="3" custLinFactNeighborY="-2677"/>
      <dgm:spPr/>
    </dgm:pt>
    <dgm:pt modelId="{55F6B6D4-F51F-408B-AC43-59C76CE3C917}" type="pres">
      <dgm:prSet presAssocID="{2019D076-B107-4419-A35E-EF7730BB1B37}" presName="horz1" presStyleCnt="0"/>
      <dgm:spPr/>
    </dgm:pt>
    <dgm:pt modelId="{4ADD8B8A-5341-4487-AE12-2462EF081001}" type="pres">
      <dgm:prSet presAssocID="{2019D076-B107-4419-A35E-EF7730BB1B37}" presName="tx1" presStyleLbl="revTx" presStyleIdx="8" presStyleCnt="10"/>
      <dgm:spPr/>
    </dgm:pt>
    <dgm:pt modelId="{EB8812EB-44FB-43A9-A1D4-DE0CBEBA32DA}" type="pres">
      <dgm:prSet presAssocID="{2019D076-B107-4419-A35E-EF7730BB1B37}" presName="vert1" presStyleCnt="0"/>
      <dgm:spPr/>
    </dgm:pt>
    <dgm:pt modelId="{78752AD8-E41B-492E-BB10-BB8C6D48D275}" type="pres">
      <dgm:prSet presAssocID="{A7D0742F-ACB3-463A-BCAC-20F1473E5E70}" presName="vertSpace2a" presStyleCnt="0"/>
      <dgm:spPr/>
    </dgm:pt>
    <dgm:pt modelId="{5D044402-1731-44BA-A028-BD94007C943F}" type="pres">
      <dgm:prSet presAssocID="{A7D0742F-ACB3-463A-BCAC-20F1473E5E70}" presName="horz2" presStyleCnt="0"/>
      <dgm:spPr/>
    </dgm:pt>
    <dgm:pt modelId="{1D2FBB18-04F7-4C8F-A246-74352C041550}" type="pres">
      <dgm:prSet presAssocID="{A7D0742F-ACB3-463A-BCAC-20F1473E5E70}" presName="horzSpace2" presStyleCnt="0"/>
      <dgm:spPr/>
    </dgm:pt>
    <dgm:pt modelId="{78B3F6E9-1695-4F1E-BFA7-FDF122361D6C}" type="pres">
      <dgm:prSet presAssocID="{A7D0742F-ACB3-463A-BCAC-20F1473E5E70}" presName="tx2" presStyleLbl="revTx" presStyleIdx="9" presStyleCnt="10"/>
      <dgm:spPr/>
    </dgm:pt>
    <dgm:pt modelId="{BDE76E80-5D21-447A-836A-A2EACF8514CF}" type="pres">
      <dgm:prSet presAssocID="{A7D0742F-ACB3-463A-BCAC-20F1473E5E70}" presName="vert2" presStyleCnt="0"/>
      <dgm:spPr/>
    </dgm:pt>
    <dgm:pt modelId="{26984360-CEEB-4D70-BADD-8D2B52008813}" type="pres">
      <dgm:prSet presAssocID="{A7D0742F-ACB3-463A-BCAC-20F1473E5E70}" presName="thinLine2b" presStyleLbl="callout" presStyleIdx="6" presStyleCnt="7"/>
      <dgm:spPr>
        <a:ln>
          <a:solidFill>
            <a:schemeClr val="bg1"/>
          </a:solidFill>
        </a:ln>
      </dgm:spPr>
    </dgm:pt>
    <dgm:pt modelId="{3038D477-D646-4F9E-BB46-F84C7F6C4209}" type="pres">
      <dgm:prSet presAssocID="{A7D0742F-ACB3-463A-BCAC-20F1473E5E70}" presName="vertSpace2b" presStyleCnt="0"/>
      <dgm:spPr/>
    </dgm:pt>
  </dgm:ptLst>
  <dgm:cxnLst>
    <dgm:cxn modelId="{5F0DFE12-6BE3-4E1A-88BE-95ED5F5DB82D}" type="presOf" srcId="{482DBF51-2F43-478F-9CC5-7E91E2E2B211}" destId="{C82F39BD-56EB-4EC7-B63A-8A31FB0AF22C}" srcOrd="0" destOrd="0" presId="urn:microsoft.com/office/officeart/2008/layout/LinedList"/>
    <dgm:cxn modelId="{FEAE5E1E-2F43-4126-A5FE-8D059631CB50}" srcId="{1948719E-9DEE-4213-A46F-1717553B2D2C}" destId="{878B11CB-00ED-467B-84B0-766D04CE1498}" srcOrd="1" destOrd="0" parTransId="{9C2B454A-6AE1-4A02-A0F4-E818C0F7694F}" sibTransId="{9F8DFC1E-1158-48E8-AD94-62E4A815C650}"/>
    <dgm:cxn modelId="{8E7ED421-8439-45C7-AA8C-1E499876FDA4}" srcId="{5ABC39B5-1E66-4703-B859-445AEE26FDB3}" destId="{1948719E-9DEE-4213-A46F-1717553B2D2C}" srcOrd="0" destOrd="0" parTransId="{984F81A3-C340-4F8F-B412-2B4E3CB2EFCA}" sibTransId="{3AFE079C-B1F0-499B-9655-7A66516E9B92}"/>
    <dgm:cxn modelId="{110E9530-EE33-4EFC-A96E-A4B9CD56A5BC}" srcId="{1948719E-9DEE-4213-A46F-1717553B2D2C}" destId="{86E0289E-FD72-4C5A-91A0-C59628221BE8}" srcOrd="3" destOrd="0" parTransId="{1B768DAE-2846-42FE-87CD-BA59003164C5}" sibTransId="{DD84F6D8-9F77-4476-AE69-AF5431643B97}"/>
    <dgm:cxn modelId="{60C58C34-A2D6-4681-942B-C6A9094E11A1}" type="presOf" srcId="{119D5EC9-CA03-436A-8047-1250840BA97F}" destId="{4665B0A7-DAF3-4DBC-9E86-B8759D58C222}" srcOrd="0" destOrd="0" presId="urn:microsoft.com/office/officeart/2008/layout/LinedList"/>
    <dgm:cxn modelId="{1B4EFC5D-E233-4524-9E7E-57B8535D2CC1}" type="presOf" srcId="{1948719E-9DEE-4213-A46F-1717553B2D2C}" destId="{84500A5E-7BDC-4677-80F8-CE17D0DD4A38}" srcOrd="0" destOrd="0" presId="urn:microsoft.com/office/officeart/2008/layout/LinedList"/>
    <dgm:cxn modelId="{55AC0964-97BC-48BB-BED0-1143C8932E9E}" type="presOf" srcId="{86E0289E-FD72-4C5A-91A0-C59628221BE8}" destId="{8B4D3A50-EFA4-477B-9E6E-3EA403731418}" srcOrd="0" destOrd="0" presId="urn:microsoft.com/office/officeart/2008/layout/LinedList"/>
    <dgm:cxn modelId="{0E4B8445-FA25-4370-A9AD-67C338EB7B3F}" srcId="{2019D076-B107-4419-A35E-EF7730BB1B37}" destId="{A7D0742F-ACB3-463A-BCAC-20F1473E5E70}" srcOrd="0" destOrd="0" parTransId="{385EC0EA-0277-486F-9752-62F7C8F60B59}" sibTransId="{21A8C0B8-9DE3-4F4F-BCF2-8962DAE3D0D2}"/>
    <dgm:cxn modelId="{9FB4644C-752E-4CD7-916C-36D952228682}" srcId="{1948719E-9DEE-4213-A46F-1717553B2D2C}" destId="{3972CA1D-EE44-45B1-9F04-8F982ABD75EA}" srcOrd="0" destOrd="0" parTransId="{DB71D8FF-0999-4445-9E78-F29F3FB51843}" sibTransId="{D51254A6-A553-4A04-B5C1-352336F920AE}"/>
    <dgm:cxn modelId="{886C0771-9582-43C7-A613-4B834B1FB679}" type="presOf" srcId="{EABFD54F-69A2-4CCB-8DEF-0E4127CBB083}" destId="{10E0F709-AB90-4BDE-BFA6-B2F7C347008B}" srcOrd="0" destOrd="0" presId="urn:microsoft.com/office/officeart/2008/layout/LinedList"/>
    <dgm:cxn modelId="{7E77DE71-A5F1-4854-AF67-81DBA9DCECA8}" srcId="{5ABC39B5-1E66-4703-B859-445AEE26FDB3}" destId="{2019D076-B107-4419-A35E-EF7730BB1B37}" srcOrd="2" destOrd="0" parTransId="{6D68189C-C88A-4E20-AD6C-BE3CFB36F89B}" sibTransId="{F81993FF-A09C-4F75-BC31-89822A0CA4AF}"/>
    <dgm:cxn modelId="{F0B7C075-AF78-4A87-BD79-901FFDEC5877}" type="presOf" srcId="{2019D076-B107-4419-A35E-EF7730BB1B37}" destId="{4ADD8B8A-5341-4487-AE12-2462EF081001}" srcOrd="0" destOrd="0" presId="urn:microsoft.com/office/officeart/2008/layout/LinedList"/>
    <dgm:cxn modelId="{F62B0C56-ABDE-4342-9D24-DDC9471946CC}" srcId="{1948719E-9DEE-4213-A46F-1717553B2D2C}" destId="{E80B3FC4-DE73-4FF9-AD6F-25438C66085D}" srcOrd="2" destOrd="0" parTransId="{56ACF127-4BB8-4076-86F0-5ED60993AEAA}" sibTransId="{0BE60AC1-0347-4CFC-8E75-BB6BABA0FCA9}"/>
    <dgm:cxn modelId="{DA525BA7-2713-4C3E-AF0C-F587F5102239}" type="presOf" srcId="{5ABC39B5-1E66-4703-B859-445AEE26FDB3}" destId="{9448D7D7-2552-4F72-B312-BC3BE219771F}" srcOrd="0" destOrd="0" presId="urn:microsoft.com/office/officeart/2008/layout/LinedList"/>
    <dgm:cxn modelId="{A19091AB-5624-42BD-854B-1253A987DD35}" type="presOf" srcId="{E80B3FC4-DE73-4FF9-AD6F-25438C66085D}" destId="{06E0F615-39DA-40B5-8C45-4A655958F61E}" srcOrd="0" destOrd="0" presId="urn:microsoft.com/office/officeart/2008/layout/LinedList"/>
    <dgm:cxn modelId="{A2D741BE-E067-47F2-AEB3-6D2CD4BD1169}" srcId="{5ABC39B5-1E66-4703-B859-445AEE26FDB3}" destId="{482DBF51-2F43-478F-9CC5-7E91E2E2B211}" srcOrd="1" destOrd="0" parTransId="{6D97433F-7B9D-4F9B-8BEB-D3D0E1F3BBC5}" sibTransId="{543DB8B6-E8B2-4CC6-97BD-4CC02AEEABDE}"/>
    <dgm:cxn modelId="{21AB88BF-2896-4FC5-8223-21EF1CE9B354}" type="presOf" srcId="{878B11CB-00ED-467B-84B0-766D04CE1498}" destId="{9113857B-202F-4C55-B2EA-462D9E5E9787}" srcOrd="0" destOrd="0" presId="urn:microsoft.com/office/officeart/2008/layout/LinedList"/>
    <dgm:cxn modelId="{1F83BCD6-E39C-4CED-BD01-84B354A90A42}" srcId="{1948719E-9DEE-4213-A46F-1717553B2D2C}" destId="{EABFD54F-69A2-4CCB-8DEF-0E4127CBB083}" srcOrd="4" destOrd="0" parTransId="{D5F54B61-6FF1-4743-AF27-56CDE79AE82E}" sibTransId="{F21A80B2-E65A-4F39-B197-DD2EE1846FC0}"/>
    <dgm:cxn modelId="{0C57CFD6-D023-414A-9C85-1B3F91597B97}" srcId="{482DBF51-2F43-478F-9CC5-7E91E2E2B211}" destId="{119D5EC9-CA03-436A-8047-1250840BA97F}" srcOrd="0" destOrd="0" parTransId="{8AB71DC0-AB60-4C68-8CA2-C8BC54A1C627}" sibTransId="{056BEBFD-AB04-4406-8105-E1E007390F94}"/>
    <dgm:cxn modelId="{2D6EECEF-C746-40E3-8BDD-D1F2A9885C6F}" type="presOf" srcId="{A7D0742F-ACB3-463A-BCAC-20F1473E5E70}" destId="{78B3F6E9-1695-4F1E-BFA7-FDF122361D6C}" srcOrd="0" destOrd="0" presId="urn:microsoft.com/office/officeart/2008/layout/LinedList"/>
    <dgm:cxn modelId="{69F4F6F6-FFEE-49DF-B2F2-86B9394FFE4F}" type="presOf" srcId="{3972CA1D-EE44-45B1-9F04-8F982ABD75EA}" destId="{2372EDDF-9711-4432-807D-334CB673C3DF}" srcOrd="0" destOrd="0" presId="urn:microsoft.com/office/officeart/2008/layout/LinedList"/>
    <dgm:cxn modelId="{3E5B53B0-80AF-41C8-B59A-0FC216B9E59B}" type="presParOf" srcId="{9448D7D7-2552-4F72-B312-BC3BE219771F}" destId="{E0000F85-FF9E-40B0-81AA-0804722C7D63}" srcOrd="0" destOrd="0" presId="urn:microsoft.com/office/officeart/2008/layout/LinedList"/>
    <dgm:cxn modelId="{588D483A-F5F4-44B5-8DC0-7DF47BDEF7F9}" type="presParOf" srcId="{9448D7D7-2552-4F72-B312-BC3BE219771F}" destId="{3BFB0E12-CD59-4950-A10A-B3B79E94F133}" srcOrd="1" destOrd="0" presId="urn:microsoft.com/office/officeart/2008/layout/LinedList"/>
    <dgm:cxn modelId="{71882D70-751F-40CB-A86A-20603E7B626E}" type="presParOf" srcId="{3BFB0E12-CD59-4950-A10A-B3B79E94F133}" destId="{84500A5E-7BDC-4677-80F8-CE17D0DD4A38}" srcOrd="0" destOrd="0" presId="urn:microsoft.com/office/officeart/2008/layout/LinedList"/>
    <dgm:cxn modelId="{DB5857C6-3581-4782-827F-1575471E5EBC}" type="presParOf" srcId="{3BFB0E12-CD59-4950-A10A-B3B79E94F133}" destId="{B006C273-DD98-478C-BA8B-3D917B1A223B}" srcOrd="1" destOrd="0" presId="urn:microsoft.com/office/officeart/2008/layout/LinedList"/>
    <dgm:cxn modelId="{6A297135-4E86-4167-823A-798442085AED}" type="presParOf" srcId="{B006C273-DD98-478C-BA8B-3D917B1A223B}" destId="{F48E2793-0CC0-4F3A-83D9-A41F4E789E04}" srcOrd="0" destOrd="0" presId="urn:microsoft.com/office/officeart/2008/layout/LinedList"/>
    <dgm:cxn modelId="{A26CCDF6-FAB0-43BA-B4AA-109D9FD43830}" type="presParOf" srcId="{B006C273-DD98-478C-BA8B-3D917B1A223B}" destId="{9091F320-7F81-4110-A3C9-6E5941488EB5}" srcOrd="1" destOrd="0" presId="urn:microsoft.com/office/officeart/2008/layout/LinedList"/>
    <dgm:cxn modelId="{1297A86B-EE89-4640-AF99-5C1327FB0734}" type="presParOf" srcId="{9091F320-7F81-4110-A3C9-6E5941488EB5}" destId="{314020EE-2996-43FF-BB4A-8940C177441C}" srcOrd="0" destOrd="0" presId="urn:microsoft.com/office/officeart/2008/layout/LinedList"/>
    <dgm:cxn modelId="{C9ECE46F-F519-44C1-9D00-94D551E66A7C}" type="presParOf" srcId="{9091F320-7F81-4110-A3C9-6E5941488EB5}" destId="{2372EDDF-9711-4432-807D-334CB673C3DF}" srcOrd="1" destOrd="0" presId="urn:microsoft.com/office/officeart/2008/layout/LinedList"/>
    <dgm:cxn modelId="{32C42BA2-A072-4F83-9972-4CC62D0DD29C}" type="presParOf" srcId="{9091F320-7F81-4110-A3C9-6E5941488EB5}" destId="{8D944311-3576-41E7-B9C3-85CBD08883BC}" srcOrd="2" destOrd="0" presId="urn:microsoft.com/office/officeart/2008/layout/LinedList"/>
    <dgm:cxn modelId="{B1EEF35A-B8EC-4E20-8A0B-6B2AD8B1C460}" type="presParOf" srcId="{B006C273-DD98-478C-BA8B-3D917B1A223B}" destId="{754C9B00-B2AC-4115-A530-CDF69EE5C60B}" srcOrd="2" destOrd="0" presId="urn:microsoft.com/office/officeart/2008/layout/LinedList"/>
    <dgm:cxn modelId="{ACBE352C-564E-4218-9C2E-59381E2D147A}" type="presParOf" srcId="{B006C273-DD98-478C-BA8B-3D917B1A223B}" destId="{C7AB1824-AA28-40E7-BA22-E362A1733F25}" srcOrd="3" destOrd="0" presId="urn:microsoft.com/office/officeart/2008/layout/LinedList"/>
    <dgm:cxn modelId="{EBF1B257-6D92-401B-BE7A-FCB57A7BF462}" type="presParOf" srcId="{B006C273-DD98-478C-BA8B-3D917B1A223B}" destId="{D8968C31-DE59-4843-A9F6-12022B62BB5C}" srcOrd="4" destOrd="0" presId="urn:microsoft.com/office/officeart/2008/layout/LinedList"/>
    <dgm:cxn modelId="{F5842E8D-0959-4DEA-BB18-D367EB21C711}" type="presParOf" srcId="{D8968C31-DE59-4843-A9F6-12022B62BB5C}" destId="{F522F498-E8A6-4647-B573-4EEDF1ACCFC5}" srcOrd="0" destOrd="0" presId="urn:microsoft.com/office/officeart/2008/layout/LinedList"/>
    <dgm:cxn modelId="{F058718B-E909-4C32-B1E8-88918CD7AA63}" type="presParOf" srcId="{D8968C31-DE59-4843-A9F6-12022B62BB5C}" destId="{9113857B-202F-4C55-B2EA-462D9E5E9787}" srcOrd="1" destOrd="0" presId="urn:microsoft.com/office/officeart/2008/layout/LinedList"/>
    <dgm:cxn modelId="{680D7D98-53E8-4064-BAB5-654E0055F49B}" type="presParOf" srcId="{D8968C31-DE59-4843-A9F6-12022B62BB5C}" destId="{561155B3-7517-4E76-B1A4-B98C60DFD4C4}" srcOrd="2" destOrd="0" presId="urn:microsoft.com/office/officeart/2008/layout/LinedList"/>
    <dgm:cxn modelId="{A019B79F-C7C1-47FB-BBB7-DDF249B8400C}" type="presParOf" srcId="{B006C273-DD98-478C-BA8B-3D917B1A223B}" destId="{CF65BAF1-B4DA-433F-8CA4-E87F98D32741}" srcOrd="5" destOrd="0" presId="urn:microsoft.com/office/officeart/2008/layout/LinedList"/>
    <dgm:cxn modelId="{377F7C5E-6F5C-4878-BDC2-11239891B026}" type="presParOf" srcId="{B006C273-DD98-478C-BA8B-3D917B1A223B}" destId="{5C238E46-2D58-4811-8D5A-83CB5980E232}" srcOrd="6" destOrd="0" presId="urn:microsoft.com/office/officeart/2008/layout/LinedList"/>
    <dgm:cxn modelId="{881F3CA8-B1A7-42DD-8355-5C0F8A85F731}" type="presParOf" srcId="{B006C273-DD98-478C-BA8B-3D917B1A223B}" destId="{28B348C2-3932-45AE-9F37-11332EFBAA68}" srcOrd="7" destOrd="0" presId="urn:microsoft.com/office/officeart/2008/layout/LinedList"/>
    <dgm:cxn modelId="{F3CC8090-E48E-4451-BB13-26B1D5B957DB}" type="presParOf" srcId="{28B348C2-3932-45AE-9F37-11332EFBAA68}" destId="{6D9DFB30-EEED-43F2-B58D-3DF0696B8BD7}" srcOrd="0" destOrd="0" presId="urn:microsoft.com/office/officeart/2008/layout/LinedList"/>
    <dgm:cxn modelId="{2A1DE3FD-90F7-45D5-819A-8AEA2D4A047D}" type="presParOf" srcId="{28B348C2-3932-45AE-9F37-11332EFBAA68}" destId="{06E0F615-39DA-40B5-8C45-4A655958F61E}" srcOrd="1" destOrd="0" presId="urn:microsoft.com/office/officeart/2008/layout/LinedList"/>
    <dgm:cxn modelId="{7E153C42-443D-45AE-94A4-D0BF7C3F4382}" type="presParOf" srcId="{28B348C2-3932-45AE-9F37-11332EFBAA68}" destId="{C9E5FDB4-ADD7-4CB8-96E6-A390DC44ED8D}" srcOrd="2" destOrd="0" presId="urn:microsoft.com/office/officeart/2008/layout/LinedList"/>
    <dgm:cxn modelId="{ABD85808-55D9-498F-BBA0-081F36A18E92}" type="presParOf" srcId="{B006C273-DD98-478C-BA8B-3D917B1A223B}" destId="{D32B2579-683E-4C5D-8CCD-D63AD9CD5BE6}" srcOrd="8" destOrd="0" presId="urn:microsoft.com/office/officeart/2008/layout/LinedList"/>
    <dgm:cxn modelId="{68A4334F-AADC-4F60-AD65-4DAE71C06544}" type="presParOf" srcId="{B006C273-DD98-478C-BA8B-3D917B1A223B}" destId="{701618C8-0CA3-4C25-B88A-04EEF0BC74BD}" srcOrd="9" destOrd="0" presId="urn:microsoft.com/office/officeart/2008/layout/LinedList"/>
    <dgm:cxn modelId="{649E92E3-FBEC-4C12-8368-C391C8093F97}" type="presParOf" srcId="{B006C273-DD98-478C-BA8B-3D917B1A223B}" destId="{CA3340A8-5663-4AD8-8C55-5E1BF66D0D24}" srcOrd="10" destOrd="0" presId="urn:microsoft.com/office/officeart/2008/layout/LinedList"/>
    <dgm:cxn modelId="{566B25D4-AFC1-49E1-A0C0-A835EBE81542}" type="presParOf" srcId="{CA3340A8-5663-4AD8-8C55-5E1BF66D0D24}" destId="{6AAE6C0C-2F7B-40BD-858B-0FCBD01C6370}" srcOrd="0" destOrd="0" presId="urn:microsoft.com/office/officeart/2008/layout/LinedList"/>
    <dgm:cxn modelId="{75305CD3-B712-490A-80B1-EE79E250590E}" type="presParOf" srcId="{CA3340A8-5663-4AD8-8C55-5E1BF66D0D24}" destId="{8B4D3A50-EFA4-477B-9E6E-3EA403731418}" srcOrd="1" destOrd="0" presId="urn:microsoft.com/office/officeart/2008/layout/LinedList"/>
    <dgm:cxn modelId="{06B9052E-88C5-4102-8585-05311014A15C}" type="presParOf" srcId="{CA3340A8-5663-4AD8-8C55-5E1BF66D0D24}" destId="{9475499E-D15F-40E6-ABBA-AA2853AF4D10}" srcOrd="2" destOrd="0" presId="urn:microsoft.com/office/officeart/2008/layout/LinedList"/>
    <dgm:cxn modelId="{EBB0A3DD-AD7E-499E-B14A-7FDF7B1A9BA6}" type="presParOf" srcId="{B006C273-DD98-478C-BA8B-3D917B1A223B}" destId="{8941A19E-A854-488E-AC10-9D6E126CD0B7}" srcOrd="11" destOrd="0" presId="urn:microsoft.com/office/officeart/2008/layout/LinedList"/>
    <dgm:cxn modelId="{4C31D912-D636-41DD-AA3E-D967FD4894CA}" type="presParOf" srcId="{B006C273-DD98-478C-BA8B-3D917B1A223B}" destId="{18FBAEC9-9A70-4739-B3B3-A05C5BF5993E}" srcOrd="12" destOrd="0" presId="urn:microsoft.com/office/officeart/2008/layout/LinedList"/>
    <dgm:cxn modelId="{12FCB31A-8961-4D28-9F11-4BBBCE8849DD}" type="presParOf" srcId="{B006C273-DD98-478C-BA8B-3D917B1A223B}" destId="{5ECC2549-8251-48EE-897E-26E271322400}" srcOrd="13" destOrd="0" presId="urn:microsoft.com/office/officeart/2008/layout/LinedList"/>
    <dgm:cxn modelId="{4D11260E-96CA-4A13-8C63-088EB89610FE}" type="presParOf" srcId="{5ECC2549-8251-48EE-897E-26E271322400}" destId="{B4DDD944-8D19-463F-9836-F5E725FC98F7}" srcOrd="0" destOrd="0" presId="urn:microsoft.com/office/officeart/2008/layout/LinedList"/>
    <dgm:cxn modelId="{88210FA0-13D4-4D1F-B58F-05757CF53D03}" type="presParOf" srcId="{5ECC2549-8251-48EE-897E-26E271322400}" destId="{10E0F709-AB90-4BDE-BFA6-B2F7C347008B}" srcOrd="1" destOrd="0" presId="urn:microsoft.com/office/officeart/2008/layout/LinedList"/>
    <dgm:cxn modelId="{AF957107-A414-4813-8E29-2C987F62E48C}" type="presParOf" srcId="{5ECC2549-8251-48EE-897E-26E271322400}" destId="{ABF656FF-C3E4-45A0-BE3A-39CDE69F892C}" srcOrd="2" destOrd="0" presId="urn:microsoft.com/office/officeart/2008/layout/LinedList"/>
    <dgm:cxn modelId="{D2D3E43D-27D7-4CF7-A5A8-4E2EF38456E0}" type="presParOf" srcId="{B006C273-DD98-478C-BA8B-3D917B1A223B}" destId="{9239B21B-7058-44E6-B62C-F36D97330FF3}" srcOrd="14" destOrd="0" presId="urn:microsoft.com/office/officeart/2008/layout/LinedList"/>
    <dgm:cxn modelId="{B7E53C69-5CD5-47C3-90DA-7EB849EF8923}" type="presParOf" srcId="{B006C273-DD98-478C-BA8B-3D917B1A223B}" destId="{94C8F7F6-8D75-41EC-AB0C-2CCD7B4742DB}" srcOrd="15" destOrd="0" presId="urn:microsoft.com/office/officeart/2008/layout/LinedList"/>
    <dgm:cxn modelId="{A65FED3D-72F6-4061-AFE3-3C99EC812030}" type="presParOf" srcId="{9448D7D7-2552-4F72-B312-BC3BE219771F}" destId="{1CCE472C-9413-4071-B2AC-6FC18DA2FEF3}" srcOrd="2" destOrd="0" presId="urn:microsoft.com/office/officeart/2008/layout/LinedList"/>
    <dgm:cxn modelId="{20BF3D3D-41DE-4DF1-A563-3070D0753EAE}" type="presParOf" srcId="{9448D7D7-2552-4F72-B312-BC3BE219771F}" destId="{582E1D5D-92EA-4589-B34C-636DF6C846F6}" srcOrd="3" destOrd="0" presId="urn:microsoft.com/office/officeart/2008/layout/LinedList"/>
    <dgm:cxn modelId="{514BD027-001D-4CD3-BD1A-1FC761595E32}" type="presParOf" srcId="{582E1D5D-92EA-4589-B34C-636DF6C846F6}" destId="{C82F39BD-56EB-4EC7-B63A-8A31FB0AF22C}" srcOrd="0" destOrd="0" presId="urn:microsoft.com/office/officeart/2008/layout/LinedList"/>
    <dgm:cxn modelId="{1278C673-5A2A-4EAA-8F50-BEC7D9270D8C}" type="presParOf" srcId="{582E1D5D-92EA-4589-B34C-636DF6C846F6}" destId="{77FEF855-4E49-4E19-878C-06FF37B2BA82}" srcOrd="1" destOrd="0" presId="urn:microsoft.com/office/officeart/2008/layout/LinedList"/>
    <dgm:cxn modelId="{13DBC04D-1454-4BC7-8141-7261DD70FF1A}" type="presParOf" srcId="{77FEF855-4E49-4E19-878C-06FF37B2BA82}" destId="{F0BF160B-9E42-4457-B909-2D09C32D0053}" srcOrd="0" destOrd="0" presId="urn:microsoft.com/office/officeart/2008/layout/LinedList"/>
    <dgm:cxn modelId="{C27FE8E5-19EE-4A7A-9FE0-63E3FA2927CA}" type="presParOf" srcId="{77FEF855-4E49-4E19-878C-06FF37B2BA82}" destId="{B6CAB864-D7DA-4CFC-9F54-784D47B41AD9}" srcOrd="1" destOrd="0" presId="urn:microsoft.com/office/officeart/2008/layout/LinedList"/>
    <dgm:cxn modelId="{E1D5684E-8FB1-4F5B-99E3-741F15AACCFF}" type="presParOf" srcId="{B6CAB864-D7DA-4CFC-9F54-784D47B41AD9}" destId="{4E97152A-1D7B-4850-B7D2-A5BBD0E15125}" srcOrd="0" destOrd="0" presId="urn:microsoft.com/office/officeart/2008/layout/LinedList"/>
    <dgm:cxn modelId="{27674494-4F66-4715-9C92-87805FDEE713}" type="presParOf" srcId="{B6CAB864-D7DA-4CFC-9F54-784D47B41AD9}" destId="{4665B0A7-DAF3-4DBC-9E86-B8759D58C222}" srcOrd="1" destOrd="0" presId="urn:microsoft.com/office/officeart/2008/layout/LinedList"/>
    <dgm:cxn modelId="{53C67738-9A74-4EC5-B3A1-B0D1849A14A7}" type="presParOf" srcId="{B6CAB864-D7DA-4CFC-9F54-784D47B41AD9}" destId="{F4663F21-C8F9-49EF-A025-83F523644A95}" srcOrd="2" destOrd="0" presId="urn:microsoft.com/office/officeart/2008/layout/LinedList"/>
    <dgm:cxn modelId="{6AB5D83B-F973-4425-873E-C4573F609B01}" type="presParOf" srcId="{77FEF855-4E49-4E19-878C-06FF37B2BA82}" destId="{D999FD4C-5F27-4B58-8946-EB11540DBE18}" srcOrd="2" destOrd="0" presId="urn:microsoft.com/office/officeart/2008/layout/LinedList"/>
    <dgm:cxn modelId="{4DBA42F4-E053-4C90-8B65-DDF85A8794F5}" type="presParOf" srcId="{77FEF855-4E49-4E19-878C-06FF37B2BA82}" destId="{F766E688-5517-454E-AB1F-2A27118B0464}" srcOrd="3" destOrd="0" presId="urn:microsoft.com/office/officeart/2008/layout/LinedList"/>
    <dgm:cxn modelId="{AC75BA49-63E3-4B27-B092-B8FCBF40D7CE}" type="presParOf" srcId="{9448D7D7-2552-4F72-B312-BC3BE219771F}" destId="{A9BCB806-350A-4AE1-9210-E70C84C63B92}" srcOrd="4" destOrd="0" presId="urn:microsoft.com/office/officeart/2008/layout/LinedList"/>
    <dgm:cxn modelId="{7CCAA6AC-FC9F-4D21-B855-3511A03885AE}" type="presParOf" srcId="{9448D7D7-2552-4F72-B312-BC3BE219771F}" destId="{55F6B6D4-F51F-408B-AC43-59C76CE3C917}" srcOrd="5" destOrd="0" presId="urn:microsoft.com/office/officeart/2008/layout/LinedList"/>
    <dgm:cxn modelId="{5C98E402-F41A-41B7-9243-5FA1EFC274D8}" type="presParOf" srcId="{55F6B6D4-F51F-408B-AC43-59C76CE3C917}" destId="{4ADD8B8A-5341-4487-AE12-2462EF081001}" srcOrd="0" destOrd="0" presId="urn:microsoft.com/office/officeart/2008/layout/LinedList"/>
    <dgm:cxn modelId="{8104DBFC-62B5-4873-947C-62E0C50D9A3D}" type="presParOf" srcId="{55F6B6D4-F51F-408B-AC43-59C76CE3C917}" destId="{EB8812EB-44FB-43A9-A1D4-DE0CBEBA32DA}" srcOrd="1" destOrd="0" presId="urn:microsoft.com/office/officeart/2008/layout/LinedList"/>
    <dgm:cxn modelId="{D53B3E19-BCCF-4732-BF5A-5030EE256E09}" type="presParOf" srcId="{EB8812EB-44FB-43A9-A1D4-DE0CBEBA32DA}" destId="{78752AD8-E41B-492E-BB10-BB8C6D48D275}" srcOrd="0" destOrd="0" presId="urn:microsoft.com/office/officeart/2008/layout/LinedList"/>
    <dgm:cxn modelId="{896B125F-8E68-4D09-A0EA-94D6679FEFE6}" type="presParOf" srcId="{EB8812EB-44FB-43A9-A1D4-DE0CBEBA32DA}" destId="{5D044402-1731-44BA-A028-BD94007C943F}" srcOrd="1" destOrd="0" presId="urn:microsoft.com/office/officeart/2008/layout/LinedList"/>
    <dgm:cxn modelId="{4780E477-38A6-4D15-9DF8-40033EF808C0}" type="presParOf" srcId="{5D044402-1731-44BA-A028-BD94007C943F}" destId="{1D2FBB18-04F7-4C8F-A246-74352C041550}" srcOrd="0" destOrd="0" presId="urn:microsoft.com/office/officeart/2008/layout/LinedList"/>
    <dgm:cxn modelId="{61E89832-37BD-40C9-9017-F5BABD7F584C}" type="presParOf" srcId="{5D044402-1731-44BA-A028-BD94007C943F}" destId="{78B3F6E9-1695-4F1E-BFA7-FDF122361D6C}" srcOrd="1" destOrd="0" presId="urn:microsoft.com/office/officeart/2008/layout/LinedList"/>
    <dgm:cxn modelId="{A702A0A1-797B-4A8B-9719-9D96C5AD29BB}" type="presParOf" srcId="{5D044402-1731-44BA-A028-BD94007C943F}" destId="{BDE76E80-5D21-447A-836A-A2EACF8514CF}" srcOrd="2" destOrd="0" presId="urn:microsoft.com/office/officeart/2008/layout/LinedList"/>
    <dgm:cxn modelId="{7B405F78-4FC8-4FC3-996D-DABB97605DE6}" type="presParOf" srcId="{EB8812EB-44FB-43A9-A1D4-DE0CBEBA32DA}" destId="{26984360-CEEB-4D70-BADD-8D2B52008813}" srcOrd="2" destOrd="0" presId="urn:microsoft.com/office/officeart/2008/layout/LinedList"/>
    <dgm:cxn modelId="{9D97BE6D-693C-4D04-BBCA-A13EC892093B}" type="presParOf" srcId="{EB8812EB-44FB-43A9-A1D4-DE0CBEBA32DA}" destId="{3038D477-D646-4F9E-BB46-F84C7F6C4209}"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53763"/>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2027124"/>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latin typeface="Georgia" panose="02040502050405020303" pitchFamily="18" charset="0"/>
            </a:rPr>
            <a:t>Dr. Margaret Cage</a:t>
          </a:r>
        </a:p>
        <a:p>
          <a:pPr marL="0" lvl="0" indent="0" algn="ctr" defTabSz="533400">
            <a:lnSpc>
              <a:spcPct val="90000"/>
            </a:lnSpc>
            <a:spcBef>
              <a:spcPct val="0"/>
            </a:spcBef>
            <a:spcAft>
              <a:spcPct val="35000"/>
            </a:spcAft>
            <a:buNone/>
          </a:pPr>
          <a:r>
            <a:rPr lang="en-US" sz="1000" kern="1200" dirty="0">
              <a:solidFill>
                <a:schemeClr val="bg2"/>
              </a:solidFill>
              <a:latin typeface="Georgia" panose="02040502050405020303" pitchFamily="18" charset="0"/>
            </a:rPr>
            <a:t>State Director, OSE</a:t>
          </a:r>
        </a:p>
      </dsp:txBody>
      <dsp:txXfrm>
        <a:off x="8" y="2027124"/>
        <a:ext cx="1902168" cy="534082"/>
      </dsp:txXfrm>
    </dsp:sp>
    <dsp:sp modelId="{6EB19F96-E106-48A2-86F2-533FDF383253}">
      <dsp:nvSpPr>
        <dsp:cNvPr id="0" name=""/>
        <dsp:cNvSpPr/>
      </dsp:nvSpPr>
      <dsp:spPr>
        <a:xfrm>
          <a:off x="2385303" y="345660"/>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2000384"/>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latin typeface="Georgia" panose="02040502050405020303" pitchFamily="18" charset="0"/>
            </a:rPr>
            <a:t>Dr. Tyre Jenkins</a:t>
          </a:r>
        </a:p>
        <a:p>
          <a:pPr marL="0" lvl="0" indent="0" algn="ctr" defTabSz="533400">
            <a:lnSpc>
              <a:spcPct val="90000"/>
            </a:lnSpc>
            <a:spcBef>
              <a:spcPct val="0"/>
            </a:spcBef>
            <a:spcAft>
              <a:spcPct val="35000"/>
            </a:spcAft>
            <a:buNone/>
          </a:pPr>
          <a:r>
            <a:rPr lang="en-US" sz="1000" kern="1200" dirty="0">
              <a:solidFill>
                <a:schemeClr val="bg2"/>
              </a:solidFill>
              <a:latin typeface="Georgia" panose="02040502050405020303" pitchFamily="18" charset="0"/>
            </a:rPr>
            <a:t>Deputy Director, OSE</a:t>
          </a:r>
        </a:p>
      </dsp:txBody>
      <dsp:txXfrm>
        <a:off x="2095070" y="2000384"/>
        <a:ext cx="1902168" cy="558068"/>
      </dsp:txXfrm>
    </dsp:sp>
    <dsp:sp modelId="{3935E69B-5C5E-4849-BF02-5AB35A0D9261}">
      <dsp:nvSpPr>
        <dsp:cNvPr id="0" name=""/>
        <dsp:cNvSpPr/>
      </dsp:nvSpPr>
      <dsp:spPr>
        <a:xfrm>
          <a:off x="4515355" y="353690"/>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2002577"/>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latin typeface="Georgia" panose="02040502050405020303" pitchFamily="18" charset="0"/>
            </a:rPr>
            <a:t>Charlene Marcotte </a:t>
          </a:r>
        </a:p>
        <a:p>
          <a:pPr marL="0" lvl="0" indent="0" algn="ctr" defTabSz="533400">
            <a:lnSpc>
              <a:spcPct val="90000"/>
            </a:lnSpc>
            <a:spcBef>
              <a:spcPct val="0"/>
            </a:spcBef>
            <a:spcAft>
              <a:spcPct val="35000"/>
            </a:spcAft>
            <a:buNone/>
          </a:pPr>
          <a:r>
            <a:rPr lang="en-US" sz="1000" kern="1200" dirty="0">
              <a:solidFill>
                <a:schemeClr val="bg2"/>
              </a:solidFill>
              <a:latin typeface="Georgia" panose="02040502050405020303" pitchFamily="18" charset="0"/>
            </a:rPr>
            <a:t>Deputy Director of Data &amp; Finance</a:t>
          </a:r>
        </a:p>
      </dsp:txBody>
      <dsp:txXfrm>
        <a:off x="4123993" y="2002577"/>
        <a:ext cx="1902168" cy="558628"/>
      </dsp:txXfrm>
    </dsp:sp>
    <dsp:sp modelId="{7C691F25-EF4C-4834-86B5-EECE873C09A2}">
      <dsp:nvSpPr>
        <dsp:cNvPr id="0" name=""/>
        <dsp:cNvSpPr/>
      </dsp:nvSpPr>
      <dsp:spPr>
        <a:xfrm>
          <a:off x="1349546" y="2827903"/>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365179"/>
          <a:ext cx="1902168" cy="47398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latin typeface="Georgia" panose="02040502050405020303" pitchFamily="18" charset="0"/>
            </a:rPr>
            <a:t>Ria Gill </a:t>
          </a:r>
        </a:p>
        <a:p>
          <a:pPr marL="0" lvl="0" indent="0" algn="ctr" defTabSz="533400">
            <a:lnSpc>
              <a:spcPct val="90000"/>
            </a:lnSpc>
            <a:spcBef>
              <a:spcPct val="0"/>
            </a:spcBef>
            <a:spcAft>
              <a:spcPct val="35000"/>
            </a:spcAft>
            <a:buNone/>
          </a:pPr>
          <a:r>
            <a:rPr lang="en-US" sz="1000" kern="1200" dirty="0">
              <a:solidFill>
                <a:schemeClr val="bg2"/>
              </a:solidFill>
              <a:latin typeface="Georgia" panose="02040502050405020303" pitchFamily="18" charset="0"/>
            </a:rPr>
            <a:t>Assistant Deputy Director, OSE</a:t>
          </a:r>
        </a:p>
      </dsp:txBody>
      <dsp:txXfrm>
        <a:off x="924345" y="4365179"/>
        <a:ext cx="1902168" cy="473983"/>
      </dsp:txXfrm>
    </dsp:sp>
    <dsp:sp modelId="{E4202F57-8BC5-40F0-9AB7-685E9029BBF0}">
      <dsp:nvSpPr>
        <dsp:cNvPr id="0" name=""/>
        <dsp:cNvSpPr/>
      </dsp:nvSpPr>
      <dsp:spPr>
        <a:xfrm rot="5400000">
          <a:off x="3519763" y="2776839"/>
          <a:ext cx="1249211" cy="1630383"/>
        </a:xfrm>
        <a:prstGeom prst="rect">
          <a:avLst/>
        </a:prstGeom>
        <a:blipFill>
          <a:blip xmlns:r="http://schemas.openxmlformats.org/officeDocument/2006/relationships" r:embed="rId5"/>
          <a:srcRect/>
          <a:stretch>
            <a:fillRect l="-37000" r="-37000"/>
          </a:stretch>
        </a:blipFill>
        <a:ln>
          <a:noFill/>
        </a:ln>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77156" y="4379933"/>
          <a:ext cx="2167292" cy="47685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latin typeface="Georgia" panose="02040502050405020303" pitchFamily="18" charset="0"/>
            </a:rPr>
            <a:t>Lorenzo</a:t>
          </a:r>
          <a:r>
            <a:rPr lang="en-US" sz="1000" b="1" kern="1200" dirty="0">
              <a:solidFill>
                <a:schemeClr val="bg2"/>
              </a:solidFill>
              <a:latin typeface="Georgia" panose="02040502050405020303" pitchFamily="18" charset="0"/>
            </a:rPr>
            <a:t> </a:t>
          </a:r>
          <a:r>
            <a:rPr lang="en-US" sz="1200" b="1" kern="1200" dirty="0">
              <a:solidFill>
                <a:schemeClr val="bg2"/>
              </a:solidFill>
              <a:latin typeface="Georgia" panose="02040502050405020303" pitchFamily="18" charset="0"/>
            </a:rPr>
            <a:t>Dominguez</a:t>
          </a:r>
        </a:p>
        <a:p>
          <a:pPr marL="0" lvl="0" indent="0" algn="ctr" defTabSz="533400">
            <a:lnSpc>
              <a:spcPct val="90000"/>
            </a:lnSpc>
            <a:spcBef>
              <a:spcPct val="0"/>
            </a:spcBef>
            <a:spcAft>
              <a:spcPct val="35000"/>
            </a:spcAft>
            <a:buNone/>
          </a:pPr>
          <a:r>
            <a:rPr lang="en-US" sz="900" kern="1200" dirty="0">
              <a:solidFill>
                <a:schemeClr val="bg2"/>
              </a:solidFill>
              <a:latin typeface="Georgia" panose="02040502050405020303" pitchFamily="18" charset="0"/>
            </a:rPr>
            <a:t>Assistant Deputy Director of Data &amp; Finance</a:t>
          </a:r>
        </a:p>
      </dsp:txBody>
      <dsp:txXfrm>
        <a:off x="3077156" y="4379933"/>
        <a:ext cx="2167292" cy="476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EC847-040D-4D0C-BFA5-6295E013C8B9}">
      <dsp:nvSpPr>
        <dsp:cNvPr id="0" name=""/>
        <dsp:cNvSpPr/>
      </dsp:nvSpPr>
      <dsp:spPr>
        <a:xfrm>
          <a:off x="1601502" y="2407"/>
          <a:ext cx="4924994" cy="1231248"/>
        </a:xfrm>
        <a:prstGeom prst="roundRect">
          <a:avLst>
            <a:gd name="adj" fmla="val 10000"/>
          </a:avLst>
        </a:prstGeom>
        <a:solidFill>
          <a:srgbClr val="3A3D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The Excess Cost Base must be completed before the IDEA B application can be approved</a:t>
          </a:r>
          <a:endParaRPr lang="en-US" sz="1400" b="1" kern="1200" dirty="0">
            <a:solidFill>
              <a:schemeClr val="bg1"/>
            </a:solidFill>
            <a:latin typeface="Georgia" panose="02040502050405020303" pitchFamily="18" charset="0"/>
          </a:endParaRPr>
        </a:p>
      </dsp:txBody>
      <dsp:txXfrm>
        <a:off x="1637564" y="38469"/>
        <a:ext cx="4852870" cy="1159124"/>
      </dsp:txXfrm>
    </dsp:sp>
    <dsp:sp modelId="{61AB0003-BD30-41D3-99F4-6099FDBC1689}">
      <dsp:nvSpPr>
        <dsp:cNvPr id="0" name=""/>
        <dsp:cNvSpPr/>
      </dsp:nvSpPr>
      <dsp:spPr>
        <a:xfrm rot="5400000">
          <a:off x="3836502" y="1259955"/>
          <a:ext cx="454995" cy="554061"/>
        </a:xfrm>
        <a:prstGeom prst="rightArrow">
          <a:avLst>
            <a:gd name="adj1" fmla="val 60000"/>
            <a:gd name="adj2" fmla="val 50000"/>
          </a:avLst>
        </a:prstGeom>
        <a:solidFill>
          <a:srgbClr val="048A81">
            <a:alpha val="9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3897781" y="1309488"/>
        <a:ext cx="332437" cy="318497"/>
      </dsp:txXfrm>
    </dsp:sp>
    <dsp:sp modelId="{F0447A19-A2C2-4899-AF5B-528944771A16}">
      <dsp:nvSpPr>
        <dsp:cNvPr id="0" name=""/>
        <dsp:cNvSpPr/>
      </dsp:nvSpPr>
      <dsp:spPr>
        <a:xfrm>
          <a:off x="1601502" y="1840316"/>
          <a:ext cx="4924994" cy="1231248"/>
        </a:xfrm>
        <a:prstGeom prst="roundRect">
          <a:avLst>
            <a:gd name="adj" fmla="val 10000"/>
          </a:avLst>
        </a:prstGeom>
        <a:solidFill>
          <a:srgbClr val="3A3D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Link to the Excess Cost Base: </a:t>
          </a:r>
          <a:r>
            <a:rPr lang="en-US" sz="1400" b="1" u="sng" kern="1200" dirty="0">
              <a:solidFill>
                <a:srgbClr val="FFC000"/>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https://webed.ped.state.nm.us/sites/IDEAB/ExcessCosts/SitePages/Home.aspx</a:t>
          </a:r>
          <a:r>
            <a:rPr lang="en-US" sz="1400" b="1" u="sng" kern="1200" dirty="0">
              <a:solidFill>
                <a:srgbClr val="FFC000"/>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b="1" kern="1200" dirty="0">
            <a:solidFill>
              <a:srgbClr val="FFC000"/>
            </a:solidFill>
            <a:latin typeface="Georgia" panose="02040502050405020303" pitchFamily="18" charset="0"/>
          </a:endParaRPr>
        </a:p>
      </dsp:txBody>
      <dsp:txXfrm>
        <a:off x="1637564" y="1876378"/>
        <a:ext cx="4852870" cy="1159124"/>
      </dsp:txXfrm>
    </dsp:sp>
    <dsp:sp modelId="{86D3F2C5-683E-4D20-91D6-BB245A16939B}">
      <dsp:nvSpPr>
        <dsp:cNvPr id="0" name=""/>
        <dsp:cNvSpPr/>
      </dsp:nvSpPr>
      <dsp:spPr>
        <a:xfrm rot="5400000">
          <a:off x="3829779" y="3106828"/>
          <a:ext cx="468440" cy="554061"/>
        </a:xfrm>
        <a:prstGeom prst="rightArrow">
          <a:avLst>
            <a:gd name="adj1" fmla="val 60000"/>
            <a:gd name="adj2" fmla="val 50000"/>
          </a:avLst>
        </a:prstGeom>
        <a:solidFill>
          <a:srgbClr val="048A81">
            <a:alpha val="9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3897781" y="3149638"/>
        <a:ext cx="332437" cy="327908"/>
      </dsp:txXfrm>
    </dsp:sp>
    <dsp:sp modelId="{051801B0-35FC-4C4B-9DB6-65C5246BCEA1}">
      <dsp:nvSpPr>
        <dsp:cNvPr id="0" name=""/>
        <dsp:cNvSpPr/>
      </dsp:nvSpPr>
      <dsp:spPr>
        <a:xfrm>
          <a:off x="1601502" y="3696153"/>
          <a:ext cx="4924994" cy="1231248"/>
        </a:xfrm>
        <a:prstGeom prst="roundRect">
          <a:avLst>
            <a:gd name="adj" fmla="val 10000"/>
          </a:avLst>
        </a:prstGeom>
        <a:solidFill>
          <a:srgbClr val="3A3D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Excess Cost Base resources can be found on the Special Education Resources Page.</a:t>
          </a:r>
          <a:endParaRPr lang="en-US" sz="1400" b="1" kern="1200" dirty="0">
            <a:solidFill>
              <a:schemeClr val="bg1"/>
            </a:solidFill>
            <a:latin typeface="Georgia" panose="02040502050405020303" pitchFamily="18" charset="0"/>
          </a:endParaRPr>
        </a:p>
        <a:p>
          <a:pPr marL="114300" lvl="1" indent="-114300" algn="ctr" defTabSz="622300">
            <a:lnSpc>
              <a:spcPct val="90000"/>
            </a:lnSpc>
            <a:spcBef>
              <a:spcPct val="0"/>
            </a:spcBef>
            <a:spcAft>
              <a:spcPct val="15000"/>
            </a:spcAft>
            <a:buFontTx/>
            <a:buNone/>
          </a:pPr>
          <a:r>
            <a:rPr lang="en-US" sz="1400" b="1" kern="12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Link to the Resources Page: </a:t>
          </a:r>
          <a:endParaRPr lang="en-US" sz="1400" b="1" kern="1200" dirty="0">
            <a:solidFill>
              <a:srgbClr val="FFFF00"/>
            </a:solidFill>
            <a:effectLst/>
            <a:latin typeface="Georgia" panose="02040502050405020303" pitchFamily="18" charset="0"/>
            <a:ea typeface="Aptos" panose="020B0004020202020204" pitchFamily="34" charset="0"/>
            <a:cs typeface="Times New Roman" panose="02020603050405020304" pitchFamily="18" charset="0"/>
          </a:endParaRPr>
        </a:p>
        <a:p>
          <a:pPr marL="114300" lvl="1" indent="-114300" algn="ctr" defTabSz="622300">
            <a:lnSpc>
              <a:spcPct val="90000"/>
            </a:lnSpc>
            <a:spcBef>
              <a:spcPct val="0"/>
            </a:spcBef>
            <a:spcAft>
              <a:spcPct val="15000"/>
            </a:spcAft>
            <a:buFontTx/>
            <a:buNone/>
          </a:pPr>
          <a:r>
            <a:rPr lang="en-US" sz="1400" b="1" kern="1200" dirty="0">
              <a:solidFill>
                <a:srgbClr val="FFC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400" b="1" u="sng" kern="1200" dirty="0">
              <a:solidFill>
                <a:srgbClr val="FFC000"/>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https://webnew.ped.state.nm.us/bureaus/special-education/resources/</a:t>
          </a:r>
          <a:r>
            <a:rPr lang="en-US" sz="1400" b="1" u="sng" kern="1200" dirty="0">
              <a:solidFill>
                <a:srgbClr val="FFC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400" b="1" kern="1200" dirty="0">
            <a:solidFill>
              <a:srgbClr val="FFC000"/>
            </a:solidFill>
            <a:effectLst/>
            <a:latin typeface="Georgia" panose="02040502050405020303" pitchFamily="18" charset="0"/>
            <a:ea typeface="Aptos" panose="020B0004020202020204" pitchFamily="34" charset="0"/>
            <a:cs typeface="Times New Roman" panose="02020603050405020304" pitchFamily="18" charset="0"/>
          </a:endParaRPr>
        </a:p>
      </dsp:txBody>
      <dsp:txXfrm>
        <a:off x="1637564" y="3732215"/>
        <a:ext cx="4852870" cy="1159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1B73E-E544-4E38-976D-D85EA185FF1C}">
      <dsp:nvSpPr>
        <dsp:cNvPr id="0" name=""/>
        <dsp:cNvSpPr/>
      </dsp:nvSpPr>
      <dsp:spPr>
        <a:xfrm rot="5400000">
          <a:off x="-279386" y="282556"/>
          <a:ext cx="1862574" cy="1303801"/>
        </a:xfrm>
        <a:prstGeom prst="chevron">
          <a:avLst/>
        </a:prstGeom>
        <a:solidFill>
          <a:srgbClr val="3A3D4B"/>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rPr>
            <a:t>40 Day </a:t>
          </a:r>
        </a:p>
      </dsp:txBody>
      <dsp:txXfrm rot="-5400000">
        <a:off x="1" y="655071"/>
        <a:ext cx="1303801" cy="558773"/>
      </dsp:txXfrm>
    </dsp:sp>
    <dsp:sp modelId="{3C39CE19-4A27-4528-8CF0-F424CDDFDBEA}">
      <dsp:nvSpPr>
        <dsp:cNvPr id="0" name=""/>
        <dsp:cNvSpPr/>
      </dsp:nvSpPr>
      <dsp:spPr>
        <a:xfrm rot="5400000">
          <a:off x="4478864" y="-3171891"/>
          <a:ext cx="1210673" cy="756079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ctr" defTabSz="622300">
            <a:lnSpc>
              <a:spcPct val="90000"/>
            </a:lnSpc>
            <a:spcBef>
              <a:spcPct val="0"/>
            </a:spcBef>
            <a:spcAft>
              <a:spcPct val="15000"/>
            </a:spcAft>
            <a:buFontTx/>
            <a:buNone/>
          </a:pPr>
          <a:r>
            <a:rPr lang="en-US" sz="1400" b="1" kern="1200" dirty="0">
              <a:solidFill>
                <a:schemeClr val="bg2"/>
              </a:solidFill>
              <a:latin typeface="Georgia" panose="02040502050405020303" pitchFamily="18" charset="0"/>
            </a:rPr>
            <a:t>40-day Manual Collection</a:t>
          </a:r>
        </a:p>
        <a:p>
          <a:pPr marL="114300" lvl="1" indent="-114300" algn="ctr" defTabSz="622300">
            <a:lnSpc>
              <a:spcPct val="90000"/>
            </a:lnSpc>
            <a:spcBef>
              <a:spcPct val="0"/>
            </a:spcBef>
            <a:spcAft>
              <a:spcPct val="15000"/>
            </a:spcAft>
            <a:buSzPts val="1000"/>
            <a:buFontTx/>
            <a:buNone/>
          </a:pPr>
          <a:r>
            <a:rPr lang="en-US" sz="1400" b="1" kern="1200" dirty="0">
              <a:solidFill>
                <a:schemeClr val="bg2"/>
              </a:solidFill>
              <a:effectLst/>
              <a:latin typeface="Georgia" panose="02040502050405020303" pitchFamily="18" charset="0"/>
              <a:ea typeface="Times New Roman" panose="02020603050405020304" pitchFamily="18" charset="0"/>
              <a:cs typeface="Aptos" panose="020B0004020202020204" pitchFamily="34" charset="0"/>
            </a:rPr>
            <a:t> The 40-day spreadsheet template can be found in the Shared Drive here:</a:t>
          </a:r>
          <a:endParaRPr lang="en-US" sz="1400" b="1" kern="1200" dirty="0">
            <a:solidFill>
              <a:schemeClr val="bg2"/>
            </a:solidFill>
            <a:latin typeface="Georgia" panose="02040502050405020303" pitchFamily="18" charset="0"/>
          </a:endParaRPr>
        </a:p>
        <a:p>
          <a:pPr marL="114300" lvl="1" indent="-114300" algn="ctr" defTabSz="622300">
            <a:lnSpc>
              <a:spcPct val="90000"/>
            </a:lnSpc>
            <a:spcBef>
              <a:spcPct val="0"/>
            </a:spcBef>
            <a:spcAft>
              <a:spcPct val="15000"/>
            </a:spcAft>
            <a:buSzPts val="1000"/>
            <a:buFontTx/>
            <a:buNone/>
          </a:pPr>
          <a:r>
            <a:rPr lang="en-US" sz="1400"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a:t>
          </a:r>
          <a:r>
            <a:rPr lang="en-US" sz="1400" u="sng"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rPr>
            <a:t> </a:t>
          </a: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1"/>
            </a:rPr>
            <a:t>https://drive.google.com/drive/folders/1cHpct0l0hawXRB_aAYvCZ-D0ZmyZ-N7U?usp=sharing</a:t>
          </a:r>
          <a:endParaRPr lang="en-US" sz="1400" kern="1200" dirty="0">
            <a:latin typeface="Georgia" panose="02040502050405020303" pitchFamily="18" charset="0"/>
          </a:endParaRPr>
        </a:p>
      </dsp:txBody>
      <dsp:txXfrm rot="-5400000">
        <a:off x="1303802" y="62271"/>
        <a:ext cx="7501698" cy="1092473"/>
      </dsp:txXfrm>
    </dsp:sp>
    <dsp:sp modelId="{6378992F-A316-4E4E-9178-7CAFA378183A}">
      <dsp:nvSpPr>
        <dsp:cNvPr id="0" name=""/>
        <dsp:cNvSpPr/>
      </dsp:nvSpPr>
      <dsp:spPr>
        <a:xfrm rot="5400000">
          <a:off x="-279386" y="1953667"/>
          <a:ext cx="1862574" cy="1303801"/>
        </a:xfrm>
        <a:prstGeom prst="chevron">
          <a:avLst/>
        </a:prstGeom>
        <a:solidFill>
          <a:srgbClr val="3A3D4B"/>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600" b="1" kern="1200" dirty="0">
              <a:latin typeface="Georgia" panose="02040502050405020303" pitchFamily="18" charset="0"/>
            </a:rPr>
            <a:t>Child Count</a:t>
          </a:r>
        </a:p>
      </dsp:txBody>
      <dsp:txXfrm rot="-5400000">
        <a:off x="1" y="2326182"/>
        <a:ext cx="1303801" cy="558773"/>
      </dsp:txXfrm>
    </dsp:sp>
    <dsp:sp modelId="{3AB0801C-F049-453F-87D8-EE02689A61A0}">
      <dsp:nvSpPr>
        <dsp:cNvPr id="0" name=""/>
        <dsp:cNvSpPr/>
      </dsp:nvSpPr>
      <dsp:spPr>
        <a:xfrm rot="5400000">
          <a:off x="4478864" y="-1500781"/>
          <a:ext cx="1210673" cy="756079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ctr" defTabSz="622300">
            <a:lnSpc>
              <a:spcPct val="90000"/>
            </a:lnSpc>
            <a:spcBef>
              <a:spcPct val="0"/>
            </a:spcBef>
            <a:spcAft>
              <a:spcPct val="15000"/>
            </a:spcAft>
            <a:buSzPts val="1000"/>
            <a:buFontTx/>
            <a:buNone/>
          </a:pPr>
          <a:r>
            <a:rPr lang="en-US" sz="14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Completed spreadsheets must be uploaded to the</a:t>
          </a:r>
          <a:endParaRPr lang="en-US" sz="1400" b="1" kern="1200" dirty="0">
            <a:latin typeface="Georgia" panose="02040502050405020303" pitchFamily="18" charset="0"/>
          </a:endParaRPr>
        </a:p>
        <a:p>
          <a:pPr marL="114300" lvl="1" indent="-114300" algn="ctr" defTabSz="622300">
            <a:lnSpc>
              <a:spcPct val="90000"/>
            </a:lnSpc>
            <a:spcBef>
              <a:spcPct val="0"/>
            </a:spcBef>
            <a:spcAft>
              <a:spcPct val="15000"/>
            </a:spcAft>
            <a:buSzPts val="1000"/>
            <a:buFontTx/>
            <a:buNone/>
          </a:pPr>
          <a:r>
            <a:rPr lang="en-US" sz="1400" b="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2"/>
            </a:rPr>
            <a:t>Special Education Monitoring site</a:t>
          </a:r>
          <a:r>
            <a:rPr lang="en-US" sz="14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in the </a:t>
          </a:r>
          <a:r>
            <a:rPr lang="en-US" sz="1400" b="1" i="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Child Count</a:t>
          </a:r>
          <a:r>
            <a:rPr lang="en-US" sz="14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folder.</a:t>
          </a:r>
          <a:endParaRPr lang="en-US" sz="1400" b="1" kern="1200" dirty="0">
            <a:latin typeface="Georgia" panose="02040502050405020303" pitchFamily="18" charset="0"/>
          </a:endParaRPr>
        </a:p>
        <a:p>
          <a:pPr marL="114300" lvl="1" indent="-114300" algn="ctr" defTabSz="622300">
            <a:lnSpc>
              <a:spcPct val="90000"/>
            </a:lnSpc>
            <a:spcBef>
              <a:spcPct val="0"/>
            </a:spcBef>
            <a:spcAft>
              <a:spcPct val="15000"/>
            </a:spcAft>
            <a:buFontTx/>
            <a:buNone/>
          </a:pPr>
          <a:r>
            <a:rPr lang="en-US" sz="14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For access to the SE Monitoring site, contact Mahesh Reddy-Erri at:</a:t>
          </a:r>
          <a:endParaRPr lang="en-US" sz="1400" kern="12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a:p>
          <a:pPr marL="114300" lvl="1" indent="-114300" algn="ctr" defTabSz="622300">
            <a:lnSpc>
              <a:spcPct val="90000"/>
            </a:lnSpc>
            <a:spcBef>
              <a:spcPct val="0"/>
            </a:spcBef>
            <a:spcAft>
              <a:spcPct val="15000"/>
            </a:spcAft>
            <a:buFontTx/>
            <a:buNone/>
          </a:pPr>
          <a:r>
            <a:rPr lang="en-US" sz="14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a:t>
          </a: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3"/>
            </a:rPr>
            <a:t>reddy-erri@ped.nm.gov</a:t>
          </a:r>
          <a:endParaRPr lang="en-US" sz="1400" kern="12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a:p>
          <a:pPr marL="114300" lvl="1" indent="-114300" algn="ctr" defTabSz="622300">
            <a:lnSpc>
              <a:spcPct val="90000"/>
            </a:lnSpc>
            <a:spcBef>
              <a:spcPct val="0"/>
            </a:spcBef>
            <a:spcAft>
              <a:spcPct val="15000"/>
            </a:spcAft>
            <a:buFontTx/>
            <a:buNone/>
          </a:pPr>
          <a:r>
            <a:rPr lang="en-US" sz="1400" b="1" u="none" kern="1200"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  Due Date:  June 3, 2024</a:t>
          </a:r>
          <a:endParaRPr lang="en-US" sz="1400" kern="12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dsp:txBody>
      <dsp:txXfrm rot="-5400000">
        <a:off x="1303802" y="1733381"/>
        <a:ext cx="7501698" cy="1092473"/>
      </dsp:txXfrm>
    </dsp:sp>
    <dsp:sp modelId="{0E995C10-7A27-4714-86E1-4F93C0663A59}">
      <dsp:nvSpPr>
        <dsp:cNvPr id="0" name=""/>
        <dsp:cNvSpPr/>
      </dsp:nvSpPr>
      <dsp:spPr>
        <a:xfrm rot="5400000">
          <a:off x="-279386" y="3624777"/>
          <a:ext cx="1862574" cy="1303801"/>
        </a:xfrm>
        <a:prstGeom prst="chevron">
          <a:avLst/>
        </a:prstGeom>
        <a:solidFill>
          <a:srgbClr val="3A3D4B"/>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rPr>
            <a:t>Indicator 14</a:t>
          </a:r>
        </a:p>
      </dsp:txBody>
      <dsp:txXfrm rot="-5400000">
        <a:off x="1" y="3997292"/>
        <a:ext cx="1303801" cy="558773"/>
      </dsp:txXfrm>
    </dsp:sp>
    <dsp:sp modelId="{94EEF4E9-1593-46B4-B0C7-1F58B26FF29C}">
      <dsp:nvSpPr>
        <dsp:cNvPr id="0" name=""/>
        <dsp:cNvSpPr/>
      </dsp:nvSpPr>
      <dsp:spPr>
        <a:xfrm rot="5400000">
          <a:off x="4478864" y="170328"/>
          <a:ext cx="1210673" cy="756079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ctr" defTabSz="622300">
            <a:lnSpc>
              <a:spcPct val="90000"/>
            </a:lnSpc>
            <a:spcBef>
              <a:spcPct val="0"/>
            </a:spcBef>
            <a:spcAft>
              <a:spcPct val="15000"/>
            </a:spcAft>
            <a:buSzPts val="1000"/>
            <a:buFontTx/>
            <a:buNone/>
          </a:pPr>
          <a:r>
            <a:rPr lang="en-US" sz="14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Contact Glenn Damian at REC 4 with any questions: </a:t>
          </a:r>
          <a:endParaRPr lang="en-US" sz="1400" b="1" kern="1200" dirty="0">
            <a:latin typeface="Georgia" panose="02040502050405020303" pitchFamily="18" charset="0"/>
          </a:endParaRPr>
        </a:p>
        <a:p>
          <a:pPr marL="114300" lvl="1" indent="-114300" algn="ctr" defTabSz="622300">
            <a:lnSpc>
              <a:spcPct val="90000"/>
            </a:lnSpc>
            <a:spcBef>
              <a:spcPct val="0"/>
            </a:spcBef>
            <a:spcAft>
              <a:spcPct val="15000"/>
            </a:spcAft>
            <a:buSzPts val="1000"/>
            <a:buFontTx/>
            <a:buNone/>
          </a:pP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4"/>
            </a:rPr>
            <a:t>gdamian@nmhu.edu</a:t>
          </a:r>
          <a:endParaRPr lang="en-US" sz="1400" kern="1200" dirty="0">
            <a:latin typeface="Georgia" panose="02040502050405020303" pitchFamily="18" charset="0"/>
          </a:endParaRPr>
        </a:p>
        <a:p>
          <a:pPr marL="114300" lvl="1" indent="-114300" algn="ctr" defTabSz="622300">
            <a:lnSpc>
              <a:spcPct val="90000"/>
            </a:lnSpc>
            <a:spcBef>
              <a:spcPct val="0"/>
            </a:spcBef>
            <a:spcAft>
              <a:spcPct val="15000"/>
            </a:spcAft>
            <a:buSzPts val="1000"/>
            <a:buFontTx/>
            <a:buNone/>
          </a:pPr>
          <a:endParaRPr lang="en-US" sz="1400" kern="1200" dirty="0">
            <a:latin typeface="Georgia" panose="02040502050405020303" pitchFamily="18" charset="0"/>
          </a:endParaRPr>
        </a:p>
        <a:p>
          <a:pPr marL="114300" lvl="1" indent="-114300" algn="ctr" defTabSz="622300">
            <a:lnSpc>
              <a:spcPct val="90000"/>
            </a:lnSpc>
            <a:spcBef>
              <a:spcPct val="0"/>
            </a:spcBef>
            <a:spcAft>
              <a:spcPct val="15000"/>
            </a:spcAft>
            <a:buFontTx/>
            <a:buNone/>
          </a:pPr>
          <a:r>
            <a:rPr lang="en-US" sz="1400" b="1" kern="1200"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      Due Date: September 30, 2024</a:t>
          </a:r>
          <a:endParaRPr lang="en-US" sz="1400" b="1" kern="1200" dirty="0">
            <a:solidFill>
              <a:srgbClr val="C00000"/>
            </a:solidFill>
            <a:effectLst/>
            <a:latin typeface="Georgia" panose="02040502050405020303" pitchFamily="18" charset="0"/>
            <a:ea typeface="Aptos" panose="020B0004020202020204" pitchFamily="34" charset="0"/>
            <a:cs typeface="Aptos" panose="020B0004020202020204" pitchFamily="34" charset="0"/>
          </a:endParaRPr>
        </a:p>
      </dsp:txBody>
      <dsp:txXfrm rot="-5400000">
        <a:off x="1303802" y="3404490"/>
        <a:ext cx="7501698" cy="1092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00F85-FF9E-40B0-81AA-0804722C7D63}">
      <dsp:nvSpPr>
        <dsp:cNvPr id="0" name=""/>
        <dsp:cNvSpPr/>
      </dsp:nvSpPr>
      <dsp:spPr>
        <a:xfrm>
          <a:off x="0" y="2613"/>
          <a:ext cx="12192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500A5E-7BDC-4677-80F8-CE17D0DD4A38}">
      <dsp:nvSpPr>
        <dsp:cNvPr id="0" name=""/>
        <dsp:cNvSpPr/>
      </dsp:nvSpPr>
      <dsp:spPr>
        <a:xfrm>
          <a:off x="0" y="2613"/>
          <a:ext cx="2438400" cy="1782414"/>
        </a:xfrm>
        <a:prstGeom prst="rect">
          <a:avLst/>
        </a:prstGeom>
        <a:solidFill>
          <a:srgbClr val="3A3D4B"/>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endPar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marL="0" lvl="0" indent="0" algn="ctr" defTabSz="622300">
            <a:lnSpc>
              <a:spcPct val="90000"/>
            </a:lnSpc>
            <a:spcBef>
              <a:spcPct val="0"/>
            </a:spcBef>
            <a:spcAft>
              <a:spcPct val="35000"/>
            </a:spcAft>
            <a:buNone/>
          </a:pPr>
          <a:endPar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marL="0" lvl="0" indent="0" algn="ctr" defTabSz="622300">
            <a:lnSpc>
              <a:spcPct val="90000"/>
            </a:lnSpc>
            <a:spcBef>
              <a:spcPct val="0"/>
            </a:spcBef>
            <a:spcAft>
              <a:spcPct val="35000"/>
            </a:spcAft>
            <a:buNone/>
          </a:pP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The </a:t>
          </a:r>
          <a:r>
            <a:rPr lang="en-US" sz="1400" b="1" u="sng"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Validation and Certification</a:t>
          </a:r>
          <a:r>
            <a:rPr lang="en-US" sz="1400" b="1" u="none"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a:t>
          </a: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form must be uploaded in the Nova Document Transfer Station (DTS).</a:t>
          </a:r>
          <a:endParaRPr lang="en-US" sz="1400" b="1" kern="1200" dirty="0">
            <a:solidFill>
              <a:schemeClr val="bg1"/>
            </a:solidFill>
            <a:effectLst/>
            <a:latin typeface="Georgia" panose="02040502050405020303" pitchFamily="18" charset="0"/>
            <a:ea typeface="Aptos" panose="020B0004020202020204" pitchFamily="34" charset="0"/>
            <a:cs typeface="Aptos" panose="020B0004020202020204" pitchFamily="34" charset="0"/>
          </a:endParaRPr>
        </a:p>
      </dsp:txBody>
      <dsp:txXfrm>
        <a:off x="0" y="2613"/>
        <a:ext cx="2438400" cy="1782414"/>
      </dsp:txXfrm>
    </dsp:sp>
    <dsp:sp modelId="{2372EDDF-9711-4432-807D-334CB673C3DF}">
      <dsp:nvSpPr>
        <dsp:cNvPr id="0" name=""/>
        <dsp:cNvSpPr/>
      </dsp:nvSpPr>
      <dsp:spPr>
        <a:xfrm>
          <a:off x="2621280" y="146654"/>
          <a:ext cx="9570720" cy="336378"/>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622300">
            <a:lnSpc>
              <a:spcPct val="90000"/>
            </a:lnSpc>
            <a:spcBef>
              <a:spcPct val="0"/>
            </a:spcBef>
            <a:spcAft>
              <a:spcPct val="35000"/>
            </a:spcAft>
            <a:buSzPts val="1000"/>
            <a:buFontTx/>
            <a:buNone/>
          </a:pPr>
          <a:r>
            <a:rPr lang="en-US" sz="1400" kern="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Link to the DTS: </a:t>
          </a:r>
          <a:r>
            <a:rPr lang="en-US" sz="1400" u="sng" kern="1200"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1"/>
            </a:rPr>
            <a:t>https://eui.ped.state.nm.us/sites/stars/DocTransferStation/SitePages/DocumentTransfer.aspx</a:t>
          </a:r>
          <a:endParaRPr lang="en-US" sz="1400" kern="1200" dirty="0">
            <a:latin typeface="Georgia" panose="02040502050405020303" pitchFamily="18" charset="0"/>
          </a:endParaRPr>
        </a:p>
      </dsp:txBody>
      <dsp:txXfrm>
        <a:off x="2621280" y="146654"/>
        <a:ext cx="9570720" cy="336378"/>
      </dsp:txXfrm>
    </dsp:sp>
    <dsp:sp modelId="{754C9B00-B2AC-4115-A530-CDF69EE5C60B}">
      <dsp:nvSpPr>
        <dsp:cNvPr id="0" name=""/>
        <dsp:cNvSpPr/>
      </dsp:nvSpPr>
      <dsp:spPr>
        <a:xfrm>
          <a:off x="2438399" y="467129"/>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9113857B-202F-4C55-B2EA-462D9E5E9787}">
      <dsp:nvSpPr>
        <dsp:cNvPr id="0" name=""/>
        <dsp:cNvSpPr/>
      </dsp:nvSpPr>
      <dsp:spPr>
        <a:xfrm>
          <a:off x="2621280" y="531656"/>
          <a:ext cx="9570720" cy="33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622300">
            <a:lnSpc>
              <a:spcPct val="90000"/>
            </a:lnSpc>
            <a:spcBef>
              <a:spcPct val="0"/>
            </a:spcBef>
            <a:spcAft>
              <a:spcPct val="35000"/>
            </a:spcAft>
            <a:buFontTx/>
            <a:buNone/>
          </a:pPr>
          <a:r>
            <a:rPr lang="en-US" sz="1400"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If you require access to the DTS, contact Johnathon Garcia at </a:t>
          </a: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2"/>
            </a:rPr>
            <a:t>jonathan.garcia@ped.nm.gov</a:t>
          </a: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kern="12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dsp:txBody>
      <dsp:txXfrm>
        <a:off x="2621280" y="531656"/>
        <a:ext cx="9570720" cy="336378"/>
      </dsp:txXfrm>
    </dsp:sp>
    <dsp:sp modelId="{CF65BAF1-B4DA-433F-8CA4-E87F98D32741}">
      <dsp:nvSpPr>
        <dsp:cNvPr id="0" name=""/>
        <dsp:cNvSpPr/>
      </dsp:nvSpPr>
      <dsp:spPr>
        <a:xfrm>
          <a:off x="2438399" y="836229"/>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06E0F615-39DA-40B5-8C45-4A655958F61E}">
      <dsp:nvSpPr>
        <dsp:cNvPr id="0" name=""/>
        <dsp:cNvSpPr/>
      </dsp:nvSpPr>
      <dsp:spPr>
        <a:xfrm>
          <a:off x="2621280" y="725827"/>
          <a:ext cx="9570720" cy="33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Tx/>
            <a:buNone/>
          </a:pPr>
          <a:endParaRPr lang="en-US" sz="1500" kern="1200">
            <a:solidFill>
              <a:srgbClr val="000000"/>
            </a:solidFill>
            <a:effectLst/>
            <a:latin typeface="Aptos" panose="020B0004020202020204" pitchFamily="34" charset="0"/>
            <a:ea typeface="Aptos" panose="020B0004020202020204" pitchFamily="34" charset="0"/>
            <a:cs typeface="Aptos" panose="020B0004020202020204" pitchFamily="34" charset="0"/>
          </a:endParaRPr>
        </a:p>
      </dsp:txBody>
      <dsp:txXfrm>
        <a:off x="2621280" y="725827"/>
        <a:ext cx="9570720" cy="336378"/>
      </dsp:txXfrm>
    </dsp:sp>
    <dsp:sp modelId="{D32B2579-683E-4C5D-8CCD-D63AD9CD5BE6}">
      <dsp:nvSpPr>
        <dsp:cNvPr id="0" name=""/>
        <dsp:cNvSpPr/>
      </dsp:nvSpPr>
      <dsp:spPr>
        <a:xfrm>
          <a:off x="2438399" y="1062206"/>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B4D3A50-EFA4-477B-9E6E-3EA403731418}">
      <dsp:nvSpPr>
        <dsp:cNvPr id="0" name=""/>
        <dsp:cNvSpPr/>
      </dsp:nvSpPr>
      <dsp:spPr>
        <a:xfrm>
          <a:off x="2621280" y="975369"/>
          <a:ext cx="9570720" cy="33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622300">
            <a:lnSpc>
              <a:spcPct val="90000"/>
            </a:lnSpc>
            <a:spcBef>
              <a:spcPct val="0"/>
            </a:spcBef>
            <a:spcAft>
              <a:spcPct val="35000"/>
            </a:spcAft>
            <a:buFontTx/>
            <a:buNone/>
          </a:pPr>
          <a:endParaRPr lang="en-US"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defTabSz="622300">
            <a:lnSpc>
              <a:spcPct val="90000"/>
            </a:lnSpc>
            <a:spcBef>
              <a:spcPct val="0"/>
            </a:spcBef>
            <a:spcAft>
              <a:spcPct val="35000"/>
            </a:spcAft>
            <a:buFontTx/>
            <a:buNone/>
          </a:pPr>
          <a:endParaRPr lang="en-US"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defTabSz="622300">
            <a:lnSpc>
              <a:spcPct val="90000"/>
            </a:lnSpc>
            <a:spcBef>
              <a:spcPct val="0"/>
            </a:spcBef>
            <a:spcAft>
              <a:spcPct val="35000"/>
            </a:spcAft>
            <a:buFontTx/>
            <a:buNone/>
          </a:pPr>
          <a:endParaRPr lang="en-US" sz="1400" kern="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lvl="0" indent="0" algn="l" defTabSz="622300">
            <a:lnSpc>
              <a:spcPct val="90000"/>
            </a:lnSpc>
            <a:spcBef>
              <a:spcPct val="0"/>
            </a:spcBef>
            <a:spcAft>
              <a:spcPct val="35000"/>
            </a:spcAft>
            <a:buFontTx/>
            <a:buNone/>
          </a:pPr>
          <a:r>
            <a:rPr lang="en-US" sz="1400" kern="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Validation and Certification form can be found in the Shared Drive here:</a:t>
          </a:r>
          <a:endParaRPr lang="en-US" sz="1400" kern="12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dsp:txBody>
      <dsp:txXfrm>
        <a:off x="2621280" y="975369"/>
        <a:ext cx="9570720" cy="334057"/>
      </dsp:txXfrm>
    </dsp:sp>
    <dsp:sp modelId="{8941A19E-A854-488E-AC10-9D6E126CD0B7}">
      <dsp:nvSpPr>
        <dsp:cNvPr id="0" name=""/>
        <dsp:cNvSpPr/>
      </dsp:nvSpPr>
      <dsp:spPr>
        <a:xfrm>
          <a:off x="2438399" y="1413082"/>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0E0F709-AB90-4BDE-BFA6-B2F7C347008B}">
      <dsp:nvSpPr>
        <dsp:cNvPr id="0" name=""/>
        <dsp:cNvSpPr/>
      </dsp:nvSpPr>
      <dsp:spPr>
        <a:xfrm>
          <a:off x="2621280" y="1238774"/>
          <a:ext cx="9570720" cy="33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622300">
            <a:lnSpc>
              <a:spcPct val="90000"/>
            </a:lnSpc>
            <a:spcBef>
              <a:spcPct val="0"/>
            </a:spcBef>
            <a:spcAft>
              <a:spcPct val="35000"/>
            </a:spcAft>
            <a:buFontTx/>
            <a:buNone/>
          </a:pPr>
          <a:r>
            <a:rPr lang="en-US" sz="1400" u="sng" kern="1200"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3"/>
            </a:rPr>
            <a:t>https://drive.google.com/drive/folders/1cHpct0l0hawXRB_aAYvCZ-D0ZmyZ-N7U?usp=sharing</a:t>
          </a:r>
          <a:endParaRPr lang="en-US" sz="1400" kern="12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dsp:txBody>
      <dsp:txXfrm>
        <a:off x="2621280" y="1238774"/>
        <a:ext cx="9570720" cy="336378"/>
      </dsp:txXfrm>
    </dsp:sp>
    <dsp:sp modelId="{9239B21B-7058-44E6-B62C-F36D97330FF3}">
      <dsp:nvSpPr>
        <dsp:cNvPr id="0" name=""/>
        <dsp:cNvSpPr/>
      </dsp:nvSpPr>
      <dsp:spPr>
        <a:xfrm>
          <a:off x="2438399" y="1766280"/>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CCE472C-9413-4071-B2AC-6FC18DA2FEF3}">
      <dsp:nvSpPr>
        <dsp:cNvPr id="0" name=""/>
        <dsp:cNvSpPr/>
      </dsp:nvSpPr>
      <dsp:spPr>
        <a:xfrm>
          <a:off x="0" y="1785028"/>
          <a:ext cx="12192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F39BD-56EB-4EC7-B63A-8A31FB0AF22C}">
      <dsp:nvSpPr>
        <dsp:cNvPr id="0" name=""/>
        <dsp:cNvSpPr/>
      </dsp:nvSpPr>
      <dsp:spPr>
        <a:xfrm>
          <a:off x="0" y="1785028"/>
          <a:ext cx="2438400" cy="1782414"/>
        </a:xfrm>
        <a:prstGeom prst="rect">
          <a:avLst/>
        </a:prstGeom>
        <a:solidFill>
          <a:srgbClr val="3A3D4B"/>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en-US" sz="16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marL="0" lvl="0" indent="0" algn="ctr" defTabSz="711200">
            <a:lnSpc>
              <a:spcPct val="90000"/>
            </a:lnSpc>
            <a:spcBef>
              <a:spcPct val="0"/>
            </a:spcBef>
            <a:spcAft>
              <a:spcPct val="35000"/>
            </a:spcAft>
            <a:buNone/>
          </a:pP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The presentation slides and other </a:t>
          </a:r>
          <a:r>
            <a:rPr lang="en-US" sz="1400" b="1" u="sng"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resources</a:t>
          </a: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can be found in the Shared Drive</a:t>
          </a:r>
          <a:r>
            <a:rPr lang="en-US" sz="1400"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kern="1200" dirty="0">
            <a:solidFill>
              <a:schemeClr val="bg1"/>
            </a:solidFill>
            <a:latin typeface="Georgia" panose="02040502050405020303" pitchFamily="18" charset="0"/>
          </a:endParaRPr>
        </a:p>
      </dsp:txBody>
      <dsp:txXfrm>
        <a:off x="0" y="1785028"/>
        <a:ext cx="2438400" cy="1782414"/>
      </dsp:txXfrm>
    </dsp:sp>
    <dsp:sp modelId="{4665B0A7-DAF3-4DBC-9E86-B8759D58C222}">
      <dsp:nvSpPr>
        <dsp:cNvPr id="0" name=""/>
        <dsp:cNvSpPr/>
      </dsp:nvSpPr>
      <dsp:spPr>
        <a:xfrm>
          <a:off x="2621280" y="1865968"/>
          <a:ext cx="9570720" cy="1618794"/>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SzPts val="1000"/>
            <a:buFontTx/>
            <a:buNone/>
          </a:pPr>
          <a:endParaRPr lang="en-US" sz="1100" u="sng" kern="1200" dirty="0">
            <a:solidFill>
              <a:srgbClr val="1155CC"/>
            </a:solidFill>
            <a:effectLst/>
            <a:latin typeface="Arial" panose="020B0604020202020204" pitchFamily="34" charset="0"/>
            <a:ea typeface="Times New Roman" panose="02020603050405020304" pitchFamily="18" charset="0"/>
            <a:cs typeface="Aptos" panose="020B0004020202020204" pitchFamily="34" charset="0"/>
            <a:hlinkClick xmlns:r="http://schemas.openxmlformats.org/officeDocument/2006/relationships" r:id="rId3"/>
          </a:endParaRPr>
        </a:p>
        <a:p>
          <a:pPr marL="0" lvl="0" indent="0" algn="l" defTabSz="488950">
            <a:lnSpc>
              <a:spcPct val="90000"/>
            </a:lnSpc>
            <a:spcBef>
              <a:spcPct val="0"/>
            </a:spcBef>
            <a:spcAft>
              <a:spcPct val="35000"/>
            </a:spcAft>
            <a:buSzPts val="1000"/>
            <a:buFontTx/>
            <a:buNone/>
          </a:pPr>
          <a:endParaRPr lang="en-US" sz="1100" u="sng" kern="1200" dirty="0">
            <a:solidFill>
              <a:srgbClr val="1155CC"/>
            </a:solidFill>
            <a:effectLst/>
            <a:latin typeface="Arial" panose="020B0604020202020204" pitchFamily="34" charset="0"/>
            <a:ea typeface="Times New Roman" panose="02020603050405020304" pitchFamily="18" charset="0"/>
            <a:cs typeface="Aptos" panose="020B0004020202020204" pitchFamily="34" charset="0"/>
            <a:hlinkClick xmlns:r="http://schemas.openxmlformats.org/officeDocument/2006/relationships" r:id="rId3"/>
          </a:endParaRPr>
        </a:p>
        <a:p>
          <a:pPr marL="0" lvl="0" indent="0" algn="l" defTabSz="488950">
            <a:lnSpc>
              <a:spcPct val="90000"/>
            </a:lnSpc>
            <a:spcBef>
              <a:spcPct val="0"/>
            </a:spcBef>
            <a:spcAft>
              <a:spcPct val="35000"/>
            </a:spcAft>
            <a:buSzPts val="1000"/>
            <a:buFontTx/>
            <a:buNone/>
          </a:pPr>
          <a:endPar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3"/>
          </a:endParaRPr>
        </a:p>
        <a:p>
          <a:pPr marL="0" lvl="0" indent="0" algn="l" defTabSz="488950">
            <a:lnSpc>
              <a:spcPct val="90000"/>
            </a:lnSpc>
            <a:spcBef>
              <a:spcPct val="0"/>
            </a:spcBef>
            <a:spcAft>
              <a:spcPct val="35000"/>
            </a:spcAft>
            <a:buSzPts val="1000"/>
            <a:buFontTx/>
            <a:buNone/>
          </a:pP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xmlns:r="http://schemas.openxmlformats.org/officeDocument/2006/relationships" r:id="rId3"/>
            </a:rPr>
            <a:t>https://drive.google.com/drive/folders/1cHpct0l0hawXRB_aAYvCZ-D0ZmyZ-N7U?usp=sharing</a:t>
          </a:r>
          <a:r>
            <a:rPr lang="en-US" sz="1400" u="sng" kern="1200"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rPr>
            <a:t> </a:t>
          </a:r>
          <a:endParaRPr lang="en-US" sz="1400" kern="1200" dirty="0">
            <a:latin typeface="Georgia" panose="02040502050405020303" pitchFamily="18" charset="0"/>
          </a:endParaRPr>
        </a:p>
      </dsp:txBody>
      <dsp:txXfrm>
        <a:off x="2621280" y="1865968"/>
        <a:ext cx="9570720" cy="1618794"/>
      </dsp:txXfrm>
    </dsp:sp>
    <dsp:sp modelId="{D999FD4C-5F27-4B58-8946-EB11540DBE18}">
      <dsp:nvSpPr>
        <dsp:cNvPr id="0" name=""/>
        <dsp:cNvSpPr/>
      </dsp:nvSpPr>
      <dsp:spPr>
        <a:xfrm>
          <a:off x="2438399" y="3484763"/>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9BCB806-350A-4AE1-9210-E70C84C63B92}">
      <dsp:nvSpPr>
        <dsp:cNvPr id="0" name=""/>
        <dsp:cNvSpPr/>
      </dsp:nvSpPr>
      <dsp:spPr>
        <a:xfrm>
          <a:off x="0" y="3519728"/>
          <a:ext cx="12192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DD8B8A-5341-4487-AE12-2462EF081001}">
      <dsp:nvSpPr>
        <dsp:cNvPr id="0" name=""/>
        <dsp:cNvSpPr/>
      </dsp:nvSpPr>
      <dsp:spPr>
        <a:xfrm>
          <a:off x="0" y="3567443"/>
          <a:ext cx="2438400" cy="1782414"/>
        </a:xfrm>
        <a:prstGeom prst="rect">
          <a:avLst/>
        </a:prstGeom>
        <a:solidFill>
          <a:srgbClr val="3A3D4B"/>
        </a:solid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en-US" sz="1200" b="1" u="sng"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endParaRPr>
        </a:p>
        <a:p>
          <a:pPr marL="0" lvl="0" indent="0" algn="ctr" defTabSz="533400">
            <a:lnSpc>
              <a:spcPct val="90000"/>
            </a:lnSpc>
            <a:spcBef>
              <a:spcPct val="0"/>
            </a:spcBef>
            <a:spcAft>
              <a:spcPct val="35000"/>
            </a:spcAft>
            <a:buNone/>
          </a:pPr>
          <a:r>
            <a:rPr lang="en-US" sz="1200" b="1" u="sng"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Review</a:t>
          </a:r>
          <a:r>
            <a:rPr lang="en-US" sz="12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the EOY Reporting spreadsheet, </a:t>
          </a:r>
          <a:r>
            <a:rPr lang="en-US" sz="14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SPED</a:t>
          </a:r>
          <a:r>
            <a:rPr lang="en-US" sz="12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 Data Quality Update tab to check the status of data reviews.  </a:t>
          </a:r>
        </a:p>
        <a:p>
          <a:pPr marL="0" lvl="0" indent="0" algn="ctr" defTabSz="533400">
            <a:lnSpc>
              <a:spcPct val="90000"/>
            </a:lnSpc>
            <a:spcBef>
              <a:spcPct val="0"/>
            </a:spcBef>
            <a:spcAft>
              <a:spcPct val="35000"/>
            </a:spcAft>
            <a:buNone/>
          </a:pPr>
          <a:r>
            <a:rPr lang="en-US" sz="1200" b="1" kern="1200" dirty="0">
              <a:solidFill>
                <a:schemeClr val="bg1"/>
              </a:solidFill>
              <a:effectLst/>
              <a:latin typeface="Georgia" panose="02040502050405020303" pitchFamily="18" charset="0"/>
              <a:ea typeface="Times New Roman" panose="02020603050405020304" pitchFamily="18" charset="0"/>
              <a:cs typeface="Aptos" panose="020B0004020202020204" pitchFamily="34" charset="0"/>
            </a:rPr>
            <a:t>Please note, the Office of Special Education can only review LEAs marked as submitted</a:t>
          </a:r>
          <a:r>
            <a:rPr lang="en-US" sz="1200" b="1" kern="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 </a:t>
          </a:r>
          <a:r>
            <a:rPr lang="en-US" sz="1200" b="1" kern="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en-US" sz="1200" b="1" kern="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dsp:txBody>
      <dsp:txXfrm>
        <a:off x="0" y="3567443"/>
        <a:ext cx="2438400" cy="1782414"/>
      </dsp:txXfrm>
    </dsp:sp>
    <dsp:sp modelId="{78B3F6E9-1695-4F1E-BFA7-FDF122361D6C}">
      <dsp:nvSpPr>
        <dsp:cNvPr id="0" name=""/>
        <dsp:cNvSpPr/>
      </dsp:nvSpPr>
      <dsp:spPr>
        <a:xfrm>
          <a:off x="2621280" y="3648383"/>
          <a:ext cx="9570720" cy="1618794"/>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SzPts val="1000"/>
            <a:buFontTx/>
            <a:buNone/>
          </a:pPr>
          <a:endParaRPr lang="en-US"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defTabSz="488950">
            <a:lnSpc>
              <a:spcPct val="90000"/>
            </a:lnSpc>
            <a:spcBef>
              <a:spcPct val="0"/>
            </a:spcBef>
            <a:spcAft>
              <a:spcPct val="35000"/>
            </a:spcAft>
            <a:buSzPts val="1000"/>
            <a:buFontTx/>
            <a:buNone/>
          </a:pPr>
          <a:endParaRPr lang="en-US"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defTabSz="488950">
            <a:lnSpc>
              <a:spcPct val="90000"/>
            </a:lnSpc>
            <a:spcBef>
              <a:spcPct val="0"/>
            </a:spcBef>
            <a:spcAft>
              <a:spcPct val="35000"/>
            </a:spcAft>
            <a:buSzPts val="1000"/>
            <a:buFontTx/>
            <a:buNone/>
          </a:pPr>
          <a:endParaRPr lang="en-US"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defTabSz="488950">
            <a:lnSpc>
              <a:spcPct val="90000"/>
            </a:lnSpc>
            <a:spcBef>
              <a:spcPct val="0"/>
            </a:spcBef>
            <a:spcAft>
              <a:spcPct val="35000"/>
            </a:spcAft>
            <a:buSzPts val="1000"/>
            <a:buFontTx/>
            <a:buNone/>
          </a:pPr>
          <a:r>
            <a:rPr lang="en-US" sz="1400" kern="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link to the spreadsheet is here: </a:t>
          </a:r>
          <a:r>
            <a:rPr lang="en-US" sz="1400" u="sng" kern="1200"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xmlns:r="http://schemas.openxmlformats.org/officeDocument/2006/relationships" r:id="rId4"/>
            </a:rPr>
            <a:t>Nova EOY Reporting Period Spreadsheet - SY2023-2024 - Google Sheets</a:t>
          </a:r>
          <a:endParaRPr lang="en-US" sz="1400" kern="1200" dirty="0">
            <a:latin typeface="Georgia" panose="02040502050405020303" pitchFamily="18" charset="0"/>
          </a:endParaRPr>
        </a:p>
      </dsp:txBody>
      <dsp:txXfrm>
        <a:off x="2621280" y="3648383"/>
        <a:ext cx="9570720" cy="1618794"/>
      </dsp:txXfrm>
    </dsp:sp>
    <dsp:sp modelId="{26984360-CEEB-4D70-BADD-8D2B52008813}">
      <dsp:nvSpPr>
        <dsp:cNvPr id="0" name=""/>
        <dsp:cNvSpPr/>
      </dsp:nvSpPr>
      <dsp:spPr>
        <a:xfrm>
          <a:off x="2438399" y="5267178"/>
          <a:ext cx="9753600" cy="0"/>
        </a:xfrm>
        <a:prstGeom prst="line">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Office Hours!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Hours will be providing updates, technical assistance, professional development, and question answer sessions.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We will be monitoring the chat however all questions will not be answered until the end of all presentations. Slide decks will be accessible on the PED website after each office hour on the PED website, in special education, under resources. </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 to present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Ria. It is my pleasure to introduce Patty Beecher, Superintendent of New Mexico School for the Blind and Visually Impaired. Patty?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85856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 to present.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633999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Patty! Switching gears to the updated OSE Contact list. We have increased capacity so much I had to make a second slide.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continued contact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find the OSE Parent portal, Newsletter, Resources or if you have questions for OSE.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Office hours will be every third Tuesday of the month, 3:30-4:30. Our next Office hours will be July 16th</a:t>
            </a:r>
            <a:r>
              <a:rPr lang="en-US" sz="1800" kern="0" baseline="30000" dirty="0">
                <a:solidFill>
                  <a:srgbClr val="000000"/>
                </a:solidFill>
                <a:effectLst/>
                <a:latin typeface="Times New Roman" panose="02020603050405020304" pitchFamily="18" charset="0"/>
                <a:ea typeface="Times New Roman" panose="02020603050405020304" pitchFamily="18" charset="0"/>
              </a:rPr>
              <a:t>th</a:t>
            </a:r>
            <a:r>
              <a:rPr lang="en-US" sz="1800"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Now we will open it up for questions.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Office would like to remind you of the priorities of The Office of Special Education that align with the executive order per Governor Lujan-Grisham, you can find the priorities to your right.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We are hiring! Please check the state personal office website for The Office of Special Education job openings. </a:t>
            </a:r>
            <a:endParaRPr/>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OSE completed 100% on site monitoring. LEA’s have completed 100% desk monitoring and 94% self monitoring.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495247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to present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35059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6371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8667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42965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16"/>
          <p:cNvSpPr txBox="1">
            <a:spLocks noGrp="1"/>
          </p:cNvSpPr>
          <p:nvPr>
            <p:ph type="ftr" idx="11"/>
          </p:nvPr>
        </p:nvSpPr>
        <p:spPr>
          <a:xfrm>
            <a:off x="1295400" y="651215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pecial.ednews@ped.nm.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acrobat.adobe.com/link/track?uri=urn:aaid:scds:US:27637fd2-fd99-3bb2-af63-e058222e8dab" TargetMode="External"/><Relationship Id="rId4" Type="http://schemas.openxmlformats.org/officeDocument/2006/relationships/hyperlink" Target="https://forms.gle/9VgywVTmRKeJWYab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msbvi.k12.nm.u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nmsbvi.k12.nm.u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lorenzo.dominguez@ped.nm.gov" TargetMode="External"/><Relationship Id="rId13" Type="http://schemas.openxmlformats.org/officeDocument/2006/relationships/hyperlink" Target="mailto:Liz.Schweiger@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Lorie.Pacheco@ped.nm.gov" TargetMode="External"/><Relationship Id="rId2" Type="http://schemas.openxmlformats.org/officeDocument/2006/relationships/notesSlide" Target="../notesSlides/notesSlide13.xml"/><Relationship Id="rId16" Type="http://schemas.openxmlformats.org/officeDocument/2006/relationships/hyperlink" Target="mailto:matthew.tomicek@ped.nm.gov" TargetMode="Externa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Corrine.Romero3@ped.nm.gov" TargetMode="External"/><Relationship Id="rId5" Type="http://schemas.openxmlformats.org/officeDocument/2006/relationships/hyperlink" Target="mailto:Miguel.Lozano@ped.nm.gov" TargetMode="External"/><Relationship Id="rId15" Type="http://schemas.openxmlformats.org/officeDocument/2006/relationships/hyperlink" Target="mailto:jennifer.rodriguez1@ped.nm.gov" TargetMode="External"/><Relationship Id="rId10" Type="http://schemas.openxmlformats.org/officeDocument/2006/relationships/hyperlink" Target="mailto:elizabeth.Cassel@ped.nm.gov" TargetMode="External"/><Relationship Id="rId4" Type="http://schemas.openxmlformats.org/officeDocument/2006/relationships/hyperlink" Target="mailto:Tyre.Jenkins@ped.nm.gov" TargetMode="External"/><Relationship Id="rId9" Type="http://schemas.openxmlformats.org/officeDocument/2006/relationships/hyperlink" Target="mailto:Sharyn.Perea@ped.nm.gov" TargetMode="External"/><Relationship Id="rId14" Type="http://schemas.openxmlformats.org/officeDocument/2006/relationships/hyperlink" Target="mailto:Catherine.Quick@ped.nm.g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joemike.rodarte@ped.nm.go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ailchi.mp/state.nm.us/leas-updates-deadlines-summer-youth-programs-617051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Ose.support@ped.nm.gov" TargetMode="External"/><Relationship Id="rId5" Type="http://schemas.openxmlformats.org/officeDocument/2006/relationships/hyperlink" Target="mailto:ose.support@ped.nm.gov" TargetMode="External"/><Relationship Id="rId4" Type="http://schemas.openxmlformats.org/officeDocument/2006/relationships/hyperlink" Target="https://webnew.ped.state.nm.us/bureaus/special-education/parent-porta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tel:+15053124308,,779020632# "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spo.state.nm.u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oplematters.in/article/employee-engagement/reimagining-onboarding-experience-during-lockdown-indiafirst-life-insurance-case-study-25377" TargetMode="External"/><Relationship Id="rId5" Type="http://schemas.openxmlformats.org/officeDocument/2006/relationships/image" Target="../media/image9.jpeg"/><Relationship Id="rId4" Type="http://schemas.openxmlformats.org/officeDocument/2006/relationships/hyperlink" Target="https://pinoycadcoin.blogspot.com/2014/01/revit-structure-tool-to-succes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ebed.ped.state.nm.us/sites/IDEAB/SitePages/Home.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ebnew.ped.state.nm.us/bureaus/special-education/resources/"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hyperlink" Target="mailto:gdamian@nmhi.ed" TargetMode="External"/><Relationship Id="rId3" Type="http://schemas.openxmlformats.org/officeDocument/2006/relationships/hyperlink" Target="mailto:charlene.marcotte@ped.nm.gov" TargetMode="External"/><Relationship Id="rId7" Type="http://schemas.openxmlformats.org/officeDocument/2006/relationships/hyperlink" Target="mailto:tamara.burkett@ped.nm.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matthew.tomicek@ped.nm.gov" TargetMode="External"/><Relationship Id="rId5" Type="http://schemas.openxmlformats.org/officeDocument/2006/relationships/hyperlink" Target="mailto:lizana.schweiger@ped.nm.gov" TargetMode="External"/><Relationship Id="rId4" Type="http://schemas.openxmlformats.org/officeDocument/2006/relationships/hyperlink" Target="mailto:lorenzo.dominguez@ped.nm.gov" TargetMode="External"/><Relationship Id="rId9" Type="http://schemas.openxmlformats.org/officeDocument/2006/relationships/hyperlink" Target="mailto:nicolas.keyes@ped.nm.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latin typeface="Georgia" panose="02040502050405020303" pitchFamily="18" charset="0"/>
              </a:rPr>
              <a:t>Office Hours</a:t>
            </a:r>
            <a:endParaRPr sz="3300" b="1" dirty="0">
              <a:latin typeface="Georgia" panose="02040502050405020303" pitchFamily="18" charset="0"/>
            </a:endParaRPr>
          </a:p>
        </p:txBody>
      </p:sp>
      <p:sp>
        <p:nvSpPr>
          <p:cNvPr id="104" name="Google Shape;104;p1"/>
          <p:cNvSpPr txBox="1">
            <a:spLocks noGrp="1"/>
          </p:cNvSpPr>
          <p:nvPr>
            <p:ph type="subTitle" idx="1"/>
          </p:nvPr>
        </p:nvSpPr>
        <p:spPr>
          <a:xfrm>
            <a:off x="576783" y="4107570"/>
            <a:ext cx="5674352" cy="12193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2400"/>
              <a:buNone/>
            </a:pPr>
            <a:r>
              <a:rPr lang="en-US" sz="2600" dirty="0">
                <a:solidFill>
                  <a:schemeClr val="dk2"/>
                </a:solidFill>
                <a:latin typeface="Georgia" panose="02040502050405020303" pitchFamily="18" charset="0"/>
              </a:rPr>
              <a:t>Dr. Margaret Cage</a:t>
            </a:r>
          </a:p>
          <a:p>
            <a:pPr marL="0" lvl="0" indent="0" algn="l" rtl="0">
              <a:lnSpc>
                <a:spcPct val="70000"/>
              </a:lnSpc>
              <a:spcBef>
                <a:spcPts val="0"/>
              </a:spcBef>
              <a:spcAft>
                <a:spcPts val="0"/>
              </a:spcAft>
              <a:buSzPts val="2400"/>
              <a:buNone/>
            </a:pPr>
            <a:r>
              <a:rPr lang="en-US" sz="2600" dirty="0">
                <a:solidFill>
                  <a:schemeClr val="dk2"/>
                </a:solidFill>
                <a:latin typeface="Georgia" panose="02040502050405020303" pitchFamily="18" charset="0"/>
              </a:rPr>
              <a:t>State Director</a:t>
            </a:r>
          </a:p>
          <a:p>
            <a:pPr marL="0" lvl="0" indent="0" algn="l" rtl="0">
              <a:lnSpc>
                <a:spcPct val="70000"/>
              </a:lnSpc>
              <a:spcBef>
                <a:spcPts val="0"/>
              </a:spcBef>
              <a:spcAft>
                <a:spcPts val="0"/>
              </a:spcAft>
              <a:buSzPts val="2400"/>
              <a:buNone/>
            </a:pPr>
            <a:r>
              <a:rPr lang="en-US" sz="2600" dirty="0">
                <a:solidFill>
                  <a:schemeClr val="dk2"/>
                </a:solidFill>
                <a:latin typeface="Georgia" panose="02040502050405020303" pitchFamily="18" charset="0"/>
              </a:rPr>
              <a:t>The Office of Special Education </a:t>
            </a:r>
            <a:endParaRPr dirty="0">
              <a:latin typeface="Georgia" panose="02040502050405020303" pitchFamily="18" charset="0"/>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dirty="0">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dirty="0">
                <a:solidFill>
                  <a:srgbClr val="048A81"/>
                </a:solidFill>
                <a:latin typeface="Calibri"/>
                <a:ea typeface="Calibri"/>
                <a:cs typeface="Calibri"/>
                <a:sym typeface="Calibri"/>
              </a:rPr>
              <a:t>. </a:t>
            </a:r>
            <a:endParaRPr sz="1200" b="0" i="0" u="none" strike="noStrike" cap="none" dirty="0">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Georgia" panose="02040502050405020303" pitchFamily="18" charset="0"/>
                <a:ea typeface="Calibri"/>
                <a:cs typeface="Calibri"/>
                <a:sym typeface="Calibri"/>
              </a:rPr>
              <a:t>June 18, 2024</a:t>
            </a:r>
            <a:endParaRPr sz="2000" b="0" i="1" u="none" strike="noStrike" cap="none" dirty="0">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p:txBody>
          <a:bodyPr/>
          <a:lstStyle/>
          <a:p>
            <a:pPr algn="ctr"/>
            <a:r>
              <a:rPr lang="en-US" dirty="0">
                <a:latin typeface="Georgia" panose="02040502050405020303" pitchFamily="18"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p:txBody>
          <a:bodyPr>
            <a:normAutofit/>
          </a:bodyPr>
          <a:lstStyle/>
          <a:p>
            <a:r>
              <a:rPr lang="en-US" sz="1400" b="1" dirty="0">
                <a:latin typeface="Georgia" panose="02040502050405020303" pitchFamily="18" charset="0"/>
              </a:rPr>
              <a:t>Newsletter Information</a:t>
            </a:r>
            <a:endParaRPr lang="en-US" sz="1400" dirty="0">
              <a:latin typeface="Georgia" panose="02040502050405020303" pitchFamily="18" charset="0"/>
            </a:endParaRPr>
          </a:p>
          <a:p>
            <a:pPr lvl="1"/>
            <a:r>
              <a:rPr lang="en-US" sz="1400" dirty="0">
                <a:latin typeface="Georgia" panose="02040502050405020303" pitchFamily="18" charset="0"/>
              </a:rPr>
              <a:t>Submissions are due by the third Friday of each month and should be sent to </a:t>
            </a:r>
            <a:r>
              <a:rPr lang="en-US" sz="1400" b="1" u="sng" dirty="0">
                <a:solidFill>
                  <a:schemeClr val="accent3"/>
                </a:solidFill>
                <a:latin typeface="Georgia" panose="02040502050405020303" pitchFamily="18" charset="0"/>
                <a:hlinkClick r:id="rId3">
                  <a:extLst>
                    <a:ext uri="{A12FA001-AC4F-418D-AE19-62706E023703}">
                      <ahyp:hlinkClr xmlns:ahyp="http://schemas.microsoft.com/office/drawing/2018/hyperlinkcolor" val="tx"/>
                    </a:ext>
                  </a:extLst>
                </a:hlinkClick>
              </a:rPr>
              <a:t>special.ednews@ped.nm.gov</a:t>
            </a:r>
            <a:r>
              <a:rPr lang="en-US" sz="1400" dirty="0">
                <a:solidFill>
                  <a:schemeClr val="bg2"/>
                </a:solidFill>
                <a:latin typeface="Georgia" panose="02040502050405020303" pitchFamily="18" charset="0"/>
              </a:rPr>
              <a:t>. The only month that submissions are not due the third Friday of the month is February.</a:t>
            </a:r>
          </a:p>
          <a:p>
            <a:pPr lvl="1"/>
            <a:endParaRPr lang="en-US" sz="1400" b="1" dirty="0">
              <a:solidFill>
                <a:srgbClr val="0B76A0"/>
              </a:solidFill>
              <a:latin typeface="Georgia" panose="02040502050405020303" pitchFamily="18" charset="0"/>
            </a:endParaRPr>
          </a:p>
          <a:p>
            <a:pPr lvl="1"/>
            <a:r>
              <a:rPr lang="en-US" sz="1400" dirty="0">
                <a:solidFill>
                  <a:srgbClr val="202020"/>
                </a:solidFill>
                <a:latin typeface="Georgia" panose="02040502050405020303" pitchFamily="18" charset="0"/>
                <a:cs typeface="Arial"/>
              </a:rPr>
              <a:t>The following form can be shared with colleagues who wish to receive the OSE Newsletter: </a:t>
            </a:r>
            <a:r>
              <a:rPr lang="en-US" sz="1400" b="1" u="sng" dirty="0">
                <a:solidFill>
                  <a:srgbClr val="007C89"/>
                </a:solidFill>
                <a:latin typeface="Georgia" panose="02040502050405020303" pitchFamily="18" charset="0"/>
                <a:cs typeface="Arial"/>
                <a:hlinkClick r:id="rId4"/>
              </a:rPr>
              <a:t>OSE Signup Form</a:t>
            </a:r>
            <a:r>
              <a:rPr lang="en-US" sz="1400" dirty="0">
                <a:solidFill>
                  <a:srgbClr val="202020"/>
                </a:solidFill>
                <a:latin typeface="Georgia" panose="02040502050405020303" pitchFamily="18" charset="0"/>
                <a:cs typeface="Arial"/>
              </a:rPr>
              <a:t>.</a:t>
            </a:r>
          </a:p>
          <a:p>
            <a:pPr lvl="1"/>
            <a:endParaRPr lang="en-US" sz="1400" dirty="0">
              <a:solidFill>
                <a:srgbClr val="202020"/>
              </a:solidFill>
              <a:latin typeface="Georgia" panose="02040502050405020303" pitchFamily="18" charset="0"/>
              <a:cs typeface="Arial"/>
            </a:endParaRPr>
          </a:p>
          <a:p>
            <a:pPr lvl="1"/>
            <a:r>
              <a:rPr lang="en-US" sz="1400" dirty="0">
                <a:solidFill>
                  <a:srgbClr val="202020"/>
                </a:solidFill>
                <a:latin typeface="Georgia" panose="02040502050405020303" pitchFamily="18" charset="0"/>
                <a:cs typeface="Arial"/>
              </a:rPr>
              <a:t>Here is a </a:t>
            </a:r>
            <a:r>
              <a:rPr lang="en-US" sz="1400" b="1" dirty="0">
                <a:solidFill>
                  <a:srgbClr val="202020"/>
                </a:solidFill>
                <a:latin typeface="Georgia" panose="02040502050405020303" pitchFamily="18" charset="0"/>
                <a:cs typeface="Arial"/>
                <a:hlinkClick r:id="rId5"/>
              </a:rPr>
              <a:t>linked newsletter submissions schedule</a:t>
            </a:r>
            <a:r>
              <a:rPr lang="en-US" sz="1400" dirty="0">
                <a:solidFill>
                  <a:srgbClr val="202020"/>
                </a:solidFill>
                <a:latin typeface="Georgia" panose="02040502050405020303" pitchFamily="18" charset="0"/>
                <a:cs typeface="Arial"/>
              </a:rPr>
              <a:t> through November 2025, as to when article submissions are due.</a:t>
            </a:r>
          </a:p>
          <a:p>
            <a:pPr marL="571500" lvl="1" indent="0">
              <a:buNone/>
            </a:pPr>
            <a:endParaRPr lang="en-US" sz="1400" dirty="0">
              <a:solidFill>
                <a:srgbClr val="202020"/>
              </a:solidFill>
              <a:latin typeface="Georgia" panose="02040502050405020303" pitchFamily="18" charset="0"/>
              <a:cs typeface="Arial"/>
            </a:endParaRPr>
          </a:p>
          <a:p>
            <a:pPr lvl="1"/>
            <a:r>
              <a:rPr lang="en-US" sz="1400" dirty="0">
                <a:latin typeface="Georgia" panose="02040502050405020303" pitchFamily="18" charset="0"/>
              </a:rPr>
              <a:t>If you have questions about the newsletter email </a:t>
            </a:r>
            <a:r>
              <a:rPr lang="en-US" sz="1400" b="1" dirty="0">
                <a:solidFill>
                  <a:srgbClr val="595959"/>
                </a:solidFill>
                <a:latin typeface="Georgia" panose="02040502050405020303" pitchFamily="18" charset="0"/>
                <a:hlinkClick r:id="rId3"/>
              </a:rPr>
              <a:t>special.ednews@ped.nm.gov</a:t>
            </a:r>
            <a:r>
              <a:rPr lang="en-US" sz="1400" dirty="0">
                <a:solidFill>
                  <a:schemeClr val="bg2"/>
                </a:solidFill>
                <a:latin typeface="Georgia" panose="02040502050405020303" pitchFamily="18" charset="0"/>
              </a:rPr>
              <a:t>. </a:t>
            </a:r>
          </a:p>
          <a:p>
            <a:pPr lvl="1"/>
            <a:endParaRPr lang="en-US" dirty="0">
              <a:solidFill>
                <a:srgbClr val="202020"/>
              </a:solidFill>
              <a:cs typeface="Arial"/>
            </a:endParaRPr>
          </a:p>
          <a:p>
            <a:pPr lvl="1"/>
            <a:endParaRPr lang="en-US" dirty="0">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0934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05F9C8-A95B-3E19-CDC0-28EA193009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11" name="object 2">
            <a:extLst>
              <a:ext uri="{FF2B5EF4-FFF2-40B4-BE49-F238E27FC236}">
                <a16:creationId xmlns:a16="http://schemas.microsoft.com/office/drawing/2014/main" id="{F07632B6-5C68-D47D-6280-D91294B03B5F}"/>
              </a:ext>
            </a:extLst>
          </p:cNvPr>
          <p:cNvSpPr txBox="1"/>
          <p:nvPr/>
        </p:nvSpPr>
        <p:spPr>
          <a:xfrm>
            <a:off x="0" y="1630109"/>
            <a:ext cx="12191999" cy="5170285"/>
          </a:xfrm>
          <a:prstGeom prst="rect">
            <a:avLst/>
          </a:prstGeom>
        </p:spPr>
        <p:txBody>
          <a:bodyPr vert="horz" wrap="square" lIns="0" tIns="8659" rIns="0" bIns="0" rtlCol="0">
            <a:spAutoFit/>
          </a:bodyPr>
          <a:lstStyle/>
          <a:p>
            <a:pPr marL="8659" marR="3464" indent="155859" algn="ctr">
              <a:lnSpc>
                <a:spcPct val="114999"/>
              </a:lnSpc>
              <a:spcBef>
                <a:spcPts val="68"/>
              </a:spcBef>
            </a:pPr>
            <a:r>
              <a:rPr sz="1100"/>
              <a:t>The</a:t>
            </a:r>
            <a:r>
              <a:rPr sz="1100" spc="31"/>
              <a:t> </a:t>
            </a:r>
            <a:r>
              <a:rPr sz="1100"/>
              <a:t>ultimate</a:t>
            </a:r>
            <a:r>
              <a:rPr sz="1100" spc="34"/>
              <a:t> </a:t>
            </a:r>
            <a:r>
              <a:rPr sz="1100"/>
              <a:t>goal</a:t>
            </a:r>
            <a:r>
              <a:rPr sz="1100" spc="44"/>
              <a:t> </a:t>
            </a:r>
            <a:r>
              <a:rPr sz="1100"/>
              <a:t>of</a:t>
            </a:r>
            <a:r>
              <a:rPr sz="1100" spc="44"/>
              <a:t> </a:t>
            </a:r>
            <a:r>
              <a:rPr sz="1100"/>
              <a:t>education</a:t>
            </a:r>
            <a:r>
              <a:rPr sz="1100" spc="44"/>
              <a:t> </a:t>
            </a:r>
            <a:r>
              <a:rPr sz="1100"/>
              <a:t>for</a:t>
            </a:r>
            <a:r>
              <a:rPr sz="1100" spc="41"/>
              <a:t> </a:t>
            </a:r>
            <a:r>
              <a:rPr sz="1100"/>
              <a:t>all</a:t>
            </a:r>
            <a:r>
              <a:rPr sz="1100" spc="34"/>
              <a:t> </a:t>
            </a:r>
            <a:r>
              <a:rPr sz="1100"/>
              <a:t>students</a:t>
            </a:r>
            <a:r>
              <a:rPr sz="1100" spc="41"/>
              <a:t> </a:t>
            </a:r>
            <a:r>
              <a:rPr sz="1100"/>
              <a:t>is</a:t>
            </a:r>
            <a:r>
              <a:rPr sz="1100" spc="48"/>
              <a:t> </a:t>
            </a:r>
            <a:r>
              <a:rPr sz="1100"/>
              <a:t>a</a:t>
            </a:r>
            <a:r>
              <a:rPr sz="1100" spc="44"/>
              <a:t> </a:t>
            </a:r>
            <a:r>
              <a:rPr sz="1100"/>
              <a:t>quality</a:t>
            </a:r>
            <a:r>
              <a:rPr sz="1100" spc="34"/>
              <a:t> </a:t>
            </a:r>
            <a:r>
              <a:rPr sz="1100"/>
              <a:t>of</a:t>
            </a:r>
            <a:r>
              <a:rPr sz="1100" spc="44"/>
              <a:t> </a:t>
            </a:r>
            <a:r>
              <a:rPr sz="1100"/>
              <a:t>life</a:t>
            </a:r>
            <a:r>
              <a:rPr sz="1100" spc="44"/>
              <a:t> </a:t>
            </a:r>
            <a:r>
              <a:rPr sz="1100"/>
              <a:t>where</a:t>
            </a:r>
            <a:r>
              <a:rPr sz="1100" spc="44"/>
              <a:t> </a:t>
            </a:r>
            <a:r>
              <a:rPr sz="1100"/>
              <a:t>individuals</a:t>
            </a:r>
            <a:r>
              <a:rPr sz="1100" spc="41"/>
              <a:t> </a:t>
            </a:r>
            <a:r>
              <a:rPr sz="1100"/>
              <a:t>find</a:t>
            </a:r>
            <a:r>
              <a:rPr sz="1100" spc="34"/>
              <a:t> </a:t>
            </a:r>
            <a:r>
              <a:rPr sz="1100"/>
              <a:t>passion</a:t>
            </a:r>
            <a:r>
              <a:rPr sz="1100" spc="41"/>
              <a:t> </a:t>
            </a:r>
            <a:r>
              <a:rPr sz="1100"/>
              <a:t>and</a:t>
            </a:r>
            <a:r>
              <a:rPr sz="1100" spc="37"/>
              <a:t> </a:t>
            </a:r>
            <a:r>
              <a:rPr sz="1100"/>
              <a:t>fulfillment</a:t>
            </a:r>
            <a:r>
              <a:rPr sz="1100" spc="37"/>
              <a:t> </a:t>
            </a:r>
            <a:r>
              <a:rPr sz="1100"/>
              <a:t>in</a:t>
            </a:r>
            <a:r>
              <a:rPr sz="1100" spc="37"/>
              <a:t> </a:t>
            </a:r>
            <a:r>
              <a:rPr sz="1100" spc="-7"/>
              <a:t>their </a:t>
            </a:r>
            <a:r>
              <a:rPr sz="1100"/>
              <a:t>work,</a:t>
            </a:r>
            <a:r>
              <a:rPr sz="1100" spc="20"/>
              <a:t> </a:t>
            </a:r>
            <a:r>
              <a:rPr sz="1100"/>
              <a:t>families,</a:t>
            </a:r>
            <a:r>
              <a:rPr sz="1100" spc="31"/>
              <a:t> </a:t>
            </a:r>
            <a:r>
              <a:rPr sz="1100"/>
              <a:t>and</a:t>
            </a:r>
            <a:r>
              <a:rPr sz="1100" spc="31"/>
              <a:t> </a:t>
            </a:r>
            <a:r>
              <a:rPr sz="1100"/>
              <a:t>friendships.</a:t>
            </a:r>
            <a:r>
              <a:rPr sz="1100" spc="34"/>
              <a:t> </a:t>
            </a:r>
            <a:r>
              <a:rPr sz="1100"/>
              <a:t>Students</a:t>
            </a:r>
            <a:r>
              <a:rPr sz="1100" spc="44"/>
              <a:t> </a:t>
            </a:r>
            <a:r>
              <a:rPr sz="1100"/>
              <a:t>who</a:t>
            </a:r>
            <a:r>
              <a:rPr sz="1100" spc="31"/>
              <a:t> </a:t>
            </a:r>
            <a:r>
              <a:rPr sz="1100"/>
              <a:t>are</a:t>
            </a:r>
            <a:r>
              <a:rPr sz="1100" spc="27"/>
              <a:t> </a:t>
            </a:r>
            <a:r>
              <a:rPr sz="1100"/>
              <a:t>blind</a:t>
            </a:r>
            <a:r>
              <a:rPr sz="1100" spc="31"/>
              <a:t> </a:t>
            </a:r>
            <a:r>
              <a:rPr sz="1100"/>
              <a:t>or</a:t>
            </a:r>
            <a:r>
              <a:rPr sz="1100" spc="34"/>
              <a:t> </a:t>
            </a:r>
            <a:r>
              <a:rPr sz="1100"/>
              <a:t>visually</a:t>
            </a:r>
            <a:r>
              <a:rPr sz="1100" spc="24"/>
              <a:t> </a:t>
            </a:r>
            <a:r>
              <a:rPr sz="1100"/>
              <a:t>impaired</a:t>
            </a:r>
            <a:r>
              <a:rPr sz="1100" spc="27"/>
              <a:t> </a:t>
            </a:r>
            <a:r>
              <a:rPr sz="1100"/>
              <a:t>require</a:t>
            </a:r>
            <a:r>
              <a:rPr sz="1100" spc="31"/>
              <a:t> </a:t>
            </a:r>
            <a:r>
              <a:rPr sz="1100"/>
              <a:t>intensive</a:t>
            </a:r>
            <a:r>
              <a:rPr sz="1100" spc="31"/>
              <a:t> </a:t>
            </a:r>
            <a:r>
              <a:rPr sz="1100"/>
              <a:t>specialized</a:t>
            </a:r>
            <a:r>
              <a:rPr sz="1100" spc="24"/>
              <a:t> </a:t>
            </a:r>
            <a:r>
              <a:rPr sz="1100"/>
              <a:t>instruction</a:t>
            </a:r>
            <a:r>
              <a:rPr sz="1100" spc="37"/>
              <a:t> </a:t>
            </a:r>
            <a:r>
              <a:rPr sz="1100"/>
              <a:t>in</a:t>
            </a:r>
            <a:r>
              <a:rPr sz="1100" spc="31"/>
              <a:t> </a:t>
            </a:r>
            <a:r>
              <a:rPr sz="1100" spc="-17"/>
              <a:t>the </a:t>
            </a:r>
            <a:r>
              <a:rPr sz="1100"/>
              <a:t>core</a:t>
            </a:r>
            <a:r>
              <a:rPr sz="1100" spc="95"/>
              <a:t> </a:t>
            </a:r>
            <a:r>
              <a:rPr sz="1100"/>
              <a:t>curriculum.</a:t>
            </a:r>
            <a:r>
              <a:rPr sz="1100" spc="102"/>
              <a:t>  </a:t>
            </a:r>
            <a:r>
              <a:rPr sz="1100"/>
              <a:t>Additionally,</a:t>
            </a:r>
            <a:r>
              <a:rPr sz="1100" spc="102"/>
              <a:t> </a:t>
            </a:r>
            <a:r>
              <a:rPr sz="1100"/>
              <a:t>compensatory</a:t>
            </a:r>
            <a:r>
              <a:rPr sz="1100" spc="85"/>
              <a:t> </a:t>
            </a:r>
            <a:r>
              <a:rPr sz="1100"/>
              <a:t>blindness</a:t>
            </a:r>
            <a:r>
              <a:rPr sz="1100" spc="102"/>
              <a:t> </a:t>
            </a:r>
            <a:r>
              <a:rPr sz="1100"/>
              <a:t>skills</a:t>
            </a:r>
            <a:r>
              <a:rPr sz="1100" spc="102"/>
              <a:t> </a:t>
            </a:r>
            <a:r>
              <a:rPr sz="1100"/>
              <a:t>are</a:t>
            </a:r>
            <a:r>
              <a:rPr sz="1100" spc="99"/>
              <a:t> </a:t>
            </a:r>
            <a:r>
              <a:rPr sz="1100"/>
              <a:t>needed</a:t>
            </a:r>
            <a:r>
              <a:rPr sz="1100" spc="112"/>
              <a:t> </a:t>
            </a:r>
            <a:r>
              <a:rPr sz="1100"/>
              <a:t>to</a:t>
            </a:r>
            <a:r>
              <a:rPr sz="1100" spc="99"/>
              <a:t> </a:t>
            </a:r>
            <a:r>
              <a:rPr sz="1100"/>
              <a:t>help</a:t>
            </a:r>
            <a:r>
              <a:rPr sz="1100" spc="99"/>
              <a:t> </a:t>
            </a:r>
            <a:r>
              <a:rPr sz="1100"/>
              <a:t>students</a:t>
            </a:r>
            <a:r>
              <a:rPr sz="1100" spc="102"/>
              <a:t> </a:t>
            </a:r>
            <a:r>
              <a:rPr sz="1100"/>
              <a:t>have</a:t>
            </a:r>
            <a:r>
              <a:rPr sz="1100" spc="99"/>
              <a:t> </a:t>
            </a:r>
            <a:r>
              <a:rPr sz="1100"/>
              <a:t>full</a:t>
            </a:r>
            <a:r>
              <a:rPr sz="1100" spc="95"/>
              <a:t> </a:t>
            </a:r>
            <a:r>
              <a:rPr sz="1100"/>
              <a:t>access</a:t>
            </a:r>
            <a:r>
              <a:rPr sz="1100" spc="102"/>
              <a:t> </a:t>
            </a:r>
            <a:r>
              <a:rPr sz="1100"/>
              <a:t>to</a:t>
            </a:r>
            <a:r>
              <a:rPr sz="1100" spc="95"/>
              <a:t> </a:t>
            </a:r>
            <a:r>
              <a:rPr sz="1100"/>
              <a:t>the</a:t>
            </a:r>
            <a:r>
              <a:rPr sz="1100" spc="95"/>
              <a:t> </a:t>
            </a:r>
            <a:r>
              <a:rPr sz="1100" spc="-14"/>
              <a:t>core </a:t>
            </a:r>
            <a:r>
              <a:rPr sz="1100"/>
              <a:t>curriculum</a:t>
            </a:r>
            <a:r>
              <a:rPr sz="1100" spc="109"/>
              <a:t> </a:t>
            </a:r>
            <a:r>
              <a:rPr sz="1100"/>
              <a:t>and</a:t>
            </a:r>
            <a:r>
              <a:rPr sz="1100" spc="99"/>
              <a:t> </a:t>
            </a:r>
            <a:r>
              <a:rPr sz="1100"/>
              <a:t>to</a:t>
            </a:r>
            <a:r>
              <a:rPr sz="1100" spc="102"/>
              <a:t> </a:t>
            </a:r>
            <a:r>
              <a:rPr sz="1100"/>
              <a:t>prepare</a:t>
            </a:r>
            <a:r>
              <a:rPr sz="1100" spc="102"/>
              <a:t> </a:t>
            </a:r>
            <a:r>
              <a:rPr sz="1100"/>
              <a:t>students</a:t>
            </a:r>
            <a:r>
              <a:rPr sz="1100" spc="102"/>
              <a:t> </a:t>
            </a:r>
            <a:r>
              <a:rPr sz="1100"/>
              <a:t>for</a:t>
            </a:r>
            <a:r>
              <a:rPr sz="1100" spc="95"/>
              <a:t> </a:t>
            </a:r>
            <a:r>
              <a:rPr sz="1100"/>
              <a:t>the</a:t>
            </a:r>
            <a:r>
              <a:rPr sz="1100" spc="102"/>
              <a:t> </a:t>
            </a:r>
            <a:r>
              <a:rPr sz="1100"/>
              <a:t>world</a:t>
            </a:r>
            <a:r>
              <a:rPr sz="1100" spc="106"/>
              <a:t> </a:t>
            </a:r>
            <a:r>
              <a:rPr sz="1100"/>
              <a:t>of</a:t>
            </a:r>
            <a:r>
              <a:rPr sz="1100" spc="116"/>
              <a:t> </a:t>
            </a:r>
            <a:r>
              <a:rPr sz="1100"/>
              <a:t>work.</a:t>
            </a:r>
            <a:r>
              <a:rPr sz="1100" spc="95"/>
              <a:t> </a:t>
            </a:r>
            <a:r>
              <a:rPr sz="1100"/>
              <a:t>NMSBVI</a:t>
            </a:r>
            <a:r>
              <a:rPr sz="1100" spc="95"/>
              <a:t> </a:t>
            </a:r>
            <a:r>
              <a:rPr sz="1100"/>
              <a:t>provides</a:t>
            </a:r>
            <a:r>
              <a:rPr sz="1100" spc="102"/>
              <a:t> </a:t>
            </a:r>
            <a:r>
              <a:rPr sz="1100"/>
              <a:t>specialized</a:t>
            </a:r>
            <a:r>
              <a:rPr sz="1100" spc="95"/>
              <a:t> </a:t>
            </a:r>
            <a:r>
              <a:rPr sz="1100"/>
              <a:t>programming</a:t>
            </a:r>
            <a:r>
              <a:rPr sz="1100" spc="92"/>
              <a:t> </a:t>
            </a:r>
            <a:r>
              <a:rPr sz="1100"/>
              <a:t>and</a:t>
            </a:r>
            <a:r>
              <a:rPr sz="1100" spc="99"/>
              <a:t> </a:t>
            </a:r>
            <a:r>
              <a:rPr sz="1100"/>
              <a:t>supports</a:t>
            </a:r>
            <a:r>
              <a:rPr sz="1100" spc="99"/>
              <a:t> </a:t>
            </a:r>
            <a:r>
              <a:rPr sz="1100" spc="-17"/>
              <a:t>to </a:t>
            </a:r>
            <a:r>
              <a:rPr sz="1100"/>
              <a:t>students</a:t>
            </a:r>
            <a:r>
              <a:rPr sz="1100" spc="14"/>
              <a:t> </a:t>
            </a:r>
            <a:r>
              <a:rPr sz="1100"/>
              <a:t>and</a:t>
            </a:r>
            <a:r>
              <a:rPr sz="1100" spc="10"/>
              <a:t> </a:t>
            </a:r>
            <a:r>
              <a:rPr sz="1100"/>
              <a:t>districts</a:t>
            </a:r>
            <a:r>
              <a:rPr sz="1100" spc="17"/>
              <a:t> </a:t>
            </a:r>
            <a:r>
              <a:rPr sz="1100"/>
              <a:t>throughout</a:t>
            </a:r>
            <a:r>
              <a:rPr sz="1100" spc="7"/>
              <a:t> </a:t>
            </a:r>
            <a:r>
              <a:rPr sz="1100"/>
              <a:t>the</a:t>
            </a:r>
            <a:r>
              <a:rPr sz="1100" spc="7"/>
              <a:t> </a:t>
            </a:r>
            <a:r>
              <a:rPr sz="1100"/>
              <a:t>state</a:t>
            </a:r>
            <a:r>
              <a:rPr sz="1100" spc="10"/>
              <a:t> </a:t>
            </a:r>
            <a:r>
              <a:rPr sz="1100"/>
              <a:t>in</a:t>
            </a:r>
            <a:r>
              <a:rPr sz="1100" spc="10"/>
              <a:t> </a:t>
            </a:r>
            <a:r>
              <a:rPr sz="1100"/>
              <a:t>order</a:t>
            </a:r>
            <a:r>
              <a:rPr sz="1100" spc="14"/>
              <a:t> </a:t>
            </a:r>
            <a:r>
              <a:rPr sz="1100"/>
              <a:t>to</a:t>
            </a:r>
            <a:r>
              <a:rPr sz="1100" spc="17"/>
              <a:t> </a:t>
            </a:r>
            <a:r>
              <a:rPr sz="1100"/>
              <a:t>help</a:t>
            </a:r>
            <a:r>
              <a:rPr sz="1100" spc="14"/>
              <a:t> </a:t>
            </a:r>
            <a:r>
              <a:rPr sz="1100"/>
              <a:t>address</a:t>
            </a:r>
            <a:r>
              <a:rPr sz="1100" spc="14"/>
              <a:t> </a:t>
            </a:r>
            <a:r>
              <a:rPr sz="1100"/>
              <a:t>each</a:t>
            </a:r>
            <a:r>
              <a:rPr sz="1100" spc="10"/>
              <a:t> </a:t>
            </a:r>
            <a:r>
              <a:rPr sz="1100"/>
              <a:t>individual</a:t>
            </a:r>
            <a:r>
              <a:rPr sz="1100" spc="-3"/>
              <a:t> </a:t>
            </a:r>
            <a:r>
              <a:rPr sz="1100"/>
              <a:t>student’s</a:t>
            </a:r>
            <a:r>
              <a:rPr sz="1100" spc="17"/>
              <a:t> </a:t>
            </a:r>
            <a:r>
              <a:rPr sz="1100"/>
              <a:t>needs</a:t>
            </a:r>
            <a:r>
              <a:rPr sz="1100" spc="14"/>
              <a:t> </a:t>
            </a:r>
            <a:r>
              <a:rPr sz="1100"/>
              <a:t>in</a:t>
            </a:r>
            <a:r>
              <a:rPr sz="1100" spc="10"/>
              <a:t> </a:t>
            </a:r>
            <a:r>
              <a:rPr sz="1100"/>
              <a:t>the</a:t>
            </a:r>
            <a:r>
              <a:rPr sz="1100" spc="10"/>
              <a:t> </a:t>
            </a:r>
            <a:r>
              <a:rPr sz="1100"/>
              <a:t>Least</a:t>
            </a:r>
            <a:r>
              <a:rPr sz="1100" spc="7"/>
              <a:t> </a:t>
            </a:r>
            <a:r>
              <a:rPr sz="1100" spc="-7"/>
              <a:t>Restrictive </a:t>
            </a:r>
            <a:r>
              <a:rPr sz="1100"/>
              <a:t>Environment,</a:t>
            </a:r>
            <a:r>
              <a:rPr sz="1100" spc="-20"/>
              <a:t> </a:t>
            </a:r>
            <a:r>
              <a:rPr sz="1100"/>
              <a:t>which</a:t>
            </a:r>
            <a:r>
              <a:rPr sz="1100" spc="-17"/>
              <a:t> </a:t>
            </a:r>
            <a:r>
              <a:rPr sz="1100"/>
              <a:t>can</a:t>
            </a:r>
            <a:r>
              <a:rPr sz="1100" spc="-17"/>
              <a:t> </a:t>
            </a:r>
            <a:r>
              <a:rPr sz="1100"/>
              <a:t>include</a:t>
            </a:r>
            <a:r>
              <a:rPr sz="1100" spc="-17"/>
              <a:t> </a:t>
            </a:r>
            <a:r>
              <a:rPr sz="1100"/>
              <a:t>placement</a:t>
            </a:r>
            <a:r>
              <a:rPr sz="1100" spc="-10"/>
              <a:t> </a:t>
            </a:r>
            <a:r>
              <a:rPr sz="1100"/>
              <a:t>with</a:t>
            </a:r>
            <a:r>
              <a:rPr sz="1100" spc="-17"/>
              <a:t> </a:t>
            </a:r>
            <a:r>
              <a:rPr sz="1100" spc="-7"/>
              <a:t>NMSBVI.</a:t>
            </a:r>
            <a:endParaRPr sz="1100"/>
          </a:p>
          <a:p>
            <a:pPr>
              <a:spcBef>
                <a:spcPts val="147"/>
              </a:spcBef>
            </a:pPr>
            <a:endParaRPr sz="1100"/>
          </a:p>
          <a:p>
            <a:pPr marL="164518" marR="103906" indent="77496">
              <a:lnSpc>
                <a:spcPct val="114599"/>
              </a:lnSpc>
              <a:spcBef>
                <a:spcPts val="3"/>
              </a:spcBef>
              <a:buSzPct val="83333"/>
              <a:buFont typeface="Symbol"/>
              <a:buChar char=""/>
              <a:tabLst>
                <a:tab pos="242015" algn="l"/>
              </a:tabLst>
            </a:pPr>
            <a:r>
              <a:rPr sz="1100" b="1">
                <a:solidFill>
                  <a:srgbClr val="1F2C89"/>
                </a:solidFill>
              </a:rPr>
              <a:t>Early</a:t>
            </a:r>
            <a:r>
              <a:rPr sz="1100" b="1" spc="-44">
                <a:solidFill>
                  <a:srgbClr val="1F2C89"/>
                </a:solidFill>
              </a:rPr>
              <a:t> </a:t>
            </a:r>
            <a:r>
              <a:rPr sz="1100" b="1">
                <a:solidFill>
                  <a:srgbClr val="1F2C89"/>
                </a:solidFill>
              </a:rPr>
              <a:t>Intervention</a:t>
            </a:r>
            <a:r>
              <a:rPr sz="1100" b="1" spc="-17">
                <a:solidFill>
                  <a:srgbClr val="1F2C89"/>
                </a:solidFill>
              </a:rPr>
              <a:t> </a:t>
            </a:r>
            <a:r>
              <a:rPr sz="1100" b="1">
                <a:solidFill>
                  <a:srgbClr val="1F2C89"/>
                </a:solidFill>
              </a:rPr>
              <a:t>(Part</a:t>
            </a:r>
            <a:r>
              <a:rPr sz="1100" b="1" spc="-14">
                <a:solidFill>
                  <a:srgbClr val="1F2C89"/>
                </a:solidFill>
              </a:rPr>
              <a:t> </a:t>
            </a:r>
            <a:r>
              <a:rPr sz="1100" b="1">
                <a:solidFill>
                  <a:srgbClr val="1F2C89"/>
                </a:solidFill>
              </a:rPr>
              <a:t>C:</a:t>
            </a:r>
            <a:r>
              <a:rPr sz="1100" b="1" spc="-7">
                <a:solidFill>
                  <a:srgbClr val="1F2C89"/>
                </a:solidFill>
              </a:rPr>
              <a:t> </a:t>
            </a:r>
            <a:r>
              <a:rPr sz="1100" b="1">
                <a:solidFill>
                  <a:srgbClr val="1F2C89"/>
                </a:solidFill>
              </a:rPr>
              <a:t>birth</a:t>
            </a:r>
            <a:r>
              <a:rPr sz="1100" b="1" spc="-14">
                <a:solidFill>
                  <a:srgbClr val="1F2C89"/>
                </a:solidFill>
              </a:rPr>
              <a:t> </a:t>
            </a:r>
            <a:r>
              <a:rPr sz="1100" b="1">
                <a:solidFill>
                  <a:srgbClr val="1F2C89"/>
                </a:solidFill>
              </a:rPr>
              <a:t>to</a:t>
            </a:r>
            <a:r>
              <a:rPr sz="1100" b="1" spc="-17">
                <a:solidFill>
                  <a:srgbClr val="1F2C89"/>
                </a:solidFill>
              </a:rPr>
              <a:t> </a:t>
            </a:r>
            <a:r>
              <a:rPr sz="1100" b="1">
                <a:solidFill>
                  <a:srgbClr val="1F2C89"/>
                </a:solidFill>
              </a:rPr>
              <a:t>three):</a:t>
            </a:r>
            <a:r>
              <a:rPr sz="1100" b="1" spc="164">
                <a:solidFill>
                  <a:srgbClr val="1F2C89"/>
                </a:solidFill>
              </a:rPr>
              <a:t> </a:t>
            </a:r>
            <a:r>
              <a:rPr sz="1100" baseline="5555"/>
              <a:t>NMSBVI</a:t>
            </a:r>
            <a:r>
              <a:rPr sz="1100" spc="-25" baseline="5555"/>
              <a:t> </a:t>
            </a:r>
            <a:r>
              <a:rPr sz="1100" baseline="5555"/>
              <a:t>provides</a:t>
            </a:r>
            <a:r>
              <a:rPr sz="1100" spc="-15" baseline="5555"/>
              <a:t> </a:t>
            </a:r>
            <a:r>
              <a:rPr sz="1100" baseline="5555"/>
              <a:t>statewide</a:t>
            </a:r>
            <a:r>
              <a:rPr sz="1100" spc="-25" baseline="5555"/>
              <a:t> </a:t>
            </a:r>
            <a:r>
              <a:rPr sz="1100" baseline="5555"/>
              <a:t>direct</a:t>
            </a:r>
            <a:r>
              <a:rPr sz="1100" spc="-20" baseline="5555"/>
              <a:t> </a:t>
            </a:r>
            <a:r>
              <a:rPr sz="1100" baseline="5555"/>
              <a:t>services</a:t>
            </a:r>
            <a:r>
              <a:rPr sz="1100" spc="-20" baseline="5555"/>
              <a:t> </a:t>
            </a:r>
            <a:r>
              <a:rPr sz="1100" baseline="5555"/>
              <a:t>to</a:t>
            </a:r>
            <a:r>
              <a:rPr sz="1100" spc="-20" baseline="5555"/>
              <a:t> </a:t>
            </a:r>
            <a:r>
              <a:rPr sz="1100" baseline="5555"/>
              <a:t>families</a:t>
            </a:r>
            <a:r>
              <a:rPr sz="1100" spc="-15" baseline="5555"/>
              <a:t> </a:t>
            </a:r>
            <a:r>
              <a:rPr sz="1100" spc="-25" baseline="5555"/>
              <a:t>of </a:t>
            </a:r>
            <a:r>
              <a:rPr sz="1100"/>
              <a:t>infants</a:t>
            </a:r>
            <a:r>
              <a:rPr sz="1100" spc="-14"/>
              <a:t> </a:t>
            </a:r>
            <a:r>
              <a:rPr sz="1100"/>
              <a:t>and</a:t>
            </a:r>
            <a:r>
              <a:rPr sz="1100" spc="-14"/>
              <a:t> </a:t>
            </a:r>
            <a:r>
              <a:rPr sz="1100"/>
              <a:t>toddlers who</a:t>
            </a:r>
            <a:r>
              <a:rPr sz="1100" spc="-10"/>
              <a:t> </a:t>
            </a:r>
            <a:r>
              <a:rPr sz="1100"/>
              <a:t>have</a:t>
            </a:r>
            <a:r>
              <a:rPr sz="1100" spc="-7"/>
              <a:t> </a:t>
            </a:r>
            <a:r>
              <a:rPr sz="1100"/>
              <a:t>a</a:t>
            </a:r>
            <a:r>
              <a:rPr sz="1100" spc="-14"/>
              <a:t> </a:t>
            </a:r>
            <a:r>
              <a:rPr sz="1100"/>
              <a:t>diagnosed</a:t>
            </a:r>
            <a:r>
              <a:rPr sz="1100" spc="-10"/>
              <a:t> </a:t>
            </a:r>
            <a:r>
              <a:rPr sz="1100"/>
              <a:t>visual</a:t>
            </a:r>
            <a:r>
              <a:rPr sz="1100" spc="-17"/>
              <a:t> </a:t>
            </a:r>
            <a:r>
              <a:rPr sz="1100"/>
              <a:t>impairment</a:t>
            </a:r>
            <a:r>
              <a:rPr sz="1100" spc="-17"/>
              <a:t> </a:t>
            </a:r>
            <a:r>
              <a:rPr sz="1100"/>
              <a:t>or</a:t>
            </a:r>
            <a:r>
              <a:rPr sz="1100" spc="-10"/>
              <a:t> </a:t>
            </a:r>
            <a:r>
              <a:rPr sz="1100"/>
              <a:t>who</a:t>
            </a:r>
            <a:r>
              <a:rPr sz="1100" spc="-14"/>
              <a:t> </a:t>
            </a:r>
            <a:r>
              <a:rPr sz="1100"/>
              <a:t>are</a:t>
            </a:r>
            <a:r>
              <a:rPr sz="1100" spc="-7"/>
              <a:t> </a:t>
            </a:r>
            <a:r>
              <a:rPr sz="1100"/>
              <a:t>considered</a:t>
            </a:r>
            <a:r>
              <a:rPr sz="1100" spc="-17"/>
              <a:t> </a:t>
            </a:r>
            <a:r>
              <a:rPr sz="1100"/>
              <a:t>to</a:t>
            </a:r>
            <a:r>
              <a:rPr sz="1100" spc="-10"/>
              <a:t> </a:t>
            </a:r>
            <a:r>
              <a:rPr sz="1100"/>
              <a:t>be</a:t>
            </a:r>
            <a:r>
              <a:rPr sz="1100" spc="-10"/>
              <a:t> </a:t>
            </a:r>
            <a:r>
              <a:rPr sz="1100"/>
              <a:t>at</a:t>
            </a:r>
            <a:r>
              <a:rPr sz="1100" spc="-14"/>
              <a:t> </a:t>
            </a:r>
            <a:r>
              <a:rPr sz="1100"/>
              <a:t>risk for</a:t>
            </a:r>
            <a:r>
              <a:rPr sz="1100" spc="-17"/>
              <a:t> </a:t>
            </a:r>
            <a:r>
              <a:rPr sz="1100"/>
              <a:t>receiving</a:t>
            </a:r>
            <a:r>
              <a:rPr sz="1100" spc="-14"/>
              <a:t> </a:t>
            </a:r>
            <a:r>
              <a:rPr sz="1100"/>
              <a:t>a</a:t>
            </a:r>
            <a:r>
              <a:rPr sz="1100" spc="-10"/>
              <a:t> </a:t>
            </a:r>
            <a:r>
              <a:rPr sz="1100" spc="-17"/>
              <a:t>VI </a:t>
            </a:r>
            <a:r>
              <a:rPr sz="1100"/>
              <a:t>diagnosis.</a:t>
            </a:r>
            <a:r>
              <a:rPr sz="1100" spc="-7"/>
              <a:t> </a:t>
            </a:r>
            <a:r>
              <a:rPr sz="1100"/>
              <a:t>NMSBVI</a:t>
            </a:r>
            <a:r>
              <a:rPr sz="1100" spc="-10"/>
              <a:t> </a:t>
            </a:r>
            <a:r>
              <a:rPr sz="1100"/>
              <a:t>partners</a:t>
            </a:r>
            <a:r>
              <a:rPr sz="1100" spc="-7"/>
              <a:t> </a:t>
            </a:r>
            <a:r>
              <a:rPr sz="1100"/>
              <a:t>with</a:t>
            </a:r>
            <a:r>
              <a:rPr sz="1100" spc="-14"/>
              <a:t> </a:t>
            </a:r>
            <a:r>
              <a:rPr sz="1100"/>
              <a:t>the</a:t>
            </a:r>
            <a:r>
              <a:rPr sz="1100" spc="-7"/>
              <a:t> </a:t>
            </a:r>
            <a:r>
              <a:rPr sz="1100"/>
              <a:t>local</a:t>
            </a:r>
            <a:r>
              <a:rPr sz="1100" spc="-14"/>
              <a:t> </a:t>
            </a:r>
            <a:r>
              <a:rPr sz="1100"/>
              <a:t>early</a:t>
            </a:r>
            <a:r>
              <a:rPr sz="1100" spc="-14"/>
              <a:t> </a:t>
            </a:r>
            <a:r>
              <a:rPr sz="1100"/>
              <a:t>intervention</a:t>
            </a:r>
            <a:r>
              <a:rPr sz="1100" spc="-7"/>
              <a:t> </a:t>
            </a:r>
            <a:r>
              <a:rPr sz="1100"/>
              <a:t>agency</a:t>
            </a:r>
            <a:r>
              <a:rPr sz="1100" spc="-20"/>
              <a:t> </a:t>
            </a:r>
            <a:r>
              <a:rPr sz="1100"/>
              <a:t>to</a:t>
            </a:r>
            <a:r>
              <a:rPr sz="1100" spc="-10"/>
              <a:t> </a:t>
            </a:r>
            <a:r>
              <a:rPr sz="1100"/>
              <a:t>provide</a:t>
            </a:r>
            <a:r>
              <a:rPr sz="1100" spc="-14"/>
              <a:t> </a:t>
            </a:r>
            <a:r>
              <a:rPr sz="1100"/>
              <a:t>family</a:t>
            </a:r>
            <a:r>
              <a:rPr sz="1100" spc="-31"/>
              <a:t> </a:t>
            </a:r>
            <a:r>
              <a:rPr sz="1100"/>
              <a:t>centered</a:t>
            </a:r>
            <a:r>
              <a:rPr sz="1100" spc="-10"/>
              <a:t> </a:t>
            </a:r>
            <a:r>
              <a:rPr sz="1100"/>
              <a:t>services</a:t>
            </a:r>
            <a:r>
              <a:rPr sz="1100" spc="-7"/>
              <a:t> </a:t>
            </a:r>
            <a:r>
              <a:rPr sz="1100"/>
              <a:t>in</a:t>
            </a:r>
            <a:r>
              <a:rPr sz="1100" spc="-3"/>
              <a:t> </a:t>
            </a:r>
            <a:r>
              <a:rPr sz="1100"/>
              <a:t>home</a:t>
            </a:r>
            <a:r>
              <a:rPr sz="1100" spc="-10"/>
              <a:t> </a:t>
            </a:r>
            <a:r>
              <a:rPr sz="1100" spc="-17"/>
              <a:t>and </a:t>
            </a:r>
            <a:r>
              <a:rPr sz="1100"/>
              <a:t>community</a:t>
            </a:r>
            <a:r>
              <a:rPr sz="1100" spc="-34"/>
              <a:t> </a:t>
            </a:r>
            <a:r>
              <a:rPr sz="1100" spc="-7"/>
              <a:t>settings.</a:t>
            </a:r>
            <a:endParaRPr sz="1100"/>
          </a:p>
          <a:p>
            <a:pPr marL="164518" marR="6494" indent="77496">
              <a:lnSpc>
                <a:spcPct val="114700"/>
              </a:lnSpc>
              <a:spcBef>
                <a:spcPts val="324"/>
              </a:spcBef>
              <a:buSzPct val="83333"/>
              <a:buFont typeface="Symbol"/>
              <a:buChar char=""/>
              <a:tabLst>
                <a:tab pos="242015" algn="l"/>
              </a:tabLst>
            </a:pPr>
            <a:r>
              <a:rPr sz="1100" b="1">
                <a:solidFill>
                  <a:srgbClr val="1F2C89"/>
                </a:solidFill>
              </a:rPr>
              <a:t>Early</a:t>
            </a:r>
            <a:r>
              <a:rPr sz="1100" b="1" spc="-41">
                <a:solidFill>
                  <a:srgbClr val="1F2C89"/>
                </a:solidFill>
              </a:rPr>
              <a:t> </a:t>
            </a:r>
            <a:r>
              <a:rPr sz="1100" b="1">
                <a:solidFill>
                  <a:srgbClr val="1F2C89"/>
                </a:solidFill>
              </a:rPr>
              <a:t>Childhood</a:t>
            </a:r>
            <a:r>
              <a:rPr sz="1100" b="1" spc="-17">
                <a:solidFill>
                  <a:srgbClr val="1F2C89"/>
                </a:solidFill>
              </a:rPr>
              <a:t> </a:t>
            </a:r>
            <a:r>
              <a:rPr sz="1100" b="1">
                <a:solidFill>
                  <a:srgbClr val="1F2C89"/>
                </a:solidFill>
              </a:rPr>
              <a:t>Program</a:t>
            </a:r>
            <a:r>
              <a:rPr sz="1100" b="1" spc="-17">
                <a:solidFill>
                  <a:srgbClr val="1F2C89"/>
                </a:solidFill>
              </a:rPr>
              <a:t> </a:t>
            </a:r>
            <a:r>
              <a:rPr sz="1100" b="1">
                <a:solidFill>
                  <a:srgbClr val="1F2C89"/>
                </a:solidFill>
              </a:rPr>
              <a:t>and</a:t>
            </a:r>
            <a:r>
              <a:rPr sz="1100" b="1" spc="-14">
                <a:solidFill>
                  <a:srgbClr val="1F2C89"/>
                </a:solidFill>
              </a:rPr>
              <a:t> </a:t>
            </a:r>
            <a:r>
              <a:rPr sz="1100" b="1">
                <a:solidFill>
                  <a:srgbClr val="1F2C89"/>
                </a:solidFill>
              </a:rPr>
              <a:t>Kindergarten</a:t>
            </a:r>
            <a:r>
              <a:rPr sz="1100" b="1" spc="-17">
                <a:solidFill>
                  <a:srgbClr val="1F2C89"/>
                </a:solidFill>
              </a:rPr>
              <a:t> </a:t>
            </a:r>
            <a:r>
              <a:rPr sz="1100" b="1">
                <a:solidFill>
                  <a:srgbClr val="1F2C89"/>
                </a:solidFill>
              </a:rPr>
              <a:t>in</a:t>
            </a:r>
            <a:r>
              <a:rPr sz="1100" b="1" spc="-7">
                <a:solidFill>
                  <a:srgbClr val="1F2C89"/>
                </a:solidFill>
              </a:rPr>
              <a:t> Albuquerque</a:t>
            </a:r>
            <a:r>
              <a:rPr sz="1100" b="1" spc="-17">
                <a:solidFill>
                  <a:srgbClr val="1F2C89"/>
                </a:solidFill>
              </a:rPr>
              <a:t> </a:t>
            </a:r>
            <a:r>
              <a:rPr sz="1100" b="1">
                <a:solidFill>
                  <a:srgbClr val="1F2C89"/>
                </a:solidFill>
              </a:rPr>
              <a:t>(ECP):</a:t>
            </a:r>
            <a:r>
              <a:rPr sz="1100" b="1" spc="-3">
                <a:solidFill>
                  <a:srgbClr val="1F2C89"/>
                </a:solidFill>
              </a:rPr>
              <a:t> </a:t>
            </a:r>
            <a:r>
              <a:rPr sz="1100"/>
              <a:t>The</a:t>
            </a:r>
            <a:r>
              <a:rPr sz="1100" spc="-48"/>
              <a:t> </a:t>
            </a:r>
            <a:r>
              <a:rPr sz="1100" baseline="5555"/>
              <a:t>Preschool</a:t>
            </a:r>
            <a:r>
              <a:rPr sz="1100" spc="-20" baseline="5555"/>
              <a:t> </a:t>
            </a:r>
            <a:r>
              <a:rPr sz="1100" spc="-25" baseline="5555"/>
              <a:t>and </a:t>
            </a:r>
            <a:r>
              <a:rPr sz="1100"/>
              <a:t>Kindergarten</a:t>
            </a:r>
            <a:r>
              <a:rPr sz="1100" spc="-10"/>
              <a:t> </a:t>
            </a:r>
            <a:r>
              <a:rPr sz="1100"/>
              <a:t>Program serves</a:t>
            </a:r>
            <a:r>
              <a:rPr sz="1100" spc="-14"/>
              <a:t> </a:t>
            </a:r>
            <a:r>
              <a:rPr sz="1100"/>
              <a:t>children</a:t>
            </a:r>
            <a:r>
              <a:rPr sz="1100" spc="-7"/>
              <a:t> </a:t>
            </a:r>
            <a:r>
              <a:rPr sz="1100"/>
              <a:t>who</a:t>
            </a:r>
            <a:r>
              <a:rPr sz="1100" spc="-10"/>
              <a:t> </a:t>
            </a:r>
            <a:r>
              <a:rPr sz="1100"/>
              <a:t>are</a:t>
            </a:r>
            <a:r>
              <a:rPr sz="1100" spc="-14"/>
              <a:t> </a:t>
            </a:r>
            <a:r>
              <a:rPr sz="1100"/>
              <a:t>blind</a:t>
            </a:r>
            <a:r>
              <a:rPr sz="1100" spc="-17"/>
              <a:t> </a:t>
            </a:r>
            <a:r>
              <a:rPr sz="1100"/>
              <a:t>or</a:t>
            </a:r>
            <a:r>
              <a:rPr sz="1100" spc="-7"/>
              <a:t> </a:t>
            </a:r>
            <a:r>
              <a:rPr sz="1100"/>
              <a:t>visually</a:t>
            </a:r>
            <a:r>
              <a:rPr sz="1100" spc="-17"/>
              <a:t> </a:t>
            </a:r>
            <a:r>
              <a:rPr sz="1100"/>
              <a:t>impaired</a:t>
            </a:r>
            <a:r>
              <a:rPr sz="1100" spc="-10"/>
              <a:t> </a:t>
            </a:r>
            <a:r>
              <a:rPr sz="1100"/>
              <a:t>between</a:t>
            </a:r>
            <a:r>
              <a:rPr sz="1100" spc="-3"/>
              <a:t> </a:t>
            </a:r>
            <a:r>
              <a:rPr sz="1100"/>
              <a:t>the</a:t>
            </a:r>
            <a:r>
              <a:rPr sz="1100" spc="-17"/>
              <a:t> </a:t>
            </a:r>
            <a:r>
              <a:rPr sz="1100"/>
              <a:t>ages</a:t>
            </a:r>
            <a:r>
              <a:rPr sz="1100" spc="-14"/>
              <a:t> </a:t>
            </a:r>
            <a:r>
              <a:rPr sz="1100"/>
              <a:t>of</a:t>
            </a:r>
            <a:r>
              <a:rPr sz="1100" spc="-7"/>
              <a:t> </a:t>
            </a:r>
            <a:r>
              <a:rPr sz="1100"/>
              <a:t>3</a:t>
            </a:r>
            <a:r>
              <a:rPr sz="1100" spc="-14"/>
              <a:t> </a:t>
            </a:r>
            <a:r>
              <a:rPr sz="1100"/>
              <a:t>and</a:t>
            </a:r>
            <a:r>
              <a:rPr sz="1100" spc="-14"/>
              <a:t> </a:t>
            </a:r>
            <a:r>
              <a:rPr sz="1100"/>
              <a:t>6</a:t>
            </a:r>
            <a:r>
              <a:rPr sz="1100" spc="-14"/>
              <a:t> from</a:t>
            </a:r>
            <a:r>
              <a:rPr sz="1100" spc="341"/>
              <a:t> </a:t>
            </a:r>
            <a:r>
              <a:rPr sz="1100"/>
              <a:t>Albuquerque</a:t>
            </a:r>
            <a:r>
              <a:rPr sz="1100" spc="-14"/>
              <a:t> </a:t>
            </a:r>
            <a:r>
              <a:rPr sz="1100"/>
              <a:t>and</a:t>
            </a:r>
            <a:r>
              <a:rPr sz="1100" spc="-17"/>
              <a:t> </a:t>
            </a:r>
            <a:r>
              <a:rPr sz="1100"/>
              <a:t>the</a:t>
            </a:r>
            <a:r>
              <a:rPr sz="1100" spc="-17"/>
              <a:t> </a:t>
            </a:r>
            <a:r>
              <a:rPr sz="1100"/>
              <a:t>surrounding</a:t>
            </a:r>
            <a:r>
              <a:rPr sz="1100" spc="-10"/>
              <a:t> </a:t>
            </a:r>
            <a:r>
              <a:rPr sz="1100"/>
              <a:t>areas.</a:t>
            </a:r>
            <a:r>
              <a:rPr sz="1100" spc="-7"/>
              <a:t> </a:t>
            </a:r>
            <a:r>
              <a:rPr sz="1100"/>
              <a:t>Students</a:t>
            </a:r>
            <a:r>
              <a:rPr sz="1100" spc="-3"/>
              <a:t> </a:t>
            </a:r>
            <a:r>
              <a:rPr sz="1100"/>
              <a:t>are</a:t>
            </a:r>
            <a:r>
              <a:rPr sz="1100" spc="-3"/>
              <a:t> </a:t>
            </a:r>
            <a:r>
              <a:rPr sz="1100"/>
              <a:t>required</a:t>
            </a:r>
            <a:r>
              <a:rPr sz="1100" spc="-17"/>
              <a:t> </a:t>
            </a:r>
            <a:r>
              <a:rPr sz="1100"/>
              <a:t>to</a:t>
            </a:r>
            <a:r>
              <a:rPr sz="1100" spc="-14"/>
              <a:t> </a:t>
            </a:r>
            <a:r>
              <a:rPr sz="1100"/>
              <a:t>have</a:t>
            </a:r>
            <a:r>
              <a:rPr sz="1100" spc="-7"/>
              <a:t> </a:t>
            </a:r>
            <a:r>
              <a:rPr sz="1100"/>
              <a:t>a</a:t>
            </a:r>
            <a:r>
              <a:rPr sz="1100" spc="-14"/>
              <a:t> </a:t>
            </a:r>
            <a:r>
              <a:rPr sz="1100"/>
              <a:t>diagnosed</a:t>
            </a:r>
            <a:r>
              <a:rPr sz="1100" spc="-10"/>
              <a:t> </a:t>
            </a:r>
            <a:r>
              <a:rPr sz="1100"/>
              <a:t>vision</a:t>
            </a:r>
            <a:r>
              <a:rPr sz="1100" spc="-10"/>
              <a:t> </a:t>
            </a:r>
            <a:r>
              <a:rPr sz="1100"/>
              <a:t>impairment</a:t>
            </a:r>
            <a:r>
              <a:rPr sz="1100" spc="-14"/>
              <a:t> </a:t>
            </a:r>
            <a:r>
              <a:rPr sz="1100"/>
              <a:t>that</a:t>
            </a:r>
            <a:r>
              <a:rPr sz="1100" spc="-7"/>
              <a:t> adversely </a:t>
            </a:r>
            <a:r>
              <a:rPr sz="1100"/>
              <a:t>impacts</a:t>
            </a:r>
            <a:r>
              <a:rPr sz="1100" spc="-10"/>
              <a:t> </a:t>
            </a:r>
            <a:r>
              <a:rPr sz="1100"/>
              <a:t>their</a:t>
            </a:r>
            <a:r>
              <a:rPr sz="1100" spc="-10"/>
              <a:t> </a:t>
            </a:r>
            <a:r>
              <a:rPr sz="1100"/>
              <a:t>capacity</a:t>
            </a:r>
            <a:r>
              <a:rPr sz="1100" spc="-14"/>
              <a:t> </a:t>
            </a:r>
            <a:r>
              <a:rPr sz="1100"/>
              <a:t>to</a:t>
            </a:r>
            <a:r>
              <a:rPr sz="1100" spc="-7"/>
              <a:t> </a:t>
            </a:r>
            <a:r>
              <a:rPr sz="1100"/>
              <a:t>learn</a:t>
            </a:r>
            <a:r>
              <a:rPr sz="1100" spc="-10"/>
              <a:t> </a:t>
            </a:r>
            <a:r>
              <a:rPr sz="1100"/>
              <a:t>in</a:t>
            </a:r>
            <a:r>
              <a:rPr sz="1100" spc="-7"/>
              <a:t> </a:t>
            </a:r>
            <a:r>
              <a:rPr sz="1100"/>
              <a:t>a</a:t>
            </a:r>
            <a:r>
              <a:rPr sz="1100" spc="-14"/>
              <a:t> </a:t>
            </a:r>
            <a:r>
              <a:rPr sz="1100"/>
              <a:t>more</a:t>
            </a:r>
            <a:r>
              <a:rPr sz="1100" spc="-14"/>
              <a:t> </a:t>
            </a:r>
            <a:r>
              <a:rPr sz="1100"/>
              <a:t>traditional</a:t>
            </a:r>
            <a:r>
              <a:rPr sz="1100" spc="-14"/>
              <a:t> </a:t>
            </a:r>
            <a:r>
              <a:rPr sz="1100"/>
              <a:t>classroom.</a:t>
            </a:r>
            <a:r>
              <a:rPr sz="1100" spc="-14"/>
              <a:t> </a:t>
            </a:r>
            <a:r>
              <a:rPr sz="1100"/>
              <a:t>All</a:t>
            </a:r>
            <a:r>
              <a:rPr sz="1100" spc="-14"/>
              <a:t> </a:t>
            </a:r>
            <a:r>
              <a:rPr sz="1100"/>
              <a:t>students</a:t>
            </a:r>
            <a:r>
              <a:rPr sz="1100" spc="-10"/>
              <a:t> </a:t>
            </a:r>
            <a:r>
              <a:rPr sz="1100"/>
              <a:t>are</a:t>
            </a:r>
            <a:r>
              <a:rPr sz="1100" spc="-10"/>
              <a:t> </a:t>
            </a:r>
            <a:r>
              <a:rPr sz="1100"/>
              <a:t>placed</a:t>
            </a:r>
            <a:r>
              <a:rPr sz="1100" spc="-17"/>
              <a:t> </a:t>
            </a:r>
            <a:r>
              <a:rPr sz="1100"/>
              <a:t>in</a:t>
            </a:r>
            <a:r>
              <a:rPr sz="1100" spc="-10"/>
              <a:t> </a:t>
            </a:r>
            <a:r>
              <a:rPr sz="1100"/>
              <a:t>the</a:t>
            </a:r>
            <a:r>
              <a:rPr sz="1100" spc="-14"/>
              <a:t> </a:t>
            </a:r>
            <a:r>
              <a:rPr sz="1100"/>
              <a:t>program</a:t>
            </a:r>
            <a:r>
              <a:rPr sz="1100" spc="3"/>
              <a:t> </a:t>
            </a:r>
            <a:r>
              <a:rPr sz="1100"/>
              <a:t>by</a:t>
            </a:r>
            <a:r>
              <a:rPr sz="1100" spc="-20"/>
              <a:t> </a:t>
            </a:r>
            <a:r>
              <a:rPr sz="1100"/>
              <a:t>IEP</a:t>
            </a:r>
            <a:r>
              <a:rPr sz="1100" spc="-7"/>
              <a:t> committee </a:t>
            </a:r>
            <a:r>
              <a:rPr sz="1100"/>
              <a:t>decision</a:t>
            </a:r>
            <a:r>
              <a:rPr sz="1100" spc="-20"/>
              <a:t> </a:t>
            </a:r>
            <a:r>
              <a:rPr sz="1100"/>
              <a:t>held</a:t>
            </a:r>
            <a:r>
              <a:rPr sz="1100" spc="-10"/>
              <a:t> </a:t>
            </a:r>
            <a:r>
              <a:rPr sz="1100"/>
              <a:t>by</a:t>
            </a:r>
            <a:r>
              <a:rPr sz="1100" spc="-27"/>
              <a:t> </a:t>
            </a:r>
            <a:r>
              <a:rPr sz="1100"/>
              <a:t>the</a:t>
            </a:r>
            <a:r>
              <a:rPr sz="1100" spc="-20"/>
              <a:t> </a:t>
            </a:r>
            <a:r>
              <a:rPr sz="1100"/>
              <a:t>student’s</a:t>
            </a:r>
            <a:r>
              <a:rPr sz="1100" spc="-14"/>
              <a:t> </a:t>
            </a:r>
            <a:r>
              <a:rPr sz="1100"/>
              <a:t>school</a:t>
            </a:r>
            <a:r>
              <a:rPr sz="1100" spc="-3"/>
              <a:t> </a:t>
            </a:r>
            <a:r>
              <a:rPr sz="1100"/>
              <a:t>district,</a:t>
            </a:r>
            <a:r>
              <a:rPr sz="1100" spc="-10"/>
              <a:t> </a:t>
            </a:r>
            <a:r>
              <a:rPr sz="1100"/>
              <a:t>with</a:t>
            </a:r>
            <a:r>
              <a:rPr sz="1100" spc="-20"/>
              <a:t> </a:t>
            </a:r>
            <a:r>
              <a:rPr sz="1100"/>
              <a:t>participation</a:t>
            </a:r>
            <a:r>
              <a:rPr sz="1100" spc="-20"/>
              <a:t> </a:t>
            </a:r>
            <a:r>
              <a:rPr sz="1100"/>
              <a:t>from</a:t>
            </a:r>
            <a:r>
              <a:rPr sz="1100" spc="-7"/>
              <a:t> </a:t>
            </a:r>
            <a:r>
              <a:rPr sz="1100"/>
              <a:t>NMSBVI</a:t>
            </a:r>
            <a:r>
              <a:rPr sz="1100" spc="-17"/>
              <a:t> </a:t>
            </a:r>
            <a:r>
              <a:rPr sz="1100" spc="-7"/>
              <a:t>staff.</a:t>
            </a:r>
            <a:endParaRPr sz="1100"/>
          </a:p>
          <a:p>
            <a:pPr marL="164518" marR="92650" indent="77496">
              <a:lnSpc>
                <a:spcPct val="114900"/>
              </a:lnSpc>
              <a:spcBef>
                <a:spcPts val="330"/>
              </a:spcBef>
              <a:buSzPct val="83333"/>
              <a:buFont typeface="Symbol"/>
              <a:buChar char=""/>
              <a:tabLst>
                <a:tab pos="242015" algn="l"/>
              </a:tabLst>
            </a:pPr>
            <a:r>
              <a:rPr sz="1100" b="1">
                <a:solidFill>
                  <a:srgbClr val="1F2C89"/>
                </a:solidFill>
              </a:rPr>
              <a:t>Alamogordo</a:t>
            </a:r>
            <a:r>
              <a:rPr sz="1100" b="1" spc="-14">
                <a:solidFill>
                  <a:srgbClr val="1F2C89"/>
                </a:solidFill>
              </a:rPr>
              <a:t> </a:t>
            </a:r>
            <a:r>
              <a:rPr sz="1100" b="1" spc="-7">
                <a:solidFill>
                  <a:srgbClr val="1F2C89"/>
                </a:solidFill>
              </a:rPr>
              <a:t>Campus:</a:t>
            </a:r>
            <a:r>
              <a:rPr sz="1100" b="1" spc="-48">
                <a:solidFill>
                  <a:srgbClr val="1F2C89"/>
                </a:solidFill>
              </a:rPr>
              <a:t> </a:t>
            </a:r>
            <a:r>
              <a:rPr sz="1100" baseline="5555"/>
              <a:t>The</a:t>
            </a:r>
            <a:r>
              <a:rPr sz="1100" spc="-20" baseline="5555"/>
              <a:t> </a:t>
            </a:r>
            <a:r>
              <a:rPr sz="1100" baseline="5555"/>
              <a:t>campus</a:t>
            </a:r>
            <a:r>
              <a:rPr sz="1100" spc="-15" baseline="5555"/>
              <a:t> </a:t>
            </a:r>
            <a:r>
              <a:rPr sz="1100" baseline="5555"/>
              <a:t>in</a:t>
            </a:r>
            <a:r>
              <a:rPr sz="1100" spc="-15" baseline="5555"/>
              <a:t> </a:t>
            </a:r>
            <a:r>
              <a:rPr sz="1100" baseline="5555"/>
              <a:t>Alamogordo</a:t>
            </a:r>
            <a:r>
              <a:rPr sz="1100" spc="-20" baseline="5555"/>
              <a:t> </a:t>
            </a:r>
            <a:r>
              <a:rPr sz="1100" baseline="5555"/>
              <a:t>serves</a:t>
            </a:r>
            <a:r>
              <a:rPr sz="1100" spc="-10" baseline="5555"/>
              <a:t> </a:t>
            </a:r>
            <a:r>
              <a:rPr sz="1100" baseline="5555"/>
              <a:t>day</a:t>
            </a:r>
            <a:r>
              <a:rPr sz="1100" spc="-35" baseline="5555"/>
              <a:t> </a:t>
            </a:r>
            <a:r>
              <a:rPr sz="1100" baseline="5555"/>
              <a:t>students</a:t>
            </a:r>
            <a:r>
              <a:rPr sz="1100" spc="-10" baseline="5555"/>
              <a:t> </a:t>
            </a:r>
            <a:r>
              <a:rPr sz="1100" baseline="5555"/>
              <a:t>from </a:t>
            </a:r>
            <a:r>
              <a:rPr sz="1100" spc="-10" baseline="5555"/>
              <a:t>pre-</a:t>
            </a:r>
            <a:r>
              <a:rPr sz="1100" baseline="5555"/>
              <a:t>school</a:t>
            </a:r>
            <a:r>
              <a:rPr sz="1100" spc="-20" baseline="5555"/>
              <a:t> </a:t>
            </a:r>
            <a:r>
              <a:rPr sz="1100" baseline="5555"/>
              <a:t>through</a:t>
            </a:r>
            <a:r>
              <a:rPr sz="1100" spc="-10" baseline="5555"/>
              <a:t> </a:t>
            </a:r>
            <a:r>
              <a:rPr sz="1100" baseline="5555"/>
              <a:t>high</a:t>
            </a:r>
            <a:r>
              <a:rPr sz="1100" spc="-10" baseline="5555"/>
              <a:t> school. </a:t>
            </a:r>
            <a:r>
              <a:rPr sz="1100"/>
              <a:t>To</a:t>
            </a:r>
            <a:r>
              <a:rPr sz="1100" spc="-17"/>
              <a:t> </a:t>
            </a:r>
            <a:r>
              <a:rPr sz="1100"/>
              <a:t>accommodate</a:t>
            </a:r>
            <a:r>
              <a:rPr sz="1100" spc="-17"/>
              <a:t> </a:t>
            </a:r>
            <a:r>
              <a:rPr sz="1100"/>
              <a:t>students</a:t>
            </a:r>
            <a:r>
              <a:rPr sz="1100" spc="-3"/>
              <a:t> </a:t>
            </a:r>
            <a:r>
              <a:rPr sz="1100"/>
              <a:t>who</a:t>
            </a:r>
            <a:r>
              <a:rPr sz="1100" spc="-10"/>
              <a:t> </a:t>
            </a:r>
            <a:r>
              <a:rPr sz="1100"/>
              <a:t>live</a:t>
            </a:r>
            <a:r>
              <a:rPr sz="1100" spc="-14"/>
              <a:t> </a:t>
            </a:r>
            <a:r>
              <a:rPr sz="1100"/>
              <a:t>statewide,</a:t>
            </a:r>
            <a:r>
              <a:rPr sz="1100" spc="-7"/>
              <a:t> </a:t>
            </a:r>
            <a:r>
              <a:rPr sz="1100"/>
              <a:t>NMSBVI also</a:t>
            </a:r>
            <a:r>
              <a:rPr sz="1100" spc="-7"/>
              <a:t> </a:t>
            </a:r>
            <a:r>
              <a:rPr sz="1100"/>
              <a:t>has</a:t>
            </a:r>
            <a:r>
              <a:rPr sz="1100" spc="-7"/>
              <a:t> </a:t>
            </a:r>
            <a:r>
              <a:rPr sz="1100"/>
              <a:t>a</a:t>
            </a:r>
            <a:r>
              <a:rPr sz="1100" spc="-10"/>
              <a:t> </a:t>
            </a:r>
            <a:r>
              <a:rPr sz="1100"/>
              <a:t>weekday</a:t>
            </a:r>
            <a:r>
              <a:rPr sz="1100" spc="-24"/>
              <a:t> </a:t>
            </a:r>
            <a:r>
              <a:rPr sz="1100"/>
              <a:t>residential</a:t>
            </a:r>
            <a:r>
              <a:rPr sz="1100" spc="-17"/>
              <a:t> </a:t>
            </a:r>
            <a:r>
              <a:rPr sz="1100"/>
              <a:t>component.</a:t>
            </a:r>
            <a:r>
              <a:rPr sz="1100" spc="-7"/>
              <a:t> </a:t>
            </a:r>
            <a:r>
              <a:rPr sz="1100"/>
              <a:t>Because</a:t>
            </a:r>
            <a:r>
              <a:rPr sz="1100" spc="-7"/>
              <a:t> </a:t>
            </a:r>
            <a:r>
              <a:rPr sz="1100" spc="-14"/>
              <a:t>some </a:t>
            </a:r>
            <a:r>
              <a:rPr sz="1100"/>
              <a:t>skills</a:t>
            </a:r>
            <a:r>
              <a:rPr sz="1100" spc="-10"/>
              <a:t> </a:t>
            </a:r>
            <a:r>
              <a:rPr sz="1100"/>
              <a:t>can</a:t>
            </a:r>
            <a:r>
              <a:rPr sz="1100" spc="-10"/>
              <a:t> </a:t>
            </a:r>
            <a:r>
              <a:rPr sz="1100"/>
              <a:t>only</a:t>
            </a:r>
            <a:r>
              <a:rPr sz="1100" spc="-14"/>
              <a:t> </a:t>
            </a:r>
            <a:r>
              <a:rPr sz="1100"/>
              <a:t>be</a:t>
            </a:r>
            <a:r>
              <a:rPr sz="1100" spc="-17"/>
              <a:t> </a:t>
            </a:r>
            <a:r>
              <a:rPr sz="1100"/>
              <a:t>taught</a:t>
            </a:r>
            <a:r>
              <a:rPr sz="1100" spc="-14"/>
              <a:t> </a:t>
            </a:r>
            <a:r>
              <a:rPr sz="1100"/>
              <a:t>over</a:t>
            </a:r>
            <a:r>
              <a:rPr sz="1100" spc="-10"/>
              <a:t> </a:t>
            </a:r>
            <a:r>
              <a:rPr sz="1100"/>
              <a:t>a</a:t>
            </a:r>
            <a:r>
              <a:rPr sz="1100" spc="-14"/>
              <a:t> </a:t>
            </a:r>
            <a:r>
              <a:rPr sz="1100"/>
              <a:t>period</a:t>
            </a:r>
            <a:r>
              <a:rPr sz="1100" spc="-7"/>
              <a:t> </a:t>
            </a:r>
            <a:r>
              <a:rPr sz="1100"/>
              <a:t>of</a:t>
            </a:r>
            <a:r>
              <a:rPr sz="1100" spc="-3"/>
              <a:t> </a:t>
            </a:r>
            <a:r>
              <a:rPr sz="1100"/>
              <a:t>time</a:t>
            </a:r>
            <a:r>
              <a:rPr sz="1100" spc="-14"/>
              <a:t> </a:t>
            </a:r>
            <a:r>
              <a:rPr sz="1100"/>
              <a:t>(ex.</a:t>
            </a:r>
            <a:r>
              <a:rPr sz="1100" spc="3"/>
              <a:t> </a:t>
            </a:r>
            <a:r>
              <a:rPr sz="1100"/>
              <a:t>braille,</a:t>
            </a:r>
            <a:r>
              <a:rPr sz="1100" spc="-3"/>
              <a:t> </a:t>
            </a:r>
            <a:r>
              <a:rPr sz="1100"/>
              <a:t>life</a:t>
            </a:r>
            <a:r>
              <a:rPr sz="1100" spc="-14"/>
              <a:t> </a:t>
            </a:r>
            <a:r>
              <a:rPr sz="1100"/>
              <a:t>skills),</a:t>
            </a:r>
            <a:r>
              <a:rPr sz="1100" spc="-14"/>
              <a:t> </a:t>
            </a:r>
            <a:r>
              <a:rPr sz="1100"/>
              <a:t>a</a:t>
            </a:r>
            <a:r>
              <a:rPr sz="1100" spc="-14"/>
              <a:t> </a:t>
            </a:r>
            <a:r>
              <a:rPr sz="1100"/>
              <a:t>student</a:t>
            </a:r>
            <a:r>
              <a:rPr sz="1100" spc="-7"/>
              <a:t> </a:t>
            </a:r>
            <a:r>
              <a:rPr sz="1100"/>
              <a:t>may</a:t>
            </a:r>
            <a:r>
              <a:rPr sz="1100" spc="-20"/>
              <a:t> </a:t>
            </a:r>
            <a:r>
              <a:rPr sz="1100"/>
              <a:t>be</a:t>
            </a:r>
            <a:r>
              <a:rPr sz="1100" spc="-17"/>
              <a:t> </a:t>
            </a:r>
            <a:r>
              <a:rPr sz="1100"/>
              <a:t>eligible</a:t>
            </a:r>
            <a:r>
              <a:rPr sz="1100" spc="-7"/>
              <a:t> </a:t>
            </a:r>
            <a:r>
              <a:rPr sz="1100"/>
              <a:t>for</a:t>
            </a:r>
            <a:r>
              <a:rPr sz="1100" spc="-10"/>
              <a:t> </a:t>
            </a:r>
            <a:r>
              <a:rPr sz="1100"/>
              <a:t>placement</a:t>
            </a:r>
            <a:r>
              <a:rPr sz="1100" spc="-14"/>
              <a:t> </a:t>
            </a:r>
            <a:r>
              <a:rPr sz="1100"/>
              <a:t>on</a:t>
            </a:r>
            <a:r>
              <a:rPr sz="1100" spc="-14"/>
              <a:t> </a:t>
            </a:r>
            <a:r>
              <a:rPr sz="1100" spc="-17"/>
              <a:t>the </a:t>
            </a:r>
            <a:r>
              <a:rPr sz="1100"/>
              <a:t>residential</a:t>
            </a:r>
            <a:r>
              <a:rPr sz="1100" spc="-17"/>
              <a:t> </a:t>
            </a:r>
            <a:r>
              <a:rPr sz="1100"/>
              <a:t>campus</a:t>
            </a:r>
            <a:r>
              <a:rPr sz="1100" spc="-10"/>
              <a:t> </a:t>
            </a:r>
            <a:r>
              <a:rPr sz="1100"/>
              <a:t>for</a:t>
            </a:r>
            <a:r>
              <a:rPr sz="1100" spc="-10"/>
              <a:t> </a:t>
            </a:r>
            <a:r>
              <a:rPr sz="1100"/>
              <a:t>an</a:t>
            </a:r>
            <a:r>
              <a:rPr sz="1100" spc="-14"/>
              <a:t> </a:t>
            </a:r>
            <a:r>
              <a:rPr sz="1100"/>
              <a:t>extended</a:t>
            </a:r>
            <a:r>
              <a:rPr sz="1100" spc="-10"/>
              <a:t> </a:t>
            </a:r>
            <a:r>
              <a:rPr sz="1100"/>
              <a:t>stay.</a:t>
            </a:r>
            <a:r>
              <a:rPr sz="1100" spc="-14"/>
              <a:t> </a:t>
            </a:r>
            <a:r>
              <a:rPr sz="1100"/>
              <a:t>Instruction</a:t>
            </a:r>
            <a:r>
              <a:rPr sz="1100" spc="-3"/>
              <a:t> </a:t>
            </a:r>
            <a:r>
              <a:rPr sz="1100"/>
              <a:t>on</a:t>
            </a:r>
            <a:r>
              <a:rPr sz="1100" spc="-7"/>
              <a:t> </a:t>
            </a:r>
            <a:r>
              <a:rPr sz="1100"/>
              <a:t>the</a:t>
            </a:r>
            <a:r>
              <a:rPr sz="1100" spc="-14"/>
              <a:t> </a:t>
            </a:r>
            <a:r>
              <a:rPr sz="1100"/>
              <a:t>residential</a:t>
            </a:r>
            <a:r>
              <a:rPr sz="1100" spc="-14"/>
              <a:t> </a:t>
            </a:r>
            <a:r>
              <a:rPr sz="1100"/>
              <a:t>campus</a:t>
            </a:r>
            <a:r>
              <a:rPr sz="1100" spc="-10"/>
              <a:t> </a:t>
            </a:r>
            <a:r>
              <a:rPr sz="1100"/>
              <a:t>includes</a:t>
            </a:r>
            <a:r>
              <a:rPr sz="1100" spc="-7"/>
              <a:t> </a:t>
            </a:r>
            <a:r>
              <a:rPr sz="1100"/>
              <a:t>emphasis</a:t>
            </a:r>
            <a:r>
              <a:rPr sz="1100" spc="-10"/>
              <a:t> </a:t>
            </a:r>
            <a:r>
              <a:rPr sz="1100"/>
              <a:t>on:</a:t>
            </a:r>
            <a:r>
              <a:rPr sz="1100" spc="-14"/>
              <a:t> </a:t>
            </a:r>
            <a:r>
              <a:rPr sz="1100"/>
              <a:t>the</a:t>
            </a:r>
            <a:r>
              <a:rPr sz="1100" spc="-10"/>
              <a:t> </a:t>
            </a:r>
            <a:r>
              <a:rPr sz="1100" spc="-14"/>
              <a:t>core </a:t>
            </a:r>
            <a:r>
              <a:rPr sz="1100"/>
              <a:t>curriculum;</a:t>
            </a:r>
            <a:r>
              <a:rPr sz="1100" spc="-20"/>
              <a:t> </a:t>
            </a:r>
            <a:r>
              <a:rPr sz="1100"/>
              <a:t>the</a:t>
            </a:r>
            <a:r>
              <a:rPr sz="1100" spc="-17"/>
              <a:t> </a:t>
            </a:r>
            <a:r>
              <a:rPr sz="1100"/>
              <a:t>Expanded</a:t>
            </a:r>
            <a:r>
              <a:rPr sz="1100" spc="-14"/>
              <a:t> </a:t>
            </a:r>
            <a:r>
              <a:rPr sz="1100"/>
              <a:t>Core</a:t>
            </a:r>
            <a:r>
              <a:rPr sz="1100" spc="-20"/>
              <a:t> </a:t>
            </a:r>
            <a:r>
              <a:rPr sz="1100"/>
              <a:t>Curriculum:</a:t>
            </a:r>
            <a:r>
              <a:rPr sz="1100" spc="-17"/>
              <a:t> </a:t>
            </a:r>
            <a:r>
              <a:rPr sz="1100"/>
              <a:t>O&amp;M,</a:t>
            </a:r>
            <a:r>
              <a:rPr sz="1100" spc="-17"/>
              <a:t> </a:t>
            </a:r>
            <a:r>
              <a:rPr sz="1100"/>
              <a:t>technology,</a:t>
            </a:r>
            <a:r>
              <a:rPr sz="1100" spc="-20"/>
              <a:t> </a:t>
            </a:r>
            <a:r>
              <a:rPr sz="1100"/>
              <a:t>recreation</a:t>
            </a:r>
            <a:r>
              <a:rPr sz="1100" spc="-10"/>
              <a:t> </a:t>
            </a:r>
            <a:r>
              <a:rPr sz="1100"/>
              <a:t>&amp;</a:t>
            </a:r>
            <a:r>
              <a:rPr sz="1100" spc="-17"/>
              <a:t> </a:t>
            </a:r>
            <a:r>
              <a:rPr sz="1100"/>
              <a:t>leisure,</a:t>
            </a:r>
            <a:r>
              <a:rPr sz="1100" spc="-20"/>
              <a:t> </a:t>
            </a:r>
            <a:r>
              <a:rPr sz="1100"/>
              <a:t>independent</a:t>
            </a:r>
            <a:r>
              <a:rPr sz="1100" spc="-10"/>
              <a:t> </a:t>
            </a:r>
            <a:r>
              <a:rPr sz="1100"/>
              <a:t>living,</a:t>
            </a:r>
            <a:r>
              <a:rPr sz="1100" spc="-17"/>
              <a:t> </a:t>
            </a:r>
            <a:r>
              <a:rPr sz="1100"/>
              <a:t>social</a:t>
            </a:r>
            <a:r>
              <a:rPr sz="1100" spc="-24"/>
              <a:t> </a:t>
            </a:r>
            <a:r>
              <a:rPr sz="1100" spc="-7"/>
              <a:t>skills, </a:t>
            </a:r>
            <a:r>
              <a:rPr sz="1100"/>
              <a:t>braille,</a:t>
            </a:r>
            <a:r>
              <a:rPr sz="1100" spc="-20"/>
              <a:t> </a:t>
            </a:r>
            <a:r>
              <a:rPr sz="1100" spc="-7"/>
              <a:t>self-</a:t>
            </a:r>
            <a:r>
              <a:rPr sz="1100"/>
              <a:t>determination,</a:t>
            </a:r>
            <a:r>
              <a:rPr sz="1100" spc="-17"/>
              <a:t> </a:t>
            </a:r>
            <a:r>
              <a:rPr sz="1100"/>
              <a:t>career</a:t>
            </a:r>
            <a:r>
              <a:rPr sz="1100" spc="-17"/>
              <a:t> </a:t>
            </a:r>
            <a:r>
              <a:rPr sz="1100"/>
              <a:t>education,</a:t>
            </a:r>
            <a:r>
              <a:rPr sz="1100" spc="-17"/>
              <a:t> </a:t>
            </a:r>
            <a:r>
              <a:rPr sz="1100"/>
              <a:t>sensory</a:t>
            </a:r>
            <a:r>
              <a:rPr sz="1100" spc="-20"/>
              <a:t> </a:t>
            </a:r>
            <a:r>
              <a:rPr sz="1100"/>
              <a:t>efficiency</a:t>
            </a:r>
            <a:r>
              <a:rPr sz="1100" spc="-27"/>
              <a:t> </a:t>
            </a:r>
            <a:r>
              <a:rPr sz="1100"/>
              <a:t>skills;</a:t>
            </a:r>
            <a:r>
              <a:rPr sz="1100" spc="-3"/>
              <a:t> </a:t>
            </a:r>
            <a:r>
              <a:rPr sz="1100"/>
              <a:t>and</a:t>
            </a:r>
            <a:r>
              <a:rPr sz="1100" spc="-10"/>
              <a:t> </a:t>
            </a:r>
            <a:r>
              <a:rPr sz="1100"/>
              <a:t>individualized</a:t>
            </a:r>
            <a:r>
              <a:rPr sz="1100" spc="-14"/>
              <a:t> </a:t>
            </a:r>
            <a:r>
              <a:rPr sz="1100"/>
              <a:t>instruction</a:t>
            </a:r>
            <a:r>
              <a:rPr sz="1100" spc="-3"/>
              <a:t> </a:t>
            </a:r>
            <a:r>
              <a:rPr sz="1100"/>
              <a:t>to</a:t>
            </a:r>
            <a:r>
              <a:rPr sz="1100" spc="-10"/>
              <a:t> </a:t>
            </a:r>
            <a:r>
              <a:rPr sz="1100"/>
              <a:t>prepare</a:t>
            </a:r>
            <a:r>
              <a:rPr sz="1100" spc="-7"/>
              <a:t> </a:t>
            </a:r>
            <a:r>
              <a:rPr sz="1100" spc="-17"/>
              <a:t>the </a:t>
            </a:r>
            <a:r>
              <a:rPr sz="1100"/>
              <a:t>student</a:t>
            </a:r>
            <a:r>
              <a:rPr sz="1100" spc="-7"/>
              <a:t> </a:t>
            </a:r>
            <a:r>
              <a:rPr sz="1100"/>
              <a:t>for</a:t>
            </a:r>
            <a:r>
              <a:rPr sz="1100" spc="-14"/>
              <a:t> </a:t>
            </a:r>
            <a:r>
              <a:rPr sz="1100"/>
              <a:t>educational</a:t>
            </a:r>
            <a:r>
              <a:rPr sz="1100" spc="-14"/>
              <a:t> </a:t>
            </a:r>
            <a:r>
              <a:rPr sz="1100"/>
              <a:t>success</a:t>
            </a:r>
            <a:r>
              <a:rPr sz="1100" spc="-10"/>
              <a:t> </a:t>
            </a:r>
            <a:r>
              <a:rPr sz="1100"/>
              <a:t>in</a:t>
            </a:r>
            <a:r>
              <a:rPr sz="1100" spc="-3"/>
              <a:t> </a:t>
            </a:r>
            <a:r>
              <a:rPr sz="1100"/>
              <a:t>their</a:t>
            </a:r>
            <a:r>
              <a:rPr sz="1100" spc="-7"/>
              <a:t> </a:t>
            </a:r>
            <a:r>
              <a:rPr sz="1100"/>
              <a:t>home</a:t>
            </a:r>
            <a:r>
              <a:rPr sz="1100" spc="-14"/>
              <a:t> </a:t>
            </a:r>
            <a:r>
              <a:rPr sz="1100"/>
              <a:t>school</a:t>
            </a:r>
            <a:r>
              <a:rPr sz="1100" spc="-14"/>
              <a:t> </a:t>
            </a:r>
            <a:r>
              <a:rPr sz="1100"/>
              <a:t>district</a:t>
            </a:r>
            <a:r>
              <a:rPr sz="1100" spc="-14"/>
              <a:t> </a:t>
            </a:r>
            <a:r>
              <a:rPr sz="1100"/>
              <a:t>or</a:t>
            </a:r>
            <a:r>
              <a:rPr sz="1100" spc="-10"/>
              <a:t> </a:t>
            </a:r>
            <a:r>
              <a:rPr sz="1100"/>
              <a:t>in</a:t>
            </a:r>
            <a:r>
              <a:rPr sz="1100" spc="-10"/>
              <a:t> </a:t>
            </a:r>
            <a:r>
              <a:rPr sz="1100"/>
              <a:t>post-educational</a:t>
            </a:r>
            <a:r>
              <a:rPr sz="1100" spc="-10"/>
              <a:t> </a:t>
            </a:r>
            <a:r>
              <a:rPr sz="1100"/>
              <a:t>settings.</a:t>
            </a:r>
            <a:r>
              <a:rPr sz="1100" spc="-10"/>
              <a:t> </a:t>
            </a:r>
            <a:r>
              <a:rPr sz="1100"/>
              <a:t>Length</a:t>
            </a:r>
            <a:r>
              <a:rPr sz="1100" spc="-14"/>
              <a:t> </a:t>
            </a:r>
            <a:r>
              <a:rPr sz="1100"/>
              <a:t>of</a:t>
            </a:r>
            <a:r>
              <a:rPr sz="1100" spc="-7"/>
              <a:t> </a:t>
            </a:r>
            <a:r>
              <a:rPr sz="1100"/>
              <a:t>placement</a:t>
            </a:r>
            <a:r>
              <a:rPr sz="1100" spc="-3"/>
              <a:t> </a:t>
            </a:r>
            <a:r>
              <a:rPr sz="1100" spc="-17"/>
              <a:t>is </a:t>
            </a:r>
            <a:r>
              <a:rPr sz="1100"/>
              <a:t>dependent</a:t>
            </a:r>
            <a:r>
              <a:rPr sz="1100" spc="-10"/>
              <a:t> </a:t>
            </a:r>
            <a:r>
              <a:rPr sz="1100"/>
              <a:t>upon</a:t>
            </a:r>
            <a:r>
              <a:rPr sz="1100" spc="-7"/>
              <a:t> </a:t>
            </a:r>
            <a:r>
              <a:rPr sz="1100"/>
              <a:t>IEP</a:t>
            </a:r>
            <a:r>
              <a:rPr sz="1100" spc="-7"/>
              <a:t> </a:t>
            </a:r>
            <a:r>
              <a:rPr sz="1100"/>
              <a:t>team</a:t>
            </a:r>
            <a:r>
              <a:rPr sz="1100" spc="10"/>
              <a:t> </a:t>
            </a:r>
            <a:r>
              <a:rPr sz="1100" spc="-7"/>
              <a:t>decision.</a:t>
            </a:r>
            <a:endParaRPr sz="1100"/>
          </a:p>
          <a:p>
            <a:pPr marL="164518" marR="19482" indent="77496">
              <a:lnSpc>
                <a:spcPct val="114700"/>
              </a:lnSpc>
              <a:spcBef>
                <a:spcPts val="333"/>
              </a:spcBef>
              <a:buSzPct val="83333"/>
              <a:buFont typeface="Symbol"/>
              <a:buChar char=""/>
              <a:tabLst>
                <a:tab pos="242015" algn="l"/>
              </a:tabLst>
            </a:pPr>
            <a:r>
              <a:rPr sz="1100" b="1" spc="-7">
                <a:solidFill>
                  <a:srgbClr val="1F2C89"/>
                </a:solidFill>
              </a:rPr>
              <a:t>Short-</a:t>
            </a:r>
            <a:r>
              <a:rPr sz="1100" b="1">
                <a:solidFill>
                  <a:srgbClr val="1F2C89"/>
                </a:solidFill>
              </a:rPr>
              <a:t>Term</a:t>
            </a:r>
            <a:r>
              <a:rPr sz="1100" b="1" spc="-20">
                <a:solidFill>
                  <a:srgbClr val="1F2C89"/>
                </a:solidFill>
              </a:rPr>
              <a:t> </a:t>
            </a:r>
            <a:r>
              <a:rPr sz="1100" b="1">
                <a:solidFill>
                  <a:srgbClr val="1F2C89"/>
                </a:solidFill>
              </a:rPr>
              <a:t>Stays</a:t>
            </a:r>
            <a:r>
              <a:rPr sz="1100" b="1" spc="-17">
                <a:solidFill>
                  <a:srgbClr val="1F2C89"/>
                </a:solidFill>
              </a:rPr>
              <a:t> </a:t>
            </a:r>
            <a:r>
              <a:rPr sz="1100" b="1">
                <a:solidFill>
                  <a:srgbClr val="1F2C89"/>
                </a:solidFill>
              </a:rPr>
              <a:t>on</a:t>
            </a:r>
            <a:r>
              <a:rPr sz="1100" b="1" spc="-20">
                <a:solidFill>
                  <a:srgbClr val="1F2C89"/>
                </a:solidFill>
              </a:rPr>
              <a:t> </a:t>
            </a:r>
            <a:r>
              <a:rPr sz="1100" b="1">
                <a:solidFill>
                  <a:srgbClr val="1F2C89"/>
                </a:solidFill>
              </a:rPr>
              <a:t>Residential</a:t>
            </a:r>
            <a:r>
              <a:rPr sz="1100" b="1" spc="-24">
                <a:solidFill>
                  <a:srgbClr val="1F2C89"/>
                </a:solidFill>
              </a:rPr>
              <a:t> </a:t>
            </a:r>
            <a:r>
              <a:rPr sz="1100" b="1">
                <a:solidFill>
                  <a:srgbClr val="1F2C89"/>
                </a:solidFill>
              </a:rPr>
              <a:t>Campus:</a:t>
            </a:r>
            <a:r>
              <a:rPr sz="1100" b="1" spc="126">
                <a:solidFill>
                  <a:srgbClr val="1F2C89"/>
                </a:solidFill>
              </a:rPr>
              <a:t> </a:t>
            </a:r>
            <a:r>
              <a:rPr sz="1100" baseline="5555"/>
              <a:t>Some</a:t>
            </a:r>
            <a:r>
              <a:rPr sz="1100" spc="-30" baseline="5555"/>
              <a:t> </a:t>
            </a:r>
            <a:r>
              <a:rPr sz="1100" baseline="5555"/>
              <a:t>students</a:t>
            </a:r>
            <a:r>
              <a:rPr sz="1100" spc="-10" baseline="5555"/>
              <a:t> </a:t>
            </a:r>
            <a:r>
              <a:rPr sz="1100" baseline="5555"/>
              <a:t>with</a:t>
            </a:r>
            <a:r>
              <a:rPr sz="1100" spc="-20" baseline="5555"/>
              <a:t> </a:t>
            </a:r>
            <a:r>
              <a:rPr sz="1100" baseline="5555"/>
              <a:t>visual</a:t>
            </a:r>
            <a:r>
              <a:rPr sz="1100" spc="-20" baseline="5555"/>
              <a:t> </a:t>
            </a:r>
            <a:r>
              <a:rPr sz="1100" baseline="5555"/>
              <a:t>impairments</a:t>
            </a:r>
            <a:r>
              <a:rPr sz="1100" spc="-25" baseline="5555"/>
              <a:t> </a:t>
            </a:r>
            <a:r>
              <a:rPr sz="1100" baseline="5555"/>
              <a:t>have</a:t>
            </a:r>
            <a:r>
              <a:rPr sz="1100" spc="-25" baseline="5555"/>
              <a:t> </a:t>
            </a:r>
            <a:r>
              <a:rPr sz="1100" baseline="5555"/>
              <a:t>identified</a:t>
            </a:r>
            <a:r>
              <a:rPr sz="1100" spc="-20" baseline="5555"/>
              <a:t> </a:t>
            </a:r>
            <a:r>
              <a:rPr sz="1100" spc="-10" baseline="5555"/>
              <a:t>needs </a:t>
            </a:r>
            <a:r>
              <a:rPr sz="1100"/>
              <a:t>for</a:t>
            </a:r>
            <a:r>
              <a:rPr sz="1100" spc="-10"/>
              <a:t> </a:t>
            </a:r>
            <a:r>
              <a:rPr sz="1100"/>
              <a:t>VI</a:t>
            </a:r>
            <a:r>
              <a:rPr sz="1100" spc="-10"/>
              <a:t> </a:t>
            </a:r>
            <a:r>
              <a:rPr sz="1100"/>
              <a:t>specific</a:t>
            </a:r>
            <a:r>
              <a:rPr sz="1100" spc="-7"/>
              <a:t> </a:t>
            </a:r>
            <a:r>
              <a:rPr sz="1100"/>
              <a:t>skills</a:t>
            </a:r>
            <a:r>
              <a:rPr sz="1100" spc="-7"/>
              <a:t> </a:t>
            </a:r>
            <a:r>
              <a:rPr sz="1100"/>
              <a:t>that</a:t>
            </a:r>
            <a:r>
              <a:rPr sz="1100" spc="-3"/>
              <a:t> </a:t>
            </a:r>
            <a:r>
              <a:rPr sz="1100"/>
              <a:t>are difficult</a:t>
            </a:r>
            <a:r>
              <a:rPr sz="1100" spc="-10"/>
              <a:t> </a:t>
            </a:r>
            <a:r>
              <a:rPr sz="1100"/>
              <a:t>to</a:t>
            </a:r>
            <a:r>
              <a:rPr sz="1100" spc="-14"/>
              <a:t> </a:t>
            </a:r>
            <a:r>
              <a:rPr sz="1100"/>
              <a:t>meet</a:t>
            </a:r>
            <a:r>
              <a:rPr sz="1100" spc="-10"/>
              <a:t> </a:t>
            </a:r>
            <a:r>
              <a:rPr sz="1100"/>
              <a:t>in</a:t>
            </a:r>
            <a:r>
              <a:rPr sz="1100" spc="-10"/>
              <a:t> </a:t>
            </a:r>
            <a:r>
              <a:rPr sz="1100"/>
              <a:t>the</a:t>
            </a:r>
            <a:r>
              <a:rPr sz="1100" spc="-7"/>
              <a:t> </a:t>
            </a:r>
            <a:r>
              <a:rPr sz="1100"/>
              <a:t>itinerant</a:t>
            </a:r>
            <a:r>
              <a:rPr sz="1100" spc="-10"/>
              <a:t> </a:t>
            </a:r>
            <a:r>
              <a:rPr sz="1100"/>
              <a:t>based</a:t>
            </a:r>
            <a:r>
              <a:rPr sz="1100" spc="-14"/>
              <a:t> </a:t>
            </a:r>
            <a:r>
              <a:rPr sz="1100"/>
              <a:t>model</a:t>
            </a:r>
            <a:r>
              <a:rPr sz="1100" spc="-7"/>
              <a:t> </a:t>
            </a:r>
            <a:r>
              <a:rPr sz="1100"/>
              <a:t>but</a:t>
            </a:r>
            <a:r>
              <a:rPr sz="1100" spc="-3"/>
              <a:t> </a:t>
            </a:r>
            <a:r>
              <a:rPr sz="1100"/>
              <a:t>do</a:t>
            </a:r>
            <a:r>
              <a:rPr sz="1100" spc="-7"/>
              <a:t> </a:t>
            </a:r>
            <a:r>
              <a:rPr sz="1100"/>
              <a:t>not</a:t>
            </a:r>
            <a:r>
              <a:rPr sz="1100" spc="-3"/>
              <a:t> </a:t>
            </a:r>
            <a:r>
              <a:rPr sz="1100"/>
              <a:t>need</a:t>
            </a:r>
            <a:r>
              <a:rPr sz="1100" spc="-10"/>
              <a:t> </a:t>
            </a:r>
            <a:r>
              <a:rPr sz="1100"/>
              <a:t>a</a:t>
            </a:r>
            <a:r>
              <a:rPr sz="1100" spc="-7"/>
              <a:t> </a:t>
            </a:r>
            <a:r>
              <a:rPr sz="1100"/>
              <a:t>long-term</a:t>
            </a:r>
            <a:r>
              <a:rPr sz="1100" spc="7"/>
              <a:t> </a:t>
            </a:r>
            <a:r>
              <a:rPr sz="1100"/>
              <a:t>placement</a:t>
            </a:r>
            <a:r>
              <a:rPr sz="1100" spc="-10"/>
              <a:t> </a:t>
            </a:r>
            <a:r>
              <a:rPr sz="1100"/>
              <a:t>on</a:t>
            </a:r>
            <a:r>
              <a:rPr sz="1100" spc="-3"/>
              <a:t> </a:t>
            </a:r>
            <a:r>
              <a:rPr sz="1100" spc="-17"/>
              <a:t>an </a:t>
            </a:r>
            <a:r>
              <a:rPr sz="1100"/>
              <a:t>NMSBVI</a:t>
            </a:r>
            <a:r>
              <a:rPr sz="1100" spc="-14"/>
              <a:t> </a:t>
            </a:r>
            <a:r>
              <a:rPr sz="1100"/>
              <a:t>campus.</a:t>
            </a:r>
            <a:r>
              <a:rPr sz="1100" spc="-10"/>
              <a:t> </a:t>
            </a:r>
            <a:r>
              <a:rPr sz="1100"/>
              <a:t>Short</a:t>
            </a:r>
            <a:r>
              <a:rPr sz="1100" spc="-14"/>
              <a:t> </a:t>
            </a:r>
            <a:r>
              <a:rPr sz="1100"/>
              <a:t>term</a:t>
            </a:r>
            <a:r>
              <a:rPr sz="1100" spc="-3"/>
              <a:t> </a:t>
            </a:r>
            <a:r>
              <a:rPr sz="1100"/>
              <a:t>stays</a:t>
            </a:r>
            <a:r>
              <a:rPr sz="1100" spc="7"/>
              <a:t> </a:t>
            </a:r>
            <a:r>
              <a:rPr sz="1100"/>
              <a:t>focus</a:t>
            </a:r>
            <a:r>
              <a:rPr sz="1100" spc="-10"/>
              <a:t> </a:t>
            </a:r>
            <a:r>
              <a:rPr sz="1100"/>
              <a:t>intensely</a:t>
            </a:r>
            <a:r>
              <a:rPr sz="1100" spc="-20"/>
              <a:t> </a:t>
            </a:r>
            <a:r>
              <a:rPr sz="1100"/>
              <a:t>on one</a:t>
            </a:r>
            <a:r>
              <a:rPr sz="1100" spc="-3"/>
              <a:t> </a:t>
            </a:r>
            <a:r>
              <a:rPr sz="1100"/>
              <a:t>or</a:t>
            </a:r>
            <a:r>
              <a:rPr sz="1100" spc="-14"/>
              <a:t> </a:t>
            </a:r>
            <a:r>
              <a:rPr sz="1100"/>
              <a:t>two</a:t>
            </a:r>
            <a:r>
              <a:rPr sz="1100" spc="-3"/>
              <a:t> </a:t>
            </a:r>
            <a:r>
              <a:rPr sz="1100"/>
              <a:t>VI</a:t>
            </a:r>
            <a:r>
              <a:rPr sz="1100" spc="-14"/>
              <a:t> </a:t>
            </a:r>
            <a:r>
              <a:rPr sz="1100"/>
              <a:t>specific</a:t>
            </a:r>
            <a:r>
              <a:rPr sz="1100" spc="-7"/>
              <a:t> </a:t>
            </a:r>
            <a:r>
              <a:rPr sz="1100"/>
              <a:t>skills</a:t>
            </a:r>
            <a:r>
              <a:rPr sz="1100" spc="-10"/>
              <a:t> </a:t>
            </a:r>
            <a:r>
              <a:rPr sz="1100"/>
              <a:t>that</a:t>
            </a:r>
            <a:r>
              <a:rPr sz="1100" spc="-10"/>
              <a:t> </a:t>
            </a:r>
            <a:r>
              <a:rPr sz="1100"/>
              <a:t>can</a:t>
            </a:r>
            <a:r>
              <a:rPr sz="1100" spc="-14"/>
              <a:t> </a:t>
            </a:r>
            <a:r>
              <a:rPr sz="1100"/>
              <a:t>be</a:t>
            </a:r>
            <a:r>
              <a:rPr sz="1100" spc="-7"/>
              <a:t> </a:t>
            </a:r>
            <a:r>
              <a:rPr sz="1100"/>
              <a:t>met</a:t>
            </a:r>
            <a:r>
              <a:rPr sz="1100" spc="-10"/>
              <a:t> </a:t>
            </a:r>
            <a:r>
              <a:rPr sz="1100"/>
              <a:t>within</a:t>
            </a:r>
            <a:r>
              <a:rPr sz="1100" spc="-10"/>
              <a:t> </a:t>
            </a:r>
            <a:r>
              <a:rPr sz="1100"/>
              <a:t>a</a:t>
            </a:r>
            <a:r>
              <a:rPr sz="1100" spc="-17"/>
              <a:t> </a:t>
            </a:r>
            <a:r>
              <a:rPr sz="1100"/>
              <a:t>short</a:t>
            </a:r>
            <a:r>
              <a:rPr sz="1100" spc="-10"/>
              <a:t> </a:t>
            </a:r>
            <a:r>
              <a:rPr sz="1100" spc="-7"/>
              <a:t>period </a:t>
            </a:r>
            <a:r>
              <a:rPr sz="1100"/>
              <a:t>of</a:t>
            </a:r>
            <a:r>
              <a:rPr sz="1100" spc="-10"/>
              <a:t> </a:t>
            </a:r>
            <a:r>
              <a:rPr sz="1100"/>
              <a:t>time.</a:t>
            </a:r>
            <a:r>
              <a:rPr sz="1100" spc="-14"/>
              <a:t> </a:t>
            </a:r>
            <a:r>
              <a:rPr sz="1100"/>
              <a:t>Students</a:t>
            </a:r>
            <a:r>
              <a:rPr sz="1100" spc="-3"/>
              <a:t> </a:t>
            </a:r>
            <a:r>
              <a:rPr sz="1100"/>
              <a:t>will</a:t>
            </a:r>
            <a:r>
              <a:rPr sz="1100" spc="-14"/>
              <a:t> </a:t>
            </a:r>
            <a:r>
              <a:rPr sz="1100"/>
              <a:t>have</a:t>
            </a:r>
            <a:r>
              <a:rPr sz="1100" spc="-7"/>
              <a:t> </a:t>
            </a:r>
            <a:r>
              <a:rPr sz="1100"/>
              <a:t>an</a:t>
            </a:r>
            <a:r>
              <a:rPr sz="1100" spc="-17"/>
              <a:t> </a:t>
            </a:r>
            <a:r>
              <a:rPr sz="1100"/>
              <a:t>opportunity</a:t>
            </a:r>
            <a:r>
              <a:rPr sz="1100" spc="-17"/>
              <a:t> </a:t>
            </a:r>
            <a:r>
              <a:rPr sz="1100"/>
              <a:t>to</a:t>
            </a:r>
            <a:r>
              <a:rPr sz="1100" spc="-7"/>
              <a:t> </a:t>
            </a:r>
            <a:r>
              <a:rPr sz="1100"/>
              <a:t>work</a:t>
            </a:r>
            <a:r>
              <a:rPr sz="1100" spc="10"/>
              <a:t> </a:t>
            </a:r>
            <a:r>
              <a:rPr sz="1100"/>
              <a:t>on</a:t>
            </a:r>
            <a:r>
              <a:rPr sz="1100" spc="-17"/>
              <a:t> </a:t>
            </a:r>
            <a:r>
              <a:rPr sz="1100"/>
              <a:t>core</a:t>
            </a:r>
            <a:r>
              <a:rPr sz="1100" spc="-14"/>
              <a:t> </a:t>
            </a:r>
            <a:r>
              <a:rPr sz="1100"/>
              <a:t>content</a:t>
            </a:r>
            <a:r>
              <a:rPr sz="1100" spc="-14"/>
              <a:t> </a:t>
            </a:r>
            <a:r>
              <a:rPr sz="1100"/>
              <a:t>assignments</a:t>
            </a:r>
            <a:r>
              <a:rPr sz="1100" spc="-14"/>
              <a:t> </a:t>
            </a:r>
            <a:r>
              <a:rPr sz="1100"/>
              <a:t>from their</a:t>
            </a:r>
            <a:r>
              <a:rPr sz="1100" spc="-10"/>
              <a:t> </a:t>
            </a:r>
            <a:r>
              <a:rPr sz="1100"/>
              <a:t>district.</a:t>
            </a:r>
            <a:r>
              <a:rPr sz="1100" spc="-14"/>
              <a:t> </a:t>
            </a:r>
            <a:r>
              <a:rPr sz="1100"/>
              <a:t>There</a:t>
            </a:r>
            <a:r>
              <a:rPr sz="1100" spc="-10"/>
              <a:t> </a:t>
            </a:r>
            <a:r>
              <a:rPr sz="1100"/>
              <a:t>is</a:t>
            </a:r>
            <a:r>
              <a:rPr sz="1100" spc="-10"/>
              <a:t> </a:t>
            </a:r>
            <a:r>
              <a:rPr sz="1100" spc="-17"/>
              <a:t>an </a:t>
            </a:r>
            <a:r>
              <a:rPr sz="1100"/>
              <a:t>abbreviated</a:t>
            </a:r>
            <a:r>
              <a:rPr sz="1100" spc="-10"/>
              <a:t> </a:t>
            </a:r>
            <a:r>
              <a:rPr sz="1100"/>
              <a:t>acceptance</a:t>
            </a:r>
            <a:r>
              <a:rPr sz="1100" spc="-14"/>
              <a:t> </a:t>
            </a:r>
            <a:r>
              <a:rPr sz="1100"/>
              <a:t>process</a:t>
            </a:r>
            <a:r>
              <a:rPr sz="1100" spc="-7"/>
              <a:t> </a:t>
            </a:r>
            <a:r>
              <a:rPr sz="1100"/>
              <a:t>when</a:t>
            </a:r>
            <a:r>
              <a:rPr sz="1100" spc="-7"/>
              <a:t> </a:t>
            </a:r>
            <a:r>
              <a:rPr sz="1100"/>
              <a:t>a</a:t>
            </a:r>
            <a:r>
              <a:rPr sz="1100" spc="-10"/>
              <a:t> </a:t>
            </a:r>
            <a:r>
              <a:rPr sz="1100" spc="-7"/>
              <a:t>short-</a:t>
            </a:r>
            <a:r>
              <a:rPr sz="1100"/>
              <a:t>term</a:t>
            </a:r>
            <a:r>
              <a:rPr sz="1100" spc="7"/>
              <a:t> </a:t>
            </a:r>
            <a:r>
              <a:rPr sz="1100"/>
              <a:t>stay</a:t>
            </a:r>
            <a:r>
              <a:rPr sz="1100" spc="-14"/>
              <a:t> </a:t>
            </a:r>
            <a:r>
              <a:rPr sz="1100"/>
              <a:t>is</a:t>
            </a:r>
            <a:r>
              <a:rPr sz="1100" spc="-7"/>
              <a:t> indicated</a:t>
            </a:r>
            <a:r>
              <a:rPr sz="1100" spc="-7">
                <a:solidFill>
                  <a:srgbClr val="FF0000"/>
                </a:solidFill>
              </a:rPr>
              <a:t>.</a:t>
            </a:r>
            <a:endParaRPr sz="1100"/>
          </a:p>
          <a:p>
            <a:pPr marL="164518" marR="83990" indent="77930">
              <a:lnSpc>
                <a:spcPct val="114900"/>
              </a:lnSpc>
              <a:spcBef>
                <a:spcPts val="324"/>
              </a:spcBef>
              <a:buSzPct val="87500"/>
              <a:buFont typeface="Symbol"/>
              <a:buChar char=""/>
              <a:tabLst>
                <a:tab pos="242448" algn="l"/>
              </a:tabLst>
            </a:pPr>
            <a:r>
              <a:rPr sz="1100" b="1">
                <a:solidFill>
                  <a:srgbClr val="1F2C89"/>
                </a:solidFill>
              </a:rPr>
              <a:t>Statewide</a:t>
            </a:r>
            <a:r>
              <a:rPr sz="1100" b="1" spc="-24">
                <a:solidFill>
                  <a:srgbClr val="1F2C89"/>
                </a:solidFill>
              </a:rPr>
              <a:t> </a:t>
            </a:r>
            <a:r>
              <a:rPr sz="1100" b="1">
                <a:solidFill>
                  <a:srgbClr val="1F2C89"/>
                </a:solidFill>
              </a:rPr>
              <a:t>Outreach</a:t>
            </a:r>
            <a:r>
              <a:rPr sz="1100" b="1" spc="-34">
                <a:solidFill>
                  <a:srgbClr val="1F2C89"/>
                </a:solidFill>
              </a:rPr>
              <a:t> </a:t>
            </a:r>
            <a:r>
              <a:rPr sz="1100" b="1">
                <a:solidFill>
                  <a:srgbClr val="1F2C89"/>
                </a:solidFill>
              </a:rPr>
              <a:t>Programs:</a:t>
            </a:r>
            <a:r>
              <a:rPr sz="1100" b="1" spc="-44">
                <a:solidFill>
                  <a:srgbClr val="1F2C89"/>
                </a:solidFill>
              </a:rPr>
              <a:t> </a:t>
            </a:r>
            <a:r>
              <a:rPr sz="1100" baseline="5555"/>
              <a:t>During</a:t>
            </a:r>
            <a:r>
              <a:rPr sz="1100" spc="-30" baseline="5555"/>
              <a:t> </a:t>
            </a:r>
            <a:r>
              <a:rPr sz="1100" baseline="5555"/>
              <a:t>the</a:t>
            </a:r>
            <a:r>
              <a:rPr sz="1100" spc="-35" baseline="5555"/>
              <a:t> </a:t>
            </a:r>
            <a:r>
              <a:rPr sz="1100" baseline="5555"/>
              <a:t>school</a:t>
            </a:r>
            <a:r>
              <a:rPr sz="1100" spc="-20" baseline="5555"/>
              <a:t> </a:t>
            </a:r>
            <a:r>
              <a:rPr sz="1100" baseline="5555"/>
              <a:t>year,</a:t>
            </a:r>
            <a:r>
              <a:rPr sz="1100" spc="-20" baseline="5555"/>
              <a:t> </a:t>
            </a:r>
            <a:r>
              <a:rPr sz="1100" baseline="5555"/>
              <a:t>NMSBVI</a:t>
            </a:r>
            <a:r>
              <a:rPr sz="1100" spc="-25" baseline="5555"/>
              <a:t> </a:t>
            </a:r>
            <a:r>
              <a:rPr sz="1100" baseline="5555"/>
              <a:t>provides</a:t>
            </a:r>
            <a:r>
              <a:rPr sz="1100" spc="-25" baseline="5555"/>
              <a:t> </a:t>
            </a:r>
            <a:r>
              <a:rPr sz="1100" baseline="5555"/>
              <a:t>low</a:t>
            </a:r>
            <a:r>
              <a:rPr sz="1100" spc="-30" baseline="5555"/>
              <a:t> </a:t>
            </a:r>
            <a:r>
              <a:rPr sz="1100" baseline="5555"/>
              <a:t>vision</a:t>
            </a:r>
            <a:r>
              <a:rPr sz="1100" spc="-20" baseline="5555"/>
              <a:t> </a:t>
            </a:r>
            <a:r>
              <a:rPr sz="1100" baseline="5555"/>
              <a:t>evaluations</a:t>
            </a:r>
            <a:r>
              <a:rPr sz="1100" spc="-25" baseline="5555"/>
              <a:t> </a:t>
            </a:r>
            <a:r>
              <a:rPr sz="1100" baseline="5555"/>
              <a:t>at</a:t>
            </a:r>
            <a:r>
              <a:rPr sz="1100" spc="-20" baseline="5555"/>
              <a:t> </a:t>
            </a:r>
            <a:r>
              <a:rPr sz="1100" spc="-10" baseline="5555"/>
              <a:t>various </a:t>
            </a:r>
            <a:r>
              <a:rPr sz="1100"/>
              <a:t>locations</a:t>
            </a:r>
            <a:r>
              <a:rPr sz="1100" spc="-10"/>
              <a:t> </a:t>
            </a:r>
            <a:r>
              <a:rPr sz="1100"/>
              <a:t>throughout</a:t>
            </a:r>
            <a:r>
              <a:rPr sz="1100" spc="-17"/>
              <a:t> </a:t>
            </a:r>
            <a:r>
              <a:rPr sz="1100"/>
              <a:t>the</a:t>
            </a:r>
            <a:r>
              <a:rPr sz="1100" spc="-14"/>
              <a:t> </a:t>
            </a:r>
            <a:r>
              <a:rPr sz="1100"/>
              <a:t>state,</a:t>
            </a:r>
            <a:r>
              <a:rPr sz="1100" spc="-14"/>
              <a:t> </a:t>
            </a:r>
            <a:r>
              <a:rPr sz="1100"/>
              <a:t>consultations</a:t>
            </a:r>
            <a:r>
              <a:rPr sz="1100" spc="-14"/>
              <a:t> </a:t>
            </a:r>
            <a:r>
              <a:rPr sz="1100"/>
              <a:t>to</a:t>
            </a:r>
            <a:r>
              <a:rPr sz="1100" spc="-20"/>
              <a:t> </a:t>
            </a:r>
            <a:r>
              <a:rPr sz="1100"/>
              <a:t>school</a:t>
            </a:r>
            <a:r>
              <a:rPr sz="1100" spc="-10"/>
              <a:t> </a:t>
            </a:r>
            <a:r>
              <a:rPr sz="1100"/>
              <a:t>districts,</a:t>
            </a:r>
            <a:r>
              <a:rPr sz="1100" spc="-17"/>
              <a:t> </a:t>
            </a:r>
            <a:r>
              <a:rPr sz="1100"/>
              <a:t>professional</a:t>
            </a:r>
            <a:r>
              <a:rPr sz="1100" spc="-14"/>
              <a:t> </a:t>
            </a:r>
            <a:r>
              <a:rPr sz="1100"/>
              <a:t>development,</a:t>
            </a:r>
            <a:r>
              <a:rPr sz="1100" spc="-14"/>
              <a:t> </a:t>
            </a:r>
            <a:r>
              <a:rPr sz="1100"/>
              <a:t>and</a:t>
            </a:r>
            <a:r>
              <a:rPr sz="1100" spc="-17"/>
              <a:t> </a:t>
            </a:r>
            <a:r>
              <a:rPr sz="1100"/>
              <a:t>some</a:t>
            </a:r>
            <a:r>
              <a:rPr sz="1100" spc="-17"/>
              <a:t> </a:t>
            </a:r>
            <a:r>
              <a:rPr sz="1100"/>
              <a:t>vision</a:t>
            </a:r>
            <a:r>
              <a:rPr sz="1100" spc="-17"/>
              <a:t> </a:t>
            </a:r>
            <a:r>
              <a:rPr sz="1100" spc="-7"/>
              <a:t>related </a:t>
            </a:r>
            <a:r>
              <a:rPr sz="1100"/>
              <a:t>evaluations</a:t>
            </a:r>
            <a:r>
              <a:rPr sz="1100" spc="-10"/>
              <a:t> </a:t>
            </a:r>
            <a:r>
              <a:rPr sz="1100"/>
              <a:t>at</a:t>
            </a:r>
            <a:r>
              <a:rPr sz="1100" spc="-7"/>
              <a:t> </a:t>
            </a:r>
            <a:r>
              <a:rPr sz="1100"/>
              <a:t>no</a:t>
            </a:r>
            <a:r>
              <a:rPr sz="1100" spc="-17"/>
              <a:t> </a:t>
            </a:r>
            <a:r>
              <a:rPr sz="1100"/>
              <a:t>cost</a:t>
            </a:r>
            <a:r>
              <a:rPr sz="1100" spc="-10"/>
              <a:t> </a:t>
            </a:r>
            <a:r>
              <a:rPr sz="1100"/>
              <a:t>to</a:t>
            </a:r>
            <a:r>
              <a:rPr sz="1100" spc="-14"/>
              <a:t> </a:t>
            </a:r>
            <a:r>
              <a:rPr sz="1100"/>
              <a:t>districts.</a:t>
            </a:r>
            <a:r>
              <a:rPr sz="1100" spc="181"/>
              <a:t> </a:t>
            </a:r>
            <a:r>
              <a:rPr sz="1100"/>
              <a:t>The</a:t>
            </a:r>
            <a:r>
              <a:rPr sz="1100" spc="-17"/>
              <a:t> </a:t>
            </a:r>
            <a:r>
              <a:rPr sz="1100"/>
              <a:t>Outreach</a:t>
            </a:r>
            <a:r>
              <a:rPr sz="1100" spc="-14"/>
              <a:t> </a:t>
            </a:r>
            <a:r>
              <a:rPr sz="1100"/>
              <a:t>program</a:t>
            </a:r>
            <a:r>
              <a:rPr sz="1100" spc="3"/>
              <a:t> </a:t>
            </a:r>
            <a:r>
              <a:rPr sz="1100"/>
              <a:t>also</a:t>
            </a:r>
            <a:r>
              <a:rPr sz="1100" spc="-10"/>
              <a:t> </a:t>
            </a:r>
            <a:r>
              <a:rPr sz="1100"/>
              <a:t>provides mentor</a:t>
            </a:r>
            <a:r>
              <a:rPr sz="1100" spc="-10"/>
              <a:t> </a:t>
            </a:r>
            <a:r>
              <a:rPr sz="1100"/>
              <a:t>support</a:t>
            </a:r>
            <a:r>
              <a:rPr sz="1100" spc="-7"/>
              <a:t> </a:t>
            </a:r>
            <a:r>
              <a:rPr sz="1100"/>
              <a:t>to</a:t>
            </a:r>
            <a:r>
              <a:rPr sz="1100" spc="-14"/>
              <a:t> </a:t>
            </a:r>
            <a:r>
              <a:rPr sz="1100"/>
              <a:t>TSVIs</a:t>
            </a:r>
            <a:r>
              <a:rPr sz="1100" spc="-3"/>
              <a:t> </a:t>
            </a:r>
            <a:r>
              <a:rPr sz="1100"/>
              <a:t>and</a:t>
            </a:r>
            <a:r>
              <a:rPr sz="1100" spc="-7"/>
              <a:t> </a:t>
            </a:r>
            <a:r>
              <a:rPr sz="1100"/>
              <a:t>teachers</a:t>
            </a:r>
            <a:r>
              <a:rPr sz="1100" spc="-10"/>
              <a:t> </a:t>
            </a:r>
            <a:r>
              <a:rPr sz="1100"/>
              <a:t>in</a:t>
            </a:r>
            <a:r>
              <a:rPr sz="1100" spc="-10"/>
              <a:t> </a:t>
            </a:r>
            <a:r>
              <a:rPr sz="1100" spc="-17"/>
              <a:t>the </a:t>
            </a:r>
            <a:r>
              <a:rPr sz="1100"/>
              <a:t>NMSU</a:t>
            </a:r>
            <a:r>
              <a:rPr sz="1100" spc="-10"/>
              <a:t> </a:t>
            </a:r>
            <a:r>
              <a:rPr sz="1100"/>
              <a:t>Personnel</a:t>
            </a:r>
            <a:r>
              <a:rPr sz="1100" spc="-10"/>
              <a:t> </a:t>
            </a:r>
            <a:r>
              <a:rPr sz="1100"/>
              <a:t>Preparation</a:t>
            </a:r>
            <a:r>
              <a:rPr sz="1100" spc="-20"/>
              <a:t> </a:t>
            </a:r>
            <a:r>
              <a:rPr sz="1100"/>
              <a:t>Program</a:t>
            </a:r>
            <a:r>
              <a:rPr sz="1100" spc="-3"/>
              <a:t> </a:t>
            </a:r>
            <a:r>
              <a:rPr sz="1100"/>
              <a:t>to</a:t>
            </a:r>
            <a:r>
              <a:rPr sz="1100" spc="-20"/>
              <a:t> </a:t>
            </a:r>
            <a:r>
              <a:rPr sz="1100"/>
              <a:t>become</a:t>
            </a:r>
            <a:r>
              <a:rPr sz="1100" spc="-17"/>
              <a:t> </a:t>
            </a:r>
            <a:r>
              <a:rPr sz="1100"/>
              <a:t>Teachers</a:t>
            </a:r>
            <a:r>
              <a:rPr sz="1100" spc="-14"/>
              <a:t> </a:t>
            </a:r>
            <a:r>
              <a:rPr sz="1100"/>
              <a:t>of</a:t>
            </a:r>
            <a:r>
              <a:rPr sz="1100" spc="-10"/>
              <a:t> </a:t>
            </a:r>
            <a:r>
              <a:rPr sz="1100"/>
              <a:t>the</a:t>
            </a:r>
            <a:r>
              <a:rPr sz="1100" spc="-14"/>
              <a:t> </a:t>
            </a:r>
            <a:r>
              <a:rPr sz="1100"/>
              <a:t>Visually</a:t>
            </a:r>
            <a:r>
              <a:rPr sz="1100" spc="-27"/>
              <a:t> </a:t>
            </a:r>
            <a:r>
              <a:rPr sz="1100"/>
              <a:t>Impaired</a:t>
            </a:r>
            <a:r>
              <a:rPr sz="1100" spc="-20"/>
              <a:t> </a:t>
            </a:r>
            <a:r>
              <a:rPr sz="1100"/>
              <a:t>and</a:t>
            </a:r>
            <a:r>
              <a:rPr sz="1100" spc="-20"/>
              <a:t> </a:t>
            </a:r>
            <a:r>
              <a:rPr sz="1100"/>
              <a:t>Orientation</a:t>
            </a:r>
            <a:r>
              <a:rPr sz="1100" spc="-14"/>
              <a:t> </a:t>
            </a:r>
            <a:r>
              <a:rPr sz="1100"/>
              <a:t>and</a:t>
            </a:r>
            <a:r>
              <a:rPr sz="1100" spc="-14"/>
              <a:t> </a:t>
            </a:r>
            <a:r>
              <a:rPr sz="1100" spc="-7"/>
              <a:t>Mobility </a:t>
            </a:r>
            <a:r>
              <a:rPr sz="1100"/>
              <a:t>Instructors</a:t>
            </a:r>
            <a:r>
              <a:rPr sz="1100" spc="-10"/>
              <a:t> </a:t>
            </a:r>
            <a:r>
              <a:rPr sz="1100"/>
              <a:t>throughout</a:t>
            </a:r>
            <a:r>
              <a:rPr sz="1100" spc="-14"/>
              <a:t> </a:t>
            </a:r>
            <a:r>
              <a:rPr sz="1100"/>
              <a:t>the</a:t>
            </a:r>
            <a:r>
              <a:rPr sz="1100" spc="-14"/>
              <a:t> </a:t>
            </a:r>
            <a:r>
              <a:rPr sz="1100"/>
              <a:t>state.</a:t>
            </a:r>
            <a:r>
              <a:rPr sz="1100" spc="181"/>
              <a:t> </a:t>
            </a:r>
            <a:r>
              <a:rPr sz="1100"/>
              <a:t>NMSBVI</a:t>
            </a:r>
            <a:r>
              <a:rPr sz="1100" spc="-14"/>
              <a:t> </a:t>
            </a:r>
            <a:r>
              <a:rPr sz="1100"/>
              <a:t>supports</a:t>
            </a:r>
            <a:r>
              <a:rPr sz="1100" spc="-10"/>
              <a:t> </a:t>
            </a:r>
            <a:r>
              <a:rPr sz="1100"/>
              <a:t>districts</a:t>
            </a:r>
            <a:r>
              <a:rPr sz="1100" spc="-10"/>
              <a:t> </a:t>
            </a:r>
            <a:r>
              <a:rPr sz="1100"/>
              <a:t>in</a:t>
            </a:r>
            <a:r>
              <a:rPr sz="1100" spc="-14"/>
              <a:t> </a:t>
            </a:r>
            <a:r>
              <a:rPr sz="1100"/>
              <a:t>a</a:t>
            </a:r>
            <a:r>
              <a:rPr sz="1100" spc="-7"/>
              <a:t> </a:t>
            </a:r>
            <a:r>
              <a:rPr sz="1100"/>
              <a:t>variety</a:t>
            </a:r>
            <a:r>
              <a:rPr sz="1100" spc="-17"/>
              <a:t> </a:t>
            </a:r>
            <a:r>
              <a:rPr sz="1100"/>
              <a:t>of</a:t>
            </a:r>
            <a:r>
              <a:rPr sz="1100" spc="-7"/>
              <a:t> </a:t>
            </a:r>
            <a:r>
              <a:rPr sz="1100"/>
              <a:t>ways.</a:t>
            </a:r>
            <a:r>
              <a:rPr sz="1100" spc="-14"/>
              <a:t> </a:t>
            </a:r>
            <a:r>
              <a:rPr sz="1100"/>
              <a:t>The</a:t>
            </a:r>
            <a:r>
              <a:rPr sz="1100" spc="-17"/>
              <a:t> </a:t>
            </a:r>
            <a:r>
              <a:rPr sz="1100"/>
              <a:t>Instructional</a:t>
            </a:r>
            <a:r>
              <a:rPr sz="1100" spc="-10"/>
              <a:t> </a:t>
            </a:r>
            <a:r>
              <a:rPr sz="1100"/>
              <a:t>Resource</a:t>
            </a:r>
            <a:r>
              <a:rPr sz="1100" spc="-7"/>
              <a:t> Center </a:t>
            </a:r>
            <a:r>
              <a:rPr sz="1100"/>
              <a:t>maintains</a:t>
            </a:r>
            <a:r>
              <a:rPr sz="1100" spc="-17"/>
              <a:t> </a:t>
            </a:r>
            <a:r>
              <a:rPr sz="1100"/>
              <a:t>the</a:t>
            </a:r>
            <a:r>
              <a:rPr sz="1100" spc="-17"/>
              <a:t> </a:t>
            </a:r>
            <a:r>
              <a:rPr sz="1100"/>
              <a:t>statewide</a:t>
            </a:r>
            <a:r>
              <a:rPr sz="1100" spc="-14"/>
              <a:t> </a:t>
            </a:r>
            <a:r>
              <a:rPr sz="1100"/>
              <a:t>American</a:t>
            </a:r>
            <a:r>
              <a:rPr sz="1100" spc="-17"/>
              <a:t> </a:t>
            </a:r>
            <a:r>
              <a:rPr sz="1100"/>
              <a:t>Printing</a:t>
            </a:r>
            <a:r>
              <a:rPr sz="1100" spc="-17"/>
              <a:t> </a:t>
            </a:r>
            <a:r>
              <a:rPr sz="1100"/>
              <a:t>House</a:t>
            </a:r>
            <a:r>
              <a:rPr sz="1100" spc="-17"/>
              <a:t> </a:t>
            </a:r>
            <a:r>
              <a:rPr sz="1100"/>
              <a:t>for</a:t>
            </a:r>
            <a:r>
              <a:rPr sz="1100" spc="-17"/>
              <a:t> </a:t>
            </a:r>
            <a:r>
              <a:rPr sz="1100"/>
              <a:t>the</a:t>
            </a:r>
            <a:r>
              <a:rPr sz="1100" spc="-20"/>
              <a:t> </a:t>
            </a:r>
            <a:r>
              <a:rPr sz="1100"/>
              <a:t>Blind</a:t>
            </a:r>
            <a:r>
              <a:rPr sz="1100" spc="-17"/>
              <a:t> </a:t>
            </a:r>
            <a:r>
              <a:rPr sz="1100"/>
              <a:t>(APH)</a:t>
            </a:r>
            <a:r>
              <a:rPr sz="1100" spc="7"/>
              <a:t> </a:t>
            </a:r>
            <a:r>
              <a:rPr sz="1100"/>
              <a:t>Federal</a:t>
            </a:r>
            <a:r>
              <a:rPr sz="1100" spc="-20"/>
              <a:t> </a:t>
            </a:r>
            <a:r>
              <a:rPr sz="1100"/>
              <a:t>Quota</a:t>
            </a:r>
            <a:r>
              <a:rPr sz="1100" spc="-17"/>
              <a:t> </a:t>
            </a:r>
            <a:r>
              <a:rPr sz="1100"/>
              <a:t>registration</a:t>
            </a:r>
            <a:r>
              <a:rPr sz="1100" spc="-7"/>
              <a:t> </a:t>
            </a:r>
            <a:r>
              <a:rPr sz="1100"/>
              <a:t>while</a:t>
            </a:r>
            <a:r>
              <a:rPr sz="1100" spc="-17"/>
              <a:t> </a:t>
            </a:r>
            <a:r>
              <a:rPr sz="1100" spc="-7"/>
              <a:t>providing </a:t>
            </a:r>
            <a:r>
              <a:rPr sz="1100"/>
              <a:t>adapted</a:t>
            </a:r>
            <a:r>
              <a:rPr sz="1100" spc="-17"/>
              <a:t> </a:t>
            </a:r>
            <a:r>
              <a:rPr sz="1100"/>
              <a:t>materials</a:t>
            </a:r>
            <a:r>
              <a:rPr sz="1100" spc="-10"/>
              <a:t> </a:t>
            </a:r>
            <a:r>
              <a:rPr sz="1100"/>
              <a:t>and</a:t>
            </a:r>
            <a:r>
              <a:rPr sz="1100" spc="-14"/>
              <a:t> </a:t>
            </a:r>
            <a:r>
              <a:rPr sz="1100"/>
              <a:t>a</a:t>
            </a:r>
            <a:r>
              <a:rPr sz="1100" spc="-10"/>
              <a:t> </a:t>
            </a:r>
            <a:r>
              <a:rPr sz="1100"/>
              <a:t>variety</a:t>
            </a:r>
            <a:r>
              <a:rPr sz="1100" spc="-17"/>
              <a:t> </a:t>
            </a:r>
            <a:r>
              <a:rPr sz="1100"/>
              <a:t>of</a:t>
            </a:r>
            <a:r>
              <a:rPr sz="1100" spc="-7"/>
              <a:t> </a:t>
            </a:r>
            <a:r>
              <a:rPr sz="1100"/>
              <a:t>resources</a:t>
            </a:r>
            <a:r>
              <a:rPr sz="1100" spc="-7"/>
              <a:t> </a:t>
            </a:r>
            <a:r>
              <a:rPr sz="1100"/>
              <a:t>to</a:t>
            </a:r>
            <a:r>
              <a:rPr sz="1100" spc="-17"/>
              <a:t> </a:t>
            </a:r>
            <a:r>
              <a:rPr sz="1100"/>
              <a:t>districts,</a:t>
            </a:r>
            <a:r>
              <a:rPr sz="1100" spc="-14"/>
              <a:t> </a:t>
            </a:r>
            <a:r>
              <a:rPr sz="1100"/>
              <a:t>educators,</a:t>
            </a:r>
            <a:r>
              <a:rPr sz="1100" spc="-14"/>
              <a:t> </a:t>
            </a:r>
            <a:r>
              <a:rPr sz="1100"/>
              <a:t>and</a:t>
            </a:r>
            <a:r>
              <a:rPr sz="1100" spc="-17"/>
              <a:t> </a:t>
            </a:r>
            <a:r>
              <a:rPr sz="1100"/>
              <a:t>students</a:t>
            </a:r>
            <a:r>
              <a:rPr sz="1100" spc="27"/>
              <a:t> </a:t>
            </a:r>
            <a:r>
              <a:rPr sz="1100"/>
              <a:t>through</a:t>
            </a:r>
            <a:r>
              <a:rPr sz="1100" spc="-14"/>
              <a:t> </a:t>
            </a:r>
            <a:r>
              <a:rPr sz="1100"/>
              <a:t>a</a:t>
            </a:r>
            <a:r>
              <a:rPr sz="1100" spc="-10"/>
              <a:t> </a:t>
            </a:r>
            <a:r>
              <a:rPr sz="1100"/>
              <a:t>lending</a:t>
            </a:r>
            <a:r>
              <a:rPr sz="1100" spc="-10"/>
              <a:t> </a:t>
            </a:r>
            <a:r>
              <a:rPr sz="1100"/>
              <a:t>library</a:t>
            </a:r>
            <a:r>
              <a:rPr sz="1100" spc="-14"/>
              <a:t> </a:t>
            </a:r>
            <a:r>
              <a:rPr sz="1100"/>
              <a:t>system </a:t>
            </a:r>
            <a:r>
              <a:rPr sz="1100" spc="-17"/>
              <a:t>at </a:t>
            </a:r>
            <a:r>
              <a:rPr sz="1100"/>
              <a:t>no</a:t>
            </a:r>
            <a:r>
              <a:rPr sz="1100" spc="-17"/>
              <a:t> </a:t>
            </a:r>
            <a:r>
              <a:rPr sz="1100"/>
              <a:t>cost</a:t>
            </a:r>
            <a:r>
              <a:rPr sz="1100" spc="-14"/>
              <a:t> </a:t>
            </a:r>
            <a:r>
              <a:rPr sz="1100"/>
              <a:t>to</a:t>
            </a:r>
            <a:r>
              <a:rPr sz="1100" spc="-7"/>
              <a:t> </a:t>
            </a:r>
            <a:r>
              <a:rPr sz="1100"/>
              <a:t>districts.</a:t>
            </a:r>
            <a:r>
              <a:rPr sz="1100" spc="-3"/>
              <a:t> </a:t>
            </a:r>
            <a:r>
              <a:rPr sz="1100"/>
              <a:t>The</a:t>
            </a:r>
            <a:r>
              <a:rPr sz="1100" spc="-10"/>
              <a:t> </a:t>
            </a:r>
            <a:r>
              <a:rPr sz="1100"/>
              <a:t>Accessible Technology</a:t>
            </a:r>
            <a:r>
              <a:rPr sz="1100" spc="-17"/>
              <a:t> </a:t>
            </a:r>
            <a:r>
              <a:rPr sz="1100"/>
              <a:t>Lending</a:t>
            </a:r>
            <a:r>
              <a:rPr sz="1100" spc="-10"/>
              <a:t> </a:t>
            </a:r>
            <a:r>
              <a:rPr sz="1100"/>
              <a:t>Library</a:t>
            </a:r>
            <a:r>
              <a:rPr sz="1100" spc="-17"/>
              <a:t> </a:t>
            </a:r>
            <a:r>
              <a:rPr sz="1100"/>
              <a:t>also</a:t>
            </a:r>
            <a:r>
              <a:rPr sz="1100" spc="-7"/>
              <a:t> </a:t>
            </a:r>
            <a:r>
              <a:rPr sz="1100"/>
              <a:t>provides</a:t>
            </a:r>
            <a:r>
              <a:rPr sz="1100" spc="-7"/>
              <a:t> </a:t>
            </a:r>
            <a:r>
              <a:rPr sz="1100"/>
              <a:t>resources</a:t>
            </a:r>
            <a:r>
              <a:rPr sz="1100" spc="-10"/>
              <a:t> </a:t>
            </a:r>
            <a:r>
              <a:rPr sz="1100"/>
              <a:t>throughout</a:t>
            </a:r>
            <a:r>
              <a:rPr sz="1100" spc="-14"/>
              <a:t> </a:t>
            </a:r>
            <a:r>
              <a:rPr sz="1100"/>
              <a:t>the</a:t>
            </a:r>
            <a:r>
              <a:rPr sz="1100" spc="-10"/>
              <a:t> </a:t>
            </a:r>
            <a:r>
              <a:rPr sz="1100"/>
              <a:t>state</a:t>
            </a:r>
            <a:r>
              <a:rPr sz="1100" spc="17"/>
              <a:t> </a:t>
            </a:r>
            <a:r>
              <a:rPr sz="1100"/>
              <a:t>free</a:t>
            </a:r>
            <a:r>
              <a:rPr sz="1100" spc="-14"/>
              <a:t> </a:t>
            </a:r>
            <a:r>
              <a:rPr sz="1100" spc="-17"/>
              <a:t>of </a:t>
            </a:r>
            <a:r>
              <a:rPr sz="1100" spc="-7"/>
              <a:t>charge.</a:t>
            </a:r>
            <a:endParaRPr sz="1100"/>
          </a:p>
          <a:p>
            <a:pPr marL="1029971" marR="1100541" algn="ctr">
              <a:lnSpc>
                <a:spcPct val="142100"/>
              </a:lnSpc>
              <a:spcBef>
                <a:spcPts val="655"/>
              </a:spcBef>
            </a:pPr>
            <a:r>
              <a:rPr sz="1100">
                <a:solidFill>
                  <a:srgbClr val="1F2C89"/>
                </a:solidFill>
                <a:latin typeface="Copperplate Gothic Light"/>
                <a:cs typeface="Copperplate Gothic Light"/>
              </a:rPr>
              <a:t>Alamogordo</a:t>
            </a:r>
            <a:r>
              <a:rPr sz="1100" spc="-7">
                <a:solidFill>
                  <a:srgbClr val="1F2C89"/>
                </a:solidFill>
                <a:latin typeface="Copperplate Gothic Light"/>
                <a:cs typeface="Copperplate Gothic Light"/>
              </a:rPr>
              <a:t> Residential</a:t>
            </a:r>
            <a:r>
              <a:rPr sz="1100" spc="3">
                <a:solidFill>
                  <a:srgbClr val="1F2C89"/>
                </a:solidFill>
                <a:latin typeface="Copperplate Gothic Light"/>
                <a:cs typeface="Copperplate Gothic Light"/>
              </a:rPr>
              <a:t> </a:t>
            </a:r>
            <a:r>
              <a:rPr sz="1100">
                <a:solidFill>
                  <a:srgbClr val="1F2C89"/>
                </a:solidFill>
                <a:latin typeface="Copperplate Gothic Light"/>
                <a:cs typeface="Copperplate Gothic Light"/>
              </a:rPr>
              <a:t>Campus:</a:t>
            </a:r>
            <a:r>
              <a:rPr sz="1100" spc="-3">
                <a:solidFill>
                  <a:srgbClr val="1F2C89"/>
                </a:solidFill>
                <a:latin typeface="Copperplate Gothic Light"/>
                <a:cs typeface="Copperplate Gothic Light"/>
              </a:rPr>
              <a:t> </a:t>
            </a:r>
            <a:r>
              <a:rPr sz="1100" spc="-7">
                <a:solidFill>
                  <a:srgbClr val="1F2C89"/>
                </a:solidFill>
                <a:latin typeface="Copperplate Gothic Light"/>
                <a:cs typeface="Copperplate Gothic Light"/>
              </a:rPr>
              <a:t>575/800-</a:t>
            </a:r>
            <a:r>
              <a:rPr sz="1100" spc="-14">
                <a:solidFill>
                  <a:srgbClr val="1F2C89"/>
                </a:solidFill>
                <a:latin typeface="Copperplate Gothic Light"/>
                <a:cs typeface="Copperplate Gothic Light"/>
              </a:rPr>
              <a:t>437-3505 </a:t>
            </a:r>
            <a:r>
              <a:rPr sz="1100">
                <a:solidFill>
                  <a:srgbClr val="1F2C89"/>
                </a:solidFill>
                <a:latin typeface="Copperplate Gothic Light"/>
                <a:cs typeface="Copperplate Gothic Light"/>
              </a:rPr>
              <a:t>Albuquerque</a:t>
            </a:r>
            <a:r>
              <a:rPr sz="1100" spc="-27">
                <a:solidFill>
                  <a:srgbClr val="1F2C89"/>
                </a:solidFill>
                <a:latin typeface="Copperplate Gothic Light"/>
                <a:cs typeface="Copperplate Gothic Light"/>
              </a:rPr>
              <a:t> </a:t>
            </a:r>
            <a:r>
              <a:rPr sz="1100">
                <a:solidFill>
                  <a:srgbClr val="1F2C89"/>
                </a:solidFill>
                <a:latin typeface="Copperplate Gothic Light"/>
                <a:cs typeface="Copperplate Gothic Light"/>
              </a:rPr>
              <a:t>Early</a:t>
            </a:r>
            <a:r>
              <a:rPr sz="1100" spc="-24">
                <a:solidFill>
                  <a:srgbClr val="1F2C89"/>
                </a:solidFill>
                <a:latin typeface="Copperplate Gothic Light"/>
                <a:cs typeface="Copperplate Gothic Light"/>
              </a:rPr>
              <a:t> </a:t>
            </a:r>
            <a:r>
              <a:rPr sz="1100">
                <a:solidFill>
                  <a:srgbClr val="1F2C89"/>
                </a:solidFill>
                <a:latin typeface="Copperplate Gothic Light"/>
                <a:cs typeface="Copperplate Gothic Light"/>
              </a:rPr>
              <a:t>Childhood</a:t>
            </a:r>
            <a:r>
              <a:rPr sz="1100" spc="-20">
                <a:solidFill>
                  <a:srgbClr val="1F2C89"/>
                </a:solidFill>
                <a:latin typeface="Copperplate Gothic Light"/>
                <a:cs typeface="Copperplate Gothic Light"/>
              </a:rPr>
              <a:t> </a:t>
            </a:r>
            <a:r>
              <a:rPr sz="1100">
                <a:solidFill>
                  <a:srgbClr val="1F2C89"/>
                </a:solidFill>
                <a:latin typeface="Copperplate Gothic Light"/>
                <a:cs typeface="Copperplate Gothic Light"/>
              </a:rPr>
              <a:t>Program:</a:t>
            </a:r>
            <a:r>
              <a:rPr sz="1100" spc="-24">
                <a:solidFill>
                  <a:srgbClr val="1F2C89"/>
                </a:solidFill>
                <a:latin typeface="Copperplate Gothic Light"/>
                <a:cs typeface="Copperplate Gothic Light"/>
              </a:rPr>
              <a:t> </a:t>
            </a:r>
            <a:r>
              <a:rPr sz="1100" spc="-7">
                <a:solidFill>
                  <a:srgbClr val="1F2C89"/>
                </a:solidFill>
                <a:latin typeface="Copperplate Gothic Light"/>
                <a:cs typeface="Copperplate Gothic Light"/>
              </a:rPr>
              <a:t>505-</a:t>
            </a:r>
            <a:r>
              <a:rPr sz="1100" spc="-14">
                <a:solidFill>
                  <a:srgbClr val="1F2C89"/>
                </a:solidFill>
                <a:latin typeface="Copperplate Gothic Light"/>
                <a:cs typeface="Copperplate Gothic Light"/>
              </a:rPr>
              <a:t>271-3060 </a:t>
            </a:r>
            <a:r>
              <a:rPr sz="1100" spc="-7">
                <a:solidFill>
                  <a:srgbClr val="1F2C89"/>
                </a:solidFill>
                <a:latin typeface="Copperplate Gothic Light"/>
                <a:cs typeface="Copperplate Gothic Light"/>
                <a:hlinkClick r:id="rId3"/>
              </a:rPr>
              <a:t>WWW.NMSBVI.K12.NM.US</a:t>
            </a:r>
            <a:endParaRPr sz="1100">
              <a:latin typeface="Copperplate Gothic Light"/>
              <a:cs typeface="Copperplate Gothic Light"/>
            </a:endParaRPr>
          </a:p>
        </p:txBody>
      </p:sp>
      <p:pic>
        <p:nvPicPr>
          <p:cNvPr id="13" name="Picture 12">
            <a:extLst>
              <a:ext uri="{FF2B5EF4-FFF2-40B4-BE49-F238E27FC236}">
                <a16:creationId xmlns:a16="http://schemas.microsoft.com/office/drawing/2014/main" id="{696A50B1-AFA1-50F0-59DC-61E645560010}"/>
              </a:ext>
            </a:extLst>
          </p:cNvPr>
          <p:cNvPicPr>
            <a:picLocks noChangeAspect="1"/>
          </p:cNvPicPr>
          <p:nvPr/>
        </p:nvPicPr>
        <p:blipFill>
          <a:blip r:embed="rId4"/>
          <a:stretch>
            <a:fillRect/>
          </a:stretch>
        </p:blipFill>
        <p:spPr>
          <a:xfrm>
            <a:off x="2417197" y="-2"/>
            <a:ext cx="7107803" cy="1542553"/>
          </a:xfrm>
          <a:prstGeom prst="rect">
            <a:avLst/>
          </a:prstGeom>
        </p:spPr>
      </p:pic>
      <p:sp>
        <p:nvSpPr>
          <p:cNvPr id="14" name="TextBox 13">
            <a:extLst>
              <a:ext uri="{FF2B5EF4-FFF2-40B4-BE49-F238E27FC236}">
                <a16:creationId xmlns:a16="http://schemas.microsoft.com/office/drawing/2014/main" id="{6578147D-856A-06C9-7431-9AD1AE1F1FDA}"/>
              </a:ext>
            </a:extLst>
          </p:cNvPr>
          <p:cNvSpPr txBox="1"/>
          <p:nvPr/>
        </p:nvSpPr>
        <p:spPr>
          <a:xfrm>
            <a:off x="0" y="0"/>
            <a:ext cx="2542097" cy="1542553"/>
          </a:xfrm>
          <a:prstGeom prst="rect">
            <a:avLst/>
          </a:prstGeom>
          <a:solidFill>
            <a:schemeClr val="bg1"/>
          </a:solidFill>
        </p:spPr>
        <p:txBody>
          <a:bodyPr wrap="square" rtlCol="0">
            <a:spAutoFit/>
          </a:bodyPr>
          <a:lstStyle/>
          <a:p>
            <a:endParaRPr lang="en-US"/>
          </a:p>
        </p:txBody>
      </p:sp>
      <p:sp>
        <p:nvSpPr>
          <p:cNvPr id="15" name="TextBox 14">
            <a:extLst>
              <a:ext uri="{FF2B5EF4-FFF2-40B4-BE49-F238E27FC236}">
                <a16:creationId xmlns:a16="http://schemas.microsoft.com/office/drawing/2014/main" id="{8F2E9652-75AD-C985-B426-20D48FC5BB17}"/>
              </a:ext>
            </a:extLst>
          </p:cNvPr>
          <p:cNvSpPr txBox="1"/>
          <p:nvPr/>
        </p:nvSpPr>
        <p:spPr>
          <a:xfrm>
            <a:off x="9525000" y="0"/>
            <a:ext cx="2667000" cy="1542553"/>
          </a:xfrm>
          <a:prstGeom prst="rect">
            <a:avLst/>
          </a:prstGeom>
          <a:solidFill>
            <a:schemeClr val="bg1"/>
          </a:solidFill>
        </p:spPr>
        <p:txBody>
          <a:bodyPr wrap="square" rtlCol="0">
            <a:spAutoFit/>
          </a:bodyPr>
          <a:lstStyle/>
          <a:p>
            <a:endParaRPr lang="en-US"/>
          </a:p>
        </p:txBody>
      </p:sp>
      <p:pic>
        <p:nvPicPr>
          <p:cNvPr id="17" name="Picture 16">
            <a:extLst>
              <a:ext uri="{FF2B5EF4-FFF2-40B4-BE49-F238E27FC236}">
                <a16:creationId xmlns:a16="http://schemas.microsoft.com/office/drawing/2014/main" id="{942B1E70-17FD-852A-8FB3-0CE5A79EE384}"/>
              </a:ext>
            </a:extLst>
          </p:cNvPr>
          <p:cNvPicPr>
            <a:picLocks noChangeAspect="1"/>
          </p:cNvPicPr>
          <p:nvPr/>
        </p:nvPicPr>
        <p:blipFill>
          <a:blip r:embed="rId5"/>
          <a:stretch>
            <a:fillRect/>
          </a:stretch>
        </p:blipFill>
        <p:spPr>
          <a:xfrm>
            <a:off x="163003" y="402687"/>
            <a:ext cx="1872532" cy="737177"/>
          </a:xfrm>
          <a:prstGeom prst="rect">
            <a:avLst/>
          </a:prstGeom>
          <a:effectLst>
            <a:softEdge rad="0"/>
          </a:effectLst>
        </p:spPr>
      </p:pic>
    </p:spTree>
    <p:extLst>
      <p:ext uri="{BB962C8B-B14F-4D97-AF65-F5344CB8AC3E}">
        <p14:creationId xmlns:p14="http://schemas.microsoft.com/office/powerpoint/2010/main" val="47690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51483-90C8-AB2B-D21F-C4F5476EF445}"/>
              </a:ext>
            </a:extLst>
          </p:cNvPr>
          <p:cNvSpPr>
            <a:spLocks noGrp="1"/>
          </p:cNvSpPr>
          <p:nvPr>
            <p:ph type="title"/>
          </p:nvPr>
        </p:nvSpPr>
        <p:spPr/>
        <p:txBody>
          <a:bodyPr>
            <a:noAutofit/>
          </a:bodyPr>
          <a:lstStyle/>
          <a:p>
            <a:pPr algn="ctr"/>
            <a:r>
              <a:rPr lang="en-US" dirty="0">
                <a:latin typeface="Georgia" panose="02040502050405020303" pitchFamily="18" charset="0"/>
              </a:rPr>
              <a:t>New Mexico School for the Blind &amp; Visually Impaired</a:t>
            </a:r>
          </a:p>
        </p:txBody>
      </p:sp>
      <p:sp>
        <p:nvSpPr>
          <p:cNvPr id="4" name="Slide Number Placeholder 3">
            <a:extLst>
              <a:ext uri="{FF2B5EF4-FFF2-40B4-BE49-F238E27FC236}">
                <a16:creationId xmlns:a16="http://schemas.microsoft.com/office/drawing/2014/main" id="{7AC9181B-CAA0-0C41-2340-0B1230B388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8" name="Picture 7">
            <a:extLst>
              <a:ext uri="{FF2B5EF4-FFF2-40B4-BE49-F238E27FC236}">
                <a16:creationId xmlns:a16="http://schemas.microsoft.com/office/drawing/2014/main" id="{017B2EC8-4D72-A62F-CA0A-7F9FFCF936E8}"/>
              </a:ext>
            </a:extLst>
          </p:cNvPr>
          <p:cNvPicPr>
            <a:picLocks noChangeAspect="1"/>
          </p:cNvPicPr>
          <p:nvPr/>
        </p:nvPicPr>
        <p:blipFill>
          <a:blip r:embed="rId3"/>
          <a:stretch>
            <a:fillRect/>
          </a:stretch>
        </p:blipFill>
        <p:spPr>
          <a:xfrm>
            <a:off x="1180769" y="1534602"/>
            <a:ext cx="9830462" cy="5267739"/>
          </a:xfrm>
          <a:prstGeom prst="rect">
            <a:avLst/>
          </a:prstGeom>
        </p:spPr>
      </p:pic>
      <p:sp>
        <p:nvSpPr>
          <p:cNvPr id="6" name="object 2">
            <a:extLst>
              <a:ext uri="{FF2B5EF4-FFF2-40B4-BE49-F238E27FC236}">
                <a16:creationId xmlns:a16="http://schemas.microsoft.com/office/drawing/2014/main" id="{33E0E9B5-B5D0-D6C4-C7CB-8FA994014457}"/>
              </a:ext>
            </a:extLst>
          </p:cNvPr>
          <p:cNvSpPr txBox="1"/>
          <p:nvPr/>
        </p:nvSpPr>
        <p:spPr>
          <a:xfrm>
            <a:off x="1460389" y="2832720"/>
            <a:ext cx="9242067" cy="3524426"/>
          </a:xfrm>
          <a:prstGeom prst="rect">
            <a:avLst/>
          </a:prstGeom>
        </p:spPr>
        <p:txBody>
          <a:bodyPr vert="horz" wrap="square" lIns="0" tIns="153035" rIns="0" bIns="0" rtlCol="0" anchor="t">
            <a:spAutoFit/>
          </a:bodyPr>
          <a:lstStyle/>
          <a:p>
            <a:pPr marL="12700">
              <a:lnSpc>
                <a:spcPct val="100000"/>
              </a:lnSpc>
              <a:spcBef>
                <a:spcPts val="1205"/>
              </a:spcBef>
            </a:pPr>
            <a:r>
              <a:rPr lang="en-US" sz="1600" b="1" i="1">
                <a:solidFill>
                  <a:srgbClr val="231F20"/>
                </a:solidFill>
                <a:latin typeface="Century Gothic"/>
                <a:cs typeface="Century Gothic"/>
              </a:rPr>
              <a:t>                            </a:t>
            </a:r>
            <a:r>
              <a:rPr sz="1800" b="1" i="1">
                <a:solidFill>
                  <a:srgbClr val="231F20"/>
                </a:solidFill>
                <a:latin typeface="Century Gothic"/>
                <a:cs typeface="Century Gothic"/>
              </a:rPr>
              <a:t>Offering</a:t>
            </a:r>
            <a:r>
              <a:rPr sz="1800" b="1" i="1" spc="80">
                <a:solidFill>
                  <a:srgbClr val="231F20"/>
                </a:solidFill>
                <a:latin typeface="Century Gothic"/>
                <a:cs typeface="Century Gothic"/>
              </a:rPr>
              <a:t> </a:t>
            </a:r>
            <a:r>
              <a:rPr sz="1800" b="1" i="1">
                <a:solidFill>
                  <a:srgbClr val="231F20"/>
                </a:solidFill>
                <a:latin typeface="Century Gothic"/>
                <a:cs typeface="Century Gothic"/>
              </a:rPr>
              <a:t>a</a:t>
            </a:r>
            <a:r>
              <a:rPr sz="1800" b="1" i="1" spc="85">
                <a:solidFill>
                  <a:srgbClr val="231F20"/>
                </a:solidFill>
                <a:latin typeface="Century Gothic"/>
                <a:cs typeface="Century Gothic"/>
              </a:rPr>
              <a:t> </a:t>
            </a:r>
            <a:r>
              <a:rPr sz="1800" b="1" i="1">
                <a:solidFill>
                  <a:srgbClr val="231F20"/>
                </a:solidFill>
                <a:latin typeface="Century Gothic"/>
                <a:cs typeface="Century Gothic"/>
              </a:rPr>
              <a:t>Continuum</a:t>
            </a:r>
            <a:r>
              <a:rPr sz="1800" b="1" i="1" spc="75">
                <a:solidFill>
                  <a:srgbClr val="231F20"/>
                </a:solidFill>
                <a:latin typeface="Century Gothic"/>
                <a:cs typeface="Century Gothic"/>
              </a:rPr>
              <a:t> </a:t>
            </a:r>
            <a:r>
              <a:rPr sz="1800" b="1" i="1">
                <a:solidFill>
                  <a:srgbClr val="231F20"/>
                </a:solidFill>
                <a:latin typeface="Century Gothic"/>
                <a:cs typeface="Century Gothic"/>
              </a:rPr>
              <a:t>of</a:t>
            </a:r>
            <a:r>
              <a:rPr sz="1800" b="1" i="1" spc="-15">
                <a:solidFill>
                  <a:srgbClr val="231F20"/>
                </a:solidFill>
                <a:latin typeface="Century Gothic"/>
                <a:cs typeface="Century Gothic"/>
              </a:rPr>
              <a:t> </a:t>
            </a:r>
            <a:r>
              <a:rPr sz="1800" b="1" i="1">
                <a:solidFill>
                  <a:srgbClr val="231F20"/>
                </a:solidFill>
                <a:latin typeface="Century Gothic"/>
                <a:cs typeface="Century Gothic"/>
              </a:rPr>
              <a:t>Services</a:t>
            </a:r>
            <a:r>
              <a:rPr sz="1800" b="1" i="1" spc="80">
                <a:solidFill>
                  <a:srgbClr val="231F20"/>
                </a:solidFill>
                <a:latin typeface="Century Gothic"/>
                <a:cs typeface="Century Gothic"/>
              </a:rPr>
              <a:t> </a:t>
            </a:r>
            <a:r>
              <a:rPr sz="1800" b="1" i="1">
                <a:solidFill>
                  <a:srgbClr val="231F20"/>
                </a:solidFill>
                <a:latin typeface="Century Gothic"/>
                <a:cs typeface="Century Gothic"/>
              </a:rPr>
              <a:t>all</a:t>
            </a:r>
            <a:r>
              <a:rPr sz="1800" b="1" i="1" spc="80">
                <a:solidFill>
                  <a:srgbClr val="231F20"/>
                </a:solidFill>
                <a:latin typeface="Century Gothic"/>
                <a:cs typeface="Century Gothic"/>
              </a:rPr>
              <a:t> </a:t>
            </a:r>
            <a:r>
              <a:rPr sz="1800" b="1" i="1">
                <a:solidFill>
                  <a:srgbClr val="231F20"/>
                </a:solidFill>
                <a:latin typeface="Century Gothic"/>
                <a:cs typeface="Century Gothic"/>
              </a:rPr>
              <a:t>across</a:t>
            </a:r>
            <a:r>
              <a:rPr sz="1800" b="1" i="1" spc="204">
                <a:solidFill>
                  <a:srgbClr val="231F20"/>
                </a:solidFill>
                <a:latin typeface="Century Gothic"/>
                <a:cs typeface="Century Gothic"/>
              </a:rPr>
              <a:t> </a:t>
            </a:r>
            <a:r>
              <a:rPr sz="1800" b="1" i="1">
                <a:solidFill>
                  <a:srgbClr val="231F20"/>
                </a:solidFill>
                <a:latin typeface="Century Gothic"/>
                <a:cs typeface="Century Gothic"/>
              </a:rPr>
              <a:t>New</a:t>
            </a:r>
            <a:r>
              <a:rPr sz="1800" b="1" i="1" spc="80">
                <a:solidFill>
                  <a:srgbClr val="231F20"/>
                </a:solidFill>
                <a:latin typeface="Century Gothic"/>
                <a:cs typeface="Century Gothic"/>
              </a:rPr>
              <a:t> </a:t>
            </a:r>
            <a:r>
              <a:rPr sz="1800" b="1" i="1" spc="-10">
                <a:solidFill>
                  <a:srgbClr val="231F20"/>
                </a:solidFill>
                <a:latin typeface="Century Gothic"/>
                <a:cs typeface="Century Gothic"/>
              </a:rPr>
              <a:t>Mexico!</a:t>
            </a:r>
            <a:endParaRPr sz="1800">
              <a:latin typeface="Century Gothic"/>
              <a:cs typeface="Century Gothic"/>
            </a:endParaRPr>
          </a:p>
          <a:p>
            <a:pPr marL="12700" marR="15240">
              <a:lnSpc>
                <a:spcPct val="100000"/>
              </a:lnSpc>
              <a:spcBef>
                <a:spcPts val="800"/>
              </a:spcBef>
            </a:pPr>
            <a:r>
              <a:rPr sz="1600" spc="-20">
                <a:solidFill>
                  <a:srgbClr val="231F20"/>
                </a:solidFill>
                <a:latin typeface="Century Gothic"/>
                <a:cs typeface="Century Gothic"/>
              </a:rPr>
              <a:t>High-</a:t>
            </a:r>
            <a:r>
              <a:rPr sz="1600">
                <a:solidFill>
                  <a:srgbClr val="231F20"/>
                </a:solidFill>
                <a:latin typeface="Century Gothic"/>
                <a:cs typeface="Century Gothic"/>
              </a:rPr>
              <a:t>quality</a:t>
            </a:r>
            <a:r>
              <a:rPr sz="1600" spc="-10">
                <a:solidFill>
                  <a:srgbClr val="231F20"/>
                </a:solidFill>
                <a:latin typeface="Century Gothic"/>
                <a:cs typeface="Century Gothic"/>
              </a:rPr>
              <a:t> </a:t>
            </a:r>
            <a:r>
              <a:rPr sz="1600">
                <a:solidFill>
                  <a:srgbClr val="231F20"/>
                </a:solidFill>
                <a:latin typeface="Century Gothic"/>
                <a:cs typeface="Century Gothic"/>
              </a:rPr>
              <a:t>and</a:t>
            </a:r>
            <a:r>
              <a:rPr sz="1600" spc="-10">
                <a:solidFill>
                  <a:srgbClr val="231F20"/>
                </a:solidFill>
                <a:latin typeface="Century Gothic"/>
                <a:cs typeface="Century Gothic"/>
              </a:rPr>
              <a:t> </a:t>
            </a:r>
            <a:r>
              <a:rPr sz="1600">
                <a:solidFill>
                  <a:srgbClr val="231F20"/>
                </a:solidFill>
                <a:latin typeface="Century Gothic"/>
                <a:cs typeface="Century Gothic"/>
              </a:rPr>
              <a:t>caring</a:t>
            </a:r>
            <a:r>
              <a:rPr sz="1600" spc="-10">
                <a:solidFill>
                  <a:srgbClr val="231F20"/>
                </a:solidFill>
                <a:latin typeface="Century Gothic"/>
                <a:cs typeface="Century Gothic"/>
              </a:rPr>
              <a:t> </a:t>
            </a:r>
            <a:r>
              <a:rPr sz="1600">
                <a:solidFill>
                  <a:srgbClr val="231F20"/>
                </a:solidFill>
                <a:latin typeface="Century Gothic"/>
                <a:cs typeface="Century Gothic"/>
              </a:rPr>
              <a:t>educational</a:t>
            </a:r>
            <a:r>
              <a:rPr sz="1600" spc="-15">
                <a:solidFill>
                  <a:srgbClr val="231F20"/>
                </a:solidFill>
                <a:latin typeface="Century Gothic"/>
                <a:cs typeface="Century Gothic"/>
              </a:rPr>
              <a:t> </a:t>
            </a:r>
            <a:r>
              <a:rPr sz="1600">
                <a:solidFill>
                  <a:srgbClr val="231F20"/>
                </a:solidFill>
                <a:latin typeface="Century Gothic"/>
                <a:cs typeface="Century Gothic"/>
              </a:rPr>
              <a:t>support</a:t>
            </a:r>
            <a:r>
              <a:rPr sz="1600" spc="-10">
                <a:solidFill>
                  <a:srgbClr val="231F20"/>
                </a:solidFill>
                <a:latin typeface="Century Gothic"/>
                <a:cs typeface="Century Gothic"/>
              </a:rPr>
              <a:t> </a:t>
            </a:r>
            <a:r>
              <a:rPr sz="1600">
                <a:solidFill>
                  <a:srgbClr val="231F20"/>
                </a:solidFill>
                <a:latin typeface="Century Gothic"/>
                <a:cs typeface="Century Gothic"/>
              </a:rPr>
              <a:t>for</a:t>
            </a:r>
            <a:r>
              <a:rPr sz="1600" spc="-10">
                <a:solidFill>
                  <a:srgbClr val="231F20"/>
                </a:solidFill>
                <a:latin typeface="Century Gothic"/>
                <a:cs typeface="Century Gothic"/>
              </a:rPr>
              <a:t> </a:t>
            </a:r>
            <a:r>
              <a:rPr sz="1600">
                <a:solidFill>
                  <a:srgbClr val="231F20"/>
                </a:solidFill>
                <a:latin typeface="Century Gothic"/>
                <a:cs typeface="Century Gothic"/>
              </a:rPr>
              <a:t>children</a:t>
            </a:r>
            <a:r>
              <a:rPr sz="1600" spc="-10">
                <a:solidFill>
                  <a:srgbClr val="231F20"/>
                </a:solidFill>
                <a:latin typeface="Century Gothic"/>
                <a:cs typeface="Century Gothic"/>
              </a:rPr>
              <a:t> </a:t>
            </a:r>
            <a:r>
              <a:rPr sz="1600">
                <a:solidFill>
                  <a:srgbClr val="231F20"/>
                </a:solidFill>
                <a:latin typeface="Century Gothic"/>
                <a:cs typeface="Century Gothic"/>
              </a:rPr>
              <a:t>with</a:t>
            </a:r>
            <a:r>
              <a:rPr sz="1600" spc="-10">
                <a:solidFill>
                  <a:srgbClr val="231F20"/>
                </a:solidFill>
                <a:latin typeface="Century Gothic"/>
                <a:cs typeface="Century Gothic"/>
              </a:rPr>
              <a:t> </a:t>
            </a:r>
            <a:r>
              <a:rPr sz="1600">
                <a:solidFill>
                  <a:srgbClr val="231F20"/>
                </a:solidFill>
                <a:latin typeface="Century Gothic"/>
                <a:cs typeface="Century Gothic"/>
              </a:rPr>
              <a:t>vision</a:t>
            </a:r>
            <a:r>
              <a:rPr sz="1600" spc="-10">
                <a:solidFill>
                  <a:srgbClr val="231F20"/>
                </a:solidFill>
                <a:latin typeface="Century Gothic"/>
                <a:cs typeface="Century Gothic"/>
              </a:rPr>
              <a:t> impairments </a:t>
            </a:r>
            <a:r>
              <a:rPr sz="1600">
                <a:solidFill>
                  <a:srgbClr val="231F20"/>
                </a:solidFill>
                <a:latin typeface="Century Gothic"/>
                <a:cs typeface="Century Gothic"/>
              </a:rPr>
              <a:t>or</a:t>
            </a:r>
            <a:r>
              <a:rPr sz="1600" spc="-15">
                <a:solidFill>
                  <a:srgbClr val="231F20"/>
                </a:solidFill>
                <a:latin typeface="Century Gothic"/>
                <a:cs typeface="Century Gothic"/>
              </a:rPr>
              <a:t> </a:t>
            </a:r>
            <a:r>
              <a:rPr sz="1600">
                <a:solidFill>
                  <a:srgbClr val="231F20"/>
                </a:solidFill>
                <a:latin typeface="Century Gothic"/>
                <a:cs typeface="Century Gothic"/>
              </a:rPr>
              <a:t>blindness,</a:t>
            </a:r>
            <a:r>
              <a:rPr sz="1600" spc="-10">
                <a:solidFill>
                  <a:srgbClr val="231F20"/>
                </a:solidFill>
                <a:latin typeface="Century Gothic"/>
                <a:cs typeface="Century Gothic"/>
              </a:rPr>
              <a:t> </a:t>
            </a:r>
            <a:r>
              <a:rPr sz="1600">
                <a:solidFill>
                  <a:srgbClr val="231F20"/>
                </a:solidFill>
                <a:latin typeface="Century Gothic"/>
                <a:cs typeface="Century Gothic"/>
              </a:rPr>
              <a:t>from</a:t>
            </a:r>
            <a:r>
              <a:rPr sz="1600" spc="-10">
                <a:solidFill>
                  <a:srgbClr val="231F20"/>
                </a:solidFill>
                <a:latin typeface="Century Gothic"/>
                <a:cs typeface="Century Gothic"/>
              </a:rPr>
              <a:t> </a:t>
            </a:r>
            <a:r>
              <a:rPr sz="1600">
                <a:solidFill>
                  <a:srgbClr val="231F20"/>
                </a:solidFill>
                <a:latin typeface="Century Gothic"/>
                <a:cs typeface="Century Gothic"/>
              </a:rPr>
              <a:t>birth</a:t>
            </a:r>
            <a:r>
              <a:rPr sz="1600" spc="-10">
                <a:solidFill>
                  <a:srgbClr val="231F20"/>
                </a:solidFill>
                <a:latin typeface="Century Gothic"/>
                <a:cs typeface="Century Gothic"/>
              </a:rPr>
              <a:t> </a:t>
            </a:r>
            <a:r>
              <a:rPr sz="1600">
                <a:solidFill>
                  <a:srgbClr val="231F20"/>
                </a:solidFill>
                <a:latin typeface="Century Gothic"/>
                <a:cs typeface="Century Gothic"/>
              </a:rPr>
              <a:t>to</a:t>
            </a:r>
            <a:r>
              <a:rPr sz="1600" spc="-10">
                <a:solidFill>
                  <a:srgbClr val="231F20"/>
                </a:solidFill>
                <a:latin typeface="Century Gothic"/>
                <a:cs typeface="Century Gothic"/>
              </a:rPr>
              <a:t> </a:t>
            </a:r>
            <a:r>
              <a:rPr sz="1600">
                <a:solidFill>
                  <a:srgbClr val="231F20"/>
                </a:solidFill>
                <a:latin typeface="Century Gothic"/>
                <a:cs typeface="Century Gothic"/>
              </a:rPr>
              <a:t>22</a:t>
            </a:r>
            <a:r>
              <a:rPr sz="1600" spc="-15">
                <a:solidFill>
                  <a:srgbClr val="231F20"/>
                </a:solidFill>
                <a:latin typeface="Century Gothic"/>
                <a:cs typeface="Century Gothic"/>
              </a:rPr>
              <a:t> </a:t>
            </a:r>
            <a:r>
              <a:rPr sz="1600">
                <a:solidFill>
                  <a:srgbClr val="231F20"/>
                </a:solidFill>
                <a:latin typeface="Century Gothic"/>
                <a:cs typeface="Century Gothic"/>
              </a:rPr>
              <a:t>years</a:t>
            </a:r>
            <a:r>
              <a:rPr sz="1600" spc="-15">
                <a:solidFill>
                  <a:srgbClr val="231F20"/>
                </a:solidFill>
                <a:latin typeface="Century Gothic"/>
                <a:cs typeface="Century Gothic"/>
              </a:rPr>
              <a:t> </a:t>
            </a:r>
            <a:r>
              <a:rPr sz="1600">
                <a:solidFill>
                  <a:srgbClr val="231F20"/>
                </a:solidFill>
                <a:latin typeface="Century Gothic"/>
                <a:cs typeface="Century Gothic"/>
              </a:rPr>
              <a:t>of</a:t>
            </a:r>
            <a:r>
              <a:rPr sz="1600" spc="-10">
                <a:solidFill>
                  <a:srgbClr val="231F20"/>
                </a:solidFill>
                <a:latin typeface="Century Gothic"/>
                <a:cs typeface="Century Gothic"/>
              </a:rPr>
              <a:t> </a:t>
            </a:r>
            <a:r>
              <a:rPr sz="1600" spc="-20">
                <a:solidFill>
                  <a:srgbClr val="231F20"/>
                </a:solidFill>
                <a:latin typeface="Century Gothic"/>
                <a:cs typeface="Century Gothic"/>
              </a:rPr>
              <a:t>age:</a:t>
            </a:r>
            <a:endParaRPr sz="1600">
              <a:latin typeface="Century Gothic"/>
              <a:cs typeface="Century Gothic"/>
            </a:endParaRPr>
          </a:p>
          <a:p>
            <a:pPr marL="615315" indent="-146050">
              <a:lnSpc>
                <a:spcPct val="100000"/>
              </a:lnSpc>
              <a:buChar char="•"/>
              <a:tabLst>
                <a:tab pos="615315" algn="l"/>
              </a:tabLst>
            </a:pPr>
            <a:r>
              <a:rPr sz="1600" spc="-10">
                <a:solidFill>
                  <a:srgbClr val="231F20"/>
                </a:solidFill>
                <a:latin typeface="Century Gothic"/>
                <a:cs typeface="Century Gothic"/>
              </a:rPr>
              <a:t>Family-Infant-</a:t>
            </a:r>
            <a:r>
              <a:rPr sz="1600">
                <a:solidFill>
                  <a:srgbClr val="231F20"/>
                </a:solidFill>
                <a:latin typeface="Century Gothic"/>
                <a:cs typeface="Century Gothic"/>
              </a:rPr>
              <a:t>Toddler</a:t>
            </a:r>
            <a:r>
              <a:rPr sz="1600" spc="5">
                <a:solidFill>
                  <a:srgbClr val="231F20"/>
                </a:solidFill>
                <a:latin typeface="Century Gothic"/>
                <a:cs typeface="Century Gothic"/>
              </a:rPr>
              <a:t> </a:t>
            </a:r>
            <a:r>
              <a:rPr sz="1600" spc="-10">
                <a:solidFill>
                  <a:srgbClr val="231F20"/>
                </a:solidFill>
                <a:latin typeface="Century Gothic"/>
                <a:cs typeface="Century Gothic"/>
              </a:rPr>
              <a:t>Program</a:t>
            </a:r>
            <a:endParaRPr sz="1600">
              <a:latin typeface="Century Gothic"/>
              <a:cs typeface="Century Gothic"/>
            </a:endParaRPr>
          </a:p>
          <a:p>
            <a:pPr marL="615315" indent="-146050">
              <a:lnSpc>
                <a:spcPct val="100000"/>
              </a:lnSpc>
              <a:buChar char="•"/>
              <a:tabLst>
                <a:tab pos="615315" algn="l"/>
              </a:tabLst>
            </a:pPr>
            <a:r>
              <a:rPr sz="1600">
                <a:solidFill>
                  <a:srgbClr val="231F20"/>
                </a:solidFill>
                <a:latin typeface="Century Gothic"/>
                <a:cs typeface="Century Gothic"/>
              </a:rPr>
              <a:t>Preschool</a:t>
            </a:r>
            <a:r>
              <a:rPr sz="1600" spc="-35">
                <a:solidFill>
                  <a:srgbClr val="231F20"/>
                </a:solidFill>
                <a:latin typeface="Century Gothic"/>
                <a:cs typeface="Century Gothic"/>
              </a:rPr>
              <a:t> </a:t>
            </a:r>
            <a:r>
              <a:rPr sz="1600">
                <a:solidFill>
                  <a:srgbClr val="231F20"/>
                </a:solidFill>
                <a:latin typeface="Century Gothic"/>
                <a:cs typeface="Century Gothic"/>
              </a:rPr>
              <a:t>Classes</a:t>
            </a:r>
            <a:r>
              <a:rPr sz="1600" spc="-30">
                <a:solidFill>
                  <a:srgbClr val="231F20"/>
                </a:solidFill>
                <a:latin typeface="Century Gothic"/>
                <a:cs typeface="Century Gothic"/>
              </a:rPr>
              <a:t> </a:t>
            </a:r>
            <a:r>
              <a:rPr sz="1600">
                <a:solidFill>
                  <a:srgbClr val="231F20"/>
                </a:solidFill>
                <a:latin typeface="Century Gothic"/>
                <a:cs typeface="Century Gothic"/>
              </a:rPr>
              <a:t>in</a:t>
            </a:r>
            <a:r>
              <a:rPr sz="1600" spc="-30">
                <a:solidFill>
                  <a:srgbClr val="231F20"/>
                </a:solidFill>
                <a:latin typeface="Century Gothic"/>
                <a:cs typeface="Century Gothic"/>
              </a:rPr>
              <a:t> </a:t>
            </a:r>
            <a:r>
              <a:rPr sz="1600">
                <a:solidFill>
                  <a:srgbClr val="231F20"/>
                </a:solidFill>
                <a:latin typeface="Century Gothic"/>
                <a:cs typeface="Century Gothic"/>
              </a:rPr>
              <a:t>both</a:t>
            </a:r>
            <a:r>
              <a:rPr sz="1600" spc="-25">
                <a:solidFill>
                  <a:srgbClr val="231F20"/>
                </a:solidFill>
                <a:latin typeface="Century Gothic"/>
                <a:cs typeface="Century Gothic"/>
              </a:rPr>
              <a:t> </a:t>
            </a:r>
            <a:r>
              <a:rPr sz="1600">
                <a:solidFill>
                  <a:srgbClr val="231F20"/>
                </a:solidFill>
                <a:latin typeface="Century Gothic"/>
                <a:cs typeface="Century Gothic"/>
              </a:rPr>
              <a:t>Albuquerque</a:t>
            </a:r>
            <a:r>
              <a:rPr sz="1600" spc="-30">
                <a:solidFill>
                  <a:srgbClr val="231F20"/>
                </a:solidFill>
                <a:latin typeface="Century Gothic"/>
                <a:cs typeface="Century Gothic"/>
              </a:rPr>
              <a:t> </a:t>
            </a:r>
            <a:r>
              <a:rPr sz="1600">
                <a:solidFill>
                  <a:srgbClr val="231F20"/>
                </a:solidFill>
                <a:latin typeface="Century Gothic"/>
                <a:cs typeface="Century Gothic"/>
              </a:rPr>
              <a:t>&amp;</a:t>
            </a:r>
            <a:r>
              <a:rPr sz="1600" spc="-25">
                <a:solidFill>
                  <a:srgbClr val="231F20"/>
                </a:solidFill>
                <a:latin typeface="Century Gothic"/>
                <a:cs typeface="Century Gothic"/>
              </a:rPr>
              <a:t> </a:t>
            </a:r>
            <a:r>
              <a:rPr sz="1600" spc="-10">
                <a:solidFill>
                  <a:srgbClr val="231F20"/>
                </a:solidFill>
                <a:latin typeface="Century Gothic"/>
                <a:cs typeface="Century Gothic"/>
              </a:rPr>
              <a:t>Alamogordo</a:t>
            </a:r>
            <a:endParaRPr sz="1600">
              <a:latin typeface="Century Gothic"/>
              <a:cs typeface="Century Gothic"/>
            </a:endParaRPr>
          </a:p>
          <a:p>
            <a:pPr marL="615315" indent="-146050">
              <a:lnSpc>
                <a:spcPct val="100000"/>
              </a:lnSpc>
              <a:buChar char="•"/>
              <a:tabLst>
                <a:tab pos="615315" algn="l"/>
              </a:tabLst>
            </a:pPr>
            <a:r>
              <a:rPr sz="1600">
                <a:solidFill>
                  <a:srgbClr val="231F20"/>
                </a:solidFill>
                <a:latin typeface="Century Gothic"/>
                <a:cs typeface="Century Gothic"/>
              </a:rPr>
              <a:t>Short-Term</a:t>
            </a:r>
            <a:r>
              <a:rPr sz="1600" spc="-10">
                <a:solidFill>
                  <a:srgbClr val="231F20"/>
                </a:solidFill>
                <a:latin typeface="Century Gothic"/>
                <a:cs typeface="Century Gothic"/>
              </a:rPr>
              <a:t> </a:t>
            </a:r>
            <a:r>
              <a:rPr sz="1600">
                <a:solidFill>
                  <a:srgbClr val="231F20"/>
                </a:solidFill>
                <a:latin typeface="Century Gothic"/>
                <a:cs typeface="Century Gothic"/>
              </a:rPr>
              <a:t>and</a:t>
            </a:r>
            <a:r>
              <a:rPr sz="1600" spc="-5">
                <a:solidFill>
                  <a:srgbClr val="231F20"/>
                </a:solidFill>
                <a:latin typeface="Century Gothic"/>
                <a:cs typeface="Century Gothic"/>
              </a:rPr>
              <a:t> </a:t>
            </a:r>
            <a:r>
              <a:rPr sz="1600" spc="-20">
                <a:solidFill>
                  <a:srgbClr val="231F20"/>
                </a:solidFill>
                <a:latin typeface="Century Gothic"/>
                <a:cs typeface="Century Gothic"/>
              </a:rPr>
              <a:t>Extended-</a:t>
            </a:r>
            <a:r>
              <a:rPr sz="1600">
                <a:solidFill>
                  <a:srgbClr val="231F20"/>
                </a:solidFill>
                <a:latin typeface="Century Gothic"/>
                <a:cs typeface="Century Gothic"/>
              </a:rPr>
              <a:t>Stay</a:t>
            </a:r>
            <a:r>
              <a:rPr sz="1600" spc="-10">
                <a:solidFill>
                  <a:srgbClr val="231F20"/>
                </a:solidFill>
                <a:latin typeface="Century Gothic"/>
                <a:cs typeface="Century Gothic"/>
              </a:rPr>
              <a:t> </a:t>
            </a:r>
            <a:r>
              <a:rPr sz="1600">
                <a:solidFill>
                  <a:srgbClr val="231F20"/>
                </a:solidFill>
                <a:latin typeface="Century Gothic"/>
                <a:cs typeface="Century Gothic"/>
              </a:rPr>
              <a:t>Residential</a:t>
            </a:r>
            <a:r>
              <a:rPr sz="1600" spc="-10">
                <a:solidFill>
                  <a:srgbClr val="231F20"/>
                </a:solidFill>
                <a:latin typeface="Century Gothic"/>
                <a:cs typeface="Century Gothic"/>
              </a:rPr>
              <a:t> School-</a:t>
            </a:r>
            <a:r>
              <a:rPr sz="1600">
                <a:solidFill>
                  <a:srgbClr val="231F20"/>
                </a:solidFill>
                <a:latin typeface="Century Gothic"/>
                <a:cs typeface="Century Gothic"/>
              </a:rPr>
              <a:t>Age</a:t>
            </a:r>
            <a:r>
              <a:rPr sz="1600" spc="-5">
                <a:solidFill>
                  <a:srgbClr val="231F20"/>
                </a:solidFill>
                <a:latin typeface="Century Gothic"/>
                <a:cs typeface="Century Gothic"/>
              </a:rPr>
              <a:t> </a:t>
            </a:r>
            <a:r>
              <a:rPr sz="1600" spc="-10">
                <a:solidFill>
                  <a:srgbClr val="231F20"/>
                </a:solidFill>
                <a:latin typeface="Century Gothic"/>
                <a:cs typeface="Century Gothic"/>
              </a:rPr>
              <a:t>Programs</a:t>
            </a:r>
            <a:endParaRPr sz="1600">
              <a:latin typeface="Century Gothic"/>
              <a:cs typeface="Century Gothic"/>
            </a:endParaRPr>
          </a:p>
          <a:p>
            <a:pPr marL="615315" indent="-146050">
              <a:lnSpc>
                <a:spcPct val="100000"/>
              </a:lnSpc>
              <a:buChar char="•"/>
              <a:tabLst>
                <a:tab pos="615315" algn="l"/>
                <a:tab pos="2749550" algn="l"/>
                <a:tab pos="4751705" algn="l"/>
              </a:tabLst>
            </a:pPr>
            <a:r>
              <a:rPr sz="1600" spc="-10">
                <a:solidFill>
                  <a:srgbClr val="231F20"/>
                </a:solidFill>
                <a:latin typeface="Century Gothic"/>
                <a:cs typeface="Century Gothic"/>
              </a:rPr>
              <a:t>Post-</a:t>
            </a:r>
            <a:r>
              <a:rPr sz="1600">
                <a:solidFill>
                  <a:srgbClr val="231F20"/>
                </a:solidFill>
                <a:latin typeface="Century Gothic"/>
                <a:cs typeface="Century Gothic"/>
              </a:rPr>
              <a:t>School</a:t>
            </a:r>
            <a:r>
              <a:rPr sz="1600" spc="-5">
                <a:solidFill>
                  <a:srgbClr val="231F20"/>
                </a:solidFill>
                <a:latin typeface="Century Gothic"/>
                <a:cs typeface="Century Gothic"/>
              </a:rPr>
              <a:t> </a:t>
            </a:r>
            <a:r>
              <a:rPr sz="1600" spc="-10">
                <a:solidFill>
                  <a:srgbClr val="231F20"/>
                </a:solidFill>
                <a:latin typeface="Century Gothic"/>
                <a:cs typeface="Century Gothic"/>
              </a:rPr>
              <a:t>Preparation</a:t>
            </a:r>
            <a:r>
              <a:rPr lang="en-US" sz="1600" spc="-10">
                <a:solidFill>
                  <a:srgbClr val="231F20"/>
                </a:solidFill>
                <a:latin typeface="Century Gothic"/>
                <a:cs typeface="Century Gothic"/>
              </a:rPr>
              <a:t>     </a:t>
            </a:r>
            <a:r>
              <a:rPr sz="1600">
                <a:solidFill>
                  <a:srgbClr val="231F20"/>
                </a:solidFill>
                <a:latin typeface="Century Gothic"/>
                <a:cs typeface="Century Gothic"/>
              </a:rPr>
              <a:t>• Statewide </a:t>
            </a:r>
            <a:r>
              <a:rPr sz="1600" spc="-10">
                <a:solidFill>
                  <a:srgbClr val="231F20"/>
                </a:solidFill>
                <a:latin typeface="Century Gothic"/>
                <a:cs typeface="Century Gothic"/>
              </a:rPr>
              <a:t>Outreach</a:t>
            </a:r>
            <a:r>
              <a:rPr sz="1600">
                <a:solidFill>
                  <a:srgbClr val="231F20"/>
                </a:solidFill>
                <a:latin typeface="Century Gothic"/>
                <a:cs typeface="Century Gothic"/>
              </a:rPr>
              <a:t>	</a:t>
            </a:r>
            <a:r>
              <a:rPr lang="en-US" sz="1600">
                <a:solidFill>
                  <a:srgbClr val="231F20"/>
                </a:solidFill>
                <a:latin typeface="Century Gothic"/>
                <a:cs typeface="Century Gothic"/>
              </a:rPr>
              <a:t>   </a:t>
            </a:r>
            <a:r>
              <a:rPr sz="1600">
                <a:solidFill>
                  <a:srgbClr val="231F20"/>
                </a:solidFill>
                <a:latin typeface="Century Gothic"/>
                <a:cs typeface="Century Gothic"/>
              </a:rPr>
              <a:t>•</a:t>
            </a:r>
            <a:r>
              <a:rPr sz="1600" spc="-15">
                <a:solidFill>
                  <a:srgbClr val="231F20"/>
                </a:solidFill>
                <a:latin typeface="Century Gothic"/>
                <a:cs typeface="Century Gothic"/>
              </a:rPr>
              <a:t> </a:t>
            </a:r>
            <a:r>
              <a:rPr sz="1600">
                <a:solidFill>
                  <a:srgbClr val="231F20"/>
                </a:solidFill>
                <a:latin typeface="Century Gothic"/>
                <a:cs typeface="Century Gothic"/>
              </a:rPr>
              <a:t>Low</a:t>
            </a:r>
            <a:r>
              <a:rPr sz="1600" spc="-5">
                <a:solidFill>
                  <a:srgbClr val="231F20"/>
                </a:solidFill>
                <a:latin typeface="Century Gothic"/>
                <a:cs typeface="Century Gothic"/>
              </a:rPr>
              <a:t> </a:t>
            </a:r>
            <a:r>
              <a:rPr sz="1600">
                <a:solidFill>
                  <a:srgbClr val="231F20"/>
                </a:solidFill>
                <a:latin typeface="Century Gothic"/>
                <a:cs typeface="Century Gothic"/>
              </a:rPr>
              <a:t>Vision </a:t>
            </a:r>
            <a:r>
              <a:rPr sz="1600" spc="-10">
                <a:solidFill>
                  <a:srgbClr val="231F20"/>
                </a:solidFill>
                <a:latin typeface="Century Gothic"/>
                <a:cs typeface="Century Gothic"/>
              </a:rPr>
              <a:t>Clinics</a:t>
            </a:r>
            <a:endParaRPr sz="1600">
              <a:latin typeface="Century Gothic"/>
              <a:cs typeface="Century Gothic"/>
            </a:endParaRPr>
          </a:p>
          <a:p>
            <a:pPr marL="615315" indent="-146050">
              <a:lnSpc>
                <a:spcPct val="100000"/>
              </a:lnSpc>
              <a:buChar char="•"/>
              <a:tabLst>
                <a:tab pos="615315" algn="l"/>
              </a:tabLst>
            </a:pPr>
            <a:r>
              <a:rPr sz="1600">
                <a:solidFill>
                  <a:srgbClr val="231F20"/>
                </a:solidFill>
                <a:latin typeface="Century Gothic"/>
                <a:cs typeface="Century Gothic"/>
              </a:rPr>
              <a:t>Book</a:t>
            </a:r>
            <a:r>
              <a:rPr sz="1600" spc="-50">
                <a:solidFill>
                  <a:srgbClr val="231F20"/>
                </a:solidFill>
                <a:latin typeface="Century Gothic"/>
                <a:cs typeface="Century Gothic"/>
              </a:rPr>
              <a:t> </a:t>
            </a:r>
            <a:r>
              <a:rPr sz="1600">
                <a:solidFill>
                  <a:srgbClr val="231F20"/>
                </a:solidFill>
                <a:latin typeface="Century Gothic"/>
                <a:cs typeface="Century Gothic"/>
              </a:rPr>
              <a:t>and</a:t>
            </a:r>
            <a:r>
              <a:rPr sz="1600" spc="-45">
                <a:solidFill>
                  <a:srgbClr val="231F20"/>
                </a:solidFill>
                <a:latin typeface="Century Gothic"/>
                <a:cs typeface="Century Gothic"/>
              </a:rPr>
              <a:t> </a:t>
            </a:r>
            <a:r>
              <a:rPr sz="1600" spc="-10">
                <a:solidFill>
                  <a:srgbClr val="231F20"/>
                </a:solidFill>
                <a:latin typeface="Century Gothic"/>
                <a:cs typeface="Century Gothic"/>
              </a:rPr>
              <a:t>Accessible</a:t>
            </a:r>
            <a:r>
              <a:rPr sz="1600" spc="-45">
                <a:solidFill>
                  <a:srgbClr val="231F20"/>
                </a:solidFill>
                <a:latin typeface="Century Gothic"/>
                <a:cs typeface="Century Gothic"/>
              </a:rPr>
              <a:t> </a:t>
            </a:r>
            <a:r>
              <a:rPr sz="1600" spc="-20">
                <a:solidFill>
                  <a:srgbClr val="231F20"/>
                </a:solidFill>
                <a:latin typeface="Century Gothic"/>
                <a:cs typeface="Century Gothic"/>
              </a:rPr>
              <a:t>Technology</a:t>
            </a:r>
            <a:r>
              <a:rPr sz="1600" spc="-45">
                <a:solidFill>
                  <a:srgbClr val="231F20"/>
                </a:solidFill>
                <a:latin typeface="Century Gothic"/>
                <a:cs typeface="Century Gothic"/>
              </a:rPr>
              <a:t> </a:t>
            </a:r>
            <a:r>
              <a:rPr sz="1600" spc="-10">
                <a:solidFill>
                  <a:srgbClr val="231F20"/>
                </a:solidFill>
                <a:latin typeface="Century Gothic"/>
                <a:cs typeface="Century Gothic"/>
              </a:rPr>
              <a:t>Lending</a:t>
            </a:r>
            <a:r>
              <a:rPr sz="1600" spc="-50">
                <a:solidFill>
                  <a:srgbClr val="231F20"/>
                </a:solidFill>
                <a:latin typeface="Century Gothic"/>
                <a:cs typeface="Century Gothic"/>
              </a:rPr>
              <a:t> </a:t>
            </a:r>
            <a:r>
              <a:rPr sz="1600" spc="-10">
                <a:solidFill>
                  <a:srgbClr val="231F20"/>
                </a:solidFill>
                <a:latin typeface="Century Gothic"/>
                <a:cs typeface="Century Gothic"/>
              </a:rPr>
              <a:t>Libraries</a:t>
            </a:r>
            <a:endParaRPr sz="1600">
              <a:latin typeface="Century Gothic"/>
              <a:cs typeface="Century Gothic"/>
            </a:endParaRPr>
          </a:p>
          <a:p>
            <a:pPr marL="615315" indent="-146050">
              <a:lnSpc>
                <a:spcPct val="100000"/>
              </a:lnSpc>
              <a:buChar char="•"/>
              <a:tabLst>
                <a:tab pos="615315" algn="l"/>
              </a:tabLst>
            </a:pPr>
            <a:r>
              <a:rPr sz="1600">
                <a:solidFill>
                  <a:srgbClr val="231F20"/>
                </a:solidFill>
                <a:latin typeface="Century Gothic"/>
                <a:cs typeface="Century Gothic"/>
              </a:rPr>
              <a:t>Educator</a:t>
            </a:r>
            <a:r>
              <a:rPr sz="1600" spc="-15">
                <a:solidFill>
                  <a:srgbClr val="231F20"/>
                </a:solidFill>
                <a:latin typeface="Century Gothic"/>
                <a:cs typeface="Century Gothic"/>
              </a:rPr>
              <a:t> </a:t>
            </a:r>
            <a:r>
              <a:rPr sz="1600">
                <a:solidFill>
                  <a:srgbClr val="231F20"/>
                </a:solidFill>
                <a:latin typeface="Century Gothic"/>
                <a:cs typeface="Century Gothic"/>
              </a:rPr>
              <a:t>Training</a:t>
            </a:r>
            <a:r>
              <a:rPr sz="1600" spc="-15">
                <a:solidFill>
                  <a:srgbClr val="231F20"/>
                </a:solidFill>
                <a:latin typeface="Century Gothic"/>
                <a:cs typeface="Century Gothic"/>
              </a:rPr>
              <a:t> </a:t>
            </a:r>
            <a:r>
              <a:rPr sz="1600">
                <a:solidFill>
                  <a:srgbClr val="231F20"/>
                </a:solidFill>
                <a:latin typeface="Century Gothic"/>
                <a:cs typeface="Century Gothic"/>
              </a:rPr>
              <a:t>and</a:t>
            </a:r>
            <a:r>
              <a:rPr sz="1600" spc="-15">
                <a:solidFill>
                  <a:srgbClr val="231F20"/>
                </a:solidFill>
                <a:latin typeface="Century Gothic"/>
                <a:cs typeface="Century Gothic"/>
              </a:rPr>
              <a:t> </a:t>
            </a:r>
            <a:r>
              <a:rPr sz="1600">
                <a:solidFill>
                  <a:srgbClr val="231F20"/>
                </a:solidFill>
                <a:latin typeface="Century Gothic"/>
                <a:cs typeface="Century Gothic"/>
              </a:rPr>
              <a:t>Mentorship</a:t>
            </a:r>
            <a:r>
              <a:rPr sz="1600" spc="-10">
                <a:solidFill>
                  <a:srgbClr val="231F20"/>
                </a:solidFill>
                <a:latin typeface="Century Gothic"/>
                <a:cs typeface="Century Gothic"/>
              </a:rPr>
              <a:t> Programs</a:t>
            </a:r>
            <a:endParaRPr sz="1600">
              <a:latin typeface="Century Gothic"/>
              <a:cs typeface="Century Gothic"/>
            </a:endParaRPr>
          </a:p>
          <a:p>
            <a:pPr marL="615315" indent="-146050">
              <a:lnSpc>
                <a:spcPct val="100000"/>
              </a:lnSpc>
              <a:buChar char="•"/>
              <a:tabLst>
                <a:tab pos="615315" algn="l"/>
              </a:tabLst>
            </a:pPr>
            <a:r>
              <a:rPr sz="1600">
                <a:solidFill>
                  <a:srgbClr val="231F20"/>
                </a:solidFill>
                <a:latin typeface="Century Gothic"/>
                <a:cs typeface="Century Gothic"/>
              </a:rPr>
              <a:t>Proudly</a:t>
            </a:r>
            <a:r>
              <a:rPr sz="1600" spc="-30">
                <a:solidFill>
                  <a:srgbClr val="231F20"/>
                </a:solidFill>
                <a:latin typeface="Century Gothic"/>
                <a:cs typeface="Century Gothic"/>
              </a:rPr>
              <a:t> </a:t>
            </a:r>
            <a:r>
              <a:rPr sz="1600">
                <a:solidFill>
                  <a:srgbClr val="231F20"/>
                </a:solidFill>
                <a:latin typeface="Century Gothic"/>
                <a:cs typeface="Century Gothic"/>
              </a:rPr>
              <a:t>serving</a:t>
            </a:r>
            <a:r>
              <a:rPr sz="1600" spc="-30">
                <a:solidFill>
                  <a:srgbClr val="231F20"/>
                </a:solidFill>
                <a:latin typeface="Century Gothic"/>
                <a:cs typeface="Century Gothic"/>
              </a:rPr>
              <a:t> </a:t>
            </a:r>
            <a:r>
              <a:rPr sz="1600" spc="-10">
                <a:solidFill>
                  <a:srgbClr val="231F20"/>
                </a:solidFill>
                <a:latin typeface="Century Gothic"/>
                <a:cs typeface="Century Gothic"/>
              </a:rPr>
              <a:t>approximately</a:t>
            </a:r>
            <a:r>
              <a:rPr sz="1600" spc="-30">
                <a:solidFill>
                  <a:srgbClr val="231F20"/>
                </a:solidFill>
                <a:latin typeface="Century Gothic"/>
                <a:cs typeface="Century Gothic"/>
              </a:rPr>
              <a:t> </a:t>
            </a:r>
            <a:r>
              <a:rPr sz="1600">
                <a:solidFill>
                  <a:srgbClr val="231F20"/>
                </a:solidFill>
                <a:latin typeface="Century Gothic"/>
                <a:cs typeface="Century Gothic"/>
              </a:rPr>
              <a:t>~2,500</a:t>
            </a:r>
            <a:r>
              <a:rPr sz="1600" spc="-30">
                <a:solidFill>
                  <a:srgbClr val="231F20"/>
                </a:solidFill>
                <a:latin typeface="Century Gothic"/>
                <a:cs typeface="Century Gothic"/>
              </a:rPr>
              <a:t> </a:t>
            </a:r>
            <a:r>
              <a:rPr sz="1600">
                <a:solidFill>
                  <a:srgbClr val="231F20"/>
                </a:solidFill>
                <a:latin typeface="Century Gothic"/>
                <a:cs typeface="Century Gothic"/>
              </a:rPr>
              <a:t>children</a:t>
            </a:r>
            <a:r>
              <a:rPr sz="1600" spc="-30">
                <a:solidFill>
                  <a:srgbClr val="231F20"/>
                </a:solidFill>
                <a:latin typeface="Century Gothic"/>
                <a:cs typeface="Century Gothic"/>
              </a:rPr>
              <a:t> </a:t>
            </a:r>
            <a:r>
              <a:rPr sz="1600">
                <a:solidFill>
                  <a:srgbClr val="231F20"/>
                </a:solidFill>
                <a:latin typeface="Century Gothic"/>
                <a:cs typeface="Century Gothic"/>
              </a:rPr>
              <a:t>every</a:t>
            </a:r>
            <a:r>
              <a:rPr sz="1600" spc="-30">
                <a:solidFill>
                  <a:srgbClr val="231F20"/>
                </a:solidFill>
                <a:latin typeface="Century Gothic"/>
                <a:cs typeface="Century Gothic"/>
              </a:rPr>
              <a:t> </a:t>
            </a:r>
            <a:r>
              <a:rPr sz="1600" spc="-10">
                <a:solidFill>
                  <a:srgbClr val="231F20"/>
                </a:solidFill>
                <a:latin typeface="Century Gothic"/>
                <a:cs typeface="Century Gothic"/>
              </a:rPr>
              <a:t>year!</a:t>
            </a:r>
            <a:endParaRPr sz="1600">
              <a:latin typeface="Century Gothic"/>
              <a:cs typeface="Century Gothic"/>
            </a:endParaRPr>
          </a:p>
          <a:p>
            <a:pPr marL="69850">
              <a:lnSpc>
                <a:spcPct val="104601"/>
              </a:lnSpc>
              <a:spcBef>
                <a:spcPts val="1190"/>
              </a:spcBef>
            </a:pPr>
            <a:r>
              <a:rPr lang="en-US" sz="1650" b="1">
                <a:solidFill>
                  <a:srgbClr val="231F20"/>
                </a:solidFill>
                <a:latin typeface="Copperplate Gothic Bold"/>
                <a:cs typeface="Copperplate Gothic Bold"/>
              </a:rPr>
              <a:t>                           </a:t>
            </a:r>
            <a:r>
              <a:rPr sz="1650" b="1">
                <a:solidFill>
                  <a:srgbClr val="231F20"/>
                </a:solidFill>
                <a:latin typeface="Copperplate Gothic Bold"/>
                <a:cs typeface="Copperplate Gothic Bold"/>
              </a:rPr>
              <a:t>New</a:t>
            </a:r>
            <a:r>
              <a:rPr sz="1650" b="1" spc="-30">
                <a:solidFill>
                  <a:srgbClr val="231F20"/>
                </a:solidFill>
                <a:latin typeface="Copperplate Gothic Bold"/>
                <a:cs typeface="Copperplate Gothic Bold"/>
              </a:rPr>
              <a:t> </a:t>
            </a:r>
            <a:r>
              <a:rPr sz="1650" b="1">
                <a:solidFill>
                  <a:srgbClr val="231F20"/>
                </a:solidFill>
                <a:latin typeface="Copperplate Gothic Bold"/>
                <a:cs typeface="Copperplate Gothic Bold"/>
              </a:rPr>
              <a:t>Mexico</a:t>
            </a:r>
            <a:r>
              <a:rPr sz="1650" b="1" spc="355">
                <a:solidFill>
                  <a:srgbClr val="231F20"/>
                </a:solidFill>
                <a:latin typeface="Copperplate Gothic Bold"/>
                <a:cs typeface="Copperplate Gothic Bold"/>
              </a:rPr>
              <a:t> </a:t>
            </a:r>
            <a:r>
              <a:rPr sz="1650" b="1">
                <a:solidFill>
                  <a:srgbClr val="231F20"/>
                </a:solidFill>
                <a:latin typeface="Copperplate Gothic Bold"/>
                <a:cs typeface="Copperplate Gothic Bold"/>
              </a:rPr>
              <a:t>School</a:t>
            </a:r>
            <a:r>
              <a:rPr sz="1650" b="1" spc="-30">
                <a:solidFill>
                  <a:srgbClr val="231F20"/>
                </a:solidFill>
                <a:latin typeface="Copperplate Gothic Bold"/>
                <a:cs typeface="Copperplate Gothic Bold"/>
              </a:rPr>
              <a:t> </a:t>
            </a:r>
            <a:r>
              <a:rPr sz="1650" b="1">
                <a:solidFill>
                  <a:srgbClr val="231F20"/>
                </a:solidFill>
                <a:latin typeface="Copperplate Gothic Bold"/>
                <a:cs typeface="Copperplate Gothic Bold"/>
              </a:rPr>
              <a:t>for</a:t>
            </a:r>
            <a:r>
              <a:rPr sz="1650" b="1" spc="-25">
                <a:solidFill>
                  <a:srgbClr val="231F20"/>
                </a:solidFill>
                <a:latin typeface="Copperplate Gothic Bold"/>
                <a:cs typeface="Copperplate Gothic Bold"/>
              </a:rPr>
              <a:t> </a:t>
            </a:r>
            <a:r>
              <a:rPr sz="1650" b="1">
                <a:solidFill>
                  <a:srgbClr val="231F20"/>
                </a:solidFill>
                <a:latin typeface="Copperplate Gothic Bold"/>
                <a:cs typeface="Copperplate Gothic Bold"/>
              </a:rPr>
              <a:t>the</a:t>
            </a:r>
            <a:r>
              <a:rPr sz="1650" b="1" spc="-25">
                <a:solidFill>
                  <a:srgbClr val="231F20"/>
                </a:solidFill>
                <a:latin typeface="Copperplate Gothic Bold"/>
                <a:cs typeface="Copperplate Gothic Bold"/>
              </a:rPr>
              <a:t> </a:t>
            </a:r>
            <a:r>
              <a:rPr sz="1650" b="1">
                <a:solidFill>
                  <a:srgbClr val="231F20"/>
                </a:solidFill>
                <a:latin typeface="Copperplate Gothic Bold"/>
                <a:cs typeface="Copperplate Gothic Bold"/>
              </a:rPr>
              <a:t>Blind</a:t>
            </a:r>
            <a:r>
              <a:rPr sz="1650" b="1" spc="-30">
                <a:solidFill>
                  <a:srgbClr val="231F20"/>
                </a:solidFill>
                <a:latin typeface="Copperplate Gothic Bold"/>
                <a:cs typeface="Copperplate Gothic Bold"/>
              </a:rPr>
              <a:t> </a:t>
            </a:r>
            <a:r>
              <a:rPr sz="1650" b="1">
                <a:solidFill>
                  <a:srgbClr val="231F20"/>
                </a:solidFill>
                <a:latin typeface="Copperplate Gothic Bold"/>
                <a:cs typeface="Copperplate Gothic Bold"/>
              </a:rPr>
              <a:t>&amp;</a:t>
            </a:r>
            <a:r>
              <a:rPr sz="1650" b="1" spc="-30">
                <a:solidFill>
                  <a:srgbClr val="231F20"/>
                </a:solidFill>
                <a:latin typeface="Copperplate Gothic Bold"/>
                <a:cs typeface="Copperplate Gothic Bold"/>
              </a:rPr>
              <a:t> </a:t>
            </a:r>
            <a:r>
              <a:rPr sz="1650" b="1" spc="-20">
                <a:solidFill>
                  <a:srgbClr val="231F20"/>
                </a:solidFill>
                <a:latin typeface="Copperplate Gothic Bold"/>
                <a:cs typeface="Copperplate Gothic Bold"/>
              </a:rPr>
              <a:t>Visually</a:t>
            </a:r>
            <a:r>
              <a:rPr sz="1650" b="1" spc="-30">
                <a:solidFill>
                  <a:srgbClr val="231F20"/>
                </a:solidFill>
                <a:latin typeface="Copperplate Gothic Bold"/>
                <a:cs typeface="Copperplate Gothic Bold"/>
              </a:rPr>
              <a:t> </a:t>
            </a:r>
            <a:r>
              <a:rPr sz="1650" b="1" spc="-10">
                <a:solidFill>
                  <a:srgbClr val="231F20"/>
                </a:solidFill>
                <a:latin typeface="Copperplate Gothic Bold"/>
                <a:cs typeface="Copperplate Gothic Bold"/>
              </a:rPr>
              <a:t>Impaired</a:t>
            </a:r>
            <a:endParaRPr sz="1650">
              <a:latin typeface="Copperplate Gothic Bold"/>
              <a:cs typeface="Copperplate Gothic Bold"/>
            </a:endParaRPr>
          </a:p>
          <a:p>
            <a:pPr marL="47625">
              <a:lnSpc>
                <a:spcPct val="106481"/>
              </a:lnSpc>
            </a:pPr>
            <a:r>
              <a:rPr lang="en-US" sz="2300" b="1" spc="-35">
                <a:solidFill>
                  <a:srgbClr val="231F20"/>
                </a:solidFill>
                <a:latin typeface="Copperplate Gothic Bold"/>
                <a:cs typeface="Copperplate Gothic Bold"/>
              </a:rPr>
              <a:t>                    </a:t>
            </a:r>
            <a:r>
              <a:rPr sz="2300" b="1" spc="-35">
                <a:solidFill>
                  <a:srgbClr val="231F20"/>
                </a:solidFill>
                <a:latin typeface="Copperplate Gothic Bold"/>
                <a:cs typeface="Copperplate Gothic Bold"/>
              </a:rPr>
              <a:t>1-</a:t>
            </a:r>
            <a:r>
              <a:rPr sz="2300" b="1" spc="-40">
                <a:solidFill>
                  <a:srgbClr val="231F20"/>
                </a:solidFill>
                <a:latin typeface="Copperplate Gothic Bold"/>
                <a:cs typeface="Copperplate Gothic Bold"/>
              </a:rPr>
              <a:t>800-</a:t>
            </a:r>
            <a:r>
              <a:rPr sz="2300" b="1" spc="-45">
                <a:solidFill>
                  <a:srgbClr val="231F20"/>
                </a:solidFill>
                <a:latin typeface="Copperplate Gothic Bold"/>
                <a:cs typeface="Copperplate Gothic Bold"/>
              </a:rPr>
              <a:t>437-</a:t>
            </a:r>
            <a:r>
              <a:rPr sz="2300" b="1" spc="-10">
                <a:solidFill>
                  <a:srgbClr val="231F20"/>
                </a:solidFill>
                <a:latin typeface="Copperplate Gothic Bold"/>
                <a:cs typeface="Copperplate Gothic Bold"/>
              </a:rPr>
              <a:t>3505</a:t>
            </a:r>
            <a:r>
              <a:rPr sz="2300" b="1" spc="-55">
                <a:solidFill>
                  <a:srgbClr val="231F20"/>
                </a:solidFill>
                <a:latin typeface="Copperplate Gothic Bold"/>
                <a:cs typeface="Copperplate Gothic Bold"/>
              </a:rPr>
              <a:t> </a:t>
            </a:r>
            <a:r>
              <a:rPr sz="2300" b="1">
                <a:solidFill>
                  <a:srgbClr val="231F20"/>
                </a:solidFill>
                <a:latin typeface="Copperplate Gothic Bold"/>
                <a:cs typeface="Copperplate Gothic Bold"/>
              </a:rPr>
              <a:t>•</a:t>
            </a:r>
            <a:r>
              <a:rPr sz="2300" b="1" spc="-55">
                <a:solidFill>
                  <a:srgbClr val="231F20"/>
                </a:solidFill>
                <a:latin typeface="Copperplate Gothic Bold"/>
                <a:cs typeface="Copperplate Gothic Bold"/>
              </a:rPr>
              <a:t> </a:t>
            </a:r>
            <a:r>
              <a:rPr sz="2300" b="1" spc="-60">
                <a:solidFill>
                  <a:srgbClr val="231F20"/>
                </a:solidFill>
                <a:latin typeface="Copperplate Gothic Bold"/>
                <a:cs typeface="Copperplate Gothic Bold"/>
                <a:hlinkClick r:id="rId4"/>
              </a:rPr>
              <a:t>www.nmsbvi.k</a:t>
            </a:r>
            <a:r>
              <a:rPr sz="2100" b="1" spc="-60">
                <a:solidFill>
                  <a:srgbClr val="231F20"/>
                </a:solidFill>
                <a:latin typeface="Copperplate Gothic Bold"/>
                <a:cs typeface="Copperplate Gothic Bold"/>
                <a:hlinkClick r:id="rId4"/>
              </a:rPr>
              <a:t>12</a:t>
            </a:r>
            <a:r>
              <a:rPr sz="2300" b="1" spc="-60">
                <a:solidFill>
                  <a:srgbClr val="231F20"/>
                </a:solidFill>
                <a:latin typeface="Copperplate Gothic Bold"/>
                <a:cs typeface="Copperplate Gothic Bold"/>
                <a:hlinkClick r:id="rId4"/>
              </a:rPr>
              <a:t>.nm.us</a:t>
            </a:r>
            <a:endParaRPr sz="2300">
              <a:latin typeface="Copperplate Gothic Bold"/>
              <a:cs typeface="Copperplate Gothic Bold"/>
            </a:endParaRPr>
          </a:p>
        </p:txBody>
      </p:sp>
      <p:sp>
        <p:nvSpPr>
          <p:cNvPr id="13" name="TextBox 12">
            <a:extLst>
              <a:ext uri="{FF2B5EF4-FFF2-40B4-BE49-F238E27FC236}">
                <a16:creationId xmlns:a16="http://schemas.microsoft.com/office/drawing/2014/main" id="{B20F762A-8718-23DB-AB18-DF683986C146}"/>
              </a:ext>
            </a:extLst>
          </p:cNvPr>
          <p:cNvSpPr txBox="1"/>
          <p:nvPr/>
        </p:nvSpPr>
        <p:spPr>
          <a:xfrm>
            <a:off x="1586948" y="5647458"/>
            <a:ext cx="9018104" cy="45719"/>
          </a:xfrm>
          <a:prstGeom prst="rect">
            <a:avLst/>
          </a:prstGeom>
          <a:solidFill>
            <a:srgbClr val="C4C4C4"/>
          </a:solidFill>
        </p:spPr>
        <p:txBody>
          <a:bodyPr wrap="square" rtlCol="0">
            <a:spAutoFit/>
          </a:bodyPr>
          <a:lstStyle/>
          <a:p>
            <a:endParaRPr lang="en-US"/>
          </a:p>
        </p:txBody>
      </p:sp>
    </p:spTree>
    <p:extLst>
      <p:ext uri="{BB962C8B-B14F-4D97-AF65-F5344CB8AC3E}">
        <p14:creationId xmlns:p14="http://schemas.microsoft.com/office/powerpoint/2010/main" val="304820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3222454266"/>
              </p:ext>
            </p:extLst>
          </p:nvPr>
        </p:nvGraphicFramePr>
        <p:xfrm>
          <a:off x="-1" y="1515035"/>
          <a:ext cx="12192001" cy="5342962"/>
        </p:xfrm>
        <a:graphic>
          <a:graphicData uri="http://schemas.openxmlformats.org/drawingml/2006/table">
            <a:tbl>
              <a:tblPr firstRow="1" firstCol="1" bandRow="1">
                <a:tableStyleId>{5C22544A-7EE6-4342-B048-85BDC9FD1C3A}</a:tableStyleId>
              </a:tblPr>
              <a:tblGrid>
                <a:gridCol w="3139423">
                  <a:extLst>
                    <a:ext uri="{9D8B030D-6E8A-4147-A177-3AD203B41FA5}">
                      <a16:colId xmlns:a16="http://schemas.microsoft.com/office/drawing/2014/main" val="3470670932"/>
                    </a:ext>
                  </a:extLst>
                </a:gridCol>
                <a:gridCol w="591315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267924">
                <a:tc>
                  <a:txBody>
                    <a:bodyPr/>
                    <a:lstStyle/>
                    <a:p>
                      <a:pPr marL="0" marR="0">
                        <a:lnSpc>
                          <a:spcPct val="107000"/>
                        </a:lnSpc>
                        <a:spcBef>
                          <a:spcPts val="0"/>
                        </a:spcBef>
                        <a:spcAft>
                          <a:spcPts val="0"/>
                        </a:spcAft>
                      </a:pPr>
                      <a:r>
                        <a:rPr lang="en-US" sz="1000" kern="0" dirty="0">
                          <a:solidFill>
                            <a:schemeClr val="bg2"/>
                          </a:solidFill>
                          <a:effectLst/>
                          <a:latin typeface="Georgia" panose="02040502050405020303" pitchFamily="18" charset="0"/>
                        </a:rPr>
                        <a:t>Cage, Margaret</a:t>
                      </a:r>
                      <a:endParaRPr lang="en-US" sz="100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margaret.cage@ped.nm.gov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a:solidFill>
                            <a:schemeClr val="bg2"/>
                          </a:solidFill>
                          <a:effectLst/>
                          <a:latin typeface="Georgia" panose="02040502050405020303" pitchFamily="18" charset="0"/>
                        </a:rPr>
                        <a:t>Director of Special Education</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267924">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Jenkins, Tyre’</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4">
                            <a:extLst>
                              <a:ext uri="{A12FA001-AC4F-418D-AE19-62706E023703}">
                                <ahyp:hlinkClr xmlns:ahyp="http://schemas.microsoft.com/office/drawing/2018/hyperlinkcolor" val="tx"/>
                              </a:ext>
                            </a:extLst>
                          </a:hlinkClick>
                        </a:rPr>
                        <a:t>tyre.jenkins@ped.nm.gov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a:solidFill>
                            <a:schemeClr val="bg2"/>
                          </a:solidFill>
                          <a:effectLst/>
                          <a:latin typeface="Georgia" panose="02040502050405020303" pitchFamily="18" charset="0"/>
                        </a:rPr>
                        <a:t>Deputy Director, Office of Special Education</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267924">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Lozano, Miguel</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5">
                            <a:extLst>
                              <a:ext uri="{A12FA001-AC4F-418D-AE19-62706E023703}">
                                <ahyp:hlinkClr xmlns:ahyp="http://schemas.microsoft.com/office/drawing/2018/hyperlinkcolor" val="tx"/>
                              </a:ext>
                            </a:extLst>
                          </a:hlinkClick>
                        </a:rPr>
                        <a:t>miguel.lozano@ped.nm.gov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a:solidFill>
                            <a:schemeClr val="bg2"/>
                          </a:solidFill>
                          <a:effectLst/>
                          <a:latin typeface="Georgia" panose="02040502050405020303" pitchFamily="18" charset="0"/>
                        </a:rPr>
                        <a:t>Chief Counsel</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267924">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Marcotte, Charlene</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6">
                            <a:extLst>
                              <a:ext uri="{A12FA001-AC4F-418D-AE19-62706E023703}">
                                <ahyp:hlinkClr xmlns:ahyp="http://schemas.microsoft.com/office/drawing/2018/hyperlinkcolor" val="tx"/>
                              </a:ext>
                            </a:extLst>
                          </a:hlinkClick>
                        </a:rPr>
                        <a:t>charlene.marcotte@ped.nm.gov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a:solidFill>
                            <a:schemeClr val="bg2"/>
                          </a:solidFill>
                          <a:effectLst/>
                          <a:latin typeface="Georgia" panose="02040502050405020303" pitchFamily="18" charset="0"/>
                        </a:rPr>
                        <a:t>Deputy Director of Finance and Data</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54732">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Gill, Ria</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7">
                            <a:extLst>
                              <a:ext uri="{A12FA001-AC4F-418D-AE19-62706E023703}">
                                <ahyp:hlinkClr xmlns:ahyp="http://schemas.microsoft.com/office/drawing/2018/hyperlinkcolor" val="tx"/>
                              </a:ext>
                            </a:extLst>
                          </a:hlinkClick>
                        </a:rPr>
                        <a:t>ria.gill@ped.nm.gov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000" b="0">
                          <a:solidFill>
                            <a:schemeClr val="bg2"/>
                          </a:solidFill>
                          <a:latin typeface="Georgia" panose="02040502050405020303" pitchFamily="18" charset="0"/>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267924">
                <a:tc>
                  <a:txBody>
                    <a:bodyPr/>
                    <a:lstStyle/>
                    <a:p>
                      <a:pPr marL="0" marR="0">
                        <a:lnSpc>
                          <a:spcPct val="107000"/>
                        </a:lnSpc>
                        <a:spcBef>
                          <a:spcPts val="0"/>
                        </a:spcBef>
                        <a:spcAft>
                          <a:spcPts val="0"/>
                        </a:spcAft>
                      </a:pPr>
                      <a:r>
                        <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Dominguez, Lorenzo</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none"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lorenzo.dominguez@ped.nm.gov</a:t>
                      </a:r>
                      <a:r>
                        <a:rPr lang="en-US" sz="1000" b="0" u="none"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Assistant Deputy Director of Data &amp; Finance</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267924">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Perea, Sharyn</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9">
                            <a:extLst>
                              <a:ext uri="{A12FA001-AC4F-418D-AE19-62706E023703}">
                                <ahyp:hlinkClr xmlns:ahyp="http://schemas.microsoft.com/office/drawing/2018/hyperlinkcolor" val="tx"/>
                              </a:ext>
                            </a:extLst>
                          </a:hlinkClick>
                        </a:rPr>
                        <a:t>sharyn.perea@ped.nm.gov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613688">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Cassel, Elizabeth</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10">
                            <a:extLst>
                              <a:ext uri="{A12FA001-AC4F-418D-AE19-62706E023703}">
                                <ahyp:hlinkClr xmlns:ahyp="http://schemas.microsoft.com/office/drawing/2018/hyperlinkcolor" val="tx"/>
                              </a:ext>
                            </a:extLst>
                          </a:hlinkClick>
                        </a:rPr>
                        <a:t>elizabeth.cassel@ped.nm.gov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1000" b="0" kern="0" dirty="0">
                          <a:solidFill>
                            <a:schemeClr val="bg2"/>
                          </a:solidFill>
                          <a:effectLst/>
                          <a:latin typeface="Georgia" panose="02040502050405020303" pitchFamily="18" charset="0"/>
                        </a:rPr>
                      </a:br>
                      <a:r>
                        <a:rPr lang="en-US" sz="1000" b="0" kern="0" dirty="0">
                          <a:solidFill>
                            <a:schemeClr val="bg2"/>
                          </a:solidFill>
                          <a:effectLst/>
                          <a:latin typeface="Georgia" panose="02040502050405020303" pitchFamily="18" charset="0"/>
                        </a:rPr>
                        <a:t>Parent and Community Liaison,</a:t>
                      </a:r>
                      <a:br>
                        <a:rPr lang="en-US" sz="1000" b="0" kern="0" dirty="0">
                          <a:solidFill>
                            <a:schemeClr val="bg2"/>
                          </a:solidFill>
                          <a:effectLst/>
                          <a:latin typeface="Georgia" panose="02040502050405020303" pitchFamily="18" charset="0"/>
                        </a:rPr>
                      </a:br>
                      <a:r>
                        <a:rPr lang="en-US" sz="1000" b="0" kern="0" dirty="0">
                          <a:solidFill>
                            <a:schemeClr val="bg2"/>
                          </a:solidFill>
                          <a:effectLst/>
                          <a:latin typeface="Georgia" panose="02040502050405020303" pitchFamily="18" charset="0"/>
                        </a:rPr>
                        <a:t>Complaints and CAPS</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440807">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Romero, Corrine</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11">
                            <a:extLst>
                              <a:ext uri="{A12FA001-AC4F-418D-AE19-62706E023703}">
                                <ahyp:hlinkClr xmlns:ahyp="http://schemas.microsoft.com/office/drawing/2018/hyperlinkcolor" val="tx"/>
                              </a:ext>
                            </a:extLst>
                          </a:hlinkClick>
                        </a:rPr>
                        <a:t>corrine.romero3@ped.nm.gov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rPr>
                        <a:t>General Supervision,</a:t>
                      </a:r>
                      <a:br>
                        <a:rPr lang="en-US" sz="1000" b="0" kern="0" dirty="0">
                          <a:solidFill>
                            <a:schemeClr val="bg2"/>
                          </a:solidFill>
                          <a:effectLst/>
                          <a:latin typeface="Georgia" panose="02040502050405020303" pitchFamily="18" charset="0"/>
                        </a:rPr>
                      </a:br>
                      <a:r>
                        <a:rPr lang="en-US" sz="1000" b="0" kern="0" dirty="0">
                          <a:solidFill>
                            <a:schemeClr val="bg2"/>
                          </a:solidFill>
                          <a:effectLst/>
                          <a:latin typeface="Georgia" panose="02040502050405020303" pitchFamily="18" charset="0"/>
                        </a:rPr>
                        <a:t>Differentiated Monitoring</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531737927"/>
                  </a:ext>
                </a:extLst>
              </a:tr>
              <a:tr h="613688">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Pacheco, Lorie</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a:solidFill>
                            <a:schemeClr val="bg2"/>
                          </a:solidFill>
                          <a:effectLst/>
                          <a:latin typeface="Georgia" panose="02040502050405020303" pitchFamily="18" charset="0"/>
                          <a:hlinkClick r:id="rId12">
                            <a:extLst>
                              <a:ext uri="{A12FA001-AC4F-418D-AE19-62706E023703}">
                                <ahyp:hlinkClr xmlns:ahyp="http://schemas.microsoft.com/office/drawing/2018/hyperlinkcolor" val="tx"/>
                              </a:ext>
                            </a:extLst>
                          </a:hlinkClick>
                        </a:rPr>
                        <a:t>lorie.pacheco@ped.nm.gov</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rPr>
                        <a:t>General Supervision,</a:t>
                      </a:r>
                      <a:br>
                        <a:rPr lang="en-US" sz="1000" b="0" kern="0" dirty="0">
                          <a:solidFill>
                            <a:schemeClr val="bg2"/>
                          </a:solidFill>
                          <a:effectLst/>
                          <a:latin typeface="Georgia" panose="02040502050405020303" pitchFamily="18" charset="0"/>
                        </a:rPr>
                      </a:br>
                      <a:r>
                        <a:rPr lang="en-US" sz="1000" b="0" kern="0" dirty="0">
                          <a:solidFill>
                            <a:schemeClr val="bg2"/>
                          </a:solidFill>
                          <a:effectLst/>
                          <a:latin typeface="Georgia" panose="02040502050405020303" pitchFamily="18" charset="0"/>
                        </a:rPr>
                        <a:t>Low Incidence,</a:t>
                      </a:r>
                      <a:br>
                        <a:rPr lang="en-US" sz="1000" b="0" kern="0" dirty="0">
                          <a:solidFill>
                            <a:schemeClr val="bg2"/>
                          </a:solidFill>
                          <a:effectLst/>
                          <a:latin typeface="Georgia" panose="02040502050405020303" pitchFamily="18" charset="0"/>
                        </a:rPr>
                      </a:br>
                      <a:r>
                        <a:rPr lang="en-US" sz="1000" b="0" kern="0" dirty="0">
                          <a:solidFill>
                            <a:schemeClr val="bg2"/>
                          </a:solidFill>
                          <a:effectLst/>
                          <a:latin typeface="Georgia" panose="02040502050405020303" pitchFamily="18" charset="0"/>
                        </a:rPr>
                        <a:t>NIMAS/NIMAC</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267924">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Schweiger, Liz</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a:solidFill>
                            <a:schemeClr val="bg2"/>
                          </a:solidFill>
                          <a:effectLst/>
                          <a:latin typeface="Georgia" panose="02040502050405020303" pitchFamily="18" charset="0"/>
                          <a:hlinkClick r:id="rId13">
                            <a:extLst>
                              <a:ext uri="{A12FA001-AC4F-418D-AE19-62706E023703}">
                                <ahyp:hlinkClr xmlns:ahyp="http://schemas.microsoft.com/office/drawing/2018/hyperlinkcolor" val="tx"/>
                              </a:ext>
                            </a:extLst>
                          </a:hlinkClick>
                        </a:rPr>
                        <a:t>liz.schweiger@ped.nm.gov</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Education Administrator, Data Analyst, Indicator 13</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267924">
                <a:tc>
                  <a:txBody>
                    <a:bodyPr/>
                    <a:lstStyle/>
                    <a:p>
                      <a:pPr marL="0" marR="0">
                        <a:lnSpc>
                          <a:spcPct val="107000"/>
                        </a:lnSpc>
                        <a:spcBef>
                          <a:spcPts val="0"/>
                        </a:spcBef>
                        <a:spcAft>
                          <a:spcPts val="0"/>
                        </a:spcAft>
                      </a:pPr>
                      <a:r>
                        <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Sellers, Kaylock </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440807">
                <a:tc>
                  <a:txBody>
                    <a:bodyPr/>
                    <a:lstStyle/>
                    <a:p>
                      <a:pPr marL="0" marR="0">
                        <a:lnSpc>
                          <a:spcPct val="107000"/>
                        </a:lnSpc>
                        <a:spcBef>
                          <a:spcPts val="0"/>
                        </a:spcBef>
                        <a:spcAft>
                          <a:spcPts val="0"/>
                        </a:spcAft>
                      </a:pPr>
                      <a:r>
                        <a:rPr lang="en-US" sz="1000" kern="0">
                          <a:solidFill>
                            <a:schemeClr val="bg2"/>
                          </a:solidFill>
                          <a:effectLst/>
                          <a:latin typeface="Georgia" panose="02040502050405020303" pitchFamily="18" charset="0"/>
                        </a:rPr>
                        <a:t>Quick, Catherine</a:t>
                      </a:r>
                      <a:endPar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a:solidFill>
                            <a:schemeClr val="bg2"/>
                          </a:solidFill>
                          <a:effectLst/>
                          <a:latin typeface="Georgia" panose="02040502050405020303" pitchFamily="18" charset="0"/>
                          <a:hlinkClick r:id="rId14">
                            <a:extLst>
                              <a:ext uri="{A12FA001-AC4F-418D-AE19-62706E023703}">
                                <ahyp:hlinkClr xmlns:ahyp="http://schemas.microsoft.com/office/drawing/2018/hyperlinkcolor" val="tx"/>
                              </a:ext>
                            </a:extLst>
                          </a:hlinkClick>
                        </a:rPr>
                        <a:t>catherine.Quick@ped.nm.gov</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rPr>
                        <a:t>General Supervision,</a:t>
                      </a:r>
                      <a:br>
                        <a:rPr lang="en-US" sz="1000" b="0" kern="0" dirty="0">
                          <a:solidFill>
                            <a:schemeClr val="bg2"/>
                          </a:solidFill>
                          <a:effectLst/>
                          <a:latin typeface="Georgia" panose="02040502050405020303" pitchFamily="18" charset="0"/>
                        </a:rPr>
                      </a:br>
                      <a:r>
                        <a:rPr lang="en-US" sz="1000" b="0" kern="0" dirty="0">
                          <a:solidFill>
                            <a:schemeClr val="bg2"/>
                          </a:solidFill>
                          <a:effectLst/>
                          <a:latin typeface="Georgia" panose="02040502050405020303" pitchFamily="18" charset="0"/>
                        </a:rPr>
                        <a:t>Early Childhood Ed</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r h="267924">
                <a:tc>
                  <a:txBody>
                    <a:bodyPr/>
                    <a:lstStyle/>
                    <a:p>
                      <a:pPr marL="0" marR="0">
                        <a:lnSpc>
                          <a:spcPct val="107000"/>
                        </a:lnSpc>
                        <a:spcBef>
                          <a:spcPts val="0"/>
                        </a:spcBef>
                        <a:spcAft>
                          <a:spcPts val="0"/>
                        </a:spcAft>
                      </a:pPr>
                      <a:r>
                        <a:rPr lang="en-US" sz="100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Rodriguez, Jennifer</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jennifer.rodriguez1@ped.nm.gov</a:t>
                      </a:r>
                      <a:r>
                        <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2198633157"/>
                  </a:ext>
                </a:extLst>
              </a:tr>
              <a:tr h="267924">
                <a:tc>
                  <a:txBody>
                    <a:bodyPr/>
                    <a:lstStyle/>
                    <a:p>
                      <a:pPr marL="0" marR="0">
                        <a:lnSpc>
                          <a:spcPct val="107000"/>
                        </a:lnSpc>
                        <a:spcBef>
                          <a:spcPts val="0"/>
                        </a:spcBef>
                        <a:spcAft>
                          <a:spcPts val="0"/>
                        </a:spcAft>
                      </a:pPr>
                      <a:r>
                        <a:rPr lang="en-US" sz="1000" kern="0" dirty="0">
                          <a:solidFill>
                            <a:schemeClr val="bg2"/>
                          </a:solidFill>
                          <a:effectLst/>
                          <a:latin typeface="Georgia" panose="02040502050405020303" pitchFamily="18" charset="0"/>
                        </a:rPr>
                        <a:t>Tomicek, Matthew</a:t>
                      </a:r>
                      <a:endParaRPr lang="en-US" sz="100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a:solidFill>
                            <a:schemeClr val="bg2"/>
                          </a:solidFill>
                          <a:effectLst/>
                          <a:latin typeface="Georgia" panose="02040502050405020303" pitchFamily="18" charset="0"/>
                          <a:hlinkClick r:id="rId16">
                            <a:extLst>
                              <a:ext uri="{A12FA001-AC4F-418D-AE19-62706E023703}">
                                <ahyp:hlinkClr xmlns:ahyp="http://schemas.microsoft.com/office/drawing/2018/hyperlinkcolor" val="tx"/>
                              </a:ext>
                            </a:extLst>
                          </a:hlinkClick>
                        </a:rPr>
                        <a:t>matthew.tomicek@ped.nm.gov</a:t>
                      </a:r>
                      <a:r>
                        <a:rPr lang="en-US" sz="1000" b="0" u="sng" kern="0">
                          <a:solidFill>
                            <a:schemeClr val="bg2"/>
                          </a:solidFill>
                          <a:effectLst/>
                          <a:latin typeface="Georgia" panose="02040502050405020303" pitchFamily="18" charset="0"/>
                        </a:rPr>
                        <a:t> </a:t>
                      </a:r>
                      <a:endParaRPr lang="en-US" sz="1000" b="0"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rPr>
                        <a:t>Education Administrator, Data Analyst</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35795175"/>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2427513" y="706048"/>
            <a:ext cx="7336972" cy="707886"/>
          </a:xfrm>
          <a:prstGeom prst="rect">
            <a:avLst/>
          </a:prstGeom>
          <a:noFill/>
        </p:spPr>
        <p:txBody>
          <a:bodyPr wrap="square" rtlCol="0">
            <a:spAutoFit/>
          </a:bodyPr>
          <a:lstStyle/>
          <a:p>
            <a:pPr algn="ctr"/>
            <a:r>
              <a:rPr lang="en-US" sz="4000" b="1" dirty="0">
                <a:solidFill>
                  <a:schemeClr val="bg1"/>
                </a:solidFill>
                <a:latin typeface="Georgia" panose="02040502050405020303" pitchFamily="18"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dirty="0">
                <a:solidFill>
                  <a:schemeClr val="bg1"/>
                </a:solidFill>
                <a:latin typeface="Georgia" panose="02040502050405020303" pitchFamily="18" charset="0"/>
                <a:cs typeface="Calibri" panose="020F0502020204030204" pitchFamily="34" charset="0"/>
              </a:rPr>
            </a:br>
            <a:br>
              <a:rPr lang="en-US" sz="4400" dirty="0">
                <a:solidFill>
                  <a:schemeClr val="bg1"/>
                </a:solidFill>
                <a:latin typeface="Georgia" panose="02040502050405020303" pitchFamily="18" charset="0"/>
                <a:cs typeface="Calibri" panose="020F0502020204030204" pitchFamily="34" charset="0"/>
              </a:rPr>
            </a:br>
            <a:br>
              <a:rPr lang="en-US" sz="4400" dirty="0">
                <a:solidFill>
                  <a:schemeClr val="bg1"/>
                </a:solidFill>
                <a:latin typeface="Georgia" panose="02040502050405020303" pitchFamily="18" charset="0"/>
                <a:cs typeface="Calibri" panose="020F0502020204030204" pitchFamily="34" charset="0"/>
              </a:rPr>
            </a:br>
            <a:r>
              <a:rPr lang="en-US" sz="4400" b="1" dirty="0">
                <a:solidFill>
                  <a:schemeClr val="bg1"/>
                </a:solidFill>
                <a:latin typeface="Georgia" panose="02040502050405020303" pitchFamily="18" charset="0"/>
                <a:cs typeface="Calibri" panose="020F0502020204030204" pitchFamily="34" charset="0"/>
              </a:rPr>
              <a:t>Contact List</a:t>
            </a:r>
            <a:br>
              <a:rPr lang="en-US" sz="4000" dirty="0">
                <a:solidFill>
                  <a:schemeClr val="bg1"/>
                </a:solidFill>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1965576764"/>
              </p:ext>
            </p:extLst>
          </p:nvPr>
        </p:nvGraphicFramePr>
        <p:xfrm>
          <a:off x="0" y="1476735"/>
          <a:ext cx="12192000" cy="538126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543052">
                <a:tc>
                  <a:txBody>
                    <a:bodyPr/>
                    <a:lstStyle/>
                    <a:p>
                      <a:pPr marL="0" marR="0">
                        <a:lnSpc>
                          <a:spcPct val="107000"/>
                        </a:lnSpc>
                        <a:spcBef>
                          <a:spcPts val="0"/>
                        </a:spcBef>
                        <a:spcAft>
                          <a:spcPts val="0"/>
                        </a:spcAft>
                      </a:pPr>
                      <a:r>
                        <a:rPr lang="en-US" sz="1000" b="1" kern="0" dirty="0">
                          <a:solidFill>
                            <a:schemeClr val="bg2"/>
                          </a:solidFill>
                          <a:effectLst/>
                          <a:latin typeface="Georgia" panose="02040502050405020303" pitchFamily="18" charset="0"/>
                        </a:rPr>
                        <a:t>Gallegos, Katalina</a:t>
                      </a:r>
                      <a:endPar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katalina.gallegos@ped.nm.gov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rPr>
                        <a:t>Management Analyst</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639330">
                <a:tc>
                  <a:txBody>
                    <a:bodyPr/>
                    <a:lstStyle/>
                    <a:p>
                      <a:pPr marL="0" marR="0">
                        <a:lnSpc>
                          <a:spcPct val="107000"/>
                        </a:lnSpc>
                        <a:spcBef>
                          <a:spcPts val="0"/>
                        </a:spcBef>
                        <a:spcAft>
                          <a:spcPts val="0"/>
                        </a:spcAft>
                      </a:pPr>
                      <a:r>
                        <a:rPr lang="en-US" sz="1000" b="1" kern="0" dirty="0">
                          <a:solidFill>
                            <a:schemeClr val="bg2"/>
                          </a:solidFill>
                          <a:effectLst/>
                          <a:latin typeface="Georgia" panose="02040502050405020303" pitchFamily="18" charset="0"/>
                        </a:rPr>
                        <a:t>Cordova, Trudy</a:t>
                      </a:r>
                      <a:endPar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0" dirty="0">
                          <a:solidFill>
                            <a:schemeClr val="bg2"/>
                          </a:solidFill>
                          <a:effectLst/>
                          <a:latin typeface="Georgia" panose="02040502050405020303" pitchFamily="18" charset="0"/>
                        </a:rPr>
                        <a:t>trudy.cordova@ped.nm.gov</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Georgia" panose="02040502050405020303" pitchFamily="18" charset="0"/>
                        </a:rPr>
                        <a:t>Education Administrator, Professional Development</a:t>
                      </a:r>
                      <a:endPar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0223">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Rodarte, JoeMike</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joemike.rodarte@ped.nm.gov</a:t>
                      </a: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 </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OSE Secretary</a:t>
                      </a:r>
                    </a:p>
                  </a:txBody>
                  <a:tcPr marL="95234" marR="95234" marT="47617" marB="47617" anchor="ctr">
                    <a:solidFill>
                      <a:schemeClr val="tx2"/>
                    </a:solidFill>
                  </a:tcPr>
                </a:tc>
                <a:extLst>
                  <a:ext uri="{0D108BD9-81ED-4DB2-BD59-A6C34878D82A}">
                    <a16:rowId xmlns:a16="http://schemas.microsoft.com/office/drawing/2014/main" val="930588610"/>
                  </a:ext>
                </a:extLst>
              </a:tr>
              <a:tr h="639330">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Dinsmore, Jessica</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70223">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Burkett, Tammy</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639330">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Hedrick, Yaling</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a:solidFill>
                            <a:schemeClr val="bg2"/>
                          </a:solidFill>
                          <a:effectLst/>
                          <a:latin typeface="Georgia" panose="02040502050405020303" pitchFamily="18"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639330">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Gonzales, Kim</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70223">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Ellis, Katie</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70223">
                <a:tc>
                  <a:txBody>
                    <a:bodyPr/>
                    <a:lstStyle/>
                    <a:p>
                      <a:pPr marL="0" marR="0">
                        <a:lnSpc>
                          <a:spcPct val="107000"/>
                        </a:lnSpc>
                        <a:spcBef>
                          <a:spcPts val="0"/>
                        </a:spcBef>
                        <a:spcAft>
                          <a:spcPts val="0"/>
                        </a:spcAft>
                      </a:pPr>
                      <a:r>
                        <a:rPr lang="en-US" sz="1000" b="1"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Erickson, Laurie</a:t>
                      </a:r>
                    </a:p>
                  </a:txBody>
                  <a:tcPr marL="95234" marR="95234" marT="47617" marB="47617" anchor="ctr">
                    <a:solidFill>
                      <a:srgbClr val="B3B3B3"/>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laurie.erickson@ped.nm.gov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Georgia" panose="02040502050405020303" pitchFamily="18" charset="0"/>
                          <a:ea typeface="Aptos" panose="020B0004020202020204" pitchFamily="34" charset="0"/>
                          <a:cs typeface="Times New Roman" panose="02020603050405020304" pitchFamily="18" charset="0"/>
                        </a:rPr>
                        <a:t>Education Administrator, Program &amp; support</a:t>
                      </a:r>
                    </a:p>
                  </a:txBody>
                  <a:tcPr marL="95234" marR="95234" marT="47617" marB="47617" anchor="ctr">
                    <a:solidFill>
                      <a:schemeClr val="tx2"/>
                    </a:solidFill>
                  </a:tcPr>
                </a:tc>
                <a:extLst>
                  <a:ext uri="{0D108BD9-81ED-4DB2-BD59-A6C34878D82A}">
                    <a16:rowId xmlns:a16="http://schemas.microsoft.com/office/drawing/2014/main" val="1675587106"/>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b="1" dirty="0">
                <a:latin typeface="Georgia" panose="02040502050405020303" pitchFamily="18"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12" name="TextBox 11">
            <a:extLst>
              <a:ext uri="{FF2B5EF4-FFF2-40B4-BE49-F238E27FC236}">
                <a16:creationId xmlns:a16="http://schemas.microsoft.com/office/drawing/2014/main" id="{4F73C0EF-C869-D62B-97F0-F9ACF8EB2AD9}"/>
              </a:ext>
            </a:extLst>
          </p:cNvPr>
          <p:cNvSpPr txBox="1"/>
          <p:nvPr/>
        </p:nvSpPr>
        <p:spPr>
          <a:xfrm>
            <a:off x="4142543" y="3233728"/>
            <a:ext cx="4101114" cy="738664"/>
          </a:xfrm>
          <a:prstGeom prst="rect">
            <a:avLst/>
          </a:prstGeom>
          <a:solidFill>
            <a:srgbClr val="048A81"/>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US" b="1" u="sng" dirty="0">
                <a:effectLst/>
                <a:latin typeface="Georgia" panose="02040502050405020303" pitchFamily="18" charset="0"/>
                <a:ea typeface="Aptos" panose="020B0004020202020204" pitchFamily="34" charset="0"/>
                <a:cs typeface="Calibri"/>
              </a:rPr>
              <a:t>OSE Newsletter Link</a:t>
            </a:r>
            <a:r>
              <a:rPr lang="en-US" b="1" u="sng" dirty="0">
                <a:latin typeface="Georgia" panose="02040502050405020303" pitchFamily="18" charset="0"/>
                <a:ea typeface="Aptos" panose="020B0004020202020204" pitchFamily="34" charset="0"/>
                <a:cs typeface="Calibri"/>
              </a:rPr>
              <a:t> </a:t>
            </a:r>
            <a:endParaRPr lang="en-US" b="1" u="sng" dirty="0">
              <a:solidFill>
                <a:schemeClr val="accent3"/>
              </a:solidFill>
              <a:latin typeface="Georgia" panose="02040502050405020303" pitchFamily="18" charset="0"/>
              <a:ea typeface="Aptos" panose="020B0004020202020204" pitchFamily="34" charset="0"/>
            </a:endParaRPr>
          </a:p>
          <a:p>
            <a:pPr algn="ctr"/>
            <a:r>
              <a:rPr lang="en-US" dirty="0">
                <a:solidFill>
                  <a:schemeClr val="accent3"/>
                </a:solidFill>
                <a:latin typeface="Georgia" panose="02040502050405020303" pitchFamily="18" charset="0"/>
                <a:hlinkClick r:id="rId3"/>
              </a:rPr>
              <a:t>https://mailchi.mp/state.nm.us/leas-updates-deadlines-summer-youth-programs-6170515</a:t>
            </a:r>
          </a:p>
        </p:txBody>
      </p:sp>
      <p:sp>
        <p:nvSpPr>
          <p:cNvPr id="8"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4142542" y="1897568"/>
            <a:ext cx="4101113" cy="1036850"/>
          </a:xfrm>
          <a:solidFill>
            <a:srgbClr val="048A81"/>
          </a:solidFill>
          <a:effectLst>
            <a:outerShdw blurRad="50800" dist="38100" dir="2700000" algn="tl" rotWithShape="0">
              <a:prstClr val="black">
                <a:alpha val="40000"/>
              </a:prstClr>
            </a:outerShdw>
          </a:effectLst>
        </p:spPr>
        <p:txBody>
          <a:bodyPr>
            <a:normAutofit fontScale="92500" lnSpcReduction="10000"/>
          </a:bodyPr>
          <a:lstStyle/>
          <a:p>
            <a:pPr marL="114300" indent="0" algn="ctr">
              <a:buNone/>
            </a:pPr>
            <a:r>
              <a:rPr lang="en-US" sz="1500" b="1" u="sng" dirty="0">
                <a:solidFill>
                  <a:schemeClr val="bg2"/>
                </a:solidFill>
                <a:latin typeface="Georgia" panose="02040502050405020303" pitchFamily="18" charset="0"/>
              </a:rPr>
              <a:t>OSE Parent Portal</a:t>
            </a:r>
          </a:p>
          <a:p>
            <a:pPr marL="114300" indent="0" algn="ctr">
              <a:buNone/>
            </a:pPr>
            <a:r>
              <a:rPr lang="en-US" dirty="0">
                <a:solidFill>
                  <a:schemeClr val="bg2"/>
                </a:solidFill>
              </a:rPr>
              <a:t> </a:t>
            </a:r>
          </a:p>
        </p:txBody>
      </p:sp>
      <p:sp>
        <p:nvSpPr>
          <p:cNvPr id="9" name="TextBox 8">
            <a:extLst>
              <a:ext uri="{FF2B5EF4-FFF2-40B4-BE49-F238E27FC236}">
                <a16:creationId xmlns:a16="http://schemas.microsoft.com/office/drawing/2014/main" id="{4C8A222C-0D39-E395-B994-B7E7BBD03925}"/>
              </a:ext>
            </a:extLst>
          </p:cNvPr>
          <p:cNvSpPr txBox="1"/>
          <p:nvPr/>
        </p:nvSpPr>
        <p:spPr>
          <a:xfrm>
            <a:off x="4346361" y="2454054"/>
            <a:ext cx="3897296" cy="523220"/>
          </a:xfrm>
          <a:prstGeom prst="rect">
            <a:avLst/>
          </a:prstGeom>
          <a:noFill/>
        </p:spPr>
        <p:txBody>
          <a:bodyPr wrap="square">
            <a:spAutoFit/>
          </a:bodyPr>
          <a:lstStyle/>
          <a:p>
            <a:pPr algn="ctr"/>
            <a:r>
              <a:rPr lang="en-US" sz="1400" u="sng" dirty="0">
                <a:solidFill>
                  <a:srgbClr val="467886"/>
                </a:solidFill>
                <a:effectLst/>
                <a:latin typeface="Georgia" panose="02040502050405020303" pitchFamily="18" charset="0"/>
                <a:ea typeface="Aptos" panose="020B0004020202020204" pitchFamily="34" charset="0"/>
                <a:cs typeface="Aptos" panose="020B0004020202020204" pitchFamily="34" charset="0"/>
                <a:hlinkClick r:id="rId4"/>
              </a:rPr>
              <a:t>https://webnew.ped.state.nm.us/bureaus/special-education/parent-portal/</a:t>
            </a:r>
            <a:r>
              <a:rPr lang="en-US" sz="1400" u="sng" dirty="0">
                <a:solidFill>
                  <a:srgbClr val="467886"/>
                </a:solidFill>
                <a:effectLst/>
                <a:latin typeface="Georgia" panose="02040502050405020303" pitchFamily="18" charset="0"/>
                <a:ea typeface="Aptos" panose="020B0004020202020204" pitchFamily="34" charset="0"/>
                <a:cs typeface="Aptos" panose="020B0004020202020204" pitchFamily="34" charset="0"/>
              </a:rPr>
              <a:t> </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78ABD253-1459-128A-A624-5B4D8D437C43}"/>
              </a:ext>
            </a:extLst>
          </p:cNvPr>
          <p:cNvSpPr txBox="1"/>
          <p:nvPr/>
        </p:nvSpPr>
        <p:spPr>
          <a:xfrm>
            <a:off x="4142542" y="4360816"/>
            <a:ext cx="4101114" cy="738664"/>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b="1" dirty="0">
                <a:solidFill>
                  <a:schemeClr val="bg2"/>
                </a:solidFill>
                <a:effectLst/>
                <a:latin typeface="Georgia" panose="02040502050405020303" pitchFamily="18"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OSE Resources</a:t>
            </a:r>
          </a:p>
          <a:p>
            <a:pPr algn="ctr"/>
            <a:r>
              <a:rPr lang="en-US" u="sng" dirty="0">
                <a:solidFill>
                  <a:srgbClr val="EFC119"/>
                </a:solidFill>
                <a:latin typeface="Georgia" panose="02040502050405020303" pitchFamily="18"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https://webnew.ped.state.nm.us/bureaus/special-education/resources/ </a:t>
            </a:r>
          </a:p>
        </p:txBody>
      </p:sp>
      <p:sp>
        <p:nvSpPr>
          <p:cNvPr id="3" name="Text Placeholder 2">
            <a:extLst>
              <a:ext uri="{FF2B5EF4-FFF2-40B4-BE49-F238E27FC236}">
                <a16:creationId xmlns:a16="http://schemas.microsoft.com/office/drawing/2014/main" id="{B0C09C88-7987-7DDE-C67D-1C669CFD49A4}"/>
              </a:ext>
            </a:extLst>
          </p:cNvPr>
          <p:cNvSpPr txBox="1">
            <a:spLocks/>
          </p:cNvSpPr>
          <p:nvPr/>
        </p:nvSpPr>
        <p:spPr>
          <a:xfrm>
            <a:off x="4142542" y="5470538"/>
            <a:ext cx="4101113" cy="1036850"/>
          </a:xfrm>
          <a:prstGeom prst="rect">
            <a:avLst/>
          </a:prstGeom>
          <a:solidFill>
            <a:srgbClr val="048A81"/>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lgn="ctr">
              <a:buFont typeface="Arial"/>
              <a:buNone/>
            </a:pPr>
            <a:r>
              <a:rPr lang="en-US" sz="5600" b="1" u="sng" dirty="0">
                <a:solidFill>
                  <a:schemeClr val="bg2"/>
                </a:solidFill>
                <a:latin typeface="Georgia" panose="02040502050405020303" pitchFamily="18" charset="0"/>
              </a:rPr>
              <a:t>Have Questions for OSE? </a:t>
            </a:r>
          </a:p>
          <a:p>
            <a:pPr marL="114300" indent="0" algn="ctr">
              <a:buFont typeface="Arial"/>
              <a:buNone/>
            </a:pPr>
            <a:r>
              <a:rPr lang="en-US" sz="5600" dirty="0">
                <a:solidFill>
                  <a:schemeClr val="bg2"/>
                </a:solidFill>
                <a:latin typeface="Georgia" panose="02040502050405020303" pitchFamily="18" charset="0"/>
                <a:hlinkClick r:id="rId6"/>
              </a:rPr>
              <a:t>Ose.support@ped.nm.gov</a:t>
            </a:r>
            <a:r>
              <a:rPr lang="en-US" sz="5600" dirty="0">
                <a:solidFill>
                  <a:schemeClr val="bg2"/>
                </a:solidFill>
                <a:latin typeface="Georgia" panose="02040502050405020303" pitchFamily="18" charset="0"/>
              </a:rPr>
              <a:t> </a:t>
            </a:r>
          </a:p>
          <a:p>
            <a:pPr marL="114300" indent="0" algn="ctr">
              <a:buFont typeface="Arial"/>
              <a:buNone/>
            </a:pPr>
            <a:r>
              <a:rPr lang="en-US" dirty="0">
                <a:solidFill>
                  <a:schemeClr val="bg2"/>
                </a:solidFill>
              </a:rPr>
              <a:t> </a:t>
            </a:r>
          </a:p>
        </p:txBody>
      </p:sp>
    </p:spTree>
    <p:extLst>
      <p:ext uri="{BB962C8B-B14F-4D97-AF65-F5344CB8AC3E}">
        <p14:creationId xmlns:p14="http://schemas.microsoft.com/office/powerpoint/2010/main" val="39399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a:xfrm>
            <a:off x="1295400" y="341580"/>
            <a:ext cx="9601200" cy="1036850"/>
          </a:xfrm>
        </p:spPr>
        <p:txBody>
          <a:bodyPr>
            <a:normAutofit fontScale="90000"/>
          </a:bodyPr>
          <a:lstStyle/>
          <a:p>
            <a:pPr algn="ctr"/>
            <a:r>
              <a:rPr lang="en-US" b="1" dirty="0">
                <a:latin typeface="Georgia" panose="02040502050405020303" pitchFamily="18" charset="0"/>
              </a:rPr>
              <a:t>Office of Special Education Office Hours</a:t>
            </a:r>
          </a:p>
        </p:txBody>
      </p:sp>
      <p:sp>
        <p:nvSpPr>
          <p:cNvPr id="3" name="Text Placeholder 2">
            <a:extLst>
              <a:ext uri="{FF2B5EF4-FFF2-40B4-BE49-F238E27FC236}">
                <a16:creationId xmlns:a16="http://schemas.microsoft.com/office/drawing/2014/main" id="{5E38907D-069D-9703-E331-B6EDA7B05CF6}"/>
              </a:ext>
            </a:extLst>
          </p:cNvPr>
          <p:cNvSpPr>
            <a:spLocks noGrp="1"/>
          </p:cNvSpPr>
          <p:nvPr>
            <p:ph type="body" idx="1"/>
          </p:nvPr>
        </p:nvSpPr>
        <p:spPr>
          <a:xfrm>
            <a:off x="1451129" y="1907812"/>
            <a:ext cx="9289742" cy="4208016"/>
          </a:xfrm>
          <a:solidFill>
            <a:srgbClr val="048A81"/>
          </a:solidFill>
          <a:effectLst>
            <a:glow rad="101600">
              <a:srgbClr val="048A81">
                <a:alpha val="60000"/>
              </a:srgbClr>
            </a:glow>
            <a:outerShdw blurRad="50800" dist="38100" dir="2700000" algn="tl" rotWithShape="0">
              <a:prstClr val="black">
                <a:alpha val="40000"/>
              </a:prstClr>
            </a:outerShdw>
          </a:effectLst>
        </p:spPr>
        <p:txBody>
          <a:bodyPr>
            <a:normAutofit fontScale="40000" lnSpcReduction="20000"/>
          </a:bodyPr>
          <a:lstStyle/>
          <a:p>
            <a:pPr marL="114300" indent="0" algn="ctr">
              <a:buNone/>
            </a:pPr>
            <a:endParaRPr lang="en-US" sz="5000" b="1" dirty="0">
              <a:solidFill>
                <a:schemeClr val="bg1"/>
              </a:solidFill>
              <a:latin typeface="+mn-lt"/>
            </a:endParaRPr>
          </a:p>
          <a:p>
            <a:pPr marL="114300" indent="0" algn="ctr">
              <a:buNone/>
            </a:pPr>
            <a:r>
              <a:rPr lang="en-US" sz="4300" b="1" dirty="0">
                <a:solidFill>
                  <a:schemeClr val="bg1"/>
                </a:solidFill>
                <a:latin typeface="Georgia" panose="02040502050405020303" pitchFamily="18" charset="0"/>
              </a:rPr>
              <a:t>July 16, 2024 </a:t>
            </a:r>
          </a:p>
          <a:p>
            <a:pPr marL="114300" indent="0" algn="ctr">
              <a:buNone/>
            </a:pPr>
            <a:r>
              <a:rPr lang="en-US" sz="4300" b="1" dirty="0">
                <a:solidFill>
                  <a:schemeClr val="bg1"/>
                </a:solidFill>
                <a:latin typeface="Georgia" panose="02040502050405020303" pitchFamily="18" charset="0"/>
              </a:rPr>
              <a:t>Time: 3:30 – 4:30 p.m. </a:t>
            </a:r>
          </a:p>
          <a:p>
            <a:pPr marL="114300" indent="0" algn="ctr">
              <a:buNone/>
            </a:pPr>
            <a:r>
              <a:rPr lang="en-US" sz="4300" b="1" dirty="0">
                <a:solidFill>
                  <a:schemeClr val="bg1"/>
                </a:solidFill>
                <a:latin typeface="Georgia" panose="02040502050405020303" pitchFamily="18" charset="0"/>
              </a:rPr>
              <a:t>Location: Virtual, Microsoft Teams Click here to join the meeting</a:t>
            </a:r>
          </a:p>
          <a:p>
            <a:pPr marL="0" marR="0" indent="0" algn="ctr">
              <a:spcBef>
                <a:spcPts val="0"/>
              </a:spcBef>
              <a:spcAft>
                <a:spcPts val="0"/>
              </a:spcAft>
              <a:buNone/>
            </a:pPr>
            <a:endParaRPr lang="en-US" sz="4300" b="1" u="sng" dirty="0">
              <a:solidFill>
                <a:srgbClr val="6264A7"/>
              </a:solidFill>
              <a:effectLst/>
              <a:latin typeface="Georgia" panose="02040502050405020303" pitchFamily="18" charset="0"/>
              <a:ea typeface="Aptos" panose="020B0004020202020204" pitchFamily="34" charset="0"/>
              <a:cs typeface="Aptos" panose="020B0004020202020204" pitchFamily="34" charset="0"/>
              <a:hlinkClick r:id="rId3"/>
            </a:endParaRPr>
          </a:p>
          <a:p>
            <a:pPr marL="0" marR="0" indent="0" algn="ctr">
              <a:spcBef>
                <a:spcPts val="0"/>
              </a:spcBef>
              <a:spcAft>
                <a:spcPts val="0"/>
              </a:spcAft>
              <a:buNone/>
            </a:pPr>
            <a:r>
              <a:rPr lang="en-US" sz="4300" b="1" u="sng" dirty="0">
                <a:solidFill>
                  <a:srgbClr val="6264A7"/>
                </a:solidFill>
                <a:effectLst/>
                <a:latin typeface="Georgia" panose="02040502050405020303" pitchFamily="18" charset="0"/>
                <a:ea typeface="Aptos" panose="020B0004020202020204" pitchFamily="34" charset="0"/>
                <a:cs typeface="Aptos" panose="020B0004020202020204" pitchFamily="34" charset="0"/>
                <a:hlinkClick r:id="rId3"/>
              </a:rPr>
              <a:t>Click here to join the meeting</a:t>
            </a:r>
            <a:r>
              <a:rPr lang="en-US" sz="4300" b="1" dirty="0">
                <a:solidFill>
                  <a:srgbClr val="252424"/>
                </a:solidFill>
                <a:effectLst/>
                <a:latin typeface="Georgia" panose="02040502050405020303" pitchFamily="18" charset="0"/>
                <a:ea typeface="Aptos" panose="020B0004020202020204" pitchFamily="34" charset="0"/>
                <a:cs typeface="Aptos" panose="020B0004020202020204" pitchFamily="34" charset="0"/>
              </a:rPr>
              <a:t> </a:t>
            </a:r>
          </a:p>
          <a:p>
            <a:pPr marL="0" marR="0" indent="0" algn="ctr">
              <a:spcBef>
                <a:spcPts val="0"/>
              </a:spcBef>
              <a:spcAft>
                <a:spcPts val="0"/>
              </a:spcAft>
              <a:buNone/>
            </a:pPr>
            <a:endParaRPr lang="en-US" sz="4300" b="1" dirty="0">
              <a:effectLst/>
              <a:latin typeface="Georgia" panose="02040502050405020303" pitchFamily="18" charset="0"/>
              <a:ea typeface="Aptos" panose="020B0004020202020204" pitchFamily="34" charset="0"/>
              <a:cs typeface="Aptos" panose="020B0004020202020204" pitchFamily="34" charset="0"/>
            </a:endParaRPr>
          </a:p>
          <a:p>
            <a:pPr marL="0" marR="0" indent="0" algn="ctr">
              <a:spcBef>
                <a:spcPts val="0"/>
              </a:spcBef>
              <a:spcAft>
                <a:spcPts val="0"/>
              </a:spcAft>
              <a:buNone/>
            </a:pPr>
            <a:r>
              <a:rPr lang="en-US" sz="4300" b="1" dirty="0">
                <a:solidFill>
                  <a:schemeClr val="bg1"/>
                </a:solidFill>
                <a:effectLst/>
                <a:latin typeface="Georgia" panose="02040502050405020303" pitchFamily="18" charset="0"/>
                <a:ea typeface="Aptos" panose="020B0004020202020204" pitchFamily="34" charset="0"/>
                <a:cs typeface="Aptos" panose="020B0004020202020204" pitchFamily="34" charset="0"/>
              </a:rPr>
              <a:t>Meeting ID: 252 341 847 618 </a:t>
            </a:r>
            <a:br>
              <a:rPr lang="en-US" sz="4300" b="1" dirty="0">
                <a:solidFill>
                  <a:schemeClr val="bg1"/>
                </a:solidFill>
                <a:effectLst/>
                <a:latin typeface="Georgia" panose="02040502050405020303" pitchFamily="18" charset="0"/>
                <a:ea typeface="Aptos" panose="020B0004020202020204" pitchFamily="34" charset="0"/>
                <a:cs typeface="Aptos" panose="020B0004020202020204" pitchFamily="34" charset="0"/>
              </a:rPr>
            </a:br>
            <a:r>
              <a:rPr lang="en-US" sz="4300" b="1" dirty="0">
                <a:solidFill>
                  <a:schemeClr val="bg1"/>
                </a:solidFill>
                <a:effectLst/>
                <a:latin typeface="Georgia" panose="02040502050405020303" pitchFamily="18" charset="0"/>
                <a:ea typeface="Aptos" panose="020B0004020202020204" pitchFamily="34" charset="0"/>
                <a:cs typeface="Aptos" panose="020B0004020202020204" pitchFamily="34" charset="0"/>
              </a:rPr>
              <a:t>Passcode: 7tVTBm </a:t>
            </a:r>
          </a:p>
          <a:p>
            <a:pPr marL="0" marR="0" indent="0" algn="ctr">
              <a:spcBef>
                <a:spcPts val="0"/>
              </a:spcBef>
              <a:spcAft>
                <a:spcPts val="0"/>
              </a:spcAft>
              <a:buNone/>
            </a:pPr>
            <a:endParaRPr lang="en-US" sz="4300" b="1" dirty="0">
              <a:solidFill>
                <a:schemeClr val="bg1"/>
              </a:solidFill>
              <a:effectLst/>
              <a:latin typeface="Georgia" panose="02040502050405020303" pitchFamily="18" charset="0"/>
              <a:ea typeface="Aptos" panose="020B0004020202020204" pitchFamily="34" charset="0"/>
              <a:cs typeface="Aptos" panose="020B0004020202020204" pitchFamily="34" charset="0"/>
            </a:endParaRPr>
          </a:p>
          <a:p>
            <a:pPr marL="0" marR="0" indent="0" algn="ctr">
              <a:spcBef>
                <a:spcPts val="0"/>
              </a:spcBef>
              <a:spcAft>
                <a:spcPts val="0"/>
              </a:spcAft>
              <a:buNone/>
            </a:pPr>
            <a:r>
              <a:rPr lang="en-US" sz="4300" b="1" dirty="0">
                <a:solidFill>
                  <a:schemeClr val="bg1"/>
                </a:solidFill>
                <a:effectLst/>
                <a:latin typeface="Georgia" panose="02040502050405020303" pitchFamily="18" charset="0"/>
                <a:ea typeface="Aptos" panose="020B0004020202020204" pitchFamily="34" charset="0"/>
                <a:cs typeface="Aptos" panose="020B0004020202020204" pitchFamily="34" charset="0"/>
              </a:rPr>
              <a:t>Or call in (audio only) </a:t>
            </a:r>
          </a:p>
          <a:p>
            <a:pPr marL="0" marR="0" indent="0" algn="ctr">
              <a:spcBef>
                <a:spcPts val="0"/>
              </a:spcBef>
              <a:spcAft>
                <a:spcPts val="0"/>
              </a:spcAft>
              <a:buNone/>
            </a:pPr>
            <a:endParaRPr lang="en-US" sz="4300" b="1" dirty="0">
              <a:effectLst/>
              <a:latin typeface="Georgia" panose="02040502050405020303" pitchFamily="18" charset="0"/>
              <a:ea typeface="Aptos" panose="020B0004020202020204" pitchFamily="34" charset="0"/>
              <a:cs typeface="Aptos" panose="020B0004020202020204" pitchFamily="34" charset="0"/>
            </a:endParaRPr>
          </a:p>
          <a:p>
            <a:pPr marL="0" marR="0" indent="0" algn="ctr">
              <a:spcBef>
                <a:spcPts val="0"/>
              </a:spcBef>
              <a:spcAft>
                <a:spcPts val="0"/>
              </a:spcAft>
              <a:buNone/>
            </a:pPr>
            <a:r>
              <a:rPr lang="en-US" sz="4300" b="1" u="sng" dirty="0">
                <a:solidFill>
                  <a:srgbClr val="6264A7"/>
                </a:solidFill>
                <a:effectLst/>
                <a:latin typeface="Georgia" panose="02040502050405020303" pitchFamily="18" charset="0"/>
                <a:ea typeface="Aptos" panose="020B0004020202020204" pitchFamily="34" charset="0"/>
                <a:cs typeface="Aptos" panose="020B0004020202020204" pitchFamily="34" charset="0"/>
                <a:hlinkClick r:id="rId4"/>
              </a:rPr>
              <a:t>+1 505-312-4308,,779020632#</a:t>
            </a:r>
            <a:r>
              <a:rPr lang="en-US" sz="4300" b="1" dirty="0">
                <a:solidFill>
                  <a:srgbClr val="252424"/>
                </a:solidFill>
                <a:effectLst/>
                <a:latin typeface="Georgia" panose="02040502050405020303" pitchFamily="18" charset="0"/>
                <a:ea typeface="Aptos" panose="020B0004020202020204" pitchFamily="34" charset="0"/>
                <a:cs typeface="Aptos" panose="020B0004020202020204" pitchFamily="34" charset="0"/>
              </a:rPr>
              <a:t>  </a:t>
            </a:r>
          </a:p>
          <a:p>
            <a:pPr marL="0" marR="0" indent="0" algn="ctr">
              <a:spcBef>
                <a:spcPts val="0"/>
              </a:spcBef>
              <a:spcAft>
                <a:spcPts val="0"/>
              </a:spcAft>
              <a:buNone/>
            </a:pPr>
            <a:endParaRPr lang="en-US" sz="4300" b="1" dirty="0">
              <a:effectLst/>
              <a:latin typeface="Georgia" panose="02040502050405020303" pitchFamily="18" charset="0"/>
              <a:ea typeface="Aptos" panose="020B0004020202020204" pitchFamily="34" charset="0"/>
              <a:cs typeface="Aptos" panose="020B0004020202020204" pitchFamily="34" charset="0"/>
            </a:endParaRPr>
          </a:p>
          <a:p>
            <a:pPr marL="0" marR="0" indent="0" algn="ctr">
              <a:spcBef>
                <a:spcPts val="0"/>
              </a:spcBef>
              <a:spcAft>
                <a:spcPts val="0"/>
              </a:spcAft>
              <a:buNone/>
            </a:pPr>
            <a:r>
              <a:rPr lang="en-US" sz="4300" b="1" dirty="0">
                <a:solidFill>
                  <a:schemeClr val="bg1"/>
                </a:solidFill>
                <a:effectLst/>
                <a:latin typeface="Georgia" panose="02040502050405020303" pitchFamily="18" charset="0"/>
                <a:ea typeface="Aptos" panose="020B0004020202020204" pitchFamily="34" charset="0"/>
                <a:cs typeface="Aptos" panose="020B0004020202020204" pitchFamily="34" charset="0"/>
              </a:rPr>
              <a:t>Phone Conference ID: 779 020 632# </a:t>
            </a:r>
          </a:p>
          <a:p>
            <a:pPr marL="114300" indent="0" algn="ctr">
              <a:buNone/>
            </a:pPr>
            <a:r>
              <a:rPr lang="en-US" dirty="0">
                <a:solidFill>
                  <a:schemeClr val="bg1"/>
                </a:solidFill>
                <a:latin typeface="Georgia" panose="02040502050405020303" pitchFamily="18" charset="0"/>
              </a:rPr>
              <a:t> </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dirty="0">
                <a:solidFill>
                  <a:schemeClr val="bg2"/>
                </a:solidFill>
                <a:latin typeface="Georgia" panose="02040502050405020303" pitchFamily="18"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67147" y="299290"/>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latin typeface="Georgia" panose="02040502050405020303" pitchFamily="18" charset="0"/>
              </a:rPr>
              <a:t>Leadership/Duties of the Office</a:t>
            </a:r>
            <a:endParaRPr sz="3600" b="1" dirty="0">
              <a:latin typeface="Georgia" panose="02040502050405020303" pitchFamily="18"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655930314"/>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3532409563"/>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174523" y="299376"/>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800" b="1" dirty="0">
                <a:latin typeface="Georgia" panose="02040502050405020303" pitchFamily="18" charset="0"/>
              </a:rPr>
              <a:t>Hiring Updates</a:t>
            </a:r>
            <a:endParaRPr sz="3800" b="1" dirty="0">
              <a:latin typeface="Georgia" panose="02040502050405020303" pitchFamily="18"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11" name="Picture 10" descr="A red and orange sign with white text&#10;&#10;Description automatically generated">
            <a:extLst>
              <a:ext uri="{FF2B5EF4-FFF2-40B4-BE49-F238E27FC236}">
                <a16:creationId xmlns:a16="http://schemas.microsoft.com/office/drawing/2014/main" id="{5E544FAB-F59C-6FB8-6764-D8AB15EA20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9271" y="1629532"/>
            <a:ext cx="2055689" cy="1673918"/>
          </a:xfrm>
          <a:prstGeom prst="rect">
            <a:avLst/>
          </a:prstGeom>
        </p:spPr>
      </p:pic>
      <p:pic>
        <p:nvPicPr>
          <p:cNvPr id="8" name="Picture 7" descr="A person reaching out to a group of people&#10;&#10;Description automatically generated">
            <a:extLst>
              <a:ext uri="{FF2B5EF4-FFF2-40B4-BE49-F238E27FC236}">
                <a16:creationId xmlns:a16="http://schemas.microsoft.com/office/drawing/2014/main" id="{C216E37F-F394-A663-D3C9-046EF38D4FE4}"/>
              </a:ext>
            </a:extLst>
          </p:cNvPr>
          <p:cNvPicPr>
            <a:picLocks noChangeAspect="1"/>
          </p:cNvPicPr>
          <p:nvPr/>
        </p:nvPicPr>
        <p:blipFill>
          <a:blip r:embed="rId5">
            <a:alphaModFix amt="9000"/>
            <a:extLst>
              <a:ext uri="{837473B0-CC2E-450A-ABE3-18F120FF3D39}">
                <a1611:picAttrSrcUrl xmlns:a1611="http://schemas.microsoft.com/office/drawing/2016/11/main" r:id="rId6"/>
              </a:ext>
            </a:extLst>
          </a:blip>
          <a:stretch>
            <a:fillRect/>
          </a:stretch>
        </p:blipFill>
        <p:spPr>
          <a:xfrm>
            <a:off x="2592111" y="2147852"/>
            <a:ext cx="6838136" cy="3662429"/>
          </a:xfrm>
          <a:prstGeom prst="rect">
            <a:avLst/>
          </a:prstGeom>
          <a:effectLst>
            <a:softEdge rad="1206500"/>
          </a:effectLst>
        </p:spPr>
      </p:pic>
      <p:sp>
        <p:nvSpPr>
          <p:cNvPr id="4" name="TextBox 3">
            <a:extLst>
              <a:ext uri="{FF2B5EF4-FFF2-40B4-BE49-F238E27FC236}">
                <a16:creationId xmlns:a16="http://schemas.microsoft.com/office/drawing/2014/main" id="{5AB988D5-5A2A-EAD6-AE20-38B0A672683B}"/>
              </a:ext>
            </a:extLst>
          </p:cNvPr>
          <p:cNvSpPr txBox="1"/>
          <p:nvPr/>
        </p:nvSpPr>
        <p:spPr>
          <a:xfrm>
            <a:off x="3048000" y="3167390"/>
            <a:ext cx="6096000" cy="523220"/>
          </a:xfrm>
          <a:prstGeom prst="rect">
            <a:avLst/>
          </a:prstGeom>
          <a:noFill/>
        </p:spPr>
        <p:txBody>
          <a:bodyPr wrap="square">
            <a:spAutoFit/>
          </a:bodyPr>
          <a:lstStyle/>
          <a:p>
            <a:pPr algn="ctr"/>
            <a:r>
              <a:rPr lang="en-US" sz="1400" b="1" kern="100" dirty="0">
                <a:effectLst/>
                <a:latin typeface="Georgia" panose="02040502050405020303" pitchFamily="18" charset="0"/>
                <a:ea typeface="Aptos" panose="020B0004020202020204" pitchFamily="34" charset="0"/>
                <a:cs typeface="Times New Roman" panose="02020603050405020304" pitchFamily="18" charset="0"/>
              </a:rPr>
              <a:t>Please check the state personal office website for </a:t>
            </a:r>
          </a:p>
          <a:p>
            <a:pPr algn="ctr"/>
            <a:r>
              <a:rPr lang="en-US" sz="1400" b="1" kern="100" dirty="0">
                <a:effectLst/>
                <a:latin typeface="Georgia" panose="02040502050405020303" pitchFamily="18" charset="0"/>
                <a:ea typeface="Aptos" panose="020B0004020202020204" pitchFamily="34" charset="0"/>
                <a:cs typeface="Times New Roman" panose="02020603050405020304" pitchFamily="18" charset="0"/>
              </a:rPr>
              <a:t>The Office of Special Education job openings. </a:t>
            </a:r>
            <a:endParaRPr lang="en-US" b="1" dirty="0">
              <a:latin typeface="Georgia" panose="02040502050405020303" pitchFamily="18" charset="0"/>
            </a:endParaRPr>
          </a:p>
        </p:txBody>
      </p:sp>
      <p:sp>
        <p:nvSpPr>
          <p:cNvPr id="6" name="TextBox 5">
            <a:extLst>
              <a:ext uri="{FF2B5EF4-FFF2-40B4-BE49-F238E27FC236}">
                <a16:creationId xmlns:a16="http://schemas.microsoft.com/office/drawing/2014/main" id="{9DF7FB05-BBAD-0DD2-9C7B-F734EA69AFC2}"/>
              </a:ext>
            </a:extLst>
          </p:cNvPr>
          <p:cNvSpPr txBox="1"/>
          <p:nvPr/>
        </p:nvSpPr>
        <p:spPr>
          <a:xfrm>
            <a:off x="4669745" y="3671290"/>
            <a:ext cx="6096000" cy="307777"/>
          </a:xfrm>
          <a:prstGeom prst="rect">
            <a:avLst/>
          </a:prstGeom>
          <a:noFill/>
        </p:spPr>
        <p:txBody>
          <a:bodyPr wrap="square">
            <a:spAutoFit/>
          </a:bodyPr>
          <a:lstStyle/>
          <a:p>
            <a:r>
              <a:rPr lang="en-US" dirty="0">
                <a:latin typeface="Georgia" panose="02040502050405020303" pitchFamily="18" charset="0"/>
                <a:hlinkClick r:id="rId7"/>
              </a:rPr>
              <a:t>https://www.spo.state.nm.us/</a:t>
            </a:r>
            <a:r>
              <a:rPr lang="en-US" dirty="0">
                <a:latin typeface="Georgia" panose="02040502050405020303" pitchFamily="18"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A8B9-2458-E164-FE2B-CE3B677307ED}"/>
              </a:ext>
            </a:extLst>
          </p:cNvPr>
          <p:cNvSpPr>
            <a:spLocks noGrp="1"/>
          </p:cNvSpPr>
          <p:nvPr>
            <p:ph type="title"/>
          </p:nvPr>
        </p:nvSpPr>
        <p:spPr>
          <a:xfrm>
            <a:off x="1295400" y="267311"/>
            <a:ext cx="9601200" cy="1036850"/>
          </a:xfrm>
        </p:spPr>
        <p:txBody>
          <a:bodyPr/>
          <a:lstStyle/>
          <a:p>
            <a:pPr algn="ctr"/>
            <a:r>
              <a:rPr lang="en-US" b="1" dirty="0">
                <a:latin typeface="Georgia" panose="02040502050405020303" pitchFamily="18" charset="0"/>
              </a:rPr>
              <a:t>Completed Monitoring Submissions</a:t>
            </a:r>
          </a:p>
        </p:txBody>
      </p:sp>
      <p:sp>
        <p:nvSpPr>
          <p:cNvPr id="4" name="Slide Number Placeholder 3">
            <a:extLst>
              <a:ext uri="{FF2B5EF4-FFF2-40B4-BE49-F238E27FC236}">
                <a16:creationId xmlns:a16="http://schemas.microsoft.com/office/drawing/2014/main" id="{97C4B434-CD1C-F96A-126D-D01533440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6" name="Picture 5" descr="Blank black chalkboard with chalk">
            <a:extLst>
              <a:ext uri="{FF2B5EF4-FFF2-40B4-BE49-F238E27FC236}">
                <a16:creationId xmlns:a16="http://schemas.microsoft.com/office/drawing/2014/main" id="{E188F143-8DFF-558A-8D01-8C703B73CB6D}"/>
              </a:ext>
            </a:extLst>
          </p:cNvPr>
          <p:cNvPicPr>
            <a:picLocks noChangeAspect="1"/>
          </p:cNvPicPr>
          <p:nvPr/>
        </p:nvPicPr>
        <p:blipFill>
          <a:blip r:embed="rId3"/>
          <a:stretch>
            <a:fillRect/>
          </a:stretch>
        </p:blipFill>
        <p:spPr>
          <a:xfrm>
            <a:off x="0" y="1512842"/>
            <a:ext cx="12192000" cy="5345158"/>
          </a:xfrm>
          <a:prstGeom prst="rect">
            <a:avLst/>
          </a:prstGeom>
        </p:spPr>
      </p:pic>
      <p:graphicFrame>
        <p:nvGraphicFramePr>
          <p:cNvPr id="9" name="Chart 8">
            <a:extLst>
              <a:ext uri="{FF2B5EF4-FFF2-40B4-BE49-F238E27FC236}">
                <a16:creationId xmlns:a16="http://schemas.microsoft.com/office/drawing/2014/main" id="{A4632EA2-54CE-23E7-812A-8C242AE2A81B}"/>
              </a:ext>
            </a:extLst>
          </p:cNvPr>
          <p:cNvGraphicFramePr/>
          <p:nvPr>
            <p:extLst>
              <p:ext uri="{D42A27DB-BD31-4B8C-83A1-F6EECF244321}">
                <p14:modId xmlns:p14="http://schemas.microsoft.com/office/powerpoint/2010/main" val="696840484"/>
              </p:ext>
            </p:extLst>
          </p:nvPr>
        </p:nvGraphicFramePr>
        <p:xfrm>
          <a:off x="570669" y="1512842"/>
          <a:ext cx="7441217" cy="534515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67E43A0E-E878-AECA-DCF8-47EC58A53142}"/>
              </a:ext>
            </a:extLst>
          </p:cNvPr>
          <p:cNvSpPr txBox="1"/>
          <p:nvPr/>
        </p:nvSpPr>
        <p:spPr>
          <a:xfrm>
            <a:off x="8161214" y="2083553"/>
            <a:ext cx="3593990" cy="307777"/>
          </a:xfrm>
          <a:prstGeom prst="rect">
            <a:avLst/>
          </a:prstGeom>
          <a:noFill/>
        </p:spPr>
        <p:txBody>
          <a:bodyPr wrap="square" rtlCol="0">
            <a:spAutoFit/>
          </a:bodyPr>
          <a:lstStyle/>
          <a:p>
            <a:pPr algn="ctr"/>
            <a:r>
              <a:rPr lang="en-US" b="1" dirty="0">
                <a:solidFill>
                  <a:schemeClr val="bg1"/>
                </a:solidFill>
                <a:latin typeface="Georgia" panose="02040502050405020303" pitchFamily="18" charset="0"/>
              </a:rPr>
              <a:t>Feedback coming in August 2024</a:t>
            </a:r>
          </a:p>
        </p:txBody>
      </p:sp>
    </p:spTree>
    <p:extLst>
      <p:ext uri="{BB962C8B-B14F-4D97-AF65-F5344CB8AC3E}">
        <p14:creationId xmlns:p14="http://schemas.microsoft.com/office/powerpoint/2010/main" val="176784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8237-914B-78D8-6D73-F1FD29F62AA0}"/>
              </a:ext>
            </a:extLst>
          </p:cNvPr>
          <p:cNvSpPr>
            <a:spLocks noGrp="1"/>
          </p:cNvSpPr>
          <p:nvPr>
            <p:ph type="title"/>
          </p:nvPr>
        </p:nvSpPr>
        <p:spPr/>
        <p:txBody>
          <a:bodyPr/>
          <a:lstStyle/>
          <a:p>
            <a:pPr algn="ctr"/>
            <a:r>
              <a:rPr lang="en-US" b="1" dirty="0">
                <a:latin typeface="Georgia" panose="02040502050405020303" pitchFamily="18" charset="0"/>
              </a:rPr>
              <a:t>Excess Cost Base</a:t>
            </a:r>
          </a:p>
        </p:txBody>
      </p:sp>
      <p:sp>
        <p:nvSpPr>
          <p:cNvPr id="3" name="Text Placeholder 2">
            <a:extLst>
              <a:ext uri="{FF2B5EF4-FFF2-40B4-BE49-F238E27FC236}">
                <a16:creationId xmlns:a16="http://schemas.microsoft.com/office/drawing/2014/main" id="{BEE06FDC-67E8-92B6-D855-1ABCDF79E02B}"/>
              </a:ext>
            </a:extLst>
          </p:cNvPr>
          <p:cNvSpPr>
            <a:spLocks noGrp="1"/>
          </p:cNvSpPr>
          <p:nvPr>
            <p:ph type="body" idx="1"/>
          </p:nvPr>
        </p:nvSpPr>
        <p:spPr>
          <a:xfrm>
            <a:off x="0" y="1542553"/>
            <a:ext cx="12192000" cy="5315447"/>
          </a:xfrm>
        </p:spPr>
        <p:txBody>
          <a:bodyPr/>
          <a:lstStyle/>
          <a:p>
            <a:pPr marL="0" marR="0" lvl="0" indent="0" algn="ctr" fontAlgn="base">
              <a:spcBef>
                <a:spcPts val="0"/>
              </a:spcBef>
              <a:spcAft>
                <a:spcPts val="1200"/>
              </a:spcAft>
              <a:buSzPts val="1000"/>
              <a:buNone/>
              <a:tabLst>
                <a:tab pos="457200" algn="l"/>
              </a:tabLst>
            </a:pPr>
            <a:r>
              <a:rPr lang="en-US" sz="1800" b="1"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Due Date:  April 30, unless an extension is granted to align with budgets submitted to School Budget Bureau.</a:t>
            </a:r>
            <a:endParaRPr lang="en-US" sz="1800" b="1" dirty="0">
              <a:solidFill>
                <a:srgbClr val="C00000"/>
              </a:solidFill>
              <a:effectLst/>
              <a:latin typeface="Georgia" panose="02040502050405020303" pitchFamily="18" charset="0"/>
              <a:ea typeface="Aptos" panose="020B0004020202020204" pitchFamily="34" charset="0"/>
              <a:cs typeface="Aptos" panose="020B0004020202020204" pitchFamily="34" charset="0"/>
            </a:endParaRPr>
          </a:p>
          <a:p>
            <a:pPr marL="114300" indent="0">
              <a:buNone/>
            </a:pPr>
            <a:endParaRPr lang="en-US" dirty="0"/>
          </a:p>
        </p:txBody>
      </p:sp>
      <p:sp>
        <p:nvSpPr>
          <p:cNvPr id="4" name="Slide Number Placeholder 3">
            <a:extLst>
              <a:ext uri="{FF2B5EF4-FFF2-40B4-BE49-F238E27FC236}">
                <a16:creationId xmlns:a16="http://schemas.microsoft.com/office/drawing/2014/main" id="{C57FE491-AE77-5F20-DE66-5C17B9166A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graphicFrame>
        <p:nvGraphicFramePr>
          <p:cNvPr id="6" name="Diagram 5">
            <a:extLst>
              <a:ext uri="{FF2B5EF4-FFF2-40B4-BE49-F238E27FC236}">
                <a16:creationId xmlns:a16="http://schemas.microsoft.com/office/drawing/2014/main" id="{06E1AAEA-36FB-F426-5A86-C0D007900D9C}"/>
              </a:ext>
            </a:extLst>
          </p:cNvPr>
          <p:cNvGraphicFramePr/>
          <p:nvPr>
            <p:extLst>
              <p:ext uri="{D42A27DB-BD31-4B8C-83A1-F6EECF244321}">
                <p14:modId xmlns:p14="http://schemas.microsoft.com/office/powerpoint/2010/main" val="1157420692"/>
              </p:ext>
            </p:extLst>
          </p:nvPr>
        </p:nvGraphicFramePr>
        <p:xfrm>
          <a:off x="2032000" y="1868556"/>
          <a:ext cx="8128000" cy="4929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31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5569-953D-24FC-1083-8B4A014C2709}"/>
              </a:ext>
            </a:extLst>
          </p:cNvPr>
          <p:cNvSpPr>
            <a:spLocks noGrp="1"/>
          </p:cNvSpPr>
          <p:nvPr>
            <p:ph type="title"/>
          </p:nvPr>
        </p:nvSpPr>
        <p:spPr>
          <a:xfrm>
            <a:off x="1295400" y="273168"/>
            <a:ext cx="9601200" cy="1036850"/>
          </a:xfrm>
        </p:spPr>
        <p:txBody>
          <a:bodyPr/>
          <a:lstStyle/>
          <a:p>
            <a:pPr algn="ctr"/>
            <a:r>
              <a:rPr lang="en-US" b="1" dirty="0">
                <a:latin typeface="Georgia" panose="02040502050405020303" pitchFamily="18" charset="0"/>
              </a:rPr>
              <a:t>IDEA B </a:t>
            </a:r>
          </a:p>
        </p:txBody>
      </p:sp>
      <p:sp>
        <p:nvSpPr>
          <p:cNvPr id="4" name="Slide Number Placeholder 3">
            <a:extLst>
              <a:ext uri="{FF2B5EF4-FFF2-40B4-BE49-F238E27FC236}">
                <a16:creationId xmlns:a16="http://schemas.microsoft.com/office/drawing/2014/main" id="{6E3847A7-C1C6-2DCD-9549-4CB41D1D30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10" name="Text Placeholder 9">
            <a:extLst>
              <a:ext uri="{FF2B5EF4-FFF2-40B4-BE49-F238E27FC236}">
                <a16:creationId xmlns:a16="http://schemas.microsoft.com/office/drawing/2014/main" id="{FD0946E8-8E7D-6DA4-24A3-0333F7A92E3E}"/>
              </a:ext>
            </a:extLst>
          </p:cNvPr>
          <p:cNvSpPr>
            <a:spLocks noGrp="1"/>
          </p:cNvSpPr>
          <p:nvPr>
            <p:ph type="body" idx="1"/>
          </p:nvPr>
        </p:nvSpPr>
        <p:spPr>
          <a:xfrm>
            <a:off x="0" y="1518699"/>
            <a:ext cx="12192000" cy="5339301"/>
          </a:xfrm>
          <a:solidFill>
            <a:schemeClr val="lt1"/>
          </a:solidFill>
          <a:effectLst>
            <a:softEdge rad="0"/>
          </a:effectLst>
        </p:spPr>
        <p:txBody>
          <a:bodyPr>
            <a:normAutofit/>
          </a:bodyPr>
          <a:lstStyle/>
          <a:p>
            <a:pPr marL="0" indent="0">
              <a:spcBef>
                <a:spcPts val="1200"/>
              </a:spcBef>
              <a:spcAft>
                <a:spcPts val="1200"/>
              </a:spcAft>
              <a:buNone/>
            </a:pPr>
            <a:r>
              <a:rPr lang="en-US" sz="1300" b="1" u="sng" dirty="0">
                <a:solidFill>
                  <a:srgbClr val="000000"/>
                </a:solidFill>
                <a:effectLst/>
                <a:latin typeface="Georgia" panose="02040502050405020303" pitchFamily="18" charset="0"/>
                <a:ea typeface="Aptos" panose="020B0004020202020204" pitchFamily="34" charset="0"/>
                <a:cs typeface="Aptos" panose="020B0004020202020204" pitchFamily="34" charset="0"/>
              </a:rPr>
              <a:t>IDEA B Application - Phase 1 </a:t>
            </a:r>
          </a:p>
          <a:p>
            <a:pPr marL="0" indent="0">
              <a:spcBef>
                <a:spcPts val="1200"/>
              </a:spcBef>
              <a:spcAft>
                <a:spcPts val="1200"/>
              </a:spcAft>
              <a:buNone/>
            </a:pPr>
            <a:r>
              <a:rPr lang="en-US" sz="1300" b="1"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Phase 1 Due Date: May 31, 2024</a:t>
            </a:r>
            <a:endParaRPr lang="en-US" sz="1300" dirty="0">
              <a:effectLst/>
              <a:latin typeface="Georgia" panose="02040502050405020303" pitchFamily="18" charset="0"/>
              <a:ea typeface="Aptos" panose="020B0004020202020204" pitchFamily="34" charset="0"/>
              <a:cs typeface="Aptos" panose="020B0004020202020204" pitchFamily="34" charset="0"/>
            </a:endParaRPr>
          </a:p>
          <a:p>
            <a:pPr marL="0" marR="0" lvl="0" indent="0" fontAlgn="base">
              <a:spcBef>
                <a:spcPts val="1200"/>
              </a:spcBef>
              <a:spcAft>
                <a:spcPts val="0"/>
              </a:spcAft>
              <a:buSzPts val="1000"/>
              <a:buNone/>
              <a:tabLst>
                <a:tab pos="457200" algn="l"/>
              </a:tabLst>
            </a:pPr>
            <a:r>
              <a:rPr lang="en-US" sz="12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Phase 1 of the IDEA B application includes the following sections:</a:t>
            </a:r>
          </a:p>
          <a:p>
            <a:pPr marL="0" marR="0" lvl="0" indent="0" fontAlgn="base">
              <a:spcBef>
                <a:spcPts val="1200"/>
              </a:spcBef>
              <a:spcAft>
                <a:spcPts val="0"/>
              </a:spcAft>
              <a:buSzPts val="1000"/>
              <a:buNone/>
              <a:tabLst>
                <a:tab pos="457200" algn="l"/>
              </a:tabLst>
            </a:pPr>
            <a:endParaRPr lang="en-US" sz="12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a:p>
            <a:pPr marL="628650" marR="0" lvl="1" indent="-171450" fontAlgn="base">
              <a:spcBef>
                <a:spcPts val="0"/>
              </a:spcBef>
              <a:spcAft>
                <a:spcPts val="0"/>
              </a:spcAft>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Assurances</a:t>
            </a:r>
            <a:endParaRPr lang="en-US" sz="12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a:p>
            <a:pPr marL="628650" marR="0" lvl="1" indent="-171450" fontAlgn="base">
              <a:spcBef>
                <a:spcPts val="0"/>
              </a:spcBef>
              <a:spcAft>
                <a:spcPts val="0"/>
              </a:spcAft>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GEPA </a:t>
            </a:r>
            <a:endParaRPr lang="en-US" sz="12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a:p>
            <a:pPr marL="628650" marR="0" lvl="1" indent="-171450" fontAlgn="base">
              <a:spcBef>
                <a:spcPts val="0"/>
              </a:spcBef>
              <a:spcAft>
                <a:spcPts val="0"/>
              </a:spcAft>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LEA Analysis and Plans</a:t>
            </a:r>
            <a:endParaRPr lang="en-US" sz="12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a:p>
            <a:pPr marL="628650" marR="0" lvl="1" indent="-171450" fontAlgn="base">
              <a:spcBef>
                <a:spcPts val="0"/>
              </a:spcBef>
              <a:spcAft>
                <a:spcPts val="0"/>
              </a:spcAft>
              <a:buSzPts val="1000"/>
              <a:buFont typeface="Wingdings" panose="05000000000000000000" pitchFamily="2" charset="2"/>
              <a:buChar char="q"/>
              <a:tabLst>
                <a:tab pos="914400" algn="l"/>
              </a:tabLst>
            </a:pPr>
            <a:r>
              <a:rPr lang="en-US" sz="12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Revised</a:t>
            </a: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Policies and Procedures</a:t>
            </a:r>
            <a:r>
              <a:rPr lang="en-US" sz="1200" dirty="0">
                <a:solidFill>
                  <a:srgbClr val="C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and the following:  </a:t>
            </a:r>
            <a:endParaRPr lang="en-US" sz="120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endParaRPr>
          </a:p>
          <a:p>
            <a:pPr marL="1085850" marR="0" lvl="2" indent="-171450" fontAlgn="base">
              <a:spcBef>
                <a:spcPts val="0"/>
              </a:spcBef>
              <a:spcAft>
                <a:spcPts val="0"/>
              </a:spcAft>
              <a:buSzPts val="1000"/>
              <a:buFont typeface="Wingdings" panose="05000000000000000000" pitchFamily="2" charset="2"/>
              <a:buChar char="q"/>
              <a:tabLst>
                <a:tab pos="13716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Board Meeting Agenda for P&amp;P review and approval</a:t>
            </a:r>
            <a:r>
              <a:rPr lang="en-US" sz="1200"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a:t>
            </a:r>
            <a:endParaRPr lang="en-US" sz="1200" dirty="0">
              <a:solidFill>
                <a:srgbClr val="C00000"/>
              </a:solidFill>
              <a:effectLst/>
              <a:latin typeface="Georgia" panose="02040502050405020303" pitchFamily="18" charset="0"/>
              <a:ea typeface="Aptos" panose="020B0004020202020204" pitchFamily="34" charset="0"/>
              <a:cs typeface="Aptos" panose="020B0004020202020204" pitchFamily="34" charset="0"/>
            </a:endParaRPr>
          </a:p>
          <a:p>
            <a:pPr marL="1085850" marR="0" lvl="2" indent="-171450" fontAlgn="base">
              <a:spcBef>
                <a:spcPts val="0"/>
              </a:spcBef>
              <a:spcAft>
                <a:spcPts val="0"/>
              </a:spcAft>
              <a:buSzPts val="1000"/>
              <a:buFont typeface="Wingdings" panose="05000000000000000000" pitchFamily="2" charset="2"/>
              <a:buChar char="q"/>
              <a:tabLst>
                <a:tab pos="13716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Board Meeting Minutes for P&amp;P review and approval</a:t>
            </a:r>
            <a:r>
              <a:rPr lang="en-US" sz="1200"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a:t>
            </a:r>
            <a:endParaRPr lang="en-US" sz="1200" dirty="0">
              <a:solidFill>
                <a:srgbClr val="C00000"/>
              </a:solidFill>
              <a:effectLst/>
              <a:latin typeface="Georgia" panose="02040502050405020303" pitchFamily="18" charset="0"/>
              <a:ea typeface="Aptos" panose="020B0004020202020204" pitchFamily="34" charset="0"/>
              <a:cs typeface="Aptos" panose="020B0004020202020204" pitchFamily="34" charset="0"/>
            </a:endParaRPr>
          </a:p>
          <a:p>
            <a:pPr marL="1371600" marR="0" lvl="3" indent="0" fontAlgn="base">
              <a:spcBef>
                <a:spcPts val="0"/>
              </a:spcBef>
              <a:spcAft>
                <a:spcPts val="0"/>
              </a:spcAft>
              <a:buSzPts val="1000"/>
              <a:buNone/>
              <a:tabLst>
                <a:tab pos="1828800" algn="l"/>
              </a:tabLst>
            </a:pPr>
            <a:r>
              <a:rPr lang="en-US" sz="1200"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*These items are to be submitted </a:t>
            </a:r>
            <a:r>
              <a:rPr lang="en-US" sz="1200" u="sng"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ONLY</a:t>
            </a:r>
            <a:r>
              <a:rPr lang="en-US" sz="1200" dirty="0">
                <a:solidFill>
                  <a:srgbClr val="C00000"/>
                </a:solidFill>
                <a:effectLst/>
                <a:latin typeface="Georgia" panose="02040502050405020303" pitchFamily="18" charset="0"/>
                <a:ea typeface="Times New Roman" panose="02020603050405020304" pitchFamily="18" charset="0"/>
                <a:cs typeface="Aptos" panose="020B0004020202020204" pitchFamily="34" charset="0"/>
              </a:rPr>
              <a:t> IF they have been revised from those submitted previously.</a:t>
            </a:r>
          </a:p>
          <a:p>
            <a:pPr marL="742950" lvl="1" indent="-285750" fontAlgn="base">
              <a:spcBef>
                <a:spcPts val="0"/>
              </a:spcBef>
              <a:buSzPts val="1000"/>
              <a:tabLst>
                <a:tab pos="914400" algn="l"/>
              </a:tabLst>
            </a:pPr>
            <a:endPar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fontAlgn="base">
              <a:spcBef>
                <a:spcPts val="0"/>
              </a:spcBef>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Phase 1 section of the application checklist</a:t>
            </a:r>
            <a:endParaRPr lang="en-US" sz="12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fontAlgn="base">
              <a:spcBef>
                <a:spcPts val="0"/>
              </a:spcBef>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Ensure to select “Submit to State”.</a:t>
            </a:r>
            <a:endParaRPr lang="en-US" sz="1200" dirty="0">
              <a:solidFill>
                <a:srgbClr val="000000"/>
              </a:solidFill>
              <a:latin typeface="Georgia" panose="02040502050405020303" pitchFamily="18" charset="0"/>
              <a:ea typeface="Times New Roman" panose="02020603050405020304" pitchFamily="18" charset="0"/>
              <a:cs typeface="Aptos" panose="020B0004020202020204" pitchFamily="34" charset="0"/>
            </a:endParaRPr>
          </a:p>
          <a:p>
            <a:pPr marL="742950" lvl="1" indent="-285750" fontAlgn="base">
              <a:spcBef>
                <a:spcPts val="0"/>
              </a:spcBef>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Link to IDEA B Application:  </a:t>
            </a:r>
            <a:r>
              <a:rPr lang="en-US" sz="1200" u="sng" dirty="0">
                <a:solidFill>
                  <a:srgbClr val="1155CC"/>
                </a:solidFill>
                <a:effectLst/>
                <a:latin typeface="Georgia" panose="02040502050405020303" pitchFamily="18" charset="0"/>
                <a:ea typeface="Times New Roman" panose="02020603050405020304" pitchFamily="18" charset="0"/>
                <a:cs typeface="Aptos" panose="020B0004020202020204" pitchFamily="34" charset="0"/>
                <a:hlinkClick r:id="rId3"/>
              </a:rPr>
              <a:t>https://webed.ped.state.nm.us/sites/IDEAB/SitePages/Home.aspx</a:t>
            </a:r>
            <a:endParaRPr lang="en-US" sz="1200" u="sng" dirty="0">
              <a:solidFill>
                <a:srgbClr val="000000"/>
              </a:solidFill>
              <a:latin typeface="Georgia" panose="02040502050405020303" pitchFamily="18" charset="0"/>
              <a:ea typeface="Times New Roman" panose="02020603050405020304" pitchFamily="18" charset="0"/>
              <a:cs typeface="Aptos" panose="020B0004020202020204" pitchFamily="34" charset="0"/>
            </a:endParaRPr>
          </a:p>
          <a:p>
            <a:pPr marL="742950" lvl="1" indent="-285750" fontAlgn="base">
              <a:spcBef>
                <a:spcPts val="0"/>
              </a:spcBef>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IDEA B application resources can be found on the Special Education Resources Page.</a:t>
            </a:r>
            <a:endParaRPr lang="en-US" sz="1200" dirty="0">
              <a:solidFill>
                <a:srgbClr val="000000"/>
              </a:solidFill>
              <a:effectLst/>
              <a:latin typeface="Georgia" panose="02040502050405020303" pitchFamily="18" charset="0"/>
              <a:ea typeface="Aptos" panose="020B0004020202020204" pitchFamily="34" charset="0"/>
              <a:cs typeface="Aptos" panose="020B0004020202020204" pitchFamily="34" charset="0"/>
            </a:endParaRPr>
          </a:p>
          <a:p>
            <a:pPr marL="742950" lvl="1" indent="-285750" fontAlgn="base">
              <a:spcBef>
                <a:spcPts val="0"/>
              </a:spcBef>
              <a:buSzPts val="1000"/>
              <a:buFont typeface="Wingdings" panose="05000000000000000000" pitchFamily="2" charset="2"/>
              <a:buChar char="q"/>
              <a:tabLst>
                <a:tab pos="914400" algn="l"/>
              </a:tabLst>
            </a:pP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Link to the Resources Page:  </a:t>
            </a:r>
            <a:r>
              <a:rPr lang="en-US" sz="1200" u="sng"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hlinkClick r:id="rId4"/>
              </a:rPr>
              <a:t>https://webnew.ped.state.nm.us/bureaus/special-education/resources/</a:t>
            </a:r>
            <a:endParaRPr lang="en-US" sz="1200" u="sng" dirty="0">
              <a:solidFill>
                <a:srgbClr val="1155CC"/>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fontAlgn="base">
              <a:spcBef>
                <a:spcPts val="0"/>
              </a:spcBef>
              <a:buSzPts val="1000"/>
              <a:buFont typeface="Wingdings" panose="05000000000000000000" pitchFamily="2" charset="2"/>
              <a:buChar char="q"/>
              <a:tabLst>
                <a:tab pos="914400" algn="l"/>
              </a:tabLst>
            </a:pPr>
            <a:endParaRPr lang="en-US" sz="1200" u="sng" dirty="0">
              <a:solidFill>
                <a:srgbClr val="1155CC"/>
              </a:solidFill>
              <a:latin typeface="Georgia" panose="02040502050405020303" pitchFamily="18" charset="0"/>
              <a:ea typeface="Aptos" panose="020B0004020202020204" pitchFamily="34" charset="0"/>
              <a:cs typeface="Times New Roman" panose="02020603050405020304" pitchFamily="18" charset="0"/>
            </a:endParaRPr>
          </a:p>
          <a:p>
            <a:pPr marL="0" marR="0" indent="0">
              <a:spcBef>
                <a:spcPts val="1200"/>
              </a:spcBef>
              <a:spcAft>
                <a:spcPts val="1200"/>
              </a:spcAft>
              <a:buNone/>
            </a:pPr>
            <a:r>
              <a:rPr lang="en-US" sz="1300" b="1" u="sng" dirty="0">
                <a:solidFill>
                  <a:srgbClr val="000000"/>
                </a:solidFill>
                <a:effectLst/>
                <a:latin typeface="Georgia" panose="02040502050405020303" pitchFamily="18" charset="0"/>
                <a:ea typeface="Aptos" panose="020B0004020202020204" pitchFamily="34" charset="0"/>
                <a:cs typeface="Aptos" panose="020B0004020202020204" pitchFamily="34" charset="0"/>
              </a:rPr>
              <a:t>IDEA B Application - Phase 2 Release</a:t>
            </a:r>
            <a:endParaRPr lang="en-US" sz="1300" b="1" u="sng" dirty="0">
              <a:effectLst/>
              <a:latin typeface="Georgia" panose="02040502050405020303" pitchFamily="18" charset="0"/>
              <a:ea typeface="Aptos" panose="020B0004020202020204" pitchFamily="34" charset="0"/>
              <a:cs typeface="Aptos" panose="020B0004020202020204" pitchFamily="34" charset="0"/>
            </a:endParaRPr>
          </a:p>
          <a:p>
            <a:pPr marL="0" marR="0" lvl="0" indent="0" fontAlgn="base">
              <a:lnSpc>
                <a:spcPct val="10000"/>
              </a:lnSpc>
              <a:spcBef>
                <a:spcPts val="1200"/>
              </a:spcBef>
              <a:spcAft>
                <a:spcPts val="1200"/>
              </a:spcAft>
              <a:buSzPts val="1000"/>
              <a:buNone/>
              <a:tabLst>
                <a:tab pos="4572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No date has been established yet. </a:t>
            </a:r>
          </a:p>
          <a:p>
            <a:pPr marL="0" marR="0" lvl="0" indent="0" fontAlgn="base">
              <a:lnSpc>
                <a:spcPct val="10000"/>
              </a:lnSpc>
              <a:spcBef>
                <a:spcPts val="1200"/>
              </a:spcBef>
              <a:spcAft>
                <a:spcPts val="1200"/>
              </a:spcAft>
              <a:buSzPts val="1000"/>
              <a:buNone/>
              <a:tabLst>
                <a:tab pos="457200" algn="l"/>
              </a:tabLst>
            </a:pPr>
            <a:r>
              <a:rPr lang="en-US" sz="12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The OSE is awaiting all data points required to complete allocations to LEAs and is working diligently to ensure allocations are released as soon as possible</a:t>
            </a:r>
            <a:r>
              <a:rPr lang="en-US" sz="1200" dirty="0">
                <a:solidFill>
                  <a:srgbClr val="000000"/>
                </a:solidFill>
                <a:effectLst/>
                <a:latin typeface="+mn-lt"/>
                <a:ea typeface="Times New Roman" panose="02020603050405020304" pitchFamily="18" charset="0"/>
                <a:cs typeface="Aptos" panose="020B0004020202020204" pitchFamily="34" charset="0"/>
              </a:rPr>
              <a:t>.</a:t>
            </a:r>
            <a:r>
              <a:rPr lang="en-US" sz="1200" dirty="0">
                <a:effectLst/>
                <a:latin typeface="+mn-lt"/>
                <a:ea typeface="Aptos" panose="020B0004020202020204" pitchFamily="34" charset="0"/>
                <a:cs typeface="Aptos" panose="020B0004020202020204" pitchFamily="34" charset="0"/>
              </a:rPr>
              <a:t> </a:t>
            </a:r>
          </a:p>
        </p:txBody>
      </p:sp>
      <p:pic>
        <p:nvPicPr>
          <p:cNvPr id="15" name="Picture 14" descr="A hanging lightbulb">
            <a:extLst>
              <a:ext uri="{FF2B5EF4-FFF2-40B4-BE49-F238E27FC236}">
                <a16:creationId xmlns:a16="http://schemas.microsoft.com/office/drawing/2014/main" id="{BEC6B591-8739-B512-889F-33E20944C0A5}"/>
              </a:ext>
            </a:extLst>
          </p:cNvPr>
          <p:cNvPicPr>
            <a:picLocks noChangeAspect="1"/>
          </p:cNvPicPr>
          <p:nvPr/>
        </p:nvPicPr>
        <p:blipFill>
          <a:blip r:embed="rId5">
            <a:alphaModFix amt="7000"/>
          </a:blip>
          <a:stretch>
            <a:fillRect/>
          </a:stretch>
        </p:blipFill>
        <p:spPr>
          <a:xfrm>
            <a:off x="0" y="1518699"/>
            <a:ext cx="12192000" cy="5339301"/>
          </a:xfrm>
          <a:prstGeom prst="rect">
            <a:avLst/>
          </a:prstGeom>
        </p:spPr>
      </p:pic>
    </p:spTree>
    <p:extLst>
      <p:ext uri="{BB962C8B-B14F-4D97-AF65-F5344CB8AC3E}">
        <p14:creationId xmlns:p14="http://schemas.microsoft.com/office/powerpoint/2010/main" val="47719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A418-9250-57E4-936B-276CB2003A6B}"/>
              </a:ext>
            </a:extLst>
          </p:cNvPr>
          <p:cNvSpPr>
            <a:spLocks noGrp="1"/>
          </p:cNvSpPr>
          <p:nvPr>
            <p:ph type="title"/>
          </p:nvPr>
        </p:nvSpPr>
        <p:spPr>
          <a:xfrm>
            <a:off x="1295400" y="290993"/>
            <a:ext cx="9601200" cy="1036850"/>
          </a:xfrm>
        </p:spPr>
        <p:txBody>
          <a:bodyPr/>
          <a:lstStyle/>
          <a:p>
            <a:pPr algn="ctr"/>
            <a:r>
              <a:rPr lang="en-US" b="1" dirty="0">
                <a:latin typeface="Georgia" panose="02040502050405020303" pitchFamily="18" charset="0"/>
              </a:rPr>
              <a:t>Data</a:t>
            </a:r>
          </a:p>
        </p:txBody>
      </p:sp>
      <p:sp>
        <p:nvSpPr>
          <p:cNvPr id="4" name="Slide Number Placeholder 3">
            <a:extLst>
              <a:ext uri="{FF2B5EF4-FFF2-40B4-BE49-F238E27FC236}">
                <a16:creationId xmlns:a16="http://schemas.microsoft.com/office/drawing/2014/main" id="{B7484943-D335-EE6D-B073-E2E7FF46B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graphicFrame>
        <p:nvGraphicFramePr>
          <p:cNvPr id="6" name="Diagram 5">
            <a:extLst>
              <a:ext uri="{FF2B5EF4-FFF2-40B4-BE49-F238E27FC236}">
                <a16:creationId xmlns:a16="http://schemas.microsoft.com/office/drawing/2014/main" id="{3C93222C-355E-6CE6-B984-54E052BA2E14}"/>
              </a:ext>
            </a:extLst>
          </p:cNvPr>
          <p:cNvGraphicFramePr/>
          <p:nvPr>
            <p:extLst>
              <p:ext uri="{D42A27DB-BD31-4B8C-83A1-F6EECF244321}">
                <p14:modId xmlns:p14="http://schemas.microsoft.com/office/powerpoint/2010/main" val="2631726287"/>
              </p:ext>
            </p:extLst>
          </p:nvPr>
        </p:nvGraphicFramePr>
        <p:xfrm>
          <a:off x="1663700" y="1553594"/>
          <a:ext cx="8864600" cy="521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22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43C0-C84B-A741-4B50-6A8E23AD8DBD}"/>
              </a:ext>
            </a:extLst>
          </p:cNvPr>
          <p:cNvSpPr>
            <a:spLocks noGrp="1"/>
          </p:cNvSpPr>
          <p:nvPr>
            <p:ph type="title"/>
          </p:nvPr>
        </p:nvSpPr>
        <p:spPr>
          <a:xfrm>
            <a:off x="1295400" y="259997"/>
            <a:ext cx="9601200" cy="1036850"/>
          </a:xfrm>
        </p:spPr>
        <p:txBody>
          <a:bodyPr/>
          <a:lstStyle/>
          <a:p>
            <a:pPr algn="ctr"/>
            <a:r>
              <a:rPr lang="en-US" b="1" dirty="0">
                <a:latin typeface="Georgia" panose="02040502050405020303" pitchFamily="18" charset="0"/>
              </a:rPr>
              <a:t>EOY-End of Year Validation</a:t>
            </a:r>
          </a:p>
        </p:txBody>
      </p:sp>
      <p:sp>
        <p:nvSpPr>
          <p:cNvPr id="4" name="Slide Number Placeholder 3">
            <a:extLst>
              <a:ext uri="{FF2B5EF4-FFF2-40B4-BE49-F238E27FC236}">
                <a16:creationId xmlns:a16="http://schemas.microsoft.com/office/drawing/2014/main" id="{2D2B062A-4327-A9E3-7AAF-35E85925DD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graphicFrame>
        <p:nvGraphicFramePr>
          <p:cNvPr id="6" name="Diagram 5">
            <a:extLst>
              <a:ext uri="{FF2B5EF4-FFF2-40B4-BE49-F238E27FC236}">
                <a16:creationId xmlns:a16="http://schemas.microsoft.com/office/drawing/2014/main" id="{53575852-575E-5245-FCE5-CB9B3992B3A3}"/>
              </a:ext>
            </a:extLst>
          </p:cNvPr>
          <p:cNvGraphicFramePr/>
          <p:nvPr>
            <p:extLst>
              <p:ext uri="{D42A27DB-BD31-4B8C-83A1-F6EECF244321}">
                <p14:modId xmlns:p14="http://schemas.microsoft.com/office/powerpoint/2010/main" val="698986542"/>
              </p:ext>
            </p:extLst>
          </p:nvPr>
        </p:nvGraphicFramePr>
        <p:xfrm>
          <a:off x="0" y="1505528"/>
          <a:ext cx="12192000" cy="5352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529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p:txBody>
          <a:bodyPr/>
          <a:lstStyle/>
          <a:p>
            <a:pPr algn="ctr"/>
            <a:r>
              <a:rPr lang="en-US" b="1" dirty="0">
                <a:latin typeface="Georgia" panose="02040502050405020303" pitchFamily="18"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1295400" y="1828800"/>
            <a:ext cx="4505632" cy="2969342"/>
          </a:xfrm>
        </p:spPr>
        <p:txBody>
          <a:bodyPr>
            <a:normAutofit/>
          </a:bodyPr>
          <a:lstStyle/>
          <a:p>
            <a:pPr marL="114300" indent="0" rtl="0">
              <a:spcBef>
                <a:spcPts val="1400"/>
              </a:spcBef>
              <a:spcAft>
                <a:spcPts val="0"/>
              </a:spcAft>
              <a:buNone/>
            </a:pPr>
            <a:r>
              <a:rPr lang="en-US" sz="1400" b="1" i="0" u="sng" strike="noStrike" dirty="0">
                <a:solidFill>
                  <a:srgbClr val="3A3D4B"/>
                </a:solidFill>
                <a:effectLst/>
                <a:latin typeface="Georgia" panose="02040502050405020303" pitchFamily="18" charset="0"/>
              </a:rPr>
              <a:t>Office of Special Education Data Team:</a:t>
            </a:r>
            <a:endParaRPr lang="en-US" sz="1400" b="0" u="sng" dirty="0">
              <a:effectLst/>
              <a:latin typeface="Georgia" panose="02040502050405020303" pitchFamily="18" charset="0"/>
            </a:endParaRPr>
          </a:p>
          <a:p>
            <a:pPr marL="114300" indent="0" rtl="0">
              <a:spcBef>
                <a:spcPts val="1400"/>
              </a:spcBef>
              <a:spcAft>
                <a:spcPts val="0"/>
              </a:spcAft>
              <a:buNone/>
            </a:pPr>
            <a:r>
              <a:rPr lang="en-US" sz="1400" b="1" i="0" u="sng" strike="noStrike" dirty="0">
                <a:solidFill>
                  <a:srgbClr val="EFC119"/>
                </a:solidFill>
                <a:effectLst/>
                <a:latin typeface="Georgia" panose="02040502050405020303" pitchFamily="18" charset="0"/>
                <a:hlinkClick r:id="rId3"/>
              </a:rPr>
              <a:t>charlene.marcotte@ped.nm.gov</a:t>
            </a:r>
            <a:endParaRPr lang="en-US" sz="1400" b="1" dirty="0">
              <a:effectLst/>
              <a:latin typeface="Georgia" panose="02040502050405020303" pitchFamily="18" charset="0"/>
            </a:endParaRPr>
          </a:p>
          <a:p>
            <a:pPr marL="114300" indent="0" rtl="0">
              <a:spcBef>
                <a:spcPts val="1400"/>
              </a:spcBef>
              <a:spcAft>
                <a:spcPts val="0"/>
              </a:spcAft>
              <a:buNone/>
            </a:pPr>
            <a:r>
              <a:rPr lang="en-US" sz="1400" b="1" i="0" u="sng" strike="noStrike" dirty="0">
                <a:solidFill>
                  <a:srgbClr val="EFC119"/>
                </a:solidFill>
                <a:effectLst/>
                <a:latin typeface="Georgia" panose="02040502050405020303" pitchFamily="18" charset="0"/>
                <a:hlinkClick r:id="rId4"/>
              </a:rPr>
              <a:t>lorenzo.dominguez@ped.nm.gov</a:t>
            </a:r>
            <a:endParaRPr lang="en-US" sz="1400" b="1" dirty="0">
              <a:effectLst/>
              <a:latin typeface="Georgia" panose="02040502050405020303" pitchFamily="18" charset="0"/>
            </a:endParaRPr>
          </a:p>
          <a:p>
            <a:pPr marL="114300" indent="0" rtl="0">
              <a:spcBef>
                <a:spcPts val="1400"/>
              </a:spcBef>
              <a:spcAft>
                <a:spcPts val="0"/>
              </a:spcAft>
              <a:buNone/>
            </a:pPr>
            <a:r>
              <a:rPr lang="en-US" sz="1400" b="1" i="0" u="sng" strike="noStrike" dirty="0">
                <a:solidFill>
                  <a:srgbClr val="EFC119"/>
                </a:solidFill>
                <a:effectLst/>
                <a:latin typeface="Georgia" panose="02040502050405020303" pitchFamily="18" charset="0"/>
                <a:hlinkClick r:id="rId5"/>
              </a:rPr>
              <a:t>lizana.schweiger@ped.nm.gov</a:t>
            </a:r>
            <a:endParaRPr lang="en-US" sz="1400" b="1" dirty="0">
              <a:effectLst/>
              <a:latin typeface="Georgia" panose="02040502050405020303" pitchFamily="18" charset="0"/>
            </a:endParaRPr>
          </a:p>
          <a:p>
            <a:pPr marL="114300" indent="0" rtl="0">
              <a:spcBef>
                <a:spcPts val="1400"/>
              </a:spcBef>
              <a:spcAft>
                <a:spcPts val="0"/>
              </a:spcAft>
              <a:buNone/>
            </a:pPr>
            <a:r>
              <a:rPr lang="en-US" sz="1400" b="1" i="0" u="sng" strike="noStrike" dirty="0">
                <a:solidFill>
                  <a:srgbClr val="EFC119"/>
                </a:solidFill>
                <a:effectLst/>
                <a:latin typeface="Georgia" panose="02040502050405020303" pitchFamily="18" charset="0"/>
                <a:hlinkClick r:id="rId6"/>
              </a:rPr>
              <a:t>matthew.tomicek@ped.nm.gov</a:t>
            </a:r>
            <a:endParaRPr lang="en-US" sz="1400" b="1" dirty="0">
              <a:effectLst/>
              <a:latin typeface="Georgia" panose="02040502050405020303" pitchFamily="18" charset="0"/>
            </a:endParaRPr>
          </a:p>
          <a:p>
            <a:pPr marL="114300" indent="0" rtl="0">
              <a:spcBef>
                <a:spcPts val="1400"/>
              </a:spcBef>
              <a:spcAft>
                <a:spcPts val="0"/>
              </a:spcAft>
              <a:buNone/>
            </a:pPr>
            <a:r>
              <a:rPr lang="en-US" sz="1400" b="1" i="0" u="sng" strike="noStrike" dirty="0">
                <a:solidFill>
                  <a:srgbClr val="EFC119"/>
                </a:solidFill>
                <a:effectLst/>
                <a:latin typeface="Georgia" panose="02040502050405020303" pitchFamily="18" charset="0"/>
                <a:hlinkClick r:id="rId7"/>
              </a:rPr>
              <a:t>tamara.burkett@ped.nm.gov</a:t>
            </a:r>
            <a:br>
              <a:rPr lang="en-US" dirty="0"/>
            </a:br>
            <a:endParaRPr lang="en-US" dirty="0"/>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6096000" y="1828800"/>
            <a:ext cx="4505632"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spcBef>
                <a:spcPts val="1400"/>
              </a:spcBef>
              <a:buFont typeface="Arial"/>
              <a:buNone/>
            </a:pPr>
            <a:r>
              <a:rPr lang="en-US" sz="1400" b="1" u="sng" dirty="0">
                <a:latin typeface="Georgia" panose="02040502050405020303" pitchFamily="18" charset="0"/>
              </a:rPr>
              <a:t>Indicator 14:</a:t>
            </a:r>
            <a:endParaRPr lang="en-US" sz="1400" u="sng" dirty="0">
              <a:latin typeface="Georgia" panose="02040502050405020303" pitchFamily="18" charset="0"/>
            </a:endParaRPr>
          </a:p>
          <a:p>
            <a:pPr marL="114300" indent="0">
              <a:spcBef>
                <a:spcPts val="1400"/>
              </a:spcBef>
              <a:buNone/>
            </a:pPr>
            <a:r>
              <a:rPr lang="en-US" sz="1400" b="1" u="sng" dirty="0" err="1">
                <a:solidFill>
                  <a:srgbClr val="EFC119"/>
                </a:solidFill>
                <a:latin typeface="Georgia" panose="02040502050405020303" pitchFamily="18" charset="0"/>
                <a:hlinkClick r:id="rId8"/>
              </a:rPr>
              <a:t>gdamian@nmhi.ed</a:t>
            </a:r>
            <a:endParaRPr lang="en-US" sz="1400" b="1" u="sng" dirty="0">
              <a:solidFill>
                <a:srgbClr val="EFC119"/>
              </a:solidFill>
              <a:latin typeface="Georgia" panose="02040502050405020303" pitchFamily="18" charset="0"/>
            </a:endParaRPr>
          </a:p>
          <a:p>
            <a:pPr>
              <a:spcBef>
                <a:spcPts val="1400"/>
              </a:spcBef>
            </a:pPr>
            <a:endParaRPr lang="en-US" sz="1800" b="1" u="sng" dirty="0">
              <a:solidFill>
                <a:srgbClr val="EFC119"/>
              </a:solidFill>
              <a:latin typeface="Calibri" panose="020F0502020204030204" pitchFamily="34" charset="0"/>
            </a:endParaRPr>
          </a:p>
          <a:p>
            <a:pPr marL="114300" indent="0">
              <a:spcBef>
                <a:spcPts val="1400"/>
              </a:spcBef>
              <a:buNone/>
            </a:pPr>
            <a:br>
              <a:rPr lang="en-US" dirty="0"/>
            </a:br>
            <a:endParaRPr lang="en-US" dirty="0"/>
          </a:p>
        </p:txBody>
      </p:sp>
      <p:sp>
        <p:nvSpPr>
          <p:cNvPr id="12" name="TextBox 11">
            <a:extLst>
              <a:ext uri="{FF2B5EF4-FFF2-40B4-BE49-F238E27FC236}">
                <a16:creationId xmlns:a16="http://schemas.microsoft.com/office/drawing/2014/main" id="{E44E43DB-73E9-5B62-9DB5-22E554D1B4F1}"/>
              </a:ext>
            </a:extLst>
          </p:cNvPr>
          <p:cNvSpPr txBox="1"/>
          <p:nvPr/>
        </p:nvSpPr>
        <p:spPr>
          <a:xfrm>
            <a:off x="6266749" y="3069179"/>
            <a:ext cx="3362632" cy="1528624"/>
          </a:xfrm>
          <a:prstGeom prst="rect">
            <a:avLst/>
          </a:prstGeom>
          <a:noFill/>
        </p:spPr>
        <p:txBody>
          <a:bodyPr wrap="square" rtlCol="0">
            <a:spAutoFit/>
          </a:bodyPr>
          <a:lstStyle/>
          <a:p>
            <a:pPr rtl="0">
              <a:spcBef>
                <a:spcPts val="1400"/>
              </a:spcBef>
              <a:spcAft>
                <a:spcPts val="0"/>
              </a:spcAft>
            </a:pPr>
            <a:r>
              <a:rPr lang="es-ES" b="1" i="0" u="sng" strike="noStrike" dirty="0">
                <a:solidFill>
                  <a:srgbClr val="3A3D4B"/>
                </a:solidFill>
                <a:effectLst/>
                <a:latin typeface="Georgia" panose="02040502050405020303" pitchFamily="18" charset="0"/>
              </a:rPr>
              <a:t>Nova Data:</a:t>
            </a:r>
          </a:p>
          <a:p>
            <a:pPr rtl="0">
              <a:spcBef>
                <a:spcPts val="1400"/>
              </a:spcBef>
              <a:spcAft>
                <a:spcPts val="0"/>
              </a:spcAft>
            </a:pPr>
            <a:r>
              <a:rPr lang="es-ES" b="0" i="0" u="none" strike="noStrike" dirty="0">
                <a:solidFill>
                  <a:srgbClr val="3A3D4B"/>
                </a:solidFill>
                <a:effectLst/>
                <a:latin typeface="Georgia" panose="02040502050405020303" pitchFamily="18" charset="0"/>
              </a:rPr>
              <a:t>Nicholas Keyes</a:t>
            </a:r>
            <a:endParaRPr lang="es-ES" b="0" dirty="0">
              <a:effectLst/>
              <a:latin typeface="Georgia" panose="02040502050405020303" pitchFamily="18" charset="0"/>
            </a:endParaRPr>
          </a:p>
          <a:p>
            <a:pPr rtl="0">
              <a:spcBef>
                <a:spcPts val="1400"/>
              </a:spcBef>
              <a:spcAft>
                <a:spcPts val="0"/>
              </a:spcAft>
            </a:pPr>
            <a:r>
              <a:rPr lang="es-ES" b="1" i="0" u="sng" strike="noStrike" dirty="0">
                <a:solidFill>
                  <a:srgbClr val="EFC119"/>
                </a:solidFill>
                <a:effectLst/>
                <a:latin typeface="Georgia" panose="02040502050405020303" pitchFamily="18" charset="0"/>
                <a:hlinkClick r:id="rId9"/>
              </a:rPr>
              <a:t>nicholas.keyes@ped.nm.gov</a:t>
            </a:r>
            <a:endParaRPr lang="es-ES" b="1" dirty="0">
              <a:effectLst/>
              <a:latin typeface="Georgia" panose="02040502050405020303" pitchFamily="18" charset="0"/>
            </a:endParaRPr>
          </a:p>
          <a:p>
            <a:br>
              <a:rPr lang="es-ES" dirty="0"/>
            </a:br>
            <a:endParaRPr lang="en-US" dirty="0"/>
          </a:p>
        </p:txBody>
      </p:sp>
    </p:spTree>
    <p:extLst>
      <p:ext uri="{BB962C8B-B14F-4D97-AF65-F5344CB8AC3E}">
        <p14:creationId xmlns:p14="http://schemas.microsoft.com/office/powerpoint/2010/main" val="23154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3DB85C-8225-4FD6-8475-A2FB1EA2833A}">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b87801ea-a269-4b2f-a2b7-6723e28563fe"/>
    <ds:schemaRef ds:uri="http://purl.org/dc/dcmitype/"/>
    <ds:schemaRef ds:uri="b7e42180-9a4b-4c17-86a5-ad00b76983b0"/>
    <ds:schemaRef ds:uri="http://www.w3.org/XML/1998/namespace"/>
    <ds:schemaRef ds:uri="http://purl.org/dc/elements/1.1/"/>
  </ds:schemaRefs>
</ds:datastoreItem>
</file>

<file path=customXml/itemProps2.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3.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341</TotalTime>
  <Words>2796</Words>
  <Application>Microsoft Office PowerPoint</Application>
  <PresentationFormat>Widescreen</PresentationFormat>
  <Paragraphs>308</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Aptos</vt:lpstr>
      <vt:lpstr>Copperplate Gothic Light</vt:lpstr>
      <vt:lpstr>Century Gothic</vt:lpstr>
      <vt:lpstr>Georgia</vt:lpstr>
      <vt:lpstr>Arial</vt:lpstr>
      <vt:lpstr>Book Antiqua</vt:lpstr>
      <vt:lpstr>Wingdings</vt:lpstr>
      <vt:lpstr>Symbol</vt:lpstr>
      <vt:lpstr>Times New Roman</vt:lpstr>
      <vt:lpstr>Calibri</vt:lpstr>
      <vt:lpstr>Copperplate Gothic Bold</vt:lpstr>
      <vt:lpstr>Sales Direction 16X9</vt:lpstr>
      <vt:lpstr>Office Hours</vt:lpstr>
      <vt:lpstr>Leadership/Duties of the Office</vt:lpstr>
      <vt:lpstr>Hiring Updates</vt:lpstr>
      <vt:lpstr>Completed Monitoring Submissions</vt:lpstr>
      <vt:lpstr>Excess Cost Base</vt:lpstr>
      <vt:lpstr>IDEA B </vt:lpstr>
      <vt:lpstr>Data</vt:lpstr>
      <vt:lpstr>EOY-End of Year Validation</vt:lpstr>
      <vt:lpstr>Data/Finance Team Contact List</vt:lpstr>
      <vt:lpstr>OSE Monthly Newsletter</vt:lpstr>
      <vt:lpstr>PowerPoint Presentation</vt:lpstr>
      <vt:lpstr>New Mexico School for the Blind &amp; Visually Impaired</vt:lpstr>
      <vt:lpstr>PowerPoint Presentation</vt:lpstr>
      <vt:lpstr>   Contact List </vt:lpstr>
      <vt:lpstr>Resources</vt:lpstr>
      <vt:lpstr>Office of Special Education Office Hours</vt:lpstr>
      <vt:lpstr>Questions From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2</cp:revision>
  <dcterms:created xsi:type="dcterms:W3CDTF">2020-01-22T19:18:44Z</dcterms:created>
  <dcterms:modified xsi:type="dcterms:W3CDTF">2024-06-18T22:37:35Z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