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25"/>
  </p:notesMasterIdLst>
  <p:sldIdLst>
    <p:sldId id="256" r:id="rId6"/>
    <p:sldId id="259" r:id="rId7"/>
    <p:sldId id="261" r:id="rId8"/>
    <p:sldId id="329" r:id="rId9"/>
    <p:sldId id="331" r:id="rId10"/>
    <p:sldId id="330" r:id="rId11"/>
    <p:sldId id="334" r:id="rId12"/>
    <p:sldId id="335" r:id="rId13"/>
    <p:sldId id="336" r:id="rId14"/>
    <p:sldId id="323" r:id="rId15"/>
    <p:sldId id="327" r:id="rId16"/>
    <p:sldId id="328" r:id="rId17"/>
    <p:sldId id="338" r:id="rId18"/>
    <p:sldId id="333" r:id="rId19"/>
    <p:sldId id="268" r:id="rId20"/>
    <p:sldId id="320" r:id="rId21"/>
    <p:sldId id="319" r:id="rId22"/>
    <p:sldId id="269" r:id="rId23"/>
    <p:sldId id="270" r:id="rId24"/>
  </p:sldIdLst>
  <p:sldSz cx="12192000" cy="6858000"/>
  <p:notesSz cx="6858000" cy="9144000"/>
  <p:embeddedFontLst>
    <p:embeddedFont>
      <p:font typeface="Arial Black" panose="020B0A04020102020204" pitchFamily="34" charset="0"/>
      <p:bold r:id="rId26"/>
    </p:embeddedFont>
    <p:embeddedFont>
      <p:font typeface="Book Antiqua" panose="02040602050305030304" pitchFamily="18" charset="0"/>
      <p:regular r:id="rId27"/>
      <p:bold r:id="rId28"/>
      <p:italic r:id="rId29"/>
      <p:boldItalic r:id="rId30"/>
    </p:embeddedFont>
    <p:embeddedFont>
      <p:font typeface="Cambria" panose="02040503050406030204"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9" roundtripDataSignature="AMtx7mhi0nZQMnOgN1Jf3O89FnT9gZGF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D4B"/>
    <a:srgbClr val="FF914D"/>
    <a:srgbClr val="048A81"/>
    <a:srgbClr val="C4C4C4"/>
    <a:srgbClr val="ADB3B4"/>
    <a:srgbClr val="B3B3B3"/>
    <a:srgbClr val="064C50"/>
    <a:srgbClr val="FFFFFF"/>
    <a:srgbClr val="E7F3F4"/>
    <a:srgbClr val="CCE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095F4-3252-487E-9C71-574B5ED9DF32}" v="2669" dt="2024-07-16T22:08:55.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3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customschemas.google.com/relationships/presentationmetadata" Target="meta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7C024-9B44-42E5-8D75-F3F467D4F87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A1F44F0B-5F1C-4CE8-A7F9-8E4173533C3B}">
      <dgm:prSet phldrT="[Text]" custT="1"/>
      <dgm:spPr/>
      <dgm:t>
        <a:bodyPr/>
        <a:lstStyle/>
        <a:p>
          <a:r>
            <a:rPr lang="en-US" sz="900" b="1">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Develop, review, and propose updates to state special education statutes, rules, policies, and technical assistance</a:t>
          </a:r>
          <a:endParaRPr lang="en-US" sz="900" b="1">
            <a:solidFill>
              <a:schemeClr val="bg2"/>
            </a:solidFill>
            <a:latin typeface="Arial Black" panose="020B0A04020102020204" pitchFamily="34" charset="0"/>
          </a:endParaRPr>
        </a:p>
      </dgm:t>
    </dgm:pt>
    <dgm:pt modelId="{04063993-3FAC-4FEE-91D2-B5C38267C783}" type="parTrans" cxnId="{EA44D11F-74A6-4356-8EE5-7F4E5B93CCEC}">
      <dgm:prSet/>
      <dgm:spPr/>
      <dgm:t>
        <a:bodyPr/>
        <a:lstStyle/>
        <a:p>
          <a:endParaRPr lang="en-US"/>
        </a:p>
      </dgm:t>
    </dgm:pt>
    <dgm:pt modelId="{F827AB94-DA6F-43D6-AC41-4C7FEECC6601}" type="sibTrans" cxnId="{EA44D11F-74A6-4356-8EE5-7F4E5B93CCEC}">
      <dgm:prSet/>
      <dgm:spPr/>
      <dgm:t>
        <a:bodyPr/>
        <a:lstStyle/>
        <a:p>
          <a:endParaRPr lang="en-US"/>
        </a:p>
      </dgm:t>
    </dgm:pt>
    <dgm:pt modelId="{5CFB1511-2ADB-4E40-A331-5E5F8C4358A9}">
      <dgm:prSet custT="1"/>
      <dgm:spPr/>
      <dgm:t>
        <a:bodyPr/>
        <a:lstStyle/>
        <a:p>
          <a:r>
            <a:rPr lang="en-US" sz="700" b="1">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Consult and coordinate with other units of the Department, other state agencies, public post-secondary educational institutions, and key education and community stakeholders on varying special education topics and issues</a:t>
          </a:r>
        </a:p>
      </dgm:t>
    </dgm:pt>
    <dgm:pt modelId="{D513408A-685D-4D17-9B53-69FCAFF1DC5F}" type="parTrans" cxnId="{F69B0388-D666-46CB-A036-3A55A065AC01}">
      <dgm:prSet/>
      <dgm:spPr/>
      <dgm:t>
        <a:bodyPr/>
        <a:lstStyle/>
        <a:p>
          <a:endParaRPr lang="en-US"/>
        </a:p>
      </dgm:t>
    </dgm:pt>
    <dgm:pt modelId="{459C36CE-1472-4C76-A34F-38AC352717B1}" type="sibTrans" cxnId="{F69B0388-D666-46CB-A036-3A55A065AC01}">
      <dgm:prSet/>
      <dgm:spPr/>
      <dgm:t>
        <a:bodyPr/>
        <a:lstStyle/>
        <a:p>
          <a:endParaRPr lang="en-US"/>
        </a:p>
      </dgm:t>
    </dgm:pt>
    <dgm:pt modelId="{6E6BAB05-7C64-4242-A367-D5F961699994}">
      <dgm:prSet custT="1"/>
      <dgm:spPr/>
      <dgm:t>
        <a:bodyPr/>
        <a:lstStyle/>
        <a:p>
          <a:r>
            <a:rPr lang="en-US" sz="800" b="1">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Coordinate with school districts and public post-secondary education institutions to develop and provide training and professional development to licensed school employees</a:t>
          </a:r>
        </a:p>
      </dgm:t>
    </dgm:pt>
    <dgm:pt modelId="{0C7EA2C1-6E6D-4CF3-ADD6-C86031DBECA3}" type="parTrans" cxnId="{B5DE0B59-94BB-46C1-8449-FF0E158CAF29}">
      <dgm:prSet/>
      <dgm:spPr/>
      <dgm:t>
        <a:bodyPr/>
        <a:lstStyle/>
        <a:p>
          <a:endParaRPr lang="en-US"/>
        </a:p>
      </dgm:t>
    </dgm:pt>
    <dgm:pt modelId="{7F29D541-2897-4B03-957B-591549C651A4}" type="sibTrans" cxnId="{B5DE0B59-94BB-46C1-8449-FF0E158CAF29}">
      <dgm:prSet/>
      <dgm:spPr/>
      <dgm:t>
        <a:bodyPr/>
        <a:lstStyle/>
        <a:p>
          <a:endParaRPr lang="en-US"/>
        </a:p>
      </dgm:t>
    </dgm:pt>
    <dgm:pt modelId="{B181C6BC-3FF2-4CCA-BF4A-50F01B4D61A5}">
      <dgm:prSet custT="1"/>
      <dgm:spPr/>
      <dgm:t>
        <a:bodyPr/>
        <a:lstStyle/>
        <a:p>
          <a:r>
            <a:rPr lang="en-US" sz="700" b="1">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Provide technical assistance and recommendations to school districts and public schools to implement evidence- and research-based programs and services that are culturally and linguistically responsive</a:t>
          </a:r>
        </a:p>
      </dgm:t>
    </dgm:pt>
    <dgm:pt modelId="{E14EA664-6852-429C-8C06-CDDC855EE8A7}" type="parTrans" cxnId="{B906C1BB-9AAC-4C15-963B-82B189094C40}">
      <dgm:prSet/>
      <dgm:spPr/>
      <dgm:t>
        <a:bodyPr/>
        <a:lstStyle/>
        <a:p>
          <a:endParaRPr lang="en-US"/>
        </a:p>
      </dgm:t>
    </dgm:pt>
    <dgm:pt modelId="{59DB0ED6-76BE-4A89-8C1A-0C10F9F023A3}" type="sibTrans" cxnId="{B906C1BB-9AAC-4C15-963B-82B189094C40}">
      <dgm:prSet/>
      <dgm:spPr/>
      <dgm:t>
        <a:bodyPr/>
        <a:lstStyle/>
        <a:p>
          <a:endParaRPr lang="en-US"/>
        </a:p>
      </dgm:t>
    </dgm:pt>
    <dgm:pt modelId="{D11F5151-35D2-4012-B14B-2DE813270235}">
      <dgm:prSet custT="1"/>
      <dgm:spPr/>
      <dgm:t>
        <a:bodyPr/>
        <a:lstStyle/>
        <a:p>
          <a:r>
            <a:rPr lang="en-US" sz="900" b="1">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Conduct activities to promote the recruitment and retention of qualified special education practitioners</a:t>
          </a:r>
        </a:p>
      </dgm:t>
    </dgm:pt>
    <dgm:pt modelId="{908D1B31-676F-49B3-AB77-8FBD904FFC3E}" type="parTrans" cxnId="{CD768B2E-9B72-4C12-9412-7EA51A599685}">
      <dgm:prSet/>
      <dgm:spPr/>
      <dgm:t>
        <a:bodyPr/>
        <a:lstStyle/>
        <a:p>
          <a:endParaRPr lang="en-US"/>
        </a:p>
      </dgm:t>
    </dgm:pt>
    <dgm:pt modelId="{F92524C1-AB96-4D9A-B190-FA51C08E1F18}" type="sibTrans" cxnId="{CD768B2E-9B72-4C12-9412-7EA51A599685}">
      <dgm:prSet/>
      <dgm:spPr/>
      <dgm:t>
        <a:bodyPr/>
        <a:lstStyle/>
        <a:p>
          <a:endParaRPr lang="en-US"/>
        </a:p>
      </dgm:t>
    </dgm:pt>
    <dgm:pt modelId="{4A6A673F-A9DC-4AFD-8FA6-DBE3AA387AA2}">
      <dgm:prSet custT="1"/>
      <dgm:spPr/>
      <dgm:t>
        <a:bodyPr/>
        <a:lstStyle/>
        <a:p>
          <a:r>
            <a:rPr lang="en-US" sz="900" b="1">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Solicit input regarding delivery of special education services in the State from various stakeholders</a:t>
          </a:r>
          <a:endParaRPr lang="en-US" sz="900" b="1">
            <a:solidFill>
              <a:schemeClr val="bg2"/>
            </a:solidFill>
            <a:latin typeface="Arial Black" panose="020B0A04020102020204" pitchFamily="34" charset="0"/>
          </a:endParaRPr>
        </a:p>
      </dgm:t>
    </dgm:pt>
    <dgm:pt modelId="{CFF49437-930B-4079-B330-A5B70B3E8140}" type="parTrans" cxnId="{B4AD4D44-5A67-457D-A9BB-EA63C3232E3E}">
      <dgm:prSet/>
      <dgm:spPr/>
      <dgm:t>
        <a:bodyPr/>
        <a:lstStyle/>
        <a:p>
          <a:endParaRPr lang="en-US"/>
        </a:p>
      </dgm:t>
    </dgm:pt>
    <dgm:pt modelId="{59996D29-4DA0-41DA-8575-7F35B2A4A6FD}" type="sibTrans" cxnId="{B4AD4D44-5A67-457D-A9BB-EA63C3232E3E}">
      <dgm:prSet/>
      <dgm:spPr/>
      <dgm:t>
        <a:bodyPr/>
        <a:lstStyle/>
        <a:p>
          <a:endParaRPr lang="en-US"/>
        </a:p>
      </dgm:t>
    </dgm:pt>
    <dgm:pt modelId="{69B7A8A8-D5F4-4008-AFA5-2F2B2E5AD42A}">
      <dgm:prSet phldrT="[Text]" custT="1"/>
      <dgm:spPr/>
      <dgm:t>
        <a:bodyPr/>
        <a:lstStyle/>
        <a:p>
          <a:r>
            <a:rPr lang="en-US" sz="900" b="1">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Oversee and enforce the compliance with the IDEA and any state law pertaining to special education</a:t>
          </a:r>
          <a:endParaRPr lang="en-US" sz="900" b="1">
            <a:solidFill>
              <a:schemeClr val="bg2"/>
            </a:solidFill>
            <a:latin typeface="Arial Black" panose="020B0A04020102020204" pitchFamily="34" charset="0"/>
          </a:endParaRPr>
        </a:p>
      </dgm:t>
    </dgm:pt>
    <dgm:pt modelId="{5C83FFF6-13D1-4F50-B3AD-2440A565CF9D}" type="parTrans" cxnId="{BA0FC1F4-275E-4D19-90C7-267B1A29F9E0}">
      <dgm:prSet/>
      <dgm:spPr/>
      <dgm:t>
        <a:bodyPr/>
        <a:lstStyle/>
        <a:p>
          <a:endParaRPr lang="en-US"/>
        </a:p>
      </dgm:t>
    </dgm:pt>
    <dgm:pt modelId="{01D1ABBB-3CEA-48C0-A7BF-439C0A809590}" type="sibTrans" cxnId="{BA0FC1F4-275E-4D19-90C7-267B1A29F9E0}">
      <dgm:prSet/>
      <dgm:spPr/>
      <dgm:t>
        <a:bodyPr/>
        <a:lstStyle/>
        <a:p>
          <a:endParaRPr lang="en-US"/>
        </a:p>
      </dgm:t>
    </dgm:pt>
    <dgm:pt modelId="{2B80BB65-000D-43AF-A4AD-EB629CD8673F}">
      <dgm:prSet custT="1"/>
      <dgm:spPr/>
      <dgm:t>
        <a:bodyPr/>
        <a:lstStyle/>
        <a:p>
          <a:r>
            <a:rPr lang="en-US" sz="900" b="1">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Collect statewide data on varying aspects of special education within the state</a:t>
          </a:r>
        </a:p>
      </dgm:t>
    </dgm:pt>
    <dgm:pt modelId="{81F48669-A204-4223-B540-8C0F85AC95EC}" type="parTrans" cxnId="{564FADCF-73DF-4396-B807-E4FB42583691}">
      <dgm:prSet/>
      <dgm:spPr/>
      <dgm:t>
        <a:bodyPr/>
        <a:lstStyle/>
        <a:p>
          <a:endParaRPr lang="en-US"/>
        </a:p>
      </dgm:t>
    </dgm:pt>
    <dgm:pt modelId="{A143AEE6-1FEC-4B95-8EDD-C9B96802A75E}" type="sibTrans" cxnId="{564FADCF-73DF-4396-B807-E4FB42583691}">
      <dgm:prSet/>
      <dgm:spPr/>
      <dgm:t>
        <a:bodyPr/>
        <a:lstStyle/>
        <a:p>
          <a:endParaRPr lang="en-US"/>
        </a:p>
      </dgm:t>
    </dgm:pt>
    <dgm:pt modelId="{DC5DCEB0-DA4F-45C5-8E17-F04ED87E6577}">
      <dgm:prSet custT="1"/>
      <dgm:spPr/>
      <dgm:t>
        <a:bodyPr/>
        <a:lstStyle/>
        <a:p>
          <a:r>
            <a:rPr lang="en-US" sz="900" b="1">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Monitor spending of state and federal funds for special education programs</a:t>
          </a:r>
          <a:endParaRPr lang="en-US" sz="900" b="1">
            <a:solidFill>
              <a:schemeClr val="bg2"/>
            </a:solidFill>
            <a:latin typeface="Arial Black" panose="020B0A04020102020204" pitchFamily="34" charset="0"/>
          </a:endParaRPr>
        </a:p>
      </dgm:t>
    </dgm:pt>
    <dgm:pt modelId="{1B7166E5-2F27-4621-800B-4AA70FB333FF}" type="parTrans" cxnId="{CD818707-ACEA-46D1-A1B4-2410037815C5}">
      <dgm:prSet/>
      <dgm:spPr/>
      <dgm:t>
        <a:bodyPr/>
        <a:lstStyle/>
        <a:p>
          <a:endParaRPr lang="en-US"/>
        </a:p>
      </dgm:t>
    </dgm:pt>
    <dgm:pt modelId="{4044431F-B76E-4084-A996-497F8A900391}" type="sibTrans" cxnId="{CD818707-ACEA-46D1-A1B4-2410037815C5}">
      <dgm:prSet/>
      <dgm:spPr/>
      <dgm:t>
        <a:bodyPr/>
        <a:lstStyle/>
        <a:p>
          <a:endParaRPr lang="en-US"/>
        </a:p>
      </dgm:t>
    </dgm:pt>
    <dgm:pt modelId="{B9D725E2-DD71-4A2C-97D4-806AB637468D}">
      <dgm:prSet custT="1"/>
      <dgm:spPr/>
      <dgm:t>
        <a:bodyPr/>
        <a:lstStyle/>
        <a:p>
          <a:r>
            <a:rPr lang="en-US" sz="900" b="1">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Develop and annually update a state plan for students with disabilities</a:t>
          </a:r>
        </a:p>
      </dgm:t>
    </dgm:pt>
    <dgm:pt modelId="{385A67FF-F0C6-4309-8D66-7F93F3462DFF}" type="parTrans" cxnId="{7E3BC6B8-6EFE-43B0-B49A-214DE75AFB1F}">
      <dgm:prSet/>
      <dgm:spPr/>
      <dgm:t>
        <a:bodyPr/>
        <a:lstStyle/>
        <a:p>
          <a:endParaRPr lang="en-US"/>
        </a:p>
      </dgm:t>
    </dgm:pt>
    <dgm:pt modelId="{5335FAE6-E3D8-4965-88C2-C0846CAABEF0}" type="sibTrans" cxnId="{7E3BC6B8-6EFE-43B0-B49A-214DE75AFB1F}">
      <dgm:prSet/>
      <dgm:spPr/>
      <dgm:t>
        <a:bodyPr/>
        <a:lstStyle/>
        <a:p>
          <a:endParaRPr lang="en-US"/>
        </a:p>
      </dgm:t>
    </dgm:pt>
    <dgm:pt modelId="{16FCC325-1D63-42E8-98F5-9A464A3D9056}" type="pres">
      <dgm:prSet presAssocID="{5B27C024-9B44-42E5-8D75-F3F467D4F877}" presName="Name0" presStyleCnt="0">
        <dgm:presLayoutVars>
          <dgm:dir/>
          <dgm:resizeHandles val="exact"/>
        </dgm:presLayoutVars>
      </dgm:prSet>
      <dgm:spPr/>
    </dgm:pt>
    <dgm:pt modelId="{78DD5430-9FBA-4D01-9EF1-DF59538EF30A}" type="pres">
      <dgm:prSet presAssocID="{A1F44F0B-5F1C-4CE8-A7F9-8E4173533C3B}" presName="composite" presStyleCnt="0"/>
      <dgm:spPr/>
    </dgm:pt>
    <dgm:pt modelId="{D9771A81-FFA0-45B4-AF94-0E1A98E984AF}" type="pres">
      <dgm:prSet presAssocID="{A1F44F0B-5F1C-4CE8-A7F9-8E4173533C3B}" presName="rect1" presStyleLbl="trAlignAcc1" presStyleIdx="0" presStyleCnt="10">
        <dgm:presLayoutVars>
          <dgm:bulletEnabled val="1"/>
        </dgm:presLayoutVars>
      </dgm:prSet>
      <dgm:spPr/>
    </dgm:pt>
    <dgm:pt modelId="{6339B3DD-6671-41DC-A877-74CD45F01505}" type="pres">
      <dgm:prSet presAssocID="{A1F44F0B-5F1C-4CE8-A7F9-8E4173533C3B}" presName="rect2" presStyleLbl="fgImgPlace1" presStyleIdx="0"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0CAE926F-643D-4A94-B166-F1CCACF01D1C}" type="pres">
      <dgm:prSet presAssocID="{F827AB94-DA6F-43D6-AC41-4C7FEECC6601}" presName="sibTrans" presStyleCnt="0"/>
      <dgm:spPr/>
    </dgm:pt>
    <dgm:pt modelId="{5789B22D-7C30-4EF2-A9E5-A777ECB1E054}" type="pres">
      <dgm:prSet presAssocID="{5CFB1511-2ADB-4E40-A331-5E5F8C4358A9}" presName="composite" presStyleCnt="0"/>
      <dgm:spPr/>
    </dgm:pt>
    <dgm:pt modelId="{11F1AA8C-639D-4E8F-AAF2-265F6AE5646F}" type="pres">
      <dgm:prSet presAssocID="{5CFB1511-2ADB-4E40-A331-5E5F8C4358A9}" presName="rect1" presStyleLbl="trAlignAcc1" presStyleIdx="1" presStyleCnt="10">
        <dgm:presLayoutVars>
          <dgm:bulletEnabled val="1"/>
        </dgm:presLayoutVars>
      </dgm:prSet>
      <dgm:spPr/>
    </dgm:pt>
    <dgm:pt modelId="{5AF0B6BF-C910-4C10-B8E5-0189F7F0FB78}" type="pres">
      <dgm:prSet presAssocID="{5CFB1511-2ADB-4E40-A331-5E5F8C4358A9}" presName="rect2" presStyleLbl="fgImgPlace1" presStyleIdx="1"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D1891F2F-3735-4BB5-8088-72D3B0AB8B53}" type="pres">
      <dgm:prSet presAssocID="{459C36CE-1472-4C76-A34F-38AC352717B1}" presName="sibTrans" presStyleCnt="0"/>
      <dgm:spPr/>
    </dgm:pt>
    <dgm:pt modelId="{BAB5F357-7795-4CF6-8F78-D7530EF4872B}" type="pres">
      <dgm:prSet presAssocID="{6E6BAB05-7C64-4242-A367-D5F961699994}" presName="composite" presStyleCnt="0"/>
      <dgm:spPr/>
    </dgm:pt>
    <dgm:pt modelId="{4B11CF4F-38E4-4D3C-B39A-7EE8C18EFF32}" type="pres">
      <dgm:prSet presAssocID="{6E6BAB05-7C64-4242-A367-D5F961699994}" presName="rect1" presStyleLbl="trAlignAcc1" presStyleIdx="2" presStyleCnt="10">
        <dgm:presLayoutVars>
          <dgm:bulletEnabled val="1"/>
        </dgm:presLayoutVars>
      </dgm:prSet>
      <dgm:spPr/>
    </dgm:pt>
    <dgm:pt modelId="{B64C2B63-2D18-4326-BFC4-9C6F7E2040C1}" type="pres">
      <dgm:prSet presAssocID="{6E6BAB05-7C64-4242-A367-D5F961699994}" presName="rect2" presStyleLbl="fgImgPlace1" presStyleIdx="2"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A351C9A8-A70D-4233-B0E9-85C9E931EBC7}" type="pres">
      <dgm:prSet presAssocID="{7F29D541-2897-4B03-957B-591549C651A4}" presName="sibTrans" presStyleCnt="0"/>
      <dgm:spPr/>
    </dgm:pt>
    <dgm:pt modelId="{24BCA1B0-5331-4A4C-B5A4-0E6DD1263529}" type="pres">
      <dgm:prSet presAssocID="{B181C6BC-3FF2-4CCA-BF4A-50F01B4D61A5}" presName="composite" presStyleCnt="0"/>
      <dgm:spPr/>
    </dgm:pt>
    <dgm:pt modelId="{35C61938-4537-4895-A5A1-57C95B2E1270}" type="pres">
      <dgm:prSet presAssocID="{B181C6BC-3FF2-4CCA-BF4A-50F01B4D61A5}" presName="rect1" presStyleLbl="trAlignAcc1" presStyleIdx="3" presStyleCnt="10">
        <dgm:presLayoutVars>
          <dgm:bulletEnabled val="1"/>
        </dgm:presLayoutVars>
      </dgm:prSet>
      <dgm:spPr/>
    </dgm:pt>
    <dgm:pt modelId="{5581CEFC-C7CA-4E89-AAD9-879FA912D0E7}" type="pres">
      <dgm:prSet presAssocID="{B181C6BC-3FF2-4CCA-BF4A-50F01B4D61A5}" presName="rect2" presStyleLbl="fgImgPlace1" presStyleIdx="3"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37FA3FD3-DEA6-45FA-BB15-5F16D3569CCC}" type="pres">
      <dgm:prSet presAssocID="{59DB0ED6-76BE-4A89-8C1A-0C10F9F023A3}" presName="sibTrans" presStyleCnt="0"/>
      <dgm:spPr/>
    </dgm:pt>
    <dgm:pt modelId="{FD2857A4-9A6D-4070-8686-671F3DBB7F5F}" type="pres">
      <dgm:prSet presAssocID="{D11F5151-35D2-4012-B14B-2DE813270235}" presName="composite" presStyleCnt="0"/>
      <dgm:spPr/>
    </dgm:pt>
    <dgm:pt modelId="{3D429B63-A696-46CB-B115-13A15CCF6827}" type="pres">
      <dgm:prSet presAssocID="{D11F5151-35D2-4012-B14B-2DE813270235}" presName="rect1" presStyleLbl="trAlignAcc1" presStyleIdx="4" presStyleCnt="10">
        <dgm:presLayoutVars>
          <dgm:bulletEnabled val="1"/>
        </dgm:presLayoutVars>
      </dgm:prSet>
      <dgm:spPr/>
    </dgm:pt>
    <dgm:pt modelId="{B5F5BB00-7670-432C-8B5F-D4CB8B7C7691}" type="pres">
      <dgm:prSet presAssocID="{D11F5151-35D2-4012-B14B-2DE813270235}" presName="rect2" presStyleLbl="fgImgPlace1" presStyleIdx="4"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965F62DD-BE2A-431A-AA1C-69035C7A84CD}" type="pres">
      <dgm:prSet presAssocID="{F92524C1-AB96-4D9A-B190-FA51C08E1F18}" presName="sibTrans" presStyleCnt="0"/>
      <dgm:spPr/>
    </dgm:pt>
    <dgm:pt modelId="{B80EC346-AFD4-4983-BA7B-196EE5C094DF}" type="pres">
      <dgm:prSet presAssocID="{4A6A673F-A9DC-4AFD-8FA6-DBE3AA387AA2}" presName="composite" presStyleCnt="0"/>
      <dgm:spPr/>
    </dgm:pt>
    <dgm:pt modelId="{6B89616D-4B32-4A90-B902-088FE6ED00F7}" type="pres">
      <dgm:prSet presAssocID="{4A6A673F-A9DC-4AFD-8FA6-DBE3AA387AA2}" presName="rect1" presStyleLbl="trAlignAcc1" presStyleIdx="5" presStyleCnt="10">
        <dgm:presLayoutVars>
          <dgm:bulletEnabled val="1"/>
        </dgm:presLayoutVars>
      </dgm:prSet>
      <dgm:spPr/>
    </dgm:pt>
    <dgm:pt modelId="{710B8157-4E9C-43C2-B7A5-83BD8E6F4CB5}" type="pres">
      <dgm:prSet presAssocID="{4A6A673F-A9DC-4AFD-8FA6-DBE3AA387AA2}" presName="rect2" presStyleLbl="fgImgPlace1" presStyleIdx="5"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BF897F3E-45F4-48D5-8202-7CC5B9C08C12}" type="pres">
      <dgm:prSet presAssocID="{59996D29-4DA0-41DA-8575-7F35B2A4A6FD}" presName="sibTrans" presStyleCnt="0"/>
      <dgm:spPr/>
    </dgm:pt>
    <dgm:pt modelId="{013F36A6-319D-4BE6-9BCF-60B52BD0D56A}" type="pres">
      <dgm:prSet presAssocID="{69B7A8A8-D5F4-4008-AFA5-2F2B2E5AD42A}" presName="composite" presStyleCnt="0"/>
      <dgm:spPr/>
    </dgm:pt>
    <dgm:pt modelId="{0A36A97B-E0A0-481B-96E2-D8AB2F6772C8}" type="pres">
      <dgm:prSet presAssocID="{69B7A8A8-D5F4-4008-AFA5-2F2B2E5AD42A}" presName="rect1" presStyleLbl="trAlignAcc1" presStyleIdx="6" presStyleCnt="10">
        <dgm:presLayoutVars>
          <dgm:bulletEnabled val="1"/>
        </dgm:presLayoutVars>
      </dgm:prSet>
      <dgm:spPr/>
    </dgm:pt>
    <dgm:pt modelId="{EA90F528-39A6-47EE-9356-4A1555050725}" type="pres">
      <dgm:prSet presAssocID="{69B7A8A8-D5F4-4008-AFA5-2F2B2E5AD42A}" presName="rect2" presStyleLbl="fgImgPlace1" presStyleIdx="6"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861DEAE6-EC4B-48EB-AB72-9C2FE649B1D1}" type="pres">
      <dgm:prSet presAssocID="{01D1ABBB-3CEA-48C0-A7BF-439C0A809590}" presName="sibTrans" presStyleCnt="0"/>
      <dgm:spPr/>
    </dgm:pt>
    <dgm:pt modelId="{294C68EC-6A54-4DA2-A37E-A6CF5FAAF27F}" type="pres">
      <dgm:prSet presAssocID="{2B80BB65-000D-43AF-A4AD-EB629CD8673F}" presName="composite" presStyleCnt="0"/>
      <dgm:spPr/>
    </dgm:pt>
    <dgm:pt modelId="{C3F84F40-3AB2-4818-8FA2-D11EB56BAED3}" type="pres">
      <dgm:prSet presAssocID="{2B80BB65-000D-43AF-A4AD-EB629CD8673F}" presName="rect1" presStyleLbl="trAlignAcc1" presStyleIdx="7" presStyleCnt="10">
        <dgm:presLayoutVars>
          <dgm:bulletEnabled val="1"/>
        </dgm:presLayoutVars>
      </dgm:prSet>
      <dgm:spPr/>
    </dgm:pt>
    <dgm:pt modelId="{D21B83AE-4833-41AC-A7D4-FCB3AB11310B}" type="pres">
      <dgm:prSet presAssocID="{2B80BB65-000D-43AF-A4AD-EB629CD8673F}" presName="rect2" presStyleLbl="fgImgPlace1" presStyleIdx="7"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F2DA351A-0D5E-4E4B-8D1D-CDB661066C8F}" type="pres">
      <dgm:prSet presAssocID="{A143AEE6-1FEC-4B95-8EDD-C9B96802A75E}" presName="sibTrans" presStyleCnt="0"/>
      <dgm:spPr/>
    </dgm:pt>
    <dgm:pt modelId="{DBF647F9-BA0C-4AE3-8833-2C0CEB4136C7}" type="pres">
      <dgm:prSet presAssocID="{DC5DCEB0-DA4F-45C5-8E17-F04ED87E6577}" presName="composite" presStyleCnt="0"/>
      <dgm:spPr/>
    </dgm:pt>
    <dgm:pt modelId="{1987DE13-7F7C-4A64-B9A6-FCEC58EF35E9}" type="pres">
      <dgm:prSet presAssocID="{DC5DCEB0-DA4F-45C5-8E17-F04ED87E6577}" presName="rect1" presStyleLbl="trAlignAcc1" presStyleIdx="8" presStyleCnt="10">
        <dgm:presLayoutVars>
          <dgm:bulletEnabled val="1"/>
        </dgm:presLayoutVars>
      </dgm:prSet>
      <dgm:spPr/>
    </dgm:pt>
    <dgm:pt modelId="{044B7755-1BD6-4A8D-8E79-60E3F68457F3}" type="pres">
      <dgm:prSet presAssocID="{DC5DCEB0-DA4F-45C5-8E17-F04ED87E6577}" presName="rect2" presStyleLbl="fgImgPlace1" presStyleIdx="8"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4483BAD2-31E9-47C0-8B4F-B6F55992EBCD}" type="pres">
      <dgm:prSet presAssocID="{4044431F-B76E-4084-A996-497F8A900391}" presName="sibTrans" presStyleCnt="0"/>
      <dgm:spPr/>
    </dgm:pt>
    <dgm:pt modelId="{19B96AC0-E2EA-4386-A8CE-E683B1FD1AE0}" type="pres">
      <dgm:prSet presAssocID="{B9D725E2-DD71-4A2C-97D4-806AB637468D}" presName="composite" presStyleCnt="0"/>
      <dgm:spPr/>
    </dgm:pt>
    <dgm:pt modelId="{6F1C0E9F-7E29-4CAC-8454-9A7B17931861}" type="pres">
      <dgm:prSet presAssocID="{B9D725E2-DD71-4A2C-97D4-806AB637468D}" presName="rect1" presStyleLbl="trAlignAcc1" presStyleIdx="9" presStyleCnt="10">
        <dgm:presLayoutVars>
          <dgm:bulletEnabled val="1"/>
        </dgm:presLayoutVars>
      </dgm:prSet>
      <dgm:spPr/>
    </dgm:pt>
    <dgm:pt modelId="{D85671A5-C6EB-4AAD-8F08-57525CBFE711}" type="pres">
      <dgm:prSet presAssocID="{B9D725E2-DD71-4A2C-97D4-806AB637468D}" presName="rect2" presStyleLbl="fgImgPlace1" presStyleIdx="9"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Lst>
  <dgm:cxnLst>
    <dgm:cxn modelId="{CD818707-ACEA-46D1-A1B4-2410037815C5}" srcId="{5B27C024-9B44-42E5-8D75-F3F467D4F877}" destId="{DC5DCEB0-DA4F-45C5-8E17-F04ED87E6577}" srcOrd="8" destOrd="0" parTransId="{1B7166E5-2F27-4621-800B-4AA70FB333FF}" sibTransId="{4044431F-B76E-4084-A996-497F8A900391}"/>
    <dgm:cxn modelId="{B66F1B09-C738-4528-9C3F-29BE02B30E31}" type="presOf" srcId="{2B80BB65-000D-43AF-A4AD-EB629CD8673F}" destId="{C3F84F40-3AB2-4818-8FA2-D11EB56BAED3}" srcOrd="0" destOrd="0" presId="urn:microsoft.com/office/officeart/2008/layout/PictureStrips"/>
    <dgm:cxn modelId="{9A034509-2690-4E77-8C9E-9267A38B6B9D}" type="presOf" srcId="{69B7A8A8-D5F4-4008-AFA5-2F2B2E5AD42A}" destId="{0A36A97B-E0A0-481B-96E2-D8AB2F6772C8}" srcOrd="0" destOrd="0" presId="urn:microsoft.com/office/officeart/2008/layout/PictureStrips"/>
    <dgm:cxn modelId="{B326780A-0111-422E-860E-DB8CC42335A1}" type="presOf" srcId="{B181C6BC-3FF2-4CCA-BF4A-50F01B4D61A5}" destId="{35C61938-4537-4895-A5A1-57C95B2E1270}" srcOrd="0" destOrd="0" presId="urn:microsoft.com/office/officeart/2008/layout/PictureStrips"/>
    <dgm:cxn modelId="{EA44D11F-74A6-4356-8EE5-7F4E5B93CCEC}" srcId="{5B27C024-9B44-42E5-8D75-F3F467D4F877}" destId="{A1F44F0B-5F1C-4CE8-A7F9-8E4173533C3B}" srcOrd="0" destOrd="0" parTransId="{04063993-3FAC-4FEE-91D2-B5C38267C783}" sibTransId="{F827AB94-DA6F-43D6-AC41-4C7FEECC6601}"/>
    <dgm:cxn modelId="{CD768B2E-9B72-4C12-9412-7EA51A599685}" srcId="{5B27C024-9B44-42E5-8D75-F3F467D4F877}" destId="{D11F5151-35D2-4012-B14B-2DE813270235}" srcOrd="4" destOrd="0" parTransId="{908D1B31-676F-49B3-AB77-8FBD904FFC3E}" sibTransId="{F92524C1-AB96-4D9A-B190-FA51C08E1F18}"/>
    <dgm:cxn modelId="{2F11A643-1296-4BA3-8990-9BEBE5558BCA}" type="presOf" srcId="{4A6A673F-A9DC-4AFD-8FA6-DBE3AA387AA2}" destId="{6B89616D-4B32-4A90-B902-088FE6ED00F7}" srcOrd="0" destOrd="0" presId="urn:microsoft.com/office/officeart/2008/layout/PictureStrips"/>
    <dgm:cxn modelId="{B4AD4D44-5A67-457D-A9BB-EA63C3232E3E}" srcId="{5B27C024-9B44-42E5-8D75-F3F467D4F877}" destId="{4A6A673F-A9DC-4AFD-8FA6-DBE3AA387AA2}" srcOrd="5" destOrd="0" parTransId="{CFF49437-930B-4079-B330-A5B70B3E8140}" sibTransId="{59996D29-4DA0-41DA-8575-7F35B2A4A6FD}"/>
    <dgm:cxn modelId="{D0C0D44B-A645-4547-BE13-81EFC7838DDC}" type="presOf" srcId="{5CFB1511-2ADB-4E40-A331-5E5F8C4358A9}" destId="{11F1AA8C-639D-4E8F-AAF2-265F6AE5646F}" srcOrd="0" destOrd="0" presId="urn:microsoft.com/office/officeart/2008/layout/PictureStrips"/>
    <dgm:cxn modelId="{649FAC6C-9364-4349-877F-3F777F6B737A}" type="presOf" srcId="{DC5DCEB0-DA4F-45C5-8E17-F04ED87E6577}" destId="{1987DE13-7F7C-4A64-B9A6-FCEC58EF35E9}" srcOrd="0" destOrd="0" presId="urn:microsoft.com/office/officeart/2008/layout/PictureStrips"/>
    <dgm:cxn modelId="{014EA34E-1821-4EC9-956A-D0F41B89E7CA}" type="presOf" srcId="{6E6BAB05-7C64-4242-A367-D5F961699994}" destId="{4B11CF4F-38E4-4D3C-B39A-7EE8C18EFF32}" srcOrd="0" destOrd="0" presId="urn:microsoft.com/office/officeart/2008/layout/PictureStrips"/>
    <dgm:cxn modelId="{AE79FF70-C1F3-46FB-AC1E-183D39C13EA7}" type="presOf" srcId="{5B27C024-9B44-42E5-8D75-F3F467D4F877}" destId="{16FCC325-1D63-42E8-98F5-9A464A3D9056}" srcOrd="0" destOrd="0" presId="urn:microsoft.com/office/officeart/2008/layout/PictureStrips"/>
    <dgm:cxn modelId="{B5DE0B59-94BB-46C1-8449-FF0E158CAF29}" srcId="{5B27C024-9B44-42E5-8D75-F3F467D4F877}" destId="{6E6BAB05-7C64-4242-A367-D5F961699994}" srcOrd="2" destOrd="0" parTransId="{0C7EA2C1-6E6D-4CF3-ADD6-C86031DBECA3}" sibTransId="{7F29D541-2897-4B03-957B-591549C651A4}"/>
    <dgm:cxn modelId="{F69B0388-D666-46CB-A036-3A55A065AC01}" srcId="{5B27C024-9B44-42E5-8D75-F3F467D4F877}" destId="{5CFB1511-2ADB-4E40-A331-5E5F8C4358A9}" srcOrd="1" destOrd="0" parTransId="{D513408A-685D-4D17-9B53-69FCAFF1DC5F}" sibTransId="{459C36CE-1472-4C76-A34F-38AC352717B1}"/>
    <dgm:cxn modelId="{7E3BC6B8-6EFE-43B0-B49A-214DE75AFB1F}" srcId="{5B27C024-9B44-42E5-8D75-F3F467D4F877}" destId="{B9D725E2-DD71-4A2C-97D4-806AB637468D}" srcOrd="9" destOrd="0" parTransId="{385A67FF-F0C6-4309-8D66-7F93F3462DFF}" sibTransId="{5335FAE6-E3D8-4965-88C2-C0846CAABEF0}"/>
    <dgm:cxn modelId="{7B5EF4B9-ABD0-4FD3-98F0-EC3C762820D6}" type="presOf" srcId="{D11F5151-35D2-4012-B14B-2DE813270235}" destId="{3D429B63-A696-46CB-B115-13A15CCF6827}" srcOrd="0" destOrd="0" presId="urn:microsoft.com/office/officeart/2008/layout/PictureStrips"/>
    <dgm:cxn modelId="{B906C1BB-9AAC-4C15-963B-82B189094C40}" srcId="{5B27C024-9B44-42E5-8D75-F3F467D4F877}" destId="{B181C6BC-3FF2-4CCA-BF4A-50F01B4D61A5}" srcOrd="3" destOrd="0" parTransId="{E14EA664-6852-429C-8C06-CDDC855EE8A7}" sibTransId="{59DB0ED6-76BE-4A89-8C1A-0C10F9F023A3}"/>
    <dgm:cxn modelId="{705F69CF-2954-4F75-983B-97270F38BB43}" type="presOf" srcId="{A1F44F0B-5F1C-4CE8-A7F9-8E4173533C3B}" destId="{D9771A81-FFA0-45B4-AF94-0E1A98E984AF}" srcOrd="0" destOrd="0" presId="urn:microsoft.com/office/officeart/2008/layout/PictureStrips"/>
    <dgm:cxn modelId="{564FADCF-73DF-4396-B807-E4FB42583691}" srcId="{5B27C024-9B44-42E5-8D75-F3F467D4F877}" destId="{2B80BB65-000D-43AF-A4AD-EB629CD8673F}" srcOrd="7" destOrd="0" parTransId="{81F48669-A204-4223-B540-8C0F85AC95EC}" sibTransId="{A143AEE6-1FEC-4B95-8EDD-C9B96802A75E}"/>
    <dgm:cxn modelId="{04DDE5DD-8333-4017-BF7E-6B7033086E29}" type="presOf" srcId="{B9D725E2-DD71-4A2C-97D4-806AB637468D}" destId="{6F1C0E9F-7E29-4CAC-8454-9A7B17931861}" srcOrd="0" destOrd="0" presId="urn:microsoft.com/office/officeart/2008/layout/PictureStrips"/>
    <dgm:cxn modelId="{BA0FC1F4-275E-4D19-90C7-267B1A29F9E0}" srcId="{5B27C024-9B44-42E5-8D75-F3F467D4F877}" destId="{69B7A8A8-D5F4-4008-AFA5-2F2B2E5AD42A}" srcOrd="6" destOrd="0" parTransId="{5C83FFF6-13D1-4F50-B3AD-2440A565CF9D}" sibTransId="{01D1ABBB-3CEA-48C0-A7BF-439C0A809590}"/>
    <dgm:cxn modelId="{7D738D2A-C157-424C-AD7A-C1D88D800389}" type="presParOf" srcId="{16FCC325-1D63-42E8-98F5-9A464A3D9056}" destId="{78DD5430-9FBA-4D01-9EF1-DF59538EF30A}" srcOrd="0" destOrd="0" presId="urn:microsoft.com/office/officeart/2008/layout/PictureStrips"/>
    <dgm:cxn modelId="{334C06DE-2841-4514-928C-7E8B7D18AB41}" type="presParOf" srcId="{78DD5430-9FBA-4D01-9EF1-DF59538EF30A}" destId="{D9771A81-FFA0-45B4-AF94-0E1A98E984AF}" srcOrd="0" destOrd="0" presId="urn:microsoft.com/office/officeart/2008/layout/PictureStrips"/>
    <dgm:cxn modelId="{1A07CB85-BB27-495B-ACC9-A6A7B40C9E97}" type="presParOf" srcId="{78DD5430-9FBA-4D01-9EF1-DF59538EF30A}" destId="{6339B3DD-6671-41DC-A877-74CD45F01505}" srcOrd="1" destOrd="0" presId="urn:microsoft.com/office/officeart/2008/layout/PictureStrips"/>
    <dgm:cxn modelId="{A7639F9F-5ED6-4392-BC65-F8038069F718}" type="presParOf" srcId="{16FCC325-1D63-42E8-98F5-9A464A3D9056}" destId="{0CAE926F-643D-4A94-B166-F1CCACF01D1C}" srcOrd="1" destOrd="0" presId="urn:microsoft.com/office/officeart/2008/layout/PictureStrips"/>
    <dgm:cxn modelId="{8447904C-00E8-4375-A175-E84A9CF54E48}" type="presParOf" srcId="{16FCC325-1D63-42E8-98F5-9A464A3D9056}" destId="{5789B22D-7C30-4EF2-A9E5-A777ECB1E054}" srcOrd="2" destOrd="0" presId="urn:microsoft.com/office/officeart/2008/layout/PictureStrips"/>
    <dgm:cxn modelId="{8EE0181F-5537-4E0A-8DA8-18F99B615207}" type="presParOf" srcId="{5789B22D-7C30-4EF2-A9E5-A777ECB1E054}" destId="{11F1AA8C-639D-4E8F-AAF2-265F6AE5646F}" srcOrd="0" destOrd="0" presId="urn:microsoft.com/office/officeart/2008/layout/PictureStrips"/>
    <dgm:cxn modelId="{64A8C262-A176-4013-B3FB-09958CF7B494}" type="presParOf" srcId="{5789B22D-7C30-4EF2-A9E5-A777ECB1E054}" destId="{5AF0B6BF-C910-4C10-B8E5-0189F7F0FB78}" srcOrd="1" destOrd="0" presId="urn:microsoft.com/office/officeart/2008/layout/PictureStrips"/>
    <dgm:cxn modelId="{CD5B083E-2B55-4336-9762-88DB2EE26FCB}" type="presParOf" srcId="{16FCC325-1D63-42E8-98F5-9A464A3D9056}" destId="{D1891F2F-3735-4BB5-8088-72D3B0AB8B53}" srcOrd="3" destOrd="0" presId="urn:microsoft.com/office/officeart/2008/layout/PictureStrips"/>
    <dgm:cxn modelId="{F6873275-FD21-4182-9844-8C9390237619}" type="presParOf" srcId="{16FCC325-1D63-42E8-98F5-9A464A3D9056}" destId="{BAB5F357-7795-4CF6-8F78-D7530EF4872B}" srcOrd="4" destOrd="0" presId="urn:microsoft.com/office/officeart/2008/layout/PictureStrips"/>
    <dgm:cxn modelId="{0994DA8B-8A28-4ED4-83B4-DA109C37A975}" type="presParOf" srcId="{BAB5F357-7795-4CF6-8F78-D7530EF4872B}" destId="{4B11CF4F-38E4-4D3C-B39A-7EE8C18EFF32}" srcOrd="0" destOrd="0" presId="urn:microsoft.com/office/officeart/2008/layout/PictureStrips"/>
    <dgm:cxn modelId="{5252F1F9-7550-43DC-A616-297D45361C10}" type="presParOf" srcId="{BAB5F357-7795-4CF6-8F78-D7530EF4872B}" destId="{B64C2B63-2D18-4326-BFC4-9C6F7E2040C1}" srcOrd="1" destOrd="0" presId="urn:microsoft.com/office/officeart/2008/layout/PictureStrips"/>
    <dgm:cxn modelId="{716690C9-9C8C-4881-ACB3-2EEF55A279ED}" type="presParOf" srcId="{16FCC325-1D63-42E8-98F5-9A464A3D9056}" destId="{A351C9A8-A70D-4233-B0E9-85C9E931EBC7}" srcOrd="5" destOrd="0" presId="urn:microsoft.com/office/officeart/2008/layout/PictureStrips"/>
    <dgm:cxn modelId="{7E1A6065-C421-4237-A261-0D6F905F5FF4}" type="presParOf" srcId="{16FCC325-1D63-42E8-98F5-9A464A3D9056}" destId="{24BCA1B0-5331-4A4C-B5A4-0E6DD1263529}" srcOrd="6" destOrd="0" presId="urn:microsoft.com/office/officeart/2008/layout/PictureStrips"/>
    <dgm:cxn modelId="{74F677EC-E00A-422F-9A68-5D53E5A4A129}" type="presParOf" srcId="{24BCA1B0-5331-4A4C-B5A4-0E6DD1263529}" destId="{35C61938-4537-4895-A5A1-57C95B2E1270}" srcOrd="0" destOrd="0" presId="urn:microsoft.com/office/officeart/2008/layout/PictureStrips"/>
    <dgm:cxn modelId="{3D638734-B509-46F7-B58B-215A33D93256}" type="presParOf" srcId="{24BCA1B0-5331-4A4C-B5A4-0E6DD1263529}" destId="{5581CEFC-C7CA-4E89-AAD9-879FA912D0E7}" srcOrd="1" destOrd="0" presId="urn:microsoft.com/office/officeart/2008/layout/PictureStrips"/>
    <dgm:cxn modelId="{50AF44EF-4791-4BD3-8596-CD5419430F5C}" type="presParOf" srcId="{16FCC325-1D63-42E8-98F5-9A464A3D9056}" destId="{37FA3FD3-DEA6-45FA-BB15-5F16D3569CCC}" srcOrd="7" destOrd="0" presId="urn:microsoft.com/office/officeart/2008/layout/PictureStrips"/>
    <dgm:cxn modelId="{4193B92D-15F3-4509-91E4-D39D3432F5BB}" type="presParOf" srcId="{16FCC325-1D63-42E8-98F5-9A464A3D9056}" destId="{FD2857A4-9A6D-4070-8686-671F3DBB7F5F}" srcOrd="8" destOrd="0" presId="urn:microsoft.com/office/officeart/2008/layout/PictureStrips"/>
    <dgm:cxn modelId="{FF5CE79E-ECDC-4D63-906F-163A566EBC4B}" type="presParOf" srcId="{FD2857A4-9A6D-4070-8686-671F3DBB7F5F}" destId="{3D429B63-A696-46CB-B115-13A15CCF6827}" srcOrd="0" destOrd="0" presId="urn:microsoft.com/office/officeart/2008/layout/PictureStrips"/>
    <dgm:cxn modelId="{F2776669-F1F5-4042-B471-0A2434E16B6A}" type="presParOf" srcId="{FD2857A4-9A6D-4070-8686-671F3DBB7F5F}" destId="{B5F5BB00-7670-432C-8B5F-D4CB8B7C7691}" srcOrd="1" destOrd="0" presId="urn:microsoft.com/office/officeart/2008/layout/PictureStrips"/>
    <dgm:cxn modelId="{1E7187C5-2CDA-45DB-9DF7-7E382D50DCB6}" type="presParOf" srcId="{16FCC325-1D63-42E8-98F5-9A464A3D9056}" destId="{965F62DD-BE2A-431A-AA1C-69035C7A84CD}" srcOrd="9" destOrd="0" presId="urn:microsoft.com/office/officeart/2008/layout/PictureStrips"/>
    <dgm:cxn modelId="{6C962643-074C-4F46-9CC7-0D72CAAF92F7}" type="presParOf" srcId="{16FCC325-1D63-42E8-98F5-9A464A3D9056}" destId="{B80EC346-AFD4-4983-BA7B-196EE5C094DF}" srcOrd="10" destOrd="0" presId="urn:microsoft.com/office/officeart/2008/layout/PictureStrips"/>
    <dgm:cxn modelId="{19E92EF9-6DF2-415C-940C-D18698977A91}" type="presParOf" srcId="{B80EC346-AFD4-4983-BA7B-196EE5C094DF}" destId="{6B89616D-4B32-4A90-B902-088FE6ED00F7}" srcOrd="0" destOrd="0" presId="urn:microsoft.com/office/officeart/2008/layout/PictureStrips"/>
    <dgm:cxn modelId="{4676EC90-DB6E-459D-BDFF-49AEDFA61823}" type="presParOf" srcId="{B80EC346-AFD4-4983-BA7B-196EE5C094DF}" destId="{710B8157-4E9C-43C2-B7A5-83BD8E6F4CB5}" srcOrd="1" destOrd="0" presId="urn:microsoft.com/office/officeart/2008/layout/PictureStrips"/>
    <dgm:cxn modelId="{940D673F-C13E-4E03-838F-D9B5337326AF}" type="presParOf" srcId="{16FCC325-1D63-42E8-98F5-9A464A3D9056}" destId="{BF897F3E-45F4-48D5-8202-7CC5B9C08C12}" srcOrd="11" destOrd="0" presId="urn:microsoft.com/office/officeart/2008/layout/PictureStrips"/>
    <dgm:cxn modelId="{87C53CFA-A8F4-4372-BDE6-4F4A2874B6E8}" type="presParOf" srcId="{16FCC325-1D63-42E8-98F5-9A464A3D9056}" destId="{013F36A6-319D-4BE6-9BCF-60B52BD0D56A}" srcOrd="12" destOrd="0" presId="urn:microsoft.com/office/officeart/2008/layout/PictureStrips"/>
    <dgm:cxn modelId="{AF0BFC1D-6CB6-453E-89B6-BA9DEC4E43F7}" type="presParOf" srcId="{013F36A6-319D-4BE6-9BCF-60B52BD0D56A}" destId="{0A36A97B-E0A0-481B-96E2-D8AB2F6772C8}" srcOrd="0" destOrd="0" presId="urn:microsoft.com/office/officeart/2008/layout/PictureStrips"/>
    <dgm:cxn modelId="{F3B3DA8C-9C89-46D1-B723-29B709ADD139}" type="presParOf" srcId="{013F36A6-319D-4BE6-9BCF-60B52BD0D56A}" destId="{EA90F528-39A6-47EE-9356-4A1555050725}" srcOrd="1" destOrd="0" presId="urn:microsoft.com/office/officeart/2008/layout/PictureStrips"/>
    <dgm:cxn modelId="{144D3F1F-BD01-450B-9BB0-1D55DF9C6E93}" type="presParOf" srcId="{16FCC325-1D63-42E8-98F5-9A464A3D9056}" destId="{861DEAE6-EC4B-48EB-AB72-9C2FE649B1D1}" srcOrd="13" destOrd="0" presId="urn:microsoft.com/office/officeart/2008/layout/PictureStrips"/>
    <dgm:cxn modelId="{3046722B-26B2-4148-936E-046BDD7A6D7C}" type="presParOf" srcId="{16FCC325-1D63-42E8-98F5-9A464A3D9056}" destId="{294C68EC-6A54-4DA2-A37E-A6CF5FAAF27F}" srcOrd="14" destOrd="0" presId="urn:microsoft.com/office/officeart/2008/layout/PictureStrips"/>
    <dgm:cxn modelId="{DFBF2402-841A-4DCF-AFAD-1985203CBA32}" type="presParOf" srcId="{294C68EC-6A54-4DA2-A37E-A6CF5FAAF27F}" destId="{C3F84F40-3AB2-4818-8FA2-D11EB56BAED3}" srcOrd="0" destOrd="0" presId="urn:microsoft.com/office/officeart/2008/layout/PictureStrips"/>
    <dgm:cxn modelId="{35BF45F4-C708-4D1E-ADBB-C04CF3F5BE17}" type="presParOf" srcId="{294C68EC-6A54-4DA2-A37E-A6CF5FAAF27F}" destId="{D21B83AE-4833-41AC-A7D4-FCB3AB11310B}" srcOrd="1" destOrd="0" presId="urn:microsoft.com/office/officeart/2008/layout/PictureStrips"/>
    <dgm:cxn modelId="{E5465B7F-CFEC-4BF9-89B5-D7C8F63C8C3E}" type="presParOf" srcId="{16FCC325-1D63-42E8-98F5-9A464A3D9056}" destId="{F2DA351A-0D5E-4E4B-8D1D-CDB661066C8F}" srcOrd="15" destOrd="0" presId="urn:microsoft.com/office/officeart/2008/layout/PictureStrips"/>
    <dgm:cxn modelId="{7FF078D4-A776-43B7-881F-4744CE29AC11}" type="presParOf" srcId="{16FCC325-1D63-42E8-98F5-9A464A3D9056}" destId="{DBF647F9-BA0C-4AE3-8833-2C0CEB4136C7}" srcOrd="16" destOrd="0" presId="urn:microsoft.com/office/officeart/2008/layout/PictureStrips"/>
    <dgm:cxn modelId="{FFE363AB-AC1E-495F-912E-7A24759C5B0A}" type="presParOf" srcId="{DBF647F9-BA0C-4AE3-8833-2C0CEB4136C7}" destId="{1987DE13-7F7C-4A64-B9A6-FCEC58EF35E9}" srcOrd="0" destOrd="0" presId="urn:microsoft.com/office/officeart/2008/layout/PictureStrips"/>
    <dgm:cxn modelId="{307194B9-CF98-4CF4-B892-0A16C86287F4}" type="presParOf" srcId="{DBF647F9-BA0C-4AE3-8833-2C0CEB4136C7}" destId="{044B7755-1BD6-4A8D-8E79-60E3F68457F3}" srcOrd="1" destOrd="0" presId="urn:microsoft.com/office/officeart/2008/layout/PictureStrips"/>
    <dgm:cxn modelId="{AE77716A-4DAF-46B3-960D-FCB328FD4937}" type="presParOf" srcId="{16FCC325-1D63-42E8-98F5-9A464A3D9056}" destId="{4483BAD2-31E9-47C0-8B4F-B6F55992EBCD}" srcOrd="17" destOrd="0" presId="urn:microsoft.com/office/officeart/2008/layout/PictureStrips"/>
    <dgm:cxn modelId="{A48E14AF-A097-4F29-A4FD-72D772254B77}" type="presParOf" srcId="{16FCC325-1D63-42E8-98F5-9A464A3D9056}" destId="{19B96AC0-E2EA-4386-A8CE-E683B1FD1AE0}" srcOrd="18" destOrd="0" presId="urn:microsoft.com/office/officeart/2008/layout/PictureStrips"/>
    <dgm:cxn modelId="{C528EAB9-D801-496D-B50A-12D2C8C7B820}" type="presParOf" srcId="{19B96AC0-E2EA-4386-A8CE-E683B1FD1AE0}" destId="{6F1C0E9F-7E29-4CAC-8454-9A7B17931861}" srcOrd="0" destOrd="0" presId="urn:microsoft.com/office/officeart/2008/layout/PictureStrips"/>
    <dgm:cxn modelId="{AA8FF00A-BFDA-4DB5-B1EA-192945DB6AE1}" type="presParOf" srcId="{19B96AC0-E2EA-4386-A8CE-E683B1FD1AE0}" destId="{D85671A5-C6EB-4AAD-8F08-57525CBFE71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5C5B5-A538-42FC-A939-25A165F93C9F}"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CBE2A2B7-D576-415C-ADDC-196834487E91}">
      <dgm:prSet phldrT="[Text]" custT="1"/>
      <dgm:spPr/>
      <dgm:t>
        <a:bodyPr/>
        <a:lstStyle/>
        <a:p>
          <a:r>
            <a:rPr lang="en-US" sz="1200" b="1">
              <a:solidFill>
                <a:schemeClr val="bg2"/>
              </a:solidFill>
              <a:latin typeface="Arial Black" panose="020B0A04020102020204" pitchFamily="34" charset="0"/>
            </a:rPr>
            <a:t>Dr. Margaret Cage</a:t>
          </a:r>
        </a:p>
        <a:p>
          <a:r>
            <a:rPr lang="en-US" sz="1000">
              <a:solidFill>
                <a:schemeClr val="bg2"/>
              </a:solidFill>
              <a:latin typeface="Arial Black" panose="020B0A04020102020204" pitchFamily="34" charset="0"/>
            </a:rPr>
            <a:t>State Director, OSE</a:t>
          </a:r>
        </a:p>
      </dgm:t>
    </dgm:pt>
    <dgm:pt modelId="{E537705D-A268-4955-8408-7C18A9EE153A}" type="parTrans" cxnId="{7BC7F464-9310-4C84-8F16-A8A6ED568743}">
      <dgm:prSet/>
      <dgm:spPr/>
      <dgm:t>
        <a:bodyPr/>
        <a:lstStyle/>
        <a:p>
          <a:endParaRPr lang="en-US"/>
        </a:p>
      </dgm:t>
    </dgm:pt>
    <dgm:pt modelId="{47F5A607-C749-4E00-B4B6-64FE6F9288F3}" type="sibTrans" cxnId="{7BC7F464-9310-4C84-8F16-A8A6ED568743}">
      <dgm:prSet/>
      <dgm:spPr/>
      <dgm:t>
        <a:bodyPr/>
        <a:lstStyle/>
        <a:p>
          <a:endParaRPr lang="en-US"/>
        </a:p>
      </dgm:t>
    </dgm:pt>
    <dgm:pt modelId="{34E4164A-BFCC-4D32-A791-7A026FB869B5}">
      <dgm:prSet phldrT="[Text]" custT="1"/>
      <dgm:spPr/>
      <dgm:t>
        <a:bodyPr/>
        <a:lstStyle/>
        <a:p>
          <a:r>
            <a:rPr lang="en-US" sz="1200" b="1">
              <a:solidFill>
                <a:schemeClr val="bg2"/>
              </a:solidFill>
              <a:latin typeface="Arial Black" panose="020B0A04020102020204" pitchFamily="34" charset="0"/>
            </a:rPr>
            <a:t>Dr. Tyre Jenkins</a:t>
          </a:r>
        </a:p>
        <a:p>
          <a:r>
            <a:rPr lang="en-US" sz="1000">
              <a:solidFill>
                <a:schemeClr val="bg2"/>
              </a:solidFill>
              <a:latin typeface="Arial Black" panose="020B0A04020102020204" pitchFamily="34" charset="0"/>
            </a:rPr>
            <a:t>Deputy Director, OSE</a:t>
          </a:r>
        </a:p>
      </dgm:t>
    </dgm:pt>
    <dgm:pt modelId="{94D54F20-DF2F-4828-88B7-2276638263B7}" type="parTrans" cxnId="{DADD236E-D1B1-4E40-BD3F-27464CC594B7}">
      <dgm:prSet/>
      <dgm:spPr/>
      <dgm:t>
        <a:bodyPr/>
        <a:lstStyle/>
        <a:p>
          <a:endParaRPr lang="en-US"/>
        </a:p>
      </dgm:t>
    </dgm:pt>
    <dgm:pt modelId="{3F06A2AA-4D0A-429A-9C1D-9328767F67C2}" type="sibTrans" cxnId="{DADD236E-D1B1-4E40-BD3F-27464CC594B7}">
      <dgm:prSet/>
      <dgm:spPr/>
      <dgm:t>
        <a:bodyPr/>
        <a:lstStyle/>
        <a:p>
          <a:endParaRPr lang="en-US"/>
        </a:p>
      </dgm:t>
    </dgm:pt>
    <dgm:pt modelId="{AE4EE86C-FB31-46EE-A409-E9A077DD132F}">
      <dgm:prSet phldrT="[Text]" custT="1"/>
      <dgm:spPr/>
      <dgm:t>
        <a:bodyPr/>
        <a:lstStyle/>
        <a:p>
          <a:r>
            <a:rPr lang="en-US" sz="1200" b="1">
              <a:solidFill>
                <a:schemeClr val="bg2"/>
              </a:solidFill>
              <a:latin typeface="Arial Black" panose="020B0A04020102020204" pitchFamily="34" charset="0"/>
            </a:rPr>
            <a:t>Charlene Marcotte </a:t>
          </a:r>
        </a:p>
        <a:p>
          <a:r>
            <a:rPr lang="en-US" sz="1000">
              <a:solidFill>
                <a:schemeClr val="bg2"/>
              </a:solidFill>
              <a:latin typeface="Arial Black" panose="020B0A04020102020204" pitchFamily="34" charset="0"/>
            </a:rPr>
            <a:t>Deputy Director of Data &amp; Finance</a:t>
          </a:r>
        </a:p>
      </dgm:t>
    </dgm:pt>
    <dgm:pt modelId="{B07A04B2-1F11-4FD9-9868-D66DAE17B8F4}" type="parTrans" cxnId="{174EBBB7-E65F-427F-B1DB-740A6076084E}">
      <dgm:prSet/>
      <dgm:spPr/>
      <dgm:t>
        <a:bodyPr/>
        <a:lstStyle/>
        <a:p>
          <a:endParaRPr lang="en-US"/>
        </a:p>
      </dgm:t>
    </dgm:pt>
    <dgm:pt modelId="{36D6917F-70AC-4BC8-956A-03CA61734C18}" type="sibTrans" cxnId="{174EBBB7-E65F-427F-B1DB-740A6076084E}">
      <dgm:prSet/>
      <dgm:spPr/>
      <dgm:t>
        <a:bodyPr/>
        <a:lstStyle/>
        <a:p>
          <a:endParaRPr lang="en-US"/>
        </a:p>
      </dgm:t>
    </dgm:pt>
    <dgm:pt modelId="{E554AF17-5D52-48C7-AB17-26A04AA0633A}">
      <dgm:prSet custT="1"/>
      <dgm:spPr/>
      <dgm:t>
        <a:bodyPr/>
        <a:lstStyle/>
        <a:p>
          <a:pPr>
            <a:lnSpc>
              <a:spcPct val="0"/>
            </a:lnSpc>
          </a:pPr>
          <a:r>
            <a:rPr lang="en-US" sz="1200" b="1">
              <a:solidFill>
                <a:schemeClr val="bg2"/>
              </a:solidFill>
              <a:latin typeface="Arial Black" panose="020B0A04020102020204" pitchFamily="34" charset="0"/>
            </a:rPr>
            <a:t>Ria Gill </a:t>
          </a:r>
        </a:p>
        <a:p>
          <a:pPr>
            <a:lnSpc>
              <a:spcPct val="90000"/>
            </a:lnSpc>
          </a:pPr>
          <a:r>
            <a:rPr lang="en-US" sz="1000">
              <a:solidFill>
                <a:schemeClr val="bg2"/>
              </a:solidFill>
              <a:latin typeface="Arial Black" panose="020B0A04020102020204" pitchFamily="34" charset="0"/>
            </a:rPr>
            <a:t>Assistant Deputy Director, OSE</a:t>
          </a:r>
        </a:p>
      </dgm:t>
    </dgm:pt>
    <dgm:pt modelId="{7D4A42F4-5382-4DE3-83A5-E114C455258D}" type="parTrans" cxnId="{8096C2F1-41C6-42F4-9FDE-846CB7DA918B}">
      <dgm:prSet/>
      <dgm:spPr/>
      <dgm:t>
        <a:bodyPr/>
        <a:lstStyle/>
        <a:p>
          <a:endParaRPr lang="en-US"/>
        </a:p>
      </dgm:t>
    </dgm:pt>
    <dgm:pt modelId="{4F13AEFB-400E-4F1B-A59C-664F264AC6D3}" type="sibTrans" cxnId="{8096C2F1-41C6-42F4-9FDE-846CB7DA918B}">
      <dgm:prSet/>
      <dgm:spPr/>
      <dgm:t>
        <a:bodyPr/>
        <a:lstStyle/>
        <a:p>
          <a:endParaRPr lang="en-US"/>
        </a:p>
      </dgm:t>
    </dgm:pt>
    <dgm:pt modelId="{81C27A94-6ED2-4846-9B88-4A757FDE7F0A}">
      <dgm:prSet custT="1"/>
      <dgm:spPr/>
      <dgm:t>
        <a:bodyPr/>
        <a:lstStyle/>
        <a:p>
          <a:r>
            <a:rPr lang="en-US" sz="1200" b="1">
              <a:solidFill>
                <a:schemeClr val="bg2"/>
              </a:solidFill>
              <a:latin typeface="Arial Black" panose="020B0A04020102020204" pitchFamily="34" charset="0"/>
            </a:rPr>
            <a:t>Lorenzo</a:t>
          </a:r>
          <a:r>
            <a:rPr lang="en-US" sz="1000" b="1">
              <a:solidFill>
                <a:schemeClr val="bg2"/>
              </a:solidFill>
              <a:latin typeface="Arial Black" panose="020B0A04020102020204" pitchFamily="34" charset="0"/>
            </a:rPr>
            <a:t> </a:t>
          </a:r>
          <a:r>
            <a:rPr lang="en-US" sz="1200" b="1">
              <a:solidFill>
                <a:schemeClr val="bg2"/>
              </a:solidFill>
              <a:latin typeface="Arial Black" panose="020B0A04020102020204" pitchFamily="34" charset="0"/>
            </a:rPr>
            <a:t>Dominguez</a:t>
          </a:r>
        </a:p>
        <a:p>
          <a:r>
            <a:rPr lang="en-US" sz="900">
              <a:solidFill>
                <a:schemeClr val="bg2"/>
              </a:solidFill>
              <a:latin typeface="Arial Black" panose="020B0A04020102020204" pitchFamily="34" charset="0"/>
            </a:rPr>
            <a:t>Assistant Deputy Director of Data &amp; Finance</a:t>
          </a:r>
        </a:p>
      </dgm:t>
    </dgm:pt>
    <dgm:pt modelId="{477C693F-EBC0-4508-9879-81450A871883}" type="parTrans" cxnId="{1B02B2A0-49F2-4D03-BB2B-52852786DF51}">
      <dgm:prSet/>
      <dgm:spPr/>
      <dgm:t>
        <a:bodyPr/>
        <a:lstStyle/>
        <a:p>
          <a:endParaRPr lang="en-US"/>
        </a:p>
      </dgm:t>
    </dgm:pt>
    <dgm:pt modelId="{BAEF9C7B-A906-441A-9012-0A8931709995}" type="sibTrans" cxnId="{1B02B2A0-49F2-4D03-BB2B-52852786DF51}">
      <dgm:prSet/>
      <dgm:spPr/>
      <dgm:t>
        <a:bodyPr/>
        <a:lstStyle/>
        <a:p>
          <a:endParaRPr lang="en-US"/>
        </a:p>
      </dgm:t>
    </dgm:pt>
    <dgm:pt modelId="{960EA54F-E6B1-449B-884F-C0BDBFEE61EC}" type="pres">
      <dgm:prSet presAssocID="{7CE5C5B5-A538-42FC-A939-25A165F93C9F}" presName="Name0" presStyleCnt="0">
        <dgm:presLayoutVars>
          <dgm:dir/>
          <dgm:resizeHandles val="exact"/>
        </dgm:presLayoutVars>
      </dgm:prSet>
      <dgm:spPr/>
    </dgm:pt>
    <dgm:pt modelId="{9C329F5D-97CA-477D-8793-C6BD65AC4F05}" type="pres">
      <dgm:prSet presAssocID="{CBE2A2B7-D576-415C-ADDC-196834487E91}" presName="composite" presStyleCnt="0"/>
      <dgm:spPr/>
    </dgm:pt>
    <dgm:pt modelId="{C24A90D5-488C-44DD-942B-4A6482228D4E}" type="pres">
      <dgm:prSet presAssocID="{CBE2A2B7-D576-415C-ADDC-196834487E91}" presName="rect1" presStyleLbl="bgShp" presStyleIdx="0" presStyleCnt="5" custScaleX="67535" custLinFactNeighborX="-1164" custLinFactNeighborY="-2928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dgm:spPr>
    </dgm:pt>
    <dgm:pt modelId="{24736A6A-9D2C-4FF4-B606-C9A613146E7B}" type="pres">
      <dgm:prSet presAssocID="{CBE2A2B7-D576-415C-ADDC-196834487E91}" presName="rect2" presStyleLbl="trBgShp" presStyleIdx="0" presStyleCnt="5" custScaleY="136492" custLinFactNeighborX="-38" custLinFactNeighborY="32217">
        <dgm:presLayoutVars>
          <dgm:bulletEnabled val="1"/>
        </dgm:presLayoutVars>
      </dgm:prSet>
      <dgm:spPr/>
    </dgm:pt>
    <dgm:pt modelId="{CFFD8C44-88C5-455F-B9F1-F1D65C279B9E}" type="pres">
      <dgm:prSet presAssocID="{47F5A607-C749-4E00-B4B6-64FE6F9288F3}" presName="sibTrans" presStyleCnt="0"/>
      <dgm:spPr/>
    </dgm:pt>
    <dgm:pt modelId="{257B01B0-4EC1-47DB-AA32-C8C246FD9346}" type="pres">
      <dgm:prSet presAssocID="{34E4164A-BFCC-4D32-A791-7A026FB869B5}" presName="composite" presStyleCnt="0"/>
      <dgm:spPr/>
    </dgm:pt>
    <dgm:pt modelId="{6EB19F96-E106-48A2-86F2-533FDF383253}" type="pres">
      <dgm:prSet presAssocID="{34E4164A-BFCC-4D32-A791-7A026FB869B5}" presName="rect1" presStyleLbl="bgShp" presStyleIdx="1" presStyleCnt="5" custScaleX="69484" custLinFactNeighborX="-97" custLinFactNeighborY="-29780"/>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effectLst>
          <a:outerShdw blurRad="50800" dist="38100" dir="2700000" algn="tl" rotWithShape="0">
            <a:prstClr val="black">
              <a:alpha val="40000"/>
            </a:prstClr>
          </a:outerShdw>
        </a:effectLst>
      </dgm:spPr>
    </dgm:pt>
    <dgm:pt modelId="{B931CDD3-CBE7-4594-91FB-4BF7EEC6F029}" type="pres">
      <dgm:prSet presAssocID="{34E4164A-BFCC-4D32-A791-7A026FB869B5}" presName="rect2" presStyleLbl="trBgShp" presStyleIdx="1" presStyleCnt="5" custScaleY="142622" custLinFactNeighborX="-97" custLinFactNeighborY="28448">
        <dgm:presLayoutVars>
          <dgm:bulletEnabled val="1"/>
        </dgm:presLayoutVars>
      </dgm:prSet>
      <dgm:spPr/>
    </dgm:pt>
    <dgm:pt modelId="{FF055B9A-6C20-482F-8C58-C1050120DAB3}" type="pres">
      <dgm:prSet presAssocID="{3F06A2AA-4D0A-429A-9C1D-9328767F67C2}" presName="sibTrans" presStyleCnt="0"/>
      <dgm:spPr/>
    </dgm:pt>
    <dgm:pt modelId="{D7036A09-9E6C-4C72-9245-DCF618C3A4C6}" type="pres">
      <dgm:prSet presAssocID="{AE4EE86C-FB31-46EE-A409-E9A077DD132F}" presName="composite" presStyleCnt="0"/>
      <dgm:spPr/>
    </dgm:pt>
    <dgm:pt modelId="{3935E69B-5C5E-4849-BF02-5AB35A0D9261}" type="pres">
      <dgm:prSet presAssocID="{AE4EE86C-FB31-46EE-A409-E9A077DD132F}" presName="rect1" presStyleLbl="bgShp" presStyleIdx="2" presStyleCnt="5" custScaleX="58459" custScaleY="99015" custLinFactNeighborX="-3829" custLinFactNeighborY="-29780"/>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effectLst>
          <a:outerShdw blurRad="50800" dist="38100" dir="2700000" algn="tl" rotWithShape="0">
            <a:prstClr val="black">
              <a:alpha val="40000"/>
            </a:prstClr>
          </a:outerShdw>
        </a:effectLst>
      </dgm:spPr>
    </dgm:pt>
    <dgm:pt modelId="{DD3567F7-3151-4A5F-B30A-791EC2DE674C}" type="pres">
      <dgm:prSet presAssocID="{AE4EE86C-FB31-46EE-A409-E9A077DD132F}" presName="rect2" presStyleLbl="trBgShp" presStyleIdx="2" presStyleCnt="5" custScaleY="142765" custLinFactNeighborX="-3633" custLinFactNeighborY="29080">
        <dgm:presLayoutVars>
          <dgm:bulletEnabled val="1"/>
        </dgm:presLayoutVars>
      </dgm:prSet>
      <dgm:spPr/>
    </dgm:pt>
    <dgm:pt modelId="{7785B32A-0F50-48BC-B6DA-6536EBC62B52}" type="pres">
      <dgm:prSet presAssocID="{36D6917F-70AC-4BC8-956A-03CA61734C18}" presName="sibTrans" presStyleCnt="0"/>
      <dgm:spPr/>
    </dgm:pt>
    <dgm:pt modelId="{E571FBF5-51E4-4118-839C-2CD4A37EE73B}" type="pres">
      <dgm:prSet presAssocID="{E554AF17-5D52-48C7-AB17-26A04AA0633A}" presName="composite" presStyleCnt="0"/>
      <dgm:spPr/>
    </dgm:pt>
    <dgm:pt modelId="{7C691F25-EF4C-4834-86B5-EECE873C09A2}" type="pres">
      <dgm:prSet presAssocID="{E554AF17-5D52-48C7-AB17-26A04AA0633A}" presName="rect1" presStyleLbl="bgShp" presStyleIdx="3" presStyleCnt="5" custScaleX="60285" custLinFactNeighborX="1687" custLinFactNeighborY="2023"/>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 modelId="{EE1E3682-B205-4050-8ACA-34F61D33D10A}" type="pres">
      <dgm:prSet presAssocID="{E554AF17-5D52-48C7-AB17-26A04AA0633A}" presName="rect2" presStyleLbl="trBgShp" presStyleIdx="3" presStyleCnt="5" custScaleY="178617" custLinFactY="56780" custLinFactNeighborX="425" custLinFactNeighborY="100000">
        <dgm:presLayoutVars>
          <dgm:bulletEnabled val="1"/>
        </dgm:presLayoutVars>
      </dgm:prSet>
      <dgm:spPr/>
    </dgm:pt>
    <dgm:pt modelId="{865315D1-B267-497D-92ED-E6E945C42176}" type="pres">
      <dgm:prSet presAssocID="{4F13AEFB-400E-4F1B-A59C-664F264AC6D3}" presName="sibTrans" presStyleCnt="0"/>
      <dgm:spPr/>
    </dgm:pt>
    <dgm:pt modelId="{603D55B9-4B0F-4373-A2AA-EAEA91BDF934}" type="pres">
      <dgm:prSet presAssocID="{81C27A94-6ED2-4846-9B88-4A757FDE7F0A}" presName="composite" presStyleCnt="0"/>
      <dgm:spPr/>
    </dgm:pt>
    <dgm:pt modelId="{E4202F57-8BC5-40F0-9AB7-685E9029BBF0}" type="pres">
      <dgm:prSet presAssocID="{81C27A94-6ED2-4846-9B88-4A757FDE7F0A}" presName="rect1" presStyleLbl="bgShp" presStyleIdx="4" presStyleCnt="5" custAng="5400000" custScaleX="65673" custLinFactNeighborX="2956" custLinFactNeighborY="-1109"/>
      <dgm:spPr>
        <a:blipFill>
          <a:blip xmlns:r="http://schemas.openxmlformats.org/officeDocument/2006/relationships" r:embed="rId5"/>
          <a:srcRect/>
          <a:stretch>
            <a:fillRect l="-37000" r="-37000"/>
          </a:stretch>
        </a:blipFill>
        <a:effectLst>
          <a:outerShdw blurRad="50800" dist="38100" dir="2700000" algn="tl" rotWithShape="0">
            <a:prstClr val="black">
              <a:alpha val="40000"/>
            </a:prstClr>
          </a:outerShdw>
        </a:effectLst>
      </dgm:spPr>
    </dgm:pt>
    <dgm:pt modelId="{372A7C94-5FDE-445C-9AAC-3378700FCA9C}" type="pres">
      <dgm:prSet presAssocID="{81C27A94-6ED2-4846-9B88-4A757FDE7F0A}" presName="rect2" presStyleLbl="trBgShp" presStyleIdx="4" presStyleCnt="5" custScaleX="113938" custScaleY="180390" custLinFactY="54822" custLinFactNeighborX="1801" custLinFactNeighborY="100000">
        <dgm:presLayoutVars>
          <dgm:bulletEnabled val="1"/>
        </dgm:presLayoutVars>
      </dgm:prSet>
      <dgm:spPr/>
    </dgm:pt>
  </dgm:ptLst>
  <dgm:cxnLst>
    <dgm:cxn modelId="{FCEDBD01-F3F9-40FC-8950-DEB4DC040280}" type="presOf" srcId="{CBE2A2B7-D576-415C-ADDC-196834487E91}" destId="{24736A6A-9D2C-4FF4-B606-C9A613146E7B}" srcOrd="0" destOrd="0" presId="urn:microsoft.com/office/officeart/2008/layout/BendingPictureSemiTransparentText"/>
    <dgm:cxn modelId="{B5A7A10C-F0C5-492A-9FA1-775688BB5196}" type="presOf" srcId="{AE4EE86C-FB31-46EE-A409-E9A077DD132F}" destId="{DD3567F7-3151-4A5F-B30A-791EC2DE674C}" srcOrd="0" destOrd="0" presId="urn:microsoft.com/office/officeart/2008/layout/BendingPictureSemiTransparentText"/>
    <dgm:cxn modelId="{57C9051A-C37E-43D3-AD93-9A873F029890}" type="presOf" srcId="{E554AF17-5D52-48C7-AB17-26A04AA0633A}" destId="{EE1E3682-B205-4050-8ACA-34F61D33D10A}" srcOrd="0" destOrd="0" presId="urn:microsoft.com/office/officeart/2008/layout/BendingPictureSemiTransparentText"/>
    <dgm:cxn modelId="{7BC7F464-9310-4C84-8F16-A8A6ED568743}" srcId="{7CE5C5B5-A538-42FC-A939-25A165F93C9F}" destId="{CBE2A2B7-D576-415C-ADDC-196834487E91}" srcOrd="0" destOrd="0" parTransId="{E537705D-A268-4955-8408-7C18A9EE153A}" sibTransId="{47F5A607-C749-4E00-B4B6-64FE6F9288F3}"/>
    <dgm:cxn modelId="{F222D84C-D396-453D-BD78-49DC534A187F}" type="presOf" srcId="{34E4164A-BFCC-4D32-A791-7A026FB869B5}" destId="{B931CDD3-CBE7-4594-91FB-4BF7EEC6F029}" srcOrd="0" destOrd="0" presId="urn:microsoft.com/office/officeart/2008/layout/BendingPictureSemiTransparentText"/>
    <dgm:cxn modelId="{DADD236E-D1B1-4E40-BD3F-27464CC594B7}" srcId="{7CE5C5B5-A538-42FC-A939-25A165F93C9F}" destId="{34E4164A-BFCC-4D32-A791-7A026FB869B5}" srcOrd="1" destOrd="0" parTransId="{94D54F20-DF2F-4828-88B7-2276638263B7}" sibTransId="{3F06A2AA-4D0A-429A-9C1D-9328767F67C2}"/>
    <dgm:cxn modelId="{1B02B2A0-49F2-4D03-BB2B-52852786DF51}" srcId="{7CE5C5B5-A538-42FC-A939-25A165F93C9F}" destId="{81C27A94-6ED2-4846-9B88-4A757FDE7F0A}" srcOrd="4" destOrd="0" parTransId="{477C693F-EBC0-4508-9879-81450A871883}" sibTransId="{BAEF9C7B-A906-441A-9012-0A8931709995}"/>
    <dgm:cxn modelId="{174EBBB7-E65F-427F-B1DB-740A6076084E}" srcId="{7CE5C5B5-A538-42FC-A939-25A165F93C9F}" destId="{AE4EE86C-FB31-46EE-A409-E9A077DD132F}" srcOrd="2" destOrd="0" parTransId="{B07A04B2-1F11-4FD9-9868-D66DAE17B8F4}" sibTransId="{36D6917F-70AC-4BC8-956A-03CA61734C18}"/>
    <dgm:cxn modelId="{E7DD3DDA-C668-4CC1-A25F-F825D121EB73}" type="presOf" srcId="{81C27A94-6ED2-4846-9B88-4A757FDE7F0A}" destId="{372A7C94-5FDE-445C-9AAC-3378700FCA9C}" srcOrd="0" destOrd="0" presId="urn:microsoft.com/office/officeart/2008/layout/BendingPictureSemiTransparentText"/>
    <dgm:cxn modelId="{8096C2F1-41C6-42F4-9FDE-846CB7DA918B}" srcId="{7CE5C5B5-A538-42FC-A939-25A165F93C9F}" destId="{E554AF17-5D52-48C7-AB17-26A04AA0633A}" srcOrd="3" destOrd="0" parTransId="{7D4A42F4-5382-4DE3-83A5-E114C455258D}" sibTransId="{4F13AEFB-400E-4F1B-A59C-664F264AC6D3}"/>
    <dgm:cxn modelId="{335E80FB-61A6-4359-81E2-D385F4DD5550}" type="presOf" srcId="{7CE5C5B5-A538-42FC-A939-25A165F93C9F}" destId="{960EA54F-E6B1-449B-884F-C0BDBFEE61EC}" srcOrd="0" destOrd="0" presId="urn:microsoft.com/office/officeart/2008/layout/BendingPictureSemiTransparentText"/>
    <dgm:cxn modelId="{1348F11D-EEAB-48EB-ACAE-30F4E7053E89}" type="presParOf" srcId="{960EA54F-E6B1-449B-884F-C0BDBFEE61EC}" destId="{9C329F5D-97CA-477D-8793-C6BD65AC4F05}" srcOrd="0" destOrd="0" presId="urn:microsoft.com/office/officeart/2008/layout/BendingPictureSemiTransparentText"/>
    <dgm:cxn modelId="{62D1B93A-43F9-4809-932B-9BD17237EAA8}" type="presParOf" srcId="{9C329F5D-97CA-477D-8793-C6BD65AC4F05}" destId="{C24A90D5-488C-44DD-942B-4A6482228D4E}" srcOrd="0" destOrd="0" presId="urn:microsoft.com/office/officeart/2008/layout/BendingPictureSemiTransparentText"/>
    <dgm:cxn modelId="{C6C697F3-6087-46D5-AD22-624C88DBAA2A}" type="presParOf" srcId="{9C329F5D-97CA-477D-8793-C6BD65AC4F05}" destId="{24736A6A-9D2C-4FF4-B606-C9A613146E7B}" srcOrd="1" destOrd="0" presId="urn:microsoft.com/office/officeart/2008/layout/BendingPictureSemiTransparentText"/>
    <dgm:cxn modelId="{D016B645-0043-4A90-B615-2CC38D7E3810}" type="presParOf" srcId="{960EA54F-E6B1-449B-884F-C0BDBFEE61EC}" destId="{CFFD8C44-88C5-455F-B9F1-F1D65C279B9E}" srcOrd="1" destOrd="0" presId="urn:microsoft.com/office/officeart/2008/layout/BendingPictureSemiTransparentText"/>
    <dgm:cxn modelId="{B8D0BB7E-4165-43FD-A503-0F6D17E5C8DE}" type="presParOf" srcId="{960EA54F-E6B1-449B-884F-C0BDBFEE61EC}" destId="{257B01B0-4EC1-47DB-AA32-C8C246FD9346}" srcOrd="2" destOrd="0" presId="urn:microsoft.com/office/officeart/2008/layout/BendingPictureSemiTransparentText"/>
    <dgm:cxn modelId="{91B7985D-A415-4CC1-A19E-F73991CB6C4C}" type="presParOf" srcId="{257B01B0-4EC1-47DB-AA32-C8C246FD9346}" destId="{6EB19F96-E106-48A2-86F2-533FDF383253}" srcOrd="0" destOrd="0" presId="urn:microsoft.com/office/officeart/2008/layout/BendingPictureSemiTransparentText"/>
    <dgm:cxn modelId="{8EA18752-56C1-4B54-9C08-65F46967F6C1}" type="presParOf" srcId="{257B01B0-4EC1-47DB-AA32-C8C246FD9346}" destId="{B931CDD3-CBE7-4594-91FB-4BF7EEC6F029}" srcOrd="1" destOrd="0" presId="urn:microsoft.com/office/officeart/2008/layout/BendingPictureSemiTransparentText"/>
    <dgm:cxn modelId="{9A845F9C-567F-4BC8-A0C5-1F37F32C3930}" type="presParOf" srcId="{960EA54F-E6B1-449B-884F-C0BDBFEE61EC}" destId="{FF055B9A-6C20-482F-8C58-C1050120DAB3}" srcOrd="3" destOrd="0" presId="urn:microsoft.com/office/officeart/2008/layout/BendingPictureSemiTransparentText"/>
    <dgm:cxn modelId="{983B7954-0A4B-4F48-B22B-66A3462F89D4}" type="presParOf" srcId="{960EA54F-E6B1-449B-884F-C0BDBFEE61EC}" destId="{D7036A09-9E6C-4C72-9245-DCF618C3A4C6}" srcOrd="4" destOrd="0" presId="urn:microsoft.com/office/officeart/2008/layout/BendingPictureSemiTransparentText"/>
    <dgm:cxn modelId="{4B1E9F81-EC5F-40AE-A3A9-61988B251902}" type="presParOf" srcId="{D7036A09-9E6C-4C72-9245-DCF618C3A4C6}" destId="{3935E69B-5C5E-4849-BF02-5AB35A0D9261}" srcOrd="0" destOrd="0" presId="urn:microsoft.com/office/officeart/2008/layout/BendingPictureSemiTransparentText"/>
    <dgm:cxn modelId="{CAA0E0A7-3125-4CBE-AD38-1F2DD3D91B4B}" type="presParOf" srcId="{D7036A09-9E6C-4C72-9245-DCF618C3A4C6}" destId="{DD3567F7-3151-4A5F-B30A-791EC2DE674C}" srcOrd="1" destOrd="0" presId="urn:microsoft.com/office/officeart/2008/layout/BendingPictureSemiTransparentText"/>
    <dgm:cxn modelId="{18B33C5D-32C7-4465-869C-7766DD14D612}" type="presParOf" srcId="{960EA54F-E6B1-449B-884F-C0BDBFEE61EC}" destId="{7785B32A-0F50-48BC-B6DA-6536EBC62B52}" srcOrd="5" destOrd="0" presId="urn:microsoft.com/office/officeart/2008/layout/BendingPictureSemiTransparentText"/>
    <dgm:cxn modelId="{1DE94530-FF19-469E-89C0-EA30A0CF402D}" type="presParOf" srcId="{960EA54F-E6B1-449B-884F-C0BDBFEE61EC}" destId="{E571FBF5-51E4-4118-839C-2CD4A37EE73B}" srcOrd="6" destOrd="0" presId="urn:microsoft.com/office/officeart/2008/layout/BendingPictureSemiTransparentText"/>
    <dgm:cxn modelId="{A9768016-795C-465A-A67F-7E2DD0D574B0}" type="presParOf" srcId="{E571FBF5-51E4-4118-839C-2CD4A37EE73B}" destId="{7C691F25-EF4C-4834-86B5-EECE873C09A2}" srcOrd="0" destOrd="0" presId="urn:microsoft.com/office/officeart/2008/layout/BendingPictureSemiTransparentText"/>
    <dgm:cxn modelId="{72E4B8AF-0849-4243-8135-0848C3A75AA8}" type="presParOf" srcId="{E571FBF5-51E4-4118-839C-2CD4A37EE73B}" destId="{EE1E3682-B205-4050-8ACA-34F61D33D10A}" srcOrd="1" destOrd="0" presId="urn:microsoft.com/office/officeart/2008/layout/BendingPictureSemiTransparentText"/>
    <dgm:cxn modelId="{E79670B0-8737-4909-9A94-387D28A941D5}" type="presParOf" srcId="{960EA54F-E6B1-449B-884F-C0BDBFEE61EC}" destId="{865315D1-B267-497D-92ED-E6E945C42176}" srcOrd="7" destOrd="0" presId="urn:microsoft.com/office/officeart/2008/layout/BendingPictureSemiTransparentText"/>
    <dgm:cxn modelId="{79EC8C7B-7B08-4EBB-A23C-FD9624218E51}" type="presParOf" srcId="{960EA54F-E6B1-449B-884F-C0BDBFEE61EC}" destId="{603D55B9-4B0F-4373-A2AA-EAEA91BDF934}" srcOrd="8" destOrd="0" presId="urn:microsoft.com/office/officeart/2008/layout/BendingPictureSemiTransparentText"/>
    <dgm:cxn modelId="{47B2411A-BC70-4FD4-A664-A71290094748}" type="presParOf" srcId="{603D55B9-4B0F-4373-A2AA-EAEA91BDF934}" destId="{E4202F57-8BC5-40F0-9AB7-685E9029BBF0}" srcOrd="0" destOrd="0" presId="urn:microsoft.com/office/officeart/2008/layout/BendingPictureSemiTransparentText"/>
    <dgm:cxn modelId="{59CADC28-D5EC-408F-8F52-D756BBA30C82}" type="presParOf" srcId="{603D55B9-4B0F-4373-A2AA-EAEA91BDF934}" destId="{372A7C94-5FDE-445C-9AAC-3378700FCA9C}" srcOrd="1" destOrd="0" presId="urn:microsoft.com/office/officeart/2008/layout/BendingPictureSemiTransparent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71A81-FFA0-45B4-AF94-0E1A98E984AF}">
      <dsp:nvSpPr>
        <dsp:cNvPr id="0" name=""/>
        <dsp:cNvSpPr/>
      </dsp:nvSpPr>
      <dsp:spPr>
        <a:xfrm>
          <a:off x="564985" y="376690"/>
          <a:ext cx="2517888" cy="7868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2953"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Develop, review, and propose updates to state special education statutes, rules, policies, and technical assistance</a:t>
          </a:r>
          <a:endParaRPr lang="en-US" sz="900" b="1" kern="1200">
            <a:solidFill>
              <a:schemeClr val="bg2"/>
            </a:solidFill>
            <a:latin typeface="Arial Black" panose="020B0A04020102020204" pitchFamily="34" charset="0"/>
          </a:endParaRPr>
        </a:p>
      </dsp:txBody>
      <dsp:txXfrm>
        <a:off x="564985" y="376690"/>
        <a:ext cx="2517888" cy="786840"/>
      </dsp:txXfrm>
    </dsp:sp>
    <dsp:sp modelId="{6339B3DD-6671-41DC-A877-74CD45F01505}">
      <dsp:nvSpPr>
        <dsp:cNvPr id="0" name=""/>
        <dsp:cNvSpPr/>
      </dsp:nvSpPr>
      <dsp:spPr>
        <a:xfrm>
          <a:off x="460073" y="263035"/>
          <a:ext cx="550788" cy="826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F1AA8C-639D-4E8F-AAF2-265F6AE5646F}">
      <dsp:nvSpPr>
        <dsp:cNvPr id="0" name=""/>
        <dsp:cNvSpPr/>
      </dsp:nvSpPr>
      <dsp:spPr>
        <a:xfrm>
          <a:off x="3409072" y="376690"/>
          <a:ext cx="2517888" cy="7868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2953" tIns="26670" rIns="26670" bIns="26670" numCol="1" spcCol="1270" anchor="ctr" anchorCtr="0">
          <a:noAutofit/>
        </a:bodyPr>
        <a:lstStyle/>
        <a:p>
          <a:pPr marL="0" lvl="0" indent="0" algn="l" defTabSz="311150">
            <a:lnSpc>
              <a:spcPct val="90000"/>
            </a:lnSpc>
            <a:spcBef>
              <a:spcPct val="0"/>
            </a:spcBef>
            <a:spcAft>
              <a:spcPct val="35000"/>
            </a:spcAft>
            <a:buNone/>
          </a:pPr>
          <a:r>
            <a:rPr lang="en-US" sz="700" b="1" kern="1200">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Consult and coordinate with other units of the Department, other state agencies, public post-secondary educational institutions, and key education and community stakeholders on varying special education topics and issues</a:t>
          </a:r>
        </a:p>
      </dsp:txBody>
      <dsp:txXfrm>
        <a:off x="3409072" y="376690"/>
        <a:ext cx="2517888" cy="786840"/>
      </dsp:txXfrm>
    </dsp:sp>
    <dsp:sp modelId="{5AF0B6BF-C910-4C10-B8E5-0189F7F0FB78}">
      <dsp:nvSpPr>
        <dsp:cNvPr id="0" name=""/>
        <dsp:cNvSpPr/>
      </dsp:nvSpPr>
      <dsp:spPr>
        <a:xfrm>
          <a:off x="3304160" y="263035"/>
          <a:ext cx="550788" cy="826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1CF4F-38E4-4D3C-B39A-7EE8C18EFF32}">
      <dsp:nvSpPr>
        <dsp:cNvPr id="0" name=""/>
        <dsp:cNvSpPr/>
      </dsp:nvSpPr>
      <dsp:spPr>
        <a:xfrm>
          <a:off x="564985" y="1367235"/>
          <a:ext cx="2517888" cy="7868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2953" tIns="30480" rIns="30480" bIns="30480" numCol="1" spcCol="1270" anchor="ctr" anchorCtr="0">
          <a:noAutofit/>
        </a:bodyPr>
        <a:lstStyle/>
        <a:p>
          <a:pPr marL="0" lvl="0" indent="0" algn="l" defTabSz="355600">
            <a:lnSpc>
              <a:spcPct val="90000"/>
            </a:lnSpc>
            <a:spcBef>
              <a:spcPct val="0"/>
            </a:spcBef>
            <a:spcAft>
              <a:spcPct val="35000"/>
            </a:spcAft>
            <a:buNone/>
          </a:pPr>
          <a:r>
            <a:rPr lang="en-US" sz="800" b="1" kern="1200">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Coordinate with school districts and public post-secondary education institutions to develop and provide training and professional development to licensed school employees</a:t>
          </a:r>
        </a:p>
      </dsp:txBody>
      <dsp:txXfrm>
        <a:off x="564985" y="1367235"/>
        <a:ext cx="2517888" cy="786840"/>
      </dsp:txXfrm>
    </dsp:sp>
    <dsp:sp modelId="{B64C2B63-2D18-4326-BFC4-9C6F7E2040C1}">
      <dsp:nvSpPr>
        <dsp:cNvPr id="0" name=""/>
        <dsp:cNvSpPr/>
      </dsp:nvSpPr>
      <dsp:spPr>
        <a:xfrm>
          <a:off x="460073" y="1253580"/>
          <a:ext cx="550788" cy="826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C61938-4537-4895-A5A1-57C95B2E1270}">
      <dsp:nvSpPr>
        <dsp:cNvPr id="0" name=""/>
        <dsp:cNvSpPr/>
      </dsp:nvSpPr>
      <dsp:spPr>
        <a:xfrm>
          <a:off x="3409072" y="1367235"/>
          <a:ext cx="2517888" cy="7868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2953" tIns="26670" rIns="26670" bIns="26670" numCol="1" spcCol="1270" anchor="ctr" anchorCtr="0">
          <a:noAutofit/>
        </a:bodyPr>
        <a:lstStyle/>
        <a:p>
          <a:pPr marL="0" lvl="0" indent="0" algn="l" defTabSz="311150">
            <a:lnSpc>
              <a:spcPct val="90000"/>
            </a:lnSpc>
            <a:spcBef>
              <a:spcPct val="0"/>
            </a:spcBef>
            <a:spcAft>
              <a:spcPct val="35000"/>
            </a:spcAft>
            <a:buNone/>
          </a:pPr>
          <a:r>
            <a:rPr lang="en-US" sz="700" b="1" kern="1200">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Provide technical assistance and recommendations to school districts and public schools to implement evidence- and research-based programs and services that are culturally and linguistically responsive</a:t>
          </a:r>
        </a:p>
      </dsp:txBody>
      <dsp:txXfrm>
        <a:off x="3409072" y="1367235"/>
        <a:ext cx="2517888" cy="786840"/>
      </dsp:txXfrm>
    </dsp:sp>
    <dsp:sp modelId="{5581CEFC-C7CA-4E89-AAD9-879FA912D0E7}">
      <dsp:nvSpPr>
        <dsp:cNvPr id="0" name=""/>
        <dsp:cNvSpPr/>
      </dsp:nvSpPr>
      <dsp:spPr>
        <a:xfrm>
          <a:off x="3304160" y="1253580"/>
          <a:ext cx="550788" cy="826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29B63-A696-46CB-B115-13A15CCF6827}">
      <dsp:nvSpPr>
        <dsp:cNvPr id="0" name=""/>
        <dsp:cNvSpPr/>
      </dsp:nvSpPr>
      <dsp:spPr>
        <a:xfrm>
          <a:off x="564985" y="2357779"/>
          <a:ext cx="2517888" cy="7868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2953"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Conduct activities to promote the recruitment and retention of qualified special education practitioners</a:t>
          </a:r>
        </a:p>
      </dsp:txBody>
      <dsp:txXfrm>
        <a:off x="564985" y="2357779"/>
        <a:ext cx="2517888" cy="786840"/>
      </dsp:txXfrm>
    </dsp:sp>
    <dsp:sp modelId="{B5F5BB00-7670-432C-8B5F-D4CB8B7C7691}">
      <dsp:nvSpPr>
        <dsp:cNvPr id="0" name=""/>
        <dsp:cNvSpPr/>
      </dsp:nvSpPr>
      <dsp:spPr>
        <a:xfrm>
          <a:off x="460073" y="2244124"/>
          <a:ext cx="550788" cy="826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9616D-4B32-4A90-B902-088FE6ED00F7}">
      <dsp:nvSpPr>
        <dsp:cNvPr id="0" name=""/>
        <dsp:cNvSpPr/>
      </dsp:nvSpPr>
      <dsp:spPr>
        <a:xfrm>
          <a:off x="3409072" y="2357779"/>
          <a:ext cx="2517888" cy="7868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2953"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Solicit input regarding delivery of special education services in the State from various stakeholders</a:t>
          </a:r>
          <a:endParaRPr lang="en-US" sz="900" b="1" kern="1200">
            <a:solidFill>
              <a:schemeClr val="bg2"/>
            </a:solidFill>
            <a:latin typeface="Arial Black" panose="020B0A04020102020204" pitchFamily="34" charset="0"/>
          </a:endParaRPr>
        </a:p>
      </dsp:txBody>
      <dsp:txXfrm>
        <a:off x="3409072" y="2357779"/>
        <a:ext cx="2517888" cy="786840"/>
      </dsp:txXfrm>
    </dsp:sp>
    <dsp:sp modelId="{710B8157-4E9C-43C2-B7A5-83BD8E6F4CB5}">
      <dsp:nvSpPr>
        <dsp:cNvPr id="0" name=""/>
        <dsp:cNvSpPr/>
      </dsp:nvSpPr>
      <dsp:spPr>
        <a:xfrm>
          <a:off x="3304160" y="2244124"/>
          <a:ext cx="550788" cy="826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36A97B-E0A0-481B-96E2-D8AB2F6772C8}">
      <dsp:nvSpPr>
        <dsp:cNvPr id="0" name=""/>
        <dsp:cNvSpPr/>
      </dsp:nvSpPr>
      <dsp:spPr>
        <a:xfrm>
          <a:off x="564985" y="3348324"/>
          <a:ext cx="2517888" cy="7868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2953"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Oversee and enforce the compliance with the IDEA and any state law pertaining to special education</a:t>
          </a:r>
          <a:endParaRPr lang="en-US" sz="900" b="1" kern="1200">
            <a:solidFill>
              <a:schemeClr val="bg2"/>
            </a:solidFill>
            <a:latin typeface="Arial Black" panose="020B0A04020102020204" pitchFamily="34" charset="0"/>
          </a:endParaRPr>
        </a:p>
      </dsp:txBody>
      <dsp:txXfrm>
        <a:off x="564985" y="3348324"/>
        <a:ext cx="2517888" cy="786840"/>
      </dsp:txXfrm>
    </dsp:sp>
    <dsp:sp modelId="{EA90F528-39A6-47EE-9356-4A1555050725}">
      <dsp:nvSpPr>
        <dsp:cNvPr id="0" name=""/>
        <dsp:cNvSpPr/>
      </dsp:nvSpPr>
      <dsp:spPr>
        <a:xfrm>
          <a:off x="460073" y="3234669"/>
          <a:ext cx="550788" cy="826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84F40-3AB2-4818-8FA2-D11EB56BAED3}">
      <dsp:nvSpPr>
        <dsp:cNvPr id="0" name=""/>
        <dsp:cNvSpPr/>
      </dsp:nvSpPr>
      <dsp:spPr>
        <a:xfrm>
          <a:off x="3409072" y="3348324"/>
          <a:ext cx="2517888" cy="7868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2953"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Collect statewide data on varying aspects of special education within the state</a:t>
          </a:r>
        </a:p>
      </dsp:txBody>
      <dsp:txXfrm>
        <a:off x="3409072" y="3348324"/>
        <a:ext cx="2517888" cy="786840"/>
      </dsp:txXfrm>
    </dsp:sp>
    <dsp:sp modelId="{D21B83AE-4833-41AC-A7D4-FCB3AB11310B}">
      <dsp:nvSpPr>
        <dsp:cNvPr id="0" name=""/>
        <dsp:cNvSpPr/>
      </dsp:nvSpPr>
      <dsp:spPr>
        <a:xfrm>
          <a:off x="3304160" y="3234669"/>
          <a:ext cx="550788" cy="826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87DE13-7F7C-4A64-B9A6-FCEC58EF35E9}">
      <dsp:nvSpPr>
        <dsp:cNvPr id="0" name=""/>
        <dsp:cNvSpPr/>
      </dsp:nvSpPr>
      <dsp:spPr>
        <a:xfrm>
          <a:off x="564985" y="4338868"/>
          <a:ext cx="2517888" cy="7868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2953"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Monitor spending of state and federal funds for special education programs</a:t>
          </a:r>
          <a:endParaRPr lang="en-US" sz="900" b="1" kern="1200">
            <a:solidFill>
              <a:schemeClr val="bg2"/>
            </a:solidFill>
            <a:latin typeface="Arial Black" panose="020B0A04020102020204" pitchFamily="34" charset="0"/>
          </a:endParaRPr>
        </a:p>
      </dsp:txBody>
      <dsp:txXfrm>
        <a:off x="564985" y="4338868"/>
        <a:ext cx="2517888" cy="786840"/>
      </dsp:txXfrm>
    </dsp:sp>
    <dsp:sp modelId="{044B7755-1BD6-4A8D-8E79-60E3F68457F3}">
      <dsp:nvSpPr>
        <dsp:cNvPr id="0" name=""/>
        <dsp:cNvSpPr/>
      </dsp:nvSpPr>
      <dsp:spPr>
        <a:xfrm>
          <a:off x="460073" y="4225214"/>
          <a:ext cx="550788" cy="826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C0E9F-7E29-4CAC-8454-9A7B17931861}">
      <dsp:nvSpPr>
        <dsp:cNvPr id="0" name=""/>
        <dsp:cNvSpPr/>
      </dsp:nvSpPr>
      <dsp:spPr>
        <a:xfrm>
          <a:off x="3409072" y="4338868"/>
          <a:ext cx="2517888" cy="7868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2953"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solidFill>
                <a:schemeClr val="bg2"/>
              </a:solidFill>
              <a:effectLst/>
              <a:latin typeface="Arial Black" panose="020B0A04020102020204" pitchFamily="34" charset="0"/>
              <a:ea typeface="Calibri" panose="020F0502020204030204" pitchFamily="34" charset="0"/>
              <a:cs typeface="Times New Roman" panose="02020603050405020304" pitchFamily="18" charset="0"/>
            </a:rPr>
            <a:t>Develop and annually update a state plan for students with disabilities</a:t>
          </a:r>
        </a:p>
      </dsp:txBody>
      <dsp:txXfrm>
        <a:off x="3409072" y="4338868"/>
        <a:ext cx="2517888" cy="786840"/>
      </dsp:txXfrm>
    </dsp:sp>
    <dsp:sp modelId="{D85671A5-C6EB-4AAD-8F08-57525CBFE711}">
      <dsp:nvSpPr>
        <dsp:cNvPr id="0" name=""/>
        <dsp:cNvSpPr/>
      </dsp:nvSpPr>
      <dsp:spPr>
        <a:xfrm>
          <a:off x="3304160" y="4225214"/>
          <a:ext cx="550788" cy="826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A90D5-488C-44DD-942B-4A6482228D4E}">
      <dsp:nvSpPr>
        <dsp:cNvPr id="0" name=""/>
        <dsp:cNvSpPr/>
      </dsp:nvSpPr>
      <dsp:spPr>
        <a:xfrm>
          <a:off x="287359" y="324035"/>
          <a:ext cx="1284629" cy="163038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24736A6A-9D2C-4FF4-B606-C9A613146E7B}">
      <dsp:nvSpPr>
        <dsp:cNvPr id="0" name=""/>
        <dsp:cNvSpPr/>
      </dsp:nvSpPr>
      <dsp:spPr>
        <a:xfrm>
          <a:off x="8" y="1997396"/>
          <a:ext cx="1902168" cy="5340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2"/>
              </a:solidFill>
              <a:latin typeface="Arial Black" panose="020B0A04020102020204" pitchFamily="34" charset="0"/>
            </a:rPr>
            <a:t>Dr. Margaret Cage</a:t>
          </a:r>
        </a:p>
        <a:p>
          <a:pPr marL="0" lvl="0" indent="0" algn="ctr" defTabSz="533400">
            <a:lnSpc>
              <a:spcPct val="90000"/>
            </a:lnSpc>
            <a:spcBef>
              <a:spcPct val="0"/>
            </a:spcBef>
            <a:spcAft>
              <a:spcPct val="35000"/>
            </a:spcAft>
            <a:buNone/>
          </a:pPr>
          <a:r>
            <a:rPr lang="en-US" sz="1000" kern="1200">
              <a:solidFill>
                <a:schemeClr val="bg2"/>
              </a:solidFill>
              <a:latin typeface="Arial Black" panose="020B0A04020102020204" pitchFamily="34" charset="0"/>
            </a:rPr>
            <a:t>State Director, OSE</a:t>
          </a:r>
        </a:p>
      </dsp:txBody>
      <dsp:txXfrm>
        <a:off x="8" y="1997396"/>
        <a:ext cx="1902168" cy="534082"/>
      </dsp:txXfrm>
    </dsp:sp>
    <dsp:sp modelId="{6EB19F96-E106-48A2-86F2-533FDF383253}">
      <dsp:nvSpPr>
        <dsp:cNvPr id="0" name=""/>
        <dsp:cNvSpPr/>
      </dsp:nvSpPr>
      <dsp:spPr>
        <a:xfrm>
          <a:off x="2385303" y="315932"/>
          <a:ext cx="1321702" cy="163038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B931CDD3-CBE7-4594-91FB-4BF7EEC6F029}">
      <dsp:nvSpPr>
        <dsp:cNvPr id="0" name=""/>
        <dsp:cNvSpPr/>
      </dsp:nvSpPr>
      <dsp:spPr>
        <a:xfrm>
          <a:off x="2095070" y="1970655"/>
          <a:ext cx="1902168" cy="558068"/>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2"/>
              </a:solidFill>
              <a:latin typeface="Arial Black" panose="020B0A04020102020204" pitchFamily="34" charset="0"/>
            </a:rPr>
            <a:t>Dr. Tyre Jenkins</a:t>
          </a:r>
        </a:p>
        <a:p>
          <a:pPr marL="0" lvl="0" indent="0" algn="ctr" defTabSz="533400">
            <a:lnSpc>
              <a:spcPct val="90000"/>
            </a:lnSpc>
            <a:spcBef>
              <a:spcPct val="0"/>
            </a:spcBef>
            <a:spcAft>
              <a:spcPct val="35000"/>
            </a:spcAft>
            <a:buNone/>
          </a:pPr>
          <a:r>
            <a:rPr lang="en-US" sz="1000" kern="1200">
              <a:solidFill>
                <a:schemeClr val="bg2"/>
              </a:solidFill>
              <a:latin typeface="Arial Black" panose="020B0A04020102020204" pitchFamily="34" charset="0"/>
            </a:rPr>
            <a:t>Deputy Director, OSE</a:t>
          </a:r>
        </a:p>
      </dsp:txBody>
      <dsp:txXfrm>
        <a:off x="2095070" y="1970655"/>
        <a:ext cx="1902168" cy="558068"/>
      </dsp:txXfrm>
    </dsp:sp>
    <dsp:sp modelId="{3935E69B-5C5E-4849-BF02-5AB35A0D9261}">
      <dsp:nvSpPr>
        <dsp:cNvPr id="0" name=""/>
        <dsp:cNvSpPr/>
      </dsp:nvSpPr>
      <dsp:spPr>
        <a:xfrm>
          <a:off x="4515355" y="323962"/>
          <a:ext cx="1111988" cy="161432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DD3567F7-3151-4A5F-B30A-791EC2DE674C}">
      <dsp:nvSpPr>
        <dsp:cNvPr id="0" name=""/>
        <dsp:cNvSpPr/>
      </dsp:nvSpPr>
      <dsp:spPr>
        <a:xfrm>
          <a:off x="4123993" y="1972848"/>
          <a:ext cx="1902168" cy="558628"/>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2"/>
              </a:solidFill>
              <a:latin typeface="Arial Black" panose="020B0A04020102020204" pitchFamily="34" charset="0"/>
            </a:rPr>
            <a:t>Charlene Marcotte </a:t>
          </a:r>
        </a:p>
        <a:p>
          <a:pPr marL="0" lvl="0" indent="0" algn="ctr" defTabSz="533400">
            <a:lnSpc>
              <a:spcPct val="90000"/>
            </a:lnSpc>
            <a:spcBef>
              <a:spcPct val="0"/>
            </a:spcBef>
            <a:spcAft>
              <a:spcPct val="35000"/>
            </a:spcAft>
            <a:buNone/>
          </a:pPr>
          <a:r>
            <a:rPr lang="en-US" sz="1000" kern="1200">
              <a:solidFill>
                <a:schemeClr val="bg2"/>
              </a:solidFill>
              <a:latin typeface="Arial Black" panose="020B0A04020102020204" pitchFamily="34" charset="0"/>
            </a:rPr>
            <a:t>Deputy Director of Data &amp; Finance</a:t>
          </a:r>
        </a:p>
      </dsp:txBody>
      <dsp:txXfrm>
        <a:off x="4123993" y="1972848"/>
        <a:ext cx="1902168" cy="558628"/>
      </dsp:txXfrm>
    </dsp:sp>
    <dsp:sp modelId="{7C691F25-EF4C-4834-86B5-EECE873C09A2}">
      <dsp:nvSpPr>
        <dsp:cNvPr id="0" name=""/>
        <dsp:cNvSpPr/>
      </dsp:nvSpPr>
      <dsp:spPr>
        <a:xfrm>
          <a:off x="1326073" y="2656778"/>
          <a:ext cx="1146722" cy="163038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EE1E3682-B205-4050-8ACA-34F61D33D10A}">
      <dsp:nvSpPr>
        <dsp:cNvPr id="0" name=""/>
        <dsp:cNvSpPr/>
      </dsp:nvSpPr>
      <dsp:spPr>
        <a:xfrm>
          <a:off x="924345" y="4224720"/>
          <a:ext cx="1902168" cy="69891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0"/>
            </a:lnSpc>
            <a:spcBef>
              <a:spcPct val="0"/>
            </a:spcBef>
            <a:spcAft>
              <a:spcPct val="35000"/>
            </a:spcAft>
            <a:buNone/>
          </a:pPr>
          <a:r>
            <a:rPr lang="en-US" sz="1200" b="1" kern="1200">
              <a:solidFill>
                <a:schemeClr val="bg2"/>
              </a:solidFill>
              <a:latin typeface="Arial Black" panose="020B0A04020102020204" pitchFamily="34" charset="0"/>
            </a:rPr>
            <a:t>Ria Gill </a:t>
          </a:r>
        </a:p>
        <a:p>
          <a:pPr marL="0" lvl="0" indent="0" algn="ctr" defTabSz="533400">
            <a:lnSpc>
              <a:spcPct val="90000"/>
            </a:lnSpc>
            <a:spcBef>
              <a:spcPct val="0"/>
            </a:spcBef>
            <a:spcAft>
              <a:spcPct val="35000"/>
            </a:spcAft>
            <a:buNone/>
          </a:pPr>
          <a:r>
            <a:rPr lang="en-US" sz="1000" kern="1200">
              <a:solidFill>
                <a:schemeClr val="bg2"/>
              </a:solidFill>
              <a:latin typeface="Arial Black" panose="020B0A04020102020204" pitchFamily="34" charset="0"/>
            </a:rPr>
            <a:t>Assistant Deputy Director, OSE</a:t>
          </a:r>
        </a:p>
      </dsp:txBody>
      <dsp:txXfrm>
        <a:off x="924345" y="4224720"/>
        <a:ext cx="1902168" cy="698914"/>
      </dsp:txXfrm>
    </dsp:sp>
    <dsp:sp modelId="{E4202F57-8BC5-40F0-9AB7-685E9029BBF0}">
      <dsp:nvSpPr>
        <dsp:cNvPr id="0" name=""/>
        <dsp:cNvSpPr/>
      </dsp:nvSpPr>
      <dsp:spPr>
        <a:xfrm rot="5400000">
          <a:off x="3527714" y="2603980"/>
          <a:ext cx="1249211" cy="1630383"/>
        </a:xfrm>
        <a:prstGeom prst="rect">
          <a:avLst/>
        </a:prstGeom>
        <a:blipFill>
          <a:blip xmlns:r="http://schemas.openxmlformats.org/officeDocument/2006/relationships" r:embed="rId5"/>
          <a:srcRect/>
          <a:stretch>
            <a:fillRect l="-37000" r="-37000"/>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372A7C94-5FDE-445C-9AAC-3378700FCA9C}">
      <dsp:nvSpPr>
        <dsp:cNvPr id="0" name=""/>
        <dsp:cNvSpPr/>
      </dsp:nvSpPr>
      <dsp:spPr>
        <a:xfrm>
          <a:off x="3046703" y="4211855"/>
          <a:ext cx="2167292" cy="70585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2"/>
              </a:solidFill>
              <a:latin typeface="Arial Black" panose="020B0A04020102020204" pitchFamily="34" charset="0"/>
            </a:rPr>
            <a:t>Lorenzo</a:t>
          </a:r>
          <a:r>
            <a:rPr lang="en-US" sz="1000" b="1" kern="1200">
              <a:solidFill>
                <a:schemeClr val="bg2"/>
              </a:solidFill>
              <a:latin typeface="Arial Black" panose="020B0A04020102020204" pitchFamily="34" charset="0"/>
            </a:rPr>
            <a:t> </a:t>
          </a:r>
          <a:r>
            <a:rPr lang="en-US" sz="1200" b="1" kern="1200">
              <a:solidFill>
                <a:schemeClr val="bg2"/>
              </a:solidFill>
              <a:latin typeface="Arial Black" panose="020B0A04020102020204" pitchFamily="34" charset="0"/>
            </a:rPr>
            <a:t>Dominguez</a:t>
          </a:r>
        </a:p>
        <a:p>
          <a:pPr marL="0" lvl="0" indent="0" algn="ctr" defTabSz="533400">
            <a:lnSpc>
              <a:spcPct val="90000"/>
            </a:lnSpc>
            <a:spcBef>
              <a:spcPct val="0"/>
            </a:spcBef>
            <a:spcAft>
              <a:spcPct val="35000"/>
            </a:spcAft>
            <a:buNone/>
          </a:pPr>
          <a:r>
            <a:rPr lang="en-US" sz="900" kern="1200">
              <a:solidFill>
                <a:schemeClr val="bg2"/>
              </a:solidFill>
              <a:latin typeface="Arial Black" panose="020B0A04020102020204" pitchFamily="34" charset="0"/>
            </a:rPr>
            <a:t>Assistant Deputy Director of Data &amp; Finance</a:t>
          </a:r>
        </a:p>
      </dsp:txBody>
      <dsp:txXfrm>
        <a:off x="3046703" y="4211855"/>
        <a:ext cx="2167292" cy="70585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Book Antiqua"/>
                <a:ea typeface="Book Antiqua"/>
                <a:cs typeface="Book Antiqua"/>
                <a:sym typeface="Book Antiqua"/>
              </a:rPr>
              <a:t>‹#›</a:t>
            </a:fld>
            <a:endParaRPr sz="12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Good afternoon and welcome to Office Hours!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Today’s Office Hours will be providing updates, technical assistance, professional development, and question answer sessions.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few housekeeping notes, we will have 10-15 minutes for questions at the end of the presentation. We will be monitoring the chat however; all questions will not be answered until the end of all presentations. The Office Hours Slide deck will be accessible on the PED website, in special education, under resources or may be found in the LEA Managed Booklet, under the resources tab. </a:t>
            </a:r>
            <a:endParaRPr dirty="0"/>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added an extra Disability Pride Flyer slide for easy printing. For digital dissemination, This flyer includes clickable links and QR code.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13</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326984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dfa6b989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dfa6b9891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a:spcBef>
                <a:spcPts val="750"/>
              </a:spcBef>
              <a:spcAft>
                <a:spcPts val="750"/>
              </a:spcAft>
            </a:pPr>
            <a:r>
              <a:rPr lang="en-US" sz="1050" b="1" dirty="0">
                <a:effectLst/>
                <a:latin typeface="Arial" panose="020B0604020202020204" pitchFamily="34" charset="0"/>
                <a:ea typeface="Aptos" panose="020B0004020202020204" pitchFamily="34" charset="0"/>
                <a:cs typeface="Aptos" panose="020B0004020202020204" pitchFamily="34" charset="0"/>
              </a:rPr>
              <a:t>Thank you, Kaity! Now, It is the Office of Special Educations pleasure to introduce PED’s distinguished Director of Strategic Initiatives, Kenneth Stowe. Director Stowe? </a:t>
            </a:r>
            <a:br>
              <a:rPr lang="en-US" sz="1050" dirty="0">
                <a:effectLst/>
                <a:latin typeface="Arial" panose="020B0604020202020204" pitchFamily="34" charset="0"/>
                <a:ea typeface="Aptos" panose="020B0004020202020204" pitchFamily="34" charset="0"/>
                <a:cs typeface="Aptos" panose="020B0004020202020204" pitchFamily="34" charset="0"/>
              </a:rPr>
            </a:br>
            <a:br>
              <a:rPr lang="en-US" sz="1050" dirty="0">
                <a:solidFill>
                  <a:srgbClr val="202020"/>
                </a:solidFill>
                <a:effectLst/>
                <a:latin typeface="Arial" panose="020B0604020202020204" pitchFamily="34" charset="0"/>
                <a:ea typeface="Aptos" panose="020B0004020202020204" pitchFamily="34" charset="0"/>
                <a:cs typeface="Aptos" panose="020B0004020202020204" pitchFamily="34" charset="0"/>
              </a:rPr>
            </a:br>
            <a:endParaRPr dirty="0"/>
          </a:p>
        </p:txBody>
      </p:sp>
      <p:sp>
        <p:nvSpPr>
          <p:cNvPr id="236" name="Google Shape;236;g2dfa6b9891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kern="0" dirty="0">
                <a:solidFill>
                  <a:srgbClr val="3A3D4B"/>
                </a:solidFill>
                <a:effectLst/>
                <a:latin typeface="Times New Roman" panose="02020603050405020304" pitchFamily="18" charset="0"/>
                <a:ea typeface="Times New Roman" panose="02020603050405020304" pitchFamily="18" charset="0"/>
                <a:cs typeface="Times New Roman" panose="02020603050405020304" pitchFamily="18" charset="0"/>
              </a:rPr>
              <a:t>Switching gears to the updated OSE Contact list. We have increased capacity so much we made a second slide. </a:t>
            </a:r>
            <a:endParaRPr lang="en-US" b="1" dirty="0">
              <a:solidFill>
                <a:srgbClr val="3A3D4B"/>
              </a:solidFil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15</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195031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 continued contact list.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16</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420670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Please find links to the OSE Parent portal, Newsletter, Resources, LEA Managed Booklet or if you have questions for OSE.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17</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455038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solidFill>
                  <a:srgbClr val="000000"/>
                </a:solidFill>
                <a:effectLst/>
                <a:latin typeface="Times New Roman" panose="02020603050405020304" pitchFamily="18" charset="0"/>
                <a:ea typeface="Times New Roman" panose="02020603050405020304" pitchFamily="18" charset="0"/>
              </a:rPr>
              <a:t>Office hours are held every third Tuesday of the month, 3:30-4:30. Our next Office hours will be August 20</a:t>
            </a:r>
            <a:r>
              <a:rPr lang="en-US" sz="1800" kern="0" baseline="30000" dirty="0">
                <a:solidFill>
                  <a:srgbClr val="000000"/>
                </a:solidFill>
                <a:effectLst/>
                <a:latin typeface="Times New Roman" panose="02020603050405020304" pitchFamily="18" charset="0"/>
                <a:ea typeface="Times New Roman" panose="02020603050405020304" pitchFamily="18" charset="0"/>
              </a:rPr>
              <a:t>th</a:t>
            </a:r>
            <a:r>
              <a:rPr lang="en-US" sz="1800" kern="0" dirty="0">
                <a:solidFill>
                  <a:srgbClr val="000000"/>
                </a:solidFill>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18</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3985899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solidFill>
                  <a:srgbClr val="000000"/>
                </a:solidFill>
                <a:effectLst/>
                <a:latin typeface="Times New Roman" panose="02020603050405020304" pitchFamily="18" charset="0"/>
                <a:ea typeface="Times New Roman" panose="02020603050405020304" pitchFamily="18" charset="0"/>
              </a:rPr>
              <a:t>Now we will open it up for questions. Please remember to raise your hand or type in chat.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19</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111560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6001117d3c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6001117d3c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the right, please find The Office of Special Education priorities that align with the executive order per Governor Lujan-Grisham. To your left, you will find The Office of Special Education Leadership team. </a:t>
            </a:r>
          </a:p>
          <a:p>
            <a:pPr marL="0" lvl="0" indent="0" algn="l" rtl="0">
              <a:lnSpc>
                <a:spcPct val="100000"/>
              </a:lnSpc>
              <a:spcBef>
                <a:spcPts val="0"/>
              </a:spcBef>
              <a:spcAft>
                <a:spcPts val="0"/>
              </a:spcAft>
              <a:buSzPts val="1400"/>
              <a:buNone/>
            </a:pPr>
            <a:endParaRPr dirty="0"/>
          </a:p>
        </p:txBody>
      </p:sp>
      <p:sp>
        <p:nvSpPr>
          <p:cNvPr id="130" name="Google Shape;130;g16001117d3c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f9dcab8b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5f9dcab8b2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OSE is steadily increasing capacity and staff to better serve you. It is our pleasure to introduce Natalie Campbell, OSE’s new Assistant General Counsel. Just a reminder, we are hiring! Please check the state personal office website for job openings. </a:t>
            </a:r>
            <a:endParaRPr dirty="0"/>
          </a:p>
        </p:txBody>
      </p:sp>
      <p:sp>
        <p:nvSpPr>
          <p:cNvPr id="148" name="Google Shape;148;g15f9dcab8b2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very excited about todays first topic! Director Dr. Cage take it away!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4</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51779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5</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101765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Dr. Cage. Deputy Director of Data &amp; Finance Charlene Marcotte will now present. Charlene?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6</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160238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10</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43976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Charlene! Next up, Assistant Deputy Director of Special Education, Ria Gill. Ria?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11</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185250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Ria! I want to give a shout out to our next presenter. Kaity Ellis, OSE’s Social &amp; Community Coordinator, who is also our accessibility editor in chief and ensured today’s Office Hours had high contrast colors and18 pt arial black bold font for visual ease. Kaity will now present on Disability Pride month! Kaity?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12</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125050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8"/>
        <p:cNvGrpSpPr/>
        <p:nvPr/>
      </p:nvGrpSpPr>
      <p:grpSpPr>
        <a:xfrm>
          <a:off x="0" y="0"/>
          <a:ext cx="0" cy="0"/>
          <a:chOff x="0" y="0"/>
          <a:chExt cx="0" cy="0"/>
        </a:xfrm>
      </p:grpSpPr>
      <p:sp>
        <p:nvSpPr>
          <p:cNvPr id="19" name="Google Shape;19;p14"/>
          <p:cNvSpPr/>
          <p:nvPr/>
        </p:nvSpPr>
        <p:spPr>
          <a:xfrm>
            <a:off x="6540504"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0" name="Google Shape;20;p14"/>
          <p:cNvSpPr/>
          <p:nvPr/>
        </p:nvSpPr>
        <p:spPr>
          <a:xfrm>
            <a:off x="625686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1" name="Google Shape;21;p14"/>
          <p:cNvSpPr/>
          <p:nvPr/>
        </p:nvSpPr>
        <p:spPr>
          <a:xfrm>
            <a:off x="5979587"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2" name="Google Shape;22;p14"/>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descr="An empty placeholder to add an image. Click on the placeholder and select the image that you wish to add"/>
          <p:cNvSpPr>
            <a:spLocks noGrp="1"/>
          </p:cNvSpPr>
          <p:nvPr>
            <p:ph type="pic" idx="2"/>
          </p:nvPr>
        </p:nvSpPr>
        <p:spPr>
          <a:xfrm>
            <a:off x="6743703" y="0"/>
            <a:ext cx="5448297" cy="6858000"/>
          </a:xfrm>
          <a:prstGeom prst="rect">
            <a:avLst/>
          </a:prstGeom>
          <a:noFill/>
          <a:ln>
            <a:noFill/>
          </a:ln>
        </p:spPr>
      </p:sp>
      <p:sp>
        <p:nvSpPr>
          <p:cNvPr id="24" name="Google Shape;24;p14"/>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8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a:endParaRPr/>
          </a:p>
        </p:txBody>
      </p:sp>
      <p:sp>
        <p:nvSpPr>
          <p:cNvPr id="25" name="Google Shape;25;p1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80860" y="44800"/>
            <a:ext cx="11255686" cy="975780"/>
          </a:xfrm>
        </p:spPr>
        <p:txBody>
          <a:bodyPr lIns="0" tIns="0" rIns="0" bIns="0"/>
          <a:lstStyle>
            <a:lvl1pPr>
              <a:defRPr sz="6341"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222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80860" y="44800"/>
            <a:ext cx="11255686" cy="975780"/>
          </a:xfrm>
        </p:spPr>
        <p:txBody>
          <a:bodyPr lIns="0" tIns="0" rIns="0" bIns="0"/>
          <a:lstStyle>
            <a:lvl1pPr>
              <a:defRPr sz="6341" b="0"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77466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80860" y="44800"/>
            <a:ext cx="11255686" cy="975780"/>
          </a:xfrm>
        </p:spPr>
        <p:txBody>
          <a:bodyPr lIns="0" tIns="0" rIns="0" bIns="0"/>
          <a:lstStyle>
            <a:lvl1pPr>
              <a:defRPr sz="6341"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62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4844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29" name="Google Shape;29;p1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35" name="Google Shape;35;p16"/>
          <p:cNvSpPr txBox="1">
            <a:spLocks noGrp="1"/>
          </p:cNvSpPr>
          <p:nvPr>
            <p:ph type="body" idx="2"/>
          </p:nvPr>
        </p:nvSpPr>
        <p:spPr>
          <a:xfrm>
            <a:off x="6324600" y="1828799"/>
            <a:ext cx="4572000" cy="43434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36" name="Google Shape;36;p16"/>
          <p:cNvSpPr txBox="1">
            <a:spLocks noGrp="1"/>
          </p:cNvSpPr>
          <p:nvPr>
            <p:ph type="ftr" idx="11"/>
          </p:nvPr>
        </p:nvSpPr>
        <p:spPr>
          <a:xfrm>
            <a:off x="1295400" y="651215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6"/>
        <p:cNvGrpSpPr/>
        <p:nvPr/>
      </p:nvGrpSpPr>
      <p:grpSpPr>
        <a:xfrm>
          <a:off x="0" y="0"/>
          <a:ext cx="0" cy="0"/>
          <a:chOff x="0" y="0"/>
          <a:chExt cx="0" cy="0"/>
        </a:xfrm>
      </p:grpSpPr>
      <p:sp>
        <p:nvSpPr>
          <p:cNvPr id="47" name="Google Shape;47;p18"/>
          <p:cNvSpPr/>
          <p:nvPr/>
        </p:nvSpPr>
        <p:spPr>
          <a:xfrm>
            <a:off x="9622368" y="0"/>
            <a:ext cx="2569632" cy="6858000"/>
          </a:xfrm>
          <a:custGeom>
            <a:avLst/>
            <a:gdLst/>
            <a:ahLst/>
            <a:cxnLst/>
            <a:rect l="l" t="t" r="r" b="b"/>
            <a:pathLst>
              <a:path w="1927224" h="6858000" extrusionOk="0">
                <a:moveTo>
                  <a:pt x="0" y="0"/>
                </a:moveTo>
                <a:lnTo>
                  <a:pt x="1927224" y="0"/>
                </a:lnTo>
                <a:lnTo>
                  <a:pt x="1927224" y="6858000"/>
                </a:lnTo>
                <a:lnTo>
                  <a:pt x="254000" y="6858000"/>
                </a:lnTo>
                <a:lnTo>
                  <a:pt x="892175" y="4337050"/>
                </a:lnTo>
                <a:close/>
              </a:path>
            </a:pathLst>
          </a:custGeom>
          <a:solidFill>
            <a:srgbClr val="3A3D4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8" name="Google Shape;48;p18"/>
          <p:cNvSpPr/>
          <p:nvPr/>
        </p:nvSpPr>
        <p:spPr>
          <a:xfrm>
            <a:off x="9237132"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outerShdw blurRad="101600" dist="50800" algn="l" rotWithShape="0">
              <a:srgbClr val="000000">
                <a:alpha val="2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9" name="Google Shape;49;p18"/>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srgbClr val="000000">
                <a:alpha val="2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50" name="Google Shape;50;p18"/>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rgbClr val="048A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51" name="Google Shape;51;p18"/>
          <p:cNvSpPr txBox="1">
            <a:spLocks noGrp="1"/>
          </p:cNvSpPr>
          <p:nvPr>
            <p:ph type="title"/>
          </p:nvPr>
        </p:nvSpPr>
        <p:spPr>
          <a:xfrm>
            <a:off x="1295398" y="2914650"/>
            <a:ext cx="8046720" cy="15573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D4B"/>
              </a:buClr>
              <a:buSzPts val="3200"/>
              <a:buFont typeface="Calibri"/>
              <a:buNone/>
              <a:defRPr sz="32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body" idx="1"/>
          </p:nvPr>
        </p:nvSpPr>
        <p:spPr>
          <a:xfrm>
            <a:off x="1295398" y="4589463"/>
            <a:ext cx="8046718" cy="10112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rgbClr val="3A3D4B"/>
              </a:buClr>
              <a:buSzPts val="2400"/>
              <a:buNone/>
              <a:defRPr sz="2400">
                <a:solidFill>
                  <a:srgbClr val="3A3D4B"/>
                </a:solidFill>
              </a:defRPr>
            </a:lvl1pPr>
            <a:lvl2pPr marL="914400" lvl="1" indent="-228600" algn="l">
              <a:lnSpc>
                <a:spcPct val="90000"/>
              </a:lnSpc>
              <a:spcBef>
                <a:spcPts val="1000"/>
              </a:spcBef>
              <a:spcAft>
                <a:spcPts val="0"/>
              </a:spcAft>
              <a:buSzPts val="2000"/>
              <a:buNone/>
              <a:defRPr sz="2000">
                <a:solidFill>
                  <a:srgbClr val="999999"/>
                </a:solidFill>
              </a:defRPr>
            </a:lvl2pPr>
            <a:lvl3pPr marL="1371600" lvl="2" indent="-228600" algn="l">
              <a:lnSpc>
                <a:spcPct val="90000"/>
              </a:lnSpc>
              <a:spcBef>
                <a:spcPts val="800"/>
              </a:spcBef>
              <a:spcAft>
                <a:spcPts val="0"/>
              </a:spcAft>
              <a:buSzPts val="1800"/>
              <a:buNone/>
              <a:defRPr sz="1800">
                <a:solidFill>
                  <a:srgbClr val="999999"/>
                </a:solidFill>
              </a:defRPr>
            </a:lvl3pPr>
            <a:lvl4pPr marL="1828800" lvl="3" indent="-228600" algn="l">
              <a:lnSpc>
                <a:spcPct val="90000"/>
              </a:lnSpc>
              <a:spcBef>
                <a:spcPts val="800"/>
              </a:spcBef>
              <a:spcAft>
                <a:spcPts val="0"/>
              </a:spcAft>
              <a:buClr>
                <a:srgbClr val="999999"/>
              </a:buClr>
              <a:buSzPts val="1600"/>
              <a:buNone/>
              <a:defRPr sz="1600">
                <a:solidFill>
                  <a:srgbClr val="999999"/>
                </a:solidFill>
              </a:defRPr>
            </a:lvl4pPr>
            <a:lvl5pPr marL="2286000" lvl="4" indent="-228600" algn="l">
              <a:lnSpc>
                <a:spcPct val="90000"/>
              </a:lnSpc>
              <a:spcBef>
                <a:spcPts val="800"/>
              </a:spcBef>
              <a:spcAft>
                <a:spcPts val="0"/>
              </a:spcAft>
              <a:buClr>
                <a:srgbClr val="999999"/>
              </a:buClr>
              <a:buSzPts val="1600"/>
              <a:buNone/>
              <a:defRPr sz="1600">
                <a:solidFill>
                  <a:srgbClr val="999999"/>
                </a:solidFill>
              </a:defRPr>
            </a:lvl5pPr>
            <a:lvl6pPr marL="2743200" lvl="5" indent="-228600" algn="l">
              <a:lnSpc>
                <a:spcPct val="90000"/>
              </a:lnSpc>
              <a:spcBef>
                <a:spcPts val="800"/>
              </a:spcBef>
              <a:spcAft>
                <a:spcPts val="0"/>
              </a:spcAft>
              <a:buClr>
                <a:srgbClr val="999999"/>
              </a:buClr>
              <a:buSzPts val="1600"/>
              <a:buNone/>
              <a:defRPr sz="1600">
                <a:solidFill>
                  <a:srgbClr val="999999"/>
                </a:solidFill>
              </a:defRPr>
            </a:lvl6pPr>
            <a:lvl7pPr marL="3200400" lvl="6" indent="-228600" algn="l">
              <a:lnSpc>
                <a:spcPct val="90000"/>
              </a:lnSpc>
              <a:spcBef>
                <a:spcPts val="800"/>
              </a:spcBef>
              <a:spcAft>
                <a:spcPts val="0"/>
              </a:spcAft>
              <a:buClr>
                <a:srgbClr val="999999"/>
              </a:buClr>
              <a:buSzPts val="1600"/>
              <a:buNone/>
              <a:defRPr sz="1600">
                <a:solidFill>
                  <a:srgbClr val="999999"/>
                </a:solidFill>
              </a:defRPr>
            </a:lvl7pPr>
            <a:lvl8pPr marL="3657600" lvl="7" indent="-228600" algn="l">
              <a:lnSpc>
                <a:spcPct val="90000"/>
              </a:lnSpc>
              <a:spcBef>
                <a:spcPts val="800"/>
              </a:spcBef>
              <a:spcAft>
                <a:spcPts val="0"/>
              </a:spcAft>
              <a:buClr>
                <a:srgbClr val="999999"/>
              </a:buClr>
              <a:buSzPts val="1600"/>
              <a:buNone/>
              <a:defRPr sz="1600">
                <a:solidFill>
                  <a:srgbClr val="999999"/>
                </a:solidFill>
              </a:defRPr>
            </a:lvl8pPr>
            <a:lvl9pPr marL="4114800" lvl="8" indent="-228600" algn="l">
              <a:lnSpc>
                <a:spcPct val="90000"/>
              </a:lnSpc>
              <a:spcBef>
                <a:spcPts val="800"/>
              </a:spcBef>
              <a:spcAft>
                <a:spcPts val="0"/>
              </a:spcAft>
              <a:buClr>
                <a:srgbClr val="999999"/>
              </a:buClr>
              <a:buSzPts val="1600"/>
              <a:buNone/>
              <a:defRPr sz="1600">
                <a:solidFill>
                  <a:srgbClr val="999999"/>
                </a:solidFill>
              </a:defRPr>
            </a:lvl9pPr>
          </a:lstStyle>
          <a:p>
            <a:endParaRPr/>
          </a:p>
        </p:txBody>
      </p:sp>
      <p:sp>
        <p:nvSpPr>
          <p:cNvPr id="53" name="Google Shape;53;p1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20"/>
          <p:cNvSpPr txBox="1">
            <a:spLocks noGrp="1"/>
          </p:cNvSpPr>
          <p:nvPr>
            <p:ph type="title"/>
          </p:nvPr>
        </p:nvSpPr>
        <p:spPr>
          <a:xfrm>
            <a:off x="1295400" y="2314843"/>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0"/>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descr="An empty placeholder to add an image. Click on the placeholder and select the image that you wish to add"/>
          <p:cNvSpPr>
            <a:spLocks noGrp="1"/>
          </p:cNvSpPr>
          <p:nvPr>
            <p:ph type="pic" idx="2"/>
          </p:nvPr>
        </p:nvSpPr>
        <p:spPr>
          <a:xfrm>
            <a:off x="4724400" y="1828801"/>
            <a:ext cx="6172200" cy="4343400"/>
          </a:xfrm>
          <a:prstGeom prst="rect">
            <a:avLst/>
          </a:prstGeom>
          <a:noFill/>
          <a:ln>
            <a:noFill/>
          </a:ln>
        </p:spPr>
      </p:sp>
      <p:sp>
        <p:nvSpPr>
          <p:cNvPr id="71" name="Google Shape;71;p23"/>
          <p:cNvSpPr txBox="1">
            <a:spLocks noGrp="1"/>
          </p:cNvSpPr>
          <p:nvPr>
            <p:ph type="body" idx="1"/>
          </p:nvPr>
        </p:nvSpPr>
        <p:spPr>
          <a:xfrm>
            <a:off x="1295400" y="1828800"/>
            <a:ext cx="3017520" cy="43434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Clr>
                <a:srgbClr val="3A3D4B"/>
              </a:buClr>
              <a:buSzPts val="20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72" name="Google Shape;72;p2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75"/>
        <p:cNvGrpSpPr/>
        <p:nvPr/>
      </p:nvGrpSpPr>
      <p:grpSpPr>
        <a:xfrm>
          <a:off x="0" y="0"/>
          <a:ext cx="0" cy="0"/>
          <a:chOff x="0" y="0"/>
          <a:chExt cx="0" cy="0"/>
        </a:xfrm>
      </p:grpSpPr>
      <p:sp>
        <p:nvSpPr>
          <p:cNvPr id="76" name="Google Shape;76;p24"/>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77" name="Google Shape;77;p24"/>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78" name="Google Shape;78;p24"/>
          <p:cNvSpPr/>
          <p:nvPr/>
        </p:nvSpPr>
        <p:spPr>
          <a:xfrm>
            <a:off x="1295400"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79" name="Google Shape;79;p24"/>
          <p:cNvSpPr/>
          <p:nvPr/>
        </p:nvSpPr>
        <p:spPr>
          <a:xfrm>
            <a:off x="6324599"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80" name="Google Shape;80;p24"/>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descr="An empty placeholder to add an image. Click on the placeholder and select the image that you wish to add"/>
          <p:cNvSpPr>
            <a:spLocks noGrp="1"/>
          </p:cNvSpPr>
          <p:nvPr>
            <p:ph type="pic" idx="2"/>
          </p:nvPr>
        </p:nvSpPr>
        <p:spPr>
          <a:xfrm>
            <a:off x="1298448" y="1828801"/>
            <a:ext cx="4572000" cy="3428999"/>
          </a:xfrm>
          <a:prstGeom prst="rect">
            <a:avLst/>
          </a:prstGeom>
          <a:noFill/>
          <a:ln>
            <a:noFill/>
          </a:ln>
        </p:spPr>
      </p:sp>
      <p:sp>
        <p:nvSpPr>
          <p:cNvPr id="82" name="Google Shape;82;p24"/>
          <p:cNvSpPr txBox="1">
            <a:spLocks noGrp="1"/>
          </p:cNvSpPr>
          <p:nvPr>
            <p:ph type="body" idx="1"/>
          </p:nvPr>
        </p:nvSpPr>
        <p:spPr>
          <a:xfrm>
            <a:off x="1371273"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83" name="Google Shape;83;p24" descr="An empty placeholder to add an image. Click on the placeholder and select the image that you wish to add"/>
          <p:cNvSpPr>
            <a:spLocks noGrp="1"/>
          </p:cNvSpPr>
          <p:nvPr>
            <p:ph type="pic" idx="3"/>
          </p:nvPr>
        </p:nvSpPr>
        <p:spPr>
          <a:xfrm>
            <a:off x="6324600" y="1828801"/>
            <a:ext cx="4572000" cy="3428999"/>
          </a:xfrm>
          <a:prstGeom prst="rect">
            <a:avLst/>
          </a:prstGeom>
          <a:noFill/>
          <a:ln>
            <a:noFill/>
          </a:ln>
        </p:spPr>
      </p:sp>
      <p:sp>
        <p:nvSpPr>
          <p:cNvPr id="84" name="Google Shape;84;p24"/>
          <p:cNvSpPr txBox="1">
            <a:spLocks noGrp="1"/>
          </p:cNvSpPr>
          <p:nvPr>
            <p:ph type="body" idx="4"/>
          </p:nvPr>
        </p:nvSpPr>
        <p:spPr>
          <a:xfrm>
            <a:off x="6412954" y="5333098"/>
            <a:ext cx="4420252" cy="8391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800"/>
              <a:buNone/>
              <a:defRPr sz="1800">
                <a:solidFill>
                  <a:schemeClr val="lt1"/>
                </a:solidFill>
              </a:defRPr>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Clr>
                <a:srgbClr val="3A3D4B"/>
              </a:buClr>
              <a:buSzPts val="1000"/>
              <a:buNone/>
              <a:defRPr sz="1000"/>
            </a:lvl4pPr>
            <a:lvl5pPr marL="2286000" lvl="4" indent="-228600" algn="l">
              <a:lnSpc>
                <a:spcPct val="90000"/>
              </a:lnSpc>
              <a:spcBef>
                <a:spcPts val="800"/>
              </a:spcBef>
              <a:spcAft>
                <a:spcPts val="0"/>
              </a:spcAft>
              <a:buClr>
                <a:srgbClr val="3A3D4B"/>
              </a:buClr>
              <a:buSzPts val="1000"/>
              <a:buNone/>
              <a:defRPr sz="1000"/>
            </a:lvl5pPr>
            <a:lvl6pPr marL="2743200" lvl="5" indent="-228600" algn="l">
              <a:lnSpc>
                <a:spcPct val="90000"/>
              </a:lnSpc>
              <a:spcBef>
                <a:spcPts val="800"/>
              </a:spcBef>
              <a:spcAft>
                <a:spcPts val="0"/>
              </a:spcAft>
              <a:buClr>
                <a:schemeClr val="dk1"/>
              </a:buClr>
              <a:buSzPts val="1000"/>
              <a:buNone/>
              <a:defRPr sz="1000"/>
            </a:lvl6pPr>
            <a:lvl7pPr marL="3200400" lvl="6" indent="-228600" algn="l">
              <a:lnSpc>
                <a:spcPct val="90000"/>
              </a:lnSpc>
              <a:spcBef>
                <a:spcPts val="800"/>
              </a:spcBef>
              <a:spcAft>
                <a:spcPts val="0"/>
              </a:spcAft>
              <a:buClr>
                <a:schemeClr val="dk1"/>
              </a:buClr>
              <a:buSzPts val="1000"/>
              <a:buNone/>
              <a:defRPr sz="1000"/>
            </a:lvl7pPr>
            <a:lvl8pPr marL="3657600" lvl="7" indent="-228600" algn="l">
              <a:lnSpc>
                <a:spcPct val="90000"/>
              </a:lnSpc>
              <a:spcBef>
                <a:spcPts val="800"/>
              </a:spcBef>
              <a:spcAft>
                <a:spcPts val="0"/>
              </a:spcAft>
              <a:buClr>
                <a:schemeClr val="dk1"/>
              </a:buClr>
              <a:buSzPts val="1000"/>
              <a:buNone/>
              <a:defRPr sz="1000"/>
            </a:lvl8pPr>
            <a:lvl9pPr marL="4114800" lvl="8" indent="-228600" algn="l">
              <a:lnSpc>
                <a:spcPct val="90000"/>
              </a:lnSpc>
              <a:spcBef>
                <a:spcPts val="800"/>
              </a:spcBef>
              <a:spcAft>
                <a:spcPts val="0"/>
              </a:spcAft>
              <a:buClr>
                <a:schemeClr val="dk1"/>
              </a:buClr>
              <a:buSzPts val="1000"/>
              <a:buNone/>
              <a:defRPr sz="1000"/>
            </a:lvl9pPr>
          </a:lstStyle>
          <a:p>
            <a:endParaRPr/>
          </a:p>
        </p:txBody>
      </p:sp>
      <p:sp>
        <p:nvSpPr>
          <p:cNvPr id="85" name="Google Shape;85;p24"/>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4"/>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2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A3D4B"/>
              </a:buClr>
              <a:buSzPts val="180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Clr>
                <a:srgbClr val="3A3D4B"/>
              </a:buClr>
              <a:buSzPts val="1800"/>
              <a:buChar char="•"/>
              <a:defRPr/>
            </a:lvl4pPr>
            <a:lvl5pPr marL="2286000" lvl="4" indent="-342900" algn="l">
              <a:lnSpc>
                <a:spcPct val="90000"/>
              </a:lnSpc>
              <a:spcBef>
                <a:spcPts val="800"/>
              </a:spcBef>
              <a:spcAft>
                <a:spcPts val="0"/>
              </a:spcAft>
              <a:buClr>
                <a:srgbClr val="3A3D4B"/>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800"/>
              </a:spcBef>
              <a:spcAft>
                <a:spcPts val="0"/>
              </a:spcAft>
              <a:buClr>
                <a:schemeClr val="dk1"/>
              </a:buClr>
              <a:buSzPts val="1800"/>
              <a:buChar char="•"/>
              <a:defRPr/>
            </a:lvl7pPr>
            <a:lvl8pPr marL="3657600" lvl="7" indent="-342900" algn="l">
              <a:lnSpc>
                <a:spcPct val="90000"/>
              </a:lnSpc>
              <a:spcBef>
                <a:spcPts val="800"/>
              </a:spcBef>
              <a:spcAft>
                <a:spcPts val="0"/>
              </a:spcAft>
              <a:buClr>
                <a:schemeClr val="dk1"/>
              </a:buClr>
              <a:buSzPts val="1800"/>
              <a:buChar char="•"/>
              <a:defRPr/>
            </a:lvl8pPr>
            <a:lvl9pPr marL="4114800" lvl="8" indent="-342900" algn="l">
              <a:lnSpc>
                <a:spcPct val="90000"/>
              </a:lnSpc>
              <a:spcBef>
                <a:spcPts val="800"/>
              </a:spcBef>
              <a:spcAft>
                <a:spcPts val="0"/>
              </a:spcAft>
              <a:buClr>
                <a:schemeClr val="dk1"/>
              </a:buClr>
              <a:buSzPts val="1800"/>
              <a:buChar char="•"/>
              <a:defRPr/>
            </a:lvl9pPr>
          </a:lstStyle>
          <a:p>
            <a:endParaRPr/>
          </a:p>
        </p:txBody>
      </p:sp>
      <p:sp>
        <p:nvSpPr>
          <p:cNvPr id="91" name="Google Shape;91;p2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5"/>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975780"/>
          </a:xfrm>
          <a:prstGeom prst="rect">
            <a:avLst/>
          </a:prstGeom>
        </p:spPr>
        <p:txBody>
          <a:bodyPr wrap="square" lIns="0" tIns="0" rIns="0" bIns="0">
            <a:spAutoFit/>
          </a:bodyPr>
          <a:lstStyle>
            <a:lvl1pPr>
              <a:defRPr sz="6341" b="0" i="0">
                <a:solidFill>
                  <a:schemeClr val="bg1"/>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4024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11.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13.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0"/>
            <a:ext cx="12192000" cy="1371600"/>
          </a:xfrm>
          <a:prstGeom prst="rect">
            <a:avLst/>
          </a:prstGeom>
          <a:solidFill>
            <a:srgbClr val="3A3D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1" name="Google Shape;11;p13"/>
          <p:cNvSpPr/>
          <p:nvPr/>
        </p:nvSpPr>
        <p:spPr>
          <a:xfrm>
            <a:off x="0" y="1371600"/>
            <a:ext cx="12192000" cy="82183"/>
          </a:xfrm>
          <a:prstGeom prst="rect">
            <a:avLst/>
          </a:prstGeom>
          <a:solidFill>
            <a:srgbClr val="FF91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2" name="Google Shape;12;p13"/>
          <p:cNvSpPr/>
          <p:nvPr/>
        </p:nvSpPr>
        <p:spPr>
          <a:xfrm>
            <a:off x="0" y="1443006"/>
            <a:ext cx="12192000" cy="82183"/>
          </a:xfrm>
          <a:prstGeom prst="rect">
            <a:avLst/>
          </a:prstGeom>
          <a:solidFill>
            <a:srgbClr val="048A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3" name="Google Shape;13;p1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3"/>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rgbClr val="3A3D4B"/>
              </a:buClr>
              <a:buSzPts val="2400"/>
              <a:buFont typeface="Arial"/>
              <a:buChar char="•"/>
              <a:defRPr sz="2400" b="0" i="0" u="none" strike="noStrike" cap="none">
                <a:solidFill>
                  <a:srgbClr val="3A3D4B"/>
                </a:solidFill>
                <a:latin typeface="Calibri"/>
                <a:ea typeface="Calibri"/>
                <a:cs typeface="Calibri"/>
                <a:sym typeface="Calibri"/>
              </a:defRPr>
            </a:lvl1pPr>
            <a:lvl2pPr marL="914400" marR="0" lvl="1" indent="-355600" algn="l" rtl="0">
              <a:lnSpc>
                <a:spcPct val="90000"/>
              </a:lnSpc>
              <a:spcBef>
                <a:spcPts val="1000"/>
              </a:spcBef>
              <a:spcAft>
                <a:spcPts val="0"/>
              </a:spcAft>
              <a:buClr>
                <a:srgbClr val="FF914D"/>
              </a:buClr>
              <a:buSzPts val="20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4pPr>
            <a:lvl5pPr marL="2286000" marR="0" lvl="4" indent="-330200" algn="l" rtl="0">
              <a:lnSpc>
                <a:spcPct val="90000"/>
              </a:lnSpc>
              <a:spcBef>
                <a:spcPts val="800"/>
              </a:spcBef>
              <a:spcAft>
                <a:spcPts val="0"/>
              </a:spcAft>
              <a:buClr>
                <a:srgbClr val="3A3D4B"/>
              </a:buClr>
              <a:buSzPts val="1600"/>
              <a:buFont typeface="Arial"/>
              <a:buChar char="•"/>
              <a:defRPr sz="1600" b="0" i="0" u="none" strike="noStrike" cap="none">
                <a:solidFill>
                  <a:srgbClr val="3A3D4B"/>
                </a:solidFill>
                <a:latin typeface="Calibri"/>
                <a:ea typeface="Calibri"/>
                <a:cs typeface="Calibri"/>
                <a:sym typeface="Calibri"/>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Google Shape;15;p1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 name="Google Shape;16;p1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7" name="Google Shape;17;p1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054" y="0"/>
            <a:ext cx="12186024" cy="6853670"/>
          </a:xfrm>
          <a:custGeom>
            <a:avLst/>
            <a:gdLst/>
            <a:ahLst/>
            <a:cxnLst/>
            <a:rect l="l" t="t" r="r" b="b"/>
            <a:pathLst>
              <a:path w="7768590" h="10052050">
                <a:moveTo>
                  <a:pt x="7768539" y="0"/>
                </a:moveTo>
                <a:lnTo>
                  <a:pt x="0" y="0"/>
                </a:lnTo>
                <a:lnTo>
                  <a:pt x="0" y="10051725"/>
                </a:lnTo>
                <a:lnTo>
                  <a:pt x="7768539" y="10051725"/>
                </a:lnTo>
                <a:lnTo>
                  <a:pt x="7768539" y="0"/>
                </a:lnTo>
                <a:close/>
              </a:path>
            </a:pathLst>
          </a:custGeom>
          <a:solidFill>
            <a:srgbClr val="403E4A"/>
          </a:solidFill>
        </p:spPr>
        <p:txBody>
          <a:bodyPr wrap="square" lIns="0" tIns="0" rIns="0" bIns="0" rtlCol="0"/>
          <a:lstStyle/>
          <a:p>
            <a:endParaRPr sz="955"/>
          </a:p>
        </p:txBody>
      </p:sp>
      <p:pic>
        <p:nvPicPr>
          <p:cNvPr id="17" name="bg object 17"/>
          <p:cNvPicPr/>
          <p:nvPr/>
        </p:nvPicPr>
        <p:blipFill>
          <a:blip r:embed="rId7" cstate="print"/>
          <a:stretch>
            <a:fillRect/>
          </a:stretch>
        </p:blipFill>
        <p:spPr>
          <a:xfrm>
            <a:off x="2782372" y="1835845"/>
            <a:ext cx="6636273" cy="2803467"/>
          </a:xfrm>
          <a:prstGeom prst="rect">
            <a:avLst/>
          </a:prstGeom>
        </p:spPr>
      </p:pic>
      <p:pic>
        <p:nvPicPr>
          <p:cNvPr id="18" name="bg object 18"/>
          <p:cNvPicPr/>
          <p:nvPr/>
        </p:nvPicPr>
        <p:blipFill>
          <a:blip r:embed="rId8" cstate="print"/>
          <a:stretch>
            <a:fillRect/>
          </a:stretch>
        </p:blipFill>
        <p:spPr>
          <a:xfrm>
            <a:off x="5055" y="0"/>
            <a:ext cx="12186944" cy="118456"/>
          </a:xfrm>
          <a:prstGeom prst="rect">
            <a:avLst/>
          </a:prstGeom>
        </p:spPr>
      </p:pic>
      <p:pic>
        <p:nvPicPr>
          <p:cNvPr id="19" name="bg object 19"/>
          <p:cNvPicPr/>
          <p:nvPr/>
        </p:nvPicPr>
        <p:blipFill>
          <a:blip r:embed="rId9" cstate="print"/>
          <a:stretch>
            <a:fillRect/>
          </a:stretch>
        </p:blipFill>
        <p:spPr>
          <a:xfrm>
            <a:off x="4401" y="6710199"/>
            <a:ext cx="12187219" cy="147551"/>
          </a:xfrm>
          <a:prstGeom prst="rect">
            <a:avLst/>
          </a:prstGeom>
        </p:spPr>
      </p:pic>
      <p:pic>
        <p:nvPicPr>
          <p:cNvPr id="20" name="bg object 20"/>
          <p:cNvPicPr/>
          <p:nvPr/>
        </p:nvPicPr>
        <p:blipFill>
          <a:blip r:embed="rId10" cstate="print"/>
          <a:stretch>
            <a:fillRect/>
          </a:stretch>
        </p:blipFill>
        <p:spPr>
          <a:xfrm>
            <a:off x="5054" y="116690"/>
            <a:ext cx="377713" cy="6598227"/>
          </a:xfrm>
          <a:prstGeom prst="rect">
            <a:avLst/>
          </a:prstGeom>
        </p:spPr>
      </p:pic>
      <p:pic>
        <p:nvPicPr>
          <p:cNvPr id="21" name="bg object 21"/>
          <p:cNvPicPr/>
          <p:nvPr/>
        </p:nvPicPr>
        <p:blipFill>
          <a:blip r:embed="rId11" cstate="print"/>
          <a:stretch>
            <a:fillRect/>
          </a:stretch>
        </p:blipFill>
        <p:spPr>
          <a:xfrm>
            <a:off x="11836615" y="110912"/>
            <a:ext cx="355384" cy="6604462"/>
          </a:xfrm>
          <a:prstGeom prst="rect">
            <a:avLst/>
          </a:prstGeom>
        </p:spPr>
      </p:pic>
      <p:pic>
        <p:nvPicPr>
          <p:cNvPr id="22" name="bg object 22"/>
          <p:cNvPicPr/>
          <p:nvPr/>
        </p:nvPicPr>
        <p:blipFill>
          <a:blip r:embed="rId12" cstate="print"/>
          <a:stretch>
            <a:fillRect/>
          </a:stretch>
        </p:blipFill>
        <p:spPr>
          <a:xfrm>
            <a:off x="2355794" y="1671211"/>
            <a:ext cx="7525572" cy="3190009"/>
          </a:xfrm>
          <a:prstGeom prst="rect">
            <a:avLst/>
          </a:prstGeom>
        </p:spPr>
      </p:pic>
      <p:pic>
        <p:nvPicPr>
          <p:cNvPr id="23" name="bg object 23"/>
          <p:cNvPicPr/>
          <p:nvPr/>
        </p:nvPicPr>
        <p:blipFill>
          <a:blip r:embed="rId13" cstate="print"/>
          <a:stretch>
            <a:fillRect/>
          </a:stretch>
        </p:blipFill>
        <p:spPr>
          <a:xfrm>
            <a:off x="1706439" y="1395208"/>
            <a:ext cx="8826052" cy="3749039"/>
          </a:xfrm>
          <a:prstGeom prst="rect">
            <a:avLst/>
          </a:prstGeom>
        </p:spPr>
      </p:pic>
      <p:pic>
        <p:nvPicPr>
          <p:cNvPr id="24" name="bg object 24"/>
          <p:cNvPicPr/>
          <p:nvPr/>
        </p:nvPicPr>
        <p:blipFill>
          <a:blip r:embed="rId14" cstate="print"/>
          <a:stretch>
            <a:fillRect/>
          </a:stretch>
        </p:blipFill>
        <p:spPr>
          <a:xfrm>
            <a:off x="1018328" y="1104408"/>
            <a:ext cx="10203031" cy="4339244"/>
          </a:xfrm>
          <a:prstGeom prst="rect">
            <a:avLst/>
          </a:prstGeom>
        </p:spPr>
      </p:pic>
      <p:pic>
        <p:nvPicPr>
          <p:cNvPr id="25" name="bg object 25"/>
          <p:cNvPicPr/>
          <p:nvPr/>
        </p:nvPicPr>
        <p:blipFill>
          <a:blip r:embed="rId15" cstate="print"/>
          <a:stretch>
            <a:fillRect/>
          </a:stretch>
        </p:blipFill>
        <p:spPr>
          <a:xfrm>
            <a:off x="395518" y="842017"/>
            <a:ext cx="11446135" cy="4871258"/>
          </a:xfrm>
          <a:prstGeom prst="rect">
            <a:avLst/>
          </a:prstGeom>
        </p:spPr>
      </p:pic>
      <p:sp>
        <p:nvSpPr>
          <p:cNvPr id="2" name="Holder 2"/>
          <p:cNvSpPr>
            <a:spLocks noGrp="1"/>
          </p:cNvSpPr>
          <p:nvPr>
            <p:ph type="title"/>
          </p:nvPr>
        </p:nvSpPr>
        <p:spPr>
          <a:xfrm>
            <a:off x="480860" y="44800"/>
            <a:ext cx="11255686" cy="1431161"/>
          </a:xfrm>
          <a:prstGeom prst="rect">
            <a:avLst/>
          </a:prstGeom>
        </p:spPr>
        <p:txBody>
          <a:bodyPr wrap="square" lIns="0" tIns="0" rIns="0" bIns="0">
            <a:spAutoFit/>
          </a:bodyPr>
          <a:lstStyle>
            <a:lvl1pPr>
              <a:defRPr sz="93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6" name="Holder 6"/>
          <p:cNvSpPr>
            <a:spLocks noGrp="1"/>
          </p:cNvSpPr>
          <p:nvPr>
            <p:ph type="sldNum" sz="quarter" idx="7"/>
          </p:nvPr>
        </p:nvSpPr>
        <p:spPr>
          <a:xfrm>
            <a:off x="8778240" y="6377940"/>
            <a:ext cx="280416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3253734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gdamian@nmhu.ed" TargetMode="External"/><Relationship Id="rId3" Type="http://schemas.openxmlformats.org/officeDocument/2006/relationships/hyperlink" Target="mailto:charlene.marcotte@ped.nm.gov" TargetMode="External"/><Relationship Id="rId7" Type="http://schemas.openxmlformats.org/officeDocument/2006/relationships/hyperlink" Target="mailto:tamara.burkett@ped.nm.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matthew.tomicek@ped.nm.gov" TargetMode="External"/><Relationship Id="rId5" Type="http://schemas.openxmlformats.org/officeDocument/2006/relationships/hyperlink" Target="mailto:lizana.schweiger@ped.nm.gov" TargetMode="External"/><Relationship Id="rId4" Type="http://schemas.openxmlformats.org/officeDocument/2006/relationships/hyperlink" Target="mailto:lorenzo.dominguez@ped.nm.gov" TargetMode="External"/><Relationship Id="rId9" Type="http://schemas.openxmlformats.org/officeDocument/2006/relationships/hyperlink" Target="mailto:nicolas.keyes@ped.nm.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special.ednews@ped.nm.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acrobat.adobe.com/link/track?uri=urn:aaid:scds:US:27637fd2-fd99-3bb2-af63-e058222e8dab" TargetMode="External"/><Relationship Id="rId4" Type="http://schemas.openxmlformats.org/officeDocument/2006/relationships/hyperlink" Target="https://forms.gle/9VgywVTmRKeJWYab7"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video" Target="https://www.youtube.com/embed/vr61JPIPpkI?feature=oembed" TargetMode="External"/><Relationship Id="rId6" Type="http://schemas.openxmlformats.org/officeDocument/2006/relationships/image" Target="../media/image18.jpeg"/><Relationship Id="rId5" Type="http://schemas.openxmlformats.org/officeDocument/2006/relationships/hyperlink" Target="mailto:kaitlin.ellis@ped.nm.gov" TargetMode="External"/><Relationship Id="rId4" Type="http://schemas.openxmlformats.org/officeDocument/2006/relationships/hyperlink" Target="https://docs.google.com/forms/d/e/1FAIpQLSehdLQ0Cq2ZmvmnsP6rbhcDqtoHpehDOfR2MEg8_ZNKlWFsXQ/viewform?usp=sf_lin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kaitlin.ellis@ped.nm.gov"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hyperlink" Target="https://tinyurl.com/DPMEve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ebnew.ped.state.nm.us/bureaus/essa/2024-essa-plan-amendments/"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hyperlink" Target="mailto:lorenzo.dominguez@ped.nm.gov" TargetMode="External"/><Relationship Id="rId13" Type="http://schemas.openxmlformats.org/officeDocument/2006/relationships/hyperlink" Target="mailto:Catherine.Quick@ped.nm.gov" TargetMode="External"/><Relationship Id="rId3" Type="http://schemas.openxmlformats.org/officeDocument/2006/relationships/hyperlink" Target="mailto:margaret.cage@ped.nm.gov" TargetMode="External"/><Relationship Id="rId7" Type="http://schemas.openxmlformats.org/officeDocument/2006/relationships/hyperlink" Target="mailto:ria.gill@ped.nm.gov" TargetMode="External"/><Relationship Id="rId12" Type="http://schemas.openxmlformats.org/officeDocument/2006/relationships/hyperlink" Target="mailto:Liz.Schweiger@ped.nm.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Charlene.Marcotte@ped.nm.gov" TargetMode="External"/><Relationship Id="rId11" Type="http://schemas.openxmlformats.org/officeDocument/2006/relationships/hyperlink" Target="mailto:Lorie.Pacheco@ped.nm.gov" TargetMode="External"/><Relationship Id="rId5" Type="http://schemas.openxmlformats.org/officeDocument/2006/relationships/hyperlink" Target="mailto:Miguel.Lozano@ped.nm.gov" TargetMode="External"/><Relationship Id="rId15" Type="http://schemas.openxmlformats.org/officeDocument/2006/relationships/hyperlink" Target="mailto:matthew.tomicek@ped.nm.gov" TargetMode="External"/><Relationship Id="rId10" Type="http://schemas.openxmlformats.org/officeDocument/2006/relationships/hyperlink" Target="mailto:elizabeth.Cassel@ped.nm.gov" TargetMode="External"/><Relationship Id="rId4" Type="http://schemas.openxmlformats.org/officeDocument/2006/relationships/hyperlink" Target="mailto:Tyre.Jenkins@ped.nm.gov" TargetMode="External"/><Relationship Id="rId9" Type="http://schemas.openxmlformats.org/officeDocument/2006/relationships/hyperlink" Target="mailto:Sharyn.Perea@ped.nm.gov" TargetMode="External"/><Relationship Id="rId14" Type="http://schemas.openxmlformats.org/officeDocument/2006/relationships/hyperlink" Target="mailto:jennifer.rodriguez1@ped.nm.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Katalina.Gallegos@ped.nm.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joemike.rodarte@ped.nm.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ailchi.mp/state.nm.us/leas-updates-deadlines-summer-youth-programs-6170571?e=%5bUNIQID%5d" TargetMode="External"/><Relationship Id="rId7" Type="http://schemas.openxmlformats.org/officeDocument/2006/relationships/hyperlink" Target="https://docs.google.com/spreadsheets/d/1blsI4UJgPTpHUBUtn01L5rVrpNpVmb_25cB2wZjORic/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ose.support@ped.nm.gov" TargetMode="External"/><Relationship Id="rId5" Type="http://schemas.openxmlformats.org/officeDocument/2006/relationships/hyperlink" Target="https://webnew.ped.state.nm.us/bureaus/special-education/resources/" TargetMode="External"/><Relationship Id="rId4" Type="http://schemas.openxmlformats.org/officeDocument/2006/relationships/hyperlink" Target="https://webnew.ped.state.nm.us/bureaus/special-education/parent-porta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eams.microsoft.com/l/meetup-join/19%3ameeting_NzBmMjFmZTEtMGJlMS00OGI0LWFiMjEtYTkwMWU3ZWMyMTQ5%40thread.v2/0?context=%7b%22Tid%22%3a%2204aa6bf4-d436-426f-bfa4-04b7a70e60ff%22%2c%22Oid%22%3a%2232632cd6-c6de-4076-a7bf-44d06389e1e4%22%7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po.state.nm.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eams.microsoft.com/l/meetup-join/19%3ameeting_NGUzMjAyOGItMzNhYy00NGM3LThhZmYtOGJkMmQzN2U3NzUz%40thread.v2/0?context=%7b%22Tid%22%3a%2204aa6bf4-d436-426f-bfa4-04b7a70e60ff%22%2c%22Oid%22%3a%223fa5b843-7d37-46f0-bba3-a935e8bd4234%22%7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teams.microsoft.com/l/meetup-join/19%3ameeting_Y2YyNmU1ODktOTQzYy00ZDA5LTk3M2ItZTFlNDk0MDA3NGYz%40thread.v2/0?context=%7b%22Tid%22%3a%2204aa6bf4-d436-426f-bfa4-04b7a70e60ff%22%2c%22Oid%22%3a%223fa5b843-7d37-46f0-bba3-a935e8bd4234%22%7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341949" y="79675"/>
            <a:ext cx="6919500" cy="270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3D4B"/>
              </a:buClr>
              <a:buSzPts val="5400"/>
              <a:buFont typeface="Calibri"/>
              <a:buNone/>
            </a:pPr>
            <a:r>
              <a:rPr lang="en-US" sz="4700" b="1">
                <a:solidFill>
                  <a:schemeClr val="bg2"/>
                </a:solidFill>
                <a:latin typeface="Arial Black" panose="020B0A04020102020204" pitchFamily="34" charset="0"/>
              </a:rPr>
              <a:t>Office Hours</a:t>
            </a:r>
            <a:endParaRPr sz="3300" b="1">
              <a:solidFill>
                <a:schemeClr val="bg2"/>
              </a:solidFill>
              <a:latin typeface="Arial Black" panose="020B0A04020102020204" pitchFamily="34" charset="0"/>
            </a:endParaRPr>
          </a:p>
        </p:txBody>
      </p:sp>
      <p:sp>
        <p:nvSpPr>
          <p:cNvPr id="104" name="Google Shape;104;p1"/>
          <p:cNvSpPr txBox="1">
            <a:spLocks noGrp="1"/>
          </p:cNvSpPr>
          <p:nvPr>
            <p:ph type="subTitle" idx="1"/>
          </p:nvPr>
        </p:nvSpPr>
        <p:spPr>
          <a:xfrm>
            <a:off x="576783" y="4107570"/>
            <a:ext cx="5674352" cy="1219346"/>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2400"/>
              <a:buNone/>
            </a:pPr>
            <a:r>
              <a:rPr lang="en-US" sz="2600">
                <a:solidFill>
                  <a:schemeClr val="dk2"/>
                </a:solidFill>
                <a:latin typeface="Arial Black" panose="020B0A04020102020204" pitchFamily="34" charset="0"/>
              </a:rPr>
              <a:t>Dr. Margaret Cage</a:t>
            </a:r>
          </a:p>
          <a:p>
            <a:pPr marL="0" lvl="0" indent="0" algn="l" rtl="0">
              <a:lnSpc>
                <a:spcPct val="70000"/>
              </a:lnSpc>
              <a:spcBef>
                <a:spcPts val="0"/>
              </a:spcBef>
              <a:spcAft>
                <a:spcPts val="0"/>
              </a:spcAft>
              <a:buSzPts val="2400"/>
              <a:buNone/>
            </a:pPr>
            <a:r>
              <a:rPr lang="en-US" sz="2600">
                <a:solidFill>
                  <a:schemeClr val="dk2"/>
                </a:solidFill>
                <a:latin typeface="Arial Black" panose="020B0A04020102020204" pitchFamily="34" charset="0"/>
              </a:rPr>
              <a:t>State Director</a:t>
            </a:r>
          </a:p>
          <a:p>
            <a:pPr marL="0" lvl="0" indent="0" algn="l" rtl="0">
              <a:lnSpc>
                <a:spcPct val="70000"/>
              </a:lnSpc>
              <a:spcBef>
                <a:spcPts val="0"/>
              </a:spcBef>
              <a:spcAft>
                <a:spcPts val="0"/>
              </a:spcAft>
              <a:buSzPts val="2400"/>
              <a:buNone/>
            </a:pPr>
            <a:r>
              <a:rPr lang="en-US" sz="2600">
                <a:solidFill>
                  <a:schemeClr val="dk2"/>
                </a:solidFill>
                <a:latin typeface="Arial Black" panose="020B0A04020102020204" pitchFamily="34" charset="0"/>
              </a:rPr>
              <a:t>The Office of Special Education </a:t>
            </a:r>
            <a:endParaRPr>
              <a:latin typeface="Arial Black" panose="020B0A04020102020204" pitchFamily="34" charset="0"/>
            </a:endParaRPr>
          </a:p>
        </p:txBody>
      </p:sp>
      <p:pic>
        <p:nvPicPr>
          <p:cNvPr id="105" name="Google Shape;105;p1"/>
          <p:cNvPicPr preferRelativeResize="0">
            <a:picLocks noGrp="1"/>
          </p:cNvPicPr>
          <p:nvPr>
            <p:ph type="pic" idx="2"/>
          </p:nvPr>
        </p:nvPicPr>
        <p:blipFill rotWithShape="1">
          <a:blip r:embed="rId3">
            <a:alphaModFix/>
          </a:blip>
          <a:srcRect t="4283" b="4282"/>
          <a:stretch/>
        </p:blipFill>
        <p:spPr>
          <a:xfrm>
            <a:off x="7537845" y="939800"/>
            <a:ext cx="4487785" cy="5648960"/>
          </a:xfrm>
          <a:prstGeom prst="rect">
            <a:avLst/>
          </a:prstGeom>
          <a:noFill/>
          <a:ln>
            <a:noFill/>
          </a:ln>
        </p:spPr>
      </p:pic>
      <p:sp>
        <p:nvSpPr>
          <p:cNvPr id="106" name="Google Shape;106;p1"/>
          <p:cNvSpPr/>
          <p:nvPr/>
        </p:nvSpPr>
        <p:spPr>
          <a:xfrm>
            <a:off x="576783" y="6134010"/>
            <a:ext cx="621674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400" b="0" i="1" u="none" strike="noStrike" cap="none">
                <a:solidFill>
                  <a:srgbClr val="048A81"/>
                </a:solidFill>
                <a:latin typeface="Georgia" panose="02040502050405020303" pitchFamily="18" charset="0"/>
                <a:ea typeface="Calibri"/>
                <a:cs typeface="Calibri"/>
                <a:sym typeface="Calibri"/>
              </a:rPr>
              <a:t>Investing for tomorrow, delivering today</a:t>
            </a:r>
            <a:r>
              <a:rPr lang="en-US" sz="2400" b="0" i="1" u="none" strike="noStrike" cap="none">
                <a:solidFill>
                  <a:srgbClr val="048A81"/>
                </a:solidFill>
                <a:latin typeface="Calibri"/>
                <a:ea typeface="Calibri"/>
                <a:cs typeface="Calibri"/>
                <a:sym typeface="Calibri"/>
              </a:rPr>
              <a:t>. </a:t>
            </a:r>
            <a:endParaRPr sz="1200" b="0" i="0" u="none" strike="noStrike" cap="none">
              <a:solidFill>
                <a:srgbClr val="000000"/>
              </a:solidFill>
              <a:latin typeface="Arial"/>
              <a:ea typeface="Arial"/>
              <a:cs typeface="Arial"/>
              <a:sym typeface="Arial"/>
            </a:endParaRPr>
          </a:p>
        </p:txBody>
      </p:sp>
      <p:sp>
        <p:nvSpPr>
          <p:cNvPr id="107" name="Google Shape;107;p1"/>
          <p:cNvSpPr txBox="1"/>
          <p:nvPr/>
        </p:nvSpPr>
        <p:spPr>
          <a:xfrm>
            <a:off x="576783" y="5468040"/>
            <a:ext cx="4554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Georgia" panose="02040502050405020303" pitchFamily="18" charset="0"/>
                <a:ea typeface="Calibri"/>
                <a:cs typeface="Calibri"/>
                <a:sym typeface="Calibri"/>
              </a:rPr>
              <a:t>July 16, 2024</a:t>
            </a:r>
            <a:endParaRPr sz="2000" b="0" i="1" u="none" strike="noStrike" cap="none">
              <a:solidFill>
                <a:srgbClr val="000000"/>
              </a:solidFill>
              <a:latin typeface="Georgia" panose="02040502050405020303" pitchFamily="18" charset="0"/>
              <a:ea typeface="Calibri"/>
              <a:cs typeface="Calibri"/>
              <a:sym typeface="Calibri"/>
            </a:endParaRPr>
          </a:p>
        </p:txBody>
      </p:sp>
      <p:sp>
        <p:nvSpPr>
          <p:cNvPr id="108" name="Google Shape;108;p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22D7-781D-45EB-AAE7-E0836CD6058F}"/>
              </a:ext>
            </a:extLst>
          </p:cNvPr>
          <p:cNvSpPr>
            <a:spLocks noGrp="1"/>
          </p:cNvSpPr>
          <p:nvPr>
            <p:ph type="title"/>
          </p:nvPr>
        </p:nvSpPr>
        <p:spPr/>
        <p:txBody>
          <a:bodyPr/>
          <a:lstStyle/>
          <a:p>
            <a:pPr algn="ctr"/>
            <a:r>
              <a:rPr lang="en-US" b="1">
                <a:latin typeface="Arial Black" panose="020B0A04020102020204" pitchFamily="34" charset="0"/>
              </a:rPr>
              <a:t>Data/Finance Team Contact List</a:t>
            </a:r>
          </a:p>
        </p:txBody>
      </p:sp>
      <p:sp>
        <p:nvSpPr>
          <p:cNvPr id="3" name="Text Placeholder 2">
            <a:extLst>
              <a:ext uri="{FF2B5EF4-FFF2-40B4-BE49-F238E27FC236}">
                <a16:creationId xmlns:a16="http://schemas.microsoft.com/office/drawing/2014/main" id="{8F8B2B23-BDAF-1A9F-EBE1-E58FB111E404}"/>
              </a:ext>
            </a:extLst>
          </p:cNvPr>
          <p:cNvSpPr>
            <a:spLocks noGrp="1"/>
          </p:cNvSpPr>
          <p:nvPr>
            <p:ph type="body" idx="1"/>
          </p:nvPr>
        </p:nvSpPr>
        <p:spPr>
          <a:xfrm>
            <a:off x="779228" y="1828800"/>
            <a:ext cx="5397454" cy="2969342"/>
          </a:xfrm>
        </p:spPr>
        <p:txBody>
          <a:bodyPr>
            <a:normAutofit fontScale="92500"/>
          </a:bodyPr>
          <a:lstStyle/>
          <a:p>
            <a:pPr marL="114300" indent="0" rtl="0">
              <a:spcBef>
                <a:spcPts val="1400"/>
              </a:spcBef>
              <a:spcAft>
                <a:spcPts val="0"/>
              </a:spcAft>
              <a:buNone/>
            </a:pPr>
            <a:r>
              <a:rPr lang="en-US" sz="1900" b="1" i="0" u="sng" strike="noStrike">
                <a:solidFill>
                  <a:srgbClr val="FF914D"/>
                </a:solidFill>
                <a:effectLst/>
                <a:latin typeface="Arial Black" panose="020B0A04020102020204" pitchFamily="34" charset="0"/>
              </a:rPr>
              <a:t>Office of Special Education Data Team:</a:t>
            </a:r>
            <a:endParaRPr lang="en-US" sz="1900" b="1" u="sng">
              <a:solidFill>
                <a:srgbClr val="FF914D"/>
              </a:solidFill>
              <a:effectLst/>
              <a:latin typeface="Arial Black" panose="020B0A04020102020204" pitchFamily="34" charset="0"/>
            </a:endParaRPr>
          </a:p>
          <a:p>
            <a:pPr marL="114300" indent="0" rtl="0">
              <a:spcBef>
                <a:spcPts val="1400"/>
              </a:spcBef>
              <a:spcAft>
                <a:spcPts val="0"/>
              </a:spcAft>
              <a:buNone/>
            </a:pPr>
            <a:r>
              <a:rPr lang="en-US" sz="1900" b="1" i="0" u="sng" strike="noStrike">
                <a:solidFill>
                  <a:schemeClr val="bg2"/>
                </a:solidFill>
                <a:effectLst/>
                <a:latin typeface="Arial Black" panose="020B0A04020102020204" pitchFamily="34" charset="0"/>
                <a:hlinkClick r:id="rId3">
                  <a:extLst>
                    <a:ext uri="{A12FA001-AC4F-418D-AE19-62706E023703}">
                      <ahyp:hlinkClr xmlns:ahyp="http://schemas.microsoft.com/office/drawing/2018/hyperlinkcolor" val="tx"/>
                    </a:ext>
                  </a:extLst>
                </a:hlinkClick>
              </a:rPr>
              <a:t>charlene.marcotte@ped.nm.gov</a:t>
            </a:r>
            <a:endParaRPr lang="en-US" sz="1900" b="1">
              <a:solidFill>
                <a:schemeClr val="bg2"/>
              </a:solidFill>
              <a:effectLst/>
              <a:latin typeface="Arial Black" panose="020B0A04020102020204" pitchFamily="34" charset="0"/>
            </a:endParaRPr>
          </a:p>
          <a:p>
            <a:pPr marL="114300" indent="0" rtl="0">
              <a:spcBef>
                <a:spcPts val="1400"/>
              </a:spcBef>
              <a:spcAft>
                <a:spcPts val="0"/>
              </a:spcAft>
              <a:buNone/>
            </a:pPr>
            <a:r>
              <a:rPr lang="en-US" sz="1900" b="1" i="0" u="sng" strike="noStrike">
                <a:solidFill>
                  <a:schemeClr val="bg2"/>
                </a:solidFill>
                <a:effectLst/>
                <a:latin typeface="Arial Black" panose="020B0A04020102020204" pitchFamily="34" charset="0"/>
                <a:hlinkClick r:id="rId4">
                  <a:extLst>
                    <a:ext uri="{A12FA001-AC4F-418D-AE19-62706E023703}">
                      <ahyp:hlinkClr xmlns:ahyp="http://schemas.microsoft.com/office/drawing/2018/hyperlinkcolor" val="tx"/>
                    </a:ext>
                  </a:extLst>
                </a:hlinkClick>
              </a:rPr>
              <a:t>lorenzo.dominguez@ped.nm.gov</a:t>
            </a:r>
            <a:endParaRPr lang="en-US" sz="1900" b="1">
              <a:solidFill>
                <a:schemeClr val="bg2"/>
              </a:solidFill>
              <a:effectLst/>
              <a:latin typeface="Arial Black" panose="020B0A04020102020204" pitchFamily="34" charset="0"/>
            </a:endParaRPr>
          </a:p>
          <a:p>
            <a:pPr marL="114300" indent="0" rtl="0">
              <a:spcBef>
                <a:spcPts val="1400"/>
              </a:spcBef>
              <a:spcAft>
                <a:spcPts val="0"/>
              </a:spcAft>
              <a:buNone/>
            </a:pPr>
            <a:r>
              <a:rPr lang="en-US" sz="1900" b="1" i="0" u="sng" strike="noStrike">
                <a:solidFill>
                  <a:schemeClr val="bg2"/>
                </a:solidFill>
                <a:effectLst/>
                <a:latin typeface="Arial Black" panose="020B0A04020102020204" pitchFamily="34" charset="0"/>
                <a:hlinkClick r:id="rId5">
                  <a:extLst>
                    <a:ext uri="{A12FA001-AC4F-418D-AE19-62706E023703}">
                      <ahyp:hlinkClr xmlns:ahyp="http://schemas.microsoft.com/office/drawing/2018/hyperlinkcolor" val="tx"/>
                    </a:ext>
                  </a:extLst>
                </a:hlinkClick>
              </a:rPr>
              <a:t>lizana.schweiger@ped.nm.gov</a:t>
            </a:r>
            <a:endParaRPr lang="en-US" sz="1900" b="1">
              <a:solidFill>
                <a:schemeClr val="bg2"/>
              </a:solidFill>
              <a:effectLst/>
              <a:latin typeface="Arial Black" panose="020B0A04020102020204" pitchFamily="34" charset="0"/>
            </a:endParaRPr>
          </a:p>
          <a:p>
            <a:pPr marL="114300" indent="0" rtl="0">
              <a:spcBef>
                <a:spcPts val="1400"/>
              </a:spcBef>
              <a:spcAft>
                <a:spcPts val="0"/>
              </a:spcAft>
              <a:buNone/>
            </a:pPr>
            <a:r>
              <a:rPr lang="en-US" sz="1900" b="1" i="0" u="sng" strike="noStrike">
                <a:solidFill>
                  <a:schemeClr val="bg2"/>
                </a:solidFill>
                <a:effectLst/>
                <a:latin typeface="Arial Black" panose="020B0A04020102020204" pitchFamily="34" charset="0"/>
                <a:hlinkClick r:id="rId6">
                  <a:extLst>
                    <a:ext uri="{A12FA001-AC4F-418D-AE19-62706E023703}">
                      <ahyp:hlinkClr xmlns:ahyp="http://schemas.microsoft.com/office/drawing/2018/hyperlinkcolor" val="tx"/>
                    </a:ext>
                  </a:extLst>
                </a:hlinkClick>
              </a:rPr>
              <a:t>matthew.tomicek@ped.nm.gov</a:t>
            </a:r>
            <a:endParaRPr lang="en-US" sz="1900" b="1">
              <a:solidFill>
                <a:schemeClr val="bg2"/>
              </a:solidFill>
              <a:effectLst/>
              <a:latin typeface="Arial Black" panose="020B0A04020102020204" pitchFamily="34" charset="0"/>
            </a:endParaRPr>
          </a:p>
          <a:p>
            <a:pPr marL="114300" indent="0" rtl="0">
              <a:spcBef>
                <a:spcPts val="1400"/>
              </a:spcBef>
              <a:spcAft>
                <a:spcPts val="0"/>
              </a:spcAft>
              <a:buNone/>
            </a:pPr>
            <a:r>
              <a:rPr lang="en-US" sz="1900" b="1" i="0" u="sng" strike="noStrike">
                <a:solidFill>
                  <a:schemeClr val="bg2"/>
                </a:solidFill>
                <a:effectLst/>
                <a:latin typeface="Arial Black" panose="020B0A04020102020204" pitchFamily="34" charset="0"/>
                <a:hlinkClick r:id="rId7">
                  <a:extLst>
                    <a:ext uri="{A12FA001-AC4F-418D-AE19-62706E023703}">
                      <ahyp:hlinkClr xmlns:ahyp="http://schemas.microsoft.com/office/drawing/2018/hyperlinkcolor" val="tx"/>
                    </a:ext>
                  </a:extLst>
                </a:hlinkClick>
              </a:rPr>
              <a:t>tamara.burkett@ped.nm.gov</a:t>
            </a:r>
            <a:r>
              <a:rPr lang="en-US" sz="1900" b="1" i="0" u="sng" strike="noStrike">
                <a:solidFill>
                  <a:schemeClr val="bg2"/>
                </a:solidFill>
                <a:effectLst/>
                <a:latin typeface="Arial Black" panose="020B0A04020102020204" pitchFamily="34" charset="0"/>
              </a:rPr>
              <a:t> </a:t>
            </a:r>
            <a:br>
              <a:rPr lang="en-US" b="1"/>
            </a:br>
            <a:endParaRPr lang="en-US" b="1"/>
          </a:p>
        </p:txBody>
      </p:sp>
      <p:sp>
        <p:nvSpPr>
          <p:cNvPr id="4" name="Slide Number Placeholder 3">
            <a:extLst>
              <a:ext uri="{FF2B5EF4-FFF2-40B4-BE49-F238E27FC236}">
                <a16:creationId xmlns:a16="http://schemas.microsoft.com/office/drawing/2014/main" id="{6DADAA2C-4A74-5A84-FF33-38AE6E296A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8" name="TextBox 7">
            <a:extLst>
              <a:ext uri="{FF2B5EF4-FFF2-40B4-BE49-F238E27FC236}">
                <a16:creationId xmlns:a16="http://schemas.microsoft.com/office/drawing/2014/main" id="{33C1F99C-5758-58EB-2FCE-4E53E06549D3}"/>
              </a:ext>
            </a:extLst>
          </p:cNvPr>
          <p:cNvSpPr txBox="1"/>
          <p:nvPr/>
        </p:nvSpPr>
        <p:spPr>
          <a:xfrm>
            <a:off x="3048000" y="3277570"/>
            <a:ext cx="6096000" cy="307777"/>
          </a:xfrm>
          <a:prstGeom prst="rect">
            <a:avLst/>
          </a:prstGeom>
          <a:noFill/>
        </p:spPr>
        <p:txBody>
          <a:bodyPr wrap="square">
            <a:spAutoFit/>
          </a:bodyPr>
          <a:lstStyle/>
          <a:p>
            <a:r>
              <a:rPr lang="en-US" b="0">
                <a:effectLst/>
              </a:rPr>
              <a:t> </a:t>
            </a:r>
            <a:endParaRPr lang="en-US"/>
          </a:p>
        </p:txBody>
      </p:sp>
      <p:sp>
        <p:nvSpPr>
          <p:cNvPr id="11" name="Text Placeholder 2">
            <a:extLst>
              <a:ext uri="{FF2B5EF4-FFF2-40B4-BE49-F238E27FC236}">
                <a16:creationId xmlns:a16="http://schemas.microsoft.com/office/drawing/2014/main" id="{05C3393E-9741-1D0A-0DD4-FC5C19562467}"/>
              </a:ext>
            </a:extLst>
          </p:cNvPr>
          <p:cNvSpPr txBox="1">
            <a:spLocks/>
          </p:cNvSpPr>
          <p:nvPr/>
        </p:nvSpPr>
        <p:spPr>
          <a:xfrm>
            <a:off x="6096000" y="1838450"/>
            <a:ext cx="6096000" cy="296934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rgbClr val="3A3D4B"/>
              </a:buClr>
              <a:buSzPts val="1800"/>
              <a:buFont typeface="Arial"/>
              <a:buChar char="•"/>
              <a:defRPr sz="2400" b="0" i="0" u="none" strike="noStrike" cap="none">
                <a:solidFill>
                  <a:srgbClr val="3A3D4B"/>
                </a:solidFill>
                <a:latin typeface="Calibri"/>
                <a:ea typeface="Calibri"/>
                <a:cs typeface="Calibri"/>
                <a:sym typeface="Calibri"/>
              </a:defRPr>
            </a:lvl1pPr>
            <a:lvl2pPr marL="914400" marR="0" lvl="1" indent="-342900" algn="l" rtl="0">
              <a:lnSpc>
                <a:spcPct val="90000"/>
              </a:lnSpc>
              <a:spcBef>
                <a:spcPts val="1000"/>
              </a:spcBef>
              <a:spcAft>
                <a:spcPts val="0"/>
              </a:spcAft>
              <a:buClr>
                <a:srgbClr val="FF914D"/>
              </a:buClr>
              <a:buSzPts val="18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4pPr>
            <a:lvl5pPr marL="2286000" marR="0" lvl="4"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9pPr>
          </a:lstStyle>
          <a:p>
            <a:pPr marL="114300" indent="0">
              <a:spcBef>
                <a:spcPts val="1400"/>
              </a:spcBef>
              <a:buFont typeface="Arial"/>
              <a:buNone/>
            </a:pPr>
            <a:r>
              <a:rPr lang="en-US" sz="1800" b="1" u="sng" dirty="0">
                <a:solidFill>
                  <a:srgbClr val="FF914D"/>
                </a:solidFill>
                <a:latin typeface="Arial Black" panose="020B0A04020102020204" pitchFamily="34" charset="0"/>
              </a:rPr>
              <a:t>Indicator 14:</a:t>
            </a:r>
          </a:p>
          <a:p>
            <a:pPr marL="114300" indent="0">
              <a:spcBef>
                <a:spcPts val="1400"/>
              </a:spcBef>
              <a:buNone/>
            </a:pPr>
            <a:r>
              <a:rPr lang="en-US" sz="1800" b="1" u="sng" dirty="0">
                <a:solidFill>
                  <a:schemeClr val="bg2"/>
                </a:solidFill>
                <a:latin typeface="Arial Black" panose="020B0A04020102020204" pitchFamily="34" charset="0"/>
                <a:hlinkClick r:id="rId8">
                  <a:extLst>
                    <a:ext uri="{A12FA001-AC4F-418D-AE19-62706E023703}">
                      <ahyp:hlinkClr xmlns:ahyp="http://schemas.microsoft.com/office/drawing/2018/hyperlinkcolor" val="tx"/>
                    </a:ext>
                  </a:extLst>
                </a:hlinkClick>
              </a:rPr>
              <a:t>gdamian@nmhu.ed</a:t>
            </a:r>
            <a:r>
              <a:rPr lang="en-US" sz="1800" b="1" u="sng" dirty="0">
                <a:solidFill>
                  <a:schemeClr val="bg2"/>
                </a:solidFill>
                <a:latin typeface="Arial Black" panose="020B0A04020102020204" pitchFamily="34" charset="0"/>
              </a:rPr>
              <a:t>u</a:t>
            </a:r>
          </a:p>
          <a:p>
            <a:pPr>
              <a:spcBef>
                <a:spcPts val="1400"/>
              </a:spcBef>
            </a:pPr>
            <a:endParaRPr lang="en-US" sz="1800" b="1" u="sng" dirty="0">
              <a:solidFill>
                <a:srgbClr val="EFC119"/>
              </a:solidFill>
              <a:latin typeface="Calibri" panose="020F0502020204030204" pitchFamily="34" charset="0"/>
            </a:endParaRPr>
          </a:p>
          <a:p>
            <a:pPr marL="114300" indent="0">
              <a:spcBef>
                <a:spcPts val="1400"/>
              </a:spcBef>
              <a:buNone/>
            </a:pPr>
            <a:br>
              <a:rPr lang="en-US" dirty="0"/>
            </a:br>
            <a:endParaRPr lang="en-US" dirty="0"/>
          </a:p>
        </p:txBody>
      </p:sp>
      <p:sp>
        <p:nvSpPr>
          <p:cNvPr id="12" name="TextBox 11">
            <a:extLst>
              <a:ext uri="{FF2B5EF4-FFF2-40B4-BE49-F238E27FC236}">
                <a16:creationId xmlns:a16="http://schemas.microsoft.com/office/drawing/2014/main" id="{E44E43DB-73E9-5B62-9DB5-22E554D1B4F1}"/>
              </a:ext>
            </a:extLst>
          </p:cNvPr>
          <p:cNvSpPr txBox="1"/>
          <p:nvPr/>
        </p:nvSpPr>
        <p:spPr>
          <a:xfrm>
            <a:off x="6225924" y="3087108"/>
            <a:ext cx="4912785" cy="1713290"/>
          </a:xfrm>
          <a:prstGeom prst="rect">
            <a:avLst/>
          </a:prstGeom>
          <a:noFill/>
        </p:spPr>
        <p:txBody>
          <a:bodyPr wrap="square" rtlCol="0">
            <a:spAutoFit/>
          </a:bodyPr>
          <a:lstStyle/>
          <a:p>
            <a:pPr rtl="0">
              <a:spcBef>
                <a:spcPts val="1400"/>
              </a:spcBef>
              <a:spcAft>
                <a:spcPts val="0"/>
              </a:spcAft>
            </a:pPr>
            <a:r>
              <a:rPr lang="es-ES" sz="1800" b="1" i="0" u="sng" strike="noStrike" dirty="0">
                <a:solidFill>
                  <a:srgbClr val="FF914D"/>
                </a:solidFill>
                <a:effectLst/>
                <a:latin typeface="Arial Black" panose="020B0A04020102020204" pitchFamily="34" charset="0"/>
              </a:rPr>
              <a:t>NOVA Data:</a:t>
            </a:r>
          </a:p>
          <a:p>
            <a:pPr rtl="0">
              <a:spcBef>
                <a:spcPts val="1400"/>
              </a:spcBef>
              <a:spcAft>
                <a:spcPts val="0"/>
              </a:spcAft>
            </a:pPr>
            <a:r>
              <a:rPr lang="es-ES" sz="1800" b="1" u="sng" dirty="0">
                <a:solidFill>
                  <a:schemeClr val="bg2"/>
                </a:solidFill>
                <a:latin typeface="Arial Black" panose="020B0A04020102020204" pitchFamily="34" charset="0"/>
                <a:hlinkClick r:id="rId9">
                  <a:extLst>
                    <a:ext uri="{A12FA001-AC4F-418D-AE19-62706E023703}">
                      <ahyp:hlinkClr xmlns:ahyp="http://schemas.microsoft.com/office/drawing/2018/hyperlinkcolor" val="tx"/>
                    </a:ext>
                  </a:extLst>
                </a:hlinkClick>
              </a:rPr>
              <a:t>a</a:t>
            </a:r>
            <a:r>
              <a:rPr lang="es-ES" sz="1800" b="1" i="0" u="sng" strike="noStrike" dirty="0">
                <a:solidFill>
                  <a:schemeClr val="bg2"/>
                </a:solidFill>
                <a:effectLst/>
                <a:latin typeface="Arial Black" panose="020B0A04020102020204" pitchFamily="34" charset="0"/>
                <a:hlinkClick r:id="rId9">
                  <a:extLst>
                    <a:ext uri="{A12FA001-AC4F-418D-AE19-62706E023703}">
                      <ahyp:hlinkClr xmlns:ahyp="http://schemas.microsoft.com/office/drawing/2018/hyperlinkcolor" val="tx"/>
                    </a:ext>
                  </a:extLst>
                </a:hlinkClick>
              </a:rPr>
              <a:t>lison.watt@ped.nm.gov</a:t>
            </a:r>
          </a:p>
          <a:p>
            <a:pPr rtl="0">
              <a:spcBef>
                <a:spcPts val="1400"/>
              </a:spcBef>
              <a:spcAft>
                <a:spcPts val="0"/>
              </a:spcAft>
            </a:pPr>
            <a:r>
              <a:rPr lang="es-ES" sz="1800" b="1" i="0" u="sng" strike="noStrike" dirty="0">
                <a:solidFill>
                  <a:schemeClr val="bg2"/>
                </a:solidFill>
                <a:effectLst/>
                <a:latin typeface="Arial Black" panose="020B0A04020102020204" pitchFamily="34" charset="0"/>
                <a:hlinkClick r:id="rId9">
                  <a:extLst>
                    <a:ext uri="{A12FA001-AC4F-418D-AE19-62706E023703}">
                      <ahyp:hlinkClr xmlns:ahyp="http://schemas.microsoft.com/office/drawing/2018/hyperlinkcolor" val="tx"/>
                    </a:ext>
                  </a:extLst>
                </a:hlinkClick>
              </a:rPr>
              <a:t>nicholas.keyes@ped.nm.gov</a:t>
            </a:r>
            <a:endParaRPr lang="es-ES" sz="1800" b="1" dirty="0">
              <a:solidFill>
                <a:schemeClr val="bg2"/>
              </a:solidFill>
              <a:effectLst/>
              <a:latin typeface="Arial Black" panose="020B0A04020102020204" pitchFamily="34" charset="0"/>
            </a:endParaRPr>
          </a:p>
          <a:p>
            <a:br>
              <a:rPr lang="es-ES" dirty="0"/>
            </a:br>
            <a:endParaRPr lang="en-US" dirty="0"/>
          </a:p>
        </p:txBody>
      </p:sp>
    </p:spTree>
    <p:extLst>
      <p:ext uri="{BB962C8B-B14F-4D97-AF65-F5344CB8AC3E}">
        <p14:creationId xmlns:p14="http://schemas.microsoft.com/office/powerpoint/2010/main" val="23154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9CBA-2507-00A4-A53A-505D5961764C}"/>
              </a:ext>
            </a:extLst>
          </p:cNvPr>
          <p:cNvSpPr>
            <a:spLocks noGrp="1"/>
          </p:cNvSpPr>
          <p:nvPr>
            <p:ph type="title"/>
          </p:nvPr>
        </p:nvSpPr>
        <p:spPr/>
        <p:txBody>
          <a:bodyPr/>
          <a:lstStyle/>
          <a:p>
            <a:pPr algn="ctr"/>
            <a:r>
              <a:rPr lang="en-US" b="1">
                <a:latin typeface="Arial Black" panose="020B0A04020102020204" pitchFamily="34" charset="0"/>
              </a:rPr>
              <a:t>OSE Monthly Newsletter</a:t>
            </a:r>
          </a:p>
        </p:txBody>
      </p:sp>
      <p:sp>
        <p:nvSpPr>
          <p:cNvPr id="3" name="Text Placeholder 2">
            <a:extLst>
              <a:ext uri="{FF2B5EF4-FFF2-40B4-BE49-F238E27FC236}">
                <a16:creationId xmlns:a16="http://schemas.microsoft.com/office/drawing/2014/main" id="{775A82E5-0BE0-907C-4FA0-94BC0F87C75B}"/>
              </a:ext>
            </a:extLst>
          </p:cNvPr>
          <p:cNvSpPr>
            <a:spLocks noGrp="1"/>
          </p:cNvSpPr>
          <p:nvPr>
            <p:ph type="body" idx="1"/>
          </p:nvPr>
        </p:nvSpPr>
        <p:spPr/>
        <p:txBody>
          <a:bodyPr>
            <a:normAutofit fontScale="92500" lnSpcReduction="20000"/>
          </a:bodyPr>
          <a:lstStyle/>
          <a:p>
            <a:pPr marL="114300" indent="0">
              <a:buNone/>
            </a:pPr>
            <a:r>
              <a:rPr lang="en-US" sz="1900" b="1">
                <a:solidFill>
                  <a:schemeClr val="bg2"/>
                </a:solidFill>
                <a:latin typeface="Arial Black" panose="020B0A04020102020204" pitchFamily="34" charset="0"/>
              </a:rPr>
              <a:t>      Newsletter Information</a:t>
            </a:r>
          </a:p>
          <a:p>
            <a:pPr marL="114300" indent="0">
              <a:buNone/>
            </a:pPr>
            <a:endParaRPr lang="en-US" sz="1900" b="1">
              <a:solidFill>
                <a:schemeClr val="bg2"/>
              </a:solidFill>
              <a:latin typeface="Arial Black" panose="020B0A04020102020204" pitchFamily="34" charset="0"/>
            </a:endParaRPr>
          </a:p>
          <a:p>
            <a:pPr marL="571500" lvl="1" indent="0">
              <a:buNone/>
            </a:pPr>
            <a:r>
              <a:rPr lang="en-US" sz="1900" b="1">
                <a:solidFill>
                  <a:schemeClr val="bg2"/>
                </a:solidFill>
                <a:latin typeface="Arial Black" panose="020B0A04020102020204" pitchFamily="34" charset="0"/>
              </a:rPr>
              <a:t>Submissions are due by the third Friday of each month and should be sent </a:t>
            </a:r>
            <a:r>
              <a:rPr lang="en-US" sz="1900" b="1">
                <a:latin typeface="Arial Black" panose="020B0A04020102020204" pitchFamily="34" charset="0"/>
              </a:rPr>
              <a:t>to </a:t>
            </a:r>
            <a:r>
              <a:rPr lang="en-US" sz="1900" b="1" u="sng">
                <a:solidFill>
                  <a:schemeClr val="accent2"/>
                </a:solidFill>
                <a:latin typeface="Arial Black" panose="020B0A04020102020204" pitchFamily="34" charset="0"/>
                <a:hlinkClick r:id="rId3">
                  <a:extLst>
                    <a:ext uri="{A12FA001-AC4F-418D-AE19-62706E023703}">
                      <ahyp:hlinkClr xmlns:ahyp="http://schemas.microsoft.com/office/drawing/2018/hyperlinkcolor" val="tx"/>
                    </a:ext>
                  </a:extLst>
                </a:hlinkClick>
              </a:rPr>
              <a:t>special.ednews@ped.nm.gov</a:t>
            </a:r>
            <a:r>
              <a:rPr lang="en-US" sz="1900" b="1">
                <a:solidFill>
                  <a:schemeClr val="bg2"/>
                </a:solidFill>
                <a:latin typeface="Arial Black" panose="020B0A04020102020204" pitchFamily="34" charset="0"/>
              </a:rPr>
              <a:t>. The only month that submissions are not due the third Friday of the month is February.</a:t>
            </a:r>
          </a:p>
          <a:p>
            <a:pPr lvl="1"/>
            <a:endParaRPr lang="en-US" sz="1900" b="1">
              <a:solidFill>
                <a:srgbClr val="0B76A0"/>
              </a:solidFill>
              <a:latin typeface="Arial Black" panose="020B0A04020102020204" pitchFamily="34" charset="0"/>
            </a:endParaRPr>
          </a:p>
          <a:p>
            <a:pPr marL="571500" lvl="1" indent="0">
              <a:buNone/>
            </a:pPr>
            <a:r>
              <a:rPr lang="en-US" sz="1900" b="1">
                <a:solidFill>
                  <a:schemeClr val="bg2"/>
                </a:solidFill>
                <a:latin typeface="Arial Black" panose="020B0A04020102020204" pitchFamily="34" charset="0"/>
                <a:cs typeface="Arial"/>
              </a:rPr>
              <a:t>The following form can be shared with colleagues who wish to receive the OSE Newsletter: </a:t>
            </a:r>
            <a:r>
              <a:rPr lang="en-US" sz="1900" b="1" u="sng">
                <a:solidFill>
                  <a:schemeClr val="accent2"/>
                </a:solidFill>
                <a:latin typeface="Arial Black" panose="020B0A04020102020204" pitchFamily="34" charset="0"/>
                <a:cs typeface="Arial"/>
                <a:hlinkClick r:id="rId4">
                  <a:extLst>
                    <a:ext uri="{A12FA001-AC4F-418D-AE19-62706E023703}">
                      <ahyp:hlinkClr xmlns:ahyp="http://schemas.microsoft.com/office/drawing/2018/hyperlinkcolor" val="tx"/>
                    </a:ext>
                  </a:extLst>
                </a:hlinkClick>
              </a:rPr>
              <a:t>OSE Signup Form</a:t>
            </a:r>
            <a:r>
              <a:rPr lang="en-US" sz="1900" b="1">
                <a:solidFill>
                  <a:srgbClr val="202020"/>
                </a:solidFill>
                <a:latin typeface="Arial Black" panose="020B0A04020102020204" pitchFamily="34" charset="0"/>
                <a:cs typeface="Arial"/>
              </a:rPr>
              <a:t>.</a:t>
            </a:r>
          </a:p>
          <a:p>
            <a:pPr lvl="1"/>
            <a:endParaRPr lang="en-US" sz="1900" b="1">
              <a:solidFill>
                <a:srgbClr val="202020"/>
              </a:solidFill>
              <a:latin typeface="Arial Black" panose="020B0A04020102020204" pitchFamily="34" charset="0"/>
              <a:cs typeface="Arial"/>
            </a:endParaRPr>
          </a:p>
          <a:p>
            <a:pPr marL="571500" lvl="1" indent="0">
              <a:buNone/>
            </a:pPr>
            <a:r>
              <a:rPr lang="en-US" sz="1900" b="1">
                <a:solidFill>
                  <a:schemeClr val="bg2"/>
                </a:solidFill>
                <a:latin typeface="Arial Black" panose="020B0A04020102020204" pitchFamily="34" charset="0"/>
                <a:cs typeface="Arial"/>
              </a:rPr>
              <a:t>Here is a </a:t>
            </a:r>
            <a:r>
              <a:rPr lang="en-US" sz="1900" b="1">
                <a:solidFill>
                  <a:schemeClr val="accent2"/>
                </a:solidFill>
                <a:latin typeface="Arial Black" panose="020B0A04020102020204" pitchFamily="34" charset="0"/>
                <a:cs typeface="Arial"/>
                <a:hlinkClick r:id="rId5">
                  <a:extLst>
                    <a:ext uri="{A12FA001-AC4F-418D-AE19-62706E023703}">
                      <ahyp:hlinkClr xmlns:ahyp="http://schemas.microsoft.com/office/drawing/2018/hyperlinkcolor" val="tx"/>
                    </a:ext>
                  </a:extLst>
                </a:hlinkClick>
              </a:rPr>
              <a:t>linked newsletter submissions schedule</a:t>
            </a:r>
            <a:r>
              <a:rPr lang="en-US" sz="1900" b="1">
                <a:solidFill>
                  <a:schemeClr val="accent2"/>
                </a:solidFill>
                <a:latin typeface="Arial Black" panose="020B0A04020102020204" pitchFamily="34" charset="0"/>
                <a:cs typeface="Arial"/>
              </a:rPr>
              <a:t> </a:t>
            </a:r>
            <a:r>
              <a:rPr lang="en-US" sz="1900" b="1">
                <a:solidFill>
                  <a:schemeClr val="bg2"/>
                </a:solidFill>
                <a:latin typeface="Arial Black" panose="020B0A04020102020204" pitchFamily="34" charset="0"/>
                <a:cs typeface="Arial"/>
              </a:rPr>
              <a:t>through November 2025, as to when article submissions are due.</a:t>
            </a:r>
          </a:p>
          <a:p>
            <a:pPr marL="571500" lvl="1" indent="0">
              <a:buNone/>
            </a:pPr>
            <a:endParaRPr lang="en-US" sz="1900" b="1">
              <a:solidFill>
                <a:srgbClr val="202020"/>
              </a:solidFill>
              <a:latin typeface="Arial Black" panose="020B0A04020102020204" pitchFamily="34" charset="0"/>
              <a:cs typeface="Arial"/>
            </a:endParaRPr>
          </a:p>
          <a:p>
            <a:pPr marL="571500" lvl="1" indent="0">
              <a:buNone/>
            </a:pPr>
            <a:r>
              <a:rPr lang="en-US" sz="1900" b="1">
                <a:solidFill>
                  <a:schemeClr val="bg2"/>
                </a:solidFill>
                <a:latin typeface="Arial Black" panose="020B0A04020102020204" pitchFamily="34" charset="0"/>
              </a:rPr>
              <a:t>If you have questions about the newsletter email </a:t>
            </a:r>
            <a:r>
              <a:rPr lang="en-US" sz="1900" b="1">
                <a:solidFill>
                  <a:schemeClr val="accent2"/>
                </a:solidFill>
                <a:latin typeface="Arial Black" panose="020B0A04020102020204" pitchFamily="34" charset="0"/>
                <a:hlinkClick r:id="rId3">
                  <a:extLst>
                    <a:ext uri="{A12FA001-AC4F-418D-AE19-62706E023703}">
                      <ahyp:hlinkClr xmlns:ahyp="http://schemas.microsoft.com/office/drawing/2018/hyperlinkcolor" val="tx"/>
                    </a:ext>
                  </a:extLst>
                </a:hlinkClick>
              </a:rPr>
              <a:t>special.ednews@ped.nm.gov</a:t>
            </a:r>
            <a:r>
              <a:rPr lang="en-US" sz="1900" b="1">
                <a:solidFill>
                  <a:schemeClr val="bg2"/>
                </a:solidFill>
                <a:latin typeface="Arial Black" panose="020B0A04020102020204" pitchFamily="34" charset="0"/>
              </a:rPr>
              <a:t>. </a:t>
            </a:r>
          </a:p>
          <a:p>
            <a:pPr lvl="1"/>
            <a:endParaRPr lang="en-US">
              <a:solidFill>
                <a:srgbClr val="202020"/>
              </a:solidFill>
              <a:cs typeface="Arial"/>
            </a:endParaRPr>
          </a:p>
          <a:p>
            <a:pPr lvl="1"/>
            <a:endParaRPr lang="en-US">
              <a:solidFill>
                <a:srgbClr val="202020"/>
              </a:solidFill>
              <a:cs typeface="Arial"/>
            </a:endParaRPr>
          </a:p>
        </p:txBody>
      </p:sp>
      <p:sp>
        <p:nvSpPr>
          <p:cNvPr id="4" name="Slide Number Placeholder 3">
            <a:extLst>
              <a:ext uri="{FF2B5EF4-FFF2-40B4-BE49-F238E27FC236}">
                <a16:creationId xmlns:a16="http://schemas.microsoft.com/office/drawing/2014/main" id="{92DFF3C2-B293-82EE-C4F1-7AAFD44736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209342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9CCE-E565-6D13-94A8-ED3D83650C8A}"/>
              </a:ext>
            </a:extLst>
          </p:cNvPr>
          <p:cNvSpPr>
            <a:spLocks noGrp="1"/>
          </p:cNvSpPr>
          <p:nvPr>
            <p:ph type="title"/>
          </p:nvPr>
        </p:nvSpPr>
        <p:spPr/>
        <p:txBody>
          <a:bodyPr/>
          <a:lstStyle/>
          <a:p>
            <a:pPr algn="ctr"/>
            <a:r>
              <a:rPr lang="en-US" b="1">
                <a:latin typeface="Arial Black" panose="020B0A04020102020204" pitchFamily="34" charset="0"/>
              </a:rPr>
              <a:t>Disability Pride Event At PED</a:t>
            </a:r>
          </a:p>
        </p:txBody>
      </p:sp>
      <p:sp>
        <p:nvSpPr>
          <p:cNvPr id="11" name="Text Placeholder 10">
            <a:extLst>
              <a:ext uri="{FF2B5EF4-FFF2-40B4-BE49-F238E27FC236}">
                <a16:creationId xmlns:a16="http://schemas.microsoft.com/office/drawing/2014/main" id="{6A53447A-489F-26BC-34AA-5A5B34A1A371}"/>
              </a:ext>
            </a:extLst>
          </p:cNvPr>
          <p:cNvSpPr>
            <a:spLocks noGrp="1"/>
          </p:cNvSpPr>
          <p:nvPr>
            <p:ph type="body" idx="2"/>
          </p:nvPr>
        </p:nvSpPr>
        <p:spPr>
          <a:xfrm>
            <a:off x="4894729" y="1506070"/>
            <a:ext cx="7238961" cy="4343401"/>
          </a:xfrm>
        </p:spPr>
        <p:txBody>
          <a:bodyPr>
            <a:normAutofit/>
          </a:bodyPr>
          <a:lstStyle/>
          <a:p>
            <a:pPr marL="114300" indent="0" algn="ctr">
              <a:buNone/>
            </a:pPr>
            <a:r>
              <a:rPr lang="en-US" sz="1800" b="1" i="0" dirty="0">
                <a:solidFill>
                  <a:schemeClr val="accent2"/>
                </a:solidFill>
                <a:effectLst/>
                <a:highlight>
                  <a:srgbClr val="FFFFFF"/>
                </a:highlight>
                <a:latin typeface="Arial Black" panose="020B0A04020102020204" pitchFamily="34" charset="0"/>
                <a:hlinkClick r:id="rId4">
                  <a:extLst>
                    <a:ext uri="{A12FA001-AC4F-418D-AE19-62706E023703}">
                      <ahyp:hlinkClr xmlns:ahyp="http://schemas.microsoft.com/office/drawing/2018/hyperlinkcolor" val="tx"/>
                    </a:ext>
                  </a:extLst>
                </a:hlinkClick>
              </a:rPr>
              <a:t>RSVP NM Public Education Department &amp; The Office of Special Education Invite You to Celebrate Disability Pride Month</a:t>
            </a:r>
            <a:endParaRPr lang="en-US" sz="1800" b="1" i="0" dirty="0">
              <a:solidFill>
                <a:schemeClr val="accent2"/>
              </a:solidFill>
              <a:effectLst/>
              <a:highlight>
                <a:srgbClr val="FFFFFF"/>
              </a:highlight>
              <a:latin typeface="Arial Black" panose="020B0A04020102020204" pitchFamily="34" charset="0"/>
            </a:endParaRPr>
          </a:p>
          <a:p>
            <a:pPr marL="114300" indent="0" algn="ctr">
              <a:buNone/>
            </a:pPr>
            <a:endParaRPr lang="en-US" sz="1800" b="1" dirty="0">
              <a:solidFill>
                <a:schemeClr val="accent2"/>
              </a:solidFill>
              <a:highlight>
                <a:srgbClr val="FFFFFF"/>
              </a:highlight>
              <a:latin typeface="Arial Black" panose="020B0A04020102020204" pitchFamily="34" charset="0"/>
            </a:endParaRPr>
          </a:p>
          <a:p>
            <a:pPr marL="114300" indent="0" algn="ctr">
              <a:buNone/>
            </a:pPr>
            <a:r>
              <a:rPr lang="en-US" sz="1800" b="1" dirty="0">
                <a:solidFill>
                  <a:schemeClr val="accent2"/>
                </a:solidFill>
                <a:latin typeface="Arial Black" panose="020B0A04020102020204" pitchFamily="34" charset="0"/>
              </a:rPr>
              <a:t>Contact: Kaity Ellis. Social &amp; Community Coordinator</a:t>
            </a:r>
          </a:p>
          <a:p>
            <a:pPr marL="114300" indent="0" algn="ctr">
              <a:buNone/>
            </a:pPr>
            <a:r>
              <a:rPr lang="en-US" sz="1800" b="1" dirty="0">
                <a:solidFill>
                  <a:schemeClr val="bg2"/>
                </a:solidFill>
                <a:latin typeface="Arial Black" panose="020B0A04020102020204" pitchFamily="34" charset="0"/>
                <a:hlinkClick r:id="rId5">
                  <a:extLst>
                    <a:ext uri="{A12FA001-AC4F-418D-AE19-62706E023703}">
                      <ahyp:hlinkClr xmlns:ahyp="http://schemas.microsoft.com/office/drawing/2018/hyperlinkcolor" val="tx"/>
                    </a:ext>
                  </a:extLst>
                </a:hlinkClick>
              </a:rPr>
              <a:t>kaitlin.ellis@ped.nm.gov</a:t>
            </a:r>
            <a:endParaRPr lang="en-US" sz="1800" b="1" dirty="0">
              <a:solidFill>
                <a:schemeClr val="bg2"/>
              </a:solidFill>
              <a:latin typeface="Arial Black" panose="020B0A04020102020204" pitchFamily="34" charset="0"/>
            </a:endParaRPr>
          </a:p>
          <a:p>
            <a:pPr marL="114300" indent="0" algn="ctr">
              <a:buNone/>
            </a:pPr>
            <a:r>
              <a:rPr lang="en-US" sz="1800" b="1" dirty="0">
                <a:solidFill>
                  <a:schemeClr val="accent2"/>
                </a:solidFill>
                <a:latin typeface="Arial Black" panose="020B0A04020102020204" pitchFamily="34" charset="0"/>
              </a:rPr>
              <a:t>505-709-7690</a:t>
            </a:r>
          </a:p>
          <a:p>
            <a:pPr marL="114300" indent="0" algn="ctr">
              <a:buNone/>
            </a:pPr>
            <a:endParaRPr lang="en-US" sz="1800" dirty="0">
              <a:solidFill>
                <a:schemeClr val="accent2"/>
              </a:solidFill>
              <a:latin typeface="Arial Black" panose="020B0A04020102020204" pitchFamily="34" charset="0"/>
            </a:endParaRPr>
          </a:p>
        </p:txBody>
      </p:sp>
      <p:sp>
        <p:nvSpPr>
          <p:cNvPr id="4" name="Slide Number Placeholder 3">
            <a:extLst>
              <a:ext uri="{FF2B5EF4-FFF2-40B4-BE49-F238E27FC236}">
                <a16:creationId xmlns:a16="http://schemas.microsoft.com/office/drawing/2014/main" id="{7AACF259-E01D-2918-894D-2C2347E6E9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3" name="Online Media 2" title="The history of Disability Pride Month">
            <a:hlinkClick r:id="" action="ppaction://media"/>
            <a:extLst>
              <a:ext uri="{FF2B5EF4-FFF2-40B4-BE49-F238E27FC236}">
                <a16:creationId xmlns:a16="http://schemas.microsoft.com/office/drawing/2014/main" id="{D0891C74-42A7-7035-E46B-5B70A18E8DA3}"/>
              </a:ext>
            </a:extLst>
          </p:cNvPr>
          <p:cNvPicPr>
            <a:picLocks noRot="1" noChangeAspect="1"/>
          </p:cNvPicPr>
          <p:nvPr>
            <a:videoFile r:link="rId1"/>
          </p:nvPr>
        </p:nvPicPr>
        <p:blipFill>
          <a:blip r:embed="rId6"/>
          <a:stretch>
            <a:fillRect/>
          </a:stretch>
        </p:blipFill>
        <p:spPr>
          <a:xfrm>
            <a:off x="6938810" y="4663480"/>
            <a:ext cx="3271990" cy="1848679"/>
          </a:xfrm>
          <a:prstGeom prst="rect">
            <a:avLst/>
          </a:prstGeom>
        </p:spPr>
      </p:pic>
      <p:pic>
        <p:nvPicPr>
          <p:cNvPr id="6" name="Picture 5">
            <a:extLst>
              <a:ext uri="{FF2B5EF4-FFF2-40B4-BE49-F238E27FC236}">
                <a16:creationId xmlns:a16="http://schemas.microsoft.com/office/drawing/2014/main" id="{95FA3218-C48E-7487-4296-B617F862CCD7}"/>
              </a:ext>
            </a:extLst>
          </p:cNvPr>
          <p:cNvPicPr>
            <a:picLocks noChangeAspect="1"/>
          </p:cNvPicPr>
          <p:nvPr/>
        </p:nvPicPr>
        <p:blipFill>
          <a:blip r:embed="rId7"/>
          <a:stretch>
            <a:fillRect/>
          </a:stretch>
        </p:blipFill>
        <p:spPr>
          <a:xfrm>
            <a:off x="0" y="1371600"/>
            <a:ext cx="4894729" cy="5486400"/>
          </a:xfrm>
          <a:prstGeom prst="rect">
            <a:avLst/>
          </a:prstGeom>
        </p:spPr>
      </p:pic>
    </p:spTree>
    <p:extLst>
      <p:ext uri="{BB962C8B-B14F-4D97-AF65-F5344CB8AC3E}">
        <p14:creationId xmlns:p14="http://schemas.microsoft.com/office/powerpoint/2010/main" val="351274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5328" y="44801"/>
            <a:ext cx="4892386" cy="984086"/>
          </a:xfrm>
          <a:prstGeom prst="rect">
            <a:avLst/>
          </a:prstGeom>
        </p:spPr>
        <p:txBody>
          <a:bodyPr vert="horz" wrap="square" lIns="0" tIns="8226" rIns="0" bIns="0" rtlCol="0">
            <a:spAutoFit/>
          </a:bodyPr>
          <a:lstStyle/>
          <a:p>
            <a:pPr marL="8659">
              <a:spcBef>
                <a:spcPts val="65"/>
              </a:spcBef>
            </a:pPr>
            <a:r>
              <a:rPr spc="-453" dirty="0"/>
              <a:t>New</a:t>
            </a:r>
            <a:r>
              <a:rPr spc="-430" dirty="0"/>
              <a:t> </a:t>
            </a:r>
            <a:r>
              <a:rPr spc="-457" dirty="0"/>
              <a:t>Mexico</a:t>
            </a:r>
          </a:p>
        </p:txBody>
      </p:sp>
      <p:sp>
        <p:nvSpPr>
          <p:cNvPr id="3" name="object 3"/>
          <p:cNvSpPr txBox="1"/>
          <p:nvPr/>
        </p:nvSpPr>
        <p:spPr>
          <a:xfrm>
            <a:off x="4625677" y="5636555"/>
            <a:ext cx="2975264" cy="873538"/>
          </a:xfrm>
          <a:prstGeom prst="rect">
            <a:avLst/>
          </a:prstGeom>
        </p:spPr>
        <p:txBody>
          <a:bodyPr vert="horz" wrap="square" lIns="0" tIns="10824" rIns="0" bIns="0" rtlCol="0">
            <a:spAutoFit/>
          </a:bodyPr>
          <a:lstStyle/>
          <a:p>
            <a:pPr algn="ctr" defTabSz="623438">
              <a:spcBef>
                <a:spcPts val="85"/>
              </a:spcBef>
              <a:buClrTx/>
            </a:pPr>
            <a:r>
              <a:rPr sz="886" spc="-51" dirty="0">
                <a:solidFill>
                  <a:srgbClr val="FFFFFF"/>
                </a:solidFill>
                <a:latin typeface="Arial Black"/>
                <a:cs typeface="Arial Black"/>
              </a:rPr>
              <a:t>Contact</a:t>
            </a:r>
            <a:r>
              <a:rPr sz="886" spc="-44" dirty="0">
                <a:solidFill>
                  <a:srgbClr val="FFFFFF"/>
                </a:solidFill>
                <a:latin typeface="Arial Black"/>
                <a:cs typeface="Arial Black"/>
              </a:rPr>
              <a:t> </a:t>
            </a:r>
            <a:r>
              <a:rPr sz="886" spc="-55" dirty="0">
                <a:solidFill>
                  <a:srgbClr val="FFFFFF"/>
                </a:solidFill>
                <a:latin typeface="Arial Black"/>
                <a:cs typeface="Arial Black"/>
              </a:rPr>
              <a:t>Kaity</a:t>
            </a:r>
            <a:r>
              <a:rPr sz="886" spc="-48" dirty="0">
                <a:solidFill>
                  <a:srgbClr val="FFFFFF"/>
                </a:solidFill>
                <a:latin typeface="Arial Black"/>
                <a:cs typeface="Arial Black"/>
              </a:rPr>
              <a:t> </a:t>
            </a:r>
            <a:r>
              <a:rPr sz="886" spc="-65" dirty="0">
                <a:solidFill>
                  <a:srgbClr val="FFFFFF"/>
                </a:solidFill>
                <a:latin typeface="Arial Black"/>
                <a:cs typeface="Arial Black"/>
              </a:rPr>
              <a:t>Ellis,</a:t>
            </a:r>
            <a:r>
              <a:rPr sz="886" spc="-41" dirty="0">
                <a:solidFill>
                  <a:srgbClr val="FFFFFF"/>
                </a:solidFill>
                <a:latin typeface="Arial Black"/>
                <a:cs typeface="Arial Black"/>
              </a:rPr>
              <a:t> </a:t>
            </a:r>
            <a:r>
              <a:rPr sz="886" spc="-72" dirty="0">
                <a:solidFill>
                  <a:srgbClr val="FFFFFF"/>
                </a:solidFill>
                <a:latin typeface="Arial Black"/>
                <a:cs typeface="Arial Black"/>
              </a:rPr>
              <a:t>Social</a:t>
            </a:r>
            <a:r>
              <a:rPr sz="886" spc="-41" dirty="0">
                <a:solidFill>
                  <a:srgbClr val="FFFFFF"/>
                </a:solidFill>
                <a:latin typeface="Arial Black"/>
                <a:cs typeface="Arial Black"/>
              </a:rPr>
              <a:t> </a:t>
            </a:r>
            <a:r>
              <a:rPr sz="886" spc="-116" dirty="0">
                <a:solidFill>
                  <a:srgbClr val="FFFFFF"/>
                </a:solidFill>
                <a:latin typeface="Arial Black"/>
                <a:cs typeface="Arial Black"/>
              </a:rPr>
              <a:t>&amp;</a:t>
            </a:r>
            <a:r>
              <a:rPr sz="886" spc="-44" dirty="0">
                <a:solidFill>
                  <a:srgbClr val="FFFFFF"/>
                </a:solidFill>
                <a:latin typeface="Arial Black"/>
                <a:cs typeface="Arial Black"/>
              </a:rPr>
              <a:t> </a:t>
            </a:r>
            <a:r>
              <a:rPr sz="886" spc="-27" dirty="0">
                <a:solidFill>
                  <a:srgbClr val="FFFFFF"/>
                </a:solidFill>
                <a:latin typeface="Arial Black"/>
                <a:cs typeface="Arial Black"/>
              </a:rPr>
              <a:t>Community</a:t>
            </a:r>
            <a:r>
              <a:rPr sz="886" spc="-41" dirty="0">
                <a:solidFill>
                  <a:srgbClr val="FFFFFF"/>
                </a:solidFill>
                <a:latin typeface="Arial Black"/>
                <a:cs typeface="Arial Black"/>
              </a:rPr>
              <a:t> </a:t>
            </a:r>
            <a:r>
              <a:rPr sz="886" spc="-7" dirty="0">
                <a:solidFill>
                  <a:srgbClr val="FFFFFF"/>
                </a:solidFill>
                <a:latin typeface="Arial Black"/>
                <a:cs typeface="Arial Black"/>
              </a:rPr>
              <a:t>Coordinator</a:t>
            </a:r>
            <a:endParaRPr sz="886">
              <a:solidFill>
                <a:sysClr val="windowText" lastClr="000000"/>
              </a:solidFill>
              <a:latin typeface="Arial Black"/>
              <a:cs typeface="Arial Black"/>
            </a:endParaRPr>
          </a:p>
          <a:p>
            <a:pPr algn="ctr" defTabSz="623438">
              <a:spcBef>
                <a:spcPts val="866"/>
              </a:spcBef>
              <a:buClrTx/>
            </a:pPr>
            <a:r>
              <a:rPr sz="886" spc="-41" dirty="0">
                <a:solidFill>
                  <a:srgbClr val="FFFFFF"/>
                </a:solidFill>
                <a:latin typeface="Arial Black"/>
                <a:cs typeface="Arial Black"/>
              </a:rPr>
              <a:t>Office</a:t>
            </a:r>
            <a:r>
              <a:rPr sz="886" spc="-61" dirty="0">
                <a:solidFill>
                  <a:srgbClr val="FFFFFF"/>
                </a:solidFill>
                <a:latin typeface="Arial Black"/>
                <a:cs typeface="Arial Black"/>
              </a:rPr>
              <a:t> </a:t>
            </a:r>
            <a:r>
              <a:rPr sz="886" spc="-7" dirty="0">
                <a:solidFill>
                  <a:srgbClr val="FFFFFF"/>
                </a:solidFill>
                <a:latin typeface="Arial Black"/>
                <a:cs typeface="Arial Black"/>
              </a:rPr>
              <a:t>of</a:t>
            </a:r>
            <a:r>
              <a:rPr sz="886" spc="-44" dirty="0">
                <a:solidFill>
                  <a:srgbClr val="FFFFFF"/>
                </a:solidFill>
                <a:latin typeface="Arial Black"/>
                <a:cs typeface="Arial Black"/>
              </a:rPr>
              <a:t> </a:t>
            </a:r>
            <a:r>
              <a:rPr sz="886" spc="-68" dirty="0">
                <a:solidFill>
                  <a:srgbClr val="FFFFFF"/>
                </a:solidFill>
                <a:latin typeface="Arial Black"/>
                <a:cs typeface="Arial Black"/>
              </a:rPr>
              <a:t>Special</a:t>
            </a:r>
            <a:r>
              <a:rPr sz="886" spc="-41" dirty="0">
                <a:solidFill>
                  <a:srgbClr val="FFFFFF"/>
                </a:solidFill>
                <a:latin typeface="Arial Black"/>
                <a:cs typeface="Arial Black"/>
              </a:rPr>
              <a:t> </a:t>
            </a:r>
            <a:r>
              <a:rPr sz="886" spc="-7" dirty="0">
                <a:solidFill>
                  <a:srgbClr val="FFFFFF"/>
                </a:solidFill>
                <a:latin typeface="Arial Black"/>
                <a:cs typeface="Arial Black"/>
              </a:rPr>
              <a:t>Education</a:t>
            </a:r>
            <a:endParaRPr sz="886">
              <a:solidFill>
                <a:sysClr val="windowText" lastClr="000000"/>
              </a:solidFill>
              <a:latin typeface="Arial Black"/>
              <a:cs typeface="Arial Black"/>
            </a:endParaRPr>
          </a:p>
          <a:p>
            <a:pPr marL="719551" marR="720417" algn="ctr" defTabSz="623438">
              <a:lnSpc>
                <a:spcPct val="181300"/>
              </a:lnSpc>
              <a:spcBef>
                <a:spcPts val="65"/>
              </a:spcBef>
              <a:buClrTx/>
            </a:pPr>
            <a:r>
              <a:rPr sz="886" spc="-95" dirty="0">
                <a:solidFill>
                  <a:srgbClr val="FFFFFF"/>
                </a:solidFill>
                <a:latin typeface="Arial Black"/>
                <a:cs typeface="Arial Black"/>
              </a:rPr>
              <a:t>E:</a:t>
            </a:r>
            <a:r>
              <a:rPr sz="886" spc="-44" dirty="0">
                <a:solidFill>
                  <a:srgbClr val="FFFFFF"/>
                </a:solidFill>
                <a:latin typeface="Arial Black"/>
                <a:cs typeface="Arial Black"/>
              </a:rPr>
              <a:t> </a:t>
            </a:r>
            <a:r>
              <a:rPr sz="886" spc="-24" dirty="0">
                <a:solidFill>
                  <a:srgbClr val="FFFFFF"/>
                </a:solidFill>
                <a:latin typeface="Arial Black"/>
                <a:cs typeface="Arial Black"/>
                <a:hlinkClick r:id="rId3"/>
              </a:rPr>
              <a:t>kaitlin.ellis@ped.nm.gov</a:t>
            </a:r>
            <a:r>
              <a:rPr sz="886" spc="-24" dirty="0">
                <a:solidFill>
                  <a:srgbClr val="FFFFFF"/>
                </a:solidFill>
                <a:latin typeface="Arial Black"/>
                <a:cs typeface="Arial Black"/>
              </a:rPr>
              <a:t> </a:t>
            </a:r>
            <a:r>
              <a:rPr sz="886" spc="-65" dirty="0">
                <a:solidFill>
                  <a:srgbClr val="FFFFFF"/>
                </a:solidFill>
                <a:latin typeface="Arial Black"/>
                <a:cs typeface="Arial Black"/>
              </a:rPr>
              <a:t>P:</a:t>
            </a:r>
            <a:r>
              <a:rPr sz="886" spc="-58" dirty="0">
                <a:solidFill>
                  <a:srgbClr val="FFFFFF"/>
                </a:solidFill>
                <a:latin typeface="Arial Black"/>
                <a:cs typeface="Arial Black"/>
              </a:rPr>
              <a:t> </a:t>
            </a:r>
            <a:r>
              <a:rPr sz="886" spc="-65" dirty="0">
                <a:solidFill>
                  <a:srgbClr val="FFFFFF"/>
                </a:solidFill>
                <a:latin typeface="Arial Black"/>
                <a:cs typeface="Arial Black"/>
              </a:rPr>
              <a:t>(505)</a:t>
            </a:r>
            <a:r>
              <a:rPr sz="886" spc="-37" dirty="0">
                <a:solidFill>
                  <a:srgbClr val="FFFFFF"/>
                </a:solidFill>
                <a:latin typeface="Arial Black"/>
                <a:cs typeface="Arial Black"/>
              </a:rPr>
              <a:t> </a:t>
            </a:r>
            <a:r>
              <a:rPr sz="886" spc="-72" dirty="0">
                <a:solidFill>
                  <a:srgbClr val="FFFFFF"/>
                </a:solidFill>
                <a:latin typeface="Arial Black"/>
                <a:cs typeface="Arial Black"/>
              </a:rPr>
              <a:t>709-</a:t>
            </a:r>
            <a:r>
              <a:rPr sz="886" spc="-14" dirty="0">
                <a:solidFill>
                  <a:srgbClr val="FFFFFF"/>
                </a:solidFill>
                <a:latin typeface="Arial Black"/>
                <a:cs typeface="Arial Black"/>
              </a:rPr>
              <a:t>7690</a:t>
            </a:r>
            <a:endParaRPr sz="886">
              <a:solidFill>
                <a:sysClr val="windowText" lastClr="000000"/>
              </a:solidFill>
              <a:latin typeface="Arial Black"/>
              <a:cs typeface="Arial Black"/>
            </a:endParaRPr>
          </a:p>
        </p:txBody>
      </p:sp>
      <p:sp>
        <p:nvSpPr>
          <p:cNvPr id="4" name="object 4"/>
          <p:cNvSpPr txBox="1"/>
          <p:nvPr/>
        </p:nvSpPr>
        <p:spPr>
          <a:xfrm>
            <a:off x="3661321" y="926079"/>
            <a:ext cx="4878532" cy="3183487"/>
          </a:xfrm>
          <a:prstGeom prst="rect">
            <a:avLst/>
          </a:prstGeom>
        </p:spPr>
        <p:txBody>
          <a:bodyPr vert="horz" wrap="square" lIns="0" tIns="9957" rIns="0" bIns="0" rtlCol="0">
            <a:spAutoFit/>
          </a:bodyPr>
          <a:lstStyle/>
          <a:p>
            <a:pPr marL="2165" algn="ctr" defTabSz="623438">
              <a:spcBef>
                <a:spcPts val="78"/>
              </a:spcBef>
              <a:buClrTx/>
            </a:pPr>
            <a:r>
              <a:rPr sz="2523" spc="-130" dirty="0">
                <a:solidFill>
                  <a:srgbClr val="FFFFFF"/>
                </a:solidFill>
                <a:latin typeface="Arial Black"/>
                <a:cs typeface="Arial Black"/>
              </a:rPr>
              <a:t>Public</a:t>
            </a:r>
            <a:r>
              <a:rPr sz="2523" spc="-106" dirty="0">
                <a:solidFill>
                  <a:srgbClr val="FFFFFF"/>
                </a:solidFill>
                <a:latin typeface="Arial Black"/>
                <a:cs typeface="Arial Black"/>
              </a:rPr>
              <a:t> </a:t>
            </a:r>
            <a:r>
              <a:rPr sz="2523" spc="-126" dirty="0">
                <a:solidFill>
                  <a:srgbClr val="FFFFFF"/>
                </a:solidFill>
                <a:latin typeface="Arial Black"/>
                <a:cs typeface="Arial Black"/>
              </a:rPr>
              <a:t>Education</a:t>
            </a:r>
            <a:r>
              <a:rPr sz="2523" spc="-106" dirty="0">
                <a:solidFill>
                  <a:srgbClr val="FFFFFF"/>
                </a:solidFill>
                <a:latin typeface="Arial Black"/>
                <a:cs typeface="Arial Black"/>
              </a:rPr>
              <a:t> </a:t>
            </a:r>
            <a:r>
              <a:rPr sz="2523" spc="-7" dirty="0">
                <a:solidFill>
                  <a:srgbClr val="FFFFFF"/>
                </a:solidFill>
                <a:latin typeface="Arial Black"/>
                <a:cs typeface="Arial Black"/>
              </a:rPr>
              <a:t>Department</a:t>
            </a:r>
            <a:endParaRPr sz="2523">
              <a:solidFill>
                <a:sysClr val="windowText" lastClr="000000"/>
              </a:solidFill>
              <a:latin typeface="Arial Black"/>
              <a:cs typeface="Arial Black"/>
            </a:endParaRPr>
          </a:p>
          <a:p>
            <a:pPr marL="41995" algn="ctr" defTabSz="623438">
              <a:spcBef>
                <a:spcPts val="48"/>
              </a:spcBef>
              <a:buClrTx/>
            </a:pPr>
            <a:r>
              <a:rPr sz="2659" spc="-215" dirty="0">
                <a:solidFill>
                  <a:srgbClr val="FFFFFF"/>
                </a:solidFill>
                <a:latin typeface="Arial Black"/>
                <a:cs typeface="Arial Black"/>
              </a:rPr>
              <a:t>and</a:t>
            </a:r>
            <a:endParaRPr sz="2659">
              <a:solidFill>
                <a:sysClr val="windowText" lastClr="000000"/>
              </a:solidFill>
              <a:latin typeface="Arial Black"/>
              <a:cs typeface="Arial Black"/>
            </a:endParaRPr>
          </a:p>
          <a:p>
            <a:pPr marL="47191" algn="ctr" defTabSz="623438">
              <a:spcBef>
                <a:spcPts val="65"/>
              </a:spcBef>
              <a:buClrTx/>
            </a:pPr>
            <a:r>
              <a:rPr sz="2523" spc="-235" dirty="0">
                <a:solidFill>
                  <a:srgbClr val="FFFFFF"/>
                </a:solidFill>
                <a:latin typeface="Arial Black"/>
                <a:cs typeface="Arial Black"/>
              </a:rPr>
              <a:t>The</a:t>
            </a:r>
            <a:r>
              <a:rPr sz="2523" spc="-191" dirty="0">
                <a:solidFill>
                  <a:srgbClr val="FFFFFF"/>
                </a:solidFill>
                <a:latin typeface="Arial Black"/>
                <a:cs typeface="Arial Black"/>
              </a:rPr>
              <a:t> </a:t>
            </a:r>
            <a:r>
              <a:rPr sz="2523" spc="-167" dirty="0">
                <a:solidFill>
                  <a:srgbClr val="FFFFFF"/>
                </a:solidFill>
                <a:latin typeface="Arial Black"/>
                <a:cs typeface="Arial Black"/>
              </a:rPr>
              <a:t>Office</a:t>
            </a:r>
            <a:r>
              <a:rPr sz="2523" spc="-191" dirty="0">
                <a:solidFill>
                  <a:srgbClr val="FFFFFF"/>
                </a:solidFill>
                <a:latin typeface="Arial Black"/>
                <a:cs typeface="Arial Black"/>
              </a:rPr>
              <a:t> </a:t>
            </a:r>
            <a:r>
              <a:rPr sz="2523" spc="-99" dirty="0">
                <a:solidFill>
                  <a:srgbClr val="FFFFFF"/>
                </a:solidFill>
                <a:latin typeface="Arial Black"/>
                <a:cs typeface="Arial Black"/>
              </a:rPr>
              <a:t>of</a:t>
            </a:r>
            <a:r>
              <a:rPr sz="2523" spc="-187" dirty="0">
                <a:solidFill>
                  <a:srgbClr val="FFFFFF"/>
                </a:solidFill>
                <a:latin typeface="Arial Black"/>
                <a:cs typeface="Arial Black"/>
              </a:rPr>
              <a:t> </a:t>
            </a:r>
            <a:r>
              <a:rPr sz="2523" spc="-242" dirty="0">
                <a:solidFill>
                  <a:srgbClr val="FFFFFF"/>
                </a:solidFill>
                <a:latin typeface="Arial Black"/>
                <a:cs typeface="Arial Black"/>
              </a:rPr>
              <a:t>Special</a:t>
            </a:r>
            <a:r>
              <a:rPr sz="2523" spc="-184" dirty="0">
                <a:solidFill>
                  <a:srgbClr val="FFFFFF"/>
                </a:solidFill>
                <a:latin typeface="Arial Black"/>
                <a:cs typeface="Arial Black"/>
              </a:rPr>
              <a:t> </a:t>
            </a:r>
            <a:r>
              <a:rPr sz="2523" spc="-194" dirty="0">
                <a:solidFill>
                  <a:srgbClr val="FFFFFF"/>
                </a:solidFill>
                <a:latin typeface="Arial Black"/>
                <a:cs typeface="Arial Black"/>
              </a:rPr>
              <a:t>Education</a:t>
            </a:r>
            <a:endParaRPr sz="2523">
              <a:solidFill>
                <a:sysClr val="windowText" lastClr="000000"/>
              </a:solidFill>
              <a:latin typeface="Arial Black"/>
              <a:cs typeface="Arial Black"/>
            </a:endParaRPr>
          </a:p>
          <a:p>
            <a:pPr marL="46758" algn="ctr" defTabSz="623438">
              <a:lnSpc>
                <a:spcPts val="2761"/>
              </a:lnSpc>
              <a:spcBef>
                <a:spcPts val="109"/>
              </a:spcBef>
              <a:buClrTx/>
            </a:pPr>
            <a:r>
              <a:rPr sz="2523" dirty="0">
                <a:solidFill>
                  <a:srgbClr val="FFFFFF"/>
                </a:solidFill>
              </a:rPr>
              <a:t>invite</a:t>
            </a:r>
            <a:r>
              <a:rPr sz="2523" spc="-109" dirty="0">
                <a:solidFill>
                  <a:srgbClr val="FFFFFF"/>
                </a:solidFill>
              </a:rPr>
              <a:t> </a:t>
            </a:r>
            <a:r>
              <a:rPr sz="2523" dirty="0">
                <a:solidFill>
                  <a:srgbClr val="FFFFFF"/>
                </a:solidFill>
              </a:rPr>
              <a:t>you</a:t>
            </a:r>
            <a:r>
              <a:rPr sz="2523" spc="-106" dirty="0">
                <a:solidFill>
                  <a:srgbClr val="FFFFFF"/>
                </a:solidFill>
              </a:rPr>
              <a:t> </a:t>
            </a:r>
            <a:r>
              <a:rPr sz="2523" spc="75" dirty="0">
                <a:solidFill>
                  <a:srgbClr val="FFFFFF"/>
                </a:solidFill>
              </a:rPr>
              <a:t>to</a:t>
            </a:r>
            <a:r>
              <a:rPr sz="2523" spc="-106" dirty="0">
                <a:solidFill>
                  <a:srgbClr val="FFFFFF"/>
                </a:solidFill>
              </a:rPr>
              <a:t> </a:t>
            </a:r>
            <a:r>
              <a:rPr sz="2523" spc="-7" dirty="0">
                <a:solidFill>
                  <a:srgbClr val="FFFFFF"/>
                </a:solidFill>
              </a:rPr>
              <a:t>celebrate</a:t>
            </a:r>
            <a:endParaRPr sz="2523">
              <a:solidFill>
                <a:sysClr val="windowText" lastClr="000000"/>
              </a:solidFill>
            </a:endParaRPr>
          </a:p>
          <a:p>
            <a:pPr algn="ctr" defTabSz="623438">
              <a:lnSpc>
                <a:spcPts val="5529"/>
              </a:lnSpc>
              <a:buClrTx/>
            </a:pPr>
            <a:r>
              <a:rPr sz="5114" spc="-259" dirty="0">
                <a:solidFill>
                  <a:srgbClr val="FFFFFF"/>
                </a:solidFill>
                <a:latin typeface="Arial Black"/>
                <a:cs typeface="Arial Black"/>
              </a:rPr>
              <a:t>Disability</a:t>
            </a:r>
            <a:r>
              <a:rPr sz="5114" spc="-378" dirty="0">
                <a:solidFill>
                  <a:srgbClr val="FFFFFF"/>
                </a:solidFill>
                <a:latin typeface="Arial Black"/>
                <a:cs typeface="Arial Black"/>
              </a:rPr>
              <a:t> </a:t>
            </a:r>
            <a:r>
              <a:rPr sz="5114" spc="-279" dirty="0">
                <a:solidFill>
                  <a:srgbClr val="FFFFFF"/>
                </a:solidFill>
                <a:latin typeface="Arial Black"/>
                <a:cs typeface="Arial Black"/>
              </a:rPr>
              <a:t>Pride</a:t>
            </a:r>
            <a:endParaRPr sz="5114">
              <a:solidFill>
                <a:sysClr val="windowText" lastClr="000000"/>
              </a:solidFill>
              <a:latin typeface="Arial Black"/>
              <a:cs typeface="Arial Black"/>
            </a:endParaRPr>
          </a:p>
          <a:p>
            <a:pPr algn="ctr" defTabSz="623438">
              <a:lnSpc>
                <a:spcPts val="4472"/>
              </a:lnSpc>
              <a:buClrTx/>
            </a:pPr>
            <a:r>
              <a:rPr sz="4091" spc="-112" dirty="0">
                <a:solidFill>
                  <a:srgbClr val="FFFFFF"/>
                </a:solidFill>
                <a:latin typeface="Arial Black"/>
                <a:cs typeface="Arial Black"/>
              </a:rPr>
              <a:t>Month</a:t>
            </a:r>
            <a:r>
              <a:rPr sz="4091" spc="-310" dirty="0">
                <a:solidFill>
                  <a:srgbClr val="FFFFFF"/>
                </a:solidFill>
                <a:latin typeface="Arial Black"/>
                <a:cs typeface="Arial Black"/>
              </a:rPr>
              <a:t> </a:t>
            </a:r>
            <a:r>
              <a:rPr sz="4091" spc="-242" dirty="0">
                <a:solidFill>
                  <a:srgbClr val="FFFFFF"/>
                </a:solidFill>
                <a:latin typeface="Arial Black"/>
                <a:cs typeface="Arial Black"/>
              </a:rPr>
              <a:t>Celebration</a:t>
            </a:r>
            <a:endParaRPr sz="4091">
              <a:solidFill>
                <a:sysClr val="windowText" lastClr="000000"/>
              </a:solidFill>
              <a:latin typeface="Arial Black"/>
              <a:cs typeface="Arial Black"/>
            </a:endParaRPr>
          </a:p>
          <a:p>
            <a:pPr marL="38965" algn="ctr" defTabSz="623438">
              <a:lnSpc>
                <a:spcPts val="2523"/>
              </a:lnSpc>
              <a:buClrTx/>
            </a:pPr>
            <a:r>
              <a:rPr sz="2182" spc="-109" dirty="0">
                <a:solidFill>
                  <a:srgbClr val="FFFFFF"/>
                </a:solidFill>
                <a:latin typeface="Arial Black"/>
                <a:cs typeface="Arial Black"/>
              </a:rPr>
              <a:t>Event</a:t>
            </a:r>
            <a:r>
              <a:rPr sz="2182" spc="-133" dirty="0">
                <a:solidFill>
                  <a:srgbClr val="FFFFFF"/>
                </a:solidFill>
                <a:latin typeface="Arial Black"/>
                <a:cs typeface="Arial Black"/>
              </a:rPr>
              <a:t> </a:t>
            </a:r>
            <a:r>
              <a:rPr sz="2182" spc="-7" dirty="0">
                <a:solidFill>
                  <a:srgbClr val="FFFFFF"/>
                </a:solidFill>
                <a:latin typeface="Arial Black"/>
                <a:cs typeface="Arial Black"/>
              </a:rPr>
              <a:t>Information</a:t>
            </a:r>
            <a:endParaRPr sz="2182">
              <a:solidFill>
                <a:sysClr val="windowText" lastClr="000000"/>
              </a:solidFill>
              <a:latin typeface="Arial Black"/>
              <a:cs typeface="Arial Black"/>
            </a:endParaRPr>
          </a:p>
        </p:txBody>
      </p:sp>
      <p:sp>
        <p:nvSpPr>
          <p:cNvPr id="5" name="object 5"/>
          <p:cNvSpPr txBox="1"/>
          <p:nvPr/>
        </p:nvSpPr>
        <p:spPr>
          <a:xfrm>
            <a:off x="4041068" y="4023442"/>
            <a:ext cx="4158961" cy="1546618"/>
          </a:xfrm>
          <a:prstGeom prst="rect">
            <a:avLst/>
          </a:prstGeom>
        </p:spPr>
        <p:txBody>
          <a:bodyPr vert="horz" wrap="square" lIns="0" tIns="110403" rIns="0" bIns="0" rtlCol="0">
            <a:spAutoFit/>
          </a:bodyPr>
          <a:lstStyle/>
          <a:p>
            <a:pPr algn="ctr" defTabSz="623438">
              <a:spcBef>
                <a:spcPts val="869"/>
              </a:spcBef>
              <a:buClrTx/>
              <a:tabLst>
                <a:tab pos="2345252" algn="l"/>
              </a:tabLst>
            </a:pPr>
            <a:r>
              <a:rPr sz="1534" spc="-72" dirty="0">
                <a:solidFill>
                  <a:srgbClr val="FFFFFF"/>
                </a:solidFill>
                <a:latin typeface="Arial Black"/>
                <a:cs typeface="Arial Black"/>
              </a:rPr>
              <a:t>Tuesday,</a:t>
            </a:r>
            <a:r>
              <a:rPr sz="1534" spc="-89" dirty="0">
                <a:solidFill>
                  <a:srgbClr val="FFFFFF"/>
                </a:solidFill>
                <a:latin typeface="Arial Black"/>
                <a:cs typeface="Arial Black"/>
              </a:rPr>
              <a:t> </a:t>
            </a:r>
            <a:r>
              <a:rPr sz="1534" spc="-133" dirty="0">
                <a:solidFill>
                  <a:srgbClr val="FFFFFF"/>
                </a:solidFill>
                <a:latin typeface="Arial Black"/>
                <a:cs typeface="Arial Black"/>
              </a:rPr>
              <a:t>July</a:t>
            </a:r>
            <a:r>
              <a:rPr sz="1534" spc="-160" dirty="0">
                <a:solidFill>
                  <a:srgbClr val="FFFFFF"/>
                </a:solidFill>
                <a:latin typeface="Arial Black"/>
                <a:cs typeface="Arial Black"/>
              </a:rPr>
              <a:t> </a:t>
            </a:r>
            <a:r>
              <a:rPr sz="1534" spc="-102" dirty="0">
                <a:solidFill>
                  <a:srgbClr val="FFFFFF"/>
                </a:solidFill>
                <a:latin typeface="Arial Black"/>
                <a:cs typeface="Arial Black"/>
              </a:rPr>
              <a:t>23,</a:t>
            </a:r>
            <a:r>
              <a:rPr sz="1534" spc="-85" dirty="0">
                <a:solidFill>
                  <a:srgbClr val="FFFFFF"/>
                </a:solidFill>
                <a:latin typeface="Arial Black"/>
                <a:cs typeface="Arial Black"/>
              </a:rPr>
              <a:t> </a:t>
            </a:r>
            <a:r>
              <a:rPr sz="1534" spc="-14" dirty="0">
                <a:solidFill>
                  <a:srgbClr val="FFFFFF"/>
                </a:solidFill>
                <a:latin typeface="Arial Black"/>
                <a:cs typeface="Arial Black"/>
              </a:rPr>
              <a:t>2024</a:t>
            </a:r>
            <a:r>
              <a:rPr lang="en-US" sz="1534" spc="-14" dirty="0">
                <a:solidFill>
                  <a:srgbClr val="FFFFFF"/>
                </a:solidFill>
                <a:latin typeface="Arial Black"/>
                <a:cs typeface="Arial Black"/>
              </a:rPr>
              <a:t>,</a:t>
            </a:r>
            <a:r>
              <a:rPr sz="1534" dirty="0">
                <a:solidFill>
                  <a:srgbClr val="FFFFFF"/>
                </a:solidFill>
                <a:latin typeface="Arial Black"/>
                <a:cs typeface="Arial Black"/>
              </a:rPr>
              <a:t>	</a:t>
            </a:r>
            <a:r>
              <a:rPr sz="1534" spc="-55" dirty="0">
                <a:solidFill>
                  <a:srgbClr val="FFFFFF"/>
                </a:solidFill>
                <a:latin typeface="Arial Black"/>
                <a:cs typeface="Arial Black"/>
              </a:rPr>
              <a:t>From</a:t>
            </a:r>
            <a:r>
              <a:rPr sz="1534" spc="-92" dirty="0">
                <a:solidFill>
                  <a:srgbClr val="FFFFFF"/>
                </a:solidFill>
                <a:latin typeface="Arial Black"/>
                <a:cs typeface="Arial Black"/>
              </a:rPr>
              <a:t> </a:t>
            </a:r>
            <a:r>
              <a:rPr sz="1534" spc="-102" dirty="0">
                <a:solidFill>
                  <a:srgbClr val="FFFFFF"/>
                </a:solidFill>
                <a:latin typeface="Arial Black"/>
                <a:cs typeface="Arial Black"/>
              </a:rPr>
              <a:t>3:00-</a:t>
            </a:r>
            <a:r>
              <a:rPr sz="1534" spc="-112" dirty="0">
                <a:solidFill>
                  <a:srgbClr val="FFFFFF"/>
                </a:solidFill>
                <a:latin typeface="Arial Black"/>
                <a:cs typeface="Arial Black"/>
              </a:rPr>
              <a:t>4:15</a:t>
            </a:r>
            <a:r>
              <a:rPr sz="1534" spc="-89" dirty="0">
                <a:solidFill>
                  <a:srgbClr val="FFFFFF"/>
                </a:solidFill>
                <a:latin typeface="Arial Black"/>
                <a:cs typeface="Arial Black"/>
              </a:rPr>
              <a:t> </a:t>
            </a:r>
            <a:r>
              <a:rPr sz="1534" spc="-17" dirty="0">
                <a:solidFill>
                  <a:srgbClr val="FFFFFF"/>
                </a:solidFill>
                <a:latin typeface="Arial Black"/>
                <a:cs typeface="Arial Black"/>
              </a:rPr>
              <a:t>PM</a:t>
            </a:r>
            <a:endParaRPr sz="1534" dirty="0">
              <a:solidFill>
                <a:sysClr val="windowText" lastClr="000000"/>
              </a:solidFill>
              <a:latin typeface="Arial Black"/>
              <a:cs typeface="Arial Black"/>
            </a:endParaRPr>
          </a:p>
          <a:p>
            <a:pPr marL="125553" marR="123389" algn="ctr" defTabSz="623438">
              <a:lnSpc>
                <a:spcPts val="2141"/>
              </a:lnSpc>
              <a:spcBef>
                <a:spcPts val="106"/>
              </a:spcBef>
              <a:buClrTx/>
            </a:pPr>
            <a:r>
              <a:rPr sz="1193" spc="-51" dirty="0">
                <a:solidFill>
                  <a:srgbClr val="FFFFFF"/>
                </a:solidFill>
                <a:latin typeface="Arial Black"/>
                <a:cs typeface="Arial Black"/>
              </a:rPr>
              <a:t>Location:</a:t>
            </a:r>
            <a:r>
              <a:rPr sz="1193" spc="-68" dirty="0">
                <a:solidFill>
                  <a:srgbClr val="FFFFFF"/>
                </a:solidFill>
                <a:latin typeface="Arial Black"/>
                <a:cs typeface="Arial Black"/>
              </a:rPr>
              <a:t> </a:t>
            </a:r>
            <a:r>
              <a:rPr sz="1193" spc="-99" dirty="0">
                <a:solidFill>
                  <a:srgbClr val="FFFFFF"/>
                </a:solidFill>
                <a:latin typeface="Arial Black"/>
                <a:cs typeface="Arial Black"/>
              </a:rPr>
              <a:t>300</a:t>
            </a:r>
            <a:r>
              <a:rPr sz="1193" spc="-68" dirty="0">
                <a:solidFill>
                  <a:srgbClr val="FFFFFF"/>
                </a:solidFill>
                <a:latin typeface="Arial Black"/>
                <a:cs typeface="Arial Black"/>
              </a:rPr>
              <a:t> </a:t>
            </a:r>
            <a:r>
              <a:rPr sz="1193" spc="-37" dirty="0">
                <a:solidFill>
                  <a:srgbClr val="FFFFFF"/>
                </a:solidFill>
                <a:latin typeface="Arial Black"/>
                <a:cs typeface="Arial Black"/>
              </a:rPr>
              <a:t>Don</a:t>
            </a:r>
            <a:r>
              <a:rPr sz="1193" spc="-68" dirty="0">
                <a:solidFill>
                  <a:srgbClr val="FFFFFF"/>
                </a:solidFill>
                <a:latin typeface="Arial Black"/>
                <a:cs typeface="Arial Black"/>
              </a:rPr>
              <a:t> </a:t>
            </a:r>
            <a:r>
              <a:rPr sz="1193" spc="-55" dirty="0">
                <a:solidFill>
                  <a:srgbClr val="FFFFFF"/>
                </a:solidFill>
                <a:latin typeface="Arial Black"/>
                <a:cs typeface="Arial Black"/>
              </a:rPr>
              <a:t>Gaspar</a:t>
            </a:r>
            <a:r>
              <a:rPr sz="1193" spc="-68" dirty="0">
                <a:solidFill>
                  <a:srgbClr val="FFFFFF"/>
                </a:solidFill>
                <a:latin typeface="Arial Black"/>
                <a:cs typeface="Arial Black"/>
              </a:rPr>
              <a:t> </a:t>
            </a:r>
            <a:r>
              <a:rPr sz="1193" spc="-41" dirty="0">
                <a:solidFill>
                  <a:srgbClr val="FFFFFF"/>
                </a:solidFill>
                <a:latin typeface="Arial Black"/>
                <a:cs typeface="Arial Black"/>
              </a:rPr>
              <a:t>Ave,</a:t>
            </a:r>
            <a:r>
              <a:rPr sz="1193" spc="-65" dirty="0">
                <a:solidFill>
                  <a:srgbClr val="FFFFFF"/>
                </a:solidFill>
                <a:latin typeface="Arial Black"/>
                <a:cs typeface="Arial Black"/>
              </a:rPr>
              <a:t> </a:t>
            </a:r>
            <a:r>
              <a:rPr sz="1193" spc="-51" dirty="0">
                <a:solidFill>
                  <a:srgbClr val="FFFFFF"/>
                </a:solidFill>
                <a:latin typeface="Arial Black"/>
                <a:cs typeface="Arial Black"/>
              </a:rPr>
              <a:t>Santa</a:t>
            </a:r>
            <a:r>
              <a:rPr sz="1193" spc="-61" dirty="0">
                <a:solidFill>
                  <a:srgbClr val="FFFFFF"/>
                </a:solidFill>
                <a:latin typeface="Arial Black"/>
                <a:cs typeface="Arial Black"/>
              </a:rPr>
              <a:t> </a:t>
            </a:r>
            <a:r>
              <a:rPr sz="1193" spc="-85" dirty="0">
                <a:solidFill>
                  <a:srgbClr val="FFFFFF"/>
                </a:solidFill>
                <a:latin typeface="Arial Black"/>
                <a:cs typeface="Arial Black"/>
              </a:rPr>
              <a:t>Fe,</a:t>
            </a:r>
            <a:r>
              <a:rPr sz="1193" spc="-116" dirty="0">
                <a:solidFill>
                  <a:srgbClr val="FFFFFF"/>
                </a:solidFill>
                <a:latin typeface="Arial Black"/>
                <a:cs typeface="Arial Black"/>
              </a:rPr>
              <a:t> </a:t>
            </a:r>
            <a:r>
              <a:rPr sz="1193" dirty="0">
                <a:solidFill>
                  <a:srgbClr val="FFFFFF"/>
                </a:solidFill>
                <a:latin typeface="Arial Black"/>
                <a:cs typeface="Arial Black"/>
              </a:rPr>
              <a:t>NM</a:t>
            </a:r>
            <a:r>
              <a:rPr sz="1193" spc="-65" dirty="0">
                <a:solidFill>
                  <a:srgbClr val="FFFFFF"/>
                </a:solidFill>
                <a:latin typeface="Arial Black"/>
                <a:cs typeface="Arial Black"/>
              </a:rPr>
              <a:t> </a:t>
            </a:r>
            <a:r>
              <a:rPr sz="1193" spc="-75" dirty="0">
                <a:solidFill>
                  <a:srgbClr val="FFFFFF"/>
                </a:solidFill>
                <a:latin typeface="Arial Black"/>
                <a:cs typeface="Arial Black"/>
              </a:rPr>
              <a:t>87501 </a:t>
            </a:r>
            <a:r>
              <a:rPr sz="1193" spc="-78" dirty="0">
                <a:solidFill>
                  <a:srgbClr val="FFFFFF"/>
                </a:solidFill>
                <a:latin typeface="Arial Black"/>
                <a:cs typeface="Arial Black"/>
              </a:rPr>
              <a:t>Jerry</a:t>
            </a:r>
            <a:r>
              <a:rPr sz="1193" spc="-72" dirty="0">
                <a:solidFill>
                  <a:srgbClr val="FFFFFF"/>
                </a:solidFill>
                <a:latin typeface="Arial Black"/>
                <a:cs typeface="Arial Black"/>
              </a:rPr>
              <a:t> </a:t>
            </a:r>
            <a:r>
              <a:rPr sz="1193" spc="-61" dirty="0">
                <a:solidFill>
                  <a:srgbClr val="FFFFFF"/>
                </a:solidFill>
                <a:latin typeface="Arial Black"/>
                <a:cs typeface="Arial Black"/>
              </a:rPr>
              <a:t>Apodaca</a:t>
            </a:r>
            <a:r>
              <a:rPr sz="1193" spc="-72" dirty="0">
                <a:solidFill>
                  <a:srgbClr val="FFFFFF"/>
                </a:solidFill>
                <a:latin typeface="Arial Black"/>
                <a:cs typeface="Arial Black"/>
              </a:rPr>
              <a:t> </a:t>
            </a:r>
            <a:r>
              <a:rPr sz="1193" spc="-7" dirty="0">
                <a:solidFill>
                  <a:srgbClr val="FFFFFF"/>
                </a:solidFill>
                <a:latin typeface="Arial Black"/>
                <a:cs typeface="Arial Black"/>
              </a:rPr>
              <a:t>Building</a:t>
            </a:r>
            <a:endParaRPr sz="1193" dirty="0">
              <a:solidFill>
                <a:sysClr val="windowText" lastClr="000000"/>
              </a:solidFill>
              <a:latin typeface="Arial Black"/>
              <a:cs typeface="Arial Black"/>
            </a:endParaRPr>
          </a:p>
          <a:p>
            <a:pPr marR="10824" algn="ctr" defTabSz="623438">
              <a:spcBef>
                <a:spcPts val="508"/>
              </a:spcBef>
              <a:buClrTx/>
            </a:pPr>
            <a:r>
              <a:rPr sz="1398" spc="-187" dirty="0">
                <a:solidFill>
                  <a:srgbClr val="FFFFFF"/>
                </a:solidFill>
                <a:latin typeface="Arial Black"/>
                <a:cs typeface="Arial Black"/>
              </a:rPr>
              <a:t>RSVP</a:t>
            </a:r>
            <a:r>
              <a:rPr sz="1398" spc="-92" dirty="0">
                <a:solidFill>
                  <a:srgbClr val="FFFFFF"/>
                </a:solidFill>
                <a:latin typeface="Arial Black"/>
                <a:cs typeface="Arial Black"/>
              </a:rPr>
              <a:t> </a:t>
            </a:r>
            <a:r>
              <a:rPr sz="1398" spc="-17" dirty="0">
                <a:solidFill>
                  <a:srgbClr val="FFFFFF"/>
                </a:solidFill>
                <a:latin typeface="Arial Black"/>
                <a:cs typeface="Arial Black"/>
              </a:rPr>
              <a:t>at:</a:t>
            </a:r>
            <a:endParaRPr sz="1398" dirty="0">
              <a:solidFill>
                <a:sysClr val="windowText" lastClr="000000"/>
              </a:solidFill>
              <a:latin typeface="Arial Black"/>
              <a:cs typeface="Arial Black"/>
            </a:endParaRPr>
          </a:p>
          <a:p>
            <a:pPr marR="19049" algn="ctr" defTabSz="623438">
              <a:spcBef>
                <a:spcPts val="481"/>
              </a:spcBef>
              <a:buClrTx/>
            </a:pPr>
            <a:r>
              <a:rPr sz="1977" spc="-72" dirty="0">
                <a:solidFill>
                  <a:srgbClr val="FFFFFF"/>
                </a:solidFill>
                <a:latin typeface="Arial Black"/>
                <a:cs typeface="Arial Black"/>
                <a:hlinkClick r:id="rId4"/>
              </a:rPr>
              <a:t>https://tinyurl.com/DPMEvent</a:t>
            </a:r>
            <a:r>
              <a:rPr lang="en-US" sz="1977" spc="-72" dirty="0">
                <a:solidFill>
                  <a:srgbClr val="FFFFFF"/>
                </a:solidFill>
                <a:latin typeface="Arial Black"/>
                <a:cs typeface="Arial Black"/>
              </a:rPr>
              <a:t> </a:t>
            </a:r>
            <a:endParaRPr sz="1977" dirty="0">
              <a:solidFill>
                <a:sysClr val="windowText" lastClr="000000"/>
              </a:solidFill>
              <a:latin typeface="Arial Black"/>
              <a:cs typeface="Arial Black"/>
            </a:endParaRPr>
          </a:p>
        </p:txBody>
      </p:sp>
      <p:grpSp>
        <p:nvGrpSpPr>
          <p:cNvPr id="6" name="object 6"/>
          <p:cNvGrpSpPr/>
          <p:nvPr/>
        </p:nvGrpSpPr>
        <p:grpSpPr>
          <a:xfrm>
            <a:off x="3724079" y="5614727"/>
            <a:ext cx="4696258" cy="1037792"/>
            <a:chOff x="407382" y="8234933"/>
            <a:chExt cx="6887845" cy="1522095"/>
          </a:xfrm>
        </p:grpSpPr>
        <p:pic>
          <p:nvPicPr>
            <p:cNvPr id="7" name="object 7"/>
            <p:cNvPicPr/>
            <p:nvPr/>
          </p:nvPicPr>
          <p:blipFill>
            <a:blip r:embed="rId5" cstate="print"/>
            <a:stretch>
              <a:fillRect/>
            </a:stretch>
          </p:blipFill>
          <p:spPr>
            <a:xfrm>
              <a:off x="407382" y="8234933"/>
              <a:ext cx="1059416" cy="1521948"/>
            </a:xfrm>
            <a:prstGeom prst="rect">
              <a:avLst/>
            </a:prstGeom>
          </p:spPr>
        </p:pic>
        <p:sp>
          <p:nvSpPr>
            <p:cNvPr id="8" name="object 8"/>
            <p:cNvSpPr/>
            <p:nvPr/>
          </p:nvSpPr>
          <p:spPr>
            <a:xfrm>
              <a:off x="6262725" y="8479789"/>
              <a:ext cx="1032510" cy="1033144"/>
            </a:xfrm>
            <a:custGeom>
              <a:avLst/>
              <a:gdLst/>
              <a:ahLst/>
              <a:cxnLst/>
              <a:rect l="l" t="t" r="r" b="b"/>
              <a:pathLst>
                <a:path w="1032509" h="1033145">
                  <a:moveTo>
                    <a:pt x="206463" y="827049"/>
                  </a:moveTo>
                  <a:lnTo>
                    <a:pt x="82588" y="827049"/>
                  </a:lnTo>
                  <a:lnTo>
                    <a:pt x="82588" y="950239"/>
                  </a:lnTo>
                  <a:lnTo>
                    <a:pt x="206463" y="950239"/>
                  </a:lnTo>
                  <a:lnTo>
                    <a:pt x="206463" y="827049"/>
                  </a:lnTo>
                  <a:close/>
                </a:path>
                <a:path w="1032509" h="1033145">
                  <a:moveTo>
                    <a:pt x="206463" y="82054"/>
                  </a:moveTo>
                  <a:lnTo>
                    <a:pt x="82588" y="82054"/>
                  </a:lnTo>
                  <a:lnTo>
                    <a:pt x="82588" y="206057"/>
                  </a:lnTo>
                  <a:lnTo>
                    <a:pt x="206463" y="206057"/>
                  </a:lnTo>
                  <a:lnTo>
                    <a:pt x="206463" y="82054"/>
                  </a:lnTo>
                  <a:close/>
                </a:path>
                <a:path w="1032509" h="1033145">
                  <a:moveTo>
                    <a:pt x="289039" y="744220"/>
                  </a:moveTo>
                  <a:lnTo>
                    <a:pt x="0" y="744220"/>
                  </a:lnTo>
                  <a:lnTo>
                    <a:pt x="0" y="784860"/>
                  </a:lnTo>
                  <a:lnTo>
                    <a:pt x="0" y="991870"/>
                  </a:lnTo>
                  <a:lnTo>
                    <a:pt x="0" y="1032510"/>
                  </a:lnTo>
                  <a:lnTo>
                    <a:pt x="289039" y="1032510"/>
                  </a:lnTo>
                  <a:lnTo>
                    <a:pt x="289039" y="992149"/>
                  </a:lnTo>
                  <a:lnTo>
                    <a:pt x="289039" y="991870"/>
                  </a:lnTo>
                  <a:lnTo>
                    <a:pt x="289039" y="785139"/>
                  </a:lnTo>
                  <a:lnTo>
                    <a:pt x="247751" y="785139"/>
                  </a:lnTo>
                  <a:lnTo>
                    <a:pt x="247751" y="991870"/>
                  </a:lnTo>
                  <a:lnTo>
                    <a:pt x="41300" y="991870"/>
                  </a:lnTo>
                  <a:lnTo>
                    <a:pt x="41300" y="784860"/>
                  </a:lnTo>
                  <a:lnTo>
                    <a:pt x="289039" y="784860"/>
                  </a:lnTo>
                  <a:lnTo>
                    <a:pt x="289039" y="744220"/>
                  </a:lnTo>
                  <a:close/>
                </a:path>
                <a:path w="1032509" h="1033145">
                  <a:moveTo>
                    <a:pt x="289039" y="40703"/>
                  </a:moveTo>
                  <a:lnTo>
                    <a:pt x="247751" y="40703"/>
                  </a:lnTo>
                  <a:lnTo>
                    <a:pt x="247751" y="247383"/>
                  </a:lnTo>
                  <a:lnTo>
                    <a:pt x="289039" y="247383"/>
                  </a:lnTo>
                  <a:lnTo>
                    <a:pt x="289039" y="40703"/>
                  </a:lnTo>
                  <a:close/>
                </a:path>
                <a:path w="1032509" h="1033145">
                  <a:moveTo>
                    <a:pt x="289039" y="0"/>
                  </a:moveTo>
                  <a:lnTo>
                    <a:pt x="0" y="0"/>
                  </a:lnTo>
                  <a:lnTo>
                    <a:pt x="0" y="40640"/>
                  </a:lnTo>
                  <a:lnTo>
                    <a:pt x="0" y="247650"/>
                  </a:lnTo>
                  <a:lnTo>
                    <a:pt x="0" y="288290"/>
                  </a:lnTo>
                  <a:lnTo>
                    <a:pt x="289039" y="288290"/>
                  </a:lnTo>
                  <a:lnTo>
                    <a:pt x="289039" y="247650"/>
                  </a:lnTo>
                  <a:lnTo>
                    <a:pt x="41300" y="247650"/>
                  </a:lnTo>
                  <a:lnTo>
                    <a:pt x="41300" y="40640"/>
                  </a:lnTo>
                  <a:lnTo>
                    <a:pt x="289039" y="40640"/>
                  </a:lnTo>
                  <a:lnTo>
                    <a:pt x="289039" y="0"/>
                  </a:lnTo>
                  <a:close/>
                </a:path>
                <a:path w="1032509" h="1033145">
                  <a:moveTo>
                    <a:pt x="289052" y="661949"/>
                  </a:moveTo>
                  <a:lnTo>
                    <a:pt x="247751" y="661949"/>
                  </a:lnTo>
                  <a:lnTo>
                    <a:pt x="247751" y="620039"/>
                  </a:lnTo>
                  <a:lnTo>
                    <a:pt x="82588" y="620039"/>
                  </a:lnTo>
                  <a:lnTo>
                    <a:pt x="82588" y="661949"/>
                  </a:lnTo>
                  <a:lnTo>
                    <a:pt x="123875" y="661949"/>
                  </a:lnTo>
                  <a:lnTo>
                    <a:pt x="123875" y="702589"/>
                  </a:lnTo>
                  <a:lnTo>
                    <a:pt x="289052" y="702589"/>
                  </a:lnTo>
                  <a:lnTo>
                    <a:pt x="289052" y="661949"/>
                  </a:lnTo>
                  <a:close/>
                </a:path>
                <a:path w="1032509" h="1033145">
                  <a:moveTo>
                    <a:pt x="371627" y="827049"/>
                  </a:moveTo>
                  <a:lnTo>
                    <a:pt x="330339" y="827049"/>
                  </a:lnTo>
                  <a:lnTo>
                    <a:pt x="330339" y="909599"/>
                  </a:lnTo>
                  <a:lnTo>
                    <a:pt x="371627" y="909599"/>
                  </a:lnTo>
                  <a:lnTo>
                    <a:pt x="371627" y="827049"/>
                  </a:lnTo>
                  <a:close/>
                </a:path>
                <a:path w="1032509" h="1033145">
                  <a:moveTo>
                    <a:pt x="454228" y="620039"/>
                  </a:moveTo>
                  <a:lnTo>
                    <a:pt x="412927" y="620039"/>
                  </a:lnTo>
                  <a:lnTo>
                    <a:pt x="412927" y="661670"/>
                  </a:lnTo>
                  <a:lnTo>
                    <a:pt x="371627" y="661670"/>
                  </a:lnTo>
                  <a:lnTo>
                    <a:pt x="371627" y="620039"/>
                  </a:lnTo>
                  <a:lnTo>
                    <a:pt x="330339" y="620039"/>
                  </a:lnTo>
                  <a:lnTo>
                    <a:pt x="330339" y="661949"/>
                  </a:lnTo>
                  <a:lnTo>
                    <a:pt x="371627" y="661949"/>
                  </a:lnTo>
                  <a:lnTo>
                    <a:pt x="371627" y="702310"/>
                  </a:lnTo>
                  <a:lnTo>
                    <a:pt x="330339" y="702310"/>
                  </a:lnTo>
                  <a:lnTo>
                    <a:pt x="330339" y="744220"/>
                  </a:lnTo>
                  <a:lnTo>
                    <a:pt x="412927" y="744220"/>
                  </a:lnTo>
                  <a:lnTo>
                    <a:pt x="412927" y="702310"/>
                  </a:lnTo>
                  <a:lnTo>
                    <a:pt x="412927" y="661949"/>
                  </a:lnTo>
                  <a:lnTo>
                    <a:pt x="454228" y="661949"/>
                  </a:lnTo>
                  <a:lnTo>
                    <a:pt x="454228" y="620039"/>
                  </a:lnTo>
                  <a:close/>
                </a:path>
                <a:path w="1032509" h="1033145">
                  <a:moveTo>
                    <a:pt x="495515" y="537489"/>
                  </a:moveTo>
                  <a:lnTo>
                    <a:pt x="454228" y="537489"/>
                  </a:lnTo>
                  <a:lnTo>
                    <a:pt x="454228" y="495579"/>
                  </a:lnTo>
                  <a:lnTo>
                    <a:pt x="371627" y="495579"/>
                  </a:lnTo>
                  <a:lnTo>
                    <a:pt x="371627" y="537489"/>
                  </a:lnTo>
                  <a:lnTo>
                    <a:pt x="330339" y="537489"/>
                  </a:lnTo>
                  <a:lnTo>
                    <a:pt x="330339" y="577850"/>
                  </a:lnTo>
                  <a:lnTo>
                    <a:pt x="247751" y="577850"/>
                  </a:lnTo>
                  <a:lnTo>
                    <a:pt x="247751" y="537489"/>
                  </a:lnTo>
                  <a:lnTo>
                    <a:pt x="289052" y="537489"/>
                  </a:lnTo>
                  <a:lnTo>
                    <a:pt x="289052" y="495579"/>
                  </a:lnTo>
                  <a:lnTo>
                    <a:pt x="123875" y="495579"/>
                  </a:lnTo>
                  <a:lnTo>
                    <a:pt x="123875" y="537210"/>
                  </a:lnTo>
                  <a:lnTo>
                    <a:pt x="0" y="537210"/>
                  </a:lnTo>
                  <a:lnTo>
                    <a:pt x="0" y="577850"/>
                  </a:lnTo>
                  <a:lnTo>
                    <a:pt x="0" y="619760"/>
                  </a:lnTo>
                  <a:lnTo>
                    <a:pt x="0" y="702310"/>
                  </a:lnTo>
                  <a:lnTo>
                    <a:pt x="41300" y="702310"/>
                  </a:lnTo>
                  <a:lnTo>
                    <a:pt x="41300" y="619760"/>
                  </a:lnTo>
                  <a:lnTo>
                    <a:pt x="330339" y="619760"/>
                  </a:lnTo>
                  <a:lnTo>
                    <a:pt x="330339" y="578129"/>
                  </a:lnTo>
                  <a:lnTo>
                    <a:pt x="371627" y="578129"/>
                  </a:lnTo>
                  <a:lnTo>
                    <a:pt x="371627" y="620039"/>
                  </a:lnTo>
                  <a:lnTo>
                    <a:pt x="412927" y="620039"/>
                  </a:lnTo>
                  <a:lnTo>
                    <a:pt x="412927" y="578129"/>
                  </a:lnTo>
                  <a:lnTo>
                    <a:pt x="495515" y="578129"/>
                  </a:lnTo>
                  <a:lnTo>
                    <a:pt x="495515" y="537489"/>
                  </a:lnTo>
                  <a:close/>
                </a:path>
                <a:path w="1032509" h="1033145">
                  <a:moveTo>
                    <a:pt x="536803" y="661949"/>
                  </a:moveTo>
                  <a:lnTo>
                    <a:pt x="454228" y="661949"/>
                  </a:lnTo>
                  <a:lnTo>
                    <a:pt x="454228" y="702589"/>
                  </a:lnTo>
                  <a:lnTo>
                    <a:pt x="536803" y="702589"/>
                  </a:lnTo>
                  <a:lnTo>
                    <a:pt x="536803" y="661949"/>
                  </a:lnTo>
                  <a:close/>
                </a:path>
                <a:path w="1032509" h="1033145">
                  <a:moveTo>
                    <a:pt x="578104" y="992149"/>
                  </a:moveTo>
                  <a:lnTo>
                    <a:pt x="412927" y="992149"/>
                  </a:lnTo>
                  <a:lnTo>
                    <a:pt x="412927" y="1032789"/>
                  </a:lnTo>
                  <a:lnTo>
                    <a:pt x="578104" y="1032789"/>
                  </a:lnTo>
                  <a:lnTo>
                    <a:pt x="578104" y="992149"/>
                  </a:lnTo>
                  <a:close/>
                </a:path>
                <a:path w="1032509" h="1033145">
                  <a:moveTo>
                    <a:pt x="660692" y="950239"/>
                  </a:moveTo>
                  <a:lnTo>
                    <a:pt x="578104" y="950239"/>
                  </a:lnTo>
                  <a:lnTo>
                    <a:pt x="578104" y="992149"/>
                  </a:lnTo>
                  <a:lnTo>
                    <a:pt x="660692" y="992149"/>
                  </a:lnTo>
                  <a:lnTo>
                    <a:pt x="660692" y="950239"/>
                  </a:lnTo>
                  <a:close/>
                </a:path>
                <a:path w="1032509" h="1033145">
                  <a:moveTo>
                    <a:pt x="701979" y="992149"/>
                  </a:moveTo>
                  <a:lnTo>
                    <a:pt x="660692" y="992149"/>
                  </a:lnTo>
                  <a:lnTo>
                    <a:pt x="660692" y="1032789"/>
                  </a:lnTo>
                  <a:lnTo>
                    <a:pt x="701979" y="1032789"/>
                  </a:lnTo>
                  <a:lnTo>
                    <a:pt x="701979" y="992149"/>
                  </a:lnTo>
                  <a:close/>
                </a:path>
                <a:path w="1032509" h="1033145">
                  <a:moveTo>
                    <a:pt x="743267" y="950239"/>
                  </a:moveTo>
                  <a:lnTo>
                    <a:pt x="701979" y="950239"/>
                  </a:lnTo>
                  <a:lnTo>
                    <a:pt x="701979" y="992149"/>
                  </a:lnTo>
                  <a:lnTo>
                    <a:pt x="743267" y="992149"/>
                  </a:lnTo>
                  <a:lnTo>
                    <a:pt x="743267" y="950239"/>
                  </a:lnTo>
                  <a:close/>
                </a:path>
                <a:path w="1032509" h="1033145">
                  <a:moveTo>
                    <a:pt x="743267" y="577850"/>
                  </a:moveTo>
                  <a:lnTo>
                    <a:pt x="701979" y="577850"/>
                  </a:lnTo>
                  <a:lnTo>
                    <a:pt x="701979" y="537210"/>
                  </a:lnTo>
                  <a:lnTo>
                    <a:pt x="701979" y="495300"/>
                  </a:lnTo>
                  <a:lnTo>
                    <a:pt x="660692" y="495300"/>
                  </a:lnTo>
                  <a:lnTo>
                    <a:pt x="660692" y="537210"/>
                  </a:lnTo>
                  <a:lnTo>
                    <a:pt x="578104" y="537210"/>
                  </a:lnTo>
                  <a:lnTo>
                    <a:pt x="578104" y="495579"/>
                  </a:lnTo>
                  <a:lnTo>
                    <a:pt x="495515" y="495579"/>
                  </a:lnTo>
                  <a:lnTo>
                    <a:pt x="495515" y="537489"/>
                  </a:lnTo>
                  <a:lnTo>
                    <a:pt x="536803" y="537489"/>
                  </a:lnTo>
                  <a:lnTo>
                    <a:pt x="536803" y="577850"/>
                  </a:lnTo>
                  <a:lnTo>
                    <a:pt x="536803" y="619760"/>
                  </a:lnTo>
                  <a:lnTo>
                    <a:pt x="743267" y="619760"/>
                  </a:lnTo>
                  <a:lnTo>
                    <a:pt x="743267" y="577850"/>
                  </a:lnTo>
                  <a:close/>
                </a:path>
                <a:path w="1032509" h="1033145">
                  <a:moveTo>
                    <a:pt x="784555" y="744499"/>
                  </a:moveTo>
                  <a:lnTo>
                    <a:pt x="743267" y="744499"/>
                  </a:lnTo>
                  <a:lnTo>
                    <a:pt x="743267" y="785139"/>
                  </a:lnTo>
                  <a:lnTo>
                    <a:pt x="784555" y="785139"/>
                  </a:lnTo>
                  <a:lnTo>
                    <a:pt x="784555" y="744499"/>
                  </a:lnTo>
                  <a:close/>
                </a:path>
                <a:path w="1032509" h="1033145">
                  <a:moveTo>
                    <a:pt x="784567" y="992149"/>
                  </a:moveTo>
                  <a:lnTo>
                    <a:pt x="743267" y="992149"/>
                  </a:lnTo>
                  <a:lnTo>
                    <a:pt x="743267" y="1032789"/>
                  </a:lnTo>
                  <a:lnTo>
                    <a:pt x="784567" y="1032789"/>
                  </a:lnTo>
                  <a:lnTo>
                    <a:pt x="784567" y="992149"/>
                  </a:lnTo>
                  <a:close/>
                </a:path>
                <a:path w="1032509" h="1033145">
                  <a:moveTo>
                    <a:pt x="825855" y="454660"/>
                  </a:moveTo>
                  <a:lnTo>
                    <a:pt x="743267" y="454660"/>
                  </a:lnTo>
                  <a:lnTo>
                    <a:pt x="743267" y="495300"/>
                  </a:lnTo>
                  <a:lnTo>
                    <a:pt x="743267" y="537210"/>
                  </a:lnTo>
                  <a:lnTo>
                    <a:pt x="784567" y="537210"/>
                  </a:lnTo>
                  <a:lnTo>
                    <a:pt x="784567" y="495300"/>
                  </a:lnTo>
                  <a:lnTo>
                    <a:pt x="825855" y="495300"/>
                  </a:lnTo>
                  <a:lnTo>
                    <a:pt x="825855" y="454660"/>
                  </a:lnTo>
                  <a:close/>
                </a:path>
                <a:path w="1032509" h="1033145">
                  <a:moveTo>
                    <a:pt x="867156" y="950239"/>
                  </a:moveTo>
                  <a:lnTo>
                    <a:pt x="784567" y="950239"/>
                  </a:lnTo>
                  <a:lnTo>
                    <a:pt x="784567" y="992149"/>
                  </a:lnTo>
                  <a:lnTo>
                    <a:pt x="867156" y="992149"/>
                  </a:lnTo>
                  <a:lnTo>
                    <a:pt x="867156" y="950239"/>
                  </a:lnTo>
                  <a:close/>
                </a:path>
                <a:path w="1032509" h="1033145">
                  <a:moveTo>
                    <a:pt x="908443" y="992149"/>
                  </a:moveTo>
                  <a:lnTo>
                    <a:pt x="867156" y="992149"/>
                  </a:lnTo>
                  <a:lnTo>
                    <a:pt x="867156" y="1032789"/>
                  </a:lnTo>
                  <a:lnTo>
                    <a:pt x="908443" y="1032789"/>
                  </a:lnTo>
                  <a:lnTo>
                    <a:pt x="908443" y="992149"/>
                  </a:lnTo>
                  <a:close/>
                </a:path>
                <a:path w="1032509" h="1033145">
                  <a:moveTo>
                    <a:pt x="991031" y="661949"/>
                  </a:moveTo>
                  <a:lnTo>
                    <a:pt x="949731" y="661949"/>
                  </a:lnTo>
                  <a:lnTo>
                    <a:pt x="949731" y="620039"/>
                  </a:lnTo>
                  <a:lnTo>
                    <a:pt x="867156" y="620039"/>
                  </a:lnTo>
                  <a:lnTo>
                    <a:pt x="867156" y="661670"/>
                  </a:lnTo>
                  <a:lnTo>
                    <a:pt x="825855" y="661670"/>
                  </a:lnTo>
                  <a:lnTo>
                    <a:pt x="825855" y="702310"/>
                  </a:lnTo>
                  <a:lnTo>
                    <a:pt x="825855" y="826770"/>
                  </a:lnTo>
                  <a:lnTo>
                    <a:pt x="701979" y="826770"/>
                  </a:lnTo>
                  <a:lnTo>
                    <a:pt x="701979" y="784860"/>
                  </a:lnTo>
                  <a:lnTo>
                    <a:pt x="701979" y="744220"/>
                  </a:lnTo>
                  <a:lnTo>
                    <a:pt x="701979" y="702310"/>
                  </a:lnTo>
                  <a:lnTo>
                    <a:pt x="825855" y="702310"/>
                  </a:lnTo>
                  <a:lnTo>
                    <a:pt x="825855" y="661670"/>
                  </a:lnTo>
                  <a:lnTo>
                    <a:pt x="825855" y="620039"/>
                  </a:lnTo>
                  <a:lnTo>
                    <a:pt x="784567" y="620039"/>
                  </a:lnTo>
                  <a:lnTo>
                    <a:pt x="784567" y="661670"/>
                  </a:lnTo>
                  <a:lnTo>
                    <a:pt x="701979" y="661670"/>
                  </a:lnTo>
                  <a:lnTo>
                    <a:pt x="701979" y="620039"/>
                  </a:lnTo>
                  <a:lnTo>
                    <a:pt x="578104" y="620039"/>
                  </a:lnTo>
                  <a:lnTo>
                    <a:pt x="578104" y="661949"/>
                  </a:lnTo>
                  <a:lnTo>
                    <a:pt x="619391" y="661949"/>
                  </a:lnTo>
                  <a:lnTo>
                    <a:pt x="619391" y="702310"/>
                  </a:lnTo>
                  <a:lnTo>
                    <a:pt x="578104" y="702310"/>
                  </a:lnTo>
                  <a:lnTo>
                    <a:pt x="578104" y="744220"/>
                  </a:lnTo>
                  <a:lnTo>
                    <a:pt x="660679" y="744220"/>
                  </a:lnTo>
                  <a:lnTo>
                    <a:pt x="660679" y="784860"/>
                  </a:lnTo>
                  <a:lnTo>
                    <a:pt x="619391" y="784860"/>
                  </a:lnTo>
                  <a:lnTo>
                    <a:pt x="619391" y="744499"/>
                  </a:lnTo>
                  <a:lnTo>
                    <a:pt x="454228" y="744499"/>
                  </a:lnTo>
                  <a:lnTo>
                    <a:pt x="454228" y="785139"/>
                  </a:lnTo>
                  <a:lnTo>
                    <a:pt x="371627" y="785139"/>
                  </a:lnTo>
                  <a:lnTo>
                    <a:pt x="371627" y="827049"/>
                  </a:lnTo>
                  <a:lnTo>
                    <a:pt x="412927" y="827049"/>
                  </a:lnTo>
                  <a:lnTo>
                    <a:pt x="412927" y="867410"/>
                  </a:lnTo>
                  <a:lnTo>
                    <a:pt x="412927" y="909320"/>
                  </a:lnTo>
                  <a:lnTo>
                    <a:pt x="454228" y="909320"/>
                  </a:lnTo>
                  <a:lnTo>
                    <a:pt x="454228" y="949960"/>
                  </a:lnTo>
                  <a:lnTo>
                    <a:pt x="412927" y="949960"/>
                  </a:lnTo>
                  <a:lnTo>
                    <a:pt x="412927" y="909599"/>
                  </a:lnTo>
                  <a:lnTo>
                    <a:pt x="371627" y="909599"/>
                  </a:lnTo>
                  <a:lnTo>
                    <a:pt x="371627" y="949960"/>
                  </a:lnTo>
                  <a:lnTo>
                    <a:pt x="330339" y="949960"/>
                  </a:lnTo>
                  <a:lnTo>
                    <a:pt x="330339" y="991870"/>
                  </a:lnTo>
                  <a:lnTo>
                    <a:pt x="330339" y="1032510"/>
                  </a:lnTo>
                  <a:lnTo>
                    <a:pt x="371627" y="1032510"/>
                  </a:lnTo>
                  <a:lnTo>
                    <a:pt x="371627" y="991870"/>
                  </a:lnTo>
                  <a:lnTo>
                    <a:pt x="495515" y="991870"/>
                  </a:lnTo>
                  <a:lnTo>
                    <a:pt x="495515" y="949960"/>
                  </a:lnTo>
                  <a:lnTo>
                    <a:pt x="495515" y="909320"/>
                  </a:lnTo>
                  <a:lnTo>
                    <a:pt x="495515" y="867410"/>
                  </a:lnTo>
                  <a:lnTo>
                    <a:pt x="454228" y="867410"/>
                  </a:lnTo>
                  <a:lnTo>
                    <a:pt x="454228" y="827049"/>
                  </a:lnTo>
                  <a:lnTo>
                    <a:pt x="495515" y="827049"/>
                  </a:lnTo>
                  <a:lnTo>
                    <a:pt x="495515" y="785139"/>
                  </a:lnTo>
                  <a:lnTo>
                    <a:pt x="536803" y="785139"/>
                  </a:lnTo>
                  <a:lnTo>
                    <a:pt x="536803" y="826770"/>
                  </a:lnTo>
                  <a:lnTo>
                    <a:pt x="536803" y="867410"/>
                  </a:lnTo>
                  <a:lnTo>
                    <a:pt x="536803" y="909320"/>
                  </a:lnTo>
                  <a:lnTo>
                    <a:pt x="784567" y="909320"/>
                  </a:lnTo>
                  <a:lnTo>
                    <a:pt x="784567" y="867410"/>
                  </a:lnTo>
                  <a:lnTo>
                    <a:pt x="867156" y="867410"/>
                  </a:lnTo>
                  <a:lnTo>
                    <a:pt x="867156" y="826770"/>
                  </a:lnTo>
                  <a:lnTo>
                    <a:pt x="867156" y="702310"/>
                  </a:lnTo>
                  <a:lnTo>
                    <a:pt x="867156" y="661949"/>
                  </a:lnTo>
                  <a:lnTo>
                    <a:pt x="908443" y="661949"/>
                  </a:lnTo>
                  <a:lnTo>
                    <a:pt x="908443" y="744499"/>
                  </a:lnTo>
                  <a:lnTo>
                    <a:pt x="991031" y="744499"/>
                  </a:lnTo>
                  <a:lnTo>
                    <a:pt x="991031" y="661949"/>
                  </a:lnTo>
                  <a:close/>
                </a:path>
                <a:path w="1032509" h="1033145">
                  <a:moveTo>
                    <a:pt x="1032319" y="744499"/>
                  </a:moveTo>
                  <a:lnTo>
                    <a:pt x="991031" y="744499"/>
                  </a:lnTo>
                  <a:lnTo>
                    <a:pt x="991031" y="826770"/>
                  </a:lnTo>
                  <a:lnTo>
                    <a:pt x="949731" y="826770"/>
                  </a:lnTo>
                  <a:lnTo>
                    <a:pt x="949731" y="867410"/>
                  </a:lnTo>
                  <a:lnTo>
                    <a:pt x="949731" y="909320"/>
                  </a:lnTo>
                  <a:lnTo>
                    <a:pt x="825855" y="909320"/>
                  </a:lnTo>
                  <a:lnTo>
                    <a:pt x="825855" y="949960"/>
                  </a:lnTo>
                  <a:lnTo>
                    <a:pt x="908443" y="949960"/>
                  </a:lnTo>
                  <a:lnTo>
                    <a:pt x="908443" y="991870"/>
                  </a:lnTo>
                  <a:lnTo>
                    <a:pt x="991031" y="991870"/>
                  </a:lnTo>
                  <a:lnTo>
                    <a:pt x="991031" y="1032510"/>
                  </a:lnTo>
                  <a:lnTo>
                    <a:pt x="1032319" y="1032510"/>
                  </a:lnTo>
                  <a:lnTo>
                    <a:pt x="1032319" y="991870"/>
                  </a:lnTo>
                  <a:lnTo>
                    <a:pt x="1032319" y="949960"/>
                  </a:lnTo>
                  <a:lnTo>
                    <a:pt x="1032319" y="909320"/>
                  </a:lnTo>
                  <a:lnTo>
                    <a:pt x="1032319" y="867410"/>
                  </a:lnTo>
                  <a:lnTo>
                    <a:pt x="991031" y="867410"/>
                  </a:lnTo>
                  <a:lnTo>
                    <a:pt x="991031" y="827049"/>
                  </a:lnTo>
                  <a:lnTo>
                    <a:pt x="1032319" y="827049"/>
                  </a:lnTo>
                  <a:lnTo>
                    <a:pt x="1032319" y="744499"/>
                  </a:lnTo>
                  <a:close/>
                </a:path>
                <a:path w="1032509" h="1033145">
                  <a:moveTo>
                    <a:pt x="1032319" y="577850"/>
                  </a:moveTo>
                  <a:lnTo>
                    <a:pt x="991031" y="577850"/>
                  </a:lnTo>
                  <a:lnTo>
                    <a:pt x="991031" y="537489"/>
                  </a:lnTo>
                  <a:lnTo>
                    <a:pt x="949731" y="537489"/>
                  </a:lnTo>
                  <a:lnTo>
                    <a:pt x="949731" y="577850"/>
                  </a:lnTo>
                  <a:lnTo>
                    <a:pt x="867156" y="577850"/>
                  </a:lnTo>
                  <a:lnTo>
                    <a:pt x="867156" y="537210"/>
                  </a:lnTo>
                  <a:lnTo>
                    <a:pt x="825855" y="537210"/>
                  </a:lnTo>
                  <a:lnTo>
                    <a:pt x="825855" y="577850"/>
                  </a:lnTo>
                  <a:lnTo>
                    <a:pt x="825855" y="619760"/>
                  </a:lnTo>
                  <a:lnTo>
                    <a:pt x="991031" y="619760"/>
                  </a:lnTo>
                  <a:lnTo>
                    <a:pt x="991031" y="661670"/>
                  </a:lnTo>
                  <a:lnTo>
                    <a:pt x="1032319" y="661670"/>
                  </a:lnTo>
                  <a:lnTo>
                    <a:pt x="1032319" y="619760"/>
                  </a:lnTo>
                  <a:lnTo>
                    <a:pt x="1032319" y="577850"/>
                  </a:lnTo>
                  <a:close/>
                </a:path>
                <a:path w="1032509" h="1033145">
                  <a:moveTo>
                    <a:pt x="1032319" y="412750"/>
                  </a:moveTo>
                  <a:lnTo>
                    <a:pt x="991019" y="412750"/>
                  </a:lnTo>
                  <a:lnTo>
                    <a:pt x="991019" y="454660"/>
                  </a:lnTo>
                  <a:lnTo>
                    <a:pt x="867156" y="454660"/>
                  </a:lnTo>
                  <a:lnTo>
                    <a:pt x="867156" y="495300"/>
                  </a:lnTo>
                  <a:lnTo>
                    <a:pt x="991031" y="495300"/>
                  </a:lnTo>
                  <a:lnTo>
                    <a:pt x="991031" y="537210"/>
                  </a:lnTo>
                  <a:lnTo>
                    <a:pt x="1032319" y="537210"/>
                  </a:lnTo>
                  <a:lnTo>
                    <a:pt x="1032319" y="495300"/>
                  </a:lnTo>
                  <a:lnTo>
                    <a:pt x="1032319" y="454660"/>
                  </a:lnTo>
                  <a:lnTo>
                    <a:pt x="1032319" y="412750"/>
                  </a:lnTo>
                  <a:close/>
                </a:path>
              </a:pathLst>
            </a:custGeom>
            <a:solidFill>
              <a:srgbClr val="E7E8E8"/>
            </a:solidFill>
          </p:spPr>
          <p:txBody>
            <a:bodyPr wrap="square" lIns="0" tIns="0" rIns="0" bIns="0" rtlCol="0"/>
            <a:lstStyle/>
            <a:p>
              <a:pPr defTabSz="623438">
                <a:buClrTx/>
              </a:pPr>
              <a:endParaRPr sz="1227">
                <a:solidFill>
                  <a:sysClr val="windowText" lastClr="000000"/>
                </a:solidFill>
              </a:endParaRPr>
            </a:p>
          </p:txBody>
        </p:sp>
        <p:sp>
          <p:nvSpPr>
            <p:cNvPr id="9" name="object 9"/>
            <p:cNvSpPr/>
            <p:nvPr/>
          </p:nvSpPr>
          <p:spPr>
            <a:xfrm>
              <a:off x="6262725" y="8479789"/>
              <a:ext cx="1032510" cy="495934"/>
            </a:xfrm>
            <a:custGeom>
              <a:avLst/>
              <a:gdLst/>
              <a:ahLst/>
              <a:cxnLst/>
              <a:rect l="l" t="t" r="r" b="b"/>
              <a:pathLst>
                <a:path w="1032509" h="495934">
                  <a:moveTo>
                    <a:pt x="123875" y="454939"/>
                  </a:moveTo>
                  <a:lnTo>
                    <a:pt x="41300" y="454939"/>
                  </a:lnTo>
                  <a:lnTo>
                    <a:pt x="41300" y="495579"/>
                  </a:lnTo>
                  <a:lnTo>
                    <a:pt x="123875" y="495579"/>
                  </a:lnTo>
                  <a:lnTo>
                    <a:pt x="123875" y="454939"/>
                  </a:lnTo>
                  <a:close/>
                </a:path>
                <a:path w="1032509" h="495934">
                  <a:moveTo>
                    <a:pt x="206463" y="330479"/>
                  </a:moveTo>
                  <a:lnTo>
                    <a:pt x="123875" y="330479"/>
                  </a:lnTo>
                  <a:lnTo>
                    <a:pt x="123875" y="372110"/>
                  </a:lnTo>
                  <a:lnTo>
                    <a:pt x="82588" y="372110"/>
                  </a:lnTo>
                  <a:lnTo>
                    <a:pt x="82588" y="330200"/>
                  </a:lnTo>
                  <a:lnTo>
                    <a:pt x="0" y="330200"/>
                  </a:lnTo>
                  <a:lnTo>
                    <a:pt x="0" y="372110"/>
                  </a:lnTo>
                  <a:lnTo>
                    <a:pt x="0" y="412750"/>
                  </a:lnTo>
                  <a:lnTo>
                    <a:pt x="0" y="454660"/>
                  </a:lnTo>
                  <a:lnTo>
                    <a:pt x="41300" y="454660"/>
                  </a:lnTo>
                  <a:lnTo>
                    <a:pt x="41300" y="412750"/>
                  </a:lnTo>
                  <a:lnTo>
                    <a:pt x="123875" y="412750"/>
                  </a:lnTo>
                  <a:lnTo>
                    <a:pt x="123875" y="454660"/>
                  </a:lnTo>
                  <a:lnTo>
                    <a:pt x="165176" y="454660"/>
                  </a:lnTo>
                  <a:lnTo>
                    <a:pt x="165176" y="495300"/>
                  </a:lnTo>
                  <a:lnTo>
                    <a:pt x="206463" y="495300"/>
                  </a:lnTo>
                  <a:lnTo>
                    <a:pt x="206463" y="454660"/>
                  </a:lnTo>
                  <a:lnTo>
                    <a:pt x="206463" y="412750"/>
                  </a:lnTo>
                  <a:lnTo>
                    <a:pt x="165176" y="412750"/>
                  </a:lnTo>
                  <a:lnTo>
                    <a:pt x="165176" y="372389"/>
                  </a:lnTo>
                  <a:lnTo>
                    <a:pt x="206463" y="372389"/>
                  </a:lnTo>
                  <a:lnTo>
                    <a:pt x="206463" y="330479"/>
                  </a:lnTo>
                  <a:close/>
                </a:path>
                <a:path w="1032509" h="495934">
                  <a:moveTo>
                    <a:pt x="289052" y="330479"/>
                  </a:moveTo>
                  <a:lnTo>
                    <a:pt x="247751" y="330479"/>
                  </a:lnTo>
                  <a:lnTo>
                    <a:pt x="247751" y="372389"/>
                  </a:lnTo>
                  <a:lnTo>
                    <a:pt x="289052" y="372389"/>
                  </a:lnTo>
                  <a:lnTo>
                    <a:pt x="289052" y="330479"/>
                  </a:lnTo>
                  <a:close/>
                </a:path>
                <a:path w="1032509" h="495934">
                  <a:moveTo>
                    <a:pt x="371627" y="372389"/>
                  </a:moveTo>
                  <a:lnTo>
                    <a:pt x="289052" y="372389"/>
                  </a:lnTo>
                  <a:lnTo>
                    <a:pt x="289052" y="412750"/>
                  </a:lnTo>
                  <a:lnTo>
                    <a:pt x="247751" y="412750"/>
                  </a:lnTo>
                  <a:lnTo>
                    <a:pt x="247751" y="454660"/>
                  </a:lnTo>
                  <a:lnTo>
                    <a:pt x="289052" y="454660"/>
                  </a:lnTo>
                  <a:lnTo>
                    <a:pt x="289052" y="495300"/>
                  </a:lnTo>
                  <a:lnTo>
                    <a:pt x="330339" y="495300"/>
                  </a:lnTo>
                  <a:lnTo>
                    <a:pt x="330339" y="454660"/>
                  </a:lnTo>
                  <a:lnTo>
                    <a:pt x="330339" y="413029"/>
                  </a:lnTo>
                  <a:lnTo>
                    <a:pt x="371627" y="413029"/>
                  </a:lnTo>
                  <a:lnTo>
                    <a:pt x="371627" y="372389"/>
                  </a:lnTo>
                  <a:close/>
                </a:path>
                <a:path w="1032509" h="495934">
                  <a:moveTo>
                    <a:pt x="412927" y="413029"/>
                  </a:moveTo>
                  <a:lnTo>
                    <a:pt x="371627" y="413029"/>
                  </a:lnTo>
                  <a:lnTo>
                    <a:pt x="371627" y="454939"/>
                  </a:lnTo>
                  <a:lnTo>
                    <a:pt x="412927" y="454939"/>
                  </a:lnTo>
                  <a:lnTo>
                    <a:pt x="412927" y="413029"/>
                  </a:lnTo>
                  <a:close/>
                </a:path>
                <a:path w="1032509" h="495934">
                  <a:moveTo>
                    <a:pt x="454228" y="247929"/>
                  </a:moveTo>
                  <a:lnTo>
                    <a:pt x="412927" y="247929"/>
                  </a:lnTo>
                  <a:lnTo>
                    <a:pt x="412927" y="289560"/>
                  </a:lnTo>
                  <a:lnTo>
                    <a:pt x="371627" y="289560"/>
                  </a:lnTo>
                  <a:lnTo>
                    <a:pt x="371627" y="247929"/>
                  </a:lnTo>
                  <a:lnTo>
                    <a:pt x="412927" y="247929"/>
                  </a:lnTo>
                  <a:lnTo>
                    <a:pt x="412927" y="207289"/>
                  </a:lnTo>
                  <a:lnTo>
                    <a:pt x="371627" y="207289"/>
                  </a:lnTo>
                  <a:lnTo>
                    <a:pt x="371627" y="247650"/>
                  </a:lnTo>
                  <a:lnTo>
                    <a:pt x="330339" y="247650"/>
                  </a:lnTo>
                  <a:lnTo>
                    <a:pt x="330339" y="289560"/>
                  </a:lnTo>
                  <a:lnTo>
                    <a:pt x="330339" y="330200"/>
                  </a:lnTo>
                  <a:lnTo>
                    <a:pt x="371627" y="330200"/>
                  </a:lnTo>
                  <a:lnTo>
                    <a:pt x="371627" y="372110"/>
                  </a:lnTo>
                  <a:lnTo>
                    <a:pt x="412927" y="372110"/>
                  </a:lnTo>
                  <a:lnTo>
                    <a:pt x="412927" y="330200"/>
                  </a:lnTo>
                  <a:lnTo>
                    <a:pt x="412927" y="289839"/>
                  </a:lnTo>
                  <a:lnTo>
                    <a:pt x="454228" y="289839"/>
                  </a:lnTo>
                  <a:lnTo>
                    <a:pt x="454228" y="247929"/>
                  </a:lnTo>
                  <a:close/>
                </a:path>
                <a:path w="1032509" h="495934">
                  <a:moveTo>
                    <a:pt x="578104" y="413029"/>
                  </a:moveTo>
                  <a:lnTo>
                    <a:pt x="495515" y="413029"/>
                  </a:lnTo>
                  <a:lnTo>
                    <a:pt x="495515" y="372389"/>
                  </a:lnTo>
                  <a:lnTo>
                    <a:pt x="412927" y="372389"/>
                  </a:lnTo>
                  <a:lnTo>
                    <a:pt x="412927" y="413029"/>
                  </a:lnTo>
                  <a:lnTo>
                    <a:pt x="454228" y="413029"/>
                  </a:lnTo>
                  <a:lnTo>
                    <a:pt x="454228" y="454939"/>
                  </a:lnTo>
                  <a:lnTo>
                    <a:pt x="578104" y="454939"/>
                  </a:lnTo>
                  <a:lnTo>
                    <a:pt x="578104" y="413029"/>
                  </a:lnTo>
                  <a:close/>
                </a:path>
                <a:path w="1032509" h="495934">
                  <a:moveTo>
                    <a:pt x="578104" y="289839"/>
                  </a:moveTo>
                  <a:lnTo>
                    <a:pt x="536803" y="289839"/>
                  </a:lnTo>
                  <a:lnTo>
                    <a:pt x="536803" y="330479"/>
                  </a:lnTo>
                  <a:lnTo>
                    <a:pt x="578104" y="330479"/>
                  </a:lnTo>
                  <a:lnTo>
                    <a:pt x="578104" y="289839"/>
                  </a:lnTo>
                  <a:close/>
                </a:path>
                <a:path w="1032509" h="495934">
                  <a:moveTo>
                    <a:pt x="619391" y="454939"/>
                  </a:moveTo>
                  <a:lnTo>
                    <a:pt x="578104" y="454939"/>
                  </a:lnTo>
                  <a:lnTo>
                    <a:pt x="578104" y="495579"/>
                  </a:lnTo>
                  <a:lnTo>
                    <a:pt x="619391" y="495579"/>
                  </a:lnTo>
                  <a:lnTo>
                    <a:pt x="619391" y="454939"/>
                  </a:lnTo>
                  <a:close/>
                </a:path>
                <a:path w="1032509" h="495934">
                  <a:moveTo>
                    <a:pt x="619391" y="82829"/>
                  </a:moveTo>
                  <a:lnTo>
                    <a:pt x="536803" y="82829"/>
                  </a:lnTo>
                  <a:lnTo>
                    <a:pt x="536803" y="123190"/>
                  </a:lnTo>
                  <a:lnTo>
                    <a:pt x="495515" y="123190"/>
                  </a:lnTo>
                  <a:lnTo>
                    <a:pt x="495515" y="82550"/>
                  </a:lnTo>
                  <a:lnTo>
                    <a:pt x="536803" y="82550"/>
                  </a:lnTo>
                  <a:lnTo>
                    <a:pt x="536803" y="40640"/>
                  </a:lnTo>
                  <a:lnTo>
                    <a:pt x="495515" y="40640"/>
                  </a:lnTo>
                  <a:lnTo>
                    <a:pt x="495515" y="279"/>
                  </a:lnTo>
                  <a:lnTo>
                    <a:pt x="330339" y="279"/>
                  </a:lnTo>
                  <a:lnTo>
                    <a:pt x="330339" y="40919"/>
                  </a:lnTo>
                  <a:lnTo>
                    <a:pt x="454228" y="40919"/>
                  </a:lnTo>
                  <a:lnTo>
                    <a:pt x="454228" y="82550"/>
                  </a:lnTo>
                  <a:lnTo>
                    <a:pt x="454228" y="123190"/>
                  </a:lnTo>
                  <a:lnTo>
                    <a:pt x="412927" y="123190"/>
                  </a:lnTo>
                  <a:lnTo>
                    <a:pt x="412927" y="82829"/>
                  </a:lnTo>
                  <a:lnTo>
                    <a:pt x="371627" y="82829"/>
                  </a:lnTo>
                  <a:lnTo>
                    <a:pt x="371627" y="123469"/>
                  </a:lnTo>
                  <a:lnTo>
                    <a:pt x="412927" y="123469"/>
                  </a:lnTo>
                  <a:lnTo>
                    <a:pt x="412927" y="165100"/>
                  </a:lnTo>
                  <a:lnTo>
                    <a:pt x="412927" y="207010"/>
                  </a:lnTo>
                  <a:lnTo>
                    <a:pt x="454228" y="207010"/>
                  </a:lnTo>
                  <a:lnTo>
                    <a:pt x="454228" y="247650"/>
                  </a:lnTo>
                  <a:lnTo>
                    <a:pt x="495515" y="247650"/>
                  </a:lnTo>
                  <a:lnTo>
                    <a:pt x="495515" y="289560"/>
                  </a:lnTo>
                  <a:lnTo>
                    <a:pt x="536803" y="289560"/>
                  </a:lnTo>
                  <a:lnTo>
                    <a:pt x="536803" y="247650"/>
                  </a:lnTo>
                  <a:lnTo>
                    <a:pt x="536803" y="207010"/>
                  </a:lnTo>
                  <a:lnTo>
                    <a:pt x="578104" y="207010"/>
                  </a:lnTo>
                  <a:lnTo>
                    <a:pt x="578104" y="289560"/>
                  </a:lnTo>
                  <a:lnTo>
                    <a:pt x="619391" y="289560"/>
                  </a:lnTo>
                  <a:lnTo>
                    <a:pt x="619391" y="207010"/>
                  </a:lnTo>
                  <a:lnTo>
                    <a:pt x="619391" y="165100"/>
                  </a:lnTo>
                  <a:lnTo>
                    <a:pt x="578104" y="165100"/>
                  </a:lnTo>
                  <a:lnTo>
                    <a:pt x="578104" y="123469"/>
                  </a:lnTo>
                  <a:lnTo>
                    <a:pt x="619391" y="123469"/>
                  </a:lnTo>
                  <a:lnTo>
                    <a:pt x="619391" y="82829"/>
                  </a:lnTo>
                  <a:close/>
                </a:path>
                <a:path w="1032509" h="495934">
                  <a:moveTo>
                    <a:pt x="619391" y="279"/>
                  </a:moveTo>
                  <a:lnTo>
                    <a:pt x="578104" y="279"/>
                  </a:lnTo>
                  <a:lnTo>
                    <a:pt x="578104" y="40919"/>
                  </a:lnTo>
                  <a:lnTo>
                    <a:pt x="619391" y="40919"/>
                  </a:lnTo>
                  <a:lnTo>
                    <a:pt x="619391" y="279"/>
                  </a:lnTo>
                  <a:close/>
                </a:path>
                <a:path w="1032509" h="495934">
                  <a:moveTo>
                    <a:pt x="660692" y="413029"/>
                  </a:moveTo>
                  <a:lnTo>
                    <a:pt x="619391" y="413029"/>
                  </a:lnTo>
                  <a:lnTo>
                    <a:pt x="619391" y="454939"/>
                  </a:lnTo>
                  <a:lnTo>
                    <a:pt x="660692" y="454939"/>
                  </a:lnTo>
                  <a:lnTo>
                    <a:pt x="660692" y="413029"/>
                  </a:lnTo>
                  <a:close/>
                </a:path>
                <a:path w="1032509" h="495934">
                  <a:moveTo>
                    <a:pt x="701979" y="40640"/>
                  </a:moveTo>
                  <a:lnTo>
                    <a:pt x="660692" y="40640"/>
                  </a:lnTo>
                  <a:lnTo>
                    <a:pt x="660692" y="289560"/>
                  </a:lnTo>
                  <a:lnTo>
                    <a:pt x="619391" y="289560"/>
                  </a:lnTo>
                  <a:lnTo>
                    <a:pt x="619391" y="330200"/>
                  </a:lnTo>
                  <a:lnTo>
                    <a:pt x="660692" y="330200"/>
                  </a:lnTo>
                  <a:lnTo>
                    <a:pt x="660692" y="372110"/>
                  </a:lnTo>
                  <a:lnTo>
                    <a:pt x="536803" y="372110"/>
                  </a:lnTo>
                  <a:lnTo>
                    <a:pt x="536803" y="412750"/>
                  </a:lnTo>
                  <a:lnTo>
                    <a:pt x="701979" y="412750"/>
                  </a:lnTo>
                  <a:lnTo>
                    <a:pt x="701979" y="372110"/>
                  </a:lnTo>
                  <a:lnTo>
                    <a:pt x="701979" y="330200"/>
                  </a:lnTo>
                  <a:lnTo>
                    <a:pt x="701979" y="289560"/>
                  </a:lnTo>
                  <a:lnTo>
                    <a:pt x="701979" y="40640"/>
                  </a:lnTo>
                  <a:close/>
                </a:path>
                <a:path w="1032509" h="495934">
                  <a:moveTo>
                    <a:pt x="743267" y="413029"/>
                  </a:moveTo>
                  <a:lnTo>
                    <a:pt x="701979" y="413029"/>
                  </a:lnTo>
                  <a:lnTo>
                    <a:pt x="701979" y="454939"/>
                  </a:lnTo>
                  <a:lnTo>
                    <a:pt x="743267" y="454939"/>
                  </a:lnTo>
                  <a:lnTo>
                    <a:pt x="743267" y="413029"/>
                  </a:lnTo>
                  <a:close/>
                </a:path>
                <a:path w="1032509" h="495934">
                  <a:moveTo>
                    <a:pt x="784567" y="330479"/>
                  </a:moveTo>
                  <a:lnTo>
                    <a:pt x="743267" y="330479"/>
                  </a:lnTo>
                  <a:lnTo>
                    <a:pt x="743267" y="372389"/>
                  </a:lnTo>
                  <a:lnTo>
                    <a:pt x="784567" y="372389"/>
                  </a:lnTo>
                  <a:lnTo>
                    <a:pt x="784567" y="330479"/>
                  </a:lnTo>
                  <a:close/>
                </a:path>
                <a:path w="1032509" h="495934">
                  <a:moveTo>
                    <a:pt x="949731" y="82829"/>
                  </a:moveTo>
                  <a:lnTo>
                    <a:pt x="825855" y="82829"/>
                  </a:lnTo>
                  <a:lnTo>
                    <a:pt x="825855" y="207289"/>
                  </a:lnTo>
                  <a:lnTo>
                    <a:pt x="949731" y="207289"/>
                  </a:lnTo>
                  <a:lnTo>
                    <a:pt x="949731" y="82829"/>
                  </a:lnTo>
                  <a:close/>
                </a:path>
                <a:path w="1032509" h="495934">
                  <a:moveTo>
                    <a:pt x="1032306" y="0"/>
                  </a:moveTo>
                  <a:lnTo>
                    <a:pt x="743267" y="0"/>
                  </a:lnTo>
                  <a:lnTo>
                    <a:pt x="743267" y="40640"/>
                  </a:lnTo>
                  <a:lnTo>
                    <a:pt x="743267" y="247650"/>
                  </a:lnTo>
                  <a:lnTo>
                    <a:pt x="743267" y="289560"/>
                  </a:lnTo>
                  <a:lnTo>
                    <a:pt x="1032306" y="289560"/>
                  </a:lnTo>
                  <a:lnTo>
                    <a:pt x="1032306" y="247929"/>
                  </a:lnTo>
                  <a:lnTo>
                    <a:pt x="1032306" y="247650"/>
                  </a:lnTo>
                  <a:lnTo>
                    <a:pt x="1032306" y="40919"/>
                  </a:lnTo>
                  <a:lnTo>
                    <a:pt x="991019" y="40919"/>
                  </a:lnTo>
                  <a:lnTo>
                    <a:pt x="991019" y="247650"/>
                  </a:lnTo>
                  <a:lnTo>
                    <a:pt x="784567" y="247650"/>
                  </a:lnTo>
                  <a:lnTo>
                    <a:pt x="784567" y="40640"/>
                  </a:lnTo>
                  <a:lnTo>
                    <a:pt x="1032306" y="40640"/>
                  </a:lnTo>
                  <a:lnTo>
                    <a:pt x="1032306" y="0"/>
                  </a:lnTo>
                  <a:close/>
                </a:path>
                <a:path w="1032509" h="495934">
                  <a:moveTo>
                    <a:pt x="1032319" y="412750"/>
                  </a:moveTo>
                  <a:lnTo>
                    <a:pt x="991031" y="412750"/>
                  </a:lnTo>
                  <a:lnTo>
                    <a:pt x="991031" y="372389"/>
                  </a:lnTo>
                  <a:lnTo>
                    <a:pt x="784567" y="372389"/>
                  </a:lnTo>
                  <a:lnTo>
                    <a:pt x="784567" y="413029"/>
                  </a:lnTo>
                  <a:lnTo>
                    <a:pt x="825855" y="413029"/>
                  </a:lnTo>
                  <a:lnTo>
                    <a:pt x="825855" y="454939"/>
                  </a:lnTo>
                  <a:lnTo>
                    <a:pt x="908443" y="454939"/>
                  </a:lnTo>
                  <a:lnTo>
                    <a:pt x="908443" y="413029"/>
                  </a:lnTo>
                  <a:lnTo>
                    <a:pt x="991019" y="413029"/>
                  </a:lnTo>
                  <a:lnTo>
                    <a:pt x="991019" y="454660"/>
                  </a:lnTo>
                  <a:lnTo>
                    <a:pt x="1032319" y="454660"/>
                  </a:lnTo>
                  <a:lnTo>
                    <a:pt x="1032319" y="412750"/>
                  </a:lnTo>
                  <a:close/>
                </a:path>
                <a:path w="1032509" h="495934">
                  <a:moveTo>
                    <a:pt x="1032319" y="330479"/>
                  </a:moveTo>
                  <a:lnTo>
                    <a:pt x="991031" y="330479"/>
                  </a:lnTo>
                  <a:lnTo>
                    <a:pt x="991031" y="372389"/>
                  </a:lnTo>
                  <a:lnTo>
                    <a:pt x="1032319" y="372389"/>
                  </a:lnTo>
                  <a:lnTo>
                    <a:pt x="1032319" y="330479"/>
                  </a:lnTo>
                  <a:close/>
                </a:path>
              </a:pathLst>
            </a:custGeom>
            <a:solidFill>
              <a:srgbClr val="E7E8E8"/>
            </a:solidFill>
          </p:spPr>
          <p:txBody>
            <a:bodyPr wrap="square" lIns="0" tIns="0" rIns="0" bIns="0" rtlCol="0"/>
            <a:lstStyle/>
            <a:p>
              <a:pPr defTabSz="623438">
                <a:buClrTx/>
              </a:pPr>
              <a:endParaRPr sz="1227">
                <a:solidFill>
                  <a:sysClr val="windowText" lastClr="000000"/>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dfa6b9891b_0_0"/>
          <p:cNvSpPr txBox="1">
            <a:spLocks noGrp="1"/>
          </p:cNvSpPr>
          <p:nvPr>
            <p:ph type="title"/>
          </p:nvPr>
        </p:nvSpPr>
        <p:spPr>
          <a:xfrm>
            <a:off x="0" y="0"/>
            <a:ext cx="12192000" cy="1315199"/>
          </a:xfrm>
          <a:prstGeom prst="rect">
            <a:avLst/>
          </a:prstGeom>
        </p:spPr>
        <p:txBody>
          <a:bodyPr spcFirstLastPara="1" wrap="square" lIns="91425" tIns="45700" rIns="91425" bIns="45700" anchor="b" anchorCtr="0">
            <a:normAutofit fontScale="90000"/>
          </a:bodyPr>
          <a:lstStyle/>
          <a:p>
            <a:pPr marL="0" lvl="0" indent="0" algn="ctr" rtl="0">
              <a:lnSpc>
                <a:spcPct val="115000"/>
              </a:lnSpc>
              <a:spcBef>
                <a:spcPts val="0"/>
              </a:spcBef>
              <a:spcAft>
                <a:spcPts val="0"/>
              </a:spcAft>
              <a:buClr>
                <a:schemeClr val="dk2"/>
              </a:buClr>
              <a:buSzPct val="27500"/>
              <a:buFont typeface="Arial"/>
              <a:buNone/>
            </a:pPr>
            <a:r>
              <a:rPr lang="en-US" b="1" i="1">
                <a:solidFill>
                  <a:srgbClr val="FFFFFF"/>
                </a:solidFill>
              </a:rPr>
              <a:t>Request for Public Feedback</a:t>
            </a:r>
            <a:endParaRPr b="1" i="1">
              <a:solidFill>
                <a:srgbClr val="FFFFFF"/>
              </a:solidFill>
            </a:endParaRPr>
          </a:p>
          <a:p>
            <a:pPr marL="0" lvl="0" indent="0" algn="ctr" rtl="0">
              <a:spcBef>
                <a:spcPts val="0"/>
              </a:spcBef>
              <a:spcAft>
                <a:spcPts val="0"/>
              </a:spcAft>
              <a:buNone/>
            </a:pPr>
            <a:r>
              <a:rPr lang="en-US">
                <a:solidFill>
                  <a:srgbClr val="FFFFFF"/>
                </a:solidFill>
              </a:rPr>
              <a:t>2024 ESSA Plan Amendments</a:t>
            </a:r>
            <a:endParaRPr/>
          </a:p>
        </p:txBody>
      </p:sp>
      <p:sp>
        <p:nvSpPr>
          <p:cNvPr id="239" name="Google Shape;239;g2dfa6b9891b_0_0"/>
          <p:cNvSpPr txBox="1">
            <a:spLocks noGrp="1"/>
          </p:cNvSpPr>
          <p:nvPr>
            <p:ph type="body" idx="1"/>
          </p:nvPr>
        </p:nvSpPr>
        <p:spPr>
          <a:xfrm>
            <a:off x="0" y="1524000"/>
            <a:ext cx="12192000" cy="5334000"/>
          </a:xfrm>
          <a:prstGeom prst="rect">
            <a:avLst/>
          </a:prstGeom>
        </p:spPr>
        <p:txBody>
          <a:bodyPr spcFirstLastPara="1" wrap="square" lIns="91425" tIns="45700" rIns="91425" bIns="45700" anchor="t" anchorCtr="0">
            <a:normAutofit/>
          </a:bodyPr>
          <a:lstStyle/>
          <a:p>
            <a:pPr marL="0" lvl="0" indent="0" algn="l" rtl="0">
              <a:spcBef>
                <a:spcPts val="1800"/>
              </a:spcBef>
              <a:spcAft>
                <a:spcPts val="0"/>
              </a:spcAft>
              <a:buClr>
                <a:schemeClr val="dk2"/>
              </a:buClr>
              <a:buSzPts val="1100"/>
              <a:buFont typeface="Arial"/>
              <a:buNone/>
            </a:pPr>
            <a:r>
              <a:rPr lang="en-US" sz="1200">
                <a:solidFill>
                  <a:srgbClr val="333333"/>
                </a:solidFill>
                <a:highlight>
                  <a:srgbClr val="FFFFFF"/>
                </a:highlight>
                <a:latin typeface="Arial"/>
                <a:ea typeface="Arial"/>
                <a:cs typeface="Arial"/>
                <a:sym typeface="Arial"/>
              </a:rPr>
              <a:t>The PED is undertaking a revision of our consolidated state plan under the Every Student Succeeds Act (ESSA) as one of the levers that the state agency will use to </a:t>
            </a:r>
            <a:r>
              <a:rPr lang="en-US" sz="1200" b="1">
                <a:solidFill>
                  <a:srgbClr val="333333"/>
                </a:solidFill>
                <a:highlight>
                  <a:srgbClr val="FFFFFF"/>
                </a:highlight>
                <a:latin typeface="Arial"/>
                <a:ea typeface="Arial"/>
                <a:cs typeface="Arial"/>
                <a:sym typeface="Arial"/>
              </a:rPr>
              <a:t>support a renewed vision and mission of education throughout New Mexico</a:t>
            </a:r>
            <a:r>
              <a:rPr lang="en-US" sz="1200">
                <a:solidFill>
                  <a:srgbClr val="333333"/>
                </a:solidFill>
                <a:highlight>
                  <a:srgbClr val="FFFFFF"/>
                </a:highlight>
                <a:latin typeface="Arial"/>
                <a:ea typeface="Arial"/>
                <a:cs typeface="Arial"/>
                <a:sym typeface="Arial"/>
              </a:rPr>
              <a:t>. ESSA is the reauthorization of the Federal education law that gives the NMPED more flexibility to make decisions that are right for students and families.</a:t>
            </a:r>
            <a:endParaRPr sz="1200">
              <a:solidFill>
                <a:srgbClr val="333333"/>
              </a:solidFill>
              <a:highlight>
                <a:srgbClr val="FFFFFF"/>
              </a:highlight>
              <a:latin typeface="Arial"/>
              <a:ea typeface="Arial"/>
              <a:cs typeface="Arial"/>
              <a:sym typeface="Arial"/>
            </a:endParaRPr>
          </a:p>
          <a:p>
            <a:pPr marL="0" lvl="0" indent="0" algn="l" rtl="0">
              <a:spcBef>
                <a:spcPts val="1800"/>
              </a:spcBef>
              <a:spcAft>
                <a:spcPts val="0"/>
              </a:spcAft>
              <a:buNone/>
            </a:pPr>
            <a:r>
              <a:rPr lang="en-US" sz="1200">
                <a:solidFill>
                  <a:srgbClr val="333333"/>
                </a:solidFill>
                <a:highlight>
                  <a:srgbClr val="FFFFFF"/>
                </a:highlight>
                <a:latin typeface="Arial"/>
                <a:ea typeface="Arial"/>
                <a:cs typeface="Arial"/>
                <a:sym typeface="Arial"/>
              </a:rPr>
              <a:t>We want to </a:t>
            </a:r>
            <a:r>
              <a:rPr lang="en-US" sz="1200" b="1">
                <a:solidFill>
                  <a:srgbClr val="333333"/>
                </a:solidFill>
                <a:highlight>
                  <a:srgbClr val="FFFFFF"/>
                </a:highlight>
                <a:latin typeface="Arial"/>
                <a:ea typeface="Arial"/>
                <a:cs typeface="Arial"/>
                <a:sym typeface="Arial"/>
              </a:rPr>
              <a:t>leverage your expertise as New Mexicans</a:t>
            </a:r>
            <a:r>
              <a:rPr lang="en-US" sz="1200">
                <a:solidFill>
                  <a:srgbClr val="333333"/>
                </a:solidFill>
                <a:highlight>
                  <a:srgbClr val="FFFFFF"/>
                </a:highlight>
                <a:latin typeface="Arial"/>
                <a:ea typeface="Arial"/>
                <a:cs typeface="Arial"/>
                <a:sym typeface="Arial"/>
              </a:rPr>
              <a:t>—our students, parents, teachers, school leaders, Tribes, business leaders, and community members. All the information you share will be leveraged to ensure our approach represents the educational values of New Mexicans.</a:t>
            </a:r>
            <a:endParaRPr sz="1200">
              <a:solidFill>
                <a:srgbClr val="333333"/>
              </a:solidFill>
              <a:highlight>
                <a:srgbClr val="FFFFFF"/>
              </a:highlight>
              <a:latin typeface="Arial"/>
              <a:ea typeface="Arial"/>
              <a:cs typeface="Arial"/>
              <a:sym typeface="Arial"/>
            </a:endParaRPr>
          </a:p>
          <a:p>
            <a:pPr marL="0" lvl="0" indent="0" algn="l" rtl="0">
              <a:spcBef>
                <a:spcPts val="1800"/>
              </a:spcBef>
              <a:spcAft>
                <a:spcPts val="0"/>
              </a:spcAft>
              <a:buClr>
                <a:schemeClr val="dk2"/>
              </a:buClr>
              <a:buSzPts val="1100"/>
              <a:buFont typeface="Arial"/>
              <a:buNone/>
            </a:pPr>
            <a:endParaRPr sz="1200">
              <a:solidFill>
                <a:srgbClr val="333333"/>
              </a:solidFill>
              <a:highlight>
                <a:srgbClr val="FFFFFF"/>
              </a:highlight>
              <a:latin typeface="Arial"/>
              <a:ea typeface="Arial"/>
              <a:cs typeface="Arial"/>
              <a:sym typeface="Arial"/>
            </a:endParaRPr>
          </a:p>
          <a:p>
            <a:pPr marL="914400" lvl="0" indent="0" algn="l" rtl="0">
              <a:lnSpc>
                <a:spcPct val="115000"/>
              </a:lnSpc>
              <a:spcBef>
                <a:spcPts val="0"/>
              </a:spcBef>
              <a:spcAft>
                <a:spcPts val="0"/>
              </a:spcAft>
              <a:buNone/>
            </a:pPr>
            <a:r>
              <a:rPr lang="en-US" sz="1200" b="1">
                <a:solidFill>
                  <a:schemeClr val="dk2"/>
                </a:solidFill>
                <a:latin typeface="Arial"/>
                <a:ea typeface="Arial"/>
                <a:cs typeface="Arial"/>
                <a:sym typeface="Arial"/>
              </a:rPr>
              <a:t>ESSA Plan Sections:</a:t>
            </a:r>
            <a:endParaRPr sz="1200" b="1">
              <a:solidFill>
                <a:schemeClr val="dk2"/>
              </a:solidFill>
              <a:latin typeface="Arial"/>
              <a:ea typeface="Arial"/>
              <a:cs typeface="Arial"/>
              <a:sym typeface="Arial"/>
            </a:endParaRPr>
          </a:p>
          <a:p>
            <a:pPr marL="12700" lvl="0" indent="0" algn="l" rtl="0">
              <a:lnSpc>
                <a:spcPct val="115000"/>
              </a:lnSpc>
              <a:spcBef>
                <a:spcPts val="0"/>
              </a:spcBef>
              <a:spcAft>
                <a:spcPts val="0"/>
              </a:spcAft>
              <a:buNone/>
            </a:pPr>
            <a:r>
              <a:rPr lang="en-US" sz="1200">
                <a:solidFill>
                  <a:schemeClr val="dk2"/>
                </a:solidFill>
                <a:latin typeface="Arial"/>
                <a:ea typeface="Arial"/>
                <a:cs typeface="Arial"/>
                <a:sym typeface="Arial"/>
              </a:rPr>
              <a:t>•Title I, Part A (Improving Basic Programs Operated by LEAs)</a:t>
            </a:r>
            <a:endParaRPr sz="1200">
              <a:solidFill>
                <a:schemeClr val="dk2"/>
              </a:solidFill>
              <a:latin typeface="Arial"/>
              <a:ea typeface="Arial"/>
              <a:cs typeface="Arial"/>
              <a:sym typeface="Arial"/>
            </a:endParaRPr>
          </a:p>
          <a:p>
            <a:pPr marL="12700" lvl="0" indent="0" algn="l" rtl="0">
              <a:lnSpc>
                <a:spcPct val="115000"/>
              </a:lnSpc>
              <a:spcBef>
                <a:spcPts val="0"/>
              </a:spcBef>
              <a:spcAft>
                <a:spcPts val="0"/>
              </a:spcAft>
              <a:buNone/>
            </a:pPr>
            <a:r>
              <a:rPr lang="en-US" sz="1200">
                <a:solidFill>
                  <a:schemeClr val="dk2"/>
                </a:solidFill>
                <a:latin typeface="Arial"/>
                <a:ea typeface="Arial"/>
                <a:cs typeface="Arial"/>
                <a:sym typeface="Arial"/>
              </a:rPr>
              <a:t>•Title I, Part C (Education of Migratory Children)</a:t>
            </a:r>
            <a:endParaRPr sz="1200">
              <a:solidFill>
                <a:schemeClr val="dk2"/>
              </a:solidFill>
              <a:latin typeface="Arial"/>
              <a:ea typeface="Arial"/>
              <a:cs typeface="Arial"/>
              <a:sym typeface="Arial"/>
            </a:endParaRPr>
          </a:p>
          <a:p>
            <a:pPr marL="12700" lvl="0" indent="0" algn="l" rtl="0">
              <a:lnSpc>
                <a:spcPct val="115000"/>
              </a:lnSpc>
              <a:spcBef>
                <a:spcPts val="0"/>
              </a:spcBef>
              <a:spcAft>
                <a:spcPts val="0"/>
              </a:spcAft>
              <a:buNone/>
            </a:pPr>
            <a:r>
              <a:rPr lang="en-US" sz="1200">
                <a:solidFill>
                  <a:schemeClr val="dk2"/>
                </a:solidFill>
                <a:latin typeface="Arial"/>
                <a:ea typeface="Arial"/>
                <a:cs typeface="Arial"/>
                <a:sym typeface="Arial"/>
              </a:rPr>
              <a:t>•Title I, Part D (Children Who Are Neglected, Delinquent, or At-Risk)</a:t>
            </a:r>
            <a:endParaRPr sz="1200">
              <a:solidFill>
                <a:schemeClr val="dk2"/>
              </a:solidFill>
              <a:latin typeface="Arial"/>
              <a:ea typeface="Arial"/>
              <a:cs typeface="Arial"/>
              <a:sym typeface="Arial"/>
            </a:endParaRPr>
          </a:p>
          <a:p>
            <a:pPr marL="12700" lvl="0" indent="0" algn="l" rtl="0">
              <a:lnSpc>
                <a:spcPct val="115000"/>
              </a:lnSpc>
              <a:spcBef>
                <a:spcPts val="0"/>
              </a:spcBef>
              <a:spcAft>
                <a:spcPts val="0"/>
              </a:spcAft>
              <a:buNone/>
            </a:pPr>
            <a:r>
              <a:rPr lang="en-US" sz="1200">
                <a:solidFill>
                  <a:schemeClr val="dk2"/>
                </a:solidFill>
                <a:latin typeface="Arial"/>
                <a:ea typeface="Arial"/>
                <a:cs typeface="Arial"/>
                <a:sym typeface="Arial"/>
              </a:rPr>
              <a:t>•Title II, Part A (Supporting Effective Instruction)</a:t>
            </a:r>
            <a:endParaRPr sz="1200">
              <a:solidFill>
                <a:schemeClr val="dk2"/>
              </a:solidFill>
              <a:latin typeface="Arial"/>
              <a:ea typeface="Arial"/>
              <a:cs typeface="Arial"/>
              <a:sym typeface="Arial"/>
            </a:endParaRPr>
          </a:p>
          <a:p>
            <a:pPr marL="12700" lvl="0" indent="0" algn="l" rtl="0">
              <a:lnSpc>
                <a:spcPct val="115000"/>
              </a:lnSpc>
              <a:spcBef>
                <a:spcPts val="0"/>
              </a:spcBef>
              <a:spcAft>
                <a:spcPts val="0"/>
              </a:spcAft>
              <a:buNone/>
            </a:pPr>
            <a:r>
              <a:rPr lang="en-US" sz="1200">
                <a:solidFill>
                  <a:schemeClr val="dk2"/>
                </a:solidFill>
                <a:latin typeface="Arial"/>
                <a:ea typeface="Arial"/>
                <a:cs typeface="Arial"/>
                <a:sym typeface="Arial"/>
              </a:rPr>
              <a:t>•Title III, Part A (English Language Acquisition, Language Enhancement)</a:t>
            </a:r>
            <a:endParaRPr sz="1200">
              <a:solidFill>
                <a:schemeClr val="dk2"/>
              </a:solidFill>
              <a:latin typeface="Arial"/>
              <a:ea typeface="Arial"/>
              <a:cs typeface="Arial"/>
              <a:sym typeface="Arial"/>
            </a:endParaRPr>
          </a:p>
          <a:p>
            <a:pPr marL="12700" lvl="0" indent="0" algn="l" rtl="0">
              <a:lnSpc>
                <a:spcPct val="115000"/>
              </a:lnSpc>
              <a:spcBef>
                <a:spcPts val="0"/>
              </a:spcBef>
              <a:spcAft>
                <a:spcPts val="0"/>
              </a:spcAft>
              <a:buNone/>
            </a:pPr>
            <a:r>
              <a:rPr lang="en-US" sz="1200">
                <a:solidFill>
                  <a:schemeClr val="dk2"/>
                </a:solidFill>
                <a:latin typeface="Arial"/>
                <a:ea typeface="Arial"/>
                <a:cs typeface="Arial"/>
                <a:sym typeface="Arial"/>
              </a:rPr>
              <a:t>•Title IV, Part A (Student Support and Academic Enrichment Grants)</a:t>
            </a:r>
            <a:endParaRPr sz="1200">
              <a:solidFill>
                <a:schemeClr val="dk2"/>
              </a:solidFill>
              <a:latin typeface="Arial"/>
              <a:ea typeface="Arial"/>
              <a:cs typeface="Arial"/>
              <a:sym typeface="Arial"/>
            </a:endParaRPr>
          </a:p>
          <a:p>
            <a:pPr marL="12700" lvl="0" indent="0" algn="l" rtl="0">
              <a:lnSpc>
                <a:spcPct val="115000"/>
              </a:lnSpc>
              <a:spcBef>
                <a:spcPts val="0"/>
              </a:spcBef>
              <a:spcAft>
                <a:spcPts val="0"/>
              </a:spcAft>
              <a:buNone/>
            </a:pPr>
            <a:r>
              <a:rPr lang="en-US" sz="1200">
                <a:solidFill>
                  <a:schemeClr val="dk2"/>
                </a:solidFill>
                <a:latin typeface="Arial"/>
                <a:ea typeface="Arial"/>
                <a:cs typeface="Arial"/>
                <a:sym typeface="Arial"/>
              </a:rPr>
              <a:t>•Title IV, Part B (Nita M. Lowey 21st Century Community Learning Centers)</a:t>
            </a:r>
            <a:endParaRPr sz="1200">
              <a:solidFill>
                <a:schemeClr val="dk2"/>
              </a:solidFill>
              <a:latin typeface="Arial"/>
              <a:ea typeface="Arial"/>
              <a:cs typeface="Arial"/>
              <a:sym typeface="Arial"/>
            </a:endParaRPr>
          </a:p>
          <a:p>
            <a:pPr marL="12700" lvl="0" indent="0" algn="l" rtl="0">
              <a:lnSpc>
                <a:spcPct val="115000"/>
              </a:lnSpc>
              <a:spcBef>
                <a:spcPts val="0"/>
              </a:spcBef>
              <a:spcAft>
                <a:spcPts val="0"/>
              </a:spcAft>
              <a:buNone/>
            </a:pPr>
            <a:r>
              <a:rPr lang="en-US" sz="1200">
                <a:solidFill>
                  <a:schemeClr val="dk2"/>
                </a:solidFill>
                <a:latin typeface="Arial"/>
                <a:ea typeface="Arial"/>
                <a:cs typeface="Arial"/>
                <a:sym typeface="Arial"/>
              </a:rPr>
              <a:t>•Title V, Part B, Subpart 2 (Rural and Low-Income School Program)</a:t>
            </a:r>
            <a:endParaRPr sz="1200">
              <a:solidFill>
                <a:schemeClr val="dk2"/>
              </a:solidFill>
              <a:latin typeface="Arial"/>
              <a:ea typeface="Arial"/>
              <a:cs typeface="Arial"/>
              <a:sym typeface="Arial"/>
            </a:endParaRPr>
          </a:p>
          <a:p>
            <a:pPr marL="12700" lvl="0" indent="0" algn="l" rtl="0">
              <a:lnSpc>
                <a:spcPct val="107000"/>
              </a:lnSpc>
              <a:spcBef>
                <a:spcPts val="0"/>
              </a:spcBef>
              <a:spcAft>
                <a:spcPts val="0"/>
              </a:spcAft>
              <a:buNone/>
            </a:pPr>
            <a:r>
              <a:rPr lang="en-US" sz="1200">
                <a:solidFill>
                  <a:schemeClr val="dk2"/>
                </a:solidFill>
                <a:latin typeface="Arial"/>
                <a:ea typeface="Arial"/>
                <a:cs typeface="Arial"/>
                <a:sym typeface="Arial"/>
              </a:rPr>
              <a:t> Title VII, Part B of the McKinney-Vento Homeless Assistance (Education for Homeless Children)</a:t>
            </a:r>
            <a:endParaRPr sz="2200"/>
          </a:p>
        </p:txBody>
      </p:sp>
      <p:sp>
        <p:nvSpPr>
          <p:cNvPr id="240" name="Google Shape;240;g2dfa6b9891b_0_0"/>
          <p:cNvSpPr txBox="1">
            <a:spLocks noGrp="1"/>
          </p:cNvSpPr>
          <p:nvPr>
            <p:ph type="sldNum" idx="12"/>
          </p:nvPr>
        </p:nvSpPr>
        <p:spPr>
          <a:xfrm>
            <a:off x="9525000" y="6374999"/>
            <a:ext cx="1371600" cy="274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41" name="Google Shape;241;g2dfa6b9891b_0_0"/>
          <p:cNvPicPr preferRelativeResize="0"/>
          <p:nvPr/>
        </p:nvPicPr>
        <p:blipFill>
          <a:blip r:embed="rId3">
            <a:alphaModFix/>
          </a:blip>
          <a:stretch>
            <a:fillRect/>
          </a:stretch>
        </p:blipFill>
        <p:spPr>
          <a:xfrm>
            <a:off x="63825" y="5374650"/>
            <a:ext cx="2823001" cy="1274550"/>
          </a:xfrm>
          <a:prstGeom prst="rect">
            <a:avLst/>
          </a:prstGeom>
          <a:noFill/>
          <a:ln>
            <a:noFill/>
          </a:ln>
        </p:spPr>
      </p:pic>
      <p:pic>
        <p:nvPicPr>
          <p:cNvPr id="242" name="Google Shape;242;g2dfa6b9891b_0_0"/>
          <p:cNvPicPr preferRelativeResize="0"/>
          <p:nvPr/>
        </p:nvPicPr>
        <p:blipFill>
          <a:blip r:embed="rId4">
            <a:alphaModFix/>
          </a:blip>
          <a:stretch>
            <a:fillRect/>
          </a:stretch>
        </p:blipFill>
        <p:spPr>
          <a:xfrm>
            <a:off x="8668227" y="3238762"/>
            <a:ext cx="1846000" cy="1904475"/>
          </a:xfrm>
          <a:prstGeom prst="rect">
            <a:avLst/>
          </a:prstGeom>
          <a:noFill/>
          <a:ln>
            <a:noFill/>
          </a:ln>
        </p:spPr>
      </p:pic>
      <p:pic>
        <p:nvPicPr>
          <p:cNvPr id="243" name="Google Shape;243;g2dfa6b9891b_0_0"/>
          <p:cNvPicPr preferRelativeResize="0"/>
          <p:nvPr/>
        </p:nvPicPr>
        <p:blipFill>
          <a:blip r:embed="rId5">
            <a:alphaModFix/>
          </a:blip>
          <a:stretch>
            <a:fillRect/>
          </a:stretch>
        </p:blipFill>
        <p:spPr>
          <a:xfrm>
            <a:off x="10449877" y="5628629"/>
            <a:ext cx="1532875" cy="585925"/>
          </a:xfrm>
          <a:prstGeom prst="rect">
            <a:avLst/>
          </a:prstGeom>
          <a:noFill/>
          <a:ln>
            <a:noFill/>
          </a:ln>
        </p:spPr>
      </p:pic>
      <p:sp>
        <p:nvSpPr>
          <p:cNvPr id="244" name="Google Shape;244;g2dfa6b9891b_0_0"/>
          <p:cNvSpPr txBox="1"/>
          <p:nvPr/>
        </p:nvSpPr>
        <p:spPr>
          <a:xfrm>
            <a:off x="2950651" y="5679299"/>
            <a:ext cx="7161537" cy="96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a:solidFill>
                  <a:schemeClr val="dk2"/>
                </a:solidFill>
              </a:rPr>
              <a:t>For More Details |  NMPED’s ESSA Amendment Website</a:t>
            </a:r>
            <a:endParaRPr>
              <a:solidFill>
                <a:schemeClr val="dk2"/>
              </a:solidFill>
            </a:endParaRPr>
          </a:p>
          <a:p>
            <a:pPr marL="0" lvl="0" indent="0" algn="l" rtl="0">
              <a:lnSpc>
                <a:spcPct val="115000"/>
              </a:lnSpc>
              <a:spcBef>
                <a:spcPts val="0"/>
              </a:spcBef>
              <a:spcAft>
                <a:spcPts val="0"/>
              </a:spcAft>
              <a:buNone/>
            </a:pPr>
            <a:r>
              <a:rPr lang="en-US" b="1" u="sng">
                <a:solidFill>
                  <a:srgbClr val="FF914D"/>
                </a:solidFill>
                <a:hlinkClick r:id="rId6">
                  <a:extLst>
                    <a:ext uri="{A12FA001-AC4F-418D-AE19-62706E023703}">
                      <ahyp:hlinkClr xmlns:ahyp="http://schemas.microsoft.com/office/drawing/2018/hyperlinkcolor" val="tx"/>
                    </a:ext>
                  </a:extLst>
                </a:hlinkClick>
              </a:rPr>
              <a:t>https://webnew.ped.state.nm.us/bureaus/essa/2024-essa-plan-amendments/</a:t>
            </a:r>
            <a:endParaRPr sz="2400" b="1">
              <a:solidFill>
                <a:srgbClr val="FF914D"/>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C36226-9E93-BD07-B2FD-B3E588E75F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graphicFrame>
        <p:nvGraphicFramePr>
          <p:cNvPr id="5" name="Table 4">
            <a:extLst>
              <a:ext uri="{FF2B5EF4-FFF2-40B4-BE49-F238E27FC236}">
                <a16:creationId xmlns:a16="http://schemas.microsoft.com/office/drawing/2014/main" id="{5894B304-53FB-8E26-7482-8BC2D4E4A89D}"/>
              </a:ext>
            </a:extLst>
          </p:cNvPr>
          <p:cNvGraphicFramePr>
            <a:graphicFrameLocks noGrp="1"/>
          </p:cNvGraphicFramePr>
          <p:nvPr>
            <p:extLst>
              <p:ext uri="{D42A27DB-BD31-4B8C-83A1-F6EECF244321}">
                <p14:modId xmlns:p14="http://schemas.microsoft.com/office/powerpoint/2010/main" val="2455535165"/>
              </p:ext>
            </p:extLst>
          </p:nvPr>
        </p:nvGraphicFramePr>
        <p:xfrm>
          <a:off x="-1" y="1515037"/>
          <a:ext cx="12192001" cy="5522256"/>
        </p:xfrm>
        <a:graphic>
          <a:graphicData uri="http://schemas.openxmlformats.org/drawingml/2006/table">
            <a:tbl>
              <a:tblPr firstRow="1" firstCol="1" bandRow="1">
                <a:tableStyleId>{5C22544A-7EE6-4342-B048-85BDC9FD1C3A}</a:tableStyleId>
              </a:tblPr>
              <a:tblGrid>
                <a:gridCol w="4061013">
                  <a:extLst>
                    <a:ext uri="{9D8B030D-6E8A-4147-A177-3AD203B41FA5}">
                      <a16:colId xmlns:a16="http://schemas.microsoft.com/office/drawing/2014/main" val="3470670932"/>
                    </a:ext>
                  </a:extLst>
                </a:gridCol>
                <a:gridCol w="4991565">
                  <a:extLst>
                    <a:ext uri="{9D8B030D-6E8A-4147-A177-3AD203B41FA5}">
                      <a16:colId xmlns:a16="http://schemas.microsoft.com/office/drawing/2014/main" val="956122779"/>
                    </a:ext>
                  </a:extLst>
                </a:gridCol>
                <a:gridCol w="3139423">
                  <a:extLst>
                    <a:ext uri="{9D8B030D-6E8A-4147-A177-3AD203B41FA5}">
                      <a16:colId xmlns:a16="http://schemas.microsoft.com/office/drawing/2014/main" val="3979335520"/>
                    </a:ext>
                  </a:extLst>
                </a:gridCol>
              </a:tblGrid>
              <a:tr h="282458">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Cage, Margaret</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3">
                            <a:extLst>
                              <a:ext uri="{A12FA001-AC4F-418D-AE19-62706E023703}">
                                <ahyp:hlinkClr xmlns:ahyp="http://schemas.microsoft.com/office/drawing/2018/hyperlinkcolor" val="tx"/>
                              </a:ext>
                            </a:extLst>
                          </a:hlinkClick>
                        </a:rPr>
                        <a:t>margaret.cage@ped.nm.gov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0">
                          <a:solidFill>
                            <a:schemeClr val="bg2"/>
                          </a:solidFill>
                          <a:effectLst/>
                          <a:latin typeface="Arial Black" panose="020B0A04020102020204" pitchFamily="34" charset="0"/>
                        </a:rPr>
                        <a:t>Director of Special Education</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extLst>
                  <a:ext uri="{0D108BD9-81ED-4DB2-BD59-A6C34878D82A}">
                    <a16:rowId xmlns:a16="http://schemas.microsoft.com/office/drawing/2014/main" val="3718685198"/>
                  </a:ext>
                </a:extLst>
              </a:tr>
              <a:tr h="400516">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Jenkins, Tyre’</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4">
                            <a:extLst>
                              <a:ext uri="{A12FA001-AC4F-418D-AE19-62706E023703}">
                                <ahyp:hlinkClr xmlns:ahyp="http://schemas.microsoft.com/office/drawing/2018/hyperlinkcolor" val="tx"/>
                              </a:ext>
                            </a:extLst>
                          </a:hlinkClick>
                        </a:rPr>
                        <a:t>tyre.jenkins@ped.nm.gov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0">
                          <a:solidFill>
                            <a:schemeClr val="bg2"/>
                          </a:solidFill>
                          <a:effectLst/>
                          <a:latin typeface="Arial Black" panose="020B0A04020102020204" pitchFamily="34" charset="0"/>
                        </a:rPr>
                        <a:t>Deputy Director, Office of Special Education</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extLst>
                  <a:ext uri="{0D108BD9-81ED-4DB2-BD59-A6C34878D82A}">
                    <a16:rowId xmlns:a16="http://schemas.microsoft.com/office/drawing/2014/main" val="2717637208"/>
                  </a:ext>
                </a:extLst>
              </a:tr>
              <a:tr h="282458">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Lozano, Miguel</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5">
                            <a:extLst>
                              <a:ext uri="{A12FA001-AC4F-418D-AE19-62706E023703}">
                                <ahyp:hlinkClr xmlns:ahyp="http://schemas.microsoft.com/office/drawing/2018/hyperlinkcolor" val="tx"/>
                              </a:ext>
                            </a:extLst>
                          </a:hlinkClick>
                        </a:rPr>
                        <a:t>miguel.lozano@ped.nm.gov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0">
                          <a:solidFill>
                            <a:schemeClr val="bg2"/>
                          </a:solidFill>
                          <a:effectLst/>
                          <a:latin typeface="Arial Black" panose="020B0A04020102020204" pitchFamily="34" charset="0"/>
                        </a:rPr>
                        <a:t>Chief Counsel</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extLst>
                  <a:ext uri="{0D108BD9-81ED-4DB2-BD59-A6C34878D82A}">
                    <a16:rowId xmlns:a16="http://schemas.microsoft.com/office/drawing/2014/main" val="1288684168"/>
                  </a:ext>
                </a:extLst>
              </a:tr>
              <a:tr h="282458">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Marcotte, Charlene</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6">
                            <a:extLst>
                              <a:ext uri="{A12FA001-AC4F-418D-AE19-62706E023703}">
                                <ahyp:hlinkClr xmlns:ahyp="http://schemas.microsoft.com/office/drawing/2018/hyperlinkcolor" val="tx"/>
                              </a:ext>
                            </a:extLst>
                          </a:hlinkClick>
                        </a:rPr>
                        <a:t>charlene.marcotte@ped.nm.gov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0">
                          <a:solidFill>
                            <a:schemeClr val="bg2"/>
                          </a:solidFill>
                          <a:effectLst/>
                          <a:latin typeface="Arial Black" panose="020B0A04020102020204" pitchFamily="34" charset="0"/>
                        </a:rPr>
                        <a:t>Deputy Director of Finance and Data</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extLst>
                  <a:ext uri="{0D108BD9-81ED-4DB2-BD59-A6C34878D82A}">
                    <a16:rowId xmlns:a16="http://schemas.microsoft.com/office/drawing/2014/main" val="4031116897"/>
                  </a:ext>
                </a:extLst>
              </a:tr>
              <a:tr h="584824">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Gill, Ria</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7">
                            <a:extLst>
                              <a:ext uri="{A12FA001-AC4F-418D-AE19-62706E023703}">
                                <ahyp:hlinkClr xmlns:ahyp="http://schemas.microsoft.com/office/drawing/2018/hyperlinkcolor" val="tx"/>
                              </a:ext>
                            </a:extLst>
                          </a:hlinkClick>
                        </a:rPr>
                        <a:t>ria.gill@ped.nm.gov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900" b="0">
                          <a:solidFill>
                            <a:schemeClr val="bg2"/>
                          </a:solidFill>
                          <a:latin typeface="Arial Black" panose="020B0A04020102020204" pitchFamily="34" charset="0"/>
                        </a:rPr>
                        <a:t>Assistant Deputy Director, OSE</a:t>
                      </a:r>
                    </a:p>
                  </a:txBody>
                  <a:tcPr marL="95234" marR="95234" marT="182880" marB="182880" anchor="ctr">
                    <a:solidFill>
                      <a:schemeClr val="bg1">
                        <a:lumMod val="95000"/>
                      </a:schemeClr>
                    </a:solidFill>
                  </a:tcPr>
                </a:tc>
                <a:extLst>
                  <a:ext uri="{0D108BD9-81ED-4DB2-BD59-A6C34878D82A}">
                    <a16:rowId xmlns:a16="http://schemas.microsoft.com/office/drawing/2014/main" val="2419657079"/>
                  </a:ext>
                </a:extLst>
              </a:tr>
              <a:tr h="400516">
                <a:tc>
                  <a:txBody>
                    <a:bodyPr/>
                    <a:lstStyle/>
                    <a:p>
                      <a:pPr marL="0" marR="0">
                        <a:lnSpc>
                          <a:spcPct val="107000"/>
                        </a:lnSpc>
                        <a:spcBef>
                          <a:spcPts val="0"/>
                        </a:spcBef>
                        <a:spcAft>
                          <a:spcPts val="0"/>
                        </a:spcAft>
                      </a:pPr>
                      <a:r>
                        <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Dominguez, Lorenzo</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none"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lorenzo.dominguez@ped.nm.gov</a:t>
                      </a:r>
                      <a:r>
                        <a:rPr lang="en-US" sz="900" b="0" u="none"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 </a:t>
                      </a: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Assistant Deputy Director of Data &amp; Finance</a:t>
                      </a:r>
                    </a:p>
                  </a:txBody>
                  <a:tcPr marL="95234" marR="95234" marT="47617" marB="47617" anchor="ctr">
                    <a:solidFill>
                      <a:schemeClr val="bg1">
                        <a:lumMod val="95000"/>
                      </a:schemeClr>
                    </a:solidFill>
                  </a:tcPr>
                </a:tc>
                <a:extLst>
                  <a:ext uri="{0D108BD9-81ED-4DB2-BD59-A6C34878D82A}">
                    <a16:rowId xmlns:a16="http://schemas.microsoft.com/office/drawing/2014/main" val="2949660197"/>
                  </a:ext>
                </a:extLst>
              </a:tr>
              <a:tr h="282458">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Perea, Sharyn</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9">
                            <a:extLst>
                              <a:ext uri="{A12FA001-AC4F-418D-AE19-62706E023703}">
                                <ahyp:hlinkClr xmlns:ahyp="http://schemas.microsoft.com/office/drawing/2018/hyperlinkcolor" val="tx"/>
                              </a:ext>
                            </a:extLst>
                          </a:hlinkClick>
                        </a:rPr>
                        <a:t>sharyn.perea@ped.nm.gov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Dispute Resolution Coordinator</a:t>
                      </a:r>
                    </a:p>
                  </a:txBody>
                  <a:tcPr marL="95234" marR="95234" marT="47617" marB="47617" anchor="ctr">
                    <a:solidFill>
                      <a:schemeClr val="bg1">
                        <a:lumMod val="95000"/>
                      </a:schemeClr>
                    </a:solidFill>
                  </a:tcPr>
                </a:tc>
                <a:extLst>
                  <a:ext uri="{0D108BD9-81ED-4DB2-BD59-A6C34878D82A}">
                    <a16:rowId xmlns:a16="http://schemas.microsoft.com/office/drawing/2014/main" val="230532274"/>
                  </a:ext>
                </a:extLst>
              </a:tr>
              <a:tr h="646979">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Cassel, Elizabeth</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10">
                            <a:extLst>
                              <a:ext uri="{A12FA001-AC4F-418D-AE19-62706E023703}">
                                <ahyp:hlinkClr xmlns:ahyp="http://schemas.microsoft.com/office/drawing/2018/hyperlinkcolor" val="tx"/>
                              </a:ext>
                            </a:extLst>
                          </a:hlinkClick>
                        </a:rPr>
                        <a:t>elizabeth.cassel@ped.nm.gov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br>
                        <a:rPr lang="en-US" sz="900" b="0" kern="0">
                          <a:solidFill>
                            <a:schemeClr val="bg2"/>
                          </a:solidFill>
                          <a:effectLst/>
                          <a:latin typeface="Arial Black" panose="020B0A04020102020204" pitchFamily="34" charset="0"/>
                        </a:rPr>
                      </a:br>
                      <a:r>
                        <a:rPr lang="en-US" sz="900" b="0" kern="0">
                          <a:solidFill>
                            <a:schemeClr val="bg2"/>
                          </a:solidFill>
                          <a:effectLst/>
                          <a:latin typeface="Arial Black" panose="020B0A04020102020204" pitchFamily="34" charset="0"/>
                        </a:rPr>
                        <a:t>Parent and Community Liaison,</a:t>
                      </a:r>
                      <a:br>
                        <a:rPr lang="en-US" sz="900" b="0" kern="0">
                          <a:solidFill>
                            <a:schemeClr val="bg2"/>
                          </a:solidFill>
                          <a:effectLst/>
                          <a:latin typeface="Arial Black" panose="020B0A04020102020204" pitchFamily="34" charset="0"/>
                        </a:rPr>
                      </a:br>
                      <a:r>
                        <a:rPr lang="en-US" sz="900" b="0" kern="0">
                          <a:solidFill>
                            <a:schemeClr val="bg2"/>
                          </a:solidFill>
                          <a:effectLst/>
                          <a:latin typeface="Arial Black" panose="020B0A04020102020204" pitchFamily="34" charset="0"/>
                        </a:rPr>
                        <a:t>Complaints and CAPS</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extLst>
                  <a:ext uri="{0D108BD9-81ED-4DB2-BD59-A6C34878D82A}">
                    <a16:rowId xmlns:a16="http://schemas.microsoft.com/office/drawing/2014/main" val="3840681843"/>
                  </a:ext>
                </a:extLst>
              </a:tr>
              <a:tr h="646979">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Pacheco, Lorie</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11">
                            <a:extLst>
                              <a:ext uri="{A12FA001-AC4F-418D-AE19-62706E023703}">
                                <ahyp:hlinkClr xmlns:ahyp="http://schemas.microsoft.com/office/drawing/2018/hyperlinkcolor" val="tx"/>
                              </a:ext>
                            </a:extLst>
                          </a:hlinkClick>
                        </a:rPr>
                        <a:t>lorie.pacheco@ped.nm.gov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0">
                          <a:solidFill>
                            <a:schemeClr val="bg2"/>
                          </a:solidFill>
                          <a:effectLst/>
                          <a:latin typeface="Arial Black" panose="020B0A04020102020204" pitchFamily="34" charset="0"/>
                        </a:rPr>
                        <a:t>General Supervision,</a:t>
                      </a:r>
                      <a:br>
                        <a:rPr lang="en-US" sz="900" b="0" kern="0">
                          <a:solidFill>
                            <a:schemeClr val="bg2"/>
                          </a:solidFill>
                          <a:effectLst/>
                          <a:latin typeface="Arial Black" panose="020B0A04020102020204" pitchFamily="34" charset="0"/>
                        </a:rPr>
                      </a:br>
                      <a:r>
                        <a:rPr lang="en-US" sz="900" b="0" kern="0">
                          <a:solidFill>
                            <a:schemeClr val="bg2"/>
                          </a:solidFill>
                          <a:effectLst/>
                          <a:latin typeface="Arial Black" panose="020B0A04020102020204" pitchFamily="34" charset="0"/>
                        </a:rPr>
                        <a:t>Low Incidence,</a:t>
                      </a:r>
                      <a:br>
                        <a:rPr lang="en-US" sz="900" b="0" kern="0">
                          <a:solidFill>
                            <a:schemeClr val="bg2"/>
                          </a:solidFill>
                          <a:effectLst/>
                          <a:latin typeface="Arial Black" panose="020B0A04020102020204" pitchFamily="34" charset="0"/>
                        </a:rPr>
                      </a:br>
                      <a:r>
                        <a:rPr lang="en-US" sz="900" b="0" kern="0">
                          <a:solidFill>
                            <a:schemeClr val="bg2"/>
                          </a:solidFill>
                          <a:effectLst/>
                          <a:latin typeface="Arial Black" panose="020B0A04020102020204" pitchFamily="34" charset="0"/>
                        </a:rPr>
                        <a:t>NIMAS/NIMAC</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extLst>
                  <a:ext uri="{0D108BD9-81ED-4DB2-BD59-A6C34878D82A}">
                    <a16:rowId xmlns:a16="http://schemas.microsoft.com/office/drawing/2014/main" val="4280217291"/>
                  </a:ext>
                </a:extLst>
              </a:tr>
              <a:tr h="400516">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Schweiger, Liz</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12">
                            <a:extLst>
                              <a:ext uri="{A12FA001-AC4F-418D-AE19-62706E023703}">
                                <ahyp:hlinkClr xmlns:ahyp="http://schemas.microsoft.com/office/drawing/2018/hyperlinkcolor" val="tx"/>
                              </a:ext>
                            </a:extLst>
                          </a:hlinkClick>
                        </a:rPr>
                        <a:t>liz.schweiger@ped.nm.gov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Education Administrator, Data Analyst, Indicator 13</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extLst>
                  <a:ext uri="{0D108BD9-81ED-4DB2-BD59-A6C34878D82A}">
                    <a16:rowId xmlns:a16="http://schemas.microsoft.com/office/drawing/2014/main" val="3410414079"/>
                  </a:ext>
                </a:extLst>
              </a:tr>
              <a:tr h="282458">
                <a:tc>
                  <a:txBody>
                    <a:bodyPr/>
                    <a:lstStyle/>
                    <a:p>
                      <a:pPr marL="0" marR="0">
                        <a:lnSpc>
                          <a:spcPct val="107000"/>
                        </a:lnSpc>
                        <a:spcBef>
                          <a:spcPts val="0"/>
                        </a:spcBef>
                        <a:spcAft>
                          <a:spcPts val="0"/>
                        </a:spcAft>
                      </a:pPr>
                      <a:r>
                        <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Sellers, Kaylock </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kaylock.sellers@ped.nm.gov</a:t>
                      </a: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Financial Coordinator </a:t>
                      </a:r>
                    </a:p>
                  </a:txBody>
                  <a:tcPr marL="95234" marR="95234" marT="47617" marB="47617" anchor="ctr">
                    <a:solidFill>
                      <a:schemeClr val="bg1">
                        <a:lumMod val="95000"/>
                      </a:schemeClr>
                    </a:solidFill>
                  </a:tcPr>
                </a:tc>
                <a:extLst>
                  <a:ext uri="{0D108BD9-81ED-4DB2-BD59-A6C34878D82A}">
                    <a16:rowId xmlns:a16="http://schemas.microsoft.com/office/drawing/2014/main" val="3758807853"/>
                  </a:ext>
                </a:extLst>
              </a:tr>
              <a:tr h="464720">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Quick, Catherine</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13">
                            <a:extLst>
                              <a:ext uri="{A12FA001-AC4F-418D-AE19-62706E023703}">
                                <ahyp:hlinkClr xmlns:ahyp="http://schemas.microsoft.com/office/drawing/2018/hyperlinkcolor" val="tx"/>
                              </a:ext>
                            </a:extLst>
                          </a:hlinkClick>
                        </a:rPr>
                        <a:t>catherine.Quick@ped.nm.gov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0">
                          <a:solidFill>
                            <a:schemeClr val="bg2"/>
                          </a:solidFill>
                          <a:effectLst/>
                          <a:latin typeface="Arial Black" panose="020B0A04020102020204" pitchFamily="34" charset="0"/>
                        </a:rPr>
                        <a:t>General Supervision,</a:t>
                      </a:r>
                      <a:br>
                        <a:rPr lang="en-US" sz="900" b="0" kern="0">
                          <a:solidFill>
                            <a:schemeClr val="bg2"/>
                          </a:solidFill>
                          <a:effectLst/>
                          <a:latin typeface="Arial Black" panose="020B0A04020102020204" pitchFamily="34" charset="0"/>
                        </a:rPr>
                      </a:br>
                      <a:r>
                        <a:rPr lang="en-US" sz="900" b="0" kern="0">
                          <a:solidFill>
                            <a:schemeClr val="bg2"/>
                          </a:solidFill>
                          <a:effectLst/>
                          <a:latin typeface="Arial Black" panose="020B0A04020102020204" pitchFamily="34" charset="0"/>
                        </a:rPr>
                        <a:t>Early Childhood Ed</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extLst>
                  <a:ext uri="{0D108BD9-81ED-4DB2-BD59-A6C34878D82A}">
                    <a16:rowId xmlns:a16="http://schemas.microsoft.com/office/drawing/2014/main" val="2203640649"/>
                  </a:ext>
                </a:extLst>
              </a:tr>
              <a:tr h="282458">
                <a:tc>
                  <a:txBody>
                    <a:bodyPr/>
                    <a:lstStyle/>
                    <a:p>
                      <a:pPr marL="0" marR="0">
                        <a:lnSpc>
                          <a:spcPct val="107000"/>
                        </a:lnSpc>
                        <a:spcBef>
                          <a:spcPts val="0"/>
                        </a:spcBef>
                        <a:spcAft>
                          <a:spcPts val="0"/>
                        </a:spcAft>
                      </a:pPr>
                      <a:r>
                        <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Rodriguez, Jennifer</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jennifer.rodriguez1@ped.nm.gov</a:t>
                      </a: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  </a:t>
                      </a: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Executive Secretary</a:t>
                      </a:r>
                    </a:p>
                  </a:txBody>
                  <a:tcPr marL="95234" marR="95234" marT="47617" marB="47617" anchor="ctr">
                    <a:solidFill>
                      <a:schemeClr val="bg1">
                        <a:lumMod val="95000"/>
                      </a:schemeClr>
                    </a:solidFill>
                  </a:tcPr>
                </a:tc>
                <a:extLst>
                  <a:ext uri="{0D108BD9-81ED-4DB2-BD59-A6C34878D82A}">
                    <a16:rowId xmlns:a16="http://schemas.microsoft.com/office/drawing/2014/main" val="2198633157"/>
                  </a:ext>
                </a:extLst>
              </a:tr>
              <a:tr h="282458">
                <a:tc>
                  <a:txBody>
                    <a:bodyPr/>
                    <a:lstStyle/>
                    <a:p>
                      <a:pPr marL="0" marR="0">
                        <a:lnSpc>
                          <a:spcPct val="107000"/>
                        </a:lnSpc>
                        <a:spcBef>
                          <a:spcPts val="0"/>
                        </a:spcBef>
                        <a:spcAft>
                          <a:spcPts val="0"/>
                        </a:spcAft>
                      </a:pPr>
                      <a:r>
                        <a:rPr lang="en-US" sz="900" kern="0">
                          <a:solidFill>
                            <a:schemeClr val="bg2"/>
                          </a:solidFill>
                          <a:effectLst/>
                          <a:latin typeface="Arial Black" panose="020B0A04020102020204" pitchFamily="34" charset="0"/>
                        </a:rPr>
                        <a:t>Tomicek, Matthew</a:t>
                      </a:r>
                      <a:endParaRPr lang="en-US" sz="90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15">
                            <a:extLst>
                              <a:ext uri="{A12FA001-AC4F-418D-AE19-62706E023703}">
                                <ahyp:hlinkClr xmlns:ahyp="http://schemas.microsoft.com/office/drawing/2018/hyperlinkcolor" val="tx"/>
                              </a:ext>
                            </a:extLst>
                          </a:hlinkClick>
                        </a:rPr>
                        <a:t>matthew.tomicek@ped.nm.gov</a:t>
                      </a:r>
                      <a:r>
                        <a:rPr lang="en-US" sz="900" b="0" u="sng" kern="0">
                          <a:solidFill>
                            <a:schemeClr val="bg2"/>
                          </a:solidFill>
                          <a:effectLst/>
                          <a:latin typeface="Arial Black" panose="020B0A04020102020204" pitchFamily="34" charset="0"/>
                        </a:rPr>
                        <a:t> </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tc>
                  <a:txBody>
                    <a:bodyPr/>
                    <a:lstStyle/>
                    <a:p>
                      <a:pPr marL="0" marR="0" algn="ctr">
                        <a:lnSpc>
                          <a:spcPct val="107000"/>
                        </a:lnSpc>
                        <a:spcBef>
                          <a:spcPts val="0"/>
                        </a:spcBef>
                        <a:spcAft>
                          <a:spcPts val="0"/>
                        </a:spcAft>
                      </a:pPr>
                      <a:r>
                        <a:rPr lang="en-US" sz="900" b="0" kern="0">
                          <a:solidFill>
                            <a:schemeClr val="bg2"/>
                          </a:solidFill>
                          <a:effectLst/>
                          <a:latin typeface="Arial Black" panose="020B0A04020102020204" pitchFamily="34" charset="0"/>
                        </a:rPr>
                        <a:t>Education Administrator, Data Analyst</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bg1">
                        <a:lumMod val="95000"/>
                      </a:schemeClr>
                    </a:solidFill>
                  </a:tcPr>
                </a:tc>
                <a:extLst>
                  <a:ext uri="{0D108BD9-81ED-4DB2-BD59-A6C34878D82A}">
                    <a16:rowId xmlns:a16="http://schemas.microsoft.com/office/drawing/2014/main" val="335795175"/>
                  </a:ext>
                </a:extLst>
              </a:tr>
            </a:tbl>
          </a:graphicData>
        </a:graphic>
      </p:graphicFrame>
      <p:sp>
        <p:nvSpPr>
          <p:cNvPr id="9" name="TextBox 8">
            <a:extLst>
              <a:ext uri="{FF2B5EF4-FFF2-40B4-BE49-F238E27FC236}">
                <a16:creationId xmlns:a16="http://schemas.microsoft.com/office/drawing/2014/main" id="{DA6C5511-D99A-579F-557E-375C5B8523F4}"/>
              </a:ext>
            </a:extLst>
          </p:cNvPr>
          <p:cNvSpPr txBox="1"/>
          <p:nvPr/>
        </p:nvSpPr>
        <p:spPr>
          <a:xfrm>
            <a:off x="2427513" y="706048"/>
            <a:ext cx="7336972" cy="707886"/>
          </a:xfrm>
          <a:prstGeom prst="rect">
            <a:avLst/>
          </a:prstGeom>
          <a:noFill/>
        </p:spPr>
        <p:txBody>
          <a:bodyPr wrap="square" rtlCol="0">
            <a:spAutoFit/>
          </a:bodyPr>
          <a:lstStyle/>
          <a:p>
            <a:pPr algn="ctr"/>
            <a:r>
              <a:rPr lang="en-US" sz="4000" b="1">
                <a:solidFill>
                  <a:schemeClr val="bg1"/>
                </a:solidFill>
                <a:latin typeface="Arial Black" panose="020B0A04020102020204" pitchFamily="34" charset="0"/>
                <a:cs typeface="Calibri" panose="020F0502020204030204" pitchFamily="34" charset="0"/>
              </a:rPr>
              <a:t>Contact List</a:t>
            </a:r>
          </a:p>
        </p:txBody>
      </p:sp>
    </p:spTree>
    <p:extLst>
      <p:ext uri="{BB962C8B-B14F-4D97-AF65-F5344CB8AC3E}">
        <p14:creationId xmlns:p14="http://schemas.microsoft.com/office/powerpoint/2010/main" val="373732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9EBB-93B2-4D01-602A-E26B3F201CF7}"/>
              </a:ext>
            </a:extLst>
          </p:cNvPr>
          <p:cNvSpPr>
            <a:spLocks noGrp="1"/>
          </p:cNvSpPr>
          <p:nvPr>
            <p:ph type="title"/>
          </p:nvPr>
        </p:nvSpPr>
        <p:spPr>
          <a:xfrm>
            <a:off x="1295400" y="849770"/>
            <a:ext cx="9601200" cy="1041784"/>
          </a:xfrm>
        </p:spPr>
        <p:txBody>
          <a:bodyPr>
            <a:normAutofit fontScale="90000"/>
          </a:bodyPr>
          <a:lstStyle/>
          <a:p>
            <a:pPr algn="ctr"/>
            <a:br>
              <a:rPr lang="en-US" sz="4400">
                <a:solidFill>
                  <a:schemeClr val="bg1"/>
                </a:solidFill>
                <a:latin typeface="Georgia" panose="02040502050405020303" pitchFamily="18" charset="0"/>
                <a:cs typeface="Calibri" panose="020F0502020204030204" pitchFamily="34" charset="0"/>
              </a:rPr>
            </a:br>
            <a:br>
              <a:rPr lang="en-US" sz="4400">
                <a:solidFill>
                  <a:schemeClr val="bg1"/>
                </a:solidFill>
                <a:latin typeface="Georgia" panose="02040502050405020303" pitchFamily="18" charset="0"/>
                <a:cs typeface="Calibri" panose="020F0502020204030204" pitchFamily="34" charset="0"/>
              </a:rPr>
            </a:br>
            <a:br>
              <a:rPr lang="en-US" sz="4400">
                <a:solidFill>
                  <a:schemeClr val="bg1"/>
                </a:solidFill>
                <a:latin typeface="Georgia" panose="02040502050405020303" pitchFamily="18" charset="0"/>
                <a:cs typeface="Calibri" panose="020F0502020204030204" pitchFamily="34" charset="0"/>
              </a:rPr>
            </a:br>
            <a:r>
              <a:rPr lang="en-US" sz="4400" b="1">
                <a:solidFill>
                  <a:schemeClr val="bg1"/>
                </a:solidFill>
                <a:latin typeface="Arial Black" panose="020B0A04020102020204" pitchFamily="34" charset="0"/>
                <a:cs typeface="Calibri" panose="020F0502020204030204" pitchFamily="34" charset="0"/>
              </a:rPr>
              <a:t>Contact List</a:t>
            </a:r>
            <a:br>
              <a:rPr lang="en-US" sz="4000">
                <a:solidFill>
                  <a:schemeClr val="bg1"/>
                </a:solidFill>
                <a:latin typeface="Calibri" panose="020F0502020204030204" pitchFamily="34" charset="0"/>
                <a:cs typeface="Calibri" panose="020F0502020204030204" pitchFamily="34" charset="0"/>
              </a:rPr>
            </a:br>
            <a:endParaRPr lang="en-US"/>
          </a:p>
        </p:txBody>
      </p:sp>
      <p:sp>
        <p:nvSpPr>
          <p:cNvPr id="4" name="Slide Number Placeholder 3">
            <a:extLst>
              <a:ext uri="{FF2B5EF4-FFF2-40B4-BE49-F238E27FC236}">
                <a16:creationId xmlns:a16="http://schemas.microsoft.com/office/drawing/2014/main" id="{458A8AD0-C93D-E0A2-6F8D-5DC4C1CCC0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graphicFrame>
        <p:nvGraphicFramePr>
          <p:cNvPr id="5" name="Table 4">
            <a:extLst>
              <a:ext uri="{FF2B5EF4-FFF2-40B4-BE49-F238E27FC236}">
                <a16:creationId xmlns:a16="http://schemas.microsoft.com/office/drawing/2014/main" id="{5AE31AAC-E57C-DB17-6192-545E63E62386}"/>
              </a:ext>
            </a:extLst>
          </p:cNvPr>
          <p:cNvGraphicFramePr>
            <a:graphicFrameLocks noGrp="1"/>
          </p:cNvGraphicFramePr>
          <p:nvPr>
            <p:extLst>
              <p:ext uri="{D42A27DB-BD31-4B8C-83A1-F6EECF244321}">
                <p14:modId xmlns:p14="http://schemas.microsoft.com/office/powerpoint/2010/main" val="2047308312"/>
              </p:ext>
            </p:extLst>
          </p:nvPr>
        </p:nvGraphicFramePr>
        <p:xfrm>
          <a:off x="0" y="1476736"/>
          <a:ext cx="12192000" cy="538126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58232566"/>
                    </a:ext>
                  </a:extLst>
                </a:gridCol>
                <a:gridCol w="4064000">
                  <a:extLst>
                    <a:ext uri="{9D8B030D-6E8A-4147-A177-3AD203B41FA5}">
                      <a16:colId xmlns:a16="http://schemas.microsoft.com/office/drawing/2014/main" val="4048128168"/>
                    </a:ext>
                  </a:extLst>
                </a:gridCol>
                <a:gridCol w="4064000">
                  <a:extLst>
                    <a:ext uri="{9D8B030D-6E8A-4147-A177-3AD203B41FA5}">
                      <a16:colId xmlns:a16="http://schemas.microsoft.com/office/drawing/2014/main" val="2005355084"/>
                    </a:ext>
                  </a:extLst>
                </a:gridCol>
              </a:tblGrid>
              <a:tr h="491021">
                <a:tc>
                  <a:txBody>
                    <a:bodyPr/>
                    <a:lstStyle/>
                    <a:p>
                      <a:pPr marL="0" marR="0">
                        <a:lnSpc>
                          <a:spcPct val="107000"/>
                        </a:lnSpc>
                        <a:spcBef>
                          <a:spcPts val="0"/>
                        </a:spcBef>
                        <a:spcAft>
                          <a:spcPts val="0"/>
                        </a:spcAft>
                      </a:pPr>
                      <a:r>
                        <a:rPr lang="en-US" sz="900" b="1" kern="0">
                          <a:solidFill>
                            <a:schemeClr val="bg2"/>
                          </a:solidFill>
                          <a:effectLst/>
                          <a:latin typeface="Arial Black" panose="020B0A04020102020204" pitchFamily="34" charset="0"/>
                        </a:rPr>
                        <a:t>Gallegos, Katalina</a:t>
                      </a:r>
                      <a:endParaRPr lang="en-US" sz="900" b="1"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hlinkClick r:id="rId3">
                            <a:extLst>
                              <a:ext uri="{A12FA001-AC4F-418D-AE19-62706E023703}">
                                <ahyp:hlinkClr xmlns:ahyp="http://schemas.microsoft.com/office/drawing/2018/hyperlinkcolor" val="tx"/>
                              </a:ext>
                            </a:extLst>
                          </a:hlinkClick>
                        </a:rPr>
                        <a:t>katalina.gallegos@ped.nm.gov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tx2"/>
                    </a:solidFill>
                  </a:tcPr>
                </a:tc>
                <a:tc>
                  <a:txBody>
                    <a:bodyPr/>
                    <a:lstStyle/>
                    <a:p>
                      <a:pPr marL="0" marR="0" algn="ctr">
                        <a:lnSpc>
                          <a:spcPct val="107000"/>
                        </a:lnSpc>
                        <a:spcBef>
                          <a:spcPts val="0"/>
                        </a:spcBef>
                        <a:spcAft>
                          <a:spcPts val="0"/>
                        </a:spcAft>
                      </a:pPr>
                      <a:r>
                        <a:rPr lang="en-US" sz="900" b="0" kern="0">
                          <a:solidFill>
                            <a:schemeClr val="bg2"/>
                          </a:solidFill>
                          <a:effectLst/>
                          <a:latin typeface="Arial Black" panose="020B0A04020102020204" pitchFamily="34" charset="0"/>
                        </a:rPr>
                        <a:t>Management Analyst</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tx2"/>
                    </a:solidFill>
                  </a:tcPr>
                </a:tc>
                <a:extLst>
                  <a:ext uri="{0D108BD9-81ED-4DB2-BD59-A6C34878D82A}">
                    <a16:rowId xmlns:a16="http://schemas.microsoft.com/office/drawing/2014/main" val="1813833686"/>
                  </a:ext>
                </a:extLst>
              </a:tr>
              <a:tr h="578074">
                <a:tc>
                  <a:txBody>
                    <a:bodyPr/>
                    <a:lstStyle/>
                    <a:p>
                      <a:pPr marL="0" marR="0">
                        <a:lnSpc>
                          <a:spcPct val="107000"/>
                        </a:lnSpc>
                        <a:spcBef>
                          <a:spcPts val="0"/>
                        </a:spcBef>
                        <a:spcAft>
                          <a:spcPts val="0"/>
                        </a:spcAft>
                      </a:pPr>
                      <a:r>
                        <a:rPr lang="en-US" sz="900" b="1" kern="0">
                          <a:solidFill>
                            <a:schemeClr val="bg2"/>
                          </a:solidFill>
                          <a:effectLst/>
                          <a:latin typeface="Arial Black" panose="020B0A04020102020204" pitchFamily="34" charset="0"/>
                        </a:rPr>
                        <a:t>Cordova, Trudy</a:t>
                      </a:r>
                      <a:endParaRPr lang="en-US" sz="900" b="1"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0">
                          <a:solidFill>
                            <a:schemeClr val="bg2"/>
                          </a:solidFill>
                          <a:effectLst/>
                          <a:latin typeface="Arial Black" panose="020B0A04020102020204" pitchFamily="34" charset="0"/>
                        </a:rPr>
                        <a:t>trudy.cordova@ped.nm.gov</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tx2"/>
                    </a:solidFill>
                  </a:tcPr>
                </a:tc>
                <a:tc>
                  <a:txBody>
                    <a:bodyPr/>
                    <a:lstStyle/>
                    <a:p>
                      <a:pPr marL="0" marR="0" algn="ctr">
                        <a:lnSpc>
                          <a:spcPct val="107000"/>
                        </a:lnSpc>
                        <a:spcBef>
                          <a:spcPts val="0"/>
                        </a:spcBef>
                        <a:spcAft>
                          <a:spcPts val="0"/>
                        </a:spcAft>
                      </a:pPr>
                      <a:r>
                        <a:rPr lang="en-US" sz="900" b="0" kern="0">
                          <a:solidFill>
                            <a:schemeClr val="bg2"/>
                          </a:solidFill>
                          <a:effectLst/>
                          <a:latin typeface="Arial Black" panose="020B0A04020102020204" pitchFamily="34" charset="0"/>
                        </a:rPr>
                        <a:t>Education Administrator, Professional Development</a:t>
                      </a:r>
                      <a:endPar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endParaRPr>
                    </a:p>
                  </a:txBody>
                  <a:tcPr marL="95234" marR="95234" marT="47617" marB="47617" anchor="ctr">
                    <a:solidFill>
                      <a:schemeClr val="tx2"/>
                    </a:solidFill>
                  </a:tcPr>
                </a:tc>
                <a:extLst>
                  <a:ext uri="{0D108BD9-81ED-4DB2-BD59-A6C34878D82A}">
                    <a16:rowId xmlns:a16="http://schemas.microsoft.com/office/drawing/2014/main" val="2923703042"/>
                  </a:ext>
                </a:extLst>
              </a:tr>
              <a:tr h="515589">
                <a:tc>
                  <a:txBody>
                    <a:bodyPr/>
                    <a:lstStyle/>
                    <a:p>
                      <a:pPr marL="0" marR="0">
                        <a:lnSpc>
                          <a:spcPct val="107000"/>
                        </a:lnSpc>
                        <a:spcBef>
                          <a:spcPts val="0"/>
                        </a:spcBef>
                        <a:spcAft>
                          <a:spcPts val="0"/>
                        </a:spcAft>
                      </a:pPr>
                      <a:r>
                        <a:rPr lang="en-US" sz="900" b="1"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Rodarte, JoeMike</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joemike.rodarte@ped.nm.gov</a:t>
                      </a: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 </a:t>
                      </a:r>
                    </a:p>
                  </a:txBody>
                  <a:tcPr marL="95234" marR="95234" marT="47617" marB="47617" anchor="ctr">
                    <a:solidFill>
                      <a:schemeClr val="tx2"/>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OSE Secretary</a:t>
                      </a:r>
                    </a:p>
                  </a:txBody>
                  <a:tcPr marL="95234" marR="95234" marT="47617" marB="47617" anchor="ctr">
                    <a:solidFill>
                      <a:schemeClr val="tx2"/>
                    </a:solidFill>
                  </a:tcPr>
                </a:tc>
                <a:extLst>
                  <a:ext uri="{0D108BD9-81ED-4DB2-BD59-A6C34878D82A}">
                    <a16:rowId xmlns:a16="http://schemas.microsoft.com/office/drawing/2014/main" val="930588610"/>
                  </a:ext>
                </a:extLst>
              </a:tr>
              <a:tr h="578074">
                <a:tc>
                  <a:txBody>
                    <a:bodyPr/>
                    <a:lstStyle/>
                    <a:p>
                      <a:pPr marL="0" marR="0">
                        <a:lnSpc>
                          <a:spcPct val="107000"/>
                        </a:lnSpc>
                        <a:spcBef>
                          <a:spcPts val="0"/>
                        </a:spcBef>
                        <a:spcAft>
                          <a:spcPts val="0"/>
                        </a:spcAft>
                      </a:pPr>
                      <a:r>
                        <a:rPr lang="en-US" sz="900" b="1"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Dinsmore, Jessica</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jessica.dinsmore@ped.nm.gov</a:t>
                      </a:r>
                    </a:p>
                  </a:txBody>
                  <a:tcPr marL="95234" marR="95234" marT="47617" marB="47617" anchor="ctr">
                    <a:solidFill>
                      <a:schemeClr val="tx2"/>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Education Administrator, Program and Support Specialist</a:t>
                      </a:r>
                    </a:p>
                  </a:txBody>
                  <a:tcPr marL="95234" marR="95234" marT="47617" marB="47617" anchor="ctr">
                    <a:solidFill>
                      <a:schemeClr val="tx2"/>
                    </a:solidFill>
                  </a:tcPr>
                </a:tc>
                <a:extLst>
                  <a:ext uri="{0D108BD9-81ED-4DB2-BD59-A6C34878D82A}">
                    <a16:rowId xmlns:a16="http://schemas.microsoft.com/office/drawing/2014/main" val="3671462520"/>
                  </a:ext>
                </a:extLst>
              </a:tr>
              <a:tr h="515589">
                <a:tc>
                  <a:txBody>
                    <a:bodyPr/>
                    <a:lstStyle/>
                    <a:p>
                      <a:pPr marL="0" marR="0">
                        <a:lnSpc>
                          <a:spcPct val="107000"/>
                        </a:lnSpc>
                        <a:spcBef>
                          <a:spcPts val="0"/>
                        </a:spcBef>
                        <a:spcAft>
                          <a:spcPts val="0"/>
                        </a:spcAft>
                      </a:pPr>
                      <a:r>
                        <a:rPr lang="en-US" sz="900" b="1"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Burkett, Tammy</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tamara.burkett@ped.nm.gov</a:t>
                      </a:r>
                    </a:p>
                  </a:txBody>
                  <a:tcPr marL="95234" marR="95234" marT="47617" marB="47617" anchor="ctr">
                    <a:solidFill>
                      <a:schemeClr val="tx2"/>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Education Administrator Data Analyst</a:t>
                      </a:r>
                    </a:p>
                  </a:txBody>
                  <a:tcPr marL="95234" marR="95234" marT="47617" marB="47617" anchor="ctr">
                    <a:solidFill>
                      <a:schemeClr val="tx2"/>
                    </a:solidFill>
                  </a:tcPr>
                </a:tc>
                <a:extLst>
                  <a:ext uri="{0D108BD9-81ED-4DB2-BD59-A6C34878D82A}">
                    <a16:rowId xmlns:a16="http://schemas.microsoft.com/office/drawing/2014/main" val="4194773897"/>
                  </a:ext>
                </a:extLst>
              </a:tr>
              <a:tr h="578074">
                <a:tc>
                  <a:txBody>
                    <a:bodyPr/>
                    <a:lstStyle/>
                    <a:p>
                      <a:pPr marL="0" marR="0">
                        <a:lnSpc>
                          <a:spcPct val="107000"/>
                        </a:lnSpc>
                        <a:spcBef>
                          <a:spcPts val="0"/>
                        </a:spcBef>
                        <a:spcAft>
                          <a:spcPts val="0"/>
                        </a:spcAft>
                      </a:pPr>
                      <a:r>
                        <a:rPr lang="en-US" sz="900" b="1"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Hedrick, Yaling</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yaling.hedrick@ped.nm.gov</a:t>
                      </a:r>
                    </a:p>
                  </a:txBody>
                  <a:tcPr marL="95234" marR="95234" marT="47617" marB="47617" anchor="ctr">
                    <a:solidFill>
                      <a:schemeClr val="tx2"/>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Education Administrator Program &amp; Support monitor</a:t>
                      </a:r>
                    </a:p>
                  </a:txBody>
                  <a:tcPr marL="95234" marR="95234" marT="47617" marB="47617" anchor="ctr">
                    <a:solidFill>
                      <a:schemeClr val="tx2"/>
                    </a:solidFill>
                  </a:tcPr>
                </a:tc>
                <a:extLst>
                  <a:ext uri="{0D108BD9-81ED-4DB2-BD59-A6C34878D82A}">
                    <a16:rowId xmlns:a16="http://schemas.microsoft.com/office/drawing/2014/main" val="1134620395"/>
                  </a:ext>
                </a:extLst>
              </a:tr>
              <a:tr h="578074">
                <a:tc>
                  <a:txBody>
                    <a:bodyPr/>
                    <a:lstStyle/>
                    <a:p>
                      <a:pPr marL="0" marR="0">
                        <a:lnSpc>
                          <a:spcPct val="107000"/>
                        </a:lnSpc>
                        <a:spcBef>
                          <a:spcPts val="0"/>
                        </a:spcBef>
                        <a:spcAft>
                          <a:spcPts val="0"/>
                        </a:spcAft>
                      </a:pPr>
                      <a:r>
                        <a:rPr lang="en-US" sz="900" b="1"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Gonzales, Kim</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kimberly.gonzales1@ped.nm.gov</a:t>
                      </a:r>
                    </a:p>
                  </a:txBody>
                  <a:tcPr marL="95234" marR="95234" marT="47617" marB="47617" anchor="ctr">
                    <a:solidFill>
                      <a:schemeClr val="tx2"/>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Education Administrator Program &amp; Support Specialist </a:t>
                      </a:r>
                    </a:p>
                  </a:txBody>
                  <a:tcPr marL="95234" marR="95234" marT="47617" marB="47617" anchor="ctr">
                    <a:solidFill>
                      <a:schemeClr val="tx2"/>
                    </a:solidFill>
                  </a:tcPr>
                </a:tc>
                <a:extLst>
                  <a:ext uri="{0D108BD9-81ED-4DB2-BD59-A6C34878D82A}">
                    <a16:rowId xmlns:a16="http://schemas.microsoft.com/office/drawing/2014/main" val="3623248437"/>
                  </a:ext>
                </a:extLst>
              </a:tr>
              <a:tr h="515589">
                <a:tc>
                  <a:txBody>
                    <a:bodyPr/>
                    <a:lstStyle/>
                    <a:p>
                      <a:pPr marL="0" marR="0">
                        <a:lnSpc>
                          <a:spcPct val="107000"/>
                        </a:lnSpc>
                        <a:spcBef>
                          <a:spcPts val="0"/>
                        </a:spcBef>
                        <a:spcAft>
                          <a:spcPts val="0"/>
                        </a:spcAft>
                      </a:pPr>
                      <a:r>
                        <a:rPr lang="en-US" sz="900" b="1"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Ellis, Katiy</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kaitlin.ellis@ped.nm.gov</a:t>
                      </a:r>
                    </a:p>
                  </a:txBody>
                  <a:tcPr marL="95234" marR="95234" marT="47617" marB="47617" anchor="ctr">
                    <a:solidFill>
                      <a:schemeClr val="tx2"/>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Social &amp; Community Coordinator</a:t>
                      </a:r>
                    </a:p>
                  </a:txBody>
                  <a:tcPr marL="95234" marR="95234" marT="47617" marB="47617" anchor="ctr">
                    <a:solidFill>
                      <a:schemeClr val="tx2"/>
                    </a:solidFill>
                  </a:tcPr>
                </a:tc>
                <a:extLst>
                  <a:ext uri="{0D108BD9-81ED-4DB2-BD59-A6C34878D82A}">
                    <a16:rowId xmlns:a16="http://schemas.microsoft.com/office/drawing/2014/main" val="2589675539"/>
                  </a:ext>
                </a:extLst>
              </a:tr>
              <a:tr h="515589">
                <a:tc>
                  <a:txBody>
                    <a:bodyPr/>
                    <a:lstStyle/>
                    <a:p>
                      <a:pPr marL="0" marR="0">
                        <a:lnSpc>
                          <a:spcPct val="107000"/>
                        </a:lnSpc>
                        <a:spcBef>
                          <a:spcPts val="0"/>
                        </a:spcBef>
                        <a:spcAft>
                          <a:spcPts val="0"/>
                        </a:spcAft>
                      </a:pPr>
                      <a:r>
                        <a:rPr lang="en-US" sz="900" b="1"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Erickson, Laurie</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laurie.erickson@ped.nm.gov</a:t>
                      </a:r>
                    </a:p>
                  </a:txBody>
                  <a:tcPr marL="95234" marR="95234" marT="47617" marB="47617" anchor="ctr">
                    <a:solidFill>
                      <a:schemeClr val="tx2"/>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Education Administrator, Program &amp; support</a:t>
                      </a:r>
                    </a:p>
                  </a:txBody>
                  <a:tcPr marL="95234" marR="95234" marT="47617" marB="47617" anchor="ctr">
                    <a:solidFill>
                      <a:schemeClr val="tx2"/>
                    </a:solidFill>
                  </a:tcPr>
                </a:tc>
                <a:extLst>
                  <a:ext uri="{0D108BD9-81ED-4DB2-BD59-A6C34878D82A}">
                    <a16:rowId xmlns:a16="http://schemas.microsoft.com/office/drawing/2014/main" val="1675587106"/>
                  </a:ext>
                </a:extLst>
              </a:tr>
              <a:tr h="515589">
                <a:tc>
                  <a:txBody>
                    <a:bodyPr/>
                    <a:lstStyle/>
                    <a:p>
                      <a:pPr marL="0" marR="0">
                        <a:lnSpc>
                          <a:spcPct val="107000"/>
                        </a:lnSpc>
                        <a:spcBef>
                          <a:spcPts val="0"/>
                        </a:spcBef>
                        <a:spcAft>
                          <a:spcPts val="0"/>
                        </a:spcAft>
                      </a:pPr>
                      <a:r>
                        <a:rPr lang="en-US" sz="900" b="1"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Campbell, Natalie</a:t>
                      </a:r>
                    </a:p>
                  </a:txBody>
                  <a:tcPr marL="95234" marR="95234" marT="47617" marB="47617" anchor="ctr">
                    <a:solidFill>
                      <a:srgbClr val="FF914D"/>
                    </a:solidFill>
                  </a:tcPr>
                </a:tc>
                <a:tc>
                  <a:txBody>
                    <a:bodyPr/>
                    <a:lstStyle/>
                    <a:p>
                      <a:pPr marL="0" marR="0">
                        <a:lnSpc>
                          <a:spcPct val="107000"/>
                        </a:lnSpc>
                        <a:spcBef>
                          <a:spcPts val="0"/>
                        </a:spcBef>
                        <a:spcAft>
                          <a:spcPts val="0"/>
                        </a:spcAft>
                      </a:pPr>
                      <a:r>
                        <a:rPr lang="en-US" sz="900" b="0" u="sng"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natalie.campbell@ped.nm.gov</a:t>
                      </a:r>
                    </a:p>
                  </a:txBody>
                  <a:tcPr marL="95234" marR="95234" marT="47617" marB="47617" anchor="ctr">
                    <a:solidFill>
                      <a:schemeClr val="tx2"/>
                    </a:solidFill>
                  </a:tcPr>
                </a:tc>
                <a:tc>
                  <a:txBody>
                    <a:bodyPr/>
                    <a:lstStyle/>
                    <a:p>
                      <a:pPr marL="0" marR="0" algn="ctr">
                        <a:lnSpc>
                          <a:spcPct val="107000"/>
                        </a:lnSpc>
                        <a:spcBef>
                          <a:spcPts val="0"/>
                        </a:spcBef>
                        <a:spcAft>
                          <a:spcPts val="0"/>
                        </a:spcAft>
                      </a:pPr>
                      <a:r>
                        <a:rPr lang="en-US" sz="900" b="0" kern="100">
                          <a:solidFill>
                            <a:schemeClr val="bg2"/>
                          </a:solidFill>
                          <a:effectLst/>
                          <a:latin typeface="Arial Black" panose="020B0A04020102020204" pitchFamily="34" charset="0"/>
                          <a:ea typeface="Aptos" panose="020B0004020202020204" pitchFamily="34" charset="0"/>
                          <a:cs typeface="Times New Roman" panose="02020603050405020304" pitchFamily="18" charset="0"/>
                        </a:rPr>
                        <a:t>Assistant General Counsel</a:t>
                      </a:r>
                    </a:p>
                  </a:txBody>
                  <a:tcPr marL="95234" marR="95234" marT="47617" marB="47617" anchor="ctr">
                    <a:solidFill>
                      <a:schemeClr val="tx2"/>
                    </a:solidFill>
                  </a:tcPr>
                </a:tc>
                <a:extLst>
                  <a:ext uri="{0D108BD9-81ED-4DB2-BD59-A6C34878D82A}">
                    <a16:rowId xmlns:a16="http://schemas.microsoft.com/office/drawing/2014/main" val="3395030610"/>
                  </a:ext>
                </a:extLst>
              </a:tr>
            </a:tbl>
          </a:graphicData>
        </a:graphic>
      </p:graphicFrame>
    </p:spTree>
    <p:extLst>
      <p:ext uri="{BB962C8B-B14F-4D97-AF65-F5344CB8AC3E}">
        <p14:creationId xmlns:p14="http://schemas.microsoft.com/office/powerpoint/2010/main" val="71420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A2A27-50F2-B8CB-CB89-F9F546BA5874}"/>
              </a:ext>
            </a:extLst>
          </p:cNvPr>
          <p:cNvSpPr>
            <a:spLocks noGrp="1"/>
          </p:cNvSpPr>
          <p:nvPr>
            <p:ph type="title"/>
          </p:nvPr>
        </p:nvSpPr>
        <p:spPr>
          <a:xfrm>
            <a:off x="1295400" y="407630"/>
            <a:ext cx="9601200" cy="1036850"/>
          </a:xfrm>
        </p:spPr>
        <p:txBody>
          <a:bodyPr/>
          <a:lstStyle/>
          <a:p>
            <a:pPr algn="ctr"/>
            <a:r>
              <a:rPr lang="en-US" b="1">
                <a:latin typeface="Arial Black" panose="020B0A04020102020204" pitchFamily="34" charset="0"/>
              </a:rPr>
              <a:t>Resources</a:t>
            </a:r>
          </a:p>
        </p:txBody>
      </p:sp>
      <p:sp>
        <p:nvSpPr>
          <p:cNvPr id="4" name="Slide Number Placeholder 3">
            <a:extLst>
              <a:ext uri="{FF2B5EF4-FFF2-40B4-BE49-F238E27FC236}">
                <a16:creationId xmlns:a16="http://schemas.microsoft.com/office/drawing/2014/main" id="{1E29FC5E-F97F-1831-D608-6AD38EF794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12" name="TextBox 11">
            <a:extLst>
              <a:ext uri="{FF2B5EF4-FFF2-40B4-BE49-F238E27FC236}">
                <a16:creationId xmlns:a16="http://schemas.microsoft.com/office/drawing/2014/main" id="{4F73C0EF-C869-D62B-97F0-F9ACF8EB2AD9}"/>
              </a:ext>
            </a:extLst>
          </p:cNvPr>
          <p:cNvSpPr txBox="1"/>
          <p:nvPr/>
        </p:nvSpPr>
        <p:spPr>
          <a:xfrm>
            <a:off x="4045443" y="3120086"/>
            <a:ext cx="4101114" cy="954107"/>
          </a:xfrm>
          <a:prstGeom prst="rect">
            <a:avLst/>
          </a:prstGeom>
          <a:solidFill>
            <a:srgbClr val="FF914D"/>
          </a:solidFill>
          <a:effectLst>
            <a:outerShdw blurRad="50800" dist="38100" dir="2700000" algn="tl" rotWithShape="0">
              <a:prstClr val="black">
                <a:alpha val="40000"/>
              </a:prstClr>
            </a:outerShdw>
          </a:effectLst>
        </p:spPr>
        <p:txBody>
          <a:bodyPr wrap="square" lIns="91440" tIns="45720" rIns="91440" bIns="45720" anchor="t">
            <a:spAutoFit/>
          </a:bodyPr>
          <a:lstStyle/>
          <a:p>
            <a:pPr algn="ctr"/>
            <a:r>
              <a:rPr lang="en-US" b="1" u="sng">
                <a:solidFill>
                  <a:schemeClr val="bg2"/>
                </a:solidFill>
                <a:effectLst/>
                <a:latin typeface="Arial Black" panose="020B0A04020102020204" pitchFamily="34" charset="0"/>
                <a:ea typeface="Aptos" panose="020B0004020202020204" pitchFamily="34" charset="0"/>
                <a:cs typeface="Calibri"/>
              </a:rPr>
              <a:t>OSE Newsletter Link</a:t>
            </a:r>
            <a:r>
              <a:rPr lang="en-US" b="1" u="sng">
                <a:solidFill>
                  <a:schemeClr val="bg2"/>
                </a:solidFill>
                <a:latin typeface="Arial Black" panose="020B0A04020102020204" pitchFamily="34" charset="0"/>
                <a:ea typeface="Aptos" panose="020B0004020202020204" pitchFamily="34" charset="0"/>
                <a:cs typeface="Calibri"/>
              </a:rPr>
              <a:t> </a:t>
            </a:r>
          </a:p>
          <a:p>
            <a:pPr algn="ctr"/>
            <a:endParaRPr lang="en-US" b="1" u="sng">
              <a:solidFill>
                <a:schemeClr val="bg2"/>
              </a:solidFill>
              <a:latin typeface="Arial Black" panose="020B0A04020102020204" pitchFamily="34" charset="0"/>
              <a:ea typeface="Aptos" panose="020B0004020202020204" pitchFamily="34" charset="0"/>
              <a:cs typeface="Calibri"/>
            </a:endParaRPr>
          </a:p>
          <a:p>
            <a:pPr algn="ctr"/>
            <a:r>
              <a:rPr lang="en-US" b="1">
                <a:solidFill>
                  <a:schemeClr val="bg2"/>
                </a:solidFill>
                <a:latin typeface="Arial Black" panose="020B0A04020102020204" pitchFamily="34" charset="0"/>
                <a:hlinkClick r:id="rId3">
                  <a:extLst>
                    <a:ext uri="{A12FA001-AC4F-418D-AE19-62706E023703}">
                      <ahyp:hlinkClr xmlns:ahyp="http://schemas.microsoft.com/office/drawing/2018/hyperlinkcolor" val="tx"/>
                    </a:ext>
                  </a:extLst>
                </a:hlinkClick>
              </a:rPr>
              <a:t>OSE July 2024 Newsletter (mailchi.mp)</a:t>
            </a:r>
            <a:endParaRPr lang="en-US" b="1" u="sng">
              <a:solidFill>
                <a:schemeClr val="bg2"/>
              </a:solidFill>
              <a:latin typeface="Arial Black" panose="020B0A04020102020204" pitchFamily="34" charset="0"/>
              <a:ea typeface="Aptos" panose="020B0004020202020204" pitchFamily="34" charset="0"/>
              <a:cs typeface="Calibri"/>
            </a:endParaRPr>
          </a:p>
          <a:p>
            <a:pPr algn="ctr"/>
            <a:endParaRPr lang="en-US" b="1" u="sng">
              <a:solidFill>
                <a:schemeClr val="accent3"/>
              </a:solidFill>
              <a:latin typeface="Georgia" panose="02040502050405020303" pitchFamily="18" charset="0"/>
              <a:ea typeface="Aptos" panose="020B0004020202020204" pitchFamily="34" charset="0"/>
            </a:endParaRPr>
          </a:p>
        </p:txBody>
      </p:sp>
      <p:sp>
        <p:nvSpPr>
          <p:cNvPr id="8" name="Text Placeholder 2">
            <a:extLst>
              <a:ext uri="{FF2B5EF4-FFF2-40B4-BE49-F238E27FC236}">
                <a16:creationId xmlns:a16="http://schemas.microsoft.com/office/drawing/2014/main" id="{32C7B995-2176-FC63-14AF-DAA6C9D52344}"/>
              </a:ext>
            </a:extLst>
          </p:cNvPr>
          <p:cNvSpPr>
            <a:spLocks noGrp="1"/>
          </p:cNvSpPr>
          <p:nvPr>
            <p:ph type="body" idx="1"/>
          </p:nvPr>
        </p:nvSpPr>
        <p:spPr>
          <a:xfrm>
            <a:off x="1873738" y="1894938"/>
            <a:ext cx="4101113" cy="954108"/>
          </a:xfrm>
          <a:solidFill>
            <a:srgbClr val="FF914D"/>
          </a:solidFill>
          <a:effectLst>
            <a:outerShdw blurRad="50800" dist="38100" dir="2700000" algn="tl" rotWithShape="0">
              <a:prstClr val="black">
                <a:alpha val="40000"/>
              </a:prstClr>
            </a:outerShdw>
          </a:effectLst>
        </p:spPr>
        <p:txBody>
          <a:bodyPr>
            <a:normAutofit/>
          </a:bodyPr>
          <a:lstStyle/>
          <a:p>
            <a:pPr marL="0" indent="0" algn="ctr">
              <a:lnSpc>
                <a:spcPct val="100000"/>
              </a:lnSpc>
              <a:spcBef>
                <a:spcPts val="0"/>
              </a:spcBef>
              <a:buNone/>
            </a:pPr>
            <a:r>
              <a:rPr lang="en-US" sz="1400" b="1" u="sng">
                <a:solidFill>
                  <a:schemeClr val="bg2"/>
                </a:solidFill>
                <a:latin typeface="Arial Black" panose="020B0A04020102020204" pitchFamily="34" charset="0"/>
              </a:rPr>
              <a:t>OSE Parent Portal</a:t>
            </a:r>
          </a:p>
          <a:p>
            <a:pPr marL="114300" indent="0" algn="ctr">
              <a:lnSpc>
                <a:spcPct val="100000"/>
              </a:lnSpc>
              <a:buNone/>
            </a:pPr>
            <a:endParaRPr lang="en-US" sz="1400" b="1" u="sng">
              <a:solidFill>
                <a:schemeClr val="bg2"/>
              </a:solidFill>
              <a:latin typeface="Georgia" panose="02040502050405020303" pitchFamily="18" charset="0"/>
            </a:endParaRPr>
          </a:p>
          <a:p>
            <a:pPr marL="114300" indent="0" algn="ctr">
              <a:lnSpc>
                <a:spcPct val="100000"/>
              </a:lnSpc>
              <a:buNone/>
            </a:pPr>
            <a:endParaRPr lang="en-US" sz="1400" b="1" u="sng">
              <a:solidFill>
                <a:schemeClr val="bg2"/>
              </a:solidFill>
              <a:latin typeface="Georgia" panose="02040502050405020303" pitchFamily="18" charset="0"/>
            </a:endParaRPr>
          </a:p>
          <a:p>
            <a:pPr marL="114300" indent="0" algn="ctr">
              <a:lnSpc>
                <a:spcPct val="100000"/>
              </a:lnSpc>
              <a:buNone/>
            </a:pPr>
            <a:endParaRPr lang="en-US" sz="1400" b="1" u="sng">
              <a:solidFill>
                <a:schemeClr val="bg2"/>
              </a:solidFill>
              <a:latin typeface="Georgia" panose="02040502050405020303" pitchFamily="18" charset="0"/>
            </a:endParaRPr>
          </a:p>
          <a:p>
            <a:pPr marL="114300" indent="0" algn="ctr">
              <a:lnSpc>
                <a:spcPct val="100000"/>
              </a:lnSpc>
              <a:buNone/>
            </a:pPr>
            <a:endParaRPr lang="en-US" sz="1400" b="1" u="sng">
              <a:solidFill>
                <a:schemeClr val="bg2"/>
              </a:solidFill>
              <a:latin typeface="Georgia" panose="02040502050405020303" pitchFamily="18" charset="0"/>
            </a:endParaRPr>
          </a:p>
          <a:p>
            <a:pPr marL="114300" indent="0" algn="ctr">
              <a:lnSpc>
                <a:spcPct val="100000"/>
              </a:lnSpc>
              <a:buNone/>
            </a:pPr>
            <a:endParaRPr lang="en-US" sz="1400" b="1" u="sng">
              <a:solidFill>
                <a:schemeClr val="bg2"/>
              </a:solidFill>
              <a:latin typeface="Georgia" panose="02040502050405020303" pitchFamily="18" charset="0"/>
            </a:endParaRPr>
          </a:p>
          <a:p>
            <a:pPr marL="114300" indent="0" algn="ctr">
              <a:lnSpc>
                <a:spcPct val="100000"/>
              </a:lnSpc>
              <a:buNone/>
            </a:pPr>
            <a:endParaRPr lang="en-US" sz="1400">
              <a:solidFill>
                <a:schemeClr val="bg2"/>
              </a:solidFill>
              <a:latin typeface="Georgia" panose="02040502050405020303" pitchFamily="18" charset="0"/>
            </a:endParaRPr>
          </a:p>
        </p:txBody>
      </p:sp>
      <p:sp>
        <p:nvSpPr>
          <p:cNvPr id="9" name="TextBox 8">
            <a:extLst>
              <a:ext uri="{FF2B5EF4-FFF2-40B4-BE49-F238E27FC236}">
                <a16:creationId xmlns:a16="http://schemas.microsoft.com/office/drawing/2014/main" id="{4C8A222C-0D39-E395-B994-B7E7BBD03925}"/>
              </a:ext>
            </a:extLst>
          </p:cNvPr>
          <p:cNvSpPr txBox="1"/>
          <p:nvPr/>
        </p:nvSpPr>
        <p:spPr>
          <a:xfrm>
            <a:off x="1873738" y="2323416"/>
            <a:ext cx="4101113" cy="523220"/>
          </a:xfrm>
          <a:prstGeom prst="rect">
            <a:avLst/>
          </a:prstGeom>
          <a:noFill/>
        </p:spPr>
        <p:txBody>
          <a:bodyPr wrap="square">
            <a:spAutoFit/>
          </a:bodyPr>
          <a:lstStyle/>
          <a:p>
            <a:pPr algn="ctr"/>
            <a:r>
              <a:rPr lang="en-US" sz="1400" b="1" u="sng">
                <a:solidFill>
                  <a:schemeClr val="bg2"/>
                </a:solidFill>
                <a:effectLst/>
                <a:latin typeface="Arial Black" panose="020B0A040201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https://webnew.ped.state.nm.us/bureaus/special-education/parent-portal/</a:t>
            </a:r>
            <a:r>
              <a:rPr lang="en-US" sz="1400" b="1" u="sng">
                <a:solidFill>
                  <a:schemeClr val="bg2"/>
                </a:solidFill>
                <a:effectLst/>
                <a:latin typeface="Arial Black" panose="020B0A04020102020204" pitchFamily="34" charset="0"/>
                <a:ea typeface="Aptos" panose="020B0004020202020204" pitchFamily="34" charset="0"/>
                <a:cs typeface="Aptos" panose="020B0004020202020204" pitchFamily="34" charset="0"/>
              </a:rPr>
              <a:t> </a:t>
            </a:r>
            <a:endParaRPr lang="en-US" b="1">
              <a:solidFill>
                <a:schemeClr val="bg2"/>
              </a:solidFill>
              <a:latin typeface="Arial Black" panose="020B0A04020102020204" pitchFamily="34" charset="0"/>
            </a:endParaRPr>
          </a:p>
        </p:txBody>
      </p:sp>
      <p:sp>
        <p:nvSpPr>
          <p:cNvPr id="14" name="TextBox 13">
            <a:extLst>
              <a:ext uri="{FF2B5EF4-FFF2-40B4-BE49-F238E27FC236}">
                <a16:creationId xmlns:a16="http://schemas.microsoft.com/office/drawing/2014/main" id="{78ABD253-1459-128A-A624-5B4D8D437C43}"/>
              </a:ext>
            </a:extLst>
          </p:cNvPr>
          <p:cNvSpPr txBox="1"/>
          <p:nvPr/>
        </p:nvSpPr>
        <p:spPr>
          <a:xfrm>
            <a:off x="1873737" y="4312224"/>
            <a:ext cx="4101114" cy="954107"/>
          </a:xfrm>
          <a:prstGeom prst="rect">
            <a:avLst/>
          </a:prstGeom>
          <a:solidFill>
            <a:srgbClr val="FF914D"/>
          </a:solidFill>
          <a:effectLst>
            <a:outerShdw blurRad="50800" dist="38100" dir="2700000" algn="tl" rotWithShape="0">
              <a:prstClr val="black">
                <a:alpha val="40000"/>
              </a:prstClr>
            </a:outerShdw>
          </a:effectLst>
        </p:spPr>
        <p:txBody>
          <a:bodyPr wrap="square">
            <a:spAutoFit/>
          </a:bodyPr>
          <a:lstStyle/>
          <a:p>
            <a:pPr algn="ctr"/>
            <a:r>
              <a:rPr lang="en-US" b="1">
                <a:solidFill>
                  <a:schemeClr val="bg2"/>
                </a:solidFill>
                <a:effectLst/>
                <a:latin typeface="Arial Black" panose="020B0A04020102020204" pitchFamily="34" charset="0"/>
                <a:ea typeface="Aptos" panose="020B00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OSE Resources</a:t>
            </a:r>
            <a:endParaRPr lang="en-US" b="1">
              <a:solidFill>
                <a:schemeClr val="bg2"/>
              </a:solidFill>
              <a:effectLst/>
              <a:latin typeface="Arial Black" panose="020B0A04020102020204" pitchFamily="34" charset="0"/>
              <a:ea typeface="Aptos" panose="020B0004020202020204" pitchFamily="34" charset="0"/>
              <a:cs typeface="Calibri" panose="020F0502020204030204" pitchFamily="34" charset="0"/>
            </a:endParaRPr>
          </a:p>
          <a:p>
            <a:pPr algn="ctr"/>
            <a:endParaRPr lang="en-US" b="1">
              <a:solidFill>
                <a:schemeClr val="bg2"/>
              </a:solidFill>
              <a:effectLst/>
              <a:latin typeface="Arial Black" panose="020B0A04020102020204" pitchFamily="34" charset="0"/>
              <a:ea typeface="Aptos" panose="020B00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endParaRPr>
          </a:p>
          <a:p>
            <a:pPr algn="ctr"/>
            <a:r>
              <a:rPr lang="en-US" b="1">
                <a:solidFill>
                  <a:schemeClr val="bg2"/>
                </a:solidFill>
                <a:effectLst/>
                <a:latin typeface="Arial Black" panose="020B0A04020102020204" pitchFamily="34" charset="0"/>
                <a:ea typeface="Aptos" panose="020B00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https://webnew.ped.state.nm.us/bureaus/special-education/resources/</a:t>
            </a:r>
            <a:endParaRPr lang="en-US" b="1">
              <a:solidFill>
                <a:schemeClr val="bg2"/>
              </a:solidFill>
              <a:effectLst/>
              <a:latin typeface="Arial Black" panose="020B0A04020102020204" pitchFamily="34" charset="0"/>
              <a:ea typeface="Aptos" panose="020B00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B0C09C88-7987-7DDE-C67D-1C669CFD49A4}"/>
              </a:ext>
            </a:extLst>
          </p:cNvPr>
          <p:cNvSpPr txBox="1">
            <a:spLocks/>
          </p:cNvSpPr>
          <p:nvPr/>
        </p:nvSpPr>
        <p:spPr>
          <a:xfrm>
            <a:off x="6109687" y="1892528"/>
            <a:ext cx="4101113" cy="951698"/>
          </a:xfrm>
          <a:prstGeom prst="rect">
            <a:avLst/>
          </a:prstGeom>
          <a:solidFill>
            <a:srgbClr val="FF914D"/>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rgbClr val="3A3D4B"/>
              </a:buClr>
              <a:buSzPts val="1800"/>
              <a:buFont typeface="Arial"/>
              <a:buChar char="•"/>
              <a:defRPr sz="2400" b="0" i="0" u="none" strike="noStrike" cap="none">
                <a:solidFill>
                  <a:srgbClr val="3A3D4B"/>
                </a:solidFill>
                <a:latin typeface="Calibri"/>
                <a:ea typeface="Calibri"/>
                <a:cs typeface="Calibri"/>
                <a:sym typeface="Calibri"/>
              </a:defRPr>
            </a:lvl1pPr>
            <a:lvl2pPr marL="914400" marR="0" lvl="1" indent="-342900" algn="l" rtl="0">
              <a:lnSpc>
                <a:spcPct val="90000"/>
              </a:lnSpc>
              <a:spcBef>
                <a:spcPts val="1000"/>
              </a:spcBef>
              <a:spcAft>
                <a:spcPts val="0"/>
              </a:spcAft>
              <a:buClr>
                <a:srgbClr val="FF914D"/>
              </a:buClr>
              <a:buSzPts val="18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4pPr>
            <a:lvl5pPr marL="2286000" marR="0" lvl="4"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9pPr>
          </a:lstStyle>
          <a:p>
            <a:pPr marL="0" indent="0" algn="ctr">
              <a:lnSpc>
                <a:spcPct val="120000"/>
              </a:lnSpc>
              <a:spcBef>
                <a:spcPts val="0"/>
              </a:spcBef>
              <a:buFont typeface="Arial"/>
              <a:buNone/>
            </a:pPr>
            <a:r>
              <a:rPr lang="en-US" sz="5600" b="1">
                <a:solidFill>
                  <a:schemeClr val="bg2"/>
                </a:solidFill>
                <a:latin typeface="Georgia" panose="02040502050405020303" pitchFamily="18" charset="0"/>
              </a:rPr>
              <a:t>  </a:t>
            </a:r>
            <a:r>
              <a:rPr lang="en-US" sz="5600" b="1" u="sng">
                <a:solidFill>
                  <a:schemeClr val="bg2"/>
                </a:solidFill>
                <a:latin typeface="Arial Black" panose="020B0A04020102020204" pitchFamily="34" charset="0"/>
              </a:rPr>
              <a:t>Have Questions for OSE? </a:t>
            </a:r>
          </a:p>
          <a:p>
            <a:pPr marL="114300" indent="0" algn="ctr">
              <a:buFont typeface="Arial"/>
              <a:buNone/>
            </a:pPr>
            <a:r>
              <a:rPr lang="en-US" sz="5600" b="1">
                <a:solidFill>
                  <a:schemeClr val="bg2"/>
                </a:solidFill>
                <a:latin typeface="Arial Black" panose="020B0A04020102020204" pitchFamily="34" charset="0"/>
                <a:hlinkClick r:id="rId6">
                  <a:extLst>
                    <a:ext uri="{A12FA001-AC4F-418D-AE19-62706E023703}">
                      <ahyp:hlinkClr xmlns:ahyp="http://schemas.microsoft.com/office/drawing/2018/hyperlinkcolor" val="tx"/>
                    </a:ext>
                  </a:extLst>
                </a:hlinkClick>
              </a:rPr>
              <a:t>ose.support@ped.nm.gov</a:t>
            </a:r>
            <a:r>
              <a:rPr lang="en-US" sz="5600" b="1">
                <a:solidFill>
                  <a:schemeClr val="bg2"/>
                </a:solidFill>
                <a:latin typeface="Arial Black" panose="020B0A04020102020204" pitchFamily="34" charset="0"/>
              </a:rPr>
              <a:t> </a:t>
            </a:r>
          </a:p>
          <a:p>
            <a:pPr marL="114300" indent="0" algn="ctr">
              <a:buFont typeface="Arial"/>
              <a:buNone/>
            </a:pPr>
            <a:r>
              <a:rPr lang="en-US">
                <a:solidFill>
                  <a:schemeClr val="bg2"/>
                </a:solidFill>
              </a:rPr>
              <a:t> </a:t>
            </a:r>
          </a:p>
        </p:txBody>
      </p:sp>
      <p:sp>
        <p:nvSpPr>
          <p:cNvPr id="5" name="TextBox 4">
            <a:extLst>
              <a:ext uri="{FF2B5EF4-FFF2-40B4-BE49-F238E27FC236}">
                <a16:creationId xmlns:a16="http://schemas.microsoft.com/office/drawing/2014/main" id="{F3C3FA02-038D-9C87-995A-08F5150FA4EE}"/>
              </a:ext>
            </a:extLst>
          </p:cNvPr>
          <p:cNvSpPr txBox="1"/>
          <p:nvPr/>
        </p:nvSpPr>
        <p:spPr>
          <a:xfrm>
            <a:off x="6109687" y="4312225"/>
            <a:ext cx="4101114" cy="954107"/>
          </a:xfrm>
          <a:prstGeom prst="rect">
            <a:avLst/>
          </a:prstGeom>
          <a:solidFill>
            <a:srgbClr val="FF914D"/>
          </a:solidFill>
          <a:effectLst>
            <a:outerShdw blurRad="50800" dist="38100" dir="2700000" algn="tl" rotWithShape="0">
              <a:prstClr val="black">
                <a:alpha val="40000"/>
              </a:prstClr>
            </a:outerShdw>
          </a:effectLst>
        </p:spPr>
        <p:txBody>
          <a:bodyPr wrap="square">
            <a:spAutoFit/>
          </a:bodyPr>
          <a:lstStyle/>
          <a:p>
            <a:pPr algn="ctr"/>
            <a:r>
              <a:rPr lang="en-US" b="1" u="sng">
                <a:solidFill>
                  <a:schemeClr val="bg2"/>
                </a:solidFill>
                <a:effectLst/>
                <a:latin typeface="Arial Black" panose="020B0A04020102020204" pitchFamily="34" charset="0"/>
                <a:ea typeface="Aptos" panose="020B0004020202020204" pitchFamily="34" charset="0"/>
                <a:cs typeface="Calibri" panose="020F0502020204030204" pitchFamily="34" charset="0"/>
              </a:rPr>
              <a:t>LEA Managed Booklet </a:t>
            </a:r>
            <a:r>
              <a:rPr lang="en-US" b="1" u="sng">
                <a:solidFill>
                  <a:schemeClr val="bg2"/>
                </a:solidFill>
                <a:effectLst/>
                <a:latin typeface="Arial Black" panose="020B0A04020102020204" pitchFamily="34" charset="0"/>
                <a:ea typeface="Aptos" panose="020B00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https://docs.google.com/spreadsheets/d/1blsI4UJgPTpHUBUtn01L5rVrpNpVmb_25cB2wZjORic/edit?gid=0#gid=0</a:t>
            </a:r>
            <a:endParaRPr lang="en-US" b="1" u="sng">
              <a:solidFill>
                <a:schemeClr val="bg2"/>
              </a:solidFill>
              <a:effectLst/>
              <a:latin typeface="Arial Black" panose="020B0A0402010202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93994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FFDE-37D3-C69C-EAC1-15B67F9CD715}"/>
              </a:ext>
            </a:extLst>
          </p:cNvPr>
          <p:cNvSpPr>
            <a:spLocks noGrp="1"/>
          </p:cNvSpPr>
          <p:nvPr>
            <p:ph type="title"/>
          </p:nvPr>
        </p:nvSpPr>
        <p:spPr>
          <a:xfrm>
            <a:off x="1295400" y="341580"/>
            <a:ext cx="9601200" cy="1036850"/>
          </a:xfrm>
        </p:spPr>
        <p:txBody>
          <a:bodyPr>
            <a:normAutofit fontScale="90000"/>
          </a:bodyPr>
          <a:lstStyle/>
          <a:p>
            <a:pPr algn="ctr"/>
            <a:r>
              <a:rPr lang="en-US" b="1">
                <a:latin typeface="Georgia" panose="02040502050405020303" pitchFamily="18" charset="0"/>
              </a:rPr>
              <a:t>Office of Special Education Office Hours</a:t>
            </a:r>
          </a:p>
        </p:txBody>
      </p:sp>
      <p:sp>
        <p:nvSpPr>
          <p:cNvPr id="4" name="Slide Number Placeholder 3">
            <a:extLst>
              <a:ext uri="{FF2B5EF4-FFF2-40B4-BE49-F238E27FC236}">
                <a16:creationId xmlns:a16="http://schemas.microsoft.com/office/drawing/2014/main" id="{2C1F2B71-08CE-0647-6AA6-C1F5DE2593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8" name="Text Placeholder 7">
            <a:extLst>
              <a:ext uri="{FF2B5EF4-FFF2-40B4-BE49-F238E27FC236}">
                <a16:creationId xmlns:a16="http://schemas.microsoft.com/office/drawing/2014/main" id="{30296B0B-E3EB-3D8A-02F9-8B66A89BC6C7}"/>
              </a:ext>
            </a:extLst>
          </p:cNvPr>
          <p:cNvSpPr>
            <a:spLocks noGrp="1"/>
          </p:cNvSpPr>
          <p:nvPr>
            <p:ph type="body" idx="1"/>
          </p:nvPr>
        </p:nvSpPr>
        <p:spPr/>
        <p:txBody>
          <a:bodyPr>
            <a:noAutofit/>
          </a:bodyPr>
          <a:lstStyle/>
          <a:p>
            <a:pPr marL="114300" indent="0" algn="ctr">
              <a:buNone/>
            </a:pPr>
            <a:r>
              <a:rPr lang="en-US" sz="1800" b="1">
                <a:solidFill>
                  <a:schemeClr val="bg2"/>
                </a:solidFill>
                <a:latin typeface="Arial Black" panose="020B0A04020102020204" pitchFamily="34" charset="0"/>
              </a:rPr>
              <a:t>August 20, 2024 </a:t>
            </a:r>
          </a:p>
          <a:p>
            <a:pPr marL="114300" indent="0" algn="ctr">
              <a:buNone/>
            </a:pPr>
            <a:r>
              <a:rPr lang="en-US" sz="1800" b="1">
                <a:solidFill>
                  <a:schemeClr val="bg2"/>
                </a:solidFill>
                <a:latin typeface="Arial Black" panose="020B0A04020102020204" pitchFamily="34" charset="0"/>
              </a:rPr>
              <a:t>Time: 3:30 – 4:30 p.m. </a:t>
            </a:r>
          </a:p>
          <a:p>
            <a:pPr marL="114300" indent="0" algn="ctr">
              <a:buNone/>
            </a:pPr>
            <a:r>
              <a:rPr lang="en-US" sz="1800" b="1">
                <a:solidFill>
                  <a:schemeClr val="bg2"/>
                </a:solidFill>
                <a:latin typeface="Arial Black" panose="020B0A04020102020204" pitchFamily="34" charset="0"/>
              </a:rPr>
              <a:t>Location: Virtual, Microsoft Teams Click here to join the meeting</a:t>
            </a:r>
          </a:p>
          <a:p>
            <a:pPr marL="114300" indent="0" algn="ctr">
              <a:buNone/>
            </a:pPr>
            <a:r>
              <a:rPr lang="en-US" sz="1800" b="1" u="sng">
                <a:solidFill>
                  <a:schemeClr val="accent2"/>
                </a:solidFill>
                <a:effectLst/>
                <a:latin typeface="Arial Black"/>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Click here to join the meeting</a:t>
            </a:r>
            <a:r>
              <a:rPr lang="en-US" sz="1800" b="1">
                <a:solidFill>
                  <a:schemeClr val="accent2"/>
                </a:solidFill>
                <a:latin typeface="Arial Black"/>
                <a:ea typeface="Aptos" panose="020B0004020202020204" pitchFamily="34" charset="0"/>
                <a:cs typeface="Aptos" panose="020B0004020202020204" pitchFamily="34" charset="0"/>
              </a:rPr>
              <a:t> </a:t>
            </a:r>
            <a:endParaRPr lang="en-US" sz="1800" b="1">
              <a:solidFill>
                <a:schemeClr val="accent2"/>
              </a:solidFill>
              <a:latin typeface="Arial Black"/>
            </a:endParaRPr>
          </a:p>
          <a:p>
            <a:pPr marL="114300" indent="0" algn="ctr">
              <a:buNone/>
            </a:pPr>
            <a:r>
              <a:rPr lang="en-US" sz="1800" b="1">
                <a:solidFill>
                  <a:schemeClr val="bg2"/>
                </a:solidFill>
                <a:latin typeface="Arial Black" panose="020B0A04020102020204" pitchFamily="34" charset="0"/>
              </a:rPr>
              <a:t>Meeting ID: 252 341 847 618 </a:t>
            </a:r>
            <a:br>
              <a:rPr lang="en-US" sz="1800" b="1">
                <a:solidFill>
                  <a:schemeClr val="bg2"/>
                </a:solidFill>
                <a:latin typeface="Arial Black" panose="020B0A04020102020204" pitchFamily="34" charset="0"/>
              </a:rPr>
            </a:br>
            <a:r>
              <a:rPr lang="en-US" sz="1800" b="1">
                <a:solidFill>
                  <a:schemeClr val="bg2"/>
                </a:solidFill>
                <a:latin typeface="Arial Black" panose="020B0A04020102020204" pitchFamily="34" charset="0"/>
              </a:rPr>
              <a:t>Passcode: 7tVTBm </a:t>
            </a:r>
          </a:p>
          <a:p>
            <a:pPr marL="114300" indent="0" algn="ctr">
              <a:buNone/>
            </a:pPr>
            <a:r>
              <a:rPr lang="en-US" sz="1800" b="1">
                <a:solidFill>
                  <a:schemeClr val="bg2"/>
                </a:solidFill>
                <a:latin typeface="Arial Black" panose="020B0A04020102020204" pitchFamily="34" charset="0"/>
              </a:rPr>
              <a:t>Or call in (audio only) </a:t>
            </a:r>
          </a:p>
          <a:p>
            <a:pPr marL="114300" indent="0" algn="ctr">
              <a:buNone/>
            </a:pPr>
            <a:r>
              <a:rPr lang="en-US" sz="1800" b="1">
                <a:solidFill>
                  <a:schemeClr val="bg2"/>
                </a:solidFill>
                <a:latin typeface="Arial Black" panose="020B0A04020102020204" pitchFamily="34" charset="0"/>
              </a:rPr>
              <a:t>+1 505-312-4308,,779020632# </a:t>
            </a:r>
            <a:endParaRPr lang="en-US" sz="1800" b="1">
              <a:latin typeface="Arial Black" panose="020B0A04020102020204" pitchFamily="34" charset="0"/>
            </a:endParaRPr>
          </a:p>
          <a:p>
            <a:pPr marL="114300" indent="0" algn="ctr">
              <a:buNone/>
            </a:pPr>
            <a:r>
              <a:rPr lang="en-US" sz="1800" b="1">
                <a:solidFill>
                  <a:schemeClr val="bg2"/>
                </a:solidFill>
                <a:latin typeface="Arial Black" panose="020B0A04020102020204" pitchFamily="34" charset="0"/>
              </a:rPr>
              <a:t>Phone Conference ID: 779 020 632# </a:t>
            </a:r>
          </a:p>
          <a:p>
            <a:pPr marL="114300" indent="0" algn="ctr">
              <a:buNone/>
            </a:pPr>
            <a:r>
              <a:rPr lang="en-US" sz="1800">
                <a:latin typeface="Arial Black" panose="020B0A04020102020204" pitchFamily="34" charset="0"/>
              </a:rPr>
              <a:t> </a:t>
            </a:r>
          </a:p>
        </p:txBody>
      </p:sp>
    </p:spTree>
    <p:extLst>
      <p:ext uri="{BB962C8B-B14F-4D97-AF65-F5344CB8AC3E}">
        <p14:creationId xmlns:p14="http://schemas.microsoft.com/office/powerpoint/2010/main" val="400180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4CF6-0566-9AB6-E999-149A4D9CC731}"/>
              </a:ext>
            </a:extLst>
          </p:cNvPr>
          <p:cNvSpPr>
            <a:spLocks noGrp="1"/>
          </p:cNvSpPr>
          <p:nvPr>
            <p:ph type="title"/>
          </p:nvPr>
        </p:nvSpPr>
        <p:spPr>
          <a:xfrm>
            <a:off x="1988228" y="2519029"/>
            <a:ext cx="8215544" cy="1036850"/>
          </a:xfrm>
        </p:spPr>
        <p:txBody>
          <a:bodyPr/>
          <a:lstStyle/>
          <a:p>
            <a:pPr algn="ctr"/>
            <a:r>
              <a:rPr lang="en-US">
                <a:solidFill>
                  <a:schemeClr val="bg2"/>
                </a:solidFill>
                <a:latin typeface="Arial Black" panose="020B0A04020102020204" pitchFamily="34" charset="0"/>
              </a:rPr>
              <a:t>Questions From The Field?</a:t>
            </a:r>
          </a:p>
        </p:txBody>
      </p:sp>
      <p:sp>
        <p:nvSpPr>
          <p:cNvPr id="3" name="Slide Number Placeholder 2">
            <a:extLst>
              <a:ext uri="{FF2B5EF4-FFF2-40B4-BE49-F238E27FC236}">
                <a16:creationId xmlns:a16="http://schemas.microsoft.com/office/drawing/2014/main" id="{8360B725-A022-E44F-FC7D-A2B90D0F7C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8533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6001117d3c_0_30"/>
          <p:cNvSpPr txBox="1">
            <a:spLocks noGrp="1"/>
          </p:cNvSpPr>
          <p:nvPr>
            <p:ph type="title"/>
          </p:nvPr>
        </p:nvSpPr>
        <p:spPr>
          <a:xfrm>
            <a:off x="167147" y="499037"/>
            <a:ext cx="11857703" cy="10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3600" b="1">
                <a:latin typeface="Arial Black" panose="020B0A04020102020204" pitchFamily="34" charset="0"/>
              </a:rPr>
              <a:t>Leadership/Duties of the Office</a:t>
            </a:r>
            <a:endParaRPr sz="3600" b="1">
              <a:latin typeface="Arial Black" panose="020B0A04020102020204" pitchFamily="34" charset="0"/>
            </a:endParaRPr>
          </a:p>
        </p:txBody>
      </p:sp>
      <p:sp>
        <p:nvSpPr>
          <p:cNvPr id="134" name="Google Shape;134;g16001117d3c_0_30"/>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a:t>
            </a:fld>
            <a:endParaRPr/>
          </a:p>
        </p:txBody>
      </p:sp>
      <p:sp>
        <p:nvSpPr>
          <p:cNvPr id="135" name="Google Shape;135;g16001117d3c_0_30"/>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Investing for tomorrow, delivering today.</a:t>
            </a:r>
            <a:endParaRPr/>
          </a:p>
        </p:txBody>
      </p:sp>
      <p:graphicFrame>
        <p:nvGraphicFramePr>
          <p:cNvPr id="9" name="Diagram 8">
            <a:extLst>
              <a:ext uri="{FF2B5EF4-FFF2-40B4-BE49-F238E27FC236}">
                <a16:creationId xmlns:a16="http://schemas.microsoft.com/office/drawing/2014/main" id="{E791D1F0-2474-7C05-77D3-90E447E3A52C}"/>
              </a:ext>
            </a:extLst>
          </p:cNvPr>
          <p:cNvGraphicFramePr/>
          <p:nvPr>
            <p:extLst>
              <p:ext uri="{D42A27DB-BD31-4B8C-83A1-F6EECF244321}">
                <p14:modId xmlns:p14="http://schemas.microsoft.com/office/powerpoint/2010/main" val="1742540348"/>
              </p:ext>
            </p:extLst>
          </p:nvPr>
        </p:nvGraphicFramePr>
        <p:xfrm>
          <a:off x="5804965" y="1402672"/>
          <a:ext cx="6387035" cy="5388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BD5A4CC5-EB2C-D70E-76EF-68104E6F6324}"/>
              </a:ext>
            </a:extLst>
          </p:cNvPr>
          <p:cNvGraphicFramePr/>
          <p:nvPr>
            <p:extLst>
              <p:ext uri="{D42A27DB-BD31-4B8C-83A1-F6EECF244321}">
                <p14:modId xmlns:p14="http://schemas.microsoft.com/office/powerpoint/2010/main" val="3573027130"/>
              </p:ext>
            </p:extLst>
          </p:nvPr>
        </p:nvGraphicFramePr>
        <p:xfrm>
          <a:off x="0" y="1535837"/>
          <a:ext cx="6095999" cy="51133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5f9dcab8b2_0_3"/>
          <p:cNvSpPr txBox="1">
            <a:spLocks noGrp="1"/>
          </p:cNvSpPr>
          <p:nvPr>
            <p:ph type="title"/>
          </p:nvPr>
        </p:nvSpPr>
        <p:spPr>
          <a:xfrm>
            <a:off x="209261" y="496165"/>
            <a:ext cx="11564471" cy="10582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None/>
            </a:pPr>
            <a:r>
              <a:rPr lang="en-US" b="1">
                <a:latin typeface="Arial Black" panose="020B0A04020102020204" pitchFamily="34" charset="0"/>
              </a:rPr>
              <a:t>Hiring Updates</a:t>
            </a:r>
            <a:endParaRPr b="1">
              <a:latin typeface="Arial Black" panose="020B0A04020102020204" pitchFamily="34" charset="0"/>
            </a:endParaRPr>
          </a:p>
        </p:txBody>
      </p:sp>
      <p:sp>
        <p:nvSpPr>
          <p:cNvPr id="152" name="Google Shape;152;g15f9dcab8b2_0_3"/>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3</a:t>
            </a:fld>
            <a:endParaRPr/>
          </a:p>
        </p:txBody>
      </p:sp>
      <p:sp>
        <p:nvSpPr>
          <p:cNvPr id="153" name="Google Shape;153;g15f9dcab8b2_0_3"/>
          <p:cNvSpPr txBox="1">
            <a:spLocks noGrp="1"/>
          </p:cNvSpPr>
          <p:nvPr>
            <p:ph type="ftr" idx="11"/>
          </p:nvPr>
        </p:nvSpPr>
        <p:spPr>
          <a:xfrm>
            <a:off x="287350" y="6374999"/>
            <a:ext cx="6243300" cy="274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Investing for tomorrow, delivering today.</a:t>
            </a:r>
            <a:endParaRPr/>
          </a:p>
        </p:txBody>
      </p:sp>
      <p:sp>
        <p:nvSpPr>
          <p:cNvPr id="3" name="Text Placeholder 2">
            <a:extLst>
              <a:ext uri="{FF2B5EF4-FFF2-40B4-BE49-F238E27FC236}">
                <a16:creationId xmlns:a16="http://schemas.microsoft.com/office/drawing/2014/main" id="{74A4E2D6-FA8F-2B23-1B82-41B7C02460F1}"/>
              </a:ext>
            </a:extLst>
          </p:cNvPr>
          <p:cNvSpPr>
            <a:spLocks noGrp="1"/>
          </p:cNvSpPr>
          <p:nvPr>
            <p:ph type="body" idx="1"/>
          </p:nvPr>
        </p:nvSpPr>
        <p:spPr>
          <a:xfrm>
            <a:off x="1567972" y="1899926"/>
            <a:ext cx="9197774" cy="4343400"/>
          </a:xfrm>
          <a:effectLst/>
        </p:spPr>
        <p:txBody>
          <a:bodyPr/>
          <a:lstStyle/>
          <a:p>
            <a:pPr marL="114300" indent="0" algn="ctr">
              <a:buNone/>
            </a:pPr>
            <a:endParaRPr lang="en-US">
              <a:solidFill>
                <a:schemeClr val="bg2"/>
              </a:solidFill>
            </a:endParaRPr>
          </a:p>
          <a:p>
            <a:pPr marL="114300" indent="0" algn="ctr">
              <a:buNone/>
            </a:pPr>
            <a:endParaRPr lang="en-US">
              <a:solidFill>
                <a:schemeClr val="bg2"/>
              </a:solidFill>
            </a:endParaRPr>
          </a:p>
          <a:p>
            <a:pPr marL="114300" indent="0" algn="ctr">
              <a:buNone/>
            </a:pPr>
            <a:endParaRPr lang="en-US">
              <a:solidFill>
                <a:schemeClr val="bg2"/>
              </a:solidFill>
            </a:endParaRPr>
          </a:p>
        </p:txBody>
      </p:sp>
      <p:sp>
        <p:nvSpPr>
          <p:cNvPr id="4" name="TextBox 3">
            <a:extLst>
              <a:ext uri="{FF2B5EF4-FFF2-40B4-BE49-F238E27FC236}">
                <a16:creationId xmlns:a16="http://schemas.microsoft.com/office/drawing/2014/main" id="{5AB988D5-5A2A-EAD6-AE20-38B0A672683B}"/>
              </a:ext>
            </a:extLst>
          </p:cNvPr>
          <p:cNvSpPr txBox="1"/>
          <p:nvPr/>
        </p:nvSpPr>
        <p:spPr>
          <a:xfrm>
            <a:off x="3333695" y="2992795"/>
            <a:ext cx="5155881" cy="1200329"/>
          </a:xfrm>
          <a:prstGeom prst="rect">
            <a:avLst/>
          </a:prstGeom>
          <a:noFill/>
        </p:spPr>
        <p:txBody>
          <a:bodyPr wrap="square">
            <a:spAutoFit/>
          </a:bodyPr>
          <a:lstStyle/>
          <a:p>
            <a:pPr algn="ctr"/>
            <a:r>
              <a:rPr lang="en-US" sz="1800" b="1" kern="100">
                <a:effectLst/>
                <a:latin typeface="Arial Black" panose="020B0A04020102020204" pitchFamily="34" charset="0"/>
                <a:ea typeface="Aptos" panose="020B0004020202020204" pitchFamily="34" charset="0"/>
                <a:cs typeface="Times New Roman" panose="02020603050405020304" pitchFamily="18" charset="0"/>
              </a:rPr>
              <a:t>Please check the state personal office website for </a:t>
            </a:r>
          </a:p>
          <a:p>
            <a:pPr algn="ctr"/>
            <a:r>
              <a:rPr lang="en-US" sz="1800" b="1" kern="100">
                <a:effectLst/>
                <a:latin typeface="Arial Black" panose="020B0A04020102020204" pitchFamily="34" charset="0"/>
                <a:ea typeface="Aptos" panose="020B0004020202020204" pitchFamily="34" charset="0"/>
                <a:cs typeface="Times New Roman" panose="02020603050405020304" pitchFamily="18" charset="0"/>
              </a:rPr>
              <a:t>The Office of Special Education job openings. </a:t>
            </a:r>
            <a:endParaRPr lang="en-US" sz="1800" b="1">
              <a:latin typeface="Arial Black" panose="020B0A04020102020204" pitchFamily="34" charset="0"/>
            </a:endParaRPr>
          </a:p>
        </p:txBody>
      </p:sp>
      <p:sp>
        <p:nvSpPr>
          <p:cNvPr id="6" name="TextBox 5">
            <a:extLst>
              <a:ext uri="{FF2B5EF4-FFF2-40B4-BE49-F238E27FC236}">
                <a16:creationId xmlns:a16="http://schemas.microsoft.com/office/drawing/2014/main" id="{9DF7FB05-BBAD-0DD2-9C7B-F734EA69AFC2}"/>
              </a:ext>
            </a:extLst>
          </p:cNvPr>
          <p:cNvSpPr txBox="1"/>
          <p:nvPr/>
        </p:nvSpPr>
        <p:spPr>
          <a:xfrm>
            <a:off x="4030559" y="4654918"/>
            <a:ext cx="4130881" cy="369332"/>
          </a:xfrm>
          <a:prstGeom prst="rect">
            <a:avLst/>
          </a:prstGeom>
          <a:noFill/>
        </p:spPr>
        <p:txBody>
          <a:bodyPr wrap="square">
            <a:spAutoFit/>
          </a:bodyPr>
          <a:lstStyle/>
          <a:p>
            <a:r>
              <a:rPr lang="en-US" sz="1800" b="1">
                <a:solidFill>
                  <a:schemeClr val="accent2"/>
                </a:solidFill>
                <a:latin typeface="Arial Black" panose="020B0A04020102020204" pitchFamily="34" charset="0"/>
                <a:hlinkClick r:id="rId3">
                  <a:extLst>
                    <a:ext uri="{A12FA001-AC4F-418D-AE19-62706E023703}">
                      <ahyp:hlinkClr xmlns:ahyp="http://schemas.microsoft.com/office/drawing/2018/hyperlinkcolor" val="tx"/>
                    </a:ext>
                  </a:extLst>
                </a:hlinkClick>
              </a:rPr>
              <a:t>https://www.spo.state.nm.us/</a:t>
            </a:r>
            <a:r>
              <a:rPr lang="en-US" sz="1800" b="1">
                <a:solidFill>
                  <a:schemeClr val="accent2"/>
                </a:solidFill>
                <a:latin typeface="Arial Black" panose="020B0A04020102020204" pitchFamily="34" charset="0"/>
              </a:rPr>
              <a:t> </a:t>
            </a:r>
          </a:p>
        </p:txBody>
      </p:sp>
      <p:sp>
        <p:nvSpPr>
          <p:cNvPr id="5" name="TextBox 4">
            <a:extLst>
              <a:ext uri="{FF2B5EF4-FFF2-40B4-BE49-F238E27FC236}">
                <a16:creationId xmlns:a16="http://schemas.microsoft.com/office/drawing/2014/main" id="{E11941CF-0DFD-001F-FFCF-9FB7DF6F8385}"/>
              </a:ext>
            </a:extLst>
          </p:cNvPr>
          <p:cNvSpPr txBox="1"/>
          <p:nvPr/>
        </p:nvSpPr>
        <p:spPr>
          <a:xfrm>
            <a:off x="3030961" y="2205988"/>
            <a:ext cx="5921070" cy="369332"/>
          </a:xfrm>
          <a:prstGeom prst="rect">
            <a:avLst/>
          </a:prstGeom>
          <a:noFill/>
        </p:spPr>
        <p:txBody>
          <a:bodyPr wrap="square" rtlCol="0">
            <a:spAutoFit/>
          </a:bodyPr>
          <a:lstStyle/>
          <a:p>
            <a:r>
              <a:rPr lang="en-US" sz="1800" b="1">
                <a:latin typeface="Arial Black" panose="020B0A04020102020204" pitchFamily="34" charset="0"/>
              </a:rPr>
              <a:t>Natalie Campbell, Assistant General Counsel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4FA8-02D5-2082-5A88-AA3FBF6A8DE8}"/>
              </a:ext>
            </a:extLst>
          </p:cNvPr>
          <p:cNvSpPr>
            <a:spLocks noGrp="1"/>
          </p:cNvSpPr>
          <p:nvPr>
            <p:ph type="title"/>
          </p:nvPr>
        </p:nvSpPr>
        <p:spPr>
          <a:xfrm>
            <a:off x="0" y="255134"/>
            <a:ext cx="12192000" cy="1036850"/>
          </a:xfrm>
        </p:spPr>
        <p:txBody>
          <a:bodyPr>
            <a:normAutofit/>
          </a:bodyPr>
          <a:lstStyle/>
          <a:p>
            <a:pPr algn="ctr"/>
            <a:r>
              <a:rPr lang="en-US">
                <a:latin typeface="Arial Black" panose="020B0A04020102020204" pitchFamily="34" charset="0"/>
              </a:rPr>
              <a:t>Special Education Pay Differentials</a:t>
            </a:r>
          </a:p>
        </p:txBody>
      </p:sp>
      <p:sp>
        <p:nvSpPr>
          <p:cNvPr id="3" name="Text Placeholder 2">
            <a:extLst>
              <a:ext uri="{FF2B5EF4-FFF2-40B4-BE49-F238E27FC236}">
                <a16:creationId xmlns:a16="http://schemas.microsoft.com/office/drawing/2014/main" id="{73ACD186-4E07-72F2-CE06-869C08576EB9}"/>
              </a:ext>
            </a:extLst>
          </p:cNvPr>
          <p:cNvSpPr>
            <a:spLocks noGrp="1"/>
          </p:cNvSpPr>
          <p:nvPr>
            <p:ph type="body" idx="1"/>
          </p:nvPr>
        </p:nvSpPr>
        <p:spPr>
          <a:xfrm>
            <a:off x="0" y="1855693"/>
            <a:ext cx="12192000" cy="5002307"/>
          </a:xfrm>
        </p:spPr>
        <p:txBody>
          <a:bodyPr>
            <a:normAutofit/>
          </a:bodyPr>
          <a:lstStyle/>
          <a:p>
            <a:pPr marL="0" marR="0" indent="0">
              <a:spcBef>
                <a:spcPts val="0"/>
              </a:spcBef>
              <a:spcAft>
                <a:spcPts val="0"/>
              </a:spcAft>
              <a:buNone/>
            </a:pPr>
            <a:r>
              <a:rPr lang="en-US" sz="1800" b="1">
                <a:solidFill>
                  <a:srgbClr val="FF914D"/>
                </a:solidFill>
                <a:effectLst/>
                <a:latin typeface="Arial Black" panose="020B0A04020102020204" pitchFamily="34" charset="0"/>
                <a:ea typeface="Aptos" panose="020B0004020202020204" pitchFamily="34" charset="0"/>
                <a:cs typeface="Aptos" panose="020B0004020202020204" pitchFamily="34" charset="0"/>
              </a:rPr>
              <a:t>Key details of the initiative include:</a:t>
            </a:r>
          </a:p>
          <a:p>
            <a:pPr marL="0" marR="0" indent="0">
              <a:spcBef>
                <a:spcPts val="0"/>
              </a:spcBef>
              <a:spcAft>
                <a:spcPts val="0"/>
              </a:spcAft>
              <a:buNone/>
            </a:pPr>
            <a:endParaRPr lang="en-US" sz="1800" b="1" u="sng">
              <a:solidFill>
                <a:srgbClr val="FF914D"/>
              </a:solidFill>
              <a:effectLst/>
              <a:latin typeface="Arial Black" panose="020B0A04020102020204" pitchFamily="34" charset="0"/>
              <a:ea typeface="Aptos" panose="020B0004020202020204" pitchFamily="34" charset="0"/>
              <a:cs typeface="Aptos" panose="020B0004020202020204" pitchFamily="34" charset="0"/>
            </a:endParaRPr>
          </a:p>
          <a:p>
            <a:pPr marL="0" marR="0" indent="0">
              <a:lnSpc>
                <a:spcPct val="120000"/>
              </a:lnSpc>
              <a:spcBef>
                <a:spcPts val="0"/>
              </a:spcBef>
              <a:spcAft>
                <a:spcPts val="0"/>
              </a:spcAft>
              <a:buNone/>
            </a:pPr>
            <a:r>
              <a:rPr lang="en-US" sz="1800">
                <a:effectLst/>
                <a:latin typeface="Arial Black" panose="020B0A04020102020204" pitchFamily="34" charset="0"/>
                <a:ea typeface="Aptos" panose="020B0004020202020204" pitchFamily="34" charset="0"/>
                <a:cs typeface="Aptos" panose="020B0004020202020204" pitchFamily="34" charset="0"/>
              </a:rPr>
              <a:t> </a:t>
            </a:r>
            <a:endParaRPr lang="en-US" sz="1800" b="1">
              <a:solidFill>
                <a:schemeClr val="bg2"/>
              </a:solidFill>
              <a:effectLst/>
              <a:latin typeface="Arial Black" panose="020B0A04020102020204" pitchFamily="34" charset="0"/>
              <a:ea typeface="Aptos" panose="020B0004020202020204" pitchFamily="34" charset="0"/>
              <a:cs typeface="Aptos" panose="020B0004020202020204" pitchFamily="34" charset="0"/>
            </a:endParaRPr>
          </a:p>
          <a:p>
            <a:pPr marL="342900" marR="0" lvl="0">
              <a:lnSpc>
                <a:spcPct val="120000"/>
              </a:lnSpc>
              <a:spcBef>
                <a:spcPts val="0"/>
              </a:spcBef>
              <a:spcAft>
                <a:spcPts val="0"/>
              </a:spcAft>
              <a:buFont typeface="Arial" panose="020B0604020202020204" pitchFamily="34" charset="0"/>
              <a:buChar char="•"/>
            </a:pPr>
            <a:r>
              <a:rPr lang="en-US" sz="1800" b="1" u="sng">
                <a:solidFill>
                  <a:srgbClr val="FF914D"/>
                </a:solidFill>
                <a:effectLst/>
                <a:latin typeface="Arial Black" panose="020B0A04020102020204" pitchFamily="34" charset="0"/>
                <a:ea typeface="Times New Roman" panose="02020603050405020304" pitchFamily="18" charset="0"/>
                <a:cs typeface="Aptos" panose="020B0004020202020204" pitchFamily="34" charset="0"/>
              </a:rPr>
              <a:t>Application TimeLine:</a:t>
            </a:r>
            <a:r>
              <a:rPr lang="en-US" sz="1800" b="1">
                <a:solidFill>
                  <a:srgbClr val="FF914D"/>
                </a:solidFill>
                <a:effectLst/>
                <a:latin typeface="Arial Black" panose="020B0A04020102020204" pitchFamily="34" charset="0"/>
                <a:ea typeface="Times New Roman" panose="02020603050405020304" pitchFamily="18" charset="0"/>
                <a:cs typeface="Aptos" panose="020B0004020202020204" pitchFamily="34" charset="0"/>
              </a:rPr>
              <a:t> </a:t>
            </a:r>
            <a:r>
              <a:rPr lang="en-US" sz="1800" b="1" i="1">
                <a:solidFill>
                  <a:schemeClr val="bg2"/>
                </a:solidFill>
                <a:effectLst/>
                <a:latin typeface="Arial Black" panose="020B0A04020102020204" pitchFamily="34" charset="0"/>
                <a:ea typeface="Times New Roman" panose="02020603050405020304" pitchFamily="18" charset="0"/>
                <a:cs typeface="Aptos" panose="020B0004020202020204" pitchFamily="34" charset="0"/>
              </a:rPr>
              <a:t>The application and rubric</a:t>
            </a:r>
            <a:r>
              <a:rPr lang="en-US" sz="1800" b="1">
                <a:solidFill>
                  <a:schemeClr val="bg2"/>
                </a:solidFill>
                <a:effectLst/>
                <a:latin typeface="Arial Black" panose="020B0A04020102020204" pitchFamily="34" charset="0"/>
                <a:ea typeface="Times New Roman" panose="02020603050405020304" pitchFamily="18" charset="0"/>
                <a:cs typeface="Aptos" panose="020B0004020202020204" pitchFamily="34" charset="0"/>
              </a:rPr>
              <a:t> will be released on August 15, 2024, and will remain open through September 30, 2024.</a:t>
            </a:r>
          </a:p>
          <a:p>
            <a:pPr marL="342900" marR="0" lvl="0">
              <a:lnSpc>
                <a:spcPct val="120000"/>
              </a:lnSpc>
              <a:spcBef>
                <a:spcPts val="0"/>
              </a:spcBef>
              <a:spcAft>
                <a:spcPts val="0"/>
              </a:spcAft>
              <a:buFont typeface="Arial" panose="020B0604020202020204" pitchFamily="34" charset="0"/>
              <a:buChar char="•"/>
            </a:pPr>
            <a:endParaRPr lang="en-US" sz="1800" b="1">
              <a:solidFill>
                <a:schemeClr val="bg2"/>
              </a:solidFill>
              <a:effectLst/>
              <a:latin typeface="Arial Black" panose="020B0A04020102020204" pitchFamily="34" charset="0"/>
              <a:ea typeface="Aptos" panose="020B0004020202020204" pitchFamily="34" charset="0"/>
              <a:cs typeface="Aptos" panose="020B0004020202020204" pitchFamily="34" charset="0"/>
            </a:endParaRPr>
          </a:p>
          <a:p>
            <a:pPr marL="342900" marR="0" lvl="0">
              <a:lnSpc>
                <a:spcPct val="120000"/>
              </a:lnSpc>
              <a:spcBef>
                <a:spcPts val="0"/>
              </a:spcBef>
              <a:spcAft>
                <a:spcPts val="0"/>
              </a:spcAft>
              <a:buFont typeface="Arial" panose="020B0604020202020204" pitchFamily="34" charset="0"/>
              <a:buChar char="•"/>
            </a:pPr>
            <a:r>
              <a:rPr lang="en-US" sz="1800" b="1" u="sng">
                <a:solidFill>
                  <a:srgbClr val="FF914D"/>
                </a:solidFill>
                <a:effectLst/>
                <a:latin typeface="Arial Black" panose="020B0A04020102020204" pitchFamily="34" charset="0"/>
                <a:ea typeface="Times New Roman" panose="02020603050405020304" pitchFamily="18" charset="0"/>
                <a:cs typeface="Aptos" panose="020B0004020202020204" pitchFamily="34" charset="0"/>
              </a:rPr>
              <a:t>Criteria:</a:t>
            </a:r>
            <a:r>
              <a:rPr lang="en-US" sz="1800" b="1">
                <a:solidFill>
                  <a:srgbClr val="FF914D"/>
                </a:solidFill>
                <a:effectLst/>
                <a:latin typeface="Arial Black" panose="020B0A04020102020204" pitchFamily="34" charset="0"/>
                <a:ea typeface="Times New Roman" panose="02020603050405020304" pitchFamily="18" charset="0"/>
                <a:cs typeface="Aptos" panose="020B0004020202020204" pitchFamily="34" charset="0"/>
              </a:rPr>
              <a:t> </a:t>
            </a:r>
            <a:r>
              <a:rPr lang="en-US" sz="1800" b="1">
                <a:solidFill>
                  <a:schemeClr val="bg2"/>
                </a:solidFill>
                <a:effectLst/>
                <a:latin typeface="Arial Black" panose="020B0A04020102020204" pitchFamily="34" charset="0"/>
                <a:ea typeface="Times New Roman" panose="02020603050405020304" pitchFamily="18" charset="0"/>
                <a:cs typeface="Aptos" panose="020B0004020202020204" pitchFamily="34" charset="0"/>
              </a:rPr>
              <a:t>The application rubric will prioritize LEAs with special education teacher positions that have been vacant for two or more school years.</a:t>
            </a:r>
          </a:p>
          <a:p>
            <a:pPr marL="342900" marR="0" lvl="0">
              <a:lnSpc>
                <a:spcPct val="120000"/>
              </a:lnSpc>
              <a:spcBef>
                <a:spcPts val="0"/>
              </a:spcBef>
              <a:spcAft>
                <a:spcPts val="0"/>
              </a:spcAft>
              <a:buFont typeface="Arial" panose="020B0604020202020204" pitchFamily="34" charset="0"/>
              <a:buChar char="•"/>
            </a:pPr>
            <a:endParaRPr lang="en-US" sz="1800" b="1" u="sng">
              <a:solidFill>
                <a:schemeClr val="bg2"/>
              </a:solidFill>
              <a:effectLst/>
              <a:latin typeface="Arial Black" panose="020B0A04020102020204" pitchFamily="34" charset="0"/>
              <a:ea typeface="Aptos" panose="020B0004020202020204" pitchFamily="34" charset="0"/>
              <a:cs typeface="Aptos" panose="020B0004020202020204" pitchFamily="34" charset="0"/>
            </a:endParaRPr>
          </a:p>
          <a:p>
            <a:pPr marL="342900" marR="0" lvl="0">
              <a:lnSpc>
                <a:spcPct val="120000"/>
              </a:lnSpc>
              <a:spcBef>
                <a:spcPts val="0"/>
              </a:spcBef>
              <a:spcAft>
                <a:spcPts val="0"/>
              </a:spcAft>
              <a:buFont typeface="Arial" panose="020B0604020202020204" pitchFamily="34" charset="0"/>
              <a:buChar char="•"/>
            </a:pPr>
            <a:r>
              <a:rPr lang="en-US" sz="1800" b="1" u="sng">
                <a:solidFill>
                  <a:srgbClr val="FF914D"/>
                </a:solidFill>
                <a:effectLst/>
                <a:latin typeface="Arial Black" panose="020B0A04020102020204" pitchFamily="34" charset="0"/>
                <a:ea typeface="Times New Roman" panose="02020603050405020304" pitchFamily="18" charset="0"/>
                <a:cs typeface="Aptos" panose="020B0004020202020204" pitchFamily="34" charset="0"/>
              </a:rPr>
              <a:t>Retention Stipends:</a:t>
            </a:r>
            <a:r>
              <a:rPr lang="en-US" sz="1800" b="1">
                <a:solidFill>
                  <a:srgbClr val="FF914D"/>
                </a:solidFill>
                <a:effectLst/>
                <a:latin typeface="Arial Black" panose="020B0A04020102020204" pitchFamily="34" charset="0"/>
                <a:ea typeface="Times New Roman" panose="02020603050405020304" pitchFamily="18" charset="0"/>
                <a:cs typeface="Aptos" panose="020B0004020202020204" pitchFamily="34" charset="0"/>
              </a:rPr>
              <a:t> </a:t>
            </a:r>
            <a:r>
              <a:rPr lang="en-US" sz="1800" b="1">
                <a:solidFill>
                  <a:schemeClr val="bg2"/>
                </a:solidFill>
                <a:effectLst/>
                <a:latin typeface="Arial Black" panose="020B0A04020102020204" pitchFamily="34" charset="0"/>
                <a:ea typeface="Times New Roman" panose="02020603050405020304" pitchFamily="18" charset="0"/>
                <a:cs typeface="Aptos" panose="020B0004020202020204" pitchFamily="34" charset="0"/>
              </a:rPr>
              <a:t>Pending funding availability, teacher retention stipends will also be addressed. Stipends will be paid directly to teachers due to maintenance of effort (MOE) requirements for LEAs. </a:t>
            </a:r>
          </a:p>
          <a:p>
            <a:pPr marL="0" marR="0" lvl="0" indent="0">
              <a:lnSpc>
                <a:spcPct val="120000"/>
              </a:lnSpc>
              <a:spcBef>
                <a:spcPts val="0"/>
              </a:spcBef>
              <a:spcAft>
                <a:spcPts val="0"/>
              </a:spcAft>
              <a:buNone/>
            </a:pPr>
            <a:endParaRPr lang="en-US" sz="1900" b="1">
              <a:latin typeface="Arial Black" panose="020B0A04020102020204" pitchFamily="34" charset="0"/>
              <a:ea typeface="Times New Roman" panose="02020603050405020304" pitchFamily="18" charset="0"/>
              <a:cs typeface="Aptos" panose="020B0004020202020204" pitchFamily="34" charset="0"/>
            </a:endParaRPr>
          </a:p>
          <a:p>
            <a:endParaRPr lang="en-US"/>
          </a:p>
        </p:txBody>
      </p:sp>
      <p:sp>
        <p:nvSpPr>
          <p:cNvPr id="4" name="Slide Number Placeholder 3">
            <a:extLst>
              <a:ext uri="{FF2B5EF4-FFF2-40B4-BE49-F238E27FC236}">
                <a16:creationId xmlns:a16="http://schemas.microsoft.com/office/drawing/2014/main" id="{19F8F60F-DED7-F069-8043-64253F14D9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40546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58A5-5B9B-02BC-162A-C17A93D7889E}"/>
              </a:ext>
            </a:extLst>
          </p:cNvPr>
          <p:cNvSpPr>
            <a:spLocks noGrp="1"/>
          </p:cNvSpPr>
          <p:nvPr>
            <p:ph type="title"/>
          </p:nvPr>
        </p:nvSpPr>
        <p:spPr/>
        <p:txBody>
          <a:bodyPr>
            <a:normAutofit fontScale="90000"/>
          </a:bodyPr>
          <a:lstStyle/>
          <a:p>
            <a:pPr algn="ctr"/>
            <a:r>
              <a:rPr lang="en-US" sz="4400">
                <a:latin typeface="Arial Black" panose="020B0A04020102020204" pitchFamily="34" charset="0"/>
              </a:rPr>
              <a:t>Special</a:t>
            </a:r>
            <a:r>
              <a:rPr lang="en-US">
                <a:latin typeface="Arial Black" panose="020B0A04020102020204" pitchFamily="34" charset="0"/>
              </a:rPr>
              <a:t> Education Pay Differentials</a:t>
            </a:r>
            <a:endParaRPr lang="en-US"/>
          </a:p>
        </p:txBody>
      </p:sp>
      <p:sp>
        <p:nvSpPr>
          <p:cNvPr id="3" name="Text Placeholder 2">
            <a:extLst>
              <a:ext uri="{FF2B5EF4-FFF2-40B4-BE49-F238E27FC236}">
                <a16:creationId xmlns:a16="http://schemas.microsoft.com/office/drawing/2014/main" id="{F60AB937-CAD5-0B3E-473B-721267392ADD}"/>
              </a:ext>
            </a:extLst>
          </p:cNvPr>
          <p:cNvSpPr>
            <a:spLocks noGrp="1"/>
          </p:cNvSpPr>
          <p:nvPr>
            <p:ph type="body" idx="1"/>
          </p:nvPr>
        </p:nvSpPr>
        <p:spPr>
          <a:xfrm>
            <a:off x="224117" y="1757071"/>
            <a:ext cx="6911788" cy="5002306"/>
          </a:xfrm>
        </p:spPr>
        <p:txBody>
          <a:bodyPr>
            <a:normAutofit/>
          </a:bodyPr>
          <a:lstStyle/>
          <a:p>
            <a:pPr marL="0" marR="0" lvl="0" indent="0">
              <a:lnSpc>
                <a:spcPct val="120000"/>
              </a:lnSpc>
              <a:spcBef>
                <a:spcPts val="0"/>
              </a:spcBef>
              <a:spcAft>
                <a:spcPts val="0"/>
              </a:spcAft>
              <a:buNone/>
            </a:pPr>
            <a:r>
              <a:rPr lang="en-US" sz="1800" b="1">
                <a:effectLst/>
                <a:latin typeface="Arial Black" panose="020B0A04020102020204" pitchFamily="34" charset="0"/>
                <a:ea typeface="Times New Roman" panose="02020603050405020304" pitchFamily="18" charset="0"/>
                <a:cs typeface="Aptos" panose="020B0004020202020204" pitchFamily="34" charset="0"/>
              </a:rPr>
              <a:t>The recruitment stipend for qualifying positions will be $10,000 for the year, distributed in two payments of $5,000 each in December and May.</a:t>
            </a:r>
            <a:endParaRPr lang="en-US" sz="1800" b="1">
              <a:effectLst/>
              <a:latin typeface="Arial Black" panose="020B0A04020102020204" pitchFamily="34" charset="0"/>
              <a:ea typeface="Aptos" panose="020B0004020202020204" pitchFamily="34" charset="0"/>
              <a:cs typeface="Aptos" panose="020B0004020202020204" pitchFamily="34" charset="0"/>
            </a:endParaRPr>
          </a:p>
          <a:p>
            <a:pPr marL="0" marR="0" indent="0">
              <a:lnSpc>
                <a:spcPct val="120000"/>
              </a:lnSpc>
              <a:spcBef>
                <a:spcPts val="0"/>
              </a:spcBef>
              <a:spcAft>
                <a:spcPts val="0"/>
              </a:spcAft>
              <a:buNone/>
            </a:pPr>
            <a:r>
              <a:rPr lang="en-US" sz="1800" b="1">
                <a:effectLst/>
                <a:latin typeface="Arial Black" panose="020B0A04020102020204" pitchFamily="34" charset="0"/>
                <a:ea typeface="Aptos" panose="020B0004020202020204" pitchFamily="34" charset="0"/>
                <a:cs typeface="Aptos" panose="020B0004020202020204" pitchFamily="34" charset="0"/>
              </a:rPr>
              <a:t> </a:t>
            </a:r>
          </a:p>
          <a:p>
            <a:pPr marL="0" marR="0" indent="0">
              <a:lnSpc>
                <a:spcPct val="120000"/>
              </a:lnSpc>
              <a:spcBef>
                <a:spcPts val="0"/>
              </a:spcBef>
              <a:spcAft>
                <a:spcPts val="0"/>
              </a:spcAft>
              <a:buNone/>
            </a:pPr>
            <a:r>
              <a:rPr lang="en-US" sz="1800" b="1">
                <a:effectLst/>
                <a:latin typeface="Arial Black" panose="020B0A04020102020204" pitchFamily="34" charset="0"/>
                <a:ea typeface="Aptos" panose="020B0004020202020204" pitchFamily="34" charset="0"/>
                <a:cs typeface="Aptos" panose="020B0004020202020204" pitchFamily="34" charset="0"/>
              </a:rPr>
              <a:t>Furthermore, LEAs are relieved of the need to budget for </a:t>
            </a:r>
            <a:r>
              <a:rPr lang="en-US" sz="1800" b="1">
                <a:solidFill>
                  <a:srgbClr val="FF914D"/>
                </a:solidFill>
                <a:effectLst/>
                <a:latin typeface="Arial Black" panose="020B0A04020102020204" pitchFamily="34" charset="0"/>
                <a:ea typeface="Aptos" panose="020B0004020202020204" pitchFamily="34" charset="0"/>
                <a:cs typeface="Aptos" panose="020B0004020202020204" pitchFamily="34" charset="0"/>
              </a:rPr>
              <a:t>"hard to staff" </a:t>
            </a:r>
            <a:r>
              <a:rPr lang="en-US" sz="1800" b="1">
                <a:effectLst/>
                <a:latin typeface="Arial Black" panose="020B0A04020102020204" pitchFamily="34" charset="0"/>
                <a:ea typeface="Aptos" panose="020B0004020202020204" pitchFamily="34" charset="0"/>
                <a:cs typeface="Aptos" panose="020B0004020202020204" pitchFamily="34" charset="0"/>
              </a:rPr>
              <a:t>stipends, as all funding will be provided through PED. </a:t>
            </a:r>
          </a:p>
          <a:p>
            <a:pPr marL="342900" marR="0">
              <a:lnSpc>
                <a:spcPct val="120000"/>
              </a:lnSpc>
              <a:spcBef>
                <a:spcPts val="0"/>
              </a:spcBef>
              <a:spcAft>
                <a:spcPts val="0"/>
              </a:spcAft>
              <a:buFont typeface="Arial" panose="020B0604020202020204" pitchFamily="34" charset="0"/>
              <a:buChar char="•"/>
            </a:pPr>
            <a:endParaRPr lang="en-US" sz="1800" b="1">
              <a:latin typeface="Arial Black" panose="020B0A04020102020204" pitchFamily="34" charset="0"/>
              <a:ea typeface="Aptos" panose="020B0004020202020204" pitchFamily="34" charset="0"/>
              <a:cs typeface="Aptos" panose="020B0004020202020204" pitchFamily="34" charset="0"/>
            </a:endParaRPr>
          </a:p>
          <a:p>
            <a:pPr marL="0" marR="0" indent="0">
              <a:lnSpc>
                <a:spcPct val="120000"/>
              </a:lnSpc>
              <a:spcBef>
                <a:spcPts val="0"/>
              </a:spcBef>
              <a:spcAft>
                <a:spcPts val="0"/>
              </a:spcAft>
              <a:buNone/>
            </a:pPr>
            <a:r>
              <a:rPr lang="en-US" sz="1800" b="1">
                <a:effectLst/>
                <a:latin typeface="Arial Black" panose="020B0A04020102020204" pitchFamily="34" charset="0"/>
                <a:ea typeface="Aptos" panose="020B0004020202020204" pitchFamily="34" charset="0"/>
                <a:cs typeface="Aptos" panose="020B0004020202020204" pitchFamily="34" charset="0"/>
              </a:rPr>
              <a:t>Upon approval of an application, additional information will be requested from the LEAs to ensure seamless payment to participating special education teachers and support staff.</a:t>
            </a:r>
          </a:p>
          <a:p>
            <a:pPr marL="0" marR="0" indent="0">
              <a:spcBef>
                <a:spcPts val="0"/>
              </a:spcBef>
              <a:spcAft>
                <a:spcPts val="0"/>
              </a:spcAft>
              <a:buNone/>
            </a:pPr>
            <a:endParaRPr lang="en-US" sz="2000">
              <a:effectLst/>
              <a:latin typeface="Arial Black" panose="020B0A04020102020204" pitchFamily="34" charset="0"/>
              <a:ea typeface="Aptos" panose="020B0004020202020204" pitchFamily="34" charset="0"/>
              <a:cs typeface="Aptos" panose="020B0004020202020204" pitchFamily="34" charset="0"/>
            </a:endParaRPr>
          </a:p>
          <a:p>
            <a:endParaRPr lang="en-US"/>
          </a:p>
        </p:txBody>
      </p:sp>
      <p:sp>
        <p:nvSpPr>
          <p:cNvPr id="4" name="Slide Number Placeholder 3">
            <a:extLst>
              <a:ext uri="{FF2B5EF4-FFF2-40B4-BE49-F238E27FC236}">
                <a16:creationId xmlns:a16="http://schemas.microsoft.com/office/drawing/2014/main" id="{CB916111-3495-109C-007A-67FA08B6A5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6" name="TextBox 5">
            <a:extLst>
              <a:ext uri="{FF2B5EF4-FFF2-40B4-BE49-F238E27FC236}">
                <a16:creationId xmlns:a16="http://schemas.microsoft.com/office/drawing/2014/main" id="{708BD4B2-33BA-346B-8AC7-3B213B281DA8}"/>
              </a:ext>
            </a:extLst>
          </p:cNvPr>
          <p:cNvSpPr txBox="1"/>
          <p:nvPr/>
        </p:nvSpPr>
        <p:spPr>
          <a:xfrm>
            <a:off x="7502898" y="3051407"/>
            <a:ext cx="4546226" cy="3170099"/>
          </a:xfrm>
          <a:prstGeom prst="rect">
            <a:avLst/>
          </a:prstGeom>
          <a:noFill/>
          <a:ln w="76200">
            <a:solidFill>
              <a:srgbClr val="FF914D"/>
            </a:solidFill>
          </a:ln>
        </p:spPr>
        <p:txBody>
          <a:bodyPr wrap="square">
            <a:spAutoFit/>
          </a:bodyPr>
          <a:lstStyle/>
          <a:p>
            <a:pPr algn="ctr"/>
            <a:endParaRPr lang="en-US" sz="1800" b="1" i="0" u="sng" strike="noStrike" baseline="0">
              <a:solidFill>
                <a:srgbClr val="000000"/>
              </a:solidFill>
              <a:latin typeface="Arial Black" panose="020B0A04020102020204" pitchFamily="34" charset="0"/>
            </a:endParaRPr>
          </a:p>
          <a:p>
            <a:pPr algn="ctr"/>
            <a:r>
              <a:rPr lang="en-US" sz="1800" b="1" i="0" u="sng" strike="noStrike" baseline="0">
                <a:solidFill>
                  <a:srgbClr val="000000"/>
                </a:solidFill>
                <a:latin typeface="Arial Black" panose="020B0A04020102020204" pitchFamily="34" charset="0"/>
              </a:rPr>
              <a:t>Training Sessions: </a:t>
            </a:r>
          </a:p>
          <a:p>
            <a:pPr algn="ctr"/>
            <a:endParaRPr lang="en-US" sz="1800" b="1" i="0" u="sng" strike="noStrike" baseline="0">
              <a:solidFill>
                <a:srgbClr val="000000"/>
              </a:solidFill>
              <a:latin typeface="Arial Black" panose="020B0A04020102020204" pitchFamily="34" charset="0"/>
            </a:endParaRPr>
          </a:p>
          <a:p>
            <a:pPr algn="ctr"/>
            <a:r>
              <a:rPr lang="en-US" sz="1800" b="0" i="0" u="none" strike="noStrike" baseline="0">
                <a:solidFill>
                  <a:srgbClr val="000000"/>
                </a:solidFill>
                <a:latin typeface="Arial Black" panose="020B0A04020102020204" pitchFamily="34" charset="0"/>
              </a:rPr>
              <a:t>The OSE will conduct virtual training sessions on the application process, links to those sessions can be found below: </a:t>
            </a:r>
          </a:p>
          <a:p>
            <a:pPr algn="ctr"/>
            <a:endParaRPr lang="en-US" sz="1800" b="0" i="0" u="none" strike="noStrike" baseline="0">
              <a:solidFill>
                <a:srgbClr val="FF914D"/>
              </a:solidFill>
              <a:latin typeface="Arial Black" panose="020B0A04020102020204" pitchFamily="34" charset="0"/>
            </a:endParaRPr>
          </a:p>
          <a:p>
            <a:pPr algn="ctr"/>
            <a:r>
              <a:rPr lang="en-US" sz="1400" b="1">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July</a:t>
            </a:r>
            <a:r>
              <a:rPr lang="en-US" sz="1400" b="1" u="sng" spc="45">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 </a:t>
            </a:r>
            <a:r>
              <a:rPr lang="en-US" sz="1400" b="1">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25</a:t>
            </a:r>
            <a:r>
              <a:rPr lang="en-US" sz="1400" b="1" u="sng">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a:t>
            </a:r>
            <a:r>
              <a:rPr lang="en-US" sz="1400" b="1" u="sng" spc="-25">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 </a:t>
            </a:r>
            <a:r>
              <a:rPr lang="en-US" sz="1400" b="1" u="sng">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2024,</a:t>
            </a:r>
            <a:r>
              <a:rPr lang="en-US" sz="1400" b="1" u="sng" spc="-25">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 </a:t>
            </a:r>
            <a:r>
              <a:rPr lang="en-US" sz="1400" b="1" u="sng">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at</a:t>
            </a:r>
            <a:r>
              <a:rPr lang="en-US" sz="1400" b="1" u="sng" spc="15">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 </a:t>
            </a:r>
            <a:r>
              <a:rPr lang="en-US" sz="1400" b="1" u="sng">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2:00</a:t>
            </a:r>
            <a:r>
              <a:rPr lang="en-US" sz="1400" b="1" u="sng" spc="-25">
                <a:solidFill>
                  <a:srgbClr val="FF914D"/>
                </a:solidFill>
                <a:uFill>
                  <a:solidFill>
                    <a:srgbClr val="0000FF"/>
                  </a:solidFill>
                </a:uFill>
                <a:latin typeface="Times New Roman"/>
                <a:cs typeface="Times New Roman"/>
                <a:hlinkClick r:id="rId3">
                  <a:extLst>
                    <a:ext uri="{A12FA001-AC4F-418D-AE19-62706E023703}">
                      <ahyp:hlinkClr xmlns:ahyp="http://schemas.microsoft.com/office/drawing/2018/hyperlinkcolor" val="tx"/>
                    </a:ext>
                  </a:extLst>
                </a:hlinkClick>
              </a:rPr>
              <a:t> PM</a:t>
            </a:r>
            <a:endParaRPr lang="en-US" sz="1400" b="1" u="sng" spc="-25">
              <a:solidFill>
                <a:srgbClr val="FF914D"/>
              </a:solidFill>
              <a:uFill>
                <a:solidFill>
                  <a:srgbClr val="0000FF"/>
                </a:solidFill>
              </a:uFill>
              <a:latin typeface="Times New Roman"/>
              <a:cs typeface="Times New Roman"/>
            </a:endParaRPr>
          </a:p>
          <a:p>
            <a:pPr algn="ctr"/>
            <a:r>
              <a:rPr lang="en-US" sz="1400" b="1" u="sng">
                <a:solidFill>
                  <a:srgbClr val="FF914D"/>
                </a:solidFill>
                <a:uFill>
                  <a:solidFill>
                    <a:srgbClr val="0000FF"/>
                  </a:solidFill>
                </a:uFill>
                <a:latin typeface="Times New Roman"/>
                <a:cs typeface="Times New Roman"/>
                <a:hlinkClick r:id="rId4">
                  <a:extLst>
                    <a:ext uri="{A12FA001-AC4F-418D-AE19-62706E023703}">
                      <ahyp:hlinkClr xmlns:ahyp="http://schemas.microsoft.com/office/drawing/2018/hyperlinkcolor" val="tx"/>
                    </a:ext>
                  </a:extLst>
                </a:hlinkClick>
              </a:rPr>
              <a:t>July</a:t>
            </a:r>
            <a:r>
              <a:rPr lang="en-US" sz="1400" b="1" u="sng" spc="45">
                <a:solidFill>
                  <a:srgbClr val="FF914D"/>
                </a:solidFill>
                <a:uFill>
                  <a:solidFill>
                    <a:srgbClr val="0000FF"/>
                  </a:solidFill>
                </a:uFill>
                <a:latin typeface="Times New Roman"/>
                <a:cs typeface="Times New Roman"/>
                <a:hlinkClick r:id="rId4">
                  <a:extLst>
                    <a:ext uri="{A12FA001-AC4F-418D-AE19-62706E023703}">
                      <ahyp:hlinkClr xmlns:ahyp="http://schemas.microsoft.com/office/drawing/2018/hyperlinkcolor" val="tx"/>
                    </a:ext>
                  </a:extLst>
                </a:hlinkClick>
              </a:rPr>
              <a:t> </a:t>
            </a:r>
            <a:r>
              <a:rPr lang="en-US" sz="1400" b="1" u="sng">
                <a:solidFill>
                  <a:srgbClr val="FF914D"/>
                </a:solidFill>
                <a:uFill>
                  <a:solidFill>
                    <a:srgbClr val="0000FF"/>
                  </a:solidFill>
                </a:uFill>
                <a:latin typeface="Times New Roman"/>
                <a:cs typeface="Times New Roman"/>
                <a:hlinkClick r:id="rId4">
                  <a:extLst>
                    <a:ext uri="{A12FA001-AC4F-418D-AE19-62706E023703}">
                      <ahyp:hlinkClr xmlns:ahyp="http://schemas.microsoft.com/office/drawing/2018/hyperlinkcolor" val="tx"/>
                    </a:ext>
                  </a:extLst>
                </a:hlinkClick>
              </a:rPr>
              <a:t>26,</a:t>
            </a:r>
            <a:r>
              <a:rPr lang="en-US" sz="1400" b="1" u="sng" spc="-25">
                <a:solidFill>
                  <a:srgbClr val="FF914D"/>
                </a:solidFill>
                <a:uFill>
                  <a:solidFill>
                    <a:srgbClr val="0000FF"/>
                  </a:solidFill>
                </a:uFill>
                <a:latin typeface="Times New Roman"/>
                <a:cs typeface="Times New Roman"/>
                <a:hlinkClick r:id="rId4">
                  <a:extLst>
                    <a:ext uri="{A12FA001-AC4F-418D-AE19-62706E023703}">
                      <ahyp:hlinkClr xmlns:ahyp="http://schemas.microsoft.com/office/drawing/2018/hyperlinkcolor" val="tx"/>
                    </a:ext>
                  </a:extLst>
                </a:hlinkClick>
              </a:rPr>
              <a:t> </a:t>
            </a:r>
            <a:r>
              <a:rPr lang="en-US" sz="1400" b="1" u="sng">
                <a:solidFill>
                  <a:srgbClr val="FF914D"/>
                </a:solidFill>
                <a:uFill>
                  <a:solidFill>
                    <a:srgbClr val="0000FF"/>
                  </a:solidFill>
                </a:uFill>
                <a:latin typeface="Times New Roman"/>
                <a:cs typeface="Times New Roman"/>
                <a:hlinkClick r:id="rId4">
                  <a:extLst>
                    <a:ext uri="{A12FA001-AC4F-418D-AE19-62706E023703}">
                      <ahyp:hlinkClr xmlns:ahyp="http://schemas.microsoft.com/office/drawing/2018/hyperlinkcolor" val="tx"/>
                    </a:ext>
                  </a:extLst>
                </a:hlinkClick>
              </a:rPr>
              <a:t>2024,</a:t>
            </a:r>
            <a:r>
              <a:rPr lang="en-US" sz="1400" b="1" u="sng" spc="-25">
                <a:solidFill>
                  <a:srgbClr val="FF914D"/>
                </a:solidFill>
                <a:uFill>
                  <a:solidFill>
                    <a:srgbClr val="0000FF"/>
                  </a:solidFill>
                </a:uFill>
                <a:latin typeface="Times New Roman"/>
                <a:cs typeface="Times New Roman"/>
                <a:hlinkClick r:id="rId4">
                  <a:extLst>
                    <a:ext uri="{A12FA001-AC4F-418D-AE19-62706E023703}">
                      <ahyp:hlinkClr xmlns:ahyp="http://schemas.microsoft.com/office/drawing/2018/hyperlinkcolor" val="tx"/>
                    </a:ext>
                  </a:extLst>
                </a:hlinkClick>
              </a:rPr>
              <a:t> </a:t>
            </a:r>
            <a:r>
              <a:rPr lang="en-US" sz="1400" b="1" u="sng">
                <a:solidFill>
                  <a:srgbClr val="FF914D"/>
                </a:solidFill>
                <a:uFill>
                  <a:solidFill>
                    <a:srgbClr val="0000FF"/>
                  </a:solidFill>
                </a:uFill>
                <a:latin typeface="Times New Roman"/>
                <a:cs typeface="Times New Roman"/>
                <a:hlinkClick r:id="rId4">
                  <a:extLst>
                    <a:ext uri="{A12FA001-AC4F-418D-AE19-62706E023703}">
                      <ahyp:hlinkClr xmlns:ahyp="http://schemas.microsoft.com/office/drawing/2018/hyperlinkcolor" val="tx"/>
                    </a:ext>
                  </a:extLst>
                </a:hlinkClick>
              </a:rPr>
              <a:t>at</a:t>
            </a:r>
            <a:r>
              <a:rPr lang="en-US" sz="1400" b="1" u="sng" spc="15">
                <a:solidFill>
                  <a:srgbClr val="FF914D"/>
                </a:solidFill>
                <a:uFill>
                  <a:solidFill>
                    <a:srgbClr val="0000FF"/>
                  </a:solidFill>
                </a:uFill>
                <a:latin typeface="Times New Roman"/>
                <a:cs typeface="Times New Roman"/>
                <a:hlinkClick r:id="rId4">
                  <a:extLst>
                    <a:ext uri="{A12FA001-AC4F-418D-AE19-62706E023703}">
                      <ahyp:hlinkClr xmlns:ahyp="http://schemas.microsoft.com/office/drawing/2018/hyperlinkcolor" val="tx"/>
                    </a:ext>
                  </a:extLst>
                </a:hlinkClick>
              </a:rPr>
              <a:t> </a:t>
            </a:r>
            <a:r>
              <a:rPr lang="en-US" sz="1400" b="1" u="sng">
                <a:solidFill>
                  <a:srgbClr val="FF914D"/>
                </a:solidFill>
                <a:uFill>
                  <a:solidFill>
                    <a:srgbClr val="0000FF"/>
                  </a:solidFill>
                </a:uFill>
                <a:latin typeface="Times New Roman"/>
                <a:cs typeface="Times New Roman"/>
                <a:hlinkClick r:id="rId4">
                  <a:extLst>
                    <a:ext uri="{A12FA001-AC4F-418D-AE19-62706E023703}">
                      <ahyp:hlinkClr xmlns:ahyp="http://schemas.microsoft.com/office/drawing/2018/hyperlinkcolor" val="tx"/>
                    </a:ext>
                  </a:extLst>
                </a:hlinkClick>
              </a:rPr>
              <a:t>9:00</a:t>
            </a:r>
            <a:r>
              <a:rPr lang="en-US" sz="1400" b="1" u="sng" spc="-25">
                <a:solidFill>
                  <a:srgbClr val="FF914D"/>
                </a:solidFill>
                <a:uFill>
                  <a:solidFill>
                    <a:srgbClr val="0000FF"/>
                  </a:solidFill>
                </a:uFill>
                <a:latin typeface="Times New Roman"/>
                <a:cs typeface="Times New Roman"/>
                <a:hlinkClick r:id="rId4">
                  <a:extLst>
                    <a:ext uri="{A12FA001-AC4F-418D-AE19-62706E023703}">
                      <ahyp:hlinkClr xmlns:ahyp="http://schemas.microsoft.com/office/drawing/2018/hyperlinkcolor" val="tx"/>
                    </a:ext>
                  </a:extLst>
                </a:hlinkClick>
              </a:rPr>
              <a:t> AM</a:t>
            </a:r>
            <a:endParaRPr lang="en-US" sz="1400" b="1">
              <a:solidFill>
                <a:srgbClr val="FF914D"/>
              </a:solidFill>
              <a:latin typeface="Times New Roman"/>
              <a:cs typeface="Times New Roman"/>
            </a:endParaRPr>
          </a:p>
          <a:p>
            <a:pPr algn="ctr"/>
            <a:endParaRPr lang="en-US" sz="1400">
              <a:latin typeface="Times New Roman"/>
              <a:cs typeface="Times New Roman"/>
            </a:endParaRPr>
          </a:p>
          <a:p>
            <a:endParaRPr lang="en-US" sz="1400" b="0" i="0" u="none" strike="noStrike" baseline="0">
              <a:solidFill>
                <a:srgbClr val="000000"/>
              </a:solidFill>
              <a:latin typeface="Times New Roman" panose="02020603050405020304" pitchFamily="18" charset="0"/>
            </a:endParaRPr>
          </a:p>
        </p:txBody>
      </p:sp>
      <p:pic>
        <p:nvPicPr>
          <p:cNvPr id="9" name="object 5">
            <a:extLst>
              <a:ext uri="{FF2B5EF4-FFF2-40B4-BE49-F238E27FC236}">
                <a16:creationId xmlns:a16="http://schemas.microsoft.com/office/drawing/2014/main" id="{45603FD8-52E3-0829-555D-9A5168932FE1}"/>
              </a:ext>
            </a:extLst>
          </p:cNvPr>
          <p:cNvPicPr/>
          <p:nvPr/>
        </p:nvPicPr>
        <p:blipFill>
          <a:blip r:embed="rId5" cstate="print"/>
          <a:stretch>
            <a:fillRect/>
          </a:stretch>
        </p:blipFill>
        <p:spPr>
          <a:xfrm>
            <a:off x="9224370" y="1757071"/>
            <a:ext cx="1103282" cy="1026473"/>
          </a:xfrm>
          <a:prstGeom prst="rect">
            <a:avLst/>
          </a:prstGeom>
        </p:spPr>
      </p:pic>
    </p:spTree>
    <p:extLst>
      <p:ext uri="{BB962C8B-B14F-4D97-AF65-F5344CB8AC3E}">
        <p14:creationId xmlns:p14="http://schemas.microsoft.com/office/powerpoint/2010/main" val="298077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B44A-3121-417C-EEDF-AA065B2781A7}"/>
              </a:ext>
            </a:extLst>
          </p:cNvPr>
          <p:cNvSpPr>
            <a:spLocks noGrp="1"/>
          </p:cNvSpPr>
          <p:nvPr>
            <p:ph type="title"/>
          </p:nvPr>
        </p:nvSpPr>
        <p:spPr>
          <a:xfrm>
            <a:off x="0" y="0"/>
            <a:ext cx="11402170" cy="1344706"/>
          </a:xfrm>
        </p:spPr>
        <p:txBody>
          <a:bodyPr/>
          <a:lstStyle/>
          <a:p>
            <a:pPr algn="ctr"/>
            <a:r>
              <a:rPr lang="en-US">
                <a:latin typeface="Arial Black" panose="020B0A04020102020204" pitchFamily="34" charset="0"/>
              </a:rPr>
              <a:t>Data </a:t>
            </a:r>
          </a:p>
        </p:txBody>
      </p:sp>
      <p:sp>
        <p:nvSpPr>
          <p:cNvPr id="3" name="Text Placeholder 2">
            <a:extLst>
              <a:ext uri="{FF2B5EF4-FFF2-40B4-BE49-F238E27FC236}">
                <a16:creationId xmlns:a16="http://schemas.microsoft.com/office/drawing/2014/main" id="{16B3F703-B6F3-9FC7-E239-3BB67D65E7B6}"/>
              </a:ext>
            </a:extLst>
          </p:cNvPr>
          <p:cNvSpPr>
            <a:spLocks noGrp="1"/>
          </p:cNvSpPr>
          <p:nvPr>
            <p:ph type="body" idx="1"/>
          </p:nvPr>
        </p:nvSpPr>
        <p:spPr>
          <a:xfrm>
            <a:off x="-1" y="1515035"/>
            <a:ext cx="12191999" cy="5342965"/>
          </a:xfrm>
        </p:spPr>
        <p:txBody>
          <a:bodyPr>
            <a:normAutofit/>
          </a:bodyPr>
          <a:lstStyle/>
          <a:p>
            <a:pPr marL="0" marR="0" indent="0">
              <a:spcBef>
                <a:spcPts val="0"/>
              </a:spcBef>
              <a:spcAft>
                <a:spcPts val="0"/>
              </a:spcAft>
              <a:buNone/>
            </a:pPr>
            <a:endParaRPr lang="en-US" sz="1900" b="1">
              <a:solidFill>
                <a:srgbClr val="FF914D"/>
              </a:solidFill>
              <a:effectLst/>
              <a:latin typeface="Arial Black" panose="020B0A040201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b="1" i="1" u="sng">
                <a:solidFill>
                  <a:srgbClr val="FF914D"/>
                </a:solidFill>
                <a:effectLst/>
                <a:latin typeface="Arial Black" panose="020B0A04020102020204" pitchFamily="34" charset="0"/>
                <a:ea typeface="Aptos" panose="020B0004020202020204" pitchFamily="34" charset="0"/>
                <a:cs typeface="Aptos" panose="020B0004020202020204" pitchFamily="34" charset="0"/>
              </a:rPr>
              <a:t>Indicator 14 </a:t>
            </a:r>
            <a:r>
              <a:rPr lang="en-US" sz="1800" b="1">
                <a:solidFill>
                  <a:schemeClr val="bg2"/>
                </a:solidFill>
                <a:effectLst/>
                <a:latin typeface="Arial Black" panose="020B0A04020102020204" pitchFamily="34" charset="0"/>
                <a:ea typeface="Aptos" panose="020B0004020202020204" pitchFamily="34" charset="0"/>
                <a:cs typeface="Aptos" panose="020B0004020202020204" pitchFamily="34" charset="0"/>
              </a:rPr>
              <a:t>– Due September 30, 2024</a:t>
            </a:r>
          </a:p>
          <a:p>
            <a:pPr marL="0" marR="0" indent="0">
              <a:spcBef>
                <a:spcPts val="0"/>
              </a:spcBef>
              <a:spcAft>
                <a:spcPts val="0"/>
              </a:spcAft>
              <a:buNone/>
            </a:pPr>
            <a:endParaRPr lang="en-US" sz="1800" b="1">
              <a:solidFill>
                <a:schemeClr val="bg2"/>
              </a:solidFill>
              <a:latin typeface="Arial Black" panose="020B0A040201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b="1" i="1" u="sng">
                <a:solidFill>
                  <a:srgbClr val="FF914D"/>
                </a:solidFill>
                <a:effectLst/>
                <a:latin typeface="Arial Black" panose="020B0A04020102020204" pitchFamily="34" charset="0"/>
                <a:ea typeface="Aptos" panose="020B0004020202020204" pitchFamily="34" charset="0"/>
                <a:cs typeface="Aptos" panose="020B0004020202020204" pitchFamily="34" charset="0"/>
              </a:rPr>
              <a:t>Indicator 8 Parent Surveys </a:t>
            </a:r>
            <a:r>
              <a:rPr lang="en-US" sz="1800" b="1">
                <a:solidFill>
                  <a:schemeClr val="bg2"/>
                </a:solidFill>
                <a:effectLst/>
                <a:latin typeface="Arial Black" panose="020B0A04020102020204" pitchFamily="34" charset="0"/>
                <a:ea typeface="Aptos" panose="020B0004020202020204" pitchFamily="34" charset="0"/>
                <a:cs typeface="Aptos" panose="020B0004020202020204" pitchFamily="34" charset="0"/>
              </a:rPr>
              <a:t>– We need LEAs to help us get the word out to parents that may receive a text and or email about a survey to please respond to the survey.</a:t>
            </a:r>
          </a:p>
          <a:p>
            <a:pPr marL="0" marR="0" indent="0">
              <a:spcBef>
                <a:spcPts val="0"/>
              </a:spcBef>
              <a:spcAft>
                <a:spcPts val="0"/>
              </a:spcAft>
              <a:buNone/>
            </a:pPr>
            <a:r>
              <a:rPr lang="en-US" sz="1800" b="1">
                <a:solidFill>
                  <a:schemeClr val="bg2"/>
                </a:solidFill>
                <a:effectLst/>
                <a:latin typeface="Arial Black" panose="020B0A04020102020204" pitchFamily="34" charset="0"/>
                <a:ea typeface="Aptos" panose="020B0004020202020204" pitchFamily="34" charset="0"/>
                <a:cs typeface="Aptos" panose="020B0004020202020204" pitchFamily="34" charset="0"/>
              </a:rPr>
              <a:t> </a:t>
            </a:r>
            <a:endParaRPr lang="en-US" sz="1800" b="1">
              <a:solidFill>
                <a:srgbClr val="FF914D"/>
              </a:solidFill>
              <a:effectLst/>
              <a:latin typeface="Arial Black" panose="020B0A040201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b="1" i="1" u="sng">
                <a:solidFill>
                  <a:srgbClr val="FF914D"/>
                </a:solidFill>
                <a:effectLst/>
                <a:latin typeface="Arial Black" panose="020B0A04020102020204" pitchFamily="34" charset="0"/>
                <a:ea typeface="Aptos" panose="020B0004020202020204" pitchFamily="34" charset="0"/>
                <a:cs typeface="Aptos" panose="020B0004020202020204" pitchFamily="34" charset="0"/>
              </a:rPr>
              <a:t>Upcoming Stakeholder Meeting </a:t>
            </a:r>
            <a:r>
              <a:rPr lang="en-US" sz="1800" b="1">
                <a:solidFill>
                  <a:schemeClr val="bg2"/>
                </a:solidFill>
                <a:effectLst/>
                <a:latin typeface="Arial Black" panose="020B0A04020102020204" pitchFamily="34" charset="0"/>
                <a:ea typeface="Aptos" panose="020B0004020202020204" pitchFamily="34" charset="0"/>
                <a:cs typeface="Aptos" panose="020B0004020202020204" pitchFamily="34" charset="0"/>
              </a:rPr>
              <a:t>– Changes to the Significant Disproportionality methodology will be reviewed and stakeholder feedback will be sought.</a:t>
            </a:r>
          </a:p>
          <a:p>
            <a:pPr marL="0" marR="0" indent="0">
              <a:spcBef>
                <a:spcPts val="0"/>
              </a:spcBef>
              <a:spcAft>
                <a:spcPts val="0"/>
              </a:spcAft>
              <a:buNone/>
            </a:pPr>
            <a:endParaRPr lang="en-US" sz="1800" b="1">
              <a:solidFill>
                <a:schemeClr val="bg2"/>
              </a:solidFill>
              <a:latin typeface="Arial Black" panose="020B0A040201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b="1" i="1" u="sng">
                <a:solidFill>
                  <a:srgbClr val="FF914D"/>
                </a:solidFill>
                <a:effectLst/>
                <a:latin typeface="Arial Black" panose="020B0A04020102020204" pitchFamily="34" charset="0"/>
                <a:ea typeface="Aptos" panose="020B0004020202020204" pitchFamily="34" charset="0"/>
                <a:cs typeface="Aptos" panose="020B0004020202020204" pitchFamily="34" charset="0"/>
              </a:rPr>
              <a:t>EOY Nova Validations </a:t>
            </a:r>
            <a:r>
              <a:rPr lang="en-US" sz="1800">
                <a:solidFill>
                  <a:schemeClr val="bg2"/>
                </a:solidFill>
                <a:effectLst/>
                <a:latin typeface="Arial Black" panose="020B0A04020102020204" pitchFamily="34" charset="0"/>
                <a:ea typeface="Aptos" panose="020B0004020202020204" pitchFamily="34" charset="0"/>
                <a:cs typeface="Aptos" panose="020B0004020202020204" pitchFamily="34" charset="0"/>
              </a:rPr>
              <a:t>– If you have any outstanding errors, please correct them as soon as possible.  Ensure the child count noted on the spreadsheet is correct because these figures will be used for finalizing funding awards.  Submit a Nova ticket to the Nova support team for assistance.</a:t>
            </a:r>
          </a:p>
          <a:p>
            <a:pPr marL="0" marR="0" indent="0">
              <a:spcBef>
                <a:spcPts val="0"/>
              </a:spcBef>
              <a:spcAft>
                <a:spcPts val="0"/>
              </a:spcAft>
              <a:buNone/>
            </a:pPr>
            <a:r>
              <a:rPr lang="en-US" sz="1800">
                <a:solidFill>
                  <a:schemeClr val="bg2"/>
                </a:solidFill>
                <a:effectLst/>
                <a:latin typeface="Arial Black" panose="020B0A04020102020204" pitchFamily="34" charset="0"/>
                <a:ea typeface="Aptos" panose="020B0004020202020204" pitchFamily="34" charset="0"/>
                <a:cs typeface="Aptos" panose="020B0004020202020204" pitchFamily="34" charset="0"/>
              </a:rPr>
              <a:t> </a:t>
            </a:r>
            <a:endParaRPr lang="en-US" sz="1800" u="sng">
              <a:solidFill>
                <a:srgbClr val="FF914D"/>
              </a:solidFill>
              <a:effectLst/>
              <a:latin typeface="Arial Black" panose="020B0A040201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b="1" i="1" u="sng">
                <a:solidFill>
                  <a:srgbClr val="FF914D"/>
                </a:solidFill>
                <a:effectLst/>
                <a:latin typeface="Arial Black" panose="020B0A04020102020204" pitchFamily="34" charset="0"/>
                <a:ea typeface="Aptos" panose="020B0004020202020204" pitchFamily="34" charset="0"/>
                <a:cs typeface="Aptos" panose="020B0004020202020204" pitchFamily="34" charset="0"/>
              </a:rPr>
              <a:t>Speech Only Manual Collection </a:t>
            </a:r>
            <a:r>
              <a:rPr lang="en-US" sz="1800">
                <a:solidFill>
                  <a:schemeClr val="bg2"/>
                </a:solidFill>
                <a:effectLst/>
                <a:latin typeface="Arial Black" panose="020B0A04020102020204" pitchFamily="34" charset="0"/>
                <a:ea typeface="Aptos" panose="020B0004020202020204" pitchFamily="34" charset="0"/>
                <a:cs typeface="Aptos" panose="020B0004020202020204" pitchFamily="34" charset="0"/>
              </a:rPr>
              <a:t>– Since Nova is unable to collect data for students with an exceptionality of Speech Only, OSE will need to complete another manual collection to collect all data for these students.  We will need this information to complete funding awards also.</a:t>
            </a:r>
          </a:p>
          <a:p>
            <a:pPr marL="0" marR="0" indent="0">
              <a:spcBef>
                <a:spcPts val="0"/>
              </a:spcBef>
              <a:spcAft>
                <a:spcPts val="0"/>
              </a:spcAft>
              <a:buNone/>
            </a:pPr>
            <a:r>
              <a:rPr lang="en-US" sz="1800">
                <a:solidFill>
                  <a:schemeClr val="bg2"/>
                </a:solidFill>
                <a:effectLst/>
                <a:latin typeface="Arial Black" panose="020B0A04020102020204" pitchFamily="34" charset="0"/>
                <a:ea typeface="Aptos" panose="020B0004020202020204" pitchFamily="34" charset="0"/>
                <a:cs typeface="Aptos" panose="020B0004020202020204" pitchFamily="34" charset="0"/>
              </a:rPr>
              <a:t> </a:t>
            </a:r>
            <a:endParaRPr lang="en-US" sz="1800" b="1">
              <a:solidFill>
                <a:srgbClr val="FF914D"/>
              </a:solidFill>
              <a:effectLst/>
              <a:latin typeface="Arial Black" panose="020B0A040201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b="1" i="1" u="sng">
                <a:solidFill>
                  <a:srgbClr val="FF914D"/>
                </a:solidFill>
                <a:effectLst/>
                <a:latin typeface="Arial Black" panose="020B0A04020102020204" pitchFamily="34" charset="0"/>
                <a:ea typeface="Aptos" panose="020B0004020202020204" pitchFamily="34" charset="0"/>
                <a:cs typeface="Aptos" panose="020B0004020202020204" pitchFamily="34" charset="0"/>
              </a:rPr>
              <a:t>40 Day Manual Collection </a:t>
            </a:r>
            <a:r>
              <a:rPr lang="en-US" sz="1800">
                <a:solidFill>
                  <a:schemeClr val="bg2"/>
                </a:solidFill>
                <a:effectLst/>
                <a:latin typeface="Arial Black" panose="020B0A04020102020204" pitchFamily="34" charset="0"/>
                <a:ea typeface="Aptos" panose="020B0004020202020204" pitchFamily="34" charset="0"/>
                <a:cs typeface="Aptos" panose="020B0004020202020204" pitchFamily="34" charset="0"/>
              </a:rPr>
              <a:t>– </a:t>
            </a:r>
            <a:r>
              <a:rPr lang="en-US" sz="1800">
                <a:solidFill>
                  <a:srgbClr val="C00000"/>
                </a:solidFill>
                <a:effectLst/>
                <a:latin typeface="Arial Black" panose="020B0A04020102020204" pitchFamily="34" charset="0"/>
                <a:ea typeface="Aptos" panose="020B0004020202020204" pitchFamily="34" charset="0"/>
                <a:cs typeface="Aptos" panose="020B0004020202020204" pitchFamily="34" charset="0"/>
              </a:rPr>
              <a:t>Please submit this as soon as possible</a:t>
            </a:r>
            <a:r>
              <a:rPr lang="en-US" sz="1800">
                <a:solidFill>
                  <a:schemeClr val="bg2"/>
                </a:solidFill>
                <a:effectLst/>
                <a:latin typeface="Arial Black" panose="020B0A04020102020204" pitchFamily="34" charset="0"/>
                <a:ea typeface="Aptos" panose="020B0004020202020204" pitchFamily="34" charset="0"/>
                <a:cs typeface="Aptos" panose="020B0004020202020204" pitchFamily="34" charset="0"/>
              </a:rPr>
              <a:t>.  The data is due to the U.S. Department of Education on July 22</a:t>
            </a:r>
            <a:r>
              <a:rPr lang="en-US" sz="1800" baseline="30000">
                <a:solidFill>
                  <a:schemeClr val="bg2"/>
                </a:solidFill>
                <a:effectLst/>
                <a:latin typeface="Arial Black" panose="020B0A04020102020204" pitchFamily="34" charset="0"/>
                <a:ea typeface="Aptos" panose="020B0004020202020204" pitchFamily="34" charset="0"/>
                <a:cs typeface="Aptos" panose="020B0004020202020204" pitchFamily="34" charset="0"/>
              </a:rPr>
              <a:t>nd</a:t>
            </a:r>
            <a:r>
              <a:rPr lang="en-US" sz="1800">
                <a:solidFill>
                  <a:schemeClr val="bg2"/>
                </a:solidFill>
                <a:effectLst/>
                <a:latin typeface="Arial Black" panose="020B0A04020102020204" pitchFamily="34" charset="0"/>
                <a:ea typeface="Aptos" panose="020B0004020202020204" pitchFamily="34" charset="0"/>
                <a:cs typeface="Aptos" panose="020B0004020202020204" pitchFamily="34" charset="0"/>
              </a:rPr>
              <a:t> and time is needed to prepare the data in the submission templates.</a:t>
            </a:r>
          </a:p>
          <a:p>
            <a:pPr marL="0" marR="0" indent="0">
              <a:spcBef>
                <a:spcPts val="0"/>
              </a:spcBef>
              <a:spcAft>
                <a:spcPts val="0"/>
              </a:spcAft>
              <a:buNone/>
            </a:pPr>
            <a:endParaRPr lang="en-US" sz="1800" b="1">
              <a:solidFill>
                <a:schemeClr val="bg2"/>
              </a:solidFill>
              <a:effectLst/>
              <a:latin typeface="Arial Black" panose="020B0A04020102020204" pitchFamily="34" charset="0"/>
              <a:ea typeface="Aptos" panose="020B0004020202020204" pitchFamily="34" charset="0"/>
              <a:cs typeface="Aptos" panose="020B0004020202020204" pitchFamily="34" charset="0"/>
            </a:endParaRPr>
          </a:p>
          <a:p>
            <a:pPr marL="114300" indent="0">
              <a:buNone/>
            </a:pPr>
            <a:endParaRPr lang="en-US" sz="1800">
              <a:latin typeface="Arial Black" panose="020B0A04020102020204" pitchFamily="34" charset="0"/>
            </a:endParaRPr>
          </a:p>
        </p:txBody>
      </p:sp>
      <p:sp>
        <p:nvSpPr>
          <p:cNvPr id="4" name="Slide Number Placeholder 3">
            <a:extLst>
              <a:ext uri="{FF2B5EF4-FFF2-40B4-BE49-F238E27FC236}">
                <a16:creationId xmlns:a16="http://schemas.microsoft.com/office/drawing/2014/main" id="{0AA305C1-3BBC-05F9-2751-16036CE1B1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11697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C7DE-7C9D-DDB7-39DC-D612AF4C5C30}"/>
              </a:ext>
            </a:extLst>
          </p:cNvPr>
          <p:cNvSpPr>
            <a:spLocks noGrp="1"/>
          </p:cNvSpPr>
          <p:nvPr>
            <p:ph type="title"/>
          </p:nvPr>
        </p:nvSpPr>
        <p:spPr>
          <a:xfrm>
            <a:off x="0" y="255133"/>
            <a:ext cx="12192000" cy="1098537"/>
          </a:xfrm>
        </p:spPr>
        <p:txBody>
          <a:bodyPr/>
          <a:lstStyle/>
          <a:p>
            <a:pPr algn="ctr"/>
            <a:r>
              <a:rPr lang="en-US">
                <a:latin typeface="Arial Black" panose="020B0A04020102020204" pitchFamily="34" charset="0"/>
              </a:rPr>
              <a:t>Finance</a:t>
            </a:r>
          </a:p>
        </p:txBody>
      </p:sp>
      <p:sp>
        <p:nvSpPr>
          <p:cNvPr id="3" name="Text Placeholder 2">
            <a:extLst>
              <a:ext uri="{FF2B5EF4-FFF2-40B4-BE49-F238E27FC236}">
                <a16:creationId xmlns:a16="http://schemas.microsoft.com/office/drawing/2014/main" id="{ECF60915-0E32-04EF-3306-72BA36945EDB}"/>
              </a:ext>
            </a:extLst>
          </p:cNvPr>
          <p:cNvSpPr>
            <a:spLocks noGrp="1"/>
          </p:cNvSpPr>
          <p:nvPr>
            <p:ph type="body" idx="1"/>
          </p:nvPr>
        </p:nvSpPr>
        <p:spPr>
          <a:xfrm>
            <a:off x="0" y="1532965"/>
            <a:ext cx="12192000" cy="5325035"/>
          </a:xfrm>
        </p:spPr>
        <p:txBody>
          <a:bodyPr/>
          <a:lstStyle/>
          <a:p>
            <a:pPr marL="114300" indent="0">
              <a:buNone/>
            </a:pPr>
            <a:r>
              <a:rPr lang="en-US" sz="1800" b="1" i="1" u="sng">
                <a:solidFill>
                  <a:srgbClr val="FF914D"/>
                </a:solidFill>
                <a:effectLst/>
                <a:latin typeface="Arial Black" panose="020B0A04020102020204" pitchFamily="34" charset="0"/>
                <a:ea typeface="Aptos" panose="020B0004020202020204" pitchFamily="34" charset="0"/>
                <a:cs typeface="Aptos" panose="020B0004020202020204" pitchFamily="34" charset="0"/>
              </a:rPr>
              <a:t>IDEA B Application </a:t>
            </a:r>
            <a:r>
              <a:rPr lang="en-US" sz="1800" b="1">
                <a:solidFill>
                  <a:schemeClr val="bg2"/>
                </a:solidFill>
                <a:effectLst/>
                <a:latin typeface="Arial Black" panose="020B0A04020102020204" pitchFamily="34" charset="0"/>
                <a:ea typeface="Aptos" panose="020B0004020202020204" pitchFamily="34" charset="0"/>
                <a:cs typeface="Aptos" panose="020B0004020202020204" pitchFamily="34" charset="0"/>
              </a:rPr>
              <a:t>– The application must be fully completed by or before August 30, 2024.  Full completion means the application is completed , all funds have a zero balance, Signed Board Meeting minutes where the IDEA B application was approved is submitted, Board Agenda is submitted, Revised Policies and Procedures (P&amp;Ps) and Board Meeting minutes and agendas for the revised P &amp; Ps is submitted.</a:t>
            </a:r>
          </a:p>
          <a:p>
            <a:pPr marL="114300" indent="0">
              <a:buNone/>
            </a:pPr>
            <a:r>
              <a:rPr lang="en-US" sz="1800" b="1" i="1" u="sng">
                <a:solidFill>
                  <a:srgbClr val="FF914D"/>
                </a:solidFill>
                <a:effectLst/>
                <a:latin typeface="Arial Black" panose="020B0A04020102020204" pitchFamily="34" charset="0"/>
                <a:ea typeface="Aptos" panose="020B0004020202020204" pitchFamily="34" charset="0"/>
                <a:cs typeface="Aptos" panose="020B0004020202020204" pitchFamily="34" charset="0"/>
              </a:rPr>
              <a:t>OBMS Initial Budget BARS </a:t>
            </a:r>
            <a:r>
              <a:rPr lang="en-US" sz="1800" b="1">
                <a:solidFill>
                  <a:schemeClr val="bg2"/>
                </a:solidFill>
                <a:effectLst/>
                <a:latin typeface="Arial Black" panose="020B0A04020102020204" pitchFamily="34" charset="0"/>
                <a:ea typeface="Aptos" panose="020B0004020202020204" pitchFamily="34" charset="0"/>
                <a:cs typeface="Aptos" panose="020B0004020202020204" pitchFamily="34" charset="0"/>
              </a:rPr>
              <a:t>– The line items in the Initial Budget BARS must match the line items in Objectives 1, 2 and  3 in the application.  If they do not align, the BAR will be disapproved.</a:t>
            </a:r>
          </a:p>
          <a:p>
            <a:pPr marL="114300" indent="0">
              <a:buNone/>
            </a:pPr>
            <a:r>
              <a:rPr lang="en-US" sz="1800" b="1" i="1" u="sng">
                <a:solidFill>
                  <a:srgbClr val="FF914D"/>
                </a:solidFill>
                <a:effectLst/>
                <a:latin typeface="Arial Black" panose="020B0A04020102020204" pitchFamily="34" charset="0"/>
                <a:ea typeface="Aptos" panose="020B0004020202020204" pitchFamily="34" charset="0"/>
                <a:cs typeface="Aptos" panose="020B0004020202020204" pitchFamily="34" charset="0"/>
              </a:rPr>
              <a:t>Funding Awards </a:t>
            </a:r>
            <a:r>
              <a:rPr lang="en-US" sz="1800" b="1">
                <a:solidFill>
                  <a:schemeClr val="bg2"/>
                </a:solidFill>
                <a:effectLst/>
                <a:latin typeface="Arial Black" panose="020B0A04020102020204" pitchFamily="34" charset="0"/>
                <a:ea typeface="Aptos" panose="020B0004020202020204" pitchFamily="34" charset="0"/>
                <a:cs typeface="Aptos" panose="020B0004020202020204" pitchFamily="34" charset="0"/>
              </a:rPr>
              <a:t>– The amounts indicated in the IDEA B application are not final amounts.  Due to the unavailable child counts for the 23-24 school year, 22-23 child counts were used.  We will be finalizing allocations based on the EOY child counts.  It is imperative that the child counts are correct.  Once the figures are finalized, an award letter will be sent out to each LEA.</a:t>
            </a:r>
          </a:p>
          <a:p>
            <a:pPr marL="114300" indent="0">
              <a:buNone/>
            </a:pPr>
            <a:endParaRPr lang="en-US"/>
          </a:p>
        </p:txBody>
      </p:sp>
      <p:sp>
        <p:nvSpPr>
          <p:cNvPr id="4" name="Slide Number Placeholder 3">
            <a:extLst>
              <a:ext uri="{FF2B5EF4-FFF2-40B4-BE49-F238E27FC236}">
                <a16:creationId xmlns:a16="http://schemas.microsoft.com/office/drawing/2014/main" id="{A7C6DAD2-0325-8666-E677-979120A46A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16995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0270-3DE2-F761-ECBC-137939784593}"/>
              </a:ext>
            </a:extLst>
          </p:cNvPr>
          <p:cNvSpPr>
            <a:spLocks noGrp="1"/>
          </p:cNvSpPr>
          <p:nvPr>
            <p:ph type="title"/>
          </p:nvPr>
        </p:nvSpPr>
        <p:spPr>
          <a:xfrm>
            <a:off x="0" y="-1"/>
            <a:ext cx="12192000" cy="1404045"/>
          </a:xfrm>
        </p:spPr>
        <p:txBody>
          <a:bodyPr/>
          <a:lstStyle/>
          <a:p>
            <a:pPr algn="ctr"/>
            <a:r>
              <a:rPr lang="en-US" b="1">
                <a:latin typeface="Arial Black" panose="020B0A04020102020204" pitchFamily="34" charset="0"/>
              </a:rPr>
              <a:t>Annual Determination Reminder</a:t>
            </a:r>
          </a:p>
        </p:txBody>
      </p:sp>
      <p:sp>
        <p:nvSpPr>
          <p:cNvPr id="4" name="Slide Number Placeholder 3">
            <a:extLst>
              <a:ext uri="{FF2B5EF4-FFF2-40B4-BE49-F238E27FC236}">
                <a16:creationId xmlns:a16="http://schemas.microsoft.com/office/drawing/2014/main" id="{912F2870-53BA-BCB1-C55F-22627E1C72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graphicFrame>
        <p:nvGraphicFramePr>
          <p:cNvPr id="15" name="Table 14">
            <a:extLst>
              <a:ext uri="{FF2B5EF4-FFF2-40B4-BE49-F238E27FC236}">
                <a16:creationId xmlns:a16="http://schemas.microsoft.com/office/drawing/2014/main" id="{61FCC958-8A0F-A91F-5556-D31069E1BDDB}"/>
              </a:ext>
            </a:extLst>
          </p:cNvPr>
          <p:cNvGraphicFramePr>
            <a:graphicFrameLocks noGrp="1"/>
          </p:cNvGraphicFramePr>
          <p:nvPr>
            <p:extLst>
              <p:ext uri="{D42A27DB-BD31-4B8C-83A1-F6EECF244321}">
                <p14:modId xmlns:p14="http://schemas.microsoft.com/office/powerpoint/2010/main" val="394533402"/>
              </p:ext>
            </p:extLst>
          </p:nvPr>
        </p:nvGraphicFramePr>
        <p:xfrm>
          <a:off x="-1" y="1464658"/>
          <a:ext cx="12192000" cy="5393341"/>
        </p:xfrm>
        <a:graphic>
          <a:graphicData uri="http://schemas.openxmlformats.org/drawingml/2006/table">
            <a:tbl>
              <a:tblPr/>
              <a:tblGrid>
                <a:gridCol w="3047427">
                  <a:extLst>
                    <a:ext uri="{9D8B030D-6E8A-4147-A177-3AD203B41FA5}">
                      <a16:colId xmlns:a16="http://schemas.microsoft.com/office/drawing/2014/main" val="2453648940"/>
                    </a:ext>
                  </a:extLst>
                </a:gridCol>
                <a:gridCol w="3048573">
                  <a:extLst>
                    <a:ext uri="{9D8B030D-6E8A-4147-A177-3AD203B41FA5}">
                      <a16:colId xmlns:a16="http://schemas.microsoft.com/office/drawing/2014/main" val="4084926532"/>
                    </a:ext>
                  </a:extLst>
                </a:gridCol>
                <a:gridCol w="3047427">
                  <a:extLst>
                    <a:ext uri="{9D8B030D-6E8A-4147-A177-3AD203B41FA5}">
                      <a16:colId xmlns:a16="http://schemas.microsoft.com/office/drawing/2014/main" val="369558246"/>
                    </a:ext>
                  </a:extLst>
                </a:gridCol>
                <a:gridCol w="3048573">
                  <a:extLst>
                    <a:ext uri="{9D8B030D-6E8A-4147-A177-3AD203B41FA5}">
                      <a16:colId xmlns:a16="http://schemas.microsoft.com/office/drawing/2014/main" val="3155840638"/>
                    </a:ext>
                  </a:extLst>
                </a:gridCol>
              </a:tblGrid>
              <a:tr h="501774">
                <a:tc>
                  <a:txBody>
                    <a:bodyPr/>
                    <a:lstStyle/>
                    <a:p>
                      <a:pPr marL="0" marR="0" algn="ctr">
                        <a:lnSpc>
                          <a:spcPct val="127815"/>
                        </a:lnSpc>
                        <a:spcBef>
                          <a:spcPts val="0"/>
                        </a:spcBef>
                        <a:spcAft>
                          <a:spcPts val="0"/>
                        </a:spcAft>
                      </a:pPr>
                      <a:r>
                        <a:rPr lang="en-US" sz="800" b="1" spc="20">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M</a:t>
                      </a:r>
                      <a:r>
                        <a:rPr lang="en-US" sz="800" b="1">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spc="-10">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spc="5">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t</a:t>
                      </a:r>
                      <a:r>
                        <a:rPr lang="en-US" sz="800" b="1">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spc="-25">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 </a:t>
                      </a:r>
                      <a:endParaRPr lang="en-US" sz="800" b="1">
                        <a:solidFill>
                          <a:schemeClr val="bg1"/>
                        </a:solidFill>
                        <a:effectLst/>
                        <a:highlight>
                          <a:srgbClr val="4E8542"/>
                        </a:highligh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27815"/>
                        </a:lnSpc>
                        <a:spcBef>
                          <a:spcPts val="0"/>
                        </a:spcBef>
                        <a:spcAft>
                          <a:spcPts val="0"/>
                        </a:spcAft>
                      </a:pPr>
                      <a:r>
                        <a:rPr lang="en-US" sz="800" b="1">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Requir</a:t>
                      </a:r>
                      <a:r>
                        <a:rPr lang="en-US" sz="800" b="1" spc="15">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spc="-15">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m</a:t>
                      </a:r>
                      <a:r>
                        <a:rPr lang="en-US" sz="800" b="1">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en</a:t>
                      </a:r>
                      <a:r>
                        <a:rPr lang="en-US" sz="800" b="1" spc="15">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t</a:t>
                      </a:r>
                      <a:r>
                        <a:rPr lang="en-US" sz="800" b="1">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s</a:t>
                      </a:r>
                      <a:endParaRPr lang="en-US" sz="800" b="1">
                        <a:solidFill>
                          <a:schemeClr val="bg1"/>
                        </a:solidFill>
                        <a:effectLst/>
                        <a:highlight>
                          <a:srgbClr val="4E8542"/>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4E8542"/>
                    </a:solidFill>
                  </a:tcPr>
                </a:tc>
                <a:tc>
                  <a:txBody>
                    <a:bodyPr/>
                    <a:lstStyle/>
                    <a:p>
                      <a:pPr marL="0" marR="0" algn="ctr">
                        <a:lnSpc>
                          <a:spcPct val="127815"/>
                        </a:lnSpc>
                        <a:spcBef>
                          <a:spcPts val="0"/>
                        </a:spcBef>
                        <a:spcAft>
                          <a:spcPts val="0"/>
                        </a:spcAft>
                      </a:pPr>
                      <a:r>
                        <a:rPr lang="en-US" sz="800" b="1">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Ne</a:t>
                      </a:r>
                      <a:r>
                        <a:rPr lang="en-US" sz="800" b="1" spc="5">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ds</a:t>
                      </a:r>
                      <a:r>
                        <a:rPr lang="en-US" sz="800" b="1" spc="-30">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 </a:t>
                      </a:r>
                      <a:endParaRPr lang="en-US" sz="800" b="1">
                        <a:solidFill>
                          <a:schemeClr val="bg1"/>
                        </a:solidFill>
                        <a:effectLst/>
                        <a:highlight>
                          <a:srgbClr val="1B587C"/>
                        </a:highligh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27815"/>
                        </a:lnSpc>
                        <a:spcBef>
                          <a:spcPts val="0"/>
                        </a:spcBef>
                        <a:spcAft>
                          <a:spcPts val="0"/>
                        </a:spcAft>
                      </a:pPr>
                      <a:r>
                        <a:rPr lang="en-US" sz="800" b="1">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A</a:t>
                      </a:r>
                      <a:r>
                        <a:rPr lang="en-US" sz="800" b="1" spc="10">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spc="-5">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i</a:t>
                      </a:r>
                      <a:r>
                        <a:rPr lang="en-US" sz="800" b="1" spc="-5">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spc="5">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ta</a:t>
                      </a:r>
                      <a:r>
                        <a:rPr lang="en-US" sz="800" b="1">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nce</a:t>
                      </a:r>
                      <a:endParaRPr lang="en-US" sz="800" b="1">
                        <a:solidFill>
                          <a:schemeClr val="bg1"/>
                        </a:solidFill>
                        <a:effectLst/>
                        <a:highlight>
                          <a:srgbClr val="1B587C"/>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1B587C"/>
                    </a:solidFill>
                  </a:tcPr>
                </a:tc>
                <a:tc>
                  <a:txBody>
                    <a:bodyPr/>
                    <a:lstStyle/>
                    <a:p>
                      <a:pPr marL="0" marR="0" algn="ctr">
                        <a:lnSpc>
                          <a:spcPct val="127815"/>
                        </a:lnSpc>
                        <a:spcBef>
                          <a:spcPts val="0"/>
                        </a:spcBef>
                        <a:spcAft>
                          <a:spcPts val="0"/>
                        </a:spcAft>
                      </a:pP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Ne</a:t>
                      </a:r>
                      <a:r>
                        <a:rPr lang="en-US" sz="800" b="1" spc="5">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ds</a:t>
                      </a:r>
                      <a:endParaRPr lang="en-US" sz="800" b="1">
                        <a:solidFill>
                          <a:schemeClr val="bg1"/>
                        </a:solidFill>
                        <a:effectLst/>
                        <a:highlight>
                          <a:srgbClr val="604878"/>
                        </a:highligh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27815"/>
                        </a:lnSpc>
                        <a:spcBef>
                          <a:spcPts val="0"/>
                        </a:spcBef>
                        <a:spcAft>
                          <a:spcPts val="0"/>
                        </a:spcAft>
                      </a:pPr>
                      <a:r>
                        <a:rPr lang="en-US" sz="800" b="1" spc="-30">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 </a:t>
                      </a:r>
                      <a:r>
                        <a:rPr lang="en-US" sz="800" b="1" spc="10">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I</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nt</a:t>
                      </a:r>
                      <a:r>
                        <a:rPr lang="en-US" sz="800" b="1" spc="5">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r</a:t>
                      </a:r>
                      <a:r>
                        <a:rPr lang="en-US" sz="800" b="1" spc="5">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v</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en</a:t>
                      </a:r>
                      <a:r>
                        <a:rPr lang="en-US" sz="800" b="1" spc="5">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t</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i</a:t>
                      </a:r>
                      <a:r>
                        <a:rPr lang="en-US" sz="800" b="1" spc="5">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o</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n</a:t>
                      </a:r>
                      <a:endParaRPr lang="en-US" sz="800" b="1">
                        <a:solidFill>
                          <a:schemeClr val="bg1"/>
                        </a:solidFill>
                        <a:effectLst/>
                        <a:highlight>
                          <a:srgbClr val="604878"/>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604878"/>
                    </a:solidFill>
                  </a:tcPr>
                </a:tc>
                <a:tc>
                  <a:txBody>
                    <a:bodyPr/>
                    <a:lstStyle/>
                    <a:p>
                      <a:pPr marL="0" marR="635" algn="ctr">
                        <a:lnSpc>
                          <a:spcPct val="127815"/>
                        </a:lnSpc>
                        <a:spcBef>
                          <a:spcPts val="0"/>
                        </a:spcBef>
                        <a:spcAft>
                          <a:spcPts val="0"/>
                        </a:spcAft>
                      </a:pP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Ne</a:t>
                      </a:r>
                      <a:r>
                        <a:rPr lang="en-US" sz="800" b="1" spc="5">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ds</a:t>
                      </a:r>
                      <a:r>
                        <a:rPr lang="en-US" sz="800" b="1" spc="-30">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 </a:t>
                      </a: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spc="5">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u</a:t>
                      </a: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b</a:t>
                      </a:r>
                      <a:r>
                        <a:rPr lang="en-US" sz="800" b="1" spc="-5">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spc="5">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ta</a:t>
                      </a: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nti</a:t>
                      </a:r>
                      <a:r>
                        <a:rPr lang="en-US" sz="800" b="1" spc="5">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a</a:t>
                      </a: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l Intervention</a:t>
                      </a:r>
                      <a:endParaRPr lang="en-US" sz="800" b="1">
                        <a:solidFill>
                          <a:schemeClr val="bg1"/>
                        </a:solidFill>
                        <a:effectLst/>
                        <a:highlight>
                          <a:srgbClr val="9F2936"/>
                        </a:highlight>
                        <a:latin typeface="Calibri" panose="020F0502020204030204" pitchFamily="34" charset="0"/>
                        <a:ea typeface="Times New Roman" panose="02020603050405020304" pitchFamily="18" charset="0"/>
                        <a:cs typeface="Times New Roman" panose="02020603050405020304" pitchFamily="18" charset="0"/>
                      </a:endParaRPr>
                    </a:p>
                    <a:p>
                      <a:pPr marL="490855" marR="483235" algn="ctr">
                        <a:lnSpc>
                          <a:spcPct val="128941"/>
                        </a:lnSpc>
                        <a:spcBef>
                          <a:spcPts val="0"/>
                        </a:spcBef>
                        <a:spcAft>
                          <a:spcPts val="0"/>
                        </a:spcAft>
                      </a:pPr>
                      <a:endParaRPr lang="en-US" sz="800" b="1">
                        <a:solidFill>
                          <a:schemeClr val="bg1"/>
                        </a:solidFill>
                        <a:effectLst/>
                        <a:highlight>
                          <a:srgbClr val="9F2936"/>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9F2936"/>
                    </a:solidFill>
                  </a:tcPr>
                </a:tc>
                <a:extLst>
                  <a:ext uri="{0D108BD9-81ED-4DB2-BD59-A6C34878D82A}">
                    <a16:rowId xmlns:a16="http://schemas.microsoft.com/office/drawing/2014/main" val="168978741"/>
                  </a:ext>
                </a:extLst>
              </a:tr>
              <a:tr h="858455">
                <a:tc>
                  <a:txBody>
                    <a:bodyPr/>
                    <a:lstStyle/>
                    <a:p>
                      <a:pPr marL="64770" marR="0">
                        <a:lnSpc>
                          <a:spcPct val="125000"/>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No fiscal audit findings</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9EAD5"/>
                    </a:solidFill>
                  </a:tcPr>
                </a:tc>
                <a:tc>
                  <a:txBody>
                    <a:bodyPr/>
                    <a:lstStyle/>
                    <a:p>
                      <a:pPr marL="43815" marR="0">
                        <a:lnSpc>
                          <a:spcPct val="115000"/>
                        </a:lnSpc>
                        <a:spcBef>
                          <a:spcPts val="0"/>
                        </a:spcBef>
                        <a:spcAft>
                          <a:spcPts val="0"/>
                        </a:spcAft>
                      </a:pP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One fiscal audit finding</a:t>
                      </a: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C3E0F2"/>
                    </a:solidFill>
                  </a:tcPr>
                </a:tc>
                <a:tc>
                  <a:txBody>
                    <a:bodyPr/>
                    <a:lstStyle/>
                    <a:p>
                      <a:pPr marL="64770" marR="0">
                        <a:lnSpc>
                          <a:spcPct val="125000"/>
                        </a:lnSpc>
                        <a:spcBef>
                          <a:spcPts val="0"/>
                        </a:spcBef>
                        <a:spcAft>
                          <a:spcPts val="0"/>
                        </a:spcAft>
                      </a:pP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Multiple fiscal audit findings</a:t>
                      </a: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p>
                      <a:pPr marL="64770" marR="0">
                        <a:lnSpc>
                          <a:spcPct val="125000"/>
                        </a:lnSpc>
                        <a:spcBef>
                          <a:spcPts val="0"/>
                        </a:spcBef>
                        <a:spcAft>
                          <a:spcPts val="0"/>
                        </a:spcAft>
                      </a:pP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p>
                      <a:pPr marL="64770" marR="0">
                        <a:lnSpc>
                          <a:spcPct val="125000"/>
                        </a:lnSpc>
                        <a:spcBef>
                          <a:spcPts val="0"/>
                        </a:spcBef>
                        <a:spcAft>
                          <a:spcPts val="0"/>
                        </a:spcAft>
                      </a:pP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FD7E7"/>
                    </a:solidFill>
                  </a:tcPr>
                </a:tc>
                <a:tc>
                  <a:txBody>
                    <a:bodyPr/>
                    <a:lstStyle/>
                    <a:p>
                      <a:pPr marL="63500" marR="0">
                        <a:lnSpc>
                          <a:spcPct val="125000"/>
                        </a:lnSpc>
                        <a:spcBef>
                          <a:spcPts val="0"/>
                        </a:spcBef>
                        <a:spcAft>
                          <a:spcPts val="0"/>
                        </a:spcAft>
                      </a:pP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L</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on</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gs</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t</a:t>
                      </a:r>
                      <a:r>
                        <a:rPr lang="en-US" sz="800" spc="1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a</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n</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d</a:t>
                      </a:r>
                      <a:r>
                        <a:rPr lang="en-US" sz="800" spc="1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i</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g (one or more years)</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p>
                      <a:pPr marL="63500" marR="200025">
                        <a:lnSpc>
                          <a:spcPct val="99000"/>
                        </a:lnSpc>
                        <a:spcBef>
                          <a:spcPts val="5"/>
                        </a:spcBef>
                        <a:spcAft>
                          <a:spcPts val="0"/>
                        </a:spcAft>
                      </a:pP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un</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r</a:t>
                      </a:r>
                      <a:r>
                        <a:rPr lang="en-US" sz="800" spc="1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e</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s</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o</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l</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v</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ed</a:t>
                      </a:r>
                      <a:r>
                        <a:rPr lang="en-US" sz="800" spc="-3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 fiscal </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i</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s</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su</a:t>
                      </a:r>
                      <a:r>
                        <a:rPr lang="en-US" sz="800" spc="1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e</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s</a:t>
                      </a:r>
                      <a:r>
                        <a:rPr lang="en-US" sz="800" spc="-2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o</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n</a:t>
                      </a:r>
                      <a:r>
                        <a:rPr lang="en-US" sz="800" spc="-1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 </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t</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h</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e </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LEA’s </a:t>
                      </a:r>
                      <a:r>
                        <a:rPr lang="en-US" sz="800" spc="-3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implementation</a:t>
                      </a:r>
                      <a:r>
                        <a:rPr lang="en-US" sz="800" spc="-7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o</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f t</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h</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e</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IDEA, Part B subgrant.</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F2CDD1"/>
                    </a:solidFill>
                  </a:tcPr>
                </a:tc>
                <a:extLst>
                  <a:ext uri="{0D108BD9-81ED-4DB2-BD59-A6C34878D82A}">
                    <a16:rowId xmlns:a16="http://schemas.microsoft.com/office/drawing/2014/main" val="2245671626"/>
                  </a:ext>
                </a:extLst>
              </a:tr>
              <a:tr h="907233">
                <a:tc>
                  <a:txBody>
                    <a:bodyPr/>
                    <a:lstStyle/>
                    <a:p>
                      <a:pPr marL="63500" marR="0">
                        <a:lnSpc>
                          <a:spcPct val="115000"/>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Compliance and/or substantial compliance (95% or above) with all compliance indicators </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(4B, 9</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10</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1</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1</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1</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2</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a:t>
                      </a:r>
                      <a:r>
                        <a:rPr lang="en-US" sz="800" spc="-3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1</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3</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p>
                      <a:pPr marL="64770" marR="0">
                        <a:lnSpc>
                          <a:spcPct val="125000"/>
                        </a:lnSpc>
                        <a:spcBef>
                          <a:spcPts val="0"/>
                        </a:spcBef>
                        <a:spcAft>
                          <a:spcPts val="0"/>
                        </a:spcAft>
                      </a:pP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9EAD5"/>
                    </a:solidFill>
                  </a:tcPr>
                </a:tc>
                <a:tc>
                  <a:txBody>
                    <a:bodyPr/>
                    <a:lstStyle/>
                    <a:p>
                      <a:pPr marL="44450" marR="0">
                        <a:lnSpc>
                          <a:spcPct val="125000"/>
                        </a:lnSpc>
                        <a:spcBef>
                          <a:spcPts val="0"/>
                        </a:spcBef>
                        <a:spcAft>
                          <a:spcPts val="0"/>
                        </a:spcAft>
                      </a:pPr>
                      <a:r>
                        <a:rPr lang="en-US" sz="800" spc="-1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C</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o</a:t>
                      </a:r>
                      <a:r>
                        <a:rPr lang="en-US" sz="800" spc="-2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m</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p</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li</a:t>
                      </a:r>
                      <a:r>
                        <a:rPr lang="en-US" sz="800" spc="1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a</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ce indicator rates less</a:t>
                      </a:r>
                      <a:r>
                        <a:rPr lang="en-US" sz="800" spc="-2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 </a:t>
                      </a:r>
                      <a:r>
                        <a:rPr lang="en-US" sz="800" spc="1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t</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h</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an</a:t>
                      </a:r>
                      <a:r>
                        <a:rPr lang="en-US" sz="800" spc="-2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95</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 to 80%</a:t>
                      </a: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C3E0F2"/>
                    </a:solidFill>
                  </a:tcPr>
                </a:tc>
                <a:tc>
                  <a:txBody>
                    <a:bodyPr/>
                    <a:lstStyle/>
                    <a:p>
                      <a:pPr marL="63500" marR="0">
                        <a:lnSpc>
                          <a:spcPct val="125000"/>
                        </a:lnSpc>
                        <a:spcBef>
                          <a:spcPts val="0"/>
                        </a:spcBef>
                        <a:spcAft>
                          <a:spcPts val="0"/>
                        </a:spcAft>
                      </a:pPr>
                      <a:r>
                        <a:rPr lang="en-US" sz="800" spc="-1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C</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o</a:t>
                      </a:r>
                      <a:r>
                        <a:rPr lang="en-US" sz="800" spc="-2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m</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p</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li</a:t>
                      </a:r>
                      <a:r>
                        <a:rPr lang="en-US" sz="800" spc="1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a</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ce indicator rates 79% to 60%</a:t>
                      </a: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FD7E7"/>
                    </a:solidFill>
                  </a:tcPr>
                </a:tc>
                <a:tc>
                  <a:txBody>
                    <a:bodyPr/>
                    <a:lstStyle/>
                    <a:p>
                      <a:pPr marL="63500" marR="0">
                        <a:lnSpc>
                          <a:spcPct val="125000"/>
                        </a:lnSpc>
                        <a:spcBef>
                          <a:spcPts val="0"/>
                        </a:spcBef>
                        <a:spcAft>
                          <a:spcPts val="0"/>
                        </a:spcAft>
                      </a:pPr>
                      <a:r>
                        <a:rPr lang="en-US" sz="800" spc="-1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C</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o</a:t>
                      </a:r>
                      <a:r>
                        <a:rPr lang="en-US" sz="800" spc="-2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m</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p</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li</a:t>
                      </a:r>
                      <a:r>
                        <a:rPr lang="en-US" sz="800" spc="1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a</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ce indicator rates 59% and below</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F2CDD1"/>
                    </a:solidFill>
                  </a:tcPr>
                </a:tc>
                <a:extLst>
                  <a:ext uri="{0D108BD9-81ED-4DB2-BD59-A6C34878D82A}">
                    <a16:rowId xmlns:a16="http://schemas.microsoft.com/office/drawing/2014/main" val="3513777606"/>
                  </a:ext>
                </a:extLst>
              </a:tr>
              <a:tr h="1041689">
                <a:tc>
                  <a:txBody>
                    <a:bodyPr/>
                    <a:lstStyle/>
                    <a:p>
                      <a:pPr marL="63500" marR="0">
                        <a:lnSpc>
                          <a:spcPct val="115000"/>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Meets or exceeds established state target rate for Indicator 3B (performance outcomes of students with disabilities on statewide assessments), for grade 4 in reading. </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9EAD5"/>
                    </a:solidFill>
                  </a:tcPr>
                </a:tc>
                <a:tc>
                  <a:txBody>
                    <a:bodyPr/>
                    <a:lstStyle/>
                    <a:p>
                      <a:pPr marL="44450" marR="0">
                        <a:lnSpc>
                          <a:spcPct val="125000"/>
                        </a:lnSpc>
                        <a:spcBef>
                          <a:spcPts val="0"/>
                        </a:spcBef>
                        <a:spcAft>
                          <a:spcPts val="0"/>
                        </a:spcAft>
                      </a:pPr>
                      <a:r>
                        <a:rPr lang="en-US" sz="800" spc="-1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Indicator 3B, grade 4, reading rate 1% less than the state target rate.</a:t>
                      </a: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C3E0F2"/>
                    </a:solidFill>
                  </a:tcPr>
                </a:tc>
                <a:tc>
                  <a:txBody>
                    <a:bodyPr/>
                    <a:lstStyle/>
                    <a:p>
                      <a:pPr marL="63500" marR="0">
                        <a:lnSpc>
                          <a:spcPct val="125000"/>
                        </a:lnSpc>
                        <a:spcBef>
                          <a:spcPts val="0"/>
                        </a:spcBef>
                        <a:spcAft>
                          <a:spcPts val="0"/>
                        </a:spcAft>
                      </a:pPr>
                      <a:r>
                        <a:rPr lang="en-US" sz="800" spc="-1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Indicator 3B grade 4, reading rate 2% less than the state target rate.</a:t>
                      </a: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FD7E7"/>
                    </a:solidFill>
                  </a:tcPr>
                </a:tc>
                <a:tc>
                  <a:txBody>
                    <a:bodyPr/>
                    <a:lstStyle/>
                    <a:p>
                      <a:pPr marL="63500" marR="0">
                        <a:lnSpc>
                          <a:spcPct val="125000"/>
                        </a:lnSpc>
                        <a:spcBef>
                          <a:spcPts val="0"/>
                        </a:spcBef>
                        <a:spcAft>
                          <a:spcPts val="0"/>
                        </a:spcAft>
                      </a:pPr>
                      <a:r>
                        <a:rPr lang="en-US" sz="800" spc="-1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Indicator 3B grade 4, reading rate 3% less than the state target rate.</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F2CDD1"/>
                    </a:solidFill>
                  </a:tcPr>
                </a:tc>
                <a:extLst>
                  <a:ext uri="{0D108BD9-81ED-4DB2-BD59-A6C34878D82A}">
                    <a16:rowId xmlns:a16="http://schemas.microsoft.com/office/drawing/2014/main" val="3900988992"/>
                  </a:ext>
                </a:extLst>
              </a:tr>
              <a:tr h="1041689">
                <a:tc>
                  <a:txBody>
                    <a:bodyPr/>
                    <a:lstStyle/>
                    <a:p>
                      <a:pPr marL="63500" marR="0">
                        <a:lnSpc>
                          <a:spcPct val="115000"/>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Meets or exceeds established state target rate for Indicator 7A1 and 7A2 (positive social-emotional skills, preschool outcomes of students with disabilities, ages 3 to 5 in preschool). </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9EAD5"/>
                    </a:solidFill>
                  </a:tcPr>
                </a:tc>
                <a:tc>
                  <a:txBody>
                    <a:bodyPr/>
                    <a:lstStyle/>
                    <a:p>
                      <a:pPr marL="44450" marR="0">
                        <a:lnSpc>
                          <a:spcPct val="125000"/>
                        </a:lnSpc>
                        <a:spcBef>
                          <a:spcPts val="0"/>
                        </a:spcBef>
                        <a:spcAft>
                          <a:spcPts val="0"/>
                        </a:spcAft>
                      </a:pPr>
                      <a:r>
                        <a:rPr lang="en-US" sz="800" spc="-1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Indicators 7A1 and 7A2 rates 5% less than the state target rate.</a:t>
                      </a: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C3E0F2"/>
                    </a:solidFill>
                  </a:tcPr>
                </a:tc>
                <a:tc>
                  <a:txBody>
                    <a:bodyPr/>
                    <a:lstStyle/>
                    <a:p>
                      <a:pPr marL="63500" marR="0">
                        <a:lnSpc>
                          <a:spcPct val="125000"/>
                        </a:lnSpc>
                        <a:spcBef>
                          <a:spcPts val="0"/>
                        </a:spcBef>
                        <a:spcAft>
                          <a:spcPts val="0"/>
                        </a:spcAft>
                      </a:pPr>
                      <a:r>
                        <a:rPr lang="en-US" sz="800" spc="-1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Indicators 7A1 and 7A2 rates 10% less than the state target rate.</a:t>
                      </a: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FD7E7"/>
                    </a:solidFill>
                  </a:tcPr>
                </a:tc>
                <a:tc>
                  <a:txBody>
                    <a:bodyPr/>
                    <a:lstStyle/>
                    <a:p>
                      <a:pPr marL="63500" marR="0">
                        <a:lnSpc>
                          <a:spcPct val="125000"/>
                        </a:lnSpc>
                        <a:spcBef>
                          <a:spcPts val="0"/>
                        </a:spcBef>
                        <a:spcAft>
                          <a:spcPts val="0"/>
                        </a:spcAft>
                      </a:pPr>
                      <a:r>
                        <a:rPr lang="en-US" sz="800" spc="-1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Indicators 7A1 and 7A2 rates 15% less than the state target rate.</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F2CDD1"/>
                    </a:solidFill>
                  </a:tcPr>
                </a:tc>
                <a:extLst>
                  <a:ext uri="{0D108BD9-81ED-4DB2-BD59-A6C34878D82A}">
                    <a16:rowId xmlns:a16="http://schemas.microsoft.com/office/drawing/2014/main" val="14634540"/>
                  </a:ext>
                </a:extLst>
              </a:tr>
              <a:tr h="1042501">
                <a:tc>
                  <a:txBody>
                    <a:bodyPr/>
                    <a:lstStyle/>
                    <a:p>
                      <a:pPr marL="63500" marR="0">
                        <a:lnSpc>
                          <a:spcPct val="115000"/>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Meets or exceeds established state target rate for Indicator 5A (students with disabilities, ages 5 in kindergarten to 21, inside the regular classroom 80% or more of the day).</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9EAD5"/>
                    </a:solidFill>
                  </a:tcPr>
                </a:tc>
                <a:tc>
                  <a:txBody>
                    <a:bodyPr/>
                    <a:lstStyle/>
                    <a:p>
                      <a:pPr marL="44450" marR="0">
                        <a:lnSpc>
                          <a:spcPct val="125000"/>
                        </a:lnSpc>
                        <a:spcBef>
                          <a:spcPts val="0"/>
                        </a:spcBef>
                        <a:spcAft>
                          <a:spcPts val="0"/>
                        </a:spcAft>
                      </a:pPr>
                      <a:r>
                        <a:rPr lang="en-US" sz="800" spc="-1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Indicator 5A rate 5% less than the state target rate.</a:t>
                      </a: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C3E0F2"/>
                    </a:solidFill>
                  </a:tcPr>
                </a:tc>
                <a:tc>
                  <a:txBody>
                    <a:bodyPr/>
                    <a:lstStyle/>
                    <a:p>
                      <a:pPr marL="63500" marR="0">
                        <a:lnSpc>
                          <a:spcPct val="125000"/>
                        </a:lnSpc>
                        <a:spcBef>
                          <a:spcPts val="0"/>
                        </a:spcBef>
                        <a:spcAft>
                          <a:spcPts val="0"/>
                        </a:spcAft>
                      </a:pPr>
                      <a:r>
                        <a:rPr lang="en-US" sz="800" spc="-1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Indicator 5A rate 10% less than the state target rate.</a:t>
                      </a: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FD7E7"/>
                    </a:solidFill>
                  </a:tcPr>
                </a:tc>
                <a:tc>
                  <a:txBody>
                    <a:bodyPr/>
                    <a:lstStyle/>
                    <a:p>
                      <a:pPr marL="63500" marR="0">
                        <a:lnSpc>
                          <a:spcPct val="125000"/>
                        </a:lnSpc>
                        <a:spcBef>
                          <a:spcPts val="0"/>
                        </a:spcBef>
                        <a:spcAft>
                          <a:spcPts val="0"/>
                        </a:spcAft>
                      </a:pPr>
                      <a:r>
                        <a:rPr lang="en-US" sz="800" spc="-1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Indicators 6B rate 15% less than the state target rate.</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F2CDD1"/>
                    </a:solidFill>
                  </a:tcPr>
                </a:tc>
                <a:extLst>
                  <a:ext uri="{0D108BD9-81ED-4DB2-BD59-A6C34878D82A}">
                    <a16:rowId xmlns:a16="http://schemas.microsoft.com/office/drawing/2014/main" val="1837755340"/>
                  </a:ext>
                </a:extLst>
              </a:tr>
            </a:tbl>
          </a:graphicData>
        </a:graphic>
      </p:graphicFrame>
      <p:sp>
        <p:nvSpPr>
          <p:cNvPr id="21" name="Rectangle 4">
            <a:extLst>
              <a:ext uri="{FF2B5EF4-FFF2-40B4-BE49-F238E27FC236}">
                <a16:creationId xmlns:a16="http://schemas.microsoft.com/office/drawing/2014/main" id="{EF45926E-A66B-6631-EBE9-CC237BD8469B}"/>
              </a:ext>
            </a:extLst>
          </p:cNvPr>
          <p:cNvSpPr>
            <a:spLocks noChangeArrowheads="1"/>
          </p:cNvSpPr>
          <p:nvPr/>
        </p:nvSpPr>
        <p:spPr bwMode="auto">
          <a:xfrm>
            <a:off x="5835880" y="20126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4076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7EE8-694A-E091-0585-C551FADCD106}"/>
              </a:ext>
            </a:extLst>
          </p:cNvPr>
          <p:cNvSpPr>
            <a:spLocks noGrp="1"/>
          </p:cNvSpPr>
          <p:nvPr>
            <p:ph type="title"/>
          </p:nvPr>
        </p:nvSpPr>
        <p:spPr>
          <a:xfrm>
            <a:off x="0" y="0"/>
            <a:ext cx="12192000" cy="1351722"/>
          </a:xfrm>
        </p:spPr>
        <p:txBody>
          <a:bodyPr/>
          <a:lstStyle/>
          <a:p>
            <a:pPr algn="ctr"/>
            <a:r>
              <a:rPr lang="en-US" b="1">
                <a:latin typeface="Arial Black" panose="020B0A04020102020204" pitchFamily="34" charset="0"/>
              </a:rPr>
              <a:t>Annual Determination Reminder</a:t>
            </a:r>
            <a:endParaRPr lang="en-US"/>
          </a:p>
        </p:txBody>
      </p:sp>
      <p:sp>
        <p:nvSpPr>
          <p:cNvPr id="4" name="Slide Number Placeholder 3">
            <a:extLst>
              <a:ext uri="{FF2B5EF4-FFF2-40B4-BE49-F238E27FC236}">
                <a16:creationId xmlns:a16="http://schemas.microsoft.com/office/drawing/2014/main" id="{DD6F4025-6A89-1602-A0B2-C4C1B799C7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graphicFrame>
        <p:nvGraphicFramePr>
          <p:cNvPr id="7" name="Table 6">
            <a:extLst>
              <a:ext uri="{FF2B5EF4-FFF2-40B4-BE49-F238E27FC236}">
                <a16:creationId xmlns:a16="http://schemas.microsoft.com/office/drawing/2014/main" id="{64492B3C-DC78-99AA-5E0A-F603FAE0BAA6}"/>
              </a:ext>
            </a:extLst>
          </p:cNvPr>
          <p:cNvGraphicFramePr>
            <a:graphicFrameLocks noGrp="1"/>
          </p:cNvGraphicFramePr>
          <p:nvPr>
            <p:extLst>
              <p:ext uri="{D42A27DB-BD31-4B8C-83A1-F6EECF244321}">
                <p14:modId xmlns:p14="http://schemas.microsoft.com/office/powerpoint/2010/main" val="1221188424"/>
              </p:ext>
            </p:extLst>
          </p:nvPr>
        </p:nvGraphicFramePr>
        <p:xfrm>
          <a:off x="0" y="2005691"/>
          <a:ext cx="12192000" cy="4852308"/>
        </p:xfrm>
        <a:graphic>
          <a:graphicData uri="http://schemas.openxmlformats.org/drawingml/2006/table">
            <a:tbl>
              <a:tblPr/>
              <a:tblGrid>
                <a:gridCol w="3045350">
                  <a:extLst>
                    <a:ext uri="{9D8B030D-6E8A-4147-A177-3AD203B41FA5}">
                      <a16:colId xmlns:a16="http://schemas.microsoft.com/office/drawing/2014/main" val="581673919"/>
                    </a:ext>
                  </a:extLst>
                </a:gridCol>
                <a:gridCol w="3061252">
                  <a:extLst>
                    <a:ext uri="{9D8B030D-6E8A-4147-A177-3AD203B41FA5}">
                      <a16:colId xmlns:a16="http://schemas.microsoft.com/office/drawing/2014/main" val="66819518"/>
                    </a:ext>
                  </a:extLst>
                </a:gridCol>
                <a:gridCol w="3053301">
                  <a:extLst>
                    <a:ext uri="{9D8B030D-6E8A-4147-A177-3AD203B41FA5}">
                      <a16:colId xmlns:a16="http://schemas.microsoft.com/office/drawing/2014/main" val="2395968469"/>
                    </a:ext>
                  </a:extLst>
                </a:gridCol>
                <a:gridCol w="3032097">
                  <a:extLst>
                    <a:ext uri="{9D8B030D-6E8A-4147-A177-3AD203B41FA5}">
                      <a16:colId xmlns:a16="http://schemas.microsoft.com/office/drawing/2014/main" val="913294953"/>
                    </a:ext>
                  </a:extLst>
                </a:gridCol>
              </a:tblGrid>
              <a:tr h="1824028">
                <a:tc>
                  <a:txBody>
                    <a:bodyPr/>
                    <a:lstStyle/>
                    <a:p>
                      <a:pPr marL="63500" marR="0">
                        <a:lnSpc>
                          <a:spcPct val="115000"/>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Meets or exceeds established state target rate for Indicator 6A (students with disabilities, ages 3 to 5 in regular early childhood program and receiving the majority of special education and related services in the regular early childhood program).</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9EAD5"/>
                    </a:solidFill>
                  </a:tcPr>
                </a:tc>
                <a:tc>
                  <a:txBody>
                    <a:bodyPr/>
                    <a:lstStyle/>
                    <a:p>
                      <a:pPr marL="44450" marR="0">
                        <a:lnSpc>
                          <a:spcPct val="125000"/>
                        </a:lnSpc>
                        <a:spcBef>
                          <a:spcPts val="0"/>
                        </a:spcBef>
                        <a:spcAft>
                          <a:spcPts val="0"/>
                        </a:spcAft>
                      </a:pPr>
                      <a:r>
                        <a:rPr lang="en-US" sz="800" spc="-1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Indicator 6A rate 5% less than the state target rate.</a:t>
                      </a: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C3E0F2"/>
                    </a:solidFill>
                  </a:tcPr>
                </a:tc>
                <a:tc>
                  <a:txBody>
                    <a:bodyPr/>
                    <a:lstStyle/>
                    <a:p>
                      <a:pPr marL="63500" marR="0">
                        <a:lnSpc>
                          <a:spcPct val="125000"/>
                        </a:lnSpc>
                        <a:spcBef>
                          <a:spcPts val="0"/>
                        </a:spcBef>
                        <a:spcAft>
                          <a:spcPts val="0"/>
                        </a:spcAft>
                      </a:pPr>
                      <a:r>
                        <a:rPr lang="en-US" sz="800" spc="-1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Indicator 6A rate 10% less than the state target rate.</a:t>
                      </a: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FD7E7"/>
                    </a:solidFill>
                  </a:tcPr>
                </a:tc>
                <a:tc>
                  <a:txBody>
                    <a:bodyPr/>
                    <a:lstStyle/>
                    <a:p>
                      <a:pPr marL="63500" marR="0">
                        <a:lnSpc>
                          <a:spcPct val="125000"/>
                        </a:lnSpc>
                        <a:spcBef>
                          <a:spcPts val="0"/>
                        </a:spcBef>
                        <a:spcAft>
                          <a:spcPts val="0"/>
                        </a:spcAft>
                      </a:pPr>
                      <a:r>
                        <a:rPr lang="en-US" sz="800" spc="-1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Indicators 6A rate 15% less than the state target rate.</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F2CDD1"/>
                    </a:solidFill>
                  </a:tcPr>
                </a:tc>
                <a:extLst>
                  <a:ext uri="{0D108BD9-81ED-4DB2-BD59-A6C34878D82A}">
                    <a16:rowId xmlns:a16="http://schemas.microsoft.com/office/drawing/2014/main" val="2758333208"/>
                  </a:ext>
                </a:extLst>
              </a:tr>
              <a:tr h="1801559">
                <a:tc>
                  <a:txBody>
                    <a:bodyPr/>
                    <a:lstStyle/>
                    <a:p>
                      <a:pPr marL="64770" marR="0">
                        <a:lnSpc>
                          <a:spcPct val="125000"/>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-Valid</a:t>
                      </a:r>
                      <a:r>
                        <a:rPr lang="en-US" sz="800" spc="-2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 </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a</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d</a:t>
                      </a:r>
                      <a:r>
                        <a:rPr lang="en-US" sz="800" spc="-1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r</a:t>
                      </a:r>
                      <a:r>
                        <a:rPr lang="en-US" sz="800" spc="1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e</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lia</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b</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le</a:t>
                      </a:r>
                      <a:r>
                        <a:rPr lang="en-US" sz="800" spc="-3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d</a:t>
                      </a:r>
                      <a:r>
                        <a:rPr lang="en-US" sz="800" spc="1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a</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ta submitted</a:t>
                      </a:r>
                      <a:r>
                        <a:rPr lang="en-US" sz="800" spc="-1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 f</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o</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r </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all </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(compliance and target) </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i</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n</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d</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icat</a:t>
                      </a:r>
                      <a:r>
                        <a:rPr lang="en-US" sz="800" spc="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or</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s.  </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p>
                      <a:pPr marL="64770" marR="0">
                        <a:lnSpc>
                          <a:spcPct val="125000"/>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-Valid and reliable data for all other data points collected (i.e., child counts, caseloads, locations, exit events, etc.)</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p>
                      <a:pPr marL="64770" marR="0">
                        <a:lnSpc>
                          <a:spcPct val="125000"/>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-Data for all indicators provided.</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9EAD5"/>
                    </a:solidFill>
                  </a:tcPr>
                </a:tc>
                <a:tc>
                  <a:txBody>
                    <a:bodyPr/>
                    <a:lstStyle/>
                    <a:p>
                      <a:pPr marL="64770" marR="0">
                        <a:lnSpc>
                          <a:spcPct val="125000"/>
                        </a:lnSpc>
                        <a:spcBef>
                          <a:spcPts val="0"/>
                        </a:spcBef>
                        <a:spcAft>
                          <a:spcPts val="0"/>
                        </a:spcAft>
                      </a:pP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-Data</a:t>
                      </a:r>
                      <a:r>
                        <a:rPr lang="en-US" sz="800" spc="-1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n</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o</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t</a:t>
                      </a:r>
                      <a:r>
                        <a:rPr lang="en-US" sz="800" spc="-1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v</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alid</a:t>
                      </a:r>
                      <a:r>
                        <a:rPr lang="en-US" sz="800" spc="-1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 </a:t>
                      </a:r>
                      <a:r>
                        <a:rPr lang="en-US" sz="800" spc="1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a</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d</a:t>
                      </a:r>
                      <a:r>
                        <a:rPr lang="en-US" sz="800" spc="-1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r</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elia</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b</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le for at least one (compliance and/or target)</a:t>
                      </a:r>
                      <a:r>
                        <a:rPr lang="en-US" sz="800" b="1">
                          <a:solidFill>
                            <a:srgbClr val="943634"/>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 </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indicator. </a:t>
                      </a: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p>
                      <a:pPr marL="64770" marR="0">
                        <a:lnSpc>
                          <a:spcPct val="125000"/>
                        </a:lnSpc>
                        <a:spcBef>
                          <a:spcPts val="0"/>
                        </a:spcBef>
                        <a:spcAft>
                          <a:spcPts val="0"/>
                        </a:spcAft>
                      </a:pP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-Data not valid and reliable for at least one other data point collected.                       -Data provided for all indicators.</a:t>
                      </a: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p>
                      <a:pPr marL="63500" marR="0">
                        <a:lnSpc>
                          <a:spcPct val="115000"/>
                        </a:lnSpc>
                        <a:spcBef>
                          <a:spcPts val="0"/>
                        </a:spcBef>
                        <a:spcAft>
                          <a:spcPts val="0"/>
                        </a:spcAft>
                      </a:pP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C3E0F2"/>
                    </a:solidFill>
                  </a:tcPr>
                </a:tc>
                <a:tc>
                  <a:txBody>
                    <a:bodyPr/>
                    <a:lstStyle/>
                    <a:p>
                      <a:pPr marL="64770" marR="0">
                        <a:lnSpc>
                          <a:spcPct val="125000"/>
                        </a:lnSpc>
                        <a:spcBef>
                          <a:spcPts val="0"/>
                        </a:spcBef>
                        <a:spcAft>
                          <a:spcPts val="0"/>
                        </a:spcAft>
                      </a:pP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-Data</a:t>
                      </a:r>
                      <a:r>
                        <a:rPr lang="en-US" sz="800" spc="-1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n</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o</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t</a:t>
                      </a:r>
                      <a:r>
                        <a:rPr lang="en-US" sz="800" spc="-1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v</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alid</a:t>
                      </a:r>
                      <a:r>
                        <a:rPr lang="en-US" sz="800" spc="-1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 </a:t>
                      </a:r>
                      <a:r>
                        <a:rPr lang="en-US" sz="800" spc="1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a</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d</a:t>
                      </a:r>
                      <a:r>
                        <a:rPr lang="en-US" sz="800" spc="-1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r</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elia</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b</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le for at least two indicators.    -Data not valid and reliable for at least two other data points collected.                        </a:t>
                      </a: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p>
                      <a:pPr marL="64770" marR="0">
                        <a:lnSpc>
                          <a:spcPct val="125000"/>
                        </a:lnSpc>
                        <a:spcBef>
                          <a:spcPts val="0"/>
                        </a:spcBef>
                        <a:spcAft>
                          <a:spcPts val="0"/>
                        </a:spcAft>
                      </a:pP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-Data not provided for at least one (compliance and/or target)</a:t>
                      </a:r>
                      <a:r>
                        <a:rPr lang="en-US" sz="800" b="1">
                          <a:solidFill>
                            <a:srgbClr val="943634"/>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 </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indicator.</a:t>
                      </a: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p>
                      <a:pPr marL="64770" marR="0">
                        <a:lnSpc>
                          <a:spcPct val="115000"/>
                        </a:lnSpc>
                        <a:spcBef>
                          <a:spcPts val="0"/>
                        </a:spcBef>
                        <a:spcAft>
                          <a:spcPts val="0"/>
                        </a:spcAft>
                      </a:pP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FD7E7"/>
                    </a:solidFill>
                  </a:tcPr>
                </a:tc>
                <a:tc>
                  <a:txBody>
                    <a:bodyPr/>
                    <a:lstStyle/>
                    <a:p>
                      <a:pPr marL="64770" marR="0">
                        <a:lnSpc>
                          <a:spcPct val="125000"/>
                        </a:lnSpc>
                        <a:spcBef>
                          <a:spcPts val="0"/>
                        </a:spcBef>
                        <a:spcAft>
                          <a:spcPts val="0"/>
                        </a:spcAft>
                      </a:pP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-Data</a:t>
                      </a:r>
                      <a:r>
                        <a:rPr lang="en-US" sz="800" spc="-1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n</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o</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t</a:t>
                      </a:r>
                      <a:r>
                        <a:rPr lang="en-US" sz="800" spc="-1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v</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alid</a:t>
                      </a:r>
                      <a:r>
                        <a:rPr lang="en-US" sz="800" spc="-1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 </a:t>
                      </a:r>
                      <a:r>
                        <a:rPr lang="en-US" sz="800" spc="1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a</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d</a:t>
                      </a:r>
                      <a:r>
                        <a:rPr lang="en-US" sz="800" spc="-1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 </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r</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elia</a:t>
                      </a:r>
                      <a:r>
                        <a:rPr lang="en-US" sz="800" spc="5">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b</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le for three or more indicators.  -Data not valid and reliable for at least three or more other data points collected.                        </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p>
                      <a:pPr marL="64770" marR="0">
                        <a:lnSpc>
                          <a:spcPct val="125000"/>
                        </a:lnSpc>
                        <a:spcBef>
                          <a:spcPts val="0"/>
                        </a:spcBef>
                        <a:spcAft>
                          <a:spcPts val="0"/>
                        </a:spcAft>
                      </a:pP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-Data not provided for at least two (compliance and/or target)</a:t>
                      </a:r>
                      <a:r>
                        <a:rPr lang="en-US" sz="800" b="1">
                          <a:solidFill>
                            <a:srgbClr val="943634"/>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 </a:t>
                      </a: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indicators.</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p>
                      <a:pPr marL="45720" marR="0">
                        <a:lnSpc>
                          <a:spcPct val="115000"/>
                        </a:lnSpc>
                        <a:spcBef>
                          <a:spcPts val="0"/>
                        </a:spcBef>
                        <a:spcAft>
                          <a:spcPts val="0"/>
                        </a:spcAft>
                      </a:pP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F2CDD1"/>
                    </a:solidFill>
                  </a:tcPr>
                </a:tc>
                <a:extLst>
                  <a:ext uri="{0D108BD9-81ED-4DB2-BD59-A6C34878D82A}">
                    <a16:rowId xmlns:a16="http://schemas.microsoft.com/office/drawing/2014/main" val="2055669250"/>
                  </a:ext>
                </a:extLst>
              </a:tr>
              <a:tr h="649692">
                <a:tc>
                  <a:txBody>
                    <a:bodyPr/>
                    <a:lstStyle/>
                    <a:p>
                      <a:pPr marL="63500" marR="0">
                        <a:lnSpc>
                          <a:spcPct val="126689"/>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All data</a:t>
                      </a:r>
                      <a:r>
                        <a:rPr lang="en-US" sz="800" spc="-15">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 submitted</a:t>
                      </a: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 by established timelines.</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p>
                      <a:pPr marL="57150" marR="0">
                        <a:lnSpc>
                          <a:spcPct val="125563"/>
                        </a:lnSpc>
                        <a:spcBef>
                          <a:spcPts val="0"/>
                        </a:spcBef>
                        <a:spcAft>
                          <a:spcPts val="0"/>
                        </a:spcAft>
                      </a:pP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9EAD5"/>
                    </a:solidFill>
                  </a:tcPr>
                </a:tc>
                <a:tc>
                  <a:txBody>
                    <a:bodyPr/>
                    <a:lstStyle/>
                    <a:p>
                      <a:pPr marL="57150" marR="0">
                        <a:lnSpc>
                          <a:spcPct val="125563"/>
                        </a:lnSpc>
                        <a:spcBef>
                          <a:spcPts val="0"/>
                        </a:spcBef>
                        <a:spcAft>
                          <a:spcPts val="0"/>
                        </a:spcAft>
                      </a:pP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One established data submission timeline missed.</a:t>
                      </a: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p>
                      <a:pPr marL="63500" marR="0">
                        <a:lnSpc>
                          <a:spcPct val="125563"/>
                        </a:lnSpc>
                        <a:spcBef>
                          <a:spcPts val="0"/>
                        </a:spcBef>
                        <a:spcAft>
                          <a:spcPts val="0"/>
                        </a:spcAft>
                      </a:pP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C3E0F2"/>
                    </a:solidFill>
                  </a:tcPr>
                </a:tc>
                <a:tc>
                  <a:txBody>
                    <a:bodyPr/>
                    <a:lstStyle/>
                    <a:p>
                      <a:pPr marL="57150" marR="0">
                        <a:lnSpc>
                          <a:spcPct val="125563"/>
                        </a:lnSpc>
                        <a:spcBef>
                          <a:spcPts val="0"/>
                        </a:spcBef>
                        <a:spcAft>
                          <a:spcPts val="0"/>
                        </a:spcAft>
                      </a:pP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Two established data submission timelines missed.</a:t>
                      </a: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p>
                      <a:pPr marL="64770" marR="0">
                        <a:lnSpc>
                          <a:spcPct val="125563"/>
                        </a:lnSpc>
                        <a:spcBef>
                          <a:spcPts val="0"/>
                        </a:spcBef>
                        <a:spcAft>
                          <a:spcPts val="0"/>
                        </a:spcAft>
                      </a:pP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FD7E7"/>
                    </a:solidFill>
                  </a:tcPr>
                </a:tc>
                <a:tc>
                  <a:txBody>
                    <a:bodyPr/>
                    <a:lstStyle/>
                    <a:p>
                      <a:pPr marL="57150" marR="0">
                        <a:lnSpc>
                          <a:spcPct val="125563"/>
                        </a:lnSpc>
                        <a:spcBef>
                          <a:spcPts val="0"/>
                        </a:spcBef>
                        <a:spcAft>
                          <a:spcPts val="0"/>
                        </a:spcAft>
                      </a:pP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Three or more established data submission timelines missed.</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p>
                      <a:pPr marL="44450" marR="0">
                        <a:lnSpc>
                          <a:spcPct val="115000"/>
                        </a:lnSpc>
                        <a:spcBef>
                          <a:spcPts val="0"/>
                        </a:spcBef>
                        <a:spcAft>
                          <a:spcPts val="0"/>
                        </a:spcAft>
                      </a:pP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F2CDD1"/>
                    </a:solidFill>
                  </a:tcPr>
                </a:tc>
                <a:extLst>
                  <a:ext uri="{0D108BD9-81ED-4DB2-BD59-A6C34878D82A}">
                    <a16:rowId xmlns:a16="http://schemas.microsoft.com/office/drawing/2014/main" val="2350202878"/>
                  </a:ext>
                </a:extLst>
              </a:tr>
              <a:tr h="577029">
                <a:tc>
                  <a:txBody>
                    <a:bodyPr/>
                    <a:lstStyle/>
                    <a:p>
                      <a:pPr marL="57150" marR="0">
                        <a:lnSpc>
                          <a:spcPct val="125563"/>
                        </a:lnSpc>
                        <a:spcBef>
                          <a:spcPts val="0"/>
                        </a:spcBef>
                        <a:spcAft>
                          <a:spcPts val="0"/>
                        </a:spcAft>
                      </a:pPr>
                      <a:r>
                        <a:rPr lang="en-US" sz="800">
                          <a:solidFill>
                            <a:srgbClr val="000000"/>
                          </a:solidFill>
                          <a:effectLst/>
                          <a:highlight>
                            <a:srgbClr val="D9EAD5"/>
                          </a:highlight>
                          <a:latin typeface="Calibri" panose="020F0502020204030204" pitchFamily="34" charset="0"/>
                          <a:ea typeface="Times New Roman" panose="02020603050405020304" pitchFamily="18" charset="0"/>
                          <a:cs typeface="Calibri" panose="020F0502020204030204" pitchFamily="34" charset="0"/>
                        </a:rPr>
                        <a:t>No continued non-compliance from prior year</a:t>
                      </a:r>
                      <a:endParaRPr lang="en-US" sz="800">
                        <a:effectLst/>
                        <a:highlight>
                          <a:srgbClr val="D9EAD5"/>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9EAD5"/>
                    </a:solidFill>
                  </a:tcPr>
                </a:tc>
                <a:tc>
                  <a:txBody>
                    <a:bodyPr/>
                    <a:lstStyle/>
                    <a:p>
                      <a:pPr marL="63500" marR="0">
                        <a:lnSpc>
                          <a:spcPct val="125000"/>
                        </a:lnSpc>
                        <a:spcBef>
                          <a:spcPts val="0"/>
                        </a:spcBef>
                        <a:spcAft>
                          <a:spcPts val="0"/>
                        </a:spcAft>
                      </a:pP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C</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on</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ti</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n</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u</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ed </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n</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o</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c</a:t>
                      </a:r>
                      <a:r>
                        <a:rPr lang="en-US" sz="800" spc="2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o</a:t>
                      </a:r>
                      <a:r>
                        <a:rPr lang="en-US" sz="800" spc="-2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m</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p</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li</a:t>
                      </a:r>
                      <a:r>
                        <a:rPr lang="en-US" sz="800" spc="1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a</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c</a:t>
                      </a:r>
                      <a:r>
                        <a:rPr lang="en-US" sz="800" spc="5">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e</a:t>
                      </a:r>
                      <a:r>
                        <a:rPr lang="en-US" sz="800">
                          <a:solidFill>
                            <a:srgbClr val="000000"/>
                          </a:solidFill>
                          <a:effectLst/>
                          <a:highlight>
                            <a:srgbClr val="C3E0F2"/>
                          </a:highlight>
                          <a:latin typeface="Calibri" panose="020F0502020204030204" pitchFamily="34" charset="0"/>
                          <a:ea typeface="Times New Roman" panose="02020603050405020304" pitchFamily="18" charset="0"/>
                          <a:cs typeface="Calibri" panose="020F0502020204030204" pitchFamily="34" charset="0"/>
                        </a:rPr>
                        <a:t> -1 year</a:t>
                      </a:r>
                      <a:endParaRPr lang="en-US" sz="800">
                        <a:effectLst/>
                        <a:highlight>
                          <a:srgbClr val="C3E0F2"/>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C3E0F2"/>
                    </a:solidFill>
                  </a:tcPr>
                </a:tc>
                <a:tc>
                  <a:txBody>
                    <a:bodyPr/>
                    <a:lstStyle/>
                    <a:p>
                      <a:pPr marL="63500" marR="0">
                        <a:lnSpc>
                          <a:spcPct val="125000"/>
                        </a:lnSpc>
                        <a:spcBef>
                          <a:spcPts val="0"/>
                        </a:spcBef>
                        <a:spcAft>
                          <a:spcPts val="0"/>
                        </a:spcAft>
                      </a:pP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C</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on</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ti</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n</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u</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ed </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n</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o</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c</a:t>
                      </a:r>
                      <a:r>
                        <a:rPr lang="en-US" sz="800" spc="2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o</a:t>
                      </a:r>
                      <a:r>
                        <a:rPr lang="en-US" sz="800" spc="-2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m</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p</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li</a:t>
                      </a:r>
                      <a:r>
                        <a:rPr lang="en-US" sz="800" spc="1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a</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n</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c</a:t>
                      </a:r>
                      <a:r>
                        <a:rPr lang="en-US" sz="800" spc="5">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e</a:t>
                      </a:r>
                      <a:r>
                        <a:rPr lang="en-US" sz="800">
                          <a:solidFill>
                            <a:srgbClr val="000000"/>
                          </a:solidFill>
                          <a:effectLst/>
                          <a:highlight>
                            <a:srgbClr val="DFD7E7"/>
                          </a:highlight>
                          <a:latin typeface="Calibri" panose="020F0502020204030204" pitchFamily="34" charset="0"/>
                          <a:ea typeface="Times New Roman" panose="02020603050405020304" pitchFamily="18" charset="0"/>
                          <a:cs typeface="Calibri" panose="020F0502020204030204" pitchFamily="34" charset="0"/>
                        </a:rPr>
                        <a:t> - 2 years</a:t>
                      </a:r>
                      <a:endParaRPr lang="en-US" sz="800">
                        <a:effectLst/>
                        <a:highlight>
                          <a:srgbClr val="DFD7E7"/>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DFD7E7"/>
                    </a:solidFill>
                  </a:tcPr>
                </a:tc>
                <a:tc>
                  <a:txBody>
                    <a:bodyPr/>
                    <a:lstStyle/>
                    <a:p>
                      <a:pPr marL="44450" marR="0">
                        <a:lnSpc>
                          <a:spcPct val="115000"/>
                        </a:lnSpc>
                        <a:spcBef>
                          <a:spcPts val="0"/>
                        </a:spcBef>
                        <a:spcAft>
                          <a:spcPts val="0"/>
                        </a:spcAft>
                      </a:pPr>
                      <a:r>
                        <a:rPr lang="en-US" sz="800">
                          <a:solidFill>
                            <a:srgbClr val="000000"/>
                          </a:solidFill>
                          <a:effectLst/>
                          <a:highlight>
                            <a:srgbClr val="F2CDD1"/>
                          </a:highlight>
                          <a:latin typeface="Calibri" panose="020F0502020204030204" pitchFamily="34" charset="0"/>
                          <a:ea typeface="Times New Roman" panose="02020603050405020304" pitchFamily="18" charset="0"/>
                          <a:cs typeface="Calibri" panose="020F0502020204030204" pitchFamily="34" charset="0"/>
                        </a:rPr>
                        <a:t>Continued non-compliance -3 or more years</a:t>
                      </a:r>
                      <a:endParaRPr lang="en-US" sz="800">
                        <a:effectLst/>
                        <a:highlight>
                          <a:srgbClr val="F2CDD1"/>
                        </a:highlight>
                        <a:latin typeface="Calibri" panose="020F0502020204030204" pitchFamily="34" charset="0"/>
                        <a:ea typeface="Times New Roman" panose="02020603050405020304" pitchFamily="18" charset="0"/>
                        <a:cs typeface="Times New Roman" panose="02020603050405020304" pitchFamily="18" charset="0"/>
                      </a:endParaRPr>
                    </a:p>
                  </a:txBody>
                  <a:tcPr marL="64545" marR="64545"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F2CDD1"/>
                    </a:solidFill>
                  </a:tcPr>
                </a:tc>
                <a:extLst>
                  <a:ext uri="{0D108BD9-81ED-4DB2-BD59-A6C34878D82A}">
                    <a16:rowId xmlns:a16="http://schemas.microsoft.com/office/drawing/2014/main" val="1738786104"/>
                  </a:ext>
                </a:extLst>
              </a:tr>
            </a:tbl>
          </a:graphicData>
        </a:graphic>
      </p:graphicFrame>
      <p:graphicFrame>
        <p:nvGraphicFramePr>
          <p:cNvPr id="8" name="Table 7">
            <a:extLst>
              <a:ext uri="{FF2B5EF4-FFF2-40B4-BE49-F238E27FC236}">
                <a16:creationId xmlns:a16="http://schemas.microsoft.com/office/drawing/2014/main" id="{6721CFB2-8B41-CBFF-E983-53CD973043B8}"/>
              </a:ext>
            </a:extLst>
          </p:cNvPr>
          <p:cNvGraphicFramePr>
            <a:graphicFrameLocks noGrp="1"/>
          </p:cNvGraphicFramePr>
          <p:nvPr>
            <p:extLst>
              <p:ext uri="{D42A27DB-BD31-4B8C-83A1-F6EECF244321}">
                <p14:modId xmlns:p14="http://schemas.microsoft.com/office/powerpoint/2010/main" val="2994648152"/>
              </p:ext>
            </p:extLst>
          </p:nvPr>
        </p:nvGraphicFramePr>
        <p:xfrm>
          <a:off x="0" y="1447137"/>
          <a:ext cx="12192000" cy="558554"/>
        </p:xfrm>
        <a:graphic>
          <a:graphicData uri="http://schemas.openxmlformats.org/drawingml/2006/table">
            <a:tbl>
              <a:tblPr/>
              <a:tblGrid>
                <a:gridCol w="3047427">
                  <a:extLst>
                    <a:ext uri="{9D8B030D-6E8A-4147-A177-3AD203B41FA5}">
                      <a16:colId xmlns:a16="http://schemas.microsoft.com/office/drawing/2014/main" val="1969172015"/>
                    </a:ext>
                  </a:extLst>
                </a:gridCol>
                <a:gridCol w="3048573">
                  <a:extLst>
                    <a:ext uri="{9D8B030D-6E8A-4147-A177-3AD203B41FA5}">
                      <a16:colId xmlns:a16="http://schemas.microsoft.com/office/drawing/2014/main" val="4155611503"/>
                    </a:ext>
                  </a:extLst>
                </a:gridCol>
                <a:gridCol w="3047427">
                  <a:extLst>
                    <a:ext uri="{9D8B030D-6E8A-4147-A177-3AD203B41FA5}">
                      <a16:colId xmlns:a16="http://schemas.microsoft.com/office/drawing/2014/main" val="3945414071"/>
                    </a:ext>
                  </a:extLst>
                </a:gridCol>
                <a:gridCol w="3048573">
                  <a:extLst>
                    <a:ext uri="{9D8B030D-6E8A-4147-A177-3AD203B41FA5}">
                      <a16:colId xmlns:a16="http://schemas.microsoft.com/office/drawing/2014/main" val="1279625646"/>
                    </a:ext>
                  </a:extLst>
                </a:gridCol>
              </a:tblGrid>
              <a:tr h="558554">
                <a:tc>
                  <a:txBody>
                    <a:bodyPr/>
                    <a:lstStyle/>
                    <a:p>
                      <a:pPr marL="0" marR="0" algn="ctr">
                        <a:lnSpc>
                          <a:spcPct val="127815"/>
                        </a:lnSpc>
                        <a:spcBef>
                          <a:spcPts val="0"/>
                        </a:spcBef>
                        <a:spcAft>
                          <a:spcPts val="0"/>
                        </a:spcAft>
                      </a:pPr>
                      <a:r>
                        <a:rPr lang="en-US" sz="800" b="1" spc="20">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M</a:t>
                      </a:r>
                      <a:r>
                        <a:rPr lang="en-US" sz="800" b="1">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spc="-10">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spc="5">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t</a:t>
                      </a:r>
                      <a:r>
                        <a:rPr lang="en-US" sz="800" b="1">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spc="-25">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 </a:t>
                      </a:r>
                      <a:endParaRPr lang="en-US" sz="800" b="1">
                        <a:solidFill>
                          <a:schemeClr val="bg1"/>
                        </a:solidFill>
                        <a:effectLst/>
                        <a:highlight>
                          <a:srgbClr val="4E8542"/>
                        </a:highligh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27815"/>
                        </a:lnSpc>
                        <a:spcBef>
                          <a:spcPts val="0"/>
                        </a:spcBef>
                        <a:spcAft>
                          <a:spcPts val="0"/>
                        </a:spcAft>
                      </a:pPr>
                      <a:r>
                        <a:rPr lang="en-US" sz="800" b="1">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Requir</a:t>
                      </a:r>
                      <a:r>
                        <a:rPr lang="en-US" sz="800" b="1" spc="15">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spc="-15">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m</a:t>
                      </a:r>
                      <a:r>
                        <a:rPr lang="en-US" sz="800" b="1">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en</a:t>
                      </a:r>
                      <a:r>
                        <a:rPr lang="en-US" sz="800" b="1" spc="15">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t</a:t>
                      </a:r>
                      <a:r>
                        <a:rPr lang="en-US" sz="800" b="1">
                          <a:solidFill>
                            <a:schemeClr val="bg1"/>
                          </a:solidFill>
                          <a:effectLst/>
                          <a:highlight>
                            <a:srgbClr val="4E8542"/>
                          </a:highlight>
                          <a:latin typeface="Cambria" panose="02040503050406030204" pitchFamily="18" charset="0"/>
                          <a:ea typeface="Times New Roman" panose="02020603050405020304" pitchFamily="18" charset="0"/>
                          <a:cs typeface="Times New Roman" panose="02020603050405020304" pitchFamily="18" charset="0"/>
                        </a:rPr>
                        <a:t>s</a:t>
                      </a:r>
                      <a:endParaRPr lang="en-US" sz="800" b="1">
                        <a:solidFill>
                          <a:schemeClr val="bg1"/>
                        </a:solidFill>
                        <a:effectLst/>
                        <a:highlight>
                          <a:srgbClr val="4E8542"/>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4415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4E8542"/>
                    </a:solidFill>
                  </a:tcPr>
                </a:tc>
                <a:tc>
                  <a:txBody>
                    <a:bodyPr/>
                    <a:lstStyle/>
                    <a:p>
                      <a:pPr marL="0" marR="0" algn="ctr">
                        <a:lnSpc>
                          <a:spcPct val="127815"/>
                        </a:lnSpc>
                        <a:spcBef>
                          <a:spcPts val="0"/>
                        </a:spcBef>
                        <a:spcAft>
                          <a:spcPts val="0"/>
                        </a:spcAft>
                      </a:pPr>
                      <a:r>
                        <a:rPr lang="en-US" sz="800" b="1">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Ne</a:t>
                      </a:r>
                      <a:r>
                        <a:rPr lang="en-US" sz="800" b="1" spc="5">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ds</a:t>
                      </a:r>
                      <a:r>
                        <a:rPr lang="en-US" sz="800" b="1" spc="-30">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 </a:t>
                      </a:r>
                      <a:endParaRPr lang="en-US" sz="800" b="1">
                        <a:solidFill>
                          <a:schemeClr val="bg1"/>
                        </a:solidFill>
                        <a:effectLst/>
                        <a:highlight>
                          <a:srgbClr val="1B587C"/>
                        </a:highligh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27815"/>
                        </a:lnSpc>
                        <a:spcBef>
                          <a:spcPts val="0"/>
                        </a:spcBef>
                        <a:spcAft>
                          <a:spcPts val="0"/>
                        </a:spcAft>
                      </a:pPr>
                      <a:r>
                        <a:rPr lang="en-US" sz="800" b="1">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A</a:t>
                      </a:r>
                      <a:r>
                        <a:rPr lang="en-US" sz="800" b="1" spc="10">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spc="-5">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i</a:t>
                      </a:r>
                      <a:r>
                        <a:rPr lang="en-US" sz="800" b="1" spc="-5">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spc="5">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ta</a:t>
                      </a:r>
                      <a:r>
                        <a:rPr lang="en-US" sz="800" b="1">
                          <a:solidFill>
                            <a:schemeClr val="bg1"/>
                          </a:solidFill>
                          <a:effectLst/>
                          <a:highlight>
                            <a:srgbClr val="1B587C"/>
                          </a:highlight>
                          <a:latin typeface="Cambria" panose="02040503050406030204" pitchFamily="18" charset="0"/>
                          <a:ea typeface="Times New Roman" panose="02020603050405020304" pitchFamily="18" charset="0"/>
                          <a:cs typeface="Times New Roman" panose="02020603050405020304" pitchFamily="18" charset="0"/>
                        </a:rPr>
                        <a:t>nce</a:t>
                      </a:r>
                      <a:endParaRPr lang="en-US" sz="800" b="1">
                        <a:solidFill>
                          <a:schemeClr val="bg1"/>
                        </a:solidFill>
                        <a:effectLst/>
                        <a:highlight>
                          <a:srgbClr val="1B587C"/>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1B587C"/>
                    </a:solidFill>
                  </a:tcPr>
                </a:tc>
                <a:tc>
                  <a:txBody>
                    <a:bodyPr/>
                    <a:lstStyle/>
                    <a:p>
                      <a:pPr marL="0" marR="0" algn="ctr">
                        <a:lnSpc>
                          <a:spcPct val="127815"/>
                        </a:lnSpc>
                        <a:spcBef>
                          <a:spcPts val="0"/>
                        </a:spcBef>
                        <a:spcAft>
                          <a:spcPts val="0"/>
                        </a:spcAft>
                      </a:pP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Ne</a:t>
                      </a:r>
                      <a:r>
                        <a:rPr lang="en-US" sz="800" b="1" spc="5">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ds</a:t>
                      </a:r>
                      <a:endParaRPr lang="en-US" sz="800" b="1">
                        <a:solidFill>
                          <a:schemeClr val="bg1"/>
                        </a:solidFill>
                        <a:effectLst/>
                        <a:highlight>
                          <a:srgbClr val="604878"/>
                        </a:highligh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27815"/>
                        </a:lnSpc>
                        <a:spcBef>
                          <a:spcPts val="0"/>
                        </a:spcBef>
                        <a:spcAft>
                          <a:spcPts val="0"/>
                        </a:spcAft>
                      </a:pPr>
                      <a:r>
                        <a:rPr lang="en-US" sz="800" b="1" spc="-30">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 </a:t>
                      </a:r>
                      <a:r>
                        <a:rPr lang="en-US" sz="800" b="1" spc="10">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I</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nt</a:t>
                      </a:r>
                      <a:r>
                        <a:rPr lang="en-US" sz="800" b="1" spc="5">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r</a:t>
                      </a:r>
                      <a:r>
                        <a:rPr lang="en-US" sz="800" b="1" spc="5">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v</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en</a:t>
                      </a:r>
                      <a:r>
                        <a:rPr lang="en-US" sz="800" b="1" spc="5">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t</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i</a:t>
                      </a:r>
                      <a:r>
                        <a:rPr lang="en-US" sz="800" b="1" spc="5">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o</a:t>
                      </a:r>
                      <a:r>
                        <a:rPr lang="en-US" sz="800" b="1">
                          <a:solidFill>
                            <a:schemeClr val="bg1"/>
                          </a:solidFill>
                          <a:effectLst/>
                          <a:highlight>
                            <a:srgbClr val="604878"/>
                          </a:highlight>
                          <a:latin typeface="Cambria" panose="02040503050406030204" pitchFamily="18" charset="0"/>
                          <a:ea typeface="Times New Roman" panose="02020603050405020304" pitchFamily="18" charset="0"/>
                          <a:cs typeface="Times New Roman" panose="02020603050405020304" pitchFamily="18" charset="0"/>
                        </a:rPr>
                        <a:t>n</a:t>
                      </a:r>
                      <a:endParaRPr lang="en-US" sz="800" b="1">
                        <a:solidFill>
                          <a:schemeClr val="bg1"/>
                        </a:solidFill>
                        <a:effectLst/>
                        <a:highlight>
                          <a:srgbClr val="604878"/>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B587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604878"/>
                    </a:solidFill>
                  </a:tcPr>
                </a:tc>
                <a:tc>
                  <a:txBody>
                    <a:bodyPr/>
                    <a:lstStyle/>
                    <a:p>
                      <a:pPr marL="0" marR="635" algn="ctr">
                        <a:lnSpc>
                          <a:spcPct val="127815"/>
                        </a:lnSpc>
                        <a:spcBef>
                          <a:spcPts val="0"/>
                        </a:spcBef>
                        <a:spcAft>
                          <a:spcPts val="0"/>
                        </a:spcAft>
                      </a:pP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Ne</a:t>
                      </a:r>
                      <a:r>
                        <a:rPr lang="en-US" sz="800" b="1" spc="5">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e</a:t>
                      </a: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ds</a:t>
                      </a:r>
                      <a:r>
                        <a:rPr lang="en-US" sz="800" b="1" spc="-30">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 </a:t>
                      </a: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spc="5">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u</a:t>
                      </a: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b</a:t>
                      </a:r>
                      <a:r>
                        <a:rPr lang="en-US" sz="800" b="1" spc="-5">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s</a:t>
                      </a:r>
                      <a:r>
                        <a:rPr lang="en-US" sz="800" b="1" spc="5">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ta</a:t>
                      </a: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nti</a:t>
                      </a:r>
                      <a:r>
                        <a:rPr lang="en-US" sz="800" b="1" spc="5">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a</a:t>
                      </a:r>
                      <a:r>
                        <a:rPr lang="en-US" sz="800" b="1">
                          <a:solidFill>
                            <a:schemeClr val="bg1"/>
                          </a:solidFill>
                          <a:effectLst/>
                          <a:highlight>
                            <a:srgbClr val="9F2936"/>
                          </a:highlight>
                          <a:latin typeface="Cambria" panose="02040503050406030204" pitchFamily="18" charset="0"/>
                          <a:ea typeface="Times New Roman" panose="02020603050405020304" pitchFamily="18" charset="0"/>
                          <a:cs typeface="Times New Roman" panose="02020603050405020304" pitchFamily="18" charset="0"/>
                        </a:rPr>
                        <a:t>l Intervention</a:t>
                      </a:r>
                      <a:endParaRPr lang="en-US" sz="800" b="1">
                        <a:solidFill>
                          <a:schemeClr val="bg1"/>
                        </a:solidFill>
                        <a:effectLst/>
                        <a:highlight>
                          <a:srgbClr val="9F2936"/>
                        </a:highlight>
                        <a:latin typeface="Calibri" panose="020F0502020204030204" pitchFamily="34" charset="0"/>
                        <a:ea typeface="Times New Roman" panose="02020603050405020304" pitchFamily="18" charset="0"/>
                        <a:cs typeface="Times New Roman" panose="02020603050405020304" pitchFamily="18" charset="0"/>
                      </a:endParaRPr>
                    </a:p>
                    <a:p>
                      <a:pPr marL="490855" marR="483235" algn="ctr">
                        <a:lnSpc>
                          <a:spcPct val="128941"/>
                        </a:lnSpc>
                        <a:spcBef>
                          <a:spcPts val="0"/>
                        </a:spcBef>
                        <a:spcAft>
                          <a:spcPts val="0"/>
                        </a:spcAft>
                      </a:pPr>
                      <a:endParaRPr lang="en-US" sz="800" b="1">
                        <a:solidFill>
                          <a:schemeClr val="bg1"/>
                        </a:solidFill>
                        <a:effectLst/>
                        <a:highlight>
                          <a:srgbClr val="9F2936"/>
                        </a:highlight>
                        <a:latin typeface="Calibri" panose="020F0502020204030204" pitchFamily="34" charset="0"/>
                        <a:ea typeface="Times New Roman" panose="02020603050405020304" pitchFamily="18" charset="0"/>
                        <a:cs typeface="Times New Roman" panose="02020603050405020304" pitchFamily="18" charset="0"/>
                      </a:endParaRPr>
                    </a:p>
                  </a:txBody>
                  <a:tcPr marL="48894" marR="48894" marT="0" marB="0">
                    <a:lnL w="12700" cap="flat" cmpd="sng" algn="ctr">
                      <a:solidFill>
                        <a:srgbClr val="1B587C"/>
                      </a:solidFill>
                      <a:prstDash val="solid"/>
                      <a:round/>
                      <a:headEnd type="none" w="med" len="med"/>
                      <a:tailEnd type="none" w="med" len="med"/>
                    </a:lnL>
                    <a:lnR w="12700" cap="flat" cmpd="sng" algn="ctr">
                      <a:solidFill>
                        <a:srgbClr val="14415C"/>
                      </a:solidFill>
                      <a:prstDash val="solid"/>
                      <a:round/>
                      <a:headEnd type="none" w="med" len="med"/>
                      <a:tailEnd type="none" w="med" len="med"/>
                    </a:lnR>
                    <a:lnT w="12700" cap="flat" cmpd="sng" algn="ctr">
                      <a:solidFill>
                        <a:srgbClr val="14415C"/>
                      </a:solidFill>
                      <a:prstDash val="solid"/>
                      <a:round/>
                      <a:headEnd type="none" w="med" len="med"/>
                      <a:tailEnd type="none" w="med" len="med"/>
                    </a:lnT>
                    <a:lnB w="12700" cap="flat" cmpd="sng" algn="ctr">
                      <a:solidFill>
                        <a:srgbClr val="14415C"/>
                      </a:solidFill>
                      <a:prstDash val="solid"/>
                      <a:round/>
                      <a:headEnd type="none" w="med" len="med"/>
                      <a:tailEnd type="none" w="med" len="med"/>
                    </a:lnB>
                    <a:solidFill>
                      <a:srgbClr val="9F2936"/>
                    </a:solidFill>
                  </a:tcPr>
                </a:tc>
                <a:extLst>
                  <a:ext uri="{0D108BD9-81ED-4DB2-BD59-A6C34878D82A}">
                    <a16:rowId xmlns:a16="http://schemas.microsoft.com/office/drawing/2014/main" val="3472472805"/>
                  </a:ext>
                </a:extLst>
              </a:tr>
            </a:tbl>
          </a:graphicData>
        </a:graphic>
      </p:graphicFrame>
    </p:spTree>
    <p:extLst>
      <p:ext uri="{BB962C8B-B14F-4D97-AF65-F5344CB8AC3E}">
        <p14:creationId xmlns:p14="http://schemas.microsoft.com/office/powerpoint/2010/main" val="402201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87801ea-a269-4b2f-a2b7-6723e28563f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F5439FC3F7BD46A41EE8B2B91561AB" ma:contentTypeVersion="14" ma:contentTypeDescription="Create a new document." ma:contentTypeScope="" ma:versionID="14630e1c267c7d9726189fdc6063b47f">
  <xsd:schema xmlns:xsd="http://www.w3.org/2001/XMLSchema" xmlns:xs="http://www.w3.org/2001/XMLSchema" xmlns:p="http://schemas.microsoft.com/office/2006/metadata/properties" xmlns:ns3="b87801ea-a269-4b2f-a2b7-6723e28563fe" xmlns:ns4="b7e42180-9a4b-4c17-86a5-ad00b76983b0" targetNamespace="http://schemas.microsoft.com/office/2006/metadata/properties" ma:root="true" ma:fieldsID="3ac473fd4335e7dfef466cf24560b7cf" ns3:_="" ns4:_="">
    <xsd:import namespace="b87801ea-a269-4b2f-a2b7-6723e28563fe"/>
    <xsd:import namespace="b7e42180-9a4b-4c17-86a5-ad00b76983b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801ea-a269-4b2f-a2b7-6723e2856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e42180-9a4b-4c17-86a5-ad00b76983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3DB85C-8225-4FD6-8475-A2FB1EA2833A}">
  <ds:schemaRef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b7e42180-9a4b-4c17-86a5-ad00b76983b0"/>
    <ds:schemaRef ds:uri="http://purl.org/dc/dcmitype/"/>
    <ds:schemaRef ds:uri="http://purl.org/dc/terms/"/>
    <ds:schemaRef ds:uri="http://schemas.openxmlformats.org/package/2006/metadata/core-properties"/>
    <ds:schemaRef ds:uri="b87801ea-a269-4b2f-a2b7-6723e28563fe"/>
  </ds:schemaRefs>
</ds:datastoreItem>
</file>

<file path=customXml/itemProps2.xml><?xml version="1.0" encoding="utf-8"?>
<ds:datastoreItem xmlns:ds="http://schemas.openxmlformats.org/officeDocument/2006/customXml" ds:itemID="{62DFA72D-2BD7-44DF-8D08-4286422C9D3B}">
  <ds:schemaRefs>
    <ds:schemaRef ds:uri="http://schemas.microsoft.com/sharepoint/v3/contenttype/forms"/>
  </ds:schemaRefs>
</ds:datastoreItem>
</file>

<file path=customXml/itemProps3.xml><?xml version="1.0" encoding="utf-8"?>
<ds:datastoreItem xmlns:ds="http://schemas.openxmlformats.org/officeDocument/2006/customXml" ds:itemID="{9AEB31FC-916F-41E8-95E9-D1BA73F428ED}">
  <ds:schemaRefs>
    <ds:schemaRef ds:uri="b7e42180-9a4b-4c17-86a5-ad00b76983b0"/>
    <ds:schemaRef ds:uri="b87801ea-a269-4b2f-a2b7-6723e28563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0</TotalTime>
  <Words>3254</Words>
  <Application>Microsoft Office PowerPoint</Application>
  <PresentationFormat>Widescreen</PresentationFormat>
  <Paragraphs>348</Paragraphs>
  <Slides>19</Slides>
  <Notes>16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Aptos</vt:lpstr>
      <vt:lpstr>Arial Black</vt:lpstr>
      <vt:lpstr>Times New Roman</vt:lpstr>
      <vt:lpstr>Georgia</vt:lpstr>
      <vt:lpstr>Cambria</vt:lpstr>
      <vt:lpstr>Book Antiqua</vt:lpstr>
      <vt:lpstr>Calibri</vt:lpstr>
      <vt:lpstr>Arial</vt:lpstr>
      <vt:lpstr>Sales Direction 16X9</vt:lpstr>
      <vt:lpstr>Office Theme</vt:lpstr>
      <vt:lpstr>Office Hours</vt:lpstr>
      <vt:lpstr>Leadership/Duties of the Office</vt:lpstr>
      <vt:lpstr>Hiring Updates</vt:lpstr>
      <vt:lpstr>Special Education Pay Differentials</vt:lpstr>
      <vt:lpstr>Special Education Pay Differentials</vt:lpstr>
      <vt:lpstr>Data </vt:lpstr>
      <vt:lpstr>Finance</vt:lpstr>
      <vt:lpstr>Annual Determination Reminder</vt:lpstr>
      <vt:lpstr>Annual Determination Reminder</vt:lpstr>
      <vt:lpstr>Data/Finance Team Contact List</vt:lpstr>
      <vt:lpstr>OSE Monthly Newsletter</vt:lpstr>
      <vt:lpstr>Disability Pride Event At PED</vt:lpstr>
      <vt:lpstr>New Mexico</vt:lpstr>
      <vt:lpstr>Request for Public Feedback 2024 ESSA Plan Amendments</vt:lpstr>
      <vt:lpstr>PowerPoint Presentation</vt:lpstr>
      <vt:lpstr>   Contact List </vt:lpstr>
      <vt:lpstr>Resources</vt:lpstr>
      <vt:lpstr>Office of Special Education Office Hours</vt:lpstr>
      <vt:lpstr>Questions From The Field?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Hours</dc:title>
  <dc:creator>Nancy Martira</dc:creator>
  <cp:lastModifiedBy>Cordova, Trudy, PED</cp:lastModifiedBy>
  <cp:revision>2</cp:revision>
  <dcterms:created xsi:type="dcterms:W3CDTF">2020-01-22T19:18:44Z</dcterms:created>
  <dcterms:modified xsi:type="dcterms:W3CDTF">2024-07-16T22:18:02Z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0x01010067F5439FC3F7BD46A41EE8B2B91561AB</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